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sldIdLst>
    <p:sldId id="256" r:id="rId2"/>
    <p:sldId id="257" r:id="rId3"/>
    <p:sldId id="276" r:id="rId4"/>
    <p:sldId id="283" r:id="rId5"/>
    <p:sldId id="280" r:id="rId6"/>
    <p:sldId id="281" r:id="rId7"/>
    <p:sldId id="279" r:id="rId8"/>
    <p:sldId id="278" r:id="rId9"/>
    <p:sldId id="282" r:id="rId10"/>
    <p:sldId id="285" r:id="rId11"/>
    <p:sldId id="286" r:id="rId12"/>
    <p:sldId id="284" r:id="rId13"/>
    <p:sldId id="287" r:id="rId14"/>
    <p:sldId id="288" r:id="rId15"/>
    <p:sldId id="289" r:id="rId16"/>
    <p:sldId id="290" r:id="rId17"/>
    <p:sldId id="291" r:id="rId18"/>
    <p:sldId id="293" r:id="rId19"/>
    <p:sldId id="265" r:id="rId20"/>
    <p:sldId id="294" r:id="rId21"/>
    <p:sldId id="296" r:id="rId22"/>
    <p:sldId id="295" r:id="rId23"/>
    <p:sldId id="297" r:id="rId24"/>
    <p:sldId id="272" r:id="rId25"/>
    <p:sldId id="274" r:id="rId26"/>
    <p:sldId id="275"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001" autoAdjust="0"/>
    <p:restoredTop sz="88804" autoAdjust="0"/>
  </p:normalViewPr>
  <p:slideViewPr>
    <p:cSldViewPr>
      <p:cViewPr varScale="1">
        <p:scale>
          <a:sx n="60" d="100"/>
          <a:sy n="60" d="100"/>
        </p:scale>
        <p:origin x="-666" y="-78"/>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buFont typeface="Arial" pitchFamily="34" charset="0"/>
              <a:buNone/>
            </a:pPr>
            <a:endParaRPr lang="en-US" dirty="0" smtClean="0"/>
          </a:p>
        </p:txBody>
      </p:sp>
      <p:sp>
        <p:nvSpPr>
          <p:cNvPr id="4" name="Footer Placeholder 3"/>
          <p:cNvSpPr>
            <a:spLocks noGrp="1"/>
          </p:cNvSpPr>
          <p:nvPr>
            <p:ph type="ftr" sz="quarter" idx="10"/>
          </p:nvPr>
        </p:nvSpPr>
        <p:spPr/>
        <p:txBody>
          <a:bodyPr/>
          <a:lstStyle/>
          <a:p>
            <a:pPr>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normAutofit fontScale="92500" lnSpcReduction="20000"/>
          </a:bodyPr>
          <a:lstStyle/>
          <a:p>
            <a:pPr eaLnBrk="1" hangingPunct="1">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8717AF-EB42-4187-AF24-B3BD2C311D69}"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AE785AC-CE02-412C-9FC3-0C0513F6F11A}" type="datetime8">
              <a:rPr lang="en-US"/>
              <a:pPr/>
              <a:t>10/29/2009 11:47 AM</a:t>
            </a:fld>
            <a:endParaRPr lang="en-US"/>
          </a:p>
        </p:txBody>
      </p:sp>
      <p:sp>
        <p:nvSpPr>
          <p:cNvPr id="5" name="Rectangle 6"/>
          <p:cNvSpPr>
            <a:spLocks noGrp="1" noChangeArrowheads="1"/>
          </p:cNvSpPr>
          <p:nvPr>
            <p:ph type="ftr" sz="quarter" idx="4"/>
          </p:nvPr>
        </p:nvSpPr>
        <p:spPr>
          <a:ln/>
        </p:spPr>
        <p:txBody>
          <a:bodyPr/>
          <a:lstStyle/>
          <a:p>
            <a:pPr eaLnBrk="1" hangingPunct="1"/>
            <a:r>
              <a:rPr lang="en-US"/>
              <a:t>© 2004 Microsoft Corporation. All rights reserved.</a:t>
            </a:r>
          </a:p>
          <a:p>
            <a:r>
              <a:rPr lang="en-US"/>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C5B5B394-FF3E-4143-8AE7-E695D675D9A2}" type="slidenum">
              <a:rPr lang="en-US"/>
              <a:pPr/>
              <a:t>14</a:t>
            </a:fld>
            <a:endParaRPr lang="en-US"/>
          </a:p>
        </p:txBody>
      </p:sp>
      <p:sp>
        <p:nvSpPr>
          <p:cNvPr id="923650" name="Rectangle 2"/>
          <p:cNvSpPr>
            <a:spLocks noGrp="1" noRot="1" noChangeAspect="1" noChangeArrowheads="1" noTextEdit="1"/>
          </p:cNvSpPr>
          <p:nvPr>
            <p:ph type="sldImg"/>
          </p:nvPr>
        </p:nvSpPr>
        <p:spPr>
          <a:ln/>
        </p:spPr>
      </p:sp>
      <p:sp>
        <p:nvSpPr>
          <p:cNvPr id="7" name="Notes Placeholder 6"/>
          <p:cNvSpPr>
            <a:spLocks noGrp="1"/>
          </p:cNvSpPr>
          <p:nvPr>
            <p:ph type="body" idx="1"/>
          </p:nvPr>
        </p:nvSpPr>
        <p:spPr>
          <a:xfrm>
            <a:off x="685800" y="4343400"/>
            <a:ext cx="5486400" cy="4114800"/>
          </a:xfrm>
          <a:prstGeom prst="rect">
            <a:avLst/>
          </a:prstGeom>
        </p:spPr>
        <p:txBody>
          <a:bodyPr>
            <a:normAutofit fontScale="77500" lnSpcReduction="20000"/>
          </a:bodyPr>
          <a:lstStyle/>
          <a:p>
            <a:pPr marL="685800" lvl="1" indent="-228600">
              <a:buAutoNum type="arabicPeriod"/>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AE785AC-CE02-412C-9FC3-0C0513F6F11A}" type="datetime8">
              <a:rPr lang="en-US"/>
              <a:pPr/>
              <a:t>10/29/2009 11:47 AM</a:t>
            </a:fld>
            <a:endParaRPr lang="en-US"/>
          </a:p>
        </p:txBody>
      </p:sp>
      <p:sp>
        <p:nvSpPr>
          <p:cNvPr id="5" name="Rectangle 6"/>
          <p:cNvSpPr>
            <a:spLocks noGrp="1" noChangeArrowheads="1"/>
          </p:cNvSpPr>
          <p:nvPr>
            <p:ph type="ftr" sz="quarter" idx="4"/>
          </p:nvPr>
        </p:nvSpPr>
        <p:spPr>
          <a:ln/>
        </p:spPr>
        <p:txBody>
          <a:bodyPr/>
          <a:lstStyle/>
          <a:p>
            <a:pPr eaLnBrk="1" hangingPunct="1"/>
            <a:r>
              <a:rPr lang="en-US"/>
              <a:t>© 2004 Microsoft Corporation. All rights reserved.</a:t>
            </a:r>
          </a:p>
          <a:p>
            <a:r>
              <a:rPr lang="en-US"/>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C5B5B394-FF3E-4143-8AE7-E695D675D9A2}" type="slidenum">
              <a:rPr lang="en-US"/>
              <a:pPr/>
              <a:t>15</a:t>
            </a:fld>
            <a:endParaRPr lang="en-US"/>
          </a:p>
        </p:txBody>
      </p:sp>
      <p:sp>
        <p:nvSpPr>
          <p:cNvPr id="923650" name="Rectangle 2"/>
          <p:cNvSpPr>
            <a:spLocks noGrp="1" noRot="1" noChangeAspect="1" noChangeArrowheads="1" noTextEdit="1"/>
          </p:cNvSpPr>
          <p:nvPr>
            <p:ph type="sldImg"/>
          </p:nvPr>
        </p:nvSpPr>
        <p:spPr>
          <a:ln/>
        </p:spPr>
      </p:sp>
      <p:sp>
        <p:nvSpPr>
          <p:cNvPr id="7" name="Notes Placeholder 6"/>
          <p:cNvSpPr>
            <a:spLocks noGrp="1"/>
          </p:cNvSpPr>
          <p:nvPr>
            <p:ph type="body" idx="1"/>
          </p:nvPr>
        </p:nvSpPr>
        <p:spPr>
          <a:xfrm>
            <a:off x="685800" y="4343400"/>
            <a:ext cx="5486400" cy="4114800"/>
          </a:xfrm>
          <a:prstGeom prst="rect">
            <a:avLst/>
          </a:prstGeom>
        </p:spPr>
        <p:txBody>
          <a:bodyPr>
            <a:normAutofit fontScale="77500" lnSpcReduction="20000"/>
          </a:bodyPr>
          <a:lstStyle/>
          <a:p>
            <a:pPr marL="685800" lvl="1" indent="-228600">
              <a:buAutoNum type="arabicPeriod"/>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AE785AC-CE02-412C-9FC3-0C0513F6F11A}" type="datetime8">
              <a:rPr lang="en-US"/>
              <a:pPr/>
              <a:t>10/29/2009 11:47 AM</a:t>
            </a:fld>
            <a:endParaRPr lang="en-US"/>
          </a:p>
        </p:txBody>
      </p:sp>
      <p:sp>
        <p:nvSpPr>
          <p:cNvPr id="5" name="Rectangle 6"/>
          <p:cNvSpPr>
            <a:spLocks noGrp="1" noChangeArrowheads="1"/>
          </p:cNvSpPr>
          <p:nvPr>
            <p:ph type="ftr" sz="quarter" idx="4"/>
          </p:nvPr>
        </p:nvSpPr>
        <p:spPr>
          <a:ln/>
        </p:spPr>
        <p:txBody>
          <a:bodyPr/>
          <a:lstStyle/>
          <a:p>
            <a:pPr eaLnBrk="1" hangingPunct="1"/>
            <a:r>
              <a:rPr lang="en-US"/>
              <a:t>© 2004 Microsoft Corporation. All rights reserved.</a:t>
            </a:r>
          </a:p>
          <a:p>
            <a:r>
              <a:rPr lang="en-US"/>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C5B5B394-FF3E-4143-8AE7-E695D675D9A2}" type="slidenum">
              <a:rPr lang="en-US"/>
              <a:pPr/>
              <a:t>16</a:t>
            </a:fld>
            <a:endParaRPr lang="en-US"/>
          </a:p>
        </p:txBody>
      </p:sp>
      <p:sp>
        <p:nvSpPr>
          <p:cNvPr id="923650" name="Rectangle 2"/>
          <p:cNvSpPr>
            <a:spLocks noGrp="1" noRot="1" noChangeAspect="1" noChangeArrowheads="1" noTextEdit="1"/>
          </p:cNvSpPr>
          <p:nvPr>
            <p:ph type="sldImg"/>
          </p:nvPr>
        </p:nvSpPr>
        <p:spPr>
          <a:ln/>
        </p:spPr>
      </p:sp>
      <p:sp>
        <p:nvSpPr>
          <p:cNvPr id="7" name="Notes Placeholder 6"/>
          <p:cNvSpPr>
            <a:spLocks noGrp="1"/>
          </p:cNvSpPr>
          <p:nvPr>
            <p:ph type="body" idx="1"/>
          </p:nvPr>
        </p:nvSpPr>
        <p:spPr>
          <a:xfrm>
            <a:off x="685800" y="4343400"/>
            <a:ext cx="5486400" cy="4114800"/>
          </a:xfrm>
          <a:prstGeom prst="rect">
            <a:avLst/>
          </a:prstGeom>
        </p:spPr>
        <p:txBody>
          <a:bodyPr>
            <a:normAutofit fontScale="77500" lnSpcReduction="20000"/>
          </a:bodyPr>
          <a:lstStyle/>
          <a:p>
            <a:pPr marL="685800" lvl="1" indent="-228600">
              <a:buAutoNum type="arabicPeriod"/>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AE785AC-CE02-412C-9FC3-0C0513F6F11A}" type="datetime8">
              <a:rPr lang="en-US"/>
              <a:pPr/>
              <a:t>10/29/2009 11:47 AM</a:t>
            </a:fld>
            <a:endParaRPr lang="en-US"/>
          </a:p>
        </p:txBody>
      </p:sp>
      <p:sp>
        <p:nvSpPr>
          <p:cNvPr id="5" name="Rectangle 6"/>
          <p:cNvSpPr>
            <a:spLocks noGrp="1" noChangeArrowheads="1"/>
          </p:cNvSpPr>
          <p:nvPr>
            <p:ph type="ftr" sz="quarter" idx="4"/>
          </p:nvPr>
        </p:nvSpPr>
        <p:spPr>
          <a:ln/>
        </p:spPr>
        <p:txBody>
          <a:bodyPr/>
          <a:lstStyle/>
          <a:p>
            <a:pPr eaLnBrk="1" hangingPunct="1"/>
            <a:r>
              <a:rPr lang="en-US"/>
              <a:t>© 2004 Microsoft Corporation. All rights reserved.</a:t>
            </a:r>
          </a:p>
          <a:p>
            <a:r>
              <a:rPr lang="en-US"/>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C5B5B394-FF3E-4143-8AE7-E695D675D9A2}" type="slidenum">
              <a:rPr lang="en-US"/>
              <a:pPr/>
              <a:t>17</a:t>
            </a:fld>
            <a:endParaRPr lang="en-US"/>
          </a:p>
        </p:txBody>
      </p:sp>
      <p:sp>
        <p:nvSpPr>
          <p:cNvPr id="923650" name="Rectangle 2"/>
          <p:cNvSpPr>
            <a:spLocks noGrp="1" noRot="1" noChangeAspect="1" noChangeArrowheads="1" noTextEdit="1"/>
          </p:cNvSpPr>
          <p:nvPr>
            <p:ph type="sldImg"/>
          </p:nvPr>
        </p:nvSpPr>
        <p:spPr>
          <a:ln/>
        </p:spPr>
      </p:sp>
      <p:sp>
        <p:nvSpPr>
          <p:cNvPr id="7" name="Notes Placeholder 6"/>
          <p:cNvSpPr>
            <a:spLocks noGrp="1"/>
          </p:cNvSpPr>
          <p:nvPr>
            <p:ph type="body" idx="1"/>
          </p:nvPr>
        </p:nvSpPr>
        <p:spPr>
          <a:xfrm>
            <a:off x="685800" y="4343400"/>
            <a:ext cx="5486400" cy="4114800"/>
          </a:xfrm>
          <a:prstGeom prst="rect">
            <a:avLst/>
          </a:prstGeom>
        </p:spPr>
        <p:txBody>
          <a:bodyPr>
            <a:normAutofit fontScale="77500" lnSpcReduction="20000"/>
          </a:bodyPr>
          <a:lstStyle/>
          <a:p>
            <a:pPr marL="685800" lvl="1" indent="-228600">
              <a:buAutoNum type="arabicPeriod"/>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1E4D12-F548-449F-AB42-81BBEE02E796}" type="slidenum">
              <a:rPr lang="en-GB"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55000" lnSpcReduction="20000"/>
          </a:bodyPr>
          <a:lstStyle/>
          <a:p>
            <a:endParaRPr lang="en-US" dirty="0" smtClean="0"/>
          </a:p>
        </p:txBody>
      </p:sp>
      <p:sp>
        <p:nvSpPr>
          <p:cNvPr id="4" name="Slide Number Placeholder 3"/>
          <p:cNvSpPr>
            <a:spLocks noGrp="1"/>
          </p:cNvSpPr>
          <p:nvPr>
            <p:ph type="sldNum" sz="quarter" idx="10"/>
          </p:nvPr>
        </p:nvSpPr>
        <p:spPr/>
        <p:txBody>
          <a:bodyPr/>
          <a:lstStyle/>
          <a:p>
            <a:pPr>
              <a:defRPr/>
            </a:pPr>
            <a:fld id="{1E5AAE1C-241B-4180-978F-BBAA9915692C}"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1E4D12-F548-449F-AB42-81BBEE02E796}" type="slidenum">
              <a:rPr lang="en-GB"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1E4D12-F548-449F-AB42-81BBEE02E796}" type="slidenum">
              <a:rPr lang="en-GB"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a:prstGeom prst="rect">
            <a:avLst/>
          </a:prstGeom>
        </p:spPr>
        <p:txBody>
          <a:bodyPr/>
          <a:lstStyle>
            <a:lvl1pPr>
              <a:lnSpc>
                <a:spcPct val="90000"/>
              </a:lnSpc>
              <a:buSzPct val="130000"/>
              <a:buFont typeface="Arial" pitchFamily="34" charset="0"/>
              <a:buChar char="•"/>
              <a:defRPr/>
            </a:lvl1pPr>
            <a:lvl2pPr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tx1"/>
                </a:solidFill>
                <a:latin typeface="+mn-lt"/>
                <a:ea typeface="+mn-ea"/>
                <a:cs typeface="+mn-cs"/>
              </a:defRPr>
            </a:lvl2pPr>
            <a:lvl3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3pPr>
            <a:lvl4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4pPr>
            <a:lvl5pPr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0.xml"/><Relationship Id="rId7" Type="http://schemas.openxmlformats.org/officeDocument/2006/relationships/image" Target="../media/image29.pn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16.png"/><Relationship Id="rId11"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image" Target="../media/image34.png"/><Relationship Id="rId4" Type="http://schemas.openxmlformats.org/officeDocument/2006/relationships/image" Target="../media/image27.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11.xml"/><Relationship Id="rId16" Type="http://schemas.openxmlformats.org/officeDocument/2006/relationships/image" Target="../media/image49.pn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1.png"/><Relationship Id="rId21" Type="http://schemas.openxmlformats.org/officeDocument/2006/relationships/image" Target="../media/image69.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notesSlide" Target="../notesSlides/notesSlide12.xml"/><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slideLayout" Target="../slideLayouts/slideLayout8.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23" Type="http://schemas.openxmlformats.org/officeDocument/2006/relationships/image" Target="../media/image71.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70.png"/></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18" Type="http://schemas.openxmlformats.org/officeDocument/2006/relationships/image" Target="../media/image87.png"/><Relationship Id="rId3" Type="http://schemas.openxmlformats.org/officeDocument/2006/relationships/notesSlide" Target="../notesSlides/notesSlide14.xml"/><Relationship Id="rId21" Type="http://schemas.openxmlformats.org/officeDocument/2006/relationships/image" Target="../media/image90.png"/><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86.png"/><Relationship Id="rId25" Type="http://schemas.openxmlformats.org/officeDocument/2006/relationships/image" Target="../media/image94.png"/><Relationship Id="rId2" Type="http://schemas.openxmlformats.org/officeDocument/2006/relationships/slideLayout" Target="../slideLayouts/slideLayout8.xml"/><Relationship Id="rId16" Type="http://schemas.openxmlformats.org/officeDocument/2006/relationships/image" Target="../media/image85.png"/><Relationship Id="rId20" Type="http://schemas.openxmlformats.org/officeDocument/2006/relationships/image" Target="../media/image89.png"/><Relationship Id="rId1" Type="http://schemas.openxmlformats.org/officeDocument/2006/relationships/tags" Target="../tags/tag3.xml"/><Relationship Id="rId6" Type="http://schemas.openxmlformats.org/officeDocument/2006/relationships/image" Target="../media/image75.png"/><Relationship Id="rId11" Type="http://schemas.openxmlformats.org/officeDocument/2006/relationships/image" Target="../media/image80.png"/><Relationship Id="rId24" Type="http://schemas.openxmlformats.org/officeDocument/2006/relationships/image" Target="../media/image93.png"/><Relationship Id="rId5" Type="http://schemas.openxmlformats.org/officeDocument/2006/relationships/image" Target="../media/image74.png"/><Relationship Id="rId15" Type="http://schemas.openxmlformats.org/officeDocument/2006/relationships/image" Target="../media/image84.png"/><Relationship Id="rId23" Type="http://schemas.openxmlformats.org/officeDocument/2006/relationships/image" Target="../media/image92.png"/><Relationship Id="rId10" Type="http://schemas.openxmlformats.org/officeDocument/2006/relationships/image" Target="../media/image79.png"/><Relationship Id="rId19" Type="http://schemas.openxmlformats.org/officeDocument/2006/relationships/image" Target="../media/image88.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 Id="rId22" Type="http://schemas.openxmlformats.org/officeDocument/2006/relationships/image" Target="../media/image91.png"/></Relationships>
</file>

<file path=ppt/slides/_rels/slide15.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1.png"/><Relationship Id="rId18" Type="http://schemas.openxmlformats.org/officeDocument/2006/relationships/image" Target="../media/image86.png"/><Relationship Id="rId3" Type="http://schemas.openxmlformats.org/officeDocument/2006/relationships/notesSlide" Target="../notesSlides/notesSlide15.xml"/><Relationship Id="rId21" Type="http://schemas.openxmlformats.org/officeDocument/2006/relationships/image" Target="../media/image92.png"/><Relationship Id="rId7" Type="http://schemas.openxmlformats.org/officeDocument/2006/relationships/image" Target="../media/image94.png"/><Relationship Id="rId12" Type="http://schemas.openxmlformats.org/officeDocument/2006/relationships/image" Target="../media/image80.png"/><Relationship Id="rId17" Type="http://schemas.openxmlformats.org/officeDocument/2006/relationships/image" Target="../media/image85.png"/><Relationship Id="rId25" Type="http://schemas.openxmlformats.org/officeDocument/2006/relationships/image" Target="../media/image89.png"/><Relationship Id="rId2" Type="http://schemas.openxmlformats.org/officeDocument/2006/relationships/slideLayout" Target="../slideLayouts/slideLayout8.xml"/><Relationship Id="rId16" Type="http://schemas.openxmlformats.org/officeDocument/2006/relationships/image" Target="../media/image84.png"/><Relationship Id="rId20" Type="http://schemas.openxmlformats.org/officeDocument/2006/relationships/image" Target="../media/image88.png"/><Relationship Id="rId1" Type="http://schemas.openxmlformats.org/officeDocument/2006/relationships/tags" Target="../tags/tag4.xml"/><Relationship Id="rId6" Type="http://schemas.openxmlformats.org/officeDocument/2006/relationships/image" Target="../media/image90.png"/><Relationship Id="rId11" Type="http://schemas.openxmlformats.org/officeDocument/2006/relationships/image" Target="../media/image79.png"/><Relationship Id="rId24" Type="http://schemas.openxmlformats.org/officeDocument/2006/relationships/image" Target="../media/image76.png"/><Relationship Id="rId5" Type="http://schemas.openxmlformats.org/officeDocument/2006/relationships/image" Target="../media/image73.png"/><Relationship Id="rId15" Type="http://schemas.openxmlformats.org/officeDocument/2006/relationships/image" Target="../media/image83.png"/><Relationship Id="rId23" Type="http://schemas.openxmlformats.org/officeDocument/2006/relationships/image" Target="../media/image95.png"/><Relationship Id="rId10" Type="http://schemas.openxmlformats.org/officeDocument/2006/relationships/image" Target="../media/image75.png"/><Relationship Id="rId19" Type="http://schemas.openxmlformats.org/officeDocument/2006/relationships/image" Target="../media/image87.png"/><Relationship Id="rId4" Type="http://schemas.openxmlformats.org/officeDocument/2006/relationships/image" Target="../media/image77.png"/><Relationship Id="rId9" Type="http://schemas.openxmlformats.org/officeDocument/2006/relationships/image" Target="../media/image74.png"/><Relationship Id="rId14" Type="http://schemas.openxmlformats.org/officeDocument/2006/relationships/image" Target="../media/image82.png"/><Relationship Id="rId22" Type="http://schemas.openxmlformats.org/officeDocument/2006/relationships/image" Target="../media/image93.png"/></Relationships>
</file>

<file path=ppt/slides/_rels/slide16.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92.png"/><Relationship Id="rId18" Type="http://schemas.openxmlformats.org/officeDocument/2006/relationships/image" Target="../media/image95.png"/><Relationship Id="rId3" Type="http://schemas.openxmlformats.org/officeDocument/2006/relationships/notesSlide" Target="../notesSlides/notesSlide16.xml"/><Relationship Id="rId21" Type="http://schemas.openxmlformats.org/officeDocument/2006/relationships/image" Target="../media/image86.png"/><Relationship Id="rId7" Type="http://schemas.openxmlformats.org/officeDocument/2006/relationships/image" Target="../media/image94.png"/><Relationship Id="rId12" Type="http://schemas.openxmlformats.org/officeDocument/2006/relationships/image" Target="../media/image88.png"/><Relationship Id="rId17" Type="http://schemas.openxmlformats.org/officeDocument/2006/relationships/image" Target="../media/image82.png"/><Relationship Id="rId2" Type="http://schemas.openxmlformats.org/officeDocument/2006/relationships/slideLayout" Target="../slideLayouts/slideLayout8.xml"/><Relationship Id="rId16" Type="http://schemas.openxmlformats.org/officeDocument/2006/relationships/image" Target="../media/image81.png"/><Relationship Id="rId20" Type="http://schemas.openxmlformats.org/officeDocument/2006/relationships/image" Target="../media/image85.png"/><Relationship Id="rId1" Type="http://schemas.openxmlformats.org/officeDocument/2006/relationships/tags" Target="../tags/tag5.xml"/><Relationship Id="rId6" Type="http://schemas.openxmlformats.org/officeDocument/2006/relationships/image" Target="../media/image90.pn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0.png"/><Relationship Id="rId23" Type="http://schemas.openxmlformats.org/officeDocument/2006/relationships/image" Target="../media/image89.png"/><Relationship Id="rId10" Type="http://schemas.openxmlformats.org/officeDocument/2006/relationships/image" Target="../media/image75.png"/><Relationship Id="rId19" Type="http://schemas.openxmlformats.org/officeDocument/2006/relationships/image" Target="../media/image84.png"/><Relationship Id="rId4" Type="http://schemas.openxmlformats.org/officeDocument/2006/relationships/image" Target="../media/image77.png"/><Relationship Id="rId9" Type="http://schemas.openxmlformats.org/officeDocument/2006/relationships/image" Target="../media/image74.png"/><Relationship Id="rId14" Type="http://schemas.openxmlformats.org/officeDocument/2006/relationships/image" Target="../media/image93.png"/><Relationship Id="rId22" Type="http://schemas.openxmlformats.org/officeDocument/2006/relationships/image" Target="../media/image76.png"/></Relationships>
</file>

<file path=ppt/slides/_rels/slide17.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80.png"/><Relationship Id="rId18" Type="http://schemas.openxmlformats.org/officeDocument/2006/relationships/image" Target="../media/image85.png"/><Relationship Id="rId26" Type="http://schemas.openxmlformats.org/officeDocument/2006/relationships/image" Target="../media/image102.png"/><Relationship Id="rId3" Type="http://schemas.openxmlformats.org/officeDocument/2006/relationships/notesSlide" Target="../notesSlides/notesSlide17.xml"/><Relationship Id="rId21" Type="http://schemas.openxmlformats.org/officeDocument/2006/relationships/image" Target="../media/image74.png"/><Relationship Id="rId7" Type="http://schemas.openxmlformats.org/officeDocument/2006/relationships/image" Target="../media/image94.png"/><Relationship Id="rId12" Type="http://schemas.openxmlformats.org/officeDocument/2006/relationships/image" Target="../media/image73.png"/><Relationship Id="rId17" Type="http://schemas.openxmlformats.org/officeDocument/2006/relationships/image" Target="../media/image84.png"/><Relationship Id="rId25" Type="http://schemas.openxmlformats.org/officeDocument/2006/relationships/image" Target="../media/image101.png"/><Relationship Id="rId2" Type="http://schemas.openxmlformats.org/officeDocument/2006/relationships/slideLayout" Target="../slideLayouts/slideLayout8.xml"/><Relationship Id="rId16" Type="http://schemas.openxmlformats.org/officeDocument/2006/relationships/image" Target="../media/image83.png"/><Relationship Id="rId20" Type="http://schemas.openxmlformats.org/officeDocument/2006/relationships/image" Target="../media/image87.png"/><Relationship Id="rId1" Type="http://schemas.openxmlformats.org/officeDocument/2006/relationships/tags" Target="../tags/tag6.xml"/><Relationship Id="rId6" Type="http://schemas.openxmlformats.org/officeDocument/2006/relationships/image" Target="../media/image78.png"/><Relationship Id="rId11" Type="http://schemas.openxmlformats.org/officeDocument/2006/relationships/image" Target="../media/image100.jpeg"/><Relationship Id="rId24" Type="http://schemas.openxmlformats.org/officeDocument/2006/relationships/image" Target="../media/image88.png"/><Relationship Id="rId5" Type="http://schemas.openxmlformats.org/officeDocument/2006/relationships/image" Target="../media/image77.png"/><Relationship Id="rId15" Type="http://schemas.openxmlformats.org/officeDocument/2006/relationships/image" Target="../media/image82.png"/><Relationship Id="rId23" Type="http://schemas.openxmlformats.org/officeDocument/2006/relationships/image" Target="../media/image76.png"/><Relationship Id="rId28" Type="http://schemas.openxmlformats.org/officeDocument/2006/relationships/image" Target="../media/image104.png"/><Relationship Id="rId10" Type="http://schemas.openxmlformats.org/officeDocument/2006/relationships/image" Target="../media/image99.png"/><Relationship Id="rId19" Type="http://schemas.openxmlformats.org/officeDocument/2006/relationships/image" Target="../media/image86.png"/><Relationship Id="rId4" Type="http://schemas.openxmlformats.org/officeDocument/2006/relationships/image" Target="../media/image96.png"/><Relationship Id="rId9" Type="http://schemas.openxmlformats.org/officeDocument/2006/relationships/image" Target="../media/image98.png"/><Relationship Id="rId14" Type="http://schemas.openxmlformats.org/officeDocument/2006/relationships/image" Target="../media/image81.png"/><Relationship Id="rId22" Type="http://schemas.openxmlformats.org/officeDocument/2006/relationships/image" Target="../media/image75.png"/><Relationship Id="rId27" Type="http://schemas.openxmlformats.org/officeDocument/2006/relationships/image" Target="../media/image103.png"/></Relationships>
</file>

<file path=ppt/slides/_rels/slide1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05.png"/><Relationship Id="rId7" Type="http://schemas.openxmlformats.org/officeDocument/2006/relationships/image" Target="../media/image108.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07.png"/><Relationship Id="rId11" Type="http://schemas.openxmlformats.org/officeDocument/2006/relationships/image" Target="../media/image109.png"/><Relationship Id="rId5" Type="http://schemas.openxmlformats.org/officeDocument/2006/relationships/image" Target="../media/image66.png"/><Relationship Id="rId10" Type="http://schemas.openxmlformats.org/officeDocument/2006/relationships/image" Target="../media/image70.png"/><Relationship Id="rId4" Type="http://schemas.openxmlformats.org/officeDocument/2006/relationships/image" Target="../media/image106.gif"/><Relationship Id="rId9" Type="http://schemas.openxmlformats.org/officeDocument/2006/relationships/image" Target="../media/image6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110.png"/><Relationship Id="rId7" Type="http://schemas.openxmlformats.org/officeDocument/2006/relationships/image" Target="../media/image113.png"/><Relationship Id="rId12" Type="http://schemas.openxmlformats.org/officeDocument/2006/relationships/image" Target="../media/image118.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image" Target="../media/image106.gif"/><Relationship Id="rId9" Type="http://schemas.openxmlformats.org/officeDocument/2006/relationships/image" Target="../media/image115.png"/><Relationship Id="rId14" Type="http://schemas.openxmlformats.org/officeDocument/2006/relationships/image" Target="../media/image1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61.png"/><Relationship Id="rId3" Type="http://schemas.openxmlformats.org/officeDocument/2006/relationships/image" Target="../media/image105.png"/><Relationship Id="rId7" Type="http://schemas.openxmlformats.org/officeDocument/2006/relationships/image" Target="../media/image68.png"/><Relationship Id="rId12"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66.png"/><Relationship Id="rId11" Type="http://schemas.openxmlformats.org/officeDocument/2006/relationships/image" Target="../media/image119.png"/><Relationship Id="rId5" Type="http://schemas.openxmlformats.org/officeDocument/2006/relationships/image" Target="../media/image64.png"/><Relationship Id="rId10" Type="http://schemas.openxmlformats.org/officeDocument/2006/relationships/image" Target="../media/image109.png"/><Relationship Id="rId4" Type="http://schemas.openxmlformats.org/officeDocument/2006/relationships/image" Target="../media/image106.gif"/><Relationship Id="rId9" Type="http://schemas.openxmlformats.org/officeDocument/2006/relationships/image" Target="../media/image7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6.xml"/><Relationship Id="rId7"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bwMode="auto">
          <a:xfrm>
            <a:off x="323850" y="2654898"/>
            <a:ext cx="1543050" cy="904875"/>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defTabSz="914363"/>
            <a:endParaRPr lang="en-US" b="1" dirty="0" smtClean="0">
              <a:solidFill>
                <a:schemeClr val="bg1"/>
              </a:solidFill>
              <a:latin typeface="Trebuchet MS" pitchFamily="34" charset="0"/>
            </a:endParaRPr>
          </a:p>
        </p:txBody>
      </p:sp>
      <p:sp>
        <p:nvSpPr>
          <p:cNvPr id="10" name="AutoShape 14"/>
          <p:cNvSpPr>
            <a:spLocks noChangeArrowheads="1"/>
          </p:cNvSpPr>
          <p:nvPr/>
        </p:nvSpPr>
        <p:spPr bwMode="invGray">
          <a:xfrm>
            <a:off x="369888" y="2724945"/>
            <a:ext cx="1460500" cy="846139"/>
          </a:xfrm>
          <a:prstGeom prst="roundRect">
            <a:avLst>
              <a:gd name="adj" fmla="val 6097"/>
            </a:avLst>
          </a:prstGeom>
          <a:noFill/>
          <a:ln w="9525" algn="ctr">
            <a:noFill/>
            <a:round/>
            <a:headEnd/>
            <a:tailEnd/>
          </a:ln>
          <a:effectLst/>
        </p:spPr>
        <p:txBody>
          <a:bodyPr wrap="none" lIns="91436" tIns="45718" rIns="91436" bIns="45718" anchor="ctr"/>
          <a:lstStyle/>
          <a:p>
            <a:pPr algn="ctr" defTabSz="914363">
              <a:lnSpc>
                <a:spcPct val="85000"/>
              </a:lnSpc>
              <a:defRPr/>
            </a:pPr>
            <a:r>
              <a:rPr lang="zh-CN" altLang="en-US" sz="1400" b="1" dirty="0" smtClean="0">
                <a:solidFill>
                  <a:schemeClr val="bg1"/>
                </a:solidFill>
                <a:latin typeface="Trebuchet MS" pitchFamily="34" charset="0"/>
              </a:rPr>
              <a:t>凭据管理</a:t>
            </a:r>
            <a:endParaRPr lang="en-US" sz="1400" b="1" dirty="0">
              <a:solidFill>
                <a:schemeClr val="bg1"/>
              </a:solidFill>
              <a:latin typeface="Trebuchet MS" pitchFamily="34" charset="0"/>
            </a:endParaRPr>
          </a:p>
        </p:txBody>
      </p:sp>
      <p:grpSp>
        <p:nvGrpSpPr>
          <p:cNvPr id="3" name="Group 27"/>
          <p:cNvGrpSpPr>
            <a:grpSpLocks/>
          </p:cNvGrpSpPr>
          <p:nvPr/>
        </p:nvGrpSpPr>
        <p:grpSpPr bwMode="invGray">
          <a:xfrm>
            <a:off x="146050" y="2356643"/>
            <a:ext cx="935038" cy="669926"/>
            <a:chOff x="5729288" y="2168525"/>
            <a:chExt cx="1249362" cy="785813"/>
          </a:xfrm>
        </p:grpSpPr>
        <p:pic>
          <p:nvPicPr>
            <p:cNvPr id="57378" name="Rectangle 10253"/>
            <p:cNvPicPr>
              <a:picLocks noChangeArrowheads="1"/>
            </p:cNvPicPr>
            <p:nvPr/>
          </p:nvPicPr>
          <p:blipFill>
            <a:blip r:embed="rId4" cstate="email"/>
            <a:srcRect/>
            <a:stretch>
              <a:fillRect/>
            </a:stretch>
          </p:blipFill>
          <p:spPr bwMode="invGray">
            <a:xfrm>
              <a:off x="5729288" y="2384425"/>
              <a:ext cx="1249362" cy="569913"/>
            </a:xfrm>
            <a:prstGeom prst="rect">
              <a:avLst/>
            </a:prstGeom>
            <a:noFill/>
            <a:ln w="9525">
              <a:noFill/>
              <a:miter lim="800000"/>
              <a:headEnd/>
              <a:tailEnd/>
            </a:ln>
          </p:spPr>
        </p:pic>
        <p:pic>
          <p:nvPicPr>
            <p:cNvPr id="57379" name="Rectangle 10254" descr="\\showsrus\infoDVD\Clip_Installer\DVD_ART\Artwork_Imagery\HARDWARE_IMAGERY\Illustration - Misc Hardware\XML Icons\secure key.png"/>
            <p:cNvPicPr>
              <a:picLocks noChangeAspect="1" noChangeArrowheads="1"/>
            </p:cNvPicPr>
            <p:nvPr/>
          </p:nvPicPr>
          <p:blipFill>
            <a:blip r:embed="rId5" cstate="print"/>
            <a:srcRect/>
            <a:stretch>
              <a:fillRect/>
            </a:stretch>
          </p:blipFill>
          <p:spPr bwMode="invGray">
            <a:xfrm>
              <a:off x="6038850" y="2168525"/>
              <a:ext cx="623888" cy="623888"/>
            </a:xfrm>
            <a:prstGeom prst="rect">
              <a:avLst/>
            </a:prstGeom>
            <a:noFill/>
            <a:ln w="9525">
              <a:noFill/>
              <a:miter lim="800000"/>
              <a:headEnd/>
              <a:tailEnd/>
            </a:ln>
          </p:spPr>
        </p:pic>
      </p:grpSp>
      <p:sp>
        <p:nvSpPr>
          <p:cNvPr id="32" name="TextBox 31"/>
          <p:cNvSpPr txBox="1">
            <a:spLocks noChangeArrowheads="1"/>
          </p:cNvSpPr>
          <p:nvPr/>
        </p:nvSpPr>
        <p:spPr bwMode="invGray">
          <a:xfrm>
            <a:off x="1897063" y="2642395"/>
            <a:ext cx="7448956" cy="929481"/>
          </a:xfrm>
          <a:prstGeom prst="rect">
            <a:avLst/>
          </a:prstGeom>
          <a:noFill/>
          <a:ln w="9525" cap="flat" cmpd="sng" algn="ctr">
            <a:noFill/>
            <a:prstDash val="solid"/>
            <a:miter lim="800000"/>
            <a:headEnd type="none" w="med" len="med"/>
            <a:tailEnd type="none" w="med" len="med"/>
          </a:ln>
          <a:effectLst/>
        </p:spPr>
        <p:txBody>
          <a:bodyPr wrap="square" lIns="91436" tIns="45718" rIns="91436" bIns="45718">
            <a:spAutoFit/>
          </a:bodyPr>
          <a:lstStyle/>
          <a:p>
            <a:pPr marL="231775" indent="-231775" defTabSz="-13873163" eaLnBrk="0" hangingPunct="0">
              <a:spcBef>
                <a:spcPct val="20000"/>
              </a:spcBef>
              <a:buClr>
                <a:schemeClr val="accent1"/>
              </a:buClr>
              <a:buSzPct val="95000"/>
              <a:buBlip>
                <a:blip r:embed="rId6"/>
              </a:buBlip>
              <a:defRPr/>
            </a:pPr>
            <a:r>
              <a:rPr lang="zh-CN" altLang="en-US" sz="1600" dirty="0" smtClean="0">
                <a:latin typeface="+mn-lt"/>
              </a:rPr>
              <a:t>整合异构证书管理和第三方</a:t>
            </a:r>
            <a:r>
              <a:rPr lang="en-US" altLang="zh-CN" sz="1600" dirty="0" smtClean="0">
                <a:latin typeface="+mn-lt"/>
              </a:rPr>
              <a:t>CA</a:t>
            </a:r>
            <a:endParaRPr lang="en-US" sz="1600" dirty="0" smtClean="0">
              <a:latin typeface="+mn-lt"/>
            </a:endParaRPr>
          </a:p>
          <a:p>
            <a:pPr marL="231775" indent="-231775" defTabSz="-13873163" eaLnBrk="0" hangingPunct="0">
              <a:spcBef>
                <a:spcPct val="20000"/>
              </a:spcBef>
              <a:buClr>
                <a:schemeClr val="accent1"/>
              </a:buClr>
              <a:buSzPct val="95000"/>
              <a:buBlip>
                <a:blip r:embed="rId6"/>
              </a:buBlip>
              <a:defRPr/>
            </a:pPr>
            <a:r>
              <a:rPr lang="zh-CN" altLang="en-US" sz="1600" dirty="0" smtClean="0">
                <a:latin typeface="+mn-lt"/>
              </a:rPr>
              <a:t>对多种凭据类型的管理，包括一次性密码</a:t>
            </a:r>
            <a:endParaRPr lang="en-US" sz="1600" dirty="0" smtClean="0">
              <a:latin typeface="+mn-lt"/>
            </a:endParaRPr>
          </a:p>
          <a:p>
            <a:pPr marL="231775" indent="-231775" defTabSz="-13873163" eaLnBrk="0" hangingPunct="0">
              <a:spcBef>
                <a:spcPct val="20000"/>
              </a:spcBef>
              <a:buClr>
                <a:schemeClr val="accent1"/>
              </a:buClr>
              <a:buSzPct val="95000"/>
              <a:buBlip>
                <a:blip r:embed="rId6"/>
              </a:buBlip>
              <a:defRPr/>
            </a:pPr>
            <a:r>
              <a:rPr lang="zh-CN" altLang="en-US" sz="1600" dirty="0" smtClean="0">
                <a:latin typeface="+mn-lt"/>
              </a:rPr>
              <a:t>与</a:t>
            </a:r>
            <a:r>
              <a:rPr lang="en-US" altLang="zh-CN" sz="1600" dirty="0" smtClean="0">
                <a:latin typeface="+mn-lt"/>
              </a:rPr>
              <a:t>Windows</a:t>
            </a:r>
            <a:r>
              <a:rPr lang="zh-CN" altLang="en-US" sz="1600" dirty="0" smtClean="0">
                <a:latin typeface="+mn-lt"/>
              </a:rPr>
              <a:t>登录整合的、自服务的密码重置</a:t>
            </a:r>
            <a:endParaRPr lang="en-US" sz="1600" dirty="0" smtClean="0">
              <a:latin typeface="+mn-lt"/>
            </a:endParaRPr>
          </a:p>
        </p:txBody>
      </p:sp>
      <p:sp>
        <p:nvSpPr>
          <p:cNvPr id="45" name="Rounded Rectangle 44"/>
          <p:cNvSpPr/>
          <p:nvPr/>
        </p:nvSpPr>
        <p:spPr bwMode="auto">
          <a:xfrm>
            <a:off x="323850" y="5390169"/>
            <a:ext cx="1543050" cy="90487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363"/>
            <a:endParaRPr lang="en-US" b="1" dirty="0" smtClean="0">
              <a:solidFill>
                <a:schemeClr val="bg1"/>
              </a:solidFill>
              <a:latin typeface="Trebuchet MS" pitchFamily="34" charset="0"/>
            </a:endParaRPr>
          </a:p>
        </p:txBody>
      </p:sp>
      <p:sp>
        <p:nvSpPr>
          <p:cNvPr id="11" name="AutoShape 14"/>
          <p:cNvSpPr>
            <a:spLocks noChangeArrowheads="1"/>
          </p:cNvSpPr>
          <p:nvPr/>
        </p:nvSpPr>
        <p:spPr bwMode="invGray">
          <a:xfrm>
            <a:off x="357188" y="5434810"/>
            <a:ext cx="1460500" cy="846138"/>
          </a:xfrm>
          <a:prstGeom prst="roundRect">
            <a:avLst>
              <a:gd name="adj" fmla="val 6097"/>
            </a:avLst>
          </a:prstGeom>
          <a:noFill/>
          <a:ln w="9525" algn="ctr">
            <a:noFill/>
            <a:round/>
            <a:headEnd/>
            <a:tailEnd/>
          </a:ln>
          <a:effectLst/>
        </p:spPr>
        <p:txBody>
          <a:bodyPr wrap="none" lIns="91436" tIns="45718" rIns="91436" bIns="45718" anchor="ctr"/>
          <a:lstStyle/>
          <a:p>
            <a:pPr algn="ctr" defTabSz="914363">
              <a:lnSpc>
                <a:spcPct val="85000"/>
              </a:lnSpc>
              <a:defRPr/>
            </a:pPr>
            <a:r>
              <a:rPr lang="zh-CN" altLang="en-US" sz="1400" b="1" dirty="0" smtClean="0">
                <a:solidFill>
                  <a:schemeClr val="bg1"/>
                </a:solidFill>
                <a:latin typeface="Trebuchet MS" pitchFamily="34" charset="0"/>
              </a:rPr>
              <a:t>组管理</a:t>
            </a:r>
            <a:endParaRPr lang="en-US" sz="1400" b="1" dirty="0">
              <a:solidFill>
                <a:schemeClr val="bg1"/>
              </a:solidFill>
              <a:latin typeface="Trebuchet MS" pitchFamily="34" charset="0"/>
            </a:endParaRPr>
          </a:p>
        </p:txBody>
      </p:sp>
      <p:grpSp>
        <p:nvGrpSpPr>
          <p:cNvPr id="5" name="Group 26"/>
          <p:cNvGrpSpPr>
            <a:grpSpLocks/>
          </p:cNvGrpSpPr>
          <p:nvPr/>
        </p:nvGrpSpPr>
        <p:grpSpPr bwMode="invGray">
          <a:xfrm>
            <a:off x="146050" y="5000636"/>
            <a:ext cx="933450" cy="749300"/>
            <a:chOff x="2427288" y="2024063"/>
            <a:chExt cx="1249362" cy="879475"/>
          </a:xfrm>
        </p:grpSpPr>
        <p:pic>
          <p:nvPicPr>
            <p:cNvPr id="57371" name="Rectangle 10250"/>
            <p:cNvPicPr>
              <a:picLocks noChangeArrowheads="1"/>
            </p:cNvPicPr>
            <p:nvPr/>
          </p:nvPicPr>
          <p:blipFill>
            <a:blip r:embed="rId4" cstate="email"/>
            <a:srcRect/>
            <a:stretch>
              <a:fillRect/>
            </a:stretch>
          </p:blipFill>
          <p:spPr bwMode="invGray">
            <a:xfrm>
              <a:off x="2427288" y="2333625"/>
              <a:ext cx="1249362" cy="569913"/>
            </a:xfrm>
            <a:prstGeom prst="rect">
              <a:avLst/>
            </a:prstGeom>
            <a:noFill/>
            <a:ln w="9525">
              <a:noFill/>
              <a:miter lim="800000"/>
              <a:headEnd/>
              <a:tailEnd/>
            </a:ln>
          </p:spPr>
        </p:pic>
        <p:pic>
          <p:nvPicPr>
            <p:cNvPr id="57372" name="Rectangle 10251" descr="\\showsrus\infoDVD\Clip_Installer\DVD_ART\Artwork_Imagery\HARDWARE_IMAGERY\Illustration - Misc Hardware\XML Icons\secure lock and key.png"/>
            <p:cNvPicPr>
              <a:picLocks noChangeAspect="1" noChangeArrowheads="1"/>
            </p:cNvPicPr>
            <p:nvPr/>
          </p:nvPicPr>
          <p:blipFill>
            <a:blip r:embed="rId7" cstate="print"/>
            <a:srcRect/>
            <a:stretch>
              <a:fillRect/>
            </a:stretch>
          </p:blipFill>
          <p:spPr bwMode="invGray">
            <a:xfrm>
              <a:off x="2687638" y="2024063"/>
              <a:ext cx="519112" cy="752475"/>
            </a:xfrm>
            <a:prstGeom prst="rect">
              <a:avLst/>
            </a:prstGeom>
            <a:noFill/>
            <a:ln w="9525">
              <a:noFill/>
              <a:miter lim="800000"/>
              <a:headEnd/>
              <a:tailEnd/>
            </a:ln>
          </p:spPr>
        </p:pic>
      </p:grpSp>
      <p:sp>
        <p:nvSpPr>
          <p:cNvPr id="33" name="TextBox 32"/>
          <p:cNvSpPr txBox="1">
            <a:spLocks noChangeArrowheads="1"/>
          </p:cNvSpPr>
          <p:nvPr/>
        </p:nvSpPr>
        <p:spPr bwMode="invGray">
          <a:xfrm>
            <a:off x="1897063" y="5367992"/>
            <a:ext cx="7246938" cy="929481"/>
          </a:xfrm>
          <a:prstGeom prst="rect">
            <a:avLst/>
          </a:prstGeom>
          <a:noFill/>
          <a:ln w="9525" cap="flat" cmpd="sng" algn="ctr">
            <a:noFill/>
            <a:prstDash val="solid"/>
            <a:miter lim="800000"/>
            <a:headEnd type="none" w="med" len="med"/>
            <a:tailEnd type="none" w="med" len="med"/>
          </a:ln>
          <a:effectLst/>
        </p:spPr>
        <p:txBody>
          <a:bodyPr wrap="square" lIns="91436" tIns="45718" rIns="91436" bIns="45718">
            <a:spAutoFit/>
          </a:bodyPr>
          <a:lstStyle/>
          <a:p>
            <a:pPr marL="231775" indent="-231775" defTabSz="-13873163" eaLnBrk="0" hangingPunct="0">
              <a:spcBef>
                <a:spcPct val="20000"/>
              </a:spcBef>
              <a:buClr>
                <a:schemeClr val="accent1"/>
              </a:buClr>
              <a:buSzPct val="95000"/>
              <a:buBlip>
                <a:blip r:embed="rId6"/>
              </a:buBlip>
              <a:defRPr/>
            </a:pPr>
            <a:r>
              <a:rPr lang="zh-CN" altLang="en-US" sz="1600" dirty="0" smtClean="0">
                <a:latin typeface="+mn-lt"/>
              </a:rPr>
              <a:t>丰富基于</a:t>
            </a:r>
            <a:r>
              <a:rPr lang="en-US" altLang="zh-CN" sz="1600" dirty="0" smtClean="0">
                <a:latin typeface="+mn-lt"/>
              </a:rPr>
              <a:t>Office</a:t>
            </a:r>
            <a:r>
              <a:rPr lang="zh-CN" altLang="en-US" sz="1600" dirty="0" smtClean="0">
                <a:latin typeface="+mn-lt"/>
              </a:rPr>
              <a:t>的自服务组管理工具</a:t>
            </a:r>
            <a:endParaRPr lang="en-US" sz="1600" dirty="0" smtClean="0">
              <a:latin typeface="+mn-lt"/>
            </a:endParaRPr>
          </a:p>
          <a:p>
            <a:pPr marL="231775" indent="-231775" defTabSz="-13873163" eaLnBrk="0" hangingPunct="0">
              <a:spcBef>
                <a:spcPct val="20000"/>
              </a:spcBef>
              <a:buClr>
                <a:schemeClr val="accent1"/>
              </a:buClr>
              <a:buSzPct val="95000"/>
              <a:buBlip>
                <a:blip r:embed="rId6"/>
              </a:buBlip>
              <a:defRPr/>
            </a:pPr>
            <a:r>
              <a:rPr lang="zh-CN" altLang="en-US" sz="1600" dirty="0" smtClean="0">
                <a:latin typeface="+mn-lt"/>
              </a:rPr>
              <a:t>通过</a:t>
            </a:r>
            <a:r>
              <a:rPr lang="en-US" altLang="zh-CN" sz="1600" dirty="0" smtClean="0">
                <a:latin typeface="+mn-lt"/>
              </a:rPr>
              <a:t>Office</a:t>
            </a:r>
            <a:r>
              <a:rPr lang="zh-CN" altLang="en-US" sz="1600" dirty="0" smtClean="0">
                <a:latin typeface="+mn-lt"/>
              </a:rPr>
              <a:t>的离线审批</a:t>
            </a:r>
            <a:endParaRPr lang="en-US" sz="1600" dirty="0" smtClean="0">
              <a:latin typeface="+mn-lt"/>
            </a:endParaRPr>
          </a:p>
          <a:p>
            <a:pPr marL="231775" indent="-231775" defTabSz="-13873163" eaLnBrk="0" hangingPunct="0">
              <a:spcBef>
                <a:spcPct val="20000"/>
              </a:spcBef>
              <a:buClr>
                <a:schemeClr val="accent1"/>
              </a:buClr>
              <a:buSzPct val="95000"/>
              <a:buBlip>
                <a:blip r:embed="rId6"/>
              </a:buBlip>
              <a:defRPr/>
            </a:pPr>
            <a:r>
              <a:rPr lang="zh-CN" altLang="en-US" sz="1600" dirty="0" smtClean="0">
                <a:latin typeface="+mn-lt"/>
              </a:rPr>
              <a:t>自动的组成员和分发列表更新</a:t>
            </a:r>
            <a:endParaRPr lang="en-US" sz="1600" dirty="0" smtClean="0">
              <a:latin typeface="+mn-lt"/>
            </a:endParaRPr>
          </a:p>
        </p:txBody>
      </p:sp>
      <p:sp>
        <p:nvSpPr>
          <p:cNvPr id="36" name="Rounded Rectangle 35"/>
          <p:cNvSpPr/>
          <p:nvPr/>
        </p:nvSpPr>
        <p:spPr bwMode="auto">
          <a:xfrm>
            <a:off x="323850" y="3972373"/>
            <a:ext cx="1543050" cy="90487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914363"/>
            <a:endParaRPr lang="en-US" b="1" dirty="0" smtClean="0">
              <a:solidFill>
                <a:schemeClr val="bg1"/>
              </a:solidFill>
              <a:latin typeface="Trebuchet MS" pitchFamily="34" charset="0"/>
            </a:endParaRPr>
          </a:p>
        </p:txBody>
      </p:sp>
      <p:sp>
        <p:nvSpPr>
          <p:cNvPr id="9" name="AutoShape 14"/>
          <p:cNvSpPr>
            <a:spLocks noChangeArrowheads="1"/>
          </p:cNvSpPr>
          <p:nvPr/>
        </p:nvSpPr>
        <p:spPr bwMode="invGray">
          <a:xfrm>
            <a:off x="366713" y="4015425"/>
            <a:ext cx="1460500" cy="846138"/>
          </a:xfrm>
          <a:prstGeom prst="roundRect">
            <a:avLst>
              <a:gd name="adj" fmla="val 6097"/>
            </a:avLst>
          </a:prstGeom>
          <a:noFill/>
          <a:ln w="9525">
            <a:noFill/>
            <a:round/>
            <a:headEnd/>
            <a:tailEnd/>
          </a:ln>
          <a:effectLst/>
        </p:spPr>
        <p:txBody>
          <a:bodyPr wrap="none" lIns="91436" tIns="45718" rIns="91436" bIns="45718" anchor="ctr"/>
          <a:lstStyle/>
          <a:p>
            <a:pPr algn="ctr" defTabSz="914363">
              <a:lnSpc>
                <a:spcPct val="85000"/>
              </a:lnSpc>
              <a:defRPr/>
            </a:pPr>
            <a:r>
              <a:rPr lang="zh-CN" altLang="en-US" sz="1400" b="1" dirty="0" smtClean="0">
                <a:solidFill>
                  <a:schemeClr val="bg1"/>
                </a:solidFill>
                <a:latin typeface="Trebuchet MS" pitchFamily="34" charset="0"/>
              </a:rPr>
              <a:t>用户管理</a:t>
            </a:r>
            <a:endParaRPr lang="en-US" sz="1400" b="1" dirty="0">
              <a:solidFill>
                <a:schemeClr val="bg1"/>
              </a:solidFill>
              <a:latin typeface="Trebuchet MS" pitchFamily="34" charset="0"/>
            </a:endParaRPr>
          </a:p>
        </p:txBody>
      </p:sp>
      <p:grpSp>
        <p:nvGrpSpPr>
          <p:cNvPr id="7" name="Group 25"/>
          <p:cNvGrpSpPr>
            <a:grpSpLocks/>
          </p:cNvGrpSpPr>
          <p:nvPr/>
        </p:nvGrpSpPr>
        <p:grpSpPr bwMode="invGray">
          <a:xfrm>
            <a:off x="146050" y="3643314"/>
            <a:ext cx="935038" cy="704850"/>
            <a:chOff x="892175" y="4187825"/>
            <a:chExt cx="1249363" cy="827088"/>
          </a:xfrm>
        </p:grpSpPr>
        <p:pic>
          <p:nvPicPr>
            <p:cNvPr id="57364" name="Rectangle 10246"/>
            <p:cNvPicPr>
              <a:picLocks noChangeArrowheads="1"/>
            </p:cNvPicPr>
            <p:nvPr/>
          </p:nvPicPr>
          <p:blipFill>
            <a:blip r:embed="rId4" cstate="email"/>
            <a:srcRect/>
            <a:stretch>
              <a:fillRect/>
            </a:stretch>
          </p:blipFill>
          <p:spPr bwMode="invGray">
            <a:xfrm>
              <a:off x="892175" y="4445000"/>
              <a:ext cx="1249363" cy="569913"/>
            </a:xfrm>
            <a:prstGeom prst="rect">
              <a:avLst/>
            </a:prstGeom>
            <a:noFill/>
            <a:ln w="9525">
              <a:noFill/>
              <a:miter lim="800000"/>
              <a:headEnd/>
              <a:tailEnd/>
            </a:ln>
          </p:spPr>
        </p:pic>
        <p:pic>
          <p:nvPicPr>
            <p:cNvPr id="57365" name="Rectangle 10248" descr="XP icon user accounts"/>
            <p:cNvPicPr>
              <a:picLocks noChangeAspect="1" noChangeArrowheads="1"/>
            </p:cNvPicPr>
            <p:nvPr/>
          </p:nvPicPr>
          <p:blipFill>
            <a:blip r:embed="rId8" cstate="print"/>
            <a:srcRect/>
            <a:stretch>
              <a:fillRect/>
            </a:stretch>
          </p:blipFill>
          <p:spPr bwMode="invGray">
            <a:xfrm>
              <a:off x="1158875" y="4187825"/>
              <a:ext cx="746125" cy="609600"/>
            </a:xfrm>
            <a:prstGeom prst="rect">
              <a:avLst/>
            </a:prstGeom>
            <a:noFill/>
            <a:ln w="9525">
              <a:noFill/>
              <a:miter lim="800000"/>
              <a:headEnd/>
              <a:tailEnd/>
            </a:ln>
          </p:spPr>
        </p:pic>
      </p:grpSp>
      <p:sp>
        <p:nvSpPr>
          <p:cNvPr id="34" name="TextBox 33"/>
          <p:cNvSpPr txBox="1">
            <a:spLocks noChangeArrowheads="1"/>
          </p:cNvSpPr>
          <p:nvPr/>
        </p:nvSpPr>
        <p:spPr bwMode="invGray">
          <a:xfrm>
            <a:off x="1897063" y="3969389"/>
            <a:ext cx="7246938" cy="929481"/>
          </a:xfrm>
          <a:prstGeom prst="rect">
            <a:avLst/>
          </a:prstGeom>
          <a:noFill/>
          <a:ln w="9525" cap="flat" cmpd="sng" algn="ctr">
            <a:noFill/>
            <a:prstDash val="solid"/>
            <a:miter lim="800000"/>
            <a:headEnd type="none" w="med" len="med"/>
            <a:tailEnd type="none" w="med" len="med"/>
          </a:ln>
          <a:effectLst/>
        </p:spPr>
        <p:txBody>
          <a:bodyPr lIns="91436" tIns="45718" rIns="91436" bIns="45718">
            <a:spAutoFit/>
          </a:bodyPr>
          <a:lstStyle/>
          <a:p>
            <a:pPr marL="231775" indent="-231775" defTabSz="-13873163" eaLnBrk="0" hangingPunct="0">
              <a:spcBef>
                <a:spcPct val="20000"/>
              </a:spcBef>
              <a:buClr>
                <a:schemeClr val="accent1"/>
              </a:buClr>
              <a:buSzPct val="95000"/>
              <a:buBlip>
                <a:blip r:embed="rId6"/>
              </a:buBlip>
              <a:defRPr/>
            </a:pPr>
            <a:r>
              <a:rPr lang="zh-CN" altLang="en-US" sz="1600" dirty="0" smtClean="0"/>
              <a:t>整合的身份、凭据和资源的配置</a:t>
            </a:r>
            <a:endParaRPr lang="en-US" sz="1600" dirty="0" smtClean="0"/>
          </a:p>
          <a:p>
            <a:pPr marL="231775" indent="-231775" defTabSz="-13873163" eaLnBrk="0" hangingPunct="0">
              <a:spcBef>
                <a:spcPct val="20000"/>
              </a:spcBef>
              <a:buClr>
                <a:schemeClr val="accent1"/>
              </a:buClr>
              <a:buSzPct val="95000"/>
              <a:buBlip>
                <a:blip r:embed="rId6"/>
              </a:buBlip>
              <a:defRPr/>
            </a:pPr>
            <a:r>
              <a:rPr lang="zh-CN" altLang="en-US" sz="1600" dirty="0" smtClean="0"/>
              <a:t>自动化的、无需编码的用户创建与取消配置</a:t>
            </a:r>
            <a:endParaRPr lang="en-US" sz="1600" dirty="0" smtClean="0"/>
          </a:p>
          <a:p>
            <a:pPr marL="231775" indent="-231775" defTabSz="-13873163" eaLnBrk="0" hangingPunct="0">
              <a:spcBef>
                <a:spcPct val="20000"/>
              </a:spcBef>
              <a:buClr>
                <a:schemeClr val="accent1"/>
              </a:buClr>
              <a:buSzPct val="95000"/>
              <a:buBlip>
                <a:blip r:embed="rId6"/>
              </a:buBlip>
              <a:defRPr/>
            </a:pPr>
            <a:r>
              <a:rPr lang="en-US" sz="1600" dirty="0" smtClean="0"/>
              <a:t>Self-service profile management</a:t>
            </a:r>
          </a:p>
        </p:txBody>
      </p:sp>
      <p:sp>
        <p:nvSpPr>
          <p:cNvPr id="46" name="Rounded Rectangle 45"/>
          <p:cNvSpPr/>
          <p:nvPr/>
        </p:nvSpPr>
        <p:spPr bwMode="auto">
          <a:xfrm>
            <a:off x="323850" y="1357298"/>
            <a:ext cx="1543050" cy="904875"/>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defTabSz="914363"/>
            <a:endParaRPr lang="en-US" b="1" dirty="0" smtClean="0">
              <a:solidFill>
                <a:schemeClr val="bg1"/>
              </a:solidFill>
              <a:latin typeface="Trebuchet MS" pitchFamily="34" charset="0"/>
            </a:endParaRPr>
          </a:p>
        </p:txBody>
      </p:sp>
      <p:sp>
        <p:nvSpPr>
          <p:cNvPr id="13" name="AutoShape 14"/>
          <p:cNvSpPr>
            <a:spLocks noChangeArrowheads="1"/>
          </p:cNvSpPr>
          <p:nvPr/>
        </p:nvSpPr>
        <p:spPr bwMode="invGray">
          <a:xfrm>
            <a:off x="368300" y="1379715"/>
            <a:ext cx="1460500" cy="846137"/>
          </a:xfrm>
          <a:prstGeom prst="roundRect">
            <a:avLst>
              <a:gd name="adj" fmla="val 6097"/>
            </a:avLst>
          </a:prstGeom>
          <a:noFill/>
          <a:ln w="9525" algn="ctr">
            <a:noFill/>
            <a:round/>
            <a:headEnd/>
            <a:tailEnd/>
          </a:ln>
          <a:effectLst/>
        </p:spPr>
        <p:txBody>
          <a:bodyPr wrap="none" lIns="91436" tIns="45718" rIns="91436" bIns="45718" anchor="ctr"/>
          <a:lstStyle/>
          <a:p>
            <a:pPr algn="ctr" defTabSz="914363">
              <a:lnSpc>
                <a:spcPct val="85000"/>
              </a:lnSpc>
              <a:defRPr/>
            </a:pPr>
            <a:r>
              <a:rPr lang="zh-CN" altLang="en-US" sz="1400" b="1" dirty="0" smtClean="0">
                <a:solidFill>
                  <a:schemeClr val="bg1"/>
                </a:solidFill>
                <a:latin typeface="Trebuchet MS" pitchFamily="34" charset="0"/>
              </a:rPr>
              <a:t>策略管理</a:t>
            </a:r>
            <a:endParaRPr lang="en-US" sz="1400" b="1" dirty="0">
              <a:solidFill>
                <a:schemeClr val="bg1"/>
              </a:solidFill>
              <a:latin typeface="Trebuchet MS" pitchFamily="34" charset="0"/>
            </a:endParaRPr>
          </a:p>
        </p:txBody>
      </p:sp>
      <p:grpSp>
        <p:nvGrpSpPr>
          <p:cNvPr id="12" name="Group 28"/>
          <p:cNvGrpSpPr>
            <a:grpSpLocks/>
          </p:cNvGrpSpPr>
          <p:nvPr/>
        </p:nvGrpSpPr>
        <p:grpSpPr bwMode="invGray">
          <a:xfrm>
            <a:off x="146050" y="1043954"/>
            <a:ext cx="935038" cy="647700"/>
            <a:chOff x="6970713" y="4327525"/>
            <a:chExt cx="1249362" cy="760413"/>
          </a:xfrm>
        </p:grpSpPr>
        <p:pic>
          <p:nvPicPr>
            <p:cNvPr id="57355" name="Rectangle 10256"/>
            <p:cNvPicPr>
              <a:picLocks noChangeArrowheads="1"/>
            </p:cNvPicPr>
            <p:nvPr/>
          </p:nvPicPr>
          <p:blipFill>
            <a:blip r:embed="rId4" cstate="email"/>
            <a:srcRect/>
            <a:stretch>
              <a:fillRect/>
            </a:stretch>
          </p:blipFill>
          <p:spPr bwMode="invGray">
            <a:xfrm>
              <a:off x="6970713" y="4518025"/>
              <a:ext cx="1249362" cy="569913"/>
            </a:xfrm>
            <a:prstGeom prst="rect">
              <a:avLst/>
            </a:prstGeom>
            <a:noFill/>
            <a:ln w="9525">
              <a:noFill/>
              <a:miter lim="800000"/>
              <a:headEnd/>
              <a:tailEnd/>
            </a:ln>
          </p:spPr>
        </p:pic>
        <p:pic>
          <p:nvPicPr>
            <p:cNvPr id="57356" name="Rectangle 10257" descr="\\showsrus\infoDVD\Clip_Installer\DVD_ART\Artwork_Imagery\Shapes and Graphics\documents folders Pages\xml policy rules illustration icon.png"/>
            <p:cNvPicPr>
              <a:picLocks noChangeAspect="1" noChangeArrowheads="1"/>
            </p:cNvPicPr>
            <p:nvPr/>
          </p:nvPicPr>
          <p:blipFill>
            <a:blip r:embed="rId9" cstate="print"/>
            <a:srcRect/>
            <a:stretch>
              <a:fillRect/>
            </a:stretch>
          </p:blipFill>
          <p:spPr bwMode="invGray">
            <a:xfrm>
              <a:off x="7088188" y="4327525"/>
              <a:ext cx="465137" cy="538163"/>
            </a:xfrm>
            <a:prstGeom prst="rect">
              <a:avLst/>
            </a:prstGeom>
            <a:noFill/>
            <a:ln w="9525">
              <a:noFill/>
              <a:miter lim="800000"/>
              <a:headEnd/>
              <a:tailEnd/>
            </a:ln>
          </p:spPr>
        </p:pic>
        <p:pic>
          <p:nvPicPr>
            <p:cNvPr id="57357" name="Rectangle 10258" descr="XP icon properties or options"/>
            <p:cNvPicPr>
              <a:picLocks noChangeAspect="1" noChangeArrowheads="1"/>
            </p:cNvPicPr>
            <p:nvPr/>
          </p:nvPicPr>
          <p:blipFill>
            <a:blip r:embed="rId10" cstate="print"/>
            <a:srcRect/>
            <a:stretch>
              <a:fillRect/>
            </a:stretch>
          </p:blipFill>
          <p:spPr bwMode="invGray">
            <a:xfrm>
              <a:off x="7704138" y="4349750"/>
              <a:ext cx="341312" cy="442913"/>
            </a:xfrm>
            <a:prstGeom prst="rect">
              <a:avLst/>
            </a:prstGeom>
            <a:noFill/>
            <a:ln w="9525">
              <a:noFill/>
              <a:miter lim="800000"/>
              <a:headEnd/>
              <a:tailEnd/>
            </a:ln>
          </p:spPr>
        </p:pic>
        <p:pic>
          <p:nvPicPr>
            <p:cNvPr id="57358" name="Rectangle 10259" descr="arrow 0 gold  arrow 6"/>
            <p:cNvPicPr>
              <a:picLocks noChangeAspect="1" noChangeArrowheads="1"/>
            </p:cNvPicPr>
            <p:nvPr/>
          </p:nvPicPr>
          <p:blipFill>
            <a:blip r:embed="rId11" cstate="print"/>
            <a:srcRect/>
            <a:stretch>
              <a:fillRect/>
            </a:stretch>
          </p:blipFill>
          <p:spPr bwMode="invGray">
            <a:xfrm>
              <a:off x="7413625" y="4518025"/>
              <a:ext cx="333375" cy="104775"/>
            </a:xfrm>
            <a:prstGeom prst="rect">
              <a:avLst/>
            </a:prstGeom>
            <a:noFill/>
            <a:ln w="9525">
              <a:noFill/>
              <a:miter lim="800000"/>
              <a:headEnd/>
              <a:tailEnd/>
            </a:ln>
          </p:spPr>
        </p:pic>
      </p:grpSp>
      <p:sp>
        <p:nvSpPr>
          <p:cNvPr id="35" name="TextBox 34"/>
          <p:cNvSpPr txBox="1">
            <a:spLocks noChangeArrowheads="1"/>
          </p:cNvSpPr>
          <p:nvPr/>
        </p:nvSpPr>
        <p:spPr bwMode="invGray">
          <a:xfrm>
            <a:off x="1906588" y="1392413"/>
            <a:ext cx="7246938" cy="929481"/>
          </a:xfrm>
          <a:prstGeom prst="rect">
            <a:avLst/>
          </a:prstGeom>
          <a:noFill/>
          <a:ln w="9525" cap="flat" cmpd="sng" algn="ctr">
            <a:noFill/>
            <a:prstDash val="solid"/>
            <a:miter lim="800000"/>
            <a:headEnd type="none" w="med" len="med"/>
            <a:tailEnd type="none" w="med" len="med"/>
          </a:ln>
          <a:effectLst/>
        </p:spPr>
        <p:txBody>
          <a:bodyPr lIns="91436" tIns="45718" rIns="91436" bIns="45718">
            <a:spAutoFit/>
          </a:bodyPr>
          <a:lstStyle/>
          <a:p>
            <a:pPr marL="231775" indent="-231775" defTabSz="-13873163" eaLnBrk="0" hangingPunct="0">
              <a:spcBef>
                <a:spcPct val="20000"/>
              </a:spcBef>
              <a:buClr>
                <a:schemeClr val="accent1"/>
              </a:buClr>
              <a:buSzPct val="95000"/>
              <a:buBlip>
                <a:blip r:embed="rId6"/>
              </a:buBlip>
              <a:defRPr/>
            </a:pPr>
            <a:r>
              <a:rPr lang="zh-CN" altLang="en-US" sz="1600" dirty="0" smtClean="0">
                <a:latin typeface="+mn-lt"/>
              </a:rPr>
              <a:t>基于</a:t>
            </a:r>
            <a:r>
              <a:rPr lang="en-US" sz="1600" dirty="0" smtClean="0">
                <a:latin typeface="+mn-lt"/>
              </a:rPr>
              <a:t>SharePoint</a:t>
            </a:r>
            <a:r>
              <a:rPr lang="zh-CN" altLang="en-US" sz="1600" dirty="0" smtClean="0">
                <a:latin typeface="+mn-lt"/>
              </a:rPr>
              <a:t>的管理控制台：策略的定义、执行和审计</a:t>
            </a:r>
            <a:endParaRPr lang="en-US" sz="1600" dirty="0" smtClean="0">
              <a:latin typeface="+mn-lt"/>
            </a:endParaRPr>
          </a:p>
          <a:p>
            <a:pPr marL="231775" indent="-231775" defTabSz="-13873163" eaLnBrk="0" hangingPunct="0">
              <a:spcBef>
                <a:spcPct val="20000"/>
              </a:spcBef>
              <a:buClr>
                <a:schemeClr val="accent1"/>
              </a:buClr>
              <a:buSzPct val="95000"/>
              <a:buBlip>
                <a:blip r:embed="rId6"/>
              </a:buBlip>
              <a:defRPr/>
            </a:pPr>
            <a:r>
              <a:rPr lang="zh-CN" altLang="en-US" sz="1600" dirty="0" smtClean="0">
                <a:latin typeface="+mn-lt"/>
              </a:rPr>
              <a:t>可扩展的</a:t>
            </a:r>
            <a:r>
              <a:rPr lang="en-US" altLang="zh-CN" sz="1600" dirty="0" smtClean="0">
                <a:latin typeface="+mn-lt"/>
              </a:rPr>
              <a:t>WS-</a:t>
            </a:r>
            <a:r>
              <a:rPr lang="zh-CN" altLang="en-US" sz="1600" dirty="0" smtClean="0">
                <a:latin typeface="+mn-lt"/>
              </a:rPr>
              <a:t>* </a:t>
            </a:r>
            <a:r>
              <a:rPr lang="en-US" altLang="zh-CN" sz="1600" dirty="0" smtClean="0">
                <a:latin typeface="+mn-lt"/>
              </a:rPr>
              <a:t>API</a:t>
            </a:r>
            <a:r>
              <a:rPr lang="zh-CN" altLang="en-US" sz="1600" dirty="0" smtClean="0">
                <a:latin typeface="+mn-lt"/>
              </a:rPr>
              <a:t>和基于</a:t>
            </a:r>
            <a:r>
              <a:rPr lang="en-US" sz="1600" dirty="0" smtClean="0">
                <a:latin typeface="+mn-lt"/>
              </a:rPr>
              <a:t> Windows Workflow Foundation</a:t>
            </a:r>
            <a:r>
              <a:rPr lang="zh-CN" altLang="en-US" sz="1600" dirty="0" smtClean="0">
                <a:latin typeface="+mn-lt"/>
              </a:rPr>
              <a:t>的工作流</a:t>
            </a:r>
            <a:endParaRPr lang="en-US" sz="1600" dirty="0" smtClean="0">
              <a:latin typeface="+mn-lt"/>
            </a:endParaRPr>
          </a:p>
          <a:p>
            <a:pPr marL="231775" indent="-231775" defTabSz="-13873163" eaLnBrk="0" hangingPunct="0">
              <a:spcBef>
                <a:spcPct val="20000"/>
              </a:spcBef>
              <a:buClr>
                <a:schemeClr val="accent1"/>
              </a:buClr>
              <a:buSzPct val="95000"/>
              <a:buBlip>
                <a:blip r:embed="rId6"/>
              </a:buBlip>
              <a:defRPr/>
            </a:pPr>
            <a:r>
              <a:rPr lang="zh-CN" altLang="en-US" sz="1600" dirty="0" smtClean="0">
                <a:latin typeface="+mn-lt"/>
              </a:rPr>
              <a:t>异构环境的身份信息的同步和一致</a:t>
            </a:r>
            <a:endParaRPr lang="en-US" sz="1600" dirty="0" smtClean="0">
              <a:latin typeface="+mn-lt"/>
            </a:endParaRPr>
          </a:p>
        </p:txBody>
      </p:sp>
      <p:sp>
        <p:nvSpPr>
          <p:cNvPr id="41" name="Title 40"/>
          <p:cNvSpPr>
            <a:spLocks noGrp="1"/>
          </p:cNvSpPr>
          <p:nvPr>
            <p:ph type="title"/>
          </p:nvPr>
        </p:nvSpPr>
        <p:spPr/>
        <p:txBody>
          <a:bodyPr/>
          <a:lstStyle/>
          <a:p>
            <a:r>
              <a:rPr lang="zh-CN" altLang="en-US" sz="3400" dirty="0" smtClean="0"/>
              <a:t>微软</a:t>
            </a:r>
            <a:r>
              <a:rPr lang="en-US" altLang="zh-CN" sz="3400" dirty="0" smtClean="0"/>
              <a:t>IDM</a:t>
            </a:r>
            <a:r>
              <a:rPr lang="zh-CN" altLang="en-US" sz="3400" dirty="0" smtClean="0"/>
              <a:t>解决方案框架</a:t>
            </a:r>
            <a:endParaRPr lang="en-US" sz="3400" dirty="0"/>
          </a:p>
        </p:txBody>
      </p:sp>
    </p:spTree>
    <p:custDataLst>
      <p:tags r:id="rId1"/>
    </p:custData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descr="C:\Program Files\Microsoft Resource DVD Artwork\DVD_ART\Artwork_Imagery\Shapes and Graphics\fans - gradient\fan -  orange.png"/>
          <p:cNvPicPr>
            <a:picLocks noChangeAspect="1" noChangeArrowheads="1"/>
          </p:cNvPicPr>
          <p:nvPr/>
        </p:nvPicPr>
        <p:blipFill>
          <a:blip r:embed="rId3" cstate="print"/>
          <a:srcRect/>
          <a:stretch>
            <a:fillRect/>
          </a:stretch>
        </p:blipFill>
        <p:spPr bwMode="auto">
          <a:xfrm rot="3600000">
            <a:off x="-500618" y="2826683"/>
            <a:ext cx="5941662" cy="3583504"/>
          </a:xfrm>
          <a:prstGeom prst="rect">
            <a:avLst/>
          </a:prstGeom>
          <a:noFill/>
        </p:spPr>
      </p:pic>
      <p:pic>
        <p:nvPicPr>
          <p:cNvPr id="68" name="Picture 5" descr="C:\Program Files\Microsoft Resource DVD Artwork\DVD_ART\Artwork_Imagery\Shapes and Graphics\fans - gradient\fan -  orange.pn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rot="10800000">
            <a:off x="1550472" y="1258371"/>
            <a:ext cx="5736152" cy="3583504"/>
          </a:xfrm>
          <a:prstGeom prst="rect">
            <a:avLst/>
          </a:prstGeom>
          <a:noFill/>
        </p:spPr>
      </p:pic>
      <p:pic>
        <p:nvPicPr>
          <p:cNvPr id="69" name="Picture 5" descr="C:\Program Files\Microsoft Resource DVD Artwork\DVD_ART\Artwork_Imagery\Shapes and Graphics\fans - gradient\fan -  orange.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rot="18000000">
            <a:off x="3649322" y="2826683"/>
            <a:ext cx="6114050" cy="3583504"/>
          </a:xfrm>
          <a:prstGeom prst="rect">
            <a:avLst/>
          </a:prstGeom>
          <a:noFill/>
        </p:spPr>
      </p:pic>
      <p:cxnSp>
        <p:nvCxnSpPr>
          <p:cNvPr id="92" name="Straight Connector 91"/>
          <p:cNvCxnSpPr/>
          <p:nvPr/>
        </p:nvCxnSpPr>
        <p:spPr>
          <a:xfrm rot="16200000" flipH="1">
            <a:off x="3929726" y="2194027"/>
            <a:ext cx="959166" cy="182505"/>
          </a:xfrm>
          <a:prstGeom prst="line">
            <a:avLst/>
          </a:prstGeom>
          <a:ln w="50800" cap="rnd">
            <a:solidFill>
              <a:schemeClr val="tx1"/>
            </a:solidFill>
            <a:prstDash val="sysDot"/>
          </a:ln>
          <a:effectLst>
            <a:outerShdw blurRad="635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zh-CN" altLang="en-US" sz="4000" dirty="0" smtClean="0"/>
              <a:t>微软</a:t>
            </a:r>
            <a:r>
              <a:rPr lang="en-US" altLang="zh-CN" sz="4000" dirty="0" smtClean="0"/>
              <a:t>IDM</a:t>
            </a:r>
            <a:r>
              <a:rPr lang="zh-CN" altLang="en-US" sz="4000" dirty="0" smtClean="0"/>
              <a:t>产品支撑平台</a:t>
            </a:r>
            <a:endParaRPr lang="en-US" sz="4000" dirty="0"/>
          </a:p>
        </p:txBody>
      </p:sp>
      <p:cxnSp>
        <p:nvCxnSpPr>
          <p:cNvPr id="71" name="Straight Connector 70"/>
          <p:cNvCxnSpPr/>
          <p:nvPr/>
        </p:nvCxnSpPr>
        <p:spPr>
          <a:xfrm rot="10800000" flipV="1">
            <a:off x="5081587" y="2147886"/>
            <a:ext cx="781052" cy="781047"/>
          </a:xfrm>
          <a:prstGeom prst="line">
            <a:avLst/>
          </a:prstGeom>
          <a:ln w="50800" cap="rnd">
            <a:solidFill>
              <a:schemeClr val="tx1"/>
            </a:solidFill>
            <a:prstDash val="sysDot"/>
          </a:ln>
          <a:effectLst>
            <a:outerShdw blurRad="635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2976553" y="2400299"/>
            <a:ext cx="695323" cy="504823"/>
          </a:xfrm>
          <a:prstGeom prst="line">
            <a:avLst/>
          </a:prstGeom>
          <a:ln w="50800" cap="rnd">
            <a:solidFill>
              <a:schemeClr val="tx1"/>
            </a:solidFill>
            <a:prstDash val="sysDot"/>
          </a:ln>
          <a:effectLst>
            <a:outerShdw blurRad="635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114" idx="1"/>
          </p:cNvCxnSpPr>
          <p:nvPr/>
        </p:nvCxnSpPr>
        <p:spPr>
          <a:xfrm rot="10800000" flipV="1">
            <a:off x="5929322" y="3830896"/>
            <a:ext cx="1143008" cy="312484"/>
          </a:xfrm>
          <a:prstGeom prst="line">
            <a:avLst/>
          </a:prstGeom>
          <a:ln w="50800" cap="rnd">
            <a:solidFill>
              <a:schemeClr val="tx1"/>
            </a:solidFill>
            <a:prstDash val="sysDot"/>
          </a:ln>
          <a:effectLst>
            <a:outerShdw blurRad="635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0800000">
            <a:off x="5857884" y="4500570"/>
            <a:ext cx="1571638" cy="428630"/>
          </a:xfrm>
          <a:prstGeom prst="line">
            <a:avLst/>
          </a:prstGeom>
          <a:ln w="50800" cap="rnd">
            <a:solidFill>
              <a:schemeClr val="tx1"/>
            </a:solidFill>
            <a:prstDash val="sysDot"/>
          </a:ln>
          <a:effectLst>
            <a:outerShdw blurRad="635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a:off x="5819776" y="4991097"/>
            <a:ext cx="847726" cy="809626"/>
          </a:xfrm>
          <a:prstGeom prst="line">
            <a:avLst/>
          </a:prstGeom>
          <a:ln w="50800" cap="rnd">
            <a:solidFill>
              <a:schemeClr val="tx1"/>
            </a:solidFill>
            <a:prstDash val="sysDot"/>
          </a:ln>
          <a:effectLst>
            <a:outerShdw blurRad="635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2500300" y="4786322"/>
            <a:ext cx="1000130" cy="928695"/>
          </a:xfrm>
          <a:prstGeom prst="line">
            <a:avLst/>
          </a:prstGeom>
          <a:ln w="50800" cap="rnd">
            <a:solidFill>
              <a:schemeClr val="tx1"/>
            </a:solidFill>
            <a:prstDash val="sysDot"/>
          </a:ln>
          <a:effectLst>
            <a:outerShdw blurRad="635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1643042" y="4500570"/>
            <a:ext cx="1857388" cy="428628"/>
          </a:xfrm>
          <a:prstGeom prst="line">
            <a:avLst/>
          </a:prstGeom>
          <a:ln w="50800" cap="rnd">
            <a:solidFill>
              <a:schemeClr val="tx1"/>
            </a:solidFill>
            <a:prstDash val="sysDot"/>
          </a:ln>
          <a:effectLst>
            <a:outerShdw blurRad="635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898623" y="3886197"/>
            <a:ext cx="1530369" cy="185745"/>
          </a:xfrm>
          <a:prstGeom prst="line">
            <a:avLst/>
          </a:prstGeom>
          <a:ln w="50800" cap="rnd">
            <a:solidFill>
              <a:schemeClr val="tx1"/>
            </a:solidFill>
            <a:prstDash val="sysDot"/>
          </a:ln>
          <a:effectLst>
            <a:outerShdw blurRad="635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nvGrpSpPr>
          <p:cNvPr id="6" name="Group 47"/>
          <p:cNvGrpSpPr/>
          <p:nvPr/>
        </p:nvGrpSpPr>
        <p:grpSpPr>
          <a:xfrm>
            <a:off x="1443828" y="5467146"/>
            <a:ext cx="1342222" cy="962250"/>
            <a:chOff x="3621424" y="5987947"/>
            <a:chExt cx="1659762" cy="1189899"/>
          </a:xfrm>
        </p:grpSpPr>
        <p:pic>
          <p:nvPicPr>
            <p:cNvPr id="1027" name="Picture 3" descr="C:\Program Files\Microsoft Resource DVD Artwork\DVD_ART\Artwork_Imagery\Shapes and Graphics\circular shapes\3d Disc shapes\oval gradient yellow disc.png"/>
            <p:cNvPicPr>
              <a:picLocks noChangeAspect="1" noChangeArrowheads="1"/>
            </p:cNvPicPr>
            <p:nvPr/>
          </p:nvPicPr>
          <p:blipFill>
            <a:blip r:embed="rId4" cstate="print"/>
            <a:srcRect/>
            <a:stretch>
              <a:fillRect/>
            </a:stretch>
          </p:blipFill>
          <p:spPr bwMode="auto">
            <a:xfrm>
              <a:off x="3621424" y="5992038"/>
              <a:ext cx="1659762" cy="865962"/>
            </a:xfrm>
            <a:prstGeom prst="rect">
              <a:avLst/>
            </a:prstGeom>
            <a:noFill/>
          </p:spPr>
        </p:pic>
        <p:pic>
          <p:nvPicPr>
            <p:cNvPr id="1030" name="Picture 6" descr="C:\Program Files\Microsoft Resource DVD Artwork\DVD_ART\Artwork_Imagery\HARDWARE_IMAGERY\Illustration - Misc Hardware\XML Icons\Server BizTalk.png"/>
            <p:cNvPicPr>
              <a:picLocks noChangeAspect="1" noChangeArrowheads="1"/>
            </p:cNvPicPr>
            <p:nvPr/>
          </p:nvPicPr>
          <p:blipFill>
            <a:blip r:embed="rId5" cstate="print"/>
            <a:srcRect/>
            <a:stretch>
              <a:fillRect/>
            </a:stretch>
          </p:blipFill>
          <p:spPr bwMode="auto">
            <a:xfrm>
              <a:off x="4219647" y="5987947"/>
              <a:ext cx="463317" cy="711579"/>
            </a:xfrm>
            <a:prstGeom prst="rect">
              <a:avLst/>
            </a:prstGeom>
            <a:noFill/>
          </p:spPr>
        </p:pic>
        <p:sp>
          <p:nvSpPr>
            <p:cNvPr id="125" name="TextBox 124"/>
            <p:cNvSpPr txBox="1"/>
            <p:nvPr/>
          </p:nvSpPr>
          <p:spPr>
            <a:xfrm>
              <a:off x="3818030" y="6759197"/>
              <a:ext cx="1243260" cy="418649"/>
            </a:xfrm>
            <a:prstGeom prst="rect">
              <a:avLst/>
            </a:prstGeom>
            <a:noFill/>
          </p:spPr>
          <p:txBody>
            <a:bodyPr wrap="none" rtlCol="0">
              <a:spAutoFit/>
            </a:bodyPr>
            <a:lstStyle/>
            <a:p>
              <a:pPr algn="ctr"/>
              <a:r>
                <a:rPr lang="zh-CN" altLang="en-US" sz="1600" dirty="0" smtClean="0">
                  <a:effectLst>
                    <a:outerShdw blurRad="38100" dist="38100" dir="2700000" algn="tl">
                      <a:srgbClr val="000000">
                        <a:alpha val="43137"/>
                      </a:srgbClr>
                    </a:outerShdw>
                  </a:effectLst>
                </a:rPr>
                <a:t>目录服务</a:t>
              </a:r>
              <a:endParaRPr lang="en-US" sz="1600" dirty="0">
                <a:effectLst>
                  <a:outerShdw blurRad="38100" dist="38100" dir="2700000" algn="tl">
                    <a:srgbClr val="000000">
                      <a:alpha val="43137"/>
                    </a:srgbClr>
                  </a:outerShdw>
                </a:effectLst>
              </a:endParaRPr>
            </a:p>
          </p:txBody>
        </p:sp>
      </p:grpSp>
      <p:grpSp>
        <p:nvGrpSpPr>
          <p:cNvPr id="7" name="Group 49"/>
          <p:cNvGrpSpPr/>
          <p:nvPr/>
        </p:nvGrpSpPr>
        <p:grpSpPr>
          <a:xfrm>
            <a:off x="7072330" y="3270017"/>
            <a:ext cx="1342222" cy="1159115"/>
            <a:chOff x="6890070" y="3381838"/>
            <a:chExt cx="1659762" cy="1433336"/>
          </a:xfrm>
        </p:grpSpPr>
        <p:pic>
          <p:nvPicPr>
            <p:cNvPr id="114" name="Picture 2" descr="C:\Program Files\Microsoft Resource DVD Artwork\DVD_ART\Artwork_Imagery\Shapes and Graphics\circular shapes\3d Disc shapes\oval gradient blue disc.png"/>
            <p:cNvPicPr>
              <a:picLocks noChangeAspect="1" noChangeArrowheads="1"/>
            </p:cNvPicPr>
            <p:nvPr/>
          </p:nvPicPr>
          <p:blipFill>
            <a:blip r:embed="rId6" cstate="print"/>
            <a:srcRect/>
            <a:stretch>
              <a:fillRect/>
            </a:stretch>
          </p:blipFill>
          <p:spPr bwMode="auto">
            <a:xfrm>
              <a:off x="6890070" y="3642427"/>
              <a:ext cx="1659762" cy="865962"/>
            </a:xfrm>
            <a:prstGeom prst="rect">
              <a:avLst/>
            </a:prstGeom>
            <a:noFill/>
          </p:spPr>
        </p:pic>
        <p:sp>
          <p:nvSpPr>
            <p:cNvPr id="129" name="TextBox 128"/>
            <p:cNvSpPr txBox="1"/>
            <p:nvPr/>
          </p:nvSpPr>
          <p:spPr>
            <a:xfrm>
              <a:off x="7097677" y="4396526"/>
              <a:ext cx="1243260" cy="418648"/>
            </a:xfrm>
            <a:prstGeom prst="rect">
              <a:avLst/>
            </a:prstGeom>
            <a:noFill/>
          </p:spPr>
          <p:txBody>
            <a:bodyPr wrap="none" rtlCol="0">
              <a:spAutoFit/>
            </a:bodyPr>
            <a:lstStyle/>
            <a:p>
              <a:pPr algn="ctr"/>
              <a:r>
                <a:rPr lang="zh-CN" altLang="en-US" sz="1600" dirty="0" smtClean="0">
                  <a:effectLst>
                    <a:outerShdw blurRad="38100" dist="38100" dir="2700000" algn="tl">
                      <a:srgbClr val="000000">
                        <a:alpha val="43137"/>
                      </a:srgbClr>
                    </a:outerShdw>
                  </a:effectLst>
                </a:rPr>
                <a:t>定制应用</a:t>
              </a:r>
              <a:endParaRPr lang="en-US" sz="1600" dirty="0">
                <a:effectLst>
                  <a:outerShdw blurRad="38100" dist="38100" dir="2700000" algn="tl">
                    <a:srgbClr val="000000">
                      <a:alpha val="43137"/>
                    </a:srgbClr>
                  </a:outerShdw>
                </a:effectLst>
              </a:endParaRPr>
            </a:p>
          </p:txBody>
        </p:sp>
        <p:pic>
          <p:nvPicPr>
            <p:cNvPr id="4" name="Picture 4" descr="C:\Program Files\Microsoft Resource DVD Artwork\DVD_ART\Artwork_Imagery\Shapes and Graphics\Innovation - ideas\light bulb.png"/>
            <p:cNvPicPr>
              <a:picLocks noChangeAspect="1" noChangeArrowheads="1"/>
            </p:cNvPicPr>
            <p:nvPr/>
          </p:nvPicPr>
          <p:blipFill>
            <a:blip r:embed="rId7" cstate="print"/>
            <a:srcRect/>
            <a:stretch>
              <a:fillRect/>
            </a:stretch>
          </p:blipFill>
          <p:spPr bwMode="auto">
            <a:xfrm>
              <a:off x="7446856" y="3381838"/>
              <a:ext cx="546190" cy="772310"/>
            </a:xfrm>
            <a:prstGeom prst="rect">
              <a:avLst/>
            </a:prstGeom>
            <a:noFill/>
          </p:spPr>
        </p:pic>
      </p:grpSp>
      <p:grpSp>
        <p:nvGrpSpPr>
          <p:cNvPr id="8" name="Group 65"/>
          <p:cNvGrpSpPr/>
          <p:nvPr/>
        </p:nvGrpSpPr>
        <p:grpSpPr>
          <a:xfrm>
            <a:off x="3643306" y="928670"/>
            <a:ext cx="1928826" cy="1143008"/>
            <a:chOff x="3824594" y="848871"/>
            <a:chExt cx="1928826" cy="1143008"/>
          </a:xfrm>
        </p:grpSpPr>
        <p:pic>
          <p:nvPicPr>
            <p:cNvPr id="63" name="Picture 6" descr="C:\Program Files\Microsoft Resource DVD Artwork\DVD_ART\Artwork_Imagery\Shapes and Graphics\circular shapes\3d Disc shapes\oval gradient green disc.png"/>
            <p:cNvPicPr>
              <a:picLocks noChangeAspect="1" noChangeArrowheads="1"/>
            </p:cNvPicPr>
            <p:nvPr/>
          </p:nvPicPr>
          <p:blipFill>
            <a:blip r:embed="rId8" cstate="print"/>
            <a:srcRect/>
            <a:stretch>
              <a:fillRect/>
            </a:stretch>
          </p:blipFill>
          <p:spPr bwMode="auto">
            <a:xfrm>
              <a:off x="3824594" y="1021810"/>
              <a:ext cx="1349502" cy="704088"/>
            </a:xfrm>
            <a:prstGeom prst="rect">
              <a:avLst/>
            </a:prstGeom>
            <a:noFill/>
          </p:spPr>
        </p:pic>
        <p:sp>
          <p:nvSpPr>
            <p:cNvPr id="126" name="TextBox 125"/>
            <p:cNvSpPr txBox="1"/>
            <p:nvPr/>
          </p:nvSpPr>
          <p:spPr>
            <a:xfrm>
              <a:off x="4542831" y="1653325"/>
              <a:ext cx="1210589" cy="338554"/>
            </a:xfrm>
            <a:prstGeom prst="rect">
              <a:avLst/>
            </a:prstGeom>
            <a:noFill/>
          </p:spPr>
          <p:txBody>
            <a:bodyPr wrap="none" rtlCol="0">
              <a:spAutoFit/>
            </a:bodyPr>
            <a:lstStyle/>
            <a:p>
              <a:pPr algn="ctr"/>
              <a:r>
                <a:rPr lang="zh-CN" altLang="en-US" sz="1600" dirty="0" smtClean="0">
                  <a:effectLst>
                    <a:outerShdw blurRad="38100" dist="38100" dir="2700000" algn="tl">
                      <a:srgbClr val="000000">
                        <a:alpha val="43137"/>
                      </a:srgbClr>
                    </a:outerShdw>
                  </a:effectLst>
                </a:rPr>
                <a:t>自服务集成</a:t>
              </a:r>
              <a:endParaRPr lang="en-US" sz="1600" dirty="0">
                <a:effectLst>
                  <a:outerShdw blurRad="38100" dist="38100" dir="2700000" algn="tl">
                    <a:srgbClr val="000000">
                      <a:alpha val="43137"/>
                    </a:srgbClr>
                  </a:outerShdw>
                </a:effectLst>
              </a:endParaRPr>
            </a:p>
          </p:txBody>
        </p:sp>
        <p:pic>
          <p:nvPicPr>
            <p:cNvPr id="3" name="Picture 3" descr="C:\Program Files\Microsoft Resource DVD Artwork\DVD_ART\BoxShots_Logos\Office 2003 Generic\Office logo v white.png"/>
            <p:cNvPicPr>
              <a:picLocks noChangeAspect="1" noChangeArrowheads="1"/>
            </p:cNvPicPr>
            <p:nvPr/>
          </p:nvPicPr>
          <p:blipFill>
            <a:blip r:embed="rId9" cstate="print"/>
            <a:srcRect/>
            <a:stretch>
              <a:fillRect/>
            </a:stretch>
          </p:blipFill>
          <p:spPr bwMode="auto">
            <a:xfrm>
              <a:off x="4203901" y="848871"/>
              <a:ext cx="859427" cy="630153"/>
            </a:xfrm>
            <a:prstGeom prst="rect">
              <a:avLst/>
            </a:prstGeom>
            <a:noFill/>
          </p:spPr>
        </p:pic>
      </p:grpSp>
      <p:grpSp>
        <p:nvGrpSpPr>
          <p:cNvPr id="9" name="Group 42"/>
          <p:cNvGrpSpPr/>
          <p:nvPr/>
        </p:nvGrpSpPr>
        <p:grpSpPr>
          <a:xfrm>
            <a:off x="714348" y="3360960"/>
            <a:ext cx="1342222" cy="1108875"/>
            <a:chOff x="201678" y="791845"/>
            <a:chExt cx="1659762" cy="1371208"/>
          </a:xfrm>
        </p:grpSpPr>
        <p:pic>
          <p:nvPicPr>
            <p:cNvPr id="110" name="Picture 3" descr="C:\Program Files\Microsoft Resource DVD Artwork\DVD_ART\Artwork_Imagery\Shapes and Graphics\circular shapes\3d Disc shapes\oval gradient yellow disc.png"/>
            <p:cNvPicPr>
              <a:picLocks noChangeAspect="1" noChangeArrowheads="1"/>
            </p:cNvPicPr>
            <p:nvPr/>
          </p:nvPicPr>
          <p:blipFill>
            <a:blip r:embed="rId4" cstate="print"/>
            <a:srcRect/>
            <a:stretch>
              <a:fillRect/>
            </a:stretch>
          </p:blipFill>
          <p:spPr bwMode="auto">
            <a:xfrm>
              <a:off x="201678" y="980507"/>
              <a:ext cx="1659762" cy="865962"/>
            </a:xfrm>
            <a:prstGeom prst="rect">
              <a:avLst/>
            </a:prstGeom>
            <a:noFill/>
          </p:spPr>
        </p:pic>
        <p:pic>
          <p:nvPicPr>
            <p:cNvPr id="1029" name="Picture 5" descr="C:\Program Files\Microsoft Resource DVD Artwork\DVD_ART\Artwork_Imagery\HARDWARE_IMAGERY\Illustration - Misc Hardware\XML Icons\Server - application.png"/>
            <p:cNvPicPr>
              <a:picLocks noChangeAspect="1" noChangeArrowheads="1"/>
            </p:cNvPicPr>
            <p:nvPr/>
          </p:nvPicPr>
          <p:blipFill>
            <a:blip r:embed="rId10" cstate="print"/>
            <a:srcRect/>
            <a:stretch>
              <a:fillRect/>
            </a:stretch>
          </p:blipFill>
          <p:spPr bwMode="auto">
            <a:xfrm>
              <a:off x="788133" y="791845"/>
              <a:ext cx="486853" cy="875944"/>
            </a:xfrm>
            <a:prstGeom prst="rect">
              <a:avLst/>
            </a:prstGeom>
            <a:noFill/>
          </p:spPr>
        </p:pic>
        <p:sp>
          <p:nvSpPr>
            <p:cNvPr id="124" name="TextBox 123"/>
            <p:cNvSpPr txBox="1"/>
            <p:nvPr/>
          </p:nvSpPr>
          <p:spPr>
            <a:xfrm>
              <a:off x="396317" y="1744405"/>
              <a:ext cx="1243260" cy="418648"/>
            </a:xfrm>
            <a:prstGeom prst="rect">
              <a:avLst/>
            </a:prstGeom>
            <a:noFill/>
          </p:spPr>
          <p:txBody>
            <a:bodyPr wrap="none" rtlCol="0">
              <a:spAutoFit/>
            </a:bodyPr>
            <a:lstStyle/>
            <a:p>
              <a:pPr algn="ctr"/>
              <a:r>
                <a:rPr lang="zh-CN" altLang="en-US" sz="1600" dirty="0" smtClean="0">
                  <a:effectLst>
                    <a:outerShdw blurRad="38100" dist="38100" dir="2700000" algn="tl">
                      <a:srgbClr val="000000">
                        <a:alpha val="43137"/>
                      </a:srgbClr>
                    </a:outerShdw>
                  </a:effectLst>
                </a:rPr>
                <a:t>业务应用</a:t>
              </a:r>
              <a:endParaRPr lang="en-US" sz="1600" dirty="0">
                <a:effectLst>
                  <a:outerShdw blurRad="38100" dist="38100" dir="2700000" algn="tl">
                    <a:srgbClr val="000000">
                      <a:alpha val="43137"/>
                    </a:srgbClr>
                  </a:outerShdw>
                </a:effectLst>
              </a:endParaRPr>
            </a:p>
          </p:txBody>
        </p:sp>
      </p:grpSp>
      <p:grpSp>
        <p:nvGrpSpPr>
          <p:cNvPr id="10" name="Group 64"/>
          <p:cNvGrpSpPr/>
          <p:nvPr/>
        </p:nvGrpSpPr>
        <p:grpSpPr>
          <a:xfrm>
            <a:off x="2071670" y="1800900"/>
            <a:ext cx="1349502" cy="1006953"/>
            <a:chOff x="2100465" y="1232394"/>
            <a:chExt cx="1349502" cy="1006953"/>
          </a:xfrm>
        </p:grpSpPr>
        <p:pic>
          <p:nvPicPr>
            <p:cNvPr id="19" name="Picture 6" descr="C:\Program Files\Microsoft Resource DVD Artwork\DVD_ART\Artwork_Imagery\Shapes and Graphics\circular shapes\3d Disc shapes\oval gradient green disc.png"/>
            <p:cNvPicPr>
              <a:picLocks noChangeAspect="1" noChangeArrowheads="1"/>
            </p:cNvPicPr>
            <p:nvPr/>
          </p:nvPicPr>
          <p:blipFill>
            <a:blip r:embed="rId8" cstate="print"/>
            <a:srcRect/>
            <a:stretch>
              <a:fillRect/>
            </a:stretch>
          </p:blipFill>
          <p:spPr bwMode="auto">
            <a:xfrm>
              <a:off x="2100465" y="1232394"/>
              <a:ext cx="1349502" cy="704088"/>
            </a:xfrm>
            <a:prstGeom prst="rect">
              <a:avLst/>
            </a:prstGeom>
            <a:noFill/>
          </p:spPr>
        </p:pic>
        <p:sp>
          <p:nvSpPr>
            <p:cNvPr id="127" name="TextBox 126"/>
            <p:cNvSpPr txBox="1"/>
            <p:nvPr/>
          </p:nvSpPr>
          <p:spPr>
            <a:xfrm>
              <a:off x="2294847" y="1900793"/>
              <a:ext cx="915635" cy="338554"/>
            </a:xfrm>
            <a:prstGeom prst="rect">
              <a:avLst/>
            </a:prstGeom>
            <a:noFill/>
          </p:spPr>
          <p:txBody>
            <a:bodyPr wrap="none" rtlCol="0">
              <a:spAutoFit/>
            </a:bodyPr>
            <a:lstStyle/>
            <a:p>
              <a:pPr algn="ctr"/>
              <a:r>
                <a:rPr lang="en-US" sz="1600" dirty="0" smtClean="0">
                  <a:effectLst>
                    <a:outerShdw blurRad="38100" dist="38100" dir="2700000" algn="tl">
                      <a:srgbClr val="000000">
                        <a:alpha val="43137"/>
                      </a:srgbClr>
                    </a:outerShdw>
                  </a:effectLst>
                </a:rPr>
                <a:t>FIM</a:t>
              </a:r>
              <a:r>
                <a:rPr lang="zh-CN" altLang="en-US" sz="1600" dirty="0" smtClean="0">
                  <a:effectLst>
                    <a:outerShdw blurRad="38100" dist="38100" dir="2700000" algn="tl">
                      <a:srgbClr val="000000">
                        <a:alpha val="43137"/>
                      </a:srgbClr>
                    </a:outerShdw>
                  </a:effectLst>
                </a:rPr>
                <a:t>门户</a:t>
              </a:r>
              <a:endParaRPr lang="en-US" sz="1600" dirty="0">
                <a:effectLst>
                  <a:outerShdw blurRad="38100" dist="38100" dir="2700000" algn="tl">
                    <a:srgbClr val="000000">
                      <a:alpha val="43137"/>
                    </a:srgbClr>
                  </a:outerShdw>
                </a:effectLst>
              </a:endParaRPr>
            </a:p>
          </p:txBody>
        </p:sp>
      </p:grpSp>
      <p:grpSp>
        <p:nvGrpSpPr>
          <p:cNvPr id="12" name="Group 43"/>
          <p:cNvGrpSpPr/>
          <p:nvPr/>
        </p:nvGrpSpPr>
        <p:grpSpPr>
          <a:xfrm>
            <a:off x="7285593" y="4429132"/>
            <a:ext cx="1358373" cy="1136481"/>
            <a:chOff x="1085192" y="4799342"/>
            <a:chExt cx="1679733" cy="1405349"/>
          </a:xfrm>
        </p:grpSpPr>
        <p:pic>
          <p:nvPicPr>
            <p:cNvPr id="11" name="Picture 2" descr="C:\Program Files\Microsoft Resource DVD Artwork\DVD_ART\Artwork_Imagery\Shapes and Graphics\circular shapes\3d Disc shapes\oval gradient blue disc.png"/>
            <p:cNvPicPr>
              <a:picLocks noChangeAspect="1" noChangeArrowheads="1"/>
            </p:cNvPicPr>
            <p:nvPr/>
          </p:nvPicPr>
          <p:blipFill>
            <a:blip r:embed="rId6" cstate="print"/>
            <a:srcRect/>
            <a:stretch>
              <a:fillRect/>
            </a:stretch>
          </p:blipFill>
          <p:spPr bwMode="auto">
            <a:xfrm>
              <a:off x="1085192" y="5038922"/>
              <a:ext cx="1659762" cy="865962"/>
            </a:xfrm>
            <a:prstGeom prst="rect">
              <a:avLst/>
            </a:prstGeom>
            <a:noFill/>
          </p:spPr>
        </p:pic>
        <p:sp>
          <p:nvSpPr>
            <p:cNvPr id="130" name="TextBox 129"/>
            <p:cNvSpPr txBox="1"/>
            <p:nvPr/>
          </p:nvSpPr>
          <p:spPr>
            <a:xfrm>
              <a:off x="1198324" y="5786042"/>
              <a:ext cx="1566601" cy="418649"/>
            </a:xfrm>
            <a:prstGeom prst="rect">
              <a:avLst/>
            </a:prstGeom>
            <a:noFill/>
          </p:spPr>
          <p:txBody>
            <a:bodyPr wrap="none" rtlCol="0">
              <a:spAutoFit/>
            </a:bodyPr>
            <a:lstStyle/>
            <a:p>
              <a:pPr algn="ctr"/>
              <a:r>
                <a:rPr lang="en-US" sz="1600" dirty="0" smtClean="0">
                  <a:effectLst>
                    <a:outerShdw blurRad="38100" dist="38100" dir="2700000" algn="tl">
                      <a:srgbClr val="000000">
                        <a:alpha val="43137"/>
                      </a:srgbClr>
                    </a:outerShdw>
                  </a:effectLst>
                </a:rPr>
                <a:t>ISV</a:t>
              </a:r>
              <a:r>
                <a:rPr lang="zh-CN" altLang="en-US" sz="1600" dirty="0" smtClean="0">
                  <a:effectLst>
                    <a:outerShdw blurRad="38100" dist="38100" dir="2700000" algn="tl">
                      <a:srgbClr val="000000">
                        <a:alpha val="43137"/>
                      </a:srgbClr>
                    </a:outerShdw>
                  </a:effectLst>
                </a:rPr>
                <a:t>解决方案</a:t>
              </a:r>
              <a:endParaRPr lang="en-US" sz="1600" dirty="0">
                <a:effectLst>
                  <a:outerShdw blurRad="38100" dist="38100" dir="2700000" algn="tl">
                    <a:srgbClr val="000000">
                      <a:alpha val="43137"/>
                    </a:srgbClr>
                  </a:outerShdw>
                </a:effectLst>
              </a:endParaRPr>
            </a:p>
          </p:txBody>
        </p:sp>
        <p:pic>
          <p:nvPicPr>
            <p:cNvPr id="1037" name="Picture 13" descr="C:\Program Files\Microsoft Resource DVD Artwork\DVD_ART\Artwork_Imagery\Shapes and Graphics\people\shaking hands handshake parter silhouette.png"/>
            <p:cNvPicPr>
              <a:picLocks noChangeAspect="1" noChangeArrowheads="1"/>
            </p:cNvPicPr>
            <p:nvPr/>
          </p:nvPicPr>
          <p:blipFill>
            <a:blip r:embed="rId11" cstate="print"/>
            <a:srcRect/>
            <a:stretch>
              <a:fillRect/>
            </a:stretch>
          </p:blipFill>
          <p:spPr bwMode="auto">
            <a:xfrm>
              <a:off x="1652342" y="4799342"/>
              <a:ext cx="525462" cy="761730"/>
            </a:xfrm>
            <a:prstGeom prst="rect">
              <a:avLst/>
            </a:prstGeom>
            <a:noFill/>
          </p:spPr>
        </p:pic>
      </p:grpSp>
      <p:grpSp>
        <p:nvGrpSpPr>
          <p:cNvPr id="13" name="Group 66"/>
          <p:cNvGrpSpPr/>
          <p:nvPr/>
        </p:nvGrpSpPr>
        <p:grpSpPr>
          <a:xfrm>
            <a:off x="5579952" y="1524100"/>
            <a:ext cx="1349502" cy="1245679"/>
            <a:chOff x="5654141" y="1075175"/>
            <a:chExt cx="1349502" cy="1245679"/>
          </a:xfrm>
        </p:grpSpPr>
        <p:pic>
          <p:nvPicPr>
            <p:cNvPr id="64" name="Picture 6" descr="C:\Program Files\Microsoft Resource DVD Artwork\DVD_ART\Artwork_Imagery\Shapes and Graphics\circular shapes\3d Disc shapes\oval gradient green disc.png"/>
            <p:cNvPicPr>
              <a:picLocks noChangeAspect="1" noChangeArrowheads="1"/>
            </p:cNvPicPr>
            <p:nvPr/>
          </p:nvPicPr>
          <p:blipFill>
            <a:blip r:embed="rId8" cstate="print"/>
            <a:srcRect/>
            <a:stretch>
              <a:fillRect/>
            </a:stretch>
          </p:blipFill>
          <p:spPr bwMode="auto">
            <a:xfrm>
              <a:off x="5654141" y="1176062"/>
              <a:ext cx="1349502" cy="704088"/>
            </a:xfrm>
            <a:prstGeom prst="rect">
              <a:avLst/>
            </a:prstGeom>
            <a:noFill/>
          </p:spPr>
        </p:pic>
        <p:sp>
          <p:nvSpPr>
            <p:cNvPr id="128" name="TextBox 127"/>
            <p:cNvSpPr txBox="1"/>
            <p:nvPr/>
          </p:nvSpPr>
          <p:spPr>
            <a:xfrm>
              <a:off x="5781835" y="1736079"/>
              <a:ext cx="962699" cy="584775"/>
            </a:xfrm>
            <a:prstGeom prst="rect">
              <a:avLst/>
            </a:prstGeom>
            <a:noFill/>
          </p:spPr>
          <p:txBody>
            <a:bodyPr wrap="none" rtlCol="0">
              <a:spAutoFit/>
            </a:bodyPr>
            <a:lstStyle/>
            <a:p>
              <a:pPr algn="ctr"/>
              <a:r>
                <a:rPr lang="en-US" sz="1600" dirty="0" smtClean="0">
                  <a:effectLst>
                    <a:outerShdw blurRad="38100" dist="38100" dir="2700000" algn="tl">
                      <a:srgbClr val="000000">
                        <a:alpha val="43137"/>
                      </a:srgbClr>
                    </a:outerShdw>
                  </a:effectLst>
                </a:rPr>
                <a:t>Windows</a:t>
              </a:r>
              <a:br>
                <a:rPr lang="en-US" sz="1600" dirty="0" smtClean="0">
                  <a:effectLst>
                    <a:outerShdw blurRad="38100" dist="38100" dir="2700000" algn="tl">
                      <a:srgbClr val="000000">
                        <a:alpha val="43137"/>
                      </a:srgbClr>
                    </a:outerShdw>
                  </a:effectLst>
                </a:rPr>
              </a:br>
              <a:r>
                <a:rPr lang="zh-CN" altLang="en-US" sz="1600" dirty="0" smtClean="0">
                  <a:effectLst>
                    <a:outerShdw blurRad="38100" dist="38100" dir="2700000" algn="tl">
                      <a:srgbClr val="000000">
                        <a:alpha val="43137"/>
                      </a:srgbClr>
                    </a:outerShdw>
                  </a:effectLst>
                </a:rPr>
                <a:t>登录</a:t>
              </a:r>
              <a:endParaRPr lang="en-US" sz="1600" dirty="0">
                <a:effectLst>
                  <a:outerShdw blurRad="38100" dist="38100" dir="2700000" algn="tl">
                    <a:srgbClr val="000000">
                      <a:alpha val="43137"/>
                    </a:srgbClr>
                  </a:outerShdw>
                </a:effectLst>
              </a:endParaRPr>
            </a:p>
          </p:txBody>
        </p:sp>
        <p:pic>
          <p:nvPicPr>
            <p:cNvPr id="1036" name="Picture 12" descr="C:\Program Files\Microsoft Resource DVD Artwork\DVD_ART\Artwork_Imagery\Shapes and Graphics\Bullets\Windows XP Flag.png"/>
            <p:cNvPicPr>
              <a:picLocks noChangeAspect="1" noChangeArrowheads="1"/>
            </p:cNvPicPr>
            <p:nvPr/>
          </p:nvPicPr>
          <p:blipFill>
            <a:blip r:embed="rId12" cstate="print"/>
            <a:srcRect/>
            <a:stretch>
              <a:fillRect/>
            </a:stretch>
          </p:blipFill>
          <p:spPr bwMode="auto">
            <a:xfrm>
              <a:off x="6016721" y="1075175"/>
              <a:ext cx="631622" cy="555827"/>
            </a:xfrm>
            <a:prstGeom prst="rect">
              <a:avLst/>
            </a:prstGeom>
            <a:noFill/>
          </p:spPr>
        </p:pic>
      </p:grpSp>
      <p:grpSp>
        <p:nvGrpSpPr>
          <p:cNvPr id="14" name="Group 59"/>
          <p:cNvGrpSpPr/>
          <p:nvPr/>
        </p:nvGrpSpPr>
        <p:grpSpPr>
          <a:xfrm>
            <a:off x="6215074" y="5429264"/>
            <a:ext cx="1342222" cy="994538"/>
            <a:chOff x="6174268" y="5521911"/>
            <a:chExt cx="1342222" cy="994538"/>
          </a:xfrm>
        </p:grpSpPr>
        <p:pic>
          <p:nvPicPr>
            <p:cNvPr id="55" name="Picture 2" descr="C:\Program Files\Microsoft Resource DVD Artwork\DVD_ART\Artwork_Imagery\Shapes and Graphics\circular shapes\3d Disc shapes\oval gradient blue disc.png"/>
            <p:cNvPicPr>
              <a:picLocks noChangeAspect="1" noChangeArrowheads="1"/>
            </p:cNvPicPr>
            <p:nvPr/>
          </p:nvPicPr>
          <p:blipFill>
            <a:blip r:embed="rId6" cstate="print"/>
            <a:srcRect/>
            <a:stretch>
              <a:fillRect/>
            </a:stretch>
          </p:blipFill>
          <p:spPr bwMode="auto">
            <a:xfrm>
              <a:off x="6174268" y="5573711"/>
              <a:ext cx="1342222" cy="700288"/>
            </a:xfrm>
            <a:prstGeom prst="rect">
              <a:avLst/>
            </a:prstGeom>
            <a:noFill/>
          </p:spPr>
        </p:pic>
        <p:sp>
          <p:nvSpPr>
            <p:cNvPr id="56" name="TextBox 55"/>
            <p:cNvSpPr txBox="1"/>
            <p:nvPr/>
          </p:nvSpPr>
          <p:spPr>
            <a:xfrm>
              <a:off x="6267335" y="6177895"/>
              <a:ext cx="1156086" cy="338554"/>
            </a:xfrm>
            <a:prstGeom prst="rect">
              <a:avLst/>
            </a:prstGeom>
            <a:noFill/>
          </p:spPr>
          <p:txBody>
            <a:bodyPr wrap="none" rtlCol="0">
              <a:spAutoFit/>
            </a:bodyPr>
            <a:lstStyle/>
            <a:p>
              <a:pPr algn="ctr"/>
              <a:r>
                <a:rPr lang="zh-CN" altLang="en-US" sz="1600" dirty="0" smtClean="0">
                  <a:effectLst>
                    <a:outerShdw blurRad="38100" dist="38100" dir="2700000" algn="tl">
                      <a:srgbClr val="000000">
                        <a:alpha val="43137"/>
                      </a:srgbClr>
                    </a:outerShdw>
                  </a:effectLst>
                </a:rPr>
                <a:t>企业</a:t>
              </a:r>
              <a:r>
                <a:rPr lang="en-US" altLang="zh-CN" sz="1600" dirty="0" smtClean="0">
                  <a:effectLst>
                    <a:outerShdw blurRad="38100" dist="38100" dir="2700000" algn="tl">
                      <a:srgbClr val="000000">
                        <a:alpha val="43137"/>
                      </a:srgbClr>
                    </a:outerShdw>
                  </a:effectLst>
                </a:rPr>
                <a:t>IT</a:t>
              </a:r>
              <a:r>
                <a:rPr lang="zh-CN" altLang="en-US" sz="1600" dirty="0" smtClean="0">
                  <a:effectLst>
                    <a:outerShdw blurRad="38100" dist="38100" dir="2700000" algn="tl">
                      <a:srgbClr val="000000">
                        <a:alpha val="43137"/>
                      </a:srgbClr>
                    </a:outerShdw>
                  </a:effectLst>
                </a:rPr>
                <a:t>部门</a:t>
              </a:r>
              <a:endParaRPr lang="en-US" sz="1600" dirty="0">
                <a:effectLst>
                  <a:outerShdw blurRad="38100" dist="38100" dir="2700000" algn="tl">
                    <a:srgbClr val="000000">
                      <a:alpha val="43137"/>
                    </a:srgbClr>
                  </a:outerShdw>
                </a:effectLst>
              </a:endParaRPr>
            </a:p>
          </p:txBody>
        </p:sp>
        <p:grpSp>
          <p:nvGrpSpPr>
            <p:cNvPr id="17" name="Group 56"/>
            <p:cNvGrpSpPr/>
            <p:nvPr/>
          </p:nvGrpSpPr>
          <p:grpSpPr>
            <a:xfrm>
              <a:off x="6337711" y="5521911"/>
              <a:ext cx="1015336" cy="537837"/>
              <a:chOff x="6302083" y="5521911"/>
              <a:chExt cx="1015336" cy="537837"/>
            </a:xfrm>
          </p:grpSpPr>
          <p:pic>
            <p:nvPicPr>
              <p:cNvPr id="15" name="Picture 2" descr="C:\Program Files\Microsoft Resource DVD Artwork\DVD_ART\Artwork_Imagery\HARDWARE_IMAGERY\Illustration - Misc Hardware\Windows Vista Illustration Icons\Computer Management.png"/>
              <p:cNvPicPr>
                <a:picLocks noChangeAspect="1" noChangeArrowheads="1"/>
              </p:cNvPicPr>
              <p:nvPr/>
            </p:nvPicPr>
            <p:blipFill>
              <a:blip r:embed="rId13" cstate="print"/>
              <a:srcRect/>
              <a:stretch>
                <a:fillRect/>
              </a:stretch>
            </p:blipFill>
            <p:spPr bwMode="auto">
              <a:xfrm>
                <a:off x="6806214" y="5548543"/>
                <a:ext cx="511205" cy="511205"/>
              </a:xfrm>
              <a:prstGeom prst="rect">
                <a:avLst/>
              </a:prstGeom>
              <a:noFill/>
            </p:spPr>
          </p:pic>
          <p:pic>
            <p:nvPicPr>
              <p:cNvPr id="16" name="Picture 3" descr="C:\Program Files\Microsoft Resource DVD Artwork\DVD_ART\Artwork_Imagery\HARDWARE_IMAGERY\Illustration - Misc Hardware\XML Icons\user casual man.png"/>
              <p:cNvPicPr>
                <a:picLocks noChangeAspect="1" noChangeArrowheads="1"/>
              </p:cNvPicPr>
              <p:nvPr/>
            </p:nvPicPr>
            <p:blipFill>
              <a:blip r:embed="rId14" cstate="print"/>
              <a:srcRect/>
              <a:stretch>
                <a:fillRect/>
              </a:stretch>
            </p:blipFill>
            <p:spPr bwMode="auto">
              <a:xfrm>
                <a:off x="6302083" y="5521911"/>
                <a:ext cx="377367" cy="517585"/>
              </a:xfrm>
              <a:prstGeom prst="rect">
                <a:avLst/>
              </a:prstGeom>
              <a:noFill/>
            </p:spPr>
          </p:pic>
        </p:grpSp>
      </p:grpSp>
      <p:grpSp>
        <p:nvGrpSpPr>
          <p:cNvPr id="20" name="Group 50"/>
          <p:cNvGrpSpPr/>
          <p:nvPr/>
        </p:nvGrpSpPr>
        <p:grpSpPr>
          <a:xfrm>
            <a:off x="500034" y="4572008"/>
            <a:ext cx="1342222" cy="1041480"/>
            <a:chOff x="7285010" y="573405"/>
            <a:chExt cx="1659762" cy="1287873"/>
          </a:xfrm>
        </p:grpSpPr>
        <p:pic>
          <p:nvPicPr>
            <p:cNvPr id="112" name="Picture 3" descr="C:\Program Files\Microsoft Resource DVD Artwork\DVD_ART\Artwork_Imagery\Shapes and Graphics\circular shapes\3d Disc shapes\oval gradient yellow disc.png"/>
            <p:cNvPicPr>
              <a:picLocks noChangeAspect="1" noChangeArrowheads="1"/>
            </p:cNvPicPr>
            <p:nvPr/>
          </p:nvPicPr>
          <p:blipFill>
            <a:blip r:embed="rId4" cstate="print"/>
            <a:srcRect/>
            <a:stretch>
              <a:fillRect/>
            </a:stretch>
          </p:blipFill>
          <p:spPr bwMode="auto">
            <a:xfrm>
              <a:off x="7285010" y="698160"/>
              <a:ext cx="1659762" cy="865962"/>
            </a:xfrm>
            <a:prstGeom prst="rect">
              <a:avLst/>
            </a:prstGeom>
            <a:noFill/>
          </p:spPr>
        </p:pic>
        <p:pic>
          <p:nvPicPr>
            <p:cNvPr id="1028" name="Picture 4" descr="C:\Program Files\Microsoft Resource DVD Artwork\DVD_ART\Artwork_Imagery\HARDWARE_IMAGERY\Illustration - Misc Hardware\XML Icons\Server SQL database.png"/>
            <p:cNvPicPr>
              <a:picLocks noChangeAspect="1" noChangeArrowheads="1"/>
            </p:cNvPicPr>
            <p:nvPr/>
          </p:nvPicPr>
          <p:blipFill>
            <a:blip r:embed="rId15" cstate="print"/>
            <a:srcRect/>
            <a:stretch>
              <a:fillRect/>
            </a:stretch>
          </p:blipFill>
          <p:spPr bwMode="auto">
            <a:xfrm>
              <a:off x="7856437" y="573405"/>
              <a:ext cx="516908" cy="765092"/>
            </a:xfrm>
            <a:prstGeom prst="rect">
              <a:avLst/>
            </a:prstGeom>
            <a:noFill/>
          </p:spPr>
        </p:pic>
        <p:sp>
          <p:nvSpPr>
            <p:cNvPr id="123" name="TextBox 122"/>
            <p:cNvSpPr txBox="1"/>
            <p:nvPr/>
          </p:nvSpPr>
          <p:spPr>
            <a:xfrm>
              <a:off x="7611975" y="1442629"/>
              <a:ext cx="989533" cy="418649"/>
            </a:xfrm>
            <a:prstGeom prst="rect">
              <a:avLst/>
            </a:prstGeom>
            <a:noFill/>
          </p:spPr>
          <p:txBody>
            <a:bodyPr wrap="none" rtlCol="0">
              <a:spAutoFit/>
            </a:bodyPr>
            <a:lstStyle/>
            <a:p>
              <a:pPr algn="ctr"/>
              <a:r>
                <a:rPr lang="zh-CN" altLang="en-US" sz="1600" dirty="0" smtClean="0">
                  <a:effectLst>
                    <a:outerShdw blurRad="38100" dist="38100" dir="2700000" algn="tl">
                      <a:srgbClr val="000000">
                        <a:alpha val="43137"/>
                      </a:srgbClr>
                    </a:outerShdw>
                  </a:effectLst>
                </a:rPr>
                <a:t>数据库</a:t>
              </a:r>
              <a:endParaRPr lang="en-US" sz="1600" dirty="0">
                <a:effectLst>
                  <a:outerShdw blurRad="38100" dist="38100" dir="2700000" algn="tl">
                    <a:srgbClr val="000000">
                      <a:alpha val="43137"/>
                    </a:srgbClr>
                  </a:outerShdw>
                </a:effectLst>
              </a:endParaRPr>
            </a:p>
          </p:txBody>
        </p:sp>
      </p:grpSp>
      <p:sp>
        <p:nvSpPr>
          <p:cNvPr id="5" name="Oval 4"/>
          <p:cNvSpPr/>
          <p:nvPr/>
        </p:nvSpPr>
        <p:spPr bwMode="auto">
          <a:xfrm>
            <a:off x="3143241" y="2732862"/>
            <a:ext cx="2917094" cy="2891663"/>
          </a:xfrm>
          <a:prstGeom prst="ellipse">
            <a:avLst/>
          </a:prstGeom>
          <a:gradFill flip="none" rotWithShape="1">
            <a:gsLst>
              <a:gs pos="0">
                <a:schemeClr val="accent1"/>
              </a:gs>
              <a:gs pos="33000">
                <a:schemeClr val="accent2">
                  <a:tint val="86500"/>
                </a:schemeClr>
              </a:gs>
              <a:gs pos="46750">
                <a:schemeClr val="accent2">
                  <a:tint val="71000"/>
                  <a:satMod val="112000"/>
                </a:schemeClr>
              </a:gs>
              <a:gs pos="53000">
                <a:schemeClr val="accent2">
                  <a:tint val="71000"/>
                  <a:satMod val="112000"/>
                </a:schemeClr>
              </a:gs>
              <a:gs pos="68000">
                <a:schemeClr val="accent2">
                  <a:tint val="86000"/>
                </a:schemeClr>
              </a:gs>
              <a:gs pos="100000">
                <a:schemeClr val="accent2">
                  <a:shade val="60000"/>
                </a:schemeClr>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11" name="Picture 110" descr="1-10033_Logo-ILM2.png"/>
          <p:cNvPicPr>
            <a:picLocks noChangeAspect="1"/>
          </p:cNvPicPr>
          <p:nvPr/>
        </p:nvPicPr>
        <p:blipFill>
          <a:blip r:embed="rId16" cstate="print"/>
          <a:stretch>
            <a:fillRect/>
          </a:stretch>
        </p:blipFill>
        <p:spPr>
          <a:xfrm>
            <a:off x="3328710" y="3338509"/>
            <a:ext cx="2529174" cy="714380"/>
          </a:xfrm>
          <a:prstGeom prst="rect">
            <a:avLst/>
          </a:prstGeom>
          <a:ln>
            <a:noFill/>
          </a:ln>
          <a:effectLst>
            <a:outerShdw blurRad="50800" dist="38100" dir="2700000" algn="tl" rotWithShape="0">
              <a:prstClr val="black">
                <a:alpha val="40000"/>
              </a:prstClr>
            </a:outerShdw>
          </a:effectLst>
        </p:spPr>
      </p:pic>
      <p:sp>
        <p:nvSpPr>
          <p:cNvPr id="45" name="Circular Arrow 44"/>
          <p:cNvSpPr>
            <a:spLocks noChangeAspect="1"/>
          </p:cNvSpPr>
          <p:nvPr/>
        </p:nvSpPr>
        <p:spPr bwMode="auto">
          <a:xfrm rot="5400000">
            <a:off x="2789926" y="2398797"/>
            <a:ext cx="3578424" cy="3586176"/>
          </a:xfrm>
          <a:prstGeom prst="circularArrow">
            <a:avLst>
              <a:gd name="adj1" fmla="val 4734"/>
              <a:gd name="adj2" fmla="val 1142319"/>
              <a:gd name="adj3" fmla="val 20536669"/>
              <a:gd name="adj4" fmla="val 503798"/>
              <a:gd name="adj5" fmla="val 8135"/>
            </a:avLst>
          </a:prstGeom>
          <a:gradFill>
            <a:gsLst>
              <a:gs pos="0">
                <a:schemeClr val="accent5"/>
              </a:gs>
              <a:gs pos="33000">
                <a:schemeClr val="accent4"/>
              </a:gs>
              <a:gs pos="46750">
                <a:schemeClr val="accent4"/>
              </a:gs>
              <a:gs pos="53000">
                <a:schemeClr val="accent4"/>
              </a:gs>
              <a:gs pos="68000">
                <a:schemeClr val="accent4"/>
              </a:gs>
              <a:gs pos="100000">
                <a:schemeClr val="accent5">
                  <a:shade val="60000"/>
                </a:schemeClr>
              </a:gs>
            </a:gsLs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4" name="TextBox 29"/>
          <p:cNvSpPr txBox="1">
            <a:spLocks noChangeArrowheads="1"/>
          </p:cNvSpPr>
          <p:nvPr/>
        </p:nvSpPr>
        <p:spPr bwMode="auto">
          <a:xfrm>
            <a:off x="4000496" y="4138444"/>
            <a:ext cx="1210588" cy="1200329"/>
          </a:xfrm>
          <a:prstGeom prst="rect">
            <a:avLst/>
          </a:prstGeom>
          <a:noFill/>
          <a:ln w="9525">
            <a:noFill/>
            <a:miter lim="800000"/>
            <a:headEnd/>
            <a:tailEnd/>
          </a:ln>
        </p:spPr>
        <p:txBody>
          <a:bodyPr wrap="none">
            <a:spAutoFit/>
          </a:bodyPr>
          <a:lstStyle/>
          <a:p>
            <a:pPr marL="174625" indent="-174625" algn="ctr" defTabSz="914400" eaLnBrk="0" hangingPunct="0">
              <a:lnSpc>
                <a:spcPct val="90000"/>
              </a:lnSpc>
              <a:buClr>
                <a:schemeClr val="tx2"/>
              </a:buClr>
              <a:buFont typeface="Wingdings 2" pitchFamily="18" charset="2"/>
              <a:buNone/>
            </a:pPr>
            <a:r>
              <a:rPr lang="zh-CN" altLang="en-US" sz="2000" b="1" dirty="0" smtClean="0">
                <a:latin typeface="+mj-lt"/>
                <a:cs typeface="Arial" charset="0"/>
              </a:rPr>
              <a:t>策略管理</a:t>
            </a:r>
            <a:endParaRPr lang="en-US" sz="2000" b="1" dirty="0" smtClean="0">
              <a:latin typeface="+mj-lt"/>
              <a:cs typeface="Arial" charset="0"/>
            </a:endParaRPr>
          </a:p>
          <a:p>
            <a:pPr marL="174625" indent="-174625" algn="ctr" defTabSz="914400" eaLnBrk="0" hangingPunct="0">
              <a:lnSpc>
                <a:spcPct val="90000"/>
              </a:lnSpc>
              <a:buClr>
                <a:schemeClr val="tx2"/>
              </a:buClr>
              <a:buFont typeface="Wingdings 2" pitchFamily="18" charset="2"/>
              <a:buNone/>
            </a:pPr>
            <a:r>
              <a:rPr lang="zh-CN" altLang="en-US" sz="2000" b="1" dirty="0" smtClean="0">
                <a:latin typeface="+mj-lt"/>
                <a:cs typeface="Arial" charset="0"/>
              </a:rPr>
              <a:t>凭据管理</a:t>
            </a:r>
            <a:endParaRPr lang="en-US" altLang="zh-CN" sz="2000" b="1" dirty="0" smtClean="0">
              <a:latin typeface="+mj-lt"/>
              <a:cs typeface="Arial" charset="0"/>
            </a:endParaRPr>
          </a:p>
          <a:p>
            <a:pPr marL="174625" indent="-174625" algn="ctr" defTabSz="914400" eaLnBrk="0" hangingPunct="0">
              <a:lnSpc>
                <a:spcPct val="90000"/>
              </a:lnSpc>
              <a:buClr>
                <a:schemeClr val="tx2"/>
              </a:buClr>
              <a:buFont typeface="Wingdings 2" pitchFamily="18" charset="2"/>
              <a:buNone/>
            </a:pPr>
            <a:r>
              <a:rPr lang="zh-CN" altLang="en-US" sz="2000" b="1" dirty="0" smtClean="0">
                <a:latin typeface="+mj-lt"/>
                <a:cs typeface="Arial" charset="0"/>
              </a:rPr>
              <a:t>用户管理</a:t>
            </a:r>
            <a:endParaRPr lang="en-US" altLang="zh-CN" sz="2000" b="1" dirty="0" smtClean="0">
              <a:latin typeface="+mj-lt"/>
              <a:cs typeface="Arial" charset="0"/>
            </a:endParaRPr>
          </a:p>
          <a:p>
            <a:pPr marL="174625" indent="-174625" algn="ctr" defTabSz="914400" eaLnBrk="0" hangingPunct="0">
              <a:lnSpc>
                <a:spcPct val="90000"/>
              </a:lnSpc>
              <a:buClr>
                <a:schemeClr val="tx2"/>
              </a:buClr>
              <a:buFont typeface="Wingdings 2" pitchFamily="18" charset="2"/>
              <a:buNone/>
            </a:pPr>
            <a:r>
              <a:rPr lang="zh-CN" altLang="en-US" sz="2000" b="1" dirty="0" smtClean="0">
                <a:latin typeface="+mj-lt"/>
                <a:cs typeface="Arial" charset="0"/>
              </a:rPr>
              <a:t>组管理</a:t>
            </a:r>
            <a:endParaRPr lang="en-US" sz="2000" dirty="0">
              <a:latin typeface="+mj-lt"/>
              <a:cs typeface="Arial" charset="0"/>
            </a:endParaRPr>
          </a:p>
        </p:txBody>
      </p:sp>
      <p:pic>
        <p:nvPicPr>
          <p:cNvPr id="59" name="Picture 58" descr="PPT46A5.png"/>
          <p:cNvPicPr>
            <a:picLocks noChangeAspect="1"/>
          </p:cNvPicPr>
          <p:nvPr/>
        </p:nvPicPr>
        <p:blipFill>
          <a:blip r:embed="rId17" cstate="print"/>
          <a:stretch>
            <a:fillRect/>
          </a:stretch>
        </p:blipFill>
        <p:spPr>
          <a:xfrm>
            <a:off x="2138362" y="1166809"/>
            <a:ext cx="1219288" cy="934245"/>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FIM</a:t>
            </a:r>
            <a:r>
              <a:rPr lang="zh-CN" altLang="en-US" dirty="0" smtClean="0"/>
              <a:t> </a:t>
            </a:r>
            <a:r>
              <a:rPr lang="en-US" altLang="zh-CN" dirty="0" smtClean="0"/>
              <a:t>2010</a:t>
            </a:r>
            <a:r>
              <a:rPr lang="zh-CN" altLang="en-US" dirty="0" smtClean="0"/>
              <a:t>技术架构</a:t>
            </a:r>
            <a:endParaRPr lang="zh-CN" altLang="en-US" dirty="0"/>
          </a:p>
        </p:txBody>
      </p:sp>
      <p:sp>
        <p:nvSpPr>
          <p:cNvPr id="154" name="Rectangle 255"/>
          <p:cNvSpPr/>
          <p:nvPr/>
        </p:nvSpPr>
        <p:spPr>
          <a:xfrm>
            <a:off x="161109" y="1285860"/>
            <a:ext cx="8839200" cy="981075"/>
          </a:xfrm>
          <a:prstGeom prst="rect">
            <a:avLst/>
          </a:prstGeom>
          <a:solidFill>
            <a:srgbClr val="BBE0E3"/>
          </a:solidFill>
          <a:ln w="55000" cap="flat" cmpd="thickThin" algn="ctr">
            <a:solidFill>
              <a:srgbClr val="89A4A7"/>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nvGrpSpPr>
          <p:cNvPr id="155" name="Group 119"/>
          <p:cNvGrpSpPr>
            <a:grpSpLocks/>
          </p:cNvGrpSpPr>
          <p:nvPr/>
        </p:nvGrpSpPr>
        <p:grpSpPr bwMode="auto">
          <a:xfrm>
            <a:off x="161109" y="1360473"/>
            <a:ext cx="8869363" cy="730539"/>
            <a:chOff x="152400" y="683841"/>
            <a:chExt cx="8869907" cy="730980"/>
          </a:xfrm>
        </p:grpSpPr>
        <p:sp>
          <p:nvSpPr>
            <p:cNvPr id="156" name="TextBox 155"/>
            <p:cNvSpPr txBox="1"/>
            <p:nvPr/>
          </p:nvSpPr>
          <p:spPr>
            <a:xfrm>
              <a:off x="152400" y="683841"/>
              <a:ext cx="1522506" cy="400292"/>
            </a:xfrm>
            <a:prstGeom prst="rect">
              <a:avLst/>
            </a:prstGeom>
            <a:noFill/>
          </p:spPr>
          <p:txBody>
            <a:bodyPr lIns="91436" tIns="45718" rIns="91436" bIns="4571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000000"/>
                  </a:solidFill>
                  <a:effectLst/>
                  <a:uLnTx/>
                  <a:uFillTx/>
                  <a:latin typeface="Calibri"/>
                </a:rPr>
                <a:t>解决方案</a:t>
              </a:r>
              <a:endParaRPr kumimoji="0" lang="en-US" sz="2000" b="1" i="0" u="none" strike="noStrike" kern="0" cap="none" spc="0" normalizeH="0" baseline="0" noProof="0" dirty="0">
                <a:ln>
                  <a:noFill/>
                </a:ln>
                <a:solidFill>
                  <a:srgbClr val="000000"/>
                </a:solidFill>
                <a:effectLst/>
                <a:uLnTx/>
                <a:uFillTx/>
                <a:latin typeface="Calibri"/>
              </a:endParaRPr>
            </a:p>
          </p:txBody>
        </p:sp>
        <p:pic>
          <p:nvPicPr>
            <p:cNvPr id="157" name="Picture 5" descr="\\eventsql\dvd27\Clip_Installer\DVD_ART\Artwork_Imagery\HARDWARE_IMAGERY\Illustration - Misc Hardware\XML Icons\secure lock.png"/>
            <p:cNvPicPr>
              <a:picLocks noChangeAspect="1" noChangeArrowheads="1"/>
            </p:cNvPicPr>
            <p:nvPr/>
          </p:nvPicPr>
          <p:blipFill>
            <a:blip r:embed="rId3" cstate="print"/>
            <a:srcRect/>
            <a:stretch>
              <a:fillRect/>
            </a:stretch>
          </p:blipFill>
          <p:spPr bwMode="auto">
            <a:xfrm>
              <a:off x="2817976" y="702903"/>
              <a:ext cx="282592" cy="457476"/>
            </a:xfrm>
            <a:prstGeom prst="rect">
              <a:avLst/>
            </a:prstGeom>
            <a:noFill/>
          </p:spPr>
        </p:pic>
        <p:pic>
          <p:nvPicPr>
            <p:cNvPr id="158" name="Picture 9" descr="\\eventsql\dvd27\Clip_Installer\DVD_ART\Artwork_Imagery\HARDWARE_IMAGERY\Illustration - Misc Hardware\Windows Vista Illustration Icons\Keys.png"/>
            <p:cNvPicPr>
              <a:picLocks noChangeAspect="1" noChangeArrowheads="1"/>
            </p:cNvPicPr>
            <p:nvPr/>
          </p:nvPicPr>
          <p:blipFill>
            <a:blip r:embed="rId4" cstate="print"/>
            <a:srcRect/>
            <a:stretch>
              <a:fillRect/>
            </a:stretch>
          </p:blipFill>
          <p:spPr bwMode="auto">
            <a:xfrm>
              <a:off x="5342256" y="702903"/>
              <a:ext cx="457228" cy="457476"/>
            </a:xfrm>
            <a:prstGeom prst="rect">
              <a:avLst/>
            </a:prstGeom>
            <a:noFill/>
          </p:spPr>
        </p:pic>
        <p:pic>
          <p:nvPicPr>
            <p:cNvPr id="159" name="Picture 4" descr="\\eventsql\dvd27\Clip_Installer\DVD_ART\Artwork_Imagery\HARDWARE_IMAGERY\Illustration - Misc Hardware\XML Icons\policy rules.png"/>
            <p:cNvPicPr>
              <a:picLocks noChangeAspect="1" noChangeArrowheads="1"/>
            </p:cNvPicPr>
            <p:nvPr/>
          </p:nvPicPr>
          <p:blipFill>
            <a:blip r:embed="rId5" cstate="print"/>
            <a:srcRect/>
            <a:stretch>
              <a:fillRect/>
            </a:stretch>
          </p:blipFill>
          <p:spPr bwMode="auto">
            <a:xfrm>
              <a:off x="6720291" y="704490"/>
              <a:ext cx="393724" cy="457476"/>
            </a:xfrm>
            <a:prstGeom prst="rect">
              <a:avLst/>
            </a:prstGeom>
            <a:noFill/>
          </p:spPr>
        </p:pic>
        <p:sp>
          <p:nvSpPr>
            <p:cNvPr id="160" name="TextBox 159"/>
            <p:cNvSpPr txBox="1"/>
            <p:nvPr/>
          </p:nvSpPr>
          <p:spPr>
            <a:xfrm>
              <a:off x="2133722" y="1107959"/>
              <a:ext cx="1630463" cy="292565"/>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0" cap="none" spc="0" normalizeH="0" baseline="0" noProof="0" dirty="0" smtClean="0">
                  <a:ln>
                    <a:noFill/>
                  </a:ln>
                  <a:solidFill>
                    <a:srgbClr val="000000"/>
                  </a:solidFill>
                  <a:effectLst/>
                  <a:uLnTx/>
                  <a:uFillTx/>
                  <a:latin typeface="Calibri"/>
                </a:rPr>
                <a:t>组管理</a:t>
              </a:r>
              <a:endParaRPr kumimoji="0" lang="en-US" sz="1300" b="0" i="0" u="none" strike="noStrike" kern="0" cap="none" spc="0" normalizeH="0" baseline="0" noProof="0" dirty="0">
                <a:ln>
                  <a:noFill/>
                </a:ln>
                <a:solidFill>
                  <a:srgbClr val="000000"/>
                </a:solidFill>
                <a:effectLst/>
                <a:uLnTx/>
                <a:uFillTx/>
                <a:latin typeface="Calibri"/>
              </a:endParaRPr>
            </a:p>
          </p:txBody>
        </p:sp>
        <p:sp>
          <p:nvSpPr>
            <p:cNvPr id="161" name="TextBox 160"/>
            <p:cNvSpPr txBox="1"/>
            <p:nvPr/>
          </p:nvSpPr>
          <p:spPr>
            <a:xfrm>
              <a:off x="4800885" y="1107959"/>
              <a:ext cx="1630463" cy="292565"/>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0" cap="none" spc="0" normalizeH="0" baseline="0" noProof="0" dirty="0" smtClean="0">
                  <a:ln>
                    <a:noFill/>
                  </a:ln>
                  <a:solidFill>
                    <a:srgbClr val="000000"/>
                  </a:solidFill>
                  <a:effectLst/>
                  <a:uLnTx/>
                  <a:uFillTx/>
                  <a:latin typeface="Calibri"/>
                </a:rPr>
                <a:t>凭据管理</a:t>
              </a:r>
              <a:endParaRPr kumimoji="0" lang="en-US" sz="1300" b="0" i="0" u="none" strike="noStrike" kern="0" cap="none" spc="0" normalizeH="0" baseline="0" noProof="0" dirty="0">
                <a:ln>
                  <a:noFill/>
                </a:ln>
                <a:solidFill>
                  <a:srgbClr val="000000"/>
                </a:solidFill>
                <a:effectLst/>
                <a:uLnTx/>
                <a:uFillTx/>
                <a:latin typeface="Calibri"/>
              </a:endParaRPr>
            </a:p>
          </p:txBody>
        </p:sp>
        <p:sp>
          <p:nvSpPr>
            <p:cNvPr id="162" name="TextBox 161"/>
            <p:cNvSpPr txBox="1"/>
            <p:nvPr/>
          </p:nvSpPr>
          <p:spPr>
            <a:xfrm>
              <a:off x="6096365" y="1109548"/>
              <a:ext cx="1630463" cy="292565"/>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0" cap="none" spc="0" normalizeH="0" baseline="0" noProof="0" dirty="0" smtClean="0">
                  <a:ln>
                    <a:noFill/>
                  </a:ln>
                  <a:solidFill>
                    <a:srgbClr val="000000"/>
                  </a:solidFill>
                  <a:effectLst/>
                  <a:uLnTx/>
                  <a:uFillTx/>
                  <a:latin typeface="Calibri"/>
                </a:rPr>
                <a:t>策略管理</a:t>
              </a:r>
              <a:endParaRPr kumimoji="0" lang="en-US" sz="1300" b="0" i="0" u="none" strike="noStrike" kern="0" cap="none" spc="0" normalizeH="0" baseline="0" noProof="0" dirty="0">
                <a:ln>
                  <a:noFill/>
                </a:ln>
                <a:solidFill>
                  <a:srgbClr val="000000"/>
                </a:solidFill>
                <a:effectLst/>
                <a:uLnTx/>
                <a:uFillTx/>
                <a:latin typeface="Calibri"/>
              </a:endParaRPr>
            </a:p>
          </p:txBody>
        </p:sp>
        <p:sp>
          <p:nvSpPr>
            <p:cNvPr id="163" name="TextBox 162"/>
            <p:cNvSpPr txBox="1"/>
            <p:nvPr/>
          </p:nvSpPr>
          <p:spPr>
            <a:xfrm>
              <a:off x="7391844" y="1096840"/>
              <a:ext cx="1630463" cy="292276"/>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0" cap="none" spc="0" normalizeH="0" baseline="0" noProof="0" dirty="0" smtClean="0">
                  <a:ln>
                    <a:noFill/>
                  </a:ln>
                  <a:solidFill>
                    <a:srgbClr val="000000"/>
                  </a:solidFill>
                  <a:effectLst/>
                  <a:uLnTx/>
                  <a:uFillTx/>
                  <a:latin typeface="Calibri"/>
                </a:rPr>
                <a:t>定制方案</a:t>
              </a:r>
              <a:endParaRPr kumimoji="0" lang="en-US" sz="1300" b="0" i="0" u="none" strike="noStrike" kern="0" cap="none" spc="0" normalizeH="0" baseline="0" noProof="0" dirty="0">
                <a:ln>
                  <a:noFill/>
                </a:ln>
                <a:solidFill>
                  <a:srgbClr val="000000"/>
                </a:solidFill>
                <a:effectLst/>
                <a:uLnTx/>
                <a:uFillTx/>
                <a:latin typeface="Calibri"/>
              </a:endParaRPr>
            </a:p>
          </p:txBody>
        </p:sp>
        <p:pic>
          <p:nvPicPr>
            <p:cNvPr id="164" name="Picture 12" descr="D:\Clip_Installer\DVD_ART\Artwork_Imagery\Shapes and Graphics\Innovation - ideas\light bulb.png"/>
            <p:cNvPicPr>
              <a:picLocks noChangeAspect="1" noChangeArrowheads="1"/>
            </p:cNvPicPr>
            <p:nvPr/>
          </p:nvPicPr>
          <p:blipFill>
            <a:blip r:embed="rId6" cstate="print"/>
            <a:srcRect/>
            <a:stretch>
              <a:fillRect/>
            </a:stretch>
          </p:blipFill>
          <p:spPr bwMode="auto">
            <a:xfrm>
              <a:off x="8068160" y="694960"/>
              <a:ext cx="322283" cy="457476"/>
            </a:xfrm>
            <a:prstGeom prst="rect">
              <a:avLst/>
            </a:prstGeom>
            <a:noFill/>
          </p:spPr>
        </p:pic>
        <p:pic>
          <p:nvPicPr>
            <p:cNvPr id="165" name="Picture 266" descr="XP icon user accounts.png"/>
            <p:cNvPicPr>
              <a:picLocks noChangeAspect="1"/>
            </p:cNvPicPr>
            <p:nvPr/>
          </p:nvPicPr>
          <p:blipFill>
            <a:blip r:embed="rId7" cstate="print"/>
            <a:stretch>
              <a:fillRect/>
            </a:stretch>
          </p:blipFill>
          <p:spPr>
            <a:xfrm>
              <a:off x="3894367" y="721964"/>
              <a:ext cx="558834" cy="457476"/>
            </a:xfrm>
            <a:prstGeom prst="rect">
              <a:avLst/>
            </a:prstGeom>
            <a:noFill/>
          </p:spPr>
        </p:pic>
        <p:sp>
          <p:nvSpPr>
            <p:cNvPr id="166" name="TextBox 165"/>
            <p:cNvSpPr txBox="1"/>
            <p:nvPr/>
          </p:nvSpPr>
          <p:spPr>
            <a:xfrm>
              <a:off x="3352996" y="1122256"/>
              <a:ext cx="1630463" cy="292565"/>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300" b="0" i="0" u="none" strike="noStrike" kern="0" cap="none" spc="0" normalizeH="0" baseline="0" noProof="0" dirty="0" smtClean="0">
                  <a:ln>
                    <a:noFill/>
                  </a:ln>
                  <a:solidFill>
                    <a:srgbClr val="000000"/>
                  </a:solidFill>
                  <a:effectLst/>
                  <a:uLnTx/>
                  <a:uFillTx/>
                  <a:latin typeface="Calibri"/>
                </a:rPr>
                <a:t>用户管理</a:t>
              </a:r>
              <a:endParaRPr kumimoji="0" lang="en-US" sz="1300" b="0" i="0" u="none" strike="noStrike" kern="0" cap="none" spc="0" normalizeH="0" baseline="0" noProof="0" dirty="0">
                <a:ln>
                  <a:noFill/>
                </a:ln>
                <a:solidFill>
                  <a:srgbClr val="000000"/>
                </a:solidFill>
                <a:effectLst/>
                <a:uLnTx/>
                <a:uFillTx/>
                <a:latin typeface="Calibri"/>
              </a:endParaRPr>
            </a:p>
          </p:txBody>
        </p:sp>
      </p:grpSp>
      <p:grpSp>
        <p:nvGrpSpPr>
          <p:cNvPr id="167" name="Group 154"/>
          <p:cNvGrpSpPr>
            <a:grpSpLocks/>
          </p:cNvGrpSpPr>
          <p:nvPr/>
        </p:nvGrpSpPr>
        <p:grpSpPr bwMode="auto">
          <a:xfrm>
            <a:off x="161109" y="2357430"/>
            <a:ext cx="7696200" cy="928694"/>
            <a:chOff x="152400" y="1752600"/>
            <a:chExt cx="7696200" cy="914400"/>
          </a:xfrm>
        </p:grpSpPr>
        <p:sp>
          <p:nvSpPr>
            <p:cNvPr id="168" name="Rectangle 269"/>
            <p:cNvSpPr/>
            <p:nvPr/>
          </p:nvSpPr>
          <p:spPr>
            <a:xfrm>
              <a:off x="152400" y="1752600"/>
              <a:ext cx="7543800" cy="914400"/>
            </a:xfrm>
            <a:prstGeom prst="rect">
              <a:avLst/>
            </a:prstGeom>
            <a:solidFill>
              <a:srgbClr val="BBE0E3"/>
            </a:solidFill>
            <a:ln w="55000" cap="flat" cmpd="thickThin" algn="ctr">
              <a:solidFill>
                <a:srgbClr val="89A4A7"/>
              </a:solidFill>
              <a:prstDash val="solid"/>
            </a:ln>
            <a:effectLst/>
          </p:spPr>
          <p:txBody>
            <a:bodyPr lIns="91436" tIns="45718" rIns="91436" bIns="4571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pic>
          <p:nvPicPr>
            <p:cNvPr id="169" name="Picture 74" descr="Outlook 2007.png"/>
            <p:cNvPicPr>
              <a:picLocks noChangeAspect="1"/>
            </p:cNvPicPr>
            <p:nvPr/>
          </p:nvPicPr>
          <p:blipFill>
            <a:blip r:embed="rId8" cstate="print"/>
            <a:srcRect/>
            <a:stretch>
              <a:fillRect/>
            </a:stretch>
          </p:blipFill>
          <p:spPr bwMode="auto">
            <a:xfrm>
              <a:off x="2772202" y="1849523"/>
              <a:ext cx="457200" cy="457200"/>
            </a:xfrm>
            <a:prstGeom prst="rect">
              <a:avLst/>
            </a:prstGeom>
            <a:noFill/>
            <a:ln w="9525">
              <a:noFill/>
              <a:miter lim="800000"/>
              <a:headEnd/>
              <a:tailEnd/>
            </a:ln>
          </p:spPr>
        </p:pic>
        <p:pic>
          <p:nvPicPr>
            <p:cNvPr id="170" name="Picture 2" descr="\\eventsql\dvd27\Clip_Installer\DVD_ART\Artwork_Imagery\HARDWARE_IMAGERY\Illustration - Misc Hardware\Windows Vista Illustration Icons\Windows Vista Start Button.png"/>
            <p:cNvPicPr>
              <a:picLocks noChangeAspect="1" noChangeArrowheads="1"/>
            </p:cNvPicPr>
            <p:nvPr/>
          </p:nvPicPr>
          <p:blipFill>
            <a:blip r:embed="rId9" cstate="print"/>
            <a:srcRect/>
            <a:stretch>
              <a:fillRect/>
            </a:stretch>
          </p:blipFill>
          <p:spPr bwMode="auto">
            <a:xfrm>
              <a:off x="5403854" y="1849279"/>
              <a:ext cx="458116" cy="457200"/>
            </a:xfrm>
            <a:prstGeom prst="rect">
              <a:avLst/>
            </a:prstGeom>
            <a:noFill/>
            <a:ln w="9525">
              <a:noFill/>
              <a:miter lim="800000"/>
              <a:headEnd/>
              <a:tailEnd/>
            </a:ln>
          </p:spPr>
        </p:pic>
        <p:grpSp>
          <p:nvGrpSpPr>
            <p:cNvPr id="171" name="Group 53"/>
            <p:cNvGrpSpPr>
              <a:grpSpLocks/>
            </p:cNvGrpSpPr>
            <p:nvPr/>
          </p:nvGrpSpPr>
          <p:grpSpPr bwMode="auto">
            <a:xfrm>
              <a:off x="3962398" y="1820057"/>
              <a:ext cx="533399" cy="604332"/>
              <a:chOff x="2845895" y="4741764"/>
              <a:chExt cx="652232" cy="696791"/>
            </a:xfrm>
          </p:grpSpPr>
          <p:pic>
            <p:nvPicPr>
              <p:cNvPr id="178" name="Picture 2" descr="D:\Clip_Installer\DVD_ART\Artwork_Imagery\Shapes and Graphics\screen captures\mock up of portal application.png"/>
              <p:cNvPicPr>
                <a:picLocks noChangeAspect="1" noChangeArrowheads="1"/>
              </p:cNvPicPr>
              <p:nvPr/>
            </p:nvPicPr>
            <p:blipFill>
              <a:blip r:embed="rId10" cstate="print"/>
              <a:srcRect/>
              <a:stretch>
                <a:fillRect/>
              </a:stretch>
            </p:blipFill>
            <p:spPr bwMode="auto">
              <a:xfrm>
                <a:off x="2914561" y="4741764"/>
                <a:ext cx="583566" cy="457200"/>
              </a:xfrm>
              <a:prstGeom prst="rect">
                <a:avLst/>
              </a:prstGeom>
              <a:noFill/>
              <a:ln w="9525">
                <a:noFill/>
                <a:miter lim="800000"/>
                <a:headEnd/>
                <a:tailEnd/>
              </a:ln>
            </p:spPr>
          </p:pic>
          <p:pic>
            <p:nvPicPr>
              <p:cNvPr id="179" name="Picture 3" descr="\\eventsql\dvd27\Clip_Installer\DVD_ART\Artwork_Imagery\HARDWARE_IMAGERY\Illustration - Misc Hardware\Windows Vista Illustration Icons\IE.png"/>
              <p:cNvPicPr>
                <a:picLocks noChangeAspect="1" noChangeArrowheads="1"/>
              </p:cNvPicPr>
              <p:nvPr/>
            </p:nvPicPr>
            <p:blipFill>
              <a:blip r:embed="rId11" cstate="print"/>
              <a:srcRect/>
              <a:stretch>
                <a:fillRect/>
              </a:stretch>
            </p:blipFill>
            <p:spPr bwMode="auto">
              <a:xfrm>
                <a:off x="2845895" y="4981355"/>
                <a:ext cx="457204" cy="457200"/>
              </a:xfrm>
              <a:prstGeom prst="rect">
                <a:avLst/>
              </a:prstGeom>
              <a:noFill/>
              <a:ln w="9525">
                <a:noFill/>
                <a:miter lim="800000"/>
                <a:headEnd/>
                <a:tailEnd/>
              </a:ln>
            </p:spPr>
          </p:pic>
        </p:grpSp>
        <p:sp>
          <p:nvSpPr>
            <p:cNvPr id="172" name="TextBox 171"/>
            <p:cNvSpPr txBox="1"/>
            <p:nvPr/>
          </p:nvSpPr>
          <p:spPr>
            <a:xfrm>
              <a:off x="2136775" y="2355850"/>
              <a:ext cx="1631950" cy="307975"/>
            </a:xfrm>
            <a:prstGeom prst="rect">
              <a:avLst/>
            </a:prstGeom>
            <a:noFill/>
          </p:spPr>
          <p:txBody>
            <a:bodyPr lIns="91436" tIns="45718" rIns="91436" bIns="4571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a:rPr>
                <a:t>Outlook</a:t>
              </a:r>
            </a:p>
          </p:txBody>
        </p:sp>
        <p:sp>
          <p:nvSpPr>
            <p:cNvPr id="173" name="TextBox 172"/>
            <p:cNvSpPr txBox="1"/>
            <p:nvPr/>
          </p:nvSpPr>
          <p:spPr>
            <a:xfrm>
              <a:off x="3398838" y="2339975"/>
              <a:ext cx="1630362" cy="307975"/>
            </a:xfrm>
            <a:prstGeom prst="rect">
              <a:avLst/>
            </a:prstGeom>
            <a:noFill/>
          </p:spPr>
          <p:txBody>
            <a:bodyPr lIns="91436" tIns="45718" rIns="91436" bIns="4571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latin typeface="Calibri"/>
                </a:rPr>
                <a:t>管理门户</a:t>
              </a:r>
              <a:endParaRPr kumimoji="0" lang="en-US" sz="1400" b="0" i="0" u="none" strike="noStrike" kern="0" cap="none" spc="0" normalizeH="0" baseline="0" noProof="0" dirty="0">
                <a:ln>
                  <a:noFill/>
                </a:ln>
                <a:solidFill>
                  <a:srgbClr val="000000"/>
                </a:solidFill>
                <a:effectLst/>
                <a:uLnTx/>
                <a:uFillTx/>
                <a:latin typeface="Calibri"/>
              </a:endParaRPr>
            </a:p>
          </p:txBody>
        </p:sp>
        <p:pic>
          <p:nvPicPr>
            <p:cNvPr id="174" name="Picture 9" descr="D:\Clip_Installer\DVD_ART\Artwork_Imagery\HARDWARE_IMAGERY\Illustration - Misc Hardware\XML Icons\Generic Application.png"/>
            <p:cNvPicPr>
              <a:picLocks noChangeAspect="1" noChangeArrowheads="1"/>
            </p:cNvPicPr>
            <p:nvPr/>
          </p:nvPicPr>
          <p:blipFill>
            <a:blip r:embed="rId12" cstate="print"/>
            <a:srcRect/>
            <a:stretch>
              <a:fillRect/>
            </a:stretch>
          </p:blipFill>
          <p:spPr bwMode="auto">
            <a:xfrm>
              <a:off x="6855867" y="1834453"/>
              <a:ext cx="310896" cy="457200"/>
            </a:xfrm>
            <a:prstGeom prst="rect">
              <a:avLst/>
            </a:prstGeom>
            <a:noFill/>
            <a:ln w="9525">
              <a:noFill/>
              <a:miter lim="800000"/>
              <a:headEnd/>
              <a:tailEnd/>
            </a:ln>
          </p:spPr>
        </p:pic>
        <p:sp>
          <p:nvSpPr>
            <p:cNvPr id="175" name="TextBox 174"/>
            <p:cNvSpPr txBox="1"/>
            <p:nvPr/>
          </p:nvSpPr>
          <p:spPr>
            <a:xfrm>
              <a:off x="4800600" y="2298700"/>
              <a:ext cx="1630363" cy="307975"/>
            </a:xfrm>
            <a:prstGeom prst="rect">
              <a:avLst/>
            </a:prstGeom>
            <a:noFill/>
          </p:spPr>
          <p:txBody>
            <a:bodyPr lIns="91436" tIns="45718" rIns="91436" bIns="4571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a:rPr>
                <a:t>Windows</a:t>
              </a:r>
            </a:p>
          </p:txBody>
        </p:sp>
        <p:sp>
          <p:nvSpPr>
            <p:cNvPr id="176" name="TextBox 175"/>
            <p:cNvSpPr txBox="1"/>
            <p:nvPr/>
          </p:nvSpPr>
          <p:spPr>
            <a:xfrm>
              <a:off x="6218238" y="2295525"/>
              <a:ext cx="1630362" cy="307975"/>
            </a:xfrm>
            <a:prstGeom prst="rect">
              <a:avLst/>
            </a:prstGeom>
            <a:noFill/>
          </p:spPr>
          <p:txBody>
            <a:bodyPr lIns="91436" tIns="45718" rIns="91436" bIns="4571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latin typeface="Calibri"/>
                </a:rPr>
                <a:t>定制程序</a:t>
              </a:r>
              <a:endParaRPr kumimoji="0" lang="en-US" sz="1400" b="0" i="0" u="none" strike="noStrike" kern="0" cap="none" spc="0" normalizeH="0" baseline="0" noProof="0" dirty="0">
                <a:ln>
                  <a:noFill/>
                </a:ln>
                <a:solidFill>
                  <a:srgbClr val="000000"/>
                </a:solidFill>
                <a:effectLst/>
                <a:uLnTx/>
                <a:uFillTx/>
                <a:latin typeface="Calibri"/>
              </a:endParaRPr>
            </a:p>
          </p:txBody>
        </p:sp>
        <p:sp>
          <p:nvSpPr>
            <p:cNvPr id="177" name="TextBox 176"/>
            <p:cNvSpPr txBox="1"/>
            <p:nvPr/>
          </p:nvSpPr>
          <p:spPr>
            <a:xfrm>
              <a:off x="152400" y="1752600"/>
              <a:ext cx="1598613" cy="393947"/>
            </a:xfrm>
            <a:prstGeom prst="rect">
              <a:avLst/>
            </a:prstGeom>
            <a:noFill/>
          </p:spPr>
          <p:txBody>
            <a:bodyPr lIns="91436" tIns="45718" rIns="91436" bIns="4571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000000"/>
                  </a:solidFill>
                  <a:effectLst/>
                  <a:uLnTx/>
                  <a:uFillTx/>
                  <a:latin typeface="Calibri"/>
                </a:rPr>
                <a:t>客户端</a:t>
              </a:r>
              <a:endParaRPr kumimoji="0" lang="en-US" sz="2000" b="1" i="0" u="none" strike="noStrike" kern="0" cap="none" spc="0" normalizeH="0" baseline="0" noProof="0" dirty="0">
                <a:ln>
                  <a:noFill/>
                </a:ln>
                <a:solidFill>
                  <a:srgbClr val="000000"/>
                </a:solidFill>
                <a:effectLst/>
                <a:uLnTx/>
                <a:uFillTx/>
                <a:latin typeface="Calibri"/>
              </a:endParaRPr>
            </a:p>
          </p:txBody>
        </p:sp>
      </p:grpSp>
      <p:sp>
        <p:nvSpPr>
          <p:cNvPr id="180" name="Rectangle 284"/>
          <p:cNvSpPr/>
          <p:nvPr/>
        </p:nvSpPr>
        <p:spPr bwMode="auto">
          <a:xfrm>
            <a:off x="161109" y="3357578"/>
            <a:ext cx="7543800" cy="2286000"/>
          </a:xfrm>
          <a:prstGeom prst="rect">
            <a:avLst/>
          </a:prstGeom>
          <a:solidFill>
            <a:srgbClr val="BBE0E3"/>
          </a:solidFill>
          <a:ln w="55000" cap="flat" cmpd="thickThin" algn="ctr">
            <a:solidFill>
              <a:srgbClr val="89A4A7"/>
            </a:solidFill>
            <a:prstDash val="solid"/>
          </a:ln>
          <a:effectLst/>
        </p:spPr>
        <p:txBody>
          <a:bodyPr lIns="91436" tIns="45718" rIns="91436" bIns="45718" anchor="b"/>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81" name="TextBox 180"/>
          <p:cNvSpPr txBox="1"/>
          <p:nvPr/>
        </p:nvSpPr>
        <p:spPr bwMode="auto">
          <a:xfrm>
            <a:off x="161109" y="3357578"/>
            <a:ext cx="2057400" cy="400050"/>
          </a:xfrm>
          <a:prstGeom prst="rect">
            <a:avLst/>
          </a:prstGeom>
          <a:noFill/>
          <a:ln w="28575">
            <a:noFill/>
          </a:ln>
        </p:spPr>
        <p:txBody>
          <a:bodyPr lIns="91436" tIns="45718" rIns="91436" bIns="4571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000000"/>
                </a:solidFill>
                <a:effectLst/>
                <a:uLnTx/>
                <a:uFillTx/>
                <a:latin typeface="Calibri"/>
              </a:rPr>
              <a:t>服务平台</a:t>
            </a:r>
            <a:endParaRPr kumimoji="0" lang="en-US" sz="2000" b="1" i="0" u="none" strike="noStrike" kern="0" cap="none" spc="0" normalizeH="0" baseline="0" noProof="0" dirty="0">
              <a:ln>
                <a:noFill/>
              </a:ln>
              <a:solidFill>
                <a:srgbClr val="000000"/>
              </a:solidFill>
              <a:effectLst/>
              <a:uLnTx/>
              <a:uFillTx/>
              <a:latin typeface="Calibri"/>
            </a:endParaRPr>
          </a:p>
        </p:txBody>
      </p:sp>
      <p:sp>
        <p:nvSpPr>
          <p:cNvPr id="182" name="Rectangle 286"/>
          <p:cNvSpPr/>
          <p:nvPr/>
        </p:nvSpPr>
        <p:spPr bwMode="auto">
          <a:xfrm>
            <a:off x="313509" y="3738578"/>
            <a:ext cx="5943600" cy="1803400"/>
          </a:xfrm>
          <a:prstGeom prst="rect">
            <a:avLst/>
          </a:prstGeom>
          <a:solidFill>
            <a:srgbClr val="FFFFFF">
              <a:alpha val="60000"/>
            </a:srgbClr>
          </a:solidFill>
          <a:ln w="55000" cap="flat" cmpd="thickThin" algn="ctr">
            <a:solidFill>
              <a:srgbClr val="89A4A7"/>
            </a:solidFill>
            <a:prstDash val="solid"/>
          </a:ln>
          <a:effectLst/>
        </p:spPr>
        <p:txBody>
          <a:bodyPr lIns="91436" tIns="45718" rIns="91436" bIns="45718"/>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83" name="Rectangle 287"/>
          <p:cNvSpPr/>
          <p:nvPr/>
        </p:nvSpPr>
        <p:spPr bwMode="auto">
          <a:xfrm>
            <a:off x="6409509" y="3738578"/>
            <a:ext cx="1219200" cy="1803400"/>
          </a:xfrm>
          <a:prstGeom prst="rect">
            <a:avLst/>
          </a:prstGeom>
          <a:solidFill>
            <a:srgbClr val="FFFFFF">
              <a:alpha val="60000"/>
            </a:srgbClr>
          </a:solidFill>
          <a:ln w="55000" cap="flat" cmpd="thickThin" algn="ctr">
            <a:solidFill>
              <a:srgbClr val="89A4A7"/>
            </a:solidFill>
            <a:prstDash val="solid"/>
          </a:ln>
          <a:effectLst/>
        </p:spPr>
        <p:txBody>
          <a:bodyPr lIns="91436" tIns="45718" rIns="91436" bIns="45718"/>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84" name="TextBox 183"/>
          <p:cNvSpPr txBox="1"/>
          <p:nvPr/>
        </p:nvSpPr>
        <p:spPr bwMode="auto">
          <a:xfrm>
            <a:off x="6419034" y="3735403"/>
            <a:ext cx="1219200" cy="307975"/>
          </a:xfrm>
          <a:prstGeom prst="rect">
            <a:avLst/>
          </a:prstGeom>
          <a:noFill/>
        </p:spPr>
        <p:txBody>
          <a:bodyPr lIns="91436" tIns="45718" rIns="91436" bIns="4571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a:rPr>
              <a:t>ILM Sync</a:t>
            </a:r>
          </a:p>
        </p:txBody>
      </p:sp>
      <p:pic>
        <p:nvPicPr>
          <p:cNvPr id="185" name="Picture 16"/>
          <p:cNvPicPr>
            <a:picLocks noChangeAspect="1" noChangeArrowheads="1"/>
          </p:cNvPicPr>
          <p:nvPr/>
        </p:nvPicPr>
        <p:blipFill>
          <a:blip r:embed="rId13" cstate="print"/>
          <a:srcRect/>
          <a:stretch>
            <a:fillRect/>
          </a:stretch>
        </p:blipFill>
        <p:spPr bwMode="auto">
          <a:xfrm>
            <a:off x="115681" y="4457716"/>
            <a:ext cx="377833" cy="280987"/>
          </a:xfrm>
          <a:prstGeom prst="rect">
            <a:avLst/>
          </a:prstGeom>
          <a:noFill/>
          <a:ln w="9525">
            <a:noFill/>
            <a:miter lim="800000"/>
            <a:headEnd/>
            <a:tailEnd/>
          </a:ln>
        </p:spPr>
      </p:pic>
      <p:sp>
        <p:nvSpPr>
          <p:cNvPr id="186" name="TextBox 185"/>
          <p:cNvSpPr txBox="1"/>
          <p:nvPr/>
        </p:nvSpPr>
        <p:spPr bwMode="auto">
          <a:xfrm>
            <a:off x="313509" y="3738578"/>
            <a:ext cx="1676400" cy="307975"/>
          </a:xfrm>
          <a:prstGeom prst="rect">
            <a:avLst/>
          </a:prstGeom>
          <a:noFill/>
        </p:spPr>
        <p:txBody>
          <a:bodyPr lIns="91436" tIns="45718" rIns="91436" bIns="4571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a:rPr>
              <a:t>ILM Web Service</a:t>
            </a:r>
          </a:p>
        </p:txBody>
      </p:sp>
      <p:sp>
        <p:nvSpPr>
          <p:cNvPr id="187" name="TextBox 186"/>
          <p:cNvSpPr txBox="1"/>
          <p:nvPr/>
        </p:nvSpPr>
        <p:spPr bwMode="auto">
          <a:xfrm>
            <a:off x="2980509" y="4999053"/>
            <a:ext cx="1630363" cy="492125"/>
          </a:xfrm>
          <a:prstGeom prst="rect">
            <a:avLst/>
          </a:prstGeom>
          <a:noFill/>
        </p:spPr>
        <p:txBody>
          <a:bodyPr lIns="91436" tIns="45718" rIns="91436" bIns="4571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err="1">
                <a:ln>
                  <a:noFill/>
                </a:ln>
                <a:solidFill>
                  <a:srgbClr val="000000"/>
                </a:solidFill>
                <a:effectLst/>
                <a:uLnTx/>
                <a:uFillTx/>
                <a:latin typeface="Calibri"/>
              </a:rPr>
              <a:t>AuthZ</a:t>
            </a:r>
            <a:endParaRPr kumimoji="0" lang="en-US" sz="1300" b="0" i="0" u="none" strike="noStrike" kern="0" cap="none" spc="0" normalizeH="0" baseline="0" noProof="0" dirty="0">
              <a:ln>
                <a:noFill/>
              </a:ln>
              <a:solidFill>
                <a:srgbClr val="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a:rPr>
              <a:t>Workflow</a:t>
            </a:r>
          </a:p>
        </p:txBody>
      </p:sp>
      <p:sp>
        <p:nvSpPr>
          <p:cNvPr id="188" name="TextBox 187"/>
          <p:cNvSpPr txBox="1"/>
          <p:nvPr/>
        </p:nvSpPr>
        <p:spPr bwMode="auto">
          <a:xfrm>
            <a:off x="2066109" y="4999053"/>
            <a:ext cx="1630363" cy="492125"/>
          </a:xfrm>
          <a:prstGeom prst="rect">
            <a:avLst/>
          </a:prstGeom>
          <a:noFill/>
        </p:spPr>
        <p:txBody>
          <a:bodyPr lIns="91436" tIns="45718" rIns="91436" bIns="4571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err="1">
                <a:ln>
                  <a:noFill/>
                </a:ln>
                <a:solidFill>
                  <a:srgbClr val="000000"/>
                </a:solidFill>
                <a:effectLst/>
                <a:uLnTx/>
                <a:uFillTx/>
                <a:latin typeface="Calibri"/>
              </a:rPr>
              <a:t>AuthN</a:t>
            </a:r>
            <a:endParaRPr kumimoji="0" lang="en-US" sz="1300" b="0" i="0" u="none" strike="noStrike" kern="0" cap="none" spc="0" normalizeH="0" baseline="0" noProof="0" dirty="0">
              <a:ln>
                <a:noFill/>
              </a:ln>
              <a:solidFill>
                <a:srgbClr val="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a:rPr>
              <a:t> Workflow</a:t>
            </a:r>
          </a:p>
        </p:txBody>
      </p:sp>
      <p:sp>
        <p:nvSpPr>
          <p:cNvPr id="189" name="TextBox 188"/>
          <p:cNvSpPr txBox="1"/>
          <p:nvPr/>
        </p:nvSpPr>
        <p:spPr bwMode="auto">
          <a:xfrm>
            <a:off x="1075509" y="4999053"/>
            <a:ext cx="1630363" cy="492125"/>
          </a:xfrm>
          <a:prstGeom prst="rect">
            <a:avLst/>
          </a:prstGeom>
          <a:noFill/>
        </p:spPr>
        <p:txBody>
          <a:bodyPr lIns="91436" tIns="45718" rIns="91436" bIns="4571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a:rPr>
              <a:t>Delegation</a:t>
            </a:r>
            <a:br>
              <a:rPr kumimoji="0" lang="en-US" sz="1300" b="0" i="0" u="none" strike="noStrike" kern="0" cap="none" spc="0" normalizeH="0" baseline="0" noProof="0" dirty="0">
                <a:ln>
                  <a:noFill/>
                </a:ln>
                <a:solidFill>
                  <a:srgbClr val="000000"/>
                </a:solidFill>
                <a:effectLst/>
                <a:uLnTx/>
                <a:uFillTx/>
                <a:latin typeface="Calibri"/>
              </a:rPr>
            </a:br>
            <a:r>
              <a:rPr kumimoji="0" lang="en-US" sz="1300" b="0" i="0" u="none" strike="noStrike" kern="0" cap="none" spc="0" normalizeH="0" baseline="0" noProof="0" dirty="0">
                <a:ln>
                  <a:noFill/>
                </a:ln>
                <a:solidFill>
                  <a:srgbClr val="000000"/>
                </a:solidFill>
                <a:effectLst/>
                <a:uLnTx/>
                <a:uFillTx/>
                <a:latin typeface="Calibri"/>
              </a:rPr>
              <a:t>&amp; Permissions</a:t>
            </a:r>
          </a:p>
        </p:txBody>
      </p:sp>
      <p:sp>
        <p:nvSpPr>
          <p:cNvPr id="190" name="TextBox 189"/>
          <p:cNvSpPr txBox="1"/>
          <p:nvPr/>
        </p:nvSpPr>
        <p:spPr bwMode="auto">
          <a:xfrm>
            <a:off x="5037909" y="4970478"/>
            <a:ext cx="1630363" cy="492125"/>
          </a:xfrm>
          <a:prstGeom prst="rect">
            <a:avLst/>
          </a:prstGeom>
          <a:noFill/>
        </p:spPr>
        <p:txBody>
          <a:bodyPr lIns="91436" tIns="45718" rIns="91436" bIns="4571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a:rPr>
              <a:t>Action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a:rPr>
              <a:t>Workflow</a:t>
            </a:r>
          </a:p>
        </p:txBody>
      </p:sp>
      <p:cxnSp>
        <p:nvCxnSpPr>
          <p:cNvPr id="191" name="Straight Connector 294"/>
          <p:cNvCxnSpPr/>
          <p:nvPr/>
        </p:nvCxnSpPr>
        <p:spPr bwMode="auto">
          <a:xfrm>
            <a:off x="1123134" y="4618053"/>
            <a:ext cx="5486400" cy="1588"/>
          </a:xfrm>
          <a:prstGeom prst="line">
            <a:avLst/>
          </a:prstGeom>
          <a:noFill/>
          <a:ln w="38100" cap="flat" cmpd="sng" algn="ctr">
            <a:solidFill>
              <a:srgbClr val="000000"/>
            </a:solidFill>
            <a:prstDash val="solid"/>
            <a:headEnd type="none" w="med" len="med"/>
            <a:tailEnd type="triangle" w="med" len="med"/>
          </a:ln>
          <a:effectLst/>
        </p:spPr>
      </p:cxnSp>
      <p:pic>
        <p:nvPicPr>
          <p:cNvPr id="192" name="Picture 107" descr="Database blue.png"/>
          <p:cNvPicPr>
            <a:picLocks noChangeAspect="1"/>
          </p:cNvPicPr>
          <p:nvPr/>
        </p:nvPicPr>
        <p:blipFill>
          <a:blip r:embed="rId14" cstate="print"/>
          <a:srcRect/>
          <a:stretch>
            <a:fillRect/>
          </a:stretch>
        </p:blipFill>
        <p:spPr bwMode="auto">
          <a:xfrm>
            <a:off x="4428243" y="3967178"/>
            <a:ext cx="823471" cy="1134081"/>
          </a:xfrm>
          <a:prstGeom prst="rect">
            <a:avLst/>
          </a:prstGeom>
          <a:noFill/>
          <a:ln w="9525">
            <a:noFill/>
            <a:miter lim="800000"/>
            <a:headEnd/>
            <a:tailEnd/>
          </a:ln>
        </p:spPr>
      </p:pic>
      <p:sp>
        <p:nvSpPr>
          <p:cNvPr id="193" name="TextBox 192"/>
          <p:cNvSpPr txBox="1"/>
          <p:nvPr/>
        </p:nvSpPr>
        <p:spPr bwMode="auto">
          <a:xfrm>
            <a:off x="3971109" y="4375166"/>
            <a:ext cx="1630363" cy="493712"/>
          </a:xfrm>
          <a:prstGeom prst="rect">
            <a:avLst/>
          </a:prstGeom>
          <a:noFill/>
        </p:spPr>
        <p:txBody>
          <a:bodyPr lIns="91436" tIns="45718" rIns="91436" bIns="4571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a:rPr>
              <a:t>App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a:rPr>
              <a:t>DB</a:t>
            </a:r>
          </a:p>
        </p:txBody>
      </p:sp>
      <p:pic>
        <p:nvPicPr>
          <p:cNvPr id="194" name="Picture 105" descr="Process.gif"/>
          <p:cNvPicPr>
            <a:picLocks noChangeAspect="1"/>
          </p:cNvPicPr>
          <p:nvPr/>
        </p:nvPicPr>
        <p:blipFill>
          <a:blip r:embed="rId15" cstate="print"/>
          <a:srcRect/>
          <a:stretch>
            <a:fillRect/>
          </a:stretch>
        </p:blipFill>
        <p:spPr bwMode="auto">
          <a:xfrm>
            <a:off x="2425456" y="4236740"/>
            <a:ext cx="741681" cy="685800"/>
          </a:xfrm>
          <a:prstGeom prst="rect">
            <a:avLst/>
          </a:prstGeom>
          <a:noFill/>
          <a:ln w="9525">
            <a:noFill/>
            <a:miter lim="800000"/>
            <a:headEnd/>
            <a:tailEnd/>
          </a:ln>
        </p:spPr>
      </p:pic>
      <p:pic>
        <p:nvPicPr>
          <p:cNvPr id="195" name="Picture 106" descr="Security Threat Detected.png"/>
          <p:cNvPicPr>
            <a:picLocks noChangeAspect="1"/>
          </p:cNvPicPr>
          <p:nvPr/>
        </p:nvPicPr>
        <p:blipFill>
          <a:blip r:embed="rId16" cstate="print"/>
          <a:srcRect/>
          <a:stretch>
            <a:fillRect/>
          </a:stretch>
        </p:blipFill>
        <p:spPr bwMode="auto">
          <a:xfrm>
            <a:off x="1515400" y="4222989"/>
            <a:ext cx="600426" cy="685800"/>
          </a:xfrm>
          <a:prstGeom prst="rect">
            <a:avLst/>
          </a:prstGeom>
          <a:noFill/>
          <a:ln w="9525">
            <a:noFill/>
            <a:miter lim="800000"/>
            <a:headEnd/>
            <a:tailEnd/>
          </a:ln>
        </p:spPr>
      </p:pic>
      <p:pic>
        <p:nvPicPr>
          <p:cNvPr id="196" name="Picture 108" descr="Process.gif"/>
          <p:cNvPicPr>
            <a:picLocks noChangeAspect="1"/>
          </p:cNvPicPr>
          <p:nvPr/>
        </p:nvPicPr>
        <p:blipFill>
          <a:blip r:embed="rId15" cstate="print"/>
          <a:srcRect/>
          <a:stretch>
            <a:fillRect/>
          </a:stretch>
        </p:blipFill>
        <p:spPr bwMode="auto">
          <a:xfrm>
            <a:off x="3352961" y="4236109"/>
            <a:ext cx="741681" cy="685800"/>
          </a:xfrm>
          <a:prstGeom prst="rect">
            <a:avLst/>
          </a:prstGeom>
          <a:noFill/>
          <a:ln w="9525">
            <a:noFill/>
            <a:miter lim="800000"/>
            <a:headEnd/>
            <a:tailEnd/>
          </a:ln>
        </p:spPr>
      </p:pic>
      <p:pic>
        <p:nvPicPr>
          <p:cNvPr id="197" name="Picture 109" descr="Process.gif"/>
          <p:cNvPicPr>
            <a:picLocks noChangeAspect="1"/>
          </p:cNvPicPr>
          <p:nvPr/>
        </p:nvPicPr>
        <p:blipFill>
          <a:blip r:embed="rId15" cstate="print"/>
          <a:srcRect/>
          <a:stretch>
            <a:fillRect/>
          </a:stretch>
        </p:blipFill>
        <p:spPr bwMode="auto">
          <a:xfrm>
            <a:off x="5353471" y="4236109"/>
            <a:ext cx="741681" cy="685800"/>
          </a:xfrm>
          <a:prstGeom prst="rect">
            <a:avLst/>
          </a:prstGeom>
          <a:noFill/>
          <a:ln w="9525">
            <a:noFill/>
            <a:miter lim="800000"/>
            <a:headEnd/>
            <a:tailEnd/>
          </a:ln>
        </p:spPr>
      </p:pic>
      <p:sp>
        <p:nvSpPr>
          <p:cNvPr id="198" name="Rectangle 301"/>
          <p:cNvSpPr/>
          <p:nvPr/>
        </p:nvSpPr>
        <p:spPr bwMode="auto">
          <a:xfrm>
            <a:off x="6485709" y="5186378"/>
            <a:ext cx="1066800" cy="279400"/>
          </a:xfrm>
          <a:prstGeom prst="rect">
            <a:avLst/>
          </a:prstGeom>
          <a:solidFill>
            <a:srgbClr val="BBE0E3"/>
          </a:solidFill>
          <a:ln w="55000" cap="flat" cmpd="thickThin" algn="ctr">
            <a:solidFill>
              <a:srgbClr val="89A4A7"/>
            </a:solidFill>
            <a:prstDash val="solid"/>
          </a:ln>
          <a:effectLst/>
        </p:spPr>
        <p:txBody>
          <a:bodyPr lIns="91436" tIns="0" rIns="91436" bIns="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000000"/>
                </a:solidFill>
                <a:effectLst/>
                <a:uLnTx/>
                <a:uFillTx/>
                <a:latin typeface="Calibri"/>
                <a:ea typeface="+mn-ea"/>
                <a:cs typeface="+mn-cs"/>
              </a:rPr>
              <a:t>连接适配器</a:t>
            </a:r>
            <a:endParaRPr kumimoji="0" lang="en-US" sz="1200" b="0" i="0" u="none" strike="noStrike" kern="0" cap="none" spc="0" normalizeH="0" baseline="0" noProof="0" dirty="0">
              <a:ln>
                <a:noFill/>
              </a:ln>
              <a:solidFill>
                <a:srgbClr val="000000"/>
              </a:solidFill>
              <a:effectLst/>
              <a:uLnTx/>
              <a:uFillTx/>
              <a:latin typeface="Calibri"/>
              <a:ea typeface="+mn-ea"/>
              <a:cs typeface="+mn-cs"/>
            </a:endParaRPr>
          </a:p>
        </p:txBody>
      </p:sp>
      <p:sp>
        <p:nvSpPr>
          <p:cNvPr id="199" name="TextBox 198"/>
          <p:cNvSpPr txBox="1"/>
          <p:nvPr/>
        </p:nvSpPr>
        <p:spPr bwMode="auto">
          <a:xfrm>
            <a:off x="-816" y="4999053"/>
            <a:ext cx="1941513" cy="492125"/>
          </a:xfrm>
          <a:prstGeom prst="rect">
            <a:avLst/>
          </a:prstGeom>
          <a:noFill/>
        </p:spPr>
        <p:txBody>
          <a:bodyPr lIns="91436" tIns="45718" rIns="91436" bIns="4571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a:rPr>
              <a:t>Request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a:rPr>
              <a:t>Processor</a:t>
            </a:r>
          </a:p>
        </p:txBody>
      </p:sp>
      <p:pic>
        <p:nvPicPr>
          <p:cNvPr id="200" name="Picture 8" descr="\\eventsql\dvd27\Clip_Installer\DVD_ART\Artwork_Imagery\HARDWARE_IMAGERY\Illustration - Misc Hardware\XML Icons\XML Web Service and Code.png"/>
          <p:cNvPicPr>
            <a:picLocks noChangeAspect="1" noChangeArrowheads="1"/>
          </p:cNvPicPr>
          <p:nvPr/>
        </p:nvPicPr>
        <p:blipFill>
          <a:blip r:embed="rId17" cstate="print"/>
          <a:srcRect/>
          <a:stretch>
            <a:fillRect/>
          </a:stretch>
        </p:blipFill>
        <p:spPr bwMode="auto">
          <a:xfrm>
            <a:off x="753430" y="4165340"/>
            <a:ext cx="419992" cy="904271"/>
          </a:xfrm>
          <a:prstGeom prst="rect">
            <a:avLst/>
          </a:prstGeom>
          <a:noFill/>
          <a:ln w="9525">
            <a:noFill/>
            <a:miter lim="800000"/>
            <a:headEnd/>
            <a:tailEnd/>
          </a:ln>
        </p:spPr>
      </p:pic>
      <p:grpSp>
        <p:nvGrpSpPr>
          <p:cNvPr id="201" name="Group 161"/>
          <p:cNvGrpSpPr>
            <a:grpSpLocks/>
          </p:cNvGrpSpPr>
          <p:nvPr/>
        </p:nvGrpSpPr>
        <p:grpSpPr bwMode="auto">
          <a:xfrm>
            <a:off x="6571411" y="4062428"/>
            <a:ext cx="923789" cy="1009650"/>
            <a:chOff x="9668030" y="2971800"/>
            <a:chExt cx="923770" cy="1009650"/>
          </a:xfrm>
        </p:grpSpPr>
        <p:pic>
          <p:nvPicPr>
            <p:cNvPr id="202" name="Picture 160" descr="database green.png"/>
            <p:cNvPicPr>
              <a:picLocks/>
            </p:cNvPicPr>
            <p:nvPr/>
          </p:nvPicPr>
          <p:blipFill>
            <a:blip r:embed="rId18" cstate="print"/>
            <a:srcRect/>
            <a:stretch>
              <a:fillRect/>
            </a:stretch>
          </p:blipFill>
          <p:spPr bwMode="auto">
            <a:xfrm>
              <a:off x="9668030" y="2971800"/>
              <a:ext cx="923770" cy="1009650"/>
            </a:xfrm>
            <a:prstGeom prst="rect">
              <a:avLst/>
            </a:prstGeom>
            <a:noFill/>
            <a:ln w="9525">
              <a:noFill/>
              <a:miter lim="800000"/>
              <a:headEnd/>
              <a:tailEnd/>
            </a:ln>
          </p:spPr>
        </p:pic>
        <p:sp>
          <p:nvSpPr>
            <p:cNvPr id="203" name="TextBox 202"/>
            <p:cNvSpPr txBox="1"/>
            <p:nvPr/>
          </p:nvSpPr>
          <p:spPr>
            <a:xfrm>
              <a:off x="9668053" y="3352800"/>
              <a:ext cx="914381" cy="523875"/>
            </a:xfrm>
            <a:prstGeom prst="rect">
              <a:avLst/>
            </a:prstGeom>
            <a:noFill/>
          </p:spPr>
          <p:txBody>
            <a:bodyPr lIns="91436" tIns="45718" rIns="91436" bIns="4571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a:rPr>
                <a:t>Sync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a:rPr>
                <a:t>DB</a:t>
              </a:r>
            </a:p>
          </p:txBody>
        </p:sp>
      </p:grpSp>
      <p:sp>
        <p:nvSpPr>
          <p:cNvPr id="204" name="Rectangle 307"/>
          <p:cNvSpPr/>
          <p:nvPr/>
        </p:nvSpPr>
        <p:spPr bwMode="auto">
          <a:xfrm>
            <a:off x="161109" y="5715024"/>
            <a:ext cx="8839200" cy="1143000"/>
          </a:xfrm>
          <a:prstGeom prst="rect">
            <a:avLst/>
          </a:prstGeom>
          <a:solidFill>
            <a:srgbClr val="BBE0E3"/>
          </a:solidFill>
          <a:ln w="55000" cap="flat" cmpd="thickThin" algn="ctr">
            <a:solidFill>
              <a:srgbClr val="89A4A7"/>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nvGrpSpPr>
          <p:cNvPr id="205" name="Group 130"/>
          <p:cNvGrpSpPr>
            <a:grpSpLocks/>
          </p:cNvGrpSpPr>
          <p:nvPr/>
        </p:nvGrpSpPr>
        <p:grpSpPr bwMode="auto">
          <a:xfrm>
            <a:off x="153972" y="5500702"/>
            <a:ext cx="7703337" cy="1357322"/>
            <a:chOff x="144681" y="5043478"/>
            <a:chExt cx="7703844" cy="1357322"/>
          </a:xfrm>
        </p:grpSpPr>
        <p:pic>
          <p:nvPicPr>
            <p:cNvPr id="206" name="Picture 6"/>
            <p:cNvPicPr>
              <a:picLocks noChangeAspect="1" noChangeArrowheads="1"/>
            </p:cNvPicPr>
            <p:nvPr/>
          </p:nvPicPr>
          <p:blipFill>
            <a:blip r:embed="rId19" cstate="print"/>
            <a:srcRect/>
            <a:stretch>
              <a:fillRect/>
            </a:stretch>
          </p:blipFill>
          <p:spPr bwMode="auto">
            <a:xfrm>
              <a:off x="6842516" y="5410200"/>
              <a:ext cx="483916" cy="685800"/>
            </a:xfrm>
            <a:prstGeom prst="rect">
              <a:avLst/>
            </a:prstGeom>
            <a:noFill/>
            <a:ln w="9525">
              <a:noFill/>
              <a:miter lim="800000"/>
              <a:headEnd/>
              <a:tailEnd/>
            </a:ln>
          </p:spPr>
        </p:pic>
        <p:pic>
          <p:nvPicPr>
            <p:cNvPr id="207" name="Picture 4"/>
            <p:cNvPicPr>
              <a:picLocks noChangeAspect="1" noChangeArrowheads="1"/>
            </p:cNvPicPr>
            <p:nvPr/>
          </p:nvPicPr>
          <p:blipFill>
            <a:blip r:embed="rId20" cstate="print"/>
            <a:srcRect/>
            <a:stretch>
              <a:fillRect/>
            </a:stretch>
          </p:blipFill>
          <p:spPr bwMode="auto">
            <a:xfrm>
              <a:off x="2819400" y="5410200"/>
              <a:ext cx="504921" cy="685800"/>
            </a:xfrm>
            <a:prstGeom prst="rect">
              <a:avLst/>
            </a:prstGeom>
            <a:noFill/>
            <a:ln w="9525">
              <a:noFill/>
              <a:miter lim="800000"/>
              <a:headEnd/>
              <a:tailEnd/>
            </a:ln>
          </p:spPr>
        </p:pic>
        <p:pic>
          <p:nvPicPr>
            <p:cNvPr id="208" name="Picture 5"/>
            <p:cNvPicPr>
              <a:picLocks noChangeAspect="1" noChangeArrowheads="1"/>
            </p:cNvPicPr>
            <p:nvPr/>
          </p:nvPicPr>
          <p:blipFill>
            <a:blip r:embed="rId21" cstate="print"/>
            <a:srcRect/>
            <a:stretch>
              <a:fillRect/>
            </a:stretch>
          </p:blipFill>
          <p:spPr bwMode="auto">
            <a:xfrm>
              <a:off x="5352788" y="5410200"/>
              <a:ext cx="504921" cy="685800"/>
            </a:xfrm>
            <a:prstGeom prst="rect">
              <a:avLst/>
            </a:prstGeom>
            <a:noFill/>
            <a:ln w="9525">
              <a:noFill/>
              <a:miter lim="800000"/>
              <a:headEnd/>
              <a:tailEnd/>
            </a:ln>
          </p:spPr>
        </p:pic>
        <p:pic>
          <p:nvPicPr>
            <p:cNvPr id="209" name="Picture 7"/>
            <p:cNvPicPr>
              <a:picLocks noChangeAspect="1" noChangeArrowheads="1"/>
            </p:cNvPicPr>
            <p:nvPr/>
          </p:nvPicPr>
          <p:blipFill>
            <a:blip r:embed="rId22" cstate="print"/>
            <a:srcRect/>
            <a:stretch>
              <a:fillRect/>
            </a:stretch>
          </p:blipFill>
          <p:spPr bwMode="auto">
            <a:xfrm>
              <a:off x="4191000" y="5410200"/>
              <a:ext cx="427577" cy="685800"/>
            </a:xfrm>
            <a:prstGeom prst="rect">
              <a:avLst/>
            </a:prstGeom>
            <a:noFill/>
            <a:ln w="9525">
              <a:noFill/>
              <a:miter lim="800000"/>
              <a:headEnd/>
              <a:tailEnd/>
            </a:ln>
          </p:spPr>
        </p:pic>
        <p:sp>
          <p:nvSpPr>
            <p:cNvPr id="210" name="TextBox 209"/>
            <p:cNvSpPr txBox="1"/>
            <p:nvPr/>
          </p:nvSpPr>
          <p:spPr>
            <a:xfrm>
              <a:off x="2255395" y="6092825"/>
              <a:ext cx="1630469" cy="307975"/>
            </a:xfrm>
            <a:prstGeom prst="rect">
              <a:avLst/>
            </a:prstGeom>
            <a:noFill/>
          </p:spPr>
          <p:txBody>
            <a:bodyPr lIns="91436" tIns="45718" rIns="91436" bIns="4571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latin typeface="Calibri"/>
                </a:rPr>
                <a:t>目录服务</a:t>
              </a:r>
              <a:endParaRPr kumimoji="0" lang="en-US" sz="1400" b="0" i="0" u="none" strike="noStrike" kern="0" cap="none" spc="0" normalizeH="0" baseline="0" noProof="0" dirty="0">
                <a:ln>
                  <a:noFill/>
                </a:ln>
                <a:solidFill>
                  <a:srgbClr val="000000"/>
                </a:solidFill>
                <a:effectLst/>
                <a:uLnTx/>
                <a:uFillTx/>
                <a:latin typeface="Calibri"/>
              </a:endParaRPr>
            </a:p>
          </p:txBody>
        </p:sp>
        <p:sp>
          <p:nvSpPr>
            <p:cNvPr id="211" name="TextBox 210"/>
            <p:cNvSpPr txBox="1"/>
            <p:nvPr/>
          </p:nvSpPr>
          <p:spPr>
            <a:xfrm>
              <a:off x="4800324" y="6092825"/>
              <a:ext cx="1630470" cy="307975"/>
            </a:xfrm>
            <a:prstGeom prst="rect">
              <a:avLst/>
            </a:prstGeom>
            <a:noFill/>
          </p:spPr>
          <p:txBody>
            <a:bodyPr lIns="91436" tIns="45718" rIns="91436" bIns="4571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latin typeface="Calibri"/>
                </a:rPr>
                <a:t>数据库</a:t>
              </a:r>
              <a:endParaRPr kumimoji="0" lang="en-US" sz="1400" b="0" i="0" u="none" strike="noStrike" kern="0" cap="none" spc="0" normalizeH="0" baseline="0" noProof="0" dirty="0">
                <a:ln>
                  <a:noFill/>
                </a:ln>
                <a:solidFill>
                  <a:srgbClr val="000000"/>
                </a:solidFill>
                <a:effectLst/>
                <a:uLnTx/>
                <a:uFillTx/>
                <a:latin typeface="Calibri"/>
              </a:endParaRPr>
            </a:p>
          </p:txBody>
        </p:sp>
        <p:sp>
          <p:nvSpPr>
            <p:cNvPr id="212" name="TextBox 211"/>
            <p:cNvSpPr txBox="1"/>
            <p:nvPr/>
          </p:nvSpPr>
          <p:spPr>
            <a:xfrm>
              <a:off x="6218056" y="6092825"/>
              <a:ext cx="1630469" cy="307773"/>
            </a:xfrm>
            <a:prstGeom prst="rect">
              <a:avLst/>
            </a:prstGeom>
            <a:noFill/>
          </p:spPr>
          <p:txBody>
            <a:bodyPr lIns="91436" tIns="45718" rIns="91436" bIns="4571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latin typeface="Calibri"/>
                </a:rPr>
                <a:t>电子邮件系统</a:t>
              </a:r>
              <a:endParaRPr kumimoji="0" lang="en-US" sz="1400" b="0" i="0" u="none" strike="noStrike" kern="0" cap="none" spc="0" normalizeH="0" baseline="0" noProof="0" dirty="0">
                <a:ln>
                  <a:noFill/>
                </a:ln>
                <a:solidFill>
                  <a:srgbClr val="000000"/>
                </a:solidFill>
                <a:effectLst/>
                <a:uLnTx/>
                <a:uFillTx/>
                <a:latin typeface="Calibri"/>
              </a:endParaRPr>
            </a:p>
          </p:txBody>
        </p:sp>
        <p:sp>
          <p:nvSpPr>
            <p:cNvPr id="213" name="TextBox 19"/>
            <p:cNvSpPr txBox="1"/>
            <p:nvPr/>
          </p:nvSpPr>
          <p:spPr>
            <a:xfrm>
              <a:off x="3581044" y="6092825"/>
              <a:ext cx="1630470" cy="307975"/>
            </a:xfrm>
            <a:prstGeom prst="rect">
              <a:avLst/>
            </a:prstGeom>
            <a:noFill/>
          </p:spPr>
          <p:txBody>
            <a:bodyPr lIns="91436" tIns="45718" rIns="91436" bIns="4571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latin typeface="Calibri"/>
                </a:rPr>
                <a:t>应用程序</a:t>
              </a:r>
              <a:endParaRPr kumimoji="0" lang="en-US" sz="1400" b="0" i="0" u="none" strike="noStrike" kern="0" cap="none" spc="0" normalizeH="0" baseline="0" noProof="0" dirty="0">
                <a:ln>
                  <a:noFill/>
                </a:ln>
                <a:solidFill>
                  <a:srgbClr val="000000"/>
                </a:solidFill>
                <a:effectLst/>
                <a:uLnTx/>
                <a:uFillTx/>
                <a:latin typeface="Calibri"/>
              </a:endParaRPr>
            </a:p>
          </p:txBody>
        </p:sp>
        <p:sp>
          <p:nvSpPr>
            <p:cNvPr id="214" name="TextBox 213"/>
            <p:cNvSpPr txBox="1"/>
            <p:nvPr/>
          </p:nvSpPr>
          <p:spPr>
            <a:xfrm>
              <a:off x="144681" y="5257800"/>
              <a:ext cx="2132152" cy="400050"/>
            </a:xfrm>
            <a:prstGeom prst="rect">
              <a:avLst/>
            </a:prstGeom>
            <a:noFill/>
          </p:spPr>
          <p:txBody>
            <a:bodyPr lIns="91436" tIns="45718" rIns="91436" bIns="4571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000000"/>
                  </a:solidFill>
                  <a:effectLst/>
                  <a:uLnTx/>
                  <a:uFillTx/>
                  <a:latin typeface="Calibri"/>
                </a:rPr>
                <a:t>身份存贮</a:t>
              </a:r>
              <a:endParaRPr kumimoji="0" lang="en-US" sz="2000" b="1" i="0" u="none" strike="noStrike" kern="0" cap="none" spc="0" normalizeH="0" baseline="0" noProof="0" dirty="0">
                <a:ln>
                  <a:noFill/>
                </a:ln>
                <a:solidFill>
                  <a:srgbClr val="000000"/>
                </a:solidFill>
                <a:effectLst/>
                <a:uLnTx/>
                <a:uFillTx/>
                <a:latin typeface="Calibri"/>
              </a:endParaRPr>
            </a:p>
          </p:txBody>
        </p:sp>
        <p:cxnSp>
          <p:nvCxnSpPr>
            <p:cNvPr id="215" name="Straight Arrow Connector 318"/>
            <p:cNvCxnSpPr/>
            <p:nvPr/>
          </p:nvCxnSpPr>
          <p:spPr>
            <a:xfrm rot="5400000">
              <a:off x="6820564" y="5233184"/>
              <a:ext cx="381000" cy="1588"/>
            </a:xfrm>
            <a:prstGeom prst="straightConnector1">
              <a:avLst/>
            </a:prstGeom>
            <a:noFill/>
            <a:ln w="38100" cap="flat" cmpd="sng" algn="ctr">
              <a:solidFill>
                <a:srgbClr val="000000"/>
              </a:solidFill>
              <a:prstDash val="solid"/>
              <a:headEnd type="triangle" w="med" len="med"/>
              <a:tailEnd type="triangle" w="med" len="med"/>
            </a:ln>
            <a:effectLst/>
          </p:spPr>
        </p:cxnSp>
      </p:grpSp>
      <p:sp>
        <p:nvSpPr>
          <p:cNvPr id="216" name="Rectangle 319"/>
          <p:cNvSpPr/>
          <p:nvPr/>
        </p:nvSpPr>
        <p:spPr bwMode="auto">
          <a:xfrm>
            <a:off x="7800159" y="2357430"/>
            <a:ext cx="1219200" cy="3276623"/>
          </a:xfrm>
          <a:prstGeom prst="rect">
            <a:avLst/>
          </a:prstGeom>
          <a:solidFill>
            <a:srgbClr val="BBE0E3"/>
          </a:solidFill>
          <a:ln w="55000" cap="flat" cmpd="thickThin" algn="ctr">
            <a:solidFill>
              <a:srgbClr val="89A4A7"/>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17" name="TextBox 122"/>
          <p:cNvSpPr txBox="1">
            <a:spLocks noChangeArrowheads="1"/>
          </p:cNvSpPr>
          <p:nvPr/>
        </p:nvSpPr>
        <p:spPr bwMode="auto">
          <a:xfrm>
            <a:off x="7857188" y="5276449"/>
            <a:ext cx="1152158" cy="338554"/>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smtClean="0">
                <a:ln>
                  <a:noFill/>
                </a:ln>
                <a:solidFill>
                  <a:srgbClr val="000000"/>
                </a:solidFill>
                <a:effectLst/>
                <a:uLnTx/>
                <a:uFillTx/>
              </a:rPr>
              <a:t>证书管理</a:t>
            </a:r>
            <a:endParaRPr kumimoji="0" lang="en-US" sz="1600" b="0" i="0" u="none" strike="noStrike" kern="0" cap="none" spc="0" normalizeH="0" baseline="0" noProof="0" dirty="0">
              <a:ln>
                <a:noFill/>
              </a:ln>
              <a:solidFill>
                <a:srgbClr val="000000"/>
              </a:solidFill>
              <a:effectLst/>
              <a:uLnTx/>
              <a:uFillTx/>
            </a:endParaRPr>
          </a:p>
        </p:txBody>
      </p:sp>
      <p:pic>
        <p:nvPicPr>
          <p:cNvPr id="218" name="Picture 321" descr="Database blue.png"/>
          <p:cNvPicPr>
            <a:picLocks noChangeAspect="1"/>
          </p:cNvPicPr>
          <p:nvPr/>
        </p:nvPicPr>
        <p:blipFill>
          <a:blip r:embed="rId23" cstate="print">
            <a:duotone>
              <a:prstClr val="black"/>
              <a:srgbClr val="2DB557">
                <a:tint val="45000"/>
                <a:satMod val="400000"/>
              </a:srgbClr>
            </a:duotone>
          </a:blip>
          <a:stretch>
            <a:fillRect/>
          </a:stretch>
        </p:blipFill>
        <p:spPr bwMode="auto">
          <a:xfrm>
            <a:off x="8009539" y="4348179"/>
            <a:ext cx="823192" cy="762000"/>
          </a:xfrm>
          <a:prstGeom prst="rect">
            <a:avLst/>
          </a:prstGeom>
        </p:spPr>
      </p:pic>
      <p:sp>
        <p:nvSpPr>
          <p:cNvPr id="219" name="TextBox 218"/>
          <p:cNvSpPr txBox="1"/>
          <p:nvPr/>
        </p:nvSpPr>
        <p:spPr bwMode="auto">
          <a:xfrm>
            <a:off x="7781109" y="4576778"/>
            <a:ext cx="1219200" cy="492125"/>
          </a:xfrm>
          <a:prstGeom prst="rect">
            <a:avLst/>
          </a:prstGeom>
          <a:noFill/>
        </p:spPr>
        <p:txBody>
          <a:bodyPr lIns="91436" tIns="45718" rIns="91436" bIns="4571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a:rPr>
              <a:t>CLM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a:rPr>
              <a:t>DB</a:t>
            </a:r>
          </a:p>
        </p:txBody>
      </p:sp>
      <p:sp>
        <p:nvSpPr>
          <p:cNvPr id="220" name="Rectangle 323"/>
          <p:cNvSpPr/>
          <p:nvPr/>
        </p:nvSpPr>
        <p:spPr bwMode="auto">
          <a:xfrm>
            <a:off x="7933509" y="3738578"/>
            <a:ext cx="990600" cy="533400"/>
          </a:xfrm>
          <a:prstGeom prst="rect">
            <a:avLst/>
          </a:prstGeom>
          <a:solidFill>
            <a:srgbClr val="FFFFFF">
              <a:alpha val="60000"/>
            </a:srgbClr>
          </a:solidFill>
          <a:ln w="55000" cap="flat" cmpd="thickThin" algn="ctr">
            <a:solidFill>
              <a:srgbClr val="89A4A7"/>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mn-ea"/>
              <a:cs typeface="+mn-cs"/>
            </a:endParaRPr>
          </a:p>
        </p:txBody>
      </p:sp>
      <p:sp>
        <p:nvSpPr>
          <p:cNvPr id="221" name="TextBox 132"/>
          <p:cNvSpPr txBox="1">
            <a:spLocks noChangeArrowheads="1"/>
          </p:cNvSpPr>
          <p:nvPr/>
        </p:nvSpPr>
        <p:spPr bwMode="auto">
          <a:xfrm>
            <a:off x="7933364" y="3738578"/>
            <a:ext cx="990284" cy="52322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rPr>
              <a:t>证书生命周期管理</a:t>
            </a:r>
            <a:endParaRPr kumimoji="0" lang="en-US" sz="1400" b="0" i="0" u="none" strike="noStrike" kern="0" cap="none" spc="0" normalizeH="0" baseline="0" noProof="0" dirty="0">
              <a:ln>
                <a:noFill/>
              </a:ln>
              <a:solidFill>
                <a:srgbClr val="000000"/>
              </a:solidFill>
              <a:effectLst/>
              <a:uLnTx/>
              <a:uFillTx/>
            </a:endParaRPr>
          </a:p>
        </p:txBody>
      </p:sp>
      <p:cxnSp>
        <p:nvCxnSpPr>
          <p:cNvPr id="222" name="Straight Connector 325"/>
          <p:cNvCxnSpPr>
            <a:stCxn id="218" idx="1"/>
          </p:cNvCxnSpPr>
          <p:nvPr/>
        </p:nvCxnSpPr>
        <p:spPr bwMode="auto">
          <a:xfrm rot="10800000">
            <a:off x="7476309" y="4576778"/>
            <a:ext cx="533400" cy="152400"/>
          </a:xfrm>
          <a:prstGeom prst="line">
            <a:avLst/>
          </a:prstGeom>
          <a:noFill/>
          <a:ln w="38100" cap="flat" cmpd="sng" algn="ctr">
            <a:solidFill>
              <a:srgbClr val="000000"/>
            </a:solidFill>
            <a:prstDash val="solid"/>
            <a:headEnd type="triangle" w="med" len="med"/>
            <a:tailEnd type="triangle" w="med" len="med"/>
          </a:ln>
          <a:effectLst/>
        </p:spPr>
      </p:cxnSp>
      <p:pic>
        <p:nvPicPr>
          <p:cNvPr id="223" name="Picture 2" descr="D:\Clip_Installer\DVD_ART\Artwork_Imagery\Shapes and Graphics\screen captures\mock up of portal application.png"/>
          <p:cNvPicPr>
            <a:picLocks noChangeAspect="1" noChangeArrowheads="1"/>
          </p:cNvPicPr>
          <p:nvPr/>
        </p:nvPicPr>
        <p:blipFill>
          <a:blip r:embed="rId10" cstate="print"/>
          <a:srcRect/>
          <a:stretch>
            <a:fillRect/>
          </a:stretch>
        </p:blipFill>
        <p:spPr bwMode="auto">
          <a:xfrm>
            <a:off x="8161890" y="2476499"/>
            <a:ext cx="477092" cy="396532"/>
          </a:xfrm>
          <a:prstGeom prst="rect">
            <a:avLst/>
          </a:prstGeom>
          <a:noFill/>
          <a:ln w="9525">
            <a:noFill/>
            <a:miter lim="800000"/>
            <a:headEnd/>
            <a:tailEnd/>
          </a:ln>
        </p:spPr>
      </p:pic>
      <p:pic>
        <p:nvPicPr>
          <p:cNvPr id="224" name="Picture 3" descr="\\eventsql\dvd27\Clip_Installer\DVD_ART\Artwork_Imagery\HARDWARE_IMAGERY\Illustration - Misc Hardware\Windows Vista Illustration Icons\IE.png"/>
          <p:cNvPicPr>
            <a:picLocks noChangeAspect="1" noChangeArrowheads="1"/>
          </p:cNvPicPr>
          <p:nvPr/>
        </p:nvPicPr>
        <p:blipFill>
          <a:blip r:embed="rId11" cstate="print"/>
          <a:srcRect/>
          <a:stretch>
            <a:fillRect/>
          </a:stretch>
        </p:blipFill>
        <p:spPr bwMode="auto">
          <a:xfrm>
            <a:off x="8092808" y="2600324"/>
            <a:ext cx="373785" cy="396532"/>
          </a:xfrm>
          <a:prstGeom prst="rect">
            <a:avLst/>
          </a:prstGeom>
          <a:noFill/>
          <a:ln w="9525">
            <a:noFill/>
            <a:miter lim="800000"/>
            <a:headEnd/>
            <a:tailEnd/>
          </a:ln>
        </p:spPr>
      </p:pic>
      <p:sp>
        <p:nvSpPr>
          <p:cNvPr id="225" name="TextBox 224"/>
          <p:cNvSpPr txBox="1"/>
          <p:nvPr/>
        </p:nvSpPr>
        <p:spPr bwMode="auto">
          <a:xfrm>
            <a:off x="7552509" y="2924174"/>
            <a:ext cx="1630363" cy="523216"/>
          </a:xfrm>
          <a:prstGeom prst="rect">
            <a:avLst/>
          </a:prstGeom>
          <a:noFill/>
        </p:spPr>
        <p:txBody>
          <a:bodyPr lIns="91436" tIns="45718" rIns="91436" bIns="4571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latin typeface="Calibri"/>
              </a:rPr>
              <a:t>证书管理</a:t>
            </a:r>
            <a:endParaRPr kumimoji="0" lang="en-US" altLang="zh-CN" sz="1400" b="0" i="0" u="none" strike="noStrike" kern="0" cap="none" spc="0" normalizeH="0" baseline="0" noProof="0" dirty="0" smtClean="0">
              <a:ln>
                <a:noFill/>
              </a:ln>
              <a:solidFill>
                <a:srgbClr val="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latin typeface="Calibri"/>
              </a:rPr>
              <a:t>门户</a:t>
            </a:r>
            <a:endParaRPr kumimoji="0" lang="en-US" sz="1400" b="0" i="0" u="none" strike="noStrike" kern="0" cap="none" spc="0" normalizeH="0" baseline="0" noProof="0" dirty="0">
              <a:ln>
                <a:noFill/>
              </a:ln>
              <a:solidFill>
                <a:srgbClr val="000000"/>
              </a:solidFill>
              <a:effectLst/>
              <a:uLnTx/>
              <a:uFillTx/>
              <a:latin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le 5"/>
          <p:cNvSpPr>
            <a:spLocks noGrp="1"/>
          </p:cNvSpPr>
          <p:nvPr>
            <p:ph type="title"/>
          </p:nvPr>
        </p:nvSpPr>
        <p:spPr/>
        <p:txBody>
          <a:bodyPr>
            <a:normAutofit/>
          </a:bodyPr>
          <a:lstStyle/>
          <a:p>
            <a:r>
              <a:rPr lang="zh-CN" altLang="en-US" dirty="0" smtClean="0"/>
              <a:t>可定制的身份门户</a:t>
            </a:r>
            <a:endParaRPr lang="en-US" dirty="0" smtClean="0">
              <a:solidFill>
                <a:srgbClr val="8C2A24"/>
              </a:solidFill>
            </a:endParaRPr>
          </a:p>
        </p:txBody>
      </p:sp>
      <p:sp>
        <p:nvSpPr>
          <p:cNvPr id="7" name="Content Placeholder 6"/>
          <p:cNvSpPr>
            <a:spLocks noGrp="1"/>
          </p:cNvSpPr>
          <p:nvPr>
            <p:ph idx="1"/>
          </p:nvPr>
        </p:nvSpPr>
        <p:spPr>
          <a:xfrm>
            <a:off x="457200" y="1600201"/>
            <a:ext cx="2900354" cy="3186122"/>
          </a:xfrm>
          <a:prstGeom prst="rect">
            <a:avLst/>
          </a:prstGeom>
        </p:spPr>
        <p:txBody>
          <a:bodyPr rtlCol="0">
            <a:normAutofit/>
          </a:bodyPr>
          <a:lstStyle/>
          <a:p>
            <a:pPr marL="228573" indent="-228573" defTabSz="114285">
              <a:spcBef>
                <a:spcPts val="75"/>
              </a:spcBef>
              <a:spcAft>
                <a:spcPts val="25"/>
              </a:spcAft>
              <a:defRPr/>
            </a:pPr>
            <a:r>
              <a:rPr lang="zh-CN" altLang="en-US" b="1" dirty="0" smtClean="0">
                <a:latin typeface="+mj-lt"/>
              </a:rPr>
              <a:t>如何扩展</a:t>
            </a:r>
            <a:endParaRPr lang="en-US" altLang="zh-CN" b="1" dirty="0" smtClean="0">
              <a:latin typeface="+mj-lt"/>
            </a:endParaRPr>
          </a:p>
          <a:p>
            <a:pPr marL="628623" lvl="1" indent="-228573" defTabSz="114285">
              <a:spcBef>
                <a:spcPts val="75"/>
              </a:spcBef>
              <a:spcAft>
                <a:spcPts val="25"/>
              </a:spcAft>
              <a:defRPr/>
            </a:pPr>
            <a:r>
              <a:rPr lang="zh-CN" altLang="en-US" sz="2000" b="1" dirty="0" smtClean="0">
                <a:latin typeface="+mj-lt"/>
              </a:rPr>
              <a:t>添加自己的门户网页或</a:t>
            </a:r>
            <a:r>
              <a:rPr lang="en-US" altLang="zh-CN" sz="2000" b="1" dirty="0" smtClean="0">
                <a:latin typeface="+mj-lt"/>
              </a:rPr>
              <a:t>Web</a:t>
            </a:r>
            <a:r>
              <a:rPr lang="zh-CN" altLang="en-US" sz="2000" b="1" dirty="0" smtClean="0">
                <a:latin typeface="+mj-lt"/>
              </a:rPr>
              <a:t>组件</a:t>
            </a:r>
            <a:endParaRPr lang="en-US" sz="2000" b="1" dirty="0" smtClean="0">
              <a:latin typeface="+mj-lt"/>
            </a:endParaRPr>
          </a:p>
          <a:p>
            <a:pPr marL="628623" lvl="1" indent="-228573" defTabSz="114285">
              <a:spcBef>
                <a:spcPts val="75"/>
              </a:spcBef>
              <a:spcAft>
                <a:spcPts val="25"/>
              </a:spcAft>
              <a:defRPr/>
            </a:pPr>
            <a:r>
              <a:rPr lang="zh-CN" altLang="en-US" sz="2000" b="1" dirty="0" smtClean="0">
                <a:latin typeface="+mj-lt"/>
              </a:rPr>
              <a:t>构建新的解决方案</a:t>
            </a:r>
            <a:endParaRPr lang="en-US" sz="2000" b="1" dirty="0" smtClean="0">
              <a:latin typeface="+mj-lt"/>
            </a:endParaRPr>
          </a:p>
          <a:p>
            <a:pPr marL="628623" lvl="1" indent="-228573" defTabSz="114285">
              <a:spcBef>
                <a:spcPts val="75"/>
              </a:spcBef>
              <a:spcAft>
                <a:spcPts val="25"/>
              </a:spcAft>
              <a:defRPr/>
            </a:pPr>
            <a:r>
              <a:rPr lang="zh-CN" altLang="en-US" sz="2000" b="1" dirty="0" smtClean="0">
                <a:latin typeface="+mj-lt"/>
              </a:rPr>
              <a:t>扩展</a:t>
            </a:r>
            <a:r>
              <a:rPr lang="en-US" altLang="zh-CN" sz="2000" b="1" dirty="0" smtClean="0">
                <a:latin typeface="+mj-lt"/>
              </a:rPr>
              <a:t>FIM</a:t>
            </a:r>
            <a:r>
              <a:rPr lang="zh-CN" altLang="en-US" sz="2000" b="1" dirty="0" smtClean="0">
                <a:latin typeface="+mj-lt"/>
              </a:rPr>
              <a:t>架构已增加新的属性</a:t>
            </a:r>
            <a:endParaRPr lang="en-US" sz="2000" b="1" dirty="0" smtClean="0">
              <a:latin typeface="+mj-lt"/>
            </a:endParaRPr>
          </a:p>
          <a:p>
            <a:pPr marL="628623" lvl="1" indent="-228573" defTabSz="114285">
              <a:spcBef>
                <a:spcPts val="75"/>
              </a:spcBef>
              <a:spcAft>
                <a:spcPts val="25"/>
              </a:spcAft>
              <a:defRPr/>
            </a:pPr>
            <a:r>
              <a:rPr lang="zh-CN" altLang="en-US" sz="2000" b="1" dirty="0" smtClean="0">
                <a:latin typeface="+mj-lt"/>
              </a:rPr>
              <a:t>选择</a:t>
            </a:r>
            <a:r>
              <a:rPr lang="en-US" altLang="zh-CN" sz="2000" b="1" dirty="0" smtClean="0">
                <a:latin typeface="+mj-lt"/>
              </a:rPr>
              <a:t>SharePoint</a:t>
            </a:r>
            <a:r>
              <a:rPr lang="zh-CN" altLang="en-US" sz="2000" b="1" dirty="0" smtClean="0">
                <a:latin typeface="+mj-lt"/>
              </a:rPr>
              <a:t>主体以改善个人体验</a:t>
            </a:r>
            <a:endParaRPr lang="en-US" sz="2000" b="1" dirty="0" smtClean="0">
              <a:latin typeface="+mj-lt"/>
            </a:endParaRPr>
          </a:p>
          <a:p>
            <a:pPr marL="628623" lvl="1" indent="-228573" defTabSz="114285">
              <a:spcBef>
                <a:spcPts val="75"/>
              </a:spcBef>
              <a:spcAft>
                <a:spcPts val="25"/>
              </a:spcAft>
              <a:defRPr/>
            </a:pPr>
            <a:endParaRPr lang="en-US" b="1" kern="1200" dirty="0" smtClean="0">
              <a:latin typeface="+mj-lt"/>
            </a:endParaRPr>
          </a:p>
          <a:p>
            <a:pPr marL="228573" indent="-228573" defTabSz="114285">
              <a:spcBef>
                <a:spcPts val="75"/>
              </a:spcBef>
              <a:spcAft>
                <a:spcPts val="25"/>
              </a:spcAft>
              <a:buNone/>
              <a:defRPr/>
            </a:pPr>
            <a:endParaRPr lang="en-US" sz="2400" b="1" kern="1200" dirty="0" smtClean="0">
              <a:latin typeface="+mj-lt"/>
            </a:endParaRPr>
          </a:p>
        </p:txBody>
      </p:sp>
      <p:sp>
        <p:nvSpPr>
          <p:cNvPr id="11272" name="TextBox 8"/>
          <p:cNvSpPr txBox="1">
            <a:spLocks noChangeArrowheads="1"/>
          </p:cNvSpPr>
          <p:nvPr/>
        </p:nvSpPr>
        <p:spPr bwMode="auto">
          <a:xfrm>
            <a:off x="3214678" y="1643050"/>
            <a:ext cx="5929321" cy="400105"/>
          </a:xfrm>
          <a:prstGeom prst="rect">
            <a:avLst/>
          </a:prstGeom>
          <a:noFill/>
          <a:ln w="9525">
            <a:noFill/>
            <a:miter lim="800000"/>
            <a:headEnd/>
            <a:tailEnd/>
          </a:ln>
        </p:spPr>
        <p:txBody>
          <a:bodyPr wrap="square" lIns="91436" tIns="45718" rIns="91436" bIns="45718">
            <a:spAutoFit/>
          </a:bodyPr>
          <a:lstStyle/>
          <a:p>
            <a:pPr defTabSz="114285">
              <a:spcBef>
                <a:spcPts val="75"/>
              </a:spcBef>
              <a:spcAft>
                <a:spcPts val="25"/>
              </a:spcAft>
              <a:buNone/>
              <a:defRPr/>
            </a:pPr>
            <a:r>
              <a:rPr lang="zh-CN" altLang="en-US" sz="2000" dirty="0" smtClean="0">
                <a:latin typeface="+mj-lt"/>
              </a:rPr>
              <a:t>基于</a:t>
            </a:r>
            <a:r>
              <a:rPr lang="en-US" altLang="zh-CN" sz="2000" dirty="0" smtClean="0">
                <a:latin typeface="+mj-lt"/>
              </a:rPr>
              <a:t>SharePoint</a:t>
            </a:r>
            <a:r>
              <a:rPr lang="zh-CN" altLang="en-US" sz="2000" dirty="0" smtClean="0">
                <a:latin typeface="+mj-lt"/>
              </a:rPr>
              <a:t>的身份门户以提供管理和自服务能力</a:t>
            </a:r>
            <a:endParaRPr lang="en-US" sz="2000" dirty="0" smtClean="0">
              <a:latin typeface="+mj-lt"/>
            </a:endParaRPr>
          </a:p>
        </p:txBody>
      </p:sp>
      <p:pic>
        <p:nvPicPr>
          <p:cNvPr id="9" name="Picture 8" descr="PPT46A5.png"/>
          <p:cNvPicPr>
            <a:picLocks noChangeAspect="1"/>
          </p:cNvPicPr>
          <p:nvPr/>
        </p:nvPicPr>
        <p:blipFill>
          <a:blip r:embed="rId3" cstate="print"/>
          <a:stretch>
            <a:fillRect/>
          </a:stretch>
        </p:blipFill>
        <p:spPr>
          <a:xfrm>
            <a:off x="3286065" y="2012354"/>
            <a:ext cx="5857935" cy="448848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 name="Table 163"/>
          <p:cNvGraphicFramePr>
            <a:graphicFrameLocks noGrp="1"/>
          </p:cNvGraphicFramePr>
          <p:nvPr/>
        </p:nvGraphicFramePr>
        <p:xfrm>
          <a:off x="5486400" y="1143000"/>
          <a:ext cx="2362200" cy="1828799"/>
        </p:xfrm>
        <a:graphic>
          <a:graphicData uri="http://schemas.openxmlformats.org/drawingml/2006/table">
            <a:tbl>
              <a:tblPr bandRow="1">
                <a:tableStyleId>{18603FDC-E32A-4AB5-989C-0864C3EAD2B8}</a:tableStyleId>
              </a:tblPr>
              <a:tblGrid>
                <a:gridCol w="1181100"/>
                <a:gridCol w="1181100"/>
              </a:tblGrid>
              <a:tr h="261257">
                <a:tc>
                  <a:txBody>
                    <a:bodyPr/>
                    <a:lstStyle/>
                    <a:p>
                      <a:pPr algn="ctr"/>
                      <a:r>
                        <a:rPr lang="en-US" sz="1000" dirty="0" smtClean="0">
                          <a:effectLst>
                            <a:outerShdw blurRad="38100" dist="38100" dir="2700000" algn="tl">
                              <a:srgbClr val="000000">
                                <a:alpha val="43137"/>
                              </a:srgbClr>
                            </a:outerShdw>
                          </a:effectLst>
                        </a:rPr>
                        <a:t>Given</a:t>
                      </a:r>
                      <a:r>
                        <a:rPr lang="en-US" sz="1000" baseline="0" dirty="0" smtClean="0">
                          <a:effectLst>
                            <a:outerShdw blurRad="38100" dist="38100" dir="2700000" algn="tl">
                              <a:srgbClr val="000000">
                                <a:alpha val="43137"/>
                              </a:srgbClr>
                            </a:outerShdw>
                          </a:effectLst>
                        </a:rPr>
                        <a:t> Name</a:t>
                      </a:r>
                      <a:endParaRPr lang="en-US" sz="1000" dirty="0">
                        <a:solidFill>
                          <a:schemeClr val="accent3"/>
                        </a:solidFill>
                        <a:effectLst>
                          <a:outerShdw blurRad="38100" dist="38100" dir="2700000" algn="tl">
                            <a:srgbClr val="000000">
                              <a:alpha val="43137"/>
                            </a:srgbClr>
                          </a:outerShdw>
                        </a:effectLst>
                      </a:endParaRPr>
                    </a:p>
                  </a:txBody>
                  <a:tcPr/>
                </a:tc>
                <a:tc>
                  <a:txBody>
                    <a:bodyPr/>
                    <a:lstStyle/>
                    <a:p>
                      <a:pPr algn="ctr"/>
                      <a:r>
                        <a:rPr lang="en-US" sz="1000" dirty="0" smtClean="0">
                          <a:effectLst>
                            <a:outerShdw blurRad="38100" dist="38100" dir="2700000" algn="tl">
                              <a:srgbClr val="000000">
                                <a:alpha val="43137"/>
                              </a:srgbClr>
                            </a:outerShdw>
                          </a:effectLst>
                        </a:rPr>
                        <a:t>Melissa</a:t>
                      </a:r>
                      <a:endParaRPr lang="en-US" sz="1000" dirty="0">
                        <a:solidFill>
                          <a:schemeClr val="accent3"/>
                        </a:solidFill>
                        <a:effectLst>
                          <a:outerShdw blurRad="38100" dist="38100" dir="2700000" algn="tl">
                            <a:srgbClr val="000000">
                              <a:alpha val="43137"/>
                            </a:srgbClr>
                          </a:outerShdw>
                        </a:effectLst>
                      </a:endParaRPr>
                    </a:p>
                  </a:txBody>
                  <a:tcPr/>
                </a:tc>
              </a:tr>
              <a:tr h="261257">
                <a:tc>
                  <a:txBody>
                    <a:bodyPr/>
                    <a:lstStyle/>
                    <a:p>
                      <a:pPr algn="ctr"/>
                      <a:r>
                        <a:rPr lang="en-US" sz="1000" dirty="0" smtClean="0">
                          <a:effectLst>
                            <a:outerShdw blurRad="38100" dist="38100" dir="2700000" algn="tl">
                              <a:srgbClr val="000000">
                                <a:alpha val="43137"/>
                              </a:srgbClr>
                            </a:outerShdw>
                          </a:effectLst>
                        </a:rPr>
                        <a:t>Surname</a:t>
                      </a:r>
                      <a:endParaRPr lang="en-US" sz="1000" dirty="0">
                        <a:solidFill>
                          <a:schemeClr val="accent3"/>
                        </a:solidFill>
                        <a:effectLst>
                          <a:outerShdw blurRad="38100" dist="38100" dir="2700000" algn="tl">
                            <a:srgbClr val="000000">
                              <a:alpha val="43137"/>
                            </a:srgbClr>
                          </a:outerShdw>
                        </a:effectLst>
                      </a:endParaRPr>
                    </a:p>
                  </a:txBody>
                  <a:tcPr/>
                </a:tc>
                <a:tc>
                  <a:txBody>
                    <a:bodyPr/>
                    <a:lstStyle/>
                    <a:p>
                      <a:pPr algn="ctr"/>
                      <a:r>
                        <a:rPr lang="en-US" sz="1000" dirty="0" smtClean="0">
                          <a:effectLst>
                            <a:outerShdw blurRad="38100" dist="38100" dir="2700000" algn="tl">
                              <a:srgbClr val="000000">
                                <a:alpha val="43137"/>
                              </a:srgbClr>
                            </a:outerShdw>
                          </a:effectLst>
                        </a:rPr>
                        <a:t>Meyers</a:t>
                      </a:r>
                      <a:endParaRPr lang="en-US" sz="1000" dirty="0">
                        <a:solidFill>
                          <a:schemeClr val="accent3"/>
                        </a:solidFill>
                        <a:effectLst>
                          <a:outerShdw blurRad="38100" dist="38100" dir="2700000" algn="tl">
                            <a:srgbClr val="000000">
                              <a:alpha val="43137"/>
                            </a:srgbClr>
                          </a:outerShdw>
                        </a:effectLst>
                      </a:endParaRPr>
                    </a:p>
                  </a:txBody>
                  <a:tcPr/>
                </a:tc>
              </a:tr>
              <a:tr h="261257">
                <a:tc>
                  <a:txBody>
                    <a:bodyPr/>
                    <a:lstStyle/>
                    <a:p>
                      <a:pPr algn="ctr"/>
                      <a:r>
                        <a:rPr lang="en-US" sz="1000" dirty="0" smtClean="0">
                          <a:effectLst>
                            <a:outerShdw blurRad="38100" dist="38100" dir="2700000" algn="tl">
                              <a:srgbClr val="000000">
                                <a:alpha val="43137"/>
                              </a:srgbClr>
                            </a:outerShdw>
                          </a:effectLst>
                        </a:rPr>
                        <a:t>Title</a:t>
                      </a:r>
                      <a:endParaRPr lang="en-US" sz="1000" dirty="0">
                        <a:solidFill>
                          <a:schemeClr val="accent3"/>
                        </a:solidFill>
                        <a:effectLst>
                          <a:outerShdw blurRad="38100" dist="38100" dir="2700000" algn="tl">
                            <a:srgbClr val="000000">
                              <a:alpha val="43137"/>
                            </a:srgbClr>
                          </a:outerShdw>
                        </a:effectLst>
                      </a:endParaRPr>
                    </a:p>
                  </a:txBody>
                  <a:tcPr/>
                </a:tc>
                <a:tc>
                  <a:txBody>
                    <a:bodyPr/>
                    <a:lstStyle/>
                    <a:p>
                      <a:pPr algn="ctr"/>
                      <a:r>
                        <a:rPr lang="en-US" sz="1000" dirty="0" smtClean="0">
                          <a:effectLst>
                            <a:outerShdw blurRad="38100" dist="38100" dir="2700000" algn="tl">
                              <a:srgbClr val="000000">
                                <a:alpha val="43137"/>
                              </a:srgbClr>
                            </a:outerShdw>
                          </a:effectLst>
                        </a:rPr>
                        <a:t>Analyst</a:t>
                      </a:r>
                      <a:endParaRPr lang="en-US" sz="1000" dirty="0">
                        <a:solidFill>
                          <a:schemeClr val="accent3"/>
                        </a:solidFill>
                        <a:effectLst>
                          <a:outerShdw blurRad="38100" dist="38100" dir="2700000" algn="tl">
                            <a:srgbClr val="000000">
                              <a:alpha val="43137"/>
                            </a:srgbClr>
                          </a:outerShdw>
                        </a:effectLst>
                      </a:endParaRPr>
                    </a:p>
                  </a:txBody>
                  <a:tcPr/>
                </a:tc>
              </a:tr>
              <a:tr h="261257">
                <a:tc>
                  <a:txBody>
                    <a:bodyPr/>
                    <a:lstStyle/>
                    <a:p>
                      <a:pPr algn="ctr"/>
                      <a:r>
                        <a:rPr lang="en-US" sz="1000" dirty="0" smtClean="0">
                          <a:effectLst>
                            <a:outerShdw blurRad="38100" dist="38100" dir="2700000" algn="tl">
                              <a:srgbClr val="000000">
                                <a:alpha val="43137"/>
                              </a:srgbClr>
                            </a:outerShdw>
                          </a:effectLst>
                        </a:rPr>
                        <a:t>Department</a:t>
                      </a:r>
                      <a:endParaRPr lang="en-US" sz="1000" dirty="0">
                        <a:solidFill>
                          <a:schemeClr val="accent3"/>
                        </a:solidFill>
                        <a:effectLst>
                          <a:outerShdw blurRad="38100" dist="38100" dir="2700000" algn="tl">
                            <a:srgbClr val="000000">
                              <a:alpha val="43137"/>
                            </a:srgbClr>
                          </a:outerShdw>
                        </a:effectLst>
                      </a:endParaRPr>
                    </a:p>
                  </a:txBody>
                  <a:tcPr/>
                </a:tc>
                <a:tc>
                  <a:txBody>
                    <a:bodyPr/>
                    <a:lstStyle/>
                    <a:p>
                      <a:pPr algn="ctr"/>
                      <a:r>
                        <a:rPr lang="en-US" sz="1000" dirty="0" smtClean="0">
                          <a:effectLst>
                            <a:outerShdw blurRad="38100" dist="38100" dir="2700000" algn="tl">
                              <a:srgbClr val="000000">
                                <a:alpha val="43137"/>
                              </a:srgbClr>
                            </a:outerShdw>
                          </a:effectLst>
                        </a:rPr>
                        <a:t>Finance</a:t>
                      </a:r>
                      <a:endParaRPr lang="en-US" sz="1000" dirty="0">
                        <a:solidFill>
                          <a:schemeClr val="accent3"/>
                        </a:solidFill>
                        <a:effectLst>
                          <a:outerShdw blurRad="38100" dist="38100" dir="2700000" algn="tl">
                            <a:srgbClr val="000000">
                              <a:alpha val="43137"/>
                            </a:srgbClr>
                          </a:outerShdw>
                        </a:effectLst>
                      </a:endParaRPr>
                    </a:p>
                  </a:txBody>
                  <a:tcPr/>
                </a:tc>
              </a:tr>
              <a:tr h="261257">
                <a:tc>
                  <a:txBody>
                    <a:bodyPr/>
                    <a:lstStyle/>
                    <a:p>
                      <a:pPr algn="ctr"/>
                      <a:r>
                        <a:rPr lang="en-US" sz="1000" dirty="0" smtClean="0">
                          <a:effectLst>
                            <a:outerShdw blurRad="38100" dist="38100" dir="2700000" algn="tl">
                              <a:srgbClr val="000000">
                                <a:alpha val="43137"/>
                              </a:srgbClr>
                            </a:outerShdw>
                          </a:effectLst>
                        </a:rPr>
                        <a:t>Employee ID</a:t>
                      </a:r>
                      <a:endParaRPr lang="en-US" sz="1000" dirty="0">
                        <a:solidFill>
                          <a:schemeClr val="accent3"/>
                        </a:solidFill>
                        <a:effectLst>
                          <a:outerShdw blurRad="38100" dist="38100" dir="2700000" algn="tl">
                            <a:srgbClr val="000000">
                              <a:alpha val="43137"/>
                            </a:srgbClr>
                          </a:outerShdw>
                        </a:effectLst>
                      </a:endParaRPr>
                    </a:p>
                  </a:txBody>
                  <a:tcPr/>
                </a:tc>
                <a:tc>
                  <a:txBody>
                    <a:bodyPr/>
                    <a:lstStyle/>
                    <a:p>
                      <a:pPr algn="ctr"/>
                      <a:r>
                        <a:rPr lang="en-US" sz="1000" dirty="0" smtClean="0">
                          <a:effectLst>
                            <a:outerShdw blurRad="38100" dist="38100" dir="2700000" algn="tl">
                              <a:srgbClr val="000000">
                                <a:alpha val="43137"/>
                              </a:srgbClr>
                            </a:outerShdw>
                          </a:effectLst>
                        </a:rPr>
                        <a:t>122145</a:t>
                      </a:r>
                      <a:endParaRPr lang="en-US" sz="1000" dirty="0">
                        <a:solidFill>
                          <a:schemeClr val="accent3"/>
                        </a:solidFill>
                        <a:effectLst>
                          <a:outerShdw blurRad="38100" dist="38100" dir="2700000" algn="tl">
                            <a:srgbClr val="000000">
                              <a:alpha val="43137"/>
                            </a:srgbClr>
                          </a:outerShdw>
                        </a:effectLst>
                      </a:endParaRPr>
                    </a:p>
                  </a:txBody>
                  <a:tcPr/>
                </a:tc>
              </a:tr>
              <a:tr h="261257">
                <a:tc>
                  <a:txBody>
                    <a:bodyPr/>
                    <a:lstStyle/>
                    <a:p>
                      <a:pPr algn="ctr"/>
                      <a:r>
                        <a:rPr lang="en-US" sz="1000" dirty="0" smtClean="0">
                          <a:effectLst>
                            <a:outerShdw blurRad="38100" dist="38100" dir="2700000" algn="tl">
                              <a:srgbClr val="000000">
                                <a:alpha val="43137"/>
                              </a:srgbClr>
                            </a:outerShdw>
                          </a:effectLst>
                        </a:rPr>
                        <a:t>Employee </a:t>
                      </a:r>
                      <a:r>
                        <a:rPr lang="en-US" sz="1000" baseline="0" dirty="0" smtClean="0">
                          <a:effectLst>
                            <a:outerShdw blurRad="38100" dist="38100" dir="2700000" algn="tl">
                              <a:srgbClr val="000000">
                                <a:alpha val="43137"/>
                              </a:srgbClr>
                            </a:outerShdw>
                          </a:effectLst>
                        </a:rPr>
                        <a:t>type</a:t>
                      </a:r>
                      <a:endParaRPr lang="en-US" sz="1000" dirty="0">
                        <a:solidFill>
                          <a:schemeClr val="accent3"/>
                        </a:solidFill>
                        <a:effectLst>
                          <a:outerShdw blurRad="38100" dist="38100" dir="2700000" algn="tl">
                            <a:srgbClr val="000000">
                              <a:alpha val="43137"/>
                            </a:srgbClr>
                          </a:outerShdw>
                        </a:effectLst>
                      </a:endParaRPr>
                    </a:p>
                  </a:txBody>
                  <a:tcPr/>
                </a:tc>
                <a:tc>
                  <a:txBody>
                    <a:bodyPr/>
                    <a:lstStyle/>
                    <a:p>
                      <a:pPr algn="ctr"/>
                      <a:r>
                        <a:rPr lang="en-US" sz="1000" dirty="0" smtClean="0">
                          <a:effectLst>
                            <a:outerShdw blurRad="38100" dist="38100" dir="2700000" algn="tl">
                              <a:srgbClr val="000000">
                                <a:alpha val="43137"/>
                              </a:srgbClr>
                            </a:outerShdw>
                          </a:effectLst>
                        </a:rPr>
                        <a:t>Full Time</a:t>
                      </a:r>
                      <a:endParaRPr lang="en-US" sz="1000" dirty="0">
                        <a:solidFill>
                          <a:schemeClr val="accent3"/>
                        </a:solidFill>
                        <a:effectLst>
                          <a:outerShdw blurRad="38100" dist="38100" dir="2700000" algn="tl">
                            <a:srgbClr val="000000">
                              <a:alpha val="43137"/>
                            </a:srgbClr>
                          </a:outerShdw>
                        </a:effectLst>
                      </a:endParaRPr>
                    </a:p>
                  </a:txBody>
                  <a:tcPr/>
                </a:tc>
              </a:tr>
              <a:tr h="261257">
                <a:tc>
                  <a:txBody>
                    <a:bodyPr/>
                    <a:lstStyle/>
                    <a:p>
                      <a:pPr marL="0" marR="0" indent="0" algn="ctr" defTabSz="914400" eaLnBrk="0" fontAlgn="base" latinLnBrk="0" hangingPunct="0">
                        <a:lnSpc>
                          <a:spcPct val="100000"/>
                        </a:lnSpc>
                        <a:spcBef>
                          <a:spcPct val="0"/>
                        </a:spcBef>
                        <a:spcAft>
                          <a:spcPct val="0"/>
                        </a:spcAft>
                        <a:buClrTx/>
                        <a:buSzTx/>
                        <a:buFontTx/>
                        <a:buNone/>
                        <a:tabLst/>
                        <a:defRPr/>
                      </a:pPr>
                      <a:r>
                        <a:rPr lang="en-US" sz="1000" dirty="0" smtClean="0">
                          <a:effectLst>
                            <a:outerShdw blurRad="38100" dist="38100" dir="2700000" algn="tl">
                              <a:srgbClr val="000000">
                                <a:alpha val="43137"/>
                              </a:srgbClr>
                            </a:outerShdw>
                          </a:effectLst>
                        </a:rPr>
                        <a:t>email</a:t>
                      </a:r>
                      <a:endParaRPr lang="en-US" sz="1000" dirty="0" smtClean="0">
                        <a:solidFill>
                          <a:schemeClr val="accent3"/>
                        </a:solidFill>
                        <a:effectLst>
                          <a:outerShdw blurRad="38100" dist="38100" dir="2700000" algn="tl">
                            <a:srgbClr val="000000">
                              <a:alpha val="43137"/>
                            </a:srgbClr>
                          </a:outerShdw>
                        </a:effectLst>
                      </a:endParaRPr>
                    </a:p>
                  </a:txBody>
                  <a:tcPr/>
                </a:tc>
                <a:tc>
                  <a:txBody>
                    <a:bodyPr/>
                    <a:lstStyle/>
                    <a:p>
                      <a:pPr algn="ctr"/>
                      <a:endParaRPr lang="en-US" sz="1000" dirty="0">
                        <a:solidFill>
                          <a:schemeClr val="accent3"/>
                        </a:solidFill>
                        <a:effectLst>
                          <a:outerShdw blurRad="38100" dist="38100" dir="2700000" algn="tl">
                            <a:srgbClr val="000000">
                              <a:alpha val="43137"/>
                            </a:srgbClr>
                          </a:outerShdw>
                        </a:effectLst>
                      </a:endParaRPr>
                    </a:p>
                  </a:txBody>
                  <a:tcPr/>
                </a:tc>
              </a:tr>
            </a:tbl>
          </a:graphicData>
        </a:graphic>
      </p:graphicFrame>
      <p:graphicFrame>
        <p:nvGraphicFramePr>
          <p:cNvPr id="79" name="Table 78"/>
          <p:cNvGraphicFramePr>
            <a:graphicFrameLocks noGrp="1"/>
          </p:cNvGraphicFramePr>
          <p:nvPr/>
        </p:nvGraphicFramePr>
        <p:xfrm>
          <a:off x="5486400" y="1142998"/>
          <a:ext cx="2362200" cy="1783082"/>
        </p:xfrm>
        <a:graphic>
          <a:graphicData uri="http://schemas.openxmlformats.org/drawingml/2006/table">
            <a:tbl>
              <a:tblPr bandRow="1">
                <a:tableStyleId>{18603FDC-E32A-4AB5-989C-0864C3EAD2B8}</a:tableStyleId>
              </a:tblPr>
              <a:tblGrid>
                <a:gridCol w="1181100"/>
                <a:gridCol w="1181100"/>
              </a:tblGrid>
              <a:tr h="254726">
                <a:tc>
                  <a:txBody>
                    <a:bodyPr/>
                    <a:lstStyle/>
                    <a:p>
                      <a:pPr algn="ctr"/>
                      <a:r>
                        <a:rPr lang="en-US" sz="1000" dirty="0" smtClean="0">
                          <a:effectLst>
                            <a:outerShdw blurRad="38100" dist="38100" dir="2700000" algn="tl">
                              <a:srgbClr val="000000">
                                <a:alpha val="43137"/>
                              </a:srgbClr>
                            </a:outerShdw>
                          </a:effectLst>
                        </a:rPr>
                        <a:t>Given</a:t>
                      </a:r>
                      <a:r>
                        <a:rPr lang="en-US" sz="1000" baseline="0" dirty="0" smtClean="0">
                          <a:effectLst>
                            <a:outerShdw blurRad="38100" dist="38100" dir="2700000" algn="tl">
                              <a:srgbClr val="000000">
                                <a:alpha val="43137"/>
                              </a:srgbClr>
                            </a:outerShdw>
                          </a:effectLst>
                        </a:rPr>
                        <a:t> Name</a:t>
                      </a:r>
                      <a:endParaRPr lang="en-US" sz="1000" dirty="0">
                        <a:solidFill>
                          <a:schemeClr val="accent3"/>
                        </a:solidFill>
                        <a:effectLst>
                          <a:outerShdw blurRad="38100" dist="38100" dir="2700000" algn="tl">
                            <a:srgbClr val="000000">
                              <a:alpha val="43137"/>
                            </a:srgbClr>
                          </a:outerShdw>
                        </a:effectLst>
                      </a:endParaRPr>
                    </a:p>
                  </a:txBody>
                  <a:tcPr/>
                </a:tc>
                <a:tc>
                  <a:txBody>
                    <a:bodyPr/>
                    <a:lstStyle/>
                    <a:p>
                      <a:pPr algn="ctr"/>
                      <a:r>
                        <a:rPr lang="en-US" sz="1000" dirty="0" smtClean="0">
                          <a:effectLst>
                            <a:outerShdw blurRad="38100" dist="38100" dir="2700000" algn="tl">
                              <a:srgbClr val="000000">
                                <a:alpha val="43137"/>
                              </a:srgbClr>
                            </a:outerShdw>
                          </a:effectLst>
                        </a:rPr>
                        <a:t>Melissa</a:t>
                      </a:r>
                      <a:endParaRPr lang="en-US" sz="1000" dirty="0">
                        <a:solidFill>
                          <a:schemeClr val="accent3"/>
                        </a:solidFill>
                        <a:effectLst>
                          <a:outerShdw blurRad="38100" dist="38100" dir="2700000" algn="tl">
                            <a:srgbClr val="000000">
                              <a:alpha val="43137"/>
                            </a:srgbClr>
                          </a:outerShdw>
                        </a:effectLst>
                      </a:endParaRPr>
                    </a:p>
                  </a:txBody>
                  <a:tcPr/>
                </a:tc>
              </a:tr>
              <a:tr h="254726">
                <a:tc>
                  <a:txBody>
                    <a:bodyPr/>
                    <a:lstStyle/>
                    <a:p>
                      <a:pPr algn="ctr"/>
                      <a:r>
                        <a:rPr lang="en-US" sz="1000" dirty="0" smtClean="0">
                          <a:effectLst>
                            <a:outerShdw blurRad="38100" dist="38100" dir="2700000" algn="tl">
                              <a:srgbClr val="000000">
                                <a:alpha val="43137"/>
                              </a:srgbClr>
                            </a:outerShdw>
                          </a:effectLst>
                        </a:rPr>
                        <a:t>Surname</a:t>
                      </a:r>
                      <a:endParaRPr lang="en-US" sz="1000" dirty="0">
                        <a:solidFill>
                          <a:schemeClr val="accent3"/>
                        </a:solidFill>
                        <a:effectLst>
                          <a:outerShdw blurRad="38100" dist="38100" dir="2700000" algn="tl">
                            <a:srgbClr val="000000">
                              <a:alpha val="43137"/>
                            </a:srgbClr>
                          </a:outerShdw>
                        </a:effectLst>
                      </a:endParaRPr>
                    </a:p>
                  </a:txBody>
                  <a:tcPr/>
                </a:tc>
                <a:tc>
                  <a:txBody>
                    <a:bodyPr/>
                    <a:lstStyle/>
                    <a:p>
                      <a:pPr algn="ctr"/>
                      <a:r>
                        <a:rPr lang="en-US" sz="1000" dirty="0" smtClean="0">
                          <a:effectLst>
                            <a:outerShdw blurRad="38100" dist="38100" dir="2700000" algn="tl">
                              <a:srgbClr val="000000">
                                <a:alpha val="43137"/>
                              </a:srgbClr>
                            </a:outerShdw>
                          </a:effectLst>
                        </a:rPr>
                        <a:t>Meyers</a:t>
                      </a:r>
                      <a:endParaRPr lang="en-US" sz="1000" dirty="0">
                        <a:solidFill>
                          <a:schemeClr val="accent3"/>
                        </a:solidFill>
                        <a:effectLst>
                          <a:outerShdw blurRad="38100" dist="38100" dir="2700000" algn="tl">
                            <a:srgbClr val="000000">
                              <a:alpha val="43137"/>
                            </a:srgbClr>
                          </a:outerShdw>
                        </a:effectLst>
                      </a:endParaRPr>
                    </a:p>
                  </a:txBody>
                  <a:tcPr/>
                </a:tc>
              </a:tr>
              <a:tr h="254726">
                <a:tc>
                  <a:txBody>
                    <a:bodyPr/>
                    <a:lstStyle/>
                    <a:p>
                      <a:pPr algn="ctr"/>
                      <a:r>
                        <a:rPr lang="en-US" sz="1000" dirty="0" smtClean="0">
                          <a:effectLst>
                            <a:outerShdw blurRad="38100" dist="38100" dir="2700000" algn="tl">
                              <a:srgbClr val="000000">
                                <a:alpha val="43137"/>
                              </a:srgbClr>
                            </a:outerShdw>
                          </a:effectLst>
                        </a:rPr>
                        <a:t>Title</a:t>
                      </a:r>
                      <a:endParaRPr lang="en-US" sz="1000" dirty="0">
                        <a:solidFill>
                          <a:schemeClr val="accent3"/>
                        </a:solidFill>
                        <a:effectLst>
                          <a:outerShdw blurRad="38100" dist="38100" dir="2700000" algn="tl">
                            <a:srgbClr val="000000">
                              <a:alpha val="43137"/>
                            </a:srgbClr>
                          </a:outerShdw>
                        </a:effectLst>
                      </a:endParaRPr>
                    </a:p>
                  </a:txBody>
                  <a:tcPr/>
                </a:tc>
                <a:tc>
                  <a:txBody>
                    <a:bodyPr/>
                    <a:lstStyle/>
                    <a:p>
                      <a:pPr algn="ctr"/>
                      <a:r>
                        <a:rPr lang="en-US" sz="1000" dirty="0" smtClean="0">
                          <a:effectLst>
                            <a:outerShdw blurRad="38100" dist="38100" dir="2700000" algn="tl">
                              <a:srgbClr val="000000">
                                <a:alpha val="43137"/>
                              </a:srgbClr>
                            </a:outerShdw>
                          </a:effectLst>
                        </a:rPr>
                        <a:t>Analyst</a:t>
                      </a:r>
                      <a:endParaRPr lang="en-US" sz="1000" dirty="0">
                        <a:solidFill>
                          <a:schemeClr val="accent3"/>
                        </a:solidFill>
                        <a:effectLst>
                          <a:outerShdw blurRad="38100" dist="38100" dir="2700000" algn="tl">
                            <a:srgbClr val="000000">
                              <a:alpha val="43137"/>
                            </a:srgbClr>
                          </a:outerShdw>
                        </a:effectLst>
                      </a:endParaRPr>
                    </a:p>
                  </a:txBody>
                  <a:tcPr/>
                </a:tc>
              </a:tr>
              <a:tr h="254726">
                <a:tc>
                  <a:txBody>
                    <a:bodyPr/>
                    <a:lstStyle/>
                    <a:p>
                      <a:pPr algn="ctr"/>
                      <a:r>
                        <a:rPr lang="en-US" sz="1000" dirty="0" smtClean="0">
                          <a:effectLst>
                            <a:outerShdw blurRad="38100" dist="38100" dir="2700000" algn="tl">
                              <a:srgbClr val="000000">
                                <a:alpha val="43137"/>
                              </a:srgbClr>
                            </a:outerShdw>
                          </a:effectLst>
                        </a:rPr>
                        <a:t>Department</a:t>
                      </a:r>
                      <a:endParaRPr lang="en-US" sz="1000" dirty="0">
                        <a:solidFill>
                          <a:schemeClr val="accent3"/>
                        </a:solidFill>
                        <a:effectLst>
                          <a:outerShdw blurRad="38100" dist="38100" dir="2700000" algn="tl">
                            <a:srgbClr val="000000">
                              <a:alpha val="43137"/>
                            </a:srgbClr>
                          </a:outerShdw>
                        </a:effectLst>
                      </a:endParaRPr>
                    </a:p>
                  </a:txBody>
                  <a:tcPr/>
                </a:tc>
                <a:tc>
                  <a:txBody>
                    <a:bodyPr/>
                    <a:lstStyle/>
                    <a:p>
                      <a:pPr algn="ctr"/>
                      <a:r>
                        <a:rPr lang="en-US" sz="1000" dirty="0" smtClean="0">
                          <a:effectLst>
                            <a:outerShdw blurRad="38100" dist="38100" dir="2700000" algn="tl">
                              <a:srgbClr val="000000">
                                <a:alpha val="43137"/>
                              </a:srgbClr>
                            </a:outerShdw>
                          </a:effectLst>
                        </a:rPr>
                        <a:t>Finance</a:t>
                      </a:r>
                      <a:endParaRPr lang="en-US" sz="1000" dirty="0">
                        <a:solidFill>
                          <a:schemeClr val="accent3"/>
                        </a:solidFill>
                        <a:effectLst>
                          <a:outerShdw blurRad="38100" dist="38100" dir="2700000" algn="tl">
                            <a:srgbClr val="000000">
                              <a:alpha val="43137"/>
                            </a:srgbClr>
                          </a:outerShdw>
                        </a:effectLst>
                      </a:endParaRPr>
                    </a:p>
                  </a:txBody>
                  <a:tcPr/>
                </a:tc>
              </a:tr>
              <a:tr h="254726">
                <a:tc>
                  <a:txBody>
                    <a:bodyPr/>
                    <a:lstStyle/>
                    <a:p>
                      <a:pPr algn="ctr"/>
                      <a:r>
                        <a:rPr lang="en-US" sz="1000" dirty="0" smtClean="0">
                          <a:effectLst>
                            <a:outerShdw blurRad="38100" dist="38100" dir="2700000" algn="tl">
                              <a:srgbClr val="000000">
                                <a:alpha val="43137"/>
                              </a:srgbClr>
                            </a:outerShdw>
                          </a:effectLst>
                        </a:rPr>
                        <a:t>Employee ID</a:t>
                      </a:r>
                      <a:endParaRPr lang="en-US" sz="1000" dirty="0">
                        <a:solidFill>
                          <a:schemeClr val="accent3"/>
                        </a:solidFill>
                        <a:effectLst>
                          <a:outerShdw blurRad="38100" dist="38100" dir="2700000" algn="tl">
                            <a:srgbClr val="000000">
                              <a:alpha val="43137"/>
                            </a:srgbClr>
                          </a:outerShdw>
                        </a:effectLst>
                      </a:endParaRPr>
                    </a:p>
                  </a:txBody>
                  <a:tcPr/>
                </a:tc>
                <a:tc>
                  <a:txBody>
                    <a:bodyPr/>
                    <a:lstStyle/>
                    <a:p>
                      <a:pPr algn="ctr"/>
                      <a:r>
                        <a:rPr lang="en-US" sz="1000" dirty="0" smtClean="0">
                          <a:effectLst>
                            <a:outerShdw blurRad="38100" dist="38100" dir="2700000" algn="tl">
                              <a:srgbClr val="000000">
                                <a:alpha val="43137"/>
                              </a:srgbClr>
                            </a:outerShdw>
                          </a:effectLst>
                        </a:rPr>
                        <a:t>122145</a:t>
                      </a:r>
                      <a:endParaRPr lang="en-US" sz="1000" dirty="0">
                        <a:solidFill>
                          <a:schemeClr val="accent3"/>
                        </a:solidFill>
                        <a:effectLst>
                          <a:outerShdw blurRad="38100" dist="38100" dir="2700000" algn="tl">
                            <a:srgbClr val="000000">
                              <a:alpha val="43137"/>
                            </a:srgbClr>
                          </a:outerShdw>
                        </a:effectLst>
                      </a:endParaRPr>
                    </a:p>
                  </a:txBody>
                  <a:tcPr/>
                </a:tc>
              </a:tr>
              <a:tr h="254726">
                <a:tc>
                  <a:txBody>
                    <a:bodyPr/>
                    <a:lstStyle/>
                    <a:p>
                      <a:pPr algn="ctr"/>
                      <a:r>
                        <a:rPr lang="en-US" sz="1000" dirty="0" smtClean="0">
                          <a:effectLst>
                            <a:outerShdw blurRad="38100" dist="38100" dir="2700000" algn="tl">
                              <a:srgbClr val="000000">
                                <a:alpha val="43137"/>
                              </a:srgbClr>
                            </a:outerShdw>
                          </a:effectLst>
                        </a:rPr>
                        <a:t>Employee </a:t>
                      </a:r>
                      <a:r>
                        <a:rPr lang="en-US" sz="1000" baseline="0" dirty="0" smtClean="0">
                          <a:effectLst>
                            <a:outerShdw blurRad="38100" dist="38100" dir="2700000" algn="tl">
                              <a:srgbClr val="000000">
                                <a:alpha val="43137"/>
                              </a:srgbClr>
                            </a:outerShdw>
                          </a:effectLst>
                        </a:rPr>
                        <a:t>type</a:t>
                      </a:r>
                      <a:endParaRPr lang="en-US" sz="1000" dirty="0">
                        <a:solidFill>
                          <a:schemeClr val="accent3"/>
                        </a:solidFill>
                        <a:effectLst>
                          <a:outerShdw blurRad="38100" dist="38100" dir="2700000" algn="tl">
                            <a:srgbClr val="000000">
                              <a:alpha val="43137"/>
                            </a:srgbClr>
                          </a:outerShdw>
                        </a:effectLst>
                      </a:endParaRPr>
                    </a:p>
                  </a:txBody>
                  <a:tcPr/>
                </a:tc>
                <a:tc>
                  <a:txBody>
                    <a:bodyPr/>
                    <a:lstStyle/>
                    <a:p>
                      <a:pPr algn="ctr"/>
                      <a:r>
                        <a:rPr lang="en-US" sz="1000" dirty="0" smtClean="0">
                          <a:effectLst>
                            <a:outerShdw blurRad="38100" dist="38100" dir="2700000" algn="tl">
                              <a:srgbClr val="000000">
                                <a:alpha val="43137"/>
                              </a:srgbClr>
                            </a:outerShdw>
                          </a:effectLst>
                        </a:rPr>
                        <a:t>Full Time</a:t>
                      </a:r>
                      <a:endParaRPr lang="en-US" sz="1000" dirty="0">
                        <a:solidFill>
                          <a:schemeClr val="accent3"/>
                        </a:solidFill>
                        <a:effectLst>
                          <a:outerShdw blurRad="38100" dist="38100" dir="2700000" algn="tl">
                            <a:srgbClr val="000000">
                              <a:alpha val="43137"/>
                            </a:srgbClr>
                          </a:outerShdw>
                        </a:effectLst>
                      </a:endParaRPr>
                    </a:p>
                  </a:txBody>
                  <a:tcPr/>
                </a:tc>
              </a:tr>
              <a:tr h="254726">
                <a:tc>
                  <a:txBody>
                    <a:bodyPr/>
                    <a:lstStyle/>
                    <a:p>
                      <a:pPr marL="0" marR="0" indent="0" algn="ctr" defTabSz="914400" eaLnBrk="0" fontAlgn="base" latinLnBrk="0" hangingPunct="0">
                        <a:lnSpc>
                          <a:spcPct val="100000"/>
                        </a:lnSpc>
                        <a:spcBef>
                          <a:spcPct val="0"/>
                        </a:spcBef>
                        <a:spcAft>
                          <a:spcPct val="0"/>
                        </a:spcAft>
                        <a:buClrTx/>
                        <a:buSzTx/>
                        <a:buFontTx/>
                        <a:buNone/>
                        <a:tabLst/>
                        <a:defRPr/>
                      </a:pPr>
                      <a:r>
                        <a:rPr lang="en-US" sz="1000" dirty="0" smtClean="0">
                          <a:effectLst>
                            <a:outerShdw blurRad="38100" dist="38100" dir="2700000" algn="tl">
                              <a:srgbClr val="000000">
                                <a:alpha val="43137"/>
                              </a:srgbClr>
                            </a:outerShdw>
                          </a:effectLst>
                        </a:rPr>
                        <a:t>email</a:t>
                      </a:r>
                      <a:endParaRPr lang="en-US" sz="1000" dirty="0" smtClean="0">
                        <a:solidFill>
                          <a:schemeClr val="accent3"/>
                        </a:solidFill>
                        <a:effectLst>
                          <a:outerShdw blurRad="38100" dist="38100" dir="2700000" algn="tl">
                            <a:srgbClr val="000000">
                              <a:alpha val="43137"/>
                            </a:srgbClr>
                          </a:outerShdw>
                        </a:effectLst>
                      </a:endParaRPr>
                    </a:p>
                  </a:txBody>
                  <a:tcPr/>
                </a:tc>
                <a:tc>
                  <a:txBody>
                    <a:bodyPr/>
                    <a:lstStyle/>
                    <a:p>
                      <a:pPr algn="ctr"/>
                      <a:endParaRPr lang="en-US" sz="1000" dirty="0">
                        <a:solidFill>
                          <a:schemeClr val="accent3"/>
                        </a:solidFill>
                        <a:effectLst>
                          <a:outerShdw blurRad="38100" dist="38100" dir="2700000" algn="tl">
                            <a:srgbClr val="000000">
                              <a:alpha val="43137"/>
                            </a:srgbClr>
                          </a:outerShdw>
                        </a:effectLst>
                      </a:endParaRPr>
                    </a:p>
                  </a:txBody>
                  <a:tcPr/>
                </a:tc>
              </a:tr>
            </a:tbl>
          </a:graphicData>
        </a:graphic>
      </p:graphicFrame>
      <p:graphicFrame>
        <p:nvGraphicFramePr>
          <p:cNvPr id="90" name="Table 89"/>
          <p:cNvGraphicFramePr>
            <a:graphicFrameLocks noGrp="1"/>
          </p:cNvGraphicFramePr>
          <p:nvPr/>
        </p:nvGraphicFramePr>
        <p:xfrm>
          <a:off x="5486400" y="1143000"/>
          <a:ext cx="2362200" cy="1828800"/>
        </p:xfrm>
        <a:graphic>
          <a:graphicData uri="http://schemas.openxmlformats.org/drawingml/2006/table">
            <a:tbl>
              <a:tblPr bandRow="1">
                <a:tableStyleId>{18603FDC-E32A-4AB5-989C-0864C3EAD2B8}</a:tableStyleId>
              </a:tblPr>
              <a:tblGrid>
                <a:gridCol w="1181100"/>
                <a:gridCol w="1181100"/>
              </a:tblGrid>
              <a:tr h="125730">
                <a:tc>
                  <a:txBody>
                    <a:bodyPr/>
                    <a:lstStyle/>
                    <a:p>
                      <a:pPr algn="ctr"/>
                      <a:r>
                        <a:rPr lang="en-US" sz="1000" dirty="0" smtClean="0">
                          <a:effectLst>
                            <a:outerShdw blurRad="38100" dist="38100" dir="2700000" algn="tl">
                              <a:srgbClr val="000000">
                                <a:alpha val="43137"/>
                              </a:srgbClr>
                            </a:outerShdw>
                          </a:effectLst>
                        </a:rPr>
                        <a:t>Given</a:t>
                      </a:r>
                      <a:r>
                        <a:rPr lang="en-US" sz="1000" baseline="0" dirty="0" smtClean="0">
                          <a:effectLst>
                            <a:outerShdw blurRad="38100" dist="38100" dir="2700000" algn="tl">
                              <a:srgbClr val="000000">
                                <a:alpha val="43137"/>
                              </a:srgbClr>
                            </a:outerShdw>
                          </a:effectLst>
                        </a:rPr>
                        <a:t> Name</a:t>
                      </a:r>
                      <a:endParaRPr lang="en-US" sz="1000" dirty="0">
                        <a:solidFill>
                          <a:schemeClr val="accent3"/>
                        </a:solidFill>
                        <a:effectLst>
                          <a:outerShdw blurRad="38100" dist="38100" dir="2700000" algn="tl">
                            <a:srgbClr val="000000">
                              <a:alpha val="43137"/>
                            </a:srgbClr>
                          </a:outerShdw>
                        </a:effectLst>
                      </a:endParaRPr>
                    </a:p>
                  </a:txBody>
                  <a:tcPr/>
                </a:tc>
                <a:tc>
                  <a:txBody>
                    <a:bodyPr/>
                    <a:lstStyle/>
                    <a:p>
                      <a:pPr algn="ctr"/>
                      <a:r>
                        <a:rPr lang="en-US" sz="1000" dirty="0" smtClean="0">
                          <a:effectLst>
                            <a:outerShdw blurRad="38100" dist="38100" dir="2700000" algn="tl">
                              <a:srgbClr val="000000">
                                <a:alpha val="43137"/>
                              </a:srgbClr>
                            </a:outerShdw>
                          </a:effectLst>
                        </a:rPr>
                        <a:t>Melissa</a:t>
                      </a:r>
                      <a:endParaRPr lang="en-US" sz="1000" dirty="0">
                        <a:solidFill>
                          <a:schemeClr val="accent3"/>
                        </a:solidFill>
                        <a:effectLst>
                          <a:outerShdw blurRad="38100" dist="38100" dir="2700000" algn="tl">
                            <a:srgbClr val="000000">
                              <a:alpha val="43137"/>
                            </a:srgbClr>
                          </a:outerShdw>
                        </a:effectLst>
                      </a:endParaRPr>
                    </a:p>
                  </a:txBody>
                  <a:tcPr/>
                </a:tc>
              </a:tr>
              <a:tr h="125730">
                <a:tc>
                  <a:txBody>
                    <a:bodyPr/>
                    <a:lstStyle/>
                    <a:p>
                      <a:pPr algn="ctr"/>
                      <a:r>
                        <a:rPr lang="en-US" sz="1000" dirty="0" smtClean="0">
                          <a:effectLst>
                            <a:outerShdw blurRad="38100" dist="38100" dir="2700000" algn="tl">
                              <a:srgbClr val="000000">
                                <a:alpha val="43137"/>
                              </a:srgbClr>
                            </a:outerShdw>
                          </a:effectLst>
                        </a:rPr>
                        <a:t>Surname</a:t>
                      </a:r>
                      <a:endParaRPr lang="en-US" sz="1000" dirty="0">
                        <a:solidFill>
                          <a:schemeClr val="accent3"/>
                        </a:solidFill>
                        <a:effectLst>
                          <a:outerShdw blurRad="38100" dist="38100" dir="2700000" algn="tl">
                            <a:srgbClr val="000000">
                              <a:alpha val="43137"/>
                            </a:srgbClr>
                          </a:outerShdw>
                        </a:effectLst>
                      </a:endParaRPr>
                    </a:p>
                  </a:txBody>
                  <a:tcPr/>
                </a:tc>
                <a:tc>
                  <a:txBody>
                    <a:bodyPr/>
                    <a:lstStyle/>
                    <a:p>
                      <a:pPr algn="ctr"/>
                      <a:r>
                        <a:rPr lang="en-US" sz="1000" dirty="0" smtClean="0">
                          <a:effectLst>
                            <a:outerShdw blurRad="38100" dist="38100" dir="2700000" algn="tl">
                              <a:srgbClr val="000000">
                                <a:alpha val="43137"/>
                              </a:srgbClr>
                            </a:outerShdw>
                          </a:effectLst>
                        </a:rPr>
                        <a:t>Meyers</a:t>
                      </a:r>
                      <a:endParaRPr lang="en-US" sz="1000" dirty="0">
                        <a:solidFill>
                          <a:schemeClr val="accent3"/>
                        </a:solidFill>
                        <a:effectLst>
                          <a:outerShdw blurRad="38100" dist="38100" dir="2700000" algn="tl">
                            <a:srgbClr val="000000">
                              <a:alpha val="43137"/>
                            </a:srgbClr>
                          </a:outerShdw>
                        </a:effectLst>
                      </a:endParaRPr>
                    </a:p>
                  </a:txBody>
                  <a:tcPr/>
                </a:tc>
              </a:tr>
              <a:tr h="125730">
                <a:tc>
                  <a:txBody>
                    <a:bodyPr/>
                    <a:lstStyle/>
                    <a:p>
                      <a:pPr algn="ctr"/>
                      <a:r>
                        <a:rPr lang="en-US" sz="1000" dirty="0" smtClean="0">
                          <a:effectLst>
                            <a:outerShdw blurRad="38100" dist="38100" dir="2700000" algn="tl">
                              <a:srgbClr val="000000">
                                <a:alpha val="43137"/>
                              </a:srgbClr>
                            </a:outerShdw>
                          </a:effectLst>
                        </a:rPr>
                        <a:t>Title</a:t>
                      </a:r>
                      <a:endParaRPr lang="en-US" sz="1000" dirty="0">
                        <a:solidFill>
                          <a:schemeClr val="accent3"/>
                        </a:solidFill>
                        <a:effectLst>
                          <a:outerShdw blurRad="38100" dist="38100" dir="2700000" algn="tl">
                            <a:srgbClr val="000000">
                              <a:alpha val="43137"/>
                            </a:srgbClr>
                          </a:outerShdw>
                        </a:effectLst>
                      </a:endParaRPr>
                    </a:p>
                  </a:txBody>
                  <a:tcPr/>
                </a:tc>
                <a:tc>
                  <a:txBody>
                    <a:bodyPr/>
                    <a:lstStyle/>
                    <a:p>
                      <a:pPr algn="ctr"/>
                      <a:r>
                        <a:rPr lang="en-US" sz="1000" dirty="0" smtClean="0">
                          <a:effectLst>
                            <a:outerShdw blurRad="38100" dist="38100" dir="2700000" algn="tl">
                              <a:srgbClr val="000000">
                                <a:alpha val="43137"/>
                              </a:srgbClr>
                            </a:outerShdw>
                          </a:effectLst>
                        </a:rPr>
                        <a:t>Analyst</a:t>
                      </a:r>
                      <a:endParaRPr lang="en-US" sz="1000" dirty="0">
                        <a:solidFill>
                          <a:schemeClr val="accent3"/>
                        </a:solidFill>
                        <a:effectLst>
                          <a:outerShdw blurRad="38100" dist="38100" dir="2700000" algn="tl">
                            <a:srgbClr val="000000">
                              <a:alpha val="43137"/>
                            </a:srgbClr>
                          </a:outerShdw>
                        </a:effectLst>
                      </a:endParaRPr>
                    </a:p>
                  </a:txBody>
                  <a:tcPr/>
                </a:tc>
              </a:tr>
              <a:tr h="125730">
                <a:tc>
                  <a:txBody>
                    <a:bodyPr/>
                    <a:lstStyle/>
                    <a:p>
                      <a:pPr algn="ctr"/>
                      <a:r>
                        <a:rPr lang="en-US" sz="1000" dirty="0" smtClean="0">
                          <a:effectLst>
                            <a:outerShdw blurRad="38100" dist="38100" dir="2700000" algn="tl">
                              <a:srgbClr val="000000">
                                <a:alpha val="43137"/>
                              </a:srgbClr>
                            </a:outerShdw>
                          </a:effectLst>
                        </a:rPr>
                        <a:t>Department</a:t>
                      </a:r>
                      <a:endParaRPr lang="en-US" sz="1000" dirty="0">
                        <a:solidFill>
                          <a:schemeClr val="accent3"/>
                        </a:solidFill>
                        <a:effectLst>
                          <a:outerShdw blurRad="38100" dist="38100" dir="2700000" algn="tl">
                            <a:srgbClr val="000000">
                              <a:alpha val="43137"/>
                            </a:srgbClr>
                          </a:outerShdw>
                        </a:effectLst>
                      </a:endParaRPr>
                    </a:p>
                  </a:txBody>
                  <a:tcPr/>
                </a:tc>
                <a:tc>
                  <a:txBody>
                    <a:bodyPr/>
                    <a:lstStyle/>
                    <a:p>
                      <a:pPr algn="ctr"/>
                      <a:r>
                        <a:rPr lang="en-US" sz="1000" dirty="0" smtClean="0">
                          <a:effectLst>
                            <a:outerShdw blurRad="38100" dist="38100" dir="2700000" algn="tl">
                              <a:srgbClr val="000000">
                                <a:alpha val="43137"/>
                              </a:srgbClr>
                            </a:outerShdw>
                          </a:effectLst>
                        </a:rPr>
                        <a:t>Finance</a:t>
                      </a:r>
                      <a:endParaRPr lang="en-US" sz="1000" dirty="0">
                        <a:solidFill>
                          <a:schemeClr val="accent3"/>
                        </a:solidFill>
                        <a:effectLst>
                          <a:outerShdw blurRad="38100" dist="38100" dir="2700000" algn="tl">
                            <a:srgbClr val="000000">
                              <a:alpha val="43137"/>
                            </a:srgbClr>
                          </a:outerShdw>
                        </a:effectLst>
                      </a:endParaRPr>
                    </a:p>
                  </a:txBody>
                  <a:tcPr/>
                </a:tc>
              </a:tr>
              <a:tr h="125730">
                <a:tc>
                  <a:txBody>
                    <a:bodyPr/>
                    <a:lstStyle/>
                    <a:p>
                      <a:pPr algn="ctr"/>
                      <a:r>
                        <a:rPr lang="en-US" sz="1000" dirty="0" smtClean="0">
                          <a:effectLst>
                            <a:outerShdw blurRad="38100" dist="38100" dir="2700000" algn="tl">
                              <a:srgbClr val="000000">
                                <a:alpha val="43137"/>
                              </a:srgbClr>
                            </a:outerShdw>
                          </a:effectLst>
                        </a:rPr>
                        <a:t>Employee ID</a:t>
                      </a:r>
                      <a:endParaRPr lang="en-US" sz="1000" dirty="0">
                        <a:solidFill>
                          <a:schemeClr val="accent3"/>
                        </a:solidFill>
                        <a:effectLst>
                          <a:outerShdw blurRad="38100" dist="38100" dir="2700000" algn="tl">
                            <a:srgbClr val="000000">
                              <a:alpha val="43137"/>
                            </a:srgbClr>
                          </a:outerShdw>
                        </a:effectLst>
                      </a:endParaRPr>
                    </a:p>
                  </a:txBody>
                  <a:tcPr/>
                </a:tc>
                <a:tc>
                  <a:txBody>
                    <a:bodyPr/>
                    <a:lstStyle/>
                    <a:p>
                      <a:pPr algn="ctr"/>
                      <a:r>
                        <a:rPr lang="en-US" sz="1000" dirty="0" smtClean="0">
                          <a:effectLst>
                            <a:outerShdw blurRad="38100" dist="38100" dir="2700000" algn="tl">
                              <a:srgbClr val="000000">
                                <a:alpha val="43137"/>
                              </a:srgbClr>
                            </a:outerShdw>
                          </a:effectLst>
                        </a:rPr>
                        <a:t>122145</a:t>
                      </a:r>
                      <a:endParaRPr lang="en-US" sz="1000" dirty="0">
                        <a:solidFill>
                          <a:schemeClr val="accent3"/>
                        </a:solidFill>
                        <a:effectLst>
                          <a:outerShdw blurRad="38100" dist="38100" dir="2700000" algn="tl">
                            <a:srgbClr val="000000">
                              <a:alpha val="43137"/>
                            </a:srgbClr>
                          </a:outerShdw>
                        </a:effectLst>
                      </a:endParaRPr>
                    </a:p>
                  </a:txBody>
                  <a:tcPr/>
                </a:tc>
              </a:tr>
              <a:tr h="125730">
                <a:tc>
                  <a:txBody>
                    <a:bodyPr/>
                    <a:lstStyle/>
                    <a:p>
                      <a:pPr algn="ctr"/>
                      <a:r>
                        <a:rPr lang="en-US" sz="1000" dirty="0" smtClean="0">
                          <a:effectLst>
                            <a:outerShdw blurRad="38100" dist="38100" dir="2700000" algn="tl">
                              <a:srgbClr val="000000">
                                <a:alpha val="43137"/>
                              </a:srgbClr>
                            </a:outerShdw>
                          </a:effectLst>
                        </a:rPr>
                        <a:t>Employee </a:t>
                      </a:r>
                      <a:r>
                        <a:rPr lang="en-US" sz="1000" baseline="0" dirty="0" smtClean="0">
                          <a:effectLst>
                            <a:outerShdw blurRad="38100" dist="38100" dir="2700000" algn="tl">
                              <a:srgbClr val="000000">
                                <a:alpha val="43137"/>
                              </a:srgbClr>
                            </a:outerShdw>
                          </a:effectLst>
                        </a:rPr>
                        <a:t>type</a:t>
                      </a:r>
                      <a:endParaRPr lang="en-US" sz="1000" dirty="0">
                        <a:solidFill>
                          <a:schemeClr val="accent3"/>
                        </a:solidFill>
                        <a:effectLst>
                          <a:outerShdw blurRad="38100" dist="38100" dir="2700000" algn="tl">
                            <a:srgbClr val="000000">
                              <a:alpha val="43137"/>
                            </a:srgbClr>
                          </a:outerShdw>
                        </a:effectLst>
                      </a:endParaRPr>
                    </a:p>
                  </a:txBody>
                  <a:tcPr/>
                </a:tc>
                <a:tc>
                  <a:txBody>
                    <a:bodyPr/>
                    <a:lstStyle/>
                    <a:p>
                      <a:pPr algn="ctr"/>
                      <a:r>
                        <a:rPr lang="en-US" sz="1000" dirty="0" smtClean="0">
                          <a:effectLst>
                            <a:outerShdw blurRad="38100" dist="38100" dir="2700000" algn="tl">
                              <a:srgbClr val="000000">
                                <a:alpha val="43137"/>
                              </a:srgbClr>
                            </a:outerShdw>
                          </a:effectLst>
                        </a:rPr>
                        <a:t>Full Time</a:t>
                      </a:r>
                      <a:endParaRPr lang="en-US" sz="1000" dirty="0">
                        <a:solidFill>
                          <a:schemeClr val="accent3"/>
                        </a:solidFill>
                        <a:effectLst>
                          <a:outerShdw blurRad="38100" dist="38100" dir="2700000" algn="tl">
                            <a:srgbClr val="000000">
                              <a:alpha val="43137"/>
                            </a:srgbClr>
                          </a:outerShdw>
                        </a:effectLst>
                      </a:endParaRPr>
                    </a:p>
                  </a:txBody>
                  <a:tcPr/>
                </a:tc>
              </a:tr>
              <a:tr h="125730">
                <a:tc>
                  <a:txBody>
                    <a:bodyPr/>
                    <a:lstStyle/>
                    <a:p>
                      <a:pPr marL="0" marR="0" indent="0" algn="ctr" defTabSz="914400" eaLnBrk="0" fontAlgn="base" latinLnBrk="0" hangingPunct="0">
                        <a:lnSpc>
                          <a:spcPct val="100000"/>
                        </a:lnSpc>
                        <a:spcBef>
                          <a:spcPct val="0"/>
                        </a:spcBef>
                        <a:spcAft>
                          <a:spcPct val="0"/>
                        </a:spcAft>
                        <a:buClrTx/>
                        <a:buSzTx/>
                        <a:buFontTx/>
                        <a:buNone/>
                        <a:tabLst/>
                        <a:defRPr/>
                      </a:pPr>
                      <a:r>
                        <a:rPr lang="en-US" sz="1000" dirty="0" smtClean="0">
                          <a:effectLst>
                            <a:outerShdw blurRad="38100" dist="38100" dir="2700000" algn="tl">
                              <a:srgbClr val="000000">
                                <a:alpha val="43137"/>
                              </a:srgbClr>
                            </a:outerShdw>
                          </a:effectLst>
                        </a:rPr>
                        <a:t>email</a:t>
                      </a:r>
                      <a:endParaRPr lang="en-US" sz="1000" dirty="0" smtClean="0">
                        <a:solidFill>
                          <a:schemeClr val="accent3"/>
                        </a:solidFill>
                        <a:effectLst>
                          <a:outerShdw blurRad="38100" dist="38100" dir="2700000" algn="tl">
                            <a:srgbClr val="000000">
                              <a:alpha val="43137"/>
                            </a:srgbClr>
                          </a:outerShdw>
                        </a:effectLst>
                      </a:endParaRPr>
                    </a:p>
                  </a:txBody>
                  <a:tcPr anchor="ctr"/>
                </a:tc>
                <a:tc>
                  <a:txBody>
                    <a:bodyPr/>
                    <a:lstStyle/>
                    <a:p>
                      <a:pPr algn="ctr" eaLnBrk="0" fontAlgn="base" hangingPunct="0">
                        <a:spcBef>
                          <a:spcPct val="0"/>
                        </a:spcBef>
                        <a:spcAft>
                          <a:spcPct val="0"/>
                        </a:spcAft>
                      </a:pPr>
                      <a:r>
                        <a:rPr lang="en-US" sz="900" dirty="0" err="1" smtClean="0">
                          <a:effectLst>
                            <a:outerShdw blurRad="38100" dist="38100" dir="2700000" algn="tl">
                              <a:srgbClr val="000000">
                                <a:alpha val="43137"/>
                              </a:srgbClr>
                            </a:outerShdw>
                          </a:effectLst>
                        </a:rPr>
                        <a:t>mmeyers</a:t>
                      </a:r>
                      <a:r>
                        <a:rPr lang="en-US" sz="900" dirty="0" smtClean="0">
                          <a:effectLst>
                            <a:outerShdw blurRad="38100" dist="38100" dir="2700000" algn="tl">
                              <a:srgbClr val="000000">
                                <a:alpha val="43137"/>
                              </a:srgbClr>
                            </a:outerShdw>
                          </a:effectLst>
                        </a:rPr>
                        <a:t>@</a:t>
                      </a:r>
                      <a:br>
                        <a:rPr lang="en-US" sz="900" dirty="0" smtClean="0">
                          <a:effectLst>
                            <a:outerShdw blurRad="38100" dist="38100" dir="2700000" algn="tl">
                              <a:srgbClr val="000000">
                                <a:alpha val="43137"/>
                              </a:srgbClr>
                            </a:outerShdw>
                          </a:effectLst>
                        </a:rPr>
                      </a:br>
                      <a:r>
                        <a:rPr lang="en-US" sz="900" dirty="0" smtClean="0">
                          <a:effectLst>
                            <a:outerShdw blurRad="38100" dist="38100" dir="2700000" algn="tl">
                              <a:srgbClr val="000000">
                                <a:alpha val="43137"/>
                              </a:srgbClr>
                            </a:outerShdw>
                          </a:effectLst>
                        </a:rPr>
                        <a:t>contoso.com</a:t>
                      </a:r>
                      <a:endParaRPr lang="en-US" sz="900" dirty="0">
                        <a:solidFill>
                          <a:schemeClr val="accent3"/>
                        </a:solidFill>
                        <a:effectLst>
                          <a:outerShdw blurRad="38100" dist="38100" dir="2700000" algn="tl">
                            <a:srgbClr val="000000">
                              <a:alpha val="43137"/>
                            </a:srgbClr>
                          </a:outerShdw>
                        </a:effectLst>
                        <a:latin typeface="+mn-lt"/>
                        <a:ea typeface="+mn-ea"/>
                        <a:cs typeface="+mn-cs"/>
                      </a:endParaRPr>
                    </a:p>
                  </a:txBody>
                  <a:tcPr/>
                </a:tc>
              </a:tr>
            </a:tbl>
          </a:graphicData>
        </a:graphic>
      </p:graphicFrame>
      <p:sp>
        <p:nvSpPr>
          <p:cNvPr id="82" name="Isosceles Triangle 81"/>
          <p:cNvSpPr/>
          <p:nvPr/>
        </p:nvSpPr>
        <p:spPr bwMode="auto">
          <a:xfrm rot="5400000">
            <a:off x="6043388" y="2289226"/>
            <a:ext cx="790326" cy="2722203"/>
          </a:xfrm>
          <a:prstGeom prst="triangle">
            <a:avLst>
              <a:gd name="adj" fmla="val 48999"/>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2000" b="1" i="0" u="none" strike="noStrike" baseline="0">
              <a:solidFill>
                <a:schemeClr val="tx1">
                  <a:alpha val="100000"/>
                </a:schemeClr>
              </a:solidFill>
              <a:effectLst/>
              <a:latin typeface="Segoe"/>
            </a:endParaRPr>
          </a:p>
        </p:txBody>
      </p:sp>
      <p:pic>
        <p:nvPicPr>
          <p:cNvPr id="55" name="Picture 9" descr="C:\Program Files\Microsoft Resource DVD Artwork\DVD_ART\Artwork_Imagery\Shapes and Graphics\circular shapes\3d Disc shapes\blue disc M.png"/>
          <p:cNvPicPr>
            <a:picLocks noChangeAspect="1" noChangeArrowheads="1"/>
          </p:cNvPicPr>
          <p:nvPr/>
        </p:nvPicPr>
        <p:blipFill>
          <a:blip r:embed="rId4" cstate="email"/>
          <a:srcRect/>
          <a:stretch>
            <a:fillRect/>
          </a:stretch>
        </p:blipFill>
        <p:spPr bwMode="auto">
          <a:xfrm>
            <a:off x="7348714" y="3860310"/>
            <a:ext cx="1423105" cy="494907"/>
          </a:xfrm>
          <a:prstGeom prst="rect">
            <a:avLst/>
          </a:prstGeom>
          <a:noFill/>
        </p:spPr>
      </p:pic>
      <p:grpSp>
        <p:nvGrpSpPr>
          <p:cNvPr id="2" name="Group 121"/>
          <p:cNvGrpSpPr/>
          <p:nvPr/>
        </p:nvGrpSpPr>
        <p:grpSpPr>
          <a:xfrm>
            <a:off x="7504749" y="3051027"/>
            <a:ext cx="1077030" cy="1077030"/>
            <a:chOff x="4572000" y="1905000"/>
            <a:chExt cx="1077030" cy="1077030"/>
          </a:xfrm>
        </p:grpSpPr>
        <p:grpSp>
          <p:nvGrpSpPr>
            <p:cNvPr id="3" name="Group 39"/>
            <p:cNvGrpSpPr/>
            <p:nvPr/>
          </p:nvGrpSpPr>
          <p:grpSpPr>
            <a:xfrm>
              <a:off x="4572000" y="1905000"/>
              <a:ext cx="1077030" cy="1077030"/>
              <a:chOff x="1748015" y="2524125"/>
              <a:chExt cx="1809750" cy="1809750"/>
            </a:xfrm>
          </p:grpSpPr>
          <p:pic>
            <p:nvPicPr>
              <p:cNvPr id="117" name="Picture 32" descr="C:\Program Files\Microsoft Resource DVD Artwork\DVD_ART\Artwork_Imagery\Shapes and Graphics\circular shapes\MGX 06 Circles\MGX small Circles Blue.png"/>
              <p:cNvPicPr>
                <a:picLocks noChangeAspect="1" noChangeArrowheads="1"/>
              </p:cNvPicPr>
              <p:nvPr/>
            </p:nvPicPr>
            <p:blipFill>
              <a:blip r:embed="rId5" cstate="email"/>
              <a:srcRect/>
              <a:stretch>
                <a:fillRect/>
              </a:stretch>
            </p:blipFill>
            <p:spPr bwMode="auto">
              <a:xfrm>
                <a:off x="1748015" y="2524125"/>
                <a:ext cx="1809750" cy="1809750"/>
              </a:xfrm>
              <a:prstGeom prst="rect">
                <a:avLst/>
              </a:prstGeom>
              <a:noFill/>
            </p:spPr>
          </p:pic>
          <p:pic>
            <p:nvPicPr>
              <p:cNvPr id="118" name="Picture 31" descr="C:\Program Files\Microsoft Resource DVD Artwork\DVD_ART\Artwork_Imagery\Shapes and Graphics\circular shapes\sphere ball\white sphere.png"/>
              <p:cNvPicPr>
                <a:picLocks noChangeAspect="1" noChangeArrowheads="1"/>
              </p:cNvPicPr>
              <p:nvPr/>
            </p:nvPicPr>
            <p:blipFill>
              <a:blip r:embed="rId6" cstate="email"/>
              <a:srcRect/>
              <a:stretch>
                <a:fillRect/>
              </a:stretch>
            </p:blipFill>
            <p:spPr bwMode="auto">
              <a:xfrm>
                <a:off x="1924757" y="2700867"/>
                <a:ext cx="1456267" cy="1456267"/>
              </a:xfrm>
              <a:prstGeom prst="rect">
                <a:avLst/>
              </a:prstGeom>
              <a:noFill/>
            </p:spPr>
          </p:pic>
        </p:grpSp>
        <p:pic>
          <p:nvPicPr>
            <p:cNvPr id="4133" name="Picture 37" descr="C:\Program Files\Microsoft Resource DVD Artwork\DVD_ART\Artwork_Imagery\HARDWARE_IMAGERY\Illustration - Misc Hardware\Windows Server Icons\Documents\Phonebook Metadirectory.png"/>
            <p:cNvPicPr>
              <a:picLocks noChangeAspect="1" noChangeArrowheads="1"/>
            </p:cNvPicPr>
            <p:nvPr/>
          </p:nvPicPr>
          <p:blipFill>
            <a:blip r:embed="rId7" cstate="email"/>
            <a:srcRect/>
            <a:stretch>
              <a:fillRect/>
            </a:stretch>
          </p:blipFill>
          <p:spPr bwMode="auto">
            <a:xfrm>
              <a:off x="4809069" y="2079017"/>
              <a:ext cx="657646" cy="709337"/>
            </a:xfrm>
            <a:prstGeom prst="rect">
              <a:avLst/>
            </a:prstGeom>
            <a:noFill/>
          </p:spPr>
        </p:pic>
      </p:grpSp>
      <p:sp>
        <p:nvSpPr>
          <p:cNvPr id="83" name="Isosceles Triangle 82"/>
          <p:cNvSpPr/>
          <p:nvPr/>
        </p:nvSpPr>
        <p:spPr bwMode="auto">
          <a:xfrm rot="7102536">
            <a:off x="5741482" y="3612055"/>
            <a:ext cx="845965" cy="1418327"/>
          </a:xfrm>
          <a:prstGeom prst="triangle">
            <a:avLst>
              <a:gd name="adj" fmla="val 16784"/>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2000" b="1" i="0" u="none" strike="noStrike" baseline="0">
              <a:solidFill>
                <a:schemeClr val="tx1">
                  <a:alpha val="100000"/>
                </a:schemeClr>
              </a:solidFill>
              <a:effectLst/>
              <a:latin typeface="Segoe"/>
            </a:endParaRPr>
          </a:p>
        </p:txBody>
      </p:sp>
      <p:sp>
        <p:nvSpPr>
          <p:cNvPr id="186" name="Isosceles Triangle 185"/>
          <p:cNvSpPr/>
          <p:nvPr/>
        </p:nvSpPr>
        <p:spPr bwMode="auto">
          <a:xfrm rot="18554496">
            <a:off x="2644758" y="1967194"/>
            <a:ext cx="1039177" cy="1851997"/>
          </a:xfrm>
          <a:prstGeom prst="triangle">
            <a:avLst>
              <a:gd name="adj" fmla="val 48999"/>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2000" b="1" i="0" u="none" strike="noStrike" baseline="0">
              <a:solidFill>
                <a:schemeClr val="tx1">
                  <a:alpha val="100000"/>
                </a:schemeClr>
              </a:solidFill>
              <a:effectLst/>
              <a:latin typeface="Segoe"/>
            </a:endParaRPr>
          </a:p>
        </p:txBody>
      </p:sp>
      <p:sp>
        <p:nvSpPr>
          <p:cNvPr id="181" name="Isosceles Triangle 180"/>
          <p:cNvSpPr/>
          <p:nvPr/>
        </p:nvSpPr>
        <p:spPr bwMode="auto">
          <a:xfrm>
            <a:off x="4029075" y="4187352"/>
            <a:ext cx="1085850" cy="1308573"/>
          </a:xfrm>
          <a:prstGeom prst="triangle">
            <a:avLst>
              <a:gd name="adj" fmla="val 47143"/>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2000" b="1" i="0" u="none" strike="noStrike" baseline="0">
              <a:solidFill>
                <a:schemeClr val="tx1">
                  <a:alpha val="100000"/>
                </a:schemeClr>
              </a:solidFill>
              <a:effectLst/>
              <a:latin typeface="Segoe"/>
            </a:endParaRPr>
          </a:p>
        </p:txBody>
      </p:sp>
      <p:sp>
        <p:nvSpPr>
          <p:cNvPr id="183" name="Isosceles Triangle 182"/>
          <p:cNvSpPr/>
          <p:nvPr/>
        </p:nvSpPr>
        <p:spPr bwMode="auto">
          <a:xfrm rot="15812939">
            <a:off x="5725887" y="2310203"/>
            <a:ext cx="790326" cy="2722203"/>
          </a:xfrm>
          <a:prstGeom prst="triangle">
            <a:avLst>
              <a:gd name="adj" fmla="val 48999"/>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2000" b="1" i="0" u="none" strike="noStrike" baseline="0">
              <a:solidFill>
                <a:schemeClr val="tx1">
                  <a:alpha val="100000"/>
                </a:schemeClr>
              </a:solidFill>
              <a:effectLst/>
              <a:latin typeface="Segoe"/>
            </a:endParaRPr>
          </a:p>
        </p:txBody>
      </p:sp>
      <p:sp>
        <p:nvSpPr>
          <p:cNvPr id="184" name="Isosceles Triangle 183"/>
          <p:cNvSpPr/>
          <p:nvPr/>
        </p:nvSpPr>
        <p:spPr bwMode="auto">
          <a:xfrm rot="17515475">
            <a:off x="5601781" y="3290132"/>
            <a:ext cx="845965" cy="1418327"/>
          </a:xfrm>
          <a:prstGeom prst="triangle">
            <a:avLst>
              <a:gd name="adj" fmla="val 16784"/>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2000" b="1" i="0" u="none" strike="noStrike" baseline="0">
              <a:solidFill>
                <a:schemeClr val="tx1">
                  <a:alpha val="100000"/>
                </a:schemeClr>
              </a:solidFill>
              <a:effectLst/>
              <a:latin typeface="Segoe"/>
            </a:endParaRPr>
          </a:p>
        </p:txBody>
      </p:sp>
      <p:sp>
        <p:nvSpPr>
          <p:cNvPr id="185" name="Isosceles Triangle 184"/>
          <p:cNvSpPr/>
          <p:nvPr/>
        </p:nvSpPr>
        <p:spPr bwMode="auto">
          <a:xfrm rot="18259345">
            <a:off x="4619118" y="4092410"/>
            <a:ext cx="1082757" cy="1062546"/>
          </a:xfrm>
          <a:prstGeom prst="triangle">
            <a:avLst>
              <a:gd name="adj" fmla="val 91777"/>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2000" b="1" i="0" u="none" strike="noStrike" baseline="0">
              <a:solidFill>
                <a:schemeClr val="tx1">
                  <a:alpha val="100000"/>
                </a:schemeClr>
              </a:solidFill>
              <a:effectLst/>
              <a:latin typeface="Segoe"/>
            </a:endParaRPr>
          </a:p>
        </p:txBody>
      </p:sp>
      <p:sp>
        <p:nvSpPr>
          <p:cNvPr id="175" name="Isosceles Triangle 174"/>
          <p:cNvSpPr/>
          <p:nvPr/>
        </p:nvSpPr>
        <p:spPr bwMode="auto">
          <a:xfrm rot="5787061" flipH="1">
            <a:off x="2598234" y="2288635"/>
            <a:ext cx="789191" cy="2725291"/>
          </a:xfrm>
          <a:prstGeom prst="triangle">
            <a:avLst>
              <a:gd name="adj" fmla="val 48999"/>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2000" b="1" i="0" u="none" strike="noStrike" baseline="0">
              <a:solidFill>
                <a:schemeClr val="tx1">
                  <a:alpha val="100000"/>
                </a:schemeClr>
              </a:solidFill>
              <a:effectLst/>
              <a:latin typeface="Segoe"/>
            </a:endParaRPr>
          </a:p>
        </p:txBody>
      </p:sp>
      <p:sp>
        <p:nvSpPr>
          <p:cNvPr id="176" name="Isosceles Triangle 175"/>
          <p:cNvSpPr/>
          <p:nvPr/>
        </p:nvSpPr>
        <p:spPr bwMode="auto">
          <a:xfrm rot="4084525" flipH="1">
            <a:off x="2666850" y="3278799"/>
            <a:ext cx="844750" cy="1419935"/>
          </a:xfrm>
          <a:prstGeom prst="triangle">
            <a:avLst>
              <a:gd name="adj" fmla="val 16784"/>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2000" b="1" i="0" u="none" strike="noStrike" baseline="0">
              <a:solidFill>
                <a:schemeClr val="tx1">
                  <a:alpha val="100000"/>
                </a:schemeClr>
              </a:solidFill>
              <a:effectLst/>
              <a:latin typeface="Segoe"/>
            </a:endParaRPr>
          </a:p>
        </p:txBody>
      </p:sp>
      <p:sp>
        <p:nvSpPr>
          <p:cNvPr id="177" name="Isosceles Triangle 176"/>
          <p:cNvSpPr/>
          <p:nvPr/>
        </p:nvSpPr>
        <p:spPr bwMode="auto">
          <a:xfrm rot="3340655" flipH="1">
            <a:off x="3413871" y="4089998"/>
            <a:ext cx="1081202" cy="1063752"/>
          </a:xfrm>
          <a:prstGeom prst="triangle">
            <a:avLst>
              <a:gd name="adj" fmla="val 91777"/>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2000" b="1" i="0" u="none" strike="noStrike" baseline="0">
              <a:solidFill>
                <a:schemeClr val="tx1">
                  <a:alpha val="100000"/>
                </a:schemeClr>
              </a:solidFill>
              <a:effectLst/>
              <a:latin typeface="Segoe"/>
            </a:endParaRPr>
          </a:p>
        </p:txBody>
      </p:sp>
      <p:pic>
        <p:nvPicPr>
          <p:cNvPr id="4122" name="Picture 26" descr="C:\Program Files\Microsoft Resource DVD Artwork\DVD_ART\Artwork_Imagery\Shapes and Graphics\circular shapes\3d Disc shapes\White Disc.png"/>
          <p:cNvPicPr>
            <a:picLocks noChangeAspect="1" noChangeArrowheads="1"/>
          </p:cNvPicPr>
          <p:nvPr/>
        </p:nvPicPr>
        <p:blipFill>
          <a:blip r:embed="rId8" cstate="print"/>
          <a:srcRect/>
          <a:stretch>
            <a:fillRect/>
          </a:stretch>
        </p:blipFill>
        <p:spPr bwMode="auto">
          <a:xfrm>
            <a:off x="3448050" y="3429000"/>
            <a:ext cx="2247900" cy="1057275"/>
          </a:xfrm>
          <a:prstGeom prst="rect">
            <a:avLst/>
          </a:prstGeom>
          <a:noFill/>
        </p:spPr>
      </p:pic>
      <p:sp>
        <p:nvSpPr>
          <p:cNvPr id="922626" name="Rectangle 2"/>
          <p:cNvSpPr>
            <a:spLocks noGrp="1" noChangeArrowheads="1"/>
          </p:cNvSpPr>
          <p:nvPr>
            <p:ph type="title"/>
          </p:nvPr>
        </p:nvSpPr>
        <p:spPr/>
        <p:txBody>
          <a:bodyPr/>
          <a:lstStyle/>
          <a:p>
            <a:r>
              <a:rPr lang="zh-CN" altLang="en-US" dirty="0" smtClean="0"/>
              <a:t>新员工入职场景</a:t>
            </a:r>
            <a:endParaRPr lang="en-US" dirty="0"/>
          </a:p>
        </p:txBody>
      </p:sp>
      <p:pic>
        <p:nvPicPr>
          <p:cNvPr id="4128" name="Picture 32" descr="C:\Documents and Settings\chrisw\Local Settings\Temporary Internet Files\Content.IE5\SJYELMY8\MCj04326310000[1].png"/>
          <p:cNvPicPr>
            <a:picLocks noChangeAspect="1" noChangeArrowheads="1"/>
          </p:cNvPicPr>
          <p:nvPr/>
        </p:nvPicPr>
        <p:blipFill>
          <a:blip r:embed="rId9" cstate="email"/>
          <a:srcRect/>
          <a:stretch>
            <a:fillRect/>
          </a:stretch>
        </p:blipFill>
        <p:spPr bwMode="auto">
          <a:xfrm>
            <a:off x="4369505" y="2907772"/>
            <a:ext cx="1114072" cy="1114072"/>
          </a:xfrm>
          <a:prstGeom prst="rect">
            <a:avLst/>
          </a:prstGeom>
          <a:noFill/>
        </p:spPr>
      </p:pic>
      <p:sp>
        <p:nvSpPr>
          <p:cNvPr id="81" name="TextBox 80"/>
          <p:cNvSpPr txBox="1"/>
          <p:nvPr/>
        </p:nvSpPr>
        <p:spPr>
          <a:xfrm>
            <a:off x="3296356" y="3621795"/>
            <a:ext cx="1783644" cy="461665"/>
          </a:xfrm>
          <a:prstGeom prst="rect">
            <a:avLst/>
          </a:prstGeom>
          <a:noFill/>
        </p:spPr>
        <p:txBody>
          <a:bodyPr wrap="square" rtlCol="0">
            <a:spAutoFit/>
          </a:bodyPr>
          <a:lstStyle/>
          <a:p>
            <a:pPr algn="ctr"/>
            <a:r>
              <a:rPr lang="en-US" sz="2400" dirty="0" smtClean="0"/>
              <a:t>FIM 2010</a:t>
            </a:r>
            <a:endParaRPr lang="en-US" sz="2400" dirty="0"/>
          </a:p>
        </p:txBody>
      </p:sp>
      <p:pic>
        <p:nvPicPr>
          <p:cNvPr id="46" name="Picture 9" descr="C:\Program Files\Microsoft Resource DVD Artwork\DVD_ART\Artwork_Imagery\Shapes and Graphics\circular shapes\3d Disc shapes\blue disc M.png"/>
          <p:cNvPicPr>
            <a:picLocks noChangeAspect="1" noChangeArrowheads="1"/>
          </p:cNvPicPr>
          <p:nvPr/>
        </p:nvPicPr>
        <p:blipFill>
          <a:blip r:embed="rId4" cstate="email"/>
          <a:srcRect/>
          <a:stretch>
            <a:fillRect/>
          </a:stretch>
        </p:blipFill>
        <p:spPr bwMode="auto">
          <a:xfrm>
            <a:off x="349604" y="3860310"/>
            <a:ext cx="1423105" cy="494907"/>
          </a:xfrm>
          <a:prstGeom prst="rect">
            <a:avLst/>
          </a:prstGeom>
          <a:noFill/>
        </p:spPr>
      </p:pic>
      <p:grpSp>
        <p:nvGrpSpPr>
          <p:cNvPr id="4" name="Group 134"/>
          <p:cNvGrpSpPr/>
          <p:nvPr/>
        </p:nvGrpSpPr>
        <p:grpSpPr>
          <a:xfrm>
            <a:off x="522641" y="3090333"/>
            <a:ext cx="1077030" cy="1077030"/>
            <a:chOff x="4033485" y="1905000"/>
            <a:chExt cx="1077030" cy="1077030"/>
          </a:xfrm>
        </p:grpSpPr>
        <p:grpSp>
          <p:nvGrpSpPr>
            <p:cNvPr id="5" name="Group 39"/>
            <p:cNvGrpSpPr/>
            <p:nvPr/>
          </p:nvGrpSpPr>
          <p:grpSpPr>
            <a:xfrm>
              <a:off x="4033485" y="1905000"/>
              <a:ext cx="1077030" cy="1077030"/>
              <a:chOff x="1748015" y="2524125"/>
              <a:chExt cx="1809750" cy="1809750"/>
            </a:xfrm>
          </p:grpSpPr>
          <p:pic>
            <p:nvPicPr>
              <p:cNvPr id="129" name="Picture 32" descr="C:\Program Files\Microsoft Resource DVD Artwork\DVD_ART\Artwork_Imagery\Shapes and Graphics\circular shapes\MGX 06 Circles\MGX small Circles Blue.png"/>
              <p:cNvPicPr>
                <a:picLocks noChangeAspect="1" noChangeArrowheads="1"/>
              </p:cNvPicPr>
              <p:nvPr/>
            </p:nvPicPr>
            <p:blipFill>
              <a:blip r:embed="rId5" cstate="email"/>
              <a:srcRect/>
              <a:stretch>
                <a:fillRect/>
              </a:stretch>
            </p:blipFill>
            <p:spPr bwMode="auto">
              <a:xfrm>
                <a:off x="1748015" y="2524125"/>
                <a:ext cx="1809750" cy="1809750"/>
              </a:xfrm>
              <a:prstGeom prst="rect">
                <a:avLst/>
              </a:prstGeom>
              <a:noFill/>
            </p:spPr>
          </p:pic>
          <p:pic>
            <p:nvPicPr>
              <p:cNvPr id="130" name="Picture 31" descr="C:\Program Files\Microsoft Resource DVD Artwork\DVD_ART\Artwork_Imagery\Shapes and Graphics\circular shapes\sphere ball\white sphere.png"/>
              <p:cNvPicPr>
                <a:picLocks noChangeAspect="1" noChangeArrowheads="1"/>
              </p:cNvPicPr>
              <p:nvPr/>
            </p:nvPicPr>
            <p:blipFill>
              <a:blip r:embed="rId6" cstate="email"/>
              <a:srcRect/>
              <a:stretch>
                <a:fillRect/>
              </a:stretch>
            </p:blipFill>
            <p:spPr bwMode="auto">
              <a:xfrm>
                <a:off x="1924757" y="2700867"/>
                <a:ext cx="1456267" cy="1456267"/>
              </a:xfrm>
              <a:prstGeom prst="rect">
                <a:avLst/>
              </a:prstGeom>
              <a:noFill/>
            </p:spPr>
          </p:pic>
        </p:grpSp>
        <p:pic>
          <p:nvPicPr>
            <p:cNvPr id="4137" name="Picture 41" descr="C:\Program Files\Microsoft Resource DVD Artwork\DVD_ART\Artwork_Imagery\HARDWARE_IMAGERY\Illustration - Misc Hardware\eHome icons\server box.png"/>
            <p:cNvPicPr>
              <a:picLocks noChangeAspect="1" noChangeArrowheads="1"/>
            </p:cNvPicPr>
            <p:nvPr/>
          </p:nvPicPr>
          <p:blipFill>
            <a:blip r:embed="rId10" cstate="email"/>
            <a:srcRect/>
            <a:stretch>
              <a:fillRect/>
            </a:stretch>
          </p:blipFill>
          <p:spPr bwMode="auto">
            <a:xfrm>
              <a:off x="4380088" y="2089286"/>
              <a:ext cx="383824" cy="729096"/>
            </a:xfrm>
            <a:prstGeom prst="rect">
              <a:avLst/>
            </a:prstGeom>
            <a:noFill/>
          </p:spPr>
        </p:pic>
      </p:grpSp>
      <p:sp>
        <p:nvSpPr>
          <p:cNvPr id="145" name="TextBox 144"/>
          <p:cNvSpPr txBox="1"/>
          <p:nvPr/>
        </p:nvSpPr>
        <p:spPr>
          <a:xfrm>
            <a:off x="169334" y="4324527"/>
            <a:ext cx="1783644" cy="307777"/>
          </a:xfrm>
          <a:prstGeom prst="rect">
            <a:avLst/>
          </a:prstGeom>
          <a:noFill/>
        </p:spPr>
        <p:txBody>
          <a:bodyPr wrap="square" rtlCol="0">
            <a:spAutoFit/>
          </a:bodyPr>
          <a:lstStyle/>
          <a:p>
            <a:pPr algn="ctr"/>
            <a:r>
              <a:rPr lang="zh-CN" altLang="en-US" sz="1400" dirty="0" smtClean="0"/>
              <a:t>主机系统</a:t>
            </a:r>
            <a:endParaRPr lang="en-US" sz="1400" dirty="0"/>
          </a:p>
        </p:txBody>
      </p:sp>
      <p:pic>
        <p:nvPicPr>
          <p:cNvPr id="50" name="Picture 9" descr="C:\Program Files\Microsoft Resource DVD Artwork\DVD_ART\Artwork_Imagery\Shapes and Graphics\circular shapes\3d Disc shapes\blue disc M.png"/>
          <p:cNvPicPr>
            <a:picLocks noChangeAspect="1" noChangeArrowheads="1"/>
          </p:cNvPicPr>
          <p:nvPr/>
        </p:nvPicPr>
        <p:blipFill>
          <a:blip r:embed="rId4" cstate="email"/>
          <a:srcRect/>
          <a:stretch>
            <a:fillRect/>
          </a:stretch>
        </p:blipFill>
        <p:spPr bwMode="auto">
          <a:xfrm>
            <a:off x="1519885" y="4522591"/>
            <a:ext cx="1423105" cy="494907"/>
          </a:xfrm>
          <a:prstGeom prst="rect">
            <a:avLst/>
          </a:prstGeom>
          <a:noFill/>
        </p:spPr>
      </p:pic>
      <p:grpSp>
        <p:nvGrpSpPr>
          <p:cNvPr id="6" name="Group 103"/>
          <p:cNvGrpSpPr/>
          <p:nvPr/>
        </p:nvGrpSpPr>
        <p:grpSpPr>
          <a:xfrm>
            <a:off x="1688689" y="3736622"/>
            <a:ext cx="1085497" cy="1085497"/>
            <a:chOff x="1070681" y="1619250"/>
            <a:chExt cx="1809750" cy="1809750"/>
          </a:xfrm>
        </p:grpSpPr>
        <p:grpSp>
          <p:nvGrpSpPr>
            <p:cNvPr id="7" name="Group 56"/>
            <p:cNvGrpSpPr/>
            <p:nvPr/>
          </p:nvGrpSpPr>
          <p:grpSpPr>
            <a:xfrm>
              <a:off x="1070681" y="1619250"/>
              <a:ext cx="1809750" cy="1809750"/>
              <a:chOff x="1748015" y="2524125"/>
              <a:chExt cx="1809750" cy="1809750"/>
            </a:xfrm>
          </p:grpSpPr>
          <p:pic>
            <p:nvPicPr>
              <p:cNvPr id="94" name="Picture 32" descr="C:\Program Files\Microsoft Resource DVD Artwork\DVD_ART\Artwork_Imagery\Shapes and Graphics\circular shapes\MGX 06 Circles\MGX small Circles Blue.png"/>
              <p:cNvPicPr>
                <a:picLocks noChangeAspect="1" noChangeArrowheads="1"/>
              </p:cNvPicPr>
              <p:nvPr/>
            </p:nvPicPr>
            <p:blipFill>
              <a:blip r:embed="rId11" cstate="email"/>
              <a:srcRect/>
              <a:stretch>
                <a:fillRect/>
              </a:stretch>
            </p:blipFill>
            <p:spPr bwMode="auto">
              <a:xfrm>
                <a:off x="1748015" y="2524125"/>
                <a:ext cx="1809750" cy="1809750"/>
              </a:xfrm>
              <a:prstGeom prst="rect">
                <a:avLst/>
              </a:prstGeom>
              <a:noFill/>
            </p:spPr>
          </p:pic>
          <p:pic>
            <p:nvPicPr>
              <p:cNvPr id="95" name="Picture 31" descr="C:\Program Files\Microsoft Resource DVD Artwork\DVD_ART\Artwork_Imagery\Shapes and Graphics\circular shapes\sphere ball\white sphere.png"/>
              <p:cNvPicPr>
                <a:picLocks noChangeAspect="1" noChangeArrowheads="1"/>
              </p:cNvPicPr>
              <p:nvPr/>
            </p:nvPicPr>
            <p:blipFill>
              <a:blip r:embed="rId12" cstate="email"/>
              <a:srcRect/>
              <a:stretch>
                <a:fillRect/>
              </a:stretch>
            </p:blipFill>
            <p:spPr bwMode="auto">
              <a:xfrm>
                <a:off x="1924757" y="2700867"/>
                <a:ext cx="1456267" cy="1456267"/>
              </a:xfrm>
              <a:prstGeom prst="rect">
                <a:avLst/>
              </a:prstGeom>
              <a:noFill/>
            </p:spPr>
          </p:pic>
        </p:grpSp>
        <p:grpSp>
          <p:nvGrpSpPr>
            <p:cNvPr id="8" name="Group 62"/>
            <p:cNvGrpSpPr/>
            <p:nvPr/>
          </p:nvGrpSpPr>
          <p:grpSpPr>
            <a:xfrm>
              <a:off x="1314437" y="1998133"/>
              <a:ext cx="1209348" cy="976840"/>
              <a:chOff x="1817124" y="1819275"/>
              <a:chExt cx="1992876" cy="1609725"/>
            </a:xfrm>
          </p:grpSpPr>
          <p:pic>
            <p:nvPicPr>
              <p:cNvPr id="92" name="Picture 42" descr="C:\Program Files\Microsoft Resource DVD Artwork\DVD_ART\Artwork_Imagery\HARDWARE_IMAGERY\Illustration - Misc Hardware\Windows Vista Illustration Icons\Application.png"/>
              <p:cNvPicPr>
                <a:picLocks noChangeAspect="1" noChangeArrowheads="1"/>
              </p:cNvPicPr>
              <p:nvPr/>
            </p:nvPicPr>
            <p:blipFill>
              <a:blip r:embed="rId13" cstate="email"/>
              <a:srcRect/>
              <a:stretch>
                <a:fillRect/>
              </a:stretch>
            </p:blipFill>
            <p:spPr bwMode="auto">
              <a:xfrm>
                <a:off x="2200275" y="1819275"/>
                <a:ext cx="1609725" cy="1609725"/>
              </a:xfrm>
              <a:prstGeom prst="rect">
                <a:avLst/>
              </a:prstGeom>
              <a:noFill/>
            </p:spPr>
          </p:pic>
          <p:pic>
            <p:nvPicPr>
              <p:cNvPr id="93" name="Picture 41" descr="C:\Program Files\Microsoft Resource DVD Artwork\DVD_ART\Artwork_Imagery\Shapes and Graphics\MSN Illustration Icon\MSN icon money.png"/>
              <p:cNvPicPr>
                <a:picLocks noChangeAspect="1" noChangeArrowheads="1"/>
              </p:cNvPicPr>
              <p:nvPr/>
            </p:nvPicPr>
            <p:blipFill>
              <a:blip r:embed="rId14" cstate="email"/>
              <a:srcRect/>
              <a:stretch>
                <a:fillRect/>
              </a:stretch>
            </p:blipFill>
            <p:spPr bwMode="auto">
              <a:xfrm>
                <a:off x="1817124" y="2522458"/>
                <a:ext cx="992752" cy="906542"/>
              </a:xfrm>
              <a:prstGeom prst="rect">
                <a:avLst/>
              </a:prstGeom>
              <a:noFill/>
            </p:spPr>
          </p:pic>
        </p:grpSp>
      </p:grpSp>
      <p:sp>
        <p:nvSpPr>
          <p:cNvPr id="146" name="TextBox 145"/>
          <p:cNvSpPr txBox="1"/>
          <p:nvPr/>
        </p:nvSpPr>
        <p:spPr>
          <a:xfrm>
            <a:off x="1260592" y="4956704"/>
            <a:ext cx="1783644" cy="307777"/>
          </a:xfrm>
          <a:prstGeom prst="rect">
            <a:avLst/>
          </a:prstGeom>
          <a:noFill/>
        </p:spPr>
        <p:txBody>
          <a:bodyPr wrap="square" rtlCol="0">
            <a:spAutoFit/>
          </a:bodyPr>
          <a:lstStyle/>
          <a:p>
            <a:pPr algn="ctr"/>
            <a:r>
              <a:rPr lang="zh-CN" altLang="en-US" sz="1400" dirty="0" smtClean="0"/>
              <a:t>财务应用</a:t>
            </a:r>
            <a:endParaRPr lang="en-US" sz="1400" dirty="0"/>
          </a:p>
        </p:txBody>
      </p:sp>
      <p:pic>
        <p:nvPicPr>
          <p:cNvPr id="51" name="Picture 9" descr="C:\Program Files\Microsoft Resource DVD Artwork\DVD_ART\Artwork_Imagery\Shapes and Graphics\circular shapes\3d Disc shapes\blue disc M.png"/>
          <p:cNvPicPr>
            <a:picLocks noChangeAspect="1" noChangeArrowheads="1"/>
          </p:cNvPicPr>
          <p:nvPr/>
        </p:nvPicPr>
        <p:blipFill>
          <a:blip r:embed="rId4" cstate="email"/>
          <a:srcRect/>
          <a:stretch>
            <a:fillRect/>
          </a:stretch>
        </p:blipFill>
        <p:spPr bwMode="auto">
          <a:xfrm>
            <a:off x="2690166" y="5184872"/>
            <a:ext cx="1423105" cy="494907"/>
          </a:xfrm>
          <a:prstGeom prst="rect">
            <a:avLst/>
          </a:prstGeom>
          <a:noFill/>
        </p:spPr>
      </p:pic>
      <p:grpSp>
        <p:nvGrpSpPr>
          <p:cNvPr id="9" name="Group 104"/>
          <p:cNvGrpSpPr/>
          <p:nvPr/>
        </p:nvGrpSpPr>
        <p:grpSpPr>
          <a:xfrm>
            <a:off x="2849974" y="4391375"/>
            <a:ext cx="1103489" cy="1103489"/>
            <a:chOff x="2030236" y="1619250"/>
            <a:chExt cx="1809750" cy="1809750"/>
          </a:xfrm>
        </p:grpSpPr>
        <p:grpSp>
          <p:nvGrpSpPr>
            <p:cNvPr id="10" name="Group 71"/>
            <p:cNvGrpSpPr/>
            <p:nvPr/>
          </p:nvGrpSpPr>
          <p:grpSpPr>
            <a:xfrm>
              <a:off x="2030236" y="1619250"/>
              <a:ext cx="1809750" cy="1809750"/>
              <a:chOff x="1748015" y="2524125"/>
              <a:chExt cx="1809750" cy="1809750"/>
            </a:xfrm>
          </p:grpSpPr>
          <p:pic>
            <p:nvPicPr>
              <p:cNvPr id="102" name="Picture 32" descr="C:\Program Files\Microsoft Resource DVD Artwork\DVD_ART\Artwork_Imagery\Shapes and Graphics\circular shapes\MGX 06 Circles\MGX small Circles Blue.png"/>
              <p:cNvPicPr>
                <a:picLocks noChangeAspect="1" noChangeArrowheads="1"/>
              </p:cNvPicPr>
              <p:nvPr/>
            </p:nvPicPr>
            <p:blipFill>
              <a:blip r:embed="rId15" cstate="email"/>
              <a:srcRect/>
              <a:stretch>
                <a:fillRect/>
              </a:stretch>
            </p:blipFill>
            <p:spPr bwMode="auto">
              <a:xfrm>
                <a:off x="1748015" y="2524125"/>
                <a:ext cx="1809750" cy="1809750"/>
              </a:xfrm>
              <a:prstGeom prst="rect">
                <a:avLst/>
              </a:prstGeom>
              <a:noFill/>
            </p:spPr>
          </p:pic>
          <p:pic>
            <p:nvPicPr>
              <p:cNvPr id="103" name="Picture 31" descr="C:\Program Files\Microsoft Resource DVD Artwork\DVD_ART\Artwork_Imagery\Shapes and Graphics\circular shapes\sphere ball\white sphere.png"/>
              <p:cNvPicPr>
                <a:picLocks noChangeAspect="1" noChangeArrowheads="1"/>
              </p:cNvPicPr>
              <p:nvPr/>
            </p:nvPicPr>
            <p:blipFill>
              <a:blip r:embed="rId16" cstate="email"/>
              <a:srcRect/>
              <a:stretch>
                <a:fillRect/>
              </a:stretch>
            </p:blipFill>
            <p:spPr bwMode="auto">
              <a:xfrm>
                <a:off x="1924757" y="2700867"/>
                <a:ext cx="1456267" cy="1456267"/>
              </a:xfrm>
              <a:prstGeom prst="rect">
                <a:avLst/>
              </a:prstGeom>
              <a:noFill/>
            </p:spPr>
          </p:pic>
        </p:grpSp>
        <p:grpSp>
          <p:nvGrpSpPr>
            <p:cNvPr id="11" name="Group 81"/>
            <p:cNvGrpSpPr/>
            <p:nvPr/>
          </p:nvGrpSpPr>
          <p:grpSpPr>
            <a:xfrm>
              <a:off x="2223910" y="1927578"/>
              <a:ext cx="1440027" cy="1120422"/>
              <a:chOff x="6993781" y="4205819"/>
              <a:chExt cx="1079696" cy="840064"/>
            </a:xfrm>
          </p:grpSpPr>
          <p:pic>
            <p:nvPicPr>
              <p:cNvPr id="100" name="Picture 44" descr="C:\Program Files\Microsoft Resource DVD Artwork\DVD_ART\Artwork_Imagery\HARDWARE_IMAGERY\Illustration - Misc Hardware\Windows Vista Illustration Icons\Keys.png"/>
              <p:cNvPicPr>
                <a:picLocks noChangeAspect="1" noChangeArrowheads="1"/>
              </p:cNvPicPr>
              <p:nvPr/>
            </p:nvPicPr>
            <p:blipFill>
              <a:blip r:embed="rId17" cstate="email"/>
              <a:srcRect/>
              <a:stretch>
                <a:fillRect/>
              </a:stretch>
            </p:blipFill>
            <p:spPr bwMode="auto">
              <a:xfrm>
                <a:off x="7233413" y="4205819"/>
                <a:ext cx="840064" cy="840064"/>
              </a:xfrm>
              <a:prstGeom prst="rect">
                <a:avLst/>
              </a:prstGeom>
              <a:noFill/>
            </p:spPr>
          </p:pic>
          <p:pic>
            <p:nvPicPr>
              <p:cNvPr id="101" name="Picture 41" descr="C:\Program Files\Microsoft Resource DVD Artwork\DVD_ART\Artwork_Imagery\Shapes and Graphics\MSN Illustration Icon\MSN icon money.png"/>
              <p:cNvPicPr>
                <a:picLocks noChangeAspect="1" noChangeArrowheads="1"/>
              </p:cNvPicPr>
              <p:nvPr/>
            </p:nvPicPr>
            <p:blipFill>
              <a:blip r:embed="rId18" cstate="email"/>
              <a:srcRect/>
              <a:stretch>
                <a:fillRect/>
              </a:stretch>
            </p:blipFill>
            <p:spPr bwMode="auto">
              <a:xfrm>
                <a:off x="6993781" y="4420050"/>
                <a:ext cx="500184" cy="456749"/>
              </a:xfrm>
              <a:prstGeom prst="rect">
                <a:avLst/>
              </a:prstGeom>
              <a:noFill/>
            </p:spPr>
          </p:pic>
        </p:grpSp>
      </p:grpSp>
      <p:sp>
        <p:nvSpPr>
          <p:cNvPr id="147" name="TextBox 146"/>
          <p:cNvSpPr txBox="1"/>
          <p:nvPr/>
        </p:nvSpPr>
        <p:spPr>
          <a:xfrm>
            <a:off x="2509896" y="5611460"/>
            <a:ext cx="1783644" cy="307777"/>
          </a:xfrm>
          <a:prstGeom prst="rect">
            <a:avLst/>
          </a:prstGeom>
          <a:noFill/>
        </p:spPr>
        <p:txBody>
          <a:bodyPr wrap="square" rtlCol="0">
            <a:spAutoFit/>
          </a:bodyPr>
          <a:lstStyle/>
          <a:p>
            <a:pPr algn="ctr"/>
            <a:r>
              <a:rPr lang="zh-CN" altLang="en-US" sz="1400" dirty="0" smtClean="0"/>
              <a:t>财务门户</a:t>
            </a:r>
            <a:endParaRPr lang="en-US" sz="1400" dirty="0"/>
          </a:p>
        </p:txBody>
      </p:sp>
      <p:pic>
        <p:nvPicPr>
          <p:cNvPr id="52" name="Picture 9" descr="C:\Program Files\Microsoft Resource DVD Artwork\DVD_ART\Artwork_Imagery\Shapes and Graphics\circular shapes\3d Disc shapes\blue disc M.png"/>
          <p:cNvPicPr>
            <a:picLocks noChangeAspect="1" noChangeArrowheads="1"/>
          </p:cNvPicPr>
          <p:nvPr/>
        </p:nvPicPr>
        <p:blipFill>
          <a:blip r:embed="rId4" cstate="email"/>
          <a:srcRect/>
          <a:stretch>
            <a:fillRect/>
          </a:stretch>
        </p:blipFill>
        <p:spPr bwMode="auto">
          <a:xfrm>
            <a:off x="3860448" y="5847154"/>
            <a:ext cx="1423105" cy="494907"/>
          </a:xfrm>
          <a:prstGeom prst="rect">
            <a:avLst/>
          </a:prstGeom>
          <a:noFill/>
        </p:spPr>
      </p:pic>
      <p:grpSp>
        <p:nvGrpSpPr>
          <p:cNvPr id="12" name="Group 81"/>
          <p:cNvGrpSpPr/>
          <p:nvPr/>
        </p:nvGrpSpPr>
        <p:grpSpPr>
          <a:xfrm>
            <a:off x="4033485" y="5091289"/>
            <a:ext cx="1077030" cy="1077030"/>
            <a:chOff x="6489348" y="1447800"/>
            <a:chExt cx="1809750" cy="1809750"/>
          </a:xfrm>
        </p:grpSpPr>
        <p:grpSp>
          <p:nvGrpSpPr>
            <p:cNvPr id="13" name="Group 39"/>
            <p:cNvGrpSpPr/>
            <p:nvPr/>
          </p:nvGrpSpPr>
          <p:grpSpPr>
            <a:xfrm>
              <a:off x="6489348" y="1447800"/>
              <a:ext cx="1809750" cy="1809750"/>
              <a:chOff x="1748015" y="2524125"/>
              <a:chExt cx="1809750" cy="1809750"/>
            </a:xfrm>
          </p:grpSpPr>
          <p:pic>
            <p:nvPicPr>
              <p:cNvPr id="86" name="Picture 32" descr="C:\Program Files\Microsoft Resource DVD Artwork\DVD_ART\Artwork_Imagery\Shapes and Graphics\circular shapes\MGX 06 Circles\MGX small Circles Blue.png"/>
              <p:cNvPicPr>
                <a:picLocks noChangeAspect="1" noChangeArrowheads="1"/>
              </p:cNvPicPr>
              <p:nvPr/>
            </p:nvPicPr>
            <p:blipFill>
              <a:blip r:embed="rId5" cstate="email"/>
              <a:srcRect/>
              <a:stretch>
                <a:fillRect/>
              </a:stretch>
            </p:blipFill>
            <p:spPr bwMode="auto">
              <a:xfrm>
                <a:off x="1748015" y="2524125"/>
                <a:ext cx="1809750" cy="1809750"/>
              </a:xfrm>
              <a:prstGeom prst="rect">
                <a:avLst/>
              </a:prstGeom>
              <a:noFill/>
            </p:spPr>
          </p:pic>
          <p:pic>
            <p:nvPicPr>
              <p:cNvPr id="87" name="Picture 31" descr="C:\Program Files\Microsoft Resource DVD Artwork\DVD_ART\Artwork_Imagery\Shapes and Graphics\circular shapes\sphere ball\white sphere.png"/>
              <p:cNvPicPr>
                <a:picLocks noChangeAspect="1" noChangeArrowheads="1"/>
              </p:cNvPicPr>
              <p:nvPr/>
            </p:nvPicPr>
            <p:blipFill>
              <a:blip r:embed="rId6" cstate="email"/>
              <a:srcRect/>
              <a:stretch>
                <a:fillRect/>
              </a:stretch>
            </p:blipFill>
            <p:spPr bwMode="auto">
              <a:xfrm>
                <a:off x="1924757" y="2700867"/>
                <a:ext cx="1456267" cy="1456267"/>
              </a:xfrm>
              <a:prstGeom prst="rect">
                <a:avLst/>
              </a:prstGeom>
              <a:noFill/>
            </p:spPr>
          </p:pic>
        </p:grpSp>
        <p:pic>
          <p:nvPicPr>
            <p:cNvPr id="85" name="Picture 24" descr="C:\Program Files\Microsoft Resource DVD Artwork\DVD_ART\Artwork_Imagery\HARDWARE_IMAGERY\Illustration - Misc Hardware\Windows Server Icons\Search\Globe 1.png"/>
            <p:cNvPicPr>
              <a:picLocks noChangeAspect="1" noChangeArrowheads="1"/>
            </p:cNvPicPr>
            <p:nvPr/>
          </p:nvPicPr>
          <p:blipFill>
            <a:blip r:embed="rId19" cstate="email"/>
            <a:srcRect/>
            <a:stretch>
              <a:fillRect/>
            </a:stretch>
          </p:blipFill>
          <p:spPr bwMode="auto">
            <a:xfrm>
              <a:off x="6910978" y="1662132"/>
              <a:ext cx="966491" cy="1352001"/>
            </a:xfrm>
            <a:prstGeom prst="rect">
              <a:avLst/>
            </a:prstGeom>
            <a:noFill/>
          </p:spPr>
        </p:pic>
      </p:grpSp>
      <p:sp>
        <p:nvSpPr>
          <p:cNvPr id="148" name="TextBox 147"/>
          <p:cNvSpPr txBox="1"/>
          <p:nvPr/>
        </p:nvSpPr>
        <p:spPr>
          <a:xfrm>
            <a:off x="3680178" y="6328601"/>
            <a:ext cx="1783644" cy="307777"/>
          </a:xfrm>
          <a:prstGeom prst="rect">
            <a:avLst/>
          </a:prstGeom>
          <a:noFill/>
        </p:spPr>
        <p:txBody>
          <a:bodyPr wrap="square" rtlCol="0">
            <a:spAutoFit/>
          </a:bodyPr>
          <a:lstStyle/>
          <a:p>
            <a:pPr algn="ctr"/>
            <a:r>
              <a:rPr lang="en-US" sz="1400" dirty="0" err="1" smtClean="0"/>
              <a:t>iPLANET</a:t>
            </a:r>
            <a:endParaRPr lang="en-US" sz="1400" dirty="0"/>
          </a:p>
        </p:txBody>
      </p:sp>
      <p:pic>
        <p:nvPicPr>
          <p:cNvPr id="53" name="Picture 9" descr="C:\Program Files\Microsoft Resource DVD Artwork\DVD_ART\Artwork_Imagery\Shapes and Graphics\circular shapes\3d Disc shapes\blue disc M.png"/>
          <p:cNvPicPr>
            <a:picLocks noChangeAspect="1" noChangeArrowheads="1"/>
          </p:cNvPicPr>
          <p:nvPr/>
        </p:nvPicPr>
        <p:blipFill>
          <a:blip r:embed="rId4" cstate="email"/>
          <a:srcRect/>
          <a:stretch>
            <a:fillRect/>
          </a:stretch>
        </p:blipFill>
        <p:spPr bwMode="auto">
          <a:xfrm>
            <a:off x="5023203" y="5184872"/>
            <a:ext cx="1423105" cy="494907"/>
          </a:xfrm>
          <a:prstGeom prst="rect">
            <a:avLst/>
          </a:prstGeom>
          <a:noFill/>
        </p:spPr>
      </p:pic>
      <p:sp>
        <p:nvSpPr>
          <p:cNvPr id="149" name="TextBox 148"/>
          <p:cNvSpPr txBox="1"/>
          <p:nvPr/>
        </p:nvSpPr>
        <p:spPr>
          <a:xfrm>
            <a:off x="4842933" y="5628690"/>
            <a:ext cx="1783644" cy="307777"/>
          </a:xfrm>
          <a:prstGeom prst="rect">
            <a:avLst/>
          </a:prstGeom>
          <a:noFill/>
        </p:spPr>
        <p:txBody>
          <a:bodyPr wrap="square" rtlCol="0">
            <a:spAutoFit/>
          </a:bodyPr>
          <a:lstStyle/>
          <a:p>
            <a:pPr algn="ctr"/>
            <a:r>
              <a:rPr lang="zh-CN" altLang="en-US" sz="1400" dirty="0" smtClean="0"/>
              <a:t>智能卡</a:t>
            </a:r>
            <a:endParaRPr lang="en-US" sz="1400" dirty="0"/>
          </a:p>
        </p:txBody>
      </p:sp>
      <p:pic>
        <p:nvPicPr>
          <p:cNvPr id="54" name="Picture 9" descr="C:\Program Files\Microsoft Resource DVD Artwork\DVD_ART\Artwork_Imagery\Shapes and Graphics\circular shapes\3d Disc shapes\blue disc M.png"/>
          <p:cNvPicPr>
            <a:picLocks noChangeAspect="1" noChangeArrowheads="1"/>
          </p:cNvPicPr>
          <p:nvPr/>
        </p:nvPicPr>
        <p:blipFill>
          <a:blip r:embed="rId4" cstate="email"/>
          <a:srcRect/>
          <a:stretch>
            <a:fillRect/>
          </a:stretch>
        </p:blipFill>
        <p:spPr bwMode="auto">
          <a:xfrm>
            <a:off x="6185958" y="4522591"/>
            <a:ext cx="1423105" cy="494907"/>
          </a:xfrm>
          <a:prstGeom prst="rect">
            <a:avLst/>
          </a:prstGeom>
          <a:noFill/>
        </p:spPr>
      </p:pic>
      <p:sp>
        <p:nvSpPr>
          <p:cNvPr id="150" name="TextBox 149"/>
          <p:cNvSpPr txBox="1"/>
          <p:nvPr/>
        </p:nvSpPr>
        <p:spPr>
          <a:xfrm>
            <a:off x="6005688" y="5007802"/>
            <a:ext cx="1783644" cy="307777"/>
          </a:xfrm>
          <a:prstGeom prst="rect">
            <a:avLst/>
          </a:prstGeom>
          <a:noFill/>
        </p:spPr>
        <p:txBody>
          <a:bodyPr wrap="square" rtlCol="0">
            <a:spAutoFit/>
          </a:bodyPr>
          <a:lstStyle/>
          <a:p>
            <a:pPr algn="ctr"/>
            <a:r>
              <a:rPr lang="en-US" sz="1400" dirty="0" smtClean="0"/>
              <a:t>EXCHANGE</a:t>
            </a:r>
            <a:endParaRPr lang="en-US" sz="1400" dirty="0"/>
          </a:p>
        </p:txBody>
      </p:sp>
      <p:grpSp>
        <p:nvGrpSpPr>
          <p:cNvPr id="14" name="Group 112"/>
          <p:cNvGrpSpPr/>
          <p:nvPr/>
        </p:nvGrpSpPr>
        <p:grpSpPr>
          <a:xfrm>
            <a:off x="6331930" y="3726800"/>
            <a:ext cx="1077030" cy="1077030"/>
            <a:chOff x="6370285" y="1905000"/>
            <a:chExt cx="1077030" cy="1077030"/>
          </a:xfrm>
        </p:grpSpPr>
        <p:grpSp>
          <p:nvGrpSpPr>
            <p:cNvPr id="15" name="Group 39"/>
            <p:cNvGrpSpPr/>
            <p:nvPr/>
          </p:nvGrpSpPr>
          <p:grpSpPr>
            <a:xfrm>
              <a:off x="6370285" y="1905000"/>
              <a:ext cx="1077030" cy="1077030"/>
              <a:chOff x="1748015" y="2524125"/>
              <a:chExt cx="1809750" cy="1809750"/>
            </a:xfrm>
          </p:grpSpPr>
          <p:pic>
            <p:nvPicPr>
              <p:cNvPr id="109" name="Picture 32" descr="C:\Program Files\Microsoft Resource DVD Artwork\DVD_ART\Artwork_Imagery\Shapes and Graphics\circular shapes\MGX 06 Circles\MGX small Circles Blue.png"/>
              <p:cNvPicPr>
                <a:picLocks noChangeAspect="1" noChangeArrowheads="1"/>
              </p:cNvPicPr>
              <p:nvPr/>
            </p:nvPicPr>
            <p:blipFill>
              <a:blip r:embed="rId5" cstate="email"/>
              <a:srcRect/>
              <a:stretch>
                <a:fillRect/>
              </a:stretch>
            </p:blipFill>
            <p:spPr bwMode="auto">
              <a:xfrm>
                <a:off x="1748015" y="2524125"/>
                <a:ext cx="1809750" cy="1809750"/>
              </a:xfrm>
              <a:prstGeom prst="rect">
                <a:avLst/>
              </a:prstGeom>
              <a:noFill/>
            </p:spPr>
          </p:pic>
          <p:pic>
            <p:nvPicPr>
              <p:cNvPr id="110" name="Picture 31" descr="C:\Program Files\Microsoft Resource DVD Artwork\DVD_ART\Artwork_Imagery\Shapes and Graphics\circular shapes\sphere ball\white sphere.png"/>
              <p:cNvPicPr>
                <a:picLocks noChangeAspect="1" noChangeArrowheads="1"/>
              </p:cNvPicPr>
              <p:nvPr/>
            </p:nvPicPr>
            <p:blipFill>
              <a:blip r:embed="rId6" cstate="email"/>
              <a:srcRect/>
              <a:stretch>
                <a:fillRect/>
              </a:stretch>
            </p:blipFill>
            <p:spPr bwMode="auto">
              <a:xfrm>
                <a:off x="1924757" y="2700867"/>
                <a:ext cx="1456267" cy="1456267"/>
              </a:xfrm>
              <a:prstGeom prst="rect">
                <a:avLst/>
              </a:prstGeom>
              <a:noFill/>
            </p:spPr>
          </p:pic>
        </p:grpSp>
        <p:pic>
          <p:nvPicPr>
            <p:cNvPr id="4129" name="Picture 33" descr="C:\Program Files\Microsoft Resource DVD Artwork\DVD_ART\Artwork_Imagery\Shapes and Graphics\MSN Illustration Icon\MSN icon envelope only.png"/>
            <p:cNvPicPr>
              <a:picLocks noChangeAspect="1" noChangeArrowheads="1"/>
            </p:cNvPicPr>
            <p:nvPr/>
          </p:nvPicPr>
          <p:blipFill>
            <a:blip r:embed="rId20" cstate="email"/>
            <a:srcRect/>
            <a:stretch>
              <a:fillRect/>
            </a:stretch>
          </p:blipFill>
          <p:spPr bwMode="auto">
            <a:xfrm>
              <a:off x="6558845" y="2088445"/>
              <a:ext cx="672435" cy="615244"/>
            </a:xfrm>
            <a:prstGeom prst="rect">
              <a:avLst/>
            </a:prstGeom>
            <a:noFill/>
          </p:spPr>
        </p:pic>
      </p:grpSp>
      <p:sp>
        <p:nvSpPr>
          <p:cNvPr id="151" name="TextBox 150"/>
          <p:cNvSpPr txBox="1"/>
          <p:nvPr/>
        </p:nvSpPr>
        <p:spPr>
          <a:xfrm>
            <a:off x="7168444" y="4341758"/>
            <a:ext cx="1783644" cy="307777"/>
          </a:xfrm>
          <a:prstGeom prst="rect">
            <a:avLst/>
          </a:prstGeom>
          <a:noFill/>
        </p:spPr>
        <p:txBody>
          <a:bodyPr wrap="square" rtlCol="0">
            <a:spAutoFit/>
          </a:bodyPr>
          <a:lstStyle/>
          <a:p>
            <a:pPr algn="ctr"/>
            <a:r>
              <a:rPr lang="zh-CN" altLang="en-US" sz="1400" dirty="0" smtClean="0"/>
              <a:t>活动目录</a:t>
            </a:r>
            <a:endParaRPr lang="en-US" sz="1400" dirty="0"/>
          </a:p>
        </p:txBody>
      </p:sp>
      <p:pic>
        <p:nvPicPr>
          <p:cNvPr id="161" name="Picture 9" descr="C:\Program Files\Microsoft Resource DVD Artwork\DVD_ART\Artwork_Imagery\Shapes and Graphics\circular shapes\3d Disc shapes\blue disc M.png"/>
          <p:cNvPicPr>
            <a:picLocks noChangeAspect="1" noChangeArrowheads="1"/>
          </p:cNvPicPr>
          <p:nvPr/>
        </p:nvPicPr>
        <p:blipFill>
          <a:blip r:embed="rId4" cstate="email"/>
          <a:srcRect/>
          <a:stretch>
            <a:fillRect/>
          </a:stretch>
        </p:blipFill>
        <p:spPr bwMode="auto">
          <a:xfrm>
            <a:off x="1671545" y="2228975"/>
            <a:ext cx="1423105" cy="494907"/>
          </a:xfrm>
          <a:prstGeom prst="rect">
            <a:avLst/>
          </a:prstGeom>
          <a:noFill/>
        </p:spPr>
      </p:pic>
      <p:pic>
        <p:nvPicPr>
          <p:cNvPr id="4139" name="Picture 43" descr="C:\Documents and Settings\chrisw\Local Settings\Temporary Internet Files\Content.IE5\5QO6GVXO\MCj04348740000[1].png"/>
          <p:cNvPicPr>
            <a:picLocks noChangeAspect="1" noChangeArrowheads="1"/>
          </p:cNvPicPr>
          <p:nvPr/>
        </p:nvPicPr>
        <p:blipFill>
          <a:blip r:embed="rId21" cstate="email"/>
          <a:srcRect/>
          <a:stretch>
            <a:fillRect/>
          </a:stretch>
        </p:blipFill>
        <p:spPr bwMode="auto">
          <a:xfrm>
            <a:off x="1790572" y="1425222"/>
            <a:ext cx="1034908" cy="1142857"/>
          </a:xfrm>
          <a:prstGeom prst="rect">
            <a:avLst/>
          </a:prstGeom>
          <a:noFill/>
        </p:spPr>
      </p:pic>
      <p:sp>
        <p:nvSpPr>
          <p:cNvPr id="163" name="TextBox 162"/>
          <p:cNvSpPr txBox="1"/>
          <p:nvPr/>
        </p:nvSpPr>
        <p:spPr>
          <a:xfrm>
            <a:off x="1488453" y="2687637"/>
            <a:ext cx="1783644" cy="307777"/>
          </a:xfrm>
          <a:prstGeom prst="rect">
            <a:avLst/>
          </a:prstGeom>
          <a:noFill/>
        </p:spPr>
        <p:txBody>
          <a:bodyPr wrap="square" rtlCol="0">
            <a:spAutoFit/>
          </a:bodyPr>
          <a:lstStyle/>
          <a:p>
            <a:pPr algn="ctr"/>
            <a:r>
              <a:rPr lang="zh-CN" altLang="en-US" sz="1400" dirty="0" smtClean="0"/>
              <a:t>人力资源系统</a:t>
            </a:r>
            <a:endParaRPr lang="en-US" sz="1400" dirty="0"/>
          </a:p>
        </p:txBody>
      </p:sp>
      <p:sp>
        <p:nvSpPr>
          <p:cNvPr id="165" name="TextBox 164"/>
          <p:cNvSpPr txBox="1"/>
          <p:nvPr/>
        </p:nvSpPr>
        <p:spPr>
          <a:xfrm>
            <a:off x="2792764" y="2954492"/>
            <a:ext cx="1922112" cy="307777"/>
          </a:xfrm>
          <a:prstGeom prst="rect">
            <a:avLst/>
          </a:prstGeom>
          <a:noFill/>
        </p:spPr>
        <p:txBody>
          <a:bodyPr wrap="square" rtlCol="0">
            <a:spAutoFit/>
          </a:bodyPr>
          <a:lstStyle/>
          <a:p>
            <a:pPr algn="ctr"/>
            <a:r>
              <a:rPr lang="zh-CN" altLang="en-US" sz="1400" dirty="0" smtClean="0"/>
              <a:t>执行</a:t>
            </a:r>
            <a:r>
              <a:rPr lang="en-US" sz="1400" dirty="0" smtClean="0"/>
              <a:t>FIM</a:t>
            </a:r>
            <a:r>
              <a:rPr lang="zh-CN" altLang="en-US" sz="1400" dirty="0" smtClean="0"/>
              <a:t>身份配置策略</a:t>
            </a:r>
            <a:endParaRPr lang="en-US" sz="1400" dirty="0"/>
          </a:p>
        </p:txBody>
      </p:sp>
      <p:pic>
        <p:nvPicPr>
          <p:cNvPr id="170" name="Picture 47" descr="C:\Program Files\Microsoft Resource DVD Artwork\DVD_ART\Artwork_Imagery\Shapes and Graphics\Bullets\checkmark green check.png"/>
          <p:cNvPicPr>
            <a:picLocks noChangeAspect="1" noChangeArrowheads="1"/>
          </p:cNvPicPr>
          <p:nvPr/>
        </p:nvPicPr>
        <p:blipFill>
          <a:blip r:embed="rId22" cstate="email"/>
          <a:srcRect/>
          <a:stretch>
            <a:fillRect/>
          </a:stretch>
        </p:blipFill>
        <p:spPr bwMode="auto">
          <a:xfrm>
            <a:off x="768122" y="3249083"/>
            <a:ext cx="676381" cy="702734"/>
          </a:xfrm>
          <a:prstGeom prst="rect">
            <a:avLst/>
          </a:prstGeom>
          <a:noFill/>
        </p:spPr>
      </p:pic>
      <p:grpSp>
        <p:nvGrpSpPr>
          <p:cNvPr id="16" name="Group 189"/>
          <p:cNvGrpSpPr/>
          <p:nvPr/>
        </p:nvGrpSpPr>
        <p:grpSpPr>
          <a:xfrm>
            <a:off x="5196240" y="4417834"/>
            <a:ext cx="1077030" cy="1077030"/>
            <a:chOff x="5196240" y="4417834"/>
            <a:chExt cx="1077030" cy="1077030"/>
          </a:xfrm>
        </p:grpSpPr>
        <p:grpSp>
          <p:nvGrpSpPr>
            <p:cNvPr id="17" name="Group 39"/>
            <p:cNvGrpSpPr/>
            <p:nvPr/>
          </p:nvGrpSpPr>
          <p:grpSpPr>
            <a:xfrm>
              <a:off x="5196240" y="4417834"/>
              <a:ext cx="1077030" cy="1077030"/>
              <a:chOff x="1748015" y="2524125"/>
              <a:chExt cx="1809750" cy="1809750"/>
            </a:xfrm>
          </p:grpSpPr>
          <p:pic>
            <p:nvPicPr>
              <p:cNvPr id="126" name="Picture 32" descr="C:\Program Files\Microsoft Resource DVD Artwork\DVD_ART\Artwork_Imagery\Shapes and Graphics\circular shapes\MGX 06 Circles\MGX small Circles Blue.png"/>
              <p:cNvPicPr>
                <a:picLocks noChangeAspect="1" noChangeArrowheads="1"/>
              </p:cNvPicPr>
              <p:nvPr/>
            </p:nvPicPr>
            <p:blipFill>
              <a:blip r:embed="rId5" cstate="email"/>
              <a:srcRect/>
              <a:stretch>
                <a:fillRect/>
              </a:stretch>
            </p:blipFill>
            <p:spPr bwMode="auto">
              <a:xfrm>
                <a:off x="1748015" y="2524125"/>
                <a:ext cx="1809750" cy="1809750"/>
              </a:xfrm>
              <a:prstGeom prst="rect">
                <a:avLst/>
              </a:prstGeom>
              <a:noFill/>
            </p:spPr>
          </p:pic>
          <p:pic>
            <p:nvPicPr>
              <p:cNvPr id="127" name="Picture 31" descr="C:\Program Files\Microsoft Resource DVD Artwork\DVD_ART\Artwork_Imagery\Shapes and Graphics\circular shapes\sphere ball\white sphere.png"/>
              <p:cNvPicPr>
                <a:picLocks noChangeAspect="1" noChangeArrowheads="1"/>
              </p:cNvPicPr>
              <p:nvPr/>
            </p:nvPicPr>
            <p:blipFill>
              <a:blip r:embed="rId6" cstate="email"/>
              <a:srcRect/>
              <a:stretch>
                <a:fillRect/>
              </a:stretch>
            </p:blipFill>
            <p:spPr bwMode="auto">
              <a:xfrm>
                <a:off x="1924757" y="2700867"/>
                <a:ext cx="1456267" cy="1456267"/>
              </a:xfrm>
              <a:prstGeom prst="rect">
                <a:avLst/>
              </a:prstGeom>
              <a:noFill/>
            </p:spPr>
          </p:pic>
        </p:grpSp>
        <p:grpSp>
          <p:nvGrpSpPr>
            <p:cNvPr id="18" name="Group 188"/>
            <p:cNvGrpSpPr/>
            <p:nvPr/>
          </p:nvGrpSpPr>
          <p:grpSpPr>
            <a:xfrm>
              <a:off x="5305778" y="4524274"/>
              <a:ext cx="826558" cy="826557"/>
              <a:chOff x="970846" y="5457120"/>
              <a:chExt cx="1156484" cy="1156484"/>
            </a:xfrm>
          </p:grpSpPr>
          <p:pic>
            <p:nvPicPr>
              <p:cNvPr id="4144" name="Picture 48" descr="C:\Documents and Settings\chrisw\Local Settings\Temporary Internet Files\Content.IE5\W5RYXPM5\MCj04348320000[1].png"/>
              <p:cNvPicPr>
                <a:picLocks noChangeAspect="1" noChangeArrowheads="1"/>
              </p:cNvPicPr>
              <p:nvPr/>
            </p:nvPicPr>
            <p:blipFill>
              <a:blip r:embed="rId23" cstate="email"/>
              <a:srcRect/>
              <a:stretch>
                <a:fillRect/>
              </a:stretch>
            </p:blipFill>
            <p:spPr bwMode="auto">
              <a:xfrm>
                <a:off x="970846" y="5457120"/>
                <a:ext cx="1156484" cy="1156484"/>
              </a:xfrm>
              <a:prstGeom prst="rect">
                <a:avLst/>
              </a:prstGeom>
              <a:noFill/>
            </p:spPr>
          </p:pic>
          <p:pic>
            <p:nvPicPr>
              <p:cNvPr id="188" name="Picture 35" descr="SmartCard for Windows"/>
              <p:cNvPicPr>
                <a:picLocks noChangeAspect="1" noChangeArrowheads="1"/>
              </p:cNvPicPr>
              <p:nvPr/>
            </p:nvPicPr>
            <p:blipFill>
              <a:blip r:embed="rId24" cstate="email"/>
              <a:stretch>
                <a:fillRect/>
              </a:stretch>
            </p:blipFill>
            <p:spPr bwMode="auto">
              <a:xfrm>
                <a:off x="1264116" y="6108598"/>
                <a:ext cx="622834" cy="406644"/>
              </a:xfrm>
              <a:prstGeom prst="rect">
                <a:avLst/>
              </a:prstGeom>
              <a:noFill/>
              <a:ln>
                <a:noFill/>
              </a:ln>
            </p:spPr>
          </p:pic>
        </p:grpSp>
      </p:grpSp>
      <p:pic>
        <p:nvPicPr>
          <p:cNvPr id="4143" name="Picture 47" descr="C:\Program Files\Microsoft Resource DVD Artwork\DVD_ART\Artwork_Imagery\Shapes and Graphics\Bullets\checkmark green check.png"/>
          <p:cNvPicPr>
            <a:picLocks noChangeAspect="1" noChangeArrowheads="1"/>
          </p:cNvPicPr>
          <p:nvPr/>
        </p:nvPicPr>
        <p:blipFill>
          <a:blip r:embed="rId22" cstate="email"/>
          <a:srcRect/>
          <a:stretch>
            <a:fillRect/>
          </a:stretch>
        </p:blipFill>
        <p:spPr bwMode="auto">
          <a:xfrm>
            <a:off x="5414434" y="4632325"/>
            <a:ext cx="676381" cy="702734"/>
          </a:xfrm>
          <a:prstGeom prst="rect">
            <a:avLst/>
          </a:prstGeom>
          <a:noFill/>
        </p:spPr>
      </p:pic>
      <p:pic>
        <p:nvPicPr>
          <p:cNvPr id="4148" name="Picture 52" descr="C:\Program Files\Microsoft Resource DVD Artwork\DVD_ART\Artwork_Imagery\HARDWARE_IMAGERY\Illustration - Misc Hardware\Windows Vista Illustration Icons\Generic Doc.png"/>
          <p:cNvPicPr>
            <a:picLocks noChangeAspect="1" noChangeArrowheads="1"/>
          </p:cNvPicPr>
          <p:nvPr/>
        </p:nvPicPr>
        <p:blipFill>
          <a:blip r:embed="rId25" cstate="email"/>
          <a:srcRect/>
          <a:stretch>
            <a:fillRect/>
          </a:stretch>
        </p:blipFill>
        <p:spPr bwMode="auto">
          <a:xfrm>
            <a:off x="2604911" y="2263418"/>
            <a:ext cx="649116" cy="649116"/>
          </a:xfrm>
          <a:prstGeom prst="rect">
            <a:avLst/>
          </a:prstGeom>
          <a:noFill/>
        </p:spPr>
      </p:pic>
      <p:sp>
        <p:nvSpPr>
          <p:cNvPr id="77" name="TextBox 76"/>
          <p:cNvSpPr txBox="1"/>
          <p:nvPr/>
        </p:nvSpPr>
        <p:spPr>
          <a:xfrm>
            <a:off x="214490" y="2811815"/>
            <a:ext cx="1783644" cy="307777"/>
          </a:xfrm>
          <a:prstGeom prst="rect">
            <a:avLst/>
          </a:prstGeom>
          <a:noFill/>
        </p:spPr>
        <p:txBody>
          <a:bodyPr wrap="square" rtlCol="0">
            <a:spAutoFit/>
          </a:bodyPr>
          <a:lstStyle/>
          <a:p>
            <a:pPr algn="ctr"/>
            <a:r>
              <a:rPr lang="zh-CN" altLang="en-US" sz="1400" dirty="0" smtClean="0"/>
              <a:t>经理审批</a:t>
            </a:r>
            <a:endParaRPr lang="en-US" sz="1400" dirty="0"/>
          </a:p>
        </p:txBody>
      </p:sp>
      <p:sp>
        <p:nvSpPr>
          <p:cNvPr id="78" name="TextBox 77"/>
          <p:cNvSpPr txBox="1"/>
          <p:nvPr/>
        </p:nvSpPr>
        <p:spPr>
          <a:xfrm>
            <a:off x="4888090" y="4211637"/>
            <a:ext cx="1665110" cy="307777"/>
          </a:xfrm>
          <a:prstGeom prst="rect">
            <a:avLst/>
          </a:prstGeom>
          <a:noFill/>
        </p:spPr>
        <p:txBody>
          <a:bodyPr wrap="square" rtlCol="0">
            <a:spAutoFit/>
          </a:bodyPr>
          <a:lstStyle/>
          <a:p>
            <a:pPr algn="ctr"/>
            <a:r>
              <a:rPr lang="zh-CN" altLang="en-US" sz="1400" dirty="0" smtClean="0"/>
              <a:t>经理审批</a:t>
            </a:r>
            <a:endParaRPr lang="en-US" sz="1400" dirty="0"/>
          </a:p>
        </p:txBody>
      </p:sp>
      <p:pic>
        <p:nvPicPr>
          <p:cNvPr id="88" name="Picture 33" descr="C:\Program Files\Microsoft Resource DVD Artwork\DVD_ART\Artwork_Imagery\Shapes and Graphics\MSN Illustration Icon\MSN icon envelope only.png"/>
          <p:cNvPicPr>
            <a:picLocks noChangeAspect="1" noChangeArrowheads="1"/>
          </p:cNvPicPr>
          <p:nvPr/>
        </p:nvPicPr>
        <p:blipFill>
          <a:blip r:embed="rId20" cstate="email"/>
          <a:srcRect/>
          <a:stretch>
            <a:fillRect/>
          </a:stretch>
        </p:blipFill>
        <p:spPr bwMode="auto">
          <a:xfrm>
            <a:off x="6633297" y="4045945"/>
            <a:ext cx="383491" cy="350875"/>
          </a:xfrm>
          <a:prstGeom prst="rect">
            <a:avLst/>
          </a:prstGeom>
          <a:noFill/>
        </p:spPr>
      </p:pic>
      <p:pic>
        <p:nvPicPr>
          <p:cNvPr id="89" name="Picture 37" descr="C:\Program Files\Microsoft Resource DVD Artwork\DVD_ART\Artwork_Imagery\HARDWARE_IMAGERY\Illustration - Misc Hardware\Windows Server Icons\Documents\Phonebook Metadirectory.png"/>
          <p:cNvPicPr>
            <a:picLocks noChangeAspect="1" noChangeArrowheads="1"/>
          </p:cNvPicPr>
          <p:nvPr/>
        </p:nvPicPr>
        <p:blipFill>
          <a:blip r:embed="rId7" cstate="email"/>
          <a:srcRect/>
          <a:stretch>
            <a:fillRect/>
          </a:stretch>
        </p:blipFill>
        <p:spPr bwMode="auto">
          <a:xfrm>
            <a:off x="7870119" y="3403600"/>
            <a:ext cx="375057" cy="404537"/>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2000"/>
                                        <p:tgtEl>
                                          <p:spTgt spid="164"/>
                                        </p:tgtEl>
                                      </p:cBhvr>
                                    </p:animEffect>
                                  </p:childTnLst>
                                </p:cTn>
                              </p:par>
                            </p:childTnLst>
                          </p:cTn>
                        </p:par>
                        <p:par>
                          <p:cTn id="8" fill="hold">
                            <p:stCondLst>
                              <p:cond delay="2000"/>
                            </p:stCondLst>
                            <p:childTnLst>
                              <p:par>
                                <p:cTn id="9" presetID="35" presetClass="path" presetSubtype="0" accel="50000" decel="50000" fill="hold" nodeType="afterEffect">
                                  <p:stCondLst>
                                    <p:cond delay="0"/>
                                  </p:stCondLst>
                                  <p:childTnLst>
                                    <p:animMotion origin="layout" path="M 1.11111E-6 3.7037E-7 L -0.27917 3.7037E-7 " pathEditMode="relative" rAng="0" ptsTypes="AA">
                                      <p:cBhvr>
                                        <p:cTn id="10" dur="2000" fill="hold"/>
                                        <p:tgtEl>
                                          <p:spTgt spid="164"/>
                                        </p:tgtEl>
                                        <p:attrNameLst>
                                          <p:attrName>ppt_x</p:attrName>
                                          <p:attrName>ppt_y</p:attrName>
                                        </p:attrNameLst>
                                      </p:cBhvr>
                                      <p:rCtr x="-140" y="0"/>
                                    </p:animMotion>
                                  </p:childTnLst>
                                </p:cTn>
                              </p:par>
                              <p:par>
                                <p:cTn id="11" presetID="9" presetClass="emph" presetSubtype="0" nodeType="withEffect">
                                  <p:stCondLst>
                                    <p:cond delay="0"/>
                                  </p:stCondLst>
                                  <p:childTnLst>
                                    <p:set>
                                      <p:cBhvr rctx="PPT">
                                        <p:cTn id="12" dur="indefinite"/>
                                        <p:tgtEl>
                                          <p:spTgt spid="79"/>
                                        </p:tgtEl>
                                        <p:attrNameLst>
                                          <p:attrName>style.opacity</p:attrName>
                                        </p:attrNameLst>
                                      </p:cBhvr>
                                      <p:to>
                                        <p:strVal val="0.5"/>
                                      </p:to>
                                    </p:set>
                                    <p:animEffect filter="image" prLst="opacity: 0.5">
                                      <p:cBhvr rctx="IE">
                                        <p:cTn id="13" dur="indefinite"/>
                                        <p:tgtEl>
                                          <p:spTgt spid="79"/>
                                        </p:tgtEl>
                                      </p:cBhvr>
                                    </p:animEffect>
                                  </p:childTnLst>
                                </p:cTn>
                              </p:par>
                              <p:par>
                                <p:cTn id="14" presetID="6" presetClass="emph" presetSubtype="0" fill="hold" nodeType="withEffect">
                                  <p:stCondLst>
                                    <p:cond delay="0"/>
                                  </p:stCondLst>
                                  <p:childTnLst>
                                    <p:animScale>
                                      <p:cBhvr>
                                        <p:cTn id="15" dur="2000" fill="hold"/>
                                        <p:tgtEl>
                                          <p:spTgt spid="164"/>
                                        </p:tgtEl>
                                      </p:cBhvr>
                                      <p:by x="50000" y="50000"/>
                                    </p:animScale>
                                  </p:childTnLst>
                                </p:cTn>
                              </p:par>
                              <p:par>
                                <p:cTn id="16" presetID="10" presetClass="exit" presetSubtype="0" fill="hold" nodeType="withEffect">
                                  <p:stCondLst>
                                    <p:cond delay="0"/>
                                  </p:stCondLst>
                                  <p:childTnLst>
                                    <p:animEffect transition="out" filter="fade">
                                      <p:cBhvr>
                                        <p:cTn id="17" dur="2000"/>
                                        <p:tgtEl>
                                          <p:spTgt spid="164"/>
                                        </p:tgtEl>
                                      </p:cBhvr>
                                    </p:animEffect>
                                    <p:set>
                                      <p:cBhvr>
                                        <p:cTn id="18" dur="1" fill="hold">
                                          <p:stCondLst>
                                            <p:cond delay="1999"/>
                                          </p:stCondLst>
                                        </p:cTn>
                                        <p:tgtEl>
                                          <p:spTgt spid="164"/>
                                        </p:tgtEl>
                                        <p:attrNameLst>
                                          <p:attrName>style.visibility</p:attrName>
                                        </p:attrNameLst>
                                      </p:cBhvr>
                                      <p:to>
                                        <p:strVal val="hidden"/>
                                      </p:to>
                                    </p:set>
                                  </p:childTnLst>
                                </p:cTn>
                              </p:par>
                            </p:childTnLst>
                          </p:cTn>
                        </p:par>
                        <p:par>
                          <p:cTn id="19" fill="hold">
                            <p:stCondLst>
                              <p:cond delay="4000"/>
                            </p:stCondLst>
                            <p:childTnLst>
                              <p:par>
                                <p:cTn id="20" presetID="10" presetClass="entr" presetSubtype="0" fill="hold" nodeType="afterEffect">
                                  <p:stCondLst>
                                    <p:cond delay="0"/>
                                  </p:stCondLst>
                                  <p:childTnLst>
                                    <p:set>
                                      <p:cBhvr>
                                        <p:cTn id="21" dur="1" fill="hold">
                                          <p:stCondLst>
                                            <p:cond delay="0"/>
                                          </p:stCondLst>
                                        </p:cTn>
                                        <p:tgtEl>
                                          <p:spTgt spid="4148"/>
                                        </p:tgtEl>
                                        <p:attrNameLst>
                                          <p:attrName>style.visibility</p:attrName>
                                        </p:attrNameLst>
                                      </p:cBhvr>
                                      <p:to>
                                        <p:strVal val="visible"/>
                                      </p:to>
                                    </p:set>
                                    <p:animEffect transition="in" filter="fade">
                                      <p:cBhvr>
                                        <p:cTn id="22" dur="1000"/>
                                        <p:tgtEl>
                                          <p:spTgt spid="4148"/>
                                        </p:tgtEl>
                                      </p:cBhvr>
                                    </p:animEffect>
                                  </p:childTnLst>
                                </p:cTn>
                              </p:par>
                              <p:par>
                                <p:cTn id="23" presetID="49" presetClass="path" presetSubtype="0" accel="50000" decel="50000" fill="hold" nodeType="withEffect">
                                  <p:stCondLst>
                                    <p:cond delay="0"/>
                                  </p:stCondLst>
                                  <p:childTnLst>
                                    <p:animMotion origin="layout" path="M -2.5E-6 4.22757E-6 L 0.17969 0.17345 " pathEditMode="relative" rAng="0" ptsTypes="AA">
                                      <p:cBhvr>
                                        <p:cTn id="24" dur="2000" fill="hold"/>
                                        <p:tgtEl>
                                          <p:spTgt spid="4148"/>
                                        </p:tgtEl>
                                        <p:attrNameLst>
                                          <p:attrName>ppt_x</p:attrName>
                                          <p:attrName>ppt_y</p:attrName>
                                        </p:attrNameLst>
                                      </p:cBhvr>
                                      <p:rCtr x="90" y="87"/>
                                    </p:animMotion>
                                  </p:childTnLst>
                                </p:cTn>
                              </p:par>
                              <p:par>
                                <p:cTn id="25" presetID="22" presetClass="entr" presetSubtype="1" fill="hold" grpId="0" nodeType="withEffect">
                                  <p:stCondLst>
                                    <p:cond delay="0"/>
                                  </p:stCondLst>
                                  <p:childTnLst>
                                    <p:set>
                                      <p:cBhvr>
                                        <p:cTn id="26" dur="1" fill="hold">
                                          <p:stCondLst>
                                            <p:cond delay="0"/>
                                          </p:stCondLst>
                                        </p:cTn>
                                        <p:tgtEl>
                                          <p:spTgt spid="186"/>
                                        </p:tgtEl>
                                        <p:attrNameLst>
                                          <p:attrName>style.visibility</p:attrName>
                                        </p:attrNameLst>
                                      </p:cBhvr>
                                      <p:to>
                                        <p:strVal val="visible"/>
                                      </p:to>
                                    </p:set>
                                    <p:animEffect transition="in" filter="wipe(up)">
                                      <p:cBhvr>
                                        <p:cTn id="27" dur="1000"/>
                                        <p:tgtEl>
                                          <p:spTgt spid="186"/>
                                        </p:tgtEl>
                                      </p:cBhvr>
                                    </p:animEffect>
                                  </p:childTnLst>
                                </p:cTn>
                              </p:par>
                            </p:childTnLst>
                          </p:cTn>
                        </p:par>
                        <p:par>
                          <p:cTn id="28" fill="hold">
                            <p:stCondLst>
                              <p:cond delay="6000"/>
                            </p:stCondLst>
                            <p:childTnLst>
                              <p:par>
                                <p:cTn id="29" presetID="10" presetClass="exit" presetSubtype="0" fill="hold" nodeType="afterEffect">
                                  <p:stCondLst>
                                    <p:cond delay="0"/>
                                  </p:stCondLst>
                                  <p:childTnLst>
                                    <p:animEffect transition="out" filter="fade">
                                      <p:cBhvr>
                                        <p:cTn id="30" dur="1000"/>
                                        <p:tgtEl>
                                          <p:spTgt spid="4148"/>
                                        </p:tgtEl>
                                      </p:cBhvr>
                                    </p:animEffect>
                                    <p:set>
                                      <p:cBhvr>
                                        <p:cTn id="31" dur="1" fill="hold">
                                          <p:stCondLst>
                                            <p:cond delay="999"/>
                                          </p:stCondLst>
                                        </p:cTn>
                                        <p:tgtEl>
                                          <p:spTgt spid="4148"/>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186"/>
                                        </p:tgtEl>
                                      </p:cBhvr>
                                    </p:animEffect>
                                    <p:set>
                                      <p:cBhvr>
                                        <p:cTn id="34" dur="1" fill="hold">
                                          <p:stCondLst>
                                            <p:cond delay="1999"/>
                                          </p:stCondLst>
                                        </p:cTn>
                                        <p:tgtEl>
                                          <p:spTgt spid="18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65"/>
                                        </p:tgtEl>
                                        <p:attrNameLst>
                                          <p:attrName>style.visibility</p:attrName>
                                        </p:attrNameLst>
                                      </p:cBhvr>
                                      <p:to>
                                        <p:strVal val="visible"/>
                                      </p:to>
                                    </p:set>
                                    <p:animEffect transition="in" filter="fade">
                                      <p:cBhvr>
                                        <p:cTn id="39" dur="1000"/>
                                        <p:tgtEl>
                                          <p:spTgt spid="165"/>
                                        </p:tgtEl>
                                      </p:cBhvr>
                                    </p:animEffect>
                                    <p:anim calcmode="lin" valueType="num">
                                      <p:cBhvr>
                                        <p:cTn id="40" dur="1000" fill="hold"/>
                                        <p:tgtEl>
                                          <p:spTgt spid="165"/>
                                        </p:tgtEl>
                                        <p:attrNameLst>
                                          <p:attrName>ppt_x</p:attrName>
                                        </p:attrNameLst>
                                      </p:cBhvr>
                                      <p:tavLst>
                                        <p:tav tm="0">
                                          <p:val>
                                            <p:strVal val="#ppt_x"/>
                                          </p:val>
                                        </p:tav>
                                        <p:tav tm="100000">
                                          <p:val>
                                            <p:strVal val="#ppt_x"/>
                                          </p:val>
                                        </p:tav>
                                      </p:tavLst>
                                    </p:anim>
                                    <p:anim calcmode="lin" valueType="num">
                                      <p:cBhvr>
                                        <p:cTn id="41" dur="1000" fill="hold"/>
                                        <p:tgtEl>
                                          <p:spTgt spid="165"/>
                                        </p:tgtEl>
                                        <p:attrNameLst>
                                          <p:attrName>ppt_y</p:attrName>
                                        </p:attrNameLst>
                                      </p:cBhvr>
                                      <p:tavLst>
                                        <p:tav tm="0">
                                          <p:val>
                                            <p:strVal val="#ppt_y-.1"/>
                                          </p:val>
                                        </p:tav>
                                        <p:tav tm="100000">
                                          <p:val>
                                            <p:strVal val="#ppt_y"/>
                                          </p:val>
                                        </p:tav>
                                      </p:tavLst>
                                    </p:anim>
                                  </p:childTnLst>
                                </p:cTn>
                              </p:par>
                              <p:par>
                                <p:cTn id="42" presetID="10" presetClass="entr" presetSubtype="0" fill="hold" nodeType="withEffect">
                                  <p:stCondLst>
                                    <p:cond delay="0"/>
                                  </p:stCondLst>
                                  <p:childTnLst>
                                    <p:set>
                                      <p:cBhvr>
                                        <p:cTn id="43" dur="1" fill="hold">
                                          <p:stCondLst>
                                            <p:cond delay="0"/>
                                          </p:stCondLst>
                                        </p:cTn>
                                        <p:tgtEl>
                                          <p:spTgt spid="4128"/>
                                        </p:tgtEl>
                                        <p:attrNameLst>
                                          <p:attrName>style.visibility</p:attrName>
                                        </p:attrNameLst>
                                      </p:cBhvr>
                                      <p:to>
                                        <p:strVal val="visible"/>
                                      </p:to>
                                    </p:set>
                                    <p:animEffect transition="in" filter="fade">
                                      <p:cBhvr>
                                        <p:cTn id="44" dur="1000"/>
                                        <p:tgtEl>
                                          <p:spTgt spid="412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83"/>
                                        </p:tgtEl>
                                        <p:attrNameLst>
                                          <p:attrName>style.visibility</p:attrName>
                                        </p:attrNameLst>
                                      </p:cBhvr>
                                      <p:to>
                                        <p:strVal val="visible"/>
                                      </p:to>
                                    </p:set>
                                    <p:animEffect transition="in" filter="wipe(left)">
                                      <p:cBhvr>
                                        <p:cTn id="49" dur="1000"/>
                                        <p:tgtEl>
                                          <p:spTgt spid="183"/>
                                        </p:tgtEl>
                                      </p:cBhvr>
                                    </p:animEffect>
                                  </p:childTnLst>
                                </p:cTn>
                              </p:par>
                            </p:childTnLst>
                          </p:cTn>
                        </p:par>
                        <p:par>
                          <p:cTn id="50" fill="hold">
                            <p:stCondLst>
                              <p:cond delay="1000"/>
                            </p:stCondLst>
                            <p:childTnLst>
                              <p:par>
                                <p:cTn id="51" presetID="10" presetClass="exit" presetSubtype="0" fill="hold" grpId="1" nodeType="afterEffect">
                                  <p:stCondLst>
                                    <p:cond delay="0"/>
                                  </p:stCondLst>
                                  <p:childTnLst>
                                    <p:animEffect transition="out" filter="fade">
                                      <p:cBhvr>
                                        <p:cTn id="52" dur="1000"/>
                                        <p:tgtEl>
                                          <p:spTgt spid="183"/>
                                        </p:tgtEl>
                                      </p:cBhvr>
                                    </p:animEffect>
                                    <p:set>
                                      <p:cBhvr>
                                        <p:cTn id="53" dur="1" fill="hold">
                                          <p:stCondLst>
                                            <p:cond delay="999"/>
                                          </p:stCondLst>
                                        </p:cTn>
                                        <p:tgtEl>
                                          <p:spTgt spid="183"/>
                                        </p:tgtEl>
                                        <p:attrNameLst>
                                          <p:attrName>style.visibility</p:attrName>
                                        </p:attrNameLst>
                                      </p:cBhvr>
                                      <p:to>
                                        <p:strVal val="hidden"/>
                                      </p:to>
                                    </p:set>
                                  </p:childTnLst>
                                </p:cTn>
                              </p:par>
                              <p:par>
                                <p:cTn id="54" presetID="47" presetClass="entr" presetSubtype="0"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84"/>
                                        </p:tgtEl>
                                        <p:attrNameLst>
                                          <p:attrName>style.visibility</p:attrName>
                                        </p:attrNameLst>
                                      </p:cBhvr>
                                      <p:to>
                                        <p:strVal val="visible"/>
                                      </p:to>
                                    </p:set>
                                    <p:animEffect transition="in" filter="wipe(left)">
                                      <p:cBhvr>
                                        <p:cTn id="62" dur="1000"/>
                                        <p:tgtEl>
                                          <p:spTgt spid="184"/>
                                        </p:tgtEl>
                                      </p:cBhvr>
                                    </p:animEffect>
                                  </p:childTnLst>
                                </p:cTn>
                              </p:par>
                            </p:childTnLst>
                          </p:cTn>
                        </p:par>
                        <p:par>
                          <p:cTn id="63" fill="hold">
                            <p:stCondLst>
                              <p:cond delay="3000"/>
                            </p:stCondLst>
                            <p:childTnLst>
                              <p:par>
                                <p:cTn id="64" presetID="10" presetClass="exit" presetSubtype="0" fill="hold" grpId="1" nodeType="afterEffect">
                                  <p:stCondLst>
                                    <p:cond delay="0"/>
                                  </p:stCondLst>
                                  <p:childTnLst>
                                    <p:animEffect transition="out" filter="fade">
                                      <p:cBhvr>
                                        <p:cTn id="65" dur="1000"/>
                                        <p:tgtEl>
                                          <p:spTgt spid="184"/>
                                        </p:tgtEl>
                                      </p:cBhvr>
                                    </p:animEffect>
                                    <p:set>
                                      <p:cBhvr>
                                        <p:cTn id="66" dur="1" fill="hold">
                                          <p:stCondLst>
                                            <p:cond delay="999"/>
                                          </p:stCondLst>
                                        </p:cTn>
                                        <p:tgtEl>
                                          <p:spTgt spid="184"/>
                                        </p:tgtEl>
                                        <p:attrNameLst>
                                          <p:attrName>style.visibility</p:attrName>
                                        </p:attrNameLst>
                                      </p:cBhvr>
                                      <p:to>
                                        <p:strVal val="hidden"/>
                                      </p:to>
                                    </p:set>
                                  </p:childTnLst>
                                </p:cTn>
                              </p:par>
                              <p:par>
                                <p:cTn id="67" presetID="47" presetClass="entr" presetSubtype="0"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82"/>
                                        </p:tgtEl>
                                        <p:attrNameLst>
                                          <p:attrName>style.visibility</p:attrName>
                                        </p:attrNameLst>
                                      </p:cBhvr>
                                      <p:to>
                                        <p:strVal val="visible"/>
                                      </p:to>
                                    </p:set>
                                    <p:animEffect transition="in" filter="wipe(right)">
                                      <p:cBhvr>
                                        <p:cTn id="76" dur="1000"/>
                                        <p:tgtEl>
                                          <p:spTgt spid="82"/>
                                        </p:tgtEl>
                                      </p:cBhvr>
                                    </p:animEffect>
                                  </p:childTnLst>
                                </p:cTn>
                              </p:par>
                              <p:par>
                                <p:cTn id="77" presetID="10" presetClass="entr" presetSubtype="0" fill="hold" nodeType="with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fade">
                                      <p:cBhvr>
                                        <p:cTn id="79" dur="1000"/>
                                        <p:tgtEl>
                                          <p:spTgt spid="89"/>
                                        </p:tgtEl>
                                      </p:cBhvr>
                                    </p:animEffect>
                                  </p:childTnLst>
                                </p:cTn>
                              </p:par>
                              <p:par>
                                <p:cTn id="80" presetID="35" presetClass="path" presetSubtype="0" accel="50000" decel="50000" fill="hold" nodeType="withEffect">
                                  <p:stCondLst>
                                    <p:cond delay="0"/>
                                  </p:stCondLst>
                                  <p:childTnLst>
                                    <p:animMotion origin="layout" path="M 0 3.678E-7 L -0.30417 0.01804 " pathEditMode="relative" rAng="0" ptsTypes="AA">
                                      <p:cBhvr>
                                        <p:cTn id="81" dur="2000" fill="hold"/>
                                        <p:tgtEl>
                                          <p:spTgt spid="89"/>
                                        </p:tgtEl>
                                        <p:attrNameLst>
                                          <p:attrName>ppt_x</p:attrName>
                                          <p:attrName>ppt_y</p:attrName>
                                        </p:attrNameLst>
                                      </p:cBhvr>
                                      <p:rCtr x="-152" y="9"/>
                                    </p:animMotion>
                                  </p:childTnLst>
                                </p:cTn>
                              </p:par>
                              <p:par>
                                <p:cTn id="82" presetID="10" presetClass="exit" presetSubtype="0" fill="hold" nodeType="withEffect">
                                  <p:stCondLst>
                                    <p:cond delay="1000"/>
                                  </p:stCondLst>
                                  <p:childTnLst>
                                    <p:animEffect transition="out" filter="fade">
                                      <p:cBhvr>
                                        <p:cTn id="83" dur="1000"/>
                                        <p:tgtEl>
                                          <p:spTgt spid="89"/>
                                        </p:tgtEl>
                                      </p:cBhvr>
                                    </p:animEffect>
                                    <p:set>
                                      <p:cBhvr>
                                        <p:cTn id="84" dur="1" fill="hold">
                                          <p:stCondLst>
                                            <p:cond delay="999"/>
                                          </p:stCondLst>
                                        </p:cTn>
                                        <p:tgtEl>
                                          <p:spTgt spid="89"/>
                                        </p:tgtEl>
                                        <p:attrNameLst>
                                          <p:attrName>style.visibility</p:attrName>
                                        </p:attrNameLst>
                                      </p:cBhvr>
                                      <p:to>
                                        <p:strVal val="hidden"/>
                                      </p:to>
                                    </p:set>
                                  </p:childTnLst>
                                </p:cTn>
                              </p:par>
                            </p:childTnLst>
                          </p:cTn>
                        </p:par>
                        <p:par>
                          <p:cTn id="85" fill="hold">
                            <p:stCondLst>
                              <p:cond delay="2000"/>
                            </p:stCondLst>
                            <p:childTnLst>
                              <p:par>
                                <p:cTn id="86" presetID="10" presetClass="exit" presetSubtype="0" fill="hold" nodeType="afterEffect">
                                  <p:stCondLst>
                                    <p:cond delay="0"/>
                                  </p:stCondLst>
                                  <p:childTnLst>
                                    <p:animEffect transition="out" filter="fade">
                                      <p:cBhvr>
                                        <p:cTn id="87" dur="1000"/>
                                        <p:tgtEl>
                                          <p:spTgt spid="82"/>
                                        </p:tgtEl>
                                      </p:cBhvr>
                                    </p:animEffect>
                                    <p:set>
                                      <p:cBhvr>
                                        <p:cTn id="88" dur="1" fill="hold">
                                          <p:stCondLst>
                                            <p:cond delay="999"/>
                                          </p:stCondLst>
                                        </p:cTn>
                                        <p:tgtEl>
                                          <p:spTgt spid="82"/>
                                        </p:tgtEl>
                                        <p:attrNameLst>
                                          <p:attrName>style.visibility</p:attrName>
                                        </p:attrNameLst>
                                      </p:cBhvr>
                                      <p:to>
                                        <p:strVal val="hidden"/>
                                      </p:to>
                                    </p:set>
                                  </p:childTnLst>
                                </p:cTn>
                              </p:par>
                            </p:childTnLst>
                          </p:cTn>
                        </p:par>
                        <p:par>
                          <p:cTn id="89" fill="hold">
                            <p:stCondLst>
                              <p:cond delay="3000"/>
                            </p:stCondLst>
                            <p:childTnLst>
                              <p:par>
                                <p:cTn id="90" presetID="22" presetClass="entr" presetSubtype="2" fill="hold" nodeType="afterEffect">
                                  <p:stCondLst>
                                    <p:cond delay="0"/>
                                  </p:stCondLst>
                                  <p:childTnLst>
                                    <p:set>
                                      <p:cBhvr>
                                        <p:cTn id="91" dur="1" fill="hold">
                                          <p:stCondLst>
                                            <p:cond delay="0"/>
                                          </p:stCondLst>
                                        </p:cTn>
                                        <p:tgtEl>
                                          <p:spTgt spid="83"/>
                                        </p:tgtEl>
                                        <p:attrNameLst>
                                          <p:attrName>style.visibility</p:attrName>
                                        </p:attrNameLst>
                                      </p:cBhvr>
                                      <p:to>
                                        <p:strVal val="visible"/>
                                      </p:to>
                                    </p:set>
                                    <p:animEffect transition="in" filter="wipe(right)">
                                      <p:cBhvr>
                                        <p:cTn id="92" dur="1000"/>
                                        <p:tgtEl>
                                          <p:spTgt spid="83"/>
                                        </p:tgtEl>
                                      </p:cBhvr>
                                    </p:animEffect>
                                  </p:childTnLst>
                                </p:cTn>
                              </p:par>
                            </p:childTnLst>
                          </p:cTn>
                        </p:par>
                        <p:par>
                          <p:cTn id="93" fill="hold">
                            <p:stCondLst>
                              <p:cond delay="4000"/>
                            </p:stCondLst>
                            <p:childTnLst>
                              <p:par>
                                <p:cTn id="94" presetID="10" presetClass="exit" presetSubtype="0" fill="hold" grpId="0" nodeType="afterEffect">
                                  <p:stCondLst>
                                    <p:cond delay="0"/>
                                  </p:stCondLst>
                                  <p:childTnLst>
                                    <p:animEffect transition="out" filter="fade">
                                      <p:cBhvr>
                                        <p:cTn id="95" dur="1000"/>
                                        <p:tgtEl>
                                          <p:spTgt spid="83"/>
                                        </p:tgtEl>
                                      </p:cBhvr>
                                    </p:animEffect>
                                    <p:set>
                                      <p:cBhvr>
                                        <p:cTn id="96" dur="1" fill="hold">
                                          <p:stCondLst>
                                            <p:cond delay="999"/>
                                          </p:stCondLst>
                                        </p:cTn>
                                        <p:tgtEl>
                                          <p:spTgt spid="83"/>
                                        </p:tgtEl>
                                        <p:attrNameLst>
                                          <p:attrName>style.visibility</p:attrName>
                                        </p:attrNameLst>
                                      </p:cBhvr>
                                      <p:to>
                                        <p:strVal val="hidden"/>
                                      </p:to>
                                    </p:set>
                                  </p:childTnLst>
                                </p:cTn>
                              </p:par>
                              <p:par>
                                <p:cTn id="97" presetID="10" presetClass="entr" presetSubtype="0" fill="hold" nodeType="withEffect">
                                  <p:stCondLst>
                                    <p:cond delay="0"/>
                                  </p:stCondLst>
                                  <p:childTnLst>
                                    <p:set>
                                      <p:cBhvr>
                                        <p:cTn id="98" dur="1" fill="hold">
                                          <p:stCondLst>
                                            <p:cond delay="0"/>
                                          </p:stCondLst>
                                        </p:cTn>
                                        <p:tgtEl>
                                          <p:spTgt spid="88"/>
                                        </p:tgtEl>
                                        <p:attrNameLst>
                                          <p:attrName>style.visibility</p:attrName>
                                        </p:attrNameLst>
                                      </p:cBhvr>
                                      <p:to>
                                        <p:strVal val="visible"/>
                                      </p:to>
                                    </p:set>
                                    <p:animEffect transition="in" filter="fade">
                                      <p:cBhvr>
                                        <p:cTn id="99" dur="1000"/>
                                        <p:tgtEl>
                                          <p:spTgt spid="88"/>
                                        </p:tgtEl>
                                      </p:cBhvr>
                                    </p:animEffect>
                                  </p:childTnLst>
                                </p:cTn>
                              </p:par>
                              <p:par>
                                <p:cTn id="100" presetID="35" presetClass="path" presetSubtype="0" accel="50000" decel="50000" fill="hold" nodeType="withEffect">
                                  <p:stCondLst>
                                    <p:cond delay="0"/>
                                  </p:stCondLst>
                                  <p:childTnLst>
                                    <p:animMotion origin="layout" path="M -4.16667E-6 -2.1189E-6 L -0.17708 -0.034 " pathEditMode="relative" rAng="0" ptsTypes="AA">
                                      <p:cBhvr>
                                        <p:cTn id="101" dur="2000" fill="hold"/>
                                        <p:tgtEl>
                                          <p:spTgt spid="88"/>
                                        </p:tgtEl>
                                        <p:attrNameLst>
                                          <p:attrName>ppt_x</p:attrName>
                                          <p:attrName>ppt_y</p:attrName>
                                        </p:attrNameLst>
                                      </p:cBhvr>
                                      <p:rCtr x="-89" y="-17"/>
                                    </p:animMotion>
                                  </p:childTnLst>
                                </p:cTn>
                              </p:par>
                              <p:par>
                                <p:cTn id="102" presetID="10" presetClass="exit" presetSubtype="0" fill="hold" nodeType="withEffect">
                                  <p:stCondLst>
                                    <p:cond delay="1000"/>
                                  </p:stCondLst>
                                  <p:childTnLst>
                                    <p:animEffect transition="out" filter="fade">
                                      <p:cBhvr>
                                        <p:cTn id="103" dur="1000"/>
                                        <p:tgtEl>
                                          <p:spTgt spid="88"/>
                                        </p:tgtEl>
                                      </p:cBhvr>
                                    </p:animEffect>
                                    <p:set>
                                      <p:cBhvr>
                                        <p:cTn id="104" dur="1" fill="hold">
                                          <p:stCondLst>
                                            <p:cond delay="999"/>
                                          </p:stCondLst>
                                        </p:cTn>
                                        <p:tgtEl>
                                          <p:spTgt spid="88"/>
                                        </p:tgtEl>
                                        <p:attrNameLst>
                                          <p:attrName>style.visibility</p:attrName>
                                        </p:attrNameLst>
                                      </p:cBhvr>
                                      <p:to>
                                        <p:strVal val="hidden"/>
                                      </p:to>
                                    </p:set>
                                  </p:childTnLst>
                                </p:cTn>
                              </p:par>
                            </p:childTnLst>
                          </p:cTn>
                        </p:par>
                        <p:par>
                          <p:cTn id="105" fill="hold">
                            <p:stCondLst>
                              <p:cond delay="6000"/>
                            </p:stCondLst>
                            <p:childTnLst>
                              <p:par>
                                <p:cTn id="106" presetID="10" presetClass="entr" presetSubtype="0" fill="hold" nodeType="afterEffect">
                                  <p:stCondLst>
                                    <p:cond delay="0"/>
                                  </p:stCondLst>
                                  <p:childTnLst>
                                    <p:set>
                                      <p:cBhvr>
                                        <p:cTn id="107" dur="1" fill="hold">
                                          <p:stCondLst>
                                            <p:cond delay="0"/>
                                          </p:stCondLst>
                                        </p:cTn>
                                        <p:tgtEl>
                                          <p:spTgt spid="90"/>
                                        </p:tgtEl>
                                        <p:attrNameLst>
                                          <p:attrName>style.visibility</p:attrName>
                                        </p:attrNameLst>
                                      </p:cBhvr>
                                      <p:to>
                                        <p:strVal val="visible"/>
                                      </p:to>
                                    </p:set>
                                    <p:animEffect transition="in" filter="fade">
                                      <p:cBhvr>
                                        <p:cTn id="108" dur="1000"/>
                                        <p:tgtEl>
                                          <p:spTgt spid="90"/>
                                        </p:tgtEl>
                                      </p:cBhvr>
                                    </p:animEffect>
                                  </p:childTnLst>
                                </p:cTn>
                              </p:par>
                              <p:par>
                                <p:cTn id="109" presetID="10" presetClass="exit" presetSubtype="0" fill="hold" nodeType="withEffect">
                                  <p:stCondLst>
                                    <p:cond delay="0"/>
                                  </p:stCondLst>
                                  <p:childTnLst>
                                    <p:animEffect transition="out" filter="fade">
                                      <p:cBhvr>
                                        <p:cTn id="110" dur="1000"/>
                                        <p:tgtEl>
                                          <p:spTgt spid="79"/>
                                        </p:tgtEl>
                                      </p:cBhvr>
                                    </p:animEffect>
                                    <p:set>
                                      <p:cBhvr>
                                        <p:cTn id="111" dur="1" fill="hold">
                                          <p:stCondLst>
                                            <p:cond delay="999"/>
                                          </p:stCondLst>
                                        </p:cTn>
                                        <p:tgtEl>
                                          <p:spTgt spid="79"/>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185"/>
                                        </p:tgtEl>
                                        <p:attrNameLst>
                                          <p:attrName>style.visibility</p:attrName>
                                        </p:attrNameLst>
                                      </p:cBhvr>
                                      <p:to>
                                        <p:strVal val="visible"/>
                                      </p:to>
                                    </p:set>
                                    <p:animEffect transition="in" filter="wipe(up)">
                                      <p:cBhvr>
                                        <p:cTn id="116" dur="1000"/>
                                        <p:tgtEl>
                                          <p:spTgt spid="185"/>
                                        </p:tgtEl>
                                      </p:cBhvr>
                                    </p:animEffect>
                                  </p:childTnLst>
                                </p:cTn>
                              </p:par>
                              <p:par>
                                <p:cTn id="117" presetID="9" presetClass="emph" presetSubtype="0" nodeType="withEffect">
                                  <p:stCondLst>
                                    <p:cond delay="0"/>
                                  </p:stCondLst>
                                  <p:childTnLst>
                                    <p:set>
                                      <p:cBhvr rctx="PPT">
                                        <p:cTn id="118" dur="indefinite"/>
                                        <p:tgtEl>
                                          <p:spTgt spid="90"/>
                                        </p:tgtEl>
                                        <p:attrNameLst>
                                          <p:attrName>style.opacity</p:attrName>
                                        </p:attrNameLst>
                                      </p:cBhvr>
                                      <p:to>
                                        <p:strVal val="0.5"/>
                                      </p:to>
                                    </p:set>
                                    <p:animEffect filter="image" prLst="opacity: 0.5">
                                      <p:cBhvr rctx="IE">
                                        <p:cTn id="119" dur="indefinite"/>
                                        <p:tgtEl>
                                          <p:spTgt spid="90"/>
                                        </p:tgtEl>
                                      </p:cBhvr>
                                    </p:animEffect>
                                  </p:childTnLst>
                                </p:cTn>
                              </p:par>
                            </p:childTnLst>
                          </p:cTn>
                        </p:par>
                        <p:par>
                          <p:cTn id="120" fill="hold">
                            <p:stCondLst>
                              <p:cond delay="1000"/>
                            </p:stCondLst>
                            <p:childTnLst>
                              <p:par>
                                <p:cTn id="121" presetID="10" presetClass="exit" presetSubtype="0" fill="hold" grpId="1" nodeType="afterEffect">
                                  <p:stCondLst>
                                    <p:cond delay="0"/>
                                  </p:stCondLst>
                                  <p:childTnLst>
                                    <p:animEffect transition="out" filter="fade">
                                      <p:cBhvr>
                                        <p:cTn id="122" dur="1000"/>
                                        <p:tgtEl>
                                          <p:spTgt spid="185"/>
                                        </p:tgtEl>
                                      </p:cBhvr>
                                    </p:animEffect>
                                    <p:set>
                                      <p:cBhvr>
                                        <p:cTn id="123" dur="1" fill="hold">
                                          <p:stCondLst>
                                            <p:cond delay="999"/>
                                          </p:stCondLst>
                                        </p:cTn>
                                        <p:tgtEl>
                                          <p:spTgt spid="185"/>
                                        </p:tgtEl>
                                        <p:attrNameLst>
                                          <p:attrName>style.visibility</p:attrName>
                                        </p:attrNameLst>
                                      </p:cBhvr>
                                      <p:to>
                                        <p:strVal val="hidden"/>
                                      </p:to>
                                    </p:set>
                                  </p:childTnLst>
                                </p:cTn>
                              </p:par>
                              <p:par>
                                <p:cTn id="124" presetID="10" presetClass="entr" presetSubtype="0" fill="hold" grpId="0" nodeType="withEffect">
                                  <p:stCondLst>
                                    <p:cond delay="0"/>
                                  </p:stCondLst>
                                  <p:childTnLst>
                                    <p:set>
                                      <p:cBhvr>
                                        <p:cTn id="125" dur="1" fill="hold">
                                          <p:stCondLst>
                                            <p:cond delay="0"/>
                                          </p:stCondLst>
                                        </p:cTn>
                                        <p:tgtEl>
                                          <p:spTgt spid="78"/>
                                        </p:tgtEl>
                                        <p:attrNameLst>
                                          <p:attrName>style.visibility</p:attrName>
                                        </p:attrNameLst>
                                      </p:cBhvr>
                                      <p:to>
                                        <p:strVal val="visible"/>
                                      </p:to>
                                    </p:set>
                                    <p:animEffect transition="in" filter="fade">
                                      <p:cBhvr>
                                        <p:cTn id="126" dur="1000"/>
                                        <p:tgtEl>
                                          <p:spTgt spid="78"/>
                                        </p:tgtEl>
                                      </p:cBhvr>
                                    </p:animEffect>
                                  </p:childTnLst>
                                </p:cTn>
                              </p:par>
                              <p:par>
                                <p:cTn id="127" presetID="10" presetClass="entr" presetSubtype="0" fill="hold" nodeType="withEffect">
                                  <p:stCondLst>
                                    <p:cond delay="0"/>
                                  </p:stCondLst>
                                  <p:childTnLst>
                                    <p:set>
                                      <p:cBhvr>
                                        <p:cTn id="128" dur="1" fill="hold">
                                          <p:stCondLst>
                                            <p:cond delay="0"/>
                                          </p:stCondLst>
                                        </p:cTn>
                                        <p:tgtEl>
                                          <p:spTgt spid="4143"/>
                                        </p:tgtEl>
                                        <p:attrNameLst>
                                          <p:attrName>style.visibility</p:attrName>
                                        </p:attrNameLst>
                                      </p:cBhvr>
                                      <p:to>
                                        <p:strVal val="visible"/>
                                      </p:to>
                                    </p:set>
                                    <p:animEffect transition="in" filter="fade">
                                      <p:cBhvr>
                                        <p:cTn id="129" dur="2000"/>
                                        <p:tgtEl>
                                          <p:spTgt spid="4143"/>
                                        </p:tgtEl>
                                      </p:cBhvr>
                                    </p:animEffect>
                                  </p:childTnLst>
                                </p:cTn>
                              </p:par>
                            </p:childTnLst>
                          </p:cTn>
                        </p:par>
                        <p:par>
                          <p:cTn id="130" fill="hold">
                            <p:stCondLst>
                              <p:cond delay="3000"/>
                            </p:stCondLst>
                            <p:childTnLst>
                              <p:par>
                                <p:cTn id="131" presetID="10" presetClass="exit" presetSubtype="0" fill="hold" nodeType="afterEffect">
                                  <p:stCondLst>
                                    <p:cond delay="0"/>
                                  </p:stCondLst>
                                  <p:childTnLst>
                                    <p:animEffect transition="out" filter="fade">
                                      <p:cBhvr>
                                        <p:cTn id="132" dur="1000"/>
                                        <p:tgtEl>
                                          <p:spTgt spid="4143"/>
                                        </p:tgtEl>
                                      </p:cBhvr>
                                    </p:animEffect>
                                    <p:set>
                                      <p:cBhvr>
                                        <p:cTn id="133" dur="1" fill="hold">
                                          <p:stCondLst>
                                            <p:cond delay="999"/>
                                          </p:stCondLst>
                                        </p:cTn>
                                        <p:tgtEl>
                                          <p:spTgt spid="4143"/>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1000"/>
                                        <p:tgtEl>
                                          <p:spTgt spid="78"/>
                                        </p:tgtEl>
                                      </p:cBhvr>
                                    </p:animEffect>
                                    <p:set>
                                      <p:cBhvr>
                                        <p:cTn id="136" dur="1" fill="hold">
                                          <p:stCondLst>
                                            <p:cond delay="999"/>
                                          </p:stCondLst>
                                        </p:cTn>
                                        <p:tgtEl>
                                          <p:spTgt spid="78"/>
                                        </p:tgtEl>
                                        <p:attrNameLst>
                                          <p:attrName>style.visibility</p:attrName>
                                        </p:attrNameLst>
                                      </p:cBhvr>
                                      <p:to>
                                        <p:strVal val="hidden"/>
                                      </p:to>
                                    </p:set>
                                  </p:childTnLst>
                                </p:cTn>
                              </p:par>
                              <p:par>
                                <p:cTn id="137" presetID="47" presetClass="entr" presetSubtype="0" fill="hold" nodeType="withEffect">
                                  <p:stCondLst>
                                    <p:cond delay="0"/>
                                  </p:stCondLst>
                                  <p:childTnLst>
                                    <p:set>
                                      <p:cBhvr>
                                        <p:cTn id="138" dur="1" fill="hold">
                                          <p:stCondLst>
                                            <p:cond delay="0"/>
                                          </p:stCondLst>
                                        </p:cTn>
                                        <p:tgtEl>
                                          <p:spTgt spid="16"/>
                                        </p:tgtEl>
                                        <p:attrNameLst>
                                          <p:attrName>style.visibility</p:attrName>
                                        </p:attrNameLst>
                                      </p:cBhvr>
                                      <p:to>
                                        <p:strVal val="visible"/>
                                      </p:to>
                                    </p:set>
                                    <p:animEffect transition="in" filter="fade">
                                      <p:cBhvr>
                                        <p:cTn id="139" dur="1000"/>
                                        <p:tgtEl>
                                          <p:spTgt spid="16"/>
                                        </p:tgtEl>
                                      </p:cBhvr>
                                    </p:animEffect>
                                    <p:anim calcmode="lin" valueType="num">
                                      <p:cBhvr>
                                        <p:cTn id="140" dur="1000" fill="hold"/>
                                        <p:tgtEl>
                                          <p:spTgt spid="16"/>
                                        </p:tgtEl>
                                        <p:attrNameLst>
                                          <p:attrName>ppt_x</p:attrName>
                                        </p:attrNameLst>
                                      </p:cBhvr>
                                      <p:tavLst>
                                        <p:tav tm="0">
                                          <p:val>
                                            <p:strVal val="#ppt_x"/>
                                          </p:val>
                                        </p:tav>
                                        <p:tav tm="100000">
                                          <p:val>
                                            <p:strVal val="#ppt_x"/>
                                          </p:val>
                                        </p:tav>
                                      </p:tavLst>
                                    </p:anim>
                                    <p:anim calcmode="lin" valueType="num">
                                      <p:cBhvr>
                                        <p:cTn id="141" dur="1000" fill="hold"/>
                                        <p:tgtEl>
                                          <p:spTgt spid="16"/>
                                        </p:tgtEl>
                                        <p:attrNameLst>
                                          <p:attrName>ppt_y</p:attrName>
                                        </p:attrNameLst>
                                      </p:cBhvr>
                                      <p:tavLst>
                                        <p:tav tm="0">
                                          <p:val>
                                            <p:strVal val="#ppt_y-.1"/>
                                          </p:val>
                                        </p:tav>
                                        <p:tav tm="100000">
                                          <p:val>
                                            <p:strVal val="#ppt_y"/>
                                          </p:val>
                                        </p:tav>
                                      </p:tavLst>
                                    </p:anim>
                                  </p:childTnLst>
                                </p:cTn>
                              </p:par>
                            </p:childTnLst>
                          </p:cTn>
                        </p:par>
                        <p:par>
                          <p:cTn id="142" fill="hold">
                            <p:stCondLst>
                              <p:cond delay="4000"/>
                            </p:stCondLst>
                            <p:childTnLst>
                              <p:par>
                                <p:cTn id="143" presetID="22" presetClass="entr" presetSubtype="1" fill="hold" grpId="0" nodeType="afterEffect">
                                  <p:stCondLst>
                                    <p:cond delay="0"/>
                                  </p:stCondLst>
                                  <p:childTnLst>
                                    <p:set>
                                      <p:cBhvr>
                                        <p:cTn id="144" dur="1" fill="hold">
                                          <p:stCondLst>
                                            <p:cond delay="0"/>
                                          </p:stCondLst>
                                        </p:cTn>
                                        <p:tgtEl>
                                          <p:spTgt spid="181"/>
                                        </p:tgtEl>
                                        <p:attrNameLst>
                                          <p:attrName>style.visibility</p:attrName>
                                        </p:attrNameLst>
                                      </p:cBhvr>
                                      <p:to>
                                        <p:strVal val="visible"/>
                                      </p:to>
                                    </p:set>
                                    <p:animEffect transition="in" filter="wipe(up)">
                                      <p:cBhvr>
                                        <p:cTn id="145" dur="1000"/>
                                        <p:tgtEl>
                                          <p:spTgt spid="181"/>
                                        </p:tgtEl>
                                      </p:cBhvr>
                                    </p:animEffect>
                                  </p:childTnLst>
                                </p:cTn>
                              </p:par>
                            </p:childTnLst>
                          </p:cTn>
                        </p:par>
                        <p:par>
                          <p:cTn id="146" fill="hold">
                            <p:stCondLst>
                              <p:cond delay="5000"/>
                            </p:stCondLst>
                            <p:childTnLst>
                              <p:par>
                                <p:cTn id="147" presetID="10" presetClass="exit" presetSubtype="0" fill="hold" grpId="1" nodeType="afterEffect">
                                  <p:stCondLst>
                                    <p:cond delay="0"/>
                                  </p:stCondLst>
                                  <p:childTnLst>
                                    <p:animEffect transition="out" filter="fade">
                                      <p:cBhvr>
                                        <p:cTn id="148" dur="1000"/>
                                        <p:tgtEl>
                                          <p:spTgt spid="181"/>
                                        </p:tgtEl>
                                      </p:cBhvr>
                                    </p:animEffect>
                                    <p:set>
                                      <p:cBhvr>
                                        <p:cTn id="149" dur="1" fill="hold">
                                          <p:stCondLst>
                                            <p:cond delay="999"/>
                                          </p:stCondLst>
                                        </p:cTn>
                                        <p:tgtEl>
                                          <p:spTgt spid="181"/>
                                        </p:tgtEl>
                                        <p:attrNameLst>
                                          <p:attrName>style.visibility</p:attrName>
                                        </p:attrNameLst>
                                      </p:cBhvr>
                                      <p:to>
                                        <p:strVal val="hidden"/>
                                      </p:to>
                                    </p:set>
                                  </p:childTnLst>
                                </p:cTn>
                              </p:par>
                              <p:par>
                                <p:cTn id="150" presetID="47" presetClass="entr" presetSubtype="0" fill="hold" nodeType="withEffect">
                                  <p:stCondLst>
                                    <p:cond delay="0"/>
                                  </p:stCondLst>
                                  <p:childTnLst>
                                    <p:set>
                                      <p:cBhvr>
                                        <p:cTn id="151" dur="1" fill="hold">
                                          <p:stCondLst>
                                            <p:cond delay="0"/>
                                          </p:stCondLst>
                                        </p:cTn>
                                        <p:tgtEl>
                                          <p:spTgt spid="12"/>
                                        </p:tgtEl>
                                        <p:attrNameLst>
                                          <p:attrName>style.visibility</p:attrName>
                                        </p:attrNameLst>
                                      </p:cBhvr>
                                      <p:to>
                                        <p:strVal val="visible"/>
                                      </p:to>
                                    </p:set>
                                    <p:animEffect transition="in" filter="fade">
                                      <p:cBhvr>
                                        <p:cTn id="152" dur="1000"/>
                                        <p:tgtEl>
                                          <p:spTgt spid="12"/>
                                        </p:tgtEl>
                                      </p:cBhvr>
                                    </p:animEffect>
                                    <p:anim calcmode="lin" valueType="num">
                                      <p:cBhvr>
                                        <p:cTn id="153" dur="1000" fill="hold"/>
                                        <p:tgtEl>
                                          <p:spTgt spid="12"/>
                                        </p:tgtEl>
                                        <p:attrNameLst>
                                          <p:attrName>ppt_x</p:attrName>
                                        </p:attrNameLst>
                                      </p:cBhvr>
                                      <p:tavLst>
                                        <p:tav tm="0">
                                          <p:val>
                                            <p:strVal val="#ppt_x"/>
                                          </p:val>
                                        </p:tav>
                                        <p:tav tm="100000">
                                          <p:val>
                                            <p:strVal val="#ppt_x"/>
                                          </p:val>
                                        </p:tav>
                                      </p:tavLst>
                                    </p:anim>
                                    <p:anim calcmode="lin" valueType="num">
                                      <p:cBhvr>
                                        <p:cTn id="154" dur="1000" fill="hold"/>
                                        <p:tgtEl>
                                          <p:spTgt spid="12"/>
                                        </p:tgtEl>
                                        <p:attrNameLst>
                                          <p:attrName>ppt_y</p:attrName>
                                        </p:attrNameLst>
                                      </p:cBhvr>
                                      <p:tavLst>
                                        <p:tav tm="0">
                                          <p:val>
                                            <p:strVal val="#ppt_y-.1"/>
                                          </p:val>
                                        </p:tav>
                                        <p:tav tm="100000">
                                          <p:val>
                                            <p:strVal val="#ppt_y"/>
                                          </p:val>
                                        </p:tav>
                                      </p:tavLst>
                                    </p:anim>
                                  </p:childTnLst>
                                </p:cTn>
                              </p:par>
                            </p:childTnLst>
                          </p:cTn>
                        </p:par>
                        <p:par>
                          <p:cTn id="155" fill="hold">
                            <p:stCondLst>
                              <p:cond delay="6000"/>
                            </p:stCondLst>
                            <p:childTnLst>
                              <p:par>
                                <p:cTn id="156" presetID="22" presetClass="entr" presetSubtype="1" fill="hold" grpId="0" nodeType="afterEffect">
                                  <p:stCondLst>
                                    <p:cond delay="0"/>
                                  </p:stCondLst>
                                  <p:childTnLst>
                                    <p:set>
                                      <p:cBhvr>
                                        <p:cTn id="157" dur="1" fill="hold">
                                          <p:stCondLst>
                                            <p:cond delay="0"/>
                                          </p:stCondLst>
                                        </p:cTn>
                                        <p:tgtEl>
                                          <p:spTgt spid="177"/>
                                        </p:tgtEl>
                                        <p:attrNameLst>
                                          <p:attrName>style.visibility</p:attrName>
                                        </p:attrNameLst>
                                      </p:cBhvr>
                                      <p:to>
                                        <p:strVal val="visible"/>
                                      </p:to>
                                    </p:set>
                                    <p:animEffect transition="in" filter="wipe(up)">
                                      <p:cBhvr>
                                        <p:cTn id="158" dur="1000"/>
                                        <p:tgtEl>
                                          <p:spTgt spid="177"/>
                                        </p:tgtEl>
                                      </p:cBhvr>
                                    </p:animEffect>
                                  </p:childTnLst>
                                </p:cTn>
                              </p:par>
                            </p:childTnLst>
                          </p:cTn>
                        </p:par>
                        <p:par>
                          <p:cTn id="159" fill="hold">
                            <p:stCondLst>
                              <p:cond delay="7000"/>
                            </p:stCondLst>
                            <p:childTnLst>
                              <p:par>
                                <p:cTn id="160" presetID="10" presetClass="exit" presetSubtype="0" fill="hold" grpId="1" nodeType="afterEffect">
                                  <p:stCondLst>
                                    <p:cond delay="0"/>
                                  </p:stCondLst>
                                  <p:childTnLst>
                                    <p:animEffect transition="out" filter="fade">
                                      <p:cBhvr>
                                        <p:cTn id="161" dur="1000"/>
                                        <p:tgtEl>
                                          <p:spTgt spid="177"/>
                                        </p:tgtEl>
                                      </p:cBhvr>
                                    </p:animEffect>
                                    <p:set>
                                      <p:cBhvr>
                                        <p:cTn id="162" dur="1" fill="hold">
                                          <p:stCondLst>
                                            <p:cond delay="999"/>
                                          </p:stCondLst>
                                        </p:cTn>
                                        <p:tgtEl>
                                          <p:spTgt spid="177"/>
                                        </p:tgtEl>
                                        <p:attrNameLst>
                                          <p:attrName>style.visibility</p:attrName>
                                        </p:attrNameLst>
                                      </p:cBhvr>
                                      <p:to>
                                        <p:strVal val="hidden"/>
                                      </p:to>
                                    </p:set>
                                  </p:childTnLst>
                                </p:cTn>
                              </p:par>
                              <p:par>
                                <p:cTn id="163" presetID="47" presetClass="entr" presetSubtype="0" fill="hold" nodeType="withEffect">
                                  <p:stCondLst>
                                    <p:cond delay="0"/>
                                  </p:stCondLst>
                                  <p:childTnLst>
                                    <p:set>
                                      <p:cBhvr>
                                        <p:cTn id="164" dur="1" fill="hold">
                                          <p:stCondLst>
                                            <p:cond delay="0"/>
                                          </p:stCondLst>
                                        </p:cTn>
                                        <p:tgtEl>
                                          <p:spTgt spid="9"/>
                                        </p:tgtEl>
                                        <p:attrNameLst>
                                          <p:attrName>style.visibility</p:attrName>
                                        </p:attrNameLst>
                                      </p:cBhvr>
                                      <p:to>
                                        <p:strVal val="visible"/>
                                      </p:to>
                                    </p:set>
                                    <p:animEffect transition="in" filter="fade">
                                      <p:cBhvr>
                                        <p:cTn id="165" dur="1000"/>
                                        <p:tgtEl>
                                          <p:spTgt spid="9"/>
                                        </p:tgtEl>
                                      </p:cBhvr>
                                    </p:animEffect>
                                    <p:anim calcmode="lin" valueType="num">
                                      <p:cBhvr>
                                        <p:cTn id="166" dur="1000" fill="hold"/>
                                        <p:tgtEl>
                                          <p:spTgt spid="9"/>
                                        </p:tgtEl>
                                        <p:attrNameLst>
                                          <p:attrName>ppt_x</p:attrName>
                                        </p:attrNameLst>
                                      </p:cBhvr>
                                      <p:tavLst>
                                        <p:tav tm="0">
                                          <p:val>
                                            <p:strVal val="#ppt_x"/>
                                          </p:val>
                                        </p:tav>
                                        <p:tav tm="100000">
                                          <p:val>
                                            <p:strVal val="#ppt_x"/>
                                          </p:val>
                                        </p:tav>
                                      </p:tavLst>
                                    </p:anim>
                                    <p:anim calcmode="lin" valueType="num">
                                      <p:cBhvr>
                                        <p:cTn id="167" dur="1000" fill="hold"/>
                                        <p:tgtEl>
                                          <p:spTgt spid="9"/>
                                        </p:tgtEl>
                                        <p:attrNameLst>
                                          <p:attrName>ppt_y</p:attrName>
                                        </p:attrNameLst>
                                      </p:cBhvr>
                                      <p:tavLst>
                                        <p:tav tm="0">
                                          <p:val>
                                            <p:strVal val="#ppt_y-.1"/>
                                          </p:val>
                                        </p:tav>
                                        <p:tav tm="100000">
                                          <p:val>
                                            <p:strVal val="#ppt_y"/>
                                          </p:val>
                                        </p:tav>
                                      </p:tavLst>
                                    </p:anim>
                                  </p:childTnLst>
                                </p:cTn>
                              </p:par>
                            </p:childTnLst>
                          </p:cTn>
                        </p:par>
                        <p:par>
                          <p:cTn id="168" fill="hold">
                            <p:stCondLst>
                              <p:cond delay="8000"/>
                            </p:stCondLst>
                            <p:childTnLst>
                              <p:par>
                                <p:cTn id="169" presetID="22" presetClass="entr" presetSubtype="2" fill="hold" grpId="0" nodeType="afterEffect">
                                  <p:stCondLst>
                                    <p:cond delay="0"/>
                                  </p:stCondLst>
                                  <p:childTnLst>
                                    <p:set>
                                      <p:cBhvr>
                                        <p:cTn id="170" dur="1" fill="hold">
                                          <p:stCondLst>
                                            <p:cond delay="0"/>
                                          </p:stCondLst>
                                        </p:cTn>
                                        <p:tgtEl>
                                          <p:spTgt spid="176"/>
                                        </p:tgtEl>
                                        <p:attrNameLst>
                                          <p:attrName>style.visibility</p:attrName>
                                        </p:attrNameLst>
                                      </p:cBhvr>
                                      <p:to>
                                        <p:strVal val="visible"/>
                                      </p:to>
                                    </p:set>
                                    <p:animEffect transition="in" filter="wipe(right)">
                                      <p:cBhvr>
                                        <p:cTn id="171" dur="1000"/>
                                        <p:tgtEl>
                                          <p:spTgt spid="176"/>
                                        </p:tgtEl>
                                      </p:cBhvr>
                                    </p:animEffect>
                                  </p:childTnLst>
                                </p:cTn>
                              </p:par>
                            </p:childTnLst>
                          </p:cTn>
                        </p:par>
                        <p:par>
                          <p:cTn id="172" fill="hold">
                            <p:stCondLst>
                              <p:cond delay="9000"/>
                            </p:stCondLst>
                            <p:childTnLst>
                              <p:par>
                                <p:cTn id="173" presetID="10" presetClass="exit" presetSubtype="0" fill="hold" grpId="1" nodeType="afterEffect">
                                  <p:stCondLst>
                                    <p:cond delay="0"/>
                                  </p:stCondLst>
                                  <p:childTnLst>
                                    <p:animEffect transition="out" filter="fade">
                                      <p:cBhvr>
                                        <p:cTn id="174" dur="1000"/>
                                        <p:tgtEl>
                                          <p:spTgt spid="176"/>
                                        </p:tgtEl>
                                      </p:cBhvr>
                                    </p:animEffect>
                                    <p:set>
                                      <p:cBhvr>
                                        <p:cTn id="175" dur="1" fill="hold">
                                          <p:stCondLst>
                                            <p:cond delay="999"/>
                                          </p:stCondLst>
                                        </p:cTn>
                                        <p:tgtEl>
                                          <p:spTgt spid="176"/>
                                        </p:tgtEl>
                                        <p:attrNameLst>
                                          <p:attrName>style.visibility</p:attrName>
                                        </p:attrNameLst>
                                      </p:cBhvr>
                                      <p:to>
                                        <p:strVal val="hidden"/>
                                      </p:to>
                                    </p:set>
                                  </p:childTnLst>
                                </p:cTn>
                              </p:par>
                              <p:par>
                                <p:cTn id="176" presetID="47" presetClass="entr" presetSubtype="0" fill="hold" nodeType="withEffect">
                                  <p:stCondLst>
                                    <p:cond delay="0"/>
                                  </p:stCondLst>
                                  <p:childTnLst>
                                    <p:set>
                                      <p:cBhvr>
                                        <p:cTn id="177" dur="1" fill="hold">
                                          <p:stCondLst>
                                            <p:cond delay="0"/>
                                          </p:stCondLst>
                                        </p:cTn>
                                        <p:tgtEl>
                                          <p:spTgt spid="6"/>
                                        </p:tgtEl>
                                        <p:attrNameLst>
                                          <p:attrName>style.visibility</p:attrName>
                                        </p:attrNameLst>
                                      </p:cBhvr>
                                      <p:to>
                                        <p:strVal val="visible"/>
                                      </p:to>
                                    </p:set>
                                    <p:animEffect transition="in" filter="fade">
                                      <p:cBhvr>
                                        <p:cTn id="178" dur="1000"/>
                                        <p:tgtEl>
                                          <p:spTgt spid="6"/>
                                        </p:tgtEl>
                                      </p:cBhvr>
                                    </p:animEffect>
                                    <p:anim calcmode="lin" valueType="num">
                                      <p:cBhvr>
                                        <p:cTn id="179" dur="1000" fill="hold"/>
                                        <p:tgtEl>
                                          <p:spTgt spid="6"/>
                                        </p:tgtEl>
                                        <p:attrNameLst>
                                          <p:attrName>ppt_x</p:attrName>
                                        </p:attrNameLst>
                                      </p:cBhvr>
                                      <p:tavLst>
                                        <p:tav tm="0">
                                          <p:val>
                                            <p:strVal val="#ppt_x"/>
                                          </p:val>
                                        </p:tav>
                                        <p:tav tm="100000">
                                          <p:val>
                                            <p:strVal val="#ppt_x"/>
                                          </p:val>
                                        </p:tav>
                                      </p:tavLst>
                                    </p:anim>
                                    <p:anim calcmode="lin" valueType="num">
                                      <p:cBhvr>
                                        <p:cTn id="180" dur="1000" fill="hold"/>
                                        <p:tgtEl>
                                          <p:spTgt spid="6"/>
                                        </p:tgtEl>
                                        <p:attrNameLst>
                                          <p:attrName>ppt_y</p:attrName>
                                        </p:attrNameLst>
                                      </p:cBhvr>
                                      <p:tavLst>
                                        <p:tav tm="0">
                                          <p:val>
                                            <p:strVal val="#ppt_y-.1"/>
                                          </p:val>
                                        </p:tav>
                                        <p:tav tm="100000">
                                          <p:val>
                                            <p:strVal val="#ppt_y"/>
                                          </p:val>
                                        </p:tav>
                                      </p:tavLst>
                                    </p:anim>
                                  </p:childTnLst>
                                </p:cTn>
                              </p:par>
                            </p:childTnLst>
                          </p:cTn>
                        </p:par>
                        <p:par>
                          <p:cTn id="181" fill="hold">
                            <p:stCondLst>
                              <p:cond delay="10000"/>
                            </p:stCondLst>
                            <p:childTnLst>
                              <p:par>
                                <p:cTn id="182" presetID="22" presetClass="entr" presetSubtype="2" fill="hold" grpId="0" nodeType="afterEffect">
                                  <p:stCondLst>
                                    <p:cond delay="0"/>
                                  </p:stCondLst>
                                  <p:childTnLst>
                                    <p:set>
                                      <p:cBhvr>
                                        <p:cTn id="183" dur="1" fill="hold">
                                          <p:stCondLst>
                                            <p:cond delay="0"/>
                                          </p:stCondLst>
                                        </p:cTn>
                                        <p:tgtEl>
                                          <p:spTgt spid="175"/>
                                        </p:tgtEl>
                                        <p:attrNameLst>
                                          <p:attrName>style.visibility</p:attrName>
                                        </p:attrNameLst>
                                      </p:cBhvr>
                                      <p:to>
                                        <p:strVal val="visible"/>
                                      </p:to>
                                    </p:set>
                                    <p:animEffect transition="in" filter="wipe(right)">
                                      <p:cBhvr>
                                        <p:cTn id="184" dur="1000"/>
                                        <p:tgtEl>
                                          <p:spTgt spid="175"/>
                                        </p:tgtEl>
                                      </p:cBhvr>
                                    </p:animEffect>
                                  </p:childTnLst>
                                </p:cTn>
                              </p:par>
                            </p:childTnLst>
                          </p:cTn>
                        </p:par>
                        <p:par>
                          <p:cTn id="185" fill="hold">
                            <p:stCondLst>
                              <p:cond delay="11000"/>
                            </p:stCondLst>
                            <p:childTnLst>
                              <p:par>
                                <p:cTn id="186" presetID="10" presetClass="exit" presetSubtype="0" fill="hold" grpId="1" nodeType="afterEffect">
                                  <p:stCondLst>
                                    <p:cond delay="0"/>
                                  </p:stCondLst>
                                  <p:childTnLst>
                                    <p:animEffect transition="out" filter="fade">
                                      <p:cBhvr>
                                        <p:cTn id="187" dur="1000"/>
                                        <p:tgtEl>
                                          <p:spTgt spid="175"/>
                                        </p:tgtEl>
                                      </p:cBhvr>
                                    </p:animEffect>
                                    <p:set>
                                      <p:cBhvr>
                                        <p:cTn id="188" dur="1" fill="hold">
                                          <p:stCondLst>
                                            <p:cond delay="999"/>
                                          </p:stCondLst>
                                        </p:cTn>
                                        <p:tgtEl>
                                          <p:spTgt spid="175"/>
                                        </p:tgtEl>
                                        <p:attrNameLst>
                                          <p:attrName>style.visibility</p:attrName>
                                        </p:attrNameLst>
                                      </p:cBhvr>
                                      <p:to>
                                        <p:strVal val="hidden"/>
                                      </p:to>
                                    </p:set>
                                  </p:childTnLst>
                                </p:cTn>
                              </p:par>
                              <p:par>
                                <p:cTn id="189" presetID="10" presetClass="entr" presetSubtype="0" fill="hold" nodeType="withEffect">
                                  <p:stCondLst>
                                    <p:cond delay="0"/>
                                  </p:stCondLst>
                                  <p:childTnLst>
                                    <p:set>
                                      <p:cBhvr>
                                        <p:cTn id="190" dur="1" fill="hold">
                                          <p:stCondLst>
                                            <p:cond delay="0"/>
                                          </p:stCondLst>
                                        </p:cTn>
                                        <p:tgtEl>
                                          <p:spTgt spid="170"/>
                                        </p:tgtEl>
                                        <p:attrNameLst>
                                          <p:attrName>style.visibility</p:attrName>
                                        </p:attrNameLst>
                                      </p:cBhvr>
                                      <p:to>
                                        <p:strVal val="visible"/>
                                      </p:to>
                                    </p:set>
                                    <p:animEffect transition="in" filter="fade">
                                      <p:cBhvr>
                                        <p:cTn id="191" dur="2000"/>
                                        <p:tgtEl>
                                          <p:spTgt spid="170"/>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77"/>
                                        </p:tgtEl>
                                        <p:attrNameLst>
                                          <p:attrName>style.visibility</p:attrName>
                                        </p:attrNameLst>
                                      </p:cBhvr>
                                      <p:to>
                                        <p:strVal val="visible"/>
                                      </p:to>
                                    </p:set>
                                    <p:animEffect transition="in" filter="fade">
                                      <p:cBhvr>
                                        <p:cTn id="194" dur="1000"/>
                                        <p:tgtEl>
                                          <p:spTgt spid="77"/>
                                        </p:tgtEl>
                                      </p:cBhvr>
                                    </p:animEffect>
                                  </p:childTnLst>
                                </p:cTn>
                              </p:par>
                            </p:childTnLst>
                          </p:cTn>
                        </p:par>
                        <p:par>
                          <p:cTn id="195" fill="hold">
                            <p:stCondLst>
                              <p:cond delay="13000"/>
                            </p:stCondLst>
                            <p:childTnLst>
                              <p:par>
                                <p:cTn id="196" presetID="10" presetClass="exit" presetSubtype="0" fill="hold" nodeType="afterEffect">
                                  <p:stCondLst>
                                    <p:cond delay="0"/>
                                  </p:stCondLst>
                                  <p:childTnLst>
                                    <p:animEffect transition="out" filter="fade">
                                      <p:cBhvr>
                                        <p:cTn id="197" dur="1000"/>
                                        <p:tgtEl>
                                          <p:spTgt spid="170"/>
                                        </p:tgtEl>
                                      </p:cBhvr>
                                    </p:animEffect>
                                    <p:set>
                                      <p:cBhvr>
                                        <p:cTn id="198" dur="1" fill="hold">
                                          <p:stCondLst>
                                            <p:cond delay="999"/>
                                          </p:stCondLst>
                                        </p:cTn>
                                        <p:tgtEl>
                                          <p:spTgt spid="170"/>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1000"/>
                                        <p:tgtEl>
                                          <p:spTgt spid="77"/>
                                        </p:tgtEl>
                                      </p:cBhvr>
                                    </p:animEffect>
                                    <p:set>
                                      <p:cBhvr>
                                        <p:cTn id="201" dur="1" fill="hold">
                                          <p:stCondLst>
                                            <p:cond delay="999"/>
                                          </p:stCondLst>
                                        </p:cTn>
                                        <p:tgtEl>
                                          <p:spTgt spid="77"/>
                                        </p:tgtEl>
                                        <p:attrNameLst>
                                          <p:attrName>style.visibility</p:attrName>
                                        </p:attrNameLst>
                                      </p:cBhvr>
                                      <p:to>
                                        <p:strVal val="hidden"/>
                                      </p:to>
                                    </p:set>
                                  </p:childTnLst>
                                </p:cTn>
                              </p:par>
                              <p:par>
                                <p:cTn id="202" presetID="47" presetClass="entr" presetSubtype="0" fill="hold" nodeType="withEffect">
                                  <p:stCondLst>
                                    <p:cond delay="0"/>
                                  </p:stCondLst>
                                  <p:childTnLst>
                                    <p:set>
                                      <p:cBhvr>
                                        <p:cTn id="203" dur="1" fill="hold">
                                          <p:stCondLst>
                                            <p:cond delay="0"/>
                                          </p:stCondLst>
                                        </p:cTn>
                                        <p:tgtEl>
                                          <p:spTgt spid="4"/>
                                        </p:tgtEl>
                                        <p:attrNameLst>
                                          <p:attrName>style.visibility</p:attrName>
                                        </p:attrNameLst>
                                      </p:cBhvr>
                                      <p:to>
                                        <p:strVal val="visible"/>
                                      </p:to>
                                    </p:set>
                                    <p:animEffect transition="in" filter="fade">
                                      <p:cBhvr>
                                        <p:cTn id="204" dur="1000"/>
                                        <p:tgtEl>
                                          <p:spTgt spid="4"/>
                                        </p:tgtEl>
                                      </p:cBhvr>
                                    </p:animEffect>
                                    <p:anim calcmode="lin" valueType="num">
                                      <p:cBhvr>
                                        <p:cTn id="205" dur="1000" fill="hold"/>
                                        <p:tgtEl>
                                          <p:spTgt spid="4"/>
                                        </p:tgtEl>
                                        <p:attrNameLst>
                                          <p:attrName>ppt_x</p:attrName>
                                        </p:attrNameLst>
                                      </p:cBhvr>
                                      <p:tavLst>
                                        <p:tav tm="0">
                                          <p:val>
                                            <p:strVal val="#ppt_x"/>
                                          </p:val>
                                        </p:tav>
                                        <p:tav tm="100000">
                                          <p:val>
                                            <p:strVal val="#ppt_x"/>
                                          </p:val>
                                        </p:tav>
                                      </p:tavLst>
                                    </p:anim>
                                    <p:anim calcmode="lin" valueType="num">
                                      <p:cBhvr>
                                        <p:cTn id="20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186" grpId="0" animBg="1"/>
      <p:bldP spid="186" grpId="1" animBg="1"/>
      <p:bldP spid="181" grpId="0" animBg="1"/>
      <p:bldP spid="181" grpId="1" animBg="1"/>
      <p:bldP spid="183" grpId="0" animBg="1"/>
      <p:bldP spid="183" grpId="1" animBg="1"/>
      <p:bldP spid="184" grpId="0" animBg="1"/>
      <p:bldP spid="184" grpId="1" animBg="1"/>
      <p:bldP spid="185" grpId="0" animBg="1"/>
      <p:bldP spid="185" grpId="1" animBg="1"/>
      <p:bldP spid="175" grpId="0" animBg="1"/>
      <p:bldP spid="175" grpId="1" animBg="1"/>
      <p:bldP spid="176" grpId="0" animBg="1"/>
      <p:bldP spid="176" grpId="1" animBg="1"/>
      <p:bldP spid="177" grpId="0" animBg="1"/>
      <p:bldP spid="177" grpId="1" animBg="1"/>
      <p:bldP spid="165" grpId="0"/>
      <p:bldP spid="77" grpId="0"/>
      <p:bldP spid="77" grpId="1"/>
      <p:bldP spid="78" grpId="0"/>
      <p:bldP spid="7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 name="Table 78"/>
          <p:cNvGraphicFramePr>
            <a:graphicFrameLocks noGrp="1"/>
          </p:cNvGraphicFramePr>
          <p:nvPr/>
        </p:nvGraphicFramePr>
        <p:xfrm>
          <a:off x="5486400" y="990600"/>
          <a:ext cx="2699534" cy="2011680"/>
        </p:xfrm>
        <a:graphic>
          <a:graphicData uri="http://schemas.openxmlformats.org/drawingml/2006/table">
            <a:tbl>
              <a:tblPr bandRow="1">
                <a:tableStyleId>{18603FDC-E32A-4AB5-989C-0864C3EAD2B8}</a:tableStyleId>
              </a:tblPr>
              <a:tblGrid>
                <a:gridCol w="1349767"/>
                <a:gridCol w="1349767"/>
              </a:tblGrid>
              <a:tr h="219212">
                <a:tc>
                  <a:txBody>
                    <a:bodyPr/>
                    <a:lstStyle/>
                    <a:p>
                      <a:pPr algn="ctr"/>
                      <a:r>
                        <a:rPr lang="en-US" sz="1000" dirty="0" smtClean="0">
                          <a:effectLst>
                            <a:outerShdw blurRad="38100" dist="38100" dir="2700000" algn="tl">
                              <a:srgbClr val="000000">
                                <a:alpha val="43137"/>
                              </a:srgbClr>
                            </a:outerShdw>
                          </a:effectLst>
                        </a:rPr>
                        <a:t>Given</a:t>
                      </a:r>
                      <a:r>
                        <a:rPr lang="en-US" sz="1000" baseline="0" dirty="0" smtClean="0">
                          <a:effectLst>
                            <a:outerShdw blurRad="38100" dist="38100" dir="2700000" algn="tl">
                              <a:srgbClr val="000000">
                                <a:alpha val="43137"/>
                              </a:srgbClr>
                            </a:outerShdw>
                          </a:effectLst>
                        </a:rPr>
                        <a:t> Name</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Melissa</a:t>
                      </a:r>
                      <a:endParaRPr lang="en-US" sz="1000" dirty="0">
                        <a:solidFill>
                          <a:schemeClr val="accent3"/>
                        </a:solidFill>
                        <a:effectLst>
                          <a:outerShdw blurRad="38100" dist="38100" dir="2700000" algn="tl">
                            <a:srgbClr val="000000">
                              <a:alpha val="43137"/>
                            </a:srgbClr>
                          </a:outerShdw>
                        </a:effectLst>
                      </a:endParaRPr>
                    </a:p>
                  </a:txBody>
                  <a:tcPr anchor="ctr"/>
                </a:tc>
              </a:tr>
              <a:tr h="219212">
                <a:tc>
                  <a:txBody>
                    <a:bodyPr/>
                    <a:lstStyle/>
                    <a:p>
                      <a:pPr algn="ctr"/>
                      <a:r>
                        <a:rPr lang="en-US" sz="1000" dirty="0" smtClean="0">
                          <a:effectLst>
                            <a:outerShdw blurRad="38100" dist="38100" dir="2700000" algn="tl">
                              <a:srgbClr val="000000">
                                <a:alpha val="43137"/>
                              </a:srgbClr>
                            </a:outerShdw>
                          </a:effectLst>
                        </a:rPr>
                        <a:t>Surname</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Meyers</a:t>
                      </a:r>
                      <a:endParaRPr lang="en-US" sz="1000" dirty="0">
                        <a:solidFill>
                          <a:schemeClr val="accent3"/>
                        </a:solidFill>
                        <a:effectLst>
                          <a:outerShdw blurRad="38100" dist="38100" dir="2700000" algn="tl">
                            <a:srgbClr val="000000">
                              <a:alpha val="43137"/>
                            </a:srgbClr>
                          </a:outerShdw>
                        </a:effectLst>
                      </a:endParaRPr>
                    </a:p>
                  </a:txBody>
                  <a:tcPr anchor="ctr"/>
                </a:tc>
              </a:tr>
              <a:tr h="370172">
                <a:tc>
                  <a:txBody>
                    <a:bodyPr/>
                    <a:lstStyle/>
                    <a:p>
                      <a:pPr algn="ctr"/>
                      <a:r>
                        <a:rPr lang="en-US" sz="1000" dirty="0" smtClean="0">
                          <a:effectLst>
                            <a:outerShdw blurRad="38100" dist="38100" dir="2700000" algn="tl">
                              <a:srgbClr val="000000">
                                <a:alpha val="43137"/>
                              </a:srgbClr>
                            </a:outerShdw>
                          </a:effectLst>
                        </a:rPr>
                        <a:t>Title</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Group Marketing Manager</a:t>
                      </a:r>
                      <a:endParaRPr lang="en-US" sz="1000" dirty="0">
                        <a:solidFill>
                          <a:schemeClr val="accent3"/>
                        </a:solidFill>
                        <a:effectLst>
                          <a:outerShdw blurRad="38100" dist="38100" dir="2700000" algn="tl">
                            <a:srgbClr val="000000">
                              <a:alpha val="43137"/>
                            </a:srgbClr>
                          </a:outerShdw>
                        </a:effectLst>
                      </a:endParaRPr>
                    </a:p>
                  </a:txBody>
                  <a:tcPr anchor="ctr"/>
                </a:tc>
              </a:tr>
              <a:tr h="219212">
                <a:tc>
                  <a:txBody>
                    <a:bodyPr/>
                    <a:lstStyle/>
                    <a:p>
                      <a:pPr algn="ctr"/>
                      <a:r>
                        <a:rPr lang="en-US" sz="1000" dirty="0" smtClean="0">
                          <a:effectLst>
                            <a:outerShdw blurRad="38100" dist="38100" dir="2700000" algn="tl">
                              <a:srgbClr val="000000">
                                <a:alpha val="43137"/>
                              </a:srgbClr>
                            </a:outerShdw>
                          </a:effectLst>
                        </a:rPr>
                        <a:t>Department</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Marketing</a:t>
                      </a:r>
                      <a:endParaRPr lang="en-US" sz="1000" dirty="0">
                        <a:solidFill>
                          <a:schemeClr val="accent3"/>
                        </a:solidFill>
                        <a:effectLst>
                          <a:outerShdw blurRad="38100" dist="38100" dir="2700000" algn="tl">
                            <a:srgbClr val="000000">
                              <a:alpha val="43137"/>
                            </a:srgbClr>
                          </a:outerShdw>
                        </a:effectLst>
                      </a:endParaRPr>
                    </a:p>
                  </a:txBody>
                  <a:tcPr anchor="ctr"/>
                </a:tc>
              </a:tr>
              <a:tr h="219212">
                <a:tc>
                  <a:txBody>
                    <a:bodyPr/>
                    <a:lstStyle/>
                    <a:p>
                      <a:pPr algn="ctr"/>
                      <a:r>
                        <a:rPr lang="en-US" sz="1000" dirty="0" smtClean="0">
                          <a:effectLst>
                            <a:outerShdw blurRad="38100" dist="38100" dir="2700000" algn="tl">
                              <a:srgbClr val="000000">
                                <a:alpha val="43137"/>
                              </a:srgbClr>
                            </a:outerShdw>
                          </a:effectLst>
                        </a:rPr>
                        <a:t>Employee ID</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122145</a:t>
                      </a:r>
                      <a:endParaRPr lang="en-US" sz="1000" dirty="0">
                        <a:solidFill>
                          <a:schemeClr val="accent3"/>
                        </a:solidFill>
                        <a:effectLst>
                          <a:outerShdw blurRad="38100" dist="38100" dir="2700000" algn="tl">
                            <a:srgbClr val="000000">
                              <a:alpha val="43137"/>
                            </a:srgbClr>
                          </a:outerShdw>
                        </a:effectLst>
                      </a:endParaRPr>
                    </a:p>
                  </a:txBody>
                  <a:tcPr anchor="ctr"/>
                </a:tc>
              </a:tr>
              <a:tr h="219212">
                <a:tc>
                  <a:txBody>
                    <a:bodyPr/>
                    <a:lstStyle/>
                    <a:p>
                      <a:pPr algn="ctr"/>
                      <a:r>
                        <a:rPr lang="en-US" sz="1000" dirty="0" smtClean="0">
                          <a:effectLst>
                            <a:outerShdw blurRad="38100" dist="38100" dir="2700000" algn="tl">
                              <a:srgbClr val="000000">
                                <a:alpha val="43137"/>
                              </a:srgbClr>
                            </a:outerShdw>
                          </a:effectLst>
                        </a:rPr>
                        <a:t>Employee </a:t>
                      </a:r>
                      <a:r>
                        <a:rPr lang="en-US" sz="1000" baseline="0" dirty="0" smtClean="0">
                          <a:effectLst>
                            <a:outerShdw blurRad="38100" dist="38100" dir="2700000" algn="tl">
                              <a:srgbClr val="000000">
                                <a:alpha val="43137"/>
                              </a:srgbClr>
                            </a:outerShdw>
                          </a:effectLst>
                        </a:rPr>
                        <a:t>type</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Full Time</a:t>
                      </a:r>
                      <a:endParaRPr lang="en-US" sz="1000" dirty="0">
                        <a:solidFill>
                          <a:schemeClr val="accent3"/>
                        </a:solidFill>
                        <a:effectLst>
                          <a:outerShdw blurRad="38100" dist="38100" dir="2700000" algn="tl">
                            <a:srgbClr val="000000">
                              <a:alpha val="43137"/>
                            </a:srgbClr>
                          </a:outerShdw>
                        </a:effectLst>
                      </a:endParaRPr>
                    </a:p>
                  </a:txBody>
                  <a:tcPr anchor="ctr"/>
                </a:tc>
              </a:tr>
              <a:tr h="356219">
                <a:tc>
                  <a:txBody>
                    <a:bodyPr/>
                    <a:lstStyle/>
                    <a:p>
                      <a:pPr marL="0" marR="0" indent="0" algn="ctr" defTabSz="914400" eaLnBrk="0" fontAlgn="base" latinLnBrk="0" hangingPunct="0">
                        <a:lnSpc>
                          <a:spcPct val="100000"/>
                        </a:lnSpc>
                        <a:spcBef>
                          <a:spcPct val="0"/>
                        </a:spcBef>
                        <a:spcAft>
                          <a:spcPct val="0"/>
                        </a:spcAft>
                        <a:buClrTx/>
                        <a:buSzTx/>
                        <a:buFontTx/>
                        <a:buNone/>
                        <a:tabLst/>
                        <a:defRPr/>
                      </a:pPr>
                      <a:r>
                        <a:rPr lang="en-US" sz="1000" dirty="0" smtClean="0">
                          <a:effectLst>
                            <a:outerShdw blurRad="38100" dist="38100" dir="2700000" algn="tl">
                              <a:srgbClr val="000000">
                                <a:alpha val="43137"/>
                              </a:srgbClr>
                            </a:outerShdw>
                          </a:effectLst>
                        </a:rPr>
                        <a:t>email</a:t>
                      </a:r>
                      <a:endParaRPr lang="en-US" sz="1000" dirty="0" smtClean="0">
                        <a:solidFill>
                          <a:schemeClr val="accent3"/>
                        </a:solidFill>
                        <a:effectLst>
                          <a:outerShdw blurRad="38100" dist="38100" dir="2700000" algn="tl">
                            <a:srgbClr val="000000">
                              <a:alpha val="43137"/>
                            </a:srgbClr>
                          </a:outerShdw>
                        </a:effectLst>
                      </a:endParaRPr>
                    </a:p>
                  </a:txBody>
                  <a:tcPr anchor="ctr"/>
                </a:tc>
                <a:tc>
                  <a:txBody>
                    <a:bodyPr/>
                    <a:lstStyle/>
                    <a:p>
                      <a:pPr marL="0" marR="0" indent="0" algn="ctr" defTabSz="914400" eaLnBrk="0" fontAlgn="base" latinLnBrk="0" hangingPunct="0">
                        <a:lnSpc>
                          <a:spcPct val="100000"/>
                        </a:lnSpc>
                        <a:spcBef>
                          <a:spcPct val="0"/>
                        </a:spcBef>
                        <a:spcAft>
                          <a:spcPct val="0"/>
                        </a:spcAft>
                        <a:buClrTx/>
                        <a:buSzTx/>
                        <a:buFontTx/>
                        <a:buNone/>
                        <a:tabLst/>
                        <a:defRPr/>
                      </a:pPr>
                      <a:r>
                        <a:rPr lang="en-US" sz="1000" dirty="0" err="1" smtClean="0">
                          <a:effectLst>
                            <a:outerShdw blurRad="38100" dist="38100" dir="2700000" algn="tl">
                              <a:srgbClr val="000000">
                                <a:alpha val="43137"/>
                              </a:srgbClr>
                            </a:outerShdw>
                          </a:effectLst>
                        </a:rPr>
                        <a:t>mmeyers</a:t>
                      </a:r>
                      <a:r>
                        <a:rPr lang="en-US" sz="1000" dirty="0" smtClean="0">
                          <a:effectLst>
                            <a:outerShdw blurRad="38100" dist="38100" dir="2700000" algn="tl">
                              <a:srgbClr val="000000">
                                <a:alpha val="43137"/>
                              </a:srgbClr>
                            </a:outerShdw>
                          </a:effectLst>
                        </a:rPr>
                        <a:t>@</a:t>
                      </a:r>
                      <a:br>
                        <a:rPr lang="en-US" sz="1000" dirty="0" smtClean="0">
                          <a:effectLst>
                            <a:outerShdw blurRad="38100" dist="38100" dir="2700000" algn="tl">
                              <a:srgbClr val="000000">
                                <a:alpha val="43137"/>
                              </a:srgbClr>
                            </a:outerShdw>
                          </a:effectLst>
                        </a:rPr>
                      </a:br>
                      <a:r>
                        <a:rPr lang="en-US" sz="1000" dirty="0" smtClean="0">
                          <a:effectLst>
                            <a:outerShdw blurRad="38100" dist="38100" dir="2700000" algn="tl">
                              <a:srgbClr val="000000">
                                <a:alpha val="43137"/>
                              </a:srgbClr>
                            </a:outerShdw>
                          </a:effectLst>
                        </a:rPr>
                        <a:t>contoso.com</a:t>
                      </a:r>
                      <a:endParaRPr lang="en-US" sz="1000" dirty="0" smtClean="0">
                        <a:solidFill>
                          <a:schemeClr val="accent3"/>
                        </a:solidFill>
                        <a:effectLst>
                          <a:outerShdw blurRad="38100" dist="38100" dir="2700000" algn="tl">
                            <a:srgbClr val="000000">
                              <a:alpha val="43137"/>
                            </a:srgbClr>
                          </a:outerShdw>
                        </a:effectLst>
                        <a:latin typeface="+mn-lt"/>
                        <a:ea typeface="+mn-ea"/>
                        <a:cs typeface="+mn-cs"/>
                      </a:endParaRPr>
                    </a:p>
                  </a:txBody>
                  <a:tcPr anchor="ctr"/>
                </a:tc>
              </a:tr>
            </a:tbl>
          </a:graphicData>
        </a:graphic>
      </p:graphicFrame>
      <p:graphicFrame>
        <p:nvGraphicFramePr>
          <p:cNvPr id="93" name="Table 92"/>
          <p:cNvGraphicFramePr>
            <a:graphicFrameLocks noGrp="1"/>
          </p:cNvGraphicFramePr>
          <p:nvPr/>
        </p:nvGraphicFramePr>
        <p:xfrm>
          <a:off x="5530073" y="995429"/>
          <a:ext cx="2699526" cy="1974252"/>
        </p:xfrm>
        <a:graphic>
          <a:graphicData uri="http://schemas.openxmlformats.org/drawingml/2006/table">
            <a:tbl>
              <a:tblPr bandRow="1">
                <a:tableStyleId>{18603FDC-E32A-4AB5-989C-0864C3EAD2B8}</a:tableStyleId>
              </a:tblPr>
              <a:tblGrid>
                <a:gridCol w="1349763"/>
                <a:gridCol w="1349763"/>
              </a:tblGrid>
              <a:tr h="221156">
                <a:tc>
                  <a:txBody>
                    <a:bodyPr/>
                    <a:lstStyle/>
                    <a:p>
                      <a:pPr algn="ctr"/>
                      <a:r>
                        <a:rPr lang="en-US" sz="1000" dirty="0" smtClean="0">
                          <a:effectLst>
                            <a:outerShdw blurRad="38100" dist="38100" dir="2700000" algn="tl">
                              <a:srgbClr val="000000">
                                <a:alpha val="43137"/>
                              </a:srgbClr>
                            </a:outerShdw>
                          </a:effectLst>
                        </a:rPr>
                        <a:t>Given</a:t>
                      </a:r>
                      <a:r>
                        <a:rPr lang="en-US" sz="1000" baseline="0" dirty="0" smtClean="0">
                          <a:effectLst>
                            <a:outerShdw blurRad="38100" dist="38100" dir="2700000" algn="tl">
                              <a:srgbClr val="000000">
                                <a:alpha val="43137"/>
                              </a:srgbClr>
                            </a:outerShdw>
                          </a:effectLst>
                        </a:rPr>
                        <a:t> Name</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Melissa</a:t>
                      </a:r>
                      <a:endParaRPr lang="en-US" sz="1000" dirty="0">
                        <a:solidFill>
                          <a:schemeClr val="accent3"/>
                        </a:solidFill>
                        <a:effectLst>
                          <a:outerShdw blurRad="38100" dist="38100" dir="2700000" algn="tl">
                            <a:srgbClr val="000000">
                              <a:alpha val="43137"/>
                            </a:srgbClr>
                          </a:outerShdw>
                        </a:effectLst>
                      </a:endParaRPr>
                    </a:p>
                  </a:txBody>
                  <a:tcPr anchor="ctr"/>
                </a:tc>
              </a:tr>
              <a:tr h="221156">
                <a:tc>
                  <a:txBody>
                    <a:bodyPr/>
                    <a:lstStyle/>
                    <a:p>
                      <a:pPr algn="ctr"/>
                      <a:r>
                        <a:rPr lang="en-US" sz="1000" dirty="0" smtClean="0">
                          <a:effectLst>
                            <a:outerShdw blurRad="38100" dist="38100" dir="2700000" algn="tl">
                              <a:srgbClr val="000000">
                                <a:alpha val="43137"/>
                              </a:srgbClr>
                            </a:outerShdw>
                          </a:effectLst>
                        </a:rPr>
                        <a:t>Surname</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Meyers</a:t>
                      </a:r>
                      <a:endParaRPr lang="en-US" sz="1000" dirty="0">
                        <a:solidFill>
                          <a:schemeClr val="accent3"/>
                        </a:solidFill>
                        <a:effectLst>
                          <a:outerShdw blurRad="38100" dist="38100" dir="2700000" algn="tl">
                            <a:srgbClr val="000000">
                              <a:alpha val="43137"/>
                            </a:srgbClr>
                          </a:outerShdw>
                        </a:effectLst>
                      </a:endParaRPr>
                    </a:p>
                  </a:txBody>
                  <a:tcPr anchor="ctr"/>
                </a:tc>
              </a:tr>
              <a:tr h="358812">
                <a:tc>
                  <a:txBody>
                    <a:bodyPr/>
                    <a:lstStyle/>
                    <a:p>
                      <a:pPr algn="ctr"/>
                      <a:r>
                        <a:rPr lang="en-US" sz="1000" dirty="0" smtClean="0">
                          <a:effectLst>
                            <a:outerShdw blurRad="38100" dist="38100" dir="2700000" algn="tl">
                              <a:srgbClr val="000000">
                                <a:alpha val="43137"/>
                              </a:srgbClr>
                            </a:outerShdw>
                          </a:effectLst>
                        </a:rPr>
                        <a:t>Title</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Analyst</a:t>
                      </a:r>
                      <a:endParaRPr lang="en-US" sz="1000" dirty="0">
                        <a:solidFill>
                          <a:schemeClr val="accent3"/>
                        </a:solidFill>
                        <a:effectLst>
                          <a:outerShdw blurRad="38100" dist="38100" dir="2700000" algn="tl">
                            <a:srgbClr val="000000">
                              <a:alpha val="43137"/>
                            </a:srgbClr>
                          </a:outerShdw>
                        </a:effectLst>
                      </a:endParaRPr>
                    </a:p>
                  </a:txBody>
                  <a:tcPr anchor="ctr"/>
                </a:tc>
              </a:tr>
              <a:tr h="221156">
                <a:tc>
                  <a:txBody>
                    <a:bodyPr/>
                    <a:lstStyle/>
                    <a:p>
                      <a:pPr algn="ctr"/>
                      <a:r>
                        <a:rPr lang="en-US" sz="1000" dirty="0" smtClean="0">
                          <a:effectLst>
                            <a:outerShdw blurRad="38100" dist="38100" dir="2700000" algn="tl">
                              <a:srgbClr val="000000">
                                <a:alpha val="43137"/>
                              </a:srgbClr>
                            </a:outerShdw>
                          </a:effectLst>
                        </a:rPr>
                        <a:t>Department</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Finance</a:t>
                      </a:r>
                      <a:endParaRPr lang="en-US" sz="1000" dirty="0">
                        <a:solidFill>
                          <a:schemeClr val="accent3"/>
                        </a:solidFill>
                        <a:effectLst>
                          <a:outerShdw blurRad="38100" dist="38100" dir="2700000" algn="tl">
                            <a:srgbClr val="000000">
                              <a:alpha val="43137"/>
                            </a:srgbClr>
                          </a:outerShdw>
                        </a:effectLst>
                      </a:endParaRPr>
                    </a:p>
                  </a:txBody>
                  <a:tcPr anchor="ctr"/>
                </a:tc>
              </a:tr>
              <a:tr h="221156">
                <a:tc>
                  <a:txBody>
                    <a:bodyPr/>
                    <a:lstStyle/>
                    <a:p>
                      <a:pPr algn="ctr"/>
                      <a:r>
                        <a:rPr lang="en-US" sz="1000" dirty="0" smtClean="0">
                          <a:effectLst>
                            <a:outerShdw blurRad="38100" dist="38100" dir="2700000" algn="tl">
                              <a:srgbClr val="000000">
                                <a:alpha val="43137"/>
                              </a:srgbClr>
                            </a:outerShdw>
                          </a:effectLst>
                        </a:rPr>
                        <a:t>Employee ID</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122145</a:t>
                      </a:r>
                      <a:endParaRPr lang="en-US" sz="1000" dirty="0">
                        <a:solidFill>
                          <a:schemeClr val="accent3"/>
                        </a:solidFill>
                        <a:effectLst>
                          <a:outerShdw blurRad="38100" dist="38100" dir="2700000" algn="tl">
                            <a:srgbClr val="000000">
                              <a:alpha val="43137"/>
                            </a:srgbClr>
                          </a:outerShdw>
                        </a:effectLst>
                      </a:endParaRPr>
                    </a:p>
                  </a:txBody>
                  <a:tcPr anchor="ctr"/>
                </a:tc>
              </a:tr>
              <a:tr h="221156">
                <a:tc>
                  <a:txBody>
                    <a:bodyPr/>
                    <a:lstStyle/>
                    <a:p>
                      <a:pPr algn="ctr"/>
                      <a:r>
                        <a:rPr lang="en-US" sz="1000" dirty="0" smtClean="0">
                          <a:effectLst>
                            <a:outerShdw blurRad="38100" dist="38100" dir="2700000" algn="tl">
                              <a:srgbClr val="000000">
                                <a:alpha val="43137"/>
                              </a:srgbClr>
                            </a:outerShdw>
                          </a:effectLst>
                        </a:rPr>
                        <a:t>Employee </a:t>
                      </a:r>
                      <a:r>
                        <a:rPr lang="en-US" sz="1000" baseline="0" dirty="0" smtClean="0">
                          <a:effectLst>
                            <a:outerShdw blurRad="38100" dist="38100" dir="2700000" algn="tl">
                              <a:srgbClr val="000000">
                                <a:alpha val="43137"/>
                              </a:srgbClr>
                            </a:outerShdw>
                          </a:effectLst>
                        </a:rPr>
                        <a:t>type</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Full Time</a:t>
                      </a:r>
                      <a:endParaRPr lang="en-US" sz="1000" dirty="0">
                        <a:solidFill>
                          <a:schemeClr val="accent3"/>
                        </a:solidFill>
                        <a:effectLst>
                          <a:outerShdw blurRad="38100" dist="38100" dir="2700000" algn="tl">
                            <a:srgbClr val="000000">
                              <a:alpha val="43137"/>
                            </a:srgbClr>
                          </a:outerShdw>
                        </a:effectLst>
                      </a:endParaRPr>
                    </a:p>
                  </a:txBody>
                  <a:tcPr anchor="ctr"/>
                </a:tc>
              </a:tr>
              <a:tr h="359379">
                <a:tc>
                  <a:txBody>
                    <a:bodyPr/>
                    <a:lstStyle/>
                    <a:p>
                      <a:pPr marL="0" marR="0" indent="0" algn="ctr" defTabSz="914400" eaLnBrk="0" fontAlgn="base" latinLnBrk="0" hangingPunct="0">
                        <a:lnSpc>
                          <a:spcPct val="100000"/>
                        </a:lnSpc>
                        <a:spcBef>
                          <a:spcPct val="0"/>
                        </a:spcBef>
                        <a:spcAft>
                          <a:spcPct val="0"/>
                        </a:spcAft>
                        <a:buClrTx/>
                        <a:buSzTx/>
                        <a:buFontTx/>
                        <a:buNone/>
                        <a:tabLst/>
                        <a:defRPr/>
                      </a:pPr>
                      <a:r>
                        <a:rPr lang="en-US" sz="1000" dirty="0" smtClean="0">
                          <a:effectLst>
                            <a:outerShdw blurRad="38100" dist="38100" dir="2700000" algn="tl">
                              <a:srgbClr val="000000">
                                <a:alpha val="43137"/>
                              </a:srgbClr>
                            </a:outerShdw>
                          </a:effectLst>
                        </a:rPr>
                        <a:t>email</a:t>
                      </a:r>
                      <a:endParaRPr lang="en-US" sz="1000" dirty="0" smtClean="0">
                        <a:solidFill>
                          <a:schemeClr val="accent3"/>
                        </a:solidFill>
                        <a:effectLst>
                          <a:outerShdw blurRad="38100" dist="38100" dir="2700000" algn="tl">
                            <a:srgbClr val="000000">
                              <a:alpha val="43137"/>
                            </a:srgbClr>
                          </a:outerShdw>
                        </a:effectLst>
                      </a:endParaRPr>
                    </a:p>
                  </a:txBody>
                  <a:tcPr anchor="ctr"/>
                </a:tc>
                <a:tc>
                  <a:txBody>
                    <a:bodyPr/>
                    <a:lstStyle/>
                    <a:p>
                      <a:pPr marL="0" marR="0" indent="0" algn="ctr" defTabSz="914400" eaLnBrk="0" fontAlgn="base" latinLnBrk="0" hangingPunct="0">
                        <a:lnSpc>
                          <a:spcPct val="100000"/>
                        </a:lnSpc>
                        <a:spcBef>
                          <a:spcPct val="0"/>
                        </a:spcBef>
                        <a:spcAft>
                          <a:spcPct val="0"/>
                        </a:spcAft>
                        <a:buClrTx/>
                        <a:buSzTx/>
                        <a:buFontTx/>
                        <a:buNone/>
                        <a:tabLst/>
                        <a:defRPr/>
                      </a:pPr>
                      <a:r>
                        <a:rPr lang="en-US" sz="1000" dirty="0" err="1" smtClean="0">
                          <a:effectLst>
                            <a:outerShdw blurRad="38100" dist="38100" dir="2700000" algn="tl">
                              <a:srgbClr val="000000">
                                <a:alpha val="43137"/>
                              </a:srgbClr>
                            </a:outerShdw>
                          </a:effectLst>
                        </a:rPr>
                        <a:t>mmeyers</a:t>
                      </a:r>
                      <a:r>
                        <a:rPr lang="en-US" sz="1000" dirty="0" smtClean="0">
                          <a:effectLst>
                            <a:outerShdw blurRad="38100" dist="38100" dir="2700000" algn="tl">
                              <a:srgbClr val="000000">
                                <a:alpha val="43137"/>
                              </a:srgbClr>
                            </a:outerShdw>
                          </a:effectLst>
                        </a:rPr>
                        <a:t>@</a:t>
                      </a:r>
                      <a:br>
                        <a:rPr lang="en-US" sz="1000" dirty="0" smtClean="0">
                          <a:effectLst>
                            <a:outerShdw blurRad="38100" dist="38100" dir="2700000" algn="tl">
                              <a:srgbClr val="000000">
                                <a:alpha val="43137"/>
                              </a:srgbClr>
                            </a:outerShdw>
                          </a:effectLst>
                        </a:rPr>
                      </a:br>
                      <a:r>
                        <a:rPr lang="en-US" sz="1000" dirty="0" smtClean="0">
                          <a:effectLst>
                            <a:outerShdw blurRad="38100" dist="38100" dir="2700000" algn="tl">
                              <a:srgbClr val="000000">
                                <a:alpha val="43137"/>
                              </a:srgbClr>
                            </a:outerShdw>
                          </a:effectLst>
                        </a:rPr>
                        <a:t>contoso.com</a:t>
                      </a:r>
                      <a:endParaRPr lang="en-US" sz="1000" dirty="0" smtClean="0">
                        <a:solidFill>
                          <a:schemeClr val="accent3"/>
                        </a:solidFill>
                        <a:effectLst>
                          <a:outerShdw blurRad="38100" dist="38100" dir="2700000" algn="tl">
                            <a:srgbClr val="000000">
                              <a:alpha val="43137"/>
                            </a:srgbClr>
                          </a:outerShdw>
                        </a:effectLst>
                        <a:latin typeface="+mn-lt"/>
                        <a:ea typeface="+mn-ea"/>
                        <a:cs typeface="+mn-cs"/>
                      </a:endParaRPr>
                    </a:p>
                  </a:txBody>
                  <a:tcPr anchor="ctr"/>
                </a:tc>
              </a:tr>
            </a:tbl>
          </a:graphicData>
        </a:graphic>
      </p:graphicFrame>
      <p:graphicFrame>
        <p:nvGraphicFramePr>
          <p:cNvPr id="92" name="Table 91"/>
          <p:cNvGraphicFramePr>
            <a:graphicFrameLocks noGrp="1"/>
          </p:cNvGraphicFramePr>
          <p:nvPr/>
        </p:nvGraphicFramePr>
        <p:xfrm>
          <a:off x="5530073" y="996951"/>
          <a:ext cx="2699526" cy="2011680"/>
        </p:xfrm>
        <a:graphic>
          <a:graphicData uri="http://schemas.openxmlformats.org/drawingml/2006/table">
            <a:tbl>
              <a:tblPr bandRow="1">
                <a:tableStyleId>{18603FDC-E32A-4AB5-989C-0864C3EAD2B8}</a:tableStyleId>
              </a:tblPr>
              <a:tblGrid>
                <a:gridCol w="1349763"/>
                <a:gridCol w="1349763"/>
              </a:tblGrid>
              <a:tr h="238421">
                <a:tc>
                  <a:txBody>
                    <a:bodyPr/>
                    <a:lstStyle/>
                    <a:p>
                      <a:pPr algn="ctr"/>
                      <a:r>
                        <a:rPr lang="en-US" sz="1000" dirty="0" smtClean="0">
                          <a:effectLst>
                            <a:outerShdw blurRad="38100" dist="38100" dir="2700000" algn="tl">
                              <a:srgbClr val="000000">
                                <a:alpha val="43137"/>
                              </a:srgbClr>
                            </a:outerShdw>
                          </a:effectLst>
                        </a:rPr>
                        <a:t>Given</a:t>
                      </a:r>
                      <a:r>
                        <a:rPr lang="en-US" sz="1000" baseline="0" dirty="0" smtClean="0">
                          <a:effectLst>
                            <a:outerShdw blurRad="38100" dist="38100" dir="2700000" algn="tl">
                              <a:srgbClr val="000000">
                                <a:alpha val="43137"/>
                              </a:srgbClr>
                            </a:outerShdw>
                          </a:effectLst>
                        </a:rPr>
                        <a:t> Name</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Melissa</a:t>
                      </a:r>
                      <a:endParaRPr lang="en-US" sz="1000" dirty="0">
                        <a:solidFill>
                          <a:schemeClr val="accent3"/>
                        </a:solidFill>
                        <a:effectLst>
                          <a:outerShdw blurRad="38100" dist="38100" dir="2700000" algn="tl">
                            <a:srgbClr val="000000">
                              <a:alpha val="43137"/>
                            </a:srgbClr>
                          </a:outerShdw>
                        </a:effectLst>
                      </a:endParaRPr>
                    </a:p>
                  </a:txBody>
                  <a:tcPr anchor="ctr"/>
                </a:tc>
              </a:tr>
              <a:tr h="238421">
                <a:tc>
                  <a:txBody>
                    <a:bodyPr/>
                    <a:lstStyle/>
                    <a:p>
                      <a:pPr algn="ctr"/>
                      <a:r>
                        <a:rPr lang="en-US" sz="1000" dirty="0" smtClean="0">
                          <a:effectLst>
                            <a:outerShdw blurRad="38100" dist="38100" dir="2700000" algn="tl">
                              <a:srgbClr val="000000">
                                <a:alpha val="43137"/>
                              </a:srgbClr>
                            </a:outerShdw>
                          </a:effectLst>
                        </a:rPr>
                        <a:t>Surname</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Meyers</a:t>
                      </a:r>
                      <a:endParaRPr lang="en-US" sz="1000" dirty="0">
                        <a:solidFill>
                          <a:schemeClr val="accent3"/>
                        </a:solidFill>
                        <a:effectLst>
                          <a:outerShdw blurRad="38100" dist="38100" dir="2700000" algn="tl">
                            <a:srgbClr val="000000">
                              <a:alpha val="43137"/>
                            </a:srgbClr>
                          </a:outerShdw>
                        </a:effectLst>
                      </a:endParaRPr>
                    </a:p>
                  </a:txBody>
                  <a:tcPr anchor="ctr"/>
                </a:tc>
              </a:tr>
              <a:tr h="395310">
                <a:tc>
                  <a:txBody>
                    <a:bodyPr/>
                    <a:lstStyle/>
                    <a:p>
                      <a:pPr algn="ctr"/>
                      <a:r>
                        <a:rPr lang="en-US" sz="1000" dirty="0" smtClean="0">
                          <a:effectLst>
                            <a:outerShdw blurRad="38100" dist="38100" dir="2700000" algn="tl">
                              <a:srgbClr val="000000">
                                <a:alpha val="43137"/>
                              </a:srgbClr>
                            </a:outerShdw>
                          </a:effectLst>
                        </a:rPr>
                        <a:t>Title</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Group Marketing Manager</a:t>
                      </a:r>
                      <a:endParaRPr lang="en-US" sz="1000" dirty="0">
                        <a:solidFill>
                          <a:schemeClr val="accent3"/>
                        </a:solidFill>
                        <a:effectLst>
                          <a:outerShdw blurRad="38100" dist="38100" dir="2700000" algn="tl">
                            <a:srgbClr val="000000">
                              <a:alpha val="43137"/>
                            </a:srgbClr>
                          </a:outerShdw>
                        </a:effectLst>
                      </a:endParaRPr>
                    </a:p>
                  </a:txBody>
                  <a:tcPr anchor="ctr"/>
                </a:tc>
              </a:tr>
              <a:tr h="238421">
                <a:tc>
                  <a:txBody>
                    <a:bodyPr/>
                    <a:lstStyle/>
                    <a:p>
                      <a:pPr algn="ctr"/>
                      <a:r>
                        <a:rPr lang="en-US" sz="1000" dirty="0" smtClean="0">
                          <a:effectLst>
                            <a:outerShdw blurRad="38100" dist="38100" dir="2700000" algn="tl">
                              <a:srgbClr val="000000">
                                <a:alpha val="43137"/>
                              </a:srgbClr>
                            </a:outerShdw>
                          </a:effectLst>
                        </a:rPr>
                        <a:t>Department</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Marketing</a:t>
                      </a:r>
                      <a:endParaRPr lang="en-US" sz="1000" dirty="0">
                        <a:solidFill>
                          <a:schemeClr val="accent3"/>
                        </a:solidFill>
                        <a:effectLst>
                          <a:outerShdw blurRad="38100" dist="38100" dir="2700000" algn="tl">
                            <a:srgbClr val="000000">
                              <a:alpha val="43137"/>
                            </a:srgbClr>
                          </a:outerShdw>
                        </a:effectLst>
                      </a:endParaRPr>
                    </a:p>
                  </a:txBody>
                  <a:tcPr anchor="ctr"/>
                </a:tc>
              </a:tr>
              <a:tr h="238421">
                <a:tc>
                  <a:txBody>
                    <a:bodyPr/>
                    <a:lstStyle/>
                    <a:p>
                      <a:pPr algn="ctr"/>
                      <a:r>
                        <a:rPr lang="en-US" sz="1000" dirty="0" smtClean="0">
                          <a:effectLst>
                            <a:outerShdw blurRad="38100" dist="38100" dir="2700000" algn="tl">
                              <a:srgbClr val="000000">
                                <a:alpha val="43137"/>
                              </a:srgbClr>
                            </a:outerShdw>
                          </a:effectLst>
                        </a:rPr>
                        <a:t>Employee ID</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122145</a:t>
                      </a:r>
                      <a:endParaRPr lang="en-US" sz="1000" dirty="0">
                        <a:solidFill>
                          <a:schemeClr val="accent3"/>
                        </a:solidFill>
                        <a:effectLst>
                          <a:outerShdw blurRad="38100" dist="38100" dir="2700000" algn="tl">
                            <a:srgbClr val="000000">
                              <a:alpha val="43137"/>
                            </a:srgbClr>
                          </a:outerShdw>
                        </a:effectLst>
                      </a:endParaRPr>
                    </a:p>
                  </a:txBody>
                  <a:tcPr anchor="ctr"/>
                </a:tc>
              </a:tr>
              <a:tr h="238421">
                <a:tc>
                  <a:txBody>
                    <a:bodyPr/>
                    <a:lstStyle/>
                    <a:p>
                      <a:pPr algn="ctr"/>
                      <a:r>
                        <a:rPr lang="en-US" sz="1000" dirty="0" smtClean="0">
                          <a:effectLst>
                            <a:outerShdw blurRad="38100" dist="38100" dir="2700000" algn="tl">
                              <a:srgbClr val="000000">
                                <a:alpha val="43137"/>
                              </a:srgbClr>
                            </a:outerShdw>
                          </a:effectLst>
                        </a:rPr>
                        <a:t>Employee </a:t>
                      </a:r>
                      <a:r>
                        <a:rPr lang="en-US" sz="1000" baseline="0" dirty="0" smtClean="0">
                          <a:effectLst>
                            <a:outerShdw blurRad="38100" dist="38100" dir="2700000" algn="tl">
                              <a:srgbClr val="000000">
                                <a:alpha val="43137"/>
                              </a:srgbClr>
                            </a:outerShdw>
                          </a:effectLst>
                        </a:rPr>
                        <a:t>type</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Full Time</a:t>
                      </a:r>
                      <a:endParaRPr lang="en-US" sz="1000" dirty="0">
                        <a:solidFill>
                          <a:schemeClr val="accent3"/>
                        </a:solidFill>
                        <a:effectLst>
                          <a:outerShdw blurRad="38100" dist="38100" dir="2700000" algn="tl">
                            <a:srgbClr val="000000">
                              <a:alpha val="43137"/>
                            </a:srgbClr>
                          </a:outerShdw>
                        </a:effectLst>
                      </a:endParaRPr>
                    </a:p>
                  </a:txBody>
                  <a:tcPr anchor="ctr"/>
                </a:tc>
              </a:tr>
              <a:tr h="387435">
                <a:tc>
                  <a:txBody>
                    <a:bodyPr/>
                    <a:lstStyle/>
                    <a:p>
                      <a:pPr marL="0" marR="0" indent="0" algn="ctr" defTabSz="914400" eaLnBrk="0" fontAlgn="base" latinLnBrk="0" hangingPunct="0">
                        <a:lnSpc>
                          <a:spcPct val="100000"/>
                        </a:lnSpc>
                        <a:spcBef>
                          <a:spcPct val="0"/>
                        </a:spcBef>
                        <a:spcAft>
                          <a:spcPct val="0"/>
                        </a:spcAft>
                        <a:buClrTx/>
                        <a:buSzTx/>
                        <a:buFontTx/>
                        <a:buNone/>
                        <a:tabLst/>
                        <a:defRPr/>
                      </a:pPr>
                      <a:r>
                        <a:rPr lang="en-US" sz="1000" dirty="0" smtClean="0">
                          <a:effectLst>
                            <a:outerShdw blurRad="38100" dist="38100" dir="2700000" algn="tl">
                              <a:srgbClr val="000000">
                                <a:alpha val="43137"/>
                              </a:srgbClr>
                            </a:outerShdw>
                          </a:effectLst>
                        </a:rPr>
                        <a:t>email</a:t>
                      </a:r>
                      <a:endParaRPr lang="en-US" sz="1000" dirty="0" smtClean="0">
                        <a:solidFill>
                          <a:schemeClr val="accent3"/>
                        </a:solidFill>
                        <a:effectLst>
                          <a:outerShdw blurRad="38100" dist="38100" dir="2700000" algn="tl">
                            <a:srgbClr val="000000">
                              <a:alpha val="43137"/>
                            </a:srgbClr>
                          </a:outerShdw>
                        </a:effectLst>
                      </a:endParaRPr>
                    </a:p>
                  </a:txBody>
                  <a:tcPr anchor="ctr"/>
                </a:tc>
                <a:tc>
                  <a:txBody>
                    <a:bodyPr/>
                    <a:lstStyle/>
                    <a:p>
                      <a:pPr marL="0" marR="0" indent="0" algn="ctr" defTabSz="914400" eaLnBrk="0" fontAlgn="base" latinLnBrk="0" hangingPunct="0">
                        <a:lnSpc>
                          <a:spcPct val="100000"/>
                        </a:lnSpc>
                        <a:spcBef>
                          <a:spcPct val="0"/>
                        </a:spcBef>
                        <a:spcAft>
                          <a:spcPct val="0"/>
                        </a:spcAft>
                        <a:buClrTx/>
                        <a:buSzTx/>
                        <a:buFontTx/>
                        <a:buNone/>
                        <a:tabLst/>
                        <a:defRPr/>
                      </a:pPr>
                      <a:r>
                        <a:rPr lang="en-US" sz="1000" dirty="0" err="1" smtClean="0">
                          <a:effectLst>
                            <a:outerShdw blurRad="38100" dist="38100" dir="2700000" algn="tl">
                              <a:srgbClr val="000000">
                                <a:alpha val="43137"/>
                              </a:srgbClr>
                            </a:outerShdw>
                          </a:effectLst>
                        </a:rPr>
                        <a:t>mmeyers</a:t>
                      </a:r>
                      <a:r>
                        <a:rPr lang="en-US" sz="1000" dirty="0" smtClean="0">
                          <a:effectLst>
                            <a:outerShdw blurRad="38100" dist="38100" dir="2700000" algn="tl">
                              <a:srgbClr val="000000">
                                <a:alpha val="43137"/>
                              </a:srgbClr>
                            </a:outerShdw>
                          </a:effectLst>
                        </a:rPr>
                        <a:t>@</a:t>
                      </a:r>
                      <a:br>
                        <a:rPr lang="en-US" sz="1000" dirty="0" smtClean="0">
                          <a:effectLst>
                            <a:outerShdw blurRad="38100" dist="38100" dir="2700000" algn="tl">
                              <a:srgbClr val="000000">
                                <a:alpha val="43137"/>
                              </a:srgbClr>
                            </a:outerShdw>
                          </a:effectLst>
                        </a:rPr>
                      </a:br>
                      <a:r>
                        <a:rPr lang="en-US" sz="1000" dirty="0" smtClean="0">
                          <a:effectLst>
                            <a:outerShdw blurRad="38100" dist="38100" dir="2700000" algn="tl">
                              <a:srgbClr val="000000">
                                <a:alpha val="43137"/>
                              </a:srgbClr>
                            </a:outerShdw>
                          </a:effectLst>
                        </a:rPr>
                        <a:t>contoso.com</a:t>
                      </a:r>
                      <a:endParaRPr lang="en-US" sz="1000" dirty="0" smtClean="0">
                        <a:solidFill>
                          <a:schemeClr val="accent3"/>
                        </a:solidFill>
                        <a:effectLst>
                          <a:outerShdw blurRad="38100" dist="38100" dir="2700000" algn="tl">
                            <a:srgbClr val="000000">
                              <a:alpha val="43137"/>
                            </a:srgbClr>
                          </a:outerShdw>
                        </a:effectLst>
                        <a:latin typeface="+mn-lt"/>
                        <a:ea typeface="+mn-ea"/>
                        <a:cs typeface="+mn-cs"/>
                      </a:endParaRPr>
                    </a:p>
                  </a:txBody>
                  <a:tcPr anchor="ctr"/>
                </a:tc>
              </a:tr>
            </a:tbl>
          </a:graphicData>
        </a:graphic>
      </p:graphicFrame>
      <p:sp>
        <p:nvSpPr>
          <p:cNvPr id="153" name="Isosceles Triangle 152"/>
          <p:cNvSpPr/>
          <p:nvPr/>
        </p:nvSpPr>
        <p:spPr bwMode="auto">
          <a:xfrm>
            <a:off x="4029075" y="4187352"/>
            <a:ext cx="1085850" cy="1308573"/>
          </a:xfrm>
          <a:prstGeom prst="triangle">
            <a:avLst>
              <a:gd name="adj" fmla="val 47143"/>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154" name="Isosceles Triangle 153"/>
          <p:cNvSpPr/>
          <p:nvPr/>
        </p:nvSpPr>
        <p:spPr bwMode="auto">
          <a:xfrm rot="15812939">
            <a:off x="5725887" y="2310203"/>
            <a:ext cx="790326" cy="2722203"/>
          </a:xfrm>
          <a:prstGeom prst="triangle">
            <a:avLst>
              <a:gd name="adj" fmla="val 48999"/>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155" name="Isosceles Triangle 154"/>
          <p:cNvSpPr/>
          <p:nvPr/>
        </p:nvSpPr>
        <p:spPr bwMode="auto">
          <a:xfrm rot="17515475">
            <a:off x="5601781" y="3290132"/>
            <a:ext cx="845965" cy="1418327"/>
          </a:xfrm>
          <a:prstGeom prst="triangle">
            <a:avLst>
              <a:gd name="adj" fmla="val 16784"/>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156" name="Isosceles Triangle 155"/>
          <p:cNvSpPr/>
          <p:nvPr/>
        </p:nvSpPr>
        <p:spPr bwMode="auto">
          <a:xfrm rot="18259345">
            <a:off x="4619118" y="4092410"/>
            <a:ext cx="1082757" cy="1062546"/>
          </a:xfrm>
          <a:prstGeom prst="triangle">
            <a:avLst>
              <a:gd name="adj" fmla="val 91777"/>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157" name="Isosceles Triangle 156"/>
          <p:cNvSpPr/>
          <p:nvPr/>
        </p:nvSpPr>
        <p:spPr bwMode="auto">
          <a:xfrm rot="5787061" flipH="1">
            <a:off x="2598234" y="2288635"/>
            <a:ext cx="789191" cy="2725291"/>
          </a:xfrm>
          <a:prstGeom prst="triangle">
            <a:avLst>
              <a:gd name="adj" fmla="val 48999"/>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158" name="Isosceles Triangle 157"/>
          <p:cNvSpPr/>
          <p:nvPr/>
        </p:nvSpPr>
        <p:spPr bwMode="auto">
          <a:xfrm rot="4084525" flipH="1">
            <a:off x="2666850" y="3278799"/>
            <a:ext cx="844750" cy="1419935"/>
          </a:xfrm>
          <a:prstGeom prst="triangle">
            <a:avLst>
              <a:gd name="adj" fmla="val 16784"/>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159" name="Isosceles Triangle 158"/>
          <p:cNvSpPr/>
          <p:nvPr/>
        </p:nvSpPr>
        <p:spPr bwMode="auto">
          <a:xfrm rot="3340655" flipH="1">
            <a:off x="3413871" y="4089998"/>
            <a:ext cx="1081202" cy="1063752"/>
          </a:xfrm>
          <a:prstGeom prst="triangle">
            <a:avLst>
              <a:gd name="adj" fmla="val 91777"/>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82" name="Isosceles Triangle 81"/>
          <p:cNvSpPr/>
          <p:nvPr/>
        </p:nvSpPr>
        <p:spPr bwMode="auto">
          <a:xfrm rot="18554496">
            <a:off x="2644758" y="1967194"/>
            <a:ext cx="1039177" cy="1851997"/>
          </a:xfrm>
          <a:prstGeom prst="triangle">
            <a:avLst>
              <a:gd name="adj" fmla="val 48999"/>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pic>
        <p:nvPicPr>
          <p:cNvPr id="4122" name="Picture 26" descr="C:\Program Files\Microsoft Resource DVD Artwork\DVD_ART\Artwork_Imagery\Shapes and Graphics\circular shapes\3d Disc shapes\White Disc.png"/>
          <p:cNvPicPr>
            <a:picLocks noChangeAspect="1" noChangeArrowheads="1"/>
          </p:cNvPicPr>
          <p:nvPr/>
        </p:nvPicPr>
        <p:blipFill>
          <a:blip r:embed="rId4" cstate="print"/>
          <a:srcRect/>
          <a:stretch>
            <a:fillRect/>
          </a:stretch>
        </p:blipFill>
        <p:spPr bwMode="auto">
          <a:xfrm>
            <a:off x="3448050" y="3429000"/>
            <a:ext cx="2247900" cy="1057275"/>
          </a:xfrm>
          <a:prstGeom prst="rect">
            <a:avLst/>
          </a:prstGeom>
          <a:noFill/>
        </p:spPr>
      </p:pic>
      <p:sp>
        <p:nvSpPr>
          <p:cNvPr id="922626" name="Rectangle 2"/>
          <p:cNvSpPr>
            <a:spLocks noGrp="1" noChangeArrowheads="1"/>
          </p:cNvSpPr>
          <p:nvPr>
            <p:ph type="title"/>
          </p:nvPr>
        </p:nvSpPr>
        <p:spPr/>
        <p:txBody>
          <a:bodyPr/>
          <a:lstStyle/>
          <a:p>
            <a:r>
              <a:rPr lang="zh-CN" altLang="en-US" dirty="0" smtClean="0"/>
              <a:t>员工变更职务场景</a:t>
            </a:r>
            <a:endParaRPr lang="en-US" dirty="0"/>
          </a:p>
        </p:txBody>
      </p:sp>
      <p:sp>
        <p:nvSpPr>
          <p:cNvPr id="81" name="TextBox 80"/>
          <p:cNvSpPr txBox="1"/>
          <p:nvPr/>
        </p:nvSpPr>
        <p:spPr>
          <a:xfrm>
            <a:off x="3397956" y="3621795"/>
            <a:ext cx="1783644" cy="400110"/>
          </a:xfrm>
          <a:prstGeom prst="rect">
            <a:avLst/>
          </a:prstGeom>
          <a:noFill/>
        </p:spPr>
        <p:txBody>
          <a:bodyPr wrap="square" rtlCol="0">
            <a:spAutoFit/>
          </a:bodyPr>
          <a:lstStyle/>
          <a:p>
            <a:pPr algn="ctr"/>
            <a:r>
              <a:rPr lang="en-US" sz="2000" dirty="0" smtClean="0"/>
              <a:t>FIM 2010</a:t>
            </a:r>
            <a:endParaRPr lang="en-US" sz="2000" dirty="0"/>
          </a:p>
        </p:txBody>
      </p:sp>
      <p:pic>
        <p:nvPicPr>
          <p:cNvPr id="46" name="Picture 9" descr="C:\Program Files\Microsoft Resource DVD Artwork\DVD_ART\Artwork_Imagery\Shapes and Graphics\circular shapes\3d Disc shapes\blue disc M.png"/>
          <p:cNvPicPr>
            <a:picLocks noChangeAspect="1" noChangeArrowheads="1"/>
          </p:cNvPicPr>
          <p:nvPr/>
        </p:nvPicPr>
        <p:blipFill>
          <a:blip r:embed="rId5" cstate="email"/>
          <a:srcRect/>
          <a:stretch>
            <a:fillRect/>
          </a:stretch>
        </p:blipFill>
        <p:spPr bwMode="auto">
          <a:xfrm>
            <a:off x="349604" y="3860310"/>
            <a:ext cx="1423105" cy="494907"/>
          </a:xfrm>
          <a:prstGeom prst="rect">
            <a:avLst/>
          </a:prstGeom>
          <a:noFill/>
        </p:spPr>
      </p:pic>
      <p:sp>
        <p:nvSpPr>
          <p:cNvPr id="145" name="TextBox 144"/>
          <p:cNvSpPr txBox="1"/>
          <p:nvPr/>
        </p:nvSpPr>
        <p:spPr>
          <a:xfrm>
            <a:off x="169334" y="4324527"/>
            <a:ext cx="1783644" cy="307777"/>
          </a:xfrm>
          <a:prstGeom prst="rect">
            <a:avLst/>
          </a:prstGeom>
          <a:noFill/>
        </p:spPr>
        <p:txBody>
          <a:bodyPr wrap="square" rtlCol="0">
            <a:spAutoFit/>
          </a:bodyPr>
          <a:lstStyle/>
          <a:p>
            <a:pPr algn="ctr"/>
            <a:r>
              <a:rPr lang="zh-CN" altLang="en-US" sz="1400" dirty="0" smtClean="0"/>
              <a:t>主机系统</a:t>
            </a:r>
            <a:endParaRPr lang="en-US" altLang="zh-CN" sz="1400" dirty="0"/>
          </a:p>
        </p:txBody>
      </p:sp>
      <p:pic>
        <p:nvPicPr>
          <p:cNvPr id="50" name="Picture 9" descr="C:\Program Files\Microsoft Resource DVD Artwork\DVD_ART\Artwork_Imagery\Shapes and Graphics\circular shapes\3d Disc shapes\blue disc M.png"/>
          <p:cNvPicPr>
            <a:picLocks noChangeAspect="1" noChangeArrowheads="1"/>
          </p:cNvPicPr>
          <p:nvPr/>
        </p:nvPicPr>
        <p:blipFill>
          <a:blip r:embed="rId5" cstate="email"/>
          <a:srcRect/>
          <a:stretch>
            <a:fillRect/>
          </a:stretch>
        </p:blipFill>
        <p:spPr bwMode="auto">
          <a:xfrm>
            <a:off x="1519885" y="4522591"/>
            <a:ext cx="1423105" cy="494907"/>
          </a:xfrm>
          <a:prstGeom prst="rect">
            <a:avLst/>
          </a:prstGeom>
          <a:noFill/>
        </p:spPr>
      </p:pic>
      <p:sp>
        <p:nvSpPr>
          <p:cNvPr id="146" name="TextBox 145"/>
          <p:cNvSpPr txBox="1"/>
          <p:nvPr/>
        </p:nvSpPr>
        <p:spPr>
          <a:xfrm>
            <a:off x="1260592" y="4956704"/>
            <a:ext cx="1783644" cy="307777"/>
          </a:xfrm>
          <a:prstGeom prst="rect">
            <a:avLst/>
          </a:prstGeom>
          <a:noFill/>
        </p:spPr>
        <p:txBody>
          <a:bodyPr wrap="square" rtlCol="0">
            <a:spAutoFit/>
          </a:bodyPr>
          <a:lstStyle/>
          <a:p>
            <a:pPr lvl="0" algn="ctr"/>
            <a:r>
              <a:rPr lang="zh-CN" altLang="en-US" sz="1400" dirty="0" smtClean="0">
                <a:solidFill>
                  <a:prstClr val="black"/>
                </a:solidFill>
              </a:rPr>
              <a:t>财务应用</a:t>
            </a:r>
            <a:endParaRPr lang="en-US" altLang="zh-CN" sz="1400" dirty="0">
              <a:solidFill>
                <a:prstClr val="black"/>
              </a:solidFill>
            </a:endParaRPr>
          </a:p>
        </p:txBody>
      </p:sp>
      <p:pic>
        <p:nvPicPr>
          <p:cNvPr id="51" name="Picture 9" descr="C:\Program Files\Microsoft Resource DVD Artwork\DVD_ART\Artwork_Imagery\Shapes and Graphics\circular shapes\3d Disc shapes\blue disc M.png"/>
          <p:cNvPicPr>
            <a:picLocks noChangeAspect="1" noChangeArrowheads="1"/>
          </p:cNvPicPr>
          <p:nvPr/>
        </p:nvPicPr>
        <p:blipFill>
          <a:blip r:embed="rId5" cstate="email"/>
          <a:srcRect/>
          <a:stretch>
            <a:fillRect/>
          </a:stretch>
        </p:blipFill>
        <p:spPr bwMode="auto">
          <a:xfrm>
            <a:off x="2690166" y="5184872"/>
            <a:ext cx="1423105" cy="494907"/>
          </a:xfrm>
          <a:prstGeom prst="rect">
            <a:avLst/>
          </a:prstGeom>
          <a:noFill/>
        </p:spPr>
      </p:pic>
      <p:sp>
        <p:nvSpPr>
          <p:cNvPr id="147" name="TextBox 146"/>
          <p:cNvSpPr txBox="1"/>
          <p:nvPr/>
        </p:nvSpPr>
        <p:spPr>
          <a:xfrm>
            <a:off x="2509896" y="5611460"/>
            <a:ext cx="1783644" cy="307777"/>
          </a:xfrm>
          <a:prstGeom prst="rect">
            <a:avLst/>
          </a:prstGeom>
          <a:noFill/>
        </p:spPr>
        <p:txBody>
          <a:bodyPr wrap="square" rtlCol="0">
            <a:spAutoFit/>
          </a:bodyPr>
          <a:lstStyle/>
          <a:p>
            <a:pPr lvl="0" algn="ctr"/>
            <a:r>
              <a:rPr lang="zh-CN" altLang="en-US" sz="1400" dirty="0" smtClean="0">
                <a:solidFill>
                  <a:prstClr val="black"/>
                </a:solidFill>
              </a:rPr>
              <a:t>财务门户</a:t>
            </a:r>
            <a:endParaRPr lang="en-US" altLang="zh-CN" sz="1400" dirty="0">
              <a:solidFill>
                <a:prstClr val="black"/>
              </a:solidFill>
            </a:endParaRPr>
          </a:p>
        </p:txBody>
      </p:sp>
      <p:pic>
        <p:nvPicPr>
          <p:cNvPr id="52" name="Picture 9" descr="C:\Program Files\Microsoft Resource DVD Artwork\DVD_ART\Artwork_Imagery\Shapes and Graphics\circular shapes\3d Disc shapes\blue disc M.png"/>
          <p:cNvPicPr>
            <a:picLocks noChangeAspect="1" noChangeArrowheads="1"/>
          </p:cNvPicPr>
          <p:nvPr/>
        </p:nvPicPr>
        <p:blipFill>
          <a:blip r:embed="rId5" cstate="email"/>
          <a:srcRect/>
          <a:stretch>
            <a:fillRect/>
          </a:stretch>
        </p:blipFill>
        <p:spPr bwMode="auto">
          <a:xfrm>
            <a:off x="3860448" y="5847154"/>
            <a:ext cx="1423105" cy="494907"/>
          </a:xfrm>
          <a:prstGeom prst="rect">
            <a:avLst/>
          </a:prstGeom>
          <a:noFill/>
        </p:spPr>
      </p:pic>
      <p:sp>
        <p:nvSpPr>
          <p:cNvPr id="148" name="TextBox 147"/>
          <p:cNvSpPr txBox="1"/>
          <p:nvPr/>
        </p:nvSpPr>
        <p:spPr>
          <a:xfrm>
            <a:off x="3680178" y="6328601"/>
            <a:ext cx="1783644" cy="276999"/>
          </a:xfrm>
          <a:prstGeom prst="rect">
            <a:avLst/>
          </a:prstGeom>
          <a:noFill/>
        </p:spPr>
        <p:txBody>
          <a:bodyPr wrap="square" rtlCol="0">
            <a:spAutoFit/>
          </a:bodyPr>
          <a:lstStyle/>
          <a:p>
            <a:pPr algn="ctr"/>
            <a:r>
              <a:rPr lang="en-US" sz="1200" dirty="0" err="1" smtClean="0"/>
              <a:t>iPLANET</a:t>
            </a:r>
            <a:endParaRPr lang="en-US" sz="1200" dirty="0"/>
          </a:p>
        </p:txBody>
      </p:sp>
      <p:pic>
        <p:nvPicPr>
          <p:cNvPr id="53" name="Picture 9" descr="C:\Program Files\Microsoft Resource DVD Artwork\DVD_ART\Artwork_Imagery\Shapes and Graphics\circular shapes\3d Disc shapes\blue disc M.png"/>
          <p:cNvPicPr>
            <a:picLocks noChangeAspect="1" noChangeArrowheads="1"/>
          </p:cNvPicPr>
          <p:nvPr/>
        </p:nvPicPr>
        <p:blipFill>
          <a:blip r:embed="rId5" cstate="email"/>
          <a:srcRect/>
          <a:stretch>
            <a:fillRect/>
          </a:stretch>
        </p:blipFill>
        <p:spPr bwMode="auto">
          <a:xfrm>
            <a:off x="5023203" y="5184872"/>
            <a:ext cx="1423105" cy="494907"/>
          </a:xfrm>
          <a:prstGeom prst="rect">
            <a:avLst/>
          </a:prstGeom>
          <a:noFill/>
        </p:spPr>
      </p:pic>
      <p:sp>
        <p:nvSpPr>
          <p:cNvPr id="149" name="TextBox 148"/>
          <p:cNvSpPr txBox="1"/>
          <p:nvPr/>
        </p:nvSpPr>
        <p:spPr>
          <a:xfrm>
            <a:off x="4842933" y="5628690"/>
            <a:ext cx="1783644" cy="307777"/>
          </a:xfrm>
          <a:prstGeom prst="rect">
            <a:avLst/>
          </a:prstGeom>
          <a:noFill/>
        </p:spPr>
        <p:txBody>
          <a:bodyPr wrap="square" rtlCol="0">
            <a:spAutoFit/>
          </a:bodyPr>
          <a:lstStyle/>
          <a:p>
            <a:pPr algn="ctr"/>
            <a:r>
              <a:rPr lang="zh-CN" altLang="en-US" sz="1400" dirty="0" smtClean="0"/>
              <a:t>智能卡</a:t>
            </a:r>
            <a:endParaRPr lang="en-US" sz="1400" dirty="0"/>
          </a:p>
        </p:txBody>
      </p:sp>
      <p:pic>
        <p:nvPicPr>
          <p:cNvPr id="54" name="Picture 9" descr="C:\Program Files\Microsoft Resource DVD Artwork\DVD_ART\Artwork_Imagery\Shapes and Graphics\circular shapes\3d Disc shapes\blue disc M.png"/>
          <p:cNvPicPr>
            <a:picLocks noChangeAspect="1" noChangeArrowheads="1"/>
          </p:cNvPicPr>
          <p:nvPr/>
        </p:nvPicPr>
        <p:blipFill>
          <a:blip r:embed="rId5" cstate="email"/>
          <a:srcRect/>
          <a:stretch>
            <a:fillRect/>
          </a:stretch>
        </p:blipFill>
        <p:spPr bwMode="auto">
          <a:xfrm>
            <a:off x="6185958" y="4522591"/>
            <a:ext cx="1423105" cy="494907"/>
          </a:xfrm>
          <a:prstGeom prst="rect">
            <a:avLst/>
          </a:prstGeom>
          <a:noFill/>
        </p:spPr>
      </p:pic>
      <p:pic>
        <p:nvPicPr>
          <p:cNvPr id="55" name="Picture 9" descr="C:\Program Files\Microsoft Resource DVD Artwork\DVD_ART\Artwork_Imagery\Shapes and Graphics\circular shapes\3d Disc shapes\blue disc M.png"/>
          <p:cNvPicPr>
            <a:picLocks noChangeAspect="1" noChangeArrowheads="1"/>
          </p:cNvPicPr>
          <p:nvPr/>
        </p:nvPicPr>
        <p:blipFill>
          <a:blip r:embed="rId5" cstate="email"/>
          <a:srcRect/>
          <a:stretch>
            <a:fillRect/>
          </a:stretch>
        </p:blipFill>
        <p:spPr bwMode="auto">
          <a:xfrm>
            <a:off x="7348714" y="3860310"/>
            <a:ext cx="1423105" cy="494907"/>
          </a:xfrm>
          <a:prstGeom prst="rect">
            <a:avLst/>
          </a:prstGeom>
          <a:noFill/>
        </p:spPr>
      </p:pic>
      <p:pic>
        <p:nvPicPr>
          <p:cNvPr id="161" name="Picture 9" descr="C:\Program Files\Microsoft Resource DVD Artwork\DVD_ART\Artwork_Imagery\Shapes and Graphics\circular shapes\3d Disc shapes\blue disc M.png"/>
          <p:cNvPicPr>
            <a:picLocks noChangeAspect="1" noChangeArrowheads="1"/>
          </p:cNvPicPr>
          <p:nvPr/>
        </p:nvPicPr>
        <p:blipFill>
          <a:blip r:embed="rId5" cstate="email"/>
          <a:srcRect/>
          <a:stretch>
            <a:fillRect/>
          </a:stretch>
        </p:blipFill>
        <p:spPr bwMode="auto">
          <a:xfrm>
            <a:off x="1671545" y="2228975"/>
            <a:ext cx="1423105" cy="494907"/>
          </a:xfrm>
          <a:prstGeom prst="rect">
            <a:avLst/>
          </a:prstGeom>
          <a:noFill/>
        </p:spPr>
      </p:pic>
      <p:pic>
        <p:nvPicPr>
          <p:cNvPr id="4139" name="Picture 43" descr="C:\Documents and Settings\chrisw\Local Settings\Temporary Internet Files\Content.IE5\5QO6GVXO\MCj04348740000[1].png"/>
          <p:cNvPicPr>
            <a:picLocks noChangeAspect="1" noChangeArrowheads="1"/>
          </p:cNvPicPr>
          <p:nvPr/>
        </p:nvPicPr>
        <p:blipFill>
          <a:blip r:embed="rId6" cstate="email"/>
          <a:srcRect/>
          <a:stretch>
            <a:fillRect/>
          </a:stretch>
        </p:blipFill>
        <p:spPr bwMode="auto">
          <a:xfrm>
            <a:off x="1790572" y="1425222"/>
            <a:ext cx="1034908" cy="1142857"/>
          </a:xfrm>
          <a:prstGeom prst="rect">
            <a:avLst/>
          </a:prstGeom>
          <a:noFill/>
        </p:spPr>
      </p:pic>
      <p:sp>
        <p:nvSpPr>
          <p:cNvPr id="163" name="TextBox 162"/>
          <p:cNvSpPr txBox="1"/>
          <p:nvPr/>
        </p:nvSpPr>
        <p:spPr>
          <a:xfrm>
            <a:off x="1488453" y="2687637"/>
            <a:ext cx="1783644" cy="307777"/>
          </a:xfrm>
          <a:prstGeom prst="rect">
            <a:avLst/>
          </a:prstGeom>
          <a:noFill/>
        </p:spPr>
        <p:txBody>
          <a:bodyPr wrap="square" rtlCol="0">
            <a:spAutoFit/>
          </a:bodyPr>
          <a:lstStyle/>
          <a:p>
            <a:pPr lvl="0" algn="ctr"/>
            <a:r>
              <a:rPr lang="zh-CN" altLang="en-US" sz="1400" dirty="0" smtClean="0">
                <a:solidFill>
                  <a:prstClr val="black"/>
                </a:solidFill>
              </a:rPr>
              <a:t>人力资源系统</a:t>
            </a:r>
            <a:endParaRPr lang="en-US" altLang="zh-CN" sz="1400" dirty="0">
              <a:solidFill>
                <a:prstClr val="black"/>
              </a:solidFill>
            </a:endParaRPr>
          </a:p>
        </p:txBody>
      </p:sp>
      <p:pic>
        <p:nvPicPr>
          <p:cNvPr id="83" name="Picture 52" descr="C:\Program Files\Microsoft Resource DVD Artwork\DVD_ART\Artwork_Imagery\HARDWARE_IMAGERY\Illustration - Misc Hardware\Windows Vista Illustration Icons\Generic Doc.png"/>
          <p:cNvPicPr>
            <a:picLocks noChangeAspect="1" noChangeArrowheads="1"/>
          </p:cNvPicPr>
          <p:nvPr/>
        </p:nvPicPr>
        <p:blipFill>
          <a:blip r:embed="rId7" cstate="email"/>
          <a:srcRect/>
          <a:stretch>
            <a:fillRect/>
          </a:stretch>
        </p:blipFill>
        <p:spPr bwMode="auto">
          <a:xfrm>
            <a:off x="2604911" y="2263418"/>
            <a:ext cx="649116" cy="649116"/>
          </a:xfrm>
          <a:prstGeom prst="rect">
            <a:avLst/>
          </a:prstGeom>
          <a:noFill/>
        </p:spPr>
      </p:pic>
      <p:pic>
        <p:nvPicPr>
          <p:cNvPr id="84" name="Picture 32" descr="C:\Documents and Settings\chrisw\Local Settings\Temporary Internet Files\Content.IE5\SJYELMY8\MCj04326310000[1].png"/>
          <p:cNvPicPr>
            <a:picLocks noChangeAspect="1" noChangeArrowheads="1"/>
          </p:cNvPicPr>
          <p:nvPr/>
        </p:nvPicPr>
        <p:blipFill>
          <a:blip r:embed="rId8" cstate="email"/>
          <a:srcRect/>
          <a:stretch>
            <a:fillRect/>
          </a:stretch>
        </p:blipFill>
        <p:spPr bwMode="auto">
          <a:xfrm>
            <a:off x="4369505" y="2907772"/>
            <a:ext cx="1114072" cy="1114072"/>
          </a:xfrm>
          <a:prstGeom prst="rect">
            <a:avLst/>
          </a:prstGeom>
          <a:noFill/>
        </p:spPr>
      </p:pic>
      <p:sp>
        <p:nvSpPr>
          <p:cNvPr id="88" name="TextBox 87"/>
          <p:cNvSpPr txBox="1"/>
          <p:nvPr/>
        </p:nvSpPr>
        <p:spPr>
          <a:xfrm>
            <a:off x="2865426" y="2928934"/>
            <a:ext cx="1920888" cy="307777"/>
          </a:xfrm>
          <a:prstGeom prst="rect">
            <a:avLst/>
          </a:prstGeom>
          <a:noFill/>
        </p:spPr>
        <p:txBody>
          <a:bodyPr wrap="square" rtlCol="0">
            <a:spAutoFit/>
          </a:bodyPr>
          <a:lstStyle/>
          <a:p>
            <a:pPr lvl="0" algn="ctr"/>
            <a:r>
              <a:rPr lang="zh-CN" altLang="en-US" sz="1400" dirty="0" smtClean="0">
                <a:solidFill>
                  <a:prstClr val="black"/>
                </a:solidFill>
              </a:rPr>
              <a:t>执行</a:t>
            </a:r>
            <a:r>
              <a:rPr lang="en-US" altLang="zh-CN" sz="1400" dirty="0" smtClean="0">
                <a:solidFill>
                  <a:prstClr val="black"/>
                </a:solidFill>
              </a:rPr>
              <a:t>FIM</a:t>
            </a:r>
            <a:r>
              <a:rPr lang="zh-CN" altLang="en-US" sz="1400" dirty="0" smtClean="0">
                <a:solidFill>
                  <a:prstClr val="black"/>
                </a:solidFill>
              </a:rPr>
              <a:t>身份配置策略</a:t>
            </a:r>
            <a:endParaRPr lang="en-US" altLang="zh-CN" sz="1400" dirty="0">
              <a:solidFill>
                <a:prstClr val="black"/>
              </a:solidFill>
            </a:endParaRPr>
          </a:p>
        </p:txBody>
      </p:sp>
      <p:grpSp>
        <p:nvGrpSpPr>
          <p:cNvPr id="2" name="Group 134"/>
          <p:cNvGrpSpPr/>
          <p:nvPr/>
        </p:nvGrpSpPr>
        <p:grpSpPr>
          <a:xfrm>
            <a:off x="522641" y="3090333"/>
            <a:ext cx="1077030" cy="1077030"/>
            <a:chOff x="4033485" y="1905000"/>
            <a:chExt cx="1077030" cy="1077030"/>
          </a:xfrm>
        </p:grpSpPr>
        <p:grpSp>
          <p:nvGrpSpPr>
            <p:cNvPr id="3" name="Group 39"/>
            <p:cNvGrpSpPr/>
            <p:nvPr/>
          </p:nvGrpSpPr>
          <p:grpSpPr>
            <a:xfrm>
              <a:off x="4033485" y="1905000"/>
              <a:ext cx="1077030" cy="1077030"/>
              <a:chOff x="1748015" y="2524125"/>
              <a:chExt cx="1809750" cy="1809750"/>
            </a:xfrm>
          </p:grpSpPr>
          <p:pic>
            <p:nvPicPr>
              <p:cNvPr id="96" name="Picture 32" descr="C:\Program Files\Microsoft Resource DVD Artwork\DVD_ART\Artwork_Imagery\Shapes and Graphics\circular shapes\MGX 06 Circles\MGX small Circles Blue.png"/>
              <p:cNvPicPr>
                <a:picLocks noChangeAspect="1" noChangeArrowheads="1"/>
              </p:cNvPicPr>
              <p:nvPr/>
            </p:nvPicPr>
            <p:blipFill>
              <a:blip r:embed="rId9" cstate="email"/>
              <a:srcRect/>
              <a:stretch>
                <a:fillRect/>
              </a:stretch>
            </p:blipFill>
            <p:spPr bwMode="auto">
              <a:xfrm>
                <a:off x="1748015" y="2524125"/>
                <a:ext cx="1809750" cy="1809750"/>
              </a:xfrm>
              <a:prstGeom prst="rect">
                <a:avLst/>
              </a:prstGeom>
              <a:noFill/>
            </p:spPr>
          </p:pic>
          <p:pic>
            <p:nvPicPr>
              <p:cNvPr id="97" name="Picture 31" descr="C:\Program Files\Microsoft Resource DVD Artwork\DVD_ART\Artwork_Imagery\Shapes and Graphics\circular shapes\sphere ball\white sphere.png"/>
              <p:cNvPicPr>
                <a:picLocks noChangeAspect="1" noChangeArrowheads="1"/>
              </p:cNvPicPr>
              <p:nvPr/>
            </p:nvPicPr>
            <p:blipFill>
              <a:blip r:embed="rId10" cstate="email"/>
              <a:srcRect/>
              <a:stretch>
                <a:fillRect/>
              </a:stretch>
            </p:blipFill>
            <p:spPr bwMode="auto">
              <a:xfrm>
                <a:off x="1924757" y="2700867"/>
                <a:ext cx="1456267" cy="1456267"/>
              </a:xfrm>
              <a:prstGeom prst="rect">
                <a:avLst/>
              </a:prstGeom>
              <a:noFill/>
            </p:spPr>
          </p:pic>
        </p:grpSp>
        <p:pic>
          <p:nvPicPr>
            <p:cNvPr id="91" name="Picture 41" descr="C:\Program Files\Microsoft Resource DVD Artwork\DVD_ART\Artwork_Imagery\HARDWARE_IMAGERY\Illustration - Misc Hardware\eHome icons\server box.png"/>
            <p:cNvPicPr>
              <a:picLocks noChangeAspect="1" noChangeArrowheads="1"/>
            </p:cNvPicPr>
            <p:nvPr/>
          </p:nvPicPr>
          <p:blipFill>
            <a:blip r:embed="rId11" cstate="email"/>
            <a:srcRect/>
            <a:stretch>
              <a:fillRect/>
            </a:stretch>
          </p:blipFill>
          <p:spPr bwMode="auto">
            <a:xfrm>
              <a:off x="4380088" y="2089286"/>
              <a:ext cx="383824" cy="729096"/>
            </a:xfrm>
            <a:prstGeom prst="rect">
              <a:avLst/>
            </a:prstGeom>
            <a:noFill/>
          </p:spPr>
        </p:pic>
      </p:grpSp>
      <p:grpSp>
        <p:nvGrpSpPr>
          <p:cNvPr id="4" name="Group 103"/>
          <p:cNvGrpSpPr/>
          <p:nvPr/>
        </p:nvGrpSpPr>
        <p:grpSpPr>
          <a:xfrm>
            <a:off x="1688689" y="3736622"/>
            <a:ext cx="1085497" cy="1085497"/>
            <a:chOff x="1070681" y="1619250"/>
            <a:chExt cx="1809750" cy="1809750"/>
          </a:xfrm>
        </p:grpSpPr>
        <p:grpSp>
          <p:nvGrpSpPr>
            <p:cNvPr id="5" name="Group 56"/>
            <p:cNvGrpSpPr/>
            <p:nvPr/>
          </p:nvGrpSpPr>
          <p:grpSpPr>
            <a:xfrm>
              <a:off x="1070681" y="1619250"/>
              <a:ext cx="1809750" cy="1809750"/>
              <a:chOff x="1748015" y="2524125"/>
              <a:chExt cx="1809750" cy="1809750"/>
            </a:xfrm>
          </p:grpSpPr>
          <p:pic>
            <p:nvPicPr>
              <p:cNvPr id="107" name="Picture 32" descr="C:\Program Files\Microsoft Resource DVD Artwork\DVD_ART\Artwork_Imagery\Shapes and Graphics\circular shapes\MGX 06 Circles\MGX small Circles Blue.png"/>
              <p:cNvPicPr>
                <a:picLocks noChangeAspect="1" noChangeArrowheads="1"/>
              </p:cNvPicPr>
              <p:nvPr/>
            </p:nvPicPr>
            <p:blipFill>
              <a:blip r:embed="rId12" cstate="email"/>
              <a:srcRect/>
              <a:stretch>
                <a:fillRect/>
              </a:stretch>
            </p:blipFill>
            <p:spPr bwMode="auto">
              <a:xfrm>
                <a:off x="1748015" y="2524125"/>
                <a:ext cx="1809750" cy="1809750"/>
              </a:xfrm>
              <a:prstGeom prst="rect">
                <a:avLst/>
              </a:prstGeom>
              <a:noFill/>
            </p:spPr>
          </p:pic>
          <p:pic>
            <p:nvPicPr>
              <p:cNvPr id="108" name="Picture 31" descr="C:\Program Files\Microsoft Resource DVD Artwork\DVD_ART\Artwork_Imagery\Shapes and Graphics\circular shapes\sphere ball\white sphere.png"/>
              <p:cNvPicPr>
                <a:picLocks noChangeAspect="1" noChangeArrowheads="1"/>
              </p:cNvPicPr>
              <p:nvPr/>
            </p:nvPicPr>
            <p:blipFill>
              <a:blip r:embed="rId13" cstate="email"/>
              <a:srcRect/>
              <a:stretch>
                <a:fillRect/>
              </a:stretch>
            </p:blipFill>
            <p:spPr bwMode="auto">
              <a:xfrm>
                <a:off x="1924757" y="2700867"/>
                <a:ext cx="1456267" cy="1456267"/>
              </a:xfrm>
              <a:prstGeom prst="rect">
                <a:avLst/>
              </a:prstGeom>
              <a:noFill/>
            </p:spPr>
          </p:pic>
        </p:grpSp>
        <p:grpSp>
          <p:nvGrpSpPr>
            <p:cNvPr id="6" name="Group 62"/>
            <p:cNvGrpSpPr/>
            <p:nvPr/>
          </p:nvGrpSpPr>
          <p:grpSpPr>
            <a:xfrm>
              <a:off x="1314437" y="1998133"/>
              <a:ext cx="1209348" cy="976840"/>
              <a:chOff x="1817124" y="1819275"/>
              <a:chExt cx="1992876" cy="1609725"/>
            </a:xfrm>
          </p:grpSpPr>
          <p:pic>
            <p:nvPicPr>
              <p:cNvPr id="105" name="Picture 42" descr="C:\Program Files\Microsoft Resource DVD Artwork\DVD_ART\Artwork_Imagery\HARDWARE_IMAGERY\Illustration - Misc Hardware\Windows Vista Illustration Icons\Application.png"/>
              <p:cNvPicPr>
                <a:picLocks noChangeAspect="1" noChangeArrowheads="1"/>
              </p:cNvPicPr>
              <p:nvPr/>
            </p:nvPicPr>
            <p:blipFill>
              <a:blip r:embed="rId14" cstate="email"/>
              <a:srcRect/>
              <a:stretch>
                <a:fillRect/>
              </a:stretch>
            </p:blipFill>
            <p:spPr bwMode="auto">
              <a:xfrm>
                <a:off x="2200275" y="1819275"/>
                <a:ext cx="1609725" cy="1609725"/>
              </a:xfrm>
              <a:prstGeom prst="rect">
                <a:avLst/>
              </a:prstGeom>
              <a:noFill/>
            </p:spPr>
          </p:pic>
          <p:pic>
            <p:nvPicPr>
              <p:cNvPr id="106" name="Picture 41" descr="C:\Program Files\Microsoft Resource DVD Artwork\DVD_ART\Artwork_Imagery\Shapes and Graphics\MSN Illustration Icon\MSN icon money.png"/>
              <p:cNvPicPr>
                <a:picLocks noChangeAspect="1" noChangeArrowheads="1"/>
              </p:cNvPicPr>
              <p:nvPr/>
            </p:nvPicPr>
            <p:blipFill>
              <a:blip r:embed="rId15" cstate="email"/>
              <a:srcRect/>
              <a:stretch>
                <a:fillRect/>
              </a:stretch>
            </p:blipFill>
            <p:spPr bwMode="auto">
              <a:xfrm>
                <a:off x="1817124" y="2522458"/>
                <a:ext cx="992752" cy="906542"/>
              </a:xfrm>
              <a:prstGeom prst="rect">
                <a:avLst/>
              </a:prstGeom>
              <a:noFill/>
            </p:spPr>
          </p:pic>
        </p:grpSp>
      </p:grpSp>
      <p:grpSp>
        <p:nvGrpSpPr>
          <p:cNvPr id="7" name="Group 104"/>
          <p:cNvGrpSpPr/>
          <p:nvPr/>
        </p:nvGrpSpPr>
        <p:grpSpPr>
          <a:xfrm>
            <a:off x="2849974" y="4391375"/>
            <a:ext cx="1103489" cy="1103489"/>
            <a:chOff x="2030236" y="1619250"/>
            <a:chExt cx="1809750" cy="1809750"/>
          </a:xfrm>
        </p:grpSpPr>
        <p:grpSp>
          <p:nvGrpSpPr>
            <p:cNvPr id="8" name="Group 71"/>
            <p:cNvGrpSpPr/>
            <p:nvPr/>
          </p:nvGrpSpPr>
          <p:grpSpPr>
            <a:xfrm>
              <a:off x="2030236" y="1619250"/>
              <a:ext cx="1809750" cy="1809750"/>
              <a:chOff x="1748015" y="2524125"/>
              <a:chExt cx="1809750" cy="1809750"/>
            </a:xfrm>
          </p:grpSpPr>
          <p:pic>
            <p:nvPicPr>
              <p:cNvPr id="116" name="Picture 32" descr="C:\Program Files\Microsoft Resource DVD Artwork\DVD_ART\Artwork_Imagery\Shapes and Graphics\circular shapes\MGX 06 Circles\MGX small Circles Blue.png"/>
              <p:cNvPicPr>
                <a:picLocks noChangeAspect="1" noChangeArrowheads="1"/>
              </p:cNvPicPr>
              <p:nvPr/>
            </p:nvPicPr>
            <p:blipFill>
              <a:blip r:embed="rId16" cstate="email"/>
              <a:srcRect/>
              <a:stretch>
                <a:fillRect/>
              </a:stretch>
            </p:blipFill>
            <p:spPr bwMode="auto">
              <a:xfrm>
                <a:off x="1748015" y="2524125"/>
                <a:ext cx="1809750" cy="1809750"/>
              </a:xfrm>
              <a:prstGeom prst="rect">
                <a:avLst/>
              </a:prstGeom>
              <a:noFill/>
            </p:spPr>
          </p:pic>
          <p:pic>
            <p:nvPicPr>
              <p:cNvPr id="119" name="Picture 31" descr="C:\Program Files\Microsoft Resource DVD Artwork\DVD_ART\Artwork_Imagery\Shapes and Graphics\circular shapes\sphere ball\white sphere.png"/>
              <p:cNvPicPr>
                <a:picLocks noChangeAspect="1" noChangeArrowheads="1"/>
              </p:cNvPicPr>
              <p:nvPr/>
            </p:nvPicPr>
            <p:blipFill>
              <a:blip r:embed="rId17" cstate="email"/>
              <a:srcRect/>
              <a:stretch>
                <a:fillRect/>
              </a:stretch>
            </p:blipFill>
            <p:spPr bwMode="auto">
              <a:xfrm>
                <a:off x="1924757" y="2700867"/>
                <a:ext cx="1456267" cy="1456267"/>
              </a:xfrm>
              <a:prstGeom prst="rect">
                <a:avLst/>
              </a:prstGeom>
              <a:noFill/>
            </p:spPr>
          </p:pic>
        </p:grpSp>
        <p:grpSp>
          <p:nvGrpSpPr>
            <p:cNvPr id="9" name="Group 81"/>
            <p:cNvGrpSpPr/>
            <p:nvPr/>
          </p:nvGrpSpPr>
          <p:grpSpPr>
            <a:xfrm>
              <a:off x="2223910" y="1927578"/>
              <a:ext cx="1440027" cy="1120422"/>
              <a:chOff x="6993781" y="4205819"/>
              <a:chExt cx="1079696" cy="840064"/>
            </a:xfrm>
          </p:grpSpPr>
          <p:pic>
            <p:nvPicPr>
              <p:cNvPr id="114" name="Picture 44" descr="C:\Program Files\Microsoft Resource DVD Artwork\DVD_ART\Artwork_Imagery\HARDWARE_IMAGERY\Illustration - Misc Hardware\Windows Vista Illustration Icons\Keys.png"/>
              <p:cNvPicPr>
                <a:picLocks noChangeAspect="1" noChangeArrowheads="1"/>
              </p:cNvPicPr>
              <p:nvPr/>
            </p:nvPicPr>
            <p:blipFill>
              <a:blip r:embed="rId18" cstate="email"/>
              <a:srcRect/>
              <a:stretch>
                <a:fillRect/>
              </a:stretch>
            </p:blipFill>
            <p:spPr bwMode="auto">
              <a:xfrm>
                <a:off x="7233413" y="4205819"/>
                <a:ext cx="840064" cy="840064"/>
              </a:xfrm>
              <a:prstGeom prst="rect">
                <a:avLst/>
              </a:prstGeom>
              <a:noFill/>
            </p:spPr>
          </p:pic>
          <p:pic>
            <p:nvPicPr>
              <p:cNvPr id="115" name="Picture 41" descr="C:\Program Files\Microsoft Resource DVD Artwork\DVD_ART\Artwork_Imagery\Shapes and Graphics\MSN Illustration Icon\MSN icon money.png"/>
              <p:cNvPicPr>
                <a:picLocks noChangeAspect="1" noChangeArrowheads="1"/>
              </p:cNvPicPr>
              <p:nvPr/>
            </p:nvPicPr>
            <p:blipFill>
              <a:blip r:embed="rId19" cstate="email"/>
              <a:srcRect/>
              <a:stretch>
                <a:fillRect/>
              </a:stretch>
            </p:blipFill>
            <p:spPr bwMode="auto">
              <a:xfrm>
                <a:off x="6993781" y="4420050"/>
                <a:ext cx="500184" cy="456749"/>
              </a:xfrm>
              <a:prstGeom prst="rect">
                <a:avLst/>
              </a:prstGeom>
              <a:noFill/>
            </p:spPr>
          </p:pic>
        </p:grpSp>
      </p:grpSp>
      <p:grpSp>
        <p:nvGrpSpPr>
          <p:cNvPr id="10" name="Group 81"/>
          <p:cNvGrpSpPr/>
          <p:nvPr/>
        </p:nvGrpSpPr>
        <p:grpSpPr>
          <a:xfrm>
            <a:off x="4033485" y="5091289"/>
            <a:ext cx="1077030" cy="1077030"/>
            <a:chOff x="6489348" y="1447800"/>
            <a:chExt cx="1809750" cy="1809750"/>
          </a:xfrm>
        </p:grpSpPr>
        <p:grpSp>
          <p:nvGrpSpPr>
            <p:cNvPr id="11" name="Group 39"/>
            <p:cNvGrpSpPr/>
            <p:nvPr/>
          </p:nvGrpSpPr>
          <p:grpSpPr>
            <a:xfrm>
              <a:off x="6489348" y="1447800"/>
              <a:ext cx="1809750" cy="1809750"/>
              <a:chOff x="1748015" y="2524125"/>
              <a:chExt cx="1809750" cy="1809750"/>
            </a:xfrm>
          </p:grpSpPr>
          <p:pic>
            <p:nvPicPr>
              <p:cNvPr id="123" name="Picture 32" descr="C:\Program Files\Microsoft Resource DVD Artwork\DVD_ART\Artwork_Imagery\Shapes and Graphics\circular shapes\MGX 06 Circles\MGX small Circles Blue.png"/>
              <p:cNvPicPr>
                <a:picLocks noChangeAspect="1" noChangeArrowheads="1"/>
              </p:cNvPicPr>
              <p:nvPr/>
            </p:nvPicPr>
            <p:blipFill>
              <a:blip r:embed="rId9" cstate="email"/>
              <a:srcRect/>
              <a:stretch>
                <a:fillRect/>
              </a:stretch>
            </p:blipFill>
            <p:spPr bwMode="auto">
              <a:xfrm>
                <a:off x="1748015" y="2524125"/>
                <a:ext cx="1809750" cy="1809750"/>
              </a:xfrm>
              <a:prstGeom prst="rect">
                <a:avLst/>
              </a:prstGeom>
              <a:noFill/>
            </p:spPr>
          </p:pic>
          <p:pic>
            <p:nvPicPr>
              <p:cNvPr id="124" name="Picture 31" descr="C:\Program Files\Microsoft Resource DVD Artwork\DVD_ART\Artwork_Imagery\Shapes and Graphics\circular shapes\sphere ball\white sphere.png"/>
              <p:cNvPicPr>
                <a:picLocks noChangeAspect="1" noChangeArrowheads="1"/>
              </p:cNvPicPr>
              <p:nvPr/>
            </p:nvPicPr>
            <p:blipFill>
              <a:blip r:embed="rId10" cstate="email"/>
              <a:srcRect/>
              <a:stretch>
                <a:fillRect/>
              </a:stretch>
            </p:blipFill>
            <p:spPr bwMode="auto">
              <a:xfrm>
                <a:off x="1924757" y="2700867"/>
                <a:ext cx="1456267" cy="1456267"/>
              </a:xfrm>
              <a:prstGeom prst="rect">
                <a:avLst/>
              </a:prstGeom>
              <a:noFill/>
            </p:spPr>
          </p:pic>
        </p:grpSp>
        <p:pic>
          <p:nvPicPr>
            <p:cNvPr id="122" name="Picture 24" descr="C:\Program Files\Microsoft Resource DVD Artwork\DVD_ART\Artwork_Imagery\HARDWARE_IMAGERY\Illustration - Misc Hardware\Windows Server Icons\Search\Globe 1.png"/>
            <p:cNvPicPr>
              <a:picLocks noChangeAspect="1" noChangeArrowheads="1"/>
            </p:cNvPicPr>
            <p:nvPr/>
          </p:nvPicPr>
          <p:blipFill>
            <a:blip r:embed="rId20" cstate="email"/>
            <a:srcRect/>
            <a:stretch>
              <a:fillRect/>
            </a:stretch>
          </p:blipFill>
          <p:spPr bwMode="auto">
            <a:xfrm>
              <a:off x="6910978" y="1662132"/>
              <a:ext cx="966491" cy="1352001"/>
            </a:xfrm>
            <a:prstGeom prst="rect">
              <a:avLst/>
            </a:prstGeom>
            <a:noFill/>
          </p:spPr>
        </p:pic>
      </p:grpSp>
      <p:grpSp>
        <p:nvGrpSpPr>
          <p:cNvPr id="12" name="Group 189"/>
          <p:cNvGrpSpPr/>
          <p:nvPr/>
        </p:nvGrpSpPr>
        <p:grpSpPr>
          <a:xfrm>
            <a:off x="5196240" y="4417834"/>
            <a:ext cx="1077030" cy="1077030"/>
            <a:chOff x="5196240" y="4417834"/>
            <a:chExt cx="1077030" cy="1077030"/>
          </a:xfrm>
        </p:grpSpPr>
        <p:grpSp>
          <p:nvGrpSpPr>
            <p:cNvPr id="13" name="Group 39"/>
            <p:cNvGrpSpPr/>
            <p:nvPr/>
          </p:nvGrpSpPr>
          <p:grpSpPr>
            <a:xfrm>
              <a:off x="5196240" y="4417834"/>
              <a:ext cx="1077030" cy="1077030"/>
              <a:chOff x="1748015" y="2524125"/>
              <a:chExt cx="1809750" cy="1809750"/>
            </a:xfrm>
          </p:grpSpPr>
          <p:pic>
            <p:nvPicPr>
              <p:cNvPr id="144" name="Picture 32" descr="C:\Program Files\Microsoft Resource DVD Artwork\DVD_ART\Artwork_Imagery\Shapes and Graphics\circular shapes\MGX 06 Circles\MGX small Circles Blue.png"/>
              <p:cNvPicPr>
                <a:picLocks noChangeAspect="1" noChangeArrowheads="1"/>
              </p:cNvPicPr>
              <p:nvPr/>
            </p:nvPicPr>
            <p:blipFill>
              <a:blip r:embed="rId9" cstate="email"/>
              <a:srcRect/>
              <a:stretch>
                <a:fillRect/>
              </a:stretch>
            </p:blipFill>
            <p:spPr bwMode="auto">
              <a:xfrm>
                <a:off x="1748015" y="2524125"/>
                <a:ext cx="1809750" cy="1809750"/>
              </a:xfrm>
              <a:prstGeom prst="rect">
                <a:avLst/>
              </a:prstGeom>
              <a:noFill/>
            </p:spPr>
          </p:pic>
          <p:pic>
            <p:nvPicPr>
              <p:cNvPr id="152" name="Picture 31" descr="C:\Program Files\Microsoft Resource DVD Artwork\DVD_ART\Artwork_Imagery\Shapes and Graphics\circular shapes\sphere ball\white sphere.png"/>
              <p:cNvPicPr>
                <a:picLocks noChangeAspect="1" noChangeArrowheads="1"/>
              </p:cNvPicPr>
              <p:nvPr/>
            </p:nvPicPr>
            <p:blipFill>
              <a:blip r:embed="rId10" cstate="email"/>
              <a:srcRect/>
              <a:stretch>
                <a:fillRect/>
              </a:stretch>
            </p:blipFill>
            <p:spPr bwMode="auto">
              <a:xfrm>
                <a:off x="1924757" y="2700867"/>
                <a:ext cx="1456267" cy="1456267"/>
              </a:xfrm>
              <a:prstGeom prst="rect">
                <a:avLst/>
              </a:prstGeom>
              <a:noFill/>
            </p:spPr>
          </p:pic>
        </p:grpSp>
        <p:grpSp>
          <p:nvGrpSpPr>
            <p:cNvPr id="14" name="Group 188"/>
            <p:cNvGrpSpPr/>
            <p:nvPr/>
          </p:nvGrpSpPr>
          <p:grpSpPr>
            <a:xfrm>
              <a:off x="5305778" y="4524274"/>
              <a:ext cx="826558" cy="826557"/>
              <a:chOff x="970846" y="5457120"/>
              <a:chExt cx="1156484" cy="1156484"/>
            </a:xfrm>
          </p:grpSpPr>
          <p:pic>
            <p:nvPicPr>
              <p:cNvPr id="142" name="Picture 48" descr="C:\Documents and Settings\chrisw\Local Settings\Temporary Internet Files\Content.IE5\W5RYXPM5\MCj04348320000[1].png"/>
              <p:cNvPicPr>
                <a:picLocks noChangeAspect="1" noChangeArrowheads="1"/>
              </p:cNvPicPr>
              <p:nvPr/>
            </p:nvPicPr>
            <p:blipFill>
              <a:blip r:embed="rId21" cstate="email"/>
              <a:srcRect/>
              <a:stretch>
                <a:fillRect/>
              </a:stretch>
            </p:blipFill>
            <p:spPr bwMode="auto">
              <a:xfrm>
                <a:off x="970846" y="5457120"/>
                <a:ext cx="1156484" cy="1156484"/>
              </a:xfrm>
              <a:prstGeom prst="rect">
                <a:avLst/>
              </a:prstGeom>
              <a:noFill/>
            </p:spPr>
          </p:pic>
          <p:pic>
            <p:nvPicPr>
              <p:cNvPr id="143" name="Picture 35" descr="SmartCard for Windows"/>
              <p:cNvPicPr>
                <a:picLocks noChangeAspect="1" noChangeArrowheads="1"/>
              </p:cNvPicPr>
              <p:nvPr/>
            </p:nvPicPr>
            <p:blipFill>
              <a:blip r:embed="rId22" cstate="email"/>
              <a:stretch>
                <a:fillRect/>
              </a:stretch>
            </p:blipFill>
            <p:spPr bwMode="auto">
              <a:xfrm>
                <a:off x="1264116" y="6108598"/>
                <a:ext cx="622834" cy="406644"/>
              </a:xfrm>
              <a:prstGeom prst="rect">
                <a:avLst/>
              </a:prstGeom>
              <a:noFill/>
              <a:ln>
                <a:noFill/>
              </a:ln>
            </p:spPr>
          </p:pic>
        </p:grpSp>
      </p:grpSp>
      <p:grpSp>
        <p:nvGrpSpPr>
          <p:cNvPr id="15" name="Group 172"/>
          <p:cNvGrpSpPr/>
          <p:nvPr/>
        </p:nvGrpSpPr>
        <p:grpSpPr>
          <a:xfrm>
            <a:off x="1684506" y="3736622"/>
            <a:ext cx="1085497" cy="1085497"/>
            <a:chOff x="381000" y="5215226"/>
            <a:chExt cx="1085497" cy="1085497"/>
          </a:xfrm>
        </p:grpSpPr>
        <p:grpSp>
          <p:nvGrpSpPr>
            <p:cNvPr id="16" name="Group 56"/>
            <p:cNvGrpSpPr/>
            <p:nvPr/>
          </p:nvGrpSpPr>
          <p:grpSpPr>
            <a:xfrm>
              <a:off x="381000" y="5215226"/>
              <a:ext cx="1085497" cy="1085497"/>
              <a:chOff x="1748015" y="2524125"/>
              <a:chExt cx="1809750" cy="1809750"/>
            </a:xfrm>
          </p:grpSpPr>
          <p:pic>
            <p:nvPicPr>
              <p:cNvPr id="169" name="Picture 32" descr="C:\Program Files\Microsoft Resource DVD Artwork\DVD_ART\Artwork_Imagery\Shapes and Graphics\circular shapes\MGX 06 Circles\MGX small Circles Blue.png"/>
              <p:cNvPicPr>
                <a:picLocks noChangeAspect="1" noChangeArrowheads="1"/>
              </p:cNvPicPr>
              <p:nvPr/>
            </p:nvPicPr>
            <p:blipFill>
              <a:blip r:embed="rId12" cstate="email"/>
              <a:srcRect/>
              <a:stretch>
                <a:fillRect/>
              </a:stretch>
            </p:blipFill>
            <p:spPr bwMode="auto">
              <a:xfrm>
                <a:off x="1748015" y="2524125"/>
                <a:ext cx="1809750" cy="1809750"/>
              </a:xfrm>
              <a:prstGeom prst="rect">
                <a:avLst/>
              </a:prstGeom>
              <a:noFill/>
            </p:spPr>
          </p:pic>
          <p:pic>
            <p:nvPicPr>
              <p:cNvPr id="171" name="Picture 31" descr="C:\Program Files\Microsoft Resource DVD Artwork\DVD_ART\Artwork_Imagery\Shapes and Graphics\circular shapes\sphere ball\white sphere.png"/>
              <p:cNvPicPr>
                <a:picLocks noChangeAspect="1" noChangeArrowheads="1"/>
              </p:cNvPicPr>
              <p:nvPr/>
            </p:nvPicPr>
            <p:blipFill>
              <a:blip r:embed="rId13" cstate="email"/>
              <a:srcRect/>
              <a:stretch>
                <a:fillRect/>
              </a:stretch>
            </p:blipFill>
            <p:spPr bwMode="auto">
              <a:xfrm>
                <a:off x="1924757" y="2700867"/>
                <a:ext cx="1456267" cy="1456267"/>
              </a:xfrm>
              <a:prstGeom prst="rect">
                <a:avLst/>
              </a:prstGeom>
              <a:noFill/>
            </p:spPr>
          </p:pic>
        </p:grpSp>
        <p:pic>
          <p:nvPicPr>
            <p:cNvPr id="167" name="Picture 42" descr="C:\Program Files\Microsoft Resource DVD Artwork\DVD_ART\Artwork_Imagery\HARDWARE_IMAGERY\Illustration - Misc Hardware\Windows Vista Illustration Icons\Application.png"/>
            <p:cNvPicPr>
              <a:picLocks noChangeAspect="1" noChangeArrowheads="1"/>
            </p:cNvPicPr>
            <p:nvPr/>
          </p:nvPicPr>
          <p:blipFill>
            <a:blip r:embed="rId14" cstate="email"/>
            <a:srcRect/>
            <a:stretch>
              <a:fillRect/>
            </a:stretch>
          </p:blipFill>
          <p:spPr bwMode="auto">
            <a:xfrm>
              <a:off x="586406" y="5452533"/>
              <a:ext cx="655372" cy="655370"/>
            </a:xfrm>
            <a:prstGeom prst="rect">
              <a:avLst/>
            </a:prstGeom>
            <a:noFill/>
          </p:spPr>
        </p:pic>
        <p:pic>
          <p:nvPicPr>
            <p:cNvPr id="2053" name="Picture 5" descr="C:\Program Files\Microsoft Resource DVD Artwork\DVD_ART\Artwork_Imagery\Shapes and Graphics\Arrows - arrow\Straight\arrow 14 up and down arrow.png"/>
            <p:cNvPicPr>
              <a:picLocks noChangeAspect="1" noChangeArrowheads="1"/>
            </p:cNvPicPr>
            <p:nvPr/>
          </p:nvPicPr>
          <p:blipFill>
            <a:blip r:embed="rId23" cstate="print"/>
            <a:srcRect/>
            <a:stretch>
              <a:fillRect/>
            </a:stretch>
          </p:blipFill>
          <p:spPr bwMode="auto">
            <a:xfrm>
              <a:off x="381000" y="5441245"/>
              <a:ext cx="776777" cy="588962"/>
            </a:xfrm>
            <a:prstGeom prst="rect">
              <a:avLst/>
            </a:prstGeom>
            <a:noFill/>
          </p:spPr>
        </p:pic>
      </p:grpSp>
      <p:grpSp>
        <p:nvGrpSpPr>
          <p:cNvPr id="17" name="Group 190"/>
          <p:cNvGrpSpPr/>
          <p:nvPr/>
        </p:nvGrpSpPr>
        <p:grpSpPr>
          <a:xfrm>
            <a:off x="2843252" y="4385006"/>
            <a:ext cx="1103489" cy="1103489"/>
            <a:chOff x="1675929" y="5525911"/>
            <a:chExt cx="1103489" cy="1103489"/>
          </a:xfrm>
        </p:grpSpPr>
        <p:grpSp>
          <p:nvGrpSpPr>
            <p:cNvPr id="18" name="Group 71"/>
            <p:cNvGrpSpPr/>
            <p:nvPr/>
          </p:nvGrpSpPr>
          <p:grpSpPr>
            <a:xfrm>
              <a:off x="1675929" y="5525911"/>
              <a:ext cx="1103489" cy="1103489"/>
              <a:chOff x="1748015" y="2524125"/>
              <a:chExt cx="1809750" cy="1809750"/>
            </a:xfrm>
          </p:grpSpPr>
          <p:pic>
            <p:nvPicPr>
              <p:cNvPr id="187" name="Picture 32" descr="C:\Program Files\Microsoft Resource DVD Artwork\DVD_ART\Artwork_Imagery\Shapes and Graphics\circular shapes\MGX 06 Circles\MGX small Circles Blue.png"/>
              <p:cNvPicPr>
                <a:picLocks noChangeAspect="1" noChangeArrowheads="1"/>
              </p:cNvPicPr>
              <p:nvPr/>
            </p:nvPicPr>
            <p:blipFill>
              <a:blip r:embed="rId16" cstate="email"/>
              <a:srcRect/>
              <a:stretch>
                <a:fillRect/>
              </a:stretch>
            </p:blipFill>
            <p:spPr bwMode="auto">
              <a:xfrm>
                <a:off x="1748015" y="2524125"/>
                <a:ext cx="1809750" cy="1809750"/>
              </a:xfrm>
              <a:prstGeom prst="rect">
                <a:avLst/>
              </a:prstGeom>
              <a:noFill/>
            </p:spPr>
          </p:pic>
          <p:pic>
            <p:nvPicPr>
              <p:cNvPr id="189" name="Picture 31" descr="C:\Program Files\Microsoft Resource DVD Artwork\DVD_ART\Artwork_Imagery\Shapes and Graphics\circular shapes\sphere ball\white sphere.png"/>
              <p:cNvPicPr>
                <a:picLocks noChangeAspect="1" noChangeArrowheads="1"/>
              </p:cNvPicPr>
              <p:nvPr/>
            </p:nvPicPr>
            <p:blipFill>
              <a:blip r:embed="rId17" cstate="email"/>
              <a:srcRect/>
              <a:stretch>
                <a:fillRect/>
              </a:stretch>
            </p:blipFill>
            <p:spPr bwMode="auto">
              <a:xfrm>
                <a:off x="1924757" y="2700867"/>
                <a:ext cx="1456267" cy="1456267"/>
              </a:xfrm>
              <a:prstGeom prst="rect">
                <a:avLst/>
              </a:prstGeom>
              <a:noFill/>
            </p:spPr>
          </p:pic>
        </p:grpSp>
        <p:pic>
          <p:nvPicPr>
            <p:cNvPr id="180" name="Picture 44" descr="C:\Program Files\Microsoft Resource DVD Artwork\DVD_ART\Artwork_Imagery\HARDWARE_IMAGERY\Illustration - Misc Hardware\Windows Vista Illustration Icons\Keys.png"/>
            <p:cNvPicPr>
              <a:picLocks noChangeAspect="1" noChangeArrowheads="1"/>
            </p:cNvPicPr>
            <p:nvPr/>
          </p:nvPicPr>
          <p:blipFill>
            <a:blip r:embed="rId18" cstate="email"/>
            <a:srcRect/>
            <a:stretch>
              <a:fillRect/>
            </a:stretch>
          </p:blipFill>
          <p:spPr bwMode="auto">
            <a:xfrm>
              <a:off x="1853433" y="5791737"/>
              <a:ext cx="683174" cy="683174"/>
            </a:xfrm>
            <a:prstGeom prst="rect">
              <a:avLst/>
            </a:prstGeom>
            <a:noFill/>
          </p:spPr>
        </p:pic>
        <p:pic>
          <p:nvPicPr>
            <p:cNvPr id="190" name="Picture 5" descr="C:\Program Files\Microsoft Resource DVD Artwork\DVD_ART\Artwork_Imagery\Shapes and Graphics\Arrows - arrow\Straight\arrow 14 up and down arrow.png"/>
            <p:cNvPicPr>
              <a:picLocks noChangeAspect="1" noChangeArrowheads="1"/>
            </p:cNvPicPr>
            <p:nvPr/>
          </p:nvPicPr>
          <p:blipFill>
            <a:blip r:embed="rId23" cstate="print"/>
            <a:srcRect/>
            <a:stretch>
              <a:fillRect/>
            </a:stretch>
          </p:blipFill>
          <p:spPr bwMode="auto">
            <a:xfrm>
              <a:off x="1775178" y="5842000"/>
              <a:ext cx="776777" cy="588962"/>
            </a:xfrm>
            <a:prstGeom prst="rect">
              <a:avLst/>
            </a:prstGeom>
            <a:noFill/>
          </p:spPr>
        </p:pic>
      </p:grpSp>
      <p:sp>
        <p:nvSpPr>
          <p:cNvPr id="192" name="TextBox 191"/>
          <p:cNvSpPr txBox="1"/>
          <p:nvPr/>
        </p:nvSpPr>
        <p:spPr>
          <a:xfrm>
            <a:off x="1288158" y="4978611"/>
            <a:ext cx="1783644" cy="307777"/>
          </a:xfrm>
          <a:prstGeom prst="rect">
            <a:avLst/>
          </a:prstGeom>
          <a:noFill/>
        </p:spPr>
        <p:txBody>
          <a:bodyPr wrap="square" rtlCol="0">
            <a:spAutoFit/>
          </a:bodyPr>
          <a:lstStyle/>
          <a:p>
            <a:pPr algn="ctr"/>
            <a:r>
              <a:rPr lang="zh-CN" altLang="en-US" sz="1400" dirty="0" smtClean="0"/>
              <a:t>市场应用</a:t>
            </a:r>
            <a:endParaRPr lang="en-US" sz="1400" dirty="0"/>
          </a:p>
        </p:txBody>
      </p:sp>
      <p:sp>
        <p:nvSpPr>
          <p:cNvPr id="193" name="TextBox 192"/>
          <p:cNvSpPr txBox="1"/>
          <p:nvPr/>
        </p:nvSpPr>
        <p:spPr>
          <a:xfrm>
            <a:off x="2500298" y="5621553"/>
            <a:ext cx="1783644" cy="307777"/>
          </a:xfrm>
          <a:prstGeom prst="rect">
            <a:avLst/>
          </a:prstGeom>
          <a:noFill/>
        </p:spPr>
        <p:txBody>
          <a:bodyPr wrap="square" rtlCol="0">
            <a:spAutoFit/>
          </a:bodyPr>
          <a:lstStyle/>
          <a:p>
            <a:pPr algn="ctr"/>
            <a:r>
              <a:rPr lang="zh-CN" altLang="en-US" sz="1400" dirty="0" smtClean="0"/>
              <a:t>市场门户</a:t>
            </a:r>
            <a:endParaRPr lang="en-US" sz="1400" dirty="0"/>
          </a:p>
        </p:txBody>
      </p:sp>
      <p:grpSp>
        <p:nvGrpSpPr>
          <p:cNvPr id="19" name="Group 121"/>
          <p:cNvGrpSpPr/>
          <p:nvPr/>
        </p:nvGrpSpPr>
        <p:grpSpPr>
          <a:xfrm>
            <a:off x="7504749" y="3051027"/>
            <a:ext cx="1077030" cy="1077030"/>
            <a:chOff x="4572000" y="1905000"/>
            <a:chExt cx="1077030" cy="1077030"/>
          </a:xfrm>
        </p:grpSpPr>
        <p:grpSp>
          <p:nvGrpSpPr>
            <p:cNvPr id="20" name="Group 39"/>
            <p:cNvGrpSpPr/>
            <p:nvPr/>
          </p:nvGrpSpPr>
          <p:grpSpPr>
            <a:xfrm>
              <a:off x="4572000" y="1905000"/>
              <a:ext cx="1077030" cy="1077030"/>
              <a:chOff x="1748015" y="2524125"/>
              <a:chExt cx="1809750" cy="1809750"/>
            </a:xfrm>
          </p:grpSpPr>
          <p:pic>
            <p:nvPicPr>
              <p:cNvPr id="101" name="Picture 32" descr="C:\Program Files\Microsoft Resource DVD Artwork\DVD_ART\Artwork_Imagery\Shapes and Graphics\circular shapes\MGX 06 Circles\MGX small Circles Blue.png"/>
              <p:cNvPicPr>
                <a:picLocks noChangeAspect="1" noChangeArrowheads="1"/>
              </p:cNvPicPr>
              <p:nvPr/>
            </p:nvPicPr>
            <p:blipFill>
              <a:blip r:embed="rId9" cstate="email"/>
              <a:srcRect/>
              <a:stretch>
                <a:fillRect/>
              </a:stretch>
            </p:blipFill>
            <p:spPr bwMode="auto">
              <a:xfrm>
                <a:off x="1748015" y="2524125"/>
                <a:ext cx="1809750" cy="1809750"/>
              </a:xfrm>
              <a:prstGeom prst="rect">
                <a:avLst/>
              </a:prstGeom>
              <a:noFill/>
            </p:spPr>
          </p:pic>
          <p:pic>
            <p:nvPicPr>
              <p:cNvPr id="102" name="Picture 31" descr="C:\Program Files\Microsoft Resource DVD Artwork\DVD_ART\Artwork_Imagery\Shapes and Graphics\circular shapes\sphere ball\white sphere.png"/>
              <p:cNvPicPr>
                <a:picLocks noChangeAspect="1" noChangeArrowheads="1"/>
              </p:cNvPicPr>
              <p:nvPr/>
            </p:nvPicPr>
            <p:blipFill>
              <a:blip r:embed="rId10" cstate="email"/>
              <a:srcRect/>
              <a:stretch>
                <a:fillRect/>
              </a:stretch>
            </p:blipFill>
            <p:spPr bwMode="auto">
              <a:xfrm>
                <a:off x="1924757" y="2700867"/>
                <a:ext cx="1456267" cy="1456267"/>
              </a:xfrm>
              <a:prstGeom prst="rect">
                <a:avLst/>
              </a:prstGeom>
              <a:noFill/>
            </p:spPr>
          </p:pic>
        </p:grpSp>
        <p:pic>
          <p:nvPicPr>
            <p:cNvPr id="100" name="Picture 37" descr="C:\Program Files\Microsoft Resource DVD Artwork\DVD_ART\Artwork_Imagery\HARDWARE_IMAGERY\Illustration - Misc Hardware\Windows Server Icons\Documents\Phonebook Metadirectory.png"/>
            <p:cNvPicPr>
              <a:picLocks noChangeAspect="1" noChangeArrowheads="1"/>
            </p:cNvPicPr>
            <p:nvPr/>
          </p:nvPicPr>
          <p:blipFill>
            <a:blip r:embed="rId24" cstate="email"/>
            <a:srcRect/>
            <a:stretch>
              <a:fillRect/>
            </a:stretch>
          </p:blipFill>
          <p:spPr bwMode="auto">
            <a:xfrm>
              <a:off x="4809069" y="2079017"/>
              <a:ext cx="657646" cy="709337"/>
            </a:xfrm>
            <a:prstGeom prst="rect">
              <a:avLst/>
            </a:prstGeom>
            <a:noFill/>
          </p:spPr>
        </p:pic>
      </p:grpSp>
      <p:sp>
        <p:nvSpPr>
          <p:cNvPr id="103" name="TextBox 102"/>
          <p:cNvSpPr txBox="1"/>
          <p:nvPr/>
        </p:nvSpPr>
        <p:spPr>
          <a:xfrm>
            <a:off x="6005688" y="5007802"/>
            <a:ext cx="1783644" cy="276999"/>
          </a:xfrm>
          <a:prstGeom prst="rect">
            <a:avLst/>
          </a:prstGeom>
          <a:noFill/>
        </p:spPr>
        <p:txBody>
          <a:bodyPr wrap="square" rtlCol="0">
            <a:spAutoFit/>
          </a:bodyPr>
          <a:lstStyle/>
          <a:p>
            <a:pPr algn="ctr"/>
            <a:r>
              <a:rPr lang="en-US" sz="1200" dirty="0" smtClean="0"/>
              <a:t>EXCHANGE</a:t>
            </a:r>
            <a:endParaRPr lang="en-US" sz="1200" dirty="0"/>
          </a:p>
        </p:txBody>
      </p:sp>
      <p:grpSp>
        <p:nvGrpSpPr>
          <p:cNvPr id="21" name="Group 112"/>
          <p:cNvGrpSpPr/>
          <p:nvPr/>
        </p:nvGrpSpPr>
        <p:grpSpPr>
          <a:xfrm>
            <a:off x="6331930" y="3726800"/>
            <a:ext cx="1077030" cy="1077030"/>
            <a:chOff x="6370285" y="1905000"/>
            <a:chExt cx="1077030" cy="1077030"/>
          </a:xfrm>
        </p:grpSpPr>
        <p:grpSp>
          <p:nvGrpSpPr>
            <p:cNvPr id="22" name="Group 39"/>
            <p:cNvGrpSpPr/>
            <p:nvPr/>
          </p:nvGrpSpPr>
          <p:grpSpPr>
            <a:xfrm>
              <a:off x="6370285" y="1905000"/>
              <a:ext cx="1077030" cy="1077030"/>
              <a:chOff x="1748015" y="2524125"/>
              <a:chExt cx="1809750" cy="1809750"/>
            </a:xfrm>
          </p:grpSpPr>
          <p:pic>
            <p:nvPicPr>
              <p:cNvPr id="118" name="Picture 32" descr="C:\Program Files\Microsoft Resource DVD Artwork\DVD_ART\Artwork_Imagery\Shapes and Graphics\circular shapes\MGX 06 Circles\MGX small Circles Blue.png"/>
              <p:cNvPicPr>
                <a:picLocks noChangeAspect="1" noChangeArrowheads="1"/>
              </p:cNvPicPr>
              <p:nvPr/>
            </p:nvPicPr>
            <p:blipFill>
              <a:blip r:embed="rId9" cstate="email"/>
              <a:srcRect/>
              <a:stretch>
                <a:fillRect/>
              </a:stretch>
            </p:blipFill>
            <p:spPr bwMode="auto">
              <a:xfrm>
                <a:off x="1748015" y="2524125"/>
                <a:ext cx="1809750" cy="1809750"/>
              </a:xfrm>
              <a:prstGeom prst="rect">
                <a:avLst/>
              </a:prstGeom>
              <a:noFill/>
            </p:spPr>
          </p:pic>
          <p:pic>
            <p:nvPicPr>
              <p:cNvPr id="126" name="Picture 31" descr="C:\Program Files\Microsoft Resource DVD Artwork\DVD_ART\Artwork_Imagery\Shapes and Graphics\circular shapes\sphere ball\white sphere.png"/>
              <p:cNvPicPr>
                <a:picLocks noChangeAspect="1" noChangeArrowheads="1"/>
              </p:cNvPicPr>
              <p:nvPr/>
            </p:nvPicPr>
            <p:blipFill>
              <a:blip r:embed="rId10" cstate="email"/>
              <a:srcRect/>
              <a:stretch>
                <a:fillRect/>
              </a:stretch>
            </p:blipFill>
            <p:spPr bwMode="auto">
              <a:xfrm>
                <a:off x="1924757" y="2700867"/>
                <a:ext cx="1456267" cy="1456267"/>
              </a:xfrm>
              <a:prstGeom prst="rect">
                <a:avLst/>
              </a:prstGeom>
              <a:noFill/>
            </p:spPr>
          </p:pic>
        </p:grpSp>
        <p:pic>
          <p:nvPicPr>
            <p:cNvPr id="117" name="Picture 33" descr="C:\Program Files\Microsoft Resource DVD Artwork\DVD_ART\Artwork_Imagery\Shapes and Graphics\MSN Illustration Icon\MSN icon envelope only.png"/>
            <p:cNvPicPr>
              <a:picLocks noChangeAspect="1" noChangeArrowheads="1"/>
            </p:cNvPicPr>
            <p:nvPr/>
          </p:nvPicPr>
          <p:blipFill>
            <a:blip r:embed="rId25" cstate="email"/>
            <a:srcRect/>
            <a:stretch>
              <a:fillRect/>
            </a:stretch>
          </p:blipFill>
          <p:spPr bwMode="auto">
            <a:xfrm>
              <a:off x="6558845" y="2088445"/>
              <a:ext cx="672435" cy="615244"/>
            </a:xfrm>
            <a:prstGeom prst="rect">
              <a:avLst/>
            </a:prstGeom>
            <a:noFill/>
          </p:spPr>
        </p:pic>
      </p:grpSp>
      <p:sp>
        <p:nvSpPr>
          <p:cNvPr id="127" name="TextBox 126"/>
          <p:cNvSpPr txBox="1"/>
          <p:nvPr/>
        </p:nvSpPr>
        <p:spPr>
          <a:xfrm>
            <a:off x="7168444" y="4341758"/>
            <a:ext cx="1783644" cy="307777"/>
          </a:xfrm>
          <a:prstGeom prst="rect">
            <a:avLst/>
          </a:prstGeom>
          <a:noFill/>
        </p:spPr>
        <p:txBody>
          <a:bodyPr wrap="square" rtlCol="0">
            <a:spAutoFit/>
          </a:bodyPr>
          <a:lstStyle/>
          <a:p>
            <a:pPr algn="ctr"/>
            <a:r>
              <a:rPr lang="zh-CN" altLang="en-US" sz="1400" dirty="0" smtClean="0"/>
              <a:t>活动目录</a:t>
            </a:r>
            <a:endParaRPr lang="en-US" sz="14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93"/>
                                        </p:tgtEl>
                                      </p:cBhvr>
                                    </p:animEffect>
                                    <p:set>
                                      <p:cBhvr>
                                        <p:cTn id="7" dur="1" fill="hold">
                                          <p:stCondLst>
                                            <p:cond delay="999"/>
                                          </p:stCondLst>
                                        </p:cTn>
                                        <p:tgtEl>
                                          <p:spTgt spid="9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1000"/>
                                        <p:tgtEl>
                                          <p:spTgt spid="79"/>
                                        </p:tgtEl>
                                      </p:cBhvr>
                                    </p:animEffect>
                                  </p:childTnLst>
                                </p:cTn>
                              </p:par>
                            </p:childTnLst>
                          </p:cTn>
                        </p:par>
                        <p:par>
                          <p:cTn id="11" fill="hold">
                            <p:stCondLst>
                              <p:cond delay="1000"/>
                            </p:stCondLst>
                            <p:childTnLst>
                              <p:par>
                                <p:cTn id="12" presetID="35" presetClass="path" presetSubtype="0" accel="50000" decel="50000" fill="hold" nodeType="afterEffect">
                                  <p:stCondLst>
                                    <p:cond delay="1000"/>
                                  </p:stCondLst>
                                  <p:childTnLst>
                                    <p:animMotion origin="layout" path="M 1.38889E-6 7.40741E-7 L -0.425 7.40741E-7 " pathEditMode="relative" rAng="0" ptsTypes="AA">
                                      <p:cBhvr>
                                        <p:cTn id="13" dur="2000" fill="hold"/>
                                        <p:tgtEl>
                                          <p:spTgt spid="79"/>
                                        </p:tgtEl>
                                        <p:attrNameLst>
                                          <p:attrName>ppt_x</p:attrName>
                                          <p:attrName>ppt_y</p:attrName>
                                        </p:attrNameLst>
                                      </p:cBhvr>
                                      <p:rCtr x="-213" y="0"/>
                                    </p:animMotion>
                                  </p:childTnLst>
                                </p:cTn>
                              </p:par>
                              <p:par>
                                <p:cTn id="14" presetID="9" presetClass="emph" presetSubtype="0" nodeType="withEffect">
                                  <p:stCondLst>
                                    <p:cond delay="1000"/>
                                  </p:stCondLst>
                                  <p:childTnLst>
                                    <p:set>
                                      <p:cBhvr rctx="PPT">
                                        <p:cTn id="15" dur="indefinite"/>
                                        <p:tgtEl>
                                          <p:spTgt spid="92"/>
                                        </p:tgtEl>
                                        <p:attrNameLst>
                                          <p:attrName>style.opacity</p:attrName>
                                        </p:attrNameLst>
                                      </p:cBhvr>
                                      <p:to>
                                        <p:strVal val="0.5"/>
                                      </p:to>
                                    </p:set>
                                    <p:animEffect filter="image" prLst="opacity: 0.5">
                                      <p:cBhvr rctx="IE">
                                        <p:cTn id="16" dur="indefinite"/>
                                        <p:tgtEl>
                                          <p:spTgt spid="92"/>
                                        </p:tgtEl>
                                      </p:cBhvr>
                                    </p:animEffect>
                                  </p:childTnLst>
                                </p:cTn>
                              </p:par>
                              <p:par>
                                <p:cTn id="17" presetID="6" presetClass="emph" presetSubtype="0" fill="hold" nodeType="withEffect">
                                  <p:stCondLst>
                                    <p:cond delay="1000"/>
                                  </p:stCondLst>
                                  <p:childTnLst>
                                    <p:animScale>
                                      <p:cBhvr>
                                        <p:cTn id="18" dur="2000" fill="hold"/>
                                        <p:tgtEl>
                                          <p:spTgt spid="79"/>
                                        </p:tgtEl>
                                      </p:cBhvr>
                                      <p:by x="50000" y="50000"/>
                                    </p:animScale>
                                  </p:childTnLst>
                                </p:cTn>
                              </p:par>
                              <p:par>
                                <p:cTn id="19" presetID="10" presetClass="exit" presetSubtype="0" fill="hold" nodeType="withEffect">
                                  <p:stCondLst>
                                    <p:cond delay="1000"/>
                                  </p:stCondLst>
                                  <p:childTnLst>
                                    <p:animEffect transition="out" filter="fade">
                                      <p:cBhvr>
                                        <p:cTn id="20" dur="2000"/>
                                        <p:tgtEl>
                                          <p:spTgt spid="79"/>
                                        </p:tgtEl>
                                      </p:cBhvr>
                                    </p:animEffect>
                                    <p:set>
                                      <p:cBhvr>
                                        <p:cTn id="21" dur="1" fill="hold">
                                          <p:stCondLst>
                                            <p:cond delay="1999"/>
                                          </p:stCondLst>
                                        </p:cTn>
                                        <p:tgtEl>
                                          <p:spTgt spid="79"/>
                                        </p:tgtEl>
                                        <p:attrNameLst>
                                          <p:attrName>style.visibility</p:attrName>
                                        </p:attrNameLst>
                                      </p:cBhvr>
                                      <p:to>
                                        <p:strVal val="hidden"/>
                                      </p:to>
                                    </p:se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1000"/>
                                        <p:tgtEl>
                                          <p:spTgt spid="83"/>
                                        </p:tgtEl>
                                      </p:cBhvr>
                                    </p:animEffect>
                                  </p:childTnLst>
                                </p:cTn>
                              </p:par>
                              <p:par>
                                <p:cTn id="26" presetID="49" presetClass="path" presetSubtype="0" accel="50000" decel="50000" fill="hold" nodeType="withEffect">
                                  <p:stCondLst>
                                    <p:cond delay="0"/>
                                  </p:stCondLst>
                                  <p:childTnLst>
                                    <p:animMotion origin="layout" path="M -2.5E-6 4.22757E-6 L 0.17969 0.17345 " pathEditMode="relative" rAng="0" ptsTypes="AA">
                                      <p:cBhvr>
                                        <p:cTn id="27" dur="2000" fill="hold"/>
                                        <p:tgtEl>
                                          <p:spTgt spid="83"/>
                                        </p:tgtEl>
                                        <p:attrNameLst>
                                          <p:attrName>ppt_x</p:attrName>
                                          <p:attrName>ppt_y</p:attrName>
                                        </p:attrNameLst>
                                      </p:cBhvr>
                                      <p:rCtr x="90" y="87"/>
                                    </p:animMotion>
                                  </p:childTnLst>
                                </p:cTn>
                              </p:par>
                              <p:par>
                                <p:cTn id="28" presetID="22" presetClass="entr" presetSubtype="1"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wipe(up)">
                                      <p:cBhvr>
                                        <p:cTn id="30" dur="1000"/>
                                        <p:tgtEl>
                                          <p:spTgt spid="82"/>
                                        </p:tgtEl>
                                      </p:cBhvr>
                                    </p:animEffect>
                                  </p:childTnLst>
                                </p:cTn>
                              </p:par>
                            </p:childTnLst>
                          </p:cTn>
                        </p:par>
                        <p:par>
                          <p:cTn id="31" fill="hold">
                            <p:stCondLst>
                              <p:cond delay="6000"/>
                            </p:stCondLst>
                            <p:childTnLst>
                              <p:par>
                                <p:cTn id="32" presetID="10" presetClass="exit" presetSubtype="0" fill="hold" nodeType="afterEffect">
                                  <p:stCondLst>
                                    <p:cond delay="0"/>
                                  </p:stCondLst>
                                  <p:childTnLst>
                                    <p:animEffect transition="out" filter="fade">
                                      <p:cBhvr>
                                        <p:cTn id="33" dur="1000"/>
                                        <p:tgtEl>
                                          <p:spTgt spid="83"/>
                                        </p:tgtEl>
                                      </p:cBhvr>
                                    </p:animEffect>
                                    <p:set>
                                      <p:cBhvr>
                                        <p:cTn id="34" dur="1" fill="hold">
                                          <p:stCondLst>
                                            <p:cond delay="999"/>
                                          </p:stCondLst>
                                        </p:cTn>
                                        <p:tgtEl>
                                          <p:spTgt spid="83"/>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2000"/>
                                        <p:tgtEl>
                                          <p:spTgt spid="82"/>
                                        </p:tgtEl>
                                      </p:cBhvr>
                                    </p:animEffect>
                                    <p:set>
                                      <p:cBhvr>
                                        <p:cTn id="37" dur="1" fill="hold">
                                          <p:stCondLst>
                                            <p:cond delay="1999"/>
                                          </p:stCondLst>
                                        </p:cTn>
                                        <p:tgtEl>
                                          <p:spTgt spid="8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1000"/>
                                        <p:tgtEl>
                                          <p:spTgt spid="88"/>
                                        </p:tgtEl>
                                      </p:cBhvr>
                                    </p:animEffect>
                                    <p:anim calcmode="lin" valueType="num">
                                      <p:cBhvr>
                                        <p:cTn id="43" dur="1000" fill="hold"/>
                                        <p:tgtEl>
                                          <p:spTgt spid="88"/>
                                        </p:tgtEl>
                                        <p:attrNameLst>
                                          <p:attrName>ppt_x</p:attrName>
                                        </p:attrNameLst>
                                      </p:cBhvr>
                                      <p:tavLst>
                                        <p:tav tm="0">
                                          <p:val>
                                            <p:strVal val="#ppt_x"/>
                                          </p:val>
                                        </p:tav>
                                        <p:tav tm="100000">
                                          <p:val>
                                            <p:strVal val="#ppt_x"/>
                                          </p:val>
                                        </p:tav>
                                      </p:tavLst>
                                    </p:anim>
                                    <p:anim calcmode="lin" valueType="num">
                                      <p:cBhvr>
                                        <p:cTn id="44" dur="1000" fill="hold"/>
                                        <p:tgtEl>
                                          <p:spTgt spid="88"/>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fade">
                                      <p:cBhvr>
                                        <p:cTn id="47" dur="1000"/>
                                        <p:tgtEl>
                                          <p:spTgt spid="8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4"/>
                                        </p:tgtEl>
                                        <p:attrNameLst>
                                          <p:attrName>style.visibility</p:attrName>
                                        </p:attrNameLst>
                                      </p:cBhvr>
                                      <p:to>
                                        <p:strVal val="visible"/>
                                      </p:to>
                                    </p:set>
                                    <p:animEffect transition="in" filter="wipe(left)">
                                      <p:cBhvr>
                                        <p:cTn id="52" dur="1000"/>
                                        <p:tgtEl>
                                          <p:spTgt spid="154"/>
                                        </p:tgtEl>
                                      </p:cBhvr>
                                    </p:animEffect>
                                  </p:childTnLst>
                                </p:cTn>
                              </p:par>
                            </p:childTnLst>
                          </p:cTn>
                        </p:par>
                        <p:par>
                          <p:cTn id="53" fill="hold">
                            <p:stCondLst>
                              <p:cond delay="1000"/>
                            </p:stCondLst>
                            <p:childTnLst>
                              <p:par>
                                <p:cTn id="54" presetID="10" presetClass="exit" presetSubtype="0" fill="hold" grpId="1" nodeType="afterEffect">
                                  <p:stCondLst>
                                    <p:cond delay="0"/>
                                  </p:stCondLst>
                                  <p:childTnLst>
                                    <p:animEffect transition="out" filter="fade">
                                      <p:cBhvr>
                                        <p:cTn id="55" dur="1000"/>
                                        <p:tgtEl>
                                          <p:spTgt spid="154"/>
                                        </p:tgtEl>
                                      </p:cBhvr>
                                    </p:animEffect>
                                    <p:set>
                                      <p:cBhvr>
                                        <p:cTn id="56" dur="1" fill="hold">
                                          <p:stCondLst>
                                            <p:cond delay="999"/>
                                          </p:stCondLst>
                                        </p:cTn>
                                        <p:tgtEl>
                                          <p:spTgt spid="154"/>
                                        </p:tgtEl>
                                        <p:attrNameLst>
                                          <p:attrName>style.visibility</p:attrName>
                                        </p:attrNameLst>
                                      </p:cBhvr>
                                      <p:to>
                                        <p:strVal val="hidden"/>
                                      </p:to>
                                    </p:se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155"/>
                                        </p:tgtEl>
                                        <p:attrNameLst>
                                          <p:attrName>style.visibility</p:attrName>
                                        </p:attrNameLst>
                                      </p:cBhvr>
                                      <p:to>
                                        <p:strVal val="visible"/>
                                      </p:to>
                                    </p:set>
                                    <p:animEffect transition="in" filter="wipe(left)">
                                      <p:cBhvr>
                                        <p:cTn id="60" dur="1000"/>
                                        <p:tgtEl>
                                          <p:spTgt spid="155"/>
                                        </p:tgtEl>
                                      </p:cBhvr>
                                    </p:animEffect>
                                  </p:childTnLst>
                                </p:cTn>
                              </p:par>
                            </p:childTnLst>
                          </p:cTn>
                        </p:par>
                        <p:par>
                          <p:cTn id="61" fill="hold">
                            <p:stCondLst>
                              <p:cond delay="3000"/>
                            </p:stCondLst>
                            <p:childTnLst>
                              <p:par>
                                <p:cTn id="62" presetID="10" presetClass="exit" presetSubtype="0" fill="hold" grpId="1" nodeType="afterEffect">
                                  <p:stCondLst>
                                    <p:cond delay="0"/>
                                  </p:stCondLst>
                                  <p:childTnLst>
                                    <p:animEffect transition="out" filter="fade">
                                      <p:cBhvr>
                                        <p:cTn id="63" dur="1000"/>
                                        <p:tgtEl>
                                          <p:spTgt spid="155"/>
                                        </p:tgtEl>
                                      </p:cBhvr>
                                    </p:animEffect>
                                    <p:set>
                                      <p:cBhvr>
                                        <p:cTn id="64" dur="1" fill="hold">
                                          <p:stCondLst>
                                            <p:cond delay="999"/>
                                          </p:stCondLst>
                                        </p:cTn>
                                        <p:tgtEl>
                                          <p:spTgt spid="155"/>
                                        </p:tgtEl>
                                        <p:attrNameLst>
                                          <p:attrName>style.visibility</p:attrName>
                                        </p:attrNameLst>
                                      </p:cBhvr>
                                      <p:to>
                                        <p:strVal val="hidden"/>
                                      </p:to>
                                    </p:se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156"/>
                                        </p:tgtEl>
                                        <p:attrNameLst>
                                          <p:attrName>style.visibility</p:attrName>
                                        </p:attrNameLst>
                                      </p:cBhvr>
                                      <p:to>
                                        <p:strVal val="visible"/>
                                      </p:to>
                                    </p:set>
                                    <p:animEffect transition="in" filter="wipe(up)">
                                      <p:cBhvr>
                                        <p:cTn id="68" dur="1000"/>
                                        <p:tgtEl>
                                          <p:spTgt spid="156"/>
                                        </p:tgtEl>
                                      </p:cBhvr>
                                    </p:animEffect>
                                  </p:childTnLst>
                                </p:cTn>
                              </p:par>
                            </p:childTnLst>
                          </p:cTn>
                        </p:par>
                        <p:par>
                          <p:cTn id="69" fill="hold">
                            <p:stCondLst>
                              <p:cond delay="5000"/>
                            </p:stCondLst>
                            <p:childTnLst>
                              <p:par>
                                <p:cTn id="70" presetID="10" presetClass="exit" presetSubtype="0" fill="hold" grpId="1" nodeType="afterEffect">
                                  <p:stCondLst>
                                    <p:cond delay="0"/>
                                  </p:stCondLst>
                                  <p:childTnLst>
                                    <p:animEffect transition="out" filter="fade">
                                      <p:cBhvr>
                                        <p:cTn id="71" dur="1000"/>
                                        <p:tgtEl>
                                          <p:spTgt spid="156"/>
                                        </p:tgtEl>
                                      </p:cBhvr>
                                    </p:animEffect>
                                    <p:set>
                                      <p:cBhvr>
                                        <p:cTn id="72" dur="1" fill="hold">
                                          <p:stCondLst>
                                            <p:cond delay="999"/>
                                          </p:stCondLst>
                                        </p:cTn>
                                        <p:tgtEl>
                                          <p:spTgt spid="156"/>
                                        </p:tgtEl>
                                        <p:attrNameLst>
                                          <p:attrName>style.visibility</p:attrName>
                                        </p:attrNameLst>
                                      </p:cBhvr>
                                      <p:to>
                                        <p:strVal val="hidden"/>
                                      </p:to>
                                    </p:se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153"/>
                                        </p:tgtEl>
                                        <p:attrNameLst>
                                          <p:attrName>style.visibility</p:attrName>
                                        </p:attrNameLst>
                                      </p:cBhvr>
                                      <p:to>
                                        <p:strVal val="visible"/>
                                      </p:to>
                                    </p:set>
                                    <p:animEffect transition="in" filter="wipe(up)">
                                      <p:cBhvr>
                                        <p:cTn id="76" dur="1000"/>
                                        <p:tgtEl>
                                          <p:spTgt spid="153"/>
                                        </p:tgtEl>
                                      </p:cBhvr>
                                    </p:animEffect>
                                  </p:childTnLst>
                                </p:cTn>
                              </p:par>
                            </p:childTnLst>
                          </p:cTn>
                        </p:par>
                        <p:par>
                          <p:cTn id="77" fill="hold">
                            <p:stCondLst>
                              <p:cond delay="7000"/>
                            </p:stCondLst>
                            <p:childTnLst>
                              <p:par>
                                <p:cTn id="78" presetID="10" presetClass="exit" presetSubtype="0" fill="hold" grpId="1" nodeType="afterEffect">
                                  <p:stCondLst>
                                    <p:cond delay="0"/>
                                  </p:stCondLst>
                                  <p:childTnLst>
                                    <p:animEffect transition="out" filter="fade">
                                      <p:cBhvr>
                                        <p:cTn id="79" dur="1000"/>
                                        <p:tgtEl>
                                          <p:spTgt spid="153"/>
                                        </p:tgtEl>
                                      </p:cBhvr>
                                    </p:animEffect>
                                    <p:set>
                                      <p:cBhvr>
                                        <p:cTn id="80" dur="1" fill="hold">
                                          <p:stCondLst>
                                            <p:cond delay="999"/>
                                          </p:stCondLst>
                                        </p:cTn>
                                        <p:tgtEl>
                                          <p:spTgt spid="153"/>
                                        </p:tgtEl>
                                        <p:attrNameLst>
                                          <p:attrName>style.visibility</p:attrName>
                                        </p:attrNameLst>
                                      </p:cBhvr>
                                      <p:to>
                                        <p:strVal val="hidden"/>
                                      </p:to>
                                    </p:set>
                                  </p:childTnLst>
                                </p:cTn>
                              </p:par>
                            </p:childTnLst>
                          </p:cTn>
                        </p:par>
                        <p:par>
                          <p:cTn id="81" fill="hold">
                            <p:stCondLst>
                              <p:cond delay="8000"/>
                            </p:stCondLst>
                            <p:childTnLst>
                              <p:par>
                                <p:cTn id="82" presetID="22" presetClass="entr" presetSubtype="1" fill="hold" grpId="0" nodeType="afterEffect">
                                  <p:stCondLst>
                                    <p:cond delay="0"/>
                                  </p:stCondLst>
                                  <p:childTnLst>
                                    <p:set>
                                      <p:cBhvr>
                                        <p:cTn id="83" dur="1" fill="hold">
                                          <p:stCondLst>
                                            <p:cond delay="0"/>
                                          </p:stCondLst>
                                        </p:cTn>
                                        <p:tgtEl>
                                          <p:spTgt spid="159"/>
                                        </p:tgtEl>
                                        <p:attrNameLst>
                                          <p:attrName>style.visibility</p:attrName>
                                        </p:attrNameLst>
                                      </p:cBhvr>
                                      <p:to>
                                        <p:strVal val="visible"/>
                                      </p:to>
                                    </p:set>
                                    <p:animEffect transition="in" filter="wipe(up)">
                                      <p:cBhvr>
                                        <p:cTn id="84" dur="1000"/>
                                        <p:tgtEl>
                                          <p:spTgt spid="159"/>
                                        </p:tgtEl>
                                      </p:cBhvr>
                                    </p:animEffect>
                                  </p:childTnLst>
                                </p:cTn>
                              </p:par>
                            </p:childTnLst>
                          </p:cTn>
                        </p:par>
                        <p:par>
                          <p:cTn id="85" fill="hold">
                            <p:stCondLst>
                              <p:cond delay="9000"/>
                            </p:stCondLst>
                            <p:childTnLst>
                              <p:par>
                                <p:cTn id="86" presetID="10" presetClass="exit" presetSubtype="0" fill="hold" grpId="1" nodeType="afterEffect">
                                  <p:stCondLst>
                                    <p:cond delay="0"/>
                                  </p:stCondLst>
                                  <p:childTnLst>
                                    <p:animEffect transition="out" filter="fade">
                                      <p:cBhvr>
                                        <p:cTn id="87" dur="1000"/>
                                        <p:tgtEl>
                                          <p:spTgt spid="159"/>
                                        </p:tgtEl>
                                      </p:cBhvr>
                                    </p:animEffect>
                                    <p:set>
                                      <p:cBhvr>
                                        <p:cTn id="88" dur="1" fill="hold">
                                          <p:stCondLst>
                                            <p:cond delay="999"/>
                                          </p:stCondLst>
                                        </p:cTn>
                                        <p:tgtEl>
                                          <p:spTgt spid="159"/>
                                        </p:tgtEl>
                                        <p:attrNameLst>
                                          <p:attrName>style.visibility</p:attrName>
                                        </p:attrNameLst>
                                      </p:cBhvr>
                                      <p:to>
                                        <p:strVal val="hidden"/>
                                      </p:to>
                                    </p:set>
                                  </p:childTnLst>
                                </p:cTn>
                              </p:par>
                            </p:childTnLst>
                          </p:cTn>
                        </p:par>
                        <p:par>
                          <p:cTn id="89" fill="hold">
                            <p:stCondLst>
                              <p:cond delay="10000"/>
                            </p:stCondLst>
                            <p:childTnLst>
                              <p:par>
                                <p:cTn id="90" presetID="10" presetClass="exit" presetSubtype="0" fill="hold" nodeType="afterEffect">
                                  <p:stCondLst>
                                    <p:cond delay="0"/>
                                  </p:stCondLst>
                                  <p:childTnLst>
                                    <p:animEffect transition="out" filter="fade">
                                      <p:cBhvr>
                                        <p:cTn id="91" dur="2000"/>
                                        <p:tgtEl>
                                          <p:spTgt spid="7"/>
                                        </p:tgtEl>
                                      </p:cBhvr>
                                    </p:animEffect>
                                    <p:set>
                                      <p:cBhvr>
                                        <p:cTn id="92" dur="1" fill="hold">
                                          <p:stCondLst>
                                            <p:cond delay="1999"/>
                                          </p:stCondLst>
                                        </p:cTn>
                                        <p:tgtEl>
                                          <p:spTgt spid="7"/>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2000"/>
                                        <p:tgtEl>
                                          <p:spTgt spid="147"/>
                                        </p:tgtEl>
                                      </p:cBhvr>
                                    </p:animEffect>
                                    <p:set>
                                      <p:cBhvr>
                                        <p:cTn id="95" dur="1" fill="hold">
                                          <p:stCondLst>
                                            <p:cond delay="1999"/>
                                          </p:stCondLst>
                                        </p:cTn>
                                        <p:tgtEl>
                                          <p:spTgt spid="147"/>
                                        </p:tgtEl>
                                        <p:attrNameLst>
                                          <p:attrName>style.visibility</p:attrName>
                                        </p:attrNameLst>
                                      </p:cBhvr>
                                      <p:to>
                                        <p:strVal val="hidden"/>
                                      </p:to>
                                    </p:set>
                                  </p:childTnLst>
                                </p:cTn>
                              </p:par>
                            </p:childTnLst>
                          </p:cTn>
                        </p:par>
                        <p:par>
                          <p:cTn id="96" fill="hold">
                            <p:stCondLst>
                              <p:cond delay="12000"/>
                            </p:stCondLst>
                            <p:childTnLst>
                              <p:par>
                                <p:cTn id="97" presetID="22" presetClass="entr" presetSubtype="1" fill="hold" grpId="2" nodeType="afterEffect">
                                  <p:stCondLst>
                                    <p:cond delay="0"/>
                                  </p:stCondLst>
                                  <p:childTnLst>
                                    <p:set>
                                      <p:cBhvr>
                                        <p:cTn id="98" dur="1" fill="hold">
                                          <p:stCondLst>
                                            <p:cond delay="0"/>
                                          </p:stCondLst>
                                        </p:cTn>
                                        <p:tgtEl>
                                          <p:spTgt spid="159"/>
                                        </p:tgtEl>
                                        <p:attrNameLst>
                                          <p:attrName>style.visibility</p:attrName>
                                        </p:attrNameLst>
                                      </p:cBhvr>
                                      <p:to>
                                        <p:strVal val="visible"/>
                                      </p:to>
                                    </p:set>
                                    <p:animEffect transition="in" filter="wipe(up)">
                                      <p:cBhvr>
                                        <p:cTn id="99" dur="1000"/>
                                        <p:tgtEl>
                                          <p:spTgt spid="159"/>
                                        </p:tgtEl>
                                      </p:cBhvr>
                                    </p:animEffect>
                                  </p:childTnLst>
                                </p:cTn>
                              </p:par>
                            </p:childTnLst>
                          </p:cTn>
                        </p:par>
                        <p:par>
                          <p:cTn id="100" fill="hold">
                            <p:stCondLst>
                              <p:cond delay="13000"/>
                            </p:stCondLst>
                            <p:childTnLst>
                              <p:par>
                                <p:cTn id="101" presetID="10" presetClass="exit" presetSubtype="0" fill="hold" grpId="3" nodeType="afterEffect">
                                  <p:stCondLst>
                                    <p:cond delay="0"/>
                                  </p:stCondLst>
                                  <p:childTnLst>
                                    <p:animEffect transition="out" filter="fade">
                                      <p:cBhvr>
                                        <p:cTn id="102" dur="1000"/>
                                        <p:tgtEl>
                                          <p:spTgt spid="159"/>
                                        </p:tgtEl>
                                      </p:cBhvr>
                                    </p:animEffect>
                                    <p:set>
                                      <p:cBhvr>
                                        <p:cTn id="103" dur="1" fill="hold">
                                          <p:stCondLst>
                                            <p:cond delay="999"/>
                                          </p:stCondLst>
                                        </p:cTn>
                                        <p:tgtEl>
                                          <p:spTgt spid="159"/>
                                        </p:tgtEl>
                                        <p:attrNameLst>
                                          <p:attrName>style.visibility</p:attrName>
                                        </p:attrNameLst>
                                      </p:cBhvr>
                                      <p:to>
                                        <p:strVal val="hidden"/>
                                      </p:to>
                                    </p:set>
                                  </p:childTnLst>
                                </p:cTn>
                              </p:par>
                            </p:childTnLst>
                          </p:cTn>
                        </p:par>
                        <p:par>
                          <p:cTn id="104" fill="hold">
                            <p:stCondLst>
                              <p:cond delay="14000"/>
                            </p:stCondLst>
                            <p:childTnLst>
                              <p:par>
                                <p:cTn id="105" presetID="10" presetClass="entr" presetSubtype="0" fill="hold" nodeType="after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2000"/>
                                        <p:tgtEl>
                                          <p:spTgt spid="1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93"/>
                                        </p:tgtEl>
                                        <p:attrNameLst>
                                          <p:attrName>style.visibility</p:attrName>
                                        </p:attrNameLst>
                                      </p:cBhvr>
                                      <p:to>
                                        <p:strVal val="visible"/>
                                      </p:to>
                                    </p:set>
                                    <p:animEffect transition="in" filter="fade">
                                      <p:cBhvr>
                                        <p:cTn id="110" dur="1000"/>
                                        <p:tgtEl>
                                          <p:spTgt spid="193"/>
                                        </p:tgtEl>
                                      </p:cBhvr>
                                    </p:animEffect>
                                  </p:childTnLst>
                                </p:cTn>
                              </p:par>
                            </p:childTnLst>
                          </p:cTn>
                        </p:par>
                        <p:par>
                          <p:cTn id="111" fill="hold">
                            <p:stCondLst>
                              <p:cond delay="16000"/>
                            </p:stCondLst>
                            <p:childTnLst>
                              <p:par>
                                <p:cTn id="112" presetID="22" presetClass="entr" presetSubtype="2" fill="hold" grpId="0" nodeType="afterEffect">
                                  <p:stCondLst>
                                    <p:cond delay="0"/>
                                  </p:stCondLst>
                                  <p:childTnLst>
                                    <p:set>
                                      <p:cBhvr>
                                        <p:cTn id="113" dur="1" fill="hold">
                                          <p:stCondLst>
                                            <p:cond delay="0"/>
                                          </p:stCondLst>
                                        </p:cTn>
                                        <p:tgtEl>
                                          <p:spTgt spid="158"/>
                                        </p:tgtEl>
                                        <p:attrNameLst>
                                          <p:attrName>style.visibility</p:attrName>
                                        </p:attrNameLst>
                                      </p:cBhvr>
                                      <p:to>
                                        <p:strVal val="visible"/>
                                      </p:to>
                                    </p:set>
                                    <p:animEffect transition="in" filter="wipe(right)">
                                      <p:cBhvr>
                                        <p:cTn id="114" dur="1000"/>
                                        <p:tgtEl>
                                          <p:spTgt spid="158"/>
                                        </p:tgtEl>
                                      </p:cBhvr>
                                    </p:animEffect>
                                  </p:childTnLst>
                                </p:cTn>
                              </p:par>
                            </p:childTnLst>
                          </p:cTn>
                        </p:par>
                        <p:par>
                          <p:cTn id="115" fill="hold">
                            <p:stCondLst>
                              <p:cond delay="17000"/>
                            </p:stCondLst>
                            <p:childTnLst>
                              <p:par>
                                <p:cTn id="116" presetID="10" presetClass="exit" presetSubtype="0" fill="hold" grpId="1" nodeType="afterEffect">
                                  <p:stCondLst>
                                    <p:cond delay="0"/>
                                  </p:stCondLst>
                                  <p:childTnLst>
                                    <p:animEffect transition="out" filter="fade">
                                      <p:cBhvr>
                                        <p:cTn id="117" dur="1000"/>
                                        <p:tgtEl>
                                          <p:spTgt spid="158"/>
                                        </p:tgtEl>
                                      </p:cBhvr>
                                    </p:animEffect>
                                    <p:set>
                                      <p:cBhvr>
                                        <p:cTn id="118" dur="1" fill="hold">
                                          <p:stCondLst>
                                            <p:cond delay="999"/>
                                          </p:stCondLst>
                                        </p:cTn>
                                        <p:tgtEl>
                                          <p:spTgt spid="158"/>
                                        </p:tgtEl>
                                        <p:attrNameLst>
                                          <p:attrName>style.visibility</p:attrName>
                                        </p:attrNameLst>
                                      </p:cBhvr>
                                      <p:to>
                                        <p:strVal val="hidden"/>
                                      </p:to>
                                    </p:set>
                                  </p:childTnLst>
                                </p:cTn>
                              </p:par>
                            </p:childTnLst>
                          </p:cTn>
                        </p:par>
                        <p:par>
                          <p:cTn id="119" fill="hold">
                            <p:stCondLst>
                              <p:cond delay="18000"/>
                            </p:stCondLst>
                            <p:childTnLst>
                              <p:par>
                                <p:cTn id="120" presetID="10" presetClass="exit" presetSubtype="0" fill="hold" nodeType="afterEffect">
                                  <p:stCondLst>
                                    <p:cond delay="0"/>
                                  </p:stCondLst>
                                  <p:childTnLst>
                                    <p:animEffect transition="out" filter="fade">
                                      <p:cBhvr>
                                        <p:cTn id="121" dur="1000"/>
                                        <p:tgtEl>
                                          <p:spTgt spid="4"/>
                                        </p:tgtEl>
                                      </p:cBhvr>
                                    </p:animEffect>
                                    <p:set>
                                      <p:cBhvr>
                                        <p:cTn id="122" dur="1" fill="hold">
                                          <p:stCondLst>
                                            <p:cond delay="999"/>
                                          </p:stCondLst>
                                        </p:cTn>
                                        <p:tgtEl>
                                          <p:spTgt spid="4"/>
                                        </p:tgtEl>
                                        <p:attrNameLst>
                                          <p:attrName>style.visibility</p:attrName>
                                        </p:attrNameLst>
                                      </p:cBhvr>
                                      <p:to>
                                        <p:strVal val="hidden"/>
                                      </p:to>
                                    </p:set>
                                  </p:childTnLst>
                                </p:cTn>
                              </p:par>
                              <p:par>
                                <p:cTn id="123" presetID="10" presetClass="exit" presetSubtype="0" fill="hold" grpId="0" nodeType="withEffect">
                                  <p:stCondLst>
                                    <p:cond delay="0"/>
                                  </p:stCondLst>
                                  <p:childTnLst>
                                    <p:animEffect transition="out" filter="fade">
                                      <p:cBhvr>
                                        <p:cTn id="124" dur="2000"/>
                                        <p:tgtEl>
                                          <p:spTgt spid="146"/>
                                        </p:tgtEl>
                                      </p:cBhvr>
                                    </p:animEffect>
                                    <p:set>
                                      <p:cBhvr>
                                        <p:cTn id="125" dur="1" fill="hold">
                                          <p:stCondLst>
                                            <p:cond delay="1999"/>
                                          </p:stCondLst>
                                        </p:cTn>
                                        <p:tgtEl>
                                          <p:spTgt spid="146"/>
                                        </p:tgtEl>
                                        <p:attrNameLst>
                                          <p:attrName>style.visibility</p:attrName>
                                        </p:attrNameLst>
                                      </p:cBhvr>
                                      <p:to>
                                        <p:strVal val="hidden"/>
                                      </p:to>
                                    </p:set>
                                  </p:childTnLst>
                                </p:cTn>
                              </p:par>
                            </p:childTnLst>
                          </p:cTn>
                        </p:par>
                        <p:par>
                          <p:cTn id="126" fill="hold">
                            <p:stCondLst>
                              <p:cond delay="20000"/>
                            </p:stCondLst>
                            <p:childTnLst>
                              <p:par>
                                <p:cTn id="127" presetID="22" presetClass="entr" presetSubtype="2" fill="hold" grpId="2" nodeType="afterEffect">
                                  <p:stCondLst>
                                    <p:cond delay="0"/>
                                  </p:stCondLst>
                                  <p:childTnLst>
                                    <p:set>
                                      <p:cBhvr>
                                        <p:cTn id="128" dur="1" fill="hold">
                                          <p:stCondLst>
                                            <p:cond delay="0"/>
                                          </p:stCondLst>
                                        </p:cTn>
                                        <p:tgtEl>
                                          <p:spTgt spid="158"/>
                                        </p:tgtEl>
                                        <p:attrNameLst>
                                          <p:attrName>style.visibility</p:attrName>
                                        </p:attrNameLst>
                                      </p:cBhvr>
                                      <p:to>
                                        <p:strVal val="visible"/>
                                      </p:to>
                                    </p:set>
                                    <p:animEffect transition="in" filter="wipe(right)">
                                      <p:cBhvr>
                                        <p:cTn id="129" dur="1000"/>
                                        <p:tgtEl>
                                          <p:spTgt spid="158"/>
                                        </p:tgtEl>
                                      </p:cBhvr>
                                    </p:animEffect>
                                  </p:childTnLst>
                                </p:cTn>
                              </p:par>
                            </p:childTnLst>
                          </p:cTn>
                        </p:par>
                        <p:par>
                          <p:cTn id="130" fill="hold">
                            <p:stCondLst>
                              <p:cond delay="21000"/>
                            </p:stCondLst>
                            <p:childTnLst>
                              <p:par>
                                <p:cTn id="131" presetID="10" presetClass="exit" presetSubtype="0" fill="hold" grpId="3" nodeType="afterEffect">
                                  <p:stCondLst>
                                    <p:cond delay="0"/>
                                  </p:stCondLst>
                                  <p:childTnLst>
                                    <p:animEffect transition="out" filter="fade">
                                      <p:cBhvr>
                                        <p:cTn id="132" dur="1000"/>
                                        <p:tgtEl>
                                          <p:spTgt spid="158"/>
                                        </p:tgtEl>
                                      </p:cBhvr>
                                    </p:animEffect>
                                    <p:set>
                                      <p:cBhvr>
                                        <p:cTn id="133" dur="1" fill="hold">
                                          <p:stCondLst>
                                            <p:cond delay="999"/>
                                          </p:stCondLst>
                                        </p:cTn>
                                        <p:tgtEl>
                                          <p:spTgt spid="158"/>
                                        </p:tgtEl>
                                        <p:attrNameLst>
                                          <p:attrName>style.visibility</p:attrName>
                                        </p:attrNameLst>
                                      </p:cBhvr>
                                      <p:to>
                                        <p:strVal val="hidden"/>
                                      </p:to>
                                    </p:set>
                                  </p:childTnLst>
                                </p:cTn>
                              </p:par>
                            </p:childTnLst>
                          </p:cTn>
                        </p:par>
                        <p:par>
                          <p:cTn id="134" fill="hold">
                            <p:stCondLst>
                              <p:cond delay="22000"/>
                            </p:stCondLst>
                            <p:childTnLst>
                              <p:par>
                                <p:cTn id="135" presetID="10" presetClass="entr" presetSubtype="0" fill="hold" nodeType="afterEffect">
                                  <p:stCondLst>
                                    <p:cond delay="0"/>
                                  </p:stCondLst>
                                  <p:childTnLst>
                                    <p:set>
                                      <p:cBhvr>
                                        <p:cTn id="136" dur="1" fill="hold">
                                          <p:stCondLst>
                                            <p:cond delay="0"/>
                                          </p:stCondLst>
                                        </p:cTn>
                                        <p:tgtEl>
                                          <p:spTgt spid="15"/>
                                        </p:tgtEl>
                                        <p:attrNameLst>
                                          <p:attrName>style.visibility</p:attrName>
                                        </p:attrNameLst>
                                      </p:cBhvr>
                                      <p:to>
                                        <p:strVal val="visible"/>
                                      </p:to>
                                    </p:set>
                                    <p:animEffect transition="in" filter="fade">
                                      <p:cBhvr>
                                        <p:cTn id="137" dur="1000"/>
                                        <p:tgtEl>
                                          <p:spTgt spid="15"/>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92"/>
                                        </p:tgtEl>
                                        <p:attrNameLst>
                                          <p:attrName>style.visibility</p:attrName>
                                        </p:attrNameLst>
                                      </p:cBhvr>
                                      <p:to>
                                        <p:strVal val="visible"/>
                                      </p:to>
                                    </p:set>
                                    <p:animEffect transition="in" filter="fade">
                                      <p:cBhvr>
                                        <p:cTn id="140" dur="1000"/>
                                        <p:tgtEl>
                                          <p:spTgt spid="192"/>
                                        </p:tgtEl>
                                      </p:cBhvr>
                                    </p:animEffect>
                                  </p:childTnLst>
                                </p:cTn>
                              </p:par>
                            </p:childTnLst>
                          </p:cTn>
                        </p:par>
                        <p:par>
                          <p:cTn id="141" fill="hold">
                            <p:stCondLst>
                              <p:cond delay="23000"/>
                            </p:stCondLst>
                            <p:childTnLst>
                              <p:par>
                                <p:cTn id="142" presetID="22" presetClass="entr" presetSubtype="2" fill="hold" grpId="0" nodeType="afterEffect">
                                  <p:stCondLst>
                                    <p:cond delay="0"/>
                                  </p:stCondLst>
                                  <p:childTnLst>
                                    <p:set>
                                      <p:cBhvr>
                                        <p:cTn id="143" dur="1" fill="hold">
                                          <p:stCondLst>
                                            <p:cond delay="0"/>
                                          </p:stCondLst>
                                        </p:cTn>
                                        <p:tgtEl>
                                          <p:spTgt spid="157"/>
                                        </p:tgtEl>
                                        <p:attrNameLst>
                                          <p:attrName>style.visibility</p:attrName>
                                        </p:attrNameLst>
                                      </p:cBhvr>
                                      <p:to>
                                        <p:strVal val="visible"/>
                                      </p:to>
                                    </p:set>
                                    <p:animEffect transition="in" filter="wipe(right)">
                                      <p:cBhvr>
                                        <p:cTn id="144" dur="1000"/>
                                        <p:tgtEl>
                                          <p:spTgt spid="157"/>
                                        </p:tgtEl>
                                      </p:cBhvr>
                                    </p:animEffect>
                                  </p:childTnLst>
                                </p:cTn>
                              </p:par>
                            </p:childTnLst>
                          </p:cTn>
                        </p:par>
                        <p:par>
                          <p:cTn id="145" fill="hold">
                            <p:stCondLst>
                              <p:cond delay="24000"/>
                            </p:stCondLst>
                            <p:childTnLst>
                              <p:par>
                                <p:cTn id="146" presetID="10" presetClass="exit" presetSubtype="0" fill="hold" grpId="1" nodeType="afterEffect">
                                  <p:stCondLst>
                                    <p:cond delay="0"/>
                                  </p:stCondLst>
                                  <p:childTnLst>
                                    <p:animEffect transition="out" filter="fade">
                                      <p:cBhvr>
                                        <p:cTn id="147" dur="1000"/>
                                        <p:tgtEl>
                                          <p:spTgt spid="157"/>
                                        </p:tgtEl>
                                      </p:cBhvr>
                                    </p:animEffect>
                                    <p:set>
                                      <p:cBhvr>
                                        <p:cTn id="148" dur="1" fill="hold">
                                          <p:stCondLst>
                                            <p:cond delay="999"/>
                                          </p:stCondLst>
                                        </p:cTn>
                                        <p:tgtEl>
                                          <p:spTgt spid="1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8" grpId="2" animBg="1"/>
      <p:bldP spid="158" grpId="3" animBg="1"/>
      <p:bldP spid="159" grpId="0" animBg="1"/>
      <p:bldP spid="159" grpId="1" animBg="1"/>
      <p:bldP spid="159" grpId="2" animBg="1"/>
      <p:bldP spid="159" grpId="3" animBg="1"/>
      <p:bldP spid="82" grpId="0" animBg="1"/>
      <p:bldP spid="82" grpId="1" animBg="1"/>
      <p:bldP spid="146" grpId="0"/>
      <p:bldP spid="147" grpId="0"/>
      <p:bldP spid="88"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Table 73"/>
          <p:cNvGraphicFramePr>
            <a:graphicFrameLocks noGrp="1"/>
          </p:cNvGraphicFramePr>
          <p:nvPr/>
        </p:nvGraphicFramePr>
        <p:xfrm>
          <a:off x="5524167" y="990598"/>
          <a:ext cx="2629232" cy="2019734"/>
        </p:xfrm>
        <a:graphic>
          <a:graphicData uri="http://schemas.openxmlformats.org/drawingml/2006/table">
            <a:tbl>
              <a:tblPr bandRow="1">
                <a:tableStyleId>{18603FDC-E32A-4AB5-989C-0864C3EAD2B8}</a:tableStyleId>
              </a:tblPr>
              <a:tblGrid>
                <a:gridCol w="1314616"/>
                <a:gridCol w="1314616"/>
              </a:tblGrid>
              <a:tr h="179686">
                <a:tc>
                  <a:txBody>
                    <a:bodyPr/>
                    <a:lstStyle/>
                    <a:p>
                      <a:pPr algn="ctr"/>
                      <a:r>
                        <a:rPr lang="en-US" sz="1000" dirty="0" smtClean="0">
                          <a:effectLst>
                            <a:outerShdw blurRad="38100" dist="38100" dir="2700000" algn="tl">
                              <a:srgbClr val="000000">
                                <a:alpha val="43137"/>
                              </a:srgbClr>
                            </a:outerShdw>
                          </a:effectLst>
                        </a:rPr>
                        <a:t>Given</a:t>
                      </a:r>
                      <a:r>
                        <a:rPr lang="en-US" sz="1000" baseline="0" dirty="0" smtClean="0">
                          <a:effectLst>
                            <a:outerShdw blurRad="38100" dist="38100" dir="2700000" algn="tl">
                              <a:srgbClr val="000000">
                                <a:alpha val="43137"/>
                              </a:srgbClr>
                            </a:outerShdw>
                          </a:effectLst>
                        </a:rPr>
                        <a:t> Name</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Melissa</a:t>
                      </a:r>
                      <a:endParaRPr lang="en-US" sz="1000" dirty="0">
                        <a:solidFill>
                          <a:schemeClr val="accent3"/>
                        </a:solidFill>
                        <a:effectLst>
                          <a:outerShdw blurRad="38100" dist="38100" dir="2700000" algn="tl">
                            <a:srgbClr val="000000">
                              <a:alpha val="43137"/>
                            </a:srgbClr>
                          </a:outerShdw>
                        </a:effectLst>
                      </a:endParaRPr>
                    </a:p>
                  </a:txBody>
                  <a:tcPr anchor="ctr"/>
                </a:tc>
              </a:tr>
              <a:tr h="179686">
                <a:tc>
                  <a:txBody>
                    <a:bodyPr/>
                    <a:lstStyle/>
                    <a:p>
                      <a:pPr algn="ctr"/>
                      <a:r>
                        <a:rPr lang="en-US" sz="1000" dirty="0" smtClean="0">
                          <a:effectLst>
                            <a:outerShdw blurRad="38100" dist="38100" dir="2700000" algn="tl">
                              <a:srgbClr val="000000">
                                <a:alpha val="43137"/>
                              </a:srgbClr>
                            </a:outerShdw>
                          </a:effectLst>
                        </a:rPr>
                        <a:t>Surname</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Meyers</a:t>
                      </a:r>
                      <a:endParaRPr lang="en-US" sz="1000" dirty="0">
                        <a:solidFill>
                          <a:schemeClr val="accent3"/>
                        </a:solidFill>
                        <a:effectLst>
                          <a:outerShdw blurRad="38100" dist="38100" dir="2700000" algn="tl">
                            <a:srgbClr val="000000">
                              <a:alpha val="43137"/>
                            </a:srgbClr>
                          </a:outerShdw>
                        </a:effectLst>
                      </a:endParaRPr>
                    </a:p>
                  </a:txBody>
                  <a:tcPr anchor="ctr"/>
                </a:tc>
              </a:tr>
              <a:tr h="404294">
                <a:tc>
                  <a:txBody>
                    <a:bodyPr/>
                    <a:lstStyle/>
                    <a:p>
                      <a:pPr algn="ctr"/>
                      <a:r>
                        <a:rPr lang="en-US" sz="1000" dirty="0" smtClean="0">
                          <a:effectLst>
                            <a:outerShdw blurRad="38100" dist="38100" dir="2700000" algn="tl">
                              <a:srgbClr val="000000">
                                <a:alpha val="43137"/>
                              </a:srgbClr>
                            </a:outerShdw>
                          </a:effectLst>
                        </a:rPr>
                        <a:t>Title</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Group Marketing Manager</a:t>
                      </a:r>
                      <a:endParaRPr lang="en-US" sz="1000" dirty="0">
                        <a:solidFill>
                          <a:schemeClr val="accent3"/>
                        </a:solidFill>
                        <a:effectLst>
                          <a:outerShdw blurRad="38100" dist="38100" dir="2700000" algn="tl">
                            <a:srgbClr val="000000">
                              <a:alpha val="43137"/>
                            </a:srgbClr>
                          </a:outerShdw>
                        </a:effectLst>
                      </a:endParaRPr>
                    </a:p>
                  </a:txBody>
                  <a:tcPr anchor="ctr"/>
                </a:tc>
              </a:tr>
              <a:tr h="179686">
                <a:tc>
                  <a:txBody>
                    <a:bodyPr/>
                    <a:lstStyle/>
                    <a:p>
                      <a:pPr algn="ctr"/>
                      <a:r>
                        <a:rPr lang="en-US" sz="1000" dirty="0" smtClean="0">
                          <a:effectLst>
                            <a:outerShdw blurRad="38100" dist="38100" dir="2700000" algn="tl">
                              <a:srgbClr val="000000">
                                <a:alpha val="43137"/>
                              </a:srgbClr>
                            </a:outerShdw>
                          </a:effectLst>
                        </a:rPr>
                        <a:t>Department</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Finance</a:t>
                      </a:r>
                      <a:endParaRPr lang="en-US" sz="1000" dirty="0">
                        <a:solidFill>
                          <a:schemeClr val="accent3"/>
                        </a:solidFill>
                        <a:effectLst>
                          <a:outerShdw blurRad="38100" dist="38100" dir="2700000" algn="tl">
                            <a:srgbClr val="000000">
                              <a:alpha val="43137"/>
                            </a:srgbClr>
                          </a:outerShdw>
                        </a:effectLst>
                      </a:endParaRPr>
                    </a:p>
                  </a:txBody>
                  <a:tcPr anchor="ctr"/>
                </a:tc>
              </a:tr>
              <a:tr h="179686">
                <a:tc>
                  <a:txBody>
                    <a:bodyPr/>
                    <a:lstStyle/>
                    <a:p>
                      <a:pPr algn="ctr"/>
                      <a:r>
                        <a:rPr lang="en-US" sz="1000" dirty="0" err="1" smtClean="0">
                          <a:effectLst>
                            <a:outerShdw blurRad="38100" dist="38100" dir="2700000" algn="tl">
                              <a:srgbClr val="000000">
                                <a:alpha val="43137"/>
                              </a:srgbClr>
                            </a:outerShdw>
                          </a:effectLst>
                        </a:rPr>
                        <a:t>EmployeeI</a:t>
                      </a:r>
                      <a:r>
                        <a:rPr lang="en-US" sz="1000" dirty="0" smtClean="0">
                          <a:effectLst>
                            <a:outerShdw blurRad="38100" dist="38100" dir="2700000" algn="tl">
                              <a:srgbClr val="000000">
                                <a:alpha val="43137"/>
                              </a:srgbClr>
                            </a:outerShdw>
                          </a:effectLst>
                        </a:rPr>
                        <a:t> D</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122145</a:t>
                      </a:r>
                      <a:endParaRPr lang="en-US" sz="1000" dirty="0">
                        <a:solidFill>
                          <a:schemeClr val="accent3"/>
                        </a:solidFill>
                        <a:effectLst>
                          <a:outerShdw blurRad="38100" dist="38100" dir="2700000" algn="tl">
                            <a:srgbClr val="000000">
                              <a:alpha val="43137"/>
                            </a:srgbClr>
                          </a:outerShdw>
                        </a:effectLst>
                      </a:endParaRPr>
                    </a:p>
                  </a:txBody>
                  <a:tcPr anchor="ctr"/>
                </a:tc>
              </a:tr>
              <a:tr h="179686">
                <a:tc>
                  <a:txBody>
                    <a:bodyPr/>
                    <a:lstStyle/>
                    <a:p>
                      <a:pPr algn="ctr"/>
                      <a:r>
                        <a:rPr lang="en-US" sz="1000" dirty="0" smtClean="0">
                          <a:effectLst>
                            <a:outerShdw blurRad="38100" dist="38100" dir="2700000" algn="tl">
                              <a:srgbClr val="000000">
                                <a:alpha val="43137"/>
                              </a:srgbClr>
                            </a:outerShdw>
                          </a:effectLst>
                        </a:rPr>
                        <a:t>Employee </a:t>
                      </a:r>
                      <a:r>
                        <a:rPr lang="en-US" sz="1000" baseline="0" dirty="0" smtClean="0">
                          <a:effectLst>
                            <a:outerShdw blurRad="38100" dist="38100" dir="2700000" algn="tl">
                              <a:srgbClr val="000000">
                                <a:alpha val="43137"/>
                              </a:srgbClr>
                            </a:outerShdw>
                          </a:effectLst>
                        </a:rPr>
                        <a:t>type</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Terminated</a:t>
                      </a:r>
                      <a:endParaRPr lang="en-US" sz="1000" dirty="0">
                        <a:solidFill>
                          <a:schemeClr val="accent3"/>
                        </a:solidFill>
                        <a:effectLst>
                          <a:outerShdw blurRad="38100" dist="38100" dir="2700000" algn="tl">
                            <a:srgbClr val="000000">
                              <a:alpha val="43137"/>
                            </a:srgbClr>
                          </a:outerShdw>
                        </a:effectLst>
                      </a:endParaRPr>
                    </a:p>
                  </a:txBody>
                  <a:tcPr anchor="ctr"/>
                </a:tc>
              </a:tr>
              <a:tr h="179686">
                <a:tc>
                  <a:txBody>
                    <a:bodyPr/>
                    <a:lstStyle/>
                    <a:p>
                      <a:pPr marL="0" marR="0" indent="0" algn="ctr" defTabSz="914400" eaLnBrk="0" fontAlgn="base" latinLnBrk="0" hangingPunct="0">
                        <a:lnSpc>
                          <a:spcPct val="100000"/>
                        </a:lnSpc>
                        <a:spcBef>
                          <a:spcPct val="0"/>
                        </a:spcBef>
                        <a:spcAft>
                          <a:spcPct val="0"/>
                        </a:spcAft>
                        <a:buClrTx/>
                        <a:buSzTx/>
                        <a:buFontTx/>
                        <a:buNone/>
                        <a:tabLst/>
                        <a:defRPr/>
                      </a:pPr>
                      <a:r>
                        <a:rPr lang="en-US" sz="1000" dirty="0" smtClean="0">
                          <a:effectLst>
                            <a:outerShdw blurRad="38100" dist="38100" dir="2700000" algn="tl">
                              <a:srgbClr val="000000">
                                <a:alpha val="43137"/>
                              </a:srgbClr>
                            </a:outerShdw>
                          </a:effectLst>
                        </a:rPr>
                        <a:t>email</a:t>
                      </a:r>
                      <a:endParaRPr lang="en-US" sz="1000" dirty="0" smtClean="0">
                        <a:solidFill>
                          <a:schemeClr val="accent3"/>
                        </a:solidFill>
                        <a:effectLst>
                          <a:outerShdw blurRad="38100" dist="38100" dir="2700000" algn="tl">
                            <a:srgbClr val="000000">
                              <a:alpha val="43137"/>
                            </a:srgbClr>
                          </a:outerShdw>
                        </a:effectLst>
                      </a:endParaRPr>
                    </a:p>
                  </a:txBody>
                  <a:tcPr anchor="ctr"/>
                </a:tc>
                <a:tc>
                  <a:txBody>
                    <a:bodyPr/>
                    <a:lstStyle/>
                    <a:p>
                      <a:pPr marL="0" marR="0" indent="0" algn="ctr" defTabSz="914400" eaLnBrk="0" fontAlgn="base" latinLnBrk="0" hangingPunct="0">
                        <a:lnSpc>
                          <a:spcPct val="100000"/>
                        </a:lnSpc>
                        <a:spcBef>
                          <a:spcPct val="0"/>
                        </a:spcBef>
                        <a:spcAft>
                          <a:spcPct val="0"/>
                        </a:spcAft>
                        <a:buClrTx/>
                        <a:buSzTx/>
                        <a:buFontTx/>
                        <a:buNone/>
                        <a:tabLst/>
                        <a:defRPr/>
                      </a:pPr>
                      <a:r>
                        <a:rPr lang="en-US" sz="1000" dirty="0" err="1" smtClean="0">
                          <a:effectLst>
                            <a:outerShdw blurRad="38100" dist="38100" dir="2700000" algn="tl">
                              <a:srgbClr val="000000">
                                <a:alpha val="43137"/>
                              </a:srgbClr>
                            </a:outerShdw>
                          </a:effectLst>
                        </a:rPr>
                        <a:t>mmeyers</a:t>
                      </a:r>
                      <a:r>
                        <a:rPr lang="en-US" sz="1000" dirty="0" smtClean="0">
                          <a:effectLst>
                            <a:outerShdw blurRad="38100" dist="38100" dir="2700000" algn="tl">
                              <a:srgbClr val="000000">
                                <a:alpha val="43137"/>
                              </a:srgbClr>
                            </a:outerShdw>
                          </a:effectLst>
                        </a:rPr>
                        <a:t>@</a:t>
                      </a:r>
                      <a:br>
                        <a:rPr lang="en-US" sz="1000" dirty="0" smtClean="0">
                          <a:effectLst>
                            <a:outerShdw blurRad="38100" dist="38100" dir="2700000" algn="tl">
                              <a:srgbClr val="000000">
                                <a:alpha val="43137"/>
                              </a:srgbClr>
                            </a:outerShdw>
                          </a:effectLst>
                        </a:rPr>
                      </a:br>
                      <a:r>
                        <a:rPr lang="en-US" sz="1000" dirty="0" smtClean="0">
                          <a:effectLst>
                            <a:outerShdw blurRad="38100" dist="38100" dir="2700000" algn="tl">
                              <a:srgbClr val="000000">
                                <a:alpha val="43137"/>
                              </a:srgbClr>
                            </a:outerShdw>
                          </a:effectLst>
                        </a:rPr>
                        <a:t>contoso.com</a:t>
                      </a:r>
                      <a:endParaRPr lang="en-US" sz="1000" dirty="0" smtClean="0">
                        <a:solidFill>
                          <a:schemeClr val="accent3"/>
                        </a:solidFill>
                        <a:effectLst>
                          <a:outerShdw blurRad="38100" dist="38100" dir="2700000" algn="tl">
                            <a:srgbClr val="000000">
                              <a:alpha val="43137"/>
                            </a:srgbClr>
                          </a:outerShdw>
                        </a:effectLst>
                        <a:latin typeface="+mn-lt"/>
                        <a:ea typeface="+mn-ea"/>
                        <a:cs typeface="+mn-cs"/>
                      </a:endParaRPr>
                    </a:p>
                  </a:txBody>
                  <a:tcPr anchor="ctr"/>
                </a:tc>
              </a:tr>
            </a:tbl>
          </a:graphicData>
        </a:graphic>
      </p:graphicFrame>
      <p:graphicFrame>
        <p:nvGraphicFramePr>
          <p:cNvPr id="79" name="Table 78"/>
          <p:cNvGraphicFramePr>
            <a:graphicFrameLocks noGrp="1"/>
          </p:cNvGraphicFramePr>
          <p:nvPr/>
        </p:nvGraphicFramePr>
        <p:xfrm>
          <a:off x="5524167" y="990598"/>
          <a:ext cx="2629232" cy="2011680"/>
        </p:xfrm>
        <a:graphic>
          <a:graphicData uri="http://schemas.openxmlformats.org/drawingml/2006/table">
            <a:tbl>
              <a:tblPr bandRow="1">
                <a:tableStyleId>{18603FDC-E32A-4AB5-989C-0864C3EAD2B8}</a:tableStyleId>
              </a:tblPr>
              <a:tblGrid>
                <a:gridCol w="1314616"/>
                <a:gridCol w="1314616"/>
              </a:tblGrid>
              <a:tr h="221673">
                <a:tc>
                  <a:txBody>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000" kern="1200" dirty="0" smtClean="0">
                          <a:effectLst>
                            <a:outerShdw blurRad="38100" dist="38100" dir="2700000" algn="tl">
                              <a:srgbClr val="000000">
                                <a:alpha val="43137"/>
                              </a:srgbClr>
                            </a:outerShdw>
                          </a:effectLst>
                        </a:rPr>
                        <a:t>Given Name</a:t>
                      </a:r>
                      <a:endParaRPr lang="en-US" sz="1000"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000" kern="1200" dirty="0" smtClean="0">
                          <a:effectLst>
                            <a:outerShdw blurRad="38100" dist="38100" dir="2700000" algn="tl">
                              <a:srgbClr val="000000">
                                <a:alpha val="43137"/>
                              </a:srgbClr>
                            </a:outerShdw>
                          </a:effectLst>
                        </a:rPr>
                        <a:t>Melissa</a:t>
                      </a:r>
                      <a:endParaRPr lang="en-US" sz="1000"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tc>
              </a:tr>
              <a:tr h="221673">
                <a:tc>
                  <a:txBody>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000" kern="1200" dirty="0" smtClean="0">
                          <a:effectLst>
                            <a:outerShdw blurRad="38100" dist="38100" dir="2700000" algn="tl">
                              <a:srgbClr val="000000">
                                <a:alpha val="43137"/>
                              </a:srgbClr>
                            </a:outerShdw>
                          </a:effectLst>
                        </a:rPr>
                        <a:t>Surname</a:t>
                      </a:r>
                      <a:endParaRPr lang="en-US" sz="1000"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000" kern="1200" dirty="0" smtClean="0">
                          <a:effectLst>
                            <a:outerShdw blurRad="38100" dist="38100" dir="2700000" algn="tl">
                              <a:srgbClr val="000000">
                                <a:alpha val="43137"/>
                              </a:srgbClr>
                            </a:outerShdw>
                          </a:effectLst>
                        </a:rPr>
                        <a:t>Meyers</a:t>
                      </a:r>
                      <a:endParaRPr lang="en-US" sz="1000"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tc>
              </a:tr>
              <a:tr h="360219">
                <a:tc>
                  <a:txBody>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000" kern="1200" dirty="0" smtClean="0">
                          <a:effectLst>
                            <a:outerShdw blurRad="38100" dist="38100" dir="2700000" algn="tl">
                              <a:srgbClr val="000000">
                                <a:alpha val="43137"/>
                              </a:srgbClr>
                            </a:outerShdw>
                          </a:effectLst>
                        </a:rPr>
                        <a:t>Title</a:t>
                      </a:r>
                      <a:endParaRPr lang="en-US" sz="1000"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000" kern="1200" dirty="0" smtClean="0">
                          <a:effectLst>
                            <a:outerShdw blurRad="38100" dist="38100" dir="2700000" algn="tl">
                              <a:srgbClr val="000000">
                                <a:alpha val="43137"/>
                              </a:srgbClr>
                            </a:outerShdw>
                          </a:effectLst>
                        </a:rPr>
                        <a:t>Group Marketing Manager</a:t>
                      </a:r>
                      <a:endParaRPr lang="en-US" sz="1000"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tc>
              </a:tr>
              <a:tr h="221673">
                <a:tc>
                  <a:txBody>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000" kern="1200" dirty="0" smtClean="0">
                          <a:effectLst>
                            <a:outerShdw blurRad="38100" dist="38100" dir="2700000" algn="tl">
                              <a:srgbClr val="000000">
                                <a:alpha val="43137"/>
                              </a:srgbClr>
                            </a:outerShdw>
                          </a:effectLst>
                        </a:rPr>
                        <a:t>Department</a:t>
                      </a:r>
                      <a:endParaRPr lang="en-US" sz="1000"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000" kern="1200" dirty="0" smtClean="0">
                          <a:effectLst>
                            <a:outerShdw blurRad="38100" dist="38100" dir="2700000" algn="tl">
                              <a:srgbClr val="000000">
                                <a:alpha val="43137"/>
                              </a:srgbClr>
                            </a:outerShdw>
                          </a:effectLst>
                        </a:rPr>
                        <a:t>Finance</a:t>
                      </a:r>
                      <a:endParaRPr lang="en-US" sz="1000"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tc>
              </a:tr>
              <a:tr h="221673">
                <a:tc>
                  <a:txBody>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000" kern="1200" dirty="0" smtClean="0">
                          <a:effectLst>
                            <a:outerShdw blurRad="38100" dist="38100" dir="2700000" algn="tl">
                              <a:srgbClr val="000000">
                                <a:alpha val="43137"/>
                              </a:srgbClr>
                            </a:outerShdw>
                          </a:effectLst>
                        </a:rPr>
                        <a:t>Employee ID</a:t>
                      </a:r>
                      <a:endParaRPr lang="en-US" sz="1000"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000" kern="1200" dirty="0" smtClean="0">
                          <a:effectLst>
                            <a:outerShdw blurRad="38100" dist="38100" dir="2700000" algn="tl">
                              <a:srgbClr val="000000">
                                <a:alpha val="43137"/>
                              </a:srgbClr>
                            </a:outerShdw>
                          </a:effectLst>
                        </a:rPr>
                        <a:t>122145</a:t>
                      </a:r>
                      <a:endParaRPr lang="en-US" sz="1000"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tc>
              </a:tr>
              <a:tr h="221673">
                <a:tc>
                  <a:txBody>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000" kern="1200" dirty="0" smtClean="0">
                          <a:effectLst>
                            <a:outerShdw blurRad="38100" dist="38100" dir="2700000" algn="tl">
                              <a:srgbClr val="000000">
                                <a:alpha val="43137"/>
                              </a:srgbClr>
                            </a:outerShdw>
                          </a:effectLst>
                        </a:rPr>
                        <a:t>Employee type</a:t>
                      </a:r>
                      <a:endParaRPr lang="en-US" sz="1000"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000" kern="1200" dirty="0" smtClean="0">
                          <a:effectLst>
                            <a:outerShdw blurRad="38100" dist="38100" dir="2700000" algn="tl">
                              <a:srgbClr val="000000">
                                <a:alpha val="43137"/>
                              </a:srgbClr>
                            </a:outerShdw>
                          </a:effectLst>
                        </a:rPr>
                        <a:t>Terminated</a:t>
                      </a:r>
                      <a:endParaRPr lang="en-US" sz="1000"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tc>
              </a:tr>
              <a:tr h="360219">
                <a:tc>
                  <a:txBody>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000" kern="1200" dirty="0" smtClean="0">
                          <a:effectLst>
                            <a:outerShdw blurRad="38100" dist="38100" dir="2700000" algn="tl">
                              <a:srgbClr val="000000">
                                <a:alpha val="43137"/>
                              </a:srgbClr>
                            </a:outerShdw>
                          </a:effectLst>
                        </a:rPr>
                        <a:t>email</a:t>
                      </a:r>
                      <a:endParaRPr lang="en-US" sz="100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000" kern="1200" dirty="0" err="1" smtClean="0">
                          <a:effectLst>
                            <a:outerShdw blurRad="38100" dist="38100" dir="2700000" algn="tl">
                              <a:srgbClr val="000000">
                                <a:alpha val="43137"/>
                              </a:srgbClr>
                            </a:outerShdw>
                          </a:effectLst>
                        </a:rPr>
                        <a:t>mmeyers</a:t>
                      </a:r>
                      <a:r>
                        <a:rPr lang="en-US" sz="1000" kern="1200" dirty="0" smtClean="0">
                          <a:effectLst>
                            <a:outerShdw blurRad="38100" dist="38100" dir="2700000" algn="tl">
                              <a:srgbClr val="000000">
                                <a:alpha val="43137"/>
                              </a:srgbClr>
                            </a:outerShdw>
                          </a:effectLst>
                        </a:rPr>
                        <a:t>@</a:t>
                      </a:r>
                      <a:br>
                        <a:rPr lang="en-US" sz="1000" kern="1200" dirty="0" smtClean="0">
                          <a:effectLst>
                            <a:outerShdw blurRad="38100" dist="38100" dir="2700000" algn="tl">
                              <a:srgbClr val="000000">
                                <a:alpha val="43137"/>
                              </a:srgbClr>
                            </a:outerShdw>
                          </a:effectLst>
                        </a:rPr>
                      </a:br>
                      <a:r>
                        <a:rPr lang="en-US" sz="1000" kern="1200" dirty="0" smtClean="0">
                          <a:effectLst>
                            <a:outerShdw blurRad="38100" dist="38100" dir="2700000" algn="tl">
                              <a:srgbClr val="000000">
                                <a:alpha val="43137"/>
                              </a:srgbClr>
                            </a:outerShdw>
                          </a:effectLst>
                        </a:rPr>
                        <a:t>contoso.com</a:t>
                      </a:r>
                      <a:endParaRPr lang="en-US" sz="100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tc>
              </a:tr>
            </a:tbl>
          </a:graphicData>
        </a:graphic>
      </p:graphicFrame>
      <p:graphicFrame>
        <p:nvGraphicFramePr>
          <p:cNvPr id="80" name="Table 79"/>
          <p:cNvGraphicFramePr>
            <a:graphicFrameLocks noGrp="1"/>
          </p:cNvGraphicFramePr>
          <p:nvPr/>
        </p:nvGraphicFramePr>
        <p:xfrm>
          <a:off x="5524167" y="990598"/>
          <a:ext cx="2629234" cy="2035702"/>
        </p:xfrm>
        <a:graphic>
          <a:graphicData uri="http://schemas.openxmlformats.org/drawingml/2006/table">
            <a:tbl>
              <a:tblPr bandRow="1">
                <a:tableStyleId>{18603FDC-E32A-4AB5-989C-0864C3EAD2B8}</a:tableStyleId>
              </a:tblPr>
              <a:tblGrid>
                <a:gridCol w="1314617"/>
                <a:gridCol w="1314617"/>
              </a:tblGrid>
              <a:tr h="181525">
                <a:tc>
                  <a:txBody>
                    <a:bodyPr/>
                    <a:lstStyle/>
                    <a:p>
                      <a:pPr algn="ctr"/>
                      <a:r>
                        <a:rPr lang="en-US" sz="1000" dirty="0" smtClean="0">
                          <a:effectLst>
                            <a:outerShdw blurRad="38100" dist="38100" dir="2700000" algn="tl">
                              <a:srgbClr val="000000">
                                <a:alpha val="43137"/>
                              </a:srgbClr>
                            </a:outerShdw>
                          </a:effectLst>
                        </a:rPr>
                        <a:t>Given</a:t>
                      </a:r>
                      <a:r>
                        <a:rPr lang="en-US" sz="1000" baseline="0" dirty="0" smtClean="0">
                          <a:effectLst>
                            <a:outerShdw blurRad="38100" dist="38100" dir="2700000" algn="tl">
                              <a:srgbClr val="000000">
                                <a:alpha val="43137"/>
                              </a:srgbClr>
                            </a:outerShdw>
                          </a:effectLst>
                        </a:rPr>
                        <a:t> Name</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Melissa</a:t>
                      </a:r>
                      <a:endParaRPr lang="en-US" sz="1000" dirty="0">
                        <a:solidFill>
                          <a:schemeClr val="accent3"/>
                        </a:solidFill>
                        <a:effectLst>
                          <a:outerShdw blurRad="38100" dist="38100" dir="2700000" algn="tl">
                            <a:srgbClr val="000000">
                              <a:alpha val="43137"/>
                            </a:srgbClr>
                          </a:outerShdw>
                        </a:effectLst>
                      </a:endParaRPr>
                    </a:p>
                  </a:txBody>
                  <a:tcPr anchor="ctr"/>
                </a:tc>
              </a:tr>
              <a:tr h="181525">
                <a:tc>
                  <a:txBody>
                    <a:bodyPr/>
                    <a:lstStyle/>
                    <a:p>
                      <a:pPr algn="ctr"/>
                      <a:r>
                        <a:rPr lang="en-US" sz="1000" dirty="0" smtClean="0">
                          <a:effectLst>
                            <a:outerShdw blurRad="38100" dist="38100" dir="2700000" algn="tl">
                              <a:srgbClr val="000000">
                                <a:alpha val="43137"/>
                              </a:srgbClr>
                            </a:outerShdw>
                          </a:effectLst>
                        </a:rPr>
                        <a:t>Surname</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Meyers</a:t>
                      </a:r>
                      <a:endParaRPr lang="en-US" sz="1000" dirty="0">
                        <a:solidFill>
                          <a:schemeClr val="accent3"/>
                        </a:solidFill>
                        <a:effectLst>
                          <a:outerShdw blurRad="38100" dist="38100" dir="2700000" algn="tl">
                            <a:srgbClr val="000000">
                              <a:alpha val="43137"/>
                            </a:srgbClr>
                          </a:outerShdw>
                        </a:effectLst>
                      </a:endParaRPr>
                    </a:p>
                  </a:txBody>
                  <a:tcPr anchor="ctr"/>
                </a:tc>
              </a:tr>
              <a:tr h="420262">
                <a:tc>
                  <a:txBody>
                    <a:bodyPr/>
                    <a:lstStyle/>
                    <a:p>
                      <a:pPr algn="ctr"/>
                      <a:r>
                        <a:rPr lang="en-US" sz="1000" dirty="0" smtClean="0">
                          <a:effectLst>
                            <a:outerShdw blurRad="38100" dist="38100" dir="2700000" algn="tl">
                              <a:srgbClr val="000000">
                                <a:alpha val="43137"/>
                              </a:srgbClr>
                            </a:outerShdw>
                          </a:effectLst>
                        </a:rPr>
                        <a:t>Title</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Group Marketing Manager</a:t>
                      </a:r>
                      <a:endParaRPr lang="en-US" sz="1000" dirty="0">
                        <a:solidFill>
                          <a:schemeClr val="accent3"/>
                        </a:solidFill>
                        <a:effectLst>
                          <a:outerShdw blurRad="38100" dist="38100" dir="2700000" algn="tl">
                            <a:srgbClr val="000000">
                              <a:alpha val="43137"/>
                            </a:srgbClr>
                          </a:outerShdw>
                        </a:effectLst>
                      </a:endParaRPr>
                    </a:p>
                  </a:txBody>
                  <a:tcPr anchor="ctr"/>
                </a:tc>
              </a:tr>
              <a:tr h="181525">
                <a:tc>
                  <a:txBody>
                    <a:bodyPr/>
                    <a:lstStyle/>
                    <a:p>
                      <a:pPr algn="ctr"/>
                      <a:r>
                        <a:rPr lang="en-US" sz="1000" dirty="0" smtClean="0">
                          <a:effectLst>
                            <a:outerShdw blurRad="38100" dist="38100" dir="2700000" algn="tl">
                              <a:srgbClr val="000000">
                                <a:alpha val="43137"/>
                              </a:srgbClr>
                            </a:outerShdw>
                          </a:effectLst>
                        </a:rPr>
                        <a:t>Department</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Finance</a:t>
                      </a:r>
                      <a:endParaRPr lang="en-US" sz="1000" dirty="0">
                        <a:solidFill>
                          <a:schemeClr val="accent3"/>
                        </a:solidFill>
                        <a:effectLst>
                          <a:outerShdw blurRad="38100" dist="38100" dir="2700000" algn="tl">
                            <a:srgbClr val="000000">
                              <a:alpha val="43137"/>
                            </a:srgbClr>
                          </a:outerShdw>
                        </a:effectLst>
                      </a:endParaRPr>
                    </a:p>
                  </a:txBody>
                  <a:tcPr anchor="ctr"/>
                </a:tc>
              </a:tr>
              <a:tr h="181525">
                <a:tc>
                  <a:txBody>
                    <a:bodyPr/>
                    <a:lstStyle/>
                    <a:p>
                      <a:pPr algn="ctr"/>
                      <a:r>
                        <a:rPr lang="en-US" sz="1000" dirty="0" smtClean="0">
                          <a:effectLst>
                            <a:outerShdw blurRad="38100" dist="38100" dir="2700000" algn="tl">
                              <a:srgbClr val="000000">
                                <a:alpha val="43137"/>
                              </a:srgbClr>
                            </a:outerShdw>
                          </a:effectLst>
                        </a:rPr>
                        <a:t>Employee ID</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122145</a:t>
                      </a:r>
                      <a:endParaRPr lang="en-US" sz="1000" dirty="0">
                        <a:solidFill>
                          <a:schemeClr val="accent3"/>
                        </a:solidFill>
                        <a:effectLst>
                          <a:outerShdw blurRad="38100" dist="38100" dir="2700000" algn="tl">
                            <a:srgbClr val="000000">
                              <a:alpha val="43137"/>
                            </a:srgbClr>
                          </a:outerShdw>
                        </a:effectLst>
                      </a:endParaRPr>
                    </a:p>
                  </a:txBody>
                  <a:tcPr anchor="ctr"/>
                </a:tc>
              </a:tr>
              <a:tr h="181525">
                <a:tc>
                  <a:txBody>
                    <a:bodyPr/>
                    <a:lstStyle/>
                    <a:p>
                      <a:pPr algn="ctr"/>
                      <a:r>
                        <a:rPr lang="en-US" sz="1000" dirty="0" smtClean="0">
                          <a:effectLst>
                            <a:outerShdw blurRad="38100" dist="38100" dir="2700000" algn="tl">
                              <a:srgbClr val="000000">
                                <a:alpha val="43137"/>
                              </a:srgbClr>
                            </a:outerShdw>
                          </a:effectLst>
                        </a:rPr>
                        <a:t>Employee </a:t>
                      </a:r>
                      <a:r>
                        <a:rPr lang="en-US" sz="1000" baseline="0" dirty="0" smtClean="0">
                          <a:effectLst>
                            <a:outerShdw blurRad="38100" dist="38100" dir="2700000" algn="tl">
                              <a:srgbClr val="000000">
                                <a:alpha val="43137"/>
                              </a:srgbClr>
                            </a:outerShdw>
                          </a:effectLst>
                        </a:rPr>
                        <a:t>type</a:t>
                      </a:r>
                      <a:endParaRPr lang="en-US" sz="1000" dirty="0">
                        <a:solidFill>
                          <a:schemeClr val="accent3"/>
                        </a:solidFill>
                        <a:effectLst>
                          <a:outerShdw blurRad="38100" dist="38100" dir="2700000" algn="tl">
                            <a:srgbClr val="000000">
                              <a:alpha val="43137"/>
                            </a:srgbClr>
                          </a:outerShdw>
                        </a:effectLst>
                      </a:endParaRPr>
                    </a:p>
                  </a:txBody>
                  <a:tcPr anchor="ctr"/>
                </a:tc>
                <a:tc>
                  <a:txBody>
                    <a:bodyPr/>
                    <a:lstStyle/>
                    <a:p>
                      <a:pPr algn="ctr"/>
                      <a:r>
                        <a:rPr lang="en-US" sz="1000" dirty="0" smtClean="0">
                          <a:effectLst>
                            <a:outerShdw blurRad="38100" dist="38100" dir="2700000" algn="tl">
                              <a:srgbClr val="000000">
                                <a:alpha val="43137"/>
                              </a:srgbClr>
                            </a:outerShdw>
                          </a:effectLst>
                        </a:rPr>
                        <a:t>Full Time</a:t>
                      </a:r>
                      <a:endParaRPr lang="en-US" sz="1000" dirty="0">
                        <a:solidFill>
                          <a:schemeClr val="accent3"/>
                        </a:solidFill>
                        <a:effectLst>
                          <a:outerShdw blurRad="38100" dist="38100" dir="2700000" algn="tl">
                            <a:srgbClr val="000000">
                              <a:alpha val="43137"/>
                            </a:srgbClr>
                          </a:outerShdw>
                        </a:effectLst>
                      </a:endParaRPr>
                    </a:p>
                  </a:txBody>
                  <a:tcPr anchor="ctr"/>
                </a:tc>
              </a:tr>
              <a:tr h="181525">
                <a:tc>
                  <a:txBody>
                    <a:bodyPr/>
                    <a:lstStyle/>
                    <a:p>
                      <a:pPr marL="0" marR="0" indent="0" algn="ctr" defTabSz="914400" eaLnBrk="0" fontAlgn="base" latinLnBrk="0" hangingPunct="0">
                        <a:lnSpc>
                          <a:spcPct val="100000"/>
                        </a:lnSpc>
                        <a:spcBef>
                          <a:spcPct val="0"/>
                        </a:spcBef>
                        <a:spcAft>
                          <a:spcPct val="0"/>
                        </a:spcAft>
                        <a:buClrTx/>
                        <a:buSzTx/>
                        <a:buFontTx/>
                        <a:buNone/>
                        <a:tabLst/>
                        <a:defRPr/>
                      </a:pPr>
                      <a:r>
                        <a:rPr lang="en-US" sz="1000" dirty="0" smtClean="0">
                          <a:effectLst>
                            <a:outerShdw blurRad="38100" dist="38100" dir="2700000" algn="tl">
                              <a:srgbClr val="000000">
                                <a:alpha val="43137"/>
                              </a:srgbClr>
                            </a:outerShdw>
                          </a:effectLst>
                        </a:rPr>
                        <a:t>email</a:t>
                      </a:r>
                      <a:endParaRPr lang="en-US" sz="1000" dirty="0" smtClean="0">
                        <a:solidFill>
                          <a:schemeClr val="accent3"/>
                        </a:solidFill>
                        <a:effectLst>
                          <a:outerShdw blurRad="38100" dist="38100" dir="2700000" algn="tl">
                            <a:srgbClr val="000000">
                              <a:alpha val="43137"/>
                            </a:srgbClr>
                          </a:outerShdw>
                        </a:effectLst>
                      </a:endParaRPr>
                    </a:p>
                  </a:txBody>
                  <a:tcPr anchor="ctr"/>
                </a:tc>
                <a:tc>
                  <a:txBody>
                    <a:bodyPr/>
                    <a:lstStyle/>
                    <a:p>
                      <a:pPr marL="0" marR="0" indent="0" algn="ctr" defTabSz="914400" eaLnBrk="0" fontAlgn="base" latinLnBrk="0" hangingPunct="0">
                        <a:lnSpc>
                          <a:spcPct val="100000"/>
                        </a:lnSpc>
                        <a:spcBef>
                          <a:spcPct val="0"/>
                        </a:spcBef>
                        <a:spcAft>
                          <a:spcPct val="0"/>
                        </a:spcAft>
                        <a:buClrTx/>
                        <a:buSzTx/>
                        <a:buFontTx/>
                        <a:buNone/>
                        <a:tabLst/>
                        <a:defRPr/>
                      </a:pPr>
                      <a:r>
                        <a:rPr lang="en-US" sz="1000" dirty="0" err="1" smtClean="0">
                          <a:effectLst>
                            <a:outerShdw blurRad="38100" dist="38100" dir="2700000" algn="tl">
                              <a:srgbClr val="000000">
                                <a:alpha val="43137"/>
                              </a:srgbClr>
                            </a:outerShdw>
                          </a:effectLst>
                        </a:rPr>
                        <a:t>mmeyers</a:t>
                      </a:r>
                      <a:r>
                        <a:rPr lang="en-US" sz="1000" dirty="0" smtClean="0">
                          <a:effectLst>
                            <a:outerShdw blurRad="38100" dist="38100" dir="2700000" algn="tl">
                              <a:srgbClr val="000000">
                                <a:alpha val="43137"/>
                              </a:srgbClr>
                            </a:outerShdw>
                          </a:effectLst>
                        </a:rPr>
                        <a:t>@</a:t>
                      </a:r>
                      <a:br>
                        <a:rPr lang="en-US" sz="1000" dirty="0" smtClean="0">
                          <a:effectLst>
                            <a:outerShdw blurRad="38100" dist="38100" dir="2700000" algn="tl">
                              <a:srgbClr val="000000">
                                <a:alpha val="43137"/>
                              </a:srgbClr>
                            </a:outerShdw>
                          </a:effectLst>
                        </a:rPr>
                      </a:br>
                      <a:r>
                        <a:rPr lang="en-US" sz="1000" dirty="0" smtClean="0">
                          <a:effectLst>
                            <a:outerShdw blurRad="38100" dist="38100" dir="2700000" algn="tl">
                              <a:srgbClr val="000000">
                                <a:alpha val="43137"/>
                              </a:srgbClr>
                            </a:outerShdw>
                          </a:effectLst>
                        </a:rPr>
                        <a:t>contoso.com</a:t>
                      </a:r>
                      <a:endParaRPr lang="en-US" sz="1000" dirty="0" smtClean="0">
                        <a:solidFill>
                          <a:schemeClr val="accent3"/>
                        </a:solidFill>
                        <a:effectLst>
                          <a:outerShdw blurRad="38100" dist="38100" dir="2700000" algn="tl">
                            <a:srgbClr val="000000">
                              <a:alpha val="43137"/>
                            </a:srgbClr>
                          </a:outerShdw>
                        </a:effectLst>
                        <a:latin typeface="+mn-lt"/>
                        <a:ea typeface="+mn-ea"/>
                        <a:cs typeface="+mn-cs"/>
                      </a:endParaRPr>
                    </a:p>
                  </a:txBody>
                  <a:tcPr anchor="ctr"/>
                </a:tc>
              </a:tr>
            </a:tbl>
          </a:graphicData>
        </a:graphic>
      </p:graphicFrame>
      <p:sp>
        <p:nvSpPr>
          <p:cNvPr id="153" name="Isosceles Triangle 152"/>
          <p:cNvSpPr/>
          <p:nvPr/>
        </p:nvSpPr>
        <p:spPr bwMode="auto">
          <a:xfrm>
            <a:off x="4029075" y="4187352"/>
            <a:ext cx="1085850" cy="1308573"/>
          </a:xfrm>
          <a:prstGeom prst="triangle">
            <a:avLst>
              <a:gd name="adj" fmla="val 47143"/>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154" name="Isosceles Triangle 153"/>
          <p:cNvSpPr/>
          <p:nvPr/>
        </p:nvSpPr>
        <p:spPr bwMode="auto">
          <a:xfrm rot="15812939">
            <a:off x="5725887" y="2310203"/>
            <a:ext cx="790326" cy="2722203"/>
          </a:xfrm>
          <a:prstGeom prst="triangle">
            <a:avLst>
              <a:gd name="adj" fmla="val 48999"/>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155" name="Isosceles Triangle 154"/>
          <p:cNvSpPr/>
          <p:nvPr/>
        </p:nvSpPr>
        <p:spPr bwMode="auto">
          <a:xfrm rot="17515475">
            <a:off x="5601781" y="3290132"/>
            <a:ext cx="845965" cy="1418327"/>
          </a:xfrm>
          <a:prstGeom prst="triangle">
            <a:avLst>
              <a:gd name="adj" fmla="val 16784"/>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156" name="Isosceles Triangle 155"/>
          <p:cNvSpPr/>
          <p:nvPr/>
        </p:nvSpPr>
        <p:spPr bwMode="auto">
          <a:xfrm rot="18259345">
            <a:off x="4619118" y="4092410"/>
            <a:ext cx="1082757" cy="1062546"/>
          </a:xfrm>
          <a:prstGeom prst="triangle">
            <a:avLst>
              <a:gd name="adj" fmla="val 91777"/>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157" name="Isosceles Triangle 156"/>
          <p:cNvSpPr/>
          <p:nvPr/>
        </p:nvSpPr>
        <p:spPr bwMode="auto">
          <a:xfrm rot="5787061" flipH="1">
            <a:off x="2598234" y="2288635"/>
            <a:ext cx="789191" cy="2725291"/>
          </a:xfrm>
          <a:prstGeom prst="triangle">
            <a:avLst>
              <a:gd name="adj" fmla="val 48999"/>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158" name="Isosceles Triangle 157"/>
          <p:cNvSpPr/>
          <p:nvPr/>
        </p:nvSpPr>
        <p:spPr bwMode="auto">
          <a:xfrm rot="4084525" flipH="1">
            <a:off x="2666850" y="3278799"/>
            <a:ext cx="844750" cy="1419935"/>
          </a:xfrm>
          <a:prstGeom prst="triangle">
            <a:avLst>
              <a:gd name="adj" fmla="val 16784"/>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159" name="Isosceles Triangle 158"/>
          <p:cNvSpPr/>
          <p:nvPr/>
        </p:nvSpPr>
        <p:spPr bwMode="auto">
          <a:xfrm rot="3340655" flipH="1">
            <a:off x="3413871" y="4089998"/>
            <a:ext cx="1081202" cy="1063752"/>
          </a:xfrm>
          <a:prstGeom prst="triangle">
            <a:avLst>
              <a:gd name="adj" fmla="val 91777"/>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82" name="Isosceles Triangle 81"/>
          <p:cNvSpPr/>
          <p:nvPr/>
        </p:nvSpPr>
        <p:spPr bwMode="auto">
          <a:xfrm rot="18554496">
            <a:off x="2644758" y="1967194"/>
            <a:ext cx="1039177" cy="1851997"/>
          </a:xfrm>
          <a:prstGeom prst="triangle">
            <a:avLst>
              <a:gd name="adj" fmla="val 48999"/>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pic>
        <p:nvPicPr>
          <p:cNvPr id="4122" name="Picture 26" descr="C:\Program Files\Microsoft Resource DVD Artwork\DVD_ART\Artwork_Imagery\Shapes and Graphics\circular shapes\3d Disc shapes\White Disc.png"/>
          <p:cNvPicPr>
            <a:picLocks noChangeAspect="1" noChangeArrowheads="1"/>
          </p:cNvPicPr>
          <p:nvPr/>
        </p:nvPicPr>
        <p:blipFill>
          <a:blip r:embed="rId4" cstate="print"/>
          <a:srcRect/>
          <a:stretch>
            <a:fillRect/>
          </a:stretch>
        </p:blipFill>
        <p:spPr bwMode="auto">
          <a:xfrm>
            <a:off x="3448050" y="3429000"/>
            <a:ext cx="2247900" cy="1057275"/>
          </a:xfrm>
          <a:prstGeom prst="rect">
            <a:avLst/>
          </a:prstGeom>
          <a:noFill/>
        </p:spPr>
      </p:pic>
      <p:sp>
        <p:nvSpPr>
          <p:cNvPr id="922626" name="Rectangle 2"/>
          <p:cNvSpPr>
            <a:spLocks noGrp="1" noChangeArrowheads="1"/>
          </p:cNvSpPr>
          <p:nvPr>
            <p:ph type="title"/>
          </p:nvPr>
        </p:nvSpPr>
        <p:spPr/>
        <p:txBody>
          <a:bodyPr>
            <a:normAutofit/>
          </a:bodyPr>
          <a:lstStyle/>
          <a:p>
            <a:r>
              <a:rPr lang="zh-CN" altLang="en-US" dirty="0" smtClean="0"/>
              <a:t>分割</a:t>
            </a:r>
            <a:r>
              <a:rPr lang="en-US" altLang="zh-CN" dirty="0" smtClean="0"/>
              <a:t>/</a:t>
            </a:r>
            <a:r>
              <a:rPr lang="zh-CN" altLang="en-US" dirty="0" smtClean="0"/>
              <a:t>离职场景</a:t>
            </a:r>
            <a:endParaRPr lang="en-US" dirty="0"/>
          </a:p>
        </p:txBody>
      </p:sp>
      <p:sp>
        <p:nvSpPr>
          <p:cNvPr id="81" name="TextBox 80"/>
          <p:cNvSpPr txBox="1"/>
          <p:nvPr/>
        </p:nvSpPr>
        <p:spPr>
          <a:xfrm>
            <a:off x="3296356" y="3621795"/>
            <a:ext cx="1783644" cy="400110"/>
          </a:xfrm>
          <a:prstGeom prst="rect">
            <a:avLst/>
          </a:prstGeom>
          <a:noFill/>
        </p:spPr>
        <p:txBody>
          <a:bodyPr wrap="square" rtlCol="0">
            <a:spAutoFit/>
          </a:bodyPr>
          <a:lstStyle/>
          <a:p>
            <a:pPr algn="ctr"/>
            <a:r>
              <a:rPr lang="en-US" sz="2000" dirty="0" smtClean="0"/>
              <a:t>FIM 2010</a:t>
            </a:r>
            <a:endParaRPr lang="en-US" sz="2000" dirty="0"/>
          </a:p>
        </p:txBody>
      </p:sp>
      <p:pic>
        <p:nvPicPr>
          <p:cNvPr id="46" name="Picture 9" descr="C:\Program Files\Microsoft Resource DVD Artwork\DVD_ART\Artwork_Imagery\Shapes and Graphics\circular shapes\3d Disc shapes\blue disc M.png"/>
          <p:cNvPicPr>
            <a:picLocks noChangeAspect="1" noChangeArrowheads="1"/>
          </p:cNvPicPr>
          <p:nvPr/>
        </p:nvPicPr>
        <p:blipFill>
          <a:blip r:embed="rId5" cstate="email"/>
          <a:srcRect/>
          <a:stretch>
            <a:fillRect/>
          </a:stretch>
        </p:blipFill>
        <p:spPr bwMode="auto">
          <a:xfrm>
            <a:off x="349604" y="3860310"/>
            <a:ext cx="1423105" cy="494907"/>
          </a:xfrm>
          <a:prstGeom prst="rect">
            <a:avLst/>
          </a:prstGeom>
          <a:noFill/>
        </p:spPr>
      </p:pic>
      <p:sp>
        <p:nvSpPr>
          <p:cNvPr id="145" name="TextBox 144"/>
          <p:cNvSpPr txBox="1"/>
          <p:nvPr/>
        </p:nvSpPr>
        <p:spPr>
          <a:xfrm>
            <a:off x="169334" y="4324527"/>
            <a:ext cx="1783644" cy="307777"/>
          </a:xfrm>
          <a:prstGeom prst="rect">
            <a:avLst/>
          </a:prstGeom>
          <a:noFill/>
        </p:spPr>
        <p:txBody>
          <a:bodyPr wrap="square" rtlCol="0">
            <a:spAutoFit/>
          </a:bodyPr>
          <a:lstStyle/>
          <a:p>
            <a:pPr algn="ctr"/>
            <a:r>
              <a:rPr lang="zh-CN" altLang="en-US" sz="1400" dirty="0" smtClean="0"/>
              <a:t>主机系统</a:t>
            </a:r>
            <a:endParaRPr lang="en-US" sz="1400" dirty="0"/>
          </a:p>
        </p:txBody>
      </p:sp>
      <p:pic>
        <p:nvPicPr>
          <p:cNvPr id="50" name="Picture 9" descr="C:\Program Files\Microsoft Resource DVD Artwork\DVD_ART\Artwork_Imagery\Shapes and Graphics\circular shapes\3d Disc shapes\blue disc M.png"/>
          <p:cNvPicPr>
            <a:picLocks noChangeAspect="1" noChangeArrowheads="1"/>
          </p:cNvPicPr>
          <p:nvPr/>
        </p:nvPicPr>
        <p:blipFill>
          <a:blip r:embed="rId5" cstate="email"/>
          <a:srcRect/>
          <a:stretch>
            <a:fillRect/>
          </a:stretch>
        </p:blipFill>
        <p:spPr bwMode="auto">
          <a:xfrm>
            <a:off x="1519885" y="4522591"/>
            <a:ext cx="1423105" cy="494907"/>
          </a:xfrm>
          <a:prstGeom prst="rect">
            <a:avLst/>
          </a:prstGeom>
          <a:noFill/>
        </p:spPr>
      </p:pic>
      <p:sp>
        <p:nvSpPr>
          <p:cNvPr id="146" name="TextBox 145"/>
          <p:cNvSpPr txBox="1"/>
          <p:nvPr/>
        </p:nvSpPr>
        <p:spPr>
          <a:xfrm>
            <a:off x="1260592" y="4956704"/>
            <a:ext cx="1783644" cy="307777"/>
          </a:xfrm>
          <a:prstGeom prst="rect">
            <a:avLst/>
          </a:prstGeom>
          <a:noFill/>
        </p:spPr>
        <p:txBody>
          <a:bodyPr wrap="square" rtlCol="0">
            <a:spAutoFit/>
          </a:bodyPr>
          <a:lstStyle/>
          <a:p>
            <a:pPr algn="ctr"/>
            <a:r>
              <a:rPr lang="zh-CN" altLang="en-US" sz="1400" dirty="0" smtClean="0"/>
              <a:t>市场应用</a:t>
            </a:r>
            <a:endParaRPr lang="en-US" sz="1400" dirty="0"/>
          </a:p>
        </p:txBody>
      </p:sp>
      <p:pic>
        <p:nvPicPr>
          <p:cNvPr id="51" name="Picture 9" descr="C:\Program Files\Microsoft Resource DVD Artwork\DVD_ART\Artwork_Imagery\Shapes and Graphics\circular shapes\3d Disc shapes\blue disc M.png"/>
          <p:cNvPicPr>
            <a:picLocks noChangeAspect="1" noChangeArrowheads="1"/>
          </p:cNvPicPr>
          <p:nvPr/>
        </p:nvPicPr>
        <p:blipFill>
          <a:blip r:embed="rId5" cstate="email"/>
          <a:srcRect/>
          <a:stretch>
            <a:fillRect/>
          </a:stretch>
        </p:blipFill>
        <p:spPr bwMode="auto">
          <a:xfrm>
            <a:off x="2690166" y="5184872"/>
            <a:ext cx="1423105" cy="494907"/>
          </a:xfrm>
          <a:prstGeom prst="rect">
            <a:avLst/>
          </a:prstGeom>
          <a:noFill/>
        </p:spPr>
      </p:pic>
      <p:sp>
        <p:nvSpPr>
          <p:cNvPr id="147" name="TextBox 146"/>
          <p:cNvSpPr txBox="1"/>
          <p:nvPr/>
        </p:nvSpPr>
        <p:spPr>
          <a:xfrm>
            <a:off x="2509896" y="5611460"/>
            <a:ext cx="1783644" cy="307777"/>
          </a:xfrm>
          <a:prstGeom prst="rect">
            <a:avLst/>
          </a:prstGeom>
          <a:noFill/>
        </p:spPr>
        <p:txBody>
          <a:bodyPr wrap="square" rtlCol="0">
            <a:spAutoFit/>
          </a:bodyPr>
          <a:lstStyle/>
          <a:p>
            <a:pPr algn="ctr"/>
            <a:r>
              <a:rPr lang="zh-CN" altLang="en-US" sz="1400" dirty="0" smtClean="0"/>
              <a:t>市场门户</a:t>
            </a:r>
            <a:endParaRPr lang="en-US" sz="1400" dirty="0"/>
          </a:p>
        </p:txBody>
      </p:sp>
      <p:pic>
        <p:nvPicPr>
          <p:cNvPr id="52" name="Picture 9" descr="C:\Program Files\Microsoft Resource DVD Artwork\DVD_ART\Artwork_Imagery\Shapes and Graphics\circular shapes\3d Disc shapes\blue disc M.png"/>
          <p:cNvPicPr>
            <a:picLocks noChangeAspect="1" noChangeArrowheads="1"/>
          </p:cNvPicPr>
          <p:nvPr/>
        </p:nvPicPr>
        <p:blipFill>
          <a:blip r:embed="rId5" cstate="email"/>
          <a:srcRect/>
          <a:stretch>
            <a:fillRect/>
          </a:stretch>
        </p:blipFill>
        <p:spPr bwMode="auto">
          <a:xfrm>
            <a:off x="3860448" y="5847154"/>
            <a:ext cx="1423105" cy="494907"/>
          </a:xfrm>
          <a:prstGeom prst="rect">
            <a:avLst/>
          </a:prstGeom>
          <a:noFill/>
        </p:spPr>
      </p:pic>
      <p:sp>
        <p:nvSpPr>
          <p:cNvPr id="148" name="TextBox 147"/>
          <p:cNvSpPr txBox="1"/>
          <p:nvPr/>
        </p:nvSpPr>
        <p:spPr>
          <a:xfrm>
            <a:off x="3680178" y="6328601"/>
            <a:ext cx="1783644" cy="307777"/>
          </a:xfrm>
          <a:prstGeom prst="rect">
            <a:avLst/>
          </a:prstGeom>
          <a:noFill/>
        </p:spPr>
        <p:txBody>
          <a:bodyPr wrap="square" rtlCol="0">
            <a:spAutoFit/>
          </a:bodyPr>
          <a:lstStyle/>
          <a:p>
            <a:pPr algn="ctr"/>
            <a:r>
              <a:rPr lang="en-US" sz="1400" dirty="0" err="1" smtClean="0"/>
              <a:t>iPLANET</a:t>
            </a:r>
            <a:endParaRPr lang="en-US" sz="1400" dirty="0"/>
          </a:p>
        </p:txBody>
      </p:sp>
      <p:pic>
        <p:nvPicPr>
          <p:cNvPr id="53" name="Picture 9" descr="C:\Program Files\Microsoft Resource DVD Artwork\DVD_ART\Artwork_Imagery\Shapes and Graphics\circular shapes\3d Disc shapes\blue disc M.png"/>
          <p:cNvPicPr>
            <a:picLocks noChangeAspect="1" noChangeArrowheads="1"/>
          </p:cNvPicPr>
          <p:nvPr/>
        </p:nvPicPr>
        <p:blipFill>
          <a:blip r:embed="rId5" cstate="email"/>
          <a:srcRect/>
          <a:stretch>
            <a:fillRect/>
          </a:stretch>
        </p:blipFill>
        <p:spPr bwMode="auto">
          <a:xfrm>
            <a:off x="5023203" y="5184872"/>
            <a:ext cx="1423105" cy="494907"/>
          </a:xfrm>
          <a:prstGeom prst="rect">
            <a:avLst/>
          </a:prstGeom>
          <a:noFill/>
        </p:spPr>
      </p:pic>
      <p:sp>
        <p:nvSpPr>
          <p:cNvPr id="149" name="TextBox 148"/>
          <p:cNvSpPr txBox="1"/>
          <p:nvPr/>
        </p:nvSpPr>
        <p:spPr>
          <a:xfrm>
            <a:off x="4842933" y="5628690"/>
            <a:ext cx="1783644" cy="307777"/>
          </a:xfrm>
          <a:prstGeom prst="rect">
            <a:avLst/>
          </a:prstGeom>
          <a:noFill/>
        </p:spPr>
        <p:txBody>
          <a:bodyPr wrap="square" rtlCol="0">
            <a:spAutoFit/>
          </a:bodyPr>
          <a:lstStyle/>
          <a:p>
            <a:pPr algn="ctr"/>
            <a:r>
              <a:rPr lang="zh-CN" altLang="en-US" sz="1400" dirty="0" smtClean="0"/>
              <a:t>智能卡</a:t>
            </a:r>
            <a:endParaRPr lang="en-US" sz="1400" dirty="0"/>
          </a:p>
        </p:txBody>
      </p:sp>
      <p:pic>
        <p:nvPicPr>
          <p:cNvPr id="54" name="Picture 9" descr="C:\Program Files\Microsoft Resource DVD Artwork\DVD_ART\Artwork_Imagery\Shapes and Graphics\circular shapes\3d Disc shapes\blue disc M.png"/>
          <p:cNvPicPr>
            <a:picLocks noChangeAspect="1" noChangeArrowheads="1"/>
          </p:cNvPicPr>
          <p:nvPr/>
        </p:nvPicPr>
        <p:blipFill>
          <a:blip r:embed="rId5" cstate="email"/>
          <a:srcRect/>
          <a:stretch>
            <a:fillRect/>
          </a:stretch>
        </p:blipFill>
        <p:spPr bwMode="auto">
          <a:xfrm>
            <a:off x="6185958" y="4522591"/>
            <a:ext cx="1423105" cy="494907"/>
          </a:xfrm>
          <a:prstGeom prst="rect">
            <a:avLst/>
          </a:prstGeom>
          <a:noFill/>
        </p:spPr>
      </p:pic>
      <p:pic>
        <p:nvPicPr>
          <p:cNvPr id="55" name="Picture 9" descr="C:\Program Files\Microsoft Resource DVD Artwork\DVD_ART\Artwork_Imagery\Shapes and Graphics\circular shapes\3d Disc shapes\blue disc M.png"/>
          <p:cNvPicPr>
            <a:picLocks noChangeAspect="1" noChangeArrowheads="1"/>
          </p:cNvPicPr>
          <p:nvPr/>
        </p:nvPicPr>
        <p:blipFill>
          <a:blip r:embed="rId5" cstate="email"/>
          <a:srcRect/>
          <a:stretch>
            <a:fillRect/>
          </a:stretch>
        </p:blipFill>
        <p:spPr bwMode="auto">
          <a:xfrm>
            <a:off x="7348714" y="3860310"/>
            <a:ext cx="1423105" cy="494907"/>
          </a:xfrm>
          <a:prstGeom prst="rect">
            <a:avLst/>
          </a:prstGeom>
          <a:noFill/>
        </p:spPr>
      </p:pic>
      <p:pic>
        <p:nvPicPr>
          <p:cNvPr id="161" name="Picture 9" descr="C:\Program Files\Microsoft Resource DVD Artwork\DVD_ART\Artwork_Imagery\Shapes and Graphics\circular shapes\3d Disc shapes\blue disc M.png"/>
          <p:cNvPicPr>
            <a:picLocks noChangeAspect="1" noChangeArrowheads="1"/>
          </p:cNvPicPr>
          <p:nvPr/>
        </p:nvPicPr>
        <p:blipFill>
          <a:blip r:embed="rId5" cstate="email"/>
          <a:srcRect/>
          <a:stretch>
            <a:fillRect/>
          </a:stretch>
        </p:blipFill>
        <p:spPr bwMode="auto">
          <a:xfrm>
            <a:off x="1671545" y="2228975"/>
            <a:ext cx="1423105" cy="494907"/>
          </a:xfrm>
          <a:prstGeom prst="rect">
            <a:avLst/>
          </a:prstGeom>
          <a:noFill/>
        </p:spPr>
      </p:pic>
      <p:pic>
        <p:nvPicPr>
          <p:cNvPr id="4139" name="Picture 43" descr="C:\Documents and Settings\chrisw\Local Settings\Temporary Internet Files\Content.IE5\5QO6GVXO\MCj04348740000[1].png"/>
          <p:cNvPicPr>
            <a:picLocks noChangeAspect="1" noChangeArrowheads="1"/>
          </p:cNvPicPr>
          <p:nvPr/>
        </p:nvPicPr>
        <p:blipFill>
          <a:blip r:embed="rId6" cstate="email"/>
          <a:srcRect/>
          <a:stretch>
            <a:fillRect/>
          </a:stretch>
        </p:blipFill>
        <p:spPr bwMode="auto">
          <a:xfrm>
            <a:off x="1790572" y="1425222"/>
            <a:ext cx="1034908" cy="1142857"/>
          </a:xfrm>
          <a:prstGeom prst="rect">
            <a:avLst/>
          </a:prstGeom>
          <a:noFill/>
        </p:spPr>
      </p:pic>
      <p:sp>
        <p:nvSpPr>
          <p:cNvPr id="163" name="TextBox 162"/>
          <p:cNvSpPr txBox="1"/>
          <p:nvPr/>
        </p:nvSpPr>
        <p:spPr>
          <a:xfrm>
            <a:off x="1488453" y="2687637"/>
            <a:ext cx="1783644" cy="307777"/>
          </a:xfrm>
          <a:prstGeom prst="rect">
            <a:avLst/>
          </a:prstGeom>
          <a:noFill/>
        </p:spPr>
        <p:txBody>
          <a:bodyPr wrap="square" rtlCol="0">
            <a:spAutoFit/>
          </a:bodyPr>
          <a:lstStyle/>
          <a:p>
            <a:pPr algn="ctr"/>
            <a:r>
              <a:rPr lang="zh-CN" altLang="en-US" sz="1400" dirty="0" smtClean="0"/>
              <a:t>人力资源系统</a:t>
            </a:r>
            <a:endParaRPr lang="en-US" sz="1400" dirty="0"/>
          </a:p>
        </p:txBody>
      </p:sp>
      <p:pic>
        <p:nvPicPr>
          <p:cNvPr id="83" name="Picture 52" descr="C:\Program Files\Microsoft Resource DVD Artwork\DVD_ART\Artwork_Imagery\HARDWARE_IMAGERY\Illustration - Misc Hardware\Windows Vista Illustration Icons\Generic Doc.png"/>
          <p:cNvPicPr>
            <a:picLocks noChangeAspect="1" noChangeArrowheads="1"/>
          </p:cNvPicPr>
          <p:nvPr/>
        </p:nvPicPr>
        <p:blipFill>
          <a:blip r:embed="rId7" cstate="email"/>
          <a:srcRect/>
          <a:stretch>
            <a:fillRect/>
          </a:stretch>
        </p:blipFill>
        <p:spPr bwMode="auto">
          <a:xfrm>
            <a:off x="2604911" y="2263418"/>
            <a:ext cx="649116" cy="649116"/>
          </a:xfrm>
          <a:prstGeom prst="rect">
            <a:avLst/>
          </a:prstGeom>
          <a:noFill/>
        </p:spPr>
      </p:pic>
      <p:pic>
        <p:nvPicPr>
          <p:cNvPr id="84" name="Picture 32" descr="C:\Documents and Settings\chrisw\Local Settings\Temporary Internet Files\Content.IE5\SJYELMY8\MCj04326310000[1].png"/>
          <p:cNvPicPr>
            <a:picLocks noChangeAspect="1" noChangeArrowheads="1"/>
          </p:cNvPicPr>
          <p:nvPr/>
        </p:nvPicPr>
        <p:blipFill>
          <a:blip r:embed="rId8" cstate="email"/>
          <a:srcRect/>
          <a:stretch>
            <a:fillRect/>
          </a:stretch>
        </p:blipFill>
        <p:spPr bwMode="auto">
          <a:xfrm>
            <a:off x="4369505" y="2907772"/>
            <a:ext cx="1114072" cy="1114072"/>
          </a:xfrm>
          <a:prstGeom prst="rect">
            <a:avLst/>
          </a:prstGeom>
          <a:noFill/>
        </p:spPr>
      </p:pic>
      <p:sp>
        <p:nvSpPr>
          <p:cNvPr id="88" name="TextBox 87"/>
          <p:cNvSpPr txBox="1"/>
          <p:nvPr/>
        </p:nvSpPr>
        <p:spPr>
          <a:xfrm>
            <a:off x="2854678" y="3014960"/>
            <a:ext cx="1931636" cy="307777"/>
          </a:xfrm>
          <a:prstGeom prst="rect">
            <a:avLst/>
          </a:prstGeom>
          <a:noFill/>
        </p:spPr>
        <p:txBody>
          <a:bodyPr wrap="square" rtlCol="0">
            <a:spAutoFit/>
          </a:bodyPr>
          <a:lstStyle/>
          <a:p>
            <a:pPr algn="ctr"/>
            <a:r>
              <a:rPr lang="zh-CN" altLang="en-US" sz="1400" dirty="0" smtClean="0"/>
              <a:t>执行</a:t>
            </a:r>
            <a:r>
              <a:rPr lang="en-US" sz="1400" dirty="0" smtClean="0"/>
              <a:t>FIM</a:t>
            </a:r>
            <a:r>
              <a:rPr lang="zh-CN" altLang="en-US" sz="1400" dirty="0" smtClean="0"/>
              <a:t>身份配置策略</a:t>
            </a:r>
            <a:endParaRPr lang="en-US" sz="1400" dirty="0"/>
          </a:p>
        </p:txBody>
      </p:sp>
      <p:grpSp>
        <p:nvGrpSpPr>
          <p:cNvPr id="2" name="Group 134"/>
          <p:cNvGrpSpPr/>
          <p:nvPr/>
        </p:nvGrpSpPr>
        <p:grpSpPr>
          <a:xfrm>
            <a:off x="522641" y="3090333"/>
            <a:ext cx="1077030" cy="1077030"/>
            <a:chOff x="4033485" y="1905000"/>
            <a:chExt cx="1077030" cy="1077030"/>
          </a:xfrm>
        </p:grpSpPr>
        <p:grpSp>
          <p:nvGrpSpPr>
            <p:cNvPr id="3" name="Group 39"/>
            <p:cNvGrpSpPr/>
            <p:nvPr/>
          </p:nvGrpSpPr>
          <p:grpSpPr>
            <a:xfrm>
              <a:off x="4033485" y="1905000"/>
              <a:ext cx="1077030" cy="1077030"/>
              <a:chOff x="1748015" y="2524125"/>
              <a:chExt cx="1809750" cy="1809750"/>
            </a:xfrm>
          </p:grpSpPr>
          <p:pic>
            <p:nvPicPr>
              <p:cNvPr id="96" name="Picture 32" descr="C:\Program Files\Microsoft Resource DVD Artwork\DVD_ART\Artwork_Imagery\Shapes and Graphics\circular shapes\MGX 06 Circles\MGX small Circles Blue.png"/>
              <p:cNvPicPr>
                <a:picLocks noChangeAspect="1" noChangeArrowheads="1"/>
              </p:cNvPicPr>
              <p:nvPr/>
            </p:nvPicPr>
            <p:blipFill>
              <a:blip r:embed="rId9" cstate="email"/>
              <a:srcRect/>
              <a:stretch>
                <a:fillRect/>
              </a:stretch>
            </p:blipFill>
            <p:spPr bwMode="auto">
              <a:xfrm>
                <a:off x="1748015" y="2524125"/>
                <a:ext cx="1809750" cy="1809750"/>
              </a:xfrm>
              <a:prstGeom prst="rect">
                <a:avLst/>
              </a:prstGeom>
              <a:noFill/>
            </p:spPr>
          </p:pic>
          <p:pic>
            <p:nvPicPr>
              <p:cNvPr id="97" name="Picture 31" descr="C:\Program Files\Microsoft Resource DVD Artwork\DVD_ART\Artwork_Imagery\Shapes and Graphics\circular shapes\sphere ball\white sphere.png"/>
              <p:cNvPicPr>
                <a:picLocks noChangeAspect="1" noChangeArrowheads="1"/>
              </p:cNvPicPr>
              <p:nvPr/>
            </p:nvPicPr>
            <p:blipFill>
              <a:blip r:embed="rId10" cstate="email"/>
              <a:srcRect/>
              <a:stretch>
                <a:fillRect/>
              </a:stretch>
            </p:blipFill>
            <p:spPr bwMode="auto">
              <a:xfrm>
                <a:off x="1924757" y="2700867"/>
                <a:ext cx="1456267" cy="1456267"/>
              </a:xfrm>
              <a:prstGeom prst="rect">
                <a:avLst/>
              </a:prstGeom>
              <a:noFill/>
            </p:spPr>
          </p:pic>
        </p:grpSp>
        <p:pic>
          <p:nvPicPr>
            <p:cNvPr id="91" name="Picture 41" descr="C:\Program Files\Microsoft Resource DVD Artwork\DVD_ART\Artwork_Imagery\HARDWARE_IMAGERY\Illustration - Misc Hardware\eHome icons\server box.png"/>
            <p:cNvPicPr>
              <a:picLocks noChangeAspect="1" noChangeArrowheads="1"/>
            </p:cNvPicPr>
            <p:nvPr/>
          </p:nvPicPr>
          <p:blipFill>
            <a:blip r:embed="rId11" cstate="email"/>
            <a:srcRect/>
            <a:stretch>
              <a:fillRect/>
            </a:stretch>
          </p:blipFill>
          <p:spPr bwMode="auto">
            <a:xfrm>
              <a:off x="4380088" y="2089286"/>
              <a:ext cx="383824" cy="729096"/>
            </a:xfrm>
            <a:prstGeom prst="rect">
              <a:avLst/>
            </a:prstGeom>
            <a:noFill/>
          </p:spPr>
        </p:pic>
      </p:grpSp>
      <p:grpSp>
        <p:nvGrpSpPr>
          <p:cNvPr id="4" name="Group 81"/>
          <p:cNvGrpSpPr/>
          <p:nvPr/>
        </p:nvGrpSpPr>
        <p:grpSpPr>
          <a:xfrm>
            <a:off x="4033485" y="5091289"/>
            <a:ext cx="1077030" cy="1077030"/>
            <a:chOff x="6489348" y="1447800"/>
            <a:chExt cx="1809750" cy="1809750"/>
          </a:xfrm>
        </p:grpSpPr>
        <p:grpSp>
          <p:nvGrpSpPr>
            <p:cNvPr id="5" name="Group 39"/>
            <p:cNvGrpSpPr/>
            <p:nvPr/>
          </p:nvGrpSpPr>
          <p:grpSpPr>
            <a:xfrm>
              <a:off x="6489348" y="1447800"/>
              <a:ext cx="1809750" cy="1809750"/>
              <a:chOff x="1748015" y="2524125"/>
              <a:chExt cx="1809750" cy="1809750"/>
            </a:xfrm>
          </p:grpSpPr>
          <p:pic>
            <p:nvPicPr>
              <p:cNvPr id="123" name="Picture 32" descr="C:\Program Files\Microsoft Resource DVD Artwork\DVD_ART\Artwork_Imagery\Shapes and Graphics\circular shapes\MGX 06 Circles\MGX small Circles Blue.png"/>
              <p:cNvPicPr>
                <a:picLocks noChangeAspect="1" noChangeArrowheads="1"/>
              </p:cNvPicPr>
              <p:nvPr/>
            </p:nvPicPr>
            <p:blipFill>
              <a:blip r:embed="rId9" cstate="email"/>
              <a:srcRect/>
              <a:stretch>
                <a:fillRect/>
              </a:stretch>
            </p:blipFill>
            <p:spPr bwMode="auto">
              <a:xfrm>
                <a:off x="1748015" y="2524125"/>
                <a:ext cx="1809750" cy="1809750"/>
              </a:xfrm>
              <a:prstGeom prst="rect">
                <a:avLst/>
              </a:prstGeom>
              <a:noFill/>
            </p:spPr>
          </p:pic>
          <p:pic>
            <p:nvPicPr>
              <p:cNvPr id="124" name="Picture 31" descr="C:\Program Files\Microsoft Resource DVD Artwork\DVD_ART\Artwork_Imagery\Shapes and Graphics\circular shapes\sphere ball\white sphere.png"/>
              <p:cNvPicPr>
                <a:picLocks noChangeAspect="1" noChangeArrowheads="1"/>
              </p:cNvPicPr>
              <p:nvPr/>
            </p:nvPicPr>
            <p:blipFill>
              <a:blip r:embed="rId10" cstate="email"/>
              <a:srcRect/>
              <a:stretch>
                <a:fillRect/>
              </a:stretch>
            </p:blipFill>
            <p:spPr bwMode="auto">
              <a:xfrm>
                <a:off x="1924757" y="2700867"/>
                <a:ext cx="1456267" cy="1456267"/>
              </a:xfrm>
              <a:prstGeom prst="rect">
                <a:avLst/>
              </a:prstGeom>
              <a:noFill/>
            </p:spPr>
          </p:pic>
        </p:grpSp>
        <p:pic>
          <p:nvPicPr>
            <p:cNvPr id="122" name="Picture 24" descr="C:\Program Files\Microsoft Resource DVD Artwork\DVD_ART\Artwork_Imagery\HARDWARE_IMAGERY\Illustration - Misc Hardware\Windows Server Icons\Search\Globe 1.png"/>
            <p:cNvPicPr>
              <a:picLocks noChangeAspect="1" noChangeArrowheads="1"/>
            </p:cNvPicPr>
            <p:nvPr/>
          </p:nvPicPr>
          <p:blipFill>
            <a:blip r:embed="rId12" cstate="email"/>
            <a:srcRect/>
            <a:stretch>
              <a:fillRect/>
            </a:stretch>
          </p:blipFill>
          <p:spPr bwMode="auto">
            <a:xfrm>
              <a:off x="6910978" y="1662132"/>
              <a:ext cx="966491" cy="1352001"/>
            </a:xfrm>
            <a:prstGeom prst="rect">
              <a:avLst/>
            </a:prstGeom>
            <a:noFill/>
          </p:spPr>
        </p:pic>
      </p:grpSp>
      <p:grpSp>
        <p:nvGrpSpPr>
          <p:cNvPr id="6" name="Group 189"/>
          <p:cNvGrpSpPr/>
          <p:nvPr/>
        </p:nvGrpSpPr>
        <p:grpSpPr>
          <a:xfrm>
            <a:off x="5196240" y="4417834"/>
            <a:ext cx="1077030" cy="1077030"/>
            <a:chOff x="5196240" y="4417834"/>
            <a:chExt cx="1077030" cy="1077030"/>
          </a:xfrm>
        </p:grpSpPr>
        <p:grpSp>
          <p:nvGrpSpPr>
            <p:cNvPr id="7" name="Group 39"/>
            <p:cNvGrpSpPr/>
            <p:nvPr/>
          </p:nvGrpSpPr>
          <p:grpSpPr>
            <a:xfrm>
              <a:off x="5196240" y="4417834"/>
              <a:ext cx="1077030" cy="1077030"/>
              <a:chOff x="1748015" y="2524125"/>
              <a:chExt cx="1809750" cy="1809750"/>
            </a:xfrm>
          </p:grpSpPr>
          <p:pic>
            <p:nvPicPr>
              <p:cNvPr id="144" name="Picture 32" descr="C:\Program Files\Microsoft Resource DVD Artwork\DVD_ART\Artwork_Imagery\Shapes and Graphics\circular shapes\MGX 06 Circles\MGX small Circles Blue.png"/>
              <p:cNvPicPr>
                <a:picLocks noChangeAspect="1" noChangeArrowheads="1"/>
              </p:cNvPicPr>
              <p:nvPr/>
            </p:nvPicPr>
            <p:blipFill>
              <a:blip r:embed="rId9" cstate="email"/>
              <a:srcRect/>
              <a:stretch>
                <a:fillRect/>
              </a:stretch>
            </p:blipFill>
            <p:spPr bwMode="auto">
              <a:xfrm>
                <a:off x="1748015" y="2524125"/>
                <a:ext cx="1809750" cy="1809750"/>
              </a:xfrm>
              <a:prstGeom prst="rect">
                <a:avLst/>
              </a:prstGeom>
              <a:noFill/>
            </p:spPr>
          </p:pic>
          <p:pic>
            <p:nvPicPr>
              <p:cNvPr id="152" name="Picture 31" descr="C:\Program Files\Microsoft Resource DVD Artwork\DVD_ART\Artwork_Imagery\Shapes and Graphics\circular shapes\sphere ball\white sphere.png"/>
              <p:cNvPicPr>
                <a:picLocks noChangeAspect="1" noChangeArrowheads="1"/>
              </p:cNvPicPr>
              <p:nvPr/>
            </p:nvPicPr>
            <p:blipFill>
              <a:blip r:embed="rId10" cstate="email"/>
              <a:srcRect/>
              <a:stretch>
                <a:fillRect/>
              </a:stretch>
            </p:blipFill>
            <p:spPr bwMode="auto">
              <a:xfrm>
                <a:off x="1924757" y="2700867"/>
                <a:ext cx="1456267" cy="1456267"/>
              </a:xfrm>
              <a:prstGeom prst="rect">
                <a:avLst/>
              </a:prstGeom>
              <a:noFill/>
            </p:spPr>
          </p:pic>
        </p:grpSp>
        <p:grpSp>
          <p:nvGrpSpPr>
            <p:cNvPr id="8" name="Group 188"/>
            <p:cNvGrpSpPr/>
            <p:nvPr/>
          </p:nvGrpSpPr>
          <p:grpSpPr>
            <a:xfrm>
              <a:off x="5305778" y="4524274"/>
              <a:ext cx="826558" cy="826557"/>
              <a:chOff x="970846" y="5457120"/>
              <a:chExt cx="1156484" cy="1156484"/>
            </a:xfrm>
          </p:grpSpPr>
          <p:pic>
            <p:nvPicPr>
              <p:cNvPr id="142" name="Picture 48" descr="C:\Documents and Settings\chrisw\Local Settings\Temporary Internet Files\Content.IE5\W5RYXPM5\MCj04348320000[1].png"/>
              <p:cNvPicPr>
                <a:picLocks noChangeAspect="1" noChangeArrowheads="1"/>
              </p:cNvPicPr>
              <p:nvPr/>
            </p:nvPicPr>
            <p:blipFill>
              <a:blip r:embed="rId13" cstate="email"/>
              <a:srcRect/>
              <a:stretch>
                <a:fillRect/>
              </a:stretch>
            </p:blipFill>
            <p:spPr bwMode="auto">
              <a:xfrm>
                <a:off x="970846" y="5457120"/>
                <a:ext cx="1156484" cy="1156484"/>
              </a:xfrm>
              <a:prstGeom prst="rect">
                <a:avLst/>
              </a:prstGeom>
              <a:noFill/>
            </p:spPr>
          </p:pic>
          <p:pic>
            <p:nvPicPr>
              <p:cNvPr id="143" name="Picture 35" descr="SmartCard for Windows"/>
              <p:cNvPicPr>
                <a:picLocks noChangeAspect="1" noChangeArrowheads="1"/>
              </p:cNvPicPr>
              <p:nvPr/>
            </p:nvPicPr>
            <p:blipFill>
              <a:blip r:embed="rId14" cstate="email"/>
              <a:stretch>
                <a:fillRect/>
              </a:stretch>
            </p:blipFill>
            <p:spPr bwMode="auto">
              <a:xfrm>
                <a:off x="1264116" y="6108598"/>
                <a:ext cx="622834" cy="406644"/>
              </a:xfrm>
              <a:prstGeom prst="rect">
                <a:avLst/>
              </a:prstGeom>
              <a:noFill/>
              <a:ln>
                <a:noFill/>
              </a:ln>
            </p:spPr>
          </p:pic>
        </p:grpSp>
      </p:grpSp>
      <p:grpSp>
        <p:nvGrpSpPr>
          <p:cNvPr id="9" name="Group 89"/>
          <p:cNvGrpSpPr/>
          <p:nvPr/>
        </p:nvGrpSpPr>
        <p:grpSpPr>
          <a:xfrm>
            <a:off x="1684506" y="3736622"/>
            <a:ext cx="1085497" cy="1085497"/>
            <a:chOff x="381000" y="5215226"/>
            <a:chExt cx="1085497" cy="1085497"/>
          </a:xfrm>
        </p:grpSpPr>
        <p:grpSp>
          <p:nvGrpSpPr>
            <p:cNvPr id="10" name="Group 56"/>
            <p:cNvGrpSpPr/>
            <p:nvPr/>
          </p:nvGrpSpPr>
          <p:grpSpPr>
            <a:xfrm>
              <a:off x="381000" y="5215226"/>
              <a:ext cx="1085497" cy="1085497"/>
              <a:chOff x="1748015" y="2524125"/>
              <a:chExt cx="1809750" cy="1809750"/>
            </a:xfrm>
          </p:grpSpPr>
          <p:pic>
            <p:nvPicPr>
              <p:cNvPr id="95" name="Picture 32" descr="C:\Program Files\Microsoft Resource DVD Artwork\DVD_ART\Artwork_Imagery\Shapes and Graphics\circular shapes\MGX 06 Circles\MGX small Circles Blue.png"/>
              <p:cNvPicPr>
                <a:picLocks noChangeAspect="1" noChangeArrowheads="1"/>
              </p:cNvPicPr>
              <p:nvPr/>
            </p:nvPicPr>
            <p:blipFill>
              <a:blip r:embed="rId15" cstate="email"/>
              <a:srcRect/>
              <a:stretch>
                <a:fillRect/>
              </a:stretch>
            </p:blipFill>
            <p:spPr bwMode="auto">
              <a:xfrm>
                <a:off x="1748015" y="2524125"/>
                <a:ext cx="1809750" cy="1809750"/>
              </a:xfrm>
              <a:prstGeom prst="rect">
                <a:avLst/>
              </a:prstGeom>
              <a:noFill/>
            </p:spPr>
          </p:pic>
          <p:pic>
            <p:nvPicPr>
              <p:cNvPr id="98" name="Picture 31" descr="C:\Program Files\Microsoft Resource DVD Artwork\DVD_ART\Artwork_Imagery\Shapes and Graphics\circular shapes\sphere ball\white sphere.png"/>
              <p:cNvPicPr>
                <a:picLocks noChangeAspect="1" noChangeArrowheads="1"/>
              </p:cNvPicPr>
              <p:nvPr/>
            </p:nvPicPr>
            <p:blipFill>
              <a:blip r:embed="rId16" cstate="email"/>
              <a:srcRect/>
              <a:stretch>
                <a:fillRect/>
              </a:stretch>
            </p:blipFill>
            <p:spPr bwMode="auto">
              <a:xfrm>
                <a:off x="1924757" y="2700867"/>
                <a:ext cx="1456267" cy="1456267"/>
              </a:xfrm>
              <a:prstGeom prst="rect">
                <a:avLst/>
              </a:prstGeom>
              <a:noFill/>
            </p:spPr>
          </p:pic>
        </p:grpSp>
        <p:pic>
          <p:nvPicPr>
            <p:cNvPr id="93" name="Picture 42" descr="C:\Program Files\Microsoft Resource DVD Artwork\DVD_ART\Artwork_Imagery\HARDWARE_IMAGERY\Illustration - Misc Hardware\Windows Vista Illustration Icons\Application.png"/>
            <p:cNvPicPr>
              <a:picLocks noChangeAspect="1" noChangeArrowheads="1"/>
            </p:cNvPicPr>
            <p:nvPr/>
          </p:nvPicPr>
          <p:blipFill>
            <a:blip r:embed="rId17" cstate="email"/>
            <a:srcRect/>
            <a:stretch>
              <a:fillRect/>
            </a:stretch>
          </p:blipFill>
          <p:spPr bwMode="auto">
            <a:xfrm>
              <a:off x="586406" y="5452533"/>
              <a:ext cx="655372" cy="655370"/>
            </a:xfrm>
            <a:prstGeom prst="rect">
              <a:avLst/>
            </a:prstGeom>
            <a:noFill/>
          </p:spPr>
        </p:pic>
        <p:pic>
          <p:nvPicPr>
            <p:cNvPr id="94" name="Picture 5" descr="C:\Program Files\Microsoft Resource DVD Artwork\DVD_ART\Artwork_Imagery\Shapes and Graphics\Arrows - arrow\Straight\arrow 14 up and down arrow.png"/>
            <p:cNvPicPr>
              <a:picLocks noChangeAspect="1" noChangeArrowheads="1"/>
            </p:cNvPicPr>
            <p:nvPr/>
          </p:nvPicPr>
          <p:blipFill>
            <a:blip r:embed="rId18" cstate="print"/>
            <a:srcRect/>
            <a:stretch>
              <a:fillRect/>
            </a:stretch>
          </p:blipFill>
          <p:spPr bwMode="auto">
            <a:xfrm>
              <a:off x="381000" y="5441245"/>
              <a:ext cx="776777" cy="588962"/>
            </a:xfrm>
            <a:prstGeom prst="rect">
              <a:avLst/>
            </a:prstGeom>
            <a:noFill/>
          </p:spPr>
        </p:pic>
      </p:grpSp>
      <p:grpSp>
        <p:nvGrpSpPr>
          <p:cNvPr id="11" name="Group 98"/>
          <p:cNvGrpSpPr/>
          <p:nvPr/>
        </p:nvGrpSpPr>
        <p:grpSpPr>
          <a:xfrm>
            <a:off x="2843252" y="4385006"/>
            <a:ext cx="1103489" cy="1103489"/>
            <a:chOff x="1675929" y="5525911"/>
            <a:chExt cx="1103489" cy="1103489"/>
          </a:xfrm>
        </p:grpSpPr>
        <p:grpSp>
          <p:nvGrpSpPr>
            <p:cNvPr id="12" name="Group 71"/>
            <p:cNvGrpSpPr/>
            <p:nvPr/>
          </p:nvGrpSpPr>
          <p:grpSpPr>
            <a:xfrm>
              <a:off x="1675929" y="5525911"/>
              <a:ext cx="1103489" cy="1103489"/>
              <a:chOff x="1748015" y="2524125"/>
              <a:chExt cx="1809750" cy="1809750"/>
            </a:xfrm>
          </p:grpSpPr>
          <p:pic>
            <p:nvPicPr>
              <p:cNvPr id="103" name="Picture 32" descr="C:\Program Files\Microsoft Resource DVD Artwork\DVD_ART\Artwork_Imagery\Shapes and Graphics\circular shapes\MGX 06 Circles\MGX small Circles Blue.png"/>
              <p:cNvPicPr>
                <a:picLocks noChangeAspect="1" noChangeArrowheads="1"/>
              </p:cNvPicPr>
              <p:nvPr/>
            </p:nvPicPr>
            <p:blipFill>
              <a:blip r:embed="rId19" cstate="email"/>
              <a:srcRect/>
              <a:stretch>
                <a:fillRect/>
              </a:stretch>
            </p:blipFill>
            <p:spPr bwMode="auto">
              <a:xfrm>
                <a:off x="1748015" y="2524125"/>
                <a:ext cx="1809750" cy="1809750"/>
              </a:xfrm>
              <a:prstGeom prst="rect">
                <a:avLst/>
              </a:prstGeom>
              <a:noFill/>
            </p:spPr>
          </p:pic>
          <p:pic>
            <p:nvPicPr>
              <p:cNvPr id="104" name="Picture 31" descr="C:\Program Files\Microsoft Resource DVD Artwork\DVD_ART\Artwork_Imagery\Shapes and Graphics\circular shapes\sphere ball\white sphere.png"/>
              <p:cNvPicPr>
                <a:picLocks noChangeAspect="1" noChangeArrowheads="1"/>
              </p:cNvPicPr>
              <p:nvPr/>
            </p:nvPicPr>
            <p:blipFill>
              <a:blip r:embed="rId20" cstate="email"/>
              <a:srcRect/>
              <a:stretch>
                <a:fillRect/>
              </a:stretch>
            </p:blipFill>
            <p:spPr bwMode="auto">
              <a:xfrm>
                <a:off x="1924757" y="2700867"/>
                <a:ext cx="1456267" cy="1456267"/>
              </a:xfrm>
              <a:prstGeom prst="rect">
                <a:avLst/>
              </a:prstGeom>
              <a:noFill/>
            </p:spPr>
          </p:pic>
        </p:grpSp>
        <p:pic>
          <p:nvPicPr>
            <p:cNvPr id="101" name="Picture 44" descr="C:\Program Files\Microsoft Resource DVD Artwork\DVD_ART\Artwork_Imagery\HARDWARE_IMAGERY\Illustration - Misc Hardware\Windows Vista Illustration Icons\Keys.png"/>
            <p:cNvPicPr>
              <a:picLocks noChangeAspect="1" noChangeArrowheads="1"/>
            </p:cNvPicPr>
            <p:nvPr/>
          </p:nvPicPr>
          <p:blipFill>
            <a:blip r:embed="rId21" cstate="email"/>
            <a:srcRect/>
            <a:stretch>
              <a:fillRect/>
            </a:stretch>
          </p:blipFill>
          <p:spPr bwMode="auto">
            <a:xfrm>
              <a:off x="1853433" y="5791737"/>
              <a:ext cx="683174" cy="683174"/>
            </a:xfrm>
            <a:prstGeom prst="rect">
              <a:avLst/>
            </a:prstGeom>
            <a:noFill/>
          </p:spPr>
        </p:pic>
        <p:pic>
          <p:nvPicPr>
            <p:cNvPr id="102" name="Picture 5" descr="C:\Program Files\Microsoft Resource DVD Artwork\DVD_ART\Artwork_Imagery\Shapes and Graphics\Arrows - arrow\Straight\arrow 14 up and down arrow.png"/>
            <p:cNvPicPr>
              <a:picLocks noChangeAspect="1" noChangeArrowheads="1"/>
            </p:cNvPicPr>
            <p:nvPr/>
          </p:nvPicPr>
          <p:blipFill>
            <a:blip r:embed="rId18" cstate="print"/>
            <a:srcRect/>
            <a:stretch>
              <a:fillRect/>
            </a:stretch>
          </p:blipFill>
          <p:spPr bwMode="auto">
            <a:xfrm>
              <a:off x="1775178" y="5842000"/>
              <a:ext cx="776777" cy="588962"/>
            </a:xfrm>
            <a:prstGeom prst="rect">
              <a:avLst/>
            </a:prstGeom>
            <a:noFill/>
          </p:spPr>
        </p:pic>
      </p:grpSp>
      <p:grpSp>
        <p:nvGrpSpPr>
          <p:cNvPr id="13" name="Group 121"/>
          <p:cNvGrpSpPr/>
          <p:nvPr/>
        </p:nvGrpSpPr>
        <p:grpSpPr>
          <a:xfrm>
            <a:off x="7504749" y="3051027"/>
            <a:ext cx="1077030" cy="1077030"/>
            <a:chOff x="4572000" y="1905000"/>
            <a:chExt cx="1077030" cy="1077030"/>
          </a:xfrm>
        </p:grpSpPr>
        <p:grpSp>
          <p:nvGrpSpPr>
            <p:cNvPr id="14" name="Group 39"/>
            <p:cNvGrpSpPr/>
            <p:nvPr/>
          </p:nvGrpSpPr>
          <p:grpSpPr>
            <a:xfrm>
              <a:off x="4572000" y="1905000"/>
              <a:ext cx="1077030" cy="1077030"/>
              <a:chOff x="1748015" y="2524125"/>
              <a:chExt cx="1809750" cy="1809750"/>
            </a:xfrm>
          </p:grpSpPr>
          <p:pic>
            <p:nvPicPr>
              <p:cNvPr id="78" name="Picture 32" descr="C:\Program Files\Microsoft Resource DVD Artwork\DVD_ART\Artwork_Imagery\Shapes and Graphics\circular shapes\MGX 06 Circles\MGX small Circles Blue.png"/>
              <p:cNvPicPr>
                <a:picLocks noChangeAspect="1" noChangeArrowheads="1"/>
              </p:cNvPicPr>
              <p:nvPr/>
            </p:nvPicPr>
            <p:blipFill>
              <a:blip r:embed="rId9" cstate="email"/>
              <a:srcRect/>
              <a:stretch>
                <a:fillRect/>
              </a:stretch>
            </p:blipFill>
            <p:spPr bwMode="auto">
              <a:xfrm>
                <a:off x="1748015" y="2524125"/>
                <a:ext cx="1809750" cy="1809750"/>
              </a:xfrm>
              <a:prstGeom prst="rect">
                <a:avLst/>
              </a:prstGeom>
              <a:noFill/>
            </p:spPr>
          </p:pic>
          <p:pic>
            <p:nvPicPr>
              <p:cNvPr id="85" name="Picture 31" descr="C:\Program Files\Microsoft Resource DVD Artwork\DVD_ART\Artwork_Imagery\Shapes and Graphics\circular shapes\sphere ball\white sphere.png"/>
              <p:cNvPicPr>
                <a:picLocks noChangeAspect="1" noChangeArrowheads="1"/>
              </p:cNvPicPr>
              <p:nvPr/>
            </p:nvPicPr>
            <p:blipFill>
              <a:blip r:embed="rId10" cstate="email"/>
              <a:srcRect/>
              <a:stretch>
                <a:fillRect/>
              </a:stretch>
            </p:blipFill>
            <p:spPr bwMode="auto">
              <a:xfrm>
                <a:off x="1924757" y="2700867"/>
                <a:ext cx="1456267" cy="1456267"/>
              </a:xfrm>
              <a:prstGeom prst="rect">
                <a:avLst/>
              </a:prstGeom>
              <a:noFill/>
            </p:spPr>
          </p:pic>
        </p:grpSp>
        <p:pic>
          <p:nvPicPr>
            <p:cNvPr id="77" name="Picture 37" descr="C:\Program Files\Microsoft Resource DVD Artwork\DVD_ART\Artwork_Imagery\HARDWARE_IMAGERY\Illustration - Misc Hardware\Windows Server Icons\Documents\Phonebook Metadirectory.png"/>
            <p:cNvPicPr>
              <a:picLocks noChangeAspect="1" noChangeArrowheads="1"/>
            </p:cNvPicPr>
            <p:nvPr/>
          </p:nvPicPr>
          <p:blipFill>
            <a:blip r:embed="rId22" cstate="email"/>
            <a:srcRect/>
            <a:stretch>
              <a:fillRect/>
            </a:stretch>
          </p:blipFill>
          <p:spPr bwMode="auto">
            <a:xfrm>
              <a:off x="4809069" y="2079017"/>
              <a:ext cx="657646" cy="709337"/>
            </a:xfrm>
            <a:prstGeom prst="rect">
              <a:avLst/>
            </a:prstGeom>
            <a:noFill/>
          </p:spPr>
        </p:pic>
      </p:grpSp>
      <p:sp>
        <p:nvSpPr>
          <p:cNvPr id="86" name="TextBox 85"/>
          <p:cNvSpPr txBox="1"/>
          <p:nvPr/>
        </p:nvSpPr>
        <p:spPr>
          <a:xfrm>
            <a:off x="6005688" y="5007802"/>
            <a:ext cx="1783644" cy="307777"/>
          </a:xfrm>
          <a:prstGeom prst="rect">
            <a:avLst/>
          </a:prstGeom>
          <a:noFill/>
        </p:spPr>
        <p:txBody>
          <a:bodyPr wrap="square" rtlCol="0">
            <a:spAutoFit/>
          </a:bodyPr>
          <a:lstStyle/>
          <a:p>
            <a:pPr algn="ctr"/>
            <a:r>
              <a:rPr lang="en-US" sz="1400" dirty="0" smtClean="0"/>
              <a:t>EXCHANGE</a:t>
            </a:r>
            <a:endParaRPr lang="en-US" sz="1400" dirty="0"/>
          </a:p>
        </p:txBody>
      </p:sp>
      <p:grpSp>
        <p:nvGrpSpPr>
          <p:cNvPr id="15" name="Group 112"/>
          <p:cNvGrpSpPr/>
          <p:nvPr/>
        </p:nvGrpSpPr>
        <p:grpSpPr>
          <a:xfrm>
            <a:off x="6331930" y="3726800"/>
            <a:ext cx="1077030" cy="1077030"/>
            <a:chOff x="6370285" y="1905000"/>
            <a:chExt cx="1077030" cy="1077030"/>
          </a:xfrm>
        </p:grpSpPr>
        <p:grpSp>
          <p:nvGrpSpPr>
            <p:cNvPr id="16" name="Group 39"/>
            <p:cNvGrpSpPr/>
            <p:nvPr/>
          </p:nvGrpSpPr>
          <p:grpSpPr>
            <a:xfrm>
              <a:off x="6370285" y="1905000"/>
              <a:ext cx="1077030" cy="1077030"/>
              <a:chOff x="1748015" y="2524125"/>
              <a:chExt cx="1809750" cy="1809750"/>
            </a:xfrm>
          </p:grpSpPr>
          <p:pic>
            <p:nvPicPr>
              <p:cNvPr id="106" name="Picture 32" descr="C:\Program Files\Microsoft Resource DVD Artwork\DVD_ART\Artwork_Imagery\Shapes and Graphics\circular shapes\MGX 06 Circles\MGX small Circles Blue.png"/>
              <p:cNvPicPr>
                <a:picLocks noChangeAspect="1" noChangeArrowheads="1"/>
              </p:cNvPicPr>
              <p:nvPr/>
            </p:nvPicPr>
            <p:blipFill>
              <a:blip r:embed="rId9" cstate="email"/>
              <a:srcRect/>
              <a:stretch>
                <a:fillRect/>
              </a:stretch>
            </p:blipFill>
            <p:spPr bwMode="auto">
              <a:xfrm>
                <a:off x="1748015" y="2524125"/>
                <a:ext cx="1809750" cy="1809750"/>
              </a:xfrm>
              <a:prstGeom prst="rect">
                <a:avLst/>
              </a:prstGeom>
              <a:noFill/>
            </p:spPr>
          </p:pic>
          <p:pic>
            <p:nvPicPr>
              <p:cNvPr id="107" name="Picture 31" descr="C:\Program Files\Microsoft Resource DVD Artwork\DVD_ART\Artwork_Imagery\Shapes and Graphics\circular shapes\sphere ball\white sphere.png"/>
              <p:cNvPicPr>
                <a:picLocks noChangeAspect="1" noChangeArrowheads="1"/>
              </p:cNvPicPr>
              <p:nvPr/>
            </p:nvPicPr>
            <p:blipFill>
              <a:blip r:embed="rId10" cstate="email"/>
              <a:srcRect/>
              <a:stretch>
                <a:fillRect/>
              </a:stretch>
            </p:blipFill>
            <p:spPr bwMode="auto">
              <a:xfrm>
                <a:off x="1924757" y="2700867"/>
                <a:ext cx="1456267" cy="1456267"/>
              </a:xfrm>
              <a:prstGeom prst="rect">
                <a:avLst/>
              </a:prstGeom>
              <a:noFill/>
            </p:spPr>
          </p:pic>
        </p:grpSp>
        <p:pic>
          <p:nvPicPr>
            <p:cNvPr id="105" name="Picture 33" descr="C:\Program Files\Microsoft Resource DVD Artwork\DVD_ART\Artwork_Imagery\Shapes and Graphics\MSN Illustration Icon\MSN icon envelope only.png"/>
            <p:cNvPicPr>
              <a:picLocks noChangeAspect="1" noChangeArrowheads="1"/>
            </p:cNvPicPr>
            <p:nvPr/>
          </p:nvPicPr>
          <p:blipFill>
            <a:blip r:embed="rId23" cstate="email"/>
            <a:srcRect/>
            <a:stretch>
              <a:fillRect/>
            </a:stretch>
          </p:blipFill>
          <p:spPr bwMode="auto">
            <a:xfrm>
              <a:off x="6558845" y="2088445"/>
              <a:ext cx="672435" cy="615244"/>
            </a:xfrm>
            <a:prstGeom prst="rect">
              <a:avLst/>
            </a:prstGeom>
            <a:noFill/>
          </p:spPr>
        </p:pic>
      </p:grpSp>
      <p:sp>
        <p:nvSpPr>
          <p:cNvPr id="108" name="TextBox 107"/>
          <p:cNvSpPr txBox="1"/>
          <p:nvPr/>
        </p:nvSpPr>
        <p:spPr>
          <a:xfrm>
            <a:off x="7168444" y="4341758"/>
            <a:ext cx="1783644" cy="307777"/>
          </a:xfrm>
          <a:prstGeom prst="rect">
            <a:avLst/>
          </a:prstGeom>
          <a:noFill/>
        </p:spPr>
        <p:txBody>
          <a:bodyPr wrap="square" rtlCol="0">
            <a:spAutoFit/>
          </a:bodyPr>
          <a:lstStyle/>
          <a:p>
            <a:pPr algn="ctr"/>
            <a:r>
              <a:rPr lang="zh-CN" altLang="en-US" sz="1400" dirty="0" smtClean="0"/>
              <a:t>活动目录</a:t>
            </a:r>
            <a:endParaRPr lang="en-US" sz="14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80"/>
                                        </p:tgtEl>
                                      </p:cBhvr>
                                    </p:animEffect>
                                    <p:set>
                                      <p:cBhvr>
                                        <p:cTn id="7" dur="1" fill="hold">
                                          <p:stCondLst>
                                            <p:cond delay="999"/>
                                          </p:stCondLst>
                                        </p:cTn>
                                        <p:tgtEl>
                                          <p:spTgt spid="8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1000"/>
                                        <p:tgtEl>
                                          <p:spTgt spid="79"/>
                                        </p:tgtEl>
                                      </p:cBhvr>
                                    </p:animEffect>
                                  </p:childTnLst>
                                </p:cTn>
                              </p:par>
                            </p:childTnLst>
                          </p:cTn>
                        </p:par>
                        <p:par>
                          <p:cTn id="11" fill="hold">
                            <p:stCondLst>
                              <p:cond delay="1000"/>
                            </p:stCondLst>
                            <p:childTnLst>
                              <p:par>
                                <p:cTn id="12" presetID="35" presetClass="path" presetSubtype="0" accel="50000" decel="50000" fill="hold" nodeType="afterEffect">
                                  <p:stCondLst>
                                    <p:cond delay="1000"/>
                                  </p:stCondLst>
                                  <p:childTnLst>
                                    <p:animMotion origin="layout" path="M 1.94444E-6 -3.33333E-6 L -0.41354 -3.33333E-6 " pathEditMode="relative" rAng="0" ptsTypes="AA">
                                      <p:cBhvr>
                                        <p:cTn id="13" dur="2000" fill="hold"/>
                                        <p:tgtEl>
                                          <p:spTgt spid="79"/>
                                        </p:tgtEl>
                                        <p:attrNameLst>
                                          <p:attrName>ppt_x</p:attrName>
                                          <p:attrName>ppt_y</p:attrName>
                                        </p:attrNameLst>
                                      </p:cBhvr>
                                      <p:rCtr x="-207" y="0"/>
                                    </p:animMotion>
                                  </p:childTnLst>
                                </p:cTn>
                              </p:par>
                              <p:par>
                                <p:cTn id="14" presetID="9" presetClass="emph" presetSubtype="0" nodeType="withEffect">
                                  <p:stCondLst>
                                    <p:cond delay="0"/>
                                  </p:stCondLst>
                                  <p:childTnLst>
                                    <p:set>
                                      <p:cBhvr rctx="PPT">
                                        <p:cTn id="15" dur="indefinite"/>
                                        <p:tgtEl>
                                          <p:spTgt spid="74"/>
                                        </p:tgtEl>
                                        <p:attrNameLst>
                                          <p:attrName>style.opacity</p:attrName>
                                        </p:attrNameLst>
                                      </p:cBhvr>
                                      <p:to>
                                        <p:strVal val="0.5"/>
                                      </p:to>
                                    </p:set>
                                    <p:animEffect filter="image" prLst="opacity: 0.5">
                                      <p:cBhvr rctx="IE">
                                        <p:cTn id="16" dur="indefinite"/>
                                        <p:tgtEl>
                                          <p:spTgt spid="74"/>
                                        </p:tgtEl>
                                      </p:cBhvr>
                                    </p:animEffect>
                                  </p:childTnLst>
                                </p:cTn>
                              </p:par>
                              <p:par>
                                <p:cTn id="17" presetID="6" presetClass="emph" presetSubtype="0" fill="hold" nodeType="withEffect">
                                  <p:stCondLst>
                                    <p:cond delay="1000"/>
                                  </p:stCondLst>
                                  <p:childTnLst>
                                    <p:animScale>
                                      <p:cBhvr>
                                        <p:cTn id="18" dur="2000" fill="hold"/>
                                        <p:tgtEl>
                                          <p:spTgt spid="79"/>
                                        </p:tgtEl>
                                      </p:cBhvr>
                                      <p:by x="50000" y="50000"/>
                                    </p:animScale>
                                  </p:childTnLst>
                                </p:cTn>
                              </p:par>
                              <p:par>
                                <p:cTn id="19" presetID="10" presetClass="exit" presetSubtype="0" fill="hold" nodeType="withEffect">
                                  <p:stCondLst>
                                    <p:cond delay="1000"/>
                                  </p:stCondLst>
                                  <p:childTnLst>
                                    <p:animEffect transition="out" filter="fade">
                                      <p:cBhvr>
                                        <p:cTn id="20" dur="2000"/>
                                        <p:tgtEl>
                                          <p:spTgt spid="79"/>
                                        </p:tgtEl>
                                      </p:cBhvr>
                                    </p:animEffect>
                                    <p:set>
                                      <p:cBhvr>
                                        <p:cTn id="21" dur="1" fill="hold">
                                          <p:stCondLst>
                                            <p:cond delay="1999"/>
                                          </p:stCondLst>
                                        </p:cTn>
                                        <p:tgtEl>
                                          <p:spTgt spid="79"/>
                                        </p:tgtEl>
                                        <p:attrNameLst>
                                          <p:attrName>style.visibility</p:attrName>
                                        </p:attrNameLst>
                                      </p:cBhvr>
                                      <p:to>
                                        <p:strVal val="hidden"/>
                                      </p:to>
                                    </p:se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1000"/>
                                        <p:tgtEl>
                                          <p:spTgt spid="83"/>
                                        </p:tgtEl>
                                      </p:cBhvr>
                                    </p:animEffect>
                                  </p:childTnLst>
                                </p:cTn>
                              </p:par>
                              <p:par>
                                <p:cTn id="26" presetID="49" presetClass="path" presetSubtype="0" accel="50000" decel="50000" fill="hold" nodeType="withEffect">
                                  <p:stCondLst>
                                    <p:cond delay="0"/>
                                  </p:stCondLst>
                                  <p:childTnLst>
                                    <p:animMotion origin="layout" path="M -2.5E-6 4.22757E-6 L 0.17969 0.17345 " pathEditMode="relative" rAng="0" ptsTypes="AA">
                                      <p:cBhvr>
                                        <p:cTn id="27" dur="2000" fill="hold"/>
                                        <p:tgtEl>
                                          <p:spTgt spid="83"/>
                                        </p:tgtEl>
                                        <p:attrNameLst>
                                          <p:attrName>ppt_x</p:attrName>
                                          <p:attrName>ppt_y</p:attrName>
                                        </p:attrNameLst>
                                      </p:cBhvr>
                                      <p:rCtr x="90" y="87"/>
                                    </p:animMotion>
                                  </p:childTnLst>
                                </p:cTn>
                              </p:par>
                              <p:par>
                                <p:cTn id="28" presetID="22" presetClass="entr" presetSubtype="1"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wipe(up)">
                                      <p:cBhvr>
                                        <p:cTn id="30" dur="1000"/>
                                        <p:tgtEl>
                                          <p:spTgt spid="82"/>
                                        </p:tgtEl>
                                      </p:cBhvr>
                                    </p:animEffect>
                                  </p:childTnLst>
                                </p:cTn>
                              </p:par>
                            </p:childTnLst>
                          </p:cTn>
                        </p:par>
                        <p:par>
                          <p:cTn id="31" fill="hold">
                            <p:stCondLst>
                              <p:cond delay="6000"/>
                            </p:stCondLst>
                            <p:childTnLst>
                              <p:par>
                                <p:cTn id="32" presetID="10" presetClass="exit" presetSubtype="0" fill="hold" nodeType="afterEffect">
                                  <p:stCondLst>
                                    <p:cond delay="0"/>
                                  </p:stCondLst>
                                  <p:childTnLst>
                                    <p:animEffect transition="out" filter="fade">
                                      <p:cBhvr>
                                        <p:cTn id="33" dur="1000"/>
                                        <p:tgtEl>
                                          <p:spTgt spid="83"/>
                                        </p:tgtEl>
                                      </p:cBhvr>
                                    </p:animEffect>
                                    <p:set>
                                      <p:cBhvr>
                                        <p:cTn id="34" dur="1" fill="hold">
                                          <p:stCondLst>
                                            <p:cond delay="999"/>
                                          </p:stCondLst>
                                        </p:cTn>
                                        <p:tgtEl>
                                          <p:spTgt spid="83"/>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2000"/>
                                        <p:tgtEl>
                                          <p:spTgt spid="82"/>
                                        </p:tgtEl>
                                      </p:cBhvr>
                                    </p:animEffect>
                                    <p:set>
                                      <p:cBhvr>
                                        <p:cTn id="37" dur="1" fill="hold">
                                          <p:stCondLst>
                                            <p:cond delay="1999"/>
                                          </p:stCondLst>
                                        </p:cTn>
                                        <p:tgtEl>
                                          <p:spTgt spid="8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1000"/>
                                        <p:tgtEl>
                                          <p:spTgt spid="88"/>
                                        </p:tgtEl>
                                      </p:cBhvr>
                                    </p:animEffect>
                                    <p:anim calcmode="lin" valueType="num">
                                      <p:cBhvr>
                                        <p:cTn id="43" dur="1000" fill="hold"/>
                                        <p:tgtEl>
                                          <p:spTgt spid="88"/>
                                        </p:tgtEl>
                                        <p:attrNameLst>
                                          <p:attrName>ppt_x</p:attrName>
                                        </p:attrNameLst>
                                      </p:cBhvr>
                                      <p:tavLst>
                                        <p:tav tm="0">
                                          <p:val>
                                            <p:strVal val="#ppt_x"/>
                                          </p:val>
                                        </p:tav>
                                        <p:tav tm="100000">
                                          <p:val>
                                            <p:strVal val="#ppt_x"/>
                                          </p:val>
                                        </p:tav>
                                      </p:tavLst>
                                    </p:anim>
                                    <p:anim calcmode="lin" valueType="num">
                                      <p:cBhvr>
                                        <p:cTn id="44" dur="1000" fill="hold"/>
                                        <p:tgtEl>
                                          <p:spTgt spid="88"/>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fade">
                                      <p:cBhvr>
                                        <p:cTn id="47" dur="1000"/>
                                        <p:tgtEl>
                                          <p:spTgt spid="8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4"/>
                                        </p:tgtEl>
                                        <p:attrNameLst>
                                          <p:attrName>style.visibility</p:attrName>
                                        </p:attrNameLst>
                                      </p:cBhvr>
                                      <p:to>
                                        <p:strVal val="visible"/>
                                      </p:to>
                                    </p:set>
                                    <p:animEffect transition="in" filter="wipe(left)">
                                      <p:cBhvr>
                                        <p:cTn id="52" dur="1000"/>
                                        <p:tgtEl>
                                          <p:spTgt spid="154"/>
                                        </p:tgtEl>
                                      </p:cBhvr>
                                    </p:animEffect>
                                  </p:childTnLst>
                                </p:cTn>
                              </p:par>
                            </p:childTnLst>
                          </p:cTn>
                        </p:par>
                        <p:par>
                          <p:cTn id="53" fill="hold">
                            <p:stCondLst>
                              <p:cond delay="1000"/>
                            </p:stCondLst>
                            <p:childTnLst>
                              <p:par>
                                <p:cTn id="54" presetID="10" presetClass="exit" presetSubtype="0" fill="hold" grpId="1" nodeType="afterEffect">
                                  <p:stCondLst>
                                    <p:cond delay="0"/>
                                  </p:stCondLst>
                                  <p:childTnLst>
                                    <p:animEffect transition="out" filter="fade">
                                      <p:cBhvr>
                                        <p:cTn id="55" dur="1000"/>
                                        <p:tgtEl>
                                          <p:spTgt spid="154"/>
                                        </p:tgtEl>
                                      </p:cBhvr>
                                    </p:animEffect>
                                    <p:set>
                                      <p:cBhvr>
                                        <p:cTn id="56" dur="1" fill="hold">
                                          <p:stCondLst>
                                            <p:cond delay="999"/>
                                          </p:stCondLst>
                                        </p:cTn>
                                        <p:tgtEl>
                                          <p:spTgt spid="154"/>
                                        </p:tgtEl>
                                        <p:attrNameLst>
                                          <p:attrName>style.visibility</p:attrName>
                                        </p:attrNameLst>
                                      </p:cBhvr>
                                      <p:to>
                                        <p:strVal val="hidden"/>
                                      </p:to>
                                    </p:set>
                                  </p:childTnLst>
                                </p:cTn>
                              </p:par>
                              <p:par>
                                <p:cTn id="57" presetID="47" presetClass="exit" presetSubtype="0" fill="hold" nodeType="withEffect">
                                  <p:stCondLst>
                                    <p:cond delay="0"/>
                                  </p:stCondLst>
                                  <p:childTnLst>
                                    <p:animEffect transition="out" filter="fade">
                                      <p:cBhvr>
                                        <p:cTn id="58" dur="1000"/>
                                        <p:tgtEl>
                                          <p:spTgt spid="13"/>
                                        </p:tgtEl>
                                      </p:cBhvr>
                                    </p:animEffect>
                                    <p:anim calcmode="lin" valueType="num">
                                      <p:cBhvr>
                                        <p:cTn id="59" dur="1000"/>
                                        <p:tgtEl>
                                          <p:spTgt spid="13"/>
                                        </p:tgtEl>
                                        <p:attrNameLst>
                                          <p:attrName>ppt_x</p:attrName>
                                        </p:attrNameLst>
                                      </p:cBhvr>
                                      <p:tavLst>
                                        <p:tav tm="0">
                                          <p:val>
                                            <p:strVal val="ppt_x"/>
                                          </p:val>
                                        </p:tav>
                                        <p:tav tm="100000">
                                          <p:val>
                                            <p:strVal val="ppt_x"/>
                                          </p:val>
                                        </p:tav>
                                      </p:tavLst>
                                    </p:anim>
                                    <p:anim calcmode="lin" valueType="num">
                                      <p:cBhvr>
                                        <p:cTn id="60" dur="1000"/>
                                        <p:tgtEl>
                                          <p:spTgt spid="13"/>
                                        </p:tgtEl>
                                        <p:attrNameLst>
                                          <p:attrName>ppt_y</p:attrName>
                                        </p:attrNameLst>
                                      </p:cBhvr>
                                      <p:tavLst>
                                        <p:tav tm="0">
                                          <p:val>
                                            <p:strVal val="ppt_y"/>
                                          </p:val>
                                        </p:tav>
                                        <p:tav tm="100000">
                                          <p:val>
                                            <p:strVal val="ppt_y-.1"/>
                                          </p:val>
                                        </p:tav>
                                      </p:tavLst>
                                    </p:anim>
                                    <p:set>
                                      <p:cBhvr>
                                        <p:cTn id="61" dur="1" fill="hold">
                                          <p:stCondLst>
                                            <p:cond delay="999"/>
                                          </p:stCondLst>
                                        </p:cTn>
                                        <p:tgtEl>
                                          <p:spTgt spid="13"/>
                                        </p:tgtEl>
                                        <p:attrNameLst>
                                          <p:attrName>style.visibility</p:attrName>
                                        </p:attrNameLst>
                                      </p:cBhvr>
                                      <p:to>
                                        <p:strVal val="hidden"/>
                                      </p:to>
                                    </p:se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155"/>
                                        </p:tgtEl>
                                        <p:attrNameLst>
                                          <p:attrName>style.visibility</p:attrName>
                                        </p:attrNameLst>
                                      </p:cBhvr>
                                      <p:to>
                                        <p:strVal val="visible"/>
                                      </p:to>
                                    </p:set>
                                    <p:animEffect transition="in" filter="wipe(left)">
                                      <p:cBhvr>
                                        <p:cTn id="65" dur="1000"/>
                                        <p:tgtEl>
                                          <p:spTgt spid="155"/>
                                        </p:tgtEl>
                                      </p:cBhvr>
                                    </p:animEffect>
                                  </p:childTnLst>
                                </p:cTn>
                              </p:par>
                            </p:childTnLst>
                          </p:cTn>
                        </p:par>
                        <p:par>
                          <p:cTn id="66" fill="hold">
                            <p:stCondLst>
                              <p:cond delay="3000"/>
                            </p:stCondLst>
                            <p:childTnLst>
                              <p:par>
                                <p:cTn id="67" presetID="10" presetClass="exit" presetSubtype="0" fill="hold" grpId="1" nodeType="afterEffect">
                                  <p:stCondLst>
                                    <p:cond delay="0"/>
                                  </p:stCondLst>
                                  <p:childTnLst>
                                    <p:animEffect transition="out" filter="fade">
                                      <p:cBhvr>
                                        <p:cTn id="68" dur="1000"/>
                                        <p:tgtEl>
                                          <p:spTgt spid="155"/>
                                        </p:tgtEl>
                                      </p:cBhvr>
                                    </p:animEffect>
                                    <p:set>
                                      <p:cBhvr>
                                        <p:cTn id="69" dur="1" fill="hold">
                                          <p:stCondLst>
                                            <p:cond delay="999"/>
                                          </p:stCondLst>
                                        </p:cTn>
                                        <p:tgtEl>
                                          <p:spTgt spid="155"/>
                                        </p:tgtEl>
                                        <p:attrNameLst>
                                          <p:attrName>style.visibility</p:attrName>
                                        </p:attrNameLst>
                                      </p:cBhvr>
                                      <p:to>
                                        <p:strVal val="hidden"/>
                                      </p:to>
                                    </p:set>
                                  </p:childTnLst>
                                </p:cTn>
                              </p:par>
                              <p:par>
                                <p:cTn id="70" presetID="47" presetClass="exit" presetSubtype="0" fill="hold" nodeType="withEffect">
                                  <p:stCondLst>
                                    <p:cond delay="0"/>
                                  </p:stCondLst>
                                  <p:childTnLst>
                                    <p:animEffect transition="out" filter="fade">
                                      <p:cBhvr>
                                        <p:cTn id="71" dur="1000"/>
                                        <p:tgtEl>
                                          <p:spTgt spid="15"/>
                                        </p:tgtEl>
                                      </p:cBhvr>
                                    </p:animEffect>
                                    <p:anim calcmode="lin" valueType="num">
                                      <p:cBhvr>
                                        <p:cTn id="72" dur="1000"/>
                                        <p:tgtEl>
                                          <p:spTgt spid="15"/>
                                        </p:tgtEl>
                                        <p:attrNameLst>
                                          <p:attrName>ppt_x</p:attrName>
                                        </p:attrNameLst>
                                      </p:cBhvr>
                                      <p:tavLst>
                                        <p:tav tm="0">
                                          <p:val>
                                            <p:strVal val="ppt_x"/>
                                          </p:val>
                                        </p:tav>
                                        <p:tav tm="100000">
                                          <p:val>
                                            <p:strVal val="ppt_x"/>
                                          </p:val>
                                        </p:tav>
                                      </p:tavLst>
                                    </p:anim>
                                    <p:anim calcmode="lin" valueType="num">
                                      <p:cBhvr>
                                        <p:cTn id="73" dur="1000"/>
                                        <p:tgtEl>
                                          <p:spTgt spid="15"/>
                                        </p:tgtEl>
                                        <p:attrNameLst>
                                          <p:attrName>ppt_y</p:attrName>
                                        </p:attrNameLst>
                                      </p:cBhvr>
                                      <p:tavLst>
                                        <p:tav tm="0">
                                          <p:val>
                                            <p:strVal val="ppt_y"/>
                                          </p:val>
                                        </p:tav>
                                        <p:tav tm="100000">
                                          <p:val>
                                            <p:strVal val="ppt_y-.1"/>
                                          </p:val>
                                        </p:tav>
                                      </p:tavLst>
                                    </p:anim>
                                    <p:set>
                                      <p:cBhvr>
                                        <p:cTn id="74" dur="1" fill="hold">
                                          <p:stCondLst>
                                            <p:cond delay="999"/>
                                          </p:stCondLst>
                                        </p:cTn>
                                        <p:tgtEl>
                                          <p:spTgt spid="15"/>
                                        </p:tgtEl>
                                        <p:attrNameLst>
                                          <p:attrName>style.visibility</p:attrName>
                                        </p:attrNameLst>
                                      </p:cBhvr>
                                      <p:to>
                                        <p:strVal val="hidden"/>
                                      </p:to>
                                    </p:set>
                                  </p:childTnLst>
                                </p:cTn>
                              </p:par>
                            </p:childTnLst>
                          </p:cTn>
                        </p:par>
                        <p:par>
                          <p:cTn id="75" fill="hold">
                            <p:stCondLst>
                              <p:cond delay="4000"/>
                            </p:stCondLst>
                            <p:childTnLst>
                              <p:par>
                                <p:cTn id="76" presetID="22" presetClass="entr" presetSubtype="1" fill="hold" grpId="0" nodeType="afterEffect">
                                  <p:stCondLst>
                                    <p:cond delay="0"/>
                                  </p:stCondLst>
                                  <p:childTnLst>
                                    <p:set>
                                      <p:cBhvr>
                                        <p:cTn id="77" dur="1" fill="hold">
                                          <p:stCondLst>
                                            <p:cond delay="0"/>
                                          </p:stCondLst>
                                        </p:cTn>
                                        <p:tgtEl>
                                          <p:spTgt spid="156"/>
                                        </p:tgtEl>
                                        <p:attrNameLst>
                                          <p:attrName>style.visibility</p:attrName>
                                        </p:attrNameLst>
                                      </p:cBhvr>
                                      <p:to>
                                        <p:strVal val="visible"/>
                                      </p:to>
                                    </p:set>
                                    <p:animEffect transition="in" filter="wipe(up)">
                                      <p:cBhvr>
                                        <p:cTn id="78" dur="1000"/>
                                        <p:tgtEl>
                                          <p:spTgt spid="156"/>
                                        </p:tgtEl>
                                      </p:cBhvr>
                                    </p:animEffect>
                                  </p:childTnLst>
                                </p:cTn>
                              </p:par>
                            </p:childTnLst>
                          </p:cTn>
                        </p:par>
                        <p:par>
                          <p:cTn id="79" fill="hold">
                            <p:stCondLst>
                              <p:cond delay="5000"/>
                            </p:stCondLst>
                            <p:childTnLst>
                              <p:par>
                                <p:cTn id="80" presetID="10" presetClass="exit" presetSubtype="0" fill="hold" grpId="1" nodeType="afterEffect">
                                  <p:stCondLst>
                                    <p:cond delay="0"/>
                                  </p:stCondLst>
                                  <p:childTnLst>
                                    <p:animEffect transition="out" filter="fade">
                                      <p:cBhvr>
                                        <p:cTn id="81" dur="1000"/>
                                        <p:tgtEl>
                                          <p:spTgt spid="156"/>
                                        </p:tgtEl>
                                      </p:cBhvr>
                                    </p:animEffect>
                                    <p:set>
                                      <p:cBhvr>
                                        <p:cTn id="82" dur="1" fill="hold">
                                          <p:stCondLst>
                                            <p:cond delay="999"/>
                                          </p:stCondLst>
                                        </p:cTn>
                                        <p:tgtEl>
                                          <p:spTgt spid="156"/>
                                        </p:tgtEl>
                                        <p:attrNameLst>
                                          <p:attrName>style.visibility</p:attrName>
                                        </p:attrNameLst>
                                      </p:cBhvr>
                                      <p:to>
                                        <p:strVal val="hidden"/>
                                      </p:to>
                                    </p:set>
                                  </p:childTnLst>
                                </p:cTn>
                              </p:par>
                              <p:par>
                                <p:cTn id="83" presetID="47" presetClass="exit" presetSubtype="0" fill="hold" nodeType="withEffect">
                                  <p:stCondLst>
                                    <p:cond delay="0"/>
                                  </p:stCondLst>
                                  <p:childTnLst>
                                    <p:animEffect transition="out" filter="fade">
                                      <p:cBhvr>
                                        <p:cTn id="84" dur="1000"/>
                                        <p:tgtEl>
                                          <p:spTgt spid="6"/>
                                        </p:tgtEl>
                                      </p:cBhvr>
                                    </p:animEffect>
                                    <p:anim calcmode="lin" valueType="num">
                                      <p:cBhvr>
                                        <p:cTn id="85" dur="1000"/>
                                        <p:tgtEl>
                                          <p:spTgt spid="6"/>
                                        </p:tgtEl>
                                        <p:attrNameLst>
                                          <p:attrName>ppt_x</p:attrName>
                                        </p:attrNameLst>
                                      </p:cBhvr>
                                      <p:tavLst>
                                        <p:tav tm="0">
                                          <p:val>
                                            <p:strVal val="ppt_x"/>
                                          </p:val>
                                        </p:tav>
                                        <p:tav tm="100000">
                                          <p:val>
                                            <p:strVal val="ppt_x"/>
                                          </p:val>
                                        </p:tav>
                                      </p:tavLst>
                                    </p:anim>
                                    <p:anim calcmode="lin" valueType="num">
                                      <p:cBhvr>
                                        <p:cTn id="86" dur="1000"/>
                                        <p:tgtEl>
                                          <p:spTgt spid="6"/>
                                        </p:tgtEl>
                                        <p:attrNameLst>
                                          <p:attrName>ppt_y</p:attrName>
                                        </p:attrNameLst>
                                      </p:cBhvr>
                                      <p:tavLst>
                                        <p:tav tm="0">
                                          <p:val>
                                            <p:strVal val="ppt_y"/>
                                          </p:val>
                                        </p:tav>
                                        <p:tav tm="100000">
                                          <p:val>
                                            <p:strVal val="ppt_y-.1"/>
                                          </p:val>
                                        </p:tav>
                                      </p:tavLst>
                                    </p:anim>
                                    <p:set>
                                      <p:cBhvr>
                                        <p:cTn id="87" dur="1" fill="hold">
                                          <p:stCondLst>
                                            <p:cond delay="999"/>
                                          </p:stCondLst>
                                        </p:cTn>
                                        <p:tgtEl>
                                          <p:spTgt spid="6"/>
                                        </p:tgtEl>
                                        <p:attrNameLst>
                                          <p:attrName>style.visibility</p:attrName>
                                        </p:attrNameLst>
                                      </p:cBhvr>
                                      <p:to>
                                        <p:strVal val="hidden"/>
                                      </p:to>
                                    </p:se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53"/>
                                        </p:tgtEl>
                                        <p:attrNameLst>
                                          <p:attrName>style.visibility</p:attrName>
                                        </p:attrNameLst>
                                      </p:cBhvr>
                                      <p:to>
                                        <p:strVal val="visible"/>
                                      </p:to>
                                    </p:set>
                                    <p:animEffect transition="in" filter="wipe(up)">
                                      <p:cBhvr>
                                        <p:cTn id="91" dur="1000"/>
                                        <p:tgtEl>
                                          <p:spTgt spid="153"/>
                                        </p:tgtEl>
                                      </p:cBhvr>
                                    </p:animEffect>
                                  </p:childTnLst>
                                </p:cTn>
                              </p:par>
                            </p:childTnLst>
                          </p:cTn>
                        </p:par>
                        <p:par>
                          <p:cTn id="92" fill="hold">
                            <p:stCondLst>
                              <p:cond delay="7000"/>
                            </p:stCondLst>
                            <p:childTnLst>
                              <p:par>
                                <p:cTn id="93" presetID="10" presetClass="exit" presetSubtype="0" fill="hold" grpId="1" nodeType="afterEffect">
                                  <p:stCondLst>
                                    <p:cond delay="0"/>
                                  </p:stCondLst>
                                  <p:childTnLst>
                                    <p:animEffect transition="out" filter="fade">
                                      <p:cBhvr>
                                        <p:cTn id="94" dur="1000"/>
                                        <p:tgtEl>
                                          <p:spTgt spid="153"/>
                                        </p:tgtEl>
                                      </p:cBhvr>
                                    </p:animEffect>
                                    <p:set>
                                      <p:cBhvr>
                                        <p:cTn id="95" dur="1" fill="hold">
                                          <p:stCondLst>
                                            <p:cond delay="999"/>
                                          </p:stCondLst>
                                        </p:cTn>
                                        <p:tgtEl>
                                          <p:spTgt spid="153"/>
                                        </p:tgtEl>
                                        <p:attrNameLst>
                                          <p:attrName>style.visibility</p:attrName>
                                        </p:attrNameLst>
                                      </p:cBhvr>
                                      <p:to>
                                        <p:strVal val="hidden"/>
                                      </p:to>
                                    </p:set>
                                  </p:childTnLst>
                                </p:cTn>
                              </p:par>
                              <p:par>
                                <p:cTn id="96" presetID="47" presetClass="exit" presetSubtype="0" fill="hold" nodeType="withEffect">
                                  <p:stCondLst>
                                    <p:cond delay="0"/>
                                  </p:stCondLst>
                                  <p:childTnLst>
                                    <p:animEffect transition="out" filter="fade">
                                      <p:cBhvr>
                                        <p:cTn id="97" dur="1000"/>
                                        <p:tgtEl>
                                          <p:spTgt spid="4"/>
                                        </p:tgtEl>
                                      </p:cBhvr>
                                    </p:animEffect>
                                    <p:anim calcmode="lin" valueType="num">
                                      <p:cBhvr>
                                        <p:cTn id="98" dur="1000"/>
                                        <p:tgtEl>
                                          <p:spTgt spid="4"/>
                                        </p:tgtEl>
                                        <p:attrNameLst>
                                          <p:attrName>ppt_x</p:attrName>
                                        </p:attrNameLst>
                                      </p:cBhvr>
                                      <p:tavLst>
                                        <p:tav tm="0">
                                          <p:val>
                                            <p:strVal val="ppt_x"/>
                                          </p:val>
                                        </p:tav>
                                        <p:tav tm="100000">
                                          <p:val>
                                            <p:strVal val="ppt_x"/>
                                          </p:val>
                                        </p:tav>
                                      </p:tavLst>
                                    </p:anim>
                                    <p:anim calcmode="lin" valueType="num">
                                      <p:cBhvr>
                                        <p:cTn id="99" dur="1000"/>
                                        <p:tgtEl>
                                          <p:spTgt spid="4"/>
                                        </p:tgtEl>
                                        <p:attrNameLst>
                                          <p:attrName>ppt_y</p:attrName>
                                        </p:attrNameLst>
                                      </p:cBhvr>
                                      <p:tavLst>
                                        <p:tav tm="0">
                                          <p:val>
                                            <p:strVal val="ppt_y"/>
                                          </p:val>
                                        </p:tav>
                                        <p:tav tm="100000">
                                          <p:val>
                                            <p:strVal val="ppt_y-.1"/>
                                          </p:val>
                                        </p:tav>
                                      </p:tavLst>
                                    </p:anim>
                                    <p:set>
                                      <p:cBhvr>
                                        <p:cTn id="100" dur="1" fill="hold">
                                          <p:stCondLst>
                                            <p:cond delay="999"/>
                                          </p:stCondLst>
                                        </p:cTn>
                                        <p:tgtEl>
                                          <p:spTgt spid="4"/>
                                        </p:tgtEl>
                                        <p:attrNameLst>
                                          <p:attrName>style.visibility</p:attrName>
                                        </p:attrNameLst>
                                      </p:cBhvr>
                                      <p:to>
                                        <p:strVal val="hidden"/>
                                      </p:to>
                                    </p:se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159"/>
                                        </p:tgtEl>
                                        <p:attrNameLst>
                                          <p:attrName>style.visibility</p:attrName>
                                        </p:attrNameLst>
                                      </p:cBhvr>
                                      <p:to>
                                        <p:strVal val="visible"/>
                                      </p:to>
                                    </p:set>
                                    <p:animEffect transition="in" filter="wipe(up)">
                                      <p:cBhvr>
                                        <p:cTn id="104" dur="1000"/>
                                        <p:tgtEl>
                                          <p:spTgt spid="159"/>
                                        </p:tgtEl>
                                      </p:cBhvr>
                                    </p:animEffect>
                                  </p:childTnLst>
                                </p:cTn>
                              </p:par>
                            </p:childTnLst>
                          </p:cTn>
                        </p:par>
                        <p:par>
                          <p:cTn id="105" fill="hold">
                            <p:stCondLst>
                              <p:cond delay="9000"/>
                            </p:stCondLst>
                            <p:childTnLst>
                              <p:par>
                                <p:cTn id="106" presetID="10" presetClass="exit" presetSubtype="0" fill="hold" grpId="1" nodeType="afterEffect">
                                  <p:stCondLst>
                                    <p:cond delay="0"/>
                                  </p:stCondLst>
                                  <p:childTnLst>
                                    <p:animEffect transition="out" filter="fade">
                                      <p:cBhvr>
                                        <p:cTn id="107" dur="1000"/>
                                        <p:tgtEl>
                                          <p:spTgt spid="159"/>
                                        </p:tgtEl>
                                      </p:cBhvr>
                                    </p:animEffect>
                                    <p:set>
                                      <p:cBhvr>
                                        <p:cTn id="108" dur="1" fill="hold">
                                          <p:stCondLst>
                                            <p:cond delay="999"/>
                                          </p:stCondLst>
                                        </p:cTn>
                                        <p:tgtEl>
                                          <p:spTgt spid="159"/>
                                        </p:tgtEl>
                                        <p:attrNameLst>
                                          <p:attrName>style.visibility</p:attrName>
                                        </p:attrNameLst>
                                      </p:cBhvr>
                                      <p:to>
                                        <p:strVal val="hidden"/>
                                      </p:to>
                                    </p:set>
                                  </p:childTnLst>
                                </p:cTn>
                              </p:par>
                              <p:par>
                                <p:cTn id="109" presetID="47" presetClass="exit" presetSubtype="0" fill="hold" nodeType="withEffect">
                                  <p:stCondLst>
                                    <p:cond delay="0"/>
                                  </p:stCondLst>
                                  <p:childTnLst>
                                    <p:animEffect transition="out" filter="fade">
                                      <p:cBhvr>
                                        <p:cTn id="110" dur="1000"/>
                                        <p:tgtEl>
                                          <p:spTgt spid="11"/>
                                        </p:tgtEl>
                                      </p:cBhvr>
                                    </p:animEffect>
                                    <p:anim calcmode="lin" valueType="num">
                                      <p:cBhvr>
                                        <p:cTn id="111" dur="1000"/>
                                        <p:tgtEl>
                                          <p:spTgt spid="11"/>
                                        </p:tgtEl>
                                        <p:attrNameLst>
                                          <p:attrName>ppt_x</p:attrName>
                                        </p:attrNameLst>
                                      </p:cBhvr>
                                      <p:tavLst>
                                        <p:tav tm="0">
                                          <p:val>
                                            <p:strVal val="ppt_x"/>
                                          </p:val>
                                        </p:tav>
                                        <p:tav tm="100000">
                                          <p:val>
                                            <p:strVal val="ppt_x"/>
                                          </p:val>
                                        </p:tav>
                                      </p:tavLst>
                                    </p:anim>
                                    <p:anim calcmode="lin" valueType="num">
                                      <p:cBhvr>
                                        <p:cTn id="112" dur="1000"/>
                                        <p:tgtEl>
                                          <p:spTgt spid="11"/>
                                        </p:tgtEl>
                                        <p:attrNameLst>
                                          <p:attrName>ppt_y</p:attrName>
                                        </p:attrNameLst>
                                      </p:cBhvr>
                                      <p:tavLst>
                                        <p:tav tm="0">
                                          <p:val>
                                            <p:strVal val="ppt_y"/>
                                          </p:val>
                                        </p:tav>
                                        <p:tav tm="100000">
                                          <p:val>
                                            <p:strVal val="ppt_y-.1"/>
                                          </p:val>
                                        </p:tav>
                                      </p:tavLst>
                                    </p:anim>
                                    <p:set>
                                      <p:cBhvr>
                                        <p:cTn id="113" dur="1" fill="hold">
                                          <p:stCondLst>
                                            <p:cond delay="999"/>
                                          </p:stCondLst>
                                        </p:cTn>
                                        <p:tgtEl>
                                          <p:spTgt spid="11"/>
                                        </p:tgtEl>
                                        <p:attrNameLst>
                                          <p:attrName>style.visibility</p:attrName>
                                        </p:attrNameLst>
                                      </p:cBhvr>
                                      <p:to>
                                        <p:strVal val="hidden"/>
                                      </p:to>
                                    </p:set>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158"/>
                                        </p:tgtEl>
                                        <p:attrNameLst>
                                          <p:attrName>style.visibility</p:attrName>
                                        </p:attrNameLst>
                                      </p:cBhvr>
                                      <p:to>
                                        <p:strVal val="visible"/>
                                      </p:to>
                                    </p:set>
                                    <p:animEffect transition="in" filter="wipe(right)">
                                      <p:cBhvr>
                                        <p:cTn id="117" dur="1000"/>
                                        <p:tgtEl>
                                          <p:spTgt spid="158"/>
                                        </p:tgtEl>
                                      </p:cBhvr>
                                    </p:animEffect>
                                  </p:childTnLst>
                                </p:cTn>
                              </p:par>
                            </p:childTnLst>
                          </p:cTn>
                        </p:par>
                        <p:par>
                          <p:cTn id="118" fill="hold">
                            <p:stCondLst>
                              <p:cond delay="11000"/>
                            </p:stCondLst>
                            <p:childTnLst>
                              <p:par>
                                <p:cTn id="119" presetID="10" presetClass="exit" presetSubtype="0" fill="hold" grpId="1" nodeType="afterEffect">
                                  <p:stCondLst>
                                    <p:cond delay="0"/>
                                  </p:stCondLst>
                                  <p:childTnLst>
                                    <p:animEffect transition="out" filter="fade">
                                      <p:cBhvr>
                                        <p:cTn id="120" dur="1000"/>
                                        <p:tgtEl>
                                          <p:spTgt spid="158"/>
                                        </p:tgtEl>
                                      </p:cBhvr>
                                    </p:animEffect>
                                    <p:set>
                                      <p:cBhvr>
                                        <p:cTn id="121" dur="1" fill="hold">
                                          <p:stCondLst>
                                            <p:cond delay="999"/>
                                          </p:stCondLst>
                                        </p:cTn>
                                        <p:tgtEl>
                                          <p:spTgt spid="158"/>
                                        </p:tgtEl>
                                        <p:attrNameLst>
                                          <p:attrName>style.visibility</p:attrName>
                                        </p:attrNameLst>
                                      </p:cBhvr>
                                      <p:to>
                                        <p:strVal val="hidden"/>
                                      </p:to>
                                    </p:set>
                                  </p:childTnLst>
                                </p:cTn>
                              </p:par>
                              <p:par>
                                <p:cTn id="122" presetID="47" presetClass="exit" presetSubtype="0" fill="hold" nodeType="withEffect">
                                  <p:stCondLst>
                                    <p:cond delay="0"/>
                                  </p:stCondLst>
                                  <p:childTnLst>
                                    <p:animEffect transition="out" filter="fade">
                                      <p:cBhvr>
                                        <p:cTn id="123" dur="1000"/>
                                        <p:tgtEl>
                                          <p:spTgt spid="9"/>
                                        </p:tgtEl>
                                      </p:cBhvr>
                                    </p:animEffect>
                                    <p:anim calcmode="lin" valueType="num">
                                      <p:cBhvr>
                                        <p:cTn id="124" dur="1000"/>
                                        <p:tgtEl>
                                          <p:spTgt spid="9"/>
                                        </p:tgtEl>
                                        <p:attrNameLst>
                                          <p:attrName>ppt_x</p:attrName>
                                        </p:attrNameLst>
                                      </p:cBhvr>
                                      <p:tavLst>
                                        <p:tav tm="0">
                                          <p:val>
                                            <p:strVal val="ppt_x"/>
                                          </p:val>
                                        </p:tav>
                                        <p:tav tm="100000">
                                          <p:val>
                                            <p:strVal val="ppt_x"/>
                                          </p:val>
                                        </p:tav>
                                      </p:tavLst>
                                    </p:anim>
                                    <p:anim calcmode="lin" valueType="num">
                                      <p:cBhvr>
                                        <p:cTn id="125" dur="1000"/>
                                        <p:tgtEl>
                                          <p:spTgt spid="9"/>
                                        </p:tgtEl>
                                        <p:attrNameLst>
                                          <p:attrName>ppt_y</p:attrName>
                                        </p:attrNameLst>
                                      </p:cBhvr>
                                      <p:tavLst>
                                        <p:tav tm="0">
                                          <p:val>
                                            <p:strVal val="ppt_y"/>
                                          </p:val>
                                        </p:tav>
                                        <p:tav tm="100000">
                                          <p:val>
                                            <p:strVal val="ppt_y-.1"/>
                                          </p:val>
                                        </p:tav>
                                      </p:tavLst>
                                    </p:anim>
                                    <p:set>
                                      <p:cBhvr>
                                        <p:cTn id="126" dur="1" fill="hold">
                                          <p:stCondLst>
                                            <p:cond delay="999"/>
                                          </p:stCondLst>
                                        </p:cTn>
                                        <p:tgtEl>
                                          <p:spTgt spid="9"/>
                                        </p:tgtEl>
                                        <p:attrNameLst>
                                          <p:attrName>style.visibility</p:attrName>
                                        </p:attrNameLst>
                                      </p:cBhvr>
                                      <p:to>
                                        <p:strVal val="hidden"/>
                                      </p:to>
                                    </p:set>
                                  </p:childTnLst>
                                </p:cTn>
                              </p:par>
                            </p:childTnLst>
                          </p:cTn>
                        </p:par>
                        <p:par>
                          <p:cTn id="127" fill="hold">
                            <p:stCondLst>
                              <p:cond delay="12000"/>
                            </p:stCondLst>
                            <p:childTnLst>
                              <p:par>
                                <p:cTn id="128" presetID="22" presetClass="entr" presetSubtype="2" fill="hold" grpId="0"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wipe(right)">
                                      <p:cBhvr>
                                        <p:cTn id="130" dur="1000"/>
                                        <p:tgtEl>
                                          <p:spTgt spid="157"/>
                                        </p:tgtEl>
                                      </p:cBhvr>
                                    </p:animEffect>
                                  </p:childTnLst>
                                </p:cTn>
                              </p:par>
                            </p:childTnLst>
                          </p:cTn>
                        </p:par>
                        <p:par>
                          <p:cTn id="131" fill="hold">
                            <p:stCondLst>
                              <p:cond delay="13000"/>
                            </p:stCondLst>
                            <p:childTnLst>
                              <p:par>
                                <p:cTn id="132" presetID="10" presetClass="exit" presetSubtype="0" fill="hold" grpId="1" nodeType="afterEffect">
                                  <p:stCondLst>
                                    <p:cond delay="0"/>
                                  </p:stCondLst>
                                  <p:childTnLst>
                                    <p:animEffect transition="out" filter="fade">
                                      <p:cBhvr>
                                        <p:cTn id="133" dur="1000"/>
                                        <p:tgtEl>
                                          <p:spTgt spid="157"/>
                                        </p:tgtEl>
                                      </p:cBhvr>
                                    </p:animEffect>
                                    <p:set>
                                      <p:cBhvr>
                                        <p:cTn id="134" dur="1" fill="hold">
                                          <p:stCondLst>
                                            <p:cond delay="999"/>
                                          </p:stCondLst>
                                        </p:cTn>
                                        <p:tgtEl>
                                          <p:spTgt spid="157"/>
                                        </p:tgtEl>
                                        <p:attrNameLst>
                                          <p:attrName>style.visibility</p:attrName>
                                        </p:attrNameLst>
                                      </p:cBhvr>
                                      <p:to>
                                        <p:strVal val="hidden"/>
                                      </p:to>
                                    </p:set>
                                  </p:childTnLst>
                                </p:cTn>
                              </p:par>
                              <p:par>
                                <p:cTn id="135" presetID="47" presetClass="exit" presetSubtype="0" fill="hold" nodeType="withEffect">
                                  <p:stCondLst>
                                    <p:cond delay="0"/>
                                  </p:stCondLst>
                                  <p:childTnLst>
                                    <p:animEffect transition="out" filter="fade">
                                      <p:cBhvr>
                                        <p:cTn id="136" dur="1000"/>
                                        <p:tgtEl>
                                          <p:spTgt spid="2"/>
                                        </p:tgtEl>
                                      </p:cBhvr>
                                    </p:animEffect>
                                    <p:anim calcmode="lin" valueType="num">
                                      <p:cBhvr>
                                        <p:cTn id="137" dur="1000"/>
                                        <p:tgtEl>
                                          <p:spTgt spid="2"/>
                                        </p:tgtEl>
                                        <p:attrNameLst>
                                          <p:attrName>ppt_x</p:attrName>
                                        </p:attrNameLst>
                                      </p:cBhvr>
                                      <p:tavLst>
                                        <p:tav tm="0">
                                          <p:val>
                                            <p:strVal val="ppt_x"/>
                                          </p:val>
                                        </p:tav>
                                        <p:tav tm="100000">
                                          <p:val>
                                            <p:strVal val="ppt_x"/>
                                          </p:val>
                                        </p:tav>
                                      </p:tavLst>
                                    </p:anim>
                                    <p:anim calcmode="lin" valueType="num">
                                      <p:cBhvr>
                                        <p:cTn id="138" dur="1000"/>
                                        <p:tgtEl>
                                          <p:spTgt spid="2"/>
                                        </p:tgtEl>
                                        <p:attrNameLst>
                                          <p:attrName>ppt_y</p:attrName>
                                        </p:attrNameLst>
                                      </p:cBhvr>
                                      <p:tavLst>
                                        <p:tav tm="0">
                                          <p:val>
                                            <p:strVal val="ppt_y"/>
                                          </p:val>
                                        </p:tav>
                                        <p:tav tm="100000">
                                          <p:val>
                                            <p:strVal val="ppt_y-.1"/>
                                          </p:val>
                                        </p:tav>
                                      </p:tavLst>
                                    </p:anim>
                                    <p:set>
                                      <p:cBhvr>
                                        <p:cTn id="13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82" grpId="0" animBg="1"/>
      <p:bldP spid="82" grpId="1" animBg="1"/>
      <p:bldP spid="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3"/>
          <p:cNvPicPr>
            <a:picLocks noChangeAspect="1" noChangeArrowheads="1"/>
          </p:cNvPicPr>
          <p:nvPr/>
        </p:nvPicPr>
        <p:blipFill>
          <a:blip r:embed="rId4" cstate="print"/>
          <a:srcRect/>
          <a:stretch>
            <a:fillRect/>
          </a:stretch>
        </p:blipFill>
        <p:spPr bwMode="auto">
          <a:xfrm>
            <a:off x="2511625" y="1884363"/>
            <a:ext cx="4120750" cy="3089274"/>
          </a:xfrm>
          <a:prstGeom prst="rect">
            <a:avLst/>
          </a:prstGeom>
          <a:noFill/>
          <a:ln w="9525">
            <a:noFill/>
            <a:miter lim="800000"/>
            <a:headEnd/>
            <a:tailEnd/>
          </a:ln>
          <a:effectLst/>
        </p:spPr>
      </p:pic>
      <p:pic>
        <p:nvPicPr>
          <p:cNvPr id="4122" name="Picture 26" descr="C:\Program Files\Microsoft Resource DVD Artwork\DVD_ART\Artwork_Imagery\Shapes and Graphics\circular shapes\3d Disc shapes\White Disc.png"/>
          <p:cNvPicPr>
            <a:picLocks noChangeAspect="1" noChangeArrowheads="1"/>
          </p:cNvPicPr>
          <p:nvPr/>
        </p:nvPicPr>
        <p:blipFill>
          <a:blip r:embed="rId5" cstate="print"/>
          <a:srcRect/>
          <a:stretch>
            <a:fillRect/>
          </a:stretch>
        </p:blipFill>
        <p:spPr bwMode="auto">
          <a:xfrm>
            <a:off x="3448050" y="3963050"/>
            <a:ext cx="2247900" cy="1057275"/>
          </a:xfrm>
          <a:prstGeom prst="rect">
            <a:avLst/>
          </a:prstGeom>
          <a:noFill/>
        </p:spPr>
      </p:pic>
      <p:pic>
        <p:nvPicPr>
          <p:cNvPr id="4128" name="Picture 32" descr="C:\Documents and Settings\chrisw\Local Settings\Temporary Internet Files\Content.IE5\SJYELMY8\MCj04326310000[1].png"/>
          <p:cNvPicPr>
            <a:picLocks noChangeAspect="1" noChangeArrowheads="1"/>
          </p:cNvPicPr>
          <p:nvPr/>
        </p:nvPicPr>
        <p:blipFill>
          <a:blip r:embed="rId6" cstate="email"/>
          <a:srcRect/>
          <a:stretch>
            <a:fillRect/>
          </a:stretch>
        </p:blipFill>
        <p:spPr bwMode="auto">
          <a:xfrm>
            <a:off x="4419600" y="3429000"/>
            <a:ext cx="1114072" cy="1114072"/>
          </a:xfrm>
          <a:prstGeom prst="rect">
            <a:avLst/>
          </a:prstGeom>
          <a:noFill/>
        </p:spPr>
      </p:pic>
      <p:sp>
        <p:nvSpPr>
          <p:cNvPr id="81" name="TextBox 80"/>
          <p:cNvSpPr txBox="1"/>
          <p:nvPr/>
        </p:nvSpPr>
        <p:spPr>
          <a:xfrm>
            <a:off x="3296356" y="4155845"/>
            <a:ext cx="1783644" cy="400110"/>
          </a:xfrm>
          <a:prstGeom prst="rect">
            <a:avLst/>
          </a:prstGeom>
          <a:noFill/>
        </p:spPr>
        <p:txBody>
          <a:bodyPr wrap="square" rtlCol="0">
            <a:spAutoFit/>
          </a:bodyPr>
          <a:lstStyle/>
          <a:p>
            <a:pPr algn="ctr"/>
            <a:r>
              <a:rPr lang="en-US" sz="2000" dirty="0" smtClean="0"/>
              <a:t>FIM 2010</a:t>
            </a:r>
            <a:endParaRPr lang="en-US" sz="2000" dirty="0"/>
          </a:p>
        </p:txBody>
      </p:sp>
      <p:sp>
        <p:nvSpPr>
          <p:cNvPr id="165" name="TextBox 164"/>
          <p:cNvSpPr txBox="1"/>
          <p:nvPr/>
        </p:nvSpPr>
        <p:spPr>
          <a:xfrm>
            <a:off x="3680178" y="3088492"/>
            <a:ext cx="1783644" cy="461665"/>
          </a:xfrm>
          <a:prstGeom prst="rect">
            <a:avLst/>
          </a:prstGeom>
          <a:noFill/>
        </p:spPr>
        <p:txBody>
          <a:bodyPr wrap="square" rtlCol="0">
            <a:spAutoFit/>
          </a:bodyPr>
          <a:lstStyle/>
          <a:p>
            <a:pPr algn="ctr"/>
            <a:r>
              <a:rPr lang="en-US" sz="1200" dirty="0" smtClean="0"/>
              <a:t>PASSWORD SYCHRONIZATION</a:t>
            </a:r>
            <a:endParaRPr lang="en-US" sz="1200" dirty="0"/>
          </a:p>
        </p:txBody>
      </p:sp>
      <p:grpSp>
        <p:nvGrpSpPr>
          <p:cNvPr id="2" name="Group 119"/>
          <p:cNvGrpSpPr/>
          <p:nvPr/>
        </p:nvGrpSpPr>
        <p:grpSpPr>
          <a:xfrm>
            <a:off x="3752289" y="3538944"/>
            <a:ext cx="649116" cy="649116"/>
            <a:chOff x="3298331" y="2164358"/>
            <a:chExt cx="649116" cy="649116"/>
          </a:xfrm>
        </p:grpSpPr>
        <p:pic>
          <p:nvPicPr>
            <p:cNvPr id="121" name="Picture 52" descr="C:\Program Files\Microsoft Resource DVD Artwork\DVD_ART\Artwork_Imagery\HARDWARE_IMAGERY\Illustration - Misc Hardware\Windows Vista Illustration Icons\Generic Doc.png"/>
            <p:cNvPicPr>
              <a:picLocks noChangeAspect="1" noChangeArrowheads="1"/>
            </p:cNvPicPr>
            <p:nvPr/>
          </p:nvPicPr>
          <p:blipFill>
            <a:blip r:embed="rId7" cstate="email"/>
            <a:srcRect/>
            <a:stretch>
              <a:fillRect/>
            </a:stretch>
          </p:blipFill>
          <p:spPr bwMode="auto">
            <a:xfrm>
              <a:off x="3298331" y="2164358"/>
              <a:ext cx="649116" cy="649116"/>
            </a:xfrm>
            <a:prstGeom prst="rect">
              <a:avLst/>
            </a:prstGeom>
            <a:noFill/>
          </p:spPr>
        </p:pic>
        <p:pic>
          <p:nvPicPr>
            <p:cNvPr id="122" name="Picture 17" descr="C:\Documents and Settings\chrisw\Local Settings\Temporary Internet Files\Content.IE5\G8AKCMH0\MCj04338020000[1].png"/>
            <p:cNvPicPr>
              <a:picLocks noChangeAspect="1" noChangeArrowheads="1"/>
            </p:cNvPicPr>
            <p:nvPr/>
          </p:nvPicPr>
          <p:blipFill>
            <a:blip r:embed="rId8" cstate="print"/>
            <a:srcRect/>
            <a:stretch>
              <a:fillRect/>
            </a:stretch>
          </p:blipFill>
          <p:spPr bwMode="auto">
            <a:xfrm>
              <a:off x="3436620" y="2331720"/>
              <a:ext cx="411480" cy="411480"/>
            </a:xfrm>
            <a:prstGeom prst="rect">
              <a:avLst/>
            </a:prstGeom>
            <a:noFill/>
          </p:spPr>
        </p:pic>
      </p:grpSp>
      <p:pic>
        <p:nvPicPr>
          <p:cNvPr id="67" name="Picture 3"/>
          <p:cNvPicPr>
            <a:picLocks noChangeAspect="1" noChangeArrowheads="1"/>
          </p:cNvPicPr>
          <p:nvPr/>
        </p:nvPicPr>
        <p:blipFill>
          <a:blip r:embed="rId9" cstate="print"/>
          <a:srcRect/>
          <a:stretch>
            <a:fillRect/>
          </a:stretch>
        </p:blipFill>
        <p:spPr bwMode="auto">
          <a:xfrm>
            <a:off x="2509046" y="1884363"/>
            <a:ext cx="4125908" cy="3089274"/>
          </a:xfrm>
          <a:prstGeom prst="rect">
            <a:avLst/>
          </a:prstGeom>
          <a:noFill/>
          <a:ln w="9525">
            <a:noFill/>
            <a:miter lim="800000"/>
            <a:headEnd/>
            <a:tailEnd/>
          </a:ln>
          <a:effectLst/>
        </p:spPr>
      </p:pic>
      <p:pic>
        <p:nvPicPr>
          <p:cNvPr id="68" name="Picture 3"/>
          <p:cNvPicPr>
            <a:picLocks noChangeAspect="1" noChangeArrowheads="1"/>
          </p:cNvPicPr>
          <p:nvPr/>
        </p:nvPicPr>
        <p:blipFill>
          <a:blip r:embed="rId10" cstate="print"/>
          <a:srcRect/>
          <a:stretch>
            <a:fillRect/>
          </a:stretch>
        </p:blipFill>
        <p:spPr bwMode="auto">
          <a:xfrm>
            <a:off x="2517633" y="1884363"/>
            <a:ext cx="4108734" cy="3089274"/>
          </a:xfrm>
          <a:prstGeom prst="rect">
            <a:avLst/>
          </a:prstGeom>
          <a:noFill/>
          <a:ln w="9525">
            <a:noFill/>
            <a:miter lim="800000"/>
            <a:headEnd/>
            <a:tailEnd/>
          </a:ln>
          <a:effectLst/>
        </p:spPr>
      </p:pic>
      <p:pic>
        <p:nvPicPr>
          <p:cNvPr id="70" name="Picture 5" descr="cid:image002.png@01C7EEFE.05C1F690"/>
          <p:cNvPicPr>
            <a:picLocks noChangeAspect="1" noChangeArrowheads="1"/>
          </p:cNvPicPr>
          <p:nvPr/>
        </p:nvPicPr>
        <p:blipFill>
          <a:blip r:embed="rId11" cstate="print"/>
          <a:srcRect/>
          <a:stretch>
            <a:fillRect/>
          </a:stretch>
        </p:blipFill>
        <p:spPr bwMode="auto">
          <a:xfrm>
            <a:off x="2791603" y="1884363"/>
            <a:ext cx="3560794" cy="3089274"/>
          </a:xfrm>
          <a:prstGeom prst="rect">
            <a:avLst/>
          </a:prstGeom>
          <a:noFill/>
          <a:ln w="9525">
            <a:noFill/>
            <a:miter lim="800000"/>
            <a:headEnd/>
            <a:tailEnd/>
          </a:ln>
        </p:spPr>
      </p:pic>
      <p:sp>
        <p:nvSpPr>
          <p:cNvPr id="119" name="Isosceles Triangle 118"/>
          <p:cNvSpPr/>
          <p:nvPr/>
        </p:nvSpPr>
        <p:spPr bwMode="auto">
          <a:xfrm rot="1198009">
            <a:off x="7257410" y="2802686"/>
            <a:ext cx="845965" cy="2182403"/>
          </a:xfrm>
          <a:prstGeom prst="triangle">
            <a:avLst>
              <a:gd name="adj" fmla="val 31903"/>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111" name="Isosceles Triangle 110"/>
          <p:cNvSpPr/>
          <p:nvPr/>
        </p:nvSpPr>
        <p:spPr bwMode="auto">
          <a:xfrm rot="5787061" flipH="1">
            <a:off x="2447314" y="2615817"/>
            <a:ext cx="789191" cy="3029053"/>
          </a:xfrm>
          <a:prstGeom prst="triangle">
            <a:avLst>
              <a:gd name="adj" fmla="val 48999"/>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pic>
        <p:nvPicPr>
          <p:cNvPr id="112" name="Picture 9" descr="C:\Program Files\Microsoft Resource DVD Artwork\DVD_ART\Artwork_Imagery\Shapes and Graphics\circular shapes\3d Disc shapes\blue disc M.png"/>
          <p:cNvPicPr>
            <a:picLocks noChangeAspect="1" noChangeArrowheads="1"/>
          </p:cNvPicPr>
          <p:nvPr/>
        </p:nvPicPr>
        <p:blipFill>
          <a:blip r:embed="rId12" cstate="email"/>
          <a:srcRect/>
          <a:stretch>
            <a:fillRect/>
          </a:stretch>
        </p:blipFill>
        <p:spPr bwMode="auto">
          <a:xfrm>
            <a:off x="349604" y="4356438"/>
            <a:ext cx="1423105" cy="494907"/>
          </a:xfrm>
          <a:prstGeom prst="rect">
            <a:avLst/>
          </a:prstGeom>
          <a:noFill/>
        </p:spPr>
      </p:pic>
      <p:sp>
        <p:nvSpPr>
          <p:cNvPr id="113" name="TextBox 112"/>
          <p:cNvSpPr txBox="1"/>
          <p:nvPr/>
        </p:nvSpPr>
        <p:spPr>
          <a:xfrm>
            <a:off x="169334" y="4820655"/>
            <a:ext cx="1783644" cy="276999"/>
          </a:xfrm>
          <a:prstGeom prst="rect">
            <a:avLst/>
          </a:prstGeom>
          <a:noFill/>
        </p:spPr>
        <p:txBody>
          <a:bodyPr wrap="square" rtlCol="0">
            <a:spAutoFit/>
          </a:bodyPr>
          <a:lstStyle/>
          <a:p>
            <a:pPr algn="ctr"/>
            <a:r>
              <a:rPr lang="en-US" sz="1200" dirty="0" err="1" smtClean="0"/>
              <a:t>iPLANET</a:t>
            </a:r>
            <a:endParaRPr lang="en-US" sz="1200" dirty="0"/>
          </a:p>
        </p:txBody>
      </p:sp>
      <p:sp>
        <p:nvSpPr>
          <p:cNvPr id="184" name="Isosceles Triangle 183"/>
          <p:cNvSpPr/>
          <p:nvPr/>
        </p:nvSpPr>
        <p:spPr bwMode="auto">
          <a:xfrm rot="17515475">
            <a:off x="5601781" y="3824182"/>
            <a:ext cx="845965" cy="1418327"/>
          </a:xfrm>
          <a:prstGeom prst="triangle">
            <a:avLst>
              <a:gd name="adj" fmla="val 16784"/>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176" name="Isosceles Triangle 175"/>
          <p:cNvSpPr/>
          <p:nvPr/>
        </p:nvSpPr>
        <p:spPr bwMode="auto">
          <a:xfrm rot="4084525" flipH="1">
            <a:off x="2666850" y="3812849"/>
            <a:ext cx="844750" cy="1419935"/>
          </a:xfrm>
          <a:prstGeom prst="triangle">
            <a:avLst>
              <a:gd name="adj" fmla="val 16784"/>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177" name="Isosceles Triangle 176"/>
          <p:cNvSpPr/>
          <p:nvPr/>
        </p:nvSpPr>
        <p:spPr bwMode="auto">
          <a:xfrm rot="3340655" flipH="1">
            <a:off x="3413871" y="4624048"/>
            <a:ext cx="1081202" cy="1063752"/>
          </a:xfrm>
          <a:prstGeom prst="triangle">
            <a:avLst>
              <a:gd name="adj" fmla="val 91777"/>
            </a:avLst>
          </a:prstGeom>
          <a:gradFill>
            <a:gsLst>
              <a:gs pos="0">
                <a:schemeClr val="bg1">
                  <a:alpha val="0"/>
                </a:schemeClr>
              </a:gs>
              <a:gs pos="100000">
                <a:schemeClr val="bg2"/>
              </a:gs>
            </a:gsLst>
            <a:lin ang="162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922626" name="Rectangle 2"/>
          <p:cNvSpPr>
            <a:spLocks noGrp="1" noChangeArrowheads="1"/>
          </p:cNvSpPr>
          <p:nvPr>
            <p:ph type="title"/>
          </p:nvPr>
        </p:nvSpPr>
        <p:spPr/>
        <p:txBody>
          <a:bodyPr>
            <a:normAutofit/>
          </a:bodyPr>
          <a:lstStyle/>
          <a:p>
            <a:r>
              <a:rPr lang="zh-CN" altLang="en-US" sz="4400" dirty="0" smtClean="0"/>
              <a:t>密码重置与同步</a:t>
            </a:r>
            <a:endParaRPr lang="en-US" sz="4400" dirty="0"/>
          </a:p>
        </p:txBody>
      </p:sp>
      <p:pic>
        <p:nvPicPr>
          <p:cNvPr id="50" name="Picture 9" descr="C:\Program Files\Microsoft Resource DVD Artwork\DVD_ART\Artwork_Imagery\Shapes and Graphics\circular shapes\3d Disc shapes\blue disc M.png"/>
          <p:cNvPicPr>
            <a:picLocks noChangeAspect="1" noChangeArrowheads="1"/>
          </p:cNvPicPr>
          <p:nvPr/>
        </p:nvPicPr>
        <p:blipFill>
          <a:blip r:embed="rId12" cstate="email"/>
          <a:srcRect/>
          <a:stretch>
            <a:fillRect/>
          </a:stretch>
        </p:blipFill>
        <p:spPr bwMode="auto">
          <a:xfrm>
            <a:off x="1519885" y="5056641"/>
            <a:ext cx="1423105" cy="494907"/>
          </a:xfrm>
          <a:prstGeom prst="rect">
            <a:avLst/>
          </a:prstGeom>
          <a:noFill/>
        </p:spPr>
      </p:pic>
      <p:grpSp>
        <p:nvGrpSpPr>
          <p:cNvPr id="3" name="Group 103"/>
          <p:cNvGrpSpPr/>
          <p:nvPr/>
        </p:nvGrpSpPr>
        <p:grpSpPr>
          <a:xfrm>
            <a:off x="1688689" y="4270672"/>
            <a:ext cx="1085497" cy="1085497"/>
            <a:chOff x="1070681" y="1619250"/>
            <a:chExt cx="1809750" cy="1809750"/>
          </a:xfrm>
        </p:grpSpPr>
        <p:grpSp>
          <p:nvGrpSpPr>
            <p:cNvPr id="4" name="Group 56"/>
            <p:cNvGrpSpPr/>
            <p:nvPr/>
          </p:nvGrpSpPr>
          <p:grpSpPr>
            <a:xfrm>
              <a:off x="1070681" y="1619250"/>
              <a:ext cx="1809750" cy="1809750"/>
              <a:chOff x="1748015" y="2524125"/>
              <a:chExt cx="1809750" cy="1809750"/>
            </a:xfrm>
          </p:grpSpPr>
          <p:pic>
            <p:nvPicPr>
              <p:cNvPr id="94" name="Picture 32" descr="C:\Program Files\Microsoft Resource DVD Artwork\DVD_ART\Artwork_Imagery\Shapes and Graphics\circular shapes\MGX 06 Circles\MGX small Circles Blue.png"/>
              <p:cNvPicPr>
                <a:picLocks noChangeAspect="1" noChangeArrowheads="1"/>
              </p:cNvPicPr>
              <p:nvPr/>
            </p:nvPicPr>
            <p:blipFill>
              <a:blip r:embed="rId13" cstate="email"/>
              <a:srcRect/>
              <a:stretch>
                <a:fillRect/>
              </a:stretch>
            </p:blipFill>
            <p:spPr bwMode="auto">
              <a:xfrm>
                <a:off x="1748015" y="2524125"/>
                <a:ext cx="1809750" cy="1809750"/>
              </a:xfrm>
              <a:prstGeom prst="rect">
                <a:avLst/>
              </a:prstGeom>
              <a:noFill/>
            </p:spPr>
          </p:pic>
          <p:pic>
            <p:nvPicPr>
              <p:cNvPr id="95" name="Picture 31" descr="C:\Program Files\Microsoft Resource DVD Artwork\DVD_ART\Artwork_Imagery\Shapes and Graphics\circular shapes\sphere ball\white sphere.png"/>
              <p:cNvPicPr>
                <a:picLocks noChangeAspect="1" noChangeArrowheads="1"/>
              </p:cNvPicPr>
              <p:nvPr/>
            </p:nvPicPr>
            <p:blipFill>
              <a:blip r:embed="rId14" cstate="email"/>
              <a:srcRect/>
              <a:stretch>
                <a:fillRect/>
              </a:stretch>
            </p:blipFill>
            <p:spPr bwMode="auto">
              <a:xfrm>
                <a:off x="1924757" y="2700867"/>
                <a:ext cx="1456267" cy="1456267"/>
              </a:xfrm>
              <a:prstGeom prst="rect">
                <a:avLst/>
              </a:prstGeom>
              <a:noFill/>
            </p:spPr>
          </p:pic>
        </p:grpSp>
        <p:grpSp>
          <p:nvGrpSpPr>
            <p:cNvPr id="5" name="Group 62"/>
            <p:cNvGrpSpPr/>
            <p:nvPr/>
          </p:nvGrpSpPr>
          <p:grpSpPr>
            <a:xfrm>
              <a:off x="1314437" y="1998133"/>
              <a:ext cx="1209348" cy="976840"/>
              <a:chOff x="1817124" y="1819275"/>
              <a:chExt cx="1992876" cy="1609725"/>
            </a:xfrm>
          </p:grpSpPr>
          <p:pic>
            <p:nvPicPr>
              <p:cNvPr id="92" name="Picture 42" descr="C:\Program Files\Microsoft Resource DVD Artwork\DVD_ART\Artwork_Imagery\HARDWARE_IMAGERY\Illustration - Misc Hardware\Windows Vista Illustration Icons\Application.png"/>
              <p:cNvPicPr>
                <a:picLocks noChangeAspect="1" noChangeArrowheads="1"/>
              </p:cNvPicPr>
              <p:nvPr/>
            </p:nvPicPr>
            <p:blipFill>
              <a:blip r:embed="rId15" cstate="email"/>
              <a:srcRect/>
              <a:stretch>
                <a:fillRect/>
              </a:stretch>
            </p:blipFill>
            <p:spPr bwMode="auto">
              <a:xfrm>
                <a:off x="2200275" y="1819275"/>
                <a:ext cx="1609725" cy="1609725"/>
              </a:xfrm>
              <a:prstGeom prst="rect">
                <a:avLst/>
              </a:prstGeom>
              <a:noFill/>
            </p:spPr>
          </p:pic>
          <p:pic>
            <p:nvPicPr>
              <p:cNvPr id="93" name="Picture 41" descr="C:\Program Files\Microsoft Resource DVD Artwork\DVD_ART\Artwork_Imagery\Shapes and Graphics\MSN Illustration Icon\MSN icon money.png"/>
              <p:cNvPicPr>
                <a:picLocks noChangeAspect="1" noChangeArrowheads="1"/>
              </p:cNvPicPr>
              <p:nvPr/>
            </p:nvPicPr>
            <p:blipFill>
              <a:blip r:embed="rId16" cstate="email"/>
              <a:srcRect/>
              <a:stretch>
                <a:fillRect/>
              </a:stretch>
            </p:blipFill>
            <p:spPr bwMode="auto">
              <a:xfrm>
                <a:off x="1817124" y="2522458"/>
                <a:ext cx="992752" cy="906542"/>
              </a:xfrm>
              <a:prstGeom prst="rect">
                <a:avLst/>
              </a:prstGeom>
              <a:noFill/>
            </p:spPr>
          </p:pic>
        </p:grpSp>
      </p:grpSp>
      <p:sp>
        <p:nvSpPr>
          <p:cNvPr id="146" name="TextBox 145"/>
          <p:cNvSpPr txBox="1"/>
          <p:nvPr/>
        </p:nvSpPr>
        <p:spPr>
          <a:xfrm>
            <a:off x="1260592" y="5490754"/>
            <a:ext cx="1783644" cy="276999"/>
          </a:xfrm>
          <a:prstGeom prst="rect">
            <a:avLst/>
          </a:prstGeom>
          <a:noFill/>
        </p:spPr>
        <p:txBody>
          <a:bodyPr wrap="square" rtlCol="0">
            <a:spAutoFit/>
          </a:bodyPr>
          <a:lstStyle/>
          <a:p>
            <a:pPr algn="ctr"/>
            <a:r>
              <a:rPr lang="zh-CN" altLang="en-US" sz="1200" dirty="0" smtClean="0"/>
              <a:t>财务应用</a:t>
            </a:r>
            <a:endParaRPr lang="en-US" sz="1200" dirty="0"/>
          </a:p>
        </p:txBody>
      </p:sp>
      <p:pic>
        <p:nvPicPr>
          <p:cNvPr id="51" name="Picture 9" descr="C:\Program Files\Microsoft Resource DVD Artwork\DVD_ART\Artwork_Imagery\Shapes and Graphics\circular shapes\3d Disc shapes\blue disc M.png"/>
          <p:cNvPicPr>
            <a:picLocks noChangeAspect="1" noChangeArrowheads="1"/>
          </p:cNvPicPr>
          <p:nvPr/>
        </p:nvPicPr>
        <p:blipFill>
          <a:blip r:embed="rId12" cstate="email"/>
          <a:srcRect/>
          <a:stretch>
            <a:fillRect/>
          </a:stretch>
        </p:blipFill>
        <p:spPr bwMode="auto">
          <a:xfrm>
            <a:off x="2690166" y="5718922"/>
            <a:ext cx="1423105" cy="494907"/>
          </a:xfrm>
          <a:prstGeom prst="rect">
            <a:avLst/>
          </a:prstGeom>
          <a:noFill/>
        </p:spPr>
      </p:pic>
      <p:grpSp>
        <p:nvGrpSpPr>
          <p:cNvPr id="6" name="Group 104"/>
          <p:cNvGrpSpPr/>
          <p:nvPr/>
        </p:nvGrpSpPr>
        <p:grpSpPr>
          <a:xfrm>
            <a:off x="2849974" y="4925425"/>
            <a:ext cx="1103489" cy="1103489"/>
            <a:chOff x="2030236" y="1619250"/>
            <a:chExt cx="1809750" cy="1809750"/>
          </a:xfrm>
        </p:grpSpPr>
        <p:grpSp>
          <p:nvGrpSpPr>
            <p:cNvPr id="7" name="Group 71"/>
            <p:cNvGrpSpPr/>
            <p:nvPr/>
          </p:nvGrpSpPr>
          <p:grpSpPr>
            <a:xfrm>
              <a:off x="2030236" y="1619250"/>
              <a:ext cx="1809750" cy="1809750"/>
              <a:chOff x="1748015" y="2524125"/>
              <a:chExt cx="1809750" cy="1809750"/>
            </a:xfrm>
          </p:grpSpPr>
          <p:pic>
            <p:nvPicPr>
              <p:cNvPr id="102" name="Picture 32" descr="C:\Program Files\Microsoft Resource DVD Artwork\DVD_ART\Artwork_Imagery\Shapes and Graphics\circular shapes\MGX 06 Circles\MGX small Circles Blue.png"/>
              <p:cNvPicPr>
                <a:picLocks noChangeAspect="1" noChangeArrowheads="1"/>
              </p:cNvPicPr>
              <p:nvPr/>
            </p:nvPicPr>
            <p:blipFill>
              <a:blip r:embed="rId17" cstate="email"/>
              <a:srcRect/>
              <a:stretch>
                <a:fillRect/>
              </a:stretch>
            </p:blipFill>
            <p:spPr bwMode="auto">
              <a:xfrm>
                <a:off x="1748015" y="2524125"/>
                <a:ext cx="1809750" cy="1809750"/>
              </a:xfrm>
              <a:prstGeom prst="rect">
                <a:avLst/>
              </a:prstGeom>
              <a:noFill/>
            </p:spPr>
          </p:pic>
          <p:pic>
            <p:nvPicPr>
              <p:cNvPr id="103" name="Picture 31" descr="C:\Program Files\Microsoft Resource DVD Artwork\DVD_ART\Artwork_Imagery\Shapes and Graphics\circular shapes\sphere ball\white sphere.png"/>
              <p:cNvPicPr>
                <a:picLocks noChangeAspect="1" noChangeArrowheads="1"/>
              </p:cNvPicPr>
              <p:nvPr/>
            </p:nvPicPr>
            <p:blipFill>
              <a:blip r:embed="rId18" cstate="email"/>
              <a:srcRect/>
              <a:stretch>
                <a:fillRect/>
              </a:stretch>
            </p:blipFill>
            <p:spPr bwMode="auto">
              <a:xfrm>
                <a:off x="1924757" y="2700867"/>
                <a:ext cx="1456267" cy="1456267"/>
              </a:xfrm>
              <a:prstGeom prst="rect">
                <a:avLst/>
              </a:prstGeom>
              <a:noFill/>
            </p:spPr>
          </p:pic>
        </p:grpSp>
        <p:grpSp>
          <p:nvGrpSpPr>
            <p:cNvPr id="8" name="Group 81"/>
            <p:cNvGrpSpPr/>
            <p:nvPr/>
          </p:nvGrpSpPr>
          <p:grpSpPr>
            <a:xfrm>
              <a:off x="2223910" y="1927578"/>
              <a:ext cx="1440027" cy="1120422"/>
              <a:chOff x="6993781" y="4205819"/>
              <a:chExt cx="1079696" cy="840064"/>
            </a:xfrm>
          </p:grpSpPr>
          <p:pic>
            <p:nvPicPr>
              <p:cNvPr id="100" name="Picture 44" descr="C:\Program Files\Microsoft Resource DVD Artwork\DVD_ART\Artwork_Imagery\HARDWARE_IMAGERY\Illustration - Misc Hardware\Windows Vista Illustration Icons\Keys.png"/>
              <p:cNvPicPr>
                <a:picLocks noChangeAspect="1" noChangeArrowheads="1"/>
              </p:cNvPicPr>
              <p:nvPr/>
            </p:nvPicPr>
            <p:blipFill>
              <a:blip r:embed="rId19" cstate="email"/>
              <a:srcRect/>
              <a:stretch>
                <a:fillRect/>
              </a:stretch>
            </p:blipFill>
            <p:spPr bwMode="auto">
              <a:xfrm>
                <a:off x="7233413" y="4205819"/>
                <a:ext cx="840064" cy="840064"/>
              </a:xfrm>
              <a:prstGeom prst="rect">
                <a:avLst/>
              </a:prstGeom>
              <a:noFill/>
            </p:spPr>
          </p:pic>
          <p:pic>
            <p:nvPicPr>
              <p:cNvPr id="101" name="Picture 41" descr="C:\Program Files\Microsoft Resource DVD Artwork\DVD_ART\Artwork_Imagery\Shapes and Graphics\MSN Illustration Icon\MSN icon money.png"/>
              <p:cNvPicPr>
                <a:picLocks noChangeAspect="1" noChangeArrowheads="1"/>
              </p:cNvPicPr>
              <p:nvPr/>
            </p:nvPicPr>
            <p:blipFill>
              <a:blip r:embed="rId20" cstate="email"/>
              <a:srcRect/>
              <a:stretch>
                <a:fillRect/>
              </a:stretch>
            </p:blipFill>
            <p:spPr bwMode="auto">
              <a:xfrm>
                <a:off x="6993781" y="4420050"/>
                <a:ext cx="500184" cy="456749"/>
              </a:xfrm>
              <a:prstGeom prst="rect">
                <a:avLst/>
              </a:prstGeom>
              <a:noFill/>
            </p:spPr>
          </p:pic>
        </p:grpSp>
      </p:grpSp>
      <p:sp>
        <p:nvSpPr>
          <p:cNvPr id="147" name="TextBox 146"/>
          <p:cNvSpPr txBox="1"/>
          <p:nvPr/>
        </p:nvSpPr>
        <p:spPr>
          <a:xfrm>
            <a:off x="2509896" y="6145510"/>
            <a:ext cx="1783644" cy="276999"/>
          </a:xfrm>
          <a:prstGeom prst="rect">
            <a:avLst/>
          </a:prstGeom>
          <a:noFill/>
        </p:spPr>
        <p:txBody>
          <a:bodyPr wrap="square" rtlCol="0">
            <a:spAutoFit/>
          </a:bodyPr>
          <a:lstStyle/>
          <a:p>
            <a:pPr algn="ctr"/>
            <a:r>
              <a:rPr lang="zh-CN" altLang="en-US" sz="1200" dirty="0" smtClean="0"/>
              <a:t>财务门户</a:t>
            </a:r>
            <a:r>
              <a:rPr lang="en-US" altLang="zh-CN" sz="1200" dirty="0" smtClean="0"/>
              <a:t>`</a:t>
            </a:r>
            <a:endParaRPr lang="en-US" sz="1200" dirty="0"/>
          </a:p>
        </p:txBody>
      </p:sp>
      <p:pic>
        <p:nvPicPr>
          <p:cNvPr id="54" name="Picture 9" descr="C:\Program Files\Microsoft Resource DVD Artwork\DVD_ART\Artwork_Imagery\Shapes and Graphics\circular shapes\3d Disc shapes\blue disc M.png"/>
          <p:cNvPicPr>
            <a:picLocks noChangeAspect="1" noChangeArrowheads="1"/>
          </p:cNvPicPr>
          <p:nvPr/>
        </p:nvPicPr>
        <p:blipFill>
          <a:blip r:embed="rId12" cstate="email"/>
          <a:srcRect/>
          <a:stretch>
            <a:fillRect/>
          </a:stretch>
        </p:blipFill>
        <p:spPr bwMode="auto">
          <a:xfrm>
            <a:off x="6185958" y="5056641"/>
            <a:ext cx="1423105" cy="494907"/>
          </a:xfrm>
          <a:prstGeom prst="rect">
            <a:avLst/>
          </a:prstGeom>
          <a:noFill/>
        </p:spPr>
      </p:pic>
      <p:grpSp>
        <p:nvGrpSpPr>
          <p:cNvPr id="9" name="Group 121"/>
          <p:cNvGrpSpPr/>
          <p:nvPr/>
        </p:nvGrpSpPr>
        <p:grpSpPr>
          <a:xfrm>
            <a:off x="6358995" y="4279139"/>
            <a:ext cx="1077030" cy="1077030"/>
            <a:chOff x="4572000" y="1905000"/>
            <a:chExt cx="1077030" cy="1077030"/>
          </a:xfrm>
        </p:grpSpPr>
        <p:grpSp>
          <p:nvGrpSpPr>
            <p:cNvPr id="10" name="Group 39"/>
            <p:cNvGrpSpPr/>
            <p:nvPr/>
          </p:nvGrpSpPr>
          <p:grpSpPr>
            <a:xfrm>
              <a:off x="4572000" y="1905000"/>
              <a:ext cx="1077030" cy="1077030"/>
              <a:chOff x="1748015" y="2524125"/>
              <a:chExt cx="1809750" cy="1809750"/>
            </a:xfrm>
          </p:grpSpPr>
          <p:pic>
            <p:nvPicPr>
              <p:cNvPr id="117" name="Picture 32" descr="C:\Program Files\Microsoft Resource DVD Artwork\DVD_ART\Artwork_Imagery\Shapes and Graphics\circular shapes\MGX 06 Circles\MGX small Circles Blue.png"/>
              <p:cNvPicPr>
                <a:picLocks noChangeAspect="1" noChangeArrowheads="1"/>
              </p:cNvPicPr>
              <p:nvPr/>
            </p:nvPicPr>
            <p:blipFill>
              <a:blip r:embed="rId21" cstate="email"/>
              <a:srcRect/>
              <a:stretch>
                <a:fillRect/>
              </a:stretch>
            </p:blipFill>
            <p:spPr bwMode="auto">
              <a:xfrm>
                <a:off x="1748015" y="2524125"/>
                <a:ext cx="1809750" cy="1809750"/>
              </a:xfrm>
              <a:prstGeom prst="rect">
                <a:avLst/>
              </a:prstGeom>
              <a:noFill/>
            </p:spPr>
          </p:pic>
          <p:pic>
            <p:nvPicPr>
              <p:cNvPr id="118" name="Picture 31" descr="C:\Program Files\Microsoft Resource DVD Artwork\DVD_ART\Artwork_Imagery\Shapes and Graphics\circular shapes\sphere ball\white sphere.png"/>
              <p:cNvPicPr>
                <a:picLocks noChangeAspect="1" noChangeArrowheads="1"/>
              </p:cNvPicPr>
              <p:nvPr/>
            </p:nvPicPr>
            <p:blipFill>
              <a:blip r:embed="rId22" cstate="email"/>
              <a:srcRect/>
              <a:stretch>
                <a:fillRect/>
              </a:stretch>
            </p:blipFill>
            <p:spPr bwMode="auto">
              <a:xfrm>
                <a:off x="1924757" y="2700867"/>
                <a:ext cx="1456267" cy="1456267"/>
              </a:xfrm>
              <a:prstGeom prst="rect">
                <a:avLst/>
              </a:prstGeom>
              <a:noFill/>
            </p:spPr>
          </p:pic>
        </p:grpSp>
        <p:pic>
          <p:nvPicPr>
            <p:cNvPr id="4133" name="Picture 37" descr="C:\Program Files\Microsoft Resource DVD Artwork\DVD_ART\Artwork_Imagery\HARDWARE_IMAGERY\Illustration - Misc Hardware\Windows Server Icons\Documents\Phonebook Metadirectory.png"/>
            <p:cNvPicPr>
              <a:picLocks noChangeAspect="1" noChangeArrowheads="1"/>
            </p:cNvPicPr>
            <p:nvPr/>
          </p:nvPicPr>
          <p:blipFill>
            <a:blip r:embed="rId23" cstate="email"/>
            <a:srcRect/>
            <a:stretch>
              <a:fillRect/>
            </a:stretch>
          </p:blipFill>
          <p:spPr bwMode="auto">
            <a:xfrm>
              <a:off x="4809069" y="2079017"/>
              <a:ext cx="657646" cy="709337"/>
            </a:xfrm>
            <a:prstGeom prst="rect">
              <a:avLst/>
            </a:prstGeom>
            <a:noFill/>
          </p:spPr>
        </p:pic>
      </p:grpSp>
      <p:sp>
        <p:nvSpPr>
          <p:cNvPr id="150" name="TextBox 149"/>
          <p:cNvSpPr txBox="1"/>
          <p:nvPr/>
        </p:nvSpPr>
        <p:spPr>
          <a:xfrm>
            <a:off x="6005688" y="5541852"/>
            <a:ext cx="1783644" cy="276999"/>
          </a:xfrm>
          <a:prstGeom prst="rect">
            <a:avLst/>
          </a:prstGeom>
          <a:noFill/>
        </p:spPr>
        <p:txBody>
          <a:bodyPr wrap="square" rtlCol="0">
            <a:spAutoFit/>
          </a:bodyPr>
          <a:lstStyle/>
          <a:p>
            <a:pPr algn="ctr"/>
            <a:r>
              <a:rPr lang="zh-CN" altLang="en-US" sz="1200" dirty="0" smtClean="0"/>
              <a:t>活动目录</a:t>
            </a:r>
            <a:endParaRPr lang="en-US" sz="1200" dirty="0"/>
          </a:p>
        </p:txBody>
      </p:sp>
      <p:pic>
        <p:nvPicPr>
          <p:cNvPr id="161" name="Picture 9" descr="C:\Program Files\Microsoft Resource DVD Artwork\DVD_ART\Artwork_Imagery\Shapes and Graphics\circular shapes\3d Disc shapes\blue disc M.png"/>
          <p:cNvPicPr>
            <a:picLocks noChangeAspect="1" noChangeArrowheads="1"/>
          </p:cNvPicPr>
          <p:nvPr/>
        </p:nvPicPr>
        <p:blipFill>
          <a:blip r:embed="rId12" cstate="email"/>
          <a:srcRect/>
          <a:stretch>
            <a:fillRect/>
          </a:stretch>
        </p:blipFill>
        <p:spPr bwMode="auto">
          <a:xfrm>
            <a:off x="6030070" y="2622123"/>
            <a:ext cx="1973752" cy="686400"/>
          </a:xfrm>
          <a:prstGeom prst="rect">
            <a:avLst/>
          </a:prstGeom>
          <a:noFill/>
        </p:spPr>
      </p:pic>
      <p:sp>
        <p:nvSpPr>
          <p:cNvPr id="163" name="TextBox 162"/>
          <p:cNvSpPr txBox="1"/>
          <p:nvPr/>
        </p:nvSpPr>
        <p:spPr>
          <a:xfrm>
            <a:off x="6122301" y="3232976"/>
            <a:ext cx="1783644" cy="461665"/>
          </a:xfrm>
          <a:prstGeom prst="rect">
            <a:avLst/>
          </a:prstGeom>
          <a:noFill/>
        </p:spPr>
        <p:txBody>
          <a:bodyPr wrap="square" rtlCol="0">
            <a:spAutoFit/>
          </a:bodyPr>
          <a:lstStyle/>
          <a:p>
            <a:pPr algn="ctr"/>
            <a:r>
              <a:rPr lang="en-US" sz="1200" dirty="0" smtClean="0"/>
              <a:t>WINDOWS</a:t>
            </a:r>
            <a:br>
              <a:rPr lang="en-US" sz="1200" dirty="0" smtClean="0"/>
            </a:br>
            <a:r>
              <a:rPr lang="zh-CN" altLang="en-US" sz="1200" dirty="0" smtClean="0"/>
              <a:t>计算机</a:t>
            </a:r>
            <a:endParaRPr lang="en-US" sz="1200" dirty="0"/>
          </a:p>
        </p:txBody>
      </p:sp>
      <p:grpSp>
        <p:nvGrpSpPr>
          <p:cNvPr id="11" name="Group 81"/>
          <p:cNvGrpSpPr/>
          <p:nvPr/>
        </p:nvGrpSpPr>
        <p:grpSpPr>
          <a:xfrm>
            <a:off x="531528" y="3553347"/>
            <a:ext cx="1077030" cy="1077030"/>
            <a:chOff x="6489348" y="1447800"/>
            <a:chExt cx="1809750" cy="1809750"/>
          </a:xfrm>
        </p:grpSpPr>
        <p:grpSp>
          <p:nvGrpSpPr>
            <p:cNvPr id="12" name="Group 39"/>
            <p:cNvGrpSpPr/>
            <p:nvPr/>
          </p:nvGrpSpPr>
          <p:grpSpPr>
            <a:xfrm>
              <a:off x="6489348" y="1447800"/>
              <a:ext cx="1809750" cy="1809750"/>
              <a:chOff x="1748015" y="2524125"/>
              <a:chExt cx="1809750" cy="1809750"/>
            </a:xfrm>
          </p:grpSpPr>
          <p:pic>
            <p:nvPicPr>
              <p:cNvPr id="86" name="Picture 32" descr="C:\Program Files\Microsoft Resource DVD Artwork\DVD_ART\Artwork_Imagery\Shapes and Graphics\circular shapes\MGX 06 Circles\MGX small Circles Blue.png"/>
              <p:cNvPicPr>
                <a:picLocks noChangeAspect="1" noChangeArrowheads="1"/>
              </p:cNvPicPr>
              <p:nvPr/>
            </p:nvPicPr>
            <p:blipFill>
              <a:blip r:embed="rId21" cstate="email"/>
              <a:srcRect/>
              <a:stretch>
                <a:fillRect/>
              </a:stretch>
            </p:blipFill>
            <p:spPr bwMode="auto">
              <a:xfrm>
                <a:off x="1748015" y="2524125"/>
                <a:ext cx="1809750" cy="1809750"/>
              </a:xfrm>
              <a:prstGeom prst="rect">
                <a:avLst/>
              </a:prstGeom>
              <a:noFill/>
            </p:spPr>
          </p:pic>
          <p:pic>
            <p:nvPicPr>
              <p:cNvPr id="87" name="Picture 31" descr="C:\Program Files\Microsoft Resource DVD Artwork\DVD_ART\Artwork_Imagery\Shapes and Graphics\circular shapes\sphere ball\white sphere.png"/>
              <p:cNvPicPr>
                <a:picLocks noChangeAspect="1" noChangeArrowheads="1"/>
              </p:cNvPicPr>
              <p:nvPr/>
            </p:nvPicPr>
            <p:blipFill>
              <a:blip r:embed="rId22" cstate="email"/>
              <a:srcRect/>
              <a:stretch>
                <a:fillRect/>
              </a:stretch>
            </p:blipFill>
            <p:spPr bwMode="auto">
              <a:xfrm>
                <a:off x="1924757" y="2700867"/>
                <a:ext cx="1456267" cy="1456267"/>
              </a:xfrm>
              <a:prstGeom prst="rect">
                <a:avLst/>
              </a:prstGeom>
              <a:noFill/>
            </p:spPr>
          </p:pic>
        </p:grpSp>
        <p:pic>
          <p:nvPicPr>
            <p:cNvPr id="85" name="Picture 24" descr="C:\Program Files\Microsoft Resource DVD Artwork\DVD_ART\Artwork_Imagery\HARDWARE_IMAGERY\Illustration - Misc Hardware\Windows Server Icons\Search\Globe 1.png"/>
            <p:cNvPicPr>
              <a:picLocks noChangeAspect="1" noChangeArrowheads="1"/>
            </p:cNvPicPr>
            <p:nvPr/>
          </p:nvPicPr>
          <p:blipFill>
            <a:blip r:embed="rId24" cstate="email"/>
            <a:srcRect/>
            <a:stretch>
              <a:fillRect/>
            </a:stretch>
          </p:blipFill>
          <p:spPr bwMode="auto">
            <a:xfrm>
              <a:off x="6910978" y="1662132"/>
              <a:ext cx="966491" cy="1352001"/>
            </a:xfrm>
            <a:prstGeom prst="rect">
              <a:avLst/>
            </a:prstGeom>
            <a:noFill/>
          </p:spPr>
        </p:pic>
      </p:grpSp>
      <p:pic>
        <p:nvPicPr>
          <p:cNvPr id="1027" name="Picture 3" descr="C:\Program Files\Microsoft Resource DVD Artwork\DVD_ART\Artwork_Imagery\HARDWARE_IMAGERY\Photos - OEM Hardware\Computer\XP Media Center Home Computer\HP Media Center Photosmart PC and Pavilion F1703 17 inch Flat Panel LCD Monitor.png"/>
          <p:cNvPicPr>
            <a:picLocks noChangeAspect="1" noChangeArrowheads="1"/>
          </p:cNvPicPr>
          <p:nvPr/>
        </p:nvPicPr>
        <p:blipFill>
          <a:blip r:embed="rId25" cstate="print"/>
          <a:srcRect/>
          <a:stretch>
            <a:fillRect/>
          </a:stretch>
        </p:blipFill>
        <p:spPr bwMode="auto">
          <a:xfrm>
            <a:off x="6243462" y="2121116"/>
            <a:ext cx="1500716" cy="888422"/>
          </a:xfrm>
          <a:prstGeom prst="rect">
            <a:avLst/>
          </a:prstGeom>
          <a:noFill/>
        </p:spPr>
      </p:pic>
      <p:grpSp>
        <p:nvGrpSpPr>
          <p:cNvPr id="13" name="Group 87"/>
          <p:cNvGrpSpPr/>
          <p:nvPr/>
        </p:nvGrpSpPr>
        <p:grpSpPr>
          <a:xfrm>
            <a:off x="4580661" y="1178816"/>
            <a:ext cx="839664" cy="1411094"/>
            <a:chOff x="4109155" y="990600"/>
            <a:chExt cx="1219198" cy="2048917"/>
          </a:xfrm>
        </p:grpSpPr>
        <p:pic>
          <p:nvPicPr>
            <p:cNvPr id="1033" name="Picture 9" descr="C:\Program Files\Microsoft Resource DVD Artwork\DVD_ART\Artwork_Imagery\Shapes and Graphics\circular shapes\Oval\platform and services oval.png"/>
            <p:cNvPicPr>
              <a:picLocks noChangeAspect="1" noChangeArrowheads="1"/>
            </p:cNvPicPr>
            <p:nvPr/>
          </p:nvPicPr>
          <p:blipFill>
            <a:blip r:embed="rId26" cstate="print"/>
            <a:srcRect/>
            <a:stretch>
              <a:fillRect/>
            </a:stretch>
          </p:blipFill>
          <p:spPr bwMode="auto">
            <a:xfrm>
              <a:off x="4109155" y="2266105"/>
              <a:ext cx="1219198" cy="773412"/>
            </a:xfrm>
            <a:prstGeom prst="rect">
              <a:avLst/>
            </a:prstGeom>
            <a:noFill/>
          </p:spPr>
        </p:pic>
        <p:pic>
          <p:nvPicPr>
            <p:cNvPr id="1032" name="Picture 8" descr="C:\Program Files\Microsoft Resource DVD Artwork\DVD_ART\Artwork_Imagery\Shapes and Graphics\people\woman teal silhouette.png"/>
            <p:cNvPicPr>
              <a:picLocks noChangeAspect="1" noChangeArrowheads="1"/>
            </p:cNvPicPr>
            <p:nvPr/>
          </p:nvPicPr>
          <p:blipFill>
            <a:blip r:embed="rId27" cstate="print"/>
            <a:srcRect/>
            <a:stretch>
              <a:fillRect/>
            </a:stretch>
          </p:blipFill>
          <p:spPr bwMode="auto">
            <a:xfrm>
              <a:off x="4568426" y="990600"/>
              <a:ext cx="458702" cy="1610606"/>
            </a:xfrm>
            <a:prstGeom prst="rect">
              <a:avLst/>
            </a:prstGeom>
            <a:noFill/>
          </p:spPr>
        </p:pic>
      </p:grpSp>
      <p:grpSp>
        <p:nvGrpSpPr>
          <p:cNvPr id="14" name="Group 105"/>
          <p:cNvGrpSpPr/>
          <p:nvPr/>
        </p:nvGrpSpPr>
        <p:grpSpPr>
          <a:xfrm>
            <a:off x="7597957" y="3104442"/>
            <a:ext cx="649116" cy="649116"/>
            <a:chOff x="3298331" y="2164358"/>
            <a:chExt cx="649116" cy="649116"/>
          </a:xfrm>
        </p:grpSpPr>
        <p:pic>
          <p:nvPicPr>
            <p:cNvPr id="104" name="Picture 52" descr="C:\Program Files\Microsoft Resource DVD Artwork\DVD_ART\Artwork_Imagery\HARDWARE_IMAGERY\Illustration - Misc Hardware\Windows Vista Illustration Icons\Generic Doc.png"/>
            <p:cNvPicPr>
              <a:picLocks noChangeAspect="1" noChangeArrowheads="1"/>
            </p:cNvPicPr>
            <p:nvPr/>
          </p:nvPicPr>
          <p:blipFill>
            <a:blip r:embed="rId7" cstate="email"/>
            <a:srcRect/>
            <a:stretch>
              <a:fillRect/>
            </a:stretch>
          </p:blipFill>
          <p:spPr bwMode="auto">
            <a:xfrm>
              <a:off x="3298331" y="2164358"/>
              <a:ext cx="649116" cy="649116"/>
            </a:xfrm>
            <a:prstGeom prst="rect">
              <a:avLst/>
            </a:prstGeom>
            <a:noFill/>
          </p:spPr>
        </p:pic>
        <p:pic>
          <p:nvPicPr>
            <p:cNvPr id="1041" name="Picture 17" descr="C:\Documents and Settings\chrisw\Local Settings\Temporary Internet Files\Content.IE5\G8AKCMH0\MCj04338020000[1].png"/>
            <p:cNvPicPr>
              <a:picLocks noChangeAspect="1" noChangeArrowheads="1"/>
            </p:cNvPicPr>
            <p:nvPr/>
          </p:nvPicPr>
          <p:blipFill>
            <a:blip r:embed="rId8" cstate="print"/>
            <a:srcRect/>
            <a:stretch>
              <a:fillRect/>
            </a:stretch>
          </p:blipFill>
          <p:spPr bwMode="auto">
            <a:xfrm>
              <a:off x="3436620" y="2331720"/>
              <a:ext cx="411480" cy="411480"/>
            </a:xfrm>
            <a:prstGeom prst="rect">
              <a:avLst/>
            </a:prstGeom>
            <a:noFill/>
          </p:spPr>
        </p:pic>
      </p:grpSp>
      <p:sp>
        <p:nvSpPr>
          <p:cNvPr id="114" name="TextBox 113"/>
          <p:cNvSpPr txBox="1"/>
          <p:nvPr/>
        </p:nvSpPr>
        <p:spPr>
          <a:xfrm>
            <a:off x="4108671" y="2522856"/>
            <a:ext cx="1783644" cy="276999"/>
          </a:xfrm>
          <a:prstGeom prst="rect">
            <a:avLst/>
          </a:prstGeom>
          <a:noFill/>
        </p:spPr>
        <p:txBody>
          <a:bodyPr wrap="square" rtlCol="0">
            <a:spAutoFit/>
          </a:bodyPr>
          <a:lstStyle/>
          <a:p>
            <a:pPr algn="ctr"/>
            <a:r>
              <a:rPr lang="en-US" sz="1200" dirty="0" smtClean="0"/>
              <a:t>MELISSA</a:t>
            </a:r>
            <a:endParaRPr lang="en-US" sz="1200" dirty="0"/>
          </a:p>
        </p:txBody>
      </p:sp>
      <p:pic>
        <p:nvPicPr>
          <p:cNvPr id="1044" name="Picture 20" descr="C:\Documents and Settings\chrisw\Local Settings\Temporary Internet Files\Content.IE5\G8AKCMH0\MCj04338020000[1].png"/>
          <p:cNvPicPr>
            <a:picLocks noChangeAspect="1" noChangeArrowheads="1"/>
          </p:cNvPicPr>
          <p:nvPr/>
        </p:nvPicPr>
        <p:blipFill>
          <a:blip r:embed="rId28" cstate="print"/>
          <a:srcRect/>
          <a:stretch>
            <a:fillRect/>
          </a:stretch>
        </p:blipFill>
        <p:spPr bwMode="auto">
          <a:xfrm>
            <a:off x="5372100" y="1549083"/>
            <a:ext cx="670560" cy="670560"/>
          </a:xfrm>
          <a:prstGeom prst="rect">
            <a:avLst/>
          </a:prstGeom>
          <a:noFill/>
        </p:spPr>
      </p:pic>
      <p:grpSp>
        <p:nvGrpSpPr>
          <p:cNvPr id="15" name="Group 122"/>
          <p:cNvGrpSpPr/>
          <p:nvPr/>
        </p:nvGrpSpPr>
        <p:grpSpPr>
          <a:xfrm>
            <a:off x="3903428" y="5017547"/>
            <a:ext cx="649116" cy="649116"/>
            <a:chOff x="3298331" y="2164358"/>
            <a:chExt cx="649116" cy="649116"/>
          </a:xfrm>
        </p:grpSpPr>
        <p:pic>
          <p:nvPicPr>
            <p:cNvPr id="124" name="Picture 52" descr="C:\Program Files\Microsoft Resource DVD Artwork\DVD_ART\Artwork_Imagery\HARDWARE_IMAGERY\Illustration - Misc Hardware\Windows Vista Illustration Icons\Generic Doc.png"/>
            <p:cNvPicPr>
              <a:picLocks noChangeAspect="1" noChangeArrowheads="1"/>
            </p:cNvPicPr>
            <p:nvPr/>
          </p:nvPicPr>
          <p:blipFill>
            <a:blip r:embed="rId7" cstate="email"/>
            <a:srcRect/>
            <a:stretch>
              <a:fillRect/>
            </a:stretch>
          </p:blipFill>
          <p:spPr bwMode="auto">
            <a:xfrm>
              <a:off x="3298331" y="2164358"/>
              <a:ext cx="649116" cy="649116"/>
            </a:xfrm>
            <a:prstGeom prst="rect">
              <a:avLst/>
            </a:prstGeom>
            <a:noFill/>
          </p:spPr>
        </p:pic>
        <p:pic>
          <p:nvPicPr>
            <p:cNvPr id="125" name="Picture 17" descr="C:\Documents and Settings\chrisw\Local Settings\Temporary Internet Files\Content.IE5\G8AKCMH0\MCj04338020000[1].png"/>
            <p:cNvPicPr>
              <a:picLocks noChangeAspect="1" noChangeArrowheads="1"/>
            </p:cNvPicPr>
            <p:nvPr/>
          </p:nvPicPr>
          <p:blipFill>
            <a:blip r:embed="rId8" cstate="print"/>
            <a:srcRect/>
            <a:stretch>
              <a:fillRect/>
            </a:stretch>
          </p:blipFill>
          <p:spPr bwMode="auto">
            <a:xfrm>
              <a:off x="3436620" y="2331720"/>
              <a:ext cx="411480" cy="411480"/>
            </a:xfrm>
            <a:prstGeom prst="rect">
              <a:avLst/>
            </a:prstGeom>
            <a:noFill/>
          </p:spPr>
        </p:pic>
      </p:grpSp>
      <p:grpSp>
        <p:nvGrpSpPr>
          <p:cNvPr id="16" name="Group 127"/>
          <p:cNvGrpSpPr/>
          <p:nvPr/>
        </p:nvGrpSpPr>
        <p:grpSpPr>
          <a:xfrm>
            <a:off x="2701701" y="4258792"/>
            <a:ext cx="649116" cy="649116"/>
            <a:chOff x="3298331" y="2164358"/>
            <a:chExt cx="649116" cy="649116"/>
          </a:xfrm>
        </p:grpSpPr>
        <p:pic>
          <p:nvPicPr>
            <p:cNvPr id="131" name="Picture 52" descr="C:\Program Files\Microsoft Resource DVD Artwork\DVD_ART\Artwork_Imagery\HARDWARE_IMAGERY\Illustration - Misc Hardware\Windows Vista Illustration Icons\Generic Doc.png"/>
            <p:cNvPicPr>
              <a:picLocks noChangeAspect="1" noChangeArrowheads="1"/>
            </p:cNvPicPr>
            <p:nvPr/>
          </p:nvPicPr>
          <p:blipFill>
            <a:blip r:embed="rId7" cstate="email"/>
            <a:srcRect/>
            <a:stretch>
              <a:fillRect/>
            </a:stretch>
          </p:blipFill>
          <p:spPr bwMode="auto">
            <a:xfrm>
              <a:off x="3298331" y="2164358"/>
              <a:ext cx="649116" cy="649116"/>
            </a:xfrm>
            <a:prstGeom prst="rect">
              <a:avLst/>
            </a:prstGeom>
            <a:noFill/>
          </p:spPr>
        </p:pic>
        <p:pic>
          <p:nvPicPr>
            <p:cNvPr id="132" name="Picture 17" descr="C:\Documents and Settings\chrisw\Local Settings\Temporary Internet Files\Content.IE5\G8AKCMH0\MCj04338020000[1].png"/>
            <p:cNvPicPr>
              <a:picLocks noChangeAspect="1" noChangeArrowheads="1"/>
            </p:cNvPicPr>
            <p:nvPr/>
          </p:nvPicPr>
          <p:blipFill>
            <a:blip r:embed="rId8" cstate="print"/>
            <a:srcRect/>
            <a:stretch>
              <a:fillRect/>
            </a:stretch>
          </p:blipFill>
          <p:spPr bwMode="auto">
            <a:xfrm>
              <a:off x="3436620" y="2331720"/>
              <a:ext cx="411480" cy="411480"/>
            </a:xfrm>
            <a:prstGeom prst="rect">
              <a:avLst/>
            </a:prstGeom>
            <a:noFill/>
          </p:spPr>
        </p:pic>
      </p:grpSp>
      <p:grpSp>
        <p:nvGrpSpPr>
          <p:cNvPr id="17" name="Group 132"/>
          <p:cNvGrpSpPr/>
          <p:nvPr/>
        </p:nvGrpSpPr>
        <p:grpSpPr>
          <a:xfrm>
            <a:off x="1553838" y="3597310"/>
            <a:ext cx="649116" cy="649116"/>
            <a:chOff x="3298331" y="2164358"/>
            <a:chExt cx="649116" cy="649116"/>
          </a:xfrm>
        </p:grpSpPr>
        <p:pic>
          <p:nvPicPr>
            <p:cNvPr id="134" name="Picture 52" descr="C:\Program Files\Microsoft Resource DVD Artwork\DVD_ART\Artwork_Imagery\HARDWARE_IMAGERY\Illustration - Misc Hardware\Windows Vista Illustration Icons\Generic Doc.png"/>
            <p:cNvPicPr>
              <a:picLocks noChangeAspect="1" noChangeArrowheads="1"/>
            </p:cNvPicPr>
            <p:nvPr/>
          </p:nvPicPr>
          <p:blipFill>
            <a:blip r:embed="rId7" cstate="email"/>
            <a:srcRect/>
            <a:stretch>
              <a:fillRect/>
            </a:stretch>
          </p:blipFill>
          <p:spPr bwMode="auto">
            <a:xfrm>
              <a:off x="3298331" y="2164358"/>
              <a:ext cx="649116" cy="649116"/>
            </a:xfrm>
            <a:prstGeom prst="rect">
              <a:avLst/>
            </a:prstGeom>
            <a:noFill/>
          </p:spPr>
        </p:pic>
        <p:pic>
          <p:nvPicPr>
            <p:cNvPr id="135" name="Picture 17" descr="C:\Documents and Settings\chrisw\Local Settings\Temporary Internet Files\Content.IE5\G8AKCMH0\MCj04338020000[1].png"/>
            <p:cNvPicPr>
              <a:picLocks noChangeAspect="1" noChangeArrowheads="1"/>
            </p:cNvPicPr>
            <p:nvPr/>
          </p:nvPicPr>
          <p:blipFill>
            <a:blip r:embed="rId8" cstate="print"/>
            <a:srcRect/>
            <a:stretch>
              <a:fillRect/>
            </a:stretch>
          </p:blipFill>
          <p:spPr bwMode="auto">
            <a:xfrm>
              <a:off x="3436620" y="2331720"/>
              <a:ext cx="411480" cy="411480"/>
            </a:xfrm>
            <a:prstGeom prst="rect">
              <a:avLst/>
            </a:prstGeom>
            <a:noFill/>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20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70"/>
                                        </p:tgtEl>
                                      </p:cBhvr>
                                    </p:animEffect>
                                    <p:set>
                                      <p:cBhvr>
                                        <p:cTn id="12" dur="1" fill="hold">
                                          <p:stCondLst>
                                            <p:cond delay="1999"/>
                                          </p:stCondLst>
                                        </p:cTn>
                                        <p:tgtEl>
                                          <p:spTgt spid="7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20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69"/>
                                        </p:tgtEl>
                                      </p:cBhvr>
                                    </p:animEffect>
                                    <p:set>
                                      <p:cBhvr>
                                        <p:cTn id="20" dur="1" fill="hold">
                                          <p:stCondLst>
                                            <p:cond delay="1999"/>
                                          </p:stCondLst>
                                        </p:cTn>
                                        <p:tgtEl>
                                          <p:spTgt spid="69"/>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2000"/>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0"/>
                                        <p:tgtEl>
                                          <p:spTgt spid="68"/>
                                        </p:tgtEl>
                                      </p:cBhvr>
                                    </p:animEffect>
                                    <p:set>
                                      <p:cBhvr>
                                        <p:cTn id="28" dur="1" fill="hold">
                                          <p:stCondLst>
                                            <p:cond delay="1999"/>
                                          </p:stCondLst>
                                        </p:cTn>
                                        <p:tgtEl>
                                          <p:spTgt spid="68"/>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2000"/>
                                        <p:tgtEl>
                                          <p:spTgt spid="6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000"/>
                                        <p:tgtEl>
                                          <p:spTgt spid="67"/>
                                        </p:tgtEl>
                                      </p:cBhvr>
                                    </p:animEffect>
                                    <p:set>
                                      <p:cBhvr>
                                        <p:cTn id="36" dur="1" fill="hold">
                                          <p:stCondLst>
                                            <p:cond delay="1999"/>
                                          </p:stCondLst>
                                        </p:cTn>
                                        <p:tgtEl>
                                          <p:spTgt spid="67"/>
                                        </p:tgtEl>
                                        <p:attrNameLst>
                                          <p:attrName>style.visibility</p:attrName>
                                        </p:attrNameLst>
                                      </p:cBhvr>
                                      <p:to>
                                        <p:strVal val="hidden"/>
                                      </p:to>
                                    </p:se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fade">
                                      <p:cBhvr>
                                        <p:cTn id="43" dur="1000"/>
                                        <p:tgtEl>
                                          <p:spTgt spid="114"/>
                                        </p:tgtEl>
                                      </p:cBhvr>
                                    </p:animEffect>
                                  </p:childTnLst>
                                </p:cTn>
                              </p:par>
                              <p:par>
                                <p:cTn id="44" presetID="10" presetClass="entr" presetSubtype="0" fill="hold" nodeType="withEffect">
                                  <p:stCondLst>
                                    <p:cond delay="0"/>
                                  </p:stCondLst>
                                  <p:childTnLst>
                                    <p:set>
                                      <p:cBhvr>
                                        <p:cTn id="45" dur="1" fill="hold">
                                          <p:stCondLst>
                                            <p:cond delay="0"/>
                                          </p:stCondLst>
                                        </p:cTn>
                                        <p:tgtEl>
                                          <p:spTgt spid="161"/>
                                        </p:tgtEl>
                                        <p:attrNameLst>
                                          <p:attrName>style.visibility</p:attrName>
                                        </p:attrNameLst>
                                      </p:cBhvr>
                                      <p:to>
                                        <p:strVal val="visible"/>
                                      </p:to>
                                    </p:set>
                                    <p:animEffect transition="in" filter="fade">
                                      <p:cBhvr>
                                        <p:cTn id="46" dur="1000"/>
                                        <p:tgtEl>
                                          <p:spTgt spid="161"/>
                                        </p:tgtEl>
                                      </p:cBhvr>
                                    </p:animEffect>
                                  </p:childTnLst>
                                </p:cTn>
                              </p:par>
                              <p:par>
                                <p:cTn id="47" presetID="10" presetClass="entr" presetSubtype="0" fill="hold" nodeType="withEffect">
                                  <p:stCondLst>
                                    <p:cond delay="0"/>
                                  </p:stCondLst>
                                  <p:childTnLst>
                                    <p:set>
                                      <p:cBhvr>
                                        <p:cTn id="48" dur="1" fill="hold">
                                          <p:stCondLst>
                                            <p:cond delay="0"/>
                                          </p:stCondLst>
                                        </p:cTn>
                                        <p:tgtEl>
                                          <p:spTgt spid="1027"/>
                                        </p:tgtEl>
                                        <p:attrNameLst>
                                          <p:attrName>style.visibility</p:attrName>
                                        </p:attrNameLst>
                                      </p:cBhvr>
                                      <p:to>
                                        <p:strVal val="visible"/>
                                      </p:to>
                                    </p:set>
                                    <p:animEffect transition="in" filter="fade">
                                      <p:cBhvr>
                                        <p:cTn id="49" dur="1000"/>
                                        <p:tgtEl>
                                          <p:spTgt spid="1027"/>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fade">
                                      <p:cBhvr>
                                        <p:cTn id="55" dur="1000"/>
                                        <p:tgtEl>
                                          <p:spTgt spid="150"/>
                                        </p:tgtEl>
                                      </p:cBhvr>
                                    </p:animEffect>
                                  </p:childTnLst>
                                </p:cTn>
                              </p:par>
                              <p:par>
                                <p:cTn id="56" presetID="10" presetClass="entr" presetSubtype="0" fill="hold"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1000"/>
                                        <p:tgtEl>
                                          <p:spTgt spid="54"/>
                                        </p:tgtEl>
                                      </p:cBhvr>
                                    </p:animEffect>
                                  </p:childTnLst>
                                </p:cTn>
                              </p:par>
                              <p:par>
                                <p:cTn id="59" presetID="10" presetClass="entr" presetSubtype="0" fill="hold" nodeType="withEffect">
                                  <p:stCondLst>
                                    <p:cond delay="0"/>
                                  </p:stCondLst>
                                  <p:childTnLst>
                                    <p:set>
                                      <p:cBhvr>
                                        <p:cTn id="60" dur="1" fill="hold">
                                          <p:stCondLst>
                                            <p:cond delay="0"/>
                                          </p:stCondLst>
                                        </p:cTn>
                                        <p:tgtEl>
                                          <p:spTgt spid="4122"/>
                                        </p:tgtEl>
                                        <p:attrNameLst>
                                          <p:attrName>style.visibility</p:attrName>
                                        </p:attrNameLst>
                                      </p:cBhvr>
                                      <p:to>
                                        <p:strVal val="visible"/>
                                      </p:to>
                                    </p:set>
                                    <p:animEffect transition="in" filter="fade">
                                      <p:cBhvr>
                                        <p:cTn id="61" dur="1000"/>
                                        <p:tgtEl>
                                          <p:spTgt spid="412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fade">
                                      <p:cBhvr>
                                        <p:cTn id="64" dur="1000"/>
                                        <p:tgtEl>
                                          <p:spTgt spid="8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7"/>
                                        </p:tgtEl>
                                        <p:attrNameLst>
                                          <p:attrName>style.visibility</p:attrName>
                                        </p:attrNameLst>
                                      </p:cBhvr>
                                      <p:to>
                                        <p:strVal val="visible"/>
                                      </p:to>
                                    </p:set>
                                    <p:animEffect transition="in" filter="fade">
                                      <p:cBhvr>
                                        <p:cTn id="67" dur="1000"/>
                                        <p:tgtEl>
                                          <p:spTgt spid="147"/>
                                        </p:tgtEl>
                                      </p:cBhvr>
                                    </p:animEffect>
                                  </p:childTnLst>
                                </p:cTn>
                              </p:par>
                              <p:par>
                                <p:cTn id="68" presetID="10" presetClass="entr" presetSubtype="0" fill="hold"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1000"/>
                                        <p:tgtEl>
                                          <p:spTgt spid="5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63"/>
                                        </p:tgtEl>
                                        <p:attrNameLst>
                                          <p:attrName>style.visibility</p:attrName>
                                        </p:attrNameLst>
                                      </p:cBhvr>
                                      <p:to>
                                        <p:strVal val="visible"/>
                                      </p:to>
                                    </p:set>
                                    <p:animEffect transition="in" filter="fade">
                                      <p:cBhvr>
                                        <p:cTn id="73" dur="1000"/>
                                        <p:tgtEl>
                                          <p:spTgt spid="163"/>
                                        </p:tgtEl>
                                      </p:cBhvr>
                                    </p:animEffect>
                                  </p:childTnLst>
                                </p:cTn>
                              </p:par>
                              <p:par>
                                <p:cTn id="74" presetID="10" presetClass="entr" presetSubtype="0"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1000"/>
                                        <p:tgtEl>
                                          <p:spTgt spid="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6"/>
                                        </p:tgtEl>
                                        <p:attrNameLst>
                                          <p:attrName>style.visibility</p:attrName>
                                        </p:attrNameLst>
                                      </p:cBhvr>
                                      <p:to>
                                        <p:strVal val="visible"/>
                                      </p:to>
                                    </p:set>
                                    <p:animEffect transition="in" filter="fade">
                                      <p:cBhvr>
                                        <p:cTn id="79" dur="1000"/>
                                        <p:tgtEl>
                                          <p:spTgt spid="146"/>
                                        </p:tgtEl>
                                      </p:cBhvr>
                                    </p:animEffect>
                                  </p:childTnLst>
                                </p:cTn>
                              </p:par>
                              <p:par>
                                <p:cTn id="80" presetID="10" presetClass="entr" presetSubtype="0" fill="hold"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1000"/>
                                        <p:tgtEl>
                                          <p:spTgt spid="3"/>
                                        </p:tgtEl>
                                      </p:cBhvr>
                                    </p:animEffect>
                                  </p:childTnLst>
                                </p:cTn>
                              </p:par>
                              <p:par>
                                <p:cTn id="83" presetID="10" presetClass="entr" presetSubtype="0" fill="hold"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13"/>
                                        </p:tgtEl>
                                        <p:attrNameLst>
                                          <p:attrName>style.visibility</p:attrName>
                                        </p:attrNameLst>
                                      </p:cBhvr>
                                      <p:to>
                                        <p:strVal val="visible"/>
                                      </p:to>
                                    </p:set>
                                    <p:animEffect transition="in" filter="fade">
                                      <p:cBhvr>
                                        <p:cTn id="88" dur="1000"/>
                                        <p:tgtEl>
                                          <p:spTgt spid="113"/>
                                        </p:tgtEl>
                                      </p:cBhvr>
                                    </p:animEffect>
                                  </p:childTnLst>
                                </p:cTn>
                              </p:par>
                              <p:par>
                                <p:cTn id="89" presetID="10" presetClass="entr" presetSubtype="0" fill="hold" nodeType="with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1000"/>
                                        <p:tgtEl>
                                          <p:spTgt spid="11"/>
                                        </p:tgtEl>
                                      </p:cBhvr>
                                    </p:animEffect>
                                  </p:childTnLst>
                                </p:cTn>
                              </p:par>
                              <p:par>
                                <p:cTn id="92" presetID="10" presetClass="entr" presetSubtype="0" fill="hold" nodeType="withEffect">
                                  <p:stCondLst>
                                    <p:cond delay="0"/>
                                  </p:stCondLst>
                                  <p:childTnLst>
                                    <p:set>
                                      <p:cBhvr>
                                        <p:cTn id="93" dur="1" fill="hold">
                                          <p:stCondLst>
                                            <p:cond delay="0"/>
                                          </p:stCondLst>
                                        </p:cTn>
                                        <p:tgtEl>
                                          <p:spTgt spid="112"/>
                                        </p:tgtEl>
                                        <p:attrNameLst>
                                          <p:attrName>style.visibility</p:attrName>
                                        </p:attrNameLst>
                                      </p:cBhvr>
                                      <p:to>
                                        <p:strVal val="visible"/>
                                      </p:to>
                                    </p:set>
                                    <p:animEffect transition="in" filter="fade">
                                      <p:cBhvr>
                                        <p:cTn id="94" dur="1000"/>
                                        <p:tgtEl>
                                          <p:spTgt spid="112"/>
                                        </p:tgtEl>
                                      </p:cBhvr>
                                    </p:animEffect>
                                  </p:childTnLst>
                                </p:cTn>
                              </p:par>
                            </p:childTnLst>
                          </p:cTn>
                        </p:par>
                        <p:par>
                          <p:cTn id="95" fill="hold">
                            <p:stCondLst>
                              <p:cond delay="3000"/>
                            </p:stCondLst>
                            <p:childTnLst>
                              <p:par>
                                <p:cTn id="96" presetID="10" presetClass="entr" presetSubtype="0" fill="hold" nodeType="afterEffect">
                                  <p:stCondLst>
                                    <p:cond delay="0"/>
                                  </p:stCondLst>
                                  <p:childTnLst>
                                    <p:set>
                                      <p:cBhvr>
                                        <p:cTn id="97" dur="1" fill="hold">
                                          <p:stCondLst>
                                            <p:cond delay="0"/>
                                          </p:stCondLst>
                                        </p:cTn>
                                        <p:tgtEl>
                                          <p:spTgt spid="1044"/>
                                        </p:tgtEl>
                                        <p:attrNameLst>
                                          <p:attrName>style.visibility</p:attrName>
                                        </p:attrNameLst>
                                      </p:cBhvr>
                                      <p:to>
                                        <p:strVal val="visible"/>
                                      </p:to>
                                    </p:set>
                                    <p:animEffect transition="in" filter="fade">
                                      <p:cBhvr>
                                        <p:cTn id="98" dur="2000"/>
                                        <p:tgtEl>
                                          <p:spTgt spid="1044"/>
                                        </p:tgtEl>
                                      </p:cBhvr>
                                    </p:animEffect>
                                  </p:childTnLst>
                                </p:cTn>
                              </p:par>
                              <p:par>
                                <p:cTn id="99" presetID="49" presetClass="path" presetSubtype="0" accel="50000" decel="50000" fill="hold" nodeType="withEffect">
                                  <p:stCondLst>
                                    <p:cond delay="0"/>
                                  </p:stCondLst>
                                  <p:childTnLst>
                                    <p:animMotion origin="layout" path="M -1.94444E-6 1.48148E-6 L 0.15643 0.075 " pathEditMode="relative" rAng="0" ptsTypes="AA">
                                      <p:cBhvr>
                                        <p:cTn id="100" dur="2000" fill="hold"/>
                                        <p:tgtEl>
                                          <p:spTgt spid="1044"/>
                                        </p:tgtEl>
                                        <p:attrNameLst>
                                          <p:attrName>ppt_x</p:attrName>
                                          <p:attrName>ppt_y</p:attrName>
                                        </p:attrNameLst>
                                      </p:cBhvr>
                                      <p:rCtr x="78" y="38"/>
                                    </p:animMotion>
                                  </p:childTnLst>
                                </p:cTn>
                              </p:par>
                              <p:par>
                                <p:cTn id="101" presetID="6" presetClass="emph" presetSubtype="0" fill="hold" nodeType="withEffect">
                                  <p:stCondLst>
                                    <p:cond delay="0"/>
                                  </p:stCondLst>
                                  <p:childTnLst>
                                    <p:animScale>
                                      <p:cBhvr>
                                        <p:cTn id="102" dur="2000" fill="hold"/>
                                        <p:tgtEl>
                                          <p:spTgt spid="1044"/>
                                        </p:tgtEl>
                                      </p:cBhvr>
                                      <p:by x="50000" y="50000"/>
                                    </p:animScale>
                                  </p:childTnLst>
                                </p:cTn>
                              </p:par>
                            </p:childTnLst>
                          </p:cTn>
                        </p:par>
                        <p:par>
                          <p:cTn id="103" fill="hold">
                            <p:stCondLst>
                              <p:cond delay="5000"/>
                            </p:stCondLst>
                            <p:childTnLst>
                              <p:par>
                                <p:cTn id="104" presetID="10" presetClass="exit" presetSubtype="0" fill="hold" nodeType="afterEffect">
                                  <p:stCondLst>
                                    <p:cond delay="0"/>
                                  </p:stCondLst>
                                  <p:childTnLst>
                                    <p:animEffect transition="out" filter="fade">
                                      <p:cBhvr>
                                        <p:cTn id="105" dur="1000"/>
                                        <p:tgtEl>
                                          <p:spTgt spid="1044"/>
                                        </p:tgtEl>
                                      </p:cBhvr>
                                    </p:animEffect>
                                    <p:set>
                                      <p:cBhvr>
                                        <p:cTn id="106" dur="1" fill="hold">
                                          <p:stCondLst>
                                            <p:cond delay="999"/>
                                          </p:stCondLst>
                                        </p:cTn>
                                        <p:tgtEl>
                                          <p:spTgt spid="1044"/>
                                        </p:tgtEl>
                                        <p:attrNameLst>
                                          <p:attrName>style.visibility</p:attrName>
                                        </p:attrNameLst>
                                      </p:cBhvr>
                                      <p:to>
                                        <p:strVal val="hidden"/>
                                      </p:to>
                                    </p:set>
                                  </p:childTnLst>
                                </p:cTn>
                              </p:par>
                            </p:childTnLst>
                          </p:cTn>
                        </p:par>
                        <p:par>
                          <p:cTn id="107" fill="hold">
                            <p:stCondLst>
                              <p:cond delay="6000"/>
                            </p:stCondLst>
                            <p:childTnLst>
                              <p:par>
                                <p:cTn id="108" presetID="10" presetClass="entr" presetSubtype="0" fill="hold"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childTnLst>
                                </p:cTn>
                              </p:par>
                            </p:childTnLst>
                          </p:cTn>
                        </p:par>
                        <p:par>
                          <p:cTn id="111" fill="hold">
                            <p:stCondLst>
                              <p:cond delay="7000"/>
                            </p:stCondLst>
                            <p:childTnLst>
                              <p:par>
                                <p:cTn id="112" presetID="22" presetClass="entr" presetSubtype="2" fill="hold" grpId="0" nodeType="afterEffect">
                                  <p:stCondLst>
                                    <p:cond delay="0"/>
                                  </p:stCondLst>
                                  <p:childTnLst>
                                    <p:set>
                                      <p:cBhvr>
                                        <p:cTn id="113" dur="1" fill="hold">
                                          <p:stCondLst>
                                            <p:cond delay="0"/>
                                          </p:stCondLst>
                                        </p:cTn>
                                        <p:tgtEl>
                                          <p:spTgt spid="119"/>
                                        </p:tgtEl>
                                        <p:attrNameLst>
                                          <p:attrName>style.visibility</p:attrName>
                                        </p:attrNameLst>
                                      </p:cBhvr>
                                      <p:to>
                                        <p:strVal val="visible"/>
                                      </p:to>
                                    </p:set>
                                    <p:animEffect transition="in" filter="wipe(right)">
                                      <p:cBhvr>
                                        <p:cTn id="114" dur="1000"/>
                                        <p:tgtEl>
                                          <p:spTgt spid="119"/>
                                        </p:tgtEl>
                                      </p:cBhvr>
                                    </p:animEffect>
                                  </p:childTnLst>
                                </p:cTn>
                              </p:par>
                              <p:par>
                                <p:cTn id="115" presetID="42" presetClass="path" presetSubtype="0" accel="50000" decel="50000" fill="hold" nodeType="withEffect">
                                  <p:stCondLst>
                                    <p:cond delay="0"/>
                                  </p:stCondLst>
                                  <p:childTnLst>
                                    <p:animMotion origin="layout" path="M 5.55556E-7 0 L -0.01597 0.18009 " pathEditMode="relative" rAng="0" ptsTypes="AA">
                                      <p:cBhvr>
                                        <p:cTn id="116" dur="2000" fill="hold"/>
                                        <p:tgtEl>
                                          <p:spTgt spid="14"/>
                                        </p:tgtEl>
                                        <p:attrNameLst>
                                          <p:attrName>ppt_x</p:attrName>
                                          <p:attrName>ppt_y</p:attrName>
                                        </p:attrNameLst>
                                      </p:cBhvr>
                                      <p:rCtr x="-8" y="90"/>
                                    </p:animMotion>
                                  </p:childTnLst>
                                </p:cTn>
                              </p:par>
                            </p:childTnLst>
                          </p:cTn>
                        </p:par>
                        <p:par>
                          <p:cTn id="117" fill="hold">
                            <p:stCondLst>
                              <p:cond delay="9000"/>
                            </p:stCondLst>
                            <p:childTnLst>
                              <p:par>
                                <p:cTn id="118" presetID="10" presetClass="exit" presetSubtype="0" fill="hold" grpId="1" nodeType="afterEffect">
                                  <p:stCondLst>
                                    <p:cond delay="0"/>
                                  </p:stCondLst>
                                  <p:childTnLst>
                                    <p:animEffect transition="out" filter="fade">
                                      <p:cBhvr>
                                        <p:cTn id="119" dur="1000"/>
                                        <p:tgtEl>
                                          <p:spTgt spid="119"/>
                                        </p:tgtEl>
                                      </p:cBhvr>
                                    </p:animEffect>
                                    <p:set>
                                      <p:cBhvr>
                                        <p:cTn id="120" dur="1" fill="hold">
                                          <p:stCondLst>
                                            <p:cond delay="999"/>
                                          </p:stCondLst>
                                        </p:cTn>
                                        <p:tgtEl>
                                          <p:spTgt spid="119"/>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2" fill="hold" grpId="0" nodeType="clickEffect">
                                  <p:stCondLst>
                                    <p:cond delay="0"/>
                                  </p:stCondLst>
                                  <p:childTnLst>
                                    <p:set>
                                      <p:cBhvr>
                                        <p:cTn id="124" dur="1" fill="hold">
                                          <p:stCondLst>
                                            <p:cond delay="0"/>
                                          </p:stCondLst>
                                        </p:cTn>
                                        <p:tgtEl>
                                          <p:spTgt spid="184"/>
                                        </p:tgtEl>
                                        <p:attrNameLst>
                                          <p:attrName>style.visibility</p:attrName>
                                        </p:attrNameLst>
                                      </p:cBhvr>
                                      <p:to>
                                        <p:strVal val="visible"/>
                                      </p:to>
                                    </p:set>
                                    <p:animEffect transition="in" filter="wipe(right)">
                                      <p:cBhvr>
                                        <p:cTn id="125" dur="1000"/>
                                        <p:tgtEl>
                                          <p:spTgt spid="184"/>
                                        </p:tgtEl>
                                      </p:cBhvr>
                                    </p:animEffect>
                                  </p:childTnLst>
                                </p:cTn>
                              </p:par>
                            </p:childTnLst>
                          </p:cTn>
                        </p:par>
                        <p:par>
                          <p:cTn id="126" fill="hold">
                            <p:stCondLst>
                              <p:cond delay="1000"/>
                            </p:stCondLst>
                            <p:childTnLst>
                              <p:par>
                                <p:cTn id="127" presetID="10" presetClass="exit" presetSubtype="0" fill="hold" grpId="1" nodeType="afterEffect">
                                  <p:stCondLst>
                                    <p:cond delay="0"/>
                                  </p:stCondLst>
                                  <p:childTnLst>
                                    <p:animEffect transition="out" filter="fade">
                                      <p:cBhvr>
                                        <p:cTn id="128" dur="1000"/>
                                        <p:tgtEl>
                                          <p:spTgt spid="184"/>
                                        </p:tgtEl>
                                      </p:cBhvr>
                                    </p:animEffect>
                                    <p:set>
                                      <p:cBhvr>
                                        <p:cTn id="129" dur="1" fill="hold">
                                          <p:stCondLst>
                                            <p:cond delay="999"/>
                                          </p:stCondLst>
                                        </p:cTn>
                                        <p:tgtEl>
                                          <p:spTgt spid="184"/>
                                        </p:tgtEl>
                                        <p:attrNameLst>
                                          <p:attrName>style.visibility</p:attrName>
                                        </p:attrNameLst>
                                      </p:cBhvr>
                                      <p:to>
                                        <p:strVal val="hidden"/>
                                      </p:to>
                                    </p:set>
                                  </p:childTnLst>
                                </p:cTn>
                              </p:par>
                            </p:childTnLst>
                          </p:cTn>
                        </p:par>
                        <p:par>
                          <p:cTn id="130" fill="hold">
                            <p:stCondLst>
                              <p:cond delay="2000"/>
                            </p:stCondLst>
                            <p:childTnLst>
                              <p:par>
                                <p:cTn id="131" presetID="10" presetClass="exit" presetSubtype="0" fill="hold" nodeType="afterEffect">
                                  <p:stCondLst>
                                    <p:cond delay="0"/>
                                  </p:stCondLst>
                                  <p:childTnLst>
                                    <p:animEffect transition="out" filter="fade">
                                      <p:cBhvr>
                                        <p:cTn id="132" dur="1000"/>
                                        <p:tgtEl>
                                          <p:spTgt spid="14"/>
                                        </p:tgtEl>
                                      </p:cBhvr>
                                    </p:animEffect>
                                    <p:set>
                                      <p:cBhvr>
                                        <p:cTn id="133" dur="1" fill="hold">
                                          <p:stCondLst>
                                            <p:cond delay="999"/>
                                          </p:stCondLst>
                                        </p:cTn>
                                        <p:tgtEl>
                                          <p:spTgt spid="14"/>
                                        </p:tgtEl>
                                        <p:attrNameLst>
                                          <p:attrName>style.visibility</p:attrName>
                                        </p:attrNameLst>
                                      </p:cBhvr>
                                      <p:to>
                                        <p:strVal val="hidden"/>
                                      </p:to>
                                    </p:set>
                                  </p:childTnLst>
                                </p:cTn>
                              </p:par>
                              <p:par>
                                <p:cTn id="134" presetID="47" presetClass="entr" presetSubtype="0" fill="hold" grpId="0" nodeType="withEffect">
                                  <p:stCondLst>
                                    <p:cond delay="0"/>
                                  </p:stCondLst>
                                  <p:childTnLst>
                                    <p:set>
                                      <p:cBhvr>
                                        <p:cTn id="135" dur="1" fill="hold">
                                          <p:stCondLst>
                                            <p:cond delay="0"/>
                                          </p:stCondLst>
                                        </p:cTn>
                                        <p:tgtEl>
                                          <p:spTgt spid="165"/>
                                        </p:tgtEl>
                                        <p:attrNameLst>
                                          <p:attrName>style.visibility</p:attrName>
                                        </p:attrNameLst>
                                      </p:cBhvr>
                                      <p:to>
                                        <p:strVal val="visible"/>
                                      </p:to>
                                    </p:set>
                                    <p:animEffect transition="in" filter="fade">
                                      <p:cBhvr>
                                        <p:cTn id="136" dur="1000"/>
                                        <p:tgtEl>
                                          <p:spTgt spid="165"/>
                                        </p:tgtEl>
                                      </p:cBhvr>
                                    </p:animEffect>
                                    <p:anim calcmode="lin" valueType="num">
                                      <p:cBhvr>
                                        <p:cTn id="137" dur="1000" fill="hold"/>
                                        <p:tgtEl>
                                          <p:spTgt spid="165"/>
                                        </p:tgtEl>
                                        <p:attrNameLst>
                                          <p:attrName>ppt_x</p:attrName>
                                        </p:attrNameLst>
                                      </p:cBhvr>
                                      <p:tavLst>
                                        <p:tav tm="0">
                                          <p:val>
                                            <p:strVal val="#ppt_x"/>
                                          </p:val>
                                        </p:tav>
                                        <p:tav tm="100000">
                                          <p:val>
                                            <p:strVal val="#ppt_x"/>
                                          </p:val>
                                        </p:tav>
                                      </p:tavLst>
                                    </p:anim>
                                    <p:anim calcmode="lin" valueType="num">
                                      <p:cBhvr>
                                        <p:cTn id="138" dur="1000" fill="hold"/>
                                        <p:tgtEl>
                                          <p:spTgt spid="165"/>
                                        </p:tgtEl>
                                        <p:attrNameLst>
                                          <p:attrName>ppt_y</p:attrName>
                                        </p:attrNameLst>
                                      </p:cBhvr>
                                      <p:tavLst>
                                        <p:tav tm="0">
                                          <p:val>
                                            <p:strVal val="#ppt_y-.1"/>
                                          </p:val>
                                        </p:tav>
                                        <p:tav tm="100000">
                                          <p:val>
                                            <p:strVal val="#ppt_y"/>
                                          </p:val>
                                        </p:tav>
                                      </p:tavLst>
                                    </p:anim>
                                  </p:childTnLst>
                                </p:cTn>
                              </p:par>
                              <p:par>
                                <p:cTn id="139" presetID="10" presetClass="entr" presetSubtype="0" fill="hold" nodeType="withEffect">
                                  <p:stCondLst>
                                    <p:cond delay="0"/>
                                  </p:stCondLst>
                                  <p:childTnLst>
                                    <p:set>
                                      <p:cBhvr>
                                        <p:cTn id="140" dur="1" fill="hold">
                                          <p:stCondLst>
                                            <p:cond delay="0"/>
                                          </p:stCondLst>
                                        </p:cTn>
                                        <p:tgtEl>
                                          <p:spTgt spid="4128"/>
                                        </p:tgtEl>
                                        <p:attrNameLst>
                                          <p:attrName>style.visibility</p:attrName>
                                        </p:attrNameLst>
                                      </p:cBhvr>
                                      <p:to>
                                        <p:strVal val="visible"/>
                                      </p:to>
                                    </p:set>
                                    <p:animEffect transition="in" filter="fade">
                                      <p:cBhvr>
                                        <p:cTn id="141" dur="1000"/>
                                        <p:tgtEl>
                                          <p:spTgt spid="4128"/>
                                        </p:tgtEl>
                                      </p:cBhvr>
                                    </p:animEffect>
                                  </p:childTnLst>
                                </p:cTn>
                              </p:par>
                            </p:childTnLst>
                          </p:cTn>
                        </p:par>
                        <p:par>
                          <p:cTn id="142" fill="hold">
                            <p:stCondLst>
                              <p:cond delay="3000"/>
                            </p:stCondLst>
                            <p:childTnLst>
                              <p:par>
                                <p:cTn id="143" presetID="10" presetClass="entr" presetSubtype="0" fill="hold" nodeType="afterEffect">
                                  <p:stCondLst>
                                    <p:cond delay="0"/>
                                  </p:stCondLst>
                                  <p:childTnLst>
                                    <p:set>
                                      <p:cBhvr>
                                        <p:cTn id="144" dur="1" fill="hold">
                                          <p:stCondLst>
                                            <p:cond delay="0"/>
                                          </p:stCondLst>
                                        </p:cTn>
                                        <p:tgtEl>
                                          <p:spTgt spid="2"/>
                                        </p:tgtEl>
                                        <p:attrNameLst>
                                          <p:attrName>style.visibility</p:attrName>
                                        </p:attrNameLst>
                                      </p:cBhvr>
                                      <p:to>
                                        <p:strVal val="visible"/>
                                      </p:to>
                                    </p:set>
                                    <p:animEffect transition="in" filter="fade">
                                      <p:cBhvr>
                                        <p:cTn id="145" dur="1000"/>
                                        <p:tgtEl>
                                          <p:spTgt spid="2"/>
                                        </p:tgtEl>
                                      </p:cBhvr>
                                    </p:animEffect>
                                  </p:childTnLst>
                                </p:cTn>
                              </p:par>
                            </p:childTnLst>
                          </p:cTn>
                        </p:par>
                        <p:par>
                          <p:cTn id="146" fill="hold">
                            <p:stCondLst>
                              <p:cond delay="4000"/>
                            </p:stCondLst>
                            <p:childTnLst>
                              <p:par>
                                <p:cTn id="147" presetID="22" presetClass="entr" presetSubtype="1" fill="hold" grpId="0" nodeType="afterEffect">
                                  <p:stCondLst>
                                    <p:cond delay="0"/>
                                  </p:stCondLst>
                                  <p:childTnLst>
                                    <p:set>
                                      <p:cBhvr>
                                        <p:cTn id="148" dur="1" fill="hold">
                                          <p:stCondLst>
                                            <p:cond delay="0"/>
                                          </p:stCondLst>
                                        </p:cTn>
                                        <p:tgtEl>
                                          <p:spTgt spid="177"/>
                                        </p:tgtEl>
                                        <p:attrNameLst>
                                          <p:attrName>style.visibility</p:attrName>
                                        </p:attrNameLst>
                                      </p:cBhvr>
                                      <p:to>
                                        <p:strVal val="visible"/>
                                      </p:to>
                                    </p:set>
                                    <p:animEffect transition="in" filter="wipe(up)">
                                      <p:cBhvr>
                                        <p:cTn id="149" dur="1000"/>
                                        <p:tgtEl>
                                          <p:spTgt spid="177"/>
                                        </p:tgtEl>
                                      </p:cBhvr>
                                    </p:animEffect>
                                  </p:childTnLst>
                                </p:cTn>
                              </p:par>
                            </p:childTnLst>
                          </p:cTn>
                        </p:par>
                        <p:par>
                          <p:cTn id="150" fill="hold">
                            <p:stCondLst>
                              <p:cond delay="5000"/>
                            </p:stCondLst>
                            <p:childTnLst>
                              <p:par>
                                <p:cTn id="151" presetID="10" presetClass="exit" presetSubtype="0" fill="hold" grpId="1" nodeType="afterEffect">
                                  <p:stCondLst>
                                    <p:cond delay="0"/>
                                  </p:stCondLst>
                                  <p:childTnLst>
                                    <p:animEffect transition="out" filter="fade">
                                      <p:cBhvr>
                                        <p:cTn id="152" dur="1000"/>
                                        <p:tgtEl>
                                          <p:spTgt spid="177"/>
                                        </p:tgtEl>
                                      </p:cBhvr>
                                    </p:animEffect>
                                    <p:set>
                                      <p:cBhvr>
                                        <p:cTn id="153" dur="1" fill="hold">
                                          <p:stCondLst>
                                            <p:cond delay="999"/>
                                          </p:stCondLst>
                                        </p:cTn>
                                        <p:tgtEl>
                                          <p:spTgt spid="177"/>
                                        </p:tgtEl>
                                        <p:attrNameLst>
                                          <p:attrName>style.visibility</p:attrName>
                                        </p:attrNameLst>
                                      </p:cBhvr>
                                      <p:to>
                                        <p:strVal val="hidden"/>
                                      </p:to>
                                    </p:set>
                                  </p:childTnLst>
                                </p:cTn>
                              </p:par>
                              <p:par>
                                <p:cTn id="154" presetID="10" presetClass="entr" presetSubtype="0" fill="hold" nodeType="withEffect">
                                  <p:stCondLst>
                                    <p:cond delay="0"/>
                                  </p:stCondLst>
                                  <p:childTnLst>
                                    <p:set>
                                      <p:cBhvr>
                                        <p:cTn id="155" dur="1" fill="hold">
                                          <p:stCondLst>
                                            <p:cond delay="0"/>
                                          </p:stCondLst>
                                        </p:cTn>
                                        <p:tgtEl>
                                          <p:spTgt spid="15"/>
                                        </p:tgtEl>
                                        <p:attrNameLst>
                                          <p:attrName>style.visibility</p:attrName>
                                        </p:attrNameLst>
                                      </p:cBhvr>
                                      <p:to>
                                        <p:strVal val="visible"/>
                                      </p:to>
                                    </p:set>
                                    <p:animEffect transition="in" filter="fade">
                                      <p:cBhvr>
                                        <p:cTn id="156" dur="1000"/>
                                        <p:tgtEl>
                                          <p:spTgt spid="15"/>
                                        </p:tgtEl>
                                      </p:cBhvr>
                                    </p:animEffect>
                                  </p:childTnLst>
                                </p:cTn>
                              </p:par>
                            </p:childTnLst>
                          </p:cTn>
                        </p:par>
                        <p:par>
                          <p:cTn id="157" fill="hold">
                            <p:stCondLst>
                              <p:cond delay="6000"/>
                            </p:stCondLst>
                            <p:childTnLst>
                              <p:par>
                                <p:cTn id="158" presetID="22" presetClass="entr" presetSubtype="2" fill="hold" grpId="0" nodeType="afterEffect">
                                  <p:stCondLst>
                                    <p:cond delay="0"/>
                                  </p:stCondLst>
                                  <p:childTnLst>
                                    <p:set>
                                      <p:cBhvr>
                                        <p:cTn id="159" dur="1" fill="hold">
                                          <p:stCondLst>
                                            <p:cond delay="0"/>
                                          </p:stCondLst>
                                        </p:cTn>
                                        <p:tgtEl>
                                          <p:spTgt spid="176"/>
                                        </p:tgtEl>
                                        <p:attrNameLst>
                                          <p:attrName>style.visibility</p:attrName>
                                        </p:attrNameLst>
                                      </p:cBhvr>
                                      <p:to>
                                        <p:strVal val="visible"/>
                                      </p:to>
                                    </p:set>
                                    <p:animEffect transition="in" filter="wipe(right)">
                                      <p:cBhvr>
                                        <p:cTn id="160" dur="1000"/>
                                        <p:tgtEl>
                                          <p:spTgt spid="176"/>
                                        </p:tgtEl>
                                      </p:cBhvr>
                                    </p:animEffect>
                                  </p:childTnLst>
                                </p:cTn>
                              </p:par>
                            </p:childTnLst>
                          </p:cTn>
                        </p:par>
                        <p:par>
                          <p:cTn id="161" fill="hold">
                            <p:stCondLst>
                              <p:cond delay="7000"/>
                            </p:stCondLst>
                            <p:childTnLst>
                              <p:par>
                                <p:cTn id="162" presetID="10" presetClass="exit" presetSubtype="0" fill="hold" grpId="1" nodeType="afterEffect">
                                  <p:stCondLst>
                                    <p:cond delay="0"/>
                                  </p:stCondLst>
                                  <p:childTnLst>
                                    <p:animEffect transition="out" filter="fade">
                                      <p:cBhvr>
                                        <p:cTn id="163" dur="1000"/>
                                        <p:tgtEl>
                                          <p:spTgt spid="176"/>
                                        </p:tgtEl>
                                      </p:cBhvr>
                                    </p:animEffect>
                                    <p:set>
                                      <p:cBhvr>
                                        <p:cTn id="164" dur="1" fill="hold">
                                          <p:stCondLst>
                                            <p:cond delay="999"/>
                                          </p:stCondLst>
                                        </p:cTn>
                                        <p:tgtEl>
                                          <p:spTgt spid="176"/>
                                        </p:tgtEl>
                                        <p:attrNameLst>
                                          <p:attrName>style.visibility</p:attrName>
                                        </p:attrNameLst>
                                      </p:cBhvr>
                                      <p:to>
                                        <p:strVal val="hidden"/>
                                      </p:to>
                                    </p:set>
                                  </p:childTnLst>
                                </p:cTn>
                              </p:par>
                              <p:par>
                                <p:cTn id="165" presetID="10" presetClass="entr" presetSubtype="0" fill="hold" nodeType="withEffect">
                                  <p:stCondLst>
                                    <p:cond delay="0"/>
                                  </p:stCondLst>
                                  <p:childTnLst>
                                    <p:set>
                                      <p:cBhvr>
                                        <p:cTn id="166" dur="1" fill="hold">
                                          <p:stCondLst>
                                            <p:cond delay="0"/>
                                          </p:stCondLst>
                                        </p:cTn>
                                        <p:tgtEl>
                                          <p:spTgt spid="16"/>
                                        </p:tgtEl>
                                        <p:attrNameLst>
                                          <p:attrName>style.visibility</p:attrName>
                                        </p:attrNameLst>
                                      </p:cBhvr>
                                      <p:to>
                                        <p:strVal val="visible"/>
                                      </p:to>
                                    </p:set>
                                    <p:animEffect transition="in" filter="fade">
                                      <p:cBhvr>
                                        <p:cTn id="167" dur="1000"/>
                                        <p:tgtEl>
                                          <p:spTgt spid="16"/>
                                        </p:tgtEl>
                                      </p:cBhvr>
                                    </p:animEffect>
                                  </p:childTnLst>
                                </p:cTn>
                              </p:par>
                            </p:childTnLst>
                          </p:cTn>
                        </p:par>
                        <p:par>
                          <p:cTn id="168" fill="hold">
                            <p:stCondLst>
                              <p:cond delay="8000"/>
                            </p:stCondLst>
                            <p:childTnLst>
                              <p:par>
                                <p:cTn id="169" presetID="22" presetClass="entr" presetSubtype="2" fill="hold" grpId="0" nodeType="afterEffect">
                                  <p:stCondLst>
                                    <p:cond delay="0"/>
                                  </p:stCondLst>
                                  <p:childTnLst>
                                    <p:set>
                                      <p:cBhvr>
                                        <p:cTn id="170" dur="1" fill="hold">
                                          <p:stCondLst>
                                            <p:cond delay="0"/>
                                          </p:stCondLst>
                                        </p:cTn>
                                        <p:tgtEl>
                                          <p:spTgt spid="111"/>
                                        </p:tgtEl>
                                        <p:attrNameLst>
                                          <p:attrName>style.visibility</p:attrName>
                                        </p:attrNameLst>
                                      </p:cBhvr>
                                      <p:to>
                                        <p:strVal val="visible"/>
                                      </p:to>
                                    </p:set>
                                    <p:animEffect transition="in" filter="wipe(right)">
                                      <p:cBhvr>
                                        <p:cTn id="171" dur="1000"/>
                                        <p:tgtEl>
                                          <p:spTgt spid="111"/>
                                        </p:tgtEl>
                                      </p:cBhvr>
                                    </p:animEffect>
                                  </p:childTnLst>
                                </p:cTn>
                              </p:par>
                            </p:childTnLst>
                          </p:cTn>
                        </p:par>
                        <p:par>
                          <p:cTn id="172" fill="hold">
                            <p:stCondLst>
                              <p:cond delay="9000"/>
                            </p:stCondLst>
                            <p:childTnLst>
                              <p:par>
                                <p:cTn id="173" presetID="10" presetClass="exit" presetSubtype="0" fill="hold" grpId="1" nodeType="afterEffect">
                                  <p:stCondLst>
                                    <p:cond delay="0"/>
                                  </p:stCondLst>
                                  <p:childTnLst>
                                    <p:animEffect transition="out" filter="fade">
                                      <p:cBhvr>
                                        <p:cTn id="174" dur="1000"/>
                                        <p:tgtEl>
                                          <p:spTgt spid="111"/>
                                        </p:tgtEl>
                                      </p:cBhvr>
                                    </p:animEffect>
                                    <p:set>
                                      <p:cBhvr>
                                        <p:cTn id="175" dur="1" fill="hold">
                                          <p:stCondLst>
                                            <p:cond delay="999"/>
                                          </p:stCondLst>
                                        </p:cTn>
                                        <p:tgtEl>
                                          <p:spTgt spid="111"/>
                                        </p:tgtEl>
                                        <p:attrNameLst>
                                          <p:attrName>style.visibility</p:attrName>
                                        </p:attrNameLst>
                                      </p:cBhvr>
                                      <p:to>
                                        <p:strVal val="hidden"/>
                                      </p:to>
                                    </p:set>
                                  </p:childTnLst>
                                </p:cTn>
                              </p:par>
                              <p:par>
                                <p:cTn id="176" presetID="10" presetClass="entr" presetSubtype="0" fill="hold" nodeType="withEffect">
                                  <p:stCondLst>
                                    <p:cond delay="0"/>
                                  </p:stCondLst>
                                  <p:childTnLst>
                                    <p:set>
                                      <p:cBhvr>
                                        <p:cTn id="177" dur="1" fill="hold">
                                          <p:stCondLst>
                                            <p:cond delay="0"/>
                                          </p:stCondLst>
                                        </p:cTn>
                                        <p:tgtEl>
                                          <p:spTgt spid="17"/>
                                        </p:tgtEl>
                                        <p:attrNameLst>
                                          <p:attrName>style.visibility</p:attrName>
                                        </p:attrNameLst>
                                      </p:cBhvr>
                                      <p:to>
                                        <p:strVal val="visible"/>
                                      </p:to>
                                    </p:set>
                                    <p:animEffect transition="in" filter="fade">
                                      <p:cBhvr>
                                        <p:cTn id="178" dur="1000"/>
                                        <p:tgtEl>
                                          <p:spTgt spid="17"/>
                                        </p:tgtEl>
                                      </p:cBhvr>
                                    </p:animEffect>
                                  </p:childTnLst>
                                </p:cTn>
                              </p:par>
                            </p:childTnLst>
                          </p:cTn>
                        </p:par>
                        <p:par>
                          <p:cTn id="179" fill="hold">
                            <p:stCondLst>
                              <p:cond delay="10000"/>
                            </p:stCondLst>
                            <p:childTnLst>
                              <p:par>
                                <p:cTn id="180" presetID="10" presetClass="exit" presetSubtype="0" fill="hold" nodeType="afterEffect">
                                  <p:stCondLst>
                                    <p:cond delay="0"/>
                                  </p:stCondLst>
                                  <p:childTnLst>
                                    <p:animEffect transition="out" filter="fade">
                                      <p:cBhvr>
                                        <p:cTn id="181" dur="1000"/>
                                        <p:tgtEl>
                                          <p:spTgt spid="2"/>
                                        </p:tgtEl>
                                      </p:cBhvr>
                                    </p:animEffect>
                                    <p:set>
                                      <p:cBhvr>
                                        <p:cTn id="182"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65" grpId="0"/>
      <p:bldP spid="119" grpId="0" animBg="1"/>
      <p:bldP spid="119" grpId="1" animBg="1"/>
      <p:bldP spid="111" grpId="0" animBg="1"/>
      <p:bldP spid="111" grpId="1" animBg="1"/>
      <p:bldP spid="113" grpId="0"/>
      <p:bldP spid="184" grpId="0" animBg="1"/>
      <p:bldP spid="184" grpId="1" animBg="1"/>
      <p:bldP spid="176" grpId="0" animBg="1"/>
      <p:bldP spid="176" grpId="1" animBg="1"/>
      <p:bldP spid="177" grpId="0" animBg="1"/>
      <p:bldP spid="177" grpId="1" animBg="1"/>
      <p:bldP spid="146" grpId="0"/>
      <p:bldP spid="147" grpId="0"/>
      <p:bldP spid="150" grpId="0"/>
      <p:bldP spid="163" grpId="0"/>
      <p:bldP spid="1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2647901" y="4036255"/>
            <a:ext cx="4106530" cy="2487354"/>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51" name="Rectangle 50"/>
          <p:cNvSpPr/>
          <p:nvPr/>
        </p:nvSpPr>
        <p:spPr bwMode="auto">
          <a:xfrm>
            <a:off x="6923370" y="4036255"/>
            <a:ext cx="1968795" cy="2487354"/>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52" name="Rectangle 51"/>
          <p:cNvSpPr/>
          <p:nvPr/>
        </p:nvSpPr>
        <p:spPr bwMode="auto">
          <a:xfrm>
            <a:off x="6913239" y="1515409"/>
            <a:ext cx="1968795" cy="2487354"/>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45" name="Rectangle 44"/>
          <p:cNvSpPr/>
          <p:nvPr/>
        </p:nvSpPr>
        <p:spPr bwMode="auto">
          <a:xfrm>
            <a:off x="500034" y="1511164"/>
            <a:ext cx="1968795" cy="2487354"/>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46" name="Rectangle 45"/>
          <p:cNvSpPr/>
          <p:nvPr/>
        </p:nvSpPr>
        <p:spPr bwMode="auto">
          <a:xfrm>
            <a:off x="2637769" y="1511164"/>
            <a:ext cx="1968795" cy="2487354"/>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48" name="Rectangle 47"/>
          <p:cNvSpPr/>
          <p:nvPr/>
        </p:nvSpPr>
        <p:spPr bwMode="auto">
          <a:xfrm>
            <a:off x="4776006" y="1511164"/>
            <a:ext cx="1968795" cy="2487354"/>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56" name="Rectangle 55"/>
          <p:cNvSpPr/>
          <p:nvPr/>
        </p:nvSpPr>
        <p:spPr bwMode="auto">
          <a:xfrm>
            <a:off x="2647901" y="4036255"/>
            <a:ext cx="4106530" cy="777240"/>
          </a:xfrm>
          <a:prstGeom prst="rect">
            <a:avLst/>
          </a:prstGeom>
          <a:solidFill>
            <a:schemeClr val="bg1">
              <a:alpha val="50000"/>
            </a:schemeClr>
          </a:soli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57" name="Rectangle 56"/>
          <p:cNvSpPr/>
          <p:nvPr/>
        </p:nvSpPr>
        <p:spPr bwMode="auto">
          <a:xfrm>
            <a:off x="6923370" y="4036255"/>
            <a:ext cx="1968795" cy="777240"/>
          </a:xfrm>
          <a:prstGeom prst="rect">
            <a:avLst/>
          </a:prstGeom>
          <a:solidFill>
            <a:schemeClr val="bg1">
              <a:alpha val="50000"/>
            </a:schemeClr>
          </a:soli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58" name="Rectangle 57"/>
          <p:cNvSpPr/>
          <p:nvPr/>
        </p:nvSpPr>
        <p:spPr bwMode="auto">
          <a:xfrm>
            <a:off x="6913239" y="1502433"/>
            <a:ext cx="1968795" cy="777240"/>
          </a:xfrm>
          <a:prstGeom prst="rect">
            <a:avLst/>
          </a:prstGeom>
          <a:solidFill>
            <a:schemeClr val="bg1">
              <a:alpha val="50000"/>
            </a:schemeClr>
          </a:soli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61" name="Rectangle 60"/>
          <p:cNvSpPr/>
          <p:nvPr/>
        </p:nvSpPr>
        <p:spPr bwMode="auto">
          <a:xfrm>
            <a:off x="500034" y="1502433"/>
            <a:ext cx="1968795" cy="775511"/>
          </a:xfrm>
          <a:prstGeom prst="rect">
            <a:avLst/>
          </a:prstGeom>
          <a:solidFill>
            <a:schemeClr val="bg1">
              <a:alpha val="50000"/>
            </a:schemeClr>
          </a:soli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63" name="Rectangle 62"/>
          <p:cNvSpPr/>
          <p:nvPr/>
        </p:nvSpPr>
        <p:spPr bwMode="auto">
          <a:xfrm>
            <a:off x="2637769" y="1502433"/>
            <a:ext cx="1968795" cy="775511"/>
          </a:xfrm>
          <a:prstGeom prst="rect">
            <a:avLst/>
          </a:prstGeom>
          <a:solidFill>
            <a:schemeClr val="bg1">
              <a:alpha val="50000"/>
            </a:schemeClr>
          </a:soli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67" name="Rectangle 66"/>
          <p:cNvSpPr/>
          <p:nvPr/>
        </p:nvSpPr>
        <p:spPr bwMode="auto">
          <a:xfrm>
            <a:off x="4776006" y="1502433"/>
            <a:ext cx="1968795" cy="775511"/>
          </a:xfrm>
          <a:prstGeom prst="rect">
            <a:avLst/>
          </a:prstGeom>
          <a:solidFill>
            <a:schemeClr val="bg1">
              <a:alpha val="50000"/>
            </a:schemeClr>
          </a:soli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76" name="TextBox 75"/>
          <p:cNvSpPr txBox="1"/>
          <p:nvPr/>
        </p:nvSpPr>
        <p:spPr>
          <a:xfrm>
            <a:off x="4786314" y="3533029"/>
            <a:ext cx="1928826" cy="523216"/>
          </a:xfrm>
          <a:prstGeom prst="rect">
            <a:avLst/>
          </a:prstGeom>
          <a:noFill/>
        </p:spPr>
        <p:txBody>
          <a:bodyPr wrap="square" lIns="91436" tIns="45718" rIns="91436" bIns="45718" rtlCol="0">
            <a:spAutoFit/>
          </a:bodyPr>
          <a:lstStyle/>
          <a:p>
            <a:pPr algn="ctr">
              <a:buNone/>
            </a:pPr>
            <a:r>
              <a:rPr lang="zh-CN" altLang="en-US" sz="1400" dirty="0" smtClean="0">
                <a:latin typeface="+mj-lt"/>
              </a:rPr>
              <a:t>认证与授权</a:t>
            </a:r>
            <a:endParaRPr lang="en-US" altLang="zh-CN" sz="1400" dirty="0" smtClean="0">
              <a:latin typeface="+mj-lt"/>
            </a:endParaRPr>
          </a:p>
          <a:p>
            <a:pPr algn="ctr">
              <a:buNone/>
            </a:pPr>
            <a:r>
              <a:rPr lang="zh-CN" altLang="en-US" sz="1400" dirty="0" smtClean="0">
                <a:latin typeface="+mj-lt"/>
              </a:rPr>
              <a:t>工作流</a:t>
            </a:r>
            <a:endParaRPr lang="en-US" sz="1400" dirty="0">
              <a:latin typeface="+mj-lt"/>
            </a:endParaRPr>
          </a:p>
        </p:txBody>
      </p:sp>
      <p:sp>
        <p:nvSpPr>
          <p:cNvPr id="81" name="TextBox 80"/>
          <p:cNvSpPr txBox="1"/>
          <p:nvPr/>
        </p:nvSpPr>
        <p:spPr>
          <a:xfrm>
            <a:off x="7227373" y="6051315"/>
            <a:ext cx="1630907" cy="523216"/>
          </a:xfrm>
          <a:prstGeom prst="rect">
            <a:avLst/>
          </a:prstGeom>
          <a:noFill/>
        </p:spPr>
        <p:txBody>
          <a:bodyPr wrap="square" lIns="91436" tIns="45718" rIns="91436" bIns="45718" rtlCol="0">
            <a:spAutoFit/>
          </a:bodyPr>
          <a:lstStyle/>
          <a:p>
            <a:pPr algn="ctr">
              <a:buNone/>
            </a:pPr>
            <a:r>
              <a:rPr lang="zh-CN" altLang="en-US" sz="1400" dirty="0" smtClean="0">
                <a:latin typeface="+mj-lt"/>
              </a:rPr>
              <a:t>动作</a:t>
            </a:r>
            <a:endParaRPr lang="en-US" altLang="zh-CN" sz="1400" dirty="0" smtClean="0">
              <a:latin typeface="+mj-lt"/>
            </a:endParaRPr>
          </a:p>
          <a:p>
            <a:pPr algn="ctr">
              <a:buNone/>
            </a:pPr>
            <a:r>
              <a:rPr lang="zh-CN" altLang="en-US" sz="1400" dirty="0" smtClean="0">
                <a:latin typeface="+mj-lt"/>
              </a:rPr>
              <a:t>工作流</a:t>
            </a:r>
            <a:endParaRPr lang="en-US" sz="1400" dirty="0">
              <a:latin typeface="+mj-lt"/>
            </a:endParaRPr>
          </a:p>
        </p:txBody>
      </p:sp>
      <p:pic>
        <p:nvPicPr>
          <p:cNvPr id="83" name="Picture 82" descr="Database blue.png"/>
          <p:cNvPicPr>
            <a:picLocks/>
          </p:cNvPicPr>
          <p:nvPr/>
        </p:nvPicPr>
        <p:blipFill>
          <a:blip r:embed="rId3" cstate="print"/>
          <a:stretch>
            <a:fillRect/>
          </a:stretch>
        </p:blipFill>
        <p:spPr>
          <a:xfrm>
            <a:off x="7477012" y="2426294"/>
            <a:ext cx="841248" cy="1005840"/>
          </a:xfrm>
          <a:prstGeom prst="rect">
            <a:avLst/>
          </a:prstGeom>
        </p:spPr>
      </p:pic>
      <p:sp>
        <p:nvSpPr>
          <p:cNvPr id="84" name="TextBox 83"/>
          <p:cNvSpPr txBox="1"/>
          <p:nvPr/>
        </p:nvSpPr>
        <p:spPr>
          <a:xfrm>
            <a:off x="7503278" y="2783448"/>
            <a:ext cx="788716" cy="461661"/>
          </a:xfrm>
          <a:prstGeom prst="rect">
            <a:avLst/>
          </a:prstGeom>
          <a:noFill/>
        </p:spPr>
        <p:txBody>
          <a:bodyPr wrap="square" lIns="91436" tIns="45718" rIns="91436" bIns="45718" rtlCol="0">
            <a:spAutoFit/>
          </a:bodyPr>
          <a:lstStyle/>
          <a:p>
            <a:pPr algn="ctr"/>
            <a:r>
              <a:rPr lang="en-US" sz="1200" dirty="0" smtClean="0">
                <a:solidFill>
                  <a:schemeClr val="tx1">
                    <a:lumMod val="50000"/>
                  </a:schemeClr>
                </a:solidFill>
                <a:latin typeface="+mj-lt"/>
              </a:rPr>
              <a:t>Service</a:t>
            </a:r>
          </a:p>
          <a:p>
            <a:pPr algn="ctr"/>
            <a:r>
              <a:rPr lang="en-US" sz="1200" dirty="0" smtClean="0">
                <a:solidFill>
                  <a:schemeClr val="tx1">
                    <a:lumMod val="50000"/>
                  </a:schemeClr>
                </a:solidFill>
                <a:latin typeface="+mj-lt"/>
              </a:rPr>
              <a:t>DB</a:t>
            </a:r>
          </a:p>
        </p:txBody>
      </p:sp>
      <p:pic>
        <p:nvPicPr>
          <p:cNvPr id="85" name="Picture 84" descr="Process.gif"/>
          <p:cNvPicPr>
            <a:picLocks noChangeAspect="1"/>
          </p:cNvPicPr>
          <p:nvPr/>
        </p:nvPicPr>
        <p:blipFill>
          <a:blip r:embed="rId4" cstate="print"/>
          <a:stretch>
            <a:fillRect/>
          </a:stretch>
        </p:blipFill>
        <p:spPr>
          <a:xfrm>
            <a:off x="5389570" y="2582069"/>
            <a:ext cx="741666" cy="685800"/>
          </a:xfrm>
          <a:prstGeom prst="rect">
            <a:avLst/>
          </a:prstGeom>
        </p:spPr>
      </p:pic>
      <p:pic>
        <p:nvPicPr>
          <p:cNvPr id="88" name="Picture 87" descr="Process.gif"/>
          <p:cNvPicPr>
            <a:picLocks noChangeAspect="1"/>
          </p:cNvPicPr>
          <p:nvPr/>
        </p:nvPicPr>
        <p:blipFill>
          <a:blip r:embed="rId4" cstate="print"/>
          <a:stretch>
            <a:fillRect/>
          </a:stretch>
        </p:blipFill>
        <p:spPr>
          <a:xfrm>
            <a:off x="7536934" y="5107160"/>
            <a:ext cx="741666" cy="685800"/>
          </a:xfrm>
          <a:prstGeom prst="rect">
            <a:avLst/>
          </a:prstGeom>
        </p:spPr>
      </p:pic>
      <p:pic>
        <p:nvPicPr>
          <p:cNvPr id="93" name="Picture 92" descr="database green.png"/>
          <p:cNvPicPr>
            <a:picLocks/>
          </p:cNvPicPr>
          <p:nvPr/>
        </p:nvPicPr>
        <p:blipFill>
          <a:blip r:embed="rId5" cstate="print"/>
          <a:stretch>
            <a:fillRect/>
          </a:stretch>
        </p:blipFill>
        <p:spPr>
          <a:xfrm>
            <a:off x="5251256" y="4945235"/>
            <a:ext cx="843058" cy="1009650"/>
          </a:xfrm>
          <a:prstGeom prst="rect">
            <a:avLst/>
          </a:prstGeom>
        </p:spPr>
      </p:pic>
      <p:sp>
        <p:nvSpPr>
          <p:cNvPr id="94" name="TextBox 93"/>
          <p:cNvSpPr txBox="1"/>
          <p:nvPr/>
        </p:nvSpPr>
        <p:spPr>
          <a:xfrm>
            <a:off x="5397154" y="5304294"/>
            <a:ext cx="551262" cy="461661"/>
          </a:xfrm>
          <a:prstGeom prst="rect">
            <a:avLst/>
          </a:prstGeom>
          <a:noFill/>
        </p:spPr>
        <p:txBody>
          <a:bodyPr wrap="square" lIns="91436" tIns="45718" rIns="91436" bIns="45718" rtlCol="0">
            <a:spAutoFit/>
          </a:bodyPr>
          <a:lstStyle/>
          <a:p>
            <a:pPr algn="ctr"/>
            <a:r>
              <a:rPr lang="en-US" sz="1200" dirty="0" smtClean="0">
                <a:solidFill>
                  <a:schemeClr val="tx1">
                    <a:lumMod val="50000"/>
                  </a:schemeClr>
                </a:solidFill>
                <a:latin typeface="+mj-lt"/>
              </a:rPr>
              <a:t>Sync DB</a:t>
            </a:r>
            <a:endParaRPr lang="en-US" sz="1200" dirty="0">
              <a:solidFill>
                <a:schemeClr val="tx1">
                  <a:lumMod val="50000"/>
                </a:schemeClr>
              </a:solidFill>
              <a:latin typeface="+mj-lt"/>
            </a:endParaRPr>
          </a:p>
        </p:txBody>
      </p:sp>
      <p:sp>
        <p:nvSpPr>
          <p:cNvPr id="59" name="Title 58"/>
          <p:cNvSpPr>
            <a:spLocks noGrp="1"/>
          </p:cNvSpPr>
          <p:nvPr>
            <p:ph type="title"/>
          </p:nvPr>
        </p:nvSpPr>
        <p:spPr>
          <a:xfrm>
            <a:off x="457200" y="274638"/>
            <a:ext cx="8229600" cy="769441"/>
          </a:xfrm>
        </p:spPr>
        <p:txBody>
          <a:bodyPr>
            <a:spAutoFit/>
          </a:bodyPr>
          <a:lstStyle/>
          <a:p>
            <a:r>
              <a:rPr sz="4400" dirty="0" smtClean="0">
                <a:latin typeface="+mn-lt"/>
              </a:rPr>
              <a:t>FIM 2010</a:t>
            </a:r>
            <a:r>
              <a:rPr lang="zh-CN" altLang="en-US" dirty="0" smtClean="0">
                <a:latin typeface="+mn-lt"/>
              </a:rPr>
              <a:t>的处理过程</a:t>
            </a:r>
            <a:endParaRPr sz="4800" dirty="0">
              <a:solidFill>
                <a:schemeClr val="tx2"/>
              </a:solidFill>
              <a:effectLst/>
              <a:latin typeface="+mn-lt"/>
            </a:endParaRPr>
          </a:p>
        </p:txBody>
      </p:sp>
      <p:grpSp>
        <p:nvGrpSpPr>
          <p:cNvPr id="2" name="Group 53"/>
          <p:cNvGrpSpPr/>
          <p:nvPr/>
        </p:nvGrpSpPr>
        <p:grpSpPr>
          <a:xfrm>
            <a:off x="1158317" y="2620503"/>
            <a:ext cx="652228" cy="608933"/>
            <a:chOff x="3498103" y="4829622"/>
            <a:chExt cx="652228" cy="608933"/>
          </a:xfrm>
          <a:effectLst>
            <a:outerShdw blurRad="50800" dist="38100" dir="2700000" algn="tl" rotWithShape="0">
              <a:prstClr val="black">
                <a:alpha val="40000"/>
              </a:prstClr>
            </a:outerShdw>
          </a:effectLst>
        </p:grpSpPr>
        <p:pic>
          <p:nvPicPr>
            <p:cNvPr id="65" name="Picture 2" descr="D:\Clip_Installer\DVD_ART\Artwork_Imagery\Shapes and Graphics\screen captures\mock up of portal application.png"/>
            <p:cNvPicPr>
              <a:picLocks noChangeAspect="1" noChangeArrowheads="1"/>
            </p:cNvPicPr>
            <p:nvPr/>
          </p:nvPicPr>
          <p:blipFill>
            <a:blip r:embed="rId6" cstate="print"/>
            <a:srcRect/>
            <a:stretch>
              <a:fillRect/>
            </a:stretch>
          </p:blipFill>
          <p:spPr bwMode="auto">
            <a:xfrm>
              <a:off x="3566769" y="4829622"/>
              <a:ext cx="583562" cy="457200"/>
            </a:xfrm>
            <a:prstGeom prst="rect">
              <a:avLst/>
            </a:prstGeom>
            <a:noFill/>
          </p:spPr>
        </p:pic>
        <p:pic>
          <p:nvPicPr>
            <p:cNvPr id="66" name="Picture 3" descr="\\eventsql\dvd27\Clip_Installer\DVD_ART\Artwork_Imagery\HARDWARE_IMAGERY\Illustration - Misc Hardware\Windows Vista Illustration Icons\IE.png"/>
            <p:cNvPicPr>
              <a:picLocks noChangeAspect="1" noChangeArrowheads="1"/>
            </p:cNvPicPr>
            <p:nvPr/>
          </p:nvPicPr>
          <p:blipFill>
            <a:blip r:embed="rId7" cstate="print"/>
            <a:srcRect/>
            <a:stretch>
              <a:fillRect/>
            </a:stretch>
          </p:blipFill>
          <p:spPr bwMode="auto">
            <a:xfrm>
              <a:off x="3498103" y="4981355"/>
              <a:ext cx="457200" cy="457200"/>
            </a:xfrm>
            <a:prstGeom prst="rect">
              <a:avLst/>
            </a:prstGeom>
            <a:noFill/>
          </p:spPr>
        </p:pic>
      </p:grpSp>
      <p:sp>
        <p:nvSpPr>
          <p:cNvPr id="69" name="TextBox 68"/>
          <p:cNvSpPr txBox="1"/>
          <p:nvPr/>
        </p:nvSpPr>
        <p:spPr>
          <a:xfrm>
            <a:off x="776542" y="1693593"/>
            <a:ext cx="1415772" cy="584775"/>
          </a:xfrm>
          <a:prstGeom prst="rect">
            <a:avLst/>
          </a:prstGeom>
          <a:noFill/>
        </p:spPr>
        <p:txBody>
          <a:bodyPr wrap="none" rtlCol="0">
            <a:spAutoFit/>
          </a:bodyPr>
          <a:lstStyle/>
          <a:p>
            <a:pPr algn="ctr"/>
            <a:r>
              <a:rPr lang="zh-CN" altLang="en-US" sz="1600" dirty="0" smtClean="0">
                <a:latin typeface="+mj-lt"/>
              </a:rPr>
              <a:t>新用户添加到</a:t>
            </a:r>
            <a:endParaRPr lang="en-US" altLang="zh-CN" sz="1600" dirty="0" smtClean="0">
              <a:latin typeface="+mj-lt"/>
            </a:endParaRPr>
          </a:p>
          <a:p>
            <a:pPr algn="ctr"/>
            <a:r>
              <a:rPr lang="en-US" altLang="zh-CN" sz="1600" dirty="0" smtClean="0">
                <a:latin typeface="+mj-lt"/>
              </a:rPr>
              <a:t>HR</a:t>
            </a:r>
            <a:r>
              <a:rPr lang="zh-CN" altLang="en-US" sz="1600" dirty="0" smtClean="0">
                <a:latin typeface="+mj-lt"/>
              </a:rPr>
              <a:t>应用系统</a:t>
            </a:r>
            <a:endParaRPr lang="en-US" sz="1600" dirty="0">
              <a:latin typeface="+mj-lt"/>
            </a:endParaRPr>
          </a:p>
        </p:txBody>
      </p:sp>
      <p:sp>
        <p:nvSpPr>
          <p:cNvPr id="78" name="TextBox 77"/>
          <p:cNvSpPr txBox="1"/>
          <p:nvPr/>
        </p:nvSpPr>
        <p:spPr>
          <a:xfrm>
            <a:off x="4862950" y="1693593"/>
            <a:ext cx="1794907" cy="584775"/>
          </a:xfrm>
          <a:prstGeom prst="rect">
            <a:avLst/>
          </a:prstGeom>
          <a:noFill/>
        </p:spPr>
        <p:txBody>
          <a:bodyPr wrap="square" rtlCol="0">
            <a:spAutoFit/>
          </a:bodyPr>
          <a:lstStyle/>
          <a:p>
            <a:pPr algn="ctr"/>
            <a:r>
              <a:rPr lang="en-US" sz="1600" dirty="0" smtClean="0">
                <a:latin typeface="+mj-lt"/>
              </a:rPr>
              <a:t>FIM</a:t>
            </a:r>
            <a:r>
              <a:rPr lang="zh-CN" altLang="en-US" sz="1600" dirty="0" smtClean="0">
                <a:latin typeface="+mj-lt"/>
              </a:rPr>
              <a:t>控制经理和部门领导的审批</a:t>
            </a:r>
            <a:endParaRPr lang="en-US" sz="1600" dirty="0">
              <a:latin typeface="+mj-lt"/>
            </a:endParaRPr>
          </a:p>
        </p:txBody>
      </p:sp>
      <p:sp>
        <p:nvSpPr>
          <p:cNvPr id="103" name="TextBox 102"/>
          <p:cNvSpPr txBox="1"/>
          <p:nvPr/>
        </p:nvSpPr>
        <p:spPr>
          <a:xfrm>
            <a:off x="6923871" y="1693593"/>
            <a:ext cx="1947530" cy="584775"/>
          </a:xfrm>
          <a:prstGeom prst="rect">
            <a:avLst/>
          </a:prstGeom>
          <a:noFill/>
        </p:spPr>
        <p:txBody>
          <a:bodyPr wrap="square" rtlCol="0">
            <a:spAutoFit/>
          </a:bodyPr>
          <a:lstStyle/>
          <a:p>
            <a:pPr algn="ctr"/>
            <a:r>
              <a:rPr lang="zh-CN" altLang="en-US" sz="1600" dirty="0" smtClean="0">
                <a:latin typeface="+mj-lt"/>
              </a:rPr>
              <a:t>审批通过，更新提交到</a:t>
            </a:r>
            <a:r>
              <a:rPr lang="en-US" altLang="zh-CN" sz="1600" dirty="0" smtClean="0">
                <a:latin typeface="+mj-lt"/>
              </a:rPr>
              <a:t>FIM</a:t>
            </a:r>
            <a:r>
              <a:rPr lang="zh-CN" altLang="en-US" sz="1600" dirty="0" smtClean="0">
                <a:latin typeface="+mj-lt"/>
              </a:rPr>
              <a:t>的数据库</a:t>
            </a:r>
            <a:endParaRPr lang="en-US" sz="1600" dirty="0">
              <a:latin typeface="+mj-lt"/>
            </a:endParaRPr>
          </a:p>
        </p:txBody>
      </p:sp>
      <p:sp>
        <p:nvSpPr>
          <p:cNvPr id="105" name="TextBox 104"/>
          <p:cNvSpPr txBox="1"/>
          <p:nvPr/>
        </p:nvSpPr>
        <p:spPr>
          <a:xfrm>
            <a:off x="7187058" y="4208126"/>
            <a:ext cx="1441420" cy="523220"/>
          </a:xfrm>
          <a:prstGeom prst="rect">
            <a:avLst/>
          </a:prstGeom>
          <a:noFill/>
        </p:spPr>
        <p:txBody>
          <a:bodyPr wrap="none" rtlCol="0">
            <a:spAutoFit/>
          </a:bodyPr>
          <a:lstStyle/>
          <a:p>
            <a:pPr algn="ctr"/>
            <a:r>
              <a:rPr lang="en-US" sz="1400" dirty="0" smtClean="0">
                <a:latin typeface="+mj-lt"/>
              </a:rPr>
              <a:t>FIM</a:t>
            </a:r>
            <a:r>
              <a:rPr lang="zh-CN" altLang="en-US" sz="1400" dirty="0" smtClean="0">
                <a:latin typeface="+mj-lt"/>
              </a:rPr>
              <a:t>发送</a:t>
            </a:r>
            <a:endParaRPr lang="en-US" altLang="zh-CN" sz="1400" dirty="0" smtClean="0">
              <a:latin typeface="+mj-lt"/>
            </a:endParaRPr>
          </a:p>
          <a:p>
            <a:pPr algn="ctr"/>
            <a:r>
              <a:rPr lang="zh-CN" altLang="en-US" sz="1400" dirty="0" smtClean="0">
                <a:latin typeface="+mj-lt"/>
              </a:rPr>
              <a:t>欢迎和确认邮件</a:t>
            </a:r>
            <a:endParaRPr lang="en-US" sz="1400" dirty="0">
              <a:latin typeface="+mj-lt"/>
            </a:endParaRPr>
          </a:p>
        </p:txBody>
      </p:sp>
      <p:grpSp>
        <p:nvGrpSpPr>
          <p:cNvPr id="3" name="Group 81"/>
          <p:cNvGrpSpPr/>
          <p:nvPr/>
        </p:nvGrpSpPr>
        <p:grpSpPr>
          <a:xfrm>
            <a:off x="3309081" y="4954760"/>
            <a:ext cx="770840" cy="990600"/>
            <a:chOff x="1042181" y="5041900"/>
            <a:chExt cx="770840" cy="990600"/>
          </a:xfrm>
        </p:grpSpPr>
        <p:pic>
          <p:nvPicPr>
            <p:cNvPr id="121" name="Picture 4"/>
            <p:cNvPicPr>
              <a:picLocks noChangeAspect="1" noChangeArrowheads="1"/>
            </p:cNvPicPr>
            <p:nvPr/>
          </p:nvPicPr>
          <p:blipFill>
            <a:blip r:embed="rId8" cstate="print"/>
            <a:srcRect/>
            <a:stretch>
              <a:fillRect/>
            </a:stretch>
          </p:blipFill>
          <p:spPr bwMode="auto">
            <a:xfrm>
              <a:off x="1308100" y="5346700"/>
              <a:ext cx="504921" cy="685800"/>
            </a:xfrm>
            <a:prstGeom prst="rect">
              <a:avLst/>
            </a:prstGeom>
            <a:noFill/>
            <a:ln w="9525">
              <a:noFill/>
              <a:miter lim="800000"/>
              <a:headEnd/>
              <a:tailEnd/>
            </a:ln>
            <a:effectLst/>
          </p:spPr>
        </p:pic>
        <p:pic>
          <p:nvPicPr>
            <p:cNvPr id="122" name="Picture 5"/>
            <p:cNvPicPr>
              <a:picLocks noChangeAspect="1" noChangeArrowheads="1"/>
            </p:cNvPicPr>
            <p:nvPr/>
          </p:nvPicPr>
          <p:blipFill>
            <a:blip r:embed="rId9" cstate="print"/>
            <a:srcRect/>
            <a:stretch>
              <a:fillRect/>
            </a:stretch>
          </p:blipFill>
          <p:spPr bwMode="auto">
            <a:xfrm>
              <a:off x="1042181" y="5194300"/>
              <a:ext cx="504921" cy="685800"/>
            </a:xfrm>
            <a:prstGeom prst="rect">
              <a:avLst/>
            </a:prstGeom>
            <a:noFill/>
            <a:ln w="9525">
              <a:noFill/>
              <a:miter lim="800000"/>
              <a:headEnd/>
              <a:tailEnd/>
            </a:ln>
            <a:effectLst/>
          </p:spPr>
        </p:pic>
        <p:pic>
          <p:nvPicPr>
            <p:cNvPr id="123" name="Picture 7"/>
            <p:cNvPicPr>
              <a:picLocks noChangeAspect="1" noChangeArrowheads="1"/>
            </p:cNvPicPr>
            <p:nvPr/>
          </p:nvPicPr>
          <p:blipFill>
            <a:blip r:embed="rId10" cstate="print"/>
            <a:srcRect/>
            <a:stretch>
              <a:fillRect/>
            </a:stretch>
          </p:blipFill>
          <p:spPr bwMode="auto">
            <a:xfrm>
              <a:off x="1315493" y="5041900"/>
              <a:ext cx="427577" cy="685800"/>
            </a:xfrm>
            <a:prstGeom prst="rect">
              <a:avLst/>
            </a:prstGeom>
            <a:noFill/>
            <a:ln w="9525">
              <a:noFill/>
              <a:miter lim="800000"/>
              <a:headEnd/>
              <a:tailEnd/>
            </a:ln>
            <a:effectLst/>
          </p:spPr>
        </p:pic>
      </p:grpSp>
      <p:sp>
        <p:nvSpPr>
          <p:cNvPr id="124" name="TextBox 123"/>
          <p:cNvSpPr txBox="1"/>
          <p:nvPr/>
        </p:nvSpPr>
        <p:spPr>
          <a:xfrm>
            <a:off x="2940155" y="6209523"/>
            <a:ext cx="1630907" cy="307773"/>
          </a:xfrm>
          <a:prstGeom prst="rect">
            <a:avLst/>
          </a:prstGeom>
          <a:noFill/>
        </p:spPr>
        <p:txBody>
          <a:bodyPr wrap="square" lIns="91436" tIns="45718" rIns="91436" bIns="45718" rtlCol="0">
            <a:spAutoFit/>
          </a:bodyPr>
          <a:lstStyle/>
          <a:p>
            <a:pPr algn="ctr">
              <a:buNone/>
            </a:pPr>
            <a:r>
              <a:rPr lang="zh-CN" altLang="en-US" sz="1400" dirty="0" smtClean="0">
                <a:latin typeface="+mj-lt"/>
              </a:rPr>
              <a:t>身份存贮</a:t>
            </a:r>
            <a:endParaRPr lang="en-US" sz="1400" dirty="0">
              <a:latin typeface="+mj-lt"/>
            </a:endParaRPr>
          </a:p>
        </p:txBody>
      </p:sp>
      <p:sp>
        <p:nvSpPr>
          <p:cNvPr id="127" name="TextBox 126"/>
          <p:cNvSpPr txBox="1"/>
          <p:nvPr/>
        </p:nvSpPr>
        <p:spPr>
          <a:xfrm>
            <a:off x="3393960" y="4208126"/>
            <a:ext cx="2700670" cy="523220"/>
          </a:xfrm>
          <a:prstGeom prst="rect">
            <a:avLst/>
          </a:prstGeom>
          <a:noFill/>
        </p:spPr>
        <p:txBody>
          <a:bodyPr wrap="square" rtlCol="0">
            <a:spAutoFit/>
          </a:bodyPr>
          <a:lstStyle/>
          <a:p>
            <a:pPr algn="ctr"/>
            <a:r>
              <a:rPr lang="en-US" sz="1400" dirty="0" smtClean="0">
                <a:latin typeface="+mj-lt"/>
              </a:rPr>
              <a:t>FIM</a:t>
            </a:r>
            <a:r>
              <a:rPr lang="zh-CN" altLang="en-US" sz="1400" dirty="0" smtClean="0">
                <a:latin typeface="+mj-lt"/>
              </a:rPr>
              <a:t>将更新同步到</a:t>
            </a:r>
            <a:endParaRPr lang="en-US" altLang="zh-CN" sz="1400" dirty="0" smtClean="0">
              <a:latin typeface="+mj-lt"/>
            </a:endParaRPr>
          </a:p>
          <a:p>
            <a:pPr algn="ctr"/>
            <a:r>
              <a:rPr lang="zh-CN" altLang="en-US" sz="1400" dirty="0" smtClean="0">
                <a:latin typeface="+mj-lt"/>
              </a:rPr>
              <a:t>外部身份存贮</a:t>
            </a:r>
            <a:endParaRPr lang="en-US" sz="1400" dirty="0">
              <a:latin typeface="+mj-lt"/>
            </a:endParaRPr>
          </a:p>
        </p:txBody>
      </p:sp>
      <p:sp>
        <p:nvSpPr>
          <p:cNvPr id="135" name="TextBox 134"/>
          <p:cNvSpPr txBox="1"/>
          <p:nvPr/>
        </p:nvSpPr>
        <p:spPr>
          <a:xfrm>
            <a:off x="2811688" y="1693593"/>
            <a:ext cx="1620957" cy="584775"/>
          </a:xfrm>
          <a:prstGeom prst="rect">
            <a:avLst/>
          </a:prstGeom>
          <a:noFill/>
        </p:spPr>
        <p:txBody>
          <a:bodyPr wrap="none" rtlCol="0">
            <a:spAutoFit/>
          </a:bodyPr>
          <a:lstStyle/>
          <a:p>
            <a:pPr algn="ctr"/>
            <a:r>
              <a:rPr lang="zh-CN" altLang="en-US" sz="1600" dirty="0" smtClean="0">
                <a:latin typeface="+mj-lt"/>
              </a:rPr>
              <a:t>同步服务接收到</a:t>
            </a:r>
            <a:endParaRPr lang="en-US" altLang="zh-CN" sz="1600" dirty="0" smtClean="0">
              <a:latin typeface="+mj-lt"/>
            </a:endParaRPr>
          </a:p>
          <a:p>
            <a:pPr algn="ctr"/>
            <a:r>
              <a:rPr lang="zh-CN" altLang="en-US" sz="1600" dirty="0" smtClean="0">
                <a:latin typeface="+mj-lt"/>
              </a:rPr>
              <a:t>同步请求</a:t>
            </a:r>
            <a:endParaRPr lang="en-US" sz="1600" dirty="0">
              <a:latin typeface="+mj-lt"/>
            </a:endParaRPr>
          </a:p>
        </p:txBody>
      </p:sp>
      <p:pic>
        <p:nvPicPr>
          <p:cNvPr id="40" name="Picture 39" descr="database green.png"/>
          <p:cNvPicPr>
            <a:picLocks/>
          </p:cNvPicPr>
          <p:nvPr/>
        </p:nvPicPr>
        <p:blipFill>
          <a:blip r:embed="rId5" cstate="print"/>
          <a:stretch>
            <a:fillRect/>
          </a:stretch>
        </p:blipFill>
        <p:spPr>
          <a:xfrm>
            <a:off x="3201542" y="2420144"/>
            <a:ext cx="841248" cy="1009650"/>
          </a:xfrm>
          <a:prstGeom prst="rect">
            <a:avLst/>
          </a:prstGeom>
        </p:spPr>
      </p:pic>
      <p:sp>
        <p:nvSpPr>
          <p:cNvPr id="41" name="TextBox 40"/>
          <p:cNvSpPr txBox="1"/>
          <p:nvPr/>
        </p:nvSpPr>
        <p:spPr>
          <a:xfrm>
            <a:off x="3318182" y="2779203"/>
            <a:ext cx="607968" cy="461661"/>
          </a:xfrm>
          <a:prstGeom prst="rect">
            <a:avLst/>
          </a:prstGeom>
          <a:noFill/>
        </p:spPr>
        <p:txBody>
          <a:bodyPr wrap="square" lIns="91436" tIns="45718" rIns="91436" bIns="45718" rtlCol="0">
            <a:spAutoFit/>
          </a:bodyPr>
          <a:lstStyle/>
          <a:p>
            <a:pPr algn="ctr"/>
            <a:r>
              <a:rPr lang="en-US" sz="1200" dirty="0" smtClean="0">
                <a:solidFill>
                  <a:schemeClr val="tx1">
                    <a:lumMod val="50000"/>
                  </a:schemeClr>
                </a:solidFill>
                <a:latin typeface="+mj-lt"/>
              </a:rPr>
              <a:t>Sync DB</a:t>
            </a:r>
            <a:endParaRPr lang="en-US" sz="1200" dirty="0">
              <a:solidFill>
                <a:schemeClr val="tx1">
                  <a:lumMod val="50000"/>
                </a:schemeClr>
              </a:solidFill>
              <a:latin typeface="+mj-lt"/>
            </a:endParaRPr>
          </a:p>
        </p:txBody>
      </p:sp>
      <p:sp>
        <p:nvSpPr>
          <p:cNvPr id="42" name="TextBox 41"/>
          <p:cNvSpPr txBox="1"/>
          <p:nvPr/>
        </p:nvSpPr>
        <p:spPr>
          <a:xfrm>
            <a:off x="2643174" y="3533029"/>
            <a:ext cx="1928825" cy="523216"/>
          </a:xfrm>
          <a:prstGeom prst="rect">
            <a:avLst/>
          </a:prstGeom>
          <a:noFill/>
        </p:spPr>
        <p:txBody>
          <a:bodyPr wrap="square" lIns="91436" tIns="45718" rIns="91436" bIns="45718" rtlCol="0">
            <a:spAutoFit/>
          </a:bodyPr>
          <a:lstStyle/>
          <a:p>
            <a:pPr algn="ctr">
              <a:buNone/>
            </a:pPr>
            <a:r>
              <a:rPr lang="zh-CN" altLang="en-US" sz="1400" dirty="0" smtClean="0">
                <a:latin typeface="+mj-lt"/>
              </a:rPr>
              <a:t>管理代理</a:t>
            </a:r>
            <a:endParaRPr lang="en-US" altLang="zh-CN" sz="1400" dirty="0" smtClean="0">
              <a:latin typeface="+mj-lt"/>
            </a:endParaRPr>
          </a:p>
          <a:p>
            <a:pPr algn="ctr">
              <a:buNone/>
            </a:pPr>
            <a:r>
              <a:rPr lang="en-US" sz="1400" dirty="0" smtClean="0">
                <a:latin typeface="+mj-lt"/>
              </a:rPr>
              <a:t>Management</a:t>
            </a:r>
            <a:r>
              <a:rPr lang="zh-CN" altLang="en-US" sz="1400" dirty="0" smtClean="0">
                <a:latin typeface="+mj-lt"/>
              </a:rPr>
              <a:t> </a:t>
            </a:r>
            <a:r>
              <a:rPr lang="en-US" sz="1400" dirty="0" smtClean="0">
                <a:latin typeface="+mj-lt"/>
              </a:rPr>
              <a:t>Agents</a:t>
            </a:r>
            <a:endParaRPr lang="en-US" sz="1400" dirty="0">
              <a:latin typeface="+mj-lt"/>
            </a:endParaRPr>
          </a:p>
        </p:txBody>
      </p:sp>
      <p:sp>
        <p:nvSpPr>
          <p:cNvPr id="44" name="Rectangle 43"/>
          <p:cNvSpPr/>
          <p:nvPr/>
        </p:nvSpPr>
        <p:spPr>
          <a:xfrm>
            <a:off x="533476" y="1000108"/>
            <a:ext cx="4752904" cy="430887"/>
          </a:xfrm>
          <a:prstGeom prst="rect">
            <a:avLst/>
          </a:prstGeom>
        </p:spPr>
        <p:txBody>
          <a:bodyPr wrap="none" lIns="0" tIns="0" rIns="0" bIns="0">
            <a:spAutoFit/>
          </a:bodyPr>
          <a:lstStyle/>
          <a:p>
            <a:r>
              <a:rPr lang="en-US" sz="2800" dirty="0" smtClean="0">
                <a:solidFill>
                  <a:schemeClr val="tx2"/>
                </a:solidFill>
                <a:latin typeface="Trebuchet MS" pitchFamily="34" charset="0"/>
              </a:rPr>
              <a:t>HR</a:t>
            </a:r>
            <a:r>
              <a:rPr lang="zh-CN" altLang="en-US" sz="2800" dirty="0" smtClean="0">
                <a:solidFill>
                  <a:schemeClr val="tx2"/>
                </a:solidFill>
                <a:latin typeface="Trebuchet MS" pitchFamily="34" charset="0"/>
              </a:rPr>
              <a:t>驱动的新员工身份配置过程</a:t>
            </a:r>
            <a:endParaRPr lang="en-US" sz="2800" dirty="0">
              <a:latin typeface="Trebuchet MS" pitchFamily="34" charset="0"/>
            </a:endParaRPr>
          </a:p>
        </p:txBody>
      </p:sp>
      <p:pic>
        <p:nvPicPr>
          <p:cNvPr id="1027" name="Picture 3" descr="C:\Program Files\Microsoft Resource DVD Artwork\DVD_ART\Artwork_Imagery\Shapes and Graphics\Arrows - arrow\Straight\arrow 12 blue arrow light edges.png"/>
          <p:cNvPicPr>
            <a:picLocks noChangeAspect="1" noChangeArrowheads="1"/>
          </p:cNvPicPr>
          <p:nvPr/>
        </p:nvPicPr>
        <p:blipFill>
          <a:blip r:embed="rId11" cstate="print"/>
          <a:srcRect/>
          <a:stretch>
            <a:fillRect/>
          </a:stretch>
        </p:blipFill>
        <p:spPr bwMode="auto">
          <a:xfrm>
            <a:off x="1669726" y="2640971"/>
            <a:ext cx="1468955" cy="567996"/>
          </a:xfrm>
          <a:prstGeom prst="rect">
            <a:avLst/>
          </a:prstGeom>
          <a:noFill/>
        </p:spPr>
      </p:pic>
      <p:pic>
        <p:nvPicPr>
          <p:cNvPr id="72" name="Picture 3" descr="C:\Program Files\Microsoft Resource DVD Artwork\DVD_ART\Artwork_Imagery\Shapes and Graphics\Arrows - arrow\Straight\arrow 12 blue arrow light edges.png"/>
          <p:cNvPicPr>
            <a:picLocks noChangeAspect="1" noChangeArrowheads="1"/>
          </p:cNvPicPr>
          <p:nvPr/>
        </p:nvPicPr>
        <p:blipFill>
          <a:blip r:embed="rId11" cstate="print"/>
          <a:srcRect/>
          <a:stretch>
            <a:fillRect/>
          </a:stretch>
        </p:blipFill>
        <p:spPr bwMode="auto">
          <a:xfrm>
            <a:off x="3806870" y="2640971"/>
            <a:ext cx="1468955" cy="567996"/>
          </a:xfrm>
          <a:prstGeom prst="rect">
            <a:avLst/>
          </a:prstGeom>
          <a:noFill/>
        </p:spPr>
      </p:pic>
      <p:pic>
        <p:nvPicPr>
          <p:cNvPr id="73" name="Picture 3" descr="C:\Program Files\Microsoft Resource DVD Artwork\DVD_ART\Artwork_Imagery\Shapes and Graphics\Arrows - arrow\Straight\arrow 12 blue arrow light edges.png"/>
          <p:cNvPicPr>
            <a:picLocks noChangeAspect="1" noChangeArrowheads="1"/>
          </p:cNvPicPr>
          <p:nvPr/>
        </p:nvPicPr>
        <p:blipFill>
          <a:blip r:embed="rId11" cstate="print"/>
          <a:srcRect/>
          <a:stretch>
            <a:fillRect/>
          </a:stretch>
        </p:blipFill>
        <p:spPr bwMode="auto">
          <a:xfrm>
            <a:off x="5912117" y="2640971"/>
            <a:ext cx="1468955" cy="567996"/>
          </a:xfrm>
          <a:prstGeom prst="rect">
            <a:avLst/>
          </a:prstGeom>
          <a:noFill/>
        </p:spPr>
      </p:pic>
      <p:pic>
        <p:nvPicPr>
          <p:cNvPr id="75" name="Picture 3" descr="C:\Program Files\Microsoft Resource DVD Artwork\DVD_ART\Artwork_Imagery\Shapes and Graphics\Arrows - arrow\Straight\arrow 12 blue arrow light edges.png"/>
          <p:cNvPicPr>
            <a:picLocks noChangeAspect="1" noChangeArrowheads="1"/>
          </p:cNvPicPr>
          <p:nvPr/>
        </p:nvPicPr>
        <p:blipFill>
          <a:blip r:embed="rId11" cstate="print"/>
          <a:srcRect/>
          <a:stretch>
            <a:fillRect/>
          </a:stretch>
        </p:blipFill>
        <p:spPr bwMode="auto">
          <a:xfrm flipH="1">
            <a:off x="6284350" y="5166062"/>
            <a:ext cx="1468955" cy="567996"/>
          </a:xfrm>
          <a:prstGeom prst="rect">
            <a:avLst/>
          </a:prstGeom>
          <a:noFill/>
        </p:spPr>
      </p:pic>
      <p:pic>
        <p:nvPicPr>
          <p:cNvPr id="77" name="Picture 3" descr="C:\Program Files\Microsoft Resource DVD Artwork\DVD_ART\Artwork_Imagery\Shapes and Graphics\Arrows - arrow\Straight\arrow 12 blue arrow light edges.png"/>
          <p:cNvPicPr>
            <a:picLocks noChangeAspect="1" noChangeArrowheads="1"/>
          </p:cNvPicPr>
          <p:nvPr/>
        </p:nvPicPr>
        <p:blipFill>
          <a:blip r:embed="rId11" cstate="print"/>
          <a:srcRect/>
          <a:stretch>
            <a:fillRect/>
          </a:stretch>
        </p:blipFill>
        <p:spPr bwMode="auto">
          <a:xfrm flipH="1">
            <a:off x="4030248" y="5166062"/>
            <a:ext cx="1468955" cy="567996"/>
          </a:xfrm>
          <a:prstGeom prst="rect">
            <a:avLst/>
          </a:prstGeom>
          <a:noFill/>
        </p:spPr>
      </p:pic>
      <p:pic>
        <p:nvPicPr>
          <p:cNvPr id="80" name="Picture 3" descr="C:\Program Files\Microsoft Resource DVD Artwork\DVD_ART\Artwork_Imagery\Shapes and Graphics\Arrows - arrow\Straight\arrow 12 blue arrow light edges.png"/>
          <p:cNvPicPr>
            <a:picLocks noChangeAspect="1" noChangeArrowheads="1"/>
          </p:cNvPicPr>
          <p:nvPr/>
        </p:nvPicPr>
        <p:blipFill>
          <a:blip r:embed="rId11" cstate="print"/>
          <a:srcRect/>
          <a:stretch>
            <a:fillRect/>
          </a:stretch>
        </p:blipFill>
        <p:spPr bwMode="auto">
          <a:xfrm rot="16200000" flipH="1">
            <a:off x="7911242" y="3238797"/>
            <a:ext cx="1468955" cy="567996"/>
          </a:xfrm>
          <a:prstGeom prst="rect">
            <a:avLst/>
          </a:prstGeom>
          <a:noFill/>
        </p:spPr>
      </p:pic>
      <p:sp>
        <p:nvSpPr>
          <p:cNvPr id="50" name="TextBox 49"/>
          <p:cNvSpPr txBox="1"/>
          <p:nvPr/>
        </p:nvSpPr>
        <p:spPr>
          <a:xfrm>
            <a:off x="4714876" y="6017230"/>
            <a:ext cx="1928825" cy="523216"/>
          </a:xfrm>
          <a:prstGeom prst="rect">
            <a:avLst/>
          </a:prstGeom>
          <a:noFill/>
        </p:spPr>
        <p:txBody>
          <a:bodyPr wrap="square" lIns="91436" tIns="45718" rIns="91436" bIns="45718" rtlCol="0">
            <a:spAutoFit/>
          </a:bodyPr>
          <a:lstStyle/>
          <a:p>
            <a:pPr algn="ctr">
              <a:buNone/>
            </a:pPr>
            <a:r>
              <a:rPr lang="zh-CN" altLang="en-US" sz="1400" dirty="0" smtClean="0">
                <a:latin typeface="+mj-lt"/>
              </a:rPr>
              <a:t>管理代理</a:t>
            </a:r>
            <a:endParaRPr lang="en-US" altLang="zh-CN" sz="1400" dirty="0" smtClean="0">
              <a:latin typeface="+mj-lt"/>
            </a:endParaRPr>
          </a:p>
          <a:p>
            <a:pPr algn="ctr">
              <a:buNone/>
            </a:pPr>
            <a:r>
              <a:rPr lang="en-US" sz="1400" dirty="0" smtClean="0">
                <a:latin typeface="+mj-lt"/>
              </a:rPr>
              <a:t>Management</a:t>
            </a:r>
            <a:r>
              <a:rPr lang="zh-CN" altLang="en-US" sz="1400" dirty="0" smtClean="0">
                <a:latin typeface="+mj-lt"/>
              </a:rPr>
              <a:t> </a:t>
            </a:r>
            <a:r>
              <a:rPr lang="en-US" sz="1400" dirty="0" smtClean="0">
                <a:latin typeface="+mj-lt"/>
              </a:rPr>
              <a:t>Agents</a:t>
            </a:r>
            <a:endParaRPr lang="en-US" sz="1400" dirty="0">
              <a:latin typeface="+mj-l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HR</a:t>
            </a:r>
            <a:r>
              <a:rPr lang="zh-CN" altLang="en-US" dirty="0" smtClean="0"/>
              <a:t>驱动的新员工身份配置过程</a:t>
            </a:r>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企业信息系统身份管理</a:t>
            </a:r>
            <a:endParaRPr lang="zh-CN" altLang="en-US" dirty="0"/>
          </a:p>
        </p:txBody>
      </p:sp>
      <p:sp>
        <p:nvSpPr>
          <p:cNvPr id="5" name="文本占位符 4"/>
          <p:cNvSpPr>
            <a:spLocks noGrp="1"/>
          </p:cNvSpPr>
          <p:nvPr>
            <p:ph type="body" sz="quarter" idx="10"/>
          </p:nvPr>
        </p:nvSpPr>
        <p:spPr/>
        <p:txBody>
          <a:bodyPr/>
          <a:lstStyle/>
          <a:p>
            <a:r>
              <a:rPr lang="en-US" altLang="zh-CN" dirty="0" smtClean="0"/>
              <a:t>WSV320</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58"/>
          <p:cNvSpPr>
            <a:spLocks noGrp="1"/>
          </p:cNvSpPr>
          <p:nvPr>
            <p:ph type="title"/>
          </p:nvPr>
        </p:nvSpPr>
        <p:spPr>
          <a:xfrm>
            <a:off x="457200" y="274638"/>
            <a:ext cx="8229600" cy="769441"/>
          </a:xfrm>
        </p:spPr>
        <p:txBody>
          <a:bodyPr>
            <a:spAutoFit/>
          </a:bodyPr>
          <a:lstStyle/>
          <a:p>
            <a:r>
              <a:rPr lang="en-US" altLang="zh-CN" sz="4400" dirty="0" smtClean="0"/>
              <a:t>FIM 2010</a:t>
            </a:r>
            <a:r>
              <a:rPr lang="zh-CN" altLang="en-US" sz="3600" dirty="0" smtClean="0"/>
              <a:t>的处理过程</a:t>
            </a:r>
            <a:endParaRPr sz="3600" dirty="0">
              <a:solidFill>
                <a:schemeClr val="tx2"/>
              </a:solidFill>
            </a:endParaRPr>
          </a:p>
        </p:txBody>
      </p:sp>
      <p:sp>
        <p:nvSpPr>
          <p:cNvPr id="16" name="Rectangle 15"/>
          <p:cNvSpPr/>
          <p:nvPr/>
        </p:nvSpPr>
        <p:spPr>
          <a:xfrm>
            <a:off x="532043" y="990600"/>
            <a:ext cx="3949799" cy="430887"/>
          </a:xfrm>
          <a:prstGeom prst="rect">
            <a:avLst/>
          </a:prstGeom>
        </p:spPr>
        <p:txBody>
          <a:bodyPr wrap="none" lIns="0" tIns="0" rIns="0" bIns="0">
            <a:spAutoFit/>
          </a:bodyPr>
          <a:lstStyle/>
          <a:p>
            <a:r>
              <a:rPr lang="zh-CN" altLang="en-US" sz="2800" dirty="0" smtClean="0">
                <a:solidFill>
                  <a:schemeClr val="tx2"/>
                </a:solidFill>
                <a:latin typeface="Trebuchet MS" pitchFamily="34" charset="0"/>
              </a:rPr>
              <a:t>智能卡配置的自服务过程</a:t>
            </a:r>
            <a:endParaRPr lang="en-US" sz="2800" dirty="0">
              <a:latin typeface="Trebuchet MS" pitchFamily="34" charset="0"/>
            </a:endParaRPr>
          </a:p>
        </p:txBody>
      </p:sp>
      <p:sp>
        <p:nvSpPr>
          <p:cNvPr id="18" name="Rectangle 17"/>
          <p:cNvSpPr/>
          <p:nvPr/>
        </p:nvSpPr>
        <p:spPr bwMode="auto">
          <a:xfrm>
            <a:off x="532044" y="3021699"/>
            <a:ext cx="2412828" cy="1461467"/>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000" b="1" i="0" u="none" strike="noStrike" baseline="0">
              <a:solidFill>
                <a:schemeClr val="tx1">
                  <a:alpha val="100000"/>
                </a:schemeClr>
              </a:solidFill>
              <a:effectLst/>
              <a:latin typeface="Segoe"/>
            </a:endParaRPr>
          </a:p>
        </p:txBody>
      </p:sp>
      <p:sp>
        <p:nvSpPr>
          <p:cNvPr id="19" name="Rectangle 18"/>
          <p:cNvSpPr/>
          <p:nvPr/>
        </p:nvSpPr>
        <p:spPr bwMode="auto">
          <a:xfrm>
            <a:off x="3044134" y="3021699"/>
            <a:ext cx="1156783" cy="1461467"/>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000" b="1" i="0" u="none" strike="noStrike" baseline="0">
              <a:solidFill>
                <a:schemeClr val="tx1">
                  <a:alpha val="100000"/>
                </a:schemeClr>
              </a:solidFill>
              <a:effectLst/>
              <a:latin typeface="Segoe"/>
            </a:endParaRPr>
          </a:p>
        </p:txBody>
      </p:sp>
      <p:sp>
        <p:nvSpPr>
          <p:cNvPr id="20" name="Rectangle 19"/>
          <p:cNvSpPr/>
          <p:nvPr/>
        </p:nvSpPr>
        <p:spPr bwMode="auto">
          <a:xfrm>
            <a:off x="4300179" y="3021699"/>
            <a:ext cx="1156783" cy="1461467"/>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000" b="1" i="0" u="none" strike="noStrike" baseline="0">
              <a:solidFill>
                <a:schemeClr val="tx1">
                  <a:alpha val="100000"/>
                </a:schemeClr>
              </a:solidFill>
              <a:effectLst/>
              <a:latin typeface="Segoe"/>
            </a:endParaRPr>
          </a:p>
        </p:txBody>
      </p:sp>
      <p:sp>
        <p:nvSpPr>
          <p:cNvPr id="21" name="Rectangle 20"/>
          <p:cNvSpPr/>
          <p:nvPr/>
        </p:nvSpPr>
        <p:spPr bwMode="auto">
          <a:xfrm>
            <a:off x="532043" y="1457327"/>
            <a:ext cx="1156783" cy="1461467"/>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000" b="1" i="0" u="none" strike="noStrike" baseline="0">
              <a:solidFill>
                <a:schemeClr val="tx1">
                  <a:alpha val="100000"/>
                </a:schemeClr>
              </a:solidFill>
              <a:effectLst/>
              <a:latin typeface="Segoe"/>
            </a:endParaRPr>
          </a:p>
        </p:txBody>
      </p:sp>
      <p:sp>
        <p:nvSpPr>
          <p:cNvPr id="22" name="Rectangle 21"/>
          <p:cNvSpPr/>
          <p:nvPr/>
        </p:nvSpPr>
        <p:spPr bwMode="auto">
          <a:xfrm>
            <a:off x="1788088" y="1457327"/>
            <a:ext cx="1156783" cy="1461467"/>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000" b="1" i="0" u="none" strike="noStrike" baseline="0">
              <a:solidFill>
                <a:schemeClr val="tx1">
                  <a:alpha val="100000"/>
                </a:schemeClr>
              </a:solidFill>
              <a:effectLst/>
              <a:latin typeface="Segoe"/>
            </a:endParaRPr>
          </a:p>
        </p:txBody>
      </p:sp>
      <p:sp>
        <p:nvSpPr>
          <p:cNvPr id="23" name="Rectangle 22"/>
          <p:cNvSpPr/>
          <p:nvPr/>
        </p:nvSpPr>
        <p:spPr bwMode="auto">
          <a:xfrm>
            <a:off x="3044134" y="1457327"/>
            <a:ext cx="1156783" cy="1461467"/>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000" b="1" i="0" u="none" strike="noStrike" baseline="0">
              <a:solidFill>
                <a:schemeClr val="tx1">
                  <a:alpha val="100000"/>
                </a:schemeClr>
              </a:solidFill>
              <a:effectLst/>
              <a:latin typeface="Segoe"/>
            </a:endParaRPr>
          </a:p>
        </p:txBody>
      </p:sp>
      <p:sp>
        <p:nvSpPr>
          <p:cNvPr id="24" name="Rectangle 23"/>
          <p:cNvSpPr/>
          <p:nvPr/>
        </p:nvSpPr>
        <p:spPr bwMode="auto">
          <a:xfrm>
            <a:off x="4300179" y="1457327"/>
            <a:ext cx="1156783" cy="1461467"/>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000" b="1" i="0" u="none" strike="noStrike" baseline="0">
              <a:solidFill>
                <a:schemeClr val="tx1">
                  <a:alpha val="100000"/>
                </a:schemeClr>
              </a:solidFill>
              <a:effectLst/>
              <a:latin typeface="Segoe"/>
            </a:endParaRPr>
          </a:p>
        </p:txBody>
      </p:sp>
      <p:sp>
        <p:nvSpPr>
          <p:cNvPr id="25" name="Rectangle 24"/>
          <p:cNvSpPr/>
          <p:nvPr/>
        </p:nvSpPr>
        <p:spPr bwMode="auto">
          <a:xfrm>
            <a:off x="532044" y="3021699"/>
            <a:ext cx="2412828" cy="456674"/>
          </a:xfrm>
          <a:prstGeom prst="rect">
            <a:avLst/>
          </a:prstGeom>
          <a:solidFill>
            <a:schemeClr val="bg1">
              <a:alpha val="50000"/>
            </a:schemeClr>
          </a:soli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000" b="1" i="0" u="none" strike="noStrike" baseline="0">
              <a:solidFill>
                <a:schemeClr val="tx1">
                  <a:alpha val="100000"/>
                </a:schemeClr>
              </a:solidFill>
              <a:effectLst/>
              <a:latin typeface="Segoe"/>
            </a:endParaRPr>
          </a:p>
        </p:txBody>
      </p:sp>
      <p:sp>
        <p:nvSpPr>
          <p:cNvPr id="26" name="Rectangle 25"/>
          <p:cNvSpPr/>
          <p:nvPr/>
        </p:nvSpPr>
        <p:spPr bwMode="auto">
          <a:xfrm>
            <a:off x="3044134" y="3021699"/>
            <a:ext cx="1156783" cy="456674"/>
          </a:xfrm>
          <a:prstGeom prst="rect">
            <a:avLst/>
          </a:prstGeom>
          <a:solidFill>
            <a:schemeClr val="bg1">
              <a:alpha val="50000"/>
            </a:schemeClr>
          </a:soli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000" b="1" i="0" u="none" strike="noStrike" baseline="0">
              <a:solidFill>
                <a:schemeClr val="tx1">
                  <a:alpha val="100000"/>
                </a:schemeClr>
              </a:solidFill>
              <a:effectLst/>
              <a:latin typeface="Segoe"/>
            </a:endParaRPr>
          </a:p>
        </p:txBody>
      </p:sp>
      <p:sp>
        <p:nvSpPr>
          <p:cNvPr id="27" name="Rectangle 26"/>
          <p:cNvSpPr/>
          <p:nvPr/>
        </p:nvSpPr>
        <p:spPr bwMode="auto">
          <a:xfrm>
            <a:off x="4300179" y="3021699"/>
            <a:ext cx="1156783" cy="456674"/>
          </a:xfrm>
          <a:prstGeom prst="rect">
            <a:avLst/>
          </a:prstGeom>
          <a:solidFill>
            <a:schemeClr val="bg1">
              <a:alpha val="50000"/>
            </a:schemeClr>
          </a:soli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000" b="1" i="0" u="none" strike="noStrike" baseline="0">
              <a:solidFill>
                <a:schemeClr val="tx1">
                  <a:alpha val="100000"/>
                </a:schemeClr>
              </a:solidFill>
              <a:effectLst/>
              <a:latin typeface="Segoe"/>
            </a:endParaRPr>
          </a:p>
        </p:txBody>
      </p:sp>
      <p:sp>
        <p:nvSpPr>
          <p:cNvPr id="28" name="Rectangle 27"/>
          <p:cNvSpPr/>
          <p:nvPr/>
        </p:nvSpPr>
        <p:spPr bwMode="auto">
          <a:xfrm>
            <a:off x="532043" y="1457327"/>
            <a:ext cx="1156783" cy="455658"/>
          </a:xfrm>
          <a:prstGeom prst="rect">
            <a:avLst/>
          </a:prstGeom>
          <a:solidFill>
            <a:schemeClr val="bg1">
              <a:alpha val="50000"/>
            </a:schemeClr>
          </a:soli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000" b="1" i="0" u="none" strike="noStrike" baseline="0">
              <a:solidFill>
                <a:schemeClr val="tx1">
                  <a:alpha val="100000"/>
                </a:schemeClr>
              </a:solidFill>
              <a:effectLst/>
              <a:latin typeface="Segoe"/>
            </a:endParaRPr>
          </a:p>
        </p:txBody>
      </p:sp>
      <p:sp>
        <p:nvSpPr>
          <p:cNvPr id="29" name="Rectangle 28"/>
          <p:cNvSpPr/>
          <p:nvPr/>
        </p:nvSpPr>
        <p:spPr bwMode="auto">
          <a:xfrm>
            <a:off x="1788088" y="1457327"/>
            <a:ext cx="1156783" cy="455658"/>
          </a:xfrm>
          <a:prstGeom prst="rect">
            <a:avLst/>
          </a:prstGeom>
          <a:solidFill>
            <a:schemeClr val="bg1">
              <a:alpha val="50000"/>
            </a:schemeClr>
          </a:soli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000" b="1" i="0" u="none" strike="noStrike" baseline="0">
              <a:solidFill>
                <a:schemeClr val="tx1">
                  <a:alpha val="100000"/>
                </a:schemeClr>
              </a:solidFill>
              <a:effectLst/>
              <a:latin typeface="Segoe"/>
            </a:endParaRPr>
          </a:p>
        </p:txBody>
      </p:sp>
      <p:sp>
        <p:nvSpPr>
          <p:cNvPr id="30" name="Rectangle 29"/>
          <p:cNvSpPr/>
          <p:nvPr/>
        </p:nvSpPr>
        <p:spPr bwMode="auto">
          <a:xfrm>
            <a:off x="3044134" y="1457327"/>
            <a:ext cx="1156783" cy="455658"/>
          </a:xfrm>
          <a:prstGeom prst="rect">
            <a:avLst/>
          </a:prstGeom>
          <a:solidFill>
            <a:schemeClr val="bg1">
              <a:alpha val="50000"/>
            </a:schemeClr>
          </a:soli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000" b="1" i="0" u="none" strike="noStrike" baseline="0">
              <a:solidFill>
                <a:schemeClr val="tx1">
                  <a:alpha val="100000"/>
                </a:schemeClr>
              </a:solidFill>
              <a:effectLst/>
              <a:latin typeface="Segoe"/>
            </a:endParaRPr>
          </a:p>
        </p:txBody>
      </p:sp>
      <p:sp>
        <p:nvSpPr>
          <p:cNvPr id="31" name="Rectangle 30"/>
          <p:cNvSpPr/>
          <p:nvPr/>
        </p:nvSpPr>
        <p:spPr bwMode="auto">
          <a:xfrm>
            <a:off x="4300179" y="1457327"/>
            <a:ext cx="1156783" cy="455658"/>
          </a:xfrm>
          <a:prstGeom prst="rect">
            <a:avLst/>
          </a:prstGeom>
          <a:solidFill>
            <a:schemeClr val="bg1">
              <a:alpha val="50000"/>
            </a:schemeClr>
          </a:soli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000" b="1" i="0" u="none" strike="noStrike" baseline="0">
              <a:solidFill>
                <a:schemeClr val="tx1">
                  <a:alpha val="100000"/>
                </a:schemeClr>
              </a:solidFill>
              <a:effectLst/>
              <a:latin typeface="Segoe"/>
            </a:endParaRPr>
          </a:p>
        </p:txBody>
      </p:sp>
      <p:sp>
        <p:nvSpPr>
          <p:cNvPr id="32" name="TextBox 31"/>
          <p:cNvSpPr txBox="1"/>
          <p:nvPr/>
        </p:nvSpPr>
        <p:spPr>
          <a:xfrm>
            <a:off x="4399443" y="2467273"/>
            <a:ext cx="958254" cy="461661"/>
          </a:xfrm>
          <a:prstGeom prst="rect">
            <a:avLst/>
          </a:prstGeom>
          <a:noFill/>
        </p:spPr>
        <p:txBody>
          <a:bodyPr wrap="square" lIns="91436" tIns="45718" rIns="91436" bIns="45718" rtlCol="0">
            <a:spAutoFit/>
          </a:bodyPr>
          <a:lstStyle/>
          <a:p>
            <a:pPr algn="ctr">
              <a:buNone/>
            </a:pPr>
            <a:r>
              <a:rPr lang="zh-CN" altLang="en-US" sz="1200" dirty="0" smtClean="0">
                <a:latin typeface="+mj-lt"/>
              </a:rPr>
              <a:t>认证</a:t>
            </a:r>
            <a:r>
              <a:rPr lang="en-US" altLang="zh-CN" sz="1200" dirty="0" smtClean="0">
                <a:latin typeface="+mj-lt"/>
              </a:rPr>
              <a:t>&amp;</a:t>
            </a:r>
            <a:r>
              <a:rPr lang="zh-CN" altLang="en-US" sz="1200" dirty="0" smtClean="0">
                <a:latin typeface="+mj-lt"/>
              </a:rPr>
              <a:t>授权</a:t>
            </a:r>
            <a:endParaRPr lang="en-US" altLang="zh-CN" sz="1200" dirty="0" smtClean="0">
              <a:latin typeface="+mj-lt"/>
            </a:endParaRPr>
          </a:p>
          <a:p>
            <a:pPr algn="ctr">
              <a:buNone/>
            </a:pPr>
            <a:r>
              <a:rPr lang="zh-CN" altLang="en-US" sz="1200" dirty="0" smtClean="0">
                <a:latin typeface="+mj-lt"/>
              </a:rPr>
              <a:t>工作流</a:t>
            </a:r>
            <a:endParaRPr lang="en-US" sz="1200" dirty="0">
              <a:latin typeface="+mj-lt"/>
            </a:endParaRPr>
          </a:p>
        </p:txBody>
      </p:sp>
      <p:sp>
        <p:nvSpPr>
          <p:cNvPr id="33" name="TextBox 32"/>
          <p:cNvSpPr txBox="1"/>
          <p:nvPr/>
        </p:nvSpPr>
        <p:spPr>
          <a:xfrm>
            <a:off x="3143399" y="2645291"/>
            <a:ext cx="958254" cy="276995"/>
          </a:xfrm>
          <a:prstGeom prst="rect">
            <a:avLst/>
          </a:prstGeom>
          <a:noFill/>
        </p:spPr>
        <p:txBody>
          <a:bodyPr wrap="square" lIns="91436" tIns="45718" rIns="91436" bIns="45718" rtlCol="0">
            <a:spAutoFit/>
          </a:bodyPr>
          <a:lstStyle/>
          <a:p>
            <a:pPr algn="ctr">
              <a:buNone/>
            </a:pPr>
            <a:r>
              <a:rPr lang="zh-CN" altLang="en-US" sz="1200" dirty="0" smtClean="0">
                <a:latin typeface="+mj-lt"/>
              </a:rPr>
              <a:t>代理与特权</a:t>
            </a:r>
            <a:endParaRPr lang="en-US" sz="1200" dirty="0" smtClean="0">
              <a:latin typeface="+mj-lt"/>
            </a:endParaRPr>
          </a:p>
        </p:txBody>
      </p:sp>
      <p:sp>
        <p:nvSpPr>
          <p:cNvPr id="34" name="TextBox 33"/>
          <p:cNvSpPr txBox="1"/>
          <p:nvPr/>
        </p:nvSpPr>
        <p:spPr>
          <a:xfrm>
            <a:off x="3143399" y="4038909"/>
            <a:ext cx="958254" cy="461661"/>
          </a:xfrm>
          <a:prstGeom prst="rect">
            <a:avLst/>
          </a:prstGeom>
          <a:noFill/>
        </p:spPr>
        <p:txBody>
          <a:bodyPr wrap="square" lIns="91436" tIns="45718" rIns="91436" bIns="45718" rtlCol="0">
            <a:spAutoFit/>
          </a:bodyPr>
          <a:lstStyle/>
          <a:p>
            <a:pPr algn="ctr">
              <a:buNone/>
            </a:pPr>
            <a:r>
              <a:rPr lang="zh-CN" altLang="en-US" sz="1200" dirty="0" smtClean="0">
                <a:latin typeface="+mj-lt"/>
              </a:rPr>
              <a:t>动作</a:t>
            </a:r>
            <a:endParaRPr lang="en-US" altLang="zh-CN" sz="1200" dirty="0" smtClean="0">
              <a:latin typeface="+mj-lt"/>
            </a:endParaRPr>
          </a:p>
          <a:p>
            <a:pPr algn="ctr">
              <a:buNone/>
            </a:pPr>
            <a:r>
              <a:rPr lang="zh-CN" altLang="en-US" sz="1200" dirty="0" smtClean="0">
                <a:latin typeface="+mj-lt"/>
              </a:rPr>
              <a:t>工作流</a:t>
            </a:r>
            <a:endParaRPr lang="en-US" sz="1200" dirty="0">
              <a:latin typeface="+mj-lt"/>
            </a:endParaRPr>
          </a:p>
        </p:txBody>
      </p:sp>
      <p:pic>
        <p:nvPicPr>
          <p:cNvPr id="35" name="Picture 34" descr="Database blue.png"/>
          <p:cNvPicPr>
            <a:picLocks/>
          </p:cNvPicPr>
          <p:nvPr/>
        </p:nvPicPr>
        <p:blipFill>
          <a:blip r:embed="rId3" cstate="print"/>
          <a:stretch>
            <a:fillRect/>
          </a:stretch>
        </p:blipFill>
        <p:spPr>
          <a:xfrm>
            <a:off x="4631429" y="3556898"/>
            <a:ext cx="494283" cy="590990"/>
          </a:xfrm>
          <a:prstGeom prst="rect">
            <a:avLst/>
          </a:prstGeom>
        </p:spPr>
      </p:pic>
      <p:sp>
        <p:nvSpPr>
          <p:cNvPr id="36" name="TextBox 35"/>
          <p:cNvSpPr txBox="1"/>
          <p:nvPr/>
        </p:nvSpPr>
        <p:spPr>
          <a:xfrm>
            <a:off x="4570643" y="3733800"/>
            <a:ext cx="533382" cy="307773"/>
          </a:xfrm>
          <a:prstGeom prst="rect">
            <a:avLst/>
          </a:prstGeom>
          <a:noFill/>
        </p:spPr>
        <p:txBody>
          <a:bodyPr wrap="square" lIns="91436" tIns="45718" rIns="91436" bIns="45718" rtlCol="0">
            <a:spAutoFit/>
          </a:bodyPr>
          <a:lstStyle/>
          <a:p>
            <a:pPr algn="ctr"/>
            <a:r>
              <a:rPr lang="en-US" sz="700" dirty="0" smtClean="0">
                <a:solidFill>
                  <a:schemeClr val="tx1">
                    <a:lumMod val="50000"/>
                  </a:schemeClr>
                </a:solidFill>
                <a:latin typeface="+mj-lt"/>
              </a:rPr>
              <a:t>Service</a:t>
            </a:r>
          </a:p>
          <a:p>
            <a:pPr algn="ctr"/>
            <a:r>
              <a:rPr lang="en-US" sz="700" dirty="0" smtClean="0">
                <a:solidFill>
                  <a:schemeClr val="tx1">
                    <a:lumMod val="50000"/>
                  </a:schemeClr>
                </a:solidFill>
                <a:latin typeface="+mj-lt"/>
              </a:rPr>
              <a:t>DB</a:t>
            </a:r>
          </a:p>
        </p:txBody>
      </p:sp>
      <p:pic>
        <p:nvPicPr>
          <p:cNvPr id="37" name="Picture 36" descr="Process.gif"/>
          <p:cNvPicPr>
            <a:picLocks noChangeAspect="1"/>
          </p:cNvPicPr>
          <p:nvPr/>
        </p:nvPicPr>
        <p:blipFill>
          <a:blip r:embed="rId4" cstate="print"/>
          <a:stretch>
            <a:fillRect/>
          </a:stretch>
        </p:blipFill>
        <p:spPr>
          <a:xfrm>
            <a:off x="4660684" y="2086547"/>
            <a:ext cx="435772" cy="402948"/>
          </a:xfrm>
          <a:prstGeom prst="rect">
            <a:avLst/>
          </a:prstGeom>
        </p:spPr>
      </p:pic>
      <p:pic>
        <p:nvPicPr>
          <p:cNvPr id="38" name="Picture 37" descr="Security Threat Detected.png"/>
          <p:cNvPicPr>
            <a:picLocks noChangeAspect="1"/>
          </p:cNvPicPr>
          <p:nvPr/>
        </p:nvPicPr>
        <p:blipFill>
          <a:blip r:embed="rId5" cstate="print"/>
          <a:stretch>
            <a:fillRect/>
          </a:stretch>
        </p:blipFill>
        <p:spPr>
          <a:xfrm>
            <a:off x="3446135" y="2086547"/>
            <a:ext cx="352779" cy="402948"/>
          </a:xfrm>
          <a:prstGeom prst="rect">
            <a:avLst/>
          </a:prstGeom>
        </p:spPr>
      </p:pic>
      <p:pic>
        <p:nvPicPr>
          <p:cNvPr id="39" name="Picture 38" descr="Process.gif"/>
          <p:cNvPicPr>
            <a:picLocks noChangeAspect="1"/>
          </p:cNvPicPr>
          <p:nvPr/>
        </p:nvPicPr>
        <p:blipFill>
          <a:blip r:embed="rId4" cstate="print"/>
          <a:stretch>
            <a:fillRect/>
          </a:stretch>
        </p:blipFill>
        <p:spPr>
          <a:xfrm>
            <a:off x="3404639" y="3650919"/>
            <a:ext cx="435772" cy="402948"/>
          </a:xfrm>
          <a:prstGeom prst="rect">
            <a:avLst/>
          </a:prstGeom>
        </p:spPr>
      </p:pic>
      <p:pic>
        <p:nvPicPr>
          <p:cNvPr id="40" name="Picture 39" descr="database green.png"/>
          <p:cNvPicPr>
            <a:picLocks/>
          </p:cNvPicPr>
          <p:nvPr/>
        </p:nvPicPr>
        <p:blipFill>
          <a:blip r:embed="rId6" cstate="print"/>
          <a:stretch>
            <a:fillRect/>
          </a:stretch>
        </p:blipFill>
        <p:spPr>
          <a:xfrm>
            <a:off x="2061668" y="3555778"/>
            <a:ext cx="495346" cy="593229"/>
          </a:xfrm>
          <a:prstGeom prst="rect">
            <a:avLst/>
          </a:prstGeom>
        </p:spPr>
      </p:pic>
      <p:sp>
        <p:nvSpPr>
          <p:cNvPr id="42" name="TextBox 41"/>
          <p:cNvSpPr txBox="1"/>
          <p:nvPr/>
        </p:nvSpPr>
        <p:spPr>
          <a:xfrm>
            <a:off x="2114965" y="3766748"/>
            <a:ext cx="388754" cy="276995"/>
          </a:xfrm>
          <a:prstGeom prst="rect">
            <a:avLst/>
          </a:prstGeom>
          <a:noFill/>
        </p:spPr>
        <p:txBody>
          <a:bodyPr wrap="square" lIns="91436" tIns="45718" rIns="91436" bIns="45718" rtlCol="0">
            <a:spAutoFit/>
          </a:bodyPr>
          <a:lstStyle/>
          <a:p>
            <a:pPr algn="ctr"/>
            <a:r>
              <a:rPr lang="en-US" sz="600" dirty="0" smtClean="0">
                <a:solidFill>
                  <a:schemeClr val="tx1">
                    <a:lumMod val="50000"/>
                  </a:schemeClr>
                </a:solidFill>
                <a:latin typeface="+mj-lt"/>
              </a:rPr>
              <a:t>Sync DB</a:t>
            </a:r>
            <a:endParaRPr lang="en-US" sz="600" dirty="0">
              <a:solidFill>
                <a:schemeClr val="tx1">
                  <a:lumMod val="50000"/>
                </a:schemeClr>
              </a:solidFill>
              <a:latin typeface="+mj-lt"/>
            </a:endParaRPr>
          </a:p>
        </p:txBody>
      </p:sp>
      <p:sp>
        <p:nvSpPr>
          <p:cNvPr id="45" name="TextBox 44"/>
          <p:cNvSpPr txBox="1"/>
          <p:nvPr/>
        </p:nvSpPr>
        <p:spPr>
          <a:xfrm>
            <a:off x="1904051" y="4205667"/>
            <a:ext cx="810579" cy="276995"/>
          </a:xfrm>
          <a:prstGeom prst="rect">
            <a:avLst/>
          </a:prstGeom>
          <a:noFill/>
        </p:spPr>
        <p:txBody>
          <a:bodyPr wrap="square" lIns="91436" tIns="45718" rIns="91436" bIns="45718" rtlCol="0">
            <a:spAutoFit/>
          </a:bodyPr>
          <a:lstStyle/>
          <a:p>
            <a:pPr algn="ctr">
              <a:buNone/>
            </a:pPr>
            <a:r>
              <a:rPr lang="zh-CN" altLang="en-US" sz="1200" dirty="0" smtClean="0">
                <a:latin typeface="+mj-lt"/>
              </a:rPr>
              <a:t>管理代理</a:t>
            </a:r>
            <a:endParaRPr lang="en-US" sz="1200" dirty="0">
              <a:latin typeface="+mj-lt"/>
            </a:endParaRPr>
          </a:p>
        </p:txBody>
      </p:sp>
      <p:grpSp>
        <p:nvGrpSpPr>
          <p:cNvPr id="3" name="Group 53"/>
          <p:cNvGrpSpPr/>
          <p:nvPr/>
        </p:nvGrpSpPr>
        <p:grpSpPr>
          <a:xfrm>
            <a:off x="918823" y="2109129"/>
            <a:ext cx="383222" cy="357784"/>
            <a:chOff x="3498103" y="4829622"/>
            <a:chExt cx="652228" cy="608933"/>
          </a:xfrm>
          <a:effectLst>
            <a:outerShdw blurRad="50800" dist="38100" dir="2700000" algn="tl" rotWithShape="0">
              <a:prstClr val="black">
                <a:alpha val="40000"/>
              </a:prstClr>
            </a:outerShdw>
          </a:effectLst>
        </p:grpSpPr>
        <p:pic>
          <p:nvPicPr>
            <p:cNvPr id="48" name="Picture 2" descr="D:\Clip_Installer\DVD_ART\Artwork_Imagery\Shapes and Graphics\screen captures\mock up of portal application.png"/>
            <p:cNvPicPr>
              <a:picLocks noChangeAspect="1" noChangeArrowheads="1"/>
            </p:cNvPicPr>
            <p:nvPr/>
          </p:nvPicPr>
          <p:blipFill>
            <a:blip r:embed="rId7" cstate="print"/>
            <a:srcRect/>
            <a:stretch>
              <a:fillRect/>
            </a:stretch>
          </p:blipFill>
          <p:spPr bwMode="auto">
            <a:xfrm>
              <a:off x="3566769" y="4829622"/>
              <a:ext cx="583562" cy="457200"/>
            </a:xfrm>
            <a:prstGeom prst="rect">
              <a:avLst/>
            </a:prstGeom>
            <a:noFill/>
          </p:spPr>
        </p:pic>
        <p:pic>
          <p:nvPicPr>
            <p:cNvPr id="54" name="Picture 3" descr="\\eventsql\dvd27\Clip_Installer\DVD_ART\Artwork_Imagery\HARDWARE_IMAGERY\Illustration - Misc Hardware\Windows Vista Illustration Icons\IE.png"/>
            <p:cNvPicPr>
              <a:picLocks noChangeAspect="1" noChangeArrowheads="1"/>
            </p:cNvPicPr>
            <p:nvPr/>
          </p:nvPicPr>
          <p:blipFill>
            <a:blip r:embed="rId8" cstate="print"/>
            <a:srcRect/>
            <a:stretch>
              <a:fillRect/>
            </a:stretch>
          </p:blipFill>
          <p:spPr bwMode="auto">
            <a:xfrm>
              <a:off x="3498103" y="4981355"/>
              <a:ext cx="457200" cy="457200"/>
            </a:xfrm>
            <a:prstGeom prst="rect">
              <a:avLst/>
            </a:prstGeom>
            <a:noFill/>
          </p:spPr>
        </p:pic>
      </p:grpSp>
      <p:sp>
        <p:nvSpPr>
          <p:cNvPr id="57" name="TextBox 56"/>
          <p:cNvSpPr txBox="1"/>
          <p:nvPr/>
        </p:nvSpPr>
        <p:spPr>
          <a:xfrm>
            <a:off x="582876" y="1467137"/>
            <a:ext cx="1107997" cy="461665"/>
          </a:xfrm>
          <a:prstGeom prst="rect">
            <a:avLst/>
          </a:prstGeom>
          <a:noFill/>
        </p:spPr>
        <p:txBody>
          <a:bodyPr wrap="none" rtlCol="0">
            <a:spAutoFit/>
          </a:bodyPr>
          <a:lstStyle/>
          <a:p>
            <a:pPr algn="ctr"/>
            <a:r>
              <a:rPr lang="zh-CN" altLang="en-US" sz="1200" dirty="0" smtClean="0"/>
              <a:t>新用户添加到</a:t>
            </a:r>
            <a:endParaRPr lang="en-US" altLang="zh-CN" sz="1200" dirty="0" smtClean="0"/>
          </a:p>
          <a:p>
            <a:pPr algn="ctr"/>
            <a:r>
              <a:rPr lang="en-US" altLang="zh-CN" sz="1200" dirty="0" smtClean="0"/>
              <a:t>HR</a:t>
            </a:r>
            <a:r>
              <a:rPr lang="zh-CN" altLang="en-US" sz="1200" dirty="0" smtClean="0"/>
              <a:t>应用系统</a:t>
            </a:r>
            <a:endParaRPr lang="en-US" altLang="zh-CN" sz="1200" dirty="0" smtClean="0"/>
          </a:p>
        </p:txBody>
      </p:sp>
      <p:sp>
        <p:nvSpPr>
          <p:cNvPr id="58" name="TextBox 57"/>
          <p:cNvSpPr txBox="1"/>
          <p:nvPr/>
        </p:nvSpPr>
        <p:spPr>
          <a:xfrm>
            <a:off x="3015826" y="1467137"/>
            <a:ext cx="1261884" cy="461665"/>
          </a:xfrm>
          <a:prstGeom prst="rect">
            <a:avLst/>
          </a:prstGeom>
          <a:noFill/>
        </p:spPr>
        <p:txBody>
          <a:bodyPr wrap="none" rtlCol="0">
            <a:spAutoFit/>
          </a:bodyPr>
          <a:lstStyle/>
          <a:p>
            <a:pPr algn="ctr"/>
            <a:r>
              <a:rPr lang="zh-CN" altLang="en-US" sz="1200" dirty="0" smtClean="0">
                <a:latin typeface="+mj-lt"/>
              </a:rPr>
              <a:t>是否有向</a:t>
            </a:r>
            <a:r>
              <a:rPr lang="en-US" altLang="zh-CN" sz="1200" dirty="0" smtClean="0">
                <a:latin typeface="+mj-lt"/>
              </a:rPr>
              <a:t>FIM</a:t>
            </a:r>
          </a:p>
          <a:p>
            <a:pPr algn="ctr"/>
            <a:r>
              <a:rPr lang="zh-CN" altLang="en-US" sz="1200" dirty="0" smtClean="0">
                <a:latin typeface="+mj-lt"/>
              </a:rPr>
              <a:t>添加用户的特权</a:t>
            </a:r>
            <a:endParaRPr lang="en-US" sz="1200" dirty="0">
              <a:latin typeface="+mj-lt"/>
            </a:endParaRPr>
          </a:p>
        </p:txBody>
      </p:sp>
      <p:sp>
        <p:nvSpPr>
          <p:cNvPr id="59" name="TextBox 58"/>
          <p:cNvSpPr txBox="1"/>
          <p:nvPr/>
        </p:nvSpPr>
        <p:spPr>
          <a:xfrm>
            <a:off x="4294415" y="1467137"/>
            <a:ext cx="1143008" cy="461665"/>
          </a:xfrm>
          <a:prstGeom prst="rect">
            <a:avLst/>
          </a:prstGeom>
          <a:noFill/>
        </p:spPr>
        <p:txBody>
          <a:bodyPr wrap="square" rtlCol="0">
            <a:spAutoFit/>
          </a:bodyPr>
          <a:lstStyle/>
          <a:p>
            <a:pPr algn="ctr"/>
            <a:r>
              <a:rPr lang="zh-CN" altLang="en-US" sz="1200" dirty="0" smtClean="0"/>
              <a:t>经理和部门领导的审批</a:t>
            </a:r>
            <a:endParaRPr lang="en-US" altLang="zh-CN" sz="1200" dirty="0"/>
          </a:p>
        </p:txBody>
      </p:sp>
      <p:sp>
        <p:nvSpPr>
          <p:cNvPr id="60" name="TextBox 59"/>
          <p:cNvSpPr txBox="1"/>
          <p:nvPr/>
        </p:nvSpPr>
        <p:spPr>
          <a:xfrm>
            <a:off x="4306426" y="3021699"/>
            <a:ext cx="1144289" cy="461665"/>
          </a:xfrm>
          <a:prstGeom prst="rect">
            <a:avLst/>
          </a:prstGeom>
          <a:noFill/>
        </p:spPr>
        <p:txBody>
          <a:bodyPr wrap="square" rtlCol="0">
            <a:spAutoFit/>
          </a:bodyPr>
          <a:lstStyle/>
          <a:p>
            <a:pPr algn="ctr"/>
            <a:r>
              <a:rPr lang="zh-CN" altLang="en-US" sz="1200" dirty="0" smtClean="0"/>
              <a:t>审批通过，更新提交到</a:t>
            </a:r>
            <a:r>
              <a:rPr lang="en-US" altLang="zh-CN" sz="1200" dirty="0" smtClean="0"/>
              <a:t>FIM</a:t>
            </a:r>
            <a:endParaRPr lang="en-US" altLang="zh-CN" sz="1200" dirty="0"/>
          </a:p>
        </p:txBody>
      </p:sp>
      <p:sp>
        <p:nvSpPr>
          <p:cNvPr id="61" name="TextBox 60"/>
          <p:cNvSpPr txBox="1"/>
          <p:nvPr/>
        </p:nvSpPr>
        <p:spPr>
          <a:xfrm>
            <a:off x="3018797" y="3021699"/>
            <a:ext cx="1261885" cy="461665"/>
          </a:xfrm>
          <a:prstGeom prst="rect">
            <a:avLst/>
          </a:prstGeom>
          <a:noFill/>
        </p:spPr>
        <p:txBody>
          <a:bodyPr wrap="none" rtlCol="0">
            <a:spAutoFit/>
          </a:bodyPr>
          <a:lstStyle/>
          <a:p>
            <a:pPr algn="ctr"/>
            <a:r>
              <a:rPr lang="en-US" altLang="zh-CN" sz="1200" dirty="0" smtClean="0"/>
              <a:t>FIM</a:t>
            </a:r>
            <a:r>
              <a:rPr lang="zh-CN" altLang="en-US" sz="1200" dirty="0" smtClean="0"/>
              <a:t>发送</a:t>
            </a:r>
            <a:endParaRPr lang="en-US" altLang="zh-CN" sz="1200" dirty="0" smtClean="0"/>
          </a:p>
          <a:p>
            <a:pPr algn="ctr"/>
            <a:r>
              <a:rPr lang="zh-CN" altLang="en-US" sz="1200" dirty="0" smtClean="0"/>
              <a:t>欢迎和确认邮件</a:t>
            </a:r>
            <a:endParaRPr lang="en-US" altLang="zh-CN" sz="1200" dirty="0"/>
          </a:p>
        </p:txBody>
      </p:sp>
      <p:grpSp>
        <p:nvGrpSpPr>
          <p:cNvPr id="4" name="Group 61"/>
          <p:cNvGrpSpPr/>
          <p:nvPr/>
        </p:nvGrpSpPr>
        <p:grpSpPr>
          <a:xfrm>
            <a:off x="920526" y="3561375"/>
            <a:ext cx="452914" cy="582036"/>
            <a:chOff x="1042181" y="5041900"/>
            <a:chExt cx="770840" cy="990600"/>
          </a:xfrm>
        </p:grpSpPr>
        <p:pic>
          <p:nvPicPr>
            <p:cNvPr id="63" name="Picture 4"/>
            <p:cNvPicPr>
              <a:picLocks noChangeAspect="1" noChangeArrowheads="1"/>
            </p:cNvPicPr>
            <p:nvPr/>
          </p:nvPicPr>
          <p:blipFill>
            <a:blip r:embed="rId9" cstate="print"/>
            <a:srcRect/>
            <a:stretch>
              <a:fillRect/>
            </a:stretch>
          </p:blipFill>
          <p:spPr bwMode="auto">
            <a:xfrm>
              <a:off x="1308100" y="5346700"/>
              <a:ext cx="504921" cy="685800"/>
            </a:xfrm>
            <a:prstGeom prst="rect">
              <a:avLst/>
            </a:prstGeom>
            <a:noFill/>
            <a:ln w="9525">
              <a:noFill/>
              <a:miter lim="800000"/>
              <a:headEnd/>
              <a:tailEnd/>
            </a:ln>
            <a:effectLst/>
          </p:spPr>
        </p:pic>
        <p:pic>
          <p:nvPicPr>
            <p:cNvPr id="64" name="Picture 5"/>
            <p:cNvPicPr>
              <a:picLocks noChangeAspect="1" noChangeArrowheads="1"/>
            </p:cNvPicPr>
            <p:nvPr/>
          </p:nvPicPr>
          <p:blipFill>
            <a:blip r:embed="rId10" cstate="print"/>
            <a:srcRect/>
            <a:stretch>
              <a:fillRect/>
            </a:stretch>
          </p:blipFill>
          <p:spPr bwMode="auto">
            <a:xfrm>
              <a:off x="1042181" y="5194300"/>
              <a:ext cx="504921" cy="685800"/>
            </a:xfrm>
            <a:prstGeom prst="rect">
              <a:avLst/>
            </a:prstGeom>
            <a:noFill/>
            <a:ln w="9525">
              <a:noFill/>
              <a:miter lim="800000"/>
              <a:headEnd/>
              <a:tailEnd/>
            </a:ln>
            <a:effectLst/>
          </p:spPr>
        </p:pic>
        <p:pic>
          <p:nvPicPr>
            <p:cNvPr id="65" name="Picture 7"/>
            <p:cNvPicPr>
              <a:picLocks noChangeAspect="1" noChangeArrowheads="1"/>
            </p:cNvPicPr>
            <p:nvPr/>
          </p:nvPicPr>
          <p:blipFill>
            <a:blip r:embed="rId11" cstate="print"/>
            <a:srcRect/>
            <a:stretch>
              <a:fillRect/>
            </a:stretch>
          </p:blipFill>
          <p:spPr bwMode="auto">
            <a:xfrm>
              <a:off x="1315493" y="5041900"/>
              <a:ext cx="427577" cy="685800"/>
            </a:xfrm>
            <a:prstGeom prst="rect">
              <a:avLst/>
            </a:prstGeom>
            <a:noFill/>
            <a:ln w="9525">
              <a:noFill/>
              <a:miter lim="800000"/>
              <a:headEnd/>
              <a:tailEnd/>
            </a:ln>
            <a:effectLst/>
          </p:spPr>
        </p:pic>
      </p:grpSp>
      <p:sp>
        <p:nvSpPr>
          <p:cNvPr id="66" name="TextBox 65"/>
          <p:cNvSpPr txBox="1"/>
          <p:nvPr/>
        </p:nvSpPr>
        <p:spPr>
          <a:xfrm>
            <a:off x="703759" y="4214818"/>
            <a:ext cx="958254" cy="276995"/>
          </a:xfrm>
          <a:prstGeom prst="rect">
            <a:avLst/>
          </a:prstGeom>
          <a:noFill/>
        </p:spPr>
        <p:txBody>
          <a:bodyPr wrap="square" lIns="91436" tIns="45718" rIns="91436" bIns="45718" rtlCol="0">
            <a:spAutoFit/>
          </a:bodyPr>
          <a:lstStyle/>
          <a:p>
            <a:pPr algn="ctr">
              <a:buNone/>
            </a:pPr>
            <a:r>
              <a:rPr lang="zh-CN" altLang="en-US" sz="1200" dirty="0" smtClean="0">
                <a:latin typeface="+mj-lt"/>
              </a:rPr>
              <a:t>身份存贮</a:t>
            </a:r>
            <a:endParaRPr lang="en-US" sz="1200" dirty="0">
              <a:latin typeface="+mj-lt"/>
            </a:endParaRPr>
          </a:p>
        </p:txBody>
      </p:sp>
      <p:sp>
        <p:nvSpPr>
          <p:cNvPr id="67" name="TextBox 66"/>
          <p:cNvSpPr txBox="1"/>
          <p:nvPr/>
        </p:nvSpPr>
        <p:spPr>
          <a:xfrm>
            <a:off x="1038420" y="3021699"/>
            <a:ext cx="1400078" cy="461665"/>
          </a:xfrm>
          <a:prstGeom prst="rect">
            <a:avLst/>
          </a:prstGeom>
          <a:noFill/>
        </p:spPr>
        <p:txBody>
          <a:bodyPr wrap="square" rtlCol="0">
            <a:spAutoFit/>
          </a:bodyPr>
          <a:lstStyle/>
          <a:p>
            <a:pPr algn="ctr"/>
            <a:r>
              <a:rPr lang="en-US" altLang="zh-CN" sz="1200" dirty="0" smtClean="0"/>
              <a:t>FIM</a:t>
            </a:r>
            <a:r>
              <a:rPr lang="zh-CN" altLang="en-US" sz="1200" dirty="0" smtClean="0"/>
              <a:t>将更新同步到</a:t>
            </a:r>
            <a:endParaRPr lang="en-US" altLang="zh-CN" sz="1200" dirty="0" smtClean="0"/>
          </a:p>
          <a:p>
            <a:pPr algn="ctr"/>
            <a:r>
              <a:rPr lang="zh-CN" altLang="en-US" sz="1200" dirty="0" smtClean="0"/>
              <a:t>外部身份存贮</a:t>
            </a:r>
            <a:endParaRPr lang="en-US" altLang="zh-CN" sz="1200" dirty="0"/>
          </a:p>
        </p:txBody>
      </p:sp>
      <p:sp>
        <p:nvSpPr>
          <p:cNvPr id="68" name="TextBox 67"/>
          <p:cNvSpPr txBox="1"/>
          <p:nvPr/>
        </p:nvSpPr>
        <p:spPr>
          <a:xfrm>
            <a:off x="1746647" y="1467137"/>
            <a:ext cx="1261884" cy="461665"/>
          </a:xfrm>
          <a:prstGeom prst="rect">
            <a:avLst/>
          </a:prstGeom>
          <a:noFill/>
        </p:spPr>
        <p:txBody>
          <a:bodyPr wrap="none" rtlCol="0">
            <a:spAutoFit/>
          </a:bodyPr>
          <a:lstStyle/>
          <a:p>
            <a:pPr lvl="0" algn="ctr"/>
            <a:r>
              <a:rPr lang="zh-CN" altLang="en-US" sz="1200" dirty="0" smtClean="0">
                <a:solidFill>
                  <a:prstClr val="black"/>
                </a:solidFill>
              </a:rPr>
              <a:t>同步服务接收到</a:t>
            </a:r>
            <a:endParaRPr lang="en-US" altLang="zh-CN" sz="1200" dirty="0" smtClean="0">
              <a:solidFill>
                <a:prstClr val="black"/>
              </a:solidFill>
            </a:endParaRPr>
          </a:p>
          <a:p>
            <a:pPr lvl="0" algn="ctr"/>
            <a:r>
              <a:rPr lang="zh-CN" altLang="en-US" sz="1200" dirty="0" smtClean="0">
                <a:solidFill>
                  <a:prstClr val="black"/>
                </a:solidFill>
              </a:rPr>
              <a:t>同步请求</a:t>
            </a:r>
            <a:endParaRPr lang="en-US" altLang="zh-CN" sz="1200" dirty="0">
              <a:solidFill>
                <a:prstClr val="black"/>
              </a:solidFill>
            </a:endParaRPr>
          </a:p>
        </p:txBody>
      </p:sp>
      <p:pic>
        <p:nvPicPr>
          <p:cNvPr id="69" name="Picture 68" descr="database green.png"/>
          <p:cNvPicPr>
            <a:picLocks/>
          </p:cNvPicPr>
          <p:nvPr/>
        </p:nvPicPr>
        <p:blipFill>
          <a:blip r:embed="rId6" cstate="print"/>
          <a:stretch>
            <a:fillRect/>
          </a:stretch>
        </p:blipFill>
        <p:spPr>
          <a:xfrm>
            <a:off x="2119338" y="1991406"/>
            <a:ext cx="494283" cy="593229"/>
          </a:xfrm>
          <a:prstGeom prst="rect">
            <a:avLst/>
          </a:prstGeom>
        </p:spPr>
      </p:pic>
      <p:sp>
        <p:nvSpPr>
          <p:cNvPr id="70" name="TextBox 69"/>
          <p:cNvSpPr txBox="1"/>
          <p:nvPr/>
        </p:nvSpPr>
        <p:spPr>
          <a:xfrm>
            <a:off x="2187872" y="2202374"/>
            <a:ext cx="357216" cy="276995"/>
          </a:xfrm>
          <a:prstGeom prst="rect">
            <a:avLst/>
          </a:prstGeom>
          <a:noFill/>
        </p:spPr>
        <p:txBody>
          <a:bodyPr wrap="square" lIns="91436" tIns="45718" rIns="91436" bIns="45718" rtlCol="0">
            <a:spAutoFit/>
          </a:bodyPr>
          <a:lstStyle/>
          <a:p>
            <a:pPr algn="ctr"/>
            <a:r>
              <a:rPr lang="en-US" sz="600" dirty="0" smtClean="0">
                <a:solidFill>
                  <a:schemeClr val="tx1">
                    <a:lumMod val="50000"/>
                  </a:schemeClr>
                </a:solidFill>
                <a:latin typeface="+mj-lt"/>
              </a:rPr>
              <a:t>Sync DB</a:t>
            </a:r>
            <a:endParaRPr lang="en-US" sz="600" dirty="0">
              <a:solidFill>
                <a:schemeClr val="tx1">
                  <a:lumMod val="50000"/>
                </a:schemeClr>
              </a:solidFill>
              <a:latin typeface="+mj-lt"/>
            </a:endParaRPr>
          </a:p>
        </p:txBody>
      </p:sp>
      <p:sp>
        <p:nvSpPr>
          <p:cNvPr id="71" name="TextBox 70"/>
          <p:cNvSpPr txBox="1"/>
          <p:nvPr/>
        </p:nvSpPr>
        <p:spPr>
          <a:xfrm>
            <a:off x="1961190" y="2645291"/>
            <a:ext cx="810579" cy="276995"/>
          </a:xfrm>
          <a:prstGeom prst="rect">
            <a:avLst/>
          </a:prstGeom>
          <a:noFill/>
        </p:spPr>
        <p:txBody>
          <a:bodyPr wrap="square" lIns="91436" tIns="45718" rIns="91436" bIns="45718" rtlCol="0">
            <a:spAutoFit/>
          </a:bodyPr>
          <a:lstStyle/>
          <a:p>
            <a:pPr algn="ctr">
              <a:buNone/>
            </a:pPr>
            <a:r>
              <a:rPr lang="zh-CN" altLang="en-US" sz="1200" dirty="0" smtClean="0">
                <a:latin typeface="+mj-lt"/>
              </a:rPr>
              <a:t>管理代理</a:t>
            </a:r>
            <a:endParaRPr lang="en-US" sz="1200" dirty="0">
              <a:latin typeface="+mj-lt"/>
            </a:endParaRPr>
          </a:p>
        </p:txBody>
      </p:sp>
      <p:pic>
        <p:nvPicPr>
          <p:cNvPr id="72" name="Picture 3" descr="C:\Program Files\Microsoft Resource DVD Artwork\DVD_ART\Artwork_Imagery\Shapes and Graphics\Arrows - arrow\Straight\arrow 12 blue arrow light edges.png"/>
          <p:cNvPicPr>
            <a:picLocks noChangeAspect="1" noChangeArrowheads="1"/>
          </p:cNvPicPr>
          <p:nvPr/>
        </p:nvPicPr>
        <p:blipFill>
          <a:blip r:embed="rId12" cstate="print"/>
          <a:srcRect/>
          <a:stretch>
            <a:fillRect/>
          </a:stretch>
        </p:blipFill>
        <p:spPr bwMode="auto">
          <a:xfrm>
            <a:off x="1219306" y="2121155"/>
            <a:ext cx="863098" cy="333731"/>
          </a:xfrm>
          <a:prstGeom prst="rect">
            <a:avLst/>
          </a:prstGeom>
          <a:noFill/>
        </p:spPr>
      </p:pic>
      <p:pic>
        <p:nvPicPr>
          <p:cNvPr id="73" name="Picture 3" descr="C:\Program Files\Microsoft Resource DVD Artwork\DVD_ART\Artwork_Imagery\Shapes and Graphics\Arrows - arrow\Straight\arrow 12 blue arrow light edges.png"/>
          <p:cNvPicPr>
            <a:picLocks noChangeAspect="1" noChangeArrowheads="1"/>
          </p:cNvPicPr>
          <p:nvPr/>
        </p:nvPicPr>
        <p:blipFill>
          <a:blip r:embed="rId12" cstate="print"/>
          <a:srcRect/>
          <a:stretch>
            <a:fillRect/>
          </a:stretch>
        </p:blipFill>
        <p:spPr bwMode="auto">
          <a:xfrm>
            <a:off x="2475004" y="2121155"/>
            <a:ext cx="863098" cy="333731"/>
          </a:xfrm>
          <a:prstGeom prst="rect">
            <a:avLst/>
          </a:prstGeom>
          <a:noFill/>
        </p:spPr>
      </p:pic>
      <p:pic>
        <p:nvPicPr>
          <p:cNvPr id="74" name="Picture 3" descr="C:\Program Files\Microsoft Resource DVD Artwork\DVD_ART\Artwork_Imagery\Shapes and Graphics\Arrows - arrow\Straight\arrow 12 blue arrow light edges.png"/>
          <p:cNvPicPr>
            <a:picLocks noChangeAspect="1" noChangeArrowheads="1"/>
          </p:cNvPicPr>
          <p:nvPr/>
        </p:nvPicPr>
        <p:blipFill>
          <a:blip r:embed="rId12" cstate="print"/>
          <a:srcRect/>
          <a:stretch>
            <a:fillRect/>
          </a:stretch>
        </p:blipFill>
        <p:spPr bwMode="auto">
          <a:xfrm>
            <a:off x="3711961" y="2121155"/>
            <a:ext cx="863098" cy="333731"/>
          </a:xfrm>
          <a:prstGeom prst="rect">
            <a:avLst/>
          </a:prstGeom>
          <a:noFill/>
        </p:spPr>
      </p:pic>
      <p:pic>
        <p:nvPicPr>
          <p:cNvPr id="75" name="Picture 3" descr="C:\Program Files\Microsoft Resource DVD Artwork\DVD_ART\Artwork_Imagery\Shapes and Graphics\Arrows - arrow\Straight\arrow 12 blue arrow light edges.png"/>
          <p:cNvPicPr>
            <a:picLocks noChangeAspect="1" noChangeArrowheads="1"/>
          </p:cNvPicPr>
          <p:nvPr/>
        </p:nvPicPr>
        <p:blipFill>
          <a:blip r:embed="rId12" cstate="print"/>
          <a:srcRect/>
          <a:stretch>
            <a:fillRect/>
          </a:stretch>
        </p:blipFill>
        <p:spPr bwMode="auto">
          <a:xfrm flipH="1">
            <a:off x="3924370" y="3685527"/>
            <a:ext cx="863098" cy="333731"/>
          </a:xfrm>
          <a:prstGeom prst="rect">
            <a:avLst/>
          </a:prstGeom>
          <a:noFill/>
        </p:spPr>
      </p:pic>
      <p:pic>
        <p:nvPicPr>
          <p:cNvPr id="76" name="Picture 3" descr="C:\Program Files\Microsoft Resource DVD Artwork\DVD_ART\Artwork_Imagery\Shapes and Graphics\Arrows - arrow\Straight\arrow 12 blue arrow light edges.png"/>
          <p:cNvPicPr>
            <a:picLocks noChangeAspect="1" noChangeArrowheads="1"/>
          </p:cNvPicPr>
          <p:nvPr/>
        </p:nvPicPr>
        <p:blipFill>
          <a:blip r:embed="rId12" cstate="print"/>
          <a:srcRect/>
          <a:stretch>
            <a:fillRect/>
          </a:stretch>
        </p:blipFill>
        <p:spPr bwMode="auto">
          <a:xfrm flipH="1">
            <a:off x="2668672" y="3685527"/>
            <a:ext cx="863098" cy="333731"/>
          </a:xfrm>
          <a:prstGeom prst="rect">
            <a:avLst/>
          </a:prstGeom>
          <a:noFill/>
        </p:spPr>
      </p:pic>
      <p:pic>
        <p:nvPicPr>
          <p:cNvPr id="77" name="Picture 3" descr="C:\Program Files\Microsoft Resource DVD Artwork\DVD_ART\Artwork_Imagery\Shapes and Graphics\Arrows - arrow\Straight\arrow 12 blue arrow light edges.png"/>
          <p:cNvPicPr>
            <a:picLocks noChangeAspect="1" noChangeArrowheads="1"/>
          </p:cNvPicPr>
          <p:nvPr/>
        </p:nvPicPr>
        <p:blipFill>
          <a:blip r:embed="rId12" cstate="print"/>
          <a:srcRect/>
          <a:stretch>
            <a:fillRect/>
          </a:stretch>
        </p:blipFill>
        <p:spPr bwMode="auto">
          <a:xfrm flipH="1">
            <a:off x="1344254" y="3685527"/>
            <a:ext cx="863098" cy="333731"/>
          </a:xfrm>
          <a:prstGeom prst="rect">
            <a:avLst/>
          </a:prstGeom>
          <a:noFill/>
        </p:spPr>
      </p:pic>
      <p:pic>
        <p:nvPicPr>
          <p:cNvPr id="78" name="Picture 3" descr="C:\Program Files\Microsoft Resource DVD Artwork\DVD_ART\Artwork_Imagery\Shapes and Graphics\Arrows - arrow\Straight\arrow 12 blue arrow light edges.png"/>
          <p:cNvPicPr>
            <a:picLocks noChangeAspect="1" noChangeArrowheads="1"/>
          </p:cNvPicPr>
          <p:nvPr/>
        </p:nvPicPr>
        <p:blipFill>
          <a:blip r:embed="rId12" cstate="print"/>
          <a:srcRect/>
          <a:stretch>
            <a:fillRect/>
          </a:stretch>
        </p:blipFill>
        <p:spPr bwMode="auto">
          <a:xfrm rot="16200000" flipH="1">
            <a:off x="4902280" y="2578777"/>
            <a:ext cx="863097" cy="333731"/>
          </a:xfrm>
          <a:prstGeom prst="rect">
            <a:avLst/>
          </a:prstGeom>
          <a:noFill/>
        </p:spPr>
      </p:pic>
      <p:grpSp>
        <p:nvGrpSpPr>
          <p:cNvPr id="5" name="Group 84"/>
          <p:cNvGrpSpPr/>
          <p:nvPr/>
        </p:nvGrpSpPr>
        <p:grpSpPr>
          <a:xfrm>
            <a:off x="2817629" y="4541859"/>
            <a:ext cx="2009552" cy="1958975"/>
            <a:chOff x="5703768" y="2552699"/>
            <a:chExt cx="2009552" cy="1958975"/>
          </a:xfrm>
        </p:grpSpPr>
        <p:sp>
          <p:nvSpPr>
            <p:cNvPr id="80" name="Rectangle 79"/>
            <p:cNvSpPr/>
            <p:nvPr/>
          </p:nvSpPr>
          <p:spPr bwMode="auto">
            <a:xfrm>
              <a:off x="5723270" y="2552699"/>
              <a:ext cx="1968795" cy="1958975"/>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82" name="TextBox 81"/>
            <p:cNvSpPr txBox="1"/>
            <p:nvPr/>
          </p:nvSpPr>
          <p:spPr>
            <a:xfrm>
              <a:off x="5703768" y="3810781"/>
              <a:ext cx="2009552" cy="646327"/>
            </a:xfrm>
            <a:prstGeom prst="rect">
              <a:avLst/>
            </a:prstGeom>
            <a:noFill/>
          </p:spPr>
          <p:txBody>
            <a:bodyPr wrap="square" lIns="91436" tIns="45718" rIns="91436" bIns="45718" rtlCol="0">
              <a:spAutoFit/>
            </a:bodyPr>
            <a:lstStyle/>
            <a:p>
              <a:pPr algn="ctr">
                <a:buNone/>
              </a:pPr>
              <a:r>
                <a:rPr lang="zh-CN" altLang="en-US" sz="1200" dirty="0" smtClean="0">
                  <a:latin typeface="+mj-lt"/>
                </a:rPr>
                <a:t>审批工作流</a:t>
              </a:r>
              <a:endParaRPr lang="en-US" sz="1200" dirty="0" smtClean="0">
                <a:latin typeface="+mj-lt"/>
              </a:endParaRPr>
            </a:p>
            <a:p>
              <a:pPr algn="ctr">
                <a:buNone/>
              </a:pPr>
              <a:r>
                <a:rPr lang="zh-CN" altLang="en-US" sz="1200" dirty="0" smtClean="0">
                  <a:latin typeface="+mj-lt"/>
                </a:rPr>
                <a:t>卡建立和打印</a:t>
              </a:r>
              <a:endParaRPr lang="en-US" altLang="zh-CN" sz="1200" dirty="0" smtClean="0">
                <a:latin typeface="+mj-lt"/>
              </a:endParaRPr>
            </a:p>
            <a:p>
              <a:pPr algn="ctr">
                <a:buNone/>
              </a:pPr>
              <a:r>
                <a:rPr lang="zh-CN" altLang="en-US" sz="1200" dirty="0" smtClean="0">
                  <a:latin typeface="+mj-lt"/>
                </a:rPr>
                <a:t>请求数字证书</a:t>
              </a:r>
              <a:endParaRPr lang="en-US" sz="1200" dirty="0">
                <a:latin typeface="+mj-lt"/>
              </a:endParaRPr>
            </a:p>
          </p:txBody>
        </p:sp>
        <p:pic>
          <p:nvPicPr>
            <p:cNvPr id="83" name="Picture 82" descr="Process.gif"/>
            <p:cNvPicPr>
              <a:picLocks noChangeAspect="1"/>
            </p:cNvPicPr>
            <p:nvPr/>
          </p:nvPicPr>
          <p:blipFill>
            <a:blip r:embed="rId4" cstate="print"/>
            <a:stretch>
              <a:fillRect/>
            </a:stretch>
          </p:blipFill>
          <p:spPr>
            <a:xfrm>
              <a:off x="6336834" y="2866626"/>
              <a:ext cx="741666" cy="685800"/>
            </a:xfrm>
            <a:prstGeom prst="rect">
              <a:avLst/>
            </a:prstGeom>
          </p:spPr>
        </p:pic>
      </p:grpSp>
      <p:grpSp>
        <p:nvGrpSpPr>
          <p:cNvPr id="6" name="Group 85"/>
          <p:cNvGrpSpPr/>
          <p:nvPr/>
        </p:nvGrpSpPr>
        <p:grpSpPr>
          <a:xfrm>
            <a:off x="4932631" y="4541859"/>
            <a:ext cx="1968795" cy="1958975"/>
            <a:chOff x="5723270" y="2552699"/>
            <a:chExt cx="1968795" cy="1958975"/>
          </a:xfrm>
        </p:grpSpPr>
        <p:sp>
          <p:nvSpPr>
            <p:cNvPr id="87" name="Rectangle 86"/>
            <p:cNvSpPr/>
            <p:nvPr/>
          </p:nvSpPr>
          <p:spPr bwMode="auto">
            <a:xfrm>
              <a:off x="5723270" y="2552699"/>
              <a:ext cx="1968795" cy="1958975"/>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88" name="TextBox 87"/>
            <p:cNvSpPr txBox="1"/>
            <p:nvPr/>
          </p:nvSpPr>
          <p:spPr>
            <a:xfrm>
              <a:off x="5745422" y="3810781"/>
              <a:ext cx="1917110" cy="461661"/>
            </a:xfrm>
            <a:prstGeom prst="rect">
              <a:avLst/>
            </a:prstGeom>
            <a:noFill/>
          </p:spPr>
          <p:txBody>
            <a:bodyPr wrap="square" lIns="91436" tIns="45718" rIns="91436" bIns="45718" rtlCol="0">
              <a:spAutoFit/>
            </a:bodyPr>
            <a:lstStyle/>
            <a:p>
              <a:pPr algn="ctr">
                <a:buNone/>
              </a:pPr>
              <a:r>
                <a:rPr lang="zh-CN" altLang="en-US" sz="1200" dirty="0" smtClean="0">
                  <a:latin typeface="+mj-lt"/>
                </a:rPr>
                <a:t>发送自服务提醒和一次性密码给用户</a:t>
              </a:r>
              <a:endParaRPr lang="en-US" sz="1200" dirty="0" smtClean="0">
                <a:latin typeface="+mj-lt"/>
              </a:endParaRPr>
            </a:p>
          </p:txBody>
        </p:sp>
        <p:pic>
          <p:nvPicPr>
            <p:cNvPr id="89" name="Picture 88" descr="Process.gif"/>
            <p:cNvPicPr>
              <a:picLocks noChangeAspect="1"/>
            </p:cNvPicPr>
            <p:nvPr/>
          </p:nvPicPr>
          <p:blipFill>
            <a:blip r:embed="rId4" cstate="print"/>
            <a:stretch>
              <a:fillRect/>
            </a:stretch>
          </p:blipFill>
          <p:spPr>
            <a:xfrm>
              <a:off x="6336834" y="2866626"/>
              <a:ext cx="741666" cy="685800"/>
            </a:xfrm>
            <a:prstGeom prst="rect">
              <a:avLst/>
            </a:prstGeom>
          </p:spPr>
        </p:pic>
      </p:grpSp>
      <p:grpSp>
        <p:nvGrpSpPr>
          <p:cNvPr id="7" name="Group 89"/>
          <p:cNvGrpSpPr/>
          <p:nvPr/>
        </p:nvGrpSpPr>
        <p:grpSpPr>
          <a:xfrm>
            <a:off x="7028131" y="4541859"/>
            <a:ext cx="1968795" cy="1958975"/>
            <a:chOff x="5723270" y="2552699"/>
            <a:chExt cx="1968795" cy="1958975"/>
          </a:xfrm>
        </p:grpSpPr>
        <p:sp>
          <p:nvSpPr>
            <p:cNvPr id="91" name="Rectangle 90"/>
            <p:cNvSpPr/>
            <p:nvPr/>
          </p:nvSpPr>
          <p:spPr bwMode="auto">
            <a:xfrm>
              <a:off x="5723270" y="2552699"/>
              <a:ext cx="1968795" cy="1958975"/>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92" name="TextBox 91"/>
            <p:cNvSpPr txBox="1"/>
            <p:nvPr/>
          </p:nvSpPr>
          <p:spPr>
            <a:xfrm>
              <a:off x="5935928" y="3810781"/>
              <a:ext cx="1646866" cy="461661"/>
            </a:xfrm>
            <a:prstGeom prst="rect">
              <a:avLst/>
            </a:prstGeom>
            <a:noFill/>
          </p:spPr>
          <p:txBody>
            <a:bodyPr wrap="square" lIns="91436" tIns="45718" rIns="91436" bIns="45718" rtlCol="0">
              <a:spAutoFit/>
            </a:bodyPr>
            <a:lstStyle/>
            <a:p>
              <a:pPr algn="ctr">
                <a:buNone/>
              </a:pPr>
              <a:r>
                <a:rPr lang="zh-CN" altLang="en-US" sz="1200" dirty="0" smtClean="0">
                  <a:latin typeface="+mj-lt"/>
                </a:rPr>
                <a:t>最终用户下载数字证书到智能卡上</a:t>
              </a:r>
              <a:endParaRPr lang="en-US" sz="1200" dirty="0" smtClean="0">
                <a:latin typeface="+mj-lt"/>
              </a:endParaRPr>
            </a:p>
          </p:txBody>
        </p:sp>
      </p:grpSp>
      <p:grpSp>
        <p:nvGrpSpPr>
          <p:cNvPr id="8" name="Group 95"/>
          <p:cNvGrpSpPr/>
          <p:nvPr/>
        </p:nvGrpSpPr>
        <p:grpSpPr>
          <a:xfrm>
            <a:off x="7621137" y="4955993"/>
            <a:ext cx="782783" cy="710757"/>
            <a:chOff x="7434117" y="5062334"/>
            <a:chExt cx="782783" cy="710757"/>
          </a:xfrm>
        </p:grpSpPr>
        <p:pic>
          <p:nvPicPr>
            <p:cNvPr id="94" name="Picture 3" descr="\\showsrus\infoDVD\Clip_Installer\DVD_ART\Artwork_Imagery\HARDWARE_IMAGERY\Illustration - Misc Hardware\XML Icons\pc.png"/>
            <p:cNvPicPr>
              <a:picLocks noChangeAspect="1" noChangeArrowheads="1"/>
            </p:cNvPicPr>
            <p:nvPr/>
          </p:nvPicPr>
          <p:blipFill>
            <a:blip r:embed="rId13" cstate="print"/>
            <a:srcRect/>
            <a:stretch>
              <a:fillRect/>
            </a:stretch>
          </p:blipFill>
          <p:spPr bwMode="auto">
            <a:xfrm>
              <a:off x="7434117" y="5062334"/>
              <a:ext cx="712354" cy="710757"/>
            </a:xfrm>
            <a:prstGeom prst="rect">
              <a:avLst/>
            </a:prstGeom>
            <a:noFill/>
          </p:spPr>
        </p:pic>
        <p:pic>
          <p:nvPicPr>
            <p:cNvPr id="95" name="Picture 4" descr="\\showsrus\infoDVD\Clip_Installer\DVD_ART\Artwork_Imagery\HARDWARE_IMAGERY\Illustration - Misc Hardware\XML Icons\Smart Card reader.png"/>
            <p:cNvPicPr>
              <a:picLocks noChangeAspect="1" noChangeArrowheads="1"/>
            </p:cNvPicPr>
            <p:nvPr/>
          </p:nvPicPr>
          <p:blipFill>
            <a:blip r:embed="rId14" cstate="print"/>
            <a:srcRect/>
            <a:stretch>
              <a:fillRect/>
            </a:stretch>
          </p:blipFill>
          <p:spPr bwMode="auto">
            <a:xfrm>
              <a:off x="7826142" y="5207518"/>
              <a:ext cx="390758" cy="262565"/>
            </a:xfrm>
            <a:prstGeom prst="rect">
              <a:avLst/>
            </a:prstGeom>
            <a:noFill/>
          </p:spPr>
        </p:pic>
      </p:grpSp>
      <p:pic>
        <p:nvPicPr>
          <p:cNvPr id="97" name="Picture 2" descr="\\showsrus\infoDVD\Clip_Installer\DVD_ART\Artwork_Imagery\HARDWARE_IMAGERY\Illustration - Misc Hardware\XML Icons\Server.png"/>
          <p:cNvPicPr>
            <a:picLocks noChangeAspect="1" noChangeArrowheads="1"/>
          </p:cNvPicPr>
          <p:nvPr/>
        </p:nvPicPr>
        <p:blipFill>
          <a:blip r:embed="rId15" cstate="print"/>
          <a:srcRect/>
          <a:stretch>
            <a:fillRect/>
          </a:stretch>
        </p:blipFill>
        <p:spPr bwMode="auto">
          <a:xfrm>
            <a:off x="1694997" y="4952468"/>
            <a:ext cx="774130" cy="1141904"/>
          </a:xfrm>
          <a:prstGeom prst="rect">
            <a:avLst/>
          </a:prstGeom>
          <a:noFill/>
        </p:spPr>
      </p:pic>
      <p:pic>
        <p:nvPicPr>
          <p:cNvPr id="99" name="Picture 3" descr="C:\Program Files\Microsoft Resource DVD Artwork\DVD_ART\Artwork_Imagery\Shapes and Graphics\Arrows - arrow\Straight\arrow 12 blue arrow light edges.png"/>
          <p:cNvPicPr>
            <a:picLocks noChangeAspect="1" noChangeArrowheads="1"/>
          </p:cNvPicPr>
          <p:nvPr/>
        </p:nvPicPr>
        <p:blipFill>
          <a:blip r:embed="rId12" cstate="print"/>
          <a:srcRect/>
          <a:stretch>
            <a:fillRect/>
          </a:stretch>
        </p:blipFill>
        <p:spPr bwMode="auto">
          <a:xfrm rot="16200000" flipH="1">
            <a:off x="1878426" y="4408063"/>
            <a:ext cx="863097" cy="333731"/>
          </a:xfrm>
          <a:prstGeom prst="rect">
            <a:avLst/>
          </a:prstGeom>
          <a:noFill/>
        </p:spPr>
      </p:pic>
      <p:pic>
        <p:nvPicPr>
          <p:cNvPr id="100" name="Picture 3" descr="C:\Program Files\Microsoft Resource DVD Artwork\DVD_ART\Artwork_Imagery\Shapes and Graphics\Arrows - arrow\Straight\arrow 12 blue arrow light edges.png"/>
          <p:cNvPicPr>
            <a:picLocks noChangeAspect="1" noChangeArrowheads="1"/>
          </p:cNvPicPr>
          <p:nvPr/>
        </p:nvPicPr>
        <p:blipFill>
          <a:blip r:embed="rId12" cstate="print"/>
          <a:srcRect/>
          <a:stretch>
            <a:fillRect/>
          </a:stretch>
        </p:blipFill>
        <p:spPr bwMode="auto">
          <a:xfrm rot="10800000" flipH="1">
            <a:off x="2267363" y="5215636"/>
            <a:ext cx="863097" cy="333731"/>
          </a:xfrm>
          <a:prstGeom prst="rect">
            <a:avLst/>
          </a:prstGeom>
          <a:noFill/>
        </p:spPr>
      </p:pic>
      <p:pic>
        <p:nvPicPr>
          <p:cNvPr id="101" name="Picture 3" descr="C:\Program Files\Microsoft Resource DVD Artwork\DVD_ART\Artwork_Imagery\Shapes and Graphics\Arrows - arrow\Straight\arrow 12 blue arrow light edges.png"/>
          <p:cNvPicPr>
            <a:picLocks noChangeAspect="1" noChangeArrowheads="1"/>
          </p:cNvPicPr>
          <p:nvPr/>
        </p:nvPicPr>
        <p:blipFill>
          <a:blip r:embed="rId12" cstate="print"/>
          <a:srcRect/>
          <a:stretch>
            <a:fillRect/>
          </a:stretch>
        </p:blipFill>
        <p:spPr bwMode="auto">
          <a:xfrm rot="10800000" flipH="1">
            <a:off x="4361677" y="5215636"/>
            <a:ext cx="863097" cy="333731"/>
          </a:xfrm>
          <a:prstGeom prst="rect">
            <a:avLst/>
          </a:prstGeom>
          <a:noFill/>
        </p:spPr>
      </p:pic>
      <p:pic>
        <p:nvPicPr>
          <p:cNvPr id="102" name="Picture 3" descr="C:\Program Files\Microsoft Resource DVD Artwork\DVD_ART\Artwork_Imagery\Shapes and Graphics\Arrows - arrow\Straight\arrow 12 blue arrow light edges.png"/>
          <p:cNvPicPr>
            <a:picLocks noChangeAspect="1" noChangeArrowheads="1"/>
          </p:cNvPicPr>
          <p:nvPr/>
        </p:nvPicPr>
        <p:blipFill>
          <a:blip r:embed="rId12" cstate="print"/>
          <a:srcRect/>
          <a:stretch>
            <a:fillRect/>
          </a:stretch>
        </p:blipFill>
        <p:spPr bwMode="auto">
          <a:xfrm rot="10800000" flipH="1">
            <a:off x="6469877" y="5215636"/>
            <a:ext cx="863097" cy="333731"/>
          </a:xfrm>
          <a:prstGeom prst="rect">
            <a:avLst/>
          </a:prstGeom>
          <a:noFill/>
        </p:spPr>
      </p:pic>
      <p:sp>
        <p:nvSpPr>
          <p:cNvPr id="79" name="TextBox 78"/>
          <p:cNvSpPr txBox="1"/>
          <p:nvPr/>
        </p:nvSpPr>
        <p:spPr>
          <a:xfrm>
            <a:off x="1905000" y="5283003"/>
            <a:ext cx="533400" cy="646327"/>
          </a:xfrm>
          <a:prstGeom prst="rect">
            <a:avLst/>
          </a:prstGeom>
          <a:noFill/>
        </p:spPr>
        <p:txBody>
          <a:bodyPr wrap="square" lIns="91436" tIns="45718" rIns="91436" bIns="45718" rtlCol="0">
            <a:spAutoFit/>
          </a:bodyPr>
          <a:lstStyle/>
          <a:p>
            <a:pPr algn="ctr"/>
            <a:r>
              <a:rPr lang="en-US" sz="1200" dirty="0" smtClean="0">
                <a:solidFill>
                  <a:schemeClr val="tx1">
                    <a:lumMod val="50000"/>
                  </a:schemeClr>
                </a:solidFill>
                <a:latin typeface="+mj-lt"/>
              </a:rPr>
              <a:t>FIM </a:t>
            </a:r>
            <a:r>
              <a:rPr lang="zh-CN" altLang="en-US" sz="1200" dirty="0" smtClean="0">
                <a:solidFill>
                  <a:schemeClr val="tx1">
                    <a:lumMod val="50000"/>
                  </a:schemeClr>
                </a:solidFill>
                <a:latin typeface="+mj-lt"/>
              </a:rPr>
              <a:t>证书管理</a:t>
            </a:r>
            <a:endParaRPr lang="en-US" sz="1200" dirty="0">
              <a:solidFill>
                <a:schemeClr val="tx1">
                  <a:lumMod val="50000"/>
                </a:schemeClr>
              </a:solidFill>
              <a:latin typeface="+mj-l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智能卡配置的自服务过程</a:t>
            </a:r>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p:cNvSpPr>
            <a:spLocks noGrp="1"/>
          </p:cNvSpPr>
          <p:nvPr>
            <p:ph type="title"/>
          </p:nvPr>
        </p:nvSpPr>
        <p:spPr>
          <a:xfrm>
            <a:off x="457200" y="274638"/>
            <a:ext cx="8229600" cy="707886"/>
          </a:xfrm>
        </p:spPr>
        <p:txBody>
          <a:bodyPr>
            <a:spAutoFit/>
          </a:bodyPr>
          <a:lstStyle/>
          <a:p>
            <a:r>
              <a:rPr lang="en-US" altLang="zh-CN" dirty="0" smtClean="0"/>
              <a:t>FIM 2010</a:t>
            </a:r>
            <a:r>
              <a:rPr lang="zh-CN" altLang="en-US" sz="3200" dirty="0" smtClean="0"/>
              <a:t>的处理过程</a:t>
            </a:r>
            <a:endParaRPr sz="3600" dirty="0">
              <a:solidFill>
                <a:schemeClr val="tx2"/>
              </a:solidFill>
            </a:endParaRPr>
          </a:p>
        </p:txBody>
      </p:sp>
      <p:sp>
        <p:nvSpPr>
          <p:cNvPr id="39" name="Rectangle 38"/>
          <p:cNvSpPr/>
          <p:nvPr/>
        </p:nvSpPr>
        <p:spPr>
          <a:xfrm>
            <a:off x="381000" y="990600"/>
            <a:ext cx="3231654" cy="430887"/>
          </a:xfrm>
          <a:prstGeom prst="rect">
            <a:avLst/>
          </a:prstGeom>
        </p:spPr>
        <p:txBody>
          <a:bodyPr wrap="none" lIns="0" tIns="0" rIns="0" bIns="0">
            <a:spAutoFit/>
          </a:bodyPr>
          <a:lstStyle/>
          <a:p>
            <a:r>
              <a:rPr lang="zh-CN" altLang="en-US" sz="2800" dirty="0" smtClean="0">
                <a:solidFill>
                  <a:schemeClr val="tx2"/>
                </a:solidFill>
                <a:latin typeface="Trebuchet MS" pitchFamily="34" charset="0"/>
              </a:rPr>
              <a:t>自服务式的密码管理</a:t>
            </a:r>
            <a:endParaRPr lang="en-US" sz="2800" dirty="0">
              <a:latin typeface="Trebuchet MS" pitchFamily="34" charset="0"/>
            </a:endParaRPr>
          </a:p>
        </p:txBody>
      </p:sp>
      <p:sp>
        <p:nvSpPr>
          <p:cNvPr id="41" name="Rectangle 40"/>
          <p:cNvSpPr/>
          <p:nvPr/>
        </p:nvSpPr>
        <p:spPr bwMode="auto">
          <a:xfrm>
            <a:off x="381001" y="4119821"/>
            <a:ext cx="4106530" cy="2487354"/>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42" name="Rectangle 41"/>
          <p:cNvSpPr/>
          <p:nvPr/>
        </p:nvSpPr>
        <p:spPr bwMode="auto">
          <a:xfrm>
            <a:off x="4656470" y="4119821"/>
            <a:ext cx="1968795" cy="2487354"/>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43" name="Rectangle 42"/>
          <p:cNvSpPr/>
          <p:nvPr/>
        </p:nvSpPr>
        <p:spPr bwMode="auto">
          <a:xfrm>
            <a:off x="6794205" y="4119821"/>
            <a:ext cx="1968795" cy="2487354"/>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44" name="Rectangle 43"/>
          <p:cNvSpPr/>
          <p:nvPr/>
        </p:nvSpPr>
        <p:spPr bwMode="auto">
          <a:xfrm>
            <a:off x="381000" y="1457326"/>
            <a:ext cx="1968795" cy="2487354"/>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45" name="Rectangle 44"/>
          <p:cNvSpPr/>
          <p:nvPr/>
        </p:nvSpPr>
        <p:spPr bwMode="auto">
          <a:xfrm>
            <a:off x="2518735" y="1457326"/>
            <a:ext cx="1968795" cy="2487354"/>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46" name="Rectangle 45"/>
          <p:cNvSpPr/>
          <p:nvPr/>
        </p:nvSpPr>
        <p:spPr bwMode="auto">
          <a:xfrm>
            <a:off x="4656470" y="1457326"/>
            <a:ext cx="1968795" cy="2487354"/>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47" name="Rectangle 46"/>
          <p:cNvSpPr/>
          <p:nvPr/>
        </p:nvSpPr>
        <p:spPr bwMode="auto">
          <a:xfrm>
            <a:off x="6794205" y="1457326"/>
            <a:ext cx="1968795" cy="2487354"/>
          </a:xfrm>
          <a:prstGeom prst="rect">
            <a:avLst/>
          </a:prstGeom>
          <a:gradFill>
            <a:gsLst>
              <a:gs pos="20000">
                <a:schemeClr val="dk1">
                  <a:tint val="9000"/>
                  <a:alpha val="25000"/>
                </a:schemeClr>
              </a:gs>
              <a:gs pos="100000">
                <a:schemeClr val="dk1">
                  <a:tint val="70000"/>
                  <a:satMod val="100000"/>
                  <a:alpha val="25000"/>
                </a:schemeClr>
              </a:gs>
            </a:gsLst>
          </a:gra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48" name="Rectangle 47"/>
          <p:cNvSpPr/>
          <p:nvPr/>
        </p:nvSpPr>
        <p:spPr bwMode="auto">
          <a:xfrm>
            <a:off x="381001" y="4119821"/>
            <a:ext cx="4106530" cy="777240"/>
          </a:xfrm>
          <a:prstGeom prst="rect">
            <a:avLst/>
          </a:prstGeom>
          <a:solidFill>
            <a:schemeClr val="bg1">
              <a:alpha val="50000"/>
            </a:schemeClr>
          </a:soli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49" name="Rectangle 48"/>
          <p:cNvSpPr/>
          <p:nvPr/>
        </p:nvSpPr>
        <p:spPr bwMode="auto">
          <a:xfrm>
            <a:off x="4656470" y="4119821"/>
            <a:ext cx="1968795" cy="777240"/>
          </a:xfrm>
          <a:prstGeom prst="rect">
            <a:avLst/>
          </a:prstGeom>
          <a:solidFill>
            <a:schemeClr val="bg1">
              <a:alpha val="50000"/>
            </a:schemeClr>
          </a:soli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50" name="Rectangle 49"/>
          <p:cNvSpPr/>
          <p:nvPr/>
        </p:nvSpPr>
        <p:spPr bwMode="auto">
          <a:xfrm>
            <a:off x="6794205" y="4119821"/>
            <a:ext cx="1968795" cy="777240"/>
          </a:xfrm>
          <a:prstGeom prst="rect">
            <a:avLst/>
          </a:prstGeom>
          <a:solidFill>
            <a:schemeClr val="bg1">
              <a:alpha val="50000"/>
            </a:schemeClr>
          </a:soli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51" name="Rectangle 50"/>
          <p:cNvSpPr/>
          <p:nvPr/>
        </p:nvSpPr>
        <p:spPr bwMode="auto">
          <a:xfrm>
            <a:off x="381000" y="1457326"/>
            <a:ext cx="1968795" cy="775511"/>
          </a:xfrm>
          <a:prstGeom prst="rect">
            <a:avLst/>
          </a:prstGeom>
          <a:solidFill>
            <a:schemeClr val="bg1">
              <a:alpha val="50000"/>
            </a:schemeClr>
          </a:soli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52" name="Rectangle 51"/>
          <p:cNvSpPr/>
          <p:nvPr/>
        </p:nvSpPr>
        <p:spPr bwMode="auto">
          <a:xfrm>
            <a:off x="2518735" y="1457326"/>
            <a:ext cx="1968795" cy="775511"/>
          </a:xfrm>
          <a:prstGeom prst="rect">
            <a:avLst/>
          </a:prstGeom>
          <a:solidFill>
            <a:schemeClr val="bg1">
              <a:alpha val="50000"/>
            </a:schemeClr>
          </a:soli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53" name="Rectangle 52"/>
          <p:cNvSpPr/>
          <p:nvPr/>
        </p:nvSpPr>
        <p:spPr bwMode="auto">
          <a:xfrm>
            <a:off x="4656470" y="1457326"/>
            <a:ext cx="1968795" cy="775511"/>
          </a:xfrm>
          <a:prstGeom prst="rect">
            <a:avLst/>
          </a:prstGeom>
          <a:solidFill>
            <a:schemeClr val="bg1">
              <a:alpha val="50000"/>
            </a:schemeClr>
          </a:soli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54" name="Rectangle 53"/>
          <p:cNvSpPr/>
          <p:nvPr/>
        </p:nvSpPr>
        <p:spPr bwMode="auto">
          <a:xfrm>
            <a:off x="6794205" y="1457326"/>
            <a:ext cx="1968795" cy="775511"/>
          </a:xfrm>
          <a:prstGeom prst="rect">
            <a:avLst/>
          </a:prstGeom>
          <a:solidFill>
            <a:schemeClr val="bg1">
              <a:alpha val="50000"/>
            </a:schemeClr>
          </a:solid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800" b="1" i="0" u="none" strike="noStrike" baseline="0">
              <a:solidFill>
                <a:schemeClr val="tx1">
                  <a:alpha val="100000"/>
                </a:schemeClr>
              </a:solidFill>
              <a:effectLst/>
              <a:latin typeface="Segoe"/>
            </a:endParaRPr>
          </a:p>
        </p:txBody>
      </p:sp>
      <p:sp>
        <p:nvSpPr>
          <p:cNvPr id="55" name="TextBox 54"/>
          <p:cNvSpPr txBox="1"/>
          <p:nvPr/>
        </p:nvSpPr>
        <p:spPr>
          <a:xfrm>
            <a:off x="6963149" y="3479191"/>
            <a:ext cx="1630907" cy="461661"/>
          </a:xfrm>
          <a:prstGeom prst="rect">
            <a:avLst/>
          </a:prstGeom>
          <a:noFill/>
        </p:spPr>
        <p:txBody>
          <a:bodyPr wrap="square" lIns="91436" tIns="45718" rIns="91436" bIns="45718" rtlCol="0">
            <a:spAutoFit/>
          </a:bodyPr>
          <a:lstStyle/>
          <a:p>
            <a:pPr algn="ctr">
              <a:buNone/>
            </a:pPr>
            <a:r>
              <a:rPr lang="zh-CN" altLang="en-US" sz="1200" dirty="0" smtClean="0"/>
              <a:t>认证与授权</a:t>
            </a:r>
            <a:endParaRPr lang="en-US" altLang="zh-CN" sz="1200" dirty="0" smtClean="0"/>
          </a:p>
          <a:p>
            <a:pPr algn="ctr">
              <a:buNone/>
            </a:pPr>
            <a:r>
              <a:rPr lang="zh-CN" altLang="en-US" sz="1200" dirty="0" smtClean="0"/>
              <a:t>工作流</a:t>
            </a:r>
            <a:endParaRPr lang="en-US" altLang="zh-CN" sz="1200" dirty="0"/>
          </a:p>
        </p:txBody>
      </p:sp>
      <p:sp>
        <p:nvSpPr>
          <p:cNvPr id="56" name="TextBox 55"/>
          <p:cNvSpPr txBox="1"/>
          <p:nvPr/>
        </p:nvSpPr>
        <p:spPr>
          <a:xfrm>
            <a:off x="4825414" y="3479191"/>
            <a:ext cx="1630907" cy="276995"/>
          </a:xfrm>
          <a:prstGeom prst="rect">
            <a:avLst/>
          </a:prstGeom>
          <a:noFill/>
        </p:spPr>
        <p:txBody>
          <a:bodyPr wrap="square" lIns="91436" tIns="45718" rIns="91436" bIns="45718" rtlCol="0">
            <a:spAutoFit/>
          </a:bodyPr>
          <a:lstStyle/>
          <a:p>
            <a:pPr algn="ctr">
              <a:buNone/>
            </a:pPr>
            <a:r>
              <a:rPr lang="zh-CN" altLang="en-US" sz="1200" dirty="0" smtClean="0"/>
              <a:t>代理与特权</a:t>
            </a:r>
            <a:endParaRPr lang="en-US" altLang="zh-CN" sz="1200" dirty="0" smtClean="0"/>
          </a:p>
        </p:txBody>
      </p:sp>
      <p:sp>
        <p:nvSpPr>
          <p:cNvPr id="57" name="TextBox 56"/>
          <p:cNvSpPr txBox="1"/>
          <p:nvPr/>
        </p:nvSpPr>
        <p:spPr>
          <a:xfrm>
            <a:off x="4825414" y="6134881"/>
            <a:ext cx="1630907" cy="461661"/>
          </a:xfrm>
          <a:prstGeom prst="rect">
            <a:avLst/>
          </a:prstGeom>
          <a:noFill/>
        </p:spPr>
        <p:txBody>
          <a:bodyPr wrap="square" lIns="91436" tIns="45718" rIns="91436" bIns="45718" rtlCol="0">
            <a:spAutoFit/>
          </a:bodyPr>
          <a:lstStyle/>
          <a:p>
            <a:pPr lvl="0" algn="ctr"/>
            <a:r>
              <a:rPr lang="zh-CN" altLang="en-US" sz="1200" dirty="0" smtClean="0">
                <a:solidFill>
                  <a:prstClr val="black"/>
                </a:solidFill>
              </a:rPr>
              <a:t>动作</a:t>
            </a:r>
            <a:endParaRPr lang="en-US" altLang="zh-CN" sz="1200" dirty="0" smtClean="0">
              <a:solidFill>
                <a:prstClr val="black"/>
              </a:solidFill>
            </a:endParaRPr>
          </a:p>
          <a:p>
            <a:pPr lvl="0" algn="ctr"/>
            <a:r>
              <a:rPr lang="zh-CN" altLang="en-US" sz="1200" dirty="0" smtClean="0">
                <a:solidFill>
                  <a:prstClr val="black"/>
                </a:solidFill>
              </a:rPr>
              <a:t>工作流</a:t>
            </a:r>
            <a:endParaRPr lang="en-US" altLang="zh-CN" sz="1400" dirty="0">
              <a:solidFill>
                <a:prstClr val="black"/>
              </a:solidFill>
            </a:endParaRPr>
          </a:p>
        </p:txBody>
      </p:sp>
      <p:pic>
        <p:nvPicPr>
          <p:cNvPr id="58" name="Picture 57" descr="Database blue.png"/>
          <p:cNvPicPr>
            <a:picLocks/>
          </p:cNvPicPr>
          <p:nvPr/>
        </p:nvPicPr>
        <p:blipFill>
          <a:blip r:embed="rId3" cstate="print"/>
          <a:stretch>
            <a:fillRect/>
          </a:stretch>
        </p:blipFill>
        <p:spPr>
          <a:xfrm>
            <a:off x="7357978" y="5030706"/>
            <a:ext cx="841248" cy="1005840"/>
          </a:xfrm>
          <a:prstGeom prst="rect">
            <a:avLst/>
          </a:prstGeom>
        </p:spPr>
      </p:pic>
      <p:sp>
        <p:nvSpPr>
          <p:cNvPr id="61" name="TextBox 60"/>
          <p:cNvSpPr txBox="1"/>
          <p:nvPr/>
        </p:nvSpPr>
        <p:spPr>
          <a:xfrm>
            <a:off x="7384244" y="5387860"/>
            <a:ext cx="788716" cy="461661"/>
          </a:xfrm>
          <a:prstGeom prst="rect">
            <a:avLst/>
          </a:prstGeom>
          <a:noFill/>
        </p:spPr>
        <p:txBody>
          <a:bodyPr wrap="square" lIns="91436" tIns="45718" rIns="91436" bIns="45718" rtlCol="0">
            <a:spAutoFit/>
          </a:bodyPr>
          <a:lstStyle/>
          <a:p>
            <a:pPr algn="ctr"/>
            <a:r>
              <a:rPr lang="en-US" sz="1200" dirty="0" smtClean="0">
                <a:solidFill>
                  <a:schemeClr val="tx1">
                    <a:lumMod val="50000"/>
                  </a:schemeClr>
                </a:solidFill>
                <a:latin typeface="+mj-lt"/>
              </a:rPr>
              <a:t>Service</a:t>
            </a:r>
          </a:p>
          <a:p>
            <a:pPr algn="ctr"/>
            <a:r>
              <a:rPr lang="en-US" sz="1200" dirty="0" smtClean="0">
                <a:solidFill>
                  <a:schemeClr val="tx1">
                    <a:lumMod val="50000"/>
                  </a:schemeClr>
                </a:solidFill>
                <a:latin typeface="+mj-lt"/>
              </a:rPr>
              <a:t>DB</a:t>
            </a:r>
          </a:p>
        </p:txBody>
      </p:sp>
      <p:pic>
        <p:nvPicPr>
          <p:cNvPr id="64" name="Picture 63" descr="Process.gif"/>
          <p:cNvPicPr>
            <a:picLocks noChangeAspect="1"/>
          </p:cNvPicPr>
          <p:nvPr/>
        </p:nvPicPr>
        <p:blipFill>
          <a:blip r:embed="rId4" cstate="print"/>
          <a:stretch>
            <a:fillRect/>
          </a:stretch>
        </p:blipFill>
        <p:spPr>
          <a:xfrm>
            <a:off x="7407769" y="2528231"/>
            <a:ext cx="741666" cy="685800"/>
          </a:xfrm>
          <a:prstGeom prst="rect">
            <a:avLst/>
          </a:prstGeom>
        </p:spPr>
      </p:pic>
      <p:pic>
        <p:nvPicPr>
          <p:cNvPr id="65" name="Picture 64" descr="Security Threat Detected.png"/>
          <p:cNvPicPr>
            <a:picLocks noChangeAspect="1"/>
          </p:cNvPicPr>
          <p:nvPr/>
        </p:nvPicPr>
        <p:blipFill>
          <a:blip r:embed="rId5" cstate="print"/>
          <a:stretch>
            <a:fillRect/>
          </a:stretch>
        </p:blipFill>
        <p:spPr>
          <a:xfrm>
            <a:off x="5340660" y="2528231"/>
            <a:ext cx="600414" cy="685800"/>
          </a:xfrm>
          <a:prstGeom prst="rect">
            <a:avLst/>
          </a:prstGeom>
        </p:spPr>
      </p:pic>
      <p:pic>
        <p:nvPicPr>
          <p:cNvPr id="66" name="Picture 65" descr="Process.gif"/>
          <p:cNvPicPr>
            <a:picLocks noChangeAspect="1"/>
          </p:cNvPicPr>
          <p:nvPr/>
        </p:nvPicPr>
        <p:blipFill>
          <a:blip r:embed="rId4" cstate="print"/>
          <a:stretch>
            <a:fillRect/>
          </a:stretch>
        </p:blipFill>
        <p:spPr>
          <a:xfrm>
            <a:off x="5270034" y="5190726"/>
            <a:ext cx="741666" cy="685800"/>
          </a:xfrm>
          <a:prstGeom prst="rect">
            <a:avLst/>
          </a:prstGeom>
        </p:spPr>
      </p:pic>
      <p:pic>
        <p:nvPicPr>
          <p:cNvPr id="67" name="Picture 66" descr="database green.png"/>
          <p:cNvPicPr>
            <a:picLocks/>
          </p:cNvPicPr>
          <p:nvPr/>
        </p:nvPicPr>
        <p:blipFill>
          <a:blip r:embed="rId6" cstate="print"/>
          <a:stretch>
            <a:fillRect/>
          </a:stretch>
        </p:blipFill>
        <p:spPr>
          <a:xfrm>
            <a:off x="2984356" y="5028801"/>
            <a:ext cx="843058" cy="1009650"/>
          </a:xfrm>
          <a:prstGeom prst="rect">
            <a:avLst/>
          </a:prstGeom>
        </p:spPr>
      </p:pic>
      <p:sp>
        <p:nvSpPr>
          <p:cNvPr id="68" name="TextBox 67"/>
          <p:cNvSpPr txBox="1"/>
          <p:nvPr/>
        </p:nvSpPr>
        <p:spPr>
          <a:xfrm>
            <a:off x="3130254" y="5387860"/>
            <a:ext cx="551262" cy="461661"/>
          </a:xfrm>
          <a:prstGeom prst="rect">
            <a:avLst/>
          </a:prstGeom>
          <a:noFill/>
        </p:spPr>
        <p:txBody>
          <a:bodyPr wrap="square" lIns="91436" tIns="45718" rIns="91436" bIns="45718" rtlCol="0">
            <a:spAutoFit/>
          </a:bodyPr>
          <a:lstStyle/>
          <a:p>
            <a:pPr algn="ctr"/>
            <a:r>
              <a:rPr lang="en-US" sz="1200" dirty="0" smtClean="0">
                <a:solidFill>
                  <a:schemeClr val="tx1">
                    <a:lumMod val="50000"/>
                  </a:schemeClr>
                </a:solidFill>
                <a:latin typeface="+mj-lt"/>
              </a:rPr>
              <a:t>Sync DB</a:t>
            </a:r>
            <a:endParaRPr lang="en-US" sz="1200" dirty="0">
              <a:solidFill>
                <a:schemeClr val="tx1">
                  <a:lumMod val="50000"/>
                </a:schemeClr>
              </a:solidFill>
              <a:latin typeface="+mj-lt"/>
            </a:endParaRPr>
          </a:p>
        </p:txBody>
      </p:sp>
      <p:sp>
        <p:nvSpPr>
          <p:cNvPr id="71" name="TextBox 70"/>
          <p:cNvSpPr txBox="1"/>
          <p:nvPr/>
        </p:nvSpPr>
        <p:spPr>
          <a:xfrm>
            <a:off x="2716100" y="6134881"/>
            <a:ext cx="1379570" cy="276995"/>
          </a:xfrm>
          <a:prstGeom prst="rect">
            <a:avLst/>
          </a:prstGeom>
          <a:noFill/>
        </p:spPr>
        <p:txBody>
          <a:bodyPr wrap="square" lIns="91436" tIns="45718" rIns="91436" bIns="45718" rtlCol="0">
            <a:spAutoFit/>
          </a:bodyPr>
          <a:lstStyle/>
          <a:p>
            <a:pPr algn="ctr">
              <a:buNone/>
            </a:pPr>
            <a:r>
              <a:rPr lang="zh-CN" altLang="en-US" sz="1200" dirty="0" smtClean="0">
                <a:latin typeface="+mj-lt"/>
              </a:rPr>
              <a:t>管理代理</a:t>
            </a:r>
            <a:endParaRPr lang="en-US" sz="1200" dirty="0">
              <a:latin typeface="+mj-lt"/>
            </a:endParaRPr>
          </a:p>
        </p:txBody>
      </p:sp>
      <p:sp>
        <p:nvSpPr>
          <p:cNvPr id="75" name="TextBox 74"/>
          <p:cNvSpPr txBox="1"/>
          <p:nvPr/>
        </p:nvSpPr>
        <p:spPr>
          <a:xfrm>
            <a:off x="447676" y="1452017"/>
            <a:ext cx="1828800" cy="738664"/>
          </a:xfrm>
          <a:prstGeom prst="rect">
            <a:avLst/>
          </a:prstGeom>
          <a:noFill/>
        </p:spPr>
        <p:txBody>
          <a:bodyPr wrap="square" rtlCol="0">
            <a:spAutoFit/>
          </a:bodyPr>
          <a:lstStyle/>
          <a:p>
            <a:pPr algn="ctr"/>
            <a:r>
              <a:rPr lang="zh-CN" altLang="en-US" sz="1400" dirty="0" smtClean="0">
                <a:latin typeface="+mj-lt"/>
              </a:rPr>
              <a:t>忘记密码：利用</a:t>
            </a:r>
            <a:r>
              <a:rPr lang="en-US" altLang="zh-CN" sz="1400" dirty="0" smtClean="0">
                <a:latin typeface="+mj-lt"/>
              </a:rPr>
              <a:t>Win</a:t>
            </a:r>
            <a:r>
              <a:rPr lang="zh-CN" altLang="en-US" sz="1400" dirty="0" smtClean="0">
                <a:latin typeface="+mj-lt"/>
              </a:rPr>
              <a:t>登录请求密码重置并回答密码问题</a:t>
            </a:r>
            <a:endParaRPr lang="en-US" sz="1400" dirty="0" smtClean="0">
              <a:latin typeface="+mj-lt"/>
            </a:endParaRPr>
          </a:p>
        </p:txBody>
      </p:sp>
      <p:sp>
        <p:nvSpPr>
          <p:cNvPr id="77" name="TextBox 76"/>
          <p:cNvSpPr txBox="1"/>
          <p:nvPr/>
        </p:nvSpPr>
        <p:spPr>
          <a:xfrm>
            <a:off x="4830390" y="1559739"/>
            <a:ext cx="1620957" cy="523220"/>
          </a:xfrm>
          <a:prstGeom prst="rect">
            <a:avLst/>
          </a:prstGeom>
          <a:noFill/>
        </p:spPr>
        <p:txBody>
          <a:bodyPr wrap="none" rtlCol="0">
            <a:spAutoFit/>
          </a:bodyPr>
          <a:lstStyle/>
          <a:p>
            <a:pPr algn="ctr"/>
            <a:r>
              <a:rPr lang="zh-CN" altLang="en-US" sz="1400" dirty="0" smtClean="0">
                <a:latin typeface="+mj-lt"/>
              </a:rPr>
              <a:t>该用户是否有</a:t>
            </a:r>
            <a:endParaRPr lang="en-US" altLang="zh-CN" sz="1400" dirty="0" smtClean="0">
              <a:latin typeface="+mj-lt"/>
            </a:endParaRPr>
          </a:p>
          <a:p>
            <a:pPr algn="ctr"/>
            <a:r>
              <a:rPr lang="zh-CN" altLang="en-US" sz="1400" dirty="0" smtClean="0">
                <a:latin typeface="+mj-lt"/>
              </a:rPr>
              <a:t>重置密码的特权？</a:t>
            </a:r>
            <a:endParaRPr lang="en-US" sz="1400" dirty="0" smtClean="0">
              <a:latin typeface="+mj-lt"/>
            </a:endParaRPr>
          </a:p>
        </p:txBody>
      </p:sp>
      <p:sp>
        <p:nvSpPr>
          <p:cNvPr id="80" name="TextBox 79"/>
          <p:cNvSpPr txBox="1"/>
          <p:nvPr/>
        </p:nvSpPr>
        <p:spPr>
          <a:xfrm>
            <a:off x="6881149" y="1559739"/>
            <a:ext cx="1794907" cy="523220"/>
          </a:xfrm>
          <a:prstGeom prst="rect">
            <a:avLst/>
          </a:prstGeom>
          <a:noFill/>
        </p:spPr>
        <p:txBody>
          <a:bodyPr wrap="square" rtlCol="0">
            <a:spAutoFit/>
          </a:bodyPr>
          <a:lstStyle/>
          <a:p>
            <a:pPr algn="ctr"/>
            <a:r>
              <a:rPr lang="en-US" sz="1400" dirty="0" smtClean="0">
                <a:latin typeface="+mj-lt"/>
              </a:rPr>
              <a:t>FIM</a:t>
            </a:r>
            <a:r>
              <a:rPr lang="zh-CN" altLang="en-US" sz="1400" dirty="0" smtClean="0">
                <a:latin typeface="+mj-lt"/>
              </a:rPr>
              <a:t>检验问题回答的有效性</a:t>
            </a:r>
            <a:endParaRPr lang="en-US" sz="1400" dirty="0" smtClean="0">
              <a:latin typeface="+mj-lt"/>
            </a:endParaRPr>
          </a:p>
        </p:txBody>
      </p:sp>
      <p:sp>
        <p:nvSpPr>
          <p:cNvPr id="82" name="TextBox 81"/>
          <p:cNvSpPr txBox="1"/>
          <p:nvPr/>
        </p:nvSpPr>
        <p:spPr>
          <a:xfrm>
            <a:off x="6804837" y="4334540"/>
            <a:ext cx="1947530" cy="523220"/>
          </a:xfrm>
          <a:prstGeom prst="rect">
            <a:avLst/>
          </a:prstGeom>
          <a:noFill/>
        </p:spPr>
        <p:txBody>
          <a:bodyPr wrap="square" rtlCol="0">
            <a:spAutoFit/>
          </a:bodyPr>
          <a:lstStyle/>
          <a:p>
            <a:pPr algn="ctr"/>
            <a:r>
              <a:rPr lang="zh-CN" altLang="en-US" sz="1400" dirty="0" smtClean="0"/>
              <a:t>更新提交到</a:t>
            </a:r>
            <a:r>
              <a:rPr lang="en-US" altLang="zh-CN" sz="1400" dirty="0" smtClean="0"/>
              <a:t>FIM</a:t>
            </a:r>
          </a:p>
          <a:p>
            <a:pPr algn="ctr"/>
            <a:r>
              <a:rPr lang="zh-CN" altLang="en-US" sz="1400" dirty="0" smtClean="0"/>
              <a:t>的数据库</a:t>
            </a:r>
            <a:endParaRPr lang="en-US" sz="1400" dirty="0" smtClean="0">
              <a:latin typeface="+mj-lt"/>
            </a:endParaRPr>
          </a:p>
        </p:txBody>
      </p:sp>
      <p:sp>
        <p:nvSpPr>
          <p:cNvPr id="87" name="TextBox 86"/>
          <p:cNvSpPr txBox="1"/>
          <p:nvPr/>
        </p:nvSpPr>
        <p:spPr>
          <a:xfrm>
            <a:off x="4646428" y="4334540"/>
            <a:ext cx="1973448" cy="307777"/>
          </a:xfrm>
          <a:prstGeom prst="rect">
            <a:avLst/>
          </a:prstGeom>
          <a:noFill/>
        </p:spPr>
        <p:txBody>
          <a:bodyPr wrap="square" rtlCol="0">
            <a:spAutoFit/>
          </a:bodyPr>
          <a:lstStyle/>
          <a:p>
            <a:pPr algn="ctr"/>
            <a:r>
              <a:rPr lang="en-US" sz="1400" dirty="0" smtClean="0">
                <a:latin typeface="+mj-lt"/>
              </a:rPr>
              <a:t>FIM</a:t>
            </a:r>
            <a:r>
              <a:rPr lang="zh-CN" altLang="en-US" sz="1400" dirty="0" smtClean="0">
                <a:latin typeface="+mj-lt"/>
              </a:rPr>
              <a:t>要求</a:t>
            </a:r>
            <a:r>
              <a:rPr lang="en-US" altLang="zh-CN" sz="1400" dirty="0" smtClean="0">
                <a:latin typeface="+mj-lt"/>
              </a:rPr>
              <a:t>AD</a:t>
            </a:r>
            <a:r>
              <a:rPr lang="zh-CN" altLang="en-US" sz="1400" dirty="0" smtClean="0">
                <a:latin typeface="+mj-lt"/>
              </a:rPr>
              <a:t>重置密码</a:t>
            </a:r>
            <a:endParaRPr lang="en-US" sz="1400" dirty="0" smtClean="0">
              <a:latin typeface="+mj-lt"/>
            </a:endParaRPr>
          </a:p>
        </p:txBody>
      </p:sp>
      <p:grpSp>
        <p:nvGrpSpPr>
          <p:cNvPr id="2" name="Group 88"/>
          <p:cNvGrpSpPr/>
          <p:nvPr/>
        </p:nvGrpSpPr>
        <p:grpSpPr>
          <a:xfrm>
            <a:off x="1042181" y="5038326"/>
            <a:ext cx="770840" cy="990600"/>
            <a:chOff x="1042181" y="5041900"/>
            <a:chExt cx="770840" cy="990600"/>
          </a:xfrm>
        </p:grpSpPr>
        <p:pic>
          <p:nvPicPr>
            <p:cNvPr id="92" name="Picture 4"/>
            <p:cNvPicPr>
              <a:picLocks noChangeAspect="1" noChangeArrowheads="1"/>
            </p:cNvPicPr>
            <p:nvPr/>
          </p:nvPicPr>
          <p:blipFill>
            <a:blip r:embed="rId7" cstate="print"/>
            <a:srcRect/>
            <a:stretch>
              <a:fillRect/>
            </a:stretch>
          </p:blipFill>
          <p:spPr bwMode="auto">
            <a:xfrm>
              <a:off x="1308100" y="5346700"/>
              <a:ext cx="504921" cy="685800"/>
            </a:xfrm>
            <a:prstGeom prst="rect">
              <a:avLst/>
            </a:prstGeom>
            <a:noFill/>
            <a:ln w="9525">
              <a:noFill/>
              <a:miter lim="800000"/>
              <a:headEnd/>
              <a:tailEnd/>
            </a:ln>
            <a:effectLst/>
          </p:spPr>
        </p:pic>
        <p:pic>
          <p:nvPicPr>
            <p:cNvPr id="95" name="Picture 5"/>
            <p:cNvPicPr>
              <a:picLocks noChangeAspect="1" noChangeArrowheads="1"/>
            </p:cNvPicPr>
            <p:nvPr/>
          </p:nvPicPr>
          <p:blipFill>
            <a:blip r:embed="rId8" cstate="print"/>
            <a:srcRect/>
            <a:stretch>
              <a:fillRect/>
            </a:stretch>
          </p:blipFill>
          <p:spPr bwMode="auto">
            <a:xfrm>
              <a:off x="1042181" y="5194300"/>
              <a:ext cx="504921" cy="685800"/>
            </a:xfrm>
            <a:prstGeom prst="rect">
              <a:avLst/>
            </a:prstGeom>
            <a:noFill/>
            <a:ln w="9525">
              <a:noFill/>
              <a:miter lim="800000"/>
              <a:headEnd/>
              <a:tailEnd/>
            </a:ln>
            <a:effectLst/>
          </p:spPr>
        </p:pic>
        <p:pic>
          <p:nvPicPr>
            <p:cNvPr id="96" name="Picture 7"/>
            <p:cNvPicPr>
              <a:picLocks noChangeAspect="1" noChangeArrowheads="1"/>
            </p:cNvPicPr>
            <p:nvPr/>
          </p:nvPicPr>
          <p:blipFill>
            <a:blip r:embed="rId9" cstate="print"/>
            <a:srcRect/>
            <a:stretch>
              <a:fillRect/>
            </a:stretch>
          </p:blipFill>
          <p:spPr bwMode="auto">
            <a:xfrm>
              <a:off x="1315493" y="5041900"/>
              <a:ext cx="427577" cy="685800"/>
            </a:xfrm>
            <a:prstGeom prst="rect">
              <a:avLst/>
            </a:prstGeom>
            <a:noFill/>
            <a:ln w="9525">
              <a:noFill/>
              <a:miter lim="800000"/>
              <a:headEnd/>
              <a:tailEnd/>
            </a:ln>
            <a:effectLst/>
          </p:spPr>
        </p:pic>
      </p:grpSp>
      <p:sp>
        <p:nvSpPr>
          <p:cNvPr id="97" name="TextBox 96"/>
          <p:cNvSpPr txBox="1"/>
          <p:nvPr/>
        </p:nvSpPr>
        <p:spPr>
          <a:xfrm>
            <a:off x="673255" y="6143644"/>
            <a:ext cx="1630907" cy="276995"/>
          </a:xfrm>
          <a:prstGeom prst="rect">
            <a:avLst/>
          </a:prstGeom>
          <a:noFill/>
        </p:spPr>
        <p:txBody>
          <a:bodyPr wrap="square" lIns="91436" tIns="45718" rIns="91436" bIns="45718" rtlCol="0">
            <a:spAutoFit/>
          </a:bodyPr>
          <a:lstStyle/>
          <a:p>
            <a:pPr algn="ctr">
              <a:buNone/>
            </a:pPr>
            <a:r>
              <a:rPr lang="zh-CN" altLang="en-US" sz="1200" dirty="0" smtClean="0">
                <a:latin typeface="+mj-lt"/>
              </a:rPr>
              <a:t>身份存贮</a:t>
            </a:r>
            <a:endParaRPr lang="en-US" sz="1200" dirty="0">
              <a:latin typeface="+mj-lt"/>
            </a:endParaRPr>
          </a:p>
        </p:txBody>
      </p:sp>
      <p:sp>
        <p:nvSpPr>
          <p:cNvPr id="98" name="TextBox 97"/>
          <p:cNvSpPr txBox="1"/>
          <p:nvPr/>
        </p:nvSpPr>
        <p:spPr>
          <a:xfrm>
            <a:off x="1242831" y="4334540"/>
            <a:ext cx="2382872" cy="523220"/>
          </a:xfrm>
          <a:prstGeom prst="rect">
            <a:avLst/>
          </a:prstGeom>
          <a:noFill/>
        </p:spPr>
        <p:txBody>
          <a:bodyPr wrap="square" rtlCol="0">
            <a:spAutoFit/>
          </a:bodyPr>
          <a:lstStyle/>
          <a:p>
            <a:pPr algn="ctr"/>
            <a:r>
              <a:rPr lang="en-US" sz="1400" dirty="0" smtClean="0">
                <a:latin typeface="+mj-lt"/>
              </a:rPr>
              <a:t>FIM</a:t>
            </a:r>
            <a:r>
              <a:rPr lang="zh-CN" altLang="en-US" sz="1400" dirty="0" smtClean="0">
                <a:latin typeface="+mj-lt"/>
              </a:rPr>
              <a:t>将新密码同步到各外部身份存贮</a:t>
            </a:r>
            <a:endParaRPr lang="en-US" sz="1400" dirty="0" smtClean="0">
              <a:latin typeface="+mj-lt"/>
            </a:endParaRPr>
          </a:p>
        </p:txBody>
      </p:sp>
      <p:sp>
        <p:nvSpPr>
          <p:cNvPr id="99" name="TextBox 98"/>
          <p:cNvSpPr txBox="1"/>
          <p:nvPr/>
        </p:nvSpPr>
        <p:spPr>
          <a:xfrm>
            <a:off x="2818573" y="1559739"/>
            <a:ext cx="1369119" cy="523220"/>
          </a:xfrm>
          <a:prstGeom prst="rect">
            <a:avLst/>
          </a:prstGeom>
          <a:noFill/>
        </p:spPr>
        <p:txBody>
          <a:bodyPr wrap="square" rtlCol="0">
            <a:spAutoFit/>
          </a:bodyPr>
          <a:lstStyle/>
          <a:p>
            <a:pPr algn="ctr"/>
            <a:r>
              <a:rPr lang="en-US" sz="1400" dirty="0" smtClean="0">
                <a:latin typeface="+mj-lt"/>
              </a:rPr>
              <a:t>FIM</a:t>
            </a:r>
            <a:r>
              <a:rPr lang="zh-CN" altLang="en-US" sz="1400" dirty="0" smtClean="0">
                <a:latin typeface="+mj-lt"/>
              </a:rPr>
              <a:t>接收到</a:t>
            </a:r>
            <a:r>
              <a:rPr lang="en-US" altLang="zh-CN" sz="1400" dirty="0" smtClean="0">
                <a:latin typeface="+mj-lt"/>
              </a:rPr>
              <a:t>XML</a:t>
            </a:r>
            <a:r>
              <a:rPr lang="zh-CN" altLang="en-US" sz="1400" dirty="0" smtClean="0">
                <a:latin typeface="+mj-lt"/>
              </a:rPr>
              <a:t>格式的请求</a:t>
            </a:r>
            <a:endParaRPr lang="en-US" sz="1400" dirty="0" smtClean="0">
              <a:latin typeface="+mj-lt"/>
            </a:endParaRPr>
          </a:p>
        </p:txBody>
      </p:sp>
      <p:sp>
        <p:nvSpPr>
          <p:cNvPr id="102" name="TextBox 101"/>
          <p:cNvSpPr txBox="1"/>
          <p:nvPr/>
        </p:nvSpPr>
        <p:spPr>
          <a:xfrm>
            <a:off x="2813347" y="3479191"/>
            <a:ext cx="1379570" cy="276995"/>
          </a:xfrm>
          <a:prstGeom prst="rect">
            <a:avLst/>
          </a:prstGeom>
          <a:noFill/>
        </p:spPr>
        <p:txBody>
          <a:bodyPr wrap="square" lIns="91436" tIns="45718" rIns="91436" bIns="45718" rtlCol="0">
            <a:spAutoFit/>
          </a:bodyPr>
          <a:lstStyle/>
          <a:p>
            <a:pPr algn="ctr">
              <a:buNone/>
            </a:pPr>
            <a:r>
              <a:rPr lang="zh-CN" altLang="en-US" sz="1200" dirty="0" smtClean="0">
                <a:latin typeface="+mj-lt"/>
              </a:rPr>
              <a:t>请求处理器</a:t>
            </a:r>
            <a:endParaRPr lang="en-US" sz="1200" dirty="0" smtClean="0">
              <a:latin typeface="+mj-lt"/>
            </a:endParaRPr>
          </a:p>
        </p:txBody>
      </p:sp>
      <p:pic>
        <p:nvPicPr>
          <p:cNvPr id="104" name="Picture 3" descr="C:\Program Files\Microsoft Resource DVD Artwork\DVD_ART\Artwork_Imagery\Shapes and Graphics\Arrows - arrow\Straight\arrow 12 blue arrow light edges.png"/>
          <p:cNvPicPr>
            <a:picLocks noChangeAspect="1" noChangeArrowheads="1"/>
          </p:cNvPicPr>
          <p:nvPr/>
        </p:nvPicPr>
        <p:blipFill>
          <a:blip r:embed="rId10" cstate="print"/>
          <a:srcRect/>
          <a:stretch>
            <a:fillRect/>
          </a:stretch>
        </p:blipFill>
        <p:spPr bwMode="auto">
          <a:xfrm>
            <a:off x="1550692" y="2587133"/>
            <a:ext cx="1468955" cy="567996"/>
          </a:xfrm>
          <a:prstGeom prst="rect">
            <a:avLst/>
          </a:prstGeom>
          <a:noFill/>
        </p:spPr>
      </p:pic>
      <p:pic>
        <p:nvPicPr>
          <p:cNvPr id="106" name="Picture 3" descr="C:\Program Files\Microsoft Resource DVD Artwork\DVD_ART\Artwork_Imagery\Shapes and Graphics\Arrows - arrow\Straight\arrow 12 blue arrow light edges.png"/>
          <p:cNvPicPr>
            <a:picLocks noChangeAspect="1" noChangeArrowheads="1"/>
          </p:cNvPicPr>
          <p:nvPr/>
        </p:nvPicPr>
        <p:blipFill>
          <a:blip r:embed="rId10" cstate="print"/>
          <a:srcRect/>
          <a:stretch>
            <a:fillRect/>
          </a:stretch>
        </p:blipFill>
        <p:spPr bwMode="auto">
          <a:xfrm>
            <a:off x="3687836" y="2587133"/>
            <a:ext cx="1468955" cy="567996"/>
          </a:xfrm>
          <a:prstGeom prst="rect">
            <a:avLst/>
          </a:prstGeom>
          <a:noFill/>
        </p:spPr>
      </p:pic>
      <p:pic>
        <p:nvPicPr>
          <p:cNvPr id="107" name="Picture 3" descr="C:\Program Files\Microsoft Resource DVD Artwork\DVD_ART\Artwork_Imagery\Shapes and Graphics\Arrows - arrow\Straight\arrow 12 blue arrow light edges.png"/>
          <p:cNvPicPr>
            <a:picLocks noChangeAspect="1" noChangeArrowheads="1"/>
          </p:cNvPicPr>
          <p:nvPr/>
        </p:nvPicPr>
        <p:blipFill>
          <a:blip r:embed="rId10" cstate="print"/>
          <a:srcRect/>
          <a:stretch>
            <a:fillRect/>
          </a:stretch>
        </p:blipFill>
        <p:spPr bwMode="auto">
          <a:xfrm>
            <a:off x="5793083" y="2587133"/>
            <a:ext cx="1468955" cy="567996"/>
          </a:xfrm>
          <a:prstGeom prst="rect">
            <a:avLst/>
          </a:prstGeom>
          <a:noFill/>
        </p:spPr>
      </p:pic>
      <p:pic>
        <p:nvPicPr>
          <p:cNvPr id="108" name="Picture 3" descr="C:\Program Files\Microsoft Resource DVD Artwork\DVD_ART\Artwork_Imagery\Shapes and Graphics\Arrows - arrow\Straight\arrow 12 blue arrow light edges.png"/>
          <p:cNvPicPr>
            <a:picLocks noChangeAspect="1" noChangeArrowheads="1"/>
          </p:cNvPicPr>
          <p:nvPr/>
        </p:nvPicPr>
        <p:blipFill>
          <a:blip r:embed="rId10" cstate="print"/>
          <a:srcRect/>
          <a:stretch>
            <a:fillRect/>
          </a:stretch>
        </p:blipFill>
        <p:spPr bwMode="auto">
          <a:xfrm flipH="1">
            <a:off x="6154594" y="5249628"/>
            <a:ext cx="1468955" cy="567996"/>
          </a:xfrm>
          <a:prstGeom prst="rect">
            <a:avLst/>
          </a:prstGeom>
          <a:noFill/>
        </p:spPr>
      </p:pic>
      <p:pic>
        <p:nvPicPr>
          <p:cNvPr id="109" name="Picture 3" descr="C:\Program Files\Microsoft Resource DVD Artwork\DVD_ART\Artwork_Imagery\Shapes and Graphics\Arrows - arrow\Straight\arrow 12 blue arrow light edges.png"/>
          <p:cNvPicPr>
            <a:picLocks noChangeAspect="1" noChangeArrowheads="1"/>
          </p:cNvPicPr>
          <p:nvPr/>
        </p:nvPicPr>
        <p:blipFill>
          <a:blip r:embed="rId10" cstate="print"/>
          <a:srcRect/>
          <a:stretch>
            <a:fillRect/>
          </a:stretch>
        </p:blipFill>
        <p:spPr bwMode="auto">
          <a:xfrm flipH="1">
            <a:off x="4017450" y="5249628"/>
            <a:ext cx="1468955" cy="567996"/>
          </a:xfrm>
          <a:prstGeom prst="rect">
            <a:avLst/>
          </a:prstGeom>
          <a:noFill/>
        </p:spPr>
      </p:pic>
      <p:pic>
        <p:nvPicPr>
          <p:cNvPr id="110" name="Picture 3" descr="C:\Program Files\Microsoft Resource DVD Artwork\DVD_ART\Artwork_Imagery\Shapes and Graphics\Arrows - arrow\Straight\arrow 12 blue arrow light edges.png"/>
          <p:cNvPicPr>
            <a:picLocks noChangeAspect="1" noChangeArrowheads="1"/>
          </p:cNvPicPr>
          <p:nvPr/>
        </p:nvPicPr>
        <p:blipFill>
          <a:blip r:embed="rId10" cstate="print"/>
          <a:srcRect/>
          <a:stretch>
            <a:fillRect/>
          </a:stretch>
        </p:blipFill>
        <p:spPr bwMode="auto">
          <a:xfrm flipH="1">
            <a:off x="1763348" y="5249628"/>
            <a:ext cx="1468955" cy="567996"/>
          </a:xfrm>
          <a:prstGeom prst="rect">
            <a:avLst/>
          </a:prstGeom>
          <a:noFill/>
        </p:spPr>
      </p:pic>
      <p:pic>
        <p:nvPicPr>
          <p:cNvPr id="111" name="Picture 3" descr="C:\Program Files\Microsoft Resource DVD Artwork\DVD_ART\Artwork_Imagery\Shapes and Graphics\Arrows - arrow\Straight\arrow 12 blue arrow light edges.png"/>
          <p:cNvPicPr>
            <a:picLocks noChangeAspect="1" noChangeArrowheads="1"/>
          </p:cNvPicPr>
          <p:nvPr/>
        </p:nvPicPr>
        <p:blipFill>
          <a:blip r:embed="rId10" cstate="print"/>
          <a:srcRect/>
          <a:stretch>
            <a:fillRect/>
          </a:stretch>
        </p:blipFill>
        <p:spPr bwMode="auto">
          <a:xfrm rot="16200000" flipH="1">
            <a:off x="7818956" y="3365987"/>
            <a:ext cx="1468955" cy="567996"/>
          </a:xfrm>
          <a:prstGeom prst="rect">
            <a:avLst/>
          </a:prstGeom>
          <a:noFill/>
        </p:spPr>
      </p:pic>
      <p:pic>
        <p:nvPicPr>
          <p:cNvPr id="112" name="Picture 3" descr="\\showsrus\infoDVD\Clip_Installer\DVD_ART\Artwork_Imagery\HARDWARE_IMAGERY\Illustration - Misc Hardware\XML Icons\pc.png"/>
          <p:cNvPicPr>
            <a:picLocks noChangeAspect="1" noChangeArrowheads="1"/>
          </p:cNvPicPr>
          <p:nvPr/>
        </p:nvPicPr>
        <p:blipFill>
          <a:blip r:embed="rId11" cstate="print"/>
          <a:srcRect/>
          <a:stretch>
            <a:fillRect/>
          </a:stretch>
        </p:blipFill>
        <p:spPr bwMode="auto">
          <a:xfrm>
            <a:off x="1009220" y="2546793"/>
            <a:ext cx="712354" cy="710757"/>
          </a:xfrm>
          <a:prstGeom prst="rect">
            <a:avLst/>
          </a:prstGeom>
          <a:noFill/>
        </p:spPr>
      </p:pic>
      <p:pic>
        <p:nvPicPr>
          <p:cNvPr id="113" name="Picture 8" descr="\\eventsql\dvd27\Clip_Installer\DVD_ART\Artwork_Imagery\HARDWARE_IMAGERY\Illustration - Misc Hardware\XML Icons\XML Web Service and Code.png"/>
          <p:cNvPicPr>
            <a:picLocks noChangeAspect="1" noChangeArrowheads="1"/>
          </p:cNvPicPr>
          <p:nvPr/>
        </p:nvPicPr>
        <p:blipFill>
          <a:blip r:embed="rId12" cstate="print"/>
          <a:srcRect/>
          <a:stretch>
            <a:fillRect/>
          </a:stretch>
        </p:blipFill>
        <p:spPr bwMode="auto">
          <a:xfrm>
            <a:off x="3634111" y="2467579"/>
            <a:ext cx="419984" cy="904271"/>
          </a:xfrm>
          <a:prstGeom prst="rect">
            <a:avLst/>
          </a:prstGeom>
          <a:noFill/>
        </p:spPr>
      </p:pic>
      <p:pic>
        <p:nvPicPr>
          <p:cNvPr id="114" name="Picture 16"/>
          <p:cNvPicPr>
            <a:picLocks noChangeAspect="1" noChangeArrowheads="1"/>
          </p:cNvPicPr>
          <p:nvPr/>
        </p:nvPicPr>
        <p:blipFill>
          <a:blip r:embed="rId13" cstate="print"/>
          <a:srcRect/>
          <a:stretch>
            <a:fillRect/>
          </a:stretch>
        </p:blipFill>
        <p:spPr bwMode="auto">
          <a:xfrm>
            <a:off x="3143250" y="2688039"/>
            <a:ext cx="377825" cy="43338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自服务式的密码管理</a:t>
            </a:r>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议题 </a:t>
            </a:r>
            <a:r>
              <a:rPr lang="en-US" altLang="zh-CN" dirty="0" smtClean="0"/>
              <a:t>–</a:t>
            </a:r>
            <a:r>
              <a:rPr lang="zh-CN" altLang="en-US" dirty="0" smtClean="0"/>
              <a:t> 企业</a:t>
            </a:r>
            <a:r>
              <a:rPr lang="en-US" altLang="zh-CN" dirty="0" smtClean="0"/>
              <a:t>IT</a:t>
            </a:r>
            <a:r>
              <a:rPr lang="zh-CN" altLang="en-US" dirty="0" smtClean="0"/>
              <a:t>身份管理</a:t>
            </a:r>
            <a:endParaRPr lang="zh-CN" altLang="en-US" dirty="0"/>
          </a:p>
        </p:txBody>
      </p:sp>
      <p:sp>
        <p:nvSpPr>
          <p:cNvPr id="6" name="内容占位符 5"/>
          <p:cNvSpPr>
            <a:spLocks noGrp="1"/>
          </p:cNvSpPr>
          <p:nvPr>
            <p:ph idx="1"/>
          </p:nvPr>
        </p:nvSpPr>
        <p:spPr/>
        <p:txBody>
          <a:bodyPr/>
          <a:lstStyle/>
          <a:p>
            <a:r>
              <a:rPr lang="zh-CN" altLang="en-US" dirty="0" smtClean="0"/>
              <a:t>企业信息系统身份管理（</a:t>
            </a:r>
            <a:r>
              <a:rPr lang="en-US" altLang="zh-CN" dirty="0" smtClean="0"/>
              <a:t>IDM</a:t>
            </a:r>
            <a:r>
              <a:rPr lang="zh-CN" altLang="en-US" dirty="0" smtClean="0"/>
              <a:t>）现状分析</a:t>
            </a:r>
            <a:endParaRPr lang="en-US" altLang="zh-CN" dirty="0" smtClean="0"/>
          </a:p>
          <a:p>
            <a:pPr lvl="1"/>
            <a:r>
              <a:rPr lang="en-US" altLang="zh-CN" dirty="0" smtClean="0"/>
              <a:t>IDM</a:t>
            </a:r>
            <a:r>
              <a:rPr lang="zh-CN" altLang="en-US" dirty="0" smtClean="0"/>
              <a:t>现状与需求</a:t>
            </a:r>
            <a:endParaRPr lang="en-US" altLang="zh-CN" dirty="0" smtClean="0"/>
          </a:p>
          <a:p>
            <a:pPr lvl="1"/>
            <a:r>
              <a:rPr lang="zh-CN" altLang="en-US" dirty="0" smtClean="0"/>
              <a:t>微软</a:t>
            </a:r>
            <a:r>
              <a:rPr lang="en-US" altLang="zh-CN" dirty="0" smtClean="0"/>
              <a:t>IDM</a:t>
            </a:r>
            <a:r>
              <a:rPr lang="zh-CN" altLang="en-US" dirty="0" smtClean="0"/>
              <a:t>愿景（</a:t>
            </a:r>
            <a:r>
              <a:rPr lang="en-US" altLang="zh-CN" dirty="0" smtClean="0"/>
              <a:t>Vision</a:t>
            </a:r>
            <a:r>
              <a:rPr lang="zh-CN" altLang="en-US" dirty="0" smtClean="0"/>
              <a:t>）</a:t>
            </a:r>
            <a:endParaRPr lang="en-US" altLang="zh-CN" dirty="0" smtClean="0"/>
          </a:p>
          <a:p>
            <a:r>
              <a:rPr lang="zh-CN" altLang="en-US" dirty="0" smtClean="0"/>
              <a:t>微软</a:t>
            </a:r>
            <a:r>
              <a:rPr lang="en-US" altLang="zh-CN" dirty="0" smtClean="0"/>
              <a:t>IDM</a:t>
            </a:r>
            <a:r>
              <a:rPr lang="zh-CN" altLang="en-US" dirty="0" smtClean="0"/>
              <a:t>解决方案概述</a:t>
            </a:r>
            <a:endParaRPr lang="en-US" altLang="zh-CN" dirty="0" smtClean="0"/>
          </a:p>
          <a:p>
            <a:pPr lvl="1"/>
            <a:r>
              <a:rPr lang="en-US" altLang="zh-CN" dirty="0" smtClean="0"/>
              <a:t>IDM</a:t>
            </a:r>
            <a:r>
              <a:rPr lang="zh-CN" altLang="en-US" dirty="0" smtClean="0"/>
              <a:t>解决方案框架</a:t>
            </a:r>
            <a:endParaRPr lang="en-US" altLang="zh-CN" dirty="0" smtClean="0"/>
          </a:p>
          <a:p>
            <a:pPr lvl="1"/>
            <a:r>
              <a:rPr lang="en-US" altLang="zh-CN" dirty="0" smtClean="0"/>
              <a:t>IDM</a:t>
            </a:r>
            <a:r>
              <a:rPr lang="zh-CN" altLang="en-US" dirty="0" smtClean="0"/>
              <a:t>产品支撑平台</a:t>
            </a:r>
            <a:endParaRPr lang="en-US" altLang="zh-CN" dirty="0" smtClean="0"/>
          </a:p>
          <a:p>
            <a:pPr lvl="1"/>
            <a:r>
              <a:rPr lang="zh-CN" altLang="en-US" dirty="0" smtClean="0"/>
              <a:t>方案演示</a:t>
            </a:r>
            <a:endParaRPr lang="en-US" altLang="zh-CN" dirty="0" smtClean="0"/>
          </a:p>
          <a:p>
            <a:r>
              <a:rPr lang="zh-CN" altLang="en-US" dirty="0" smtClean="0"/>
              <a:t>疑问和解答</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5" name="文本占位符 4"/>
          <p:cNvSpPr>
            <a:spLocks noGrp="1"/>
          </p:cNvSpPr>
          <p:nvPr>
            <p:ph type="body" sz="quarter" idx="10"/>
          </p:nvPr>
        </p:nvSpPr>
        <p:spPr/>
        <p:txBody>
          <a:bodyPr/>
          <a:lstStyle/>
          <a:p>
            <a:r>
              <a:rPr lang="zh-CN" altLang="en-US" dirty="0" smtClean="0"/>
              <a:t>企业信息系统身份管理（</a:t>
            </a:r>
            <a:r>
              <a:rPr lang="en-US" altLang="zh-CN" dirty="0" smtClean="0"/>
              <a:t>IDM</a:t>
            </a:r>
            <a:r>
              <a:rPr lang="zh-CN" altLang="en-US" dirty="0" smtClean="0"/>
              <a:t>）现状分析</a:t>
            </a:r>
          </a:p>
        </p:txBody>
      </p:sp>
      <p:sp>
        <p:nvSpPr>
          <p:cNvPr id="6" name="文本占位符 5"/>
          <p:cNvSpPr>
            <a:spLocks noGrp="1"/>
          </p:cNvSpPr>
          <p:nvPr>
            <p:ph type="body" sz="quarter" idx="11"/>
          </p:nvPr>
        </p:nvSpPr>
        <p:spPr/>
        <p:txBody>
          <a:bodyPr/>
          <a:lstStyle/>
          <a:p>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603136" y="1000108"/>
            <a:ext cx="8112268" cy="5351022"/>
            <a:chOff x="888888" y="935498"/>
            <a:chExt cx="8112268" cy="5351022"/>
          </a:xfrm>
        </p:grpSpPr>
        <p:pic>
          <p:nvPicPr>
            <p:cNvPr id="4" name="Picture 7" descr="PPP_CARRO_CLP_Cycle5"/>
            <p:cNvPicPr>
              <a:picLocks noChangeAspect="1" noChangeArrowheads="1"/>
            </p:cNvPicPr>
            <p:nvPr/>
          </p:nvPicPr>
          <p:blipFill>
            <a:blip r:embed="rId3" cstate="print"/>
            <a:srcRect/>
            <a:stretch>
              <a:fillRect/>
            </a:stretch>
          </p:blipFill>
          <p:spPr bwMode="auto">
            <a:xfrm>
              <a:off x="1722463" y="1551615"/>
              <a:ext cx="5249125" cy="4703614"/>
            </a:xfrm>
            <a:prstGeom prst="rect">
              <a:avLst/>
            </a:prstGeom>
            <a:noFill/>
            <a:ln w="9525">
              <a:noFill/>
              <a:miter lim="800000"/>
              <a:headEnd/>
              <a:tailEnd/>
            </a:ln>
            <a:effectLst/>
          </p:spPr>
        </p:pic>
        <p:sp>
          <p:nvSpPr>
            <p:cNvPr id="5" name="TextBox 4"/>
            <p:cNvSpPr txBox="1">
              <a:spLocks noChangeArrowheads="1"/>
            </p:cNvSpPr>
            <p:nvPr/>
          </p:nvSpPr>
          <p:spPr bwMode="auto">
            <a:xfrm>
              <a:off x="5889504" y="1142984"/>
              <a:ext cx="2540148" cy="1124410"/>
            </a:xfrm>
            <a:prstGeom prst="rect">
              <a:avLst/>
            </a:prstGeom>
            <a:noFill/>
            <a:ln w="9525" cap="flat" cmpd="sng" algn="ctr">
              <a:noFill/>
              <a:prstDash val="solid"/>
              <a:miter lim="800000"/>
              <a:headEnd type="none" w="med" len="med"/>
              <a:tailEnd type="none" w="med" len="med"/>
            </a:ln>
            <a:effectLst/>
          </p:spPr>
          <p:txBody>
            <a:bodyPr wrap="square">
              <a:spAutoFit/>
            </a:bodyPr>
            <a:lstStyle/>
            <a:p>
              <a:pPr marL="169863" indent="-169863" defTabSz="114300" eaLnBrk="0" hangingPunct="0">
                <a:lnSpc>
                  <a:spcPts val="1400"/>
                </a:lnSpc>
                <a:spcBef>
                  <a:spcPct val="10000"/>
                </a:spcBef>
                <a:spcAft>
                  <a:spcPct val="25000"/>
                </a:spcAft>
                <a:buClr>
                  <a:schemeClr val="tx2"/>
                </a:buClr>
              </a:pPr>
              <a:r>
                <a:rPr lang="zh-CN" altLang="en-US" sz="2400" b="1" dirty="0" smtClean="0">
                  <a:solidFill>
                    <a:schemeClr val="tx2"/>
                  </a:solidFill>
                </a:rPr>
                <a:t>创建</a:t>
              </a:r>
              <a:endParaRPr lang="en-US" sz="2400" b="1" dirty="0" smtClean="0">
                <a:solidFill>
                  <a:schemeClr val="tx2"/>
                </a:solidFill>
              </a:endParaRPr>
            </a:p>
            <a:p>
              <a:pPr marL="225425" indent="-225425" defTabSz="114300" eaLnBrk="0" hangingPunct="0">
                <a:lnSpc>
                  <a:spcPts val="1400"/>
                </a:lnSpc>
                <a:spcBef>
                  <a:spcPct val="10000"/>
                </a:spcBef>
                <a:spcAft>
                  <a:spcPct val="25000"/>
                </a:spcAft>
                <a:buClr>
                  <a:schemeClr val="tx2"/>
                </a:buClr>
                <a:buFont typeface="Wingdings 2" pitchFamily="18" charset="2"/>
                <a:buBlip>
                  <a:blip r:embed="rId4"/>
                </a:buBlip>
              </a:pPr>
              <a:r>
                <a:rPr lang="zh-CN" altLang="en-US" dirty="0" smtClean="0"/>
                <a:t>配置用户</a:t>
              </a:r>
              <a:endParaRPr lang="en-US" dirty="0" smtClean="0"/>
            </a:p>
            <a:p>
              <a:pPr marL="225425" indent="-225425" defTabSz="114300" eaLnBrk="0" hangingPunct="0">
                <a:lnSpc>
                  <a:spcPts val="1400"/>
                </a:lnSpc>
                <a:spcBef>
                  <a:spcPct val="10000"/>
                </a:spcBef>
                <a:spcAft>
                  <a:spcPct val="25000"/>
                </a:spcAft>
                <a:buClr>
                  <a:schemeClr val="tx2"/>
                </a:buClr>
                <a:buFont typeface="Wingdings 2" pitchFamily="18" charset="2"/>
                <a:buBlip>
                  <a:blip r:embed="rId4"/>
                </a:buBlip>
              </a:pPr>
              <a:r>
                <a:rPr lang="zh-CN" altLang="en-US" dirty="0" smtClean="0"/>
                <a:t>配置凭据</a:t>
              </a:r>
              <a:endParaRPr lang="en-US" dirty="0" smtClean="0"/>
            </a:p>
            <a:p>
              <a:pPr marL="225425" indent="-225425" defTabSz="114300" eaLnBrk="0" hangingPunct="0">
                <a:lnSpc>
                  <a:spcPts val="1400"/>
                </a:lnSpc>
                <a:spcBef>
                  <a:spcPct val="10000"/>
                </a:spcBef>
                <a:spcAft>
                  <a:spcPct val="25000"/>
                </a:spcAft>
                <a:buClr>
                  <a:schemeClr val="tx2"/>
                </a:buClr>
                <a:buFont typeface="Wingdings 2" pitchFamily="18" charset="2"/>
                <a:buBlip>
                  <a:blip r:embed="rId4"/>
                </a:buBlip>
              </a:pPr>
              <a:r>
                <a:rPr lang="zh-CN" altLang="en-US" dirty="0" smtClean="0"/>
                <a:t>配置资源</a:t>
              </a:r>
              <a:endParaRPr lang="en-US" dirty="0"/>
            </a:p>
          </p:txBody>
        </p:sp>
        <p:sp>
          <p:nvSpPr>
            <p:cNvPr id="43" name="TextBox 33"/>
            <p:cNvSpPr txBox="1">
              <a:spLocks noChangeArrowheads="1"/>
            </p:cNvSpPr>
            <p:nvPr/>
          </p:nvSpPr>
          <p:spPr bwMode="auto">
            <a:xfrm>
              <a:off x="3456219" y="3357562"/>
              <a:ext cx="3030279" cy="1116075"/>
            </a:xfrm>
            <a:prstGeom prst="rect">
              <a:avLst/>
            </a:prstGeom>
            <a:noFill/>
            <a:ln w="9525" cap="flat" cmpd="sng" algn="ctr">
              <a:noFill/>
              <a:prstDash val="solid"/>
              <a:miter lim="800000"/>
              <a:headEnd type="none" w="med" len="med"/>
              <a:tailEnd type="none" w="med" len="med"/>
            </a:ln>
            <a:effectLst/>
          </p:spPr>
          <p:txBody>
            <a:bodyPr wrap="square">
              <a:spAutoFit/>
            </a:bodyPr>
            <a:lstStyle/>
            <a:p>
              <a:pPr marL="225425" indent="-225425" defTabSz="114300" eaLnBrk="0" hangingPunct="0">
                <a:lnSpc>
                  <a:spcPts val="1400"/>
                </a:lnSpc>
                <a:spcBef>
                  <a:spcPct val="10000"/>
                </a:spcBef>
                <a:spcAft>
                  <a:spcPct val="25000"/>
                </a:spcAft>
                <a:buClr>
                  <a:schemeClr val="tx2"/>
                </a:buClr>
                <a:buBlip>
                  <a:blip r:embed="rId4"/>
                </a:buBlip>
              </a:pPr>
              <a:r>
                <a:rPr lang="zh-CN" altLang="en-US" dirty="0" smtClean="0"/>
                <a:t>策略定义</a:t>
              </a:r>
              <a:endParaRPr lang="en-US" altLang="en-US" dirty="0" smtClean="0"/>
            </a:p>
            <a:p>
              <a:pPr marL="225425" indent="-225425" defTabSz="114300" eaLnBrk="0" hangingPunct="0">
                <a:lnSpc>
                  <a:spcPts val="1400"/>
                </a:lnSpc>
                <a:spcBef>
                  <a:spcPct val="10000"/>
                </a:spcBef>
                <a:spcAft>
                  <a:spcPct val="25000"/>
                </a:spcAft>
                <a:buClr>
                  <a:schemeClr val="tx2"/>
                </a:buClr>
                <a:buBlip>
                  <a:blip r:embed="rId4"/>
                </a:buBlip>
              </a:pPr>
              <a:r>
                <a:rPr lang="zh-CN" altLang="en-US" dirty="0" smtClean="0"/>
                <a:t>策略推行</a:t>
              </a:r>
              <a:endParaRPr lang="en-US" altLang="en-US" dirty="0" smtClean="0"/>
            </a:p>
            <a:p>
              <a:pPr marL="225425" indent="-225425" defTabSz="114300" eaLnBrk="0" hangingPunct="0">
                <a:lnSpc>
                  <a:spcPts val="1400"/>
                </a:lnSpc>
                <a:spcBef>
                  <a:spcPct val="10000"/>
                </a:spcBef>
                <a:spcAft>
                  <a:spcPct val="25000"/>
                </a:spcAft>
                <a:buClr>
                  <a:schemeClr val="tx2"/>
                </a:buClr>
                <a:buBlip>
                  <a:blip r:embed="rId4"/>
                </a:buBlip>
              </a:pPr>
              <a:r>
                <a:rPr lang="zh-CN" altLang="en-US" dirty="0" smtClean="0"/>
                <a:t>批准流程与提醒</a:t>
              </a:r>
              <a:endParaRPr lang="en-US" altLang="en-US" dirty="0" smtClean="0"/>
            </a:p>
            <a:p>
              <a:pPr marL="225425" indent="-225425" defTabSz="114300" eaLnBrk="0" hangingPunct="0">
                <a:lnSpc>
                  <a:spcPts val="1400"/>
                </a:lnSpc>
                <a:spcBef>
                  <a:spcPct val="10000"/>
                </a:spcBef>
                <a:spcAft>
                  <a:spcPct val="25000"/>
                </a:spcAft>
                <a:buClr>
                  <a:schemeClr val="tx2"/>
                </a:buClr>
                <a:buBlip>
                  <a:blip r:embed="rId4"/>
                </a:buBlip>
              </a:pPr>
              <a:r>
                <a:rPr lang="zh-CN" altLang="en-US" dirty="0" smtClean="0"/>
                <a:t>审计</a:t>
              </a:r>
              <a:endParaRPr lang="en-US" altLang="en-US" dirty="0"/>
            </a:p>
          </p:txBody>
        </p:sp>
        <p:sp>
          <p:nvSpPr>
            <p:cNvPr id="44" name="Text Box 58"/>
            <p:cNvSpPr txBox="1">
              <a:spLocks noChangeArrowheads="1"/>
            </p:cNvSpPr>
            <p:nvPr/>
          </p:nvSpPr>
          <p:spPr bwMode="auto">
            <a:xfrm>
              <a:off x="3456612" y="2913514"/>
              <a:ext cx="1758330" cy="461665"/>
            </a:xfrm>
            <a:prstGeom prst="rect">
              <a:avLst/>
            </a:prstGeom>
            <a:noFill/>
            <a:ln w="9525">
              <a:noFill/>
              <a:miter lim="800000"/>
              <a:headEnd/>
              <a:tailEnd/>
            </a:ln>
            <a:effectLst/>
          </p:spPr>
          <p:txBody>
            <a:bodyPr wrap="square">
              <a:spAutoFit/>
            </a:bodyPr>
            <a:lstStyle/>
            <a:p>
              <a:r>
                <a:rPr lang="zh-CN" altLang="en-US" sz="2400" b="1" dirty="0" smtClean="0">
                  <a:solidFill>
                    <a:schemeClr val="tx2"/>
                  </a:solidFill>
                </a:rPr>
                <a:t>策略管理</a:t>
              </a:r>
              <a:endParaRPr lang="en-US" sz="2400" b="1" dirty="0">
                <a:solidFill>
                  <a:schemeClr val="tx2"/>
                </a:solidFill>
              </a:endParaRPr>
            </a:p>
          </p:txBody>
        </p:sp>
        <p:sp>
          <p:nvSpPr>
            <p:cNvPr id="45" name="TextBox 33"/>
            <p:cNvSpPr txBox="1">
              <a:spLocks noChangeArrowheads="1"/>
            </p:cNvSpPr>
            <p:nvPr/>
          </p:nvSpPr>
          <p:spPr bwMode="auto">
            <a:xfrm>
              <a:off x="903282" y="5446931"/>
              <a:ext cx="2811462" cy="839589"/>
            </a:xfrm>
            <a:prstGeom prst="rect">
              <a:avLst/>
            </a:prstGeom>
            <a:noFill/>
            <a:ln w="9525" cap="flat" cmpd="sng" algn="ctr">
              <a:noFill/>
              <a:prstDash val="solid"/>
              <a:miter lim="800000"/>
              <a:headEnd type="none" w="med" len="med"/>
              <a:tailEnd type="none" w="med" len="med"/>
            </a:ln>
            <a:effectLst/>
          </p:spPr>
          <p:txBody>
            <a:bodyPr>
              <a:spAutoFit/>
            </a:bodyPr>
            <a:lstStyle/>
            <a:p>
              <a:pPr marL="225425" indent="-225425" defTabSz="114300" eaLnBrk="0" hangingPunct="0">
                <a:lnSpc>
                  <a:spcPts val="1400"/>
                </a:lnSpc>
                <a:spcBef>
                  <a:spcPct val="10000"/>
                </a:spcBef>
                <a:spcAft>
                  <a:spcPct val="25000"/>
                </a:spcAft>
                <a:buClr>
                  <a:schemeClr val="tx2"/>
                </a:buClr>
                <a:buBlip>
                  <a:blip r:embed="rId4"/>
                </a:buBlip>
              </a:pPr>
              <a:r>
                <a:rPr lang="zh-CN" altLang="en-US" dirty="0" smtClean="0"/>
                <a:t>取消身份配置</a:t>
              </a:r>
              <a:endParaRPr lang="en-US" altLang="en-US" dirty="0"/>
            </a:p>
            <a:p>
              <a:pPr marL="225425" indent="-225425" defTabSz="114300" eaLnBrk="0" hangingPunct="0">
                <a:lnSpc>
                  <a:spcPts val="1400"/>
                </a:lnSpc>
                <a:spcBef>
                  <a:spcPct val="10000"/>
                </a:spcBef>
                <a:spcAft>
                  <a:spcPct val="25000"/>
                </a:spcAft>
                <a:buClr>
                  <a:schemeClr val="tx2"/>
                </a:buClr>
                <a:buBlip>
                  <a:blip r:embed="rId4"/>
                </a:buBlip>
              </a:pPr>
              <a:r>
                <a:rPr lang="zh-CN" altLang="en-US" dirty="0" smtClean="0"/>
                <a:t>撤销身份凭据</a:t>
              </a:r>
              <a:endParaRPr lang="en-US" altLang="zh-CN" dirty="0" smtClean="0"/>
            </a:p>
            <a:p>
              <a:pPr marL="225425" indent="-225425" defTabSz="114300" eaLnBrk="0" hangingPunct="0">
                <a:lnSpc>
                  <a:spcPts val="1400"/>
                </a:lnSpc>
                <a:spcBef>
                  <a:spcPct val="10000"/>
                </a:spcBef>
                <a:spcAft>
                  <a:spcPct val="25000"/>
                </a:spcAft>
                <a:buClr>
                  <a:schemeClr val="tx2"/>
                </a:buClr>
                <a:buBlip>
                  <a:blip r:embed="rId4"/>
                </a:buBlip>
              </a:pPr>
              <a:r>
                <a:rPr lang="zh-CN" altLang="en-US" dirty="0" smtClean="0"/>
                <a:t>取消资源配置</a:t>
              </a:r>
              <a:endParaRPr lang="en-US" altLang="en-US" dirty="0"/>
            </a:p>
          </p:txBody>
        </p:sp>
        <p:sp>
          <p:nvSpPr>
            <p:cNvPr id="46" name="Text Box 60"/>
            <p:cNvSpPr txBox="1">
              <a:spLocks noChangeArrowheads="1"/>
            </p:cNvSpPr>
            <p:nvPr/>
          </p:nvSpPr>
          <p:spPr bwMode="auto">
            <a:xfrm>
              <a:off x="888888" y="5018303"/>
              <a:ext cx="800219" cy="461665"/>
            </a:xfrm>
            <a:prstGeom prst="rect">
              <a:avLst/>
            </a:prstGeom>
            <a:noFill/>
            <a:ln w="9525">
              <a:noFill/>
              <a:miter lim="800000"/>
              <a:headEnd/>
              <a:tailEnd/>
            </a:ln>
            <a:effectLst/>
          </p:spPr>
          <p:txBody>
            <a:bodyPr wrap="none">
              <a:spAutoFit/>
            </a:bodyPr>
            <a:lstStyle/>
            <a:p>
              <a:r>
                <a:rPr lang="zh-CN" altLang="en-US" sz="2400" b="1" dirty="0" smtClean="0">
                  <a:solidFill>
                    <a:schemeClr val="tx2"/>
                  </a:solidFill>
                </a:rPr>
                <a:t>离职</a:t>
              </a:r>
              <a:endParaRPr lang="en-US" sz="2400" b="1" dirty="0">
                <a:solidFill>
                  <a:schemeClr val="tx2"/>
                </a:solidFill>
              </a:endParaRPr>
            </a:p>
          </p:txBody>
        </p:sp>
        <p:pic>
          <p:nvPicPr>
            <p:cNvPr id="51" name="Picture 65" descr="PPP_IPEOB_CLP_SmilingBusinessWoman_01_c"/>
            <p:cNvPicPr>
              <a:picLocks noChangeAspect="1" noChangeArrowheads="1"/>
            </p:cNvPicPr>
            <p:nvPr/>
          </p:nvPicPr>
          <p:blipFill>
            <a:blip r:embed="rId5" cstate="print"/>
            <a:srcRect/>
            <a:stretch>
              <a:fillRect/>
            </a:stretch>
          </p:blipFill>
          <p:spPr bwMode="auto">
            <a:xfrm>
              <a:off x="3743241" y="935498"/>
              <a:ext cx="2279686" cy="2279688"/>
            </a:xfrm>
            <a:prstGeom prst="rect">
              <a:avLst/>
            </a:prstGeom>
            <a:noFill/>
            <a:ln w="9525">
              <a:noFill/>
              <a:miter lim="800000"/>
              <a:headEnd/>
              <a:tailEnd/>
            </a:ln>
            <a:effectLst/>
          </p:spPr>
        </p:pic>
        <p:pic>
          <p:nvPicPr>
            <p:cNvPr id="53" name="Picture 69" descr="PPP_IBUSI_CLP_FileFolder_C"/>
            <p:cNvPicPr>
              <a:picLocks noChangeAspect="1" noChangeArrowheads="1"/>
            </p:cNvPicPr>
            <p:nvPr/>
          </p:nvPicPr>
          <p:blipFill>
            <a:blip r:embed="rId6" cstate="print"/>
            <a:srcRect/>
            <a:stretch>
              <a:fillRect/>
            </a:stretch>
          </p:blipFill>
          <p:spPr bwMode="auto">
            <a:xfrm>
              <a:off x="5503587" y="2838222"/>
              <a:ext cx="2211685" cy="2211685"/>
            </a:xfrm>
            <a:prstGeom prst="rect">
              <a:avLst/>
            </a:prstGeom>
            <a:noFill/>
            <a:ln w="9525">
              <a:noFill/>
              <a:miter lim="800000"/>
              <a:headEnd/>
              <a:tailEnd/>
            </a:ln>
            <a:effectLst/>
          </p:spPr>
        </p:pic>
        <p:pic>
          <p:nvPicPr>
            <p:cNvPr id="54" name="Picture 74" descr="PPP_ITECH_CLP_ComputerSecurity_c"/>
            <p:cNvPicPr>
              <a:picLocks noChangeAspect="1" noChangeArrowheads="1"/>
            </p:cNvPicPr>
            <p:nvPr/>
          </p:nvPicPr>
          <p:blipFill>
            <a:blip r:embed="rId7" cstate="print"/>
            <a:srcRect/>
            <a:stretch>
              <a:fillRect/>
            </a:stretch>
          </p:blipFill>
          <p:spPr bwMode="auto">
            <a:xfrm>
              <a:off x="1427134" y="3753138"/>
              <a:ext cx="2278827" cy="2278825"/>
            </a:xfrm>
            <a:prstGeom prst="rect">
              <a:avLst/>
            </a:prstGeom>
            <a:noFill/>
            <a:ln w="9525">
              <a:noFill/>
              <a:miter lim="800000"/>
              <a:headEnd/>
              <a:tailEnd/>
            </a:ln>
            <a:effectLst/>
          </p:spPr>
        </p:pic>
        <p:sp>
          <p:nvSpPr>
            <p:cNvPr id="7" name="TextBox 33"/>
            <p:cNvSpPr txBox="1">
              <a:spLocks noChangeArrowheads="1"/>
            </p:cNvSpPr>
            <p:nvPr/>
          </p:nvSpPr>
          <p:spPr bwMode="auto">
            <a:xfrm>
              <a:off x="6786610" y="4954406"/>
              <a:ext cx="2214546" cy="839589"/>
            </a:xfrm>
            <a:prstGeom prst="rect">
              <a:avLst/>
            </a:prstGeom>
            <a:noFill/>
            <a:ln w="9525" cap="flat" cmpd="sng" algn="ctr">
              <a:noFill/>
              <a:prstDash val="solid"/>
              <a:miter lim="800000"/>
              <a:headEnd type="none" w="med" len="med"/>
              <a:tailEnd type="none" w="med" len="med"/>
            </a:ln>
            <a:effectLst/>
          </p:spPr>
          <p:txBody>
            <a:bodyPr wrap="square">
              <a:spAutoFit/>
            </a:bodyPr>
            <a:lstStyle/>
            <a:p>
              <a:pPr marL="225425" indent="-225425" defTabSz="114300" eaLnBrk="0" hangingPunct="0">
                <a:lnSpc>
                  <a:spcPts val="1400"/>
                </a:lnSpc>
                <a:spcBef>
                  <a:spcPct val="10000"/>
                </a:spcBef>
                <a:spcAft>
                  <a:spcPct val="25000"/>
                </a:spcAft>
                <a:buClr>
                  <a:schemeClr val="tx2"/>
                </a:buClr>
                <a:buBlip>
                  <a:blip r:embed="rId4"/>
                </a:buBlip>
              </a:pPr>
              <a:r>
                <a:rPr lang="zh-CN" altLang="en-US" dirty="0" smtClean="0"/>
                <a:t>角色变更</a:t>
              </a:r>
              <a:endParaRPr lang="en-US" altLang="en-US" dirty="0" smtClean="0"/>
            </a:p>
            <a:p>
              <a:pPr marL="225425" indent="-225425" defTabSz="114300" eaLnBrk="0" hangingPunct="0">
                <a:lnSpc>
                  <a:spcPts val="1400"/>
                </a:lnSpc>
                <a:spcBef>
                  <a:spcPct val="10000"/>
                </a:spcBef>
                <a:spcAft>
                  <a:spcPct val="25000"/>
                </a:spcAft>
                <a:buClr>
                  <a:schemeClr val="tx2"/>
                </a:buClr>
                <a:buBlip>
                  <a:blip r:embed="rId4"/>
                </a:buBlip>
              </a:pPr>
              <a:r>
                <a:rPr lang="zh-CN" altLang="en-US" dirty="0" smtClean="0"/>
                <a:t>密码和</a:t>
              </a:r>
              <a:r>
                <a:rPr lang="en-US" altLang="en-US" dirty="0" smtClean="0"/>
                <a:t>PIN</a:t>
              </a:r>
              <a:r>
                <a:rPr lang="zh-CN" altLang="en-US" dirty="0" smtClean="0"/>
                <a:t>重置</a:t>
              </a:r>
              <a:endParaRPr lang="en-US" altLang="en-US" dirty="0" smtClean="0"/>
            </a:p>
            <a:p>
              <a:pPr marL="225425" indent="-225425" defTabSz="114300" eaLnBrk="0" hangingPunct="0">
                <a:lnSpc>
                  <a:spcPts val="1400"/>
                </a:lnSpc>
                <a:spcBef>
                  <a:spcPct val="10000"/>
                </a:spcBef>
                <a:spcAft>
                  <a:spcPct val="25000"/>
                </a:spcAft>
                <a:buClr>
                  <a:schemeClr val="tx2"/>
                </a:buClr>
                <a:buBlip>
                  <a:blip r:embed="rId4"/>
                </a:buBlip>
              </a:pPr>
              <a:r>
                <a:rPr lang="zh-CN" altLang="en-US" dirty="0" smtClean="0"/>
                <a:t>访问资源请求</a:t>
              </a:r>
              <a:endParaRPr lang="en-US" altLang="en-US" dirty="0" smtClean="0"/>
            </a:p>
          </p:txBody>
        </p:sp>
        <p:sp>
          <p:nvSpPr>
            <p:cNvPr id="8" name="Text Box 23"/>
            <p:cNvSpPr txBox="1">
              <a:spLocks noChangeArrowheads="1"/>
            </p:cNvSpPr>
            <p:nvPr/>
          </p:nvSpPr>
          <p:spPr bwMode="auto">
            <a:xfrm>
              <a:off x="6828962" y="4500570"/>
              <a:ext cx="899017" cy="461665"/>
            </a:xfrm>
            <a:prstGeom prst="rect">
              <a:avLst/>
            </a:prstGeom>
            <a:noFill/>
            <a:ln w="9525">
              <a:noFill/>
              <a:miter lim="800000"/>
              <a:headEnd/>
              <a:tailEnd/>
            </a:ln>
            <a:effectLst/>
          </p:spPr>
          <p:txBody>
            <a:bodyPr wrap="square">
              <a:spAutoFit/>
            </a:bodyPr>
            <a:lstStyle/>
            <a:p>
              <a:r>
                <a:rPr lang="zh-CN" altLang="en-US" sz="2400" b="1" dirty="0" smtClean="0">
                  <a:solidFill>
                    <a:schemeClr val="tx2"/>
                  </a:solidFill>
                </a:rPr>
                <a:t>更新</a:t>
              </a:r>
              <a:endParaRPr lang="en-US" sz="2400" b="1" dirty="0">
                <a:solidFill>
                  <a:schemeClr val="tx2"/>
                </a:solidFill>
              </a:endParaRPr>
            </a:p>
          </p:txBody>
        </p:sp>
      </p:grpSp>
      <p:sp>
        <p:nvSpPr>
          <p:cNvPr id="14" name="Title 13"/>
          <p:cNvSpPr>
            <a:spLocks noGrp="1"/>
          </p:cNvSpPr>
          <p:nvPr>
            <p:ph type="title"/>
          </p:nvPr>
        </p:nvSpPr>
        <p:spPr/>
        <p:txBody>
          <a:bodyPr>
            <a:normAutofit/>
          </a:bodyPr>
          <a:lstStyle/>
          <a:p>
            <a:r>
              <a:rPr lang="zh-CN" altLang="en-US" dirty="0" smtClean="0"/>
              <a:t>企业身份与访问管理</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an1"/>
          <p:cNvPicPr>
            <a:picLocks noChangeAspect="1" noChangeArrowheads="1"/>
          </p:cNvPicPr>
          <p:nvPr/>
        </p:nvPicPr>
        <p:blipFill>
          <a:blip r:embed="rId4" cstate="email">
            <a:duotone>
              <a:schemeClr val="accent3">
                <a:shade val="45000"/>
                <a:satMod val="135000"/>
              </a:schemeClr>
              <a:prstClr val="white"/>
            </a:duotone>
          </a:blip>
          <a:srcRect/>
          <a:stretch>
            <a:fillRect/>
          </a:stretch>
        </p:blipFill>
        <p:spPr bwMode="auto">
          <a:xfrm>
            <a:off x="11113" y="741387"/>
            <a:ext cx="9132887" cy="6116637"/>
          </a:xfrm>
          <a:prstGeom prst="rect">
            <a:avLst/>
          </a:prstGeom>
          <a:noFill/>
          <a:ln w="9525">
            <a:noFill/>
            <a:miter lim="800000"/>
            <a:headEnd/>
            <a:tailEnd/>
          </a:ln>
        </p:spPr>
      </p:pic>
      <p:pic>
        <p:nvPicPr>
          <p:cNvPr id="625684" name="Rectangle 625683"/>
          <p:cNvPicPr>
            <a:picLocks noChangeAspect="1" noChangeArrowheads="1"/>
          </p:cNvPicPr>
          <p:nvPr/>
        </p:nvPicPr>
        <p:blipFill>
          <a:blip r:embed="rId5" cstate="email">
            <a:grayscl/>
          </a:blip>
          <a:srcRect/>
          <a:stretch>
            <a:fillRect/>
          </a:stretch>
        </p:blipFill>
        <p:spPr bwMode="auto">
          <a:xfrm>
            <a:off x="6686550" y="3448197"/>
            <a:ext cx="1717676" cy="1766753"/>
          </a:xfrm>
          <a:prstGeom prst="rect">
            <a:avLst/>
          </a:prstGeom>
          <a:noFill/>
          <a:ln w="9525">
            <a:noFill/>
            <a:miter lim="800000"/>
            <a:headEnd/>
            <a:tailEnd/>
          </a:ln>
          <a:effectLst>
            <a:outerShdw dist="35921" dir="2700000" algn="ctr" rotWithShape="0">
              <a:schemeClr val="bg2"/>
            </a:outerShdw>
          </a:effectLst>
        </p:spPr>
      </p:pic>
      <p:pic>
        <p:nvPicPr>
          <p:cNvPr id="8195" name="Picture 3" descr="MS Developer 06_EJ man working desk pc monitors smiling sitting mouse"/>
          <p:cNvPicPr>
            <a:picLocks noChangeAspect="1" noChangeArrowheads="1"/>
          </p:cNvPicPr>
          <p:nvPr/>
        </p:nvPicPr>
        <p:blipFill>
          <a:blip r:embed="rId6" cstate="email"/>
          <a:srcRect/>
          <a:stretch>
            <a:fillRect/>
          </a:stretch>
        </p:blipFill>
        <p:spPr bwMode="auto">
          <a:xfrm>
            <a:off x="1214414" y="4572008"/>
            <a:ext cx="2289323" cy="1857376"/>
          </a:xfrm>
          <a:prstGeom prst="rect">
            <a:avLst/>
          </a:prstGeom>
          <a:noFill/>
          <a:ln w="9525">
            <a:noFill/>
            <a:miter lim="800000"/>
            <a:headEnd/>
            <a:tailEnd/>
          </a:ln>
        </p:spPr>
      </p:pic>
      <p:sp>
        <p:nvSpPr>
          <p:cNvPr id="423943" name="Content Placeholder 11"/>
          <p:cNvSpPr>
            <a:spLocks/>
          </p:cNvSpPr>
          <p:nvPr/>
        </p:nvSpPr>
        <p:spPr bwMode="auto">
          <a:xfrm>
            <a:off x="3445250" y="4750399"/>
            <a:ext cx="5086388" cy="1852805"/>
          </a:xfrm>
          <a:prstGeom prst="rect">
            <a:avLst/>
          </a:prstGeom>
          <a:noFill/>
          <a:ln w="9525">
            <a:noFill/>
            <a:miter lim="800000"/>
            <a:headEnd/>
            <a:tailEnd/>
          </a:ln>
        </p:spPr>
        <p:txBody>
          <a:bodyPr wrap="square" lIns="91428" tIns="45715" rIns="91428" bIns="45715">
            <a:spAutoFit/>
          </a:bodyPr>
          <a:lstStyle/>
          <a:p>
            <a:pPr marL="234950" indent="-234950">
              <a:buClr>
                <a:schemeClr val="tx2"/>
              </a:buClr>
              <a:buSzPct val="75000"/>
              <a:defRPr/>
            </a:pPr>
            <a:r>
              <a:rPr lang="zh-CN" altLang="en-US" sz="2800" b="1" dirty="0" smtClean="0">
                <a:latin typeface="Trebuchet MS" pitchFamily="34" charset="0"/>
                <a:cs typeface="Arial" charset="0"/>
              </a:rPr>
              <a:t>开发人员</a:t>
            </a:r>
            <a:endParaRPr lang="en-US" sz="2800" b="1" dirty="0">
              <a:latin typeface="Trebuchet MS" pitchFamily="34" charset="0"/>
              <a:cs typeface="Arial" charset="0"/>
            </a:endParaRPr>
          </a:p>
          <a:p>
            <a:pPr marL="231775" indent="-231775" defTabSz="-13873163" eaLnBrk="0" hangingPunct="0">
              <a:spcBef>
                <a:spcPct val="20000"/>
              </a:spcBef>
              <a:buClr>
                <a:schemeClr val="accent1"/>
              </a:buClr>
              <a:buSzPct val="75000"/>
              <a:buBlip>
                <a:blip r:embed="rId7"/>
              </a:buBlip>
              <a:defRPr/>
            </a:pPr>
            <a:r>
              <a:rPr lang="zh-CN" altLang="en-US" b="0" dirty="0" smtClean="0">
                <a:latin typeface="+mn-lt"/>
              </a:rPr>
              <a:t>面临开发定制应用的复杂性</a:t>
            </a:r>
            <a:endParaRPr lang="en-US" b="0" dirty="0" smtClean="0">
              <a:latin typeface="+mn-lt"/>
            </a:endParaRPr>
          </a:p>
          <a:p>
            <a:pPr marL="231775" indent="-231775" defTabSz="-13873163" eaLnBrk="0" hangingPunct="0">
              <a:spcBef>
                <a:spcPct val="20000"/>
              </a:spcBef>
              <a:buClr>
                <a:schemeClr val="accent1"/>
              </a:buClr>
              <a:buSzPct val="75000"/>
              <a:buBlip>
                <a:blip r:embed="rId7"/>
              </a:buBlip>
              <a:defRPr/>
            </a:pPr>
            <a:r>
              <a:rPr lang="zh-CN" altLang="en-US" b="0" dirty="0" smtClean="0">
                <a:latin typeface="+mn-lt"/>
              </a:rPr>
              <a:t>必须编码开发业务规则</a:t>
            </a:r>
            <a:endParaRPr lang="en-US" b="0" dirty="0" smtClean="0">
              <a:latin typeface="+mn-lt"/>
            </a:endParaRPr>
          </a:p>
          <a:p>
            <a:pPr marL="231775" indent="-231775" defTabSz="-13873163" eaLnBrk="0" hangingPunct="0">
              <a:spcBef>
                <a:spcPct val="20000"/>
              </a:spcBef>
              <a:buClr>
                <a:schemeClr val="accent1"/>
              </a:buClr>
              <a:buSzPct val="75000"/>
              <a:buBlip>
                <a:blip r:embed="rId7"/>
              </a:buBlip>
              <a:defRPr/>
            </a:pPr>
            <a:r>
              <a:rPr lang="zh-CN" altLang="en-US" b="0" dirty="0" smtClean="0">
                <a:latin typeface="+mn-lt"/>
              </a:rPr>
              <a:t>需要学习不同开发模式的挑战</a:t>
            </a:r>
            <a:endParaRPr lang="en-US" b="0" dirty="0" smtClean="0">
              <a:latin typeface="+mn-lt"/>
            </a:endParaRPr>
          </a:p>
          <a:p>
            <a:pPr marL="231775" indent="-231775" defTabSz="-13873163" eaLnBrk="0" hangingPunct="0">
              <a:spcBef>
                <a:spcPct val="20000"/>
              </a:spcBef>
              <a:buClr>
                <a:schemeClr val="accent1"/>
              </a:buClr>
              <a:buSzPct val="75000"/>
              <a:buBlip>
                <a:blip r:embed="rId7"/>
              </a:buBlip>
              <a:defRPr/>
            </a:pPr>
            <a:r>
              <a:rPr lang="zh-CN" altLang="en-US" b="0" dirty="0" smtClean="0">
                <a:latin typeface="+mn-lt"/>
              </a:rPr>
              <a:t>难于整合系统</a:t>
            </a:r>
            <a:endParaRPr lang="en-US" b="0" dirty="0" smtClean="0">
              <a:latin typeface="+mn-lt"/>
            </a:endParaRPr>
          </a:p>
        </p:txBody>
      </p:sp>
      <p:pic>
        <p:nvPicPr>
          <p:cNvPr id="8200" name="Picture 8" descr="MS IT 06_Rodrick sitting man office monitors working work office men"/>
          <p:cNvPicPr>
            <a:picLocks noChangeAspect="1" noChangeArrowheads="1"/>
          </p:cNvPicPr>
          <p:nvPr/>
        </p:nvPicPr>
        <p:blipFill>
          <a:blip r:embed="rId8" cstate="email"/>
          <a:srcRect/>
          <a:stretch>
            <a:fillRect/>
          </a:stretch>
        </p:blipFill>
        <p:spPr bwMode="auto">
          <a:xfrm>
            <a:off x="3071802" y="951395"/>
            <a:ext cx="2128837" cy="2191853"/>
          </a:xfrm>
          <a:prstGeom prst="rect">
            <a:avLst/>
          </a:prstGeom>
          <a:noFill/>
          <a:ln w="9525">
            <a:noFill/>
            <a:miter lim="800000"/>
            <a:headEnd/>
            <a:tailEnd/>
          </a:ln>
        </p:spPr>
      </p:pic>
      <p:sp>
        <p:nvSpPr>
          <p:cNvPr id="423948" name="Content Placeholder 11"/>
          <p:cNvSpPr>
            <a:spLocks/>
          </p:cNvSpPr>
          <p:nvPr/>
        </p:nvSpPr>
        <p:spPr bwMode="auto">
          <a:xfrm>
            <a:off x="168566" y="1071546"/>
            <a:ext cx="3188988" cy="2129804"/>
          </a:xfrm>
          <a:prstGeom prst="rect">
            <a:avLst/>
          </a:prstGeom>
          <a:noFill/>
          <a:ln w="9525">
            <a:noFill/>
            <a:miter lim="800000"/>
            <a:headEnd/>
            <a:tailEnd/>
          </a:ln>
        </p:spPr>
        <p:txBody>
          <a:bodyPr wrap="square" lIns="91428" tIns="45715" rIns="91428" bIns="45715">
            <a:spAutoFit/>
          </a:bodyPr>
          <a:lstStyle/>
          <a:p>
            <a:pPr marL="234950" indent="-234950">
              <a:buClr>
                <a:schemeClr val="tx2"/>
              </a:buClr>
              <a:buSzPct val="75000"/>
              <a:defRPr/>
            </a:pPr>
            <a:r>
              <a:rPr lang="en-US" sz="2800" dirty="0" smtClean="0">
                <a:latin typeface="Trebuchet MS" pitchFamily="34" charset="0"/>
                <a:cs typeface="Arial" charset="0"/>
              </a:rPr>
              <a:t>IT</a:t>
            </a:r>
            <a:r>
              <a:rPr lang="zh-CN" altLang="en-US" sz="2800" dirty="0" smtClean="0">
                <a:latin typeface="Trebuchet MS" pitchFamily="34" charset="0"/>
                <a:cs typeface="Arial" charset="0"/>
              </a:rPr>
              <a:t>服务人员</a:t>
            </a:r>
            <a:endParaRPr lang="en-US" sz="2800" dirty="0">
              <a:latin typeface="Trebuchet MS" pitchFamily="34" charset="0"/>
              <a:cs typeface="Arial" charset="0"/>
            </a:endParaRPr>
          </a:p>
          <a:p>
            <a:pPr marL="231775" indent="-231775" defTabSz="-13873163" eaLnBrk="0" hangingPunct="0">
              <a:spcBef>
                <a:spcPct val="20000"/>
              </a:spcBef>
              <a:buClr>
                <a:schemeClr val="accent1"/>
              </a:buClr>
              <a:buSzPct val="75000"/>
              <a:buBlip>
                <a:blip r:embed="rId7"/>
              </a:buBlip>
              <a:defRPr/>
            </a:pPr>
            <a:r>
              <a:rPr lang="zh-CN" altLang="en-US" b="0" dirty="0" smtClean="0">
                <a:latin typeface="+mn-lt"/>
              </a:rPr>
              <a:t>难于维护各自独立的身份信息</a:t>
            </a:r>
            <a:endParaRPr lang="en-US" b="0" dirty="0" smtClean="0">
              <a:latin typeface="+mn-lt"/>
            </a:endParaRPr>
          </a:p>
          <a:p>
            <a:pPr marL="231775" indent="-231775" defTabSz="-13873163" eaLnBrk="0" hangingPunct="0">
              <a:spcBef>
                <a:spcPct val="20000"/>
              </a:spcBef>
              <a:buClr>
                <a:schemeClr val="accent1"/>
              </a:buClr>
              <a:buSzPct val="75000"/>
              <a:buBlip>
                <a:blip r:embed="rId7"/>
              </a:buBlip>
              <a:defRPr/>
            </a:pPr>
            <a:r>
              <a:rPr lang="zh-CN" altLang="en-US" b="0" dirty="0" smtClean="0">
                <a:latin typeface="+mn-lt"/>
              </a:rPr>
              <a:t>超负荷的</a:t>
            </a:r>
            <a:r>
              <a:rPr lang="en-US" altLang="zh-CN" b="0" dirty="0" smtClean="0">
                <a:latin typeface="+mn-lt"/>
              </a:rPr>
              <a:t>IT</a:t>
            </a:r>
            <a:r>
              <a:rPr lang="zh-CN" altLang="en-US" b="0" dirty="0" smtClean="0">
                <a:latin typeface="+mn-lt"/>
              </a:rPr>
              <a:t>支持请求</a:t>
            </a:r>
            <a:endParaRPr lang="en-US" b="0" dirty="0" smtClean="0">
              <a:latin typeface="+mn-lt"/>
            </a:endParaRPr>
          </a:p>
          <a:p>
            <a:pPr marL="231775" indent="-231775" defTabSz="-13873163" eaLnBrk="0" hangingPunct="0">
              <a:spcBef>
                <a:spcPct val="20000"/>
              </a:spcBef>
              <a:buClr>
                <a:schemeClr val="accent1"/>
              </a:buClr>
              <a:buSzPct val="75000"/>
              <a:buBlip>
                <a:blip r:embed="rId7"/>
              </a:buBlip>
              <a:defRPr/>
            </a:pPr>
            <a:r>
              <a:rPr lang="zh-CN" altLang="en-US" b="0" dirty="0" smtClean="0">
                <a:latin typeface="+mn-lt"/>
              </a:rPr>
              <a:t>手工管理用户账户和权限</a:t>
            </a:r>
            <a:endParaRPr lang="en-US" b="0" dirty="0" smtClean="0">
              <a:latin typeface="+mn-lt"/>
            </a:endParaRPr>
          </a:p>
          <a:p>
            <a:pPr marL="231775" indent="-231775" defTabSz="-13873163" eaLnBrk="0" hangingPunct="0">
              <a:spcBef>
                <a:spcPct val="20000"/>
              </a:spcBef>
              <a:buClr>
                <a:schemeClr val="accent1"/>
              </a:buClr>
              <a:buSzPct val="75000"/>
              <a:buBlip>
                <a:blip r:embed="rId7"/>
              </a:buBlip>
              <a:defRPr/>
            </a:pPr>
            <a:r>
              <a:rPr lang="zh-CN" altLang="en-US" b="0" dirty="0" smtClean="0">
                <a:latin typeface="+mn-lt"/>
              </a:rPr>
              <a:t>缺少管理用户凭据的工具</a:t>
            </a:r>
            <a:endParaRPr lang="en-US" b="0" dirty="0" smtClean="0">
              <a:latin typeface="+mn-lt"/>
            </a:endParaRPr>
          </a:p>
        </p:txBody>
      </p:sp>
      <p:sp>
        <p:nvSpPr>
          <p:cNvPr id="15" name="Rectangle 4"/>
          <p:cNvSpPr>
            <a:spLocks noGrp="1" noChangeArrowheads="1"/>
          </p:cNvSpPr>
          <p:nvPr>
            <p:ph type="title"/>
          </p:nvPr>
        </p:nvSpPr>
        <p:spPr/>
        <p:txBody>
          <a:bodyPr>
            <a:normAutofit/>
          </a:bodyPr>
          <a:lstStyle/>
          <a:p>
            <a:r>
              <a:rPr lang="zh-CN" altLang="en-US" sz="4000" dirty="0" smtClean="0"/>
              <a:t>企业</a:t>
            </a:r>
            <a:r>
              <a:rPr lang="en-US" altLang="zh-CN" sz="4000" dirty="0" smtClean="0"/>
              <a:t>IT</a:t>
            </a:r>
            <a:r>
              <a:rPr lang="zh-CN" altLang="en-US" sz="4000" dirty="0" smtClean="0"/>
              <a:t>的管理负担</a:t>
            </a:r>
            <a:endParaRPr lang="en-US" sz="4000" dirty="0" smtClean="0"/>
          </a:p>
        </p:txBody>
      </p:sp>
      <p:sp>
        <p:nvSpPr>
          <p:cNvPr id="13" name="Text Placeholder 12"/>
          <p:cNvSpPr>
            <a:spLocks/>
          </p:cNvSpPr>
          <p:nvPr/>
        </p:nvSpPr>
        <p:spPr bwMode="auto">
          <a:xfrm>
            <a:off x="5957890" y="1703224"/>
            <a:ext cx="3186110" cy="2074404"/>
          </a:xfrm>
          <a:prstGeom prst="rect">
            <a:avLst/>
          </a:prstGeom>
          <a:noFill/>
          <a:ln w="9525">
            <a:noFill/>
            <a:miter lim="800000"/>
            <a:headEnd/>
            <a:tailEnd/>
          </a:ln>
        </p:spPr>
        <p:txBody>
          <a:bodyPr wrap="square" lIns="91428" tIns="45715" rIns="91428" bIns="45715" anchor="ctr">
            <a:spAutoFit/>
          </a:bodyPr>
          <a:lstStyle/>
          <a:p>
            <a:pPr marL="234950" indent="-234950">
              <a:buClr>
                <a:schemeClr val="tx2"/>
              </a:buClr>
              <a:buSzPct val="75000"/>
              <a:defRPr/>
            </a:pPr>
            <a:r>
              <a:rPr lang="zh-CN" altLang="en-US" sz="2800" b="1" dirty="0" smtClean="0">
                <a:latin typeface="Trebuchet MS" pitchFamily="34" charset="0"/>
                <a:cs typeface="Arial" charset="0"/>
              </a:rPr>
              <a:t>信息工作者</a:t>
            </a:r>
            <a:endParaRPr lang="en-US" sz="2800" b="1" dirty="0">
              <a:latin typeface="Trebuchet MS" pitchFamily="34" charset="0"/>
              <a:cs typeface="Arial" charset="0"/>
            </a:endParaRPr>
          </a:p>
          <a:p>
            <a:pPr marL="231775" indent="-231775" defTabSz="-13873163" eaLnBrk="0" hangingPunct="0">
              <a:spcBef>
                <a:spcPct val="20000"/>
              </a:spcBef>
              <a:buClr>
                <a:schemeClr val="accent1"/>
              </a:buClr>
              <a:buSzPct val="75000"/>
              <a:buBlip>
                <a:blip r:embed="rId7"/>
              </a:buBlip>
              <a:defRPr/>
            </a:pPr>
            <a:r>
              <a:rPr lang="zh-CN" altLang="en-US" b="0" dirty="0" smtClean="0">
                <a:latin typeface="+mn-lt"/>
              </a:rPr>
              <a:t>因为密码和请求访问许可寻求</a:t>
            </a:r>
            <a:r>
              <a:rPr lang="en-US" altLang="zh-CN" b="0" dirty="0" smtClean="0">
                <a:latin typeface="+mn-lt"/>
              </a:rPr>
              <a:t>IT</a:t>
            </a:r>
            <a:r>
              <a:rPr lang="zh-CN" altLang="en-US" b="0" dirty="0" smtClean="0">
                <a:latin typeface="+mn-lt"/>
              </a:rPr>
              <a:t>支持</a:t>
            </a:r>
            <a:endParaRPr lang="en-US" b="0" dirty="0" smtClean="0">
              <a:latin typeface="+mn-lt"/>
            </a:endParaRPr>
          </a:p>
          <a:p>
            <a:pPr marL="231775" indent="-231775" defTabSz="-13873163" eaLnBrk="0" hangingPunct="0">
              <a:spcBef>
                <a:spcPct val="20000"/>
              </a:spcBef>
              <a:buClr>
                <a:schemeClr val="accent1"/>
              </a:buClr>
              <a:buSzPct val="75000"/>
              <a:buBlip>
                <a:blip r:embed="rId7"/>
              </a:buBlip>
              <a:defRPr/>
            </a:pPr>
            <a:r>
              <a:rPr lang="zh-CN" altLang="en-US" b="0" dirty="0" smtClean="0">
                <a:latin typeface="+mn-lt"/>
              </a:rPr>
              <a:t>可能需要等上数周时间</a:t>
            </a:r>
            <a:endParaRPr lang="en-US" b="0" dirty="0" smtClean="0">
              <a:latin typeface="+mn-lt"/>
            </a:endParaRPr>
          </a:p>
          <a:p>
            <a:pPr marL="231775" indent="-231775" defTabSz="-13873163" eaLnBrk="0" hangingPunct="0">
              <a:spcBef>
                <a:spcPct val="20000"/>
              </a:spcBef>
              <a:buClr>
                <a:schemeClr val="accent1"/>
              </a:buClr>
              <a:buSzPct val="75000"/>
              <a:buBlip>
                <a:blip r:embed="rId7"/>
              </a:buBlip>
              <a:defRPr/>
            </a:pPr>
            <a:r>
              <a:rPr lang="zh-CN" altLang="en-US" b="0" dirty="0" smtClean="0">
                <a:latin typeface="+mn-lt"/>
              </a:rPr>
              <a:t>还可能需要等待</a:t>
            </a:r>
            <a:r>
              <a:rPr lang="en-US" altLang="zh-CN" b="0" dirty="0" smtClean="0">
                <a:latin typeface="+mn-lt"/>
              </a:rPr>
              <a:t>IT</a:t>
            </a:r>
            <a:r>
              <a:rPr lang="zh-CN" altLang="en-US" b="0" dirty="0" smtClean="0">
                <a:latin typeface="+mn-lt"/>
              </a:rPr>
              <a:t>实现新的业务要求</a:t>
            </a:r>
            <a:endParaRPr lang="en-US" b="0" dirty="0" smtClean="0">
              <a:latin typeface="+mn-lt"/>
            </a:endParaRPr>
          </a:p>
        </p:txBody>
      </p:sp>
      <p:sp>
        <p:nvSpPr>
          <p:cNvPr id="18" name="Rectangle 17"/>
          <p:cNvSpPr/>
          <p:nvPr/>
        </p:nvSpPr>
        <p:spPr bwMode="auto">
          <a:xfrm>
            <a:off x="3471199" y="2458192"/>
            <a:ext cx="2379730" cy="2208812"/>
          </a:xfrm>
          <a:prstGeom prst="rect">
            <a:avLst/>
          </a:prstGeom>
          <a:gradFill flip="none" rotWithShape="1">
            <a:gsLst>
              <a:gs pos="4000">
                <a:srgbClr val="FFFFFF">
                  <a:alpha val="10000"/>
                </a:srgbClr>
              </a:gs>
              <a:gs pos="18000">
                <a:srgbClr val="FFFFFF">
                  <a:alpha val="7000"/>
                </a:srgbClr>
              </a:gs>
              <a:gs pos="48000">
                <a:srgbClr val="000000">
                  <a:alpha val="24000"/>
                </a:srgbClr>
              </a:gs>
              <a:gs pos="75000">
                <a:srgbClr val="000000">
                  <a:alpha val="16000"/>
                </a:srgbClr>
              </a:gs>
              <a:gs pos="91000">
                <a:srgbClr val="FFFFFF">
                  <a:alpha val="0"/>
                </a:srgbClr>
              </a:gs>
              <a:gs pos="100000">
                <a:srgbClr val="FFFFFF">
                  <a:alpha val="18000"/>
                </a:srgbClr>
              </a:gs>
            </a:gsLst>
            <a:lin ang="13500000" scaled="1"/>
            <a:tileRect/>
          </a:gradFill>
          <a:ln w="3175">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278" tIns="274320" rIns="146278" bIns="73139" numCol="1" rtlCol="0" anchor="t" anchorCtr="0" compatLnSpc="1">
            <a:prstTxWarp prst="textNoShape">
              <a:avLst/>
            </a:prstTxWarp>
          </a:bodyPr>
          <a:lstStyle/>
          <a:p>
            <a:pPr algn="ctr" defTabSz="914099" fontAlgn="base">
              <a:lnSpc>
                <a:spcPct val="90000"/>
              </a:lnSpc>
              <a:spcBef>
                <a:spcPct val="0"/>
              </a:spcBef>
              <a:spcAft>
                <a:spcPct val="0"/>
              </a:spcAft>
              <a:buClr>
                <a:schemeClr val="tx2"/>
              </a:buClr>
              <a:buSzPct val="95000"/>
              <a:tabLst>
                <a:tab pos="514476" algn="l"/>
              </a:tabLst>
              <a:defRPr/>
            </a:pPr>
            <a:endParaRPr lang="en-US" dirty="0" smtClean="0">
              <a:gradFill>
                <a:gsLst>
                  <a:gs pos="4000">
                    <a:schemeClr val="tx1"/>
                  </a:gs>
                  <a:gs pos="18000">
                    <a:schemeClr val="tx1"/>
                  </a:gs>
                </a:gsLst>
                <a:lin ang="13500000" scaled="1"/>
              </a:gradFill>
              <a:effectLst>
                <a:outerShdw blurRad="38100" dist="38100" dir="2700000" algn="tl">
                  <a:srgbClr val="000000">
                    <a:alpha val="43137"/>
                  </a:srgbClr>
                </a:outerShdw>
              </a:effectLst>
              <a:latin typeface="+mj-lt"/>
            </a:endParaRPr>
          </a:p>
        </p:txBody>
      </p:sp>
      <p:sp>
        <p:nvSpPr>
          <p:cNvPr id="19" name="Rectangle 18"/>
          <p:cNvSpPr/>
          <p:nvPr/>
        </p:nvSpPr>
        <p:spPr bwMode="auto">
          <a:xfrm>
            <a:off x="3586347" y="2565070"/>
            <a:ext cx="2149434" cy="1995055"/>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 name="Rectangle 19"/>
          <p:cNvSpPr/>
          <p:nvPr/>
        </p:nvSpPr>
        <p:spPr>
          <a:xfrm>
            <a:off x="3604297" y="2652712"/>
            <a:ext cx="2085303" cy="1762021"/>
          </a:xfrm>
          <a:prstGeom prst="rect">
            <a:avLst/>
          </a:prstGeom>
        </p:spPr>
        <p:txBody>
          <a:bodyPr wrap="square">
            <a:spAutoFit/>
          </a:bodyPr>
          <a:lstStyle/>
          <a:p>
            <a:pPr algn="ctr" defTabSz="114295">
              <a:lnSpc>
                <a:spcPct val="150000"/>
              </a:lnSpc>
              <a:spcAft>
                <a:spcPts val="500"/>
              </a:spcAft>
              <a:defRPr/>
            </a:pPr>
            <a:r>
              <a:rPr lang="zh-CN" altLang="en-US" sz="1600" dirty="0" smtClean="0">
                <a:solidFill>
                  <a:schemeClr val="bg1"/>
                </a:solidFill>
                <a:effectLst>
                  <a:outerShdw blurRad="38100" dist="38100" dir="2700000" algn="tl">
                    <a:srgbClr val="02024A"/>
                  </a:outerShdw>
                </a:effectLst>
                <a:latin typeface="+mj-lt"/>
                <a:cs typeface="Arial" charset="0"/>
              </a:rPr>
              <a:t>巨大的复杂性</a:t>
            </a:r>
            <a:endParaRPr lang="en-US" sz="1600" dirty="0" smtClean="0">
              <a:solidFill>
                <a:schemeClr val="bg1"/>
              </a:solidFill>
              <a:effectLst>
                <a:outerShdw blurRad="38100" dist="38100" dir="2700000" algn="tl">
                  <a:srgbClr val="02024A"/>
                </a:outerShdw>
              </a:effectLst>
              <a:latin typeface="+mj-lt"/>
              <a:cs typeface="Arial" charset="0"/>
            </a:endParaRPr>
          </a:p>
          <a:p>
            <a:pPr algn="ctr" defTabSz="114295">
              <a:lnSpc>
                <a:spcPct val="150000"/>
              </a:lnSpc>
              <a:spcAft>
                <a:spcPts val="500"/>
              </a:spcAft>
              <a:defRPr/>
            </a:pPr>
            <a:r>
              <a:rPr lang="zh-CN" altLang="en-US" sz="1600" dirty="0" smtClean="0">
                <a:solidFill>
                  <a:schemeClr val="bg1"/>
                </a:solidFill>
                <a:effectLst>
                  <a:outerShdw blurRad="38100" dist="38100" dir="2700000" algn="tl">
                    <a:srgbClr val="02024A"/>
                  </a:outerShdw>
                </a:effectLst>
                <a:latin typeface="+mj-lt"/>
                <a:cs typeface="Arial" charset="0"/>
              </a:rPr>
              <a:t>错误的人员信息</a:t>
            </a:r>
            <a:endParaRPr lang="en-US" sz="1600" dirty="0" smtClean="0">
              <a:solidFill>
                <a:schemeClr val="bg1"/>
              </a:solidFill>
              <a:effectLst>
                <a:outerShdw blurRad="38100" dist="38100" dir="2700000" algn="tl">
                  <a:srgbClr val="02024A"/>
                </a:outerShdw>
              </a:effectLst>
              <a:latin typeface="+mj-lt"/>
              <a:cs typeface="Arial" charset="0"/>
            </a:endParaRPr>
          </a:p>
          <a:p>
            <a:pPr algn="ctr" defTabSz="114295">
              <a:lnSpc>
                <a:spcPct val="150000"/>
              </a:lnSpc>
              <a:spcAft>
                <a:spcPts val="500"/>
              </a:spcAft>
              <a:defRPr/>
            </a:pPr>
            <a:r>
              <a:rPr lang="zh-CN" altLang="en-US" sz="1600" dirty="0" smtClean="0">
                <a:solidFill>
                  <a:schemeClr val="bg1"/>
                </a:solidFill>
                <a:effectLst>
                  <a:outerShdw blurRad="38100" dist="38100" dir="2700000" algn="tl">
                    <a:srgbClr val="000000">
                      <a:alpha val="43137"/>
                    </a:srgbClr>
                  </a:outerShdw>
                </a:effectLst>
                <a:latin typeface="+mj-lt"/>
              </a:rPr>
              <a:t>信息不一致</a:t>
            </a:r>
            <a:endParaRPr lang="en-US" altLang="zh-CN" sz="1600" dirty="0" smtClean="0">
              <a:solidFill>
                <a:schemeClr val="bg1"/>
              </a:solidFill>
              <a:effectLst>
                <a:outerShdw blurRad="38100" dist="38100" dir="2700000" algn="tl">
                  <a:srgbClr val="000000">
                    <a:alpha val="43137"/>
                  </a:srgbClr>
                </a:outerShdw>
              </a:effectLst>
              <a:latin typeface="+mj-lt"/>
            </a:endParaRPr>
          </a:p>
          <a:p>
            <a:pPr algn="ctr" defTabSz="114295">
              <a:lnSpc>
                <a:spcPct val="150000"/>
              </a:lnSpc>
              <a:spcAft>
                <a:spcPts val="500"/>
              </a:spcAft>
              <a:defRPr/>
            </a:pPr>
            <a:r>
              <a:rPr lang="zh-CN" altLang="en-US" sz="1600" dirty="0" smtClean="0">
                <a:solidFill>
                  <a:schemeClr val="bg1"/>
                </a:solidFill>
                <a:effectLst>
                  <a:outerShdw blurRad="38100" dist="38100" dir="2700000" algn="tl">
                    <a:srgbClr val="000000">
                      <a:alpha val="43137"/>
                    </a:srgbClr>
                  </a:outerShdw>
                </a:effectLst>
                <a:latin typeface="+mj-lt"/>
              </a:rPr>
              <a:t>成本居高不下</a:t>
            </a:r>
            <a:endParaRPr lang="en-US" sz="1600" dirty="0">
              <a:solidFill>
                <a:schemeClr val="bg1"/>
              </a:solidFill>
              <a:effectLst>
                <a:outerShdw blurRad="38100" dist="38100" dir="2700000" algn="tl">
                  <a:srgbClr val="000000">
                    <a:alpha val="43137"/>
                  </a:srgbClr>
                </a:outerShdw>
              </a:effectLst>
              <a:latin typeface="+mj-lt"/>
            </a:endParaRPr>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bwMode="auto">
          <a:xfrm>
            <a:off x="101383" y="1503484"/>
            <a:ext cx="2158651" cy="4756401"/>
          </a:xfrm>
          <a:prstGeom prst="roundRect">
            <a:avLst>
              <a:gd name="adj" fmla="val 13686"/>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147687" tIns="492289" rIns="147687" bIns="73843" numCol="1" rtlCol="0" anchor="t" anchorCtr="0" compatLnSpc="1">
            <a:prstTxWarp prst="textNoShape">
              <a:avLst/>
            </a:prstTxWarp>
          </a:bodyPr>
          <a:lstStyle/>
          <a:p>
            <a:pPr marL="286922" indent="-286922" defTabSz="1106012" eaLnBrk="0" hangingPunct="0">
              <a:lnSpc>
                <a:spcPct val="90000"/>
              </a:lnSpc>
              <a:spcBef>
                <a:spcPct val="30000"/>
              </a:spcBef>
              <a:buClr>
                <a:schemeClr val="tx2"/>
              </a:buClr>
              <a:buSzPct val="95000"/>
              <a:buBlip>
                <a:blip r:embed="rId3"/>
              </a:buBlip>
              <a:tabLst>
                <a:tab pos="514476" algn="l"/>
              </a:tabLst>
              <a:defRPr/>
            </a:pPr>
            <a:endParaRPr lang="en-US" dirty="0" smtClean="0">
              <a:solidFill>
                <a:schemeClr val="bg1"/>
              </a:solidFill>
            </a:endParaRPr>
          </a:p>
        </p:txBody>
      </p:sp>
      <p:sp>
        <p:nvSpPr>
          <p:cNvPr id="50" name="Rounded Rectangle 49"/>
          <p:cNvSpPr/>
          <p:nvPr/>
        </p:nvSpPr>
        <p:spPr bwMode="auto">
          <a:xfrm>
            <a:off x="6873744" y="1513114"/>
            <a:ext cx="2214281" cy="4746772"/>
          </a:xfrm>
          <a:prstGeom prst="roundRect">
            <a:avLst>
              <a:gd name="adj" fmla="val 13686"/>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147687" tIns="492289" rIns="147687" bIns="73843" numCol="1" rtlCol="0" anchor="t" anchorCtr="0" compatLnSpc="1">
            <a:prstTxWarp prst="textNoShape">
              <a:avLst/>
            </a:prstTxWarp>
          </a:bodyPr>
          <a:lstStyle/>
          <a:p>
            <a:pPr marL="286922" indent="-286922" defTabSz="1106012" eaLnBrk="0" hangingPunct="0">
              <a:lnSpc>
                <a:spcPct val="90000"/>
              </a:lnSpc>
              <a:spcBef>
                <a:spcPct val="30000"/>
              </a:spcBef>
              <a:buClr>
                <a:schemeClr val="tx2"/>
              </a:buClr>
              <a:buSzPct val="95000"/>
              <a:buBlip>
                <a:blip r:embed="rId3"/>
              </a:buBlip>
              <a:tabLst>
                <a:tab pos="514476" algn="l"/>
              </a:tabLst>
              <a:defRPr/>
            </a:pPr>
            <a:endParaRPr lang="en-US" dirty="0" smtClean="0">
              <a:solidFill>
                <a:schemeClr val="bg1"/>
              </a:solidFill>
            </a:endParaRPr>
          </a:p>
        </p:txBody>
      </p:sp>
      <p:sp>
        <p:nvSpPr>
          <p:cNvPr id="63" name="Rounded Rectangle 62"/>
          <p:cNvSpPr/>
          <p:nvPr/>
        </p:nvSpPr>
        <p:spPr bwMode="auto">
          <a:xfrm>
            <a:off x="4590656" y="1501468"/>
            <a:ext cx="2210773" cy="4758418"/>
          </a:xfrm>
          <a:prstGeom prst="roundRect">
            <a:avLst>
              <a:gd name="adj" fmla="val 13686"/>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147687" tIns="492289" rIns="147687" bIns="73843" numCol="1" rtlCol="0" anchor="t" anchorCtr="0" compatLnSpc="1">
            <a:prstTxWarp prst="textNoShape">
              <a:avLst/>
            </a:prstTxWarp>
          </a:bodyPr>
          <a:lstStyle/>
          <a:p>
            <a:pPr marL="286922" indent="-286922" defTabSz="1106012" eaLnBrk="0" hangingPunct="0">
              <a:lnSpc>
                <a:spcPct val="90000"/>
              </a:lnSpc>
              <a:spcBef>
                <a:spcPct val="30000"/>
              </a:spcBef>
              <a:buClr>
                <a:schemeClr val="tx2"/>
              </a:buClr>
              <a:buSzPct val="95000"/>
              <a:buBlip>
                <a:blip r:embed="rId3"/>
              </a:buBlip>
              <a:tabLst>
                <a:tab pos="514476" algn="l"/>
              </a:tabLst>
              <a:defRPr/>
            </a:pPr>
            <a:endParaRPr lang="en-US" dirty="0" smtClean="0">
              <a:solidFill>
                <a:schemeClr val="bg1"/>
              </a:solidFill>
            </a:endParaRPr>
          </a:p>
        </p:txBody>
      </p:sp>
      <p:sp>
        <p:nvSpPr>
          <p:cNvPr id="64" name="Rounded Rectangle 63"/>
          <p:cNvSpPr/>
          <p:nvPr/>
        </p:nvSpPr>
        <p:spPr bwMode="auto">
          <a:xfrm>
            <a:off x="2318656" y="1524000"/>
            <a:ext cx="2210469" cy="4735886"/>
          </a:xfrm>
          <a:prstGeom prst="roundRect">
            <a:avLst>
              <a:gd name="adj" fmla="val 13686"/>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147687" tIns="492289" rIns="147687" bIns="73843" numCol="1" rtlCol="0" anchor="t" anchorCtr="0" compatLnSpc="1">
            <a:prstTxWarp prst="textNoShape">
              <a:avLst/>
            </a:prstTxWarp>
          </a:bodyPr>
          <a:lstStyle/>
          <a:p>
            <a:pPr marL="286922" indent="-286922" defTabSz="1106012" eaLnBrk="0" hangingPunct="0">
              <a:lnSpc>
                <a:spcPct val="90000"/>
              </a:lnSpc>
              <a:spcBef>
                <a:spcPct val="30000"/>
              </a:spcBef>
              <a:buClr>
                <a:schemeClr val="tx2"/>
              </a:buClr>
              <a:buSzPct val="95000"/>
              <a:buBlip>
                <a:blip r:embed="rId3"/>
              </a:buBlip>
              <a:tabLst>
                <a:tab pos="514476" algn="l"/>
              </a:tabLst>
              <a:defRPr/>
            </a:pPr>
            <a:endParaRPr lang="en-US" dirty="0" smtClean="0">
              <a:solidFill>
                <a:schemeClr val="bg1"/>
              </a:solidFill>
            </a:endParaRPr>
          </a:p>
        </p:txBody>
      </p:sp>
      <p:sp>
        <p:nvSpPr>
          <p:cNvPr id="60" name="Rectangle 59"/>
          <p:cNvSpPr/>
          <p:nvPr/>
        </p:nvSpPr>
        <p:spPr>
          <a:xfrm>
            <a:off x="2013871" y="1683512"/>
            <a:ext cx="2743915" cy="830993"/>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a:defRPr/>
            </a:pPr>
            <a:r>
              <a:rPr lang="zh-CN" altLang="en-US" sz="2400" spc="-150" dirty="0" smtClean="0">
                <a:ln w="18415" cmpd="sng">
                  <a:noFill/>
                  <a:prstDash val="solid"/>
                </a:ln>
                <a:solidFill>
                  <a:schemeClr val="bg1"/>
                </a:solidFill>
                <a:latin typeface="Segoe Semibold" pitchFamily="34" charset="0"/>
              </a:rPr>
              <a:t>用户</a:t>
            </a:r>
            <a:endParaRPr lang="en-US" altLang="zh-CN" sz="2400" spc="-150" dirty="0" smtClean="0">
              <a:ln w="18415" cmpd="sng">
                <a:noFill/>
                <a:prstDash val="solid"/>
              </a:ln>
              <a:solidFill>
                <a:schemeClr val="bg1"/>
              </a:solidFill>
              <a:latin typeface="Segoe Semibold" pitchFamily="34" charset="0"/>
            </a:endParaRPr>
          </a:p>
          <a:p>
            <a:pPr algn="ctr">
              <a:defRPr/>
            </a:pPr>
            <a:r>
              <a:rPr lang="zh-CN" altLang="en-US" sz="2400" spc="-150" dirty="0" smtClean="0">
                <a:ln w="18415" cmpd="sng">
                  <a:noFill/>
                  <a:prstDash val="solid"/>
                </a:ln>
                <a:solidFill>
                  <a:schemeClr val="bg1"/>
                </a:solidFill>
                <a:latin typeface="Segoe Semibold" pitchFamily="34" charset="0"/>
              </a:rPr>
              <a:t>为中心</a:t>
            </a:r>
            <a:endParaRPr lang="en-US" sz="2400" spc="-150" dirty="0">
              <a:ln w="18415" cmpd="sng">
                <a:noFill/>
                <a:prstDash val="solid"/>
              </a:ln>
              <a:solidFill>
                <a:schemeClr val="bg1"/>
              </a:solidFill>
              <a:latin typeface="Segoe Semibold" pitchFamily="34" charset="0"/>
            </a:endParaRPr>
          </a:p>
        </p:txBody>
      </p:sp>
      <p:sp>
        <p:nvSpPr>
          <p:cNvPr id="61" name="Rectangle 60"/>
          <p:cNvSpPr/>
          <p:nvPr/>
        </p:nvSpPr>
        <p:spPr>
          <a:xfrm>
            <a:off x="4357631" y="1683512"/>
            <a:ext cx="2677222" cy="759178"/>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a:lnSpc>
                <a:spcPts val="2600"/>
              </a:lnSpc>
              <a:defRPr/>
            </a:pPr>
            <a:r>
              <a:rPr lang="zh-CN" altLang="en-US" sz="2400" spc="-150" dirty="0" smtClean="0">
                <a:ln w="18415" cmpd="sng">
                  <a:noFill/>
                  <a:prstDash val="solid"/>
                </a:ln>
                <a:solidFill>
                  <a:schemeClr val="bg1"/>
                </a:solidFill>
                <a:latin typeface="Segoe Semibold" pitchFamily="34" charset="0"/>
              </a:rPr>
              <a:t>开放</a:t>
            </a:r>
            <a:endParaRPr lang="en-US" altLang="zh-CN" sz="2400" spc="-150" dirty="0" smtClean="0">
              <a:ln w="18415" cmpd="sng">
                <a:noFill/>
                <a:prstDash val="solid"/>
              </a:ln>
              <a:solidFill>
                <a:schemeClr val="bg1"/>
              </a:solidFill>
              <a:latin typeface="Segoe Semibold" pitchFamily="34" charset="0"/>
            </a:endParaRPr>
          </a:p>
          <a:p>
            <a:pPr algn="ctr">
              <a:lnSpc>
                <a:spcPts val="2600"/>
              </a:lnSpc>
              <a:defRPr/>
            </a:pPr>
            <a:r>
              <a:rPr lang="zh-CN" altLang="en-US" sz="2400" spc="-150" dirty="0" smtClean="0">
                <a:ln w="18415" cmpd="sng">
                  <a:noFill/>
                  <a:prstDash val="solid"/>
                </a:ln>
                <a:solidFill>
                  <a:schemeClr val="bg1"/>
                </a:solidFill>
                <a:latin typeface="Segoe Semibold" pitchFamily="34" charset="0"/>
              </a:rPr>
              <a:t>可扩展</a:t>
            </a:r>
            <a:endParaRPr lang="en-US" sz="2400" spc="-150" dirty="0">
              <a:ln w="18415" cmpd="sng">
                <a:noFill/>
                <a:prstDash val="solid"/>
              </a:ln>
              <a:solidFill>
                <a:schemeClr val="bg1"/>
              </a:solidFill>
              <a:latin typeface="Segoe Semibold" pitchFamily="34" charset="0"/>
            </a:endParaRPr>
          </a:p>
        </p:txBody>
      </p:sp>
      <p:sp>
        <p:nvSpPr>
          <p:cNvPr id="62" name="Rectangle 61"/>
          <p:cNvSpPr/>
          <p:nvPr/>
        </p:nvSpPr>
        <p:spPr>
          <a:xfrm>
            <a:off x="7002699" y="1683512"/>
            <a:ext cx="1886441" cy="830993"/>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a:defRPr/>
            </a:pPr>
            <a:r>
              <a:rPr lang="zh-CN" altLang="en-US" sz="2400" spc="-150" dirty="0" smtClean="0">
                <a:ln w="18415" cmpd="sng">
                  <a:noFill/>
                  <a:prstDash val="solid"/>
                </a:ln>
                <a:solidFill>
                  <a:schemeClr val="bg1"/>
                </a:solidFill>
                <a:latin typeface="Segoe Semibold" pitchFamily="34" charset="0"/>
              </a:rPr>
              <a:t>最佳的</a:t>
            </a:r>
            <a:endParaRPr lang="en-US" altLang="zh-CN" sz="2400" spc="-150" dirty="0" smtClean="0">
              <a:ln w="18415" cmpd="sng">
                <a:noFill/>
                <a:prstDash val="solid"/>
              </a:ln>
              <a:solidFill>
                <a:schemeClr val="bg1"/>
              </a:solidFill>
              <a:latin typeface="Segoe Semibold" pitchFamily="34" charset="0"/>
            </a:endParaRPr>
          </a:p>
          <a:p>
            <a:pPr algn="ctr">
              <a:defRPr/>
            </a:pPr>
            <a:r>
              <a:rPr lang="en-US" sz="2400" spc="-150" dirty="0" smtClean="0">
                <a:ln w="18415" cmpd="sng">
                  <a:noFill/>
                  <a:prstDash val="solid"/>
                </a:ln>
                <a:solidFill>
                  <a:schemeClr val="bg1"/>
                </a:solidFill>
                <a:latin typeface="Segoe Semibold" pitchFamily="34" charset="0"/>
              </a:rPr>
              <a:t>TCO</a:t>
            </a:r>
            <a:endParaRPr lang="en-US" sz="2400" spc="-150" dirty="0">
              <a:ln w="18415" cmpd="sng">
                <a:noFill/>
                <a:prstDash val="solid"/>
              </a:ln>
              <a:solidFill>
                <a:schemeClr val="bg1"/>
              </a:solidFill>
              <a:latin typeface="Segoe Semibold" pitchFamily="34" charset="0"/>
            </a:endParaRPr>
          </a:p>
        </p:txBody>
      </p:sp>
      <p:grpSp>
        <p:nvGrpSpPr>
          <p:cNvPr id="2" name="Group 70"/>
          <p:cNvGrpSpPr>
            <a:grpSpLocks noChangeAspect="1"/>
          </p:cNvGrpSpPr>
          <p:nvPr/>
        </p:nvGrpSpPr>
        <p:grpSpPr>
          <a:xfrm>
            <a:off x="5086483" y="2699009"/>
            <a:ext cx="977520" cy="822961"/>
            <a:chOff x="-2594339" y="1952624"/>
            <a:chExt cx="2432414" cy="1376364"/>
          </a:xfrm>
        </p:grpSpPr>
        <p:pic>
          <p:nvPicPr>
            <p:cNvPr id="72" name="Picture 71" descr="Connected.png"/>
            <p:cNvPicPr>
              <a:picLocks noChangeAspect="1"/>
            </p:cNvPicPr>
            <p:nvPr/>
          </p:nvPicPr>
          <p:blipFill>
            <a:blip r:embed="rId4" cstate="print">
              <a:duotone>
                <a:prstClr val="black"/>
                <a:schemeClr val="accent3">
                  <a:tint val="45000"/>
                  <a:satMod val="400000"/>
                </a:schemeClr>
              </a:duotone>
            </a:blip>
            <a:stretch>
              <a:fillRect/>
            </a:stretch>
          </p:blipFill>
          <p:spPr bwMode="auto">
            <a:xfrm>
              <a:off x="-2594339" y="1952624"/>
              <a:ext cx="851263" cy="879877"/>
            </a:xfrm>
            <a:prstGeom prst="rect">
              <a:avLst/>
            </a:prstGeom>
            <a:noFill/>
            <a:ln>
              <a:noFill/>
            </a:ln>
            <a:effectLst/>
          </p:spPr>
        </p:pic>
        <p:pic>
          <p:nvPicPr>
            <p:cNvPr id="73" name="Picture 72" descr="Connected.png"/>
            <p:cNvPicPr>
              <a:picLocks noChangeAspect="1"/>
            </p:cNvPicPr>
            <p:nvPr/>
          </p:nvPicPr>
          <p:blipFill>
            <a:blip r:embed="rId4" cstate="print">
              <a:duotone>
                <a:prstClr val="black"/>
                <a:schemeClr val="accent3">
                  <a:tint val="45000"/>
                  <a:satMod val="400000"/>
                </a:schemeClr>
              </a:duotone>
            </a:blip>
            <a:stretch>
              <a:fillRect/>
            </a:stretch>
          </p:blipFill>
          <p:spPr bwMode="auto">
            <a:xfrm>
              <a:off x="-1875201" y="1952624"/>
              <a:ext cx="851263" cy="879877"/>
            </a:xfrm>
            <a:prstGeom prst="rect">
              <a:avLst/>
            </a:prstGeom>
            <a:noFill/>
            <a:ln>
              <a:noFill/>
            </a:ln>
            <a:effectLst/>
          </p:spPr>
        </p:pic>
        <p:pic>
          <p:nvPicPr>
            <p:cNvPr id="74" name="Picture 73" descr="Connected.png"/>
            <p:cNvPicPr>
              <a:picLocks noChangeAspect="1"/>
            </p:cNvPicPr>
            <p:nvPr/>
          </p:nvPicPr>
          <p:blipFill>
            <a:blip r:embed="rId4" cstate="print">
              <a:duotone>
                <a:prstClr val="black"/>
                <a:schemeClr val="accent3">
                  <a:tint val="45000"/>
                  <a:satMod val="400000"/>
                </a:schemeClr>
              </a:duotone>
            </a:blip>
            <a:stretch>
              <a:fillRect/>
            </a:stretch>
          </p:blipFill>
          <p:spPr bwMode="auto">
            <a:xfrm>
              <a:off x="-1156064" y="1952624"/>
              <a:ext cx="851263" cy="879877"/>
            </a:xfrm>
            <a:prstGeom prst="rect">
              <a:avLst/>
            </a:prstGeom>
            <a:noFill/>
            <a:ln>
              <a:noFill/>
            </a:ln>
            <a:effectLst/>
          </p:spPr>
        </p:pic>
        <p:grpSp>
          <p:nvGrpSpPr>
            <p:cNvPr id="3" name="Group 39"/>
            <p:cNvGrpSpPr/>
            <p:nvPr/>
          </p:nvGrpSpPr>
          <p:grpSpPr>
            <a:xfrm>
              <a:off x="-2191220" y="2689973"/>
              <a:ext cx="2029300" cy="639015"/>
              <a:chOff x="-2362670" y="2766173"/>
              <a:chExt cx="2029300" cy="639015"/>
            </a:xfrm>
          </p:grpSpPr>
          <p:grpSp>
            <p:nvGrpSpPr>
              <p:cNvPr id="4" name="Group 24"/>
              <p:cNvGrpSpPr/>
              <p:nvPr/>
            </p:nvGrpSpPr>
            <p:grpSpPr>
              <a:xfrm>
                <a:off x="-2362670" y="2766173"/>
                <a:ext cx="1136481" cy="639015"/>
                <a:chOff x="6653048" y="5267206"/>
                <a:chExt cx="1623544" cy="912878"/>
              </a:xfrm>
            </p:grpSpPr>
            <p:pic>
              <p:nvPicPr>
                <p:cNvPr id="82" name="Picture 81"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6653048" y="5267206"/>
                  <a:ext cx="667103" cy="912878"/>
                </a:xfrm>
                <a:prstGeom prst="rect">
                  <a:avLst/>
                </a:prstGeom>
                <a:noFill/>
                <a:ln>
                  <a:noFill/>
                </a:ln>
                <a:effectLst/>
              </p:spPr>
            </p:pic>
            <p:pic>
              <p:nvPicPr>
                <p:cNvPr id="83" name="Picture 82"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6971862" y="5267206"/>
                  <a:ext cx="667103" cy="912878"/>
                </a:xfrm>
                <a:prstGeom prst="rect">
                  <a:avLst/>
                </a:prstGeom>
                <a:noFill/>
                <a:ln>
                  <a:noFill/>
                </a:ln>
                <a:effectLst/>
              </p:spPr>
            </p:pic>
            <p:pic>
              <p:nvPicPr>
                <p:cNvPr id="84" name="Picture 83"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7290676" y="5267206"/>
                  <a:ext cx="667103" cy="912878"/>
                </a:xfrm>
                <a:prstGeom prst="rect">
                  <a:avLst/>
                </a:prstGeom>
                <a:noFill/>
                <a:ln>
                  <a:noFill/>
                </a:ln>
                <a:effectLst/>
              </p:spPr>
            </p:pic>
            <p:pic>
              <p:nvPicPr>
                <p:cNvPr id="85" name="Picture 84"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7609489" y="5267206"/>
                  <a:ext cx="667103" cy="912878"/>
                </a:xfrm>
                <a:prstGeom prst="rect">
                  <a:avLst/>
                </a:prstGeom>
                <a:noFill/>
                <a:ln>
                  <a:noFill/>
                </a:ln>
                <a:effectLst/>
              </p:spPr>
            </p:pic>
          </p:grpSp>
          <p:grpSp>
            <p:nvGrpSpPr>
              <p:cNvPr id="5" name="Group 24"/>
              <p:cNvGrpSpPr/>
              <p:nvPr/>
            </p:nvGrpSpPr>
            <p:grpSpPr>
              <a:xfrm>
                <a:off x="-1469851" y="2766173"/>
                <a:ext cx="1136481" cy="639015"/>
                <a:chOff x="6653048" y="5267206"/>
                <a:chExt cx="1623544" cy="912878"/>
              </a:xfrm>
            </p:grpSpPr>
            <p:pic>
              <p:nvPicPr>
                <p:cNvPr id="78" name="Picture 77"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6653048" y="5267206"/>
                  <a:ext cx="667103" cy="912878"/>
                </a:xfrm>
                <a:prstGeom prst="rect">
                  <a:avLst/>
                </a:prstGeom>
                <a:noFill/>
                <a:ln>
                  <a:noFill/>
                </a:ln>
                <a:effectLst/>
              </p:spPr>
            </p:pic>
            <p:pic>
              <p:nvPicPr>
                <p:cNvPr id="79" name="Picture 78"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6971862" y="5267206"/>
                  <a:ext cx="667103" cy="912878"/>
                </a:xfrm>
                <a:prstGeom prst="rect">
                  <a:avLst/>
                </a:prstGeom>
                <a:noFill/>
                <a:ln>
                  <a:noFill/>
                </a:ln>
                <a:effectLst/>
              </p:spPr>
            </p:pic>
            <p:pic>
              <p:nvPicPr>
                <p:cNvPr id="80" name="Picture 79"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7290676" y="5267206"/>
                  <a:ext cx="667103" cy="912878"/>
                </a:xfrm>
                <a:prstGeom prst="rect">
                  <a:avLst/>
                </a:prstGeom>
                <a:noFill/>
                <a:ln>
                  <a:noFill/>
                </a:ln>
                <a:effectLst/>
              </p:spPr>
            </p:pic>
            <p:pic>
              <p:nvPicPr>
                <p:cNvPr id="81" name="Picture 80"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7609489" y="5267206"/>
                  <a:ext cx="667103" cy="912878"/>
                </a:xfrm>
                <a:prstGeom prst="rect">
                  <a:avLst/>
                </a:prstGeom>
                <a:noFill/>
                <a:ln>
                  <a:noFill/>
                </a:ln>
                <a:effectLst/>
              </p:spPr>
            </p:pic>
          </p:grpSp>
        </p:grpSp>
      </p:grpSp>
      <p:pic>
        <p:nvPicPr>
          <p:cNvPr id="2051" name="Picture 3"/>
          <p:cNvPicPr>
            <a:picLocks noChangeAspect="1" noChangeArrowheads="1"/>
          </p:cNvPicPr>
          <p:nvPr/>
        </p:nvPicPr>
        <p:blipFill>
          <a:blip r:embed="rId6" cstate="print">
            <a:duotone>
              <a:prstClr val="black"/>
              <a:schemeClr val="accent2">
                <a:tint val="45000"/>
                <a:satMod val="400000"/>
              </a:schemeClr>
            </a:duotone>
            <a:lum contrast="-30000"/>
          </a:blip>
          <a:srcRect/>
          <a:stretch>
            <a:fillRect/>
          </a:stretch>
        </p:blipFill>
        <p:spPr bwMode="auto">
          <a:xfrm>
            <a:off x="-7089637" y="-5791200"/>
            <a:ext cx="3130120" cy="4176713"/>
          </a:xfrm>
          <a:prstGeom prst="rect">
            <a:avLst/>
          </a:prstGeom>
          <a:noFill/>
          <a:ln w="9525">
            <a:noFill/>
            <a:miter lim="800000"/>
            <a:headEnd/>
            <a:tailEnd/>
          </a:ln>
          <a:effectLst/>
        </p:spPr>
      </p:pic>
      <p:pic>
        <p:nvPicPr>
          <p:cNvPr id="95" name="Picture 15" descr="Server-Physical-Single"/>
          <p:cNvPicPr>
            <a:picLocks noChangeAspect="1" noChangeArrowheads="1"/>
          </p:cNvPicPr>
          <p:nvPr/>
        </p:nvPicPr>
        <p:blipFill>
          <a:blip r:embed="rId7" cstate="print"/>
          <a:stretch>
            <a:fillRect/>
          </a:stretch>
        </p:blipFill>
        <p:spPr bwMode="invGray">
          <a:xfrm>
            <a:off x="-6493880" y="-4571197"/>
            <a:ext cx="864827" cy="967304"/>
          </a:xfrm>
          <a:prstGeom prst="rect">
            <a:avLst/>
          </a:prstGeom>
          <a:noFill/>
          <a:ln>
            <a:noFill/>
          </a:ln>
        </p:spPr>
      </p:pic>
      <p:pic>
        <p:nvPicPr>
          <p:cNvPr id="96" name="Picture 95" descr="server.png"/>
          <p:cNvPicPr>
            <a:picLocks noChangeAspect="1"/>
          </p:cNvPicPr>
          <p:nvPr/>
        </p:nvPicPr>
        <p:blipFill>
          <a:blip r:embed="rId8" cstate="screen"/>
          <a:stretch>
            <a:fillRect/>
          </a:stretch>
        </p:blipFill>
        <p:spPr bwMode="invGray">
          <a:xfrm>
            <a:off x="-6460823" y="-4724400"/>
            <a:ext cx="784267" cy="809591"/>
          </a:xfrm>
          <a:prstGeom prst="rect">
            <a:avLst/>
          </a:prstGeom>
        </p:spPr>
      </p:pic>
      <p:pic>
        <p:nvPicPr>
          <p:cNvPr id="97" name="Picture 96" descr="server.png"/>
          <p:cNvPicPr>
            <a:picLocks noChangeAspect="1"/>
          </p:cNvPicPr>
          <p:nvPr/>
        </p:nvPicPr>
        <p:blipFill>
          <a:blip r:embed="rId8" cstate="screen"/>
          <a:stretch>
            <a:fillRect/>
          </a:stretch>
        </p:blipFill>
        <p:spPr bwMode="invGray">
          <a:xfrm>
            <a:off x="-6460823" y="-4927173"/>
            <a:ext cx="784267" cy="809591"/>
          </a:xfrm>
          <a:prstGeom prst="rect">
            <a:avLst/>
          </a:prstGeom>
        </p:spPr>
      </p:pic>
      <p:pic>
        <p:nvPicPr>
          <p:cNvPr id="98" name="Picture 97" descr="Virtual App.png"/>
          <p:cNvPicPr>
            <a:picLocks noChangeAspect="1"/>
          </p:cNvPicPr>
          <p:nvPr/>
        </p:nvPicPr>
        <p:blipFill>
          <a:blip r:embed="rId9" cstate="screen"/>
          <a:stretch>
            <a:fillRect/>
          </a:stretch>
        </p:blipFill>
        <p:spPr bwMode="invGray">
          <a:xfrm>
            <a:off x="-6232164" y="-4076700"/>
            <a:ext cx="1429122" cy="1186845"/>
          </a:xfrm>
          <a:prstGeom prst="rect">
            <a:avLst/>
          </a:prstGeom>
        </p:spPr>
      </p:pic>
      <p:pic>
        <p:nvPicPr>
          <p:cNvPr id="2052" name="Picture 4"/>
          <p:cNvPicPr>
            <a:picLocks noChangeAspect="1" noChangeArrowheads="1"/>
          </p:cNvPicPr>
          <p:nvPr/>
        </p:nvPicPr>
        <p:blipFill>
          <a:blip r:embed="rId10" cstate="print"/>
          <a:stretch>
            <a:fillRect/>
          </a:stretch>
        </p:blipFill>
        <p:spPr bwMode="auto">
          <a:xfrm>
            <a:off x="505702" y="2537771"/>
            <a:ext cx="1208286" cy="1210047"/>
          </a:xfrm>
          <a:prstGeom prst="rect">
            <a:avLst/>
          </a:prstGeom>
          <a:noFill/>
          <a:ln>
            <a:noFill/>
          </a:ln>
        </p:spPr>
      </p:pic>
      <p:pic>
        <p:nvPicPr>
          <p:cNvPr id="2053" name="Picture 5" descr="C:\Users\marklin\Documents\Presentation_goodies\Shapes and Graphics\Charts and Graphs\line chart\graph icon green.png"/>
          <p:cNvPicPr>
            <a:picLocks noChangeAspect="1" noChangeArrowheads="1"/>
          </p:cNvPicPr>
          <p:nvPr/>
        </p:nvPicPr>
        <p:blipFill>
          <a:blip r:embed="rId11" cstate="print">
            <a:duotone>
              <a:prstClr val="black"/>
              <a:schemeClr val="accent4">
                <a:tint val="45000"/>
                <a:satMod val="400000"/>
              </a:schemeClr>
            </a:duotone>
          </a:blip>
          <a:srcRect/>
          <a:stretch>
            <a:fillRect/>
          </a:stretch>
        </p:blipFill>
        <p:spPr bwMode="auto">
          <a:xfrm>
            <a:off x="7505574" y="2775713"/>
            <a:ext cx="970770" cy="781843"/>
          </a:xfrm>
          <a:prstGeom prst="rect">
            <a:avLst/>
          </a:prstGeom>
          <a:noFill/>
        </p:spPr>
      </p:pic>
      <p:sp>
        <p:nvSpPr>
          <p:cNvPr id="46" name="Rounded Rectangle 4"/>
          <p:cNvSpPr/>
          <p:nvPr/>
        </p:nvSpPr>
        <p:spPr>
          <a:xfrm>
            <a:off x="2351304" y="3820866"/>
            <a:ext cx="2129943" cy="575495"/>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zh-CN" altLang="en-US" sz="1500" b="1" dirty="0" smtClean="0">
                <a:solidFill>
                  <a:schemeClr val="bg1"/>
                </a:solidFill>
              </a:rPr>
              <a:t>丰富的</a:t>
            </a:r>
            <a:r>
              <a:rPr lang="en-US" altLang="zh-CN" sz="1500" b="1" dirty="0" smtClean="0">
                <a:solidFill>
                  <a:schemeClr val="bg1"/>
                </a:solidFill>
              </a:rPr>
              <a:t>Office</a:t>
            </a:r>
            <a:r>
              <a:rPr lang="zh-CN" altLang="en-US" sz="1500" b="1" dirty="0" smtClean="0">
                <a:solidFill>
                  <a:schemeClr val="bg1"/>
                </a:solidFill>
              </a:rPr>
              <a:t>能力整合</a:t>
            </a:r>
            <a:endParaRPr lang="en-US" sz="1500" b="1" dirty="0" smtClean="0">
              <a:solidFill>
                <a:schemeClr val="bg1"/>
              </a:solidFill>
            </a:endParaRPr>
          </a:p>
        </p:txBody>
      </p:sp>
      <p:sp>
        <p:nvSpPr>
          <p:cNvPr id="49" name="Rounded Rectangle 8"/>
          <p:cNvSpPr/>
          <p:nvPr/>
        </p:nvSpPr>
        <p:spPr>
          <a:xfrm>
            <a:off x="2351304" y="5138928"/>
            <a:ext cx="2129943" cy="575495"/>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0" rIns="91440" bIns="0" numCol="1" rtlCol="0" anchor="ctr" anchorCtr="0" compatLnSpc="1">
            <a:prstTxWarp prst="textNoShape">
              <a:avLst/>
            </a:prstTxWarp>
          </a:bodyPr>
          <a:lstStyle/>
          <a:p>
            <a:pPr marL="286922" indent="-286922" algn="ctr" defTabSz="1106012" eaLnBrk="0" fontAlgn="base" hangingPunct="0">
              <a:lnSpc>
                <a:spcPct val="90000"/>
              </a:lnSpc>
              <a:spcBef>
                <a:spcPct val="30000"/>
              </a:spcBef>
              <a:spcAft>
                <a:spcPct val="0"/>
              </a:spcAft>
              <a:buClr>
                <a:schemeClr val="tx2"/>
              </a:buClr>
              <a:buSzPct val="95000"/>
              <a:tabLst>
                <a:tab pos="514476" algn="l"/>
              </a:tabLst>
              <a:defRPr/>
            </a:pPr>
            <a:r>
              <a:rPr lang="zh-CN" altLang="en-US" sz="1500" b="1" dirty="0" smtClean="0">
                <a:solidFill>
                  <a:schemeClr val="bg1"/>
                </a:solidFill>
              </a:rPr>
              <a:t>保护私有信息</a:t>
            </a:r>
            <a:r>
              <a:rPr lang="en-US" sz="1500" b="1" dirty="0" smtClean="0">
                <a:solidFill>
                  <a:schemeClr val="bg1"/>
                </a:solidFill>
              </a:rPr>
              <a:t> </a:t>
            </a:r>
          </a:p>
        </p:txBody>
      </p:sp>
      <p:sp>
        <p:nvSpPr>
          <p:cNvPr id="51" name="Rounded Rectangle 18"/>
          <p:cNvSpPr/>
          <p:nvPr/>
        </p:nvSpPr>
        <p:spPr>
          <a:xfrm>
            <a:off x="6901556" y="4480560"/>
            <a:ext cx="2154375" cy="568464"/>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bodyPr>
          <a:lstStyle/>
          <a:p>
            <a:pPr algn="ctr" defTabSz="1106012" eaLnBrk="0" fontAlgn="base" hangingPunct="0">
              <a:lnSpc>
                <a:spcPct val="90000"/>
              </a:lnSpc>
              <a:spcBef>
                <a:spcPct val="30000"/>
              </a:spcBef>
              <a:spcAft>
                <a:spcPct val="0"/>
              </a:spcAft>
              <a:buClr>
                <a:schemeClr val="tx2"/>
              </a:buClr>
              <a:buSzPct val="95000"/>
              <a:tabLst>
                <a:tab pos="514476" algn="l"/>
              </a:tabLst>
              <a:defRPr/>
            </a:pPr>
            <a:r>
              <a:rPr lang="zh-CN" altLang="en-US" sz="1500" b="1" dirty="0" smtClean="0">
                <a:solidFill>
                  <a:schemeClr val="bg1"/>
                </a:solidFill>
              </a:rPr>
              <a:t>容易部署</a:t>
            </a:r>
            <a:endParaRPr lang="en-US" sz="1500" b="1" dirty="0" smtClean="0">
              <a:solidFill>
                <a:schemeClr val="bg1"/>
              </a:solidFill>
            </a:endParaRPr>
          </a:p>
        </p:txBody>
      </p:sp>
      <p:sp>
        <p:nvSpPr>
          <p:cNvPr id="52" name="Rounded Rectangle 22"/>
          <p:cNvSpPr/>
          <p:nvPr/>
        </p:nvSpPr>
        <p:spPr>
          <a:xfrm>
            <a:off x="6901556" y="5138928"/>
            <a:ext cx="2154375" cy="571104"/>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bodyPr>
          <a:lstStyle/>
          <a:p>
            <a:pPr algn="ctr" defTabSz="1106012" eaLnBrk="0" fontAlgn="base" hangingPunct="0">
              <a:lnSpc>
                <a:spcPct val="90000"/>
              </a:lnSpc>
              <a:spcBef>
                <a:spcPct val="30000"/>
              </a:spcBef>
              <a:spcAft>
                <a:spcPct val="0"/>
              </a:spcAft>
              <a:buClr>
                <a:schemeClr val="tx2"/>
              </a:buClr>
              <a:buSzPct val="95000"/>
              <a:tabLst>
                <a:tab pos="514476" algn="l"/>
              </a:tabLst>
              <a:defRPr/>
            </a:pPr>
            <a:r>
              <a:rPr lang="zh-CN" altLang="en-US" sz="1500" b="1" dirty="0" smtClean="0">
                <a:solidFill>
                  <a:schemeClr val="bg1"/>
                </a:solidFill>
              </a:rPr>
              <a:t>广泛的合作</a:t>
            </a:r>
            <a:endParaRPr lang="en-US" sz="1500" b="1" dirty="0" smtClean="0">
              <a:solidFill>
                <a:schemeClr val="bg1"/>
              </a:solidFill>
            </a:endParaRPr>
          </a:p>
        </p:txBody>
      </p:sp>
      <p:sp>
        <p:nvSpPr>
          <p:cNvPr id="53" name="Rounded Rectangle 24"/>
          <p:cNvSpPr/>
          <p:nvPr/>
        </p:nvSpPr>
        <p:spPr>
          <a:xfrm>
            <a:off x="6901556" y="3820866"/>
            <a:ext cx="2154375" cy="568464"/>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zh-CN" altLang="en-US" sz="1500" b="1" dirty="0" smtClean="0">
                <a:solidFill>
                  <a:schemeClr val="bg1"/>
                </a:solidFill>
              </a:rPr>
              <a:t>简化的许可模式</a:t>
            </a:r>
            <a:endParaRPr lang="en-US" sz="1500" b="1" dirty="0" smtClean="0">
              <a:solidFill>
                <a:schemeClr val="bg1"/>
              </a:solidFill>
            </a:endParaRPr>
          </a:p>
        </p:txBody>
      </p:sp>
      <p:sp>
        <p:nvSpPr>
          <p:cNvPr id="56" name="Rounded Rectangle 10"/>
          <p:cNvSpPr/>
          <p:nvPr/>
        </p:nvSpPr>
        <p:spPr>
          <a:xfrm>
            <a:off x="4615543" y="3820866"/>
            <a:ext cx="2167917" cy="574623"/>
          </a:xfrm>
          <a:prstGeom prst="round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algn="ctr" defTabSz="1106012" eaLnBrk="0" fontAlgn="base" hangingPunct="0">
              <a:lnSpc>
                <a:spcPct val="90000"/>
              </a:lnSpc>
              <a:spcBef>
                <a:spcPct val="30000"/>
              </a:spcBef>
              <a:spcAft>
                <a:spcPct val="0"/>
              </a:spcAft>
              <a:buClr>
                <a:schemeClr val="tx2"/>
              </a:buClr>
              <a:buSzPct val="95000"/>
              <a:defRPr/>
            </a:pPr>
            <a:r>
              <a:rPr lang="zh-CN" altLang="en-US" sz="1500" b="1" dirty="0" smtClean="0">
                <a:solidFill>
                  <a:schemeClr val="bg1"/>
                </a:solidFill>
              </a:rPr>
              <a:t>面向服务的</a:t>
            </a:r>
            <a:endParaRPr lang="en-US" sz="1500" b="1" dirty="0" smtClean="0">
              <a:solidFill>
                <a:schemeClr val="bg1"/>
              </a:solidFill>
            </a:endParaRPr>
          </a:p>
        </p:txBody>
      </p:sp>
      <p:sp>
        <p:nvSpPr>
          <p:cNvPr id="57" name="Rounded Rectangle 12"/>
          <p:cNvSpPr/>
          <p:nvPr/>
        </p:nvSpPr>
        <p:spPr>
          <a:xfrm>
            <a:off x="4615543" y="4480560"/>
            <a:ext cx="2167917" cy="574623"/>
          </a:xfrm>
          <a:prstGeom prst="round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algn="ctr" defTabSz="1106012" eaLnBrk="0" fontAlgn="base" hangingPunct="0">
              <a:lnSpc>
                <a:spcPct val="90000"/>
              </a:lnSpc>
              <a:spcBef>
                <a:spcPct val="30000"/>
              </a:spcBef>
              <a:spcAft>
                <a:spcPct val="0"/>
              </a:spcAft>
              <a:buClr>
                <a:schemeClr val="tx2"/>
              </a:buClr>
              <a:buSzPct val="95000"/>
              <a:defRPr/>
            </a:pPr>
            <a:r>
              <a:rPr lang="zh-CN" altLang="en-US" sz="1500" b="1" dirty="0" smtClean="0">
                <a:solidFill>
                  <a:schemeClr val="bg1"/>
                </a:solidFill>
              </a:rPr>
              <a:t>与应用平台无缝整合</a:t>
            </a:r>
            <a:endParaRPr lang="en-US" sz="1500" b="1" dirty="0" smtClean="0">
              <a:solidFill>
                <a:schemeClr val="bg1"/>
              </a:solidFill>
            </a:endParaRPr>
          </a:p>
        </p:txBody>
      </p:sp>
      <p:sp>
        <p:nvSpPr>
          <p:cNvPr id="58" name="Rounded Rectangle 14"/>
          <p:cNvSpPr/>
          <p:nvPr/>
        </p:nvSpPr>
        <p:spPr>
          <a:xfrm>
            <a:off x="4615543" y="5138928"/>
            <a:ext cx="2167917" cy="574623"/>
          </a:xfrm>
          <a:prstGeom prst="round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0" rIns="91440" bIns="0" numCol="1" rtlCol="0" anchor="ctr" anchorCtr="0" compatLnSpc="1">
            <a:prstTxWarp prst="textNoShape">
              <a:avLst/>
            </a:prstTxWarp>
          </a:bodyPr>
          <a:lstStyle/>
          <a:p>
            <a:pPr algn="ctr" defTabSz="1106012" eaLnBrk="0" fontAlgn="base" hangingPunct="0">
              <a:lnSpc>
                <a:spcPct val="90000"/>
              </a:lnSpc>
              <a:spcBef>
                <a:spcPct val="30000"/>
              </a:spcBef>
              <a:spcAft>
                <a:spcPct val="0"/>
              </a:spcAft>
              <a:buClr>
                <a:schemeClr val="tx2"/>
              </a:buClr>
              <a:buSzPct val="95000"/>
              <a:defRPr/>
            </a:pPr>
            <a:r>
              <a:rPr lang="zh-CN" altLang="en-US" sz="1500" b="1" dirty="0" smtClean="0">
                <a:solidFill>
                  <a:schemeClr val="bg1"/>
                </a:solidFill>
              </a:rPr>
              <a:t>保证互操作</a:t>
            </a:r>
            <a:endParaRPr lang="en-US" sz="1500" b="1" dirty="0" smtClean="0">
              <a:solidFill>
                <a:schemeClr val="bg1"/>
              </a:solidFill>
            </a:endParaRPr>
          </a:p>
        </p:txBody>
      </p:sp>
      <p:sp>
        <p:nvSpPr>
          <p:cNvPr id="43" name="Rectangle 42"/>
          <p:cNvSpPr/>
          <p:nvPr/>
        </p:nvSpPr>
        <p:spPr>
          <a:xfrm>
            <a:off x="-224273" y="1683512"/>
            <a:ext cx="2743915" cy="830993"/>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a:defRPr/>
            </a:pPr>
            <a:r>
              <a:rPr lang="zh-CN" altLang="en-US" sz="2400" spc="-150" dirty="0" smtClean="0">
                <a:ln w="18415" cmpd="sng">
                  <a:noFill/>
                  <a:prstDash val="solid"/>
                </a:ln>
                <a:solidFill>
                  <a:schemeClr val="bg1"/>
                </a:solidFill>
                <a:latin typeface="Segoe Semibold" pitchFamily="34" charset="0"/>
              </a:rPr>
              <a:t>全面的</a:t>
            </a:r>
            <a:endParaRPr lang="en-US" altLang="zh-CN" sz="2400" spc="-150" dirty="0" smtClean="0">
              <a:ln w="18415" cmpd="sng">
                <a:noFill/>
                <a:prstDash val="solid"/>
              </a:ln>
              <a:solidFill>
                <a:schemeClr val="bg1"/>
              </a:solidFill>
              <a:latin typeface="Segoe Semibold" pitchFamily="34" charset="0"/>
            </a:endParaRPr>
          </a:p>
          <a:p>
            <a:pPr algn="ctr">
              <a:defRPr/>
            </a:pPr>
            <a:r>
              <a:rPr lang="zh-CN" altLang="en-US" sz="2400" spc="-150" dirty="0" smtClean="0">
                <a:ln w="18415" cmpd="sng">
                  <a:noFill/>
                  <a:prstDash val="solid"/>
                </a:ln>
                <a:solidFill>
                  <a:schemeClr val="bg1"/>
                </a:solidFill>
                <a:latin typeface="Segoe Semibold" pitchFamily="34" charset="0"/>
              </a:rPr>
              <a:t>解决方案</a:t>
            </a:r>
            <a:endParaRPr lang="en-US" sz="2400" spc="-150" dirty="0">
              <a:ln w="18415" cmpd="sng">
                <a:noFill/>
                <a:prstDash val="solid"/>
              </a:ln>
              <a:solidFill>
                <a:schemeClr val="bg1"/>
              </a:solidFill>
              <a:latin typeface="Segoe Semibold" pitchFamily="34" charset="0"/>
            </a:endParaRPr>
          </a:p>
        </p:txBody>
      </p:sp>
      <p:sp>
        <p:nvSpPr>
          <p:cNvPr id="45" name="Rounded Rectangle 18"/>
          <p:cNvSpPr/>
          <p:nvPr/>
        </p:nvSpPr>
        <p:spPr>
          <a:xfrm>
            <a:off x="130628" y="4480560"/>
            <a:ext cx="2100250" cy="560754"/>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zh-CN" altLang="en-US" sz="1500" b="1" dirty="0" smtClean="0">
                <a:solidFill>
                  <a:schemeClr val="bg1"/>
                </a:solidFill>
              </a:rPr>
              <a:t>按需定制</a:t>
            </a:r>
            <a:endParaRPr lang="en-US" altLang="zh-CN" sz="1500" b="1" dirty="0" smtClean="0">
              <a:solidFill>
                <a:schemeClr val="bg1"/>
              </a:solidFill>
            </a:endParaRPr>
          </a:p>
          <a:p>
            <a:pPr algn="ctr" defTabSz="1106012" eaLnBrk="0" hangingPunct="0">
              <a:lnSpc>
                <a:spcPct val="90000"/>
              </a:lnSpc>
              <a:spcBef>
                <a:spcPct val="30000"/>
              </a:spcBef>
              <a:buClr>
                <a:schemeClr val="tx2"/>
              </a:buClr>
              <a:buSzPct val="95000"/>
              <a:tabLst>
                <a:tab pos="514476" algn="l"/>
              </a:tabLst>
              <a:defRPr/>
            </a:pPr>
            <a:r>
              <a:rPr lang="zh-CN" altLang="en-US" sz="1500" b="1" dirty="0" smtClean="0">
                <a:solidFill>
                  <a:schemeClr val="bg1"/>
                </a:solidFill>
              </a:rPr>
              <a:t>和云计算能力</a:t>
            </a:r>
            <a:endParaRPr lang="en-US" sz="1500" b="1" dirty="0" smtClean="0">
              <a:solidFill>
                <a:schemeClr val="bg1"/>
              </a:solidFill>
            </a:endParaRPr>
          </a:p>
        </p:txBody>
      </p:sp>
      <p:sp>
        <p:nvSpPr>
          <p:cNvPr id="48" name="Rounded Rectangle 22"/>
          <p:cNvSpPr/>
          <p:nvPr/>
        </p:nvSpPr>
        <p:spPr>
          <a:xfrm>
            <a:off x="130628" y="5138928"/>
            <a:ext cx="2100250" cy="563358"/>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0" rIns="91440" bIns="0" numCol="1" rtlCol="0" anchor="ctr" anchorCtr="0" compatLnSpc="1">
            <a:prstTxWarp prst="textNoShape">
              <a:avLst/>
            </a:prstTxWarp>
          </a:bodyPr>
          <a:lstStyle/>
          <a:p>
            <a:pPr algn="ctr" defTabSz="1106012" eaLnBrk="0" fontAlgn="base" hangingPunct="0">
              <a:lnSpc>
                <a:spcPct val="90000"/>
              </a:lnSpc>
              <a:spcBef>
                <a:spcPct val="30000"/>
              </a:spcBef>
              <a:spcAft>
                <a:spcPct val="0"/>
              </a:spcAft>
              <a:buClr>
                <a:schemeClr val="tx2"/>
              </a:buClr>
              <a:buSzPct val="95000"/>
              <a:tabLst>
                <a:tab pos="514476" algn="l"/>
              </a:tabLst>
              <a:defRPr/>
            </a:pPr>
            <a:r>
              <a:rPr lang="zh-CN" altLang="en-US" sz="1500" b="1" dirty="0" smtClean="0">
                <a:solidFill>
                  <a:schemeClr val="bg1"/>
                </a:solidFill>
              </a:rPr>
              <a:t>实在与虚拟</a:t>
            </a:r>
            <a:endParaRPr lang="en-US" sz="1500" b="1" dirty="0" smtClean="0">
              <a:solidFill>
                <a:schemeClr val="bg1"/>
              </a:solidFill>
            </a:endParaRPr>
          </a:p>
        </p:txBody>
      </p:sp>
      <p:sp>
        <p:nvSpPr>
          <p:cNvPr id="54" name="Rounded Rectangle 24"/>
          <p:cNvSpPr/>
          <p:nvPr/>
        </p:nvSpPr>
        <p:spPr>
          <a:xfrm>
            <a:off x="130628" y="3820866"/>
            <a:ext cx="2100250" cy="560754"/>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0" rIns="91440" bIns="0" numCol="1" rtlCol="0" anchor="ctr" anchorCtr="0" compatLnSpc="1">
            <a:prstTxWarp prst="textNoShape">
              <a:avLst/>
            </a:prstTxWarp>
          </a:bodyPr>
          <a:lstStyle/>
          <a:p>
            <a:pPr algn="ctr" defTabSz="1106012" eaLnBrk="0" fontAlgn="base" hangingPunct="0">
              <a:lnSpc>
                <a:spcPct val="90000"/>
              </a:lnSpc>
              <a:spcBef>
                <a:spcPct val="30000"/>
              </a:spcBef>
              <a:spcAft>
                <a:spcPct val="0"/>
              </a:spcAft>
              <a:buClr>
                <a:schemeClr val="tx2"/>
              </a:buClr>
              <a:buSzPct val="95000"/>
              <a:tabLst>
                <a:tab pos="514476" algn="l"/>
              </a:tabLst>
              <a:defRPr/>
            </a:pPr>
            <a:r>
              <a:rPr lang="zh-CN" altLang="en-US" sz="1500" b="1" dirty="0" smtClean="0">
                <a:solidFill>
                  <a:schemeClr val="bg1"/>
                </a:solidFill>
              </a:rPr>
              <a:t>交钥匙方案</a:t>
            </a:r>
            <a:endParaRPr lang="en-US" sz="1500" b="1" dirty="0" smtClean="0">
              <a:solidFill>
                <a:schemeClr val="bg1"/>
              </a:solidFill>
            </a:endParaRPr>
          </a:p>
        </p:txBody>
      </p:sp>
      <p:pic>
        <p:nvPicPr>
          <p:cNvPr id="55" name="Rectangle 10246"/>
          <p:cNvPicPr>
            <a:picLocks noChangeArrowheads="1"/>
          </p:cNvPicPr>
          <p:nvPr/>
        </p:nvPicPr>
        <p:blipFill>
          <a:blip r:embed="rId12" cstate="email"/>
          <a:srcRect/>
          <a:stretch>
            <a:fillRect/>
          </a:stretch>
        </p:blipFill>
        <p:spPr bwMode="invGray">
          <a:xfrm>
            <a:off x="2875650" y="2965957"/>
            <a:ext cx="935038" cy="485684"/>
          </a:xfrm>
          <a:prstGeom prst="rect">
            <a:avLst/>
          </a:prstGeom>
          <a:noFill/>
          <a:ln w="9525">
            <a:noFill/>
            <a:miter lim="800000"/>
            <a:headEnd/>
            <a:tailEnd/>
          </a:ln>
        </p:spPr>
      </p:pic>
      <p:pic>
        <p:nvPicPr>
          <p:cNvPr id="59" name="Rectangle 10248" descr="XP icon user accounts"/>
          <p:cNvPicPr>
            <a:picLocks noChangeAspect="1" noChangeArrowheads="1"/>
          </p:cNvPicPr>
          <p:nvPr/>
        </p:nvPicPr>
        <p:blipFill>
          <a:blip r:embed="rId13" cstate="print"/>
          <a:srcRect/>
          <a:stretch>
            <a:fillRect/>
          </a:stretch>
        </p:blipFill>
        <p:spPr bwMode="invGray">
          <a:xfrm>
            <a:off x="3075251" y="2746791"/>
            <a:ext cx="558409" cy="519505"/>
          </a:xfrm>
          <a:prstGeom prst="rect">
            <a:avLst/>
          </a:prstGeom>
          <a:noFill/>
          <a:ln w="9525">
            <a:noFill/>
            <a:miter lim="800000"/>
            <a:headEnd/>
            <a:tailEnd/>
          </a:ln>
        </p:spPr>
      </p:pic>
      <p:sp>
        <p:nvSpPr>
          <p:cNvPr id="65" name="Rounded Rectangle 4"/>
          <p:cNvSpPr/>
          <p:nvPr/>
        </p:nvSpPr>
        <p:spPr>
          <a:xfrm>
            <a:off x="2351304" y="4480560"/>
            <a:ext cx="2129943" cy="589084"/>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zh-CN" altLang="en-US" sz="1500" b="1" dirty="0" smtClean="0">
                <a:solidFill>
                  <a:schemeClr val="bg1"/>
                </a:solidFill>
              </a:rPr>
              <a:t>一致的用户体验</a:t>
            </a:r>
            <a:endParaRPr lang="en-US" sz="1500" b="1" dirty="0" smtClean="0">
              <a:solidFill>
                <a:schemeClr val="bg1"/>
              </a:solidFill>
            </a:endParaRPr>
          </a:p>
        </p:txBody>
      </p:sp>
      <p:sp>
        <p:nvSpPr>
          <p:cNvPr id="66" name="Title 65"/>
          <p:cNvSpPr>
            <a:spLocks noGrp="1"/>
          </p:cNvSpPr>
          <p:nvPr>
            <p:ph type="title"/>
          </p:nvPr>
        </p:nvSpPr>
        <p:spPr/>
        <p:txBody>
          <a:bodyPr>
            <a:normAutofit/>
          </a:bodyPr>
          <a:lstStyle/>
          <a:p>
            <a:r>
              <a:rPr lang="zh-CN" altLang="en-US" sz="4000" dirty="0" smtClean="0"/>
              <a:t>微软</a:t>
            </a:r>
            <a:r>
              <a:rPr lang="en-US" altLang="zh-CN" sz="4000" dirty="0" smtClean="0"/>
              <a:t>IDM</a:t>
            </a:r>
            <a:r>
              <a:rPr lang="zh-CN" altLang="en-US" sz="4000" dirty="0" smtClean="0"/>
              <a:t>解决方案战略</a:t>
            </a:r>
            <a:endParaRPr lang="en-US" sz="4000" dirty="0"/>
          </a:p>
        </p:txBody>
      </p:sp>
      <p:sp>
        <p:nvSpPr>
          <p:cNvPr id="90" name="TextBox 89"/>
          <p:cNvSpPr txBox="1"/>
          <p:nvPr/>
        </p:nvSpPr>
        <p:spPr>
          <a:xfrm>
            <a:off x="8786652" y="6505909"/>
            <a:ext cx="312906" cy="369332"/>
          </a:xfrm>
          <a:prstGeom prst="rect">
            <a:avLst/>
          </a:prstGeom>
          <a:noFill/>
        </p:spPr>
        <p:txBody>
          <a:bodyPr wrap="none" rtlCol="0">
            <a:spAutoFit/>
          </a:bodyPr>
          <a:lstStyle/>
          <a:p>
            <a:fld id="{51DC9DFF-5C76-449C-B657-FD4E76575E59}" type="slidenum">
              <a:rPr lang="en-US" smtClean="0"/>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rot="10800000">
            <a:off x="267419" y="1388849"/>
            <a:ext cx="8609162" cy="715993"/>
          </a:xfrm>
          <a:prstGeom prst="rect">
            <a:avLst/>
          </a:prstGeom>
          <a:gradFill>
            <a:gsLst>
              <a:gs pos="0">
                <a:schemeClr val="bg1">
                  <a:lumMod val="50000"/>
                  <a:lumOff val="50000"/>
                  <a:alpha val="0"/>
                </a:schemeClr>
              </a:gs>
              <a:gs pos="50000">
                <a:schemeClr val="bg1">
                  <a:lumMod val="50000"/>
                  <a:lumOff val="50000"/>
                  <a:alpha val="35000"/>
                </a:schemeClr>
              </a:gs>
              <a:gs pos="70000">
                <a:schemeClr val="bg1">
                  <a:lumMod val="50000"/>
                  <a:lumOff val="50000"/>
                  <a:alpha val="50000"/>
                </a:schemeClr>
              </a:gs>
            </a:gsLst>
            <a:lin ang="0" scaled="0"/>
          </a:gradFill>
          <a:ln>
            <a:headEnd type="none" w="med" len="med"/>
            <a:tailEnd type="none" w="med" len="med"/>
          </a:ln>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a:defRPr/>
            </a:pPr>
            <a:endParaRPr lang="en-US" sz="1600" dirty="0" smtClean="0">
              <a:gradFill>
                <a:gsLst>
                  <a:gs pos="4000">
                    <a:schemeClr val="tx1"/>
                  </a:gs>
                  <a:gs pos="18000">
                    <a:schemeClr val="tx1"/>
                  </a:gs>
                </a:gsLst>
                <a:lin ang="13500000" scaled="1"/>
              </a:gradFill>
              <a:effectLst>
                <a:outerShdw blurRad="38100" dist="38100" dir="2700000" algn="tl">
                  <a:srgbClr val="000000">
                    <a:alpha val="43137"/>
                  </a:srgbClr>
                </a:outerShdw>
              </a:effectLst>
              <a:latin typeface="Calibri" pitchFamily="34" charset="0"/>
            </a:endParaRPr>
          </a:p>
        </p:txBody>
      </p:sp>
      <p:sp>
        <p:nvSpPr>
          <p:cNvPr id="6" name="Rectangle 5"/>
          <p:cNvSpPr/>
          <p:nvPr/>
        </p:nvSpPr>
        <p:spPr bwMode="auto">
          <a:xfrm>
            <a:off x="1987278" y="5268710"/>
            <a:ext cx="6746537" cy="904875"/>
          </a:xfrm>
          <a:prstGeom prst="rect">
            <a:avLst/>
          </a:prstGeom>
          <a:gradFill>
            <a:gsLst>
              <a:gs pos="0">
                <a:schemeClr val="accent2">
                  <a:alpha val="0"/>
                </a:schemeClr>
              </a:gs>
              <a:gs pos="50000">
                <a:schemeClr val="accent2">
                  <a:alpha val="35000"/>
                </a:schemeClr>
              </a:gs>
              <a:gs pos="70000">
                <a:schemeClr val="accent2">
                  <a:alpha val="50000"/>
                </a:schemeClr>
              </a:gs>
            </a:gsLst>
            <a:lin ang="10800000" scaled="0"/>
          </a:gradFill>
          <a:ln>
            <a:headEnd type="none" w="med" len="med"/>
            <a:tailEnd type="none" w="med" len="med"/>
          </a:ln>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buFont typeface="Wingdings 2" pitchFamily="18" charset="2"/>
              <a:buNone/>
              <a:defRPr/>
            </a:pPr>
            <a:endParaRPr lang="en-US" sz="16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5" name="Rectangle 4"/>
          <p:cNvSpPr/>
          <p:nvPr/>
        </p:nvSpPr>
        <p:spPr bwMode="auto">
          <a:xfrm>
            <a:off x="1987278" y="3806461"/>
            <a:ext cx="6746537" cy="904875"/>
          </a:xfrm>
          <a:prstGeom prst="rect">
            <a:avLst/>
          </a:prstGeom>
          <a:gradFill>
            <a:gsLst>
              <a:gs pos="0">
                <a:schemeClr val="accent4">
                  <a:alpha val="0"/>
                </a:schemeClr>
              </a:gs>
              <a:gs pos="50000">
                <a:schemeClr val="accent4">
                  <a:alpha val="35000"/>
                </a:schemeClr>
              </a:gs>
              <a:gs pos="70000">
                <a:schemeClr val="accent4">
                  <a:alpha val="50000"/>
                </a:schemeClr>
              </a:gs>
            </a:gsLst>
            <a:lin ang="10800000" scaled="0"/>
          </a:gradFill>
          <a:ln>
            <a:headEnd type="none" w="med" len="med"/>
            <a:tailEnd type="none" w="med" len="med"/>
          </a:ln>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Font typeface="Wingdings 2" pitchFamily="18" charset="2"/>
              <a:buNone/>
              <a:defRPr/>
            </a:pPr>
            <a:endParaRPr lang="en-US" sz="16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7" name="Rectangle 6"/>
          <p:cNvSpPr/>
          <p:nvPr/>
        </p:nvSpPr>
        <p:spPr bwMode="auto">
          <a:xfrm>
            <a:off x="1987278" y="2376165"/>
            <a:ext cx="6746537" cy="904875"/>
          </a:xfrm>
          <a:prstGeom prst="rect">
            <a:avLst/>
          </a:prstGeom>
          <a:gradFill>
            <a:gsLst>
              <a:gs pos="0">
                <a:schemeClr val="accent1">
                  <a:alpha val="0"/>
                </a:schemeClr>
              </a:gs>
              <a:gs pos="50000">
                <a:schemeClr val="accent1">
                  <a:alpha val="35000"/>
                </a:schemeClr>
              </a:gs>
              <a:gs pos="70000">
                <a:schemeClr val="accent1">
                  <a:alpha val="50000"/>
                </a:schemeClr>
              </a:gs>
            </a:gsLst>
            <a:lin ang="10800000" scaled="0"/>
          </a:gradFill>
          <a:ln>
            <a:headEnd type="none" w="med" len="med"/>
            <a:tailEnd type="none" w="med" len="med"/>
          </a:ln>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Font typeface="Wingdings 2" pitchFamily="18" charset="2"/>
              <a:buNone/>
              <a:defRPr/>
            </a:pPr>
            <a:endParaRPr lang="en-US" sz="16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387054" y="228600"/>
            <a:ext cx="8375946" cy="609398"/>
          </a:xfrm>
        </p:spPr>
        <p:txBody>
          <a:bodyPr/>
          <a:lstStyle/>
          <a:p>
            <a:pPr algn="l"/>
            <a:r>
              <a:rPr lang="zh-CN" altLang="en-US" sz="4000" dirty="0" smtClean="0"/>
              <a:t>微软</a:t>
            </a:r>
            <a:r>
              <a:rPr lang="en-US" altLang="zh-CN" sz="4000" dirty="0" smtClean="0"/>
              <a:t>IDM</a:t>
            </a:r>
            <a:r>
              <a:rPr lang="zh-CN" altLang="en-US" sz="4000" dirty="0" smtClean="0"/>
              <a:t>愿景</a:t>
            </a:r>
            <a:endParaRPr lang="en-US" sz="4400" dirty="0"/>
          </a:p>
        </p:txBody>
      </p:sp>
      <p:sp>
        <p:nvSpPr>
          <p:cNvPr id="3" name="Rectangle 2"/>
          <p:cNvSpPr/>
          <p:nvPr/>
        </p:nvSpPr>
        <p:spPr bwMode="auto">
          <a:xfrm>
            <a:off x="251927" y="1221509"/>
            <a:ext cx="8621485" cy="5096716"/>
          </a:xfrm>
          <a:prstGeom prst="rect">
            <a:avLst/>
          </a:prstGeom>
          <a:gradFill flip="none" rotWithShape="1">
            <a:gsLst>
              <a:gs pos="4000">
                <a:srgbClr val="FFFFFF">
                  <a:alpha val="10000"/>
                </a:srgbClr>
              </a:gs>
              <a:gs pos="18000">
                <a:srgbClr val="FFFFFF">
                  <a:alpha val="7000"/>
                </a:srgbClr>
              </a:gs>
              <a:gs pos="48000">
                <a:srgbClr val="000000">
                  <a:alpha val="24000"/>
                </a:srgbClr>
              </a:gs>
              <a:gs pos="75000">
                <a:srgbClr val="000000">
                  <a:alpha val="16000"/>
                </a:srgbClr>
              </a:gs>
              <a:gs pos="91000">
                <a:srgbClr val="FFFFFF">
                  <a:alpha val="0"/>
                </a:srgbClr>
              </a:gs>
              <a:gs pos="100000">
                <a:srgbClr val="FFFFFF">
                  <a:alpha val="18000"/>
                </a:srgbClr>
              </a:gs>
            </a:gsLst>
            <a:lin ang="13500000" scaled="1"/>
            <a:tileRect/>
          </a:gradFill>
          <a:ln w="3175">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46278" tIns="274320" rIns="146278" bIns="73139" numCol="1" rtlCol="0" anchor="t" anchorCtr="0" compatLnSpc="1">
            <a:prstTxWarp prst="textNoShape">
              <a:avLst/>
            </a:prstTxWarp>
          </a:bodyPr>
          <a:lstStyle/>
          <a:p>
            <a:pPr algn="ctr" defTabSz="914099" fontAlgn="base">
              <a:lnSpc>
                <a:spcPct val="90000"/>
              </a:lnSpc>
              <a:spcBef>
                <a:spcPct val="0"/>
              </a:spcBef>
              <a:spcAft>
                <a:spcPct val="0"/>
              </a:spcAft>
              <a:buClr>
                <a:schemeClr val="tx2"/>
              </a:buClr>
              <a:buSzPct val="95000"/>
              <a:tabLst>
                <a:tab pos="514476" algn="l"/>
              </a:tabLst>
              <a:defRPr/>
            </a:pPr>
            <a:r>
              <a:rPr lang="zh-CN" altLang="en-US" b="1" dirty="0" smtClean="0">
                <a:solidFill>
                  <a:schemeClr val="accent4">
                    <a:lumMod val="75000"/>
                  </a:schemeClr>
                </a:solidFill>
                <a:effectLst>
                  <a:outerShdw blurRad="38100" dist="38100" dir="2700000" algn="tl">
                    <a:srgbClr val="000000">
                      <a:alpha val="43137"/>
                    </a:srgbClr>
                  </a:outerShdw>
                </a:effectLst>
                <a:latin typeface="Segoe" pitchFamily="34" charset="0"/>
              </a:rPr>
              <a:t>提供基于策略的、跨越异构环境的、</a:t>
            </a:r>
            <a:endParaRPr lang="en-US" altLang="zh-CN" b="1" dirty="0" smtClean="0">
              <a:solidFill>
                <a:schemeClr val="accent4">
                  <a:lumMod val="75000"/>
                </a:schemeClr>
              </a:solidFill>
              <a:effectLst>
                <a:outerShdw blurRad="38100" dist="38100" dir="2700000" algn="tl">
                  <a:srgbClr val="000000">
                    <a:alpha val="43137"/>
                  </a:srgbClr>
                </a:outerShdw>
              </a:effectLst>
              <a:latin typeface="Segoe" pitchFamily="34" charset="0"/>
            </a:endParaRPr>
          </a:p>
          <a:p>
            <a:pPr algn="ctr" defTabSz="914099" fontAlgn="base">
              <a:lnSpc>
                <a:spcPct val="90000"/>
              </a:lnSpc>
              <a:spcBef>
                <a:spcPct val="0"/>
              </a:spcBef>
              <a:spcAft>
                <a:spcPct val="0"/>
              </a:spcAft>
              <a:buClr>
                <a:schemeClr val="tx2"/>
              </a:buClr>
              <a:buSzPct val="95000"/>
              <a:tabLst>
                <a:tab pos="514476" algn="l"/>
              </a:tabLst>
              <a:defRPr/>
            </a:pPr>
            <a:r>
              <a:rPr lang="zh-CN" altLang="en-US" b="1" dirty="0" smtClean="0">
                <a:solidFill>
                  <a:schemeClr val="accent4">
                    <a:lumMod val="75000"/>
                  </a:schemeClr>
                </a:solidFill>
                <a:effectLst>
                  <a:outerShdw blurRad="38100" dist="38100" dir="2700000" algn="tl">
                    <a:srgbClr val="000000">
                      <a:alpha val="43137"/>
                    </a:srgbClr>
                  </a:outerShdw>
                </a:effectLst>
                <a:latin typeface="Segoe" pitchFamily="34" charset="0"/>
              </a:rPr>
              <a:t>对身份、凭据和资源进行管理的软件系统</a:t>
            </a:r>
            <a:endParaRPr lang="en-US" b="1" dirty="0" smtClean="0">
              <a:solidFill>
                <a:schemeClr val="accent4">
                  <a:lumMod val="75000"/>
                </a:schemeClr>
              </a:solidFill>
              <a:effectLst>
                <a:outerShdw blurRad="38100" dist="38100" dir="2700000" algn="tl">
                  <a:srgbClr val="000000">
                    <a:alpha val="43137"/>
                  </a:srgbClr>
                </a:outerShdw>
              </a:effectLst>
              <a:latin typeface="Segoe" pitchFamily="34" charset="0"/>
            </a:endParaRPr>
          </a:p>
          <a:p>
            <a:pPr algn="ctr" defTabSz="914099" fontAlgn="base">
              <a:lnSpc>
                <a:spcPct val="90000"/>
              </a:lnSpc>
              <a:spcBef>
                <a:spcPct val="0"/>
              </a:spcBef>
              <a:spcAft>
                <a:spcPct val="0"/>
              </a:spcAft>
              <a:buClr>
                <a:schemeClr val="tx2"/>
              </a:buClr>
              <a:buSzPct val="95000"/>
              <a:tabLst>
                <a:tab pos="514476" algn="l"/>
              </a:tabLst>
              <a:defRPr/>
            </a:pPr>
            <a:endParaRPr lang="en-US" b="1" dirty="0" smtClean="0">
              <a:gradFill>
                <a:gsLst>
                  <a:gs pos="4000">
                    <a:schemeClr val="tx1"/>
                  </a:gs>
                  <a:gs pos="18000">
                    <a:schemeClr val="tx1"/>
                  </a:gs>
                </a:gsLst>
                <a:lin ang="13500000" scaled="1"/>
              </a:gradFill>
              <a:effectLst>
                <a:outerShdw blurRad="38100" dist="38100" dir="2700000" algn="tl">
                  <a:srgbClr val="000000">
                    <a:alpha val="43137"/>
                  </a:srgbClr>
                </a:outerShdw>
              </a:effectLst>
              <a:latin typeface="Segoe" pitchFamily="34" charset="0"/>
            </a:endParaRPr>
          </a:p>
          <a:p>
            <a:pPr algn="ctr" defTabSz="914099" fontAlgn="base">
              <a:lnSpc>
                <a:spcPct val="90000"/>
              </a:lnSpc>
              <a:spcBef>
                <a:spcPct val="0"/>
              </a:spcBef>
              <a:spcAft>
                <a:spcPct val="0"/>
              </a:spcAft>
              <a:buClr>
                <a:schemeClr val="tx2"/>
              </a:buClr>
              <a:buSzPct val="95000"/>
              <a:tabLst>
                <a:tab pos="514476" algn="l"/>
              </a:tabLst>
              <a:defRPr/>
            </a:pPr>
            <a:r>
              <a:rPr lang="en-US" b="1" dirty="0" smtClean="0">
                <a:gradFill>
                  <a:gsLst>
                    <a:gs pos="4000">
                      <a:schemeClr val="tx1"/>
                    </a:gs>
                    <a:gs pos="18000">
                      <a:schemeClr val="tx1"/>
                    </a:gs>
                  </a:gsLst>
                  <a:lin ang="13500000" scaled="1"/>
                </a:gradFill>
                <a:effectLst>
                  <a:outerShdw blurRad="38100" dist="38100" dir="2700000" algn="tl">
                    <a:srgbClr val="000000">
                      <a:alpha val="43137"/>
                    </a:srgbClr>
                  </a:outerShdw>
                </a:effectLst>
                <a:latin typeface="Segoe" pitchFamily="34" charset="0"/>
              </a:rPr>
              <a:t> </a:t>
            </a:r>
          </a:p>
        </p:txBody>
      </p:sp>
      <p:sp>
        <p:nvSpPr>
          <p:cNvPr id="23" name="Rectangle 22"/>
          <p:cNvSpPr/>
          <p:nvPr/>
        </p:nvSpPr>
        <p:spPr bwMode="auto">
          <a:xfrm>
            <a:off x="432538" y="5261438"/>
            <a:ext cx="1543050" cy="90487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r>
              <a:rPr lang="zh-CN" altLang="en-US" sz="1600" b="1" dirty="0" smtClean="0">
                <a:solidFill>
                  <a:schemeClr val="bg1"/>
                </a:solidFill>
                <a:effectLst>
                  <a:outerShdw blurRad="38100" dist="38100" dir="2700000" algn="tl">
                    <a:srgbClr val="000000">
                      <a:alpha val="43137"/>
                    </a:srgbClr>
                  </a:outerShdw>
                </a:effectLst>
                <a:latin typeface="Calibri" pitchFamily="34" charset="0"/>
              </a:rPr>
              <a:t>改善安全</a:t>
            </a:r>
            <a:endParaRPr lang="en-US" altLang="zh-CN" sz="1600" b="1" dirty="0" smtClean="0">
              <a:solidFill>
                <a:schemeClr val="bg1"/>
              </a:solidFill>
              <a:effectLst>
                <a:outerShdw blurRad="38100" dist="38100" dir="2700000" algn="tl">
                  <a:srgbClr val="000000">
                    <a:alpha val="43137"/>
                  </a:srgbClr>
                </a:outerShdw>
              </a:effectLst>
              <a:latin typeface="Calibri" pitchFamily="34" charset="0"/>
            </a:endParaRPr>
          </a:p>
          <a:p>
            <a:pPr algn="ctr" defTabSz="914099">
              <a:defRPr/>
            </a:pPr>
            <a:r>
              <a:rPr lang="zh-CN" altLang="en-US" sz="1600" b="1" dirty="0" smtClean="0">
                <a:solidFill>
                  <a:schemeClr val="bg1"/>
                </a:solidFill>
                <a:effectLst>
                  <a:outerShdw blurRad="38100" dist="38100" dir="2700000" algn="tl">
                    <a:srgbClr val="000000">
                      <a:alpha val="43137"/>
                    </a:srgbClr>
                  </a:outerShdw>
                </a:effectLst>
                <a:latin typeface="Calibri" pitchFamily="34" charset="0"/>
              </a:rPr>
              <a:t>与合规</a:t>
            </a:r>
            <a:endParaRPr lang="en-US" sz="1600" b="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13" name="Rectangle 12"/>
          <p:cNvSpPr/>
          <p:nvPr/>
        </p:nvSpPr>
        <p:spPr bwMode="auto">
          <a:xfrm>
            <a:off x="452667" y="3806461"/>
            <a:ext cx="1543050" cy="904875"/>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r>
              <a:rPr lang="zh-CN" altLang="en-US" sz="1600" b="1" dirty="0" smtClean="0">
                <a:solidFill>
                  <a:schemeClr val="bg1"/>
                </a:solidFill>
                <a:effectLst>
                  <a:outerShdw blurRad="38100" dist="38100" dir="2700000" algn="tl">
                    <a:srgbClr val="000000">
                      <a:alpha val="43137"/>
                    </a:srgbClr>
                  </a:outerShdw>
                </a:effectLst>
                <a:latin typeface="Calibri" pitchFamily="34" charset="0"/>
              </a:rPr>
              <a:t>提供敏捷与高效的性能</a:t>
            </a:r>
            <a:endParaRPr lang="en-US" sz="1600" b="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12" name="Rectangle 11"/>
          <p:cNvSpPr/>
          <p:nvPr/>
        </p:nvSpPr>
        <p:spPr bwMode="auto">
          <a:xfrm>
            <a:off x="452667" y="2376165"/>
            <a:ext cx="1543050" cy="9048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a:defRPr/>
            </a:pPr>
            <a:r>
              <a:rPr lang="zh-CN" altLang="en-US" sz="1600" b="1" dirty="0" smtClean="0">
                <a:solidFill>
                  <a:schemeClr val="bg1"/>
                </a:solidFill>
                <a:effectLst>
                  <a:outerShdw blurRad="38100" dist="38100" dir="2700000" algn="tl">
                    <a:srgbClr val="000000">
                      <a:alpha val="43137"/>
                    </a:srgbClr>
                  </a:outerShdw>
                </a:effectLst>
                <a:latin typeface="Calibri" pitchFamily="34" charset="0"/>
              </a:rPr>
              <a:t>提升人们的管理控制能力</a:t>
            </a:r>
            <a:endParaRPr lang="en-US" sz="1600" b="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8" name="TextBox 8206"/>
          <p:cNvSpPr txBox="1">
            <a:spLocks noChangeArrowheads="1"/>
          </p:cNvSpPr>
          <p:nvPr/>
        </p:nvSpPr>
        <p:spPr bwMode="auto">
          <a:xfrm>
            <a:off x="779465" y="4221330"/>
            <a:ext cx="184714" cy="369326"/>
          </a:xfrm>
          <a:prstGeom prst="rect">
            <a:avLst/>
          </a:prstGeom>
          <a:noFill/>
          <a:ln w="9525">
            <a:noFill/>
            <a:miter lim="800000"/>
            <a:headEnd/>
            <a:tailEnd/>
          </a:ln>
        </p:spPr>
        <p:txBody>
          <a:bodyPr wrap="none" lIns="91432" tIns="45717" rIns="91432" bIns="45717">
            <a:spAutoFit/>
          </a:bodyPr>
          <a:lstStyle/>
          <a:p>
            <a:pPr>
              <a:defRPr/>
            </a:pPr>
            <a:endParaRPr lang="en-US" b="1" dirty="0">
              <a:solidFill>
                <a:schemeClr val="bg1"/>
              </a:solidFill>
              <a:latin typeface="Trebuchet MS" pitchFamily="34" charset="0"/>
            </a:endParaRPr>
          </a:p>
        </p:txBody>
      </p:sp>
      <p:pic>
        <p:nvPicPr>
          <p:cNvPr id="15" name="Rectangle 10246"/>
          <p:cNvPicPr>
            <a:picLocks noChangeArrowheads="1"/>
          </p:cNvPicPr>
          <p:nvPr/>
        </p:nvPicPr>
        <p:blipFill>
          <a:blip r:embed="rId3" cstate="email"/>
          <a:srcRect/>
          <a:stretch>
            <a:fillRect/>
          </a:stretch>
        </p:blipFill>
        <p:spPr bwMode="invGray">
          <a:xfrm>
            <a:off x="146050" y="2084157"/>
            <a:ext cx="935038" cy="485684"/>
          </a:xfrm>
          <a:prstGeom prst="rect">
            <a:avLst/>
          </a:prstGeom>
          <a:noFill/>
          <a:ln w="9525">
            <a:noFill/>
            <a:miter lim="800000"/>
            <a:headEnd/>
            <a:tailEnd/>
          </a:ln>
        </p:spPr>
      </p:pic>
      <p:pic>
        <p:nvPicPr>
          <p:cNvPr id="16" name="Rectangle 10248" descr="XP icon user accounts"/>
          <p:cNvPicPr>
            <a:picLocks noChangeAspect="1" noChangeArrowheads="1"/>
          </p:cNvPicPr>
          <p:nvPr/>
        </p:nvPicPr>
        <p:blipFill>
          <a:blip r:embed="rId4" cstate="print"/>
          <a:srcRect/>
          <a:stretch>
            <a:fillRect/>
          </a:stretch>
        </p:blipFill>
        <p:spPr bwMode="invGray">
          <a:xfrm>
            <a:off x="345651" y="1874322"/>
            <a:ext cx="558409" cy="519505"/>
          </a:xfrm>
          <a:prstGeom prst="rect">
            <a:avLst/>
          </a:prstGeom>
          <a:noFill/>
          <a:ln w="9525">
            <a:noFill/>
            <a:miter lim="800000"/>
            <a:headEnd/>
            <a:tailEnd/>
          </a:ln>
        </p:spPr>
      </p:pic>
      <p:pic>
        <p:nvPicPr>
          <p:cNvPr id="17" name="Rectangle 10250"/>
          <p:cNvPicPr>
            <a:picLocks noChangeArrowheads="1"/>
          </p:cNvPicPr>
          <p:nvPr/>
        </p:nvPicPr>
        <p:blipFill>
          <a:blip r:embed="rId3" cstate="email"/>
          <a:srcRect/>
          <a:stretch>
            <a:fillRect/>
          </a:stretch>
        </p:blipFill>
        <p:spPr bwMode="invGray">
          <a:xfrm>
            <a:off x="146050" y="4938139"/>
            <a:ext cx="933450" cy="485558"/>
          </a:xfrm>
          <a:prstGeom prst="rect">
            <a:avLst/>
          </a:prstGeom>
          <a:noFill/>
          <a:ln w="9525">
            <a:noFill/>
            <a:miter lim="800000"/>
            <a:headEnd/>
            <a:tailEnd/>
          </a:ln>
        </p:spPr>
      </p:pic>
      <p:pic>
        <p:nvPicPr>
          <p:cNvPr id="18" name="Rectangle 10251" descr="\\showsrus\infoDVD\Clip_Installer\DVD_ART\Artwork_Imagery\HARDWARE_IMAGERY\Illustration - Misc Hardware\XML Icons\secure lock and key.png"/>
          <p:cNvPicPr>
            <a:picLocks noChangeAspect="1" noChangeArrowheads="1"/>
          </p:cNvPicPr>
          <p:nvPr/>
        </p:nvPicPr>
        <p:blipFill>
          <a:blip r:embed="rId5" cstate="print"/>
          <a:srcRect/>
          <a:stretch>
            <a:fillRect/>
          </a:stretch>
        </p:blipFill>
        <p:spPr bwMode="invGray">
          <a:xfrm>
            <a:off x="340568" y="4674397"/>
            <a:ext cx="387850" cy="641098"/>
          </a:xfrm>
          <a:prstGeom prst="rect">
            <a:avLst/>
          </a:prstGeom>
          <a:noFill/>
          <a:ln w="9525">
            <a:noFill/>
            <a:miter lim="800000"/>
            <a:headEnd/>
            <a:tailEnd/>
          </a:ln>
        </p:spPr>
      </p:pic>
      <p:pic>
        <p:nvPicPr>
          <p:cNvPr id="19" name="Rectangle 10253"/>
          <p:cNvPicPr>
            <a:picLocks noChangeArrowheads="1"/>
          </p:cNvPicPr>
          <p:nvPr/>
        </p:nvPicPr>
        <p:blipFill>
          <a:blip r:embed="rId3" cstate="email"/>
          <a:srcRect/>
          <a:stretch>
            <a:fillRect/>
          </a:stretch>
        </p:blipFill>
        <p:spPr bwMode="invGray">
          <a:xfrm>
            <a:off x="146050" y="3455822"/>
            <a:ext cx="935038" cy="485866"/>
          </a:xfrm>
          <a:prstGeom prst="rect">
            <a:avLst/>
          </a:prstGeom>
          <a:noFill/>
          <a:ln w="9525">
            <a:noFill/>
            <a:miter lim="800000"/>
            <a:headEnd/>
            <a:tailEnd/>
          </a:ln>
        </p:spPr>
      </p:pic>
      <p:pic>
        <p:nvPicPr>
          <p:cNvPr id="1026" name="Picture 2" descr="C:\Users\carlacan\AppData\Local\Microsoft\Windows\Temporary Internet Files\Content.IE5\VBZFIGNL\MCj04347490000[1].png"/>
          <p:cNvPicPr>
            <a:picLocks noChangeAspect="1" noChangeArrowheads="1"/>
          </p:cNvPicPr>
          <p:nvPr/>
        </p:nvPicPr>
        <p:blipFill>
          <a:blip r:embed="rId6" cstate="print"/>
          <a:srcRect/>
          <a:stretch>
            <a:fillRect/>
          </a:stretch>
        </p:blipFill>
        <p:spPr bwMode="auto">
          <a:xfrm>
            <a:off x="310557" y="3221965"/>
            <a:ext cx="582140" cy="582140"/>
          </a:xfrm>
          <a:prstGeom prst="rect">
            <a:avLst/>
          </a:prstGeom>
          <a:noFill/>
        </p:spPr>
      </p:pic>
      <p:sp>
        <p:nvSpPr>
          <p:cNvPr id="9" name="Rectangle 8"/>
          <p:cNvSpPr/>
          <p:nvPr/>
        </p:nvSpPr>
        <p:spPr>
          <a:xfrm>
            <a:off x="2012491" y="5256408"/>
            <a:ext cx="6764719" cy="929479"/>
          </a:xfrm>
          <a:prstGeom prst="rect">
            <a:avLst/>
          </a:prstGeom>
          <a:noFill/>
          <a:ln w="9525">
            <a:noFill/>
            <a:miter lim="800000"/>
            <a:headEnd/>
            <a:tailEnd/>
          </a:ln>
        </p:spPr>
        <p:txBody>
          <a:bodyPr wrap="square" lIns="91432" tIns="45717" rIns="91432" bIns="45717">
            <a:spAutoFit/>
          </a:bodyPr>
          <a:lstStyle/>
          <a:p>
            <a:pPr marL="233363" indent="-233363">
              <a:spcBef>
                <a:spcPct val="20000"/>
              </a:spcBef>
              <a:buClr>
                <a:schemeClr val="accent1"/>
              </a:buClr>
              <a:buSzPct val="120000"/>
              <a:buBlip>
                <a:blip r:embed="rId7"/>
              </a:buBlip>
              <a:defRPr/>
            </a:pPr>
            <a:r>
              <a:rPr lang="zh-CN" altLang="en-US" sz="1600" dirty="0" smtClean="0">
                <a:solidFill>
                  <a:schemeClr val="bg1"/>
                </a:solidFill>
                <a:effectLst>
                  <a:outerShdw blurRad="38100" dist="38100" dir="2700000" algn="tl">
                    <a:srgbClr val="000000">
                      <a:alpha val="43137"/>
                    </a:srgbClr>
                  </a:outerShdw>
                </a:effectLst>
                <a:latin typeface="Calibri" pitchFamily="34" charset="0"/>
              </a:rPr>
              <a:t>整合身份、凭据和访问管理</a:t>
            </a:r>
            <a:endParaRPr lang="en-US" sz="1600" dirty="0" smtClean="0">
              <a:solidFill>
                <a:schemeClr val="bg1"/>
              </a:solidFill>
              <a:effectLst>
                <a:outerShdw blurRad="38100" dist="38100" dir="2700000" algn="tl">
                  <a:srgbClr val="000000">
                    <a:alpha val="43137"/>
                  </a:srgbClr>
                </a:outerShdw>
              </a:effectLst>
              <a:latin typeface="Calibri" pitchFamily="34" charset="0"/>
            </a:endParaRPr>
          </a:p>
          <a:p>
            <a:pPr marL="233363" indent="-233363">
              <a:spcBef>
                <a:spcPct val="20000"/>
              </a:spcBef>
              <a:buClr>
                <a:schemeClr val="accent1"/>
              </a:buClr>
              <a:buSzPct val="120000"/>
              <a:buBlip>
                <a:blip r:embed="rId7"/>
              </a:buBlip>
              <a:defRPr/>
            </a:pPr>
            <a:r>
              <a:rPr lang="zh-CN" altLang="en-US" sz="1600" dirty="0" smtClean="0">
                <a:solidFill>
                  <a:schemeClr val="bg1"/>
                </a:solidFill>
                <a:effectLst>
                  <a:outerShdw blurRad="38100" dist="38100" dir="2700000" algn="tl">
                    <a:srgbClr val="000000">
                      <a:alpha val="43137"/>
                    </a:srgbClr>
                  </a:outerShdw>
                </a:effectLst>
                <a:latin typeface="Calibri" pitchFamily="34" charset="0"/>
              </a:rPr>
              <a:t>丰富的许可和代理模型</a:t>
            </a:r>
            <a:endParaRPr lang="en-US" sz="1600" dirty="0" smtClean="0">
              <a:solidFill>
                <a:schemeClr val="bg1"/>
              </a:solidFill>
              <a:effectLst>
                <a:outerShdw blurRad="38100" dist="38100" dir="2700000" algn="tl">
                  <a:srgbClr val="000000">
                    <a:alpha val="43137"/>
                  </a:srgbClr>
                </a:outerShdw>
              </a:effectLst>
              <a:latin typeface="Calibri" pitchFamily="34" charset="0"/>
            </a:endParaRPr>
          </a:p>
          <a:p>
            <a:pPr marL="233363" indent="-233363">
              <a:spcBef>
                <a:spcPct val="20000"/>
              </a:spcBef>
              <a:buClr>
                <a:schemeClr val="accent1"/>
              </a:buClr>
              <a:buSzPct val="120000"/>
              <a:buBlip>
                <a:blip r:embed="rId7"/>
              </a:buBlip>
              <a:defRPr/>
            </a:pPr>
            <a:r>
              <a:rPr lang="zh-CN" altLang="en-US" sz="1600" dirty="0" smtClean="0">
                <a:solidFill>
                  <a:schemeClr val="bg1"/>
                </a:solidFill>
                <a:effectLst>
                  <a:outerShdw blurRad="38100" dist="38100" dir="2700000" algn="tl">
                    <a:srgbClr val="000000">
                      <a:alpha val="43137"/>
                    </a:srgbClr>
                  </a:outerShdw>
                </a:effectLst>
                <a:latin typeface="Calibri" pitchFamily="34" charset="0"/>
              </a:rPr>
              <a:t>提供系统审计和合规的能力</a:t>
            </a:r>
            <a:endParaRPr lang="en-US" sz="16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10" name="Rectangle 9"/>
          <p:cNvSpPr/>
          <p:nvPr/>
        </p:nvSpPr>
        <p:spPr>
          <a:xfrm>
            <a:off x="2012491" y="2354532"/>
            <a:ext cx="7004050" cy="929479"/>
          </a:xfrm>
          <a:prstGeom prst="rect">
            <a:avLst/>
          </a:prstGeom>
        </p:spPr>
        <p:txBody>
          <a:bodyPr wrap="square" lIns="91432" tIns="45717" rIns="91432" bIns="45717">
            <a:spAutoFit/>
          </a:bodyPr>
          <a:lstStyle/>
          <a:p>
            <a:pPr marL="233363" indent="-233363">
              <a:spcBef>
                <a:spcPct val="20000"/>
              </a:spcBef>
              <a:buClr>
                <a:schemeClr val="accent1"/>
              </a:buClr>
              <a:buSzPct val="120000"/>
              <a:buBlip>
                <a:blip r:embed="rId7"/>
              </a:buBlip>
              <a:defRPr/>
            </a:pPr>
            <a:r>
              <a:rPr lang="zh-CN" altLang="en-US" sz="1600" dirty="0" smtClean="0">
                <a:solidFill>
                  <a:schemeClr val="bg1"/>
                </a:solidFill>
                <a:effectLst>
                  <a:outerShdw blurRad="38100" dist="38100" dir="2700000" algn="tl">
                    <a:srgbClr val="000000">
                      <a:alpha val="43137"/>
                    </a:srgbClr>
                  </a:outerShdw>
                </a:effectLst>
                <a:latin typeface="Calibri" pitchFamily="34" charset="0"/>
              </a:rPr>
              <a:t>提供基于</a:t>
            </a:r>
            <a:r>
              <a:rPr lang="en-US" altLang="zh-CN" sz="1600" dirty="0" smtClean="0">
                <a:solidFill>
                  <a:schemeClr val="bg1"/>
                </a:solidFill>
                <a:effectLst>
                  <a:outerShdw blurRad="38100" dist="38100" dir="2700000" algn="tl">
                    <a:srgbClr val="000000">
                      <a:alpha val="43137"/>
                    </a:srgbClr>
                  </a:outerShdw>
                </a:effectLst>
                <a:latin typeface="Calibri" pitchFamily="34" charset="0"/>
              </a:rPr>
              <a:t>Office</a:t>
            </a:r>
            <a:r>
              <a:rPr lang="zh-CN" altLang="en-US" sz="1600" dirty="0" smtClean="0">
                <a:solidFill>
                  <a:schemeClr val="bg1"/>
                </a:solidFill>
                <a:effectLst>
                  <a:outerShdw blurRad="38100" dist="38100" dir="2700000" algn="tl">
                    <a:srgbClr val="000000">
                      <a:alpha val="43137"/>
                    </a:srgbClr>
                  </a:outerShdw>
                </a:effectLst>
                <a:latin typeface="Calibri" pitchFamily="34" charset="0"/>
              </a:rPr>
              <a:t>的自服务工具</a:t>
            </a:r>
            <a:endParaRPr lang="en-US" sz="1600" dirty="0" smtClean="0">
              <a:solidFill>
                <a:schemeClr val="bg1"/>
              </a:solidFill>
              <a:effectLst>
                <a:outerShdw blurRad="38100" dist="38100" dir="2700000" algn="tl">
                  <a:srgbClr val="000000">
                    <a:alpha val="43137"/>
                  </a:srgbClr>
                </a:outerShdw>
              </a:effectLst>
              <a:latin typeface="Calibri" pitchFamily="34" charset="0"/>
            </a:endParaRPr>
          </a:p>
          <a:p>
            <a:pPr marL="233363" indent="-233363">
              <a:spcBef>
                <a:spcPct val="20000"/>
              </a:spcBef>
              <a:buClr>
                <a:schemeClr val="accent1"/>
              </a:buClr>
              <a:buSzPct val="120000"/>
              <a:buBlip>
                <a:blip r:embed="rId7"/>
              </a:buBlip>
              <a:defRPr/>
            </a:pPr>
            <a:r>
              <a:rPr lang="zh-CN" altLang="en-US" sz="1600" dirty="0" smtClean="0">
                <a:solidFill>
                  <a:schemeClr val="bg1"/>
                </a:solidFill>
                <a:effectLst>
                  <a:outerShdw blurRad="38100" dist="38100" dir="2700000" algn="tl">
                    <a:srgbClr val="000000">
                      <a:alpha val="43137"/>
                    </a:srgbClr>
                  </a:outerShdw>
                </a:effectLst>
                <a:latin typeface="Calibri" pitchFamily="34" charset="0"/>
              </a:rPr>
              <a:t>利用</a:t>
            </a:r>
            <a:r>
              <a:rPr lang="en-US" sz="1600" dirty="0" smtClean="0">
                <a:solidFill>
                  <a:schemeClr val="bg1"/>
                </a:solidFill>
                <a:effectLst>
                  <a:outerShdw blurRad="38100" dist="38100" dir="2700000" algn="tl">
                    <a:srgbClr val="000000">
                      <a:alpha val="43137"/>
                    </a:srgbClr>
                  </a:outerShdw>
                </a:effectLst>
                <a:latin typeface="Calibri" pitchFamily="34" charset="0"/>
              </a:rPr>
              <a:t>SharePoint</a:t>
            </a:r>
            <a:r>
              <a:rPr lang="zh-CN" altLang="en-US" sz="1600" dirty="0" smtClean="0">
                <a:solidFill>
                  <a:schemeClr val="bg1"/>
                </a:solidFill>
                <a:effectLst>
                  <a:outerShdw blurRad="38100" dist="38100" dir="2700000" algn="tl">
                    <a:srgbClr val="000000">
                      <a:alpha val="43137"/>
                    </a:srgbClr>
                  </a:outerShdw>
                </a:effectLst>
                <a:latin typeface="Calibri" pitchFamily="34" charset="0"/>
              </a:rPr>
              <a:t>管理控制台来管理身份信息</a:t>
            </a:r>
            <a:endParaRPr lang="en-US" sz="1600" dirty="0" smtClean="0">
              <a:solidFill>
                <a:schemeClr val="bg1"/>
              </a:solidFill>
              <a:effectLst>
                <a:outerShdw blurRad="38100" dist="38100" dir="2700000" algn="tl">
                  <a:srgbClr val="000000">
                    <a:alpha val="43137"/>
                  </a:srgbClr>
                </a:outerShdw>
              </a:effectLst>
              <a:latin typeface="Calibri" pitchFamily="34" charset="0"/>
            </a:endParaRPr>
          </a:p>
          <a:p>
            <a:pPr marL="233363" indent="-233363">
              <a:spcBef>
                <a:spcPct val="20000"/>
              </a:spcBef>
              <a:buClr>
                <a:schemeClr val="accent1"/>
              </a:buClr>
              <a:buSzPct val="120000"/>
              <a:buBlip>
                <a:blip r:embed="rId7"/>
              </a:buBlip>
              <a:defRPr/>
            </a:pPr>
            <a:r>
              <a:rPr lang="zh-CN" altLang="en-US" sz="1600" dirty="0" smtClean="0">
                <a:solidFill>
                  <a:schemeClr val="bg1"/>
                </a:solidFill>
                <a:effectLst>
                  <a:outerShdw blurRad="38100" dist="38100" dir="2700000" algn="tl">
                    <a:srgbClr val="000000">
                      <a:alpha val="43137"/>
                    </a:srgbClr>
                  </a:outerShdw>
                </a:effectLst>
                <a:latin typeface="Calibri" pitchFamily="34" charset="0"/>
              </a:rPr>
              <a:t>通过快速决策能力来大幅提高生产率</a:t>
            </a:r>
            <a:endParaRPr lang="en-US" sz="16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11" name="Rectangle 10"/>
          <p:cNvSpPr/>
          <p:nvPr/>
        </p:nvSpPr>
        <p:spPr>
          <a:xfrm>
            <a:off x="2012491" y="3794159"/>
            <a:ext cx="6746880" cy="929479"/>
          </a:xfrm>
          <a:prstGeom prst="rect">
            <a:avLst/>
          </a:prstGeom>
          <a:noFill/>
          <a:ln w="9525">
            <a:noFill/>
            <a:miter lim="800000"/>
            <a:headEnd/>
            <a:tailEnd/>
          </a:ln>
        </p:spPr>
        <p:txBody>
          <a:bodyPr wrap="square" lIns="91432" tIns="45717" rIns="91432" bIns="45717">
            <a:spAutoFit/>
          </a:bodyPr>
          <a:lstStyle/>
          <a:p>
            <a:pPr marL="233363" indent="-233363">
              <a:spcBef>
                <a:spcPct val="20000"/>
              </a:spcBef>
              <a:buClr>
                <a:schemeClr val="accent1"/>
              </a:buClr>
              <a:buSzPct val="120000"/>
              <a:buBlip>
                <a:blip r:embed="rId7"/>
              </a:buBlip>
              <a:defRPr/>
            </a:pPr>
            <a:r>
              <a:rPr lang="zh-CN" altLang="en-US" sz="1600" dirty="0" smtClean="0">
                <a:solidFill>
                  <a:schemeClr val="bg1"/>
                </a:solidFill>
                <a:effectLst>
                  <a:outerShdw blurRad="38100" dist="38100" dir="2700000" algn="tl">
                    <a:srgbClr val="000000">
                      <a:alpha val="43137"/>
                    </a:srgbClr>
                  </a:outerShdw>
                </a:effectLst>
                <a:latin typeface="Calibri" pitchFamily="34" charset="0"/>
              </a:rPr>
              <a:t>通过自动化和自服务来降低成本</a:t>
            </a:r>
            <a:endParaRPr lang="en-US" sz="1600" dirty="0" smtClean="0">
              <a:solidFill>
                <a:schemeClr val="bg1"/>
              </a:solidFill>
              <a:effectLst>
                <a:outerShdw blurRad="38100" dist="38100" dir="2700000" algn="tl">
                  <a:srgbClr val="000000">
                    <a:alpha val="43137"/>
                  </a:srgbClr>
                </a:outerShdw>
              </a:effectLst>
              <a:latin typeface="Calibri" pitchFamily="34" charset="0"/>
            </a:endParaRPr>
          </a:p>
          <a:p>
            <a:pPr marL="233363" indent="-233363">
              <a:spcBef>
                <a:spcPct val="20000"/>
              </a:spcBef>
              <a:buClr>
                <a:schemeClr val="accent1"/>
              </a:buClr>
              <a:buSzPct val="120000"/>
              <a:buBlip>
                <a:blip r:embed="rId7"/>
              </a:buBlip>
              <a:defRPr/>
            </a:pPr>
            <a:r>
              <a:rPr lang="zh-CN" altLang="en-US" sz="1600" dirty="0" smtClean="0">
                <a:solidFill>
                  <a:schemeClr val="bg1"/>
                </a:solidFill>
                <a:effectLst>
                  <a:outerShdw blurRad="38100" dist="38100" dir="2700000" algn="tl">
                    <a:srgbClr val="000000">
                      <a:alpha val="43137"/>
                    </a:srgbClr>
                  </a:outerShdw>
                </a:effectLst>
                <a:latin typeface="Calibri" pitchFamily="34" charset="0"/>
              </a:rPr>
              <a:t>保护现有的身份管理基础设施的投资并使之效益最大化</a:t>
            </a:r>
            <a:endParaRPr lang="en-US" sz="1600" dirty="0" smtClean="0">
              <a:solidFill>
                <a:schemeClr val="bg1"/>
              </a:solidFill>
              <a:effectLst>
                <a:outerShdw blurRad="38100" dist="38100" dir="2700000" algn="tl">
                  <a:srgbClr val="000000">
                    <a:alpha val="43137"/>
                  </a:srgbClr>
                </a:outerShdw>
              </a:effectLst>
              <a:latin typeface="Calibri" pitchFamily="34" charset="0"/>
            </a:endParaRPr>
          </a:p>
          <a:p>
            <a:pPr marL="233363" indent="-233363">
              <a:spcBef>
                <a:spcPct val="20000"/>
              </a:spcBef>
              <a:buClr>
                <a:schemeClr val="accent1"/>
              </a:buClr>
              <a:buSzPct val="120000"/>
              <a:buBlip>
                <a:blip r:embed="rId7"/>
              </a:buBlip>
              <a:defRPr/>
            </a:pPr>
            <a:r>
              <a:rPr lang="zh-CN" altLang="en-US" sz="1600" dirty="0" smtClean="0">
                <a:solidFill>
                  <a:schemeClr val="bg1"/>
                </a:solidFill>
                <a:effectLst>
                  <a:outerShdw blurRad="38100" dist="38100" dir="2700000" algn="tl">
                    <a:srgbClr val="000000">
                      <a:alpha val="43137"/>
                    </a:srgbClr>
                  </a:outerShdw>
                </a:effectLst>
                <a:latin typeface="Calibri" pitchFamily="34" charset="0"/>
              </a:rPr>
              <a:t>整合广泛使用的开发工具以提供新的能力</a:t>
            </a:r>
            <a:endParaRPr lang="en-US" sz="1600" dirty="0" smtClean="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4400" dirty="0" smtClean="0"/>
              <a:t/>
            </a:r>
            <a:br>
              <a:rPr lang="en-US" altLang="zh-CN" sz="4400" dirty="0" smtClean="0"/>
            </a:br>
            <a:endParaRPr lang="zh-CN" altLang="en-US" sz="4400" dirty="0"/>
          </a:p>
        </p:txBody>
      </p:sp>
      <p:sp>
        <p:nvSpPr>
          <p:cNvPr id="3" name="文本占位符 2"/>
          <p:cNvSpPr>
            <a:spLocks noGrp="1"/>
          </p:cNvSpPr>
          <p:nvPr>
            <p:ph type="body" sz="quarter" idx="10"/>
          </p:nvPr>
        </p:nvSpPr>
        <p:spPr/>
        <p:txBody>
          <a:bodyPr/>
          <a:lstStyle/>
          <a:p>
            <a:r>
              <a:rPr lang="zh-CN" altLang="en-US" dirty="0" smtClean="0">
                <a:latin typeface="+mn-ea"/>
              </a:rPr>
              <a:t>微软</a:t>
            </a:r>
            <a:r>
              <a:rPr lang="en-US" altLang="zh-CN" dirty="0" smtClean="0">
                <a:latin typeface="+mn-ea"/>
              </a:rPr>
              <a:t>IDM</a:t>
            </a:r>
            <a:r>
              <a:rPr lang="zh-CN" altLang="en-US" dirty="0" smtClean="0">
                <a:latin typeface="+mn-ea"/>
              </a:rPr>
              <a:t>解决方案概述</a:t>
            </a:r>
            <a:endParaRPr lang="zh-CN" altLang="en-US" dirty="0"/>
          </a:p>
        </p:txBody>
      </p:sp>
      <p:sp>
        <p:nvSpPr>
          <p:cNvPr id="4" name="文本占位符 3"/>
          <p:cNvSpPr>
            <a:spLocks noGrp="1"/>
          </p:cNvSpPr>
          <p:nvPr>
            <p:ph type="body" sz="quarter" idx="11"/>
          </p:nvPr>
        </p:nvSpPr>
        <p:spPr/>
        <p:txBody>
          <a:bodyPr/>
          <a:lstStyle/>
          <a:p>
            <a:endParaRPr lang="zh-CN" alt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3.5"/>
</p:tagLst>
</file>

<file path=ppt/tags/tag2.xml><?xml version="1.0" encoding="utf-8"?>
<p:tagLst xmlns:a="http://schemas.openxmlformats.org/drawingml/2006/main" xmlns:r="http://schemas.openxmlformats.org/officeDocument/2006/relationships" xmlns:p="http://schemas.openxmlformats.org/presentationml/2006/main">
  <p:tag name="TIMING" val="|.2|23.1|54.1|53.4"/>
</p:tagLst>
</file>

<file path=ppt/tags/tag3.xml><?xml version="1.0" encoding="utf-8"?>
<p:tagLst xmlns:a="http://schemas.openxmlformats.org/drawingml/2006/main" xmlns:r="http://schemas.openxmlformats.org/officeDocument/2006/relationships" xmlns:p="http://schemas.openxmlformats.org/presentationml/2006/main">
  <p:tag name="TIMING" val="|8.8|.5|2|.2|.2|.2|.2|.2|.2|.2|.2|.2|.2"/>
</p:tagLst>
</file>

<file path=ppt/tags/tag4.xml><?xml version="1.0" encoding="utf-8"?>
<p:tagLst xmlns:a="http://schemas.openxmlformats.org/drawingml/2006/main" xmlns:r="http://schemas.openxmlformats.org/officeDocument/2006/relationships" xmlns:p="http://schemas.openxmlformats.org/presentationml/2006/main">
  <p:tag name="TIMING" val="|8.8|.5|2|.2|.2|.2|.2|.2|.2|.2|.2|.2|.2"/>
</p:tagLst>
</file>

<file path=ppt/tags/tag5.xml><?xml version="1.0" encoding="utf-8"?>
<p:tagLst xmlns:a="http://schemas.openxmlformats.org/drawingml/2006/main" xmlns:r="http://schemas.openxmlformats.org/officeDocument/2006/relationships" xmlns:p="http://schemas.openxmlformats.org/presentationml/2006/main">
  <p:tag name="TIMING" val="|8.8|.5|2|.2|.2|.2|.2|.2|.2|.2|.2|.2|.2"/>
</p:tagLst>
</file>

<file path=ppt/tags/tag6.xml><?xml version="1.0" encoding="utf-8"?>
<p:tagLst xmlns:a="http://schemas.openxmlformats.org/drawingml/2006/main" xmlns:r="http://schemas.openxmlformats.org/officeDocument/2006/relationships" xmlns:p="http://schemas.openxmlformats.org/presentationml/2006/main">
  <p:tag name="TIMING" val="|8.8|.5|2|.2|.2|.2|.2|.2|.2|.2|.2|.2|.2"/>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1383</Words>
  <Application>Microsoft Office PowerPoint</Application>
  <PresentationFormat>全屏显示(4:3)</PresentationFormat>
  <Paragraphs>463</Paragraphs>
  <Slides>26</Slides>
  <Notes>26</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幻灯片 1</vt:lpstr>
      <vt:lpstr>企业信息系统身份管理</vt:lpstr>
      <vt:lpstr>议题 – 企业IT身份管理</vt:lpstr>
      <vt:lpstr>幻灯片 4</vt:lpstr>
      <vt:lpstr>企业身份与访问管理</vt:lpstr>
      <vt:lpstr>企业IT的管理负担</vt:lpstr>
      <vt:lpstr>微软IDM解决方案战略</vt:lpstr>
      <vt:lpstr>微软IDM愿景</vt:lpstr>
      <vt:lpstr> </vt:lpstr>
      <vt:lpstr>微软IDM解决方案框架</vt:lpstr>
      <vt:lpstr>微软IDM产品支撑平台</vt:lpstr>
      <vt:lpstr>FIM 2010技术架构</vt:lpstr>
      <vt:lpstr>可定制的身份门户</vt:lpstr>
      <vt:lpstr>新员工入职场景</vt:lpstr>
      <vt:lpstr>员工变更职务场景</vt:lpstr>
      <vt:lpstr>分割/离职场景</vt:lpstr>
      <vt:lpstr>密码重置与同步</vt:lpstr>
      <vt:lpstr>FIM 2010的处理过程</vt:lpstr>
      <vt:lpstr>演 示</vt:lpstr>
      <vt:lpstr>FIM 2010的处理过程</vt:lpstr>
      <vt:lpstr>演 示</vt:lpstr>
      <vt:lpstr>FIM 2010的处理过程</vt:lpstr>
      <vt:lpstr>演 示</vt:lpstr>
      <vt:lpstr>疑问和解答</vt:lpstr>
      <vt:lpstr>幻灯片 25</vt:lpstr>
      <vt:lpstr>幻灯片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2009-10-29T03:47:36Z</dcterms:created>
  <dcterms:modified xsi:type="dcterms:W3CDTF">2009-10-29T03:47:42Z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