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256" r:id="rId2"/>
    <p:sldId id="257" r:id="rId3"/>
    <p:sldId id="276" r:id="rId4"/>
    <p:sldId id="278" r:id="rId5"/>
    <p:sldId id="330" r:id="rId6"/>
    <p:sldId id="331" r:id="rId7"/>
    <p:sldId id="341" r:id="rId8"/>
    <p:sldId id="334" r:id="rId9"/>
    <p:sldId id="335" r:id="rId10"/>
    <p:sldId id="342" r:id="rId11"/>
    <p:sldId id="343" r:id="rId12"/>
    <p:sldId id="339" r:id="rId13"/>
    <p:sldId id="340" r:id="rId14"/>
    <p:sldId id="279" r:id="rId15"/>
    <p:sldId id="321" r:id="rId16"/>
    <p:sldId id="322" r:id="rId17"/>
    <p:sldId id="323" r:id="rId18"/>
    <p:sldId id="325" r:id="rId19"/>
    <p:sldId id="326" r:id="rId20"/>
    <p:sldId id="327" r:id="rId21"/>
    <p:sldId id="328" r:id="rId22"/>
    <p:sldId id="329" r:id="rId23"/>
    <p:sldId id="280" r:id="rId24"/>
    <p:sldId id="300" r:id="rId25"/>
    <p:sldId id="301" r:id="rId26"/>
    <p:sldId id="302" r:id="rId27"/>
    <p:sldId id="303" r:id="rId28"/>
    <p:sldId id="311" r:id="rId29"/>
    <p:sldId id="312" r:id="rId30"/>
    <p:sldId id="314" r:id="rId31"/>
    <p:sldId id="320" r:id="rId32"/>
    <p:sldId id="319" r:id="rId33"/>
    <p:sldId id="281" r:id="rId34"/>
    <p:sldId id="292" r:id="rId35"/>
    <p:sldId id="293" r:id="rId36"/>
    <p:sldId id="294" r:id="rId37"/>
    <p:sldId id="295" r:id="rId38"/>
    <p:sldId id="296" r:id="rId39"/>
    <p:sldId id="297" r:id="rId40"/>
    <p:sldId id="298" r:id="rId41"/>
    <p:sldId id="299" r:id="rId42"/>
    <p:sldId id="282" r:id="rId43"/>
    <p:sldId id="283" r:id="rId44"/>
    <p:sldId id="284" r:id="rId45"/>
    <p:sldId id="285" r:id="rId46"/>
    <p:sldId id="287" r:id="rId47"/>
    <p:sldId id="288" r:id="rId48"/>
    <p:sldId id="289" r:id="rId49"/>
    <p:sldId id="291" r:id="rId50"/>
    <p:sldId id="272" r:id="rId51"/>
    <p:sldId id="344" r:id="rId52"/>
    <p:sldId id="274" r:id="rId53"/>
    <p:sldId id="275"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32" autoAdjust="0"/>
    <p:restoredTop sz="82010" autoAdjust="0"/>
  </p:normalViewPr>
  <p:slideViewPr>
    <p:cSldViewPr>
      <p:cViewPr varScale="1">
        <p:scale>
          <a:sx n="54" d="100"/>
          <a:sy n="54" d="100"/>
        </p:scale>
        <p:origin x="-88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spdata\results\power\tpce\Power-Nehalem2\ForMarketing\power-nehalem2.TPCE.71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6571460914013494"/>
          <c:y val="4.6794598100104813E-2"/>
          <c:w val="0.79134173228346871"/>
          <c:h val="0.78164216975736123"/>
        </c:manualLayout>
      </c:layout>
      <c:scatterChart>
        <c:scatterStyle val="lineMarker"/>
        <c:ser>
          <c:idx val="0"/>
          <c:order val="0"/>
          <c:tx>
            <c:v>WS2003 SP2</c:v>
          </c:tx>
          <c:spPr>
            <a:ln w="50800"/>
          </c:spPr>
          <c:xVal>
            <c:numRef>
              <c:f>w2k3.sp2!$E$16:$E$26</c:f>
              <c:numCache>
                <c:formatCode>General</c:formatCode>
                <c:ptCount val="11"/>
                <c:pt idx="0">
                  <c:v>1</c:v>
                </c:pt>
                <c:pt idx="1">
                  <c:v>0.90695022774626544</c:v>
                </c:pt>
                <c:pt idx="2">
                  <c:v>0.78292425131637533</c:v>
                </c:pt>
                <c:pt idx="3">
                  <c:v>0.69705080367040795</c:v>
                </c:pt>
                <c:pt idx="4">
                  <c:v>0.5817941320522525</c:v>
                </c:pt>
                <c:pt idx="5">
                  <c:v>0.50770304270957711</c:v>
                </c:pt>
                <c:pt idx="6">
                  <c:v>0.41609454516782302</c:v>
                </c:pt>
                <c:pt idx="7">
                  <c:v>0.31767196057579838</c:v>
                </c:pt>
                <c:pt idx="8">
                  <c:v>0.21745585594538971</c:v>
                </c:pt>
                <c:pt idx="9">
                  <c:v>0.10012107449322277</c:v>
                </c:pt>
                <c:pt idx="10">
                  <c:v>0</c:v>
                </c:pt>
              </c:numCache>
            </c:numRef>
          </c:xVal>
          <c:yVal>
            <c:numRef>
              <c:f>w2k3.sp2!$F$16:$F$26</c:f>
              <c:numCache>
                <c:formatCode>General</c:formatCode>
                <c:ptCount val="11"/>
                <c:pt idx="0">
                  <c:v>1</c:v>
                </c:pt>
                <c:pt idx="1">
                  <c:v>0.97910180543228065</c:v>
                </c:pt>
                <c:pt idx="2">
                  <c:v>0.94363257420632551</c:v>
                </c:pt>
                <c:pt idx="3">
                  <c:v>0.91910950885360498</c:v>
                </c:pt>
                <c:pt idx="4">
                  <c:v>0.88653895632342794</c:v>
                </c:pt>
                <c:pt idx="5">
                  <c:v>0.86560422378895663</c:v>
                </c:pt>
                <c:pt idx="6">
                  <c:v>0.8397536123108672</c:v>
                </c:pt>
                <c:pt idx="7">
                  <c:v>0.81148540536590519</c:v>
                </c:pt>
                <c:pt idx="8">
                  <c:v>0.77810645032130565</c:v>
                </c:pt>
                <c:pt idx="9">
                  <c:v>0.73566596381831462</c:v>
                </c:pt>
                <c:pt idx="10">
                  <c:v>0.69046100257135934</c:v>
                </c:pt>
              </c:numCache>
            </c:numRef>
          </c:yVal>
          <c:smooth val="1"/>
        </c:ser>
        <c:ser>
          <c:idx val="4"/>
          <c:order val="1"/>
          <c:tx>
            <c:v>WS2008 RTM</c:v>
          </c:tx>
          <c:spPr>
            <a:ln w="63500">
              <a:solidFill>
                <a:srgbClr val="C0504D"/>
              </a:solidFill>
              <a:prstDash val="sysDot"/>
            </a:ln>
          </c:spPr>
          <c:marker>
            <c:symbol val="star"/>
            <c:size val="7"/>
            <c:spPr>
              <a:ln>
                <a:solidFill>
                  <a:srgbClr val="C0504D"/>
                </a:solidFill>
              </a:ln>
            </c:spPr>
          </c:marker>
          <c:xVal>
            <c:numRef>
              <c:f>w2k8.rtm!$E$16:$E$26</c:f>
              <c:numCache>
                <c:formatCode>General</c:formatCode>
                <c:ptCount val="11"/>
                <c:pt idx="0">
                  <c:v>0.9794591736591276</c:v>
                </c:pt>
                <c:pt idx="1">
                  <c:v>0.89636375694548054</c:v>
                </c:pt>
                <c:pt idx="2">
                  <c:v>0.7815405105390687</c:v>
                </c:pt>
                <c:pt idx="3">
                  <c:v>0.69588981511362225</c:v>
                </c:pt>
                <c:pt idx="4">
                  <c:v>0.57784556595171976</c:v>
                </c:pt>
                <c:pt idx="5">
                  <c:v>0.50988574271867715</c:v>
                </c:pt>
                <c:pt idx="6">
                  <c:v>0.41201926914879738</c:v>
                </c:pt>
                <c:pt idx="7">
                  <c:v>0.31199373001205088</c:v>
                </c:pt>
                <c:pt idx="8">
                  <c:v>0.2116257711172489</c:v>
                </c:pt>
                <c:pt idx="9">
                  <c:v>9.4600720929513007E-2</c:v>
                </c:pt>
                <c:pt idx="10">
                  <c:v>0</c:v>
                </c:pt>
              </c:numCache>
            </c:numRef>
          </c:xVal>
          <c:yVal>
            <c:numRef>
              <c:f>w2k8.rtm!$F$16:$F$26</c:f>
              <c:numCache>
                <c:formatCode>General</c:formatCode>
                <c:ptCount val="11"/>
                <c:pt idx="0">
                  <c:v>0.98625903490035416</c:v>
                </c:pt>
                <c:pt idx="1">
                  <c:v>0.9678038442762017</c:v>
                </c:pt>
                <c:pt idx="2">
                  <c:v>0.93633588594800432</c:v>
                </c:pt>
                <c:pt idx="3">
                  <c:v>0.91268198571669956</c:v>
                </c:pt>
                <c:pt idx="4">
                  <c:v>0.87949737174031828</c:v>
                </c:pt>
                <c:pt idx="5">
                  <c:v>0.85840550771153967</c:v>
                </c:pt>
                <c:pt idx="6">
                  <c:v>0.82790783301059012</c:v>
                </c:pt>
                <c:pt idx="7">
                  <c:v>0.79058161592202758</c:v>
                </c:pt>
                <c:pt idx="8">
                  <c:v>0.7459790332333196</c:v>
                </c:pt>
                <c:pt idx="9">
                  <c:v>0.69322728664237865</c:v>
                </c:pt>
                <c:pt idx="10">
                  <c:v>0.62011329275335292</c:v>
                </c:pt>
              </c:numCache>
            </c:numRef>
          </c:yVal>
          <c:smooth val="1"/>
        </c:ser>
        <c:ser>
          <c:idx val="8"/>
          <c:order val="2"/>
          <c:tx>
            <c:v>WS2008 R2</c:v>
          </c:tx>
          <c:spPr>
            <a:ln w="44450">
              <a:solidFill>
                <a:schemeClr val="accent3"/>
              </a:solidFill>
              <a:prstDash val="sysDash"/>
            </a:ln>
          </c:spPr>
          <c:marker>
            <c:symbol val="circle"/>
            <c:size val="7"/>
            <c:spPr>
              <a:noFill/>
              <a:ln>
                <a:solidFill>
                  <a:schemeClr val="accent3"/>
                </a:solidFill>
              </a:ln>
            </c:spPr>
          </c:marker>
          <c:xVal>
            <c:numRef>
              <c:f>'7105.winmain'!$E$16:$E$26</c:f>
              <c:numCache>
                <c:formatCode>General</c:formatCode>
                <c:ptCount val="11"/>
                <c:pt idx="0">
                  <c:v>0.97245804959432891</c:v>
                </c:pt>
                <c:pt idx="1">
                  <c:v>0.88943201632978763</c:v>
                </c:pt>
                <c:pt idx="2">
                  <c:v>0.76589003837507674</c:v>
                </c:pt>
                <c:pt idx="3">
                  <c:v>0.67156536531414124</c:v>
                </c:pt>
                <c:pt idx="4">
                  <c:v>0.54219028962900384</c:v>
                </c:pt>
                <c:pt idx="5">
                  <c:v>0.47255711336019285</c:v>
                </c:pt>
                <c:pt idx="6">
                  <c:v>0.38055235613417582</c:v>
                </c:pt>
                <c:pt idx="7">
                  <c:v>0.29136451088858473</c:v>
                </c:pt>
                <c:pt idx="8">
                  <c:v>0.19836153563084347</c:v>
                </c:pt>
                <c:pt idx="9">
                  <c:v>9.0870943447761948E-2</c:v>
                </c:pt>
                <c:pt idx="10">
                  <c:v>0</c:v>
                </c:pt>
              </c:numCache>
            </c:numRef>
          </c:xVal>
          <c:yVal>
            <c:numRef>
              <c:f>'7105.winmain'!$F$16:$F$26</c:f>
              <c:numCache>
                <c:formatCode>General</c:formatCode>
                <c:ptCount val="11"/>
                <c:pt idx="0">
                  <c:v>0.98579902602213765</c:v>
                </c:pt>
                <c:pt idx="1">
                  <c:v>0.96606891012954565</c:v>
                </c:pt>
                <c:pt idx="2">
                  <c:v>0.92186997761542577</c:v>
                </c:pt>
                <c:pt idx="3">
                  <c:v>0.88016910655917879</c:v>
                </c:pt>
                <c:pt idx="4">
                  <c:v>0.82637767164852138</c:v>
                </c:pt>
                <c:pt idx="5">
                  <c:v>0.80230574948377564</c:v>
                </c:pt>
                <c:pt idx="6">
                  <c:v>0.7733937345252897</c:v>
                </c:pt>
                <c:pt idx="7">
                  <c:v>0.74679851924815965</c:v>
                </c:pt>
                <c:pt idx="8">
                  <c:v>0.71894361078463764</c:v>
                </c:pt>
                <c:pt idx="9">
                  <c:v>0.67985199538531005</c:v>
                </c:pt>
                <c:pt idx="10">
                  <c:v>0.51145523474927723</c:v>
                </c:pt>
              </c:numCache>
            </c:numRef>
          </c:yVal>
          <c:smooth val="1"/>
        </c:ser>
        <c:axId val="159532544"/>
        <c:axId val="159543296"/>
      </c:scatterChart>
      <c:scatterChart>
        <c:scatterStyle val="lineMarker"/>
        <c:ser>
          <c:idx val="1"/>
          <c:order val="3"/>
          <c:tx>
            <c:v>WS2003 SP2 Power</c:v>
          </c:tx>
          <c:spPr>
            <a:ln>
              <a:solidFill>
                <a:schemeClr val="accent1"/>
              </a:solidFill>
            </a:ln>
          </c:spPr>
          <c:marker>
            <c:symbol val="diamond"/>
            <c:size val="7"/>
            <c:spPr>
              <a:solidFill>
                <a:schemeClr val="accent1"/>
              </a:solidFill>
              <a:ln>
                <a:solidFill>
                  <a:srgbClr val="4F81BD"/>
                </a:solidFill>
              </a:ln>
            </c:spPr>
          </c:marker>
          <c:xVal>
            <c:numRef>
              <c:f>w2k3.sp2!$E$16:$E$26</c:f>
              <c:numCache>
                <c:formatCode>General</c:formatCode>
                <c:ptCount val="11"/>
                <c:pt idx="0">
                  <c:v>1</c:v>
                </c:pt>
                <c:pt idx="1">
                  <c:v>0.90695022774626544</c:v>
                </c:pt>
                <c:pt idx="2">
                  <c:v>0.78292425131637533</c:v>
                </c:pt>
                <c:pt idx="3">
                  <c:v>0.69705080367040795</c:v>
                </c:pt>
                <c:pt idx="4">
                  <c:v>0.5817941320522525</c:v>
                </c:pt>
                <c:pt idx="5">
                  <c:v>0.50770304270957711</c:v>
                </c:pt>
                <c:pt idx="6">
                  <c:v>0.41609454516782302</c:v>
                </c:pt>
                <c:pt idx="7">
                  <c:v>0.31767196057579838</c:v>
                </c:pt>
                <c:pt idx="8">
                  <c:v>0.21745585594538971</c:v>
                </c:pt>
                <c:pt idx="9">
                  <c:v>0.10012107449322277</c:v>
                </c:pt>
                <c:pt idx="10">
                  <c:v>0</c:v>
                </c:pt>
              </c:numCache>
            </c:numRef>
          </c:xVal>
          <c:yVal>
            <c:numRef>
              <c:f>w2k3.sp2!$F$2:$F$12</c:f>
              <c:numCache>
                <c:formatCode>General</c:formatCode>
                <c:ptCount val="11"/>
                <c:pt idx="0">
                  <c:v>341.93180635085895</c:v>
                </c:pt>
                <c:pt idx="1">
                  <c:v>334.78604893284694</c:v>
                </c:pt>
                <c:pt idx="2">
                  <c:v>322.65799062988395</c:v>
                </c:pt>
                <c:pt idx="3">
                  <c:v>314.27277459656398</c:v>
                </c:pt>
                <c:pt idx="4">
                  <c:v>303.135866736075</c:v>
                </c:pt>
                <c:pt idx="5">
                  <c:v>295.97761582509099</c:v>
                </c:pt>
                <c:pt idx="6">
                  <c:v>287.13846954710863</c:v>
                </c:pt>
                <c:pt idx="7">
                  <c:v>277.472670484123</c:v>
                </c:pt>
                <c:pt idx="8">
                  <c:v>266.05934409161898</c:v>
                </c:pt>
                <c:pt idx="9">
                  <c:v>251.54759187924085</c:v>
                </c:pt>
                <c:pt idx="10">
                  <c:v>236.09057782404992</c:v>
                </c:pt>
              </c:numCache>
            </c:numRef>
          </c:yVal>
        </c:ser>
        <c:ser>
          <c:idx val="2"/>
          <c:order val="4"/>
          <c:tx>
            <c:v>WS2008 RTM Power</c:v>
          </c:tx>
          <c:spPr>
            <a:ln>
              <a:solidFill>
                <a:schemeClr val="accent2"/>
              </a:solidFill>
              <a:prstDash val="sysDot"/>
            </a:ln>
          </c:spPr>
          <c:marker>
            <c:symbol val="star"/>
            <c:size val="7"/>
            <c:spPr>
              <a:ln>
                <a:solidFill>
                  <a:srgbClr val="C0504D"/>
                </a:solidFill>
              </a:ln>
            </c:spPr>
          </c:marker>
          <c:xVal>
            <c:numRef>
              <c:f>w2k8.rtm!$E$16:$E$26</c:f>
              <c:numCache>
                <c:formatCode>General</c:formatCode>
                <c:ptCount val="11"/>
                <c:pt idx="0">
                  <c:v>0.9794591736591276</c:v>
                </c:pt>
                <c:pt idx="1">
                  <c:v>0.89636375694548054</c:v>
                </c:pt>
                <c:pt idx="2">
                  <c:v>0.7815405105390687</c:v>
                </c:pt>
                <c:pt idx="3">
                  <c:v>0.69588981511362225</c:v>
                </c:pt>
                <c:pt idx="4">
                  <c:v>0.57784556595171976</c:v>
                </c:pt>
                <c:pt idx="5">
                  <c:v>0.50988574271867715</c:v>
                </c:pt>
                <c:pt idx="6">
                  <c:v>0.41201926914879738</c:v>
                </c:pt>
                <c:pt idx="7">
                  <c:v>0.31199373001205088</c:v>
                </c:pt>
                <c:pt idx="8">
                  <c:v>0.2116257711172489</c:v>
                </c:pt>
                <c:pt idx="9">
                  <c:v>9.4600720929513007E-2</c:v>
                </c:pt>
                <c:pt idx="10">
                  <c:v>0</c:v>
                </c:pt>
              </c:numCache>
            </c:numRef>
          </c:xVal>
          <c:yVal>
            <c:numRef>
              <c:f>w2k8.rtm!$F$2:$F$12</c:f>
              <c:numCache>
                <c:formatCode>General</c:formatCode>
                <c:ptCount val="11"/>
                <c:pt idx="0">
                  <c:v>337.23333333333301</c:v>
                </c:pt>
                <c:pt idx="1">
                  <c:v>330.92291666666699</c:v>
                </c:pt>
                <c:pt idx="2">
                  <c:v>320.16302083333767</c:v>
                </c:pt>
                <c:pt idx="3">
                  <c:v>312.07499999999999</c:v>
                </c:pt>
                <c:pt idx="4">
                  <c:v>300.72812499999691</c:v>
                </c:pt>
                <c:pt idx="5">
                  <c:v>293.51614583333298</c:v>
                </c:pt>
                <c:pt idx="6">
                  <c:v>283.08802083333438</c:v>
                </c:pt>
                <c:pt idx="7">
                  <c:v>270.32499999999999</c:v>
                </c:pt>
                <c:pt idx="8">
                  <c:v>255.073958333333</c:v>
                </c:pt>
                <c:pt idx="9">
                  <c:v>237.03645833333417</c:v>
                </c:pt>
                <c:pt idx="10">
                  <c:v>212.03645833333417</c:v>
                </c:pt>
              </c:numCache>
            </c:numRef>
          </c:yVal>
        </c:ser>
        <c:ser>
          <c:idx val="3"/>
          <c:order val="5"/>
          <c:tx>
            <c:v>WS2008 R2 Power</c:v>
          </c:tx>
          <c:spPr>
            <a:ln>
              <a:solidFill>
                <a:schemeClr val="accent3"/>
              </a:solidFill>
              <a:prstDash val="sysDash"/>
            </a:ln>
          </c:spPr>
          <c:marker>
            <c:symbol val="circle"/>
            <c:size val="7"/>
            <c:spPr>
              <a:noFill/>
              <a:ln>
                <a:solidFill>
                  <a:srgbClr val="9BBB59"/>
                </a:solidFill>
              </a:ln>
            </c:spPr>
          </c:marker>
          <c:xVal>
            <c:numRef>
              <c:f>'7105.winmain'!$E$16:$E$26</c:f>
              <c:numCache>
                <c:formatCode>General</c:formatCode>
                <c:ptCount val="11"/>
                <c:pt idx="0">
                  <c:v>0.97245804959432891</c:v>
                </c:pt>
                <c:pt idx="1">
                  <c:v>0.88943201632978763</c:v>
                </c:pt>
                <c:pt idx="2">
                  <c:v>0.76589003837507674</c:v>
                </c:pt>
                <c:pt idx="3">
                  <c:v>0.67156536531414124</c:v>
                </c:pt>
                <c:pt idx="4">
                  <c:v>0.54219028962900384</c:v>
                </c:pt>
                <c:pt idx="5">
                  <c:v>0.47255711336019285</c:v>
                </c:pt>
                <c:pt idx="6">
                  <c:v>0.38055235613417582</c:v>
                </c:pt>
                <c:pt idx="7">
                  <c:v>0.29136451088858473</c:v>
                </c:pt>
                <c:pt idx="8">
                  <c:v>0.19836153563084347</c:v>
                </c:pt>
                <c:pt idx="9">
                  <c:v>9.0870943447761948E-2</c:v>
                </c:pt>
                <c:pt idx="10">
                  <c:v>0</c:v>
                </c:pt>
              </c:numCache>
            </c:numRef>
          </c:xVal>
          <c:yVal>
            <c:numRef>
              <c:f>'7105.winmain'!$F$2:$F$12</c:f>
              <c:numCache>
                <c:formatCode>General</c:formatCode>
                <c:ptCount val="11"/>
                <c:pt idx="0">
                  <c:v>337.07604166666698</c:v>
                </c:pt>
                <c:pt idx="1">
                  <c:v>330.32968749999998</c:v>
                </c:pt>
                <c:pt idx="2">
                  <c:v>315.21666666666698</c:v>
                </c:pt>
                <c:pt idx="3">
                  <c:v>300.95781249999999</c:v>
                </c:pt>
                <c:pt idx="4">
                  <c:v>282.56480999479402</c:v>
                </c:pt>
                <c:pt idx="5">
                  <c:v>274.33385416666698</c:v>
                </c:pt>
                <c:pt idx="6">
                  <c:v>264.44791666666703</c:v>
                </c:pt>
                <c:pt idx="7">
                  <c:v>255.354166666667</c:v>
                </c:pt>
                <c:pt idx="8">
                  <c:v>245.82968750000001</c:v>
                </c:pt>
                <c:pt idx="9">
                  <c:v>232.46302083333299</c:v>
                </c:pt>
                <c:pt idx="10">
                  <c:v>174.88281228542527</c:v>
                </c:pt>
              </c:numCache>
            </c:numRef>
          </c:yVal>
        </c:ser>
        <c:axId val="159546752"/>
        <c:axId val="159545216"/>
      </c:scatterChart>
      <c:valAx>
        <c:axId val="159532544"/>
        <c:scaling>
          <c:orientation val="minMax"/>
          <c:max val="1"/>
          <c:min val="0"/>
        </c:scaling>
        <c:axPos val="b"/>
        <c:title>
          <c:tx>
            <c:rich>
              <a:bodyPr/>
              <a:lstStyle/>
              <a:p>
                <a:pPr>
                  <a:defRPr sz="1800">
                    <a:solidFill>
                      <a:schemeClr val="tx1"/>
                    </a:solidFill>
                  </a:defRPr>
                </a:pPr>
                <a:r>
                  <a:rPr lang="zh-CN" altLang="en-US" sz="1800" dirty="0" smtClean="0">
                    <a:solidFill>
                      <a:schemeClr val="tx1"/>
                    </a:solidFill>
                  </a:rPr>
                  <a:t>工作量</a:t>
                </a:r>
                <a:r>
                  <a:rPr lang="en-US" sz="1800" dirty="0" smtClean="0">
                    <a:solidFill>
                      <a:schemeClr val="tx1"/>
                    </a:solidFill>
                  </a:rPr>
                  <a:t> </a:t>
                </a:r>
                <a:r>
                  <a:rPr lang="en-US" sz="1800" dirty="0">
                    <a:solidFill>
                      <a:schemeClr val="tx1"/>
                    </a:solidFill>
                  </a:rPr>
                  <a:t>(% of</a:t>
                </a:r>
                <a:r>
                  <a:rPr lang="en-US" sz="1800" baseline="0" dirty="0">
                    <a:solidFill>
                      <a:schemeClr val="tx1"/>
                    </a:solidFill>
                  </a:rPr>
                  <a:t> Max </a:t>
                </a:r>
                <a:r>
                  <a:rPr lang="en-US" sz="1800" baseline="0" dirty="0" err="1">
                    <a:solidFill>
                      <a:schemeClr val="tx1"/>
                    </a:solidFill>
                  </a:rPr>
                  <a:t>tpsE</a:t>
                </a:r>
                <a:r>
                  <a:rPr lang="en-US" sz="1800" baseline="0" dirty="0">
                    <a:solidFill>
                      <a:schemeClr val="tx1"/>
                    </a:solidFill>
                  </a:rPr>
                  <a:t>)</a:t>
                </a:r>
                <a:endParaRPr lang="en-US" sz="1800" dirty="0">
                  <a:solidFill>
                    <a:schemeClr val="tx1"/>
                  </a:solidFill>
                </a:endParaRPr>
              </a:p>
            </c:rich>
          </c:tx>
          <c:layout>
            <c:manualLayout>
              <c:xMode val="edge"/>
              <c:yMode val="edge"/>
              <c:x val="0.3293250927486483"/>
              <c:y val="0.90275288407124166"/>
            </c:manualLayout>
          </c:layout>
        </c:title>
        <c:numFmt formatCode="0%" sourceLinked="0"/>
        <c:tickLblPos val="nextTo"/>
        <c:txPr>
          <a:bodyPr/>
          <a:lstStyle/>
          <a:p>
            <a:pPr>
              <a:defRPr sz="1600">
                <a:solidFill>
                  <a:schemeClr val="tx1"/>
                </a:solidFill>
              </a:defRPr>
            </a:pPr>
            <a:endParaRPr lang="zh-CN"/>
          </a:p>
        </c:txPr>
        <c:crossAx val="159543296"/>
        <c:crosses val="autoZero"/>
        <c:crossBetween val="midCat"/>
      </c:valAx>
      <c:valAx>
        <c:axId val="159543296"/>
        <c:scaling>
          <c:orientation val="minMax"/>
          <c:max val="1"/>
          <c:min val="0.5"/>
        </c:scaling>
        <c:axPos val="l"/>
        <c:majorGridlines/>
        <c:title>
          <c:tx>
            <c:rich>
              <a:bodyPr/>
              <a:lstStyle/>
              <a:p>
                <a:pPr>
                  <a:defRPr sz="2000">
                    <a:solidFill>
                      <a:schemeClr val="tx1"/>
                    </a:solidFill>
                    <a:latin typeface="+mj-lt"/>
                  </a:defRPr>
                </a:pPr>
                <a:r>
                  <a:rPr lang="zh-CN" altLang="en-US" sz="2000" dirty="0" smtClean="0">
                    <a:solidFill>
                      <a:schemeClr val="tx1"/>
                    </a:solidFill>
                    <a:latin typeface="+mj-lt"/>
                  </a:rPr>
                  <a:t>电量</a:t>
                </a:r>
                <a:r>
                  <a:rPr lang="en-US" sz="2000" dirty="0" smtClean="0">
                    <a:solidFill>
                      <a:schemeClr val="tx1"/>
                    </a:solidFill>
                    <a:latin typeface="+mj-lt"/>
                  </a:rPr>
                  <a:t> </a:t>
                </a:r>
                <a:r>
                  <a:rPr lang="en-US" sz="2000" dirty="0">
                    <a:solidFill>
                      <a:schemeClr val="tx1"/>
                    </a:solidFill>
                    <a:latin typeface="+mj-lt"/>
                  </a:rPr>
                  <a:t>(% of Max Watts)</a:t>
                </a:r>
              </a:p>
            </c:rich>
          </c:tx>
          <c:layout>
            <c:manualLayout>
              <c:xMode val="edge"/>
              <c:yMode val="edge"/>
              <c:x val="3.0572538599536576E-2"/>
              <c:y val="0.18019225764732907"/>
            </c:manualLayout>
          </c:layout>
        </c:title>
        <c:numFmt formatCode="0%" sourceLinked="0"/>
        <c:tickLblPos val="nextTo"/>
        <c:txPr>
          <a:bodyPr/>
          <a:lstStyle/>
          <a:p>
            <a:pPr>
              <a:defRPr sz="1600">
                <a:solidFill>
                  <a:schemeClr val="tx1"/>
                </a:solidFill>
              </a:defRPr>
            </a:pPr>
            <a:endParaRPr lang="zh-CN"/>
          </a:p>
        </c:txPr>
        <c:crossAx val="159532544"/>
        <c:crosses val="autoZero"/>
        <c:crossBetween val="midCat"/>
        <c:majorUnit val="0.1"/>
      </c:valAx>
      <c:valAx>
        <c:axId val="159545216"/>
        <c:scaling>
          <c:orientation val="minMax"/>
          <c:max val="342"/>
          <c:min val="171"/>
        </c:scaling>
        <c:delete val="1"/>
        <c:axPos val="r"/>
        <c:numFmt formatCode="#,##0" sourceLinked="0"/>
        <c:tickLblPos val="none"/>
        <c:crossAx val="159546752"/>
        <c:crosses val="max"/>
        <c:crossBetween val="midCat"/>
      </c:valAx>
      <c:valAx>
        <c:axId val="159546752"/>
        <c:scaling>
          <c:orientation val="minMax"/>
        </c:scaling>
        <c:delete val="1"/>
        <c:axPos val="b"/>
        <c:numFmt formatCode="General" sourceLinked="1"/>
        <c:tickLblPos val="none"/>
        <c:crossAx val="159545216"/>
        <c:crosses val="autoZero"/>
        <c:crossBetween val="midCat"/>
      </c:valAx>
    </c:plotArea>
    <c:legend>
      <c:legendPos val="b"/>
      <c:legendEntry>
        <c:idx val="3"/>
        <c:txPr>
          <a:bodyPr/>
          <a:lstStyle/>
          <a:p>
            <a:pPr>
              <a:defRPr>
                <a:solidFill>
                  <a:schemeClr val="tx1"/>
                </a:solidFill>
              </a:defRPr>
            </a:pPr>
            <a:endParaRPr lang="zh-CN"/>
          </a:p>
        </c:txPr>
      </c:legendEntry>
      <c:legendEntry>
        <c:idx val="4"/>
        <c:txPr>
          <a:bodyPr/>
          <a:lstStyle/>
          <a:p>
            <a:pPr>
              <a:defRPr>
                <a:solidFill>
                  <a:schemeClr val="tx1"/>
                </a:solidFill>
              </a:defRPr>
            </a:pPr>
            <a:endParaRPr lang="zh-CN"/>
          </a:p>
        </c:txPr>
      </c:legendEntry>
      <c:legendEntry>
        <c:idx val="5"/>
        <c:txPr>
          <a:bodyPr/>
          <a:lstStyle/>
          <a:p>
            <a:pPr>
              <a:defRPr>
                <a:solidFill>
                  <a:schemeClr val="tx1"/>
                </a:solidFill>
              </a:defRPr>
            </a:pPr>
            <a:endParaRPr lang="zh-CN"/>
          </a:p>
        </c:txPr>
      </c:legendEntry>
      <c:layout>
        <c:manualLayout>
          <c:xMode val="edge"/>
          <c:yMode val="edge"/>
          <c:x val="0.36750988483909325"/>
          <c:y val="0.74896554210325361"/>
          <c:w val="0.59524597145879865"/>
          <c:h val="4.5964140294984288E-2"/>
        </c:manualLayout>
      </c:layout>
      <c:txPr>
        <a:bodyPr/>
        <a:lstStyle/>
        <a:p>
          <a:pPr>
            <a:defRPr sz="1400">
              <a:solidFill>
                <a:schemeClr val="tx1"/>
              </a:solidFill>
            </a:defRPr>
          </a:pPr>
          <a:endParaRPr lang="zh-CN"/>
        </a:p>
      </c:txPr>
    </c:legend>
    <c:plotVisOnly val="1"/>
  </c:chart>
  <c:spPr>
    <a:ln w="9525">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66135-5BE9-43B2-B049-D2A7173BE22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659F9-C348-469A-902A-F2F6A3487D99}"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27580-3761-4E28-8F54-7A7C6A4159C8}"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44A2C-CA7C-4522-9348-36D9447AC489}"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57E96-A4F6-48BD-9ECC-C4B3DDF33942}"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073E1-5027-49B9-821A-084F67F73074}"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0179" lvl="2" indent="-168244"/>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defTabSz="896938">
              <a:spcBef>
                <a:spcPct val="0"/>
              </a:spcBef>
              <a:spcAft>
                <a:spcPts val="325"/>
              </a:spcAft>
              <a:buFont typeface="Arial" charset="0"/>
              <a:buNone/>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379033B-314D-443C-ADAD-C26FEFF99E5B}" type="slidenum">
              <a:rPr lang="en-US"/>
              <a:pPr defTabSz="912813"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D7B2CE0-6640-46FB-B002-9859D308896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spcBef>
                <a:spcPts val="0"/>
              </a:spcBef>
              <a:spcAft>
                <a:spcPts val="0"/>
              </a:spcAft>
              <a:buFont typeface="Symbol"/>
              <a:buNone/>
            </a:pP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1BFEC-A6D8-423E-B0C7-A435522C03D1}"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mj-lt"/>
              <a:buAutoNum type="arabicPeriod"/>
              <a:defRPr/>
            </a:pPr>
            <a:endParaRPr lang="en-US" dirty="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8107AF-F73B-4245-8238-3CEBDCD3311A}"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endParaRPr lang="en-US" dirty="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25329-3199-4684-8DF2-AD3EA7D8D58E}"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3F0311-BC50-46D9-8745-4B693665672E}"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TechReady7 Breakout Chalktalk Template</a:t>
            </a:r>
          </a:p>
        </p:txBody>
      </p:sp>
      <p:sp>
        <p:nvSpPr>
          <p:cNvPr id="645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BDE08A-5140-4BD2-9DAD-2041DAB6277B}" type="datetime1">
              <a:rPr lang="en-US" smtClean="0"/>
              <a:pPr fontAlgn="base">
                <a:spcBef>
                  <a:spcPct val="0"/>
                </a:spcBef>
                <a:spcAft>
                  <a:spcPct val="0"/>
                </a:spcAft>
                <a:defRPr/>
              </a:pPr>
              <a:t>10/29/2009</a:t>
            </a:fld>
            <a:endParaRPr lang="en-US" smtClean="0"/>
          </a:p>
        </p:txBody>
      </p:sp>
      <p:sp>
        <p:nvSpPr>
          <p:cNvPr id="645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2008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45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FDFDA-B48C-40B9-957F-9977EA8CFC2A}"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4AA117-3D50-4C98-81BE-0942DD61D314}"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9579E-9ABF-4BDE-9E9D-5EA6C3FD84A9}"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AE9E9-87B6-4499-9ECB-26D4D8912E1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11:33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11:33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Web">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712"/>
          </a:xfrm>
          <a:prstGeom prst="rect">
            <a:avLst/>
          </a:prstGeo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a:prstGeom prst="rect">
            <a:avLst/>
          </a:prstGeo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_Better Together">
    <p:spTree>
      <p:nvGrpSpPr>
        <p:cNvPr id="1" name=""/>
        <p:cNvGrpSpPr/>
        <p:nvPr/>
      </p:nvGrpSpPr>
      <p:grpSpPr>
        <a:xfrm>
          <a:off x="0" y="0"/>
          <a:ext cx="0" cy="0"/>
          <a:chOff x="0" y="0"/>
          <a:chExt cx="0" cy="0"/>
        </a:xfrm>
      </p:grpSpPr>
      <p:sp>
        <p:nvSpPr>
          <p:cNvPr id="2" name="Title 1"/>
          <p:cNvSpPr>
            <a:spLocks noGrp="1"/>
          </p:cNvSpPr>
          <p:nvPr>
            <p:ph type="title"/>
          </p:nvPr>
        </p:nvSpPr>
        <p:spPr>
          <a:xfrm>
            <a:off x="241300" y="242888"/>
            <a:ext cx="8382000" cy="747712"/>
          </a:xfrm>
          <a:prstGeom prst="rect">
            <a:avLst/>
          </a:prstGeo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a:prstGeom prst="rect">
            <a:avLst/>
          </a:prstGeo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Scaleable_Reli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10600" cy="747712"/>
          </a:xfrm>
          <a:prstGeom prst="rect">
            <a:avLst/>
          </a:prstGeom>
        </p:spPr>
        <p:txBody>
          <a:bodyPr/>
          <a:lstStyle>
            <a:lvl1pPr>
              <a:defRPr sz="36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a:prstGeom prst="rect">
            <a:avLst/>
          </a:prstGeo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712"/>
          </a:xfrm>
          <a:prstGeom prst="rect">
            <a:avLst/>
          </a:prstGeo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a:prstGeom prst="rect">
            <a:avLst/>
          </a:prstGeo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Managem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712"/>
          </a:xfrm>
          <a:prstGeom prst="rect">
            <a:avLst/>
          </a:prstGeo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a:prstGeom prst="rect">
            <a:avLst/>
          </a:prstGeo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Virtualiza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712"/>
          </a:xfrm>
          <a:prstGeom prst="rect">
            <a:avLst/>
          </a:prstGeo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a:prstGeom prst="rect">
            <a:avLst/>
          </a:prstGeo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 id="2147483672" r:id="rId23"/>
    <p:sldLayoutId id="2147483674" r:id="rId24"/>
    <p:sldLayoutId id="2147483675"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3.pn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72.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76.png"/><Relationship Id="rId11" Type="http://schemas.openxmlformats.org/officeDocument/2006/relationships/image" Target="../media/image79.png"/><Relationship Id="rId5" Type="http://schemas.openxmlformats.org/officeDocument/2006/relationships/image" Target="../media/image75.pn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24.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image" Target="../media/image87.png"/><Relationship Id="rId4" Type="http://schemas.openxmlformats.org/officeDocument/2006/relationships/image" Target="../media/image82.png"/><Relationship Id="rId9" Type="http://schemas.openxmlformats.org/officeDocument/2006/relationships/image" Target="../media/image48.png"/><Relationship Id="rId1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8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81.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1.png"/><Relationship Id="rId7" Type="http://schemas.openxmlformats.org/officeDocument/2006/relationships/image" Target="../media/image95.png"/><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6.png"/><Relationship Id="rId4" Type="http://schemas.openxmlformats.org/officeDocument/2006/relationships/image" Target="../media/image92.png"/><Relationship Id="rId9" Type="http://schemas.openxmlformats.org/officeDocument/2006/relationships/image" Target="../media/image91.png"/></Relationships>
</file>

<file path=ppt/slides/_rels/slide4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60.png"/><Relationship Id="rId7"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image" Target="../media/image97.png"/><Relationship Id="rId5" Type="http://schemas.openxmlformats.org/officeDocument/2006/relationships/image" Target="../media/image48.png"/><Relationship Id="rId4" Type="http://schemas.openxmlformats.org/officeDocument/2006/relationships/image" Target="../media/image59.png"/><Relationship Id="rId9" Type="http://schemas.openxmlformats.org/officeDocument/2006/relationships/image" Target="../media/image99.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106.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image" Target="../media/image108.gif"/><Relationship Id="rId5" Type="http://schemas.openxmlformats.org/officeDocument/2006/relationships/image" Target="../media/image107.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处理器兼容模式</a:t>
            </a:r>
            <a:endParaRPr lang="zh-CN" altLang="en-US" b="0" dirty="0"/>
          </a:p>
        </p:txBody>
      </p:sp>
      <p:sp>
        <p:nvSpPr>
          <p:cNvPr id="3" name="内容占位符 2"/>
          <p:cNvSpPr>
            <a:spLocks noGrp="1"/>
          </p:cNvSpPr>
          <p:nvPr>
            <p:ph idx="1"/>
          </p:nvPr>
        </p:nvSpPr>
        <p:spPr/>
        <p:txBody>
          <a:bodyPr/>
          <a:lstStyle/>
          <a:p>
            <a:pPr lvl="0"/>
            <a:r>
              <a:rPr lang="zh-CN" altLang="en-US" dirty="0" smtClean="0"/>
              <a:t>概述</a:t>
            </a:r>
            <a:endParaRPr lang="en-US" altLang="en-US" dirty="0" smtClean="0"/>
          </a:p>
          <a:p>
            <a:pPr lvl="1"/>
            <a:r>
              <a:rPr lang="zh-CN" altLang="en-US" sz="2000" dirty="0" smtClean="0"/>
              <a:t>允许在线迁移跨越相同</a:t>
            </a:r>
            <a:r>
              <a:rPr lang="en-US" altLang="zh-CN" sz="2000" dirty="0" smtClean="0"/>
              <a:t>CPU</a:t>
            </a:r>
            <a:r>
              <a:rPr lang="zh-CN" altLang="en-US" sz="2000" dirty="0" smtClean="0"/>
              <a:t>家族中的不同版本</a:t>
            </a:r>
            <a:r>
              <a:rPr lang="en-US" altLang="zh-CN" sz="2000" dirty="0" smtClean="0"/>
              <a:t> (</a:t>
            </a:r>
            <a:r>
              <a:rPr lang="zh-CN" altLang="en-US" sz="2000" dirty="0" smtClean="0"/>
              <a:t>如：</a:t>
            </a:r>
            <a:r>
              <a:rPr lang="en-US" altLang="zh-CN" sz="2000" dirty="0" smtClean="0"/>
              <a:t>Intel-to-Intel ,</a:t>
            </a:r>
            <a:r>
              <a:rPr lang="zh-CN" altLang="en-US" sz="2000" dirty="0" smtClean="0"/>
              <a:t> </a:t>
            </a:r>
            <a:r>
              <a:rPr lang="en-US" altLang="zh-CN" sz="2000" dirty="0" smtClean="0"/>
              <a:t>AMD-to-AMD)</a:t>
            </a:r>
          </a:p>
          <a:p>
            <a:pPr lvl="1"/>
            <a:r>
              <a:rPr lang="zh-CN" altLang="en-US" sz="2000" dirty="0" smtClean="0"/>
              <a:t>以</a:t>
            </a:r>
            <a:r>
              <a:rPr lang="en-US" altLang="zh-CN" sz="2000" dirty="0" smtClean="0"/>
              <a:t>VM</a:t>
            </a:r>
            <a:r>
              <a:rPr lang="zh-CN" altLang="en-US" sz="2000" dirty="0" smtClean="0"/>
              <a:t>为单位进行兼容性设定</a:t>
            </a:r>
            <a:endParaRPr lang="en-US" altLang="zh-CN" sz="2000" dirty="0" smtClean="0"/>
          </a:p>
          <a:p>
            <a:pPr lvl="1"/>
            <a:r>
              <a:rPr lang="en-US" altLang="zh-CN" sz="2000" dirty="0" smtClean="0"/>
              <a:t>Abstracts the VM down to the lowest common denominator in terms of instruction sets available to the VM. </a:t>
            </a:r>
          </a:p>
          <a:p>
            <a:pPr lvl="0"/>
            <a:r>
              <a:rPr lang="zh-CN" altLang="en-US" dirty="0" smtClean="0"/>
              <a:t>好处</a:t>
            </a:r>
            <a:endParaRPr lang="en-US" altLang="zh-CN" dirty="0" smtClean="0"/>
          </a:p>
          <a:p>
            <a:pPr lvl="1"/>
            <a:r>
              <a:rPr lang="zh-CN" altLang="en-US" sz="2000" dirty="0" smtClean="0"/>
              <a:t>提供了更加灵活的群集内的迁移能力</a:t>
            </a:r>
            <a:endParaRPr lang="en-US" altLang="zh-CN" sz="2000" dirty="0" smtClean="0"/>
          </a:p>
          <a:p>
            <a:pPr lvl="1"/>
            <a:r>
              <a:rPr lang="zh-CN" altLang="en-US" sz="2000" dirty="0" smtClean="0"/>
              <a:t>能够在更广泛的候选宿主硬件范围间进行迁移</a:t>
            </a:r>
            <a:endParaRPr lang="en-US" altLang="zh-CN" sz="2000" dirty="0" smtClean="0"/>
          </a:p>
          <a:p>
            <a:pPr lvl="1"/>
            <a:r>
              <a:rPr lang="zh-CN" altLang="en-US" sz="2000" dirty="0" smtClean="0"/>
              <a:t>不需要其它额外的硬件限制</a:t>
            </a:r>
            <a:endParaRPr lang="en-US" altLang="zh-CN" sz="2000" dirty="0" smtClean="0"/>
          </a:p>
        </p:txBody>
      </p:sp>
      <p:pic>
        <p:nvPicPr>
          <p:cNvPr id="4" name="Picture 1" descr="cid:image001.png@01C99C1A.381FA310"/>
          <p:cNvPicPr>
            <a:picLocks noChangeAspect="1" noChangeArrowheads="1"/>
          </p:cNvPicPr>
          <p:nvPr/>
        </p:nvPicPr>
        <p:blipFill>
          <a:blip r:embed="rId3" cstate="print"/>
          <a:srcRect/>
          <a:stretch>
            <a:fillRect/>
          </a:stretch>
        </p:blipFill>
        <p:spPr bwMode="auto">
          <a:xfrm>
            <a:off x="5357818" y="5357826"/>
            <a:ext cx="3429000" cy="1284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更加简便的部署</a:t>
            </a:r>
            <a:endParaRPr lang="zh-CN" altLang="en-US" b="0" dirty="0"/>
          </a:p>
        </p:txBody>
      </p:sp>
      <p:sp>
        <p:nvSpPr>
          <p:cNvPr id="3" name="内容占位符 2"/>
          <p:cNvSpPr>
            <a:spLocks noGrp="1"/>
          </p:cNvSpPr>
          <p:nvPr>
            <p:ph idx="1"/>
          </p:nvPr>
        </p:nvSpPr>
        <p:spPr/>
        <p:txBody>
          <a:bodyPr/>
          <a:lstStyle/>
          <a:p>
            <a:r>
              <a:rPr lang="zh-CN" altLang="en-US" dirty="0" smtClean="0"/>
              <a:t>从</a:t>
            </a:r>
            <a:r>
              <a:rPr lang="en-US" altLang="zh-CN" dirty="0" smtClean="0"/>
              <a:t>.VHD</a:t>
            </a:r>
            <a:r>
              <a:rPr lang="zh-CN" altLang="en-US" dirty="0" smtClean="0"/>
              <a:t>直接启动</a:t>
            </a:r>
            <a:endParaRPr lang="en-US" altLang="en-US" dirty="0" smtClean="0"/>
          </a:p>
          <a:p>
            <a:pPr lvl="1"/>
            <a:r>
              <a:rPr lang="zh-CN" altLang="en-US" dirty="0" smtClean="0"/>
              <a:t>轻松实现虚拟和物理计算机的预配置</a:t>
            </a:r>
            <a:endParaRPr lang="en-US" altLang="zh-CN" dirty="0" smtClean="0"/>
          </a:p>
          <a:p>
            <a:pPr lvl="1"/>
            <a:r>
              <a:rPr lang="zh-CN" altLang="en-US" dirty="0" smtClean="0"/>
              <a:t>减少管理的镜像数量</a:t>
            </a:r>
            <a:endParaRPr lang="en-US" altLang="zh-CN" dirty="0" smtClean="0"/>
          </a:p>
          <a:p>
            <a:pPr lvl="1"/>
            <a:r>
              <a:rPr lang="zh-CN" altLang="en-US" dirty="0" smtClean="0"/>
              <a:t>简化部署测试</a:t>
            </a:r>
            <a:endParaRPr lang="en-US" altLang="zh-CN" dirty="0" smtClean="0"/>
          </a:p>
        </p:txBody>
      </p:sp>
      <p:pic>
        <p:nvPicPr>
          <p:cNvPr id="5"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1524000" y="4398885"/>
            <a:ext cx="1094721" cy="1392315"/>
          </a:xfrm>
          <a:prstGeom prst="rect">
            <a:avLst/>
          </a:prstGeom>
          <a:noFill/>
          <a:ln w="9525">
            <a:noFill/>
            <a:miter lim="800000"/>
            <a:headEnd/>
            <a:tailEnd/>
          </a:ln>
        </p:spPr>
      </p:pic>
      <p:sp>
        <p:nvSpPr>
          <p:cNvPr id="6" name="TextBox 5"/>
          <p:cNvSpPr txBox="1"/>
          <p:nvPr/>
        </p:nvSpPr>
        <p:spPr>
          <a:xfrm>
            <a:off x="3884849" y="5257800"/>
            <a:ext cx="697627" cy="400110"/>
          </a:xfrm>
          <a:prstGeom prst="rect">
            <a:avLst/>
          </a:prstGeom>
          <a:noFill/>
        </p:spPr>
        <p:txBody>
          <a:bodyPr wrap="none" rtlCol="0">
            <a:spAutoFit/>
          </a:bodyPr>
          <a:lstStyle/>
          <a:p>
            <a:r>
              <a:rPr lang="zh-CN" altLang="en-US" sz="2000" b="1" dirty="0" smtClean="0">
                <a:latin typeface="+mj-lt"/>
              </a:rPr>
              <a:t>启动</a:t>
            </a:r>
            <a:endParaRPr lang="en-US" sz="2000" b="1" dirty="0">
              <a:latin typeface="+mj-lt"/>
            </a:endParaRPr>
          </a:p>
        </p:txBody>
      </p:sp>
      <p:pic>
        <p:nvPicPr>
          <p:cNvPr id="7"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5715000" y="4724400"/>
            <a:ext cx="1381850" cy="904385"/>
          </a:xfrm>
          <a:prstGeom prst="rect">
            <a:avLst/>
          </a:prstGeom>
          <a:noFill/>
        </p:spPr>
      </p:pic>
      <p:grpSp>
        <p:nvGrpSpPr>
          <p:cNvPr id="8" name="Group 58"/>
          <p:cNvGrpSpPr/>
          <p:nvPr/>
        </p:nvGrpSpPr>
        <p:grpSpPr>
          <a:xfrm>
            <a:off x="2286000" y="5054600"/>
            <a:ext cx="3581400" cy="127000"/>
            <a:chOff x="2590800" y="5334001"/>
            <a:chExt cx="3581400" cy="127000"/>
          </a:xfrm>
        </p:grpSpPr>
        <p:sp>
          <p:nvSpPr>
            <p:cNvPr id="9" name="Oval 32"/>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33"/>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34"/>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3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Oval 3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Oval 37"/>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Oval 48"/>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Oval 51"/>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Oval 5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Oval 5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Oval 5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Oval 56"/>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Oval 5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2" name="Group 29"/>
          <p:cNvGrpSpPr/>
          <p:nvPr/>
        </p:nvGrpSpPr>
        <p:grpSpPr>
          <a:xfrm>
            <a:off x="6400800" y="4267200"/>
            <a:ext cx="1447800" cy="1295400"/>
            <a:chOff x="7315200" y="4648200"/>
            <a:chExt cx="1447800" cy="1295400"/>
          </a:xfrm>
        </p:grpSpPr>
        <p:pic>
          <p:nvPicPr>
            <p:cNvPr id="23" name="Picture 2" descr="C:\Courses\Icons Windows Vista\imageres.dll_I0020_0409.png"/>
            <p:cNvPicPr>
              <a:picLocks noChangeAspect="1" noChangeArrowheads="1"/>
            </p:cNvPicPr>
            <p:nvPr/>
          </p:nvPicPr>
          <p:blipFill>
            <a:blip r:embed="rId7" cstate="print"/>
            <a:srcRect/>
            <a:stretch>
              <a:fillRect/>
            </a:stretch>
          </p:blipFill>
          <p:spPr bwMode="auto">
            <a:xfrm>
              <a:off x="7315200" y="4648200"/>
              <a:ext cx="1295401" cy="1295400"/>
            </a:xfrm>
            <a:prstGeom prst="rect">
              <a:avLst/>
            </a:prstGeom>
            <a:noFill/>
          </p:spPr>
        </p:pic>
        <p:sp>
          <p:nvSpPr>
            <p:cNvPr id="24" name="TextBox 23"/>
            <p:cNvSpPr txBox="1"/>
            <p:nvPr/>
          </p:nvSpPr>
          <p:spPr>
            <a:xfrm>
              <a:off x="8047266" y="5008385"/>
              <a:ext cx="715734" cy="401815"/>
            </a:xfrm>
            <a:prstGeom prst="rect">
              <a:avLst/>
            </a:prstGeom>
            <a:noFill/>
          </p:spPr>
          <p:txBody>
            <a:bodyPr wrap="none" rtlCol="0">
              <a:spAutoFit/>
            </a:bodyPr>
            <a:lstStyle/>
            <a:p>
              <a:pPr algn="ctr"/>
              <a:r>
                <a:rPr lang="en-US" sz="1600" dirty="0" smtClean="0">
                  <a:latin typeface="+mj-lt"/>
                </a:rPr>
                <a:t>VHD</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3*#ppt_w"/>
                                          </p:val>
                                        </p:tav>
                                        <p:tav tm="100000">
                                          <p:val>
                                            <p:strVal val="#ppt_w"/>
                                          </p:val>
                                        </p:tav>
                                      </p:tavLst>
                                    </p:anim>
                                    <p:anim calcmode="lin" valueType="num">
                                      <p:cBhvr>
                                        <p:cTn id="12" dur="500" fill="hold"/>
                                        <p:tgtEl>
                                          <p:spTgt spid="6"/>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35" presetClass="path" presetSubtype="0" accel="50000" decel="50000" fill="hold" nodeType="afterEffect">
                                  <p:stCondLst>
                                    <p:cond delay="0"/>
                                  </p:stCondLst>
                                  <p:childTnLst>
                                    <p:animMotion origin="layout" path="M 3.33333E-6 -3.70028E-6 L -0.4875 -3.70028E-6 " pathEditMode="relative" rAng="0" ptsTypes="AA">
                                      <p:cBhvr>
                                        <p:cTn id="15" dur="1000" fill="hold"/>
                                        <p:tgtEl>
                                          <p:spTgt spid="22"/>
                                        </p:tgtEl>
                                        <p:attrNameLst>
                                          <p:attrName>ppt_x</p:attrName>
                                          <p:attrName>ppt_y</p:attrName>
                                        </p:attrNameLst>
                                      </p:cBhvr>
                                      <p:rCtr x="-2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100000"/>
              <a:defRPr/>
            </a:pPr>
            <a:r>
              <a:rPr lang="en-US" altLang="zh-CN" b="1" dirty="0" smtClean="0">
                <a:latin typeface="+mn-lt"/>
                <a:cs typeface="+mn-cs"/>
              </a:rPr>
              <a:t> </a:t>
            </a:r>
            <a:r>
              <a:rPr lang="zh-CN" altLang="en-US" b="1" dirty="0" smtClean="0">
                <a:latin typeface="+mn-lt"/>
                <a:cs typeface="+mn-cs"/>
              </a:rPr>
              <a:t>增强的管理工具集合</a:t>
            </a:r>
            <a:endParaRPr lang="en-US" altLang="zh-CN" b="1" dirty="0" smtClean="0">
              <a:latin typeface="+mn-lt"/>
              <a:cs typeface="+mn-cs"/>
            </a:endParaRPr>
          </a:p>
          <a:p>
            <a:pPr marL="406400" lvl="1" indent="-239713" defTabSz="912813" eaLnBrk="0" hangingPunct="0">
              <a:lnSpc>
                <a:spcPct val="90000"/>
              </a:lnSpc>
              <a:spcBef>
                <a:spcPct val="20000"/>
              </a:spcBef>
              <a:buSzPct val="100000"/>
              <a:buBlip>
                <a:blip r:embed="rId3"/>
              </a:buBlip>
              <a:defRPr/>
            </a:pPr>
            <a:r>
              <a:rPr lang="zh-CN" altLang="en-US" sz="1600" dirty="0" smtClean="0">
                <a:latin typeface="+mn-lt"/>
                <a:cs typeface="+mn-cs"/>
              </a:rPr>
              <a:t>通过使用</a:t>
            </a:r>
            <a:r>
              <a:rPr lang="en-US" altLang="zh-CN" sz="1600" dirty="0" smtClean="0"/>
              <a:t>RDS </a:t>
            </a:r>
            <a:r>
              <a:rPr lang="en-US" altLang="zh-CN" sz="1600" dirty="0" err="1" smtClean="0"/>
              <a:t>Powershell</a:t>
            </a:r>
            <a:r>
              <a:rPr lang="en-US" altLang="zh-CN" sz="1600" dirty="0" smtClean="0"/>
              <a:t> </a:t>
            </a:r>
            <a:r>
              <a:rPr lang="zh-CN" altLang="en-US" sz="1600" dirty="0" smtClean="0"/>
              <a:t>减少重复任务。如应用程序安装、连接代理的安装配置，以及用户个人信息的管理</a:t>
            </a:r>
            <a:endParaRPr lang="en-US" altLang="zh-CN" sz="1600" dirty="0" smtClean="0">
              <a:latin typeface="+mn-lt"/>
              <a:cs typeface="+mn-cs"/>
            </a:endParaRPr>
          </a:p>
        </p:txBody>
      </p:sp>
      <p:sp>
        <p:nvSpPr>
          <p:cNvPr id="18" name="Pentagon 17"/>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80000"/>
              <a:defRPr/>
            </a:pPr>
            <a:r>
              <a:rPr lang="en-US" altLang="zh-CN" b="1" dirty="0" smtClean="0">
                <a:latin typeface="+mn-lt"/>
                <a:cs typeface="+mn-cs"/>
              </a:rPr>
              <a:t>RDS &amp; VDI – </a:t>
            </a:r>
            <a:r>
              <a:rPr lang="zh-CN" altLang="en-US" b="1" dirty="0" smtClean="0">
                <a:latin typeface="+mn-lt"/>
                <a:cs typeface="+mn-cs"/>
              </a:rPr>
              <a:t>整合的解决方案</a:t>
            </a:r>
            <a:endParaRPr lang="en-US" altLang="zh-CN" b="1" dirty="0" smtClean="0">
              <a:latin typeface="+mn-lt"/>
              <a:cs typeface="+mn-cs"/>
            </a:endParaRPr>
          </a:p>
          <a:p>
            <a:pPr marL="406400" lvl="1" indent="-239713" defTabSz="873125" eaLnBrk="0" hangingPunct="0">
              <a:lnSpc>
                <a:spcPct val="90000"/>
              </a:lnSpc>
              <a:spcBef>
                <a:spcPct val="20000"/>
              </a:spcBef>
              <a:buSzPct val="100000"/>
              <a:buBlip>
                <a:blip r:embed="rId3"/>
              </a:buBlip>
              <a:defRPr/>
            </a:pPr>
            <a:r>
              <a:rPr lang="zh-CN" altLang="en-US" sz="1600" dirty="0" smtClean="0">
                <a:latin typeface="+mn-lt"/>
                <a:cs typeface="+mn-cs"/>
              </a:rPr>
              <a:t>统一的代理处理用户和</a:t>
            </a:r>
            <a:r>
              <a:rPr lang="en-US" altLang="zh-CN" sz="1600" dirty="0" smtClean="0">
                <a:latin typeface="+mn-lt"/>
                <a:cs typeface="+mn-cs"/>
              </a:rPr>
              <a:t>session</a:t>
            </a:r>
            <a:r>
              <a:rPr lang="zh-CN" altLang="en-US" sz="1600" dirty="0" smtClean="0">
                <a:latin typeface="+mn-lt"/>
                <a:cs typeface="+mn-cs"/>
              </a:rPr>
              <a:t>和虚拟机的连接</a:t>
            </a:r>
            <a:r>
              <a:rPr lang="en-US" altLang="zh-CN" sz="1600" dirty="0" smtClean="0">
                <a:latin typeface="+mn-lt"/>
                <a:cs typeface="+mn-cs"/>
              </a:rPr>
              <a:t>, </a:t>
            </a:r>
            <a:r>
              <a:rPr lang="zh-CN" altLang="en-US" sz="1600" dirty="0" smtClean="0">
                <a:latin typeface="+mn-lt"/>
                <a:cs typeface="+mn-cs"/>
              </a:rPr>
              <a:t>产品内建的</a:t>
            </a:r>
            <a:r>
              <a:rPr lang="en-US" altLang="zh-CN" sz="1600" dirty="0" smtClean="0">
                <a:latin typeface="+mn-lt"/>
                <a:cs typeface="+mn-cs"/>
              </a:rPr>
              <a:t>Hyper-V</a:t>
            </a:r>
            <a:r>
              <a:rPr lang="zh-CN" altLang="en-US" sz="1600" dirty="0" smtClean="0">
                <a:latin typeface="+mn-lt"/>
                <a:cs typeface="+mn-cs"/>
              </a:rPr>
              <a:t>构建的</a:t>
            </a:r>
            <a:endParaRPr lang="en-US" altLang="zh-CN" sz="1600" dirty="0" smtClean="0">
              <a:latin typeface="+mn-lt"/>
              <a:cs typeface="+mn-cs"/>
            </a:endParaRPr>
          </a:p>
          <a:p>
            <a:pPr marL="406400" lvl="1" indent="-239713" defTabSz="873125" eaLnBrk="0" hangingPunct="0">
              <a:lnSpc>
                <a:spcPct val="90000"/>
              </a:lnSpc>
              <a:spcBef>
                <a:spcPct val="20000"/>
              </a:spcBef>
              <a:buSzPct val="100000"/>
              <a:defRPr/>
            </a:pPr>
            <a:r>
              <a:rPr lang="en-US" altLang="zh-CN" sz="1600" dirty="0" smtClean="0">
                <a:latin typeface="+mn-lt"/>
                <a:cs typeface="+mn-cs"/>
              </a:rPr>
              <a:t>     VDI</a:t>
            </a:r>
            <a:r>
              <a:rPr lang="zh-CN" altLang="en-US" sz="1600" dirty="0" smtClean="0">
                <a:latin typeface="+mn-lt"/>
                <a:cs typeface="+mn-cs"/>
              </a:rPr>
              <a:t>解决方案</a:t>
            </a:r>
            <a:endParaRPr lang="en-US" altLang="zh-CN" sz="1600" dirty="0" smtClean="0">
              <a:latin typeface="+mn-lt"/>
              <a:cs typeface="+mn-cs"/>
            </a:endParaRPr>
          </a:p>
        </p:txBody>
      </p:sp>
      <p:sp>
        <p:nvSpPr>
          <p:cNvPr id="19" name="Pentagon 18"/>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indent="-349250" defTabSz="912813" eaLnBrk="0" hangingPunct="0">
              <a:lnSpc>
                <a:spcPct val="90000"/>
              </a:lnSpc>
              <a:spcBef>
                <a:spcPct val="20000"/>
              </a:spcBef>
              <a:buSzPct val="100000"/>
              <a:defRPr/>
            </a:pPr>
            <a:r>
              <a:rPr lang="zh-CN" altLang="en-US" b="1" dirty="0" smtClean="0">
                <a:latin typeface="+mn-lt"/>
                <a:cs typeface="+mn-cs"/>
              </a:rPr>
              <a:t>增强的用户体验</a:t>
            </a:r>
            <a:endParaRPr lang="en-US" altLang="zh-CN" b="1" dirty="0" smtClean="0">
              <a:latin typeface="+mn-lt"/>
              <a:cs typeface="+mn-cs"/>
            </a:endParaRPr>
          </a:p>
          <a:p>
            <a:pPr marL="406400" lvl="1" indent="-239713" defTabSz="912813" eaLnBrk="0" hangingPunct="0">
              <a:lnSpc>
                <a:spcPct val="90000"/>
              </a:lnSpc>
              <a:spcBef>
                <a:spcPct val="20000"/>
              </a:spcBef>
              <a:buSzPct val="100000"/>
              <a:buBlip>
                <a:blip r:embed="rId3"/>
              </a:buBlip>
              <a:defRPr/>
            </a:pPr>
            <a:r>
              <a:rPr lang="zh-CN" altLang="en-US" sz="1600" dirty="0" smtClean="0">
                <a:latin typeface="+mn-lt"/>
                <a:cs typeface="+mn-cs"/>
              </a:rPr>
              <a:t>支持更加丰富的多媒体、</a:t>
            </a:r>
            <a:r>
              <a:rPr lang="en-US" altLang="zh-CN" sz="1600" dirty="0" smtClean="0">
                <a:latin typeface="+mn-lt"/>
                <a:cs typeface="+mn-cs"/>
              </a:rPr>
              <a:t>VoIP, </a:t>
            </a:r>
            <a:r>
              <a:rPr lang="en-US" altLang="zh-CN" sz="1600" dirty="0" smtClean="0"/>
              <a:t>A</a:t>
            </a:r>
            <a:r>
              <a:rPr lang="en-US" altLang="zh-CN" sz="1600" dirty="0" smtClean="0">
                <a:latin typeface="+mn-lt"/>
                <a:cs typeface="+mn-cs"/>
              </a:rPr>
              <a:t>ero </a:t>
            </a:r>
            <a:r>
              <a:rPr lang="en-US" altLang="zh-CN" sz="1600" dirty="0" smtClean="0"/>
              <a:t>G</a:t>
            </a:r>
            <a:r>
              <a:rPr lang="en-US" altLang="zh-CN" sz="1600" dirty="0" smtClean="0">
                <a:latin typeface="+mn-lt"/>
                <a:cs typeface="+mn-cs"/>
              </a:rPr>
              <a:t>lass, </a:t>
            </a:r>
            <a:r>
              <a:rPr lang="zh-CN" altLang="en-US" sz="1600" dirty="0" smtClean="0">
                <a:latin typeface="+mn-lt"/>
                <a:cs typeface="+mn-cs"/>
              </a:rPr>
              <a:t>真正的多显示器支持</a:t>
            </a:r>
            <a:r>
              <a:rPr lang="en-US" altLang="zh-CN" sz="1600" dirty="0" smtClean="0">
                <a:latin typeface="+mn-lt"/>
                <a:cs typeface="+mn-cs"/>
              </a:rPr>
              <a:t/>
            </a:r>
            <a:br>
              <a:rPr lang="en-US" altLang="zh-CN" sz="1600" dirty="0" smtClean="0">
                <a:latin typeface="+mn-lt"/>
                <a:cs typeface="+mn-cs"/>
              </a:rPr>
            </a:br>
            <a:endParaRPr lang="en-US" altLang="zh-CN" sz="1600" dirty="0" smtClean="0">
              <a:latin typeface="+mn-lt"/>
              <a:cs typeface="+mn-cs"/>
            </a:endParaRPr>
          </a:p>
        </p:txBody>
      </p:sp>
      <p:sp>
        <p:nvSpPr>
          <p:cNvPr id="20" name="Pentagon 19"/>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lvl="0" indent="-349250" defTabSz="912813" eaLnBrk="0" hangingPunct="0">
              <a:lnSpc>
                <a:spcPct val="90000"/>
              </a:lnSpc>
              <a:spcBef>
                <a:spcPct val="20000"/>
              </a:spcBef>
              <a:buSzPct val="100000"/>
              <a:defRPr/>
            </a:pPr>
            <a:r>
              <a:rPr lang="en-US" altLang="zh-CN" b="1" dirty="0" err="1" smtClean="0">
                <a:latin typeface="+mn-lt"/>
                <a:cs typeface="+mn-cs"/>
              </a:rPr>
              <a:t>RemoteApp</a:t>
            </a:r>
            <a:r>
              <a:rPr lang="en-US" altLang="zh-CN" b="1" dirty="0" smtClean="0">
                <a:latin typeface="+mn-lt"/>
                <a:cs typeface="+mn-cs"/>
              </a:rPr>
              <a:t> &amp; </a:t>
            </a:r>
            <a:r>
              <a:rPr lang="zh-CN" altLang="en-US" b="1" dirty="0" smtClean="0">
                <a:latin typeface="+mn-lt"/>
                <a:cs typeface="+mn-cs"/>
              </a:rPr>
              <a:t>桌面连接</a:t>
            </a:r>
            <a:endParaRPr lang="en-US" altLang="zh-CN" b="1" dirty="0" smtClean="0">
              <a:latin typeface="+mn-lt"/>
              <a:cs typeface="+mn-cs"/>
            </a:endParaRPr>
          </a:p>
          <a:p>
            <a:pPr marL="406400" lvl="1" indent="-239713" defTabSz="912813" eaLnBrk="0" hangingPunct="0">
              <a:lnSpc>
                <a:spcPct val="90000"/>
              </a:lnSpc>
              <a:spcBef>
                <a:spcPct val="20000"/>
              </a:spcBef>
              <a:buSzPct val="100000"/>
              <a:buBlip>
                <a:blip r:embed="rId3"/>
              </a:buBlip>
              <a:defRPr/>
            </a:pPr>
            <a:r>
              <a:rPr lang="zh-CN" altLang="en-US" sz="1600" dirty="0" smtClean="0"/>
              <a:t>集中部署的应用与远程客户端桌面环境的无缝集成，如开始菜单、桌面等。</a:t>
            </a:r>
            <a:endParaRPr lang="en-US" altLang="zh-CN" sz="1600" dirty="0" smtClean="0"/>
          </a:p>
          <a:p>
            <a:pPr marL="406400" lvl="1" indent="-239713" defTabSz="912813" eaLnBrk="0" hangingPunct="0">
              <a:lnSpc>
                <a:spcPct val="90000"/>
              </a:lnSpc>
              <a:spcBef>
                <a:spcPct val="20000"/>
              </a:spcBef>
              <a:buSzPct val="100000"/>
              <a:defRPr/>
            </a:pPr>
            <a:r>
              <a:rPr lang="zh-CN" altLang="en-US" sz="1600" dirty="0" smtClean="0"/>
              <a:t>     在不进行本地安装的情况下，可以在非工作</a:t>
            </a:r>
            <a:r>
              <a:rPr lang="en-US" altLang="zh-CN" sz="1600" dirty="0" smtClean="0"/>
              <a:t>PC</a:t>
            </a:r>
            <a:r>
              <a:rPr lang="zh-CN" altLang="en-US" sz="1600" dirty="0" smtClean="0"/>
              <a:t>上使用工作应用系统。</a:t>
            </a:r>
            <a:endParaRPr lang="en-US" altLang="zh-CN" sz="1600" dirty="0" smtClean="0">
              <a:latin typeface="+mn-lt"/>
              <a:cs typeface="+mn-cs"/>
            </a:endParaRPr>
          </a:p>
        </p:txBody>
      </p:sp>
      <p:sp>
        <p:nvSpPr>
          <p:cNvPr id="24" name="Pentagon 23"/>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5938" indent="-349250" defTabSz="912813" eaLnBrk="0" hangingPunct="0">
              <a:lnSpc>
                <a:spcPct val="90000"/>
              </a:lnSpc>
              <a:spcBef>
                <a:spcPct val="20000"/>
              </a:spcBef>
              <a:buSzPct val="100000"/>
              <a:defRPr/>
            </a:pPr>
            <a:r>
              <a:rPr lang="zh-CN" altLang="en-US" b="1" dirty="0" smtClean="0">
                <a:latin typeface="+mn-lt"/>
                <a:cs typeface="+mn-cs"/>
              </a:rPr>
              <a:t>平台级投资</a:t>
            </a:r>
            <a:endParaRPr lang="en-US" altLang="zh-CN" b="1" dirty="0" smtClean="0">
              <a:latin typeface="+mn-lt"/>
              <a:cs typeface="+mn-cs"/>
            </a:endParaRPr>
          </a:p>
          <a:p>
            <a:pPr marL="406400" lvl="1" indent="-239713" defTabSz="912813" eaLnBrk="0" hangingPunct="0">
              <a:lnSpc>
                <a:spcPct val="90000"/>
              </a:lnSpc>
              <a:spcBef>
                <a:spcPct val="20000"/>
              </a:spcBef>
              <a:buSzPct val="100000"/>
              <a:buBlip>
                <a:blip r:embed="rId3"/>
              </a:buBlip>
              <a:defRPr/>
            </a:pPr>
            <a:r>
              <a:rPr lang="en-US" altLang="zh-CN" sz="1600" dirty="0" smtClean="0"/>
              <a:t>RDS&amp; VDI</a:t>
            </a:r>
            <a:r>
              <a:rPr lang="zh-CN" altLang="en-US" sz="1600" dirty="0" smtClean="0"/>
              <a:t>具有</a:t>
            </a:r>
            <a:r>
              <a:rPr lang="zh-CN" altLang="en-US" sz="1600" dirty="0" smtClean="0">
                <a:latin typeface="+mn-lt"/>
                <a:cs typeface="+mn-cs"/>
              </a:rPr>
              <a:t>多层次扩展能力，以便合作伙伴</a:t>
            </a:r>
            <a:r>
              <a:rPr lang="zh-CN" altLang="en-US" sz="1600" dirty="0" smtClean="0"/>
              <a:t>可以轻松扩展、定制成自己的</a:t>
            </a:r>
            <a:endParaRPr lang="en-US" altLang="zh-CN" sz="1600" dirty="0" smtClean="0"/>
          </a:p>
          <a:p>
            <a:pPr marL="406400" lvl="1" indent="-239713" defTabSz="912813" eaLnBrk="0" hangingPunct="0">
              <a:lnSpc>
                <a:spcPct val="90000"/>
              </a:lnSpc>
              <a:spcBef>
                <a:spcPct val="20000"/>
              </a:spcBef>
              <a:buSzPct val="100000"/>
              <a:defRPr/>
            </a:pPr>
            <a:r>
              <a:rPr lang="zh-CN" altLang="en-US" sz="1600" dirty="0" smtClean="0"/>
              <a:t>     解决方案</a:t>
            </a:r>
            <a:endParaRPr lang="en-US" altLang="zh-CN" sz="1600" dirty="0" smtClean="0"/>
          </a:p>
        </p:txBody>
      </p:sp>
      <p:grpSp>
        <p:nvGrpSpPr>
          <p:cNvPr id="2" name="Group 26"/>
          <p:cNvGrpSpPr/>
          <p:nvPr/>
        </p:nvGrpSpPr>
        <p:grpSpPr>
          <a:xfrm>
            <a:off x="7966113" y="3276600"/>
            <a:ext cx="1101687" cy="1052934"/>
            <a:chOff x="3833275" y="5137961"/>
            <a:chExt cx="1560124" cy="1330933"/>
          </a:xfrm>
        </p:grpSpPr>
        <p:pic>
          <p:nvPicPr>
            <p:cNvPr id="15" name="Picture 5" descr="\\eventsql\dvd27\Clip_Installer\DVD_ART\Artwork_Imagery\Shapes and Graphics\screen captures\CICS 3270 screen.png"/>
            <p:cNvPicPr>
              <a:picLocks noChangeAspect="1" noChangeArrowheads="1"/>
            </p:cNvPicPr>
            <p:nvPr/>
          </p:nvPicPr>
          <p:blipFill>
            <a:blip r:embed="rId4" cstate="print"/>
            <a:srcRect/>
            <a:stretch>
              <a:fillRect/>
            </a:stretch>
          </p:blipFill>
          <p:spPr bwMode="auto">
            <a:xfrm>
              <a:off x="4271659" y="5137961"/>
              <a:ext cx="931438" cy="630541"/>
            </a:xfrm>
            <a:prstGeom prst="rect">
              <a:avLst/>
            </a:prstGeom>
            <a:noFill/>
          </p:spPr>
        </p:pic>
        <p:pic>
          <p:nvPicPr>
            <p:cNvPr id="16" name="Picture 3" descr="\\eventsql\dvd27\Clip_Installer\DVD_ART\Artwork_Imagery\Shapes and Graphics\screen captures\office screen.png"/>
            <p:cNvPicPr>
              <a:picLocks noChangeAspect="1" noChangeArrowheads="1"/>
            </p:cNvPicPr>
            <p:nvPr/>
          </p:nvPicPr>
          <p:blipFill>
            <a:blip r:embed="rId5" cstate="print"/>
            <a:srcRect/>
            <a:stretch>
              <a:fillRect/>
            </a:stretch>
          </p:blipFill>
          <p:spPr bwMode="auto">
            <a:xfrm>
              <a:off x="3833275" y="5435054"/>
              <a:ext cx="692560" cy="946292"/>
            </a:xfrm>
            <a:prstGeom prst="rect">
              <a:avLst/>
            </a:prstGeom>
            <a:noFill/>
          </p:spPr>
        </p:pic>
        <p:pic>
          <p:nvPicPr>
            <p:cNvPr id="17" name="Picture 4" descr="\\eventsql\dvd27\Clip_Installer\DVD_ART\Artwork_Imagery\Shapes and Graphics\screen captures\vista screen.png"/>
            <p:cNvPicPr>
              <a:picLocks noChangeAspect="1" noChangeArrowheads="1"/>
            </p:cNvPicPr>
            <p:nvPr/>
          </p:nvPicPr>
          <p:blipFill>
            <a:blip r:embed="rId6" cstate="print"/>
            <a:srcRect/>
            <a:stretch>
              <a:fillRect/>
            </a:stretch>
          </p:blipFill>
          <p:spPr bwMode="auto">
            <a:xfrm>
              <a:off x="4601758" y="5389124"/>
              <a:ext cx="791641" cy="1079770"/>
            </a:xfrm>
            <a:prstGeom prst="rect">
              <a:avLst/>
            </a:prstGeom>
            <a:noFill/>
          </p:spPr>
        </p:pic>
      </p:grpSp>
      <p:pic>
        <p:nvPicPr>
          <p:cNvPr id="28" name="Picture 4" descr="\\eventsql\dvd27\Clip_Installer\DVD_ART\Artwork_Imagery\Shapes and Graphics\Map Globe\Connected icon NEW.png"/>
          <p:cNvPicPr>
            <a:picLocks noChangeAspect="1" noChangeArrowheads="1"/>
          </p:cNvPicPr>
          <p:nvPr/>
        </p:nvPicPr>
        <p:blipFill>
          <a:blip r:embed="rId7" cstate="print"/>
          <a:srcRect/>
          <a:stretch>
            <a:fillRect/>
          </a:stretch>
        </p:blipFill>
        <p:spPr bwMode="auto">
          <a:xfrm>
            <a:off x="7980145" y="1283086"/>
            <a:ext cx="921222" cy="698114"/>
          </a:xfrm>
          <a:prstGeom prst="rect">
            <a:avLst/>
          </a:prstGeom>
          <a:noFill/>
        </p:spPr>
      </p:pic>
      <p:sp>
        <p:nvSpPr>
          <p:cNvPr id="29" name="Rectangle 2"/>
          <p:cNvSpPr>
            <a:spLocks noGrp="1" noChangeArrowheads="1"/>
          </p:cNvSpPr>
          <p:nvPr>
            <p:ph type="title"/>
          </p:nvPr>
        </p:nvSpPr>
        <p:spPr>
          <a:xfrm>
            <a:off x="347472" y="191326"/>
            <a:ext cx="8650224" cy="609398"/>
          </a:xfrm>
        </p:spPr>
        <p:txBody>
          <a:bodyPr>
            <a:normAutofit fontScale="90000"/>
          </a:bodyPr>
          <a:lstStyle/>
          <a:p>
            <a:pPr algn="ctr">
              <a:defRPr/>
            </a:pPr>
            <a:r>
              <a:rPr lang="en-US" altLang="en-US" sz="4400" dirty="0" smtClean="0"/>
              <a:t>R2</a:t>
            </a:r>
            <a:r>
              <a:rPr lang="zh-CN" altLang="en-US" sz="4400" dirty="0" smtClean="0"/>
              <a:t>中的远程桌面服务</a:t>
            </a:r>
            <a:endParaRPr sz="4400" dirty="0"/>
          </a:p>
        </p:txBody>
      </p:sp>
      <p:pic>
        <p:nvPicPr>
          <p:cNvPr id="1027" name="Picture 3"/>
          <p:cNvPicPr>
            <a:picLocks noChangeAspect="1" noChangeArrowheads="1"/>
          </p:cNvPicPr>
          <p:nvPr/>
        </p:nvPicPr>
        <p:blipFill>
          <a:blip r:embed="rId8" cstate="print"/>
          <a:srcRect/>
          <a:stretch>
            <a:fillRect/>
          </a:stretch>
        </p:blipFill>
        <p:spPr bwMode="auto">
          <a:xfrm>
            <a:off x="7979051" y="2244632"/>
            <a:ext cx="923411" cy="803368"/>
          </a:xfrm>
          <a:prstGeom prst="rect">
            <a:avLst/>
          </a:prstGeom>
          <a:noFill/>
          <a:ln w="9525">
            <a:noFill/>
            <a:miter lim="800000"/>
            <a:headEnd/>
            <a:tailEnd/>
          </a:ln>
          <a:effectLst/>
        </p:spPr>
      </p:pic>
      <p:grpSp>
        <p:nvGrpSpPr>
          <p:cNvPr id="3" name="Group 35"/>
          <p:cNvGrpSpPr/>
          <p:nvPr/>
        </p:nvGrpSpPr>
        <p:grpSpPr>
          <a:xfrm>
            <a:off x="7848600" y="4267201"/>
            <a:ext cx="1295400" cy="1070174"/>
            <a:chOff x="3810000" y="4267200"/>
            <a:chExt cx="1816100" cy="1500342"/>
          </a:xfrm>
        </p:grpSpPr>
        <p:grpSp>
          <p:nvGrpSpPr>
            <p:cNvPr id="4" name="Group 33"/>
            <p:cNvGrpSpPr/>
            <p:nvPr/>
          </p:nvGrpSpPr>
          <p:grpSpPr>
            <a:xfrm>
              <a:off x="3810000" y="4267200"/>
              <a:ext cx="1066800" cy="1066800"/>
              <a:chOff x="3810000" y="2362200"/>
              <a:chExt cx="1066800" cy="1066800"/>
            </a:xfrm>
          </p:grpSpPr>
          <p:pic>
            <p:nvPicPr>
              <p:cNvPr id="1028" name="Picture 4" descr="C:\Courses\Icons Windows Vista\Computer.png"/>
              <p:cNvPicPr>
                <a:picLocks noChangeAspect="1" noChangeArrowheads="1"/>
              </p:cNvPicPr>
              <p:nvPr/>
            </p:nvPicPr>
            <p:blipFill>
              <a:blip r:embed="rId9" cstate="print"/>
              <a:srcRect/>
              <a:stretch>
                <a:fillRect/>
              </a:stretch>
            </p:blipFill>
            <p:spPr bwMode="auto">
              <a:xfrm>
                <a:off x="3810000" y="2362200"/>
                <a:ext cx="1066800" cy="1066800"/>
              </a:xfrm>
              <a:prstGeom prst="rect">
                <a:avLst/>
              </a:prstGeom>
              <a:noFill/>
            </p:spPr>
          </p:pic>
          <p:pic>
            <p:nvPicPr>
              <p:cNvPr id="1029" name="Picture 5" descr="C:\Courses\Icons Windows Vista\imageres.dll_I003b_0409.png"/>
              <p:cNvPicPr>
                <a:picLocks noChangeAspect="1" noChangeArrowheads="1"/>
              </p:cNvPicPr>
              <p:nvPr/>
            </p:nvPicPr>
            <p:blipFill>
              <a:blip r:embed="rId10" cstate="print"/>
              <a:srcRect/>
              <a:stretch>
                <a:fillRect/>
              </a:stretch>
            </p:blipFill>
            <p:spPr bwMode="auto">
              <a:xfrm>
                <a:off x="3810000" y="2895600"/>
                <a:ext cx="533400" cy="533400"/>
              </a:xfrm>
              <a:prstGeom prst="rect">
                <a:avLst/>
              </a:prstGeom>
              <a:noFill/>
            </p:spPr>
          </p:pic>
        </p:grpSp>
        <p:grpSp>
          <p:nvGrpSpPr>
            <p:cNvPr id="5" name="Group 34"/>
            <p:cNvGrpSpPr/>
            <p:nvPr/>
          </p:nvGrpSpPr>
          <p:grpSpPr>
            <a:xfrm>
              <a:off x="4800600" y="4267200"/>
              <a:ext cx="825500" cy="946486"/>
              <a:chOff x="3365500" y="4158914"/>
              <a:chExt cx="825500" cy="946486"/>
            </a:xfrm>
          </p:grpSpPr>
          <p:pic>
            <p:nvPicPr>
              <p:cNvPr id="1030" name="Picture 6" descr="C:\Courses\Icons Windows Vista\Server.png"/>
              <p:cNvPicPr>
                <a:picLocks noChangeAspect="1" noChangeArrowheads="1"/>
              </p:cNvPicPr>
              <p:nvPr/>
            </p:nvPicPr>
            <p:blipFill>
              <a:blip r:embed="rId11" cstate="print"/>
              <a:srcRect/>
              <a:stretch>
                <a:fillRect/>
              </a:stretch>
            </p:blipFill>
            <p:spPr bwMode="auto">
              <a:xfrm>
                <a:off x="3365500" y="4158914"/>
                <a:ext cx="673100" cy="921085"/>
              </a:xfrm>
              <a:prstGeom prst="rect">
                <a:avLst/>
              </a:prstGeom>
              <a:noFill/>
            </p:spPr>
          </p:pic>
          <p:pic>
            <p:nvPicPr>
              <p:cNvPr id="32" name="Picture 5" descr="C:\Courses\Icons Windows Vista\imageres.dll_I003b_0409.png"/>
              <p:cNvPicPr>
                <a:picLocks noChangeAspect="1" noChangeArrowheads="1"/>
              </p:cNvPicPr>
              <p:nvPr/>
            </p:nvPicPr>
            <p:blipFill>
              <a:blip r:embed="rId10" cstate="print"/>
              <a:srcRect/>
              <a:stretch>
                <a:fillRect/>
              </a:stretch>
            </p:blipFill>
            <p:spPr bwMode="auto">
              <a:xfrm>
                <a:off x="3657600" y="4572000"/>
                <a:ext cx="533400" cy="533400"/>
              </a:xfrm>
              <a:prstGeom prst="rect">
                <a:avLst/>
              </a:prstGeom>
              <a:noFill/>
            </p:spPr>
          </p:pic>
        </p:grpSp>
        <p:grpSp>
          <p:nvGrpSpPr>
            <p:cNvPr id="6" name="Group 32"/>
            <p:cNvGrpSpPr/>
            <p:nvPr/>
          </p:nvGrpSpPr>
          <p:grpSpPr>
            <a:xfrm>
              <a:off x="4114800" y="4876800"/>
              <a:ext cx="1066800" cy="890742"/>
              <a:chOff x="4495800" y="2971800"/>
              <a:chExt cx="1066800" cy="890742"/>
            </a:xfrm>
          </p:grpSpPr>
          <p:pic>
            <p:nvPicPr>
              <p:cNvPr id="1026" name="Picture 2" descr="C:\Courses\Icons Windows Vista\Mobility.png"/>
              <p:cNvPicPr>
                <a:picLocks noChangeAspect="1" noChangeArrowheads="1"/>
              </p:cNvPicPr>
              <p:nvPr/>
            </p:nvPicPr>
            <p:blipFill>
              <a:blip r:embed="rId12" cstate="print"/>
              <a:srcRect/>
              <a:stretch>
                <a:fillRect/>
              </a:stretch>
            </p:blipFill>
            <p:spPr bwMode="auto">
              <a:xfrm>
                <a:off x="4495800" y="2971800"/>
                <a:ext cx="1019175" cy="890742"/>
              </a:xfrm>
              <a:prstGeom prst="rect">
                <a:avLst/>
              </a:prstGeom>
              <a:noFill/>
            </p:spPr>
          </p:pic>
          <p:pic>
            <p:nvPicPr>
              <p:cNvPr id="31" name="Picture 5" descr="C:\Courses\Icons Windows Vista\imageres.dll_I003b_0409.png"/>
              <p:cNvPicPr>
                <a:picLocks noChangeAspect="1" noChangeArrowheads="1"/>
              </p:cNvPicPr>
              <p:nvPr/>
            </p:nvPicPr>
            <p:blipFill>
              <a:blip r:embed="rId10" cstate="print"/>
              <a:srcRect/>
              <a:stretch>
                <a:fillRect/>
              </a:stretch>
            </p:blipFill>
            <p:spPr bwMode="auto">
              <a:xfrm>
                <a:off x="5029200" y="3276600"/>
                <a:ext cx="533400" cy="533400"/>
              </a:xfrm>
              <a:prstGeom prst="rect">
                <a:avLst/>
              </a:prstGeom>
              <a:noFill/>
            </p:spPr>
          </p:pic>
        </p:grpSp>
      </p:grpSp>
      <p:pic>
        <p:nvPicPr>
          <p:cNvPr id="1031" name="Picture 7" descr="C:\Courses\Icons Windows Vista\filemgmt.dll_I00ec_0409.png"/>
          <p:cNvPicPr>
            <a:picLocks noChangeAspect="1" noChangeArrowheads="1"/>
          </p:cNvPicPr>
          <p:nvPr/>
        </p:nvPicPr>
        <p:blipFill>
          <a:blip r:embed="rId13" cstate="print"/>
          <a:srcRect/>
          <a:stretch>
            <a:fillRect/>
          </a:stretch>
        </p:blipFill>
        <p:spPr bwMode="auto">
          <a:xfrm>
            <a:off x="7696200" y="5105400"/>
            <a:ext cx="1447800" cy="1447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2"/>
          <p:cNvGrpSpPr/>
          <p:nvPr/>
        </p:nvGrpSpPr>
        <p:grpSpPr>
          <a:xfrm rot="4305712">
            <a:off x="5976654" y="3215218"/>
            <a:ext cx="2666989" cy="94574"/>
            <a:chOff x="2590800" y="5334001"/>
            <a:chExt cx="3581400" cy="127000"/>
          </a:xfrm>
        </p:grpSpPr>
        <p:sp>
          <p:nvSpPr>
            <p:cNvPr id="139" name="Oval 13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Oval 13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Oval 146"/>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1" name="Oval 150"/>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Oval 15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9" name="Oval 15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0" name="Oval 15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1" name="Oval 16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3" name="Oval 16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8" name="Oval 16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3" name="Oval 172"/>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5" name="Oval 174"/>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8" name="Oval 17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150"/>
          <p:cNvGrpSpPr/>
          <p:nvPr/>
        </p:nvGrpSpPr>
        <p:grpSpPr>
          <a:xfrm rot="1798033" flipH="1">
            <a:off x="4645947" y="3631567"/>
            <a:ext cx="2667000" cy="94574"/>
            <a:chOff x="2590800" y="5334001"/>
            <a:chExt cx="3581400" cy="127000"/>
          </a:xfrm>
        </p:grpSpPr>
        <p:sp>
          <p:nvSpPr>
            <p:cNvPr id="152" name="Oval 151"/>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Oval 152"/>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Oval 153"/>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Oval 15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Oval 15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Oval 16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5" name="Oval 16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6" name="Oval 16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Oval 16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9" name="Oval 168"/>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Oval 169"/>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1" name="Oval 170"/>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2" name="Oval 171"/>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132"/>
          <p:cNvGrpSpPr/>
          <p:nvPr/>
        </p:nvGrpSpPr>
        <p:grpSpPr>
          <a:xfrm rot="13642191">
            <a:off x="5167024" y="3175646"/>
            <a:ext cx="2666989" cy="94574"/>
            <a:chOff x="2590800" y="5334001"/>
            <a:chExt cx="3581400" cy="127000"/>
          </a:xfrm>
          <a:scene3d>
            <a:camera prst="orthographicFront"/>
            <a:lightRig rig="threePt" dir="t">
              <a:rot lat="0" lon="0" rev="1200000"/>
            </a:lightRig>
          </a:scene3d>
        </p:grpSpPr>
        <p:sp>
          <p:nvSpPr>
            <p:cNvPr id="134" name="Oval 13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Oval 13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Oval 13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Oval 13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Oval 13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1" name="Oval 140"/>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Oval 141"/>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Oval 142"/>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Oval 143"/>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Oval 14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Oval 14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Oval 147"/>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Oval 148"/>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112"/>
          <p:cNvGrpSpPr/>
          <p:nvPr/>
        </p:nvGrpSpPr>
        <p:grpSpPr>
          <a:xfrm>
            <a:off x="4800600" y="4695461"/>
            <a:ext cx="2667000" cy="94574"/>
            <a:chOff x="2590800" y="5334001"/>
            <a:chExt cx="3581400" cy="127000"/>
          </a:xfrm>
        </p:grpSpPr>
        <p:sp>
          <p:nvSpPr>
            <p:cNvPr id="114" name="Oval 11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Oval 11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Oval 12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124"/>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Oval 126"/>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Oval 127"/>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Oval 128"/>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Oval 129"/>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idx="4294967295"/>
          </p:nvPr>
        </p:nvSpPr>
        <p:spPr>
          <a:xfrm>
            <a:off x="0" y="228600"/>
            <a:ext cx="8686800" cy="836613"/>
          </a:xfrm>
          <a:prstGeom prst="rect">
            <a:avLst/>
          </a:prstGeom>
        </p:spPr>
        <p:txBody>
          <a:bodyPr/>
          <a:lstStyle/>
          <a:p>
            <a:pPr>
              <a:defRPr/>
            </a:pPr>
            <a:r>
              <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RDS &amp; VDI –</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整合的解决方案</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7" name="TextBox 76"/>
          <p:cNvSpPr txBox="1"/>
          <p:nvPr/>
        </p:nvSpPr>
        <p:spPr>
          <a:xfrm>
            <a:off x="4267200" y="5417407"/>
            <a:ext cx="1905000" cy="584775"/>
          </a:xfrm>
          <a:prstGeom prst="rect">
            <a:avLst/>
          </a:prstGeom>
          <a:noFill/>
        </p:spPr>
        <p:txBody>
          <a:bodyPr wrap="square" rtlCol="0">
            <a:spAutoFit/>
          </a:bodyPr>
          <a:lstStyle/>
          <a:p>
            <a:pPr algn="ctr"/>
            <a:r>
              <a:rPr lang="zh-CN" altLang="en-US" sz="1600" dirty="0" smtClean="0">
                <a:latin typeface="+mj-lt"/>
              </a:rPr>
              <a:t>远程桌面网关</a:t>
            </a:r>
            <a:endParaRPr lang="en-US" altLang="zh-CN" sz="1600" dirty="0" smtClean="0">
              <a:latin typeface="+mj-lt"/>
            </a:endParaRPr>
          </a:p>
          <a:p>
            <a:pPr algn="ctr"/>
            <a:r>
              <a:rPr lang="zh-CN" altLang="en-US" sz="1600" dirty="0" smtClean="0">
                <a:latin typeface="+mj-lt"/>
              </a:rPr>
              <a:t>服务器</a:t>
            </a:r>
            <a:endParaRPr lang="en-US" sz="1600" dirty="0" smtClean="0">
              <a:solidFill>
                <a:schemeClr val="tx1"/>
              </a:solidFill>
              <a:latin typeface="+mj-lt"/>
            </a:endParaRPr>
          </a:p>
        </p:txBody>
      </p:sp>
      <p:sp>
        <p:nvSpPr>
          <p:cNvPr id="88" name="TextBox 87"/>
          <p:cNvSpPr txBox="1"/>
          <p:nvPr/>
        </p:nvSpPr>
        <p:spPr>
          <a:xfrm>
            <a:off x="6553200" y="5417407"/>
            <a:ext cx="1828800" cy="338550"/>
          </a:xfrm>
          <a:prstGeom prst="rect">
            <a:avLst/>
          </a:prstGeom>
          <a:noFill/>
        </p:spPr>
        <p:txBody>
          <a:bodyPr wrap="square" lIns="91436" tIns="45718" rIns="91436" bIns="45718" rtlCol="0">
            <a:spAutoFit/>
          </a:bodyPr>
          <a:lstStyle/>
          <a:p>
            <a:pPr algn="ctr"/>
            <a:r>
              <a:rPr lang="zh-CN" altLang="en-US" sz="1600" dirty="0" smtClean="0">
                <a:latin typeface="+mj-lt"/>
              </a:rPr>
              <a:t>远程桌面连接代理</a:t>
            </a:r>
            <a:endParaRPr lang="en-US" sz="1600" dirty="0">
              <a:solidFill>
                <a:schemeClr val="tx1"/>
              </a:solidFill>
              <a:latin typeface="+mj-lt"/>
            </a:endParaRPr>
          </a:p>
        </p:txBody>
      </p:sp>
      <p:sp>
        <p:nvSpPr>
          <p:cNvPr id="155" name="TextBox 154"/>
          <p:cNvSpPr txBox="1"/>
          <p:nvPr/>
        </p:nvSpPr>
        <p:spPr>
          <a:xfrm>
            <a:off x="3581400" y="1371600"/>
            <a:ext cx="1524000" cy="584771"/>
          </a:xfrm>
          <a:prstGeom prst="rect">
            <a:avLst/>
          </a:prstGeom>
          <a:noFill/>
        </p:spPr>
        <p:txBody>
          <a:bodyPr wrap="square" lIns="91436" tIns="45718" rIns="91436" bIns="45718" rtlCol="0">
            <a:spAutoFit/>
          </a:bodyPr>
          <a:lstStyle/>
          <a:p>
            <a:pPr algn="ctr"/>
            <a:r>
              <a:rPr lang="en-US" sz="1600" dirty="0" smtClean="0">
                <a:solidFill>
                  <a:schemeClr val="tx1"/>
                </a:solidFill>
                <a:latin typeface="+mj-lt"/>
              </a:rPr>
              <a:t>Remote App </a:t>
            </a:r>
          </a:p>
          <a:p>
            <a:pPr algn="ctr"/>
            <a:r>
              <a:rPr lang="zh-CN" altLang="en-US" sz="1600" dirty="0" smtClean="0">
                <a:solidFill>
                  <a:schemeClr val="tx1"/>
                </a:solidFill>
                <a:latin typeface="+mj-lt"/>
              </a:rPr>
              <a:t>服务器</a:t>
            </a:r>
            <a:endParaRPr lang="en-US" sz="1600" dirty="0">
              <a:solidFill>
                <a:schemeClr val="tx1"/>
              </a:solidFill>
              <a:latin typeface="+mj-lt"/>
            </a:endParaRPr>
          </a:p>
        </p:txBody>
      </p:sp>
      <p:pic>
        <p:nvPicPr>
          <p:cNvPr id="2054" name="Picture 6" descr="C:\Courses\Icons Windows Vista\Server.png"/>
          <p:cNvPicPr>
            <a:picLocks noChangeAspect="1" noChangeArrowheads="1"/>
          </p:cNvPicPr>
          <p:nvPr/>
        </p:nvPicPr>
        <p:blipFill>
          <a:blip r:embed="rId3" cstate="print"/>
          <a:srcRect/>
          <a:stretch>
            <a:fillRect/>
          </a:stretch>
        </p:blipFill>
        <p:spPr bwMode="auto">
          <a:xfrm flipH="1">
            <a:off x="4308836" y="3868582"/>
            <a:ext cx="1135294" cy="1553558"/>
          </a:xfrm>
          <a:prstGeom prst="rect">
            <a:avLst/>
          </a:prstGeom>
          <a:noFill/>
        </p:spPr>
      </p:pic>
      <p:sp>
        <p:nvSpPr>
          <p:cNvPr id="55" name="TextBox 54"/>
          <p:cNvSpPr txBox="1"/>
          <p:nvPr/>
        </p:nvSpPr>
        <p:spPr>
          <a:xfrm>
            <a:off x="4295788" y="5415997"/>
            <a:ext cx="2133600" cy="584771"/>
          </a:xfrm>
          <a:prstGeom prst="rect">
            <a:avLst/>
          </a:prstGeom>
          <a:noFill/>
        </p:spPr>
        <p:txBody>
          <a:bodyPr wrap="square" lIns="91436" tIns="45718" rIns="91436" bIns="45718" rtlCol="0">
            <a:spAutoFit/>
          </a:bodyPr>
          <a:lstStyle/>
          <a:p>
            <a:pPr algn="ctr"/>
            <a:r>
              <a:rPr lang="en-US" sz="1600" dirty="0" err="1" smtClean="0">
                <a:solidFill>
                  <a:schemeClr val="tx1"/>
                </a:solidFill>
                <a:latin typeface="+mj-lt"/>
              </a:rPr>
              <a:t>RemoteApp</a:t>
            </a:r>
            <a:r>
              <a:rPr lang="en-US" sz="1600" dirty="0" smtClean="0">
                <a:solidFill>
                  <a:schemeClr val="tx1"/>
                </a:solidFill>
                <a:latin typeface="+mj-lt"/>
              </a:rPr>
              <a:t> &amp;</a:t>
            </a:r>
            <a:r>
              <a:rPr lang="zh-CN" altLang="en-US" sz="1600" dirty="0" smtClean="0">
                <a:solidFill>
                  <a:schemeClr val="tx1"/>
                </a:solidFill>
                <a:latin typeface="+mj-lt"/>
              </a:rPr>
              <a:t>桌面</a:t>
            </a:r>
            <a:r>
              <a:rPr lang="en-US" altLang="zh-CN" sz="1600" dirty="0" smtClean="0">
                <a:solidFill>
                  <a:schemeClr val="tx1"/>
                </a:solidFill>
                <a:latin typeface="+mj-lt"/>
              </a:rPr>
              <a:t>Web</a:t>
            </a:r>
            <a:r>
              <a:rPr lang="zh-CN" altLang="en-US" sz="1600" dirty="0" smtClean="0">
                <a:solidFill>
                  <a:schemeClr val="tx1"/>
                </a:solidFill>
                <a:latin typeface="+mj-lt"/>
              </a:rPr>
              <a:t>访问服务器</a:t>
            </a:r>
            <a:endParaRPr lang="en-US" sz="1600" dirty="0">
              <a:solidFill>
                <a:schemeClr val="tx1"/>
              </a:solidFill>
              <a:latin typeface="+mj-lt"/>
            </a:endParaRPr>
          </a:p>
        </p:txBody>
      </p:sp>
      <p:pic>
        <p:nvPicPr>
          <p:cNvPr id="75" name="Picture 6" descr="C:\Courses\Icons Windows Vista\Server.png"/>
          <p:cNvPicPr>
            <a:picLocks noChangeAspect="1" noChangeArrowheads="1"/>
          </p:cNvPicPr>
          <p:nvPr/>
        </p:nvPicPr>
        <p:blipFill>
          <a:blip r:embed="rId3" cstate="print"/>
          <a:srcRect/>
          <a:stretch>
            <a:fillRect/>
          </a:stretch>
        </p:blipFill>
        <p:spPr bwMode="auto">
          <a:xfrm flipH="1">
            <a:off x="6865706" y="3868582"/>
            <a:ext cx="1135294" cy="1553558"/>
          </a:xfrm>
          <a:prstGeom prst="rect">
            <a:avLst/>
          </a:prstGeom>
          <a:noFill/>
        </p:spPr>
      </p:pic>
      <p:pic>
        <p:nvPicPr>
          <p:cNvPr id="1034" name="Picture 10" descr="C:\Courses\Icons Windows Vista\Authentication.png"/>
          <p:cNvPicPr>
            <a:picLocks noChangeAspect="1" noChangeArrowheads="1"/>
          </p:cNvPicPr>
          <p:nvPr/>
        </p:nvPicPr>
        <p:blipFill>
          <a:blip r:embed="rId4" cstate="print"/>
          <a:srcRect/>
          <a:stretch>
            <a:fillRect/>
          </a:stretch>
        </p:blipFill>
        <p:spPr bwMode="auto">
          <a:xfrm>
            <a:off x="2286000" y="4910550"/>
            <a:ext cx="830768" cy="657391"/>
          </a:xfrm>
          <a:prstGeom prst="rect">
            <a:avLst/>
          </a:prstGeom>
          <a:noFill/>
        </p:spPr>
      </p:pic>
      <p:grpSp>
        <p:nvGrpSpPr>
          <p:cNvPr id="7" name="Group 97"/>
          <p:cNvGrpSpPr/>
          <p:nvPr/>
        </p:nvGrpSpPr>
        <p:grpSpPr>
          <a:xfrm>
            <a:off x="1828800" y="4695461"/>
            <a:ext cx="2667000" cy="94574"/>
            <a:chOff x="2590800" y="5334001"/>
            <a:chExt cx="3581400" cy="127000"/>
          </a:xfrm>
        </p:grpSpPr>
        <p:sp>
          <p:nvSpPr>
            <p:cNvPr id="99" name="Oval 9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102"/>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2" name="Picture 4" descr="C:\Courses\Icons Windows Vista\Computer.png"/>
          <p:cNvPicPr>
            <a:picLocks noChangeAspect="1" noChangeArrowheads="1"/>
          </p:cNvPicPr>
          <p:nvPr/>
        </p:nvPicPr>
        <p:blipFill>
          <a:blip r:embed="rId5" cstate="print"/>
          <a:srcRect/>
          <a:stretch>
            <a:fillRect/>
          </a:stretch>
        </p:blipFill>
        <p:spPr bwMode="auto">
          <a:xfrm>
            <a:off x="152400" y="3639982"/>
            <a:ext cx="1828800" cy="1828798"/>
          </a:xfrm>
          <a:prstGeom prst="rect">
            <a:avLst/>
          </a:prstGeom>
          <a:noFill/>
        </p:spPr>
      </p:pic>
      <p:sp>
        <p:nvSpPr>
          <p:cNvPr id="54" name="TextBox 53"/>
          <p:cNvSpPr txBox="1"/>
          <p:nvPr/>
        </p:nvSpPr>
        <p:spPr>
          <a:xfrm>
            <a:off x="381000" y="5392582"/>
            <a:ext cx="1295400" cy="338554"/>
          </a:xfrm>
          <a:prstGeom prst="rect">
            <a:avLst/>
          </a:prstGeom>
          <a:noFill/>
        </p:spPr>
        <p:txBody>
          <a:bodyPr wrap="square" rtlCol="0">
            <a:spAutoFit/>
          </a:bodyPr>
          <a:lstStyle/>
          <a:p>
            <a:pPr algn="ctr"/>
            <a:r>
              <a:rPr lang="zh-CN" altLang="en-US" sz="1600" dirty="0" smtClean="0">
                <a:solidFill>
                  <a:schemeClr val="tx1"/>
                </a:solidFill>
                <a:latin typeface="+mj-lt"/>
              </a:rPr>
              <a:t>客户端</a:t>
            </a:r>
            <a:endParaRPr lang="en-US" sz="1600" dirty="0" smtClean="0">
              <a:solidFill>
                <a:schemeClr val="tx1"/>
              </a:solidFill>
              <a:latin typeface="+mj-lt"/>
            </a:endParaRPr>
          </a:p>
        </p:txBody>
      </p:sp>
      <p:grpSp>
        <p:nvGrpSpPr>
          <p:cNvPr id="8" name="Group 82"/>
          <p:cNvGrpSpPr/>
          <p:nvPr/>
        </p:nvGrpSpPr>
        <p:grpSpPr>
          <a:xfrm>
            <a:off x="3352800" y="3868582"/>
            <a:ext cx="2091330" cy="1803432"/>
            <a:chOff x="990600" y="1219200"/>
            <a:chExt cx="1833563" cy="1581150"/>
          </a:xfrm>
        </p:grpSpPr>
        <p:pic>
          <p:nvPicPr>
            <p:cNvPr id="82" name="Picture 6" descr="C:\Courses\Icons Windows Vista\Server.png"/>
            <p:cNvPicPr>
              <a:picLocks noChangeAspect="1" noChangeArrowheads="1"/>
            </p:cNvPicPr>
            <p:nvPr/>
          </p:nvPicPr>
          <p:blipFill>
            <a:blip r:embed="rId3" cstate="print"/>
            <a:srcRect/>
            <a:stretch>
              <a:fillRect/>
            </a:stretch>
          </p:blipFill>
          <p:spPr bwMode="auto">
            <a:xfrm flipH="1">
              <a:off x="1828800" y="1219200"/>
              <a:ext cx="995363" cy="1362074"/>
            </a:xfrm>
            <a:prstGeom prst="rect">
              <a:avLst/>
            </a:prstGeom>
            <a:noFill/>
          </p:spPr>
        </p:pic>
        <p:pic>
          <p:nvPicPr>
            <p:cNvPr id="1035" name="Picture 11" descr="C:\Courses\Icons Windows Vista\Firewall_just.png"/>
            <p:cNvPicPr>
              <a:picLocks noChangeAspect="1" noChangeArrowheads="1"/>
            </p:cNvPicPr>
            <p:nvPr/>
          </p:nvPicPr>
          <p:blipFill>
            <a:blip r:embed="rId6" cstate="print"/>
            <a:srcRect/>
            <a:stretch>
              <a:fillRect/>
            </a:stretch>
          </p:blipFill>
          <p:spPr bwMode="auto">
            <a:xfrm flipH="1">
              <a:off x="990600" y="1676400"/>
              <a:ext cx="1343983" cy="1123950"/>
            </a:xfrm>
            <a:prstGeom prst="rect">
              <a:avLst/>
            </a:prstGeom>
            <a:noFill/>
          </p:spPr>
        </p:pic>
      </p:grpSp>
      <p:sp>
        <p:nvSpPr>
          <p:cNvPr id="112" name="TextBox 111"/>
          <p:cNvSpPr txBox="1"/>
          <p:nvPr/>
        </p:nvSpPr>
        <p:spPr>
          <a:xfrm>
            <a:off x="1905000" y="4343400"/>
            <a:ext cx="1676400" cy="338550"/>
          </a:xfrm>
          <a:prstGeom prst="rect">
            <a:avLst/>
          </a:prstGeom>
          <a:noFill/>
        </p:spPr>
        <p:txBody>
          <a:bodyPr wrap="square" lIns="91436" tIns="45718" rIns="91436" bIns="45718" rtlCol="0">
            <a:spAutoFit/>
          </a:bodyPr>
          <a:lstStyle/>
          <a:p>
            <a:pPr algn="ctr"/>
            <a:r>
              <a:rPr lang="zh-CN" altLang="en-US" sz="1600" b="1" dirty="0" smtClean="0">
                <a:solidFill>
                  <a:schemeClr val="tx1"/>
                </a:solidFill>
                <a:latin typeface="+mj-lt"/>
              </a:rPr>
              <a:t>认证</a:t>
            </a:r>
            <a:endParaRPr lang="en-US" sz="1600" b="1" dirty="0">
              <a:solidFill>
                <a:schemeClr val="tx1"/>
              </a:solidFill>
              <a:latin typeface="+mj-lt"/>
            </a:endParaRPr>
          </a:p>
        </p:txBody>
      </p:sp>
      <p:sp>
        <p:nvSpPr>
          <p:cNvPr id="150" name="TextBox 149"/>
          <p:cNvSpPr txBox="1"/>
          <p:nvPr/>
        </p:nvSpPr>
        <p:spPr>
          <a:xfrm>
            <a:off x="7162800" y="2286000"/>
            <a:ext cx="1828800" cy="584771"/>
          </a:xfrm>
          <a:prstGeom prst="rect">
            <a:avLst/>
          </a:prstGeom>
          <a:noFill/>
        </p:spPr>
        <p:txBody>
          <a:bodyPr wrap="square" lIns="91436" tIns="45718" rIns="91436" bIns="45718" rtlCol="0">
            <a:spAutoFit/>
          </a:bodyPr>
          <a:lstStyle/>
          <a:p>
            <a:pPr algn="ctr"/>
            <a:r>
              <a:rPr lang="en-US" sz="1600" dirty="0" smtClean="0">
                <a:latin typeface="+mj-lt"/>
              </a:rPr>
              <a:t>Hyper-V</a:t>
            </a:r>
            <a:r>
              <a:rPr lang="zh-CN" altLang="en-US" sz="1600" dirty="0" smtClean="0">
                <a:solidFill>
                  <a:schemeClr val="tx1"/>
                </a:solidFill>
                <a:latin typeface="+mj-lt"/>
              </a:rPr>
              <a:t>基础的</a:t>
            </a:r>
            <a:endParaRPr lang="en-US" altLang="zh-CN" sz="1600" dirty="0" smtClean="0">
              <a:solidFill>
                <a:schemeClr val="tx1"/>
              </a:solidFill>
              <a:latin typeface="+mj-lt"/>
            </a:endParaRPr>
          </a:p>
          <a:p>
            <a:pPr algn="ctr"/>
            <a:r>
              <a:rPr lang="zh-CN" altLang="en-US" sz="1600" dirty="0" smtClean="0">
                <a:solidFill>
                  <a:schemeClr val="tx1"/>
                </a:solidFill>
                <a:latin typeface="+mj-lt"/>
              </a:rPr>
              <a:t>远程桌面</a:t>
            </a:r>
            <a:endParaRPr lang="en-US" sz="1600" dirty="0">
              <a:solidFill>
                <a:schemeClr val="tx1"/>
              </a:solidFill>
              <a:latin typeface="+mj-lt"/>
            </a:endParaRPr>
          </a:p>
        </p:txBody>
      </p:sp>
      <p:pic>
        <p:nvPicPr>
          <p:cNvPr id="174" name="Picture 6" descr="C:\Courses\Icons Windows Vista\Server.png"/>
          <p:cNvPicPr>
            <a:picLocks noChangeAspect="1" noChangeArrowheads="1"/>
          </p:cNvPicPr>
          <p:nvPr/>
        </p:nvPicPr>
        <p:blipFill>
          <a:blip r:embed="rId3" cstate="print"/>
          <a:srcRect/>
          <a:stretch>
            <a:fillRect/>
          </a:stretch>
        </p:blipFill>
        <p:spPr bwMode="auto">
          <a:xfrm>
            <a:off x="3962400" y="2057400"/>
            <a:ext cx="990600" cy="1355556"/>
          </a:xfrm>
          <a:prstGeom prst="rect">
            <a:avLst/>
          </a:prstGeom>
          <a:noFill/>
        </p:spPr>
      </p:pic>
      <p:pic>
        <p:nvPicPr>
          <p:cNvPr id="176" name="Picture 6" descr="C:\Courses\Icon Library\Word.png"/>
          <p:cNvPicPr>
            <a:picLocks noChangeAspect="1" noChangeArrowheads="1"/>
          </p:cNvPicPr>
          <p:nvPr/>
        </p:nvPicPr>
        <p:blipFill>
          <a:blip r:embed="rId7" cstate="print"/>
          <a:srcRect/>
          <a:stretch>
            <a:fillRect/>
          </a:stretch>
        </p:blipFill>
        <p:spPr bwMode="auto">
          <a:xfrm>
            <a:off x="4419600" y="2269956"/>
            <a:ext cx="581025" cy="581025"/>
          </a:xfrm>
          <a:prstGeom prst="rect">
            <a:avLst/>
          </a:prstGeom>
          <a:noFill/>
        </p:spPr>
      </p:pic>
      <p:pic>
        <p:nvPicPr>
          <p:cNvPr id="113" name="Picture 6" descr="C:\Courses\Icons Windows Vista\Server.png"/>
          <p:cNvPicPr>
            <a:picLocks noChangeAspect="1" noChangeArrowheads="1"/>
          </p:cNvPicPr>
          <p:nvPr/>
        </p:nvPicPr>
        <p:blipFill>
          <a:blip r:embed="rId3" cstate="print"/>
          <a:srcRect/>
          <a:stretch>
            <a:fillRect/>
          </a:stretch>
        </p:blipFill>
        <p:spPr bwMode="auto">
          <a:xfrm>
            <a:off x="5029200" y="1295400"/>
            <a:ext cx="990600" cy="1355556"/>
          </a:xfrm>
          <a:prstGeom prst="rect">
            <a:avLst/>
          </a:prstGeom>
          <a:noFill/>
        </p:spPr>
      </p:pic>
      <p:pic>
        <p:nvPicPr>
          <p:cNvPr id="177" name="Picture 7" descr="C:\Courses\Icon Library\PowerPoint.png"/>
          <p:cNvPicPr>
            <a:picLocks noChangeAspect="1" noChangeArrowheads="1"/>
          </p:cNvPicPr>
          <p:nvPr/>
        </p:nvPicPr>
        <p:blipFill>
          <a:blip r:embed="rId8" cstate="print"/>
          <a:srcRect/>
          <a:stretch>
            <a:fillRect/>
          </a:stretch>
        </p:blipFill>
        <p:spPr bwMode="auto">
          <a:xfrm>
            <a:off x="5514975" y="1447800"/>
            <a:ext cx="581025" cy="548137"/>
          </a:xfrm>
          <a:prstGeom prst="rect">
            <a:avLst/>
          </a:prstGeom>
          <a:noFill/>
        </p:spPr>
      </p:pic>
      <p:pic>
        <p:nvPicPr>
          <p:cNvPr id="122" name="Picture 6" descr="C:\Courses\Icons Windows Vista\Server.png"/>
          <p:cNvPicPr>
            <a:picLocks noChangeAspect="1" noChangeArrowheads="1"/>
          </p:cNvPicPr>
          <p:nvPr/>
        </p:nvPicPr>
        <p:blipFill>
          <a:blip r:embed="rId3" cstate="print"/>
          <a:srcRect/>
          <a:stretch>
            <a:fillRect/>
          </a:stretch>
        </p:blipFill>
        <p:spPr bwMode="auto">
          <a:xfrm>
            <a:off x="6477000" y="990600"/>
            <a:ext cx="990600" cy="1355556"/>
          </a:xfrm>
          <a:prstGeom prst="rect">
            <a:avLst/>
          </a:prstGeom>
          <a:noFill/>
        </p:spPr>
      </p:pic>
      <p:pic>
        <p:nvPicPr>
          <p:cNvPr id="1029" name="Picture 5" descr="C:\Courses\Icons Windows Vista\desktop.png"/>
          <p:cNvPicPr>
            <a:picLocks noChangeAspect="1" noChangeArrowheads="1"/>
          </p:cNvPicPr>
          <p:nvPr/>
        </p:nvPicPr>
        <p:blipFill>
          <a:blip r:embed="rId9" cstate="print"/>
          <a:srcRect/>
          <a:stretch>
            <a:fillRect/>
          </a:stretch>
        </p:blipFill>
        <p:spPr bwMode="auto">
          <a:xfrm>
            <a:off x="457200" y="3962400"/>
            <a:ext cx="1066800" cy="865436"/>
          </a:xfrm>
          <a:prstGeom prst="rect">
            <a:avLst/>
          </a:prstGeom>
          <a:noFill/>
        </p:spPr>
      </p:pic>
      <p:pic>
        <p:nvPicPr>
          <p:cNvPr id="209" name="Picture 5" descr="C:\Courses\Icons Windows Vista\desktop.png"/>
          <p:cNvPicPr>
            <a:picLocks noChangeAspect="1" noChangeArrowheads="1"/>
          </p:cNvPicPr>
          <p:nvPr/>
        </p:nvPicPr>
        <p:blipFill>
          <a:blip r:embed="rId9" cstate="print"/>
          <a:srcRect/>
          <a:stretch>
            <a:fillRect/>
          </a:stretch>
        </p:blipFill>
        <p:spPr bwMode="auto">
          <a:xfrm>
            <a:off x="6934200" y="990600"/>
            <a:ext cx="785011" cy="636836"/>
          </a:xfrm>
          <a:prstGeom prst="rect">
            <a:avLst/>
          </a:prstGeom>
          <a:noFill/>
        </p:spPr>
      </p:pic>
      <p:pic>
        <p:nvPicPr>
          <p:cNvPr id="210" name="Picture 5" descr="C:\Courses\Icons Windows Vista\desktop.png"/>
          <p:cNvPicPr>
            <a:picLocks noChangeAspect="1" noChangeArrowheads="1"/>
          </p:cNvPicPr>
          <p:nvPr/>
        </p:nvPicPr>
        <p:blipFill>
          <a:blip r:embed="rId9" cstate="print"/>
          <a:srcRect/>
          <a:stretch>
            <a:fillRect/>
          </a:stretch>
        </p:blipFill>
        <p:spPr bwMode="auto">
          <a:xfrm>
            <a:off x="7772400" y="990600"/>
            <a:ext cx="785011" cy="636836"/>
          </a:xfrm>
          <a:prstGeom prst="rect">
            <a:avLst/>
          </a:prstGeom>
          <a:noFill/>
        </p:spPr>
      </p:pic>
      <p:pic>
        <p:nvPicPr>
          <p:cNvPr id="211" name="Picture 5" descr="C:\Courses\Icons Windows Vista\desktop.png"/>
          <p:cNvPicPr>
            <a:picLocks noChangeAspect="1" noChangeArrowheads="1"/>
          </p:cNvPicPr>
          <p:nvPr/>
        </p:nvPicPr>
        <p:blipFill>
          <a:blip r:embed="rId9" cstate="print"/>
          <a:srcRect/>
          <a:stretch>
            <a:fillRect/>
          </a:stretch>
        </p:blipFill>
        <p:spPr bwMode="auto">
          <a:xfrm>
            <a:off x="7086600" y="1676400"/>
            <a:ext cx="785011" cy="636836"/>
          </a:xfrm>
          <a:prstGeom prst="rect">
            <a:avLst/>
          </a:prstGeom>
          <a:noFill/>
        </p:spPr>
      </p:pic>
      <p:pic>
        <p:nvPicPr>
          <p:cNvPr id="212" name="Picture 5" descr="C:\Courses\Icons Windows Vista\desktop.png"/>
          <p:cNvPicPr>
            <a:picLocks noChangeAspect="1" noChangeArrowheads="1"/>
          </p:cNvPicPr>
          <p:nvPr/>
        </p:nvPicPr>
        <p:blipFill>
          <a:blip r:embed="rId9" cstate="print"/>
          <a:srcRect/>
          <a:stretch>
            <a:fillRect/>
          </a:stretch>
        </p:blipFill>
        <p:spPr bwMode="auto">
          <a:xfrm>
            <a:off x="7924800" y="1676400"/>
            <a:ext cx="785011" cy="63683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500"/>
                                        <p:tgtEl>
                                          <p:spTgt spid="1029"/>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29"/>
                                        </p:tgtEl>
                                      </p:cBhvr>
                                    </p:animEffect>
                                    <p:set>
                                      <p:cBhvr>
                                        <p:cTn id="34" dur="1" fill="hold">
                                          <p:stCondLst>
                                            <p:cond delay="499"/>
                                          </p:stCondLst>
                                        </p:cTn>
                                        <p:tgtEl>
                                          <p:spTgt spid="10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nodeType="with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34"/>
                                        </p:tgtEl>
                                      </p:cBhvr>
                                    </p:animEffect>
                                    <p:set>
                                      <p:cBhvr>
                                        <p:cTn id="70" dur="1" fill="hold">
                                          <p:stCondLst>
                                            <p:cond delay="499"/>
                                          </p:stCondLst>
                                        </p:cTn>
                                        <p:tgtEl>
                                          <p:spTgt spid="10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12"/>
                                        </p:tgtEl>
                                      </p:cBhvr>
                                    </p:animEffect>
                                    <p:set>
                                      <p:cBhvr>
                                        <p:cTn id="73" dur="1" fill="hold">
                                          <p:stCondLst>
                                            <p:cond delay="499"/>
                                          </p:stCondLst>
                                        </p:cTn>
                                        <p:tgtEl>
                                          <p:spTgt spid="11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00"/>
                                        <p:tgtEl>
                                          <p:spTgt spid="4"/>
                                        </p:tgtEl>
                                      </p:cBhvr>
                                    </p:animEffect>
                                  </p:childTnLst>
                                </p:cTn>
                              </p:par>
                              <p:par>
                                <p:cTn id="88" presetID="22" presetClass="entr" presetSubtype="4"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down)">
                                      <p:cBhvr>
                                        <p:cTn id="90" dur="500"/>
                                        <p:tgtEl>
                                          <p:spTgt spid="5"/>
                                        </p:tgtEl>
                                      </p:cBhvr>
                                    </p:animEffect>
                                  </p:childTnLst>
                                </p:cTn>
                              </p:par>
                              <p:par>
                                <p:cTn id="91" presetID="10" presetClass="entr" presetSubtype="0" fill="hold" nodeType="with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fade">
                                      <p:cBhvr>
                                        <p:cTn id="93" dur="500"/>
                                        <p:tgtEl>
                                          <p:spTgt spid="174"/>
                                        </p:tgtEl>
                                      </p:cBhvr>
                                    </p:animEffect>
                                  </p:childTnLst>
                                </p:cTn>
                              </p:par>
                              <p:par>
                                <p:cTn id="94" presetID="10" presetClass="entr" presetSubtype="0" fill="hold" nodeType="withEffect">
                                  <p:stCondLst>
                                    <p:cond delay="0"/>
                                  </p:stCondLst>
                                  <p:childTnLst>
                                    <p:set>
                                      <p:cBhvr>
                                        <p:cTn id="95" dur="1" fill="hold">
                                          <p:stCondLst>
                                            <p:cond delay="0"/>
                                          </p:stCondLst>
                                        </p:cTn>
                                        <p:tgtEl>
                                          <p:spTgt spid="176"/>
                                        </p:tgtEl>
                                        <p:attrNameLst>
                                          <p:attrName>style.visibility</p:attrName>
                                        </p:attrNameLst>
                                      </p:cBhvr>
                                      <p:to>
                                        <p:strVal val="visible"/>
                                      </p:to>
                                    </p:set>
                                    <p:animEffect transition="in" filter="fade">
                                      <p:cBhvr>
                                        <p:cTn id="96" dur="500"/>
                                        <p:tgtEl>
                                          <p:spTgt spid="176"/>
                                        </p:tgtEl>
                                      </p:cBhvr>
                                    </p:animEffect>
                                  </p:childTnLst>
                                </p:cTn>
                              </p:par>
                              <p:par>
                                <p:cTn id="97" presetID="10" presetClass="entr" presetSubtype="0" fill="hold" nodeType="withEffect">
                                  <p:stCondLst>
                                    <p:cond delay="0"/>
                                  </p:stCondLst>
                                  <p:childTnLst>
                                    <p:set>
                                      <p:cBhvr>
                                        <p:cTn id="98" dur="1" fill="hold">
                                          <p:stCondLst>
                                            <p:cond delay="0"/>
                                          </p:stCondLst>
                                        </p:cTn>
                                        <p:tgtEl>
                                          <p:spTgt spid="177"/>
                                        </p:tgtEl>
                                        <p:attrNameLst>
                                          <p:attrName>style.visibility</p:attrName>
                                        </p:attrNameLst>
                                      </p:cBhvr>
                                      <p:to>
                                        <p:strVal val="visible"/>
                                      </p:to>
                                    </p:set>
                                    <p:animEffect transition="in" filter="fade">
                                      <p:cBhvr>
                                        <p:cTn id="99" dur="500"/>
                                        <p:tgtEl>
                                          <p:spTgt spid="177"/>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5"/>
                                        </p:tgtEl>
                                        <p:attrNameLst>
                                          <p:attrName>style.visibility</p:attrName>
                                        </p:attrNameLst>
                                      </p:cBhvr>
                                      <p:to>
                                        <p:strVal val="visible"/>
                                      </p:to>
                                    </p:set>
                                    <p:animEffect transition="in" filter="fade">
                                      <p:cBhvr>
                                        <p:cTn id="105" dur="500"/>
                                        <p:tgtEl>
                                          <p:spTgt spid="155"/>
                                        </p:tgtEl>
                                      </p:cBhvr>
                                    </p:animEffect>
                                  </p:childTnLst>
                                </p:cTn>
                              </p:par>
                            </p:childTnLst>
                          </p:cTn>
                        </p:par>
                        <p:par>
                          <p:cTn id="106" fill="hold">
                            <p:stCondLst>
                              <p:cond delay="1500"/>
                            </p:stCondLst>
                            <p:childTnLst>
                              <p:par>
                                <p:cTn id="107" presetID="22" presetClass="entr" presetSubtype="1" fill="hold" nodeType="after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ipe(up)">
                                      <p:cBhvr>
                                        <p:cTn id="109" dur="500"/>
                                        <p:tgtEl>
                                          <p:spTgt spid="4"/>
                                        </p:tgtEl>
                                      </p:cBhvr>
                                    </p:animEffect>
                                  </p:childTnLst>
                                </p:cTn>
                              </p:par>
                              <p:par>
                                <p:cTn id="110" presetID="22" presetClass="entr" presetSubtype="1"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wipe(up)">
                                      <p:cBhvr>
                                        <p:cTn id="112" dur="500"/>
                                        <p:tgtEl>
                                          <p:spTgt spid="5"/>
                                        </p:tgtEl>
                                      </p:cBhvr>
                                    </p:animEffect>
                                  </p:childTnLst>
                                </p:cTn>
                              </p:par>
                            </p:childTnLst>
                          </p:cTn>
                        </p:par>
                        <p:par>
                          <p:cTn id="113" fill="hold">
                            <p:stCondLst>
                              <p:cond delay="2000"/>
                            </p:stCondLst>
                            <p:childTnLst>
                              <p:par>
                                <p:cTn id="114" presetID="22" presetClass="entr" presetSubtype="2" fill="hold" nodeType="after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wipe(right)">
                                      <p:cBhvr>
                                        <p:cTn id="116" dur="500"/>
                                        <p:tgtEl>
                                          <p:spTgt spid="6"/>
                                        </p:tgtEl>
                                      </p:cBhvr>
                                    </p:animEffect>
                                  </p:childTnLst>
                                </p:cTn>
                              </p:par>
                            </p:childTnLst>
                          </p:cTn>
                        </p:par>
                        <p:par>
                          <p:cTn id="117" fill="hold">
                            <p:stCondLst>
                              <p:cond delay="2500"/>
                            </p:stCondLst>
                            <p:childTnLst>
                              <p:par>
                                <p:cTn id="118" presetID="22" presetClass="entr" presetSubtype="2" fill="hold" nodeType="after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wipe(right)">
                                      <p:cBhvr>
                                        <p:cTn id="120" dur="500"/>
                                        <p:tgtEl>
                                          <p:spTgt spid="7"/>
                                        </p:tgtEl>
                                      </p:cBhvr>
                                    </p:animEffect>
                                  </p:childTnLst>
                                </p:cTn>
                              </p:par>
                            </p:childTnLst>
                          </p:cTn>
                        </p:par>
                        <p:par>
                          <p:cTn id="121" fill="hold">
                            <p:stCondLst>
                              <p:cond delay="3000"/>
                            </p:stCondLst>
                            <p:childTnLst>
                              <p:par>
                                <p:cTn id="122" presetID="10" presetClass="entr" presetSubtype="0" fill="hold" nodeType="afterEffect">
                                  <p:stCondLst>
                                    <p:cond delay="0"/>
                                  </p:stCondLst>
                                  <p:childTnLst>
                                    <p:set>
                                      <p:cBhvr>
                                        <p:cTn id="123" dur="1" fill="hold">
                                          <p:stCondLst>
                                            <p:cond delay="0"/>
                                          </p:stCondLst>
                                        </p:cTn>
                                        <p:tgtEl>
                                          <p:spTgt spid="1029"/>
                                        </p:tgtEl>
                                        <p:attrNameLst>
                                          <p:attrName>style.visibility</p:attrName>
                                        </p:attrNameLst>
                                      </p:cBhvr>
                                      <p:to>
                                        <p:strVal val="visible"/>
                                      </p:to>
                                    </p:set>
                                    <p:animEffect transition="in" filter="fade">
                                      <p:cBhvr>
                                        <p:cTn id="124" dur="500"/>
                                        <p:tgtEl>
                                          <p:spTgt spid="10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029"/>
                                        </p:tgtEl>
                                      </p:cBhvr>
                                    </p:animEffect>
                                    <p:set>
                                      <p:cBhvr>
                                        <p:cTn id="129" dur="1" fill="hold">
                                          <p:stCondLst>
                                            <p:cond delay="499"/>
                                          </p:stCondLst>
                                        </p:cTn>
                                        <p:tgtEl>
                                          <p:spTgt spid="102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500"/>
                                        <p:tgtEl>
                                          <p:spTgt spid="122"/>
                                        </p:tgtEl>
                                      </p:cBhvr>
                                    </p:animEffect>
                                  </p:childTnLst>
                                </p:cTn>
                              </p:par>
                            </p:childTnLst>
                          </p:cTn>
                        </p:par>
                        <p:par>
                          <p:cTn id="133" fill="hold">
                            <p:stCondLst>
                              <p:cond delay="500"/>
                            </p:stCondLst>
                            <p:childTnLst>
                              <p:par>
                                <p:cTn id="134" presetID="22" presetClass="entr" presetSubtype="4" fill="hold" nodeType="after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wipe(down)">
                                      <p:cBhvr>
                                        <p:cTn id="136" dur="500"/>
                                        <p:tgtEl>
                                          <p:spTgt spid="3"/>
                                        </p:tgtEl>
                                      </p:cBhvr>
                                    </p:animEffect>
                                  </p:childTnLst>
                                </p:cTn>
                              </p:par>
                              <p:par>
                                <p:cTn id="137" presetID="10" presetClass="entr" presetSubtype="0" fill="hold" nodeType="withEffect">
                                  <p:stCondLst>
                                    <p:cond delay="0"/>
                                  </p:stCondLst>
                                  <p:childTnLst>
                                    <p:set>
                                      <p:cBhvr>
                                        <p:cTn id="138" dur="1" fill="hold">
                                          <p:stCondLst>
                                            <p:cond delay="0"/>
                                          </p:stCondLst>
                                        </p:cTn>
                                        <p:tgtEl>
                                          <p:spTgt spid="209"/>
                                        </p:tgtEl>
                                        <p:attrNameLst>
                                          <p:attrName>style.visibility</p:attrName>
                                        </p:attrNameLst>
                                      </p:cBhvr>
                                      <p:to>
                                        <p:strVal val="visible"/>
                                      </p:to>
                                    </p:set>
                                    <p:animEffect transition="in" filter="fade">
                                      <p:cBhvr>
                                        <p:cTn id="139" dur="500"/>
                                        <p:tgtEl>
                                          <p:spTgt spid="209"/>
                                        </p:tgtEl>
                                      </p:cBhvr>
                                    </p:animEffect>
                                  </p:childTnLst>
                                </p:cTn>
                              </p:par>
                              <p:par>
                                <p:cTn id="140" presetID="10" presetClass="entr" presetSubtype="0" fill="hold" nodeType="withEffect">
                                  <p:stCondLst>
                                    <p:cond delay="0"/>
                                  </p:stCondLst>
                                  <p:childTnLst>
                                    <p:set>
                                      <p:cBhvr>
                                        <p:cTn id="141" dur="1" fill="hold">
                                          <p:stCondLst>
                                            <p:cond delay="0"/>
                                          </p:stCondLst>
                                        </p:cTn>
                                        <p:tgtEl>
                                          <p:spTgt spid="210"/>
                                        </p:tgtEl>
                                        <p:attrNameLst>
                                          <p:attrName>style.visibility</p:attrName>
                                        </p:attrNameLst>
                                      </p:cBhvr>
                                      <p:to>
                                        <p:strVal val="visible"/>
                                      </p:to>
                                    </p:set>
                                    <p:animEffect transition="in" filter="fade">
                                      <p:cBhvr>
                                        <p:cTn id="142" dur="500"/>
                                        <p:tgtEl>
                                          <p:spTgt spid="210"/>
                                        </p:tgtEl>
                                      </p:cBhvr>
                                    </p:animEffect>
                                  </p:childTnLst>
                                </p:cTn>
                              </p:par>
                              <p:par>
                                <p:cTn id="143" presetID="10" presetClass="entr" presetSubtype="0" fill="hold" nodeType="withEffect">
                                  <p:stCondLst>
                                    <p:cond delay="0"/>
                                  </p:stCondLst>
                                  <p:childTnLst>
                                    <p:set>
                                      <p:cBhvr>
                                        <p:cTn id="144" dur="1" fill="hold">
                                          <p:stCondLst>
                                            <p:cond delay="0"/>
                                          </p:stCondLst>
                                        </p:cTn>
                                        <p:tgtEl>
                                          <p:spTgt spid="211"/>
                                        </p:tgtEl>
                                        <p:attrNameLst>
                                          <p:attrName>style.visibility</p:attrName>
                                        </p:attrNameLst>
                                      </p:cBhvr>
                                      <p:to>
                                        <p:strVal val="visible"/>
                                      </p:to>
                                    </p:set>
                                    <p:animEffect transition="in" filter="fade">
                                      <p:cBhvr>
                                        <p:cTn id="145" dur="500"/>
                                        <p:tgtEl>
                                          <p:spTgt spid="211"/>
                                        </p:tgtEl>
                                      </p:cBhvr>
                                    </p:animEffect>
                                  </p:childTnLst>
                                </p:cTn>
                              </p:par>
                              <p:par>
                                <p:cTn id="146" presetID="10" presetClass="entr" presetSubtype="0" fill="hold" nodeType="withEffect">
                                  <p:stCondLst>
                                    <p:cond delay="0"/>
                                  </p:stCondLst>
                                  <p:childTnLst>
                                    <p:set>
                                      <p:cBhvr>
                                        <p:cTn id="147" dur="1" fill="hold">
                                          <p:stCondLst>
                                            <p:cond delay="0"/>
                                          </p:stCondLst>
                                        </p:cTn>
                                        <p:tgtEl>
                                          <p:spTgt spid="212"/>
                                        </p:tgtEl>
                                        <p:attrNameLst>
                                          <p:attrName>style.visibility</p:attrName>
                                        </p:attrNameLst>
                                      </p:cBhvr>
                                      <p:to>
                                        <p:strVal val="visible"/>
                                      </p:to>
                                    </p:set>
                                    <p:animEffect transition="in" filter="fade">
                                      <p:cBhvr>
                                        <p:cTn id="148" dur="500"/>
                                        <p:tgtEl>
                                          <p:spTgt spid="21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50"/>
                                        </p:tgtEl>
                                        <p:attrNameLst>
                                          <p:attrName>style.visibility</p:attrName>
                                        </p:attrNameLst>
                                      </p:cBhvr>
                                      <p:to>
                                        <p:strVal val="visible"/>
                                      </p:to>
                                    </p:set>
                                    <p:animEffect transition="in" filter="fade">
                                      <p:cBhvr>
                                        <p:cTn id="151" dur="500"/>
                                        <p:tgtEl>
                                          <p:spTgt spid="150"/>
                                        </p:tgtEl>
                                      </p:cBhvr>
                                    </p:animEffect>
                                  </p:childTnLst>
                                </p:cTn>
                              </p:par>
                            </p:childTnLst>
                          </p:cTn>
                        </p:par>
                        <p:par>
                          <p:cTn id="152" fill="hold">
                            <p:stCondLst>
                              <p:cond delay="1000"/>
                            </p:stCondLst>
                            <p:childTnLst>
                              <p:par>
                                <p:cTn id="153" presetID="22" presetClass="entr" presetSubtype="1" fill="hold" nodeType="afterEffect">
                                  <p:stCondLst>
                                    <p:cond delay="0"/>
                                  </p:stCondLst>
                                  <p:childTnLst>
                                    <p:set>
                                      <p:cBhvr>
                                        <p:cTn id="154" dur="1" fill="hold">
                                          <p:stCondLst>
                                            <p:cond delay="0"/>
                                          </p:stCondLst>
                                        </p:cTn>
                                        <p:tgtEl>
                                          <p:spTgt spid="3"/>
                                        </p:tgtEl>
                                        <p:attrNameLst>
                                          <p:attrName>style.visibility</p:attrName>
                                        </p:attrNameLst>
                                      </p:cBhvr>
                                      <p:to>
                                        <p:strVal val="visible"/>
                                      </p:to>
                                    </p:set>
                                    <p:animEffect transition="in" filter="wipe(up)">
                                      <p:cBhvr>
                                        <p:cTn id="155" dur="500"/>
                                        <p:tgtEl>
                                          <p:spTgt spid="3"/>
                                        </p:tgtEl>
                                      </p:cBhvr>
                                    </p:animEffect>
                                  </p:childTnLst>
                                </p:cTn>
                              </p:par>
                            </p:childTnLst>
                          </p:cTn>
                        </p:par>
                        <p:par>
                          <p:cTn id="156" fill="hold">
                            <p:stCondLst>
                              <p:cond delay="1500"/>
                            </p:stCondLst>
                            <p:childTnLst>
                              <p:par>
                                <p:cTn id="157" presetID="22" presetClass="entr" presetSubtype="2" fill="hold"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right)">
                                      <p:cBhvr>
                                        <p:cTn id="159" dur="500"/>
                                        <p:tgtEl>
                                          <p:spTgt spid="6"/>
                                        </p:tgtEl>
                                      </p:cBhvr>
                                    </p:animEffect>
                                  </p:childTnLst>
                                </p:cTn>
                              </p:par>
                            </p:childTnLst>
                          </p:cTn>
                        </p:par>
                        <p:par>
                          <p:cTn id="160" fill="hold">
                            <p:stCondLst>
                              <p:cond delay="2000"/>
                            </p:stCondLst>
                            <p:childTnLst>
                              <p:par>
                                <p:cTn id="161" presetID="22" presetClass="entr" presetSubtype="2" fill="hold" nodeType="after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wipe(right)">
                                      <p:cBhvr>
                                        <p:cTn id="163" dur="500"/>
                                        <p:tgtEl>
                                          <p:spTgt spid="7"/>
                                        </p:tgtEl>
                                      </p:cBhvr>
                                    </p:animEffect>
                                  </p:childTnLst>
                                </p:cTn>
                              </p:par>
                            </p:childTnLst>
                          </p:cTn>
                        </p:par>
                        <p:par>
                          <p:cTn id="164" fill="hold">
                            <p:stCondLst>
                              <p:cond delay="2500"/>
                            </p:stCondLst>
                            <p:childTnLst>
                              <p:par>
                                <p:cTn id="165" presetID="10" presetClass="entr" presetSubtype="0" fill="hold" nodeType="afterEffect">
                                  <p:stCondLst>
                                    <p:cond delay="0"/>
                                  </p:stCondLst>
                                  <p:childTnLst>
                                    <p:set>
                                      <p:cBhvr>
                                        <p:cTn id="166" dur="1" fill="hold">
                                          <p:stCondLst>
                                            <p:cond delay="0"/>
                                          </p:stCondLst>
                                        </p:cTn>
                                        <p:tgtEl>
                                          <p:spTgt spid="1029"/>
                                        </p:tgtEl>
                                        <p:attrNameLst>
                                          <p:attrName>style.visibility</p:attrName>
                                        </p:attrNameLst>
                                      </p:cBhvr>
                                      <p:to>
                                        <p:strVal val="visible"/>
                                      </p:to>
                                    </p:set>
                                    <p:animEffect transition="in" filter="fade">
                                      <p:cBhvr>
                                        <p:cTn id="16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8" grpId="0"/>
      <p:bldP spid="155" grpId="0"/>
      <p:bldP spid="112" grpId="0"/>
      <p:bldP spid="112" grpId="1"/>
      <p:bldP spid="1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Management_2.png"/>
          <p:cNvPicPr>
            <a:picLocks noChangeAspect="1"/>
          </p:cNvPicPr>
          <p:nvPr/>
        </p:nvPicPr>
        <p:blipFill>
          <a:blip r:embed="rId3" cstate="print"/>
          <a:stretch>
            <a:fillRect/>
          </a:stretch>
        </p:blipFill>
        <p:spPr>
          <a:xfrm>
            <a:off x="0" y="258096"/>
            <a:ext cx="8083024" cy="6463578"/>
          </a:xfrm>
          <a:prstGeom prst="rect">
            <a:avLst/>
          </a:prstGeom>
        </p:spPr>
      </p:pic>
      <p:sp>
        <p:nvSpPr>
          <p:cNvPr id="7" name="TextBox 6"/>
          <p:cNvSpPr txBox="1"/>
          <p:nvPr/>
        </p:nvSpPr>
        <p:spPr>
          <a:xfrm>
            <a:off x="3143240" y="714356"/>
            <a:ext cx="46482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zh-CN" alt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管理</a:t>
            </a:r>
            <a:endParaRPr lang="en-US" sz="5400" b="1" dirty="0">
              <a:solidFill>
                <a:schemeClr val="bg2"/>
              </a:solidFill>
              <a:effectLst>
                <a:glow rad="63500">
                  <a:schemeClr val="accent5">
                    <a:satMod val="175000"/>
                    <a:alpha val="40000"/>
                  </a:schemeClr>
                </a:glow>
                <a:outerShdw blurRad="50800" dist="38100" dir="2700000" algn="tl" rotWithShape="0">
                  <a:schemeClr val="tx1"/>
                </a:outerShdw>
              </a:effectLst>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bwMode="auto">
          <a:xfrm flipH="1">
            <a:off x="304800" y="1219200"/>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zh-CN" altLang="en-US" sz="3200" dirty="0" smtClean="0"/>
              <a:t>电源管理</a:t>
            </a:r>
            <a:endParaRPr lang="en-US" sz="3200" dirty="0" smtClean="0">
              <a:latin typeface="+mn-lt"/>
              <a:cs typeface="+mn-cs"/>
            </a:endParaRPr>
          </a:p>
        </p:txBody>
      </p:sp>
      <p:sp>
        <p:nvSpPr>
          <p:cNvPr id="9" name="Pentagon 8"/>
          <p:cNvSpPr/>
          <p:nvPr/>
        </p:nvSpPr>
        <p:spPr bwMode="auto">
          <a:xfrm flipH="1">
            <a:off x="304800" y="1785926"/>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Windows </a:t>
            </a:r>
            <a:r>
              <a:rPr lang="en-US" sz="3200" dirty="0" err="1" smtClean="0">
                <a:latin typeface="+mn-lt"/>
                <a:cs typeface="+mn-cs"/>
              </a:rPr>
              <a:t>PowerShell</a:t>
            </a:r>
            <a:r>
              <a:rPr lang="en-US" sz="3200" dirty="0" smtClean="0">
                <a:latin typeface="+mn-lt"/>
                <a:cs typeface="+mn-cs"/>
              </a:rPr>
              <a:t> </a:t>
            </a:r>
            <a:r>
              <a:rPr lang="zh-CN" altLang="en-US" sz="3200" dirty="0" smtClean="0">
                <a:latin typeface="+mn-lt"/>
                <a:cs typeface="+mn-cs"/>
              </a:rPr>
              <a:t>的远程管理</a:t>
            </a:r>
            <a:endParaRPr lang="en-US" sz="3200" dirty="0" smtClean="0">
              <a:latin typeface="+mn-lt"/>
              <a:cs typeface="+mn-cs"/>
            </a:endParaRPr>
          </a:p>
        </p:txBody>
      </p:sp>
      <p:sp>
        <p:nvSpPr>
          <p:cNvPr id="10" name="Pentagon 9"/>
          <p:cNvSpPr/>
          <p:nvPr/>
        </p:nvSpPr>
        <p:spPr bwMode="auto">
          <a:xfrm flipH="1">
            <a:off x="304800" y="2395526"/>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err="1" smtClean="0">
                <a:latin typeface="+mn-lt"/>
                <a:cs typeface="+mn-cs"/>
              </a:rPr>
              <a:t>PowerShell</a:t>
            </a:r>
            <a:r>
              <a:rPr lang="en-US" sz="3200" dirty="0" smtClean="0">
                <a:latin typeface="+mn-lt"/>
                <a:cs typeface="+mn-cs"/>
              </a:rPr>
              <a:t> </a:t>
            </a:r>
            <a:r>
              <a:rPr lang="zh-CN" altLang="en-US" sz="3200" dirty="0" smtClean="0">
                <a:latin typeface="+mn-lt"/>
                <a:cs typeface="+mn-cs"/>
              </a:rPr>
              <a:t>图形界面工具</a:t>
            </a:r>
            <a:endParaRPr lang="en-US" sz="3200" dirty="0" smtClean="0">
              <a:latin typeface="+mn-lt"/>
              <a:cs typeface="+mn-cs"/>
            </a:endParaRPr>
          </a:p>
        </p:txBody>
      </p:sp>
      <p:sp>
        <p:nvSpPr>
          <p:cNvPr id="11" name="Pentagon 10"/>
          <p:cNvSpPr/>
          <p:nvPr/>
        </p:nvSpPr>
        <p:spPr bwMode="auto">
          <a:xfrm flipH="1">
            <a:off x="304800" y="3019128"/>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zh-CN" altLang="en-US" sz="3200" dirty="0" smtClean="0"/>
              <a:t>增强</a:t>
            </a:r>
            <a:r>
              <a:rPr lang="en-US" sz="3200" dirty="0" smtClean="0">
                <a:latin typeface="+mn-lt"/>
                <a:cs typeface="+mn-cs"/>
              </a:rPr>
              <a:t>Windows </a:t>
            </a:r>
            <a:r>
              <a:rPr lang="en-US" sz="3200" dirty="0" err="1" smtClean="0">
                <a:latin typeface="+mn-lt"/>
                <a:cs typeface="+mn-cs"/>
              </a:rPr>
              <a:t>PowerShell</a:t>
            </a:r>
            <a:r>
              <a:rPr lang="zh-CN" altLang="en-US" sz="3200" dirty="0" smtClean="0"/>
              <a:t>脚本能力</a:t>
            </a:r>
            <a:endParaRPr lang="en-US" sz="3200" dirty="0" smtClean="0">
              <a:latin typeface="+mn-lt"/>
              <a:cs typeface="+mn-cs"/>
            </a:endParaRPr>
          </a:p>
        </p:txBody>
      </p:sp>
      <p:sp>
        <p:nvSpPr>
          <p:cNvPr id="12" name="Pentagon 11"/>
          <p:cNvSpPr/>
          <p:nvPr/>
        </p:nvSpPr>
        <p:spPr bwMode="auto">
          <a:xfrm flipH="1">
            <a:off x="304800" y="3614726"/>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3200" dirty="0" smtClean="0">
                <a:latin typeface="+mn-lt"/>
                <a:cs typeface="+mn-cs"/>
              </a:rPr>
              <a:t>AD &amp; </a:t>
            </a:r>
            <a:r>
              <a:rPr lang="zh-CN" altLang="en-US" sz="3200" dirty="0" smtClean="0">
                <a:latin typeface="+mn-lt"/>
                <a:cs typeface="+mn-cs"/>
              </a:rPr>
              <a:t>标识管理</a:t>
            </a:r>
            <a:endParaRPr lang="en-US" sz="3200" dirty="0" smtClean="0">
              <a:latin typeface="+mn-lt"/>
              <a:cs typeface="+mn-cs"/>
            </a:endParaRPr>
          </a:p>
        </p:txBody>
      </p:sp>
      <p:sp>
        <p:nvSpPr>
          <p:cNvPr id="13" name="Pentagon 12"/>
          <p:cNvSpPr/>
          <p:nvPr/>
        </p:nvSpPr>
        <p:spPr bwMode="auto">
          <a:xfrm flipH="1">
            <a:off x="304800" y="4224326"/>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zh-CN" altLang="en-US" sz="3200" dirty="0" smtClean="0">
                <a:latin typeface="+mn-lt"/>
                <a:cs typeface="+mn-cs"/>
              </a:rPr>
              <a:t>最佳实践分析工具</a:t>
            </a:r>
            <a:endParaRPr lang="en-US" sz="3200" dirty="0" smtClean="0">
              <a:latin typeface="+mn-lt"/>
              <a:cs typeface="+mn-cs"/>
            </a:endParaRPr>
          </a:p>
        </p:txBody>
      </p:sp>
      <p:sp>
        <p:nvSpPr>
          <p:cNvPr id="14" name="Title 13"/>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介绍内容</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5867400" y="2362200"/>
            <a:ext cx="609600" cy="1143000"/>
            <a:chOff x="5943600" y="2286000"/>
            <a:chExt cx="609600" cy="1143000"/>
          </a:xfrm>
        </p:grpSpPr>
        <p:sp>
          <p:nvSpPr>
            <p:cNvPr id="95" name="Rounded Rectangle 94"/>
            <p:cNvSpPr/>
            <p:nvPr/>
          </p:nvSpPr>
          <p:spPr bwMode="auto">
            <a:xfrm>
              <a:off x="5943600" y="2286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ounded Rectangle 53"/>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ounded Rectangle 54"/>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ounded Rectangle 55"/>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5943600" y="27432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Rounded Rectangle 92"/>
            <p:cNvSpPr/>
            <p:nvPr/>
          </p:nvSpPr>
          <p:spPr bwMode="auto">
            <a:xfrm>
              <a:off x="5943600" y="2590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Rounded Rectangle 93"/>
            <p:cNvSpPr/>
            <p:nvPr/>
          </p:nvSpPr>
          <p:spPr bwMode="auto">
            <a:xfrm>
              <a:off x="5943600" y="2438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 name="Group 40"/>
          <p:cNvGrpSpPr/>
          <p:nvPr/>
        </p:nvGrpSpPr>
        <p:grpSpPr>
          <a:xfrm>
            <a:off x="8137174" y="2362200"/>
            <a:ext cx="609600" cy="1143000"/>
            <a:chOff x="5943600" y="2286000"/>
            <a:chExt cx="609600" cy="1143000"/>
          </a:xfrm>
        </p:grpSpPr>
        <p:sp>
          <p:nvSpPr>
            <p:cNvPr id="42" name="Rounded Rectangle 41"/>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ounded Rectangle 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63"/>
          <p:cNvGrpSpPr/>
          <p:nvPr/>
        </p:nvGrpSpPr>
        <p:grpSpPr>
          <a:xfrm>
            <a:off x="8137174" y="2362200"/>
            <a:ext cx="609600" cy="1143000"/>
            <a:chOff x="5943600" y="2286000"/>
            <a:chExt cx="609600" cy="1143000"/>
          </a:xfrm>
        </p:grpSpPr>
        <p:sp>
          <p:nvSpPr>
            <p:cNvPr id="65" name="Rounded Rectangle 64"/>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ounded Rectangle 6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ounded Rectangle 6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ounded Rectangle 6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Rounded Rectangle 6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0" name="Rounded Rectangle 6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72"/>
          <p:cNvGrpSpPr/>
          <p:nvPr/>
        </p:nvGrpSpPr>
        <p:grpSpPr>
          <a:xfrm>
            <a:off x="8137174" y="2362200"/>
            <a:ext cx="609600" cy="1143000"/>
            <a:chOff x="5943600" y="2286000"/>
            <a:chExt cx="609600" cy="1143000"/>
          </a:xfrm>
        </p:grpSpPr>
        <p:sp>
          <p:nvSpPr>
            <p:cNvPr id="74" name="Rounded Rectangle 73"/>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Rounded Rectangle 7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62"/>
          <p:cNvGrpSpPr/>
          <p:nvPr/>
        </p:nvGrpSpPr>
        <p:grpSpPr>
          <a:xfrm>
            <a:off x="5867400" y="2362200"/>
            <a:ext cx="609600" cy="1143000"/>
            <a:chOff x="5943600" y="2286000"/>
            <a:chExt cx="609600" cy="1143000"/>
          </a:xfrm>
        </p:grpSpPr>
        <p:sp>
          <p:nvSpPr>
            <p:cNvPr id="46" name="Rounded Rectangle 45"/>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ounded Rectangle 5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ounded Rectangle 5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 name="Group 95"/>
          <p:cNvGrpSpPr/>
          <p:nvPr/>
        </p:nvGrpSpPr>
        <p:grpSpPr>
          <a:xfrm>
            <a:off x="5867400" y="2362200"/>
            <a:ext cx="609600" cy="1143000"/>
            <a:chOff x="5943600" y="2286000"/>
            <a:chExt cx="609600" cy="1143000"/>
          </a:xfrm>
        </p:grpSpPr>
        <p:sp>
          <p:nvSpPr>
            <p:cNvPr id="97" name="Rounded Rectangle 96"/>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Rounded Rectangle 97"/>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Rounded Rectangle 99"/>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Rounded Rectangle 100"/>
            <p:cNvSpPr/>
            <p:nvPr/>
          </p:nvSpPr>
          <p:spPr bwMode="auto">
            <a:xfrm>
              <a:off x="5943600" y="27432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Rounded Rectangle 103"/>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8" name="Group 104"/>
          <p:cNvGrpSpPr/>
          <p:nvPr/>
        </p:nvGrpSpPr>
        <p:grpSpPr>
          <a:xfrm>
            <a:off x="5867400" y="3886200"/>
            <a:ext cx="609600" cy="1143000"/>
            <a:chOff x="5943600" y="2286000"/>
            <a:chExt cx="609600" cy="1143000"/>
          </a:xfrm>
        </p:grpSpPr>
        <p:sp>
          <p:nvSpPr>
            <p:cNvPr id="106" name="Rounded Rectangle 105"/>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Rounded Rectangle 106"/>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ounded Rectangle 108"/>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Rounded Rectangle 109"/>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ounded Rectangle 110"/>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2" name="Rounded Rectangle 111"/>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Rounded Rectangle 112"/>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9" name="Group 113"/>
          <p:cNvGrpSpPr/>
          <p:nvPr/>
        </p:nvGrpSpPr>
        <p:grpSpPr>
          <a:xfrm>
            <a:off x="5867400" y="3886200"/>
            <a:ext cx="609600" cy="1143000"/>
            <a:chOff x="5943600" y="2286000"/>
            <a:chExt cx="609600" cy="1143000"/>
          </a:xfrm>
        </p:grpSpPr>
        <p:sp>
          <p:nvSpPr>
            <p:cNvPr id="115" name="Rounded Rectangle 114"/>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Rounded Rectangle 11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Rounded Rectangle 11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ounded Rectangle 11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Rounded Rectangle 11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Rounded Rectangle 12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ounded Rectangle 12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0" name="Group 122"/>
          <p:cNvGrpSpPr/>
          <p:nvPr/>
        </p:nvGrpSpPr>
        <p:grpSpPr>
          <a:xfrm>
            <a:off x="5867400" y="3886200"/>
            <a:ext cx="609600" cy="1143000"/>
            <a:chOff x="5943600" y="2286000"/>
            <a:chExt cx="609600" cy="1143000"/>
          </a:xfrm>
        </p:grpSpPr>
        <p:sp>
          <p:nvSpPr>
            <p:cNvPr id="124" name="Rounded Rectangle 123"/>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Rounded Rectangle 12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6" name="Rounded Rectangle 12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Rounded Rectangle 12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Rounded Rectangle 12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Rounded Rectangle 12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Rounded Rectangle 12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1" name="Rounded Rectangle 13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1" name="Group 131"/>
          <p:cNvGrpSpPr/>
          <p:nvPr/>
        </p:nvGrpSpPr>
        <p:grpSpPr>
          <a:xfrm>
            <a:off x="8137174" y="3886200"/>
            <a:ext cx="609600" cy="1143000"/>
            <a:chOff x="5943600" y="2286000"/>
            <a:chExt cx="609600" cy="1143000"/>
          </a:xfrm>
        </p:grpSpPr>
        <p:sp>
          <p:nvSpPr>
            <p:cNvPr id="133" name="Rounded Rectangle 132"/>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4" name="Rounded Rectangle 133"/>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Rounded Rectangle 134"/>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Rounded Rectangle 135"/>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Rounded Rectangle 136"/>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Rounded Rectangle 137"/>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Rounded Rectangle 138"/>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ounded Rectangle 139"/>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2" name="Group 140"/>
          <p:cNvGrpSpPr/>
          <p:nvPr/>
        </p:nvGrpSpPr>
        <p:grpSpPr>
          <a:xfrm>
            <a:off x="8137174" y="3886200"/>
            <a:ext cx="609600" cy="1143000"/>
            <a:chOff x="5943600" y="2286000"/>
            <a:chExt cx="609600" cy="1143000"/>
          </a:xfrm>
        </p:grpSpPr>
        <p:sp>
          <p:nvSpPr>
            <p:cNvPr id="142" name="Rounded Rectangle 141"/>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ounded Rectangle 1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Rounded Rectangle 143"/>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Rounded Rectangle 1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Rounded Rectangle 145"/>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Rounded Rectangle 146"/>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Rounded Rectangle 147"/>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Rounded Rectangle 148"/>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3" name="Group 149"/>
          <p:cNvGrpSpPr/>
          <p:nvPr/>
        </p:nvGrpSpPr>
        <p:grpSpPr>
          <a:xfrm>
            <a:off x="8137174" y="3886200"/>
            <a:ext cx="609600" cy="1143000"/>
            <a:chOff x="5943600" y="2286000"/>
            <a:chExt cx="609600" cy="1143000"/>
          </a:xfrm>
        </p:grpSpPr>
        <p:sp>
          <p:nvSpPr>
            <p:cNvPr id="151" name="Rounded Rectangle 150"/>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2" name="Rounded Rectangle 151"/>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Rounded Rectangle 152"/>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Rounded Rectangle 153"/>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5" name="Rounded Rectangle 154"/>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Rounded Rectangle 155"/>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Rounded Rectangle 156"/>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Rounded Rectangle 157"/>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6786012" y="990599"/>
            <a:ext cx="1045346" cy="955656"/>
          </a:xfrm>
          <a:prstGeom prst="rect">
            <a:avLst/>
          </a:prstGeom>
          <a:noFill/>
        </p:spPr>
      </p:pic>
      <p:sp>
        <p:nvSpPr>
          <p:cNvPr id="164" name="TextBox 163"/>
          <p:cNvSpPr txBox="1"/>
          <p:nvPr/>
        </p:nvSpPr>
        <p:spPr>
          <a:xfrm>
            <a:off x="5088158" y="1258668"/>
            <a:ext cx="1787669" cy="646331"/>
          </a:xfrm>
          <a:prstGeom prst="rect">
            <a:avLst/>
          </a:prstGeom>
          <a:noFill/>
        </p:spPr>
        <p:txBody>
          <a:bodyPr wrap="none" rtlCol="0">
            <a:spAutoFit/>
          </a:bodyPr>
          <a:lstStyle/>
          <a:p>
            <a:pPr algn="ctr"/>
            <a:r>
              <a:rPr lang="en-US" dirty="0" smtClean="0"/>
              <a:t>2.8 GHz Dual</a:t>
            </a:r>
          </a:p>
          <a:p>
            <a:pPr algn="ctr"/>
            <a:r>
              <a:rPr lang="en-US" dirty="0" smtClean="0"/>
              <a:t>Core Processor</a:t>
            </a:r>
            <a:endParaRPr lang="en-US" dirty="0"/>
          </a:p>
        </p:txBody>
      </p:sp>
      <p:sp>
        <p:nvSpPr>
          <p:cNvPr id="165" name="Rounded Rectangle 164"/>
          <p:cNvSpPr/>
          <p:nvPr/>
        </p:nvSpPr>
        <p:spPr bwMode="auto">
          <a:xfrm>
            <a:off x="4572000" y="2057400"/>
            <a:ext cx="4267200" cy="76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678187" y="2407920"/>
            <a:ext cx="914400" cy="835946"/>
          </a:xfrm>
          <a:prstGeom prst="rect">
            <a:avLst/>
          </a:prstGeom>
          <a:noFill/>
        </p:spPr>
      </p:pic>
      <p:sp>
        <p:nvSpPr>
          <p:cNvPr id="175" name="TextBox 174"/>
          <p:cNvSpPr txBox="1"/>
          <p:nvPr/>
        </p:nvSpPr>
        <p:spPr>
          <a:xfrm>
            <a:off x="4356937" y="3163669"/>
            <a:ext cx="1556901" cy="646331"/>
          </a:xfrm>
          <a:prstGeom prst="rect">
            <a:avLst/>
          </a:prstGeom>
          <a:noFill/>
        </p:spPr>
        <p:txBody>
          <a:bodyPr wrap="none" rtlCol="0">
            <a:spAutoFit/>
          </a:bodyPr>
          <a:lstStyle/>
          <a:p>
            <a:pPr algn="ctr"/>
            <a:r>
              <a:rPr lang="en-US" dirty="0" smtClean="0"/>
              <a:t>Processor</a:t>
            </a:r>
          </a:p>
          <a:p>
            <a:pPr algn="ctr"/>
            <a:r>
              <a:rPr lang="en-US" dirty="0" smtClean="0"/>
              <a:t>Core 1 Active</a:t>
            </a:r>
            <a:endParaRPr lang="en-US" dirty="0"/>
          </a:p>
        </p:txBody>
      </p:sp>
      <p:sp>
        <p:nvSpPr>
          <p:cNvPr id="176" name="TextBox 175"/>
          <p:cNvSpPr txBox="1"/>
          <p:nvPr/>
        </p:nvSpPr>
        <p:spPr>
          <a:xfrm>
            <a:off x="6553200" y="3163669"/>
            <a:ext cx="1736374" cy="646331"/>
          </a:xfrm>
          <a:prstGeom prst="rect">
            <a:avLst/>
          </a:prstGeom>
          <a:noFill/>
        </p:spPr>
        <p:txBody>
          <a:bodyPr wrap="none" rtlCol="0">
            <a:spAutoFit/>
          </a:bodyPr>
          <a:lstStyle/>
          <a:p>
            <a:pPr algn="ctr"/>
            <a:r>
              <a:rPr lang="en-US" dirty="0" smtClean="0"/>
              <a:t>Processor</a:t>
            </a:r>
          </a:p>
          <a:p>
            <a:pPr algn="ctr"/>
            <a:r>
              <a:rPr lang="en-US" dirty="0" smtClean="0"/>
              <a:t>Core 2 Inactive</a:t>
            </a:r>
            <a:endParaRPr lang="en-US" dirty="0"/>
          </a:p>
        </p:txBody>
      </p:sp>
      <p:sp>
        <p:nvSpPr>
          <p:cNvPr id="177" name="TextBox 176"/>
          <p:cNvSpPr txBox="1"/>
          <p:nvPr/>
        </p:nvSpPr>
        <p:spPr>
          <a:xfrm>
            <a:off x="6553200" y="4718151"/>
            <a:ext cx="1736374" cy="646331"/>
          </a:xfrm>
          <a:prstGeom prst="rect">
            <a:avLst/>
          </a:prstGeom>
          <a:noFill/>
        </p:spPr>
        <p:txBody>
          <a:bodyPr wrap="none" rtlCol="0">
            <a:spAutoFit/>
          </a:bodyPr>
          <a:lstStyle/>
          <a:p>
            <a:pPr algn="ctr"/>
            <a:r>
              <a:rPr lang="en-US" dirty="0" smtClean="0"/>
              <a:t>Processor</a:t>
            </a:r>
          </a:p>
          <a:p>
            <a:pPr algn="ctr"/>
            <a:r>
              <a:rPr lang="en-US" dirty="0" smtClean="0"/>
              <a:t>Core 4 Inactive</a:t>
            </a:r>
            <a:endParaRPr lang="en-US" dirty="0"/>
          </a:p>
        </p:txBody>
      </p:sp>
      <p:sp>
        <p:nvSpPr>
          <p:cNvPr id="178" name="TextBox 177"/>
          <p:cNvSpPr txBox="1"/>
          <p:nvPr/>
        </p:nvSpPr>
        <p:spPr>
          <a:xfrm>
            <a:off x="4267200" y="4718151"/>
            <a:ext cx="1736374" cy="646331"/>
          </a:xfrm>
          <a:prstGeom prst="rect">
            <a:avLst/>
          </a:prstGeom>
          <a:noFill/>
        </p:spPr>
        <p:txBody>
          <a:bodyPr wrap="none" rtlCol="0">
            <a:spAutoFit/>
          </a:bodyPr>
          <a:lstStyle/>
          <a:p>
            <a:pPr algn="ctr"/>
            <a:r>
              <a:rPr lang="en-US" dirty="0" smtClean="0"/>
              <a:t>Processor</a:t>
            </a:r>
          </a:p>
          <a:p>
            <a:pPr algn="ctr"/>
            <a:r>
              <a:rPr lang="en-US" dirty="0" smtClean="0"/>
              <a:t>Core 3 Inactive</a:t>
            </a:r>
            <a:endParaRPr lang="en-US" dirty="0"/>
          </a:p>
        </p:txBody>
      </p:sp>
      <p:pic>
        <p:nvPicPr>
          <p:cNvPr id="179"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6964187" y="3962402"/>
            <a:ext cx="914400" cy="835946"/>
          </a:xfrm>
          <a:prstGeom prst="rect">
            <a:avLst/>
          </a:prstGeom>
          <a:noFill/>
        </p:spPr>
      </p:pic>
      <p:pic>
        <p:nvPicPr>
          <p:cNvPr id="180"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678187" y="3962402"/>
            <a:ext cx="914400" cy="835946"/>
          </a:xfrm>
          <a:prstGeom prst="rect">
            <a:avLst/>
          </a:prstGeom>
          <a:noFill/>
        </p:spPr>
      </p:pic>
      <p:pic>
        <p:nvPicPr>
          <p:cNvPr id="18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6964187" y="2407920"/>
            <a:ext cx="914400" cy="835946"/>
          </a:xfrm>
          <a:prstGeom prst="rect">
            <a:avLst/>
          </a:prstGeom>
          <a:noFill/>
        </p:spPr>
      </p:pic>
      <p:pic>
        <p:nvPicPr>
          <p:cNvPr id="182"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964187" y="3962402"/>
            <a:ext cx="914400" cy="835946"/>
          </a:xfrm>
          <a:prstGeom prst="rect">
            <a:avLst/>
          </a:prstGeom>
          <a:noFill/>
        </p:spPr>
      </p:pic>
      <p:pic>
        <p:nvPicPr>
          <p:cNvPr id="18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964187" y="2407920"/>
            <a:ext cx="914400" cy="835946"/>
          </a:xfrm>
          <a:prstGeom prst="rect">
            <a:avLst/>
          </a:prstGeom>
          <a:noFill/>
        </p:spPr>
      </p:pic>
      <p:pic>
        <p:nvPicPr>
          <p:cNvPr id="18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678187" y="3962402"/>
            <a:ext cx="914400" cy="835946"/>
          </a:xfrm>
          <a:prstGeom prst="rect">
            <a:avLst/>
          </a:prstGeom>
          <a:noFill/>
        </p:spPr>
      </p:pic>
      <p:sp>
        <p:nvSpPr>
          <p:cNvPr id="191" name="Title 190"/>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电源管理</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2" name="Text Placeholder 191"/>
          <p:cNvSpPr>
            <a:spLocks noGrp="1"/>
          </p:cNvSpPr>
          <p:nvPr>
            <p:ph type="body" sz="quarter" idx="10"/>
          </p:nvPr>
        </p:nvSpPr>
        <p:spPr>
          <a:xfrm>
            <a:off x="381000" y="1752600"/>
            <a:ext cx="3581400" cy="2412968"/>
          </a:xfrm>
        </p:spPr>
        <p:txBody>
          <a:bodyPr/>
          <a:lstStyle/>
          <a:p>
            <a:pPr>
              <a:buClr>
                <a:schemeClr val="accent1"/>
              </a:buClr>
              <a:buFont typeface="Wingdings" pitchFamily="2" charset="2"/>
              <a:buChar char="l"/>
            </a:pPr>
            <a:r>
              <a:rPr lang="en-US" altLang="en-US" sz="2400" b="1" dirty="0" smtClean="0">
                <a:solidFill>
                  <a:schemeClr val="accent1"/>
                </a:solidFill>
              </a:rPr>
              <a:t>Core Parking</a:t>
            </a:r>
          </a:p>
          <a:p>
            <a:pPr>
              <a:buClr>
                <a:schemeClr val="accent1"/>
              </a:buClr>
              <a:buFont typeface="Wingdings" pitchFamily="2" charset="2"/>
              <a:buChar char="l"/>
            </a:pPr>
            <a:r>
              <a:rPr lang="en-US" altLang="en-US" sz="2400" b="1" dirty="0" smtClean="0">
                <a:solidFill>
                  <a:schemeClr val="accent1"/>
                </a:solidFill>
              </a:rPr>
              <a:t>P-state</a:t>
            </a:r>
            <a:r>
              <a:rPr lang="zh-CN" altLang="en-US" sz="2400" b="1" dirty="0" smtClean="0">
                <a:solidFill>
                  <a:schemeClr val="accent1"/>
                </a:solidFill>
              </a:rPr>
              <a:t>调整</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集中化存储</a:t>
            </a:r>
            <a:endParaRPr lang="en-US" altLang="en-US" sz="2400" b="1" dirty="0" smtClean="0">
              <a:solidFill>
                <a:schemeClr val="accent1"/>
              </a:solidFill>
            </a:endParaRPr>
          </a:p>
        </p:txBody>
      </p:sp>
      <p:pic>
        <p:nvPicPr>
          <p:cNvPr id="20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3872187" y="2849880"/>
            <a:ext cx="914400" cy="835946"/>
          </a:xfrm>
          <a:prstGeom prst="rect">
            <a:avLst/>
          </a:prstGeom>
          <a:noFill/>
        </p:spPr>
      </p:pic>
      <p:sp>
        <p:nvSpPr>
          <p:cNvPr id="202" name="TextBox 201"/>
          <p:cNvSpPr txBox="1"/>
          <p:nvPr/>
        </p:nvSpPr>
        <p:spPr>
          <a:xfrm>
            <a:off x="3715575" y="3605629"/>
            <a:ext cx="1223412" cy="646331"/>
          </a:xfrm>
          <a:prstGeom prst="rect">
            <a:avLst/>
          </a:prstGeom>
          <a:noFill/>
        </p:spPr>
        <p:txBody>
          <a:bodyPr wrap="none" rtlCol="0">
            <a:spAutoFit/>
          </a:bodyPr>
          <a:lstStyle/>
          <a:p>
            <a:pPr algn="ctr"/>
            <a:r>
              <a:rPr lang="en-US" dirty="0" smtClean="0"/>
              <a:t>Processor</a:t>
            </a:r>
          </a:p>
          <a:p>
            <a:pPr algn="ctr"/>
            <a:r>
              <a:rPr lang="en-US" dirty="0" smtClean="0"/>
              <a:t>Core 1</a:t>
            </a:r>
            <a:endParaRPr lang="en-US" dirty="0"/>
          </a:p>
        </p:txBody>
      </p:sp>
      <p:sp>
        <p:nvSpPr>
          <p:cNvPr id="203" name="Right Arrow 202"/>
          <p:cNvSpPr/>
          <p:nvPr/>
        </p:nvSpPr>
        <p:spPr bwMode="auto">
          <a:xfrm>
            <a:off x="4409799" y="29260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P-State=0</a:t>
            </a:r>
          </a:p>
        </p:txBody>
      </p:sp>
      <p:graphicFrame>
        <p:nvGraphicFramePr>
          <p:cNvPr id="204" name="Table 203"/>
          <p:cNvGraphicFramePr>
            <a:graphicFrameLocks noGrp="1"/>
          </p:cNvGraphicFramePr>
          <p:nvPr/>
        </p:nvGraphicFramePr>
        <p:xfrm>
          <a:off x="5791199" y="4343400"/>
          <a:ext cx="2895601" cy="170688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r>
                        <a:rPr lang="en-US" sz="1600" dirty="0" smtClean="0">
                          <a:solidFill>
                            <a:schemeClr val="bg1"/>
                          </a:solidFill>
                          <a:effectLst>
                            <a:outerShdw blurRad="38100" dist="38100" dir="2700000" algn="tl">
                              <a:srgbClr val="000000">
                                <a:alpha val="43137"/>
                              </a:srgbClr>
                            </a:outerShdw>
                          </a:effectLst>
                        </a:rPr>
                        <a:t>P-State</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zh-CN" altLang="en-US" sz="1400" dirty="0" smtClean="0">
                          <a:solidFill>
                            <a:schemeClr val="bg1"/>
                          </a:solidFill>
                          <a:effectLst>
                            <a:outerShdw blurRad="38100" dist="38100" dir="2700000" algn="tl">
                              <a:srgbClr val="000000">
                                <a:alpha val="43137"/>
                              </a:srgbClr>
                            </a:outerShdw>
                          </a:effectLst>
                        </a:rPr>
                        <a:t>百分比</a:t>
                      </a:r>
                      <a:endParaRPr lang="en-US" sz="14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zh-CN" altLang="en-US" sz="1400" dirty="0" smtClean="0">
                          <a:solidFill>
                            <a:schemeClr val="bg1"/>
                          </a:solidFill>
                          <a:effectLst>
                            <a:outerShdw blurRad="38100" dist="38100" dir="2700000" algn="tl">
                              <a:srgbClr val="000000">
                                <a:alpha val="43137"/>
                              </a:srgbClr>
                            </a:outerShdw>
                          </a:effectLst>
                        </a:rPr>
                        <a:t>频率</a:t>
                      </a:r>
                      <a:endParaRPr lang="en-US" altLang="zh-CN" sz="1600" dirty="0">
                        <a:solidFill>
                          <a:schemeClr val="bg1"/>
                        </a:solidFill>
                        <a:effectLst>
                          <a:outerShdw blurRad="38100" dist="38100" dir="2700000" algn="tl">
                            <a:srgbClr val="000000">
                              <a:alpha val="43137"/>
                            </a:srgbClr>
                          </a:outerShdw>
                        </a:effectLst>
                      </a:endParaRPr>
                    </a:p>
                  </a:txBody>
                  <a:tcPr marL="0" marR="0" marT="0" marB="0"/>
                </a:tc>
              </a:tr>
              <a:tr h="217714">
                <a:tc>
                  <a:txBody>
                    <a:bodyPr/>
                    <a:lstStyle/>
                    <a:p>
                      <a:pPr algn="ctr"/>
                      <a:r>
                        <a:rPr lang="en-US" sz="1600" dirty="0" smtClean="0">
                          <a:solidFill>
                            <a:schemeClr val="tx1"/>
                          </a:solidFill>
                        </a:rPr>
                        <a:t>0</a:t>
                      </a:r>
                      <a:endParaRPr lang="en-US" sz="1600" dirty="0">
                        <a:solidFill>
                          <a:schemeClr val="tx1"/>
                        </a:solidFill>
                      </a:endParaRPr>
                    </a:p>
                  </a:txBody>
                  <a:tcPr marL="0" marR="0" marT="0" marB="0"/>
                </a:tc>
                <a:tc>
                  <a:txBody>
                    <a:bodyPr/>
                    <a:lstStyle/>
                    <a:p>
                      <a:pPr algn="ctr"/>
                      <a:r>
                        <a:rPr lang="en-US" sz="1600" dirty="0" smtClean="0">
                          <a:solidFill>
                            <a:schemeClr val="tx1"/>
                          </a:solidFill>
                        </a:rPr>
                        <a:t>100</a:t>
                      </a:r>
                      <a:endParaRPr lang="en-US" sz="1600" dirty="0">
                        <a:solidFill>
                          <a:schemeClr val="tx1"/>
                        </a:solidFill>
                      </a:endParaRPr>
                    </a:p>
                  </a:txBody>
                  <a:tcPr marL="0" marR="0" marT="0" marB="0"/>
                </a:tc>
                <a:tc>
                  <a:txBody>
                    <a:bodyPr/>
                    <a:lstStyle/>
                    <a:p>
                      <a:pPr algn="ctr"/>
                      <a:r>
                        <a:rPr lang="en-US" sz="1600" dirty="0" smtClean="0">
                          <a:solidFill>
                            <a:schemeClr val="tx1"/>
                          </a:solidFill>
                        </a:rPr>
                        <a:t>2.800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1</a:t>
                      </a:r>
                      <a:endParaRPr lang="en-US" sz="1600" dirty="0">
                        <a:solidFill>
                          <a:schemeClr val="tx1"/>
                        </a:solidFill>
                      </a:endParaRPr>
                    </a:p>
                  </a:txBody>
                  <a:tcPr marL="0" marR="0" marT="0" marB="0"/>
                </a:tc>
                <a:tc>
                  <a:txBody>
                    <a:bodyPr/>
                    <a:lstStyle/>
                    <a:p>
                      <a:pPr algn="ctr"/>
                      <a:r>
                        <a:rPr lang="en-US" sz="1600" dirty="0" smtClean="0">
                          <a:solidFill>
                            <a:schemeClr val="tx1"/>
                          </a:solidFill>
                        </a:rPr>
                        <a:t>90</a:t>
                      </a:r>
                      <a:endParaRPr lang="en-US" sz="1600" dirty="0">
                        <a:solidFill>
                          <a:schemeClr val="tx1"/>
                        </a:solidFill>
                      </a:endParaRPr>
                    </a:p>
                  </a:txBody>
                  <a:tcPr marL="0" marR="0" marT="0" marB="0"/>
                </a:tc>
                <a:tc>
                  <a:txBody>
                    <a:bodyPr/>
                    <a:lstStyle/>
                    <a:p>
                      <a:pPr algn="ctr"/>
                      <a:r>
                        <a:rPr lang="en-US" sz="1600" dirty="0" smtClean="0">
                          <a:solidFill>
                            <a:schemeClr val="tx1"/>
                          </a:solidFill>
                        </a:rPr>
                        <a:t>2.520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2</a:t>
                      </a:r>
                      <a:endParaRPr lang="en-US" sz="1600" dirty="0">
                        <a:solidFill>
                          <a:schemeClr val="tx1"/>
                        </a:solidFill>
                      </a:endParaRPr>
                    </a:p>
                  </a:txBody>
                  <a:tcPr marL="0" marR="0" marT="0" marB="0"/>
                </a:tc>
                <a:tc>
                  <a:txBody>
                    <a:bodyPr/>
                    <a:lstStyle/>
                    <a:p>
                      <a:pPr algn="ctr"/>
                      <a:r>
                        <a:rPr lang="en-US" sz="1600" dirty="0" smtClean="0">
                          <a:solidFill>
                            <a:schemeClr val="tx1"/>
                          </a:solidFill>
                        </a:rPr>
                        <a:t>85</a:t>
                      </a:r>
                      <a:endParaRPr lang="en-US" sz="1600" dirty="0">
                        <a:solidFill>
                          <a:schemeClr val="tx1"/>
                        </a:solidFill>
                      </a:endParaRPr>
                    </a:p>
                  </a:txBody>
                  <a:tcPr marL="0" marR="0" marT="0" marB="0"/>
                </a:tc>
                <a:tc>
                  <a:txBody>
                    <a:bodyPr/>
                    <a:lstStyle/>
                    <a:p>
                      <a:pPr algn="ctr"/>
                      <a:r>
                        <a:rPr lang="en-US" sz="1600" dirty="0" smtClean="0">
                          <a:solidFill>
                            <a:schemeClr val="tx1"/>
                          </a:solidFill>
                        </a:rPr>
                        <a:t>2.380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3</a:t>
                      </a:r>
                      <a:endParaRPr lang="en-US" sz="1600" dirty="0">
                        <a:solidFill>
                          <a:schemeClr val="tx1"/>
                        </a:solidFill>
                      </a:endParaRPr>
                    </a:p>
                  </a:txBody>
                  <a:tcPr marL="0" marR="0" marT="0" marB="0"/>
                </a:tc>
                <a:tc>
                  <a:txBody>
                    <a:bodyPr/>
                    <a:lstStyle/>
                    <a:p>
                      <a:pPr algn="ctr"/>
                      <a:r>
                        <a:rPr lang="en-US" sz="1600" dirty="0" smtClean="0">
                          <a:solidFill>
                            <a:schemeClr val="tx1"/>
                          </a:solidFill>
                        </a:rPr>
                        <a:t>75</a:t>
                      </a:r>
                      <a:endParaRPr lang="en-US" sz="1600" dirty="0">
                        <a:solidFill>
                          <a:schemeClr val="tx1"/>
                        </a:solidFill>
                      </a:endParaRPr>
                    </a:p>
                  </a:txBody>
                  <a:tcPr marL="0" marR="0" marT="0" marB="0"/>
                </a:tc>
                <a:tc>
                  <a:txBody>
                    <a:bodyPr/>
                    <a:lstStyle/>
                    <a:p>
                      <a:pPr algn="ctr"/>
                      <a:r>
                        <a:rPr lang="en-US" sz="1600" dirty="0" smtClean="0">
                          <a:solidFill>
                            <a:schemeClr val="tx1"/>
                          </a:solidFill>
                        </a:rPr>
                        <a:t>2.100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4</a:t>
                      </a:r>
                      <a:endParaRPr lang="en-US" sz="1600" dirty="0">
                        <a:solidFill>
                          <a:schemeClr val="tx1"/>
                        </a:solidFill>
                      </a:endParaRPr>
                    </a:p>
                  </a:txBody>
                  <a:tcPr marL="0" marR="0" marT="0" marB="0"/>
                </a:tc>
                <a:tc>
                  <a:txBody>
                    <a:bodyPr/>
                    <a:lstStyle/>
                    <a:p>
                      <a:pPr algn="ctr"/>
                      <a:r>
                        <a:rPr lang="en-US" sz="1600" dirty="0" smtClean="0">
                          <a:solidFill>
                            <a:schemeClr val="tx1"/>
                          </a:solidFill>
                        </a:rPr>
                        <a:t>60</a:t>
                      </a:r>
                      <a:endParaRPr lang="en-US" sz="1600" dirty="0">
                        <a:solidFill>
                          <a:schemeClr val="tx1"/>
                        </a:solidFill>
                      </a:endParaRPr>
                    </a:p>
                  </a:txBody>
                  <a:tcPr marL="0" marR="0" marT="0" marB="0"/>
                </a:tc>
                <a:tc>
                  <a:txBody>
                    <a:bodyPr/>
                    <a:lstStyle/>
                    <a:p>
                      <a:pPr algn="ctr"/>
                      <a:r>
                        <a:rPr lang="en-US" sz="1600" dirty="0" smtClean="0">
                          <a:solidFill>
                            <a:schemeClr val="tx1"/>
                          </a:solidFill>
                        </a:rPr>
                        <a:t>1.680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5</a:t>
                      </a:r>
                      <a:endParaRPr lang="en-US" sz="1600" dirty="0">
                        <a:solidFill>
                          <a:schemeClr val="tx1"/>
                        </a:solidFill>
                      </a:endParaRPr>
                    </a:p>
                  </a:txBody>
                  <a:tcPr marL="0" marR="0" marT="0" marB="0"/>
                </a:tc>
                <a:tc>
                  <a:txBody>
                    <a:bodyPr/>
                    <a:lstStyle/>
                    <a:p>
                      <a:pPr algn="ctr"/>
                      <a:r>
                        <a:rPr lang="en-US" sz="1600" dirty="0" smtClean="0">
                          <a:solidFill>
                            <a:schemeClr val="tx1"/>
                          </a:solidFill>
                        </a:rPr>
                        <a:t>50</a:t>
                      </a:r>
                      <a:endParaRPr lang="en-US" sz="1600" dirty="0">
                        <a:solidFill>
                          <a:schemeClr val="tx1"/>
                        </a:solidFill>
                      </a:endParaRPr>
                    </a:p>
                  </a:txBody>
                  <a:tcPr marL="0" marR="0" marT="0" marB="0"/>
                </a:tc>
                <a:tc>
                  <a:txBody>
                    <a:bodyPr/>
                    <a:lstStyle/>
                    <a:p>
                      <a:pPr algn="ctr"/>
                      <a:r>
                        <a:rPr lang="en-US" sz="1600" dirty="0" smtClean="0">
                          <a:solidFill>
                            <a:schemeClr val="tx1"/>
                          </a:solidFill>
                        </a:rPr>
                        <a:t>1.400 GHz</a:t>
                      </a:r>
                      <a:endParaRPr lang="en-US" sz="1600" dirty="0">
                        <a:solidFill>
                          <a:schemeClr val="tx1"/>
                        </a:solidFill>
                      </a:endParaRPr>
                    </a:p>
                  </a:txBody>
                  <a:tcPr marL="0" marR="0" marT="0" marB="0"/>
                </a:tc>
              </a:tr>
            </a:tbl>
          </a:graphicData>
        </a:graphic>
      </p:graphicFrame>
      <p:graphicFrame>
        <p:nvGraphicFramePr>
          <p:cNvPr id="205" name="Table 204"/>
          <p:cNvGraphicFramePr>
            <a:graphicFrameLocks noGrp="1"/>
          </p:cNvGraphicFramePr>
          <p:nvPr/>
        </p:nvGraphicFramePr>
        <p:xfrm>
          <a:off x="5791199" y="2362200"/>
          <a:ext cx="2895601" cy="170688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r>
                        <a:rPr lang="en-US" sz="1600" dirty="0" smtClean="0">
                          <a:solidFill>
                            <a:schemeClr val="bg1"/>
                          </a:solidFill>
                          <a:effectLst>
                            <a:outerShdw blurRad="38100" dist="38100" dir="2700000" algn="tl">
                              <a:srgbClr val="000000">
                                <a:alpha val="43137"/>
                              </a:srgbClr>
                            </a:outerShdw>
                          </a:effectLst>
                        </a:rPr>
                        <a:t>P-State</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zh-CN" altLang="en-US" sz="1400" dirty="0" smtClean="0">
                          <a:solidFill>
                            <a:schemeClr val="bg1"/>
                          </a:solidFill>
                          <a:effectLst>
                            <a:outerShdw blurRad="38100" dist="38100" dir="2700000" algn="tl">
                              <a:srgbClr val="000000">
                                <a:alpha val="43137"/>
                              </a:srgbClr>
                            </a:outerShdw>
                          </a:effectLst>
                        </a:rPr>
                        <a:t>百分比</a:t>
                      </a:r>
                      <a:endParaRPr lang="en-US" sz="1600" dirty="0">
                        <a:solidFill>
                          <a:schemeClr val="bg1"/>
                        </a:solidFill>
                        <a:effectLst>
                          <a:outerShdw blurRad="38100" dist="38100" dir="2700000" algn="tl">
                            <a:srgbClr val="000000">
                              <a:alpha val="43137"/>
                            </a:srgbClr>
                          </a:outerShdw>
                        </a:effectLst>
                      </a:endParaRPr>
                    </a:p>
                  </a:txBody>
                  <a:tcPr marL="0" marR="0" marT="0" marB="0"/>
                </a:tc>
                <a:tc>
                  <a:txBody>
                    <a:bodyPr/>
                    <a:lstStyle/>
                    <a:p>
                      <a:pPr algn="ctr"/>
                      <a:r>
                        <a:rPr lang="zh-CN" altLang="en-US" sz="1400" dirty="0" smtClean="0">
                          <a:solidFill>
                            <a:schemeClr val="bg1"/>
                          </a:solidFill>
                          <a:effectLst>
                            <a:outerShdw blurRad="38100" dist="38100" dir="2700000" algn="tl">
                              <a:srgbClr val="000000">
                                <a:alpha val="43137"/>
                              </a:srgbClr>
                            </a:outerShdw>
                          </a:effectLst>
                        </a:rPr>
                        <a:t>频率</a:t>
                      </a:r>
                      <a:endParaRPr lang="en-US" sz="1400" dirty="0">
                        <a:solidFill>
                          <a:schemeClr val="bg1"/>
                        </a:solidFill>
                        <a:effectLst>
                          <a:outerShdw blurRad="38100" dist="38100" dir="2700000" algn="tl">
                            <a:srgbClr val="000000">
                              <a:alpha val="43137"/>
                            </a:srgbClr>
                          </a:outerShdw>
                        </a:effectLst>
                      </a:endParaRPr>
                    </a:p>
                  </a:txBody>
                  <a:tcPr marL="0" marR="0" marT="0" marB="0"/>
                </a:tc>
              </a:tr>
              <a:tr h="217714">
                <a:tc>
                  <a:txBody>
                    <a:bodyPr/>
                    <a:lstStyle/>
                    <a:p>
                      <a:pPr algn="ctr"/>
                      <a:r>
                        <a:rPr lang="en-US" sz="1600" dirty="0" smtClean="0">
                          <a:solidFill>
                            <a:schemeClr val="tx1"/>
                          </a:solidFill>
                        </a:rPr>
                        <a:t>0</a:t>
                      </a:r>
                      <a:endParaRPr lang="en-US" sz="1600" dirty="0">
                        <a:solidFill>
                          <a:schemeClr val="tx1"/>
                        </a:solidFill>
                      </a:endParaRPr>
                    </a:p>
                  </a:txBody>
                  <a:tcPr marL="0" marR="0" marT="0" marB="0"/>
                </a:tc>
                <a:tc>
                  <a:txBody>
                    <a:bodyPr/>
                    <a:lstStyle/>
                    <a:p>
                      <a:pPr algn="ctr"/>
                      <a:r>
                        <a:rPr lang="en-US" sz="1600" dirty="0" smtClean="0">
                          <a:solidFill>
                            <a:schemeClr val="tx1"/>
                          </a:solidFill>
                        </a:rPr>
                        <a:t>100</a:t>
                      </a:r>
                      <a:endParaRPr lang="en-US" sz="1600" dirty="0">
                        <a:solidFill>
                          <a:schemeClr val="tx1"/>
                        </a:solidFill>
                      </a:endParaRPr>
                    </a:p>
                  </a:txBody>
                  <a:tcPr marL="0" marR="0" marT="0" marB="0"/>
                </a:tc>
                <a:tc>
                  <a:txBody>
                    <a:bodyPr/>
                    <a:lstStyle/>
                    <a:p>
                      <a:pPr algn="ctr"/>
                      <a:r>
                        <a:rPr lang="en-US" sz="1600" dirty="0" smtClean="0">
                          <a:solidFill>
                            <a:schemeClr val="tx1"/>
                          </a:solidFill>
                        </a:rPr>
                        <a:t>2.800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1</a:t>
                      </a:r>
                      <a:endParaRPr lang="en-US" sz="1600" dirty="0">
                        <a:solidFill>
                          <a:schemeClr val="tx1"/>
                        </a:solidFill>
                      </a:endParaRPr>
                    </a:p>
                  </a:txBody>
                  <a:tcPr marL="0" marR="0" marT="0" marB="0"/>
                </a:tc>
                <a:tc>
                  <a:txBody>
                    <a:bodyPr/>
                    <a:lstStyle/>
                    <a:p>
                      <a:pPr algn="ctr"/>
                      <a:r>
                        <a:rPr lang="en-US" sz="1600" dirty="0" smtClean="0">
                          <a:solidFill>
                            <a:schemeClr val="tx1"/>
                          </a:solidFill>
                        </a:rPr>
                        <a:t>90</a:t>
                      </a:r>
                      <a:endParaRPr lang="en-US" sz="1600" dirty="0">
                        <a:solidFill>
                          <a:schemeClr val="tx1"/>
                        </a:solidFill>
                      </a:endParaRPr>
                    </a:p>
                  </a:txBody>
                  <a:tcPr marL="0" marR="0" marT="0" marB="0"/>
                </a:tc>
                <a:tc>
                  <a:txBody>
                    <a:bodyPr/>
                    <a:lstStyle/>
                    <a:p>
                      <a:pPr algn="ctr"/>
                      <a:r>
                        <a:rPr lang="en-US" sz="1600" dirty="0" smtClean="0">
                          <a:solidFill>
                            <a:schemeClr val="tx1"/>
                          </a:solidFill>
                        </a:rPr>
                        <a:t>2.520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2</a:t>
                      </a:r>
                      <a:endParaRPr lang="en-US" sz="1600" dirty="0">
                        <a:solidFill>
                          <a:schemeClr val="tx1"/>
                        </a:solidFill>
                      </a:endParaRPr>
                    </a:p>
                  </a:txBody>
                  <a:tcPr marL="0" marR="0" marT="0" marB="0"/>
                </a:tc>
                <a:tc>
                  <a:txBody>
                    <a:bodyPr/>
                    <a:lstStyle/>
                    <a:p>
                      <a:pPr algn="ctr"/>
                      <a:r>
                        <a:rPr lang="en-US" sz="1600" dirty="0" smtClean="0">
                          <a:solidFill>
                            <a:schemeClr val="tx1"/>
                          </a:solidFill>
                        </a:rPr>
                        <a:t>85</a:t>
                      </a:r>
                      <a:endParaRPr lang="en-US" sz="1600" dirty="0">
                        <a:solidFill>
                          <a:schemeClr val="tx1"/>
                        </a:solidFill>
                      </a:endParaRPr>
                    </a:p>
                  </a:txBody>
                  <a:tcPr marL="0" marR="0" marT="0" marB="0"/>
                </a:tc>
                <a:tc>
                  <a:txBody>
                    <a:bodyPr/>
                    <a:lstStyle/>
                    <a:p>
                      <a:pPr algn="ctr"/>
                      <a:r>
                        <a:rPr lang="en-US" sz="1600" dirty="0" smtClean="0">
                          <a:solidFill>
                            <a:schemeClr val="tx1"/>
                          </a:solidFill>
                        </a:rPr>
                        <a:t>2.380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3</a:t>
                      </a:r>
                      <a:endParaRPr lang="en-US" sz="1600" dirty="0">
                        <a:solidFill>
                          <a:schemeClr val="tx1"/>
                        </a:solidFill>
                      </a:endParaRPr>
                    </a:p>
                  </a:txBody>
                  <a:tcPr marL="0" marR="0" marT="0" marB="0"/>
                </a:tc>
                <a:tc>
                  <a:txBody>
                    <a:bodyPr/>
                    <a:lstStyle/>
                    <a:p>
                      <a:pPr algn="ctr"/>
                      <a:r>
                        <a:rPr lang="en-US" sz="1600" dirty="0" smtClean="0">
                          <a:solidFill>
                            <a:schemeClr val="tx1"/>
                          </a:solidFill>
                        </a:rPr>
                        <a:t>75</a:t>
                      </a:r>
                      <a:endParaRPr lang="en-US" sz="1600" dirty="0">
                        <a:solidFill>
                          <a:schemeClr val="tx1"/>
                        </a:solidFill>
                      </a:endParaRPr>
                    </a:p>
                  </a:txBody>
                  <a:tcPr marL="0" marR="0" marT="0" marB="0"/>
                </a:tc>
                <a:tc>
                  <a:txBody>
                    <a:bodyPr/>
                    <a:lstStyle/>
                    <a:p>
                      <a:pPr algn="ctr"/>
                      <a:r>
                        <a:rPr lang="en-US" sz="1600" dirty="0" smtClean="0">
                          <a:solidFill>
                            <a:schemeClr val="tx1"/>
                          </a:solidFill>
                        </a:rPr>
                        <a:t>2.100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4</a:t>
                      </a:r>
                      <a:endParaRPr lang="en-US" sz="1600" dirty="0">
                        <a:solidFill>
                          <a:schemeClr val="tx1"/>
                        </a:solidFill>
                      </a:endParaRPr>
                    </a:p>
                  </a:txBody>
                  <a:tcPr marL="0" marR="0" marT="0" marB="0"/>
                </a:tc>
                <a:tc>
                  <a:txBody>
                    <a:bodyPr/>
                    <a:lstStyle/>
                    <a:p>
                      <a:pPr algn="ctr"/>
                      <a:r>
                        <a:rPr lang="en-US" sz="1600" dirty="0" smtClean="0">
                          <a:solidFill>
                            <a:schemeClr val="tx1"/>
                          </a:solidFill>
                        </a:rPr>
                        <a:t>60</a:t>
                      </a:r>
                      <a:endParaRPr lang="en-US" sz="1600" dirty="0">
                        <a:solidFill>
                          <a:schemeClr val="tx1"/>
                        </a:solidFill>
                      </a:endParaRPr>
                    </a:p>
                  </a:txBody>
                  <a:tcPr marL="0" marR="0" marT="0" marB="0"/>
                </a:tc>
                <a:tc>
                  <a:txBody>
                    <a:bodyPr/>
                    <a:lstStyle/>
                    <a:p>
                      <a:pPr algn="ctr"/>
                      <a:r>
                        <a:rPr lang="en-US" sz="1600" dirty="0" smtClean="0">
                          <a:solidFill>
                            <a:schemeClr val="tx1"/>
                          </a:solidFill>
                        </a:rPr>
                        <a:t>1.680 GHz</a:t>
                      </a:r>
                      <a:endParaRPr lang="en-US" sz="1600" dirty="0">
                        <a:solidFill>
                          <a:schemeClr val="tx1"/>
                        </a:solidFill>
                      </a:endParaRPr>
                    </a:p>
                  </a:txBody>
                  <a:tcPr marL="0" marR="0" marT="0" marB="0"/>
                </a:tc>
              </a:tr>
              <a:tr h="217714">
                <a:tc>
                  <a:txBody>
                    <a:bodyPr/>
                    <a:lstStyle/>
                    <a:p>
                      <a:pPr algn="ctr"/>
                      <a:r>
                        <a:rPr lang="en-US" sz="1600" dirty="0" smtClean="0">
                          <a:solidFill>
                            <a:schemeClr val="tx1"/>
                          </a:solidFill>
                        </a:rPr>
                        <a:t>5</a:t>
                      </a:r>
                      <a:endParaRPr lang="en-US" sz="1600" dirty="0">
                        <a:solidFill>
                          <a:schemeClr val="tx1"/>
                        </a:solidFill>
                      </a:endParaRPr>
                    </a:p>
                  </a:txBody>
                  <a:tcPr marL="0" marR="0" marT="0" marB="0"/>
                </a:tc>
                <a:tc>
                  <a:txBody>
                    <a:bodyPr/>
                    <a:lstStyle/>
                    <a:p>
                      <a:pPr algn="ctr"/>
                      <a:r>
                        <a:rPr lang="en-US" sz="1600" dirty="0" smtClean="0">
                          <a:solidFill>
                            <a:schemeClr val="tx1"/>
                          </a:solidFill>
                        </a:rPr>
                        <a:t>50</a:t>
                      </a:r>
                      <a:endParaRPr lang="en-US" sz="1600" dirty="0">
                        <a:solidFill>
                          <a:schemeClr val="tx1"/>
                        </a:solidFill>
                      </a:endParaRPr>
                    </a:p>
                  </a:txBody>
                  <a:tcPr marL="0" marR="0" marT="0" marB="0"/>
                </a:tc>
                <a:tc>
                  <a:txBody>
                    <a:bodyPr/>
                    <a:lstStyle/>
                    <a:p>
                      <a:pPr algn="ctr"/>
                      <a:r>
                        <a:rPr lang="en-US" sz="1600" dirty="0" smtClean="0">
                          <a:solidFill>
                            <a:schemeClr val="tx1"/>
                          </a:solidFill>
                        </a:rPr>
                        <a:t>1.400 GHz</a:t>
                      </a:r>
                      <a:endParaRPr lang="en-US" sz="1600" dirty="0">
                        <a:solidFill>
                          <a:schemeClr val="tx1"/>
                        </a:solidFill>
                      </a:endParaRPr>
                    </a:p>
                  </a:txBody>
                  <a:tcPr marL="0" marR="0" marT="0" marB="0"/>
                </a:tc>
              </a:tr>
            </a:tbl>
          </a:graphicData>
        </a:graphic>
      </p:graphicFrame>
      <p:pic>
        <p:nvPicPr>
          <p:cNvPr id="206"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3872187" y="4831080"/>
            <a:ext cx="914400" cy="835946"/>
          </a:xfrm>
          <a:prstGeom prst="rect">
            <a:avLst/>
          </a:prstGeom>
          <a:noFill/>
        </p:spPr>
      </p:pic>
      <p:sp>
        <p:nvSpPr>
          <p:cNvPr id="207" name="TextBox 206"/>
          <p:cNvSpPr txBox="1"/>
          <p:nvPr/>
        </p:nvSpPr>
        <p:spPr>
          <a:xfrm>
            <a:off x="3715575" y="5586829"/>
            <a:ext cx="1223412" cy="646331"/>
          </a:xfrm>
          <a:prstGeom prst="rect">
            <a:avLst/>
          </a:prstGeom>
          <a:noFill/>
        </p:spPr>
        <p:txBody>
          <a:bodyPr wrap="none" rtlCol="0">
            <a:spAutoFit/>
          </a:bodyPr>
          <a:lstStyle/>
          <a:p>
            <a:pPr algn="ctr"/>
            <a:r>
              <a:rPr lang="en-US" dirty="0" smtClean="0"/>
              <a:t>Processor</a:t>
            </a:r>
          </a:p>
          <a:p>
            <a:pPr algn="ctr"/>
            <a:r>
              <a:rPr lang="en-US" dirty="0" smtClean="0"/>
              <a:t>Core 2</a:t>
            </a:r>
            <a:endParaRPr lang="en-US" dirty="0"/>
          </a:p>
        </p:txBody>
      </p:sp>
      <p:sp>
        <p:nvSpPr>
          <p:cNvPr id="208" name="Right Arrow 207"/>
          <p:cNvSpPr/>
          <p:nvPr/>
        </p:nvSpPr>
        <p:spPr bwMode="auto">
          <a:xfrm>
            <a:off x="4414011" y="49072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P-State=4</a:t>
            </a:r>
          </a:p>
        </p:txBody>
      </p:sp>
      <p:cxnSp>
        <p:nvCxnSpPr>
          <p:cNvPr id="209" name="Straight Connector 208"/>
          <p:cNvCxnSpPr/>
          <p:nvPr/>
        </p:nvCxnSpPr>
        <p:spPr>
          <a:xfrm rot="10800000">
            <a:off x="4343400" y="3773069"/>
            <a:ext cx="8382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0" name="Freeform 209"/>
          <p:cNvSpPr/>
          <p:nvPr/>
        </p:nvSpPr>
        <p:spPr>
          <a:xfrm rot="16200000" flipH="1">
            <a:off x="4681539" y="3352383"/>
            <a:ext cx="2819400" cy="771527"/>
          </a:xfrm>
          <a:custGeom>
            <a:avLst/>
            <a:gdLst>
              <a:gd name="connsiteX0" fmla="*/ 0 w 3933825"/>
              <a:gd name="connsiteY0" fmla="*/ 66675 h 847725"/>
              <a:gd name="connsiteX1" fmla="*/ 0 w 3933825"/>
              <a:gd name="connsiteY1" fmla="*/ 847725 h 847725"/>
              <a:gd name="connsiteX2" fmla="*/ 3933825 w 3933825"/>
              <a:gd name="connsiteY2" fmla="*/ 847725 h 847725"/>
              <a:gd name="connsiteX3" fmla="*/ 3924300 w 3933825"/>
              <a:gd name="connsiteY3" fmla="*/ 0 h 847725"/>
            </a:gdLst>
            <a:ahLst/>
            <a:cxnLst>
              <a:cxn ang="0">
                <a:pos x="connsiteX0" y="connsiteY0"/>
              </a:cxn>
              <a:cxn ang="0">
                <a:pos x="connsiteX1" y="connsiteY1"/>
              </a:cxn>
              <a:cxn ang="0">
                <a:pos x="connsiteX2" y="connsiteY2"/>
              </a:cxn>
              <a:cxn ang="0">
                <a:pos x="connsiteX3" y="connsiteY3"/>
              </a:cxn>
            </a:cxnLst>
            <a:rect l="l" t="t" r="r" b="b"/>
            <a:pathLst>
              <a:path w="3933825" h="847725">
                <a:moveTo>
                  <a:pt x="0" y="66675"/>
                </a:moveTo>
                <a:lnTo>
                  <a:pt x="0" y="847725"/>
                </a:lnTo>
                <a:lnTo>
                  <a:pt x="3933825" y="847725"/>
                </a:lnTo>
                <a:lnTo>
                  <a:pt x="392430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rot="5400000">
            <a:off x="3624262" y="3428583"/>
            <a:ext cx="2819400" cy="619125"/>
          </a:xfrm>
          <a:custGeom>
            <a:avLst/>
            <a:gdLst>
              <a:gd name="connsiteX0" fmla="*/ 0 w 3933825"/>
              <a:gd name="connsiteY0" fmla="*/ 66675 h 847725"/>
              <a:gd name="connsiteX1" fmla="*/ 0 w 3933825"/>
              <a:gd name="connsiteY1" fmla="*/ 847725 h 847725"/>
              <a:gd name="connsiteX2" fmla="*/ 3933825 w 3933825"/>
              <a:gd name="connsiteY2" fmla="*/ 847725 h 847725"/>
              <a:gd name="connsiteX3" fmla="*/ 3924300 w 3933825"/>
              <a:gd name="connsiteY3" fmla="*/ 0 h 847725"/>
            </a:gdLst>
            <a:ahLst/>
            <a:cxnLst>
              <a:cxn ang="0">
                <a:pos x="connsiteX0" y="connsiteY0"/>
              </a:cxn>
              <a:cxn ang="0">
                <a:pos x="connsiteX1" y="connsiteY1"/>
              </a:cxn>
              <a:cxn ang="0">
                <a:pos x="connsiteX2" y="connsiteY2"/>
              </a:cxn>
              <a:cxn ang="0">
                <a:pos x="connsiteX3" y="connsiteY3"/>
              </a:cxn>
            </a:cxnLst>
            <a:rect l="l" t="t" r="r" b="b"/>
            <a:pathLst>
              <a:path w="3933825" h="847725">
                <a:moveTo>
                  <a:pt x="0" y="66675"/>
                </a:moveTo>
                <a:lnTo>
                  <a:pt x="0" y="847725"/>
                </a:lnTo>
                <a:lnTo>
                  <a:pt x="3933825" y="847725"/>
                </a:lnTo>
                <a:lnTo>
                  <a:pt x="392430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p:cNvCxnSpPr/>
          <p:nvPr/>
        </p:nvCxnSpPr>
        <p:spPr>
          <a:xfrm rot="16200000" flipH="1">
            <a:off x="7010398" y="3776245"/>
            <a:ext cx="1981201" cy="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0800000">
            <a:off x="8001002" y="3774657"/>
            <a:ext cx="838199" cy="1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a:off x="5791202" y="3774657"/>
            <a:ext cx="12191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5" name="Picture 2" descr="C:\Courses\Windows Vista Illustration Icons\Server.png"/>
          <p:cNvPicPr>
            <a:picLocks noChangeAspect="1" noChangeArrowheads="1"/>
          </p:cNvPicPr>
          <p:nvPr/>
        </p:nvPicPr>
        <p:blipFill>
          <a:blip r:embed="rId4" cstate="print"/>
          <a:srcRect/>
          <a:stretch>
            <a:fillRect/>
          </a:stretch>
        </p:blipFill>
        <p:spPr bwMode="auto">
          <a:xfrm>
            <a:off x="3581400" y="3090446"/>
            <a:ext cx="1201430" cy="1644061"/>
          </a:xfrm>
          <a:prstGeom prst="rect">
            <a:avLst/>
          </a:prstGeom>
          <a:noFill/>
        </p:spPr>
      </p:pic>
      <p:pic>
        <p:nvPicPr>
          <p:cNvPr id="216" name="Picture 2" descr="C:\Courses\Icons Windows Vista\Server_virtual.png"/>
          <p:cNvPicPr>
            <a:picLocks noChangeAspect="1" noChangeArrowheads="1"/>
          </p:cNvPicPr>
          <p:nvPr/>
        </p:nvPicPr>
        <p:blipFill>
          <a:blip r:embed="rId5" cstate="print"/>
          <a:srcRect/>
          <a:stretch>
            <a:fillRect/>
          </a:stretch>
        </p:blipFill>
        <p:spPr bwMode="auto">
          <a:xfrm>
            <a:off x="4881123" y="1687096"/>
            <a:ext cx="1210554" cy="1555750"/>
          </a:xfrm>
          <a:prstGeom prst="rect">
            <a:avLst/>
          </a:prstGeom>
          <a:noFill/>
        </p:spPr>
      </p:pic>
      <p:pic>
        <p:nvPicPr>
          <p:cNvPr id="217" name="Picture 2" descr="C:\Courses\Icons Windows Vista\Server_virtual.png"/>
          <p:cNvPicPr>
            <a:picLocks noChangeAspect="1" noChangeArrowheads="1"/>
          </p:cNvPicPr>
          <p:nvPr/>
        </p:nvPicPr>
        <p:blipFill>
          <a:blip r:embed="rId5" cstate="print"/>
          <a:srcRect/>
          <a:stretch>
            <a:fillRect/>
          </a:stretch>
        </p:blipFill>
        <p:spPr bwMode="auto">
          <a:xfrm>
            <a:off x="4881123" y="3090446"/>
            <a:ext cx="1210554" cy="1555750"/>
          </a:xfrm>
          <a:prstGeom prst="rect">
            <a:avLst/>
          </a:prstGeom>
          <a:noFill/>
        </p:spPr>
      </p:pic>
      <p:pic>
        <p:nvPicPr>
          <p:cNvPr id="218" name="Picture 3" descr="C:\Courses\Icons Windows Vista\Computer.png"/>
          <p:cNvPicPr>
            <a:picLocks noChangeAspect="1" noChangeArrowheads="1"/>
          </p:cNvPicPr>
          <p:nvPr/>
        </p:nvPicPr>
        <p:blipFill>
          <a:blip r:embed="rId6" cstate="print"/>
          <a:srcRect/>
          <a:stretch>
            <a:fillRect/>
          </a:stretch>
        </p:blipFill>
        <p:spPr bwMode="auto">
          <a:xfrm flipH="1">
            <a:off x="4648200" y="4385846"/>
            <a:ext cx="1371600" cy="1371600"/>
          </a:xfrm>
          <a:prstGeom prst="rect">
            <a:avLst/>
          </a:prstGeom>
          <a:noFill/>
        </p:spPr>
      </p:pic>
      <p:grpSp>
        <p:nvGrpSpPr>
          <p:cNvPr id="14" name="Group 205"/>
          <p:cNvGrpSpPr/>
          <p:nvPr/>
        </p:nvGrpSpPr>
        <p:grpSpPr>
          <a:xfrm>
            <a:off x="6781800" y="3395246"/>
            <a:ext cx="1454725" cy="761999"/>
            <a:chOff x="1828801" y="4191001"/>
            <a:chExt cx="1600200" cy="838200"/>
          </a:xfrm>
        </p:grpSpPr>
        <p:pic>
          <p:nvPicPr>
            <p:cNvPr id="220" name="Picture 5" descr="C:\Courses\Wadeware\2008\2008_05_28 40818 Enterprise Service Readiness\EventsDVD_FY07\Shapes and Graphics\Cylinder\MGX 06 Cyinders\MGX Cylinder LIGHT GREEN.png"/>
            <p:cNvPicPr>
              <a:picLocks noChangeAspect="1" noChangeArrowheads="1"/>
            </p:cNvPicPr>
            <p:nvPr/>
          </p:nvPicPr>
          <p:blipFill>
            <a:blip r:embed="rId7" cstate="print"/>
            <a:srcRect/>
            <a:stretch>
              <a:fillRect/>
            </a:stretch>
          </p:blipFill>
          <p:spPr bwMode="auto">
            <a:xfrm>
              <a:off x="1828801" y="4191001"/>
              <a:ext cx="1600200" cy="838200"/>
            </a:xfrm>
            <a:prstGeom prst="rect">
              <a:avLst/>
            </a:prstGeom>
            <a:noFill/>
          </p:spPr>
        </p:pic>
        <p:sp>
          <p:nvSpPr>
            <p:cNvPr id="221" name="TextBox 220"/>
            <p:cNvSpPr txBox="1"/>
            <p:nvPr/>
          </p:nvSpPr>
          <p:spPr>
            <a:xfrm>
              <a:off x="1905000" y="4368225"/>
              <a:ext cx="1432572" cy="584775"/>
            </a:xfrm>
            <a:prstGeom prst="rect">
              <a:avLst/>
            </a:prstGeom>
            <a:noFill/>
          </p:spPr>
          <p:txBody>
            <a:bodyPr wrap="none" rtlCol="0">
              <a:spAutoFit/>
            </a:bodyPr>
            <a:lstStyle/>
            <a:p>
              <a:pPr algn="ctr"/>
              <a:r>
                <a:rPr lang="en-US" sz="1600" b="1" dirty="0" smtClean="0">
                  <a:latin typeface="+mj-lt"/>
                </a:rPr>
                <a:t>Storage Area</a:t>
              </a:r>
            </a:p>
            <a:p>
              <a:pPr algn="ctr"/>
              <a:r>
                <a:rPr lang="en-US" sz="1600" b="1" dirty="0" smtClean="0">
                  <a:latin typeface="+mj-lt"/>
                </a:rPr>
                <a:t>Network</a:t>
              </a:r>
              <a:endParaRPr lang="en-US" sz="1600" b="1" dirty="0">
                <a:latin typeface="+mj-lt"/>
              </a:endParaRPr>
            </a:p>
          </p:txBody>
        </p:sp>
      </p:grpSp>
      <p:pic>
        <p:nvPicPr>
          <p:cNvPr id="222" name="Picture 4" descr="C:\Courses\Icons Windows Vista\Windows Vista Start Button.png"/>
          <p:cNvPicPr>
            <a:picLocks noChangeAspect="1" noChangeArrowheads="1"/>
          </p:cNvPicPr>
          <p:nvPr/>
        </p:nvPicPr>
        <p:blipFill>
          <a:blip r:embed="rId8" cstate="print"/>
          <a:srcRect/>
          <a:stretch>
            <a:fillRect/>
          </a:stretch>
        </p:blipFill>
        <p:spPr bwMode="auto">
          <a:xfrm>
            <a:off x="7162800" y="3014246"/>
            <a:ext cx="687175" cy="685800"/>
          </a:xfrm>
          <a:prstGeom prst="rect">
            <a:avLst/>
          </a:prstGeom>
          <a:noFill/>
        </p:spPr>
      </p:pic>
      <p:grpSp>
        <p:nvGrpSpPr>
          <p:cNvPr id="15" name="Group 212"/>
          <p:cNvGrpSpPr/>
          <p:nvPr/>
        </p:nvGrpSpPr>
        <p:grpSpPr>
          <a:xfrm>
            <a:off x="5715000" y="4538246"/>
            <a:ext cx="536652" cy="1293092"/>
            <a:chOff x="3951715" y="1069108"/>
            <a:chExt cx="884518" cy="2131292"/>
          </a:xfrm>
        </p:grpSpPr>
        <p:grpSp>
          <p:nvGrpSpPr>
            <p:cNvPr id="16" name="Group 70"/>
            <p:cNvGrpSpPr/>
            <p:nvPr/>
          </p:nvGrpSpPr>
          <p:grpSpPr>
            <a:xfrm>
              <a:off x="3951715" y="1069108"/>
              <a:ext cx="884518" cy="1326777"/>
              <a:chOff x="533400" y="1905000"/>
              <a:chExt cx="1676400" cy="2514600"/>
            </a:xfrm>
          </p:grpSpPr>
          <p:sp>
            <p:nvSpPr>
              <p:cNvPr id="230" name="Rounded Rectangle 18"/>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31"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32"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33"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34"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35"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17" name="Group 69"/>
            <p:cNvGrpSpPr/>
            <p:nvPr/>
          </p:nvGrpSpPr>
          <p:grpSpPr>
            <a:xfrm>
              <a:off x="3951715" y="2516908"/>
              <a:ext cx="884518" cy="683492"/>
              <a:chOff x="533400" y="4648200"/>
              <a:chExt cx="1676400" cy="1295400"/>
            </a:xfrm>
          </p:grpSpPr>
          <p:sp>
            <p:nvSpPr>
              <p:cNvPr id="227" name="Rounded Rectangle 226"/>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28"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29"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pic>
        <p:nvPicPr>
          <p:cNvPr id="236"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5071646"/>
            <a:ext cx="687175" cy="685800"/>
          </a:xfrm>
          <a:prstGeom prst="rect">
            <a:avLst/>
          </a:prstGeom>
          <a:noFill/>
        </p:spPr>
      </p:pic>
      <p:grpSp>
        <p:nvGrpSpPr>
          <p:cNvPr id="18" name="Group 212"/>
          <p:cNvGrpSpPr/>
          <p:nvPr/>
        </p:nvGrpSpPr>
        <p:grpSpPr>
          <a:xfrm>
            <a:off x="5715000" y="3166646"/>
            <a:ext cx="536652" cy="1293092"/>
            <a:chOff x="3951715" y="1069108"/>
            <a:chExt cx="884518" cy="2131292"/>
          </a:xfrm>
        </p:grpSpPr>
        <p:grpSp>
          <p:nvGrpSpPr>
            <p:cNvPr id="19" name="Group 70"/>
            <p:cNvGrpSpPr/>
            <p:nvPr/>
          </p:nvGrpSpPr>
          <p:grpSpPr>
            <a:xfrm>
              <a:off x="3951715" y="1069108"/>
              <a:ext cx="884518" cy="1326777"/>
              <a:chOff x="533400" y="1905000"/>
              <a:chExt cx="1676400" cy="2514600"/>
            </a:xfrm>
          </p:grpSpPr>
          <p:sp>
            <p:nvSpPr>
              <p:cNvPr id="243" name="Rounded Rectangle 242"/>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4"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45"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46"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47"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48"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20" name="Group 69"/>
            <p:cNvGrpSpPr/>
            <p:nvPr/>
          </p:nvGrpSpPr>
          <p:grpSpPr>
            <a:xfrm>
              <a:off x="3951715" y="2516908"/>
              <a:ext cx="884518" cy="683492"/>
              <a:chOff x="533400" y="4648200"/>
              <a:chExt cx="1676400" cy="1295400"/>
            </a:xfrm>
          </p:grpSpPr>
          <p:sp>
            <p:nvSpPr>
              <p:cNvPr id="240" name="Rounded Rectangle 239"/>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1"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42"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grpSp>
        <p:nvGrpSpPr>
          <p:cNvPr id="21" name="Group 212"/>
          <p:cNvGrpSpPr/>
          <p:nvPr/>
        </p:nvGrpSpPr>
        <p:grpSpPr>
          <a:xfrm>
            <a:off x="5715000" y="1795046"/>
            <a:ext cx="536652" cy="1293092"/>
            <a:chOff x="3951715" y="1069108"/>
            <a:chExt cx="884518" cy="2131292"/>
          </a:xfrm>
        </p:grpSpPr>
        <p:grpSp>
          <p:nvGrpSpPr>
            <p:cNvPr id="22" name="Group 70"/>
            <p:cNvGrpSpPr/>
            <p:nvPr/>
          </p:nvGrpSpPr>
          <p:grpSpPr>
            <a:xfrm>
              <a:off x="3951715" y="1069108"/>
              <a:ext cx="884518" cy="1326777"/>
              <a:chOff x="533400" y="1905000"/>
              <a:chExt cx="1676400" cy="2514600"/>
            </a:xfrm>
          </p:grpSpPr>
          <p:sp>
            <p:nvSpPr>
              <p:cNvPr id="255" name="Rounded Rectangle 254"/>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6"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57"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58"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59"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60"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23" name="Group 69"/>
            <p:cNvGrpSpPr/>
            <p:nvPr/>
          </p:nvGrpSpPr>
          <p:grpSpPr>
            <a:xfrm>
              <a:off x="3951715" y="2516908"/>
              <a:ext cx="884518" cy="683492"/>
              <a:chOff x="533400" y="4648200"/>
              <a:chExt cx="1676400" cy="1295400"/>
            </a:xfrm>
          </p:grpSpPr>
          <p:sp>
            <p:nvSpPr>
              <p:cNvPr id="252" name="Rounded Rectangle 251"/>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3"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54"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pic>
        <p:nvPicPr>
          <p:cNvPr id="261"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3700046"/>
            <a:ext cx="687175" cy="685800"/>
          </a:xfrm>
          <a:prstGeom prst="rect">
            <a:avLst/>
          </a:prstGeom>
          <a:noFill/>
        </p:spPr>
      </p:pic>
      <p:pic>
        <p:nvPicPr>
          <p:cNvPr id="262"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2252246"/>
            <a:ext cx="687175" cy="685800"/>
          </a:xfrm>
          <a:prstGeom prst="rect">
            <a:avLst/>
          </a:prstGeom>
          <a:noFill/>
        </p:spPr>
      </p:pic>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wipe(left)">
                                      <p:cBhvr>
                                        <p:cTn id="7" dur="500"/>
                                        <p:tgtEl>
                                          <p:spTgt spid="19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65"/>
                                        </p:tgtEl>
                                        <p:attrNameLst>
                                          <p:attrName>style.visibility</p:attrName>
                                        </p:attrNameLst>
                                      </p:cBhvr>
                                      <p:to>
                                        <p:strVal val="visible"/>
                                      </p:to>
                                    </p:set>
                                    <p:animEffect transition="in" filter="box(out)">
                                      <p:cBhvr>
                                        <p:cTn id="14" dur="500"/>
                                        <p:tgtEl>
                                          <p:spTgt spid="165"/>
                                        </p:tgtEl>
                                      </p:cBhvr>
                                    </p:animEffect>
                                  </p:childTnLst>
                                </p:cTn>
                              </p:par>
                              <p:par>
                                <p:cTn id="15" presetID="10" presetClass="entr" presetSubtype="0" fill="hold" nodeType="with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500"/>
                                        <p:tgtEl>
                                          <p:spTgt spid="16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500"/>
                                        <p:tgtEl>
                                          <p:spTgt spid="1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
                                        </p:tgtEl>
                                        <p:attrNameLst>
                                          <p:attrName>style.visibility</p:attrName>
                                        </p:attrNameLst>
                                      </p:cBhvr>
                                      <p:to>
                                        <p:strVal val="visible"/>
                                      </p:to>
                                    </p:set>
                                    <p:animEffect transition="in" filter="fade">
                                      <p:cBhvr>
                                        <p:cTn id="24" dur="500"/>
                                        <p:tgtEl>
                                          <p:spTgt spid="1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500"/>
                                        <p:tgtEl>
                                          <p:spTgt spid="176"/>
                                        </p:tgtEl>
                                      </p:cBhvr>
                                    </p:animEffect>
                                  </p:childTnLst>
                                </p:cTn>
                              </p:par>
                              <p:par>
                                <p:cTn id="28" presetID="10" presetClass="entr" presetSubtype="0" fill="hold" nodeType="with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500"/>
                                        <p:tgtEl>
                                          <p:spTgt spid="181"/>
                                        </p:tgtEl>
                                      </p:cBhvr>
                                    </p:animEffect>
                                  </p:childTnLst>
                                </p:cTn>
                              </p:par>
                              <p:par>
                                <p:cTn id="31" presetID="10" presetClass="entr" presetSubtype="0"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fade">
                                      <p:cBhvr>
                                        <p:cTn id="33" dur="500"/>
                                        <p:tgtEl>
                                          <p:spTgt spid="179"/>
                                        </p:tgtEl>
                                      </p:cBhvr>
                                    </p:animEffect>
                                  </p:childTnLst>
                                </p:cTn>
                              </p:par>
                              <p:par>
                                <p:cTn id="34" presetID="10" presetClass="entr" presetSubtype="0"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500"/>
                                        <p:tgtEl>
                                          <p:spTgt spid="1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fade">
                                      <p:cBhvr>
                                        <p:cTn id="39" dur="500"/>
                                        <p:tgtEl>
                                          <p:spTgt spid="1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500"/>
                                        <p:tgtEl>
                                          <p:spTgt spid="177"/>
                                        </p:tgtEl>
                                      </p:cBhvr>
                                    </p:animEffec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par>
                          <p:cTn id="59" fill="hold">
                            <p:stCondLst>
                              <p:cond delay="1500"/>
                            </p:stCondLst>
                            <p:childTnLst>
                              <p:par>
                                <p:cTn id="60" presetID="22" presetClass="exit" presetSubtype="4" fill="hold" nodeType="afterEffect">
                                  <p:stCondLst>
                                    <p:cond delay="0"/>
                                  </p:stCondLst>
                                  <p:childTnLst>
                                    <p:animEffect transition="out" filter="wipe(down)">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22" presetClass="entr" presetSubtype="1"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par>
                                <p:cTn id="66" presetID="1" presetClass="exit" presetSubtype="0" fill="hold" nodeType="with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childTnLst>
                                </p:cTn>
                              </p:par>
                            </p:childTnLst>
                          </p:cTn>
                        </p:par>
                        <p:par>
                          <p:cTn id="74" fill="hold">
                            <p:stCondLst>
                              <p:cond delay="2000"/>
                            </p:stCondLst>
                            <p:childTnLst>
                              <p:par>
                                <p:cTn id="75" presetID="1" presetClass="exit" presetSubtype="0" fill="hold" nodeType="after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22" presetClass="exit" presetSubtype="4" fill="hold" nodeType="withEffect">
                                  <p:stCondLst>
                                    <p:cond delay="0"/>
                                  </p:stCondLst>
                                  <p:childTnLst>
                                    <p:animEffect transition="out" filter="wipe(down)">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22" presetClass="entr" presetSubtype="1"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up)">
                                      <p:cBhvr>
                                        <p:cTn id="88" dur="500"/>
                                        <p:tgtEl>
                                          <p:spTgt spid="6"/>
                                        </p:tgtEl>
                                      </p:cBhvr>
                                    </p:animEffect>
                                  </p:childTnLst>
                                </p:cTn>
                              </p:par>
                            </p:childTnLst>
                          </p:cTn>
                        </p:par>
                        <p:par>
                          <p:cTn id="89" fill="hold">
                            <p:stCondLst>
                              <p:cond delay="2500"/>
                            </p:stCondLst>
                            <p:childTnLst>
                              <p:par>
                                <p:cTn id="90" presetID="1" presetClass="exit" presetSubtype="0" fill="hold" nodeType="afterEffect">
                                  <p:stCondLst>
                                    <p:cond delay="0"/>
                                  </p:stCondLst>
                                  <p:childTnLst>
                                    <p:set>
                                      <p:cBhvr>
                                        <p:cTn id="91" dur="1" fill="hold">
                                          <p:stCondLst>
                                            <p:cond delay="0"/>
                                          </p:stCondLst>
                                        </p:cTn>
                                        <p:tgtEl>
                                          <p:spTgt spid="1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5"/>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4"/>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10"/>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par>
                          <p:cTn id="102" fill="hold">
                            <p:stCondLst>
                              <p:cond delay="2500"/>
                            </p:stCondLst>
                            <p:childTnLst>
                              <p:par>
                                <p:cTn id="103" presetID="1" presetClass="exit" presetSubtype="0" fill="hold" nodeType="after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par>
                                <p:cTn id="107" presetID="22" presetClass="exit" presetSubtype="4" fill="hold" nodeType="withEffect">
                                  <p:stCondLst>
                                    <p:cond delay="0"/>
                                  </p:stCondLst>
                                  <p:childTnLst>
                                    <p:animEffect transition="out" filter="wipe(down)">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par>
                                <p:cTn id="110" presetID="22" presetClass="entr" presetSubtype="1"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up)">
                                      <p:cBhvr>
                                        <p:cTn id="112" dur="500"/>
                                        <p:tgtEl>
                                          <p:spTgt spid="7"/>
                                        </p:tgtEl>
                                      </p:cBhvr>
                                    </p:animEffect>
                                  </p:childTnLst>
                                </p:cTn>
                              </p:par>
                              <p:par>
                                <p:cTn id="113" presetID="1" presetClass="exit" presetSubtype="0" fill="hold"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childTnLst>
                          </p:cTn>
                        </p:par>
                        <p:par>
                          <p:cTn id="117" fill="hold">
                            <p:stCondLst>
                              <p:cond delay="3000"/>
                            </p:stCondLst>
                            <p:childTnLst>
                              <p:par>
                                <p:cTn id="118" presetID="1" presetClass="entr" presetSubtype="0" fill="hold" nodeType="afterEffect">
                                  <p:stCondLst>
                                    <p:cond delay="0"/>
                                  </p:stCondLst>
                                  <p:childTnLst>
                                    <p:set>
                                      <p:cBhvr>
                                        <p:cTn id="119" dur="1" fill="hold">
                                          <p:stCondLst>
                                            <p:cond delay="0"/>
                                          </p:stCondLst>
                                        </p:cTn>
                                        <p:tgtEl>
                                          <p:spTgt spid="13"/>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12"/>
                                        </p:tgtEl>
                                        <p:attrNameLst>
                                          <p:attrName>style.visibility</p:attrName>
                                        </p:attrNameLst>
                                      </p:cBhvr>
                                      <p:to>
                                        <p:strVal val="hidden"/>
                                      </p:to>
                                    </p:set>
                                  </p:childTnLst>
                                </p:cTn>
                              </p:par>
                              <p:par>
                                <p:cTn id="122" presetID="22" presetClass="exit" presetSubtype="4" fill="hold" nodeType="withEffect">
                                  <p:stCondLst>
                                    <p:cond delay="0"/>
                                  </p:stCondLst>
                                  <p:childTnLst>
                                    <p:animEffect transition="out" filter="wipe(down)">
                                      <p:cBhvr>
                                        <p:cTn id="123" dur="500"/>
                                        <p:tgtEl>
                                          <p:spTgt spid="7"/>
                                        </p:tgtEl>
                                      </p:cBhvr>
                                    </p:animEffect>
                                    <p:set>
                                      <p:cBhvr>
                                        <p:cTn id="124" dur="1" fill="hold">
                                          <p:stCondLst>
                                            <p:cond delay="499"/>
                                          </p:stCondLst>
                                        </p:cTn>
                                        <p:tgtEl>
                                          <p:spTgt spid="7"/>
                                        </p:tgtEl>
                                        <p:attrNameLst>
                                          <p:attrName>style.visibility</p:attrName>
                                        </p:attrNameLst>
                                      </p:cBhvr>
                                      <p:to>
                                        <p:strVal val="hidden"/>
                                      </p:to>
                                    </p:set>
                                  </p:childTnLst>
                                </p:cTn>
                              </p:par>
                              <p:par>
                                <p:cTn id="125" presetID="22" presetClass="entr" presetSubtype="1"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up)">
                                      <p:cBhvr>
                                        <p:cTn id="127" dur="500"/>
                                        <p:tgtEl>
                                          <p:spTgt spid="6"/>
                                        </p:tgtEl>
                                      </p:cBhvr>
                                    </p:animEffect>
                                  </p:childTnLst>
                                </p:cTn>
                              </p:par>
                              <p:par>
                                <p:cTn id="128" presetID="1" presetClass="exit" presetSubtype="0" fill="hold" nodeType="withEffect">
                                  <p:stCondLst>
                                    <p:cond delay="0"/>
                                  </p:stCondLst>
                                  <p:childTnLst>
                                    <p:set>
                                      <p:cBhvr>
                                        <p:cTn id="129" dur="1" fill="hold">
                                          <p:stCondLst>
                                            <p:cond delay="0"/>
                                          </p:stCondLst>
                                        </p:cTn>
                                        <p:tgtEl>
                                          <p:spTgt spid="4"/>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5"/>
                                        </p:tgtEl>
                                        <p:attrNameLst>
                                          <p:attrName>style.visibility</p:attrName>
                                        </p:attrNameLst>
                                      </p:cBhvr>
                                      <p:to>
                                        <p:strVal val="visible"/>
                                      </p:to>
                                    </p:set>
                                  </p:childTnLst>
                                </p:cTn>
                              </p:par>
                            </p:childTnLst>
                          </p:cTn>
                        </p:par>
                        <p:par>
                          <p:cTn id="132" fill="hold">
                            <p:stCondLst>
                              <p:cond delay="3500"/>
                            </p:stCondLst>
                            <p:childTnLst>
                              <p:par>
                                <p:cTn id="133" presetID="1" presetClass="exit" presetSubtype="0" fill="hold" nodeType="afterEffect">
                                  <p:stCondLst>
                                    <p:cond delay="0"/>
                                  </p:stCondLst>
                                  <p:childTnLst>
                                    <p:set>
                                      <p:cBhvr>
                                        <p:cTn id="134" dur="1" fill="hold">
                                          <p:stCondLst>
                                            <p:cond delay="0"/>
                                          </p:stCondLst>
                                        </p:cTn>
                                        <p:tgtEl>
                                          <p:spTgt spid="4"/>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
                                        </p:tgtEl>
                                        <p:attrNameLst>
                                          <p:attrName>style.visibility</p:attrName>
                                        </p:attrNameLst>
                                      </p:cBhvr>
                                      <p:to>
                                        <p:strVal val="hidden"/>
                                      </p:to>
                                    </p:set>
                                  </p:childTnLst>
                                </p:cTn>
                              </p:par>
                              <p:par>
                                <p:cTn id="139" presetID="22" presetClass="exit" presetSubtype="4" fill="hold" nodeType="withEffect">
                                  <p:stCondLst>
                                    <p:cond delay="0"/>
                                  </p:stCondLst>
                                  <p:childTnLst>
                                    <p:animEffect transition="out" filter="wipe(down)">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0"/>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184"/>
                                        </p:tgtEl>
                                        <p:attrNameLst>
                                          <p:attrName>style.visibility</p:attrName>
                                        </p:attrNameLst>
                                      </p:cBhvr>
                                      <p:to>
                                        <p:strVal val="visible"/>
                                      </p:to>
                                    </p:set>
                                    <p:animEffect transition="in" filter="fade">
                                      <p:cBhvr>
                                        <p:cTn id="146" dur="500"/>
                                        <p:tgtEl>
                                          <p:spTgt spid="184"/>
                                        </p:tgtEl>
                                      </p:cBhvr>
                                    </p:animEffect>
                                  </p:childTnLst>
                                </p:cTn>
                              </p:par>
                              <p:par>
                                <p:cTn id="147" presetID="10" presetClass="entr" presetSubtype="0" fill="hold" nodeType="withEffect">
                                  <p:stCondLst>
                                    <p:cond delay="0"/>
                                  </p:stCondLst>
                                  <p:childTnLst>
                                    <p:set>
                                      <p:cBhvr>
                                        <p:cTn id="148" dur="1" fill="hold">
                                          <p:stCondLst>
                                            <p:cond delay="0"/>
                                          </p:stCondLst>
                                        </p:cTn>
                                        <p:tgtEl>
                                          <p:spTgt spid="182"/>
                                        </p:tgtEl>
                                        <p:attrNameLst>
                                          <p:attrName>style.visibility</p:attrName>
                                        </p:attrNameLst>
                                      </p:cBhvr>
                                      <p:to>
                                        <p:strVal val="visible"/>
                                      </p:to>
                                    </p:set>
                                    <p:animEffect transition="in" filter="fade">
                                      <p:cBhvr>
                                        <p:cTn id="149" dur="500"/>
                                        <p:tgtEl>
                                          <p:spTgt spid="182"/>
                                        </p:tgtEl>
                                      </p:cBhvr>
                                    </p:animEffect>
                                  </p:childTnLst>
                                </p:cTn>
                              </p:par>
                              <p:par>
                                <p:cTn id="150" presetID="10" presetClass="entr" presetSubtype="0" fill="hold" nodeType="withEffect">
                                  <p:stCondLst>
                                    <p:cond delay="0"/>
                                  </p:stCondLst>
                                  <p:childTnLst>
                                    <p:set>
                                      <p:cBhvr>
                                        <p:cTn id="151" dur="1" fill="hold">
                                          <p:stCondLst>
                                            <p:cond delay="0"/>
                                          </p:stCondLst>
                                        </p:cTn>
                                        <p:tgtEl>
                                          <p:spTgt spid="183"/>
                                        </p:tgtEl>
                                        <p:attrNameLst>
                                          <p:attrName>style.visibility</p:attrName>
                                        </p:attrNameLst>
                                      </p:cBhvr>
                                      <p:to>
                                        <p:strVal val="visible"/>
                                      </p:to>
                                    </p:set>
                                    <p:animEffect transition="in" filter="fade">
                                      <p:cBhvr>
                                        <p:cTn id="152" dur="500"/>
                                        <p:tgtEl>
                                          <p:spTgt spid="183"/>
                                        </p:tgtEl>
                                      </p:cBhvr>
                                    </p:animEffect>
                                  </p:childTnLst>
                                </p:cTn>
                              </p:par>
                              <p:par>
                                <p:cTn id="153" presetID="9" presetClass="emph" presetSubtype="0" grpId="1" nodeType="withEffect">
                                  <p:stCondLst>
                                    <p:cond delay="0"/>
                                  </p:stCondLst>
                                  <p:childTnLst>
                                    <p:set>
                                      <p:cBhvr rctx="PPT">
                                        <p:cTn id="154" dur="indefinite"/>
                                        <p:tgtEl>
                                          <p:spTgt spid="178"/>
                                        </p:tgtEl>
                                        <p:attrNameLst>
                                          <p:attrName>style.opacity</p:attrName>
                                        </p:attrNameLst>
                                      </p:cBhvr>
                                      <p:to>
                                        <p:strVal val="0.5"/>
                                      </p:to>
                                    </p:set>
                                    <p:animEffect filter="image" prLst="opacity: 0.5">
                                      <p:cBhvr rctx="IE">
                                        <p:cTn id="155" dur="indefinite"/>
                                        <p:tgtEl>
                                          <p:spTgt spid="178"/>
                                        </p:tgtEl>
                                      </p:cBhvr>
                                    </p:animEffect>
                                  </p:childTnLst>
                                </p:cTn>
                              </p:par>
                              <p:par>
                                <p:cTn id="156" presetID="9" presetClass="emph" presetSubtype="0" grpId="1" nodeType="withEffect">
                                  <p:stCondLst>
                                    <p:cond delay="0"/>
                                  </p:stCondLst>
                                  <p:childTnLst>
                                    <p:set>
                                      <p:cBhvr rctx="PPT">
                                        <p:cTn id="157" dur="indefinite"/>
                                        <p:tgtEl>
                                          <p:spTgt spid="177"/>
                                        </p:tgtEl>
                                        <p:attrNameLst>
                                          <p:attrName>style.opacity</p:attrName>
                                        </p:attrNameLst>
                                      </p:cBhvr>
                                      <p:to>
                                        <p:strVal val="0.5"/>
                                      </p:to>
                                    </p:set>
                                    <p:animEffect filter="image" prLst="opacity: 0.5">
                                      <p:cBhvr rctx="IE">
                                        <p:cTn id="158" dur="indefinite"/>
                                        <p:tgtEl>
                                          <p:spTgt spid="177"/>
                                        </p:tgtEl>
                                      </p:cBhvr>
                                    </p:animEffect>
                                  </p:childTnLst>
                                </p:cTn>
                              </p:par>
                              <p:par>
                                <p:cTn id="159" presetID="9" presetClass="emph" presetSubtype="0" grpId="1" nodeType="withEffect">
                                  <p:stCondLst>
                                    <p:cond delay="0"/>
                                  </p:stCondLst>
                                  <p:childTnLst>
                                    <p:set>
                                      <p:cBhvr rctx="PPT">
                                        <p:cTn id="160" dur="indefinite"/>
                                        <p:tgtEl>
                                          <p:spTgt spid="176"/>
                                        </p:tgtEl>
                                        <p:attrNameLst>
                                          <p:attrName>style.opacity</p:attrName>
                                        </p:attrNameLst>
                                      </p:cBhvr>
                                      <p:to>
                                        <p:strVal val="0.5"/>
                                      </p:to>
                                    </p:set>
                                    <p:animEffect filter="image" prLst="opacity: 0.5">
                                      <p:cBhvr rctx="IE">
                                        <p:cTn id="161" dur="indefinite"/>
                                        <p:tgtEl>
                                          <p:spTgt spid="17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2"/>
                                        </p:tgtEl>
                                      </p:cBhvr>
                                    </p:animEffect>
                                    <p:set>
                                      <p:cBhvr>
                                        <p:cTn id="166" dur="1" fill="hold">
                                          <p:stCondLst>
                                            <p:cond delay="499"/>
                                          </p:stCondLst>
                                        </p:cTn>
                                        <p:tgtEl>
                                          <p:spTgt spid="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
                                        </p:tgtEl>
                                      </p:cBhvr>
                                    </p:animEffect>
                                    <p:set>
                                      <p:cBhvr>
                                        <p:cTn id="169" dur="1" fill="hold">
                                          <p:stCondLst>
                                            <p:cond delay="499"/>
                                          </p:stCondLst>
                                        </p:cTn>
                                        <p:tgtEl>
                                          <p:spTgt spid="3"/>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4"/>
                                        </p:tgtEl>
                                      </p:cBhvr>
                                    </p:animEffect>
                                    <p:set>
                                      <p:cBhvr>
                                        <p:cTn id="172" dur="1" fill="hold">
                                          <p:stCondLst>
                                            <p:cond delay="499"/>
                                          </p:stCondLst>
                                        </p:cTn>
                                        <p:tgtEl>
                                          <p:spTgt spid="4"/>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5"/>
                                        </p:tgtEl>
                                      </p:cBhvr>
                                    </p:animEffect>
                                    <p:set>
                                      <p:cBhvr>
                                        <p:cTn id="175" dur="1" fill="hold">
                                          <p:stCondLst>
                                            <p:cond delay="499"/>
                                          </p:stCondLst>
                                        </p:cTn>
                                        <p:tgtEl>
                                          <p:spTgt spid="5"/>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6"/>
                                        </p:tgtEl>
                                      </p:cBhvr>
                                    </p:animEffect>
                                    <p:set>
                                      <p:cBhvr>
                                        <p:cTn id="178" dur="1" fill="hold">
                                          <p:stCondLst>
                                            <p:cond delay="499"/>
                                          </p:stCondLst>
                                        </p:cTn>
                                        <p:tgtEl>
                                          <p:spTgt spid="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7"/>
                                        </p:tgtEl>
                                      </p:cBhvr>
                                    </p:animEffect>
                                    <p:set>
                                      <p:cBhvr>
                                        <p:cTn id="181" dur="1" fill="hold">
                                          <p:stCondLst>
                                            <p:cond delay="499"/>
                                          </p:stCondLst>
                                        </p:cTn>
                                        <p:tgtEl>
                                          <p:spTgt spid="7"/>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8"/>
                                        </p:tgtEl>
                                      </p:cBhvr>
                                    </p:animEffect>
                                    <p:set>
                                      <p:cBhvr>
                                        <p:cTn id="184" dur="1" fill="hold">
                                          <p:stCondLst>
                                            <p:cond delay="499"/>
                                          </p:stCondLst>
                                        </p:cTn>
                                        <p:tgtEl>
                                          <p:spTgt spid="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9"/>
                                        </p:tgtEl>
                                      </p:cBhvr>
                                    </p:animEffect>
                                    <p:set>
                                      <p:cBhvr>
                                        <p:cTn id="187" dur="1" fill="hold">
                                          <p:stCondLst>
                                            <p:cond delay="499"/>
                                          </p:stCondLst>
                                        </p:cTn>
                                        <p:tgtEl>
                                          <p:spTgt spid="9"/>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0"/>
                                        </p:tgtEl>
                                      </p:cBhvr>
                                    </p:animEffect>
                                    <p:set>
                                      <p:cBhvr>
                                        <p:cTn id="190" dur="1" fill="hold">
                                          <p:stCondLst>
                                            <p:cond delay="499"/>
                                          </p:stCondLst>
                                        </p:cTn>
                                        <p:tgtEl>
                                          <p:spTgt spid="10"/>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11"/>
                                        </p:tgtEl>
                                      </p:cBhvr>
                                    </p:animEffect>
                                    <p:set>
                                      <p:cBhvr>
                                        <p:cTn id="193" dur="1" fill="hold">
                                          <p:stCondLst>
                                            <p:cond delay="499"/>
                                          </p:stCondLst>
                                        </p:cTn>
                                        <p:tgtEl>
                                          <p:spTgt spid="1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2"/>
                                        </p:tgtEl>
                                      </p:cBhvr>
                                    </p:animEffect>
                                    <p:set>
                                      <p:cBhvr>
                                        <p:cTn id="196" dur="1" fill="hold">
                                          <p:stCondLst>
                                            <p:cond delay="499"/>
                                          </p:stCondLst>
                                        </p:cTn>
                                        <p:tgtEl>
                                          <p:spTgt spid="12"/>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4"/>
                                        </p:tgtEl>
                                      </p:cBhvr>
                                    </p:animEffect>
                                    <p:set>
                                      <p:cBhvr>
                                        <p:cTn id="202" dur="1" fill="hold">
                                          <p:stCondLst>
                                            <p:cond delay="499"/>
                                          </p:stCondLst>
                                        </p:cTn>
                                        <p:tgtEl>
                                          <p:spTgt spid="17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75"/>
                                        </p:tgtEl>
                                      </p:cBhvr>
                                    </p:animEffect>
                                    <p:set>
                                      <p:cBhvr>
                                        <p:cTn id="205" dur="1" fill="hold">
                                          <p:stCondLst>
                                            <p:cond delay="499"/>
                                          </p:stCondLst>
                                        </p:cTn>
                                        <p:tgtEl>
                                          <p:spTgt spid="175"/>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176"/>
                                        </p:tgtEl>
                                      </p:cBhvr>
                                    </p:animEffect>
                                    <p:set>
                                      <p:cBhvr>
                                        <p:cTn id="208" dur="1" fill="hold">
                                          <p:stCondLst>
                                            <p:cond delay="499"/>
                                          </p:stCondLst>
                                        </p:cTn>
                                        <p:tgtEl>
                                          <p:spTgt spid="176"/>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177"/>
                                        </p:tgtEl>
                                      </p:cBhvr>
                                    </p:animEffect>
                                    <p:set>
                                      <p:cBhvr>
                                        <p:cTn id="211" dur="1" fill="hold">
                                          <p:stCondLst>
                                            <p:cond delay="499"/>
                                          </p:stCondLst>
                                        </p:cTn>
                                        <p:tgtEl>
                                          <p:spTgt spid="177"/>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178"/>
                                        </p:tgtEl>
                                      </p:cBhvr>
                                    </p:animEffect>
                                    <p:set>
                                      <p:cBhvr>
                                        <p:cTn id="214" dur="1" fill="hold">
                                          <p:stCondLst>
                                            <p:cond delay="499"/>
                                          </p:stCondLst>
                                        </p:cTn>
                                        <p:tgtEl>
                                          <p:spTgt spid="178"/>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9"/>
                                        </p:tgtEl>
                                      </p:cBhvr>
                                    </p:animEffect>
                                    <p:set>
                                      <p:cBhvr>
                                        <p:cTn id="217" dur="1" fill="hold">
                                          <p:stCondLst>
                                            <p:cond delay="499"/>
                                          </p:stCondLst>
                                        </p:cTn>
                                        <p:tgtEl>
                                          <p:spTgt spid="179"/>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80"/>
                                        </p:tgtEl>
                                      </p:cBhvr>
                                    </p:animEffect>
                                    <p:set>
                                      <p:cBhvr>
                                        <p:cTn id="220" dur="1" fill="hold">
                                          <p:stCondLst>
                                            <p:cond delay="499"/>
                                          </p:stCondLst>
                                        </p:cTn>
                                        <p:tgtEl>
                                          <p:spTgt spid="180"/>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181"/>
                                        </p:tgtEl>
                                      </p:cBhvr>
                                    </p:animEffect>
                                    <p:set>
                                      <p:cBhvr>
                                        <p:cTn id="223" dur="1" fill="hold">
                                          <p:stCondLst>
                                            <p:cond delay="499"/>
                                          </p:stCondLst>
                                        </p:cTn>
                                        <p:tgtEl>
                                          <p:spTgt spid="181"/>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2"/>
                                        </p:tgtEl>
                                      </p:cBhvr>
                                    </p:animEffect>
                                    <p:set>
                                      <p:cBhvr>
                                        <p:cTn id="226" dur="1" fill="hold">
                                          <p:stCondLst>
                                            <p:cond delay="499"/>
                                          </p:stCondLst>
                                        </p:cTn>
                                        <p:tgtEl>
                                          <p:spTgt spid="182"/>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183"/>
                                        </p:tgtEl>
                                      </p:cBhvr>
                                    </p:animEffect>
                                    <p:set>
                                      <p:cBhvr>
                                        <p:cTn id="229" dur="1" fill="hold">
                                          <p:stCondLst>
                                            <p:cond delay="499"/>
                                          </p:stCondLst>
                                        </p:cTn>
                                        <p:tgtEl>
                                          <p:spTgt spid="183"/>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184"/>
                                        </p:tgtEl>
                                      </p:cBhvr>
                                    </p:animEffect>
                                    <p:set>
                                      <p:cBhvr>
                                        <p:cTn id="232" dur="1" fill="hold">
                                          <p:stCondLst>
                                            <p:cond delay="499"/>
                                          </p:stCondLst>
                                        </p:cTn>
                                        <p:tgtEl>
                                          <p:spTgt spid="184"/>
                                        </p:tgtEl>
                                        <p:attrNameLst>
                                          <p:attrName>style.visibility</p:attrName>
                                        </p:attrNameLst>
                                      </p:cBhvr>
                                      <p:to>
                                        <p:strVal val="hidden"/>
                                      </p:to>
                                    </p:set>
                                  </p:childTnLst>
                                </p:cTn>
                              </p:par>
                            </p:childTnLst>
                          </p:cTn>
                        </p:par>
                        <p:par>
                          <p:cTn id="233" fill="hold">
                            <p:stCondLst>
                              <p:cond delay="500"/>
                            </p:stCondLst>
                            <p:childTnLst>
                              <p:par>
                                <p:cTn id="234" presetID="22" presetClass="entr" presetSubtype="8" fill="hold" nodeType="afterEffect">
                                  <p:stCondLst>
                                    <p:cond delay="0"/>
                                  </p:stCondLst>
                                  <p:childTnLst>
                                    <p:set>
                                      <p:cBhvr>
                                        <p:cTn id="235" dur="1" fill="hold">
                                          <p:stCondLst>
                                            <p:cond delay="0"/>
                                          </p:stCondLst>
                                        </p:cTn>
                                        <p:tgtEl>
                                          <p:spTgt spid="192">
                                            <p:txEl>
                                              <p:pRg st="1" end="1"/>
                                            </p:txEl>
                                          </p:spTgt>
                                        </p:tgtEl>
                                        <p:attrNameLst>
                                          <p:attrName>style.visibility</p:attrName>
                                        </p:attrNameLst>
                                      </p:cBhvr>
                                      <p:to>
                                        <p:strVal val="visible"/>
                                      </p:to>
                                    </p:set>
                                    <p:animEffect transition="in" filter="wipe(left)">
                                      <p:cBhvr>
                                        <p:cTn id="236" dur="500"/>
                                        <p:tgtEl>
                                          <p:spTgt spid="192">
                                            <p:txEl>
                                              <p:pRg st="1" end="1"/>
                                            </p:txEl>
                                          </p:spTgt>
                                        </p:tgtEl>
                                      </p:cBhvr>
                                    </p:animEffect>
                                  </p:childTnLst>
                                </p:cTn>
                              </p:par>
                            </p:childTnLst>
                          </p:cTn>
                        </p:par>
                        <p:par>
                          <p:cTn id="237" fill="hold">
                            <p:stCondLst>
                              <p:cond delay="1000"/>
                            </p:stCondLst>
                            <p:childTnLst>
                              <p:par>
                                <p:cTn id="238" presetID="22" presetClass="entr" presetSubtype="8" fill="hold" nodeType="afterEffect">
                                  <p:stCondLst>
                                    <p:cond delay="0"/>
                                  </p:stCondLst>
                                  <p:childTnLst>
                                    <p:set>
                                      <p:cBhvr>
                                        <p:cTn id="239" dur="1" fill="hold">
                                          <p:stCondLst>
                                            <p:cond delay="0"/>
                                          </p:stCondLst>
                                        </p:cTn>
                                        <p:tgtEl>
                                          <p:spTgt spid="201"/>
                                        </p:tgtEl>
                                        <p:attrNameLst>
                                          <p:attrName>style.visibility</p:attrName>
                                        </p:attrNameLst>
                                      </p:cBhvr>
                                      <p:to>
                                        <p:strVal val="visible"/>
                                      </p:to>
                                    </p:set>
                                    <p:animEffect transition="in" filter="wipe(left)">
                                      <p:cBhvr>
                                        <p:cTn id="240" dur="500"/>
                                        <p:tgtEl>
                                          <p:spTgt spid="201"/>
                                        </p:tgtEl>
                                      </p:cBhvr>
                                    </p:animEffect>
                                  </p:childTnLst>
                                </p:cTn>
                              </p:par>
                              <p:par>
                                <p:cTn id="241" presetID="22" presetClass="entr" presetSubtype="8" fill="hold" grpId="0" nodeType="withEffect">
                                  <p:stCondLst>
                                    <p:cond delay="0"/>
                                  </p:stCondLst>
                                  <p:childTnLst>
                                    <p:set>
                                      <p:cBhvr>
                                        <p:cTn id="242" dur="1" fill="hold">
                                          <p:stCondLst>
                                            <p:cond delay="0"/>
                                          </p:stCondLst>
                                        </p:cTn>
                                        <p:tgtEl>
                                          <p:spTgt spid="202"/>
                                        </p:tgtEl>
                                        <p:attrNameLst>
                                          <p:attrName>style.visibility</p:attrName>
                                        </p:attrNameLst>
                                      </p:cBhvr>
                                      <p:to>
                                        <p:strVal val="visible"/>
                                      </p:to>
                                    </p:set>
                                    <p:animEffect transition="in" filter="wipe(left)">
                                      <p:cBhvr>
                                        <p:cTn id="243" dur="500"/>
                                        <p:tgtEl>
                                          <p:spTgt spid="202"/>
                                        </p:tgtEl>
                                      </p:cBhvr>
                                    </p:animEffect>
                                  </p:childTnLst>
                                </p:cTn>
                              </p:par>
                              <p:par>
                                <p:cTn id="244" presetID="22" presetClass="entr" presetSubtype="8" fill="hold" grpId="0" nodeType="withEffect">
                                  <p:stCondLst>
                                    <p:cond delay="0"/>
                                  </p:stCondLst>
                                  <p:childTnLst>
                                    <p:set>
                                      <p:cBhvr>
                                        <p:cTn id="245" dur="1" fill="hold">
                                          <p:stCondLst>
                                            <p:cond delay="0"/>
                                          </p:stCondLst>
                                        </p:cTn>
                                        <p:tgtEl>
                                          <p:spTgt spid="203"/>
                                        </p:tgtEl>
                                        <p:attrNameLst>
                                          <p:attrName>style.visibility</p:attrName>
                                        </p:attrNameLst>
                                      </p:cBhvr>
                                      <p:to>
                                        <p:strVal val="visible"/>
                                      </p:to>
                                    </p:set>
                                    <p:animEffect transition="in" filter="wipe(left)">
                                      <p:cBhvr>
                                        <p:cTn id="246" dur="500"/>
                                        <p:tgtEl>
                                          <p:spTgt spid="203"/>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207"/>
                                        </p:tgtEl>
                                        <p:attrNameLst>
                                          <p:attrName>style.visibility</p:attrName>
                                        </p:attrNameLst>
                                      </p:cBhvr>
                                      <p:to>
                                        <p:strVal val="visible"/>
                                      </p:to>
                                    </p:set>
                                    <p:animEffect transition="in" filter="wipe(left)">
                                      <p:cBhvr>
                                        <p:cTn id="249" dur="500"/>
                                        <p:tgtEl>
                                          <p:spTgt spid="207"/>
                                        </p:tgtEl>
                                      </p:cBhvr>
                                    </p:animEffect>
                                  </p:childTnLst>
                                </p:cTn>
                              </p:par>
                              <p:par>
                                <p:cTn id="250" presetID="22" presetClass="entr" presetSubtype="8" fill="hold" nodeType="withEffect">
                                  <p:stCondLst>
                                    <p:cond delay="0"/>
                                  </p:stCondLst>
                                  <p:childTnLst>
                                    <p:set>
                                      <p:cBhvr>
                                        <p:cTn id="251" dur="1" fill="hold">
                                          <p:stCondLst>
                                            <p:cond delay="0"/>
                                          </p:stCondLst>
                                        </p:cTn>
                                        <p:tgtEl>
                                          <p:spTgt spid="206"/>
                                        </p:tgtEl>
                                        <p:attrNameLst>
                                          <p:attrName>style.visibility</p:attrName>
                                        </p:attrNameLst>
                                      </p:cBhvr>
                                      <p:to>
                                        <p:strVal val="visible"/>
                                      </p:to>
                                    </p:set>
                                    <p:animEffect transition="in" filter="wipe(left)">
                                      <p:cBhvr>
                                        <p:cTn id="252" dur="500"/>
                                        <p:tgtEl>
                                          <p:spTgt spid="206"/>
                                        </p:tgtEl>
                                      </p:cBhvr>
                                    </p:animEffect>
                                  </p:childTnLst>
                                </p:cTn>
                              </p:par>
                              <p:par>
                                <p:cTn id="253" presetID="22" presetClass="entr" presetSubtype="8" fill="hold" grpId="0" nodeType="withEffect">
                                  <p:stCondLst>
                                    <p:cond delay="0"/>
                                  </p:stCondLst>
                                  <p:childTnLst>
                                    <p:set>
                                      <p:cBhvr>
                                        <p:cTn id="254" dur="1" fill="hold">
                                          <p:stCondLst>
                                            <p:cond delay="0"/>
                                          </p:stCondLst>
                                        </p:cTn>
                                        <p:tgtEl>
                                          <p:spTgt spid="208"/>
                                        </p:tgtEl>
                                        <p:attrNameLst>
                                          <p:attrName>style.visibility</p:attrName>
                                        </p:attrNameLst>
                                      </p:cBhvr>
                                      <p:to>
                                        <p:strVal val="visible"/>
                                      </p:to>
                                    </p:set>
                                    <p:animEffect transition="in" filter="wipe(left)">
                                      <p:cBhvr>
                                        <p:cTn id="255" dur="500"/>
                                        <p:tgtEl>
                                          <p:spTgt spid="208"/>
                                        </p:tgtEl>
                                      </p:cBhvr>
                                    </p:animEffect>
                                  </p:childTnLst>
                                </p:cTn>
                              </p:par>
                              <p:par>
                                <p:cTn id="256" presetID="10" presetClass="entr" presetSubtype="0" fill="hold" nodeType="withEffect">
                                  <p:stCondLst>
                                    <p:cond delay="0"/>
                                  </p:stCondLst>
                                  <p:childTnLst>
                                    <p:set>
                                      <p:cBhvr>
                                        <p:cTn id="257" dur="1" fill="hold">
                                          <p:stCondLst>
                                            <p:cond delay="0"/>
                                          </p:stCondLst>
                                        </p:cTn>
                                        <p:tgtEl>
                                          <p:spTgt spid="204"/>
                                        </p:tgtEl>
                                        <p:attrNameLst>
                                          <p:attrName>style.visibility</p:attrName>
                                        </p:attrNameLst>
                                      </p:cBhvr>
                                      <p:to>
                                        <p:strVal val="visible"/>
                                      </p:to>
                                    </p:set>
                                    <p:animEffect transition="in" filter="fade">
                                      <p:cBhvr>
                                        <p:cTn id="258" dur="500"/>
                                        <p:tgtEl>
                                          <p:spTgt spid="204"/>
                                        </p:tgtEl>
                                      </p:cBhvr>
                                    </p:animEffect>
                                  </p:childTnLst>
                                </p:cTn>
                              </p:par>
                              <p:par>
                                <p:cTn id="259" presetID="10" presetClass="entr" presetSubtype="0" fill="hold" nodeType="withEffect">
                                  <p:stCondLst>
                                    <p:cond delay="0"/>
                                  </p:stCondLst>
                                  <p:childTnLst>
                                    <p:set>
                                      <p:cBhvr>
                                        <p:cTn id="260" dur="1" fill="hold">
                                          <p:stCondLst>
                                            <p:cond delay="0"/>
                                          </p:stCondLst>
                                        </p:cTn>
                                        <p:tgtEl>
                                          <p:spTgt spid="205"/>
                                        </p:tgtEl>
                                        <p:attrNameLst>
                                          <p:attrName>style.visibility</p:attrName>
                                        </p:attrNameLst>
                                      </p:cBhvr>
                                      <p:to>
                                        <p:strVal val="visible"/>
                                      </p:to>
                                    </p:set>
                                    <p:animEffect transition="in" filter="fade">
                                      <p:cBhvr>
                                        <p:cTn id="261" dur="500"/>
                                        <p:tgtEl>
                                          <p:spTgt spid="205"/>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207"/>
                                        </p:tgtEl>
                                      </p:cBhvr>
                                    </p:animEffect>
                                    <p:set>
                                      <p:cBhvr>
                                        <p:cTn id="266" dur="1" fill="hold">
                                          <p:stCondLst>
                                            <p:cond delay="499"/>
                                          </p:stCondLst>
                                        </p:cTn>
                                        <p:tgtEl>
                                          <p:spTgt spid="207"/>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500"/>
                                        <p:tgtEl>
                                          <p:spTgt spid="208"/>
                                        </p:tgtEl>
                                      </p:cBhvr>
                                    </p:animEffect>
                                    <p:set>
                                      <p:cBhvr>
                                        <p:cTn id="269" dur="1" fill="hold">
                                          <p:stCondLst>
                                            <p:cond delay="499"/>
                                          </p:stCondLst>
                                        </p:cTn>
                                        <p:tgtEl>
                                          <p:spTgt spid="20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06"/>
                                        </p:tgtEl>
                                      </p:cBhvr>
                                    </p:animEffect>
                                    <p:set>
                                      <p:cBhvr>
                                        <p:cTn id="272" dur="1" fill="hold">
                                          <p:stCondLst>
                                            <p:cond delay="499"/>
                                          </p:stCondLst>
                                        </p:cTn>
                                        <p:tgtEl>
                                          <p:spTgt spid="206"/>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04"/>
                                        </p:tgtEl>
                                      </p:cBhvr>
                                    </p:animEffect>
                                    <p:set>
                                      <p:cBhvr>
                                        <p:cTn id="275" dur="1" fill="hold">
                                          <p:stCondLst>
                                            <p:cond delay="499"/>
                                          </p:stCondLst>
                                        </p:cTn>
                                        <p:tgtEl>
                                          <p:spTgt spid="204"/>
                                        </p:tgtEl>
                                        <p:attrNameLst>
                                          <p:attrName>style.visibility</p:attrName>
                                        </p:attrNameLst>
                                      </p:cBhvr>
                                      <p:to>
                                        <p:strVal val="hidden"/>
                                      </p:to>
                                    </p:set>
                                  </p:childTnLst>
                                </p:cTn>
                              </p:par>
                              <p:par>
                                <p:cTn id="276" presetID="10" presetClass="exit" presetSubtype="0" fill="hold" grpId="1" nodeType="withEffect">
                                  <p:stCondLst>
                                    <p:cond delay="0"/>
                                  </p:stCondLst>
                                  <p:childTnLst>
                                    <p:animEffect transition="out" filter="fade">
                                      <p:cBhvr>
                                        <p:cTn id="277" dur="500"/>
                                        <p:tgtEl>
                                          <p:spTgt spid="202"/>
                                        </p:tgtEl>
                                      </p:cBhvr>
                                    </p:animEffect>
                                    <p:set>
                                      <p:cBhvr>
                                        <p:cTn id="278" dur="1" fill="hold">
                                          <p:stCondLst>
                                            <p:cond delay="499"/>
                                          </p:stCondLst>
                                        </p:cTn>
                                        <p:tgtEl>
                                          <p:spTgt spid="202"/>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201"/>
                                        </p:tgtEl>
                                      </p:cBhvr>
                                    </p:animEffect>
                                    <p:set>
                                      <p:cBhvr>
                                        <p:cTn id="281" dur="1" fill="hold">
                                          <p:stCondLst>
                                            <p:cond delay="499"/>
                                          </p:stCondLst>
                                        </p:cTn>
                                        <p:tgtEl>
                                          <p:spTgt spid="201"/>
                                        </p:tgtEl>
                                        <p:attrNameLst>
                                          <p:attrName>style.visibility</p:attrName>
                                        </p:attrNameLst>
                                      </p:cBhvr>
                                      <p:to>
                                        <p:strVal val="hidden"/>
                                      </p:to>
                                    </p:set>
                                  </p:childTnLst>
                                </p:cTn>
                              </p:par>
                              <p:par>
                                <p:cTn id="282" presetID="10" presetClass="exit" presetSubtype="0" fill="hold" grpId="1" nodeType="withEffect">
                                  <p:stCondLst>
                                    <p:cond delay="0"/>
                                  </p:stCondLst>
                                  <p:childTnLst>
                                    <p:animEffect transition="out" filter="fade">
                                      <p:cBhvr>
                                        <p:cTn id="283" dur="500"/>
                                        <p:tgtEl>
                                          <p:spTgt spid="203"/>
                                        </p:tgtEl>
                                      </p:cBhvr>
                                    </p:animEffect>
                                    <p:set>
                                      <p:cBhvr>
                                        <p:cTn id="284" dur="1" fill="hold">
                                          <p:stCondLst>
                                            <p:cond delay="499"/>
                                          </p:stCondLst>
                                        </p:cTn>
                                        <p:tgtEl>
                                          <p:spTgt spid="203"/>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205"/>
                                        </p:tgtEl>
                                      </p:cBhvr>
                                    </p:animEffect>
                                    <p:set>
                                      <p:cBhvr>
                                        <p:cTn id="287" dur="1" fill="hold">
                                          <p:stCondLst>
                                            <p:cond delay="499"/>
                                          </p:stCondLst>
                                        </p:cTn>
                                        <p:tgtEl>
                                          <p:spTgt spid="205"/>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163"/>
                                        </p:tgtEl>
                                      </p:cBhvr>
                                    </p:animEffect>
                                    <p:set>
                                      <p:cBhvr>
                                        <p:cTn id="290" dur="1" fill="hold">
                                          <p:stCondLst>
                                            <p:cond delay="499"/>
                                          </p:stCondLst>
                                        </p:cTn>
                                        <p:tgtEl>
                                          <p:spTgt spid="163"/>
                                        </p:tgtEl>
                                        <p:attrNameLst>
                                          <p:attrName>style.visibility</p:attrName>
                                        </p:attrNameLst>
                                      </p:cBhvr>
                                      <p:to>
                                        <p:strVal val="hidden"/>
                                      </p:to>
                                    </p:set>
                                  </p:childTnLst>
                                </p:cTn>
                              </p:par>
                              <p:par>
                                <p:cTn id="291" presetID="10" presetClass="exit" presetSubtype="0" fill="hold" grpId="1" nodeType="withEffect">
                                  <p:stCondLst>
                                    <p:cond delay="0"/>
                                  </p:stCondLst>
                                  <p:childTnLst>
                                    <p:animEffect transition="out" filter="fade">
                                      <p:cBhvr>
                                        <p:cTn id="292" dur="500"/>
                                        <p:tgtEl>
                                          <p:spTgt spid="164"/>
                                        </p:tgtEl>
                                      </p:cBhvr>
                                    </p:animEffect>
                                    <p:set>
                                      <p:cBhvr>
                                        <p:cTn id="293" dur="1" fill="hold">
                                          <p:stCondLst>
                                            <p:cond delay="499"/>
                                          </p:stCondLst>
                                        </p:cTn>
                                        <p:tgtEl>
                                          <p:spTgt spid="164"/>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165"/>
                                        </p:tgtEl>
                                      </p:cBhvr>
                                    </p:animEffect>
                                    <p:set>
                                      <p:cBhvr>
                                        <p:cTn id="296" dur="1" fill="hold">
                                          <p:stCondLst>
                                            <p:cond delay="499"/>
                                          </p:stCondLst>
                                        </p:cTn>
                                        <p:tgtEl>
                                          <p:spTgt spid="165"/>
                                        </p:tgtEl>
                                        <p:attrNameLst>
                                          <p:attrName>style.visibility</p:attrName>
                                        </p:attrNameLst>
                                      </p:cBhvr>
                                      <p:to>
                                        <p:strVal val="hidden"/>
                                      </p:to>
                                    </p:set>
                                  </p:childTnLst>
                                </p:cTn>
                              </p:par>
                            </p:childTnLst>
                          </p:cTn>
                        </p:par>
                        <p:par>
                          <p:cTn id="297" fill="hold">
                            <p:stCondLst>
                              <p:cond delay="500"/>
                            </p:stCondLst>
                            <p:childTnLst>
                              <p:par>
                                <p:cTn id="298" presetID="22" presetClass="entr" presetSubtype="8" fill="hold" nodeType="afterEffect">
                                  <p:stCondLst>
                                    <p:cond delay="0"/>
                                  </p:stCondLst>
                                  <p:childTnLst>
                                    <p:set>
                                      <p:cBhvr>
                                        <p:cTn id="299" dur="1" fill="hold">
                                          <p:stCondLst>
                                            <p:cond delay="0"/>
                                          </p:stCondLst>
                                        </p:cTn>
                                        <p:tgtEl>
                                          <p:spTgt spid="192">
                                            <p:txEl>
                                              <p:pRg st="2" end="2"/>
                                            </p:txEl>
                                          </p:spTgt>
                                        </p:tgtEl>
                                        <p:attrNameLst>
                                          <p:attrName>style.visibility</p:attrName>
                                        </p:attrNameLst>
                                      </p:cBhvr>
                                      <p:to>
                                        <p:strVal val="visible"/>
                                      </p:to>
                                    </p:set>
                                    <p:animEffect transition="in" filter="wipe(left)">
                                      <p:cBhvr>
                                        <p:cTn id="300" dur="500"/>
                                        <p:tgtEl>
                                          <p:spTgt spid="192">
                                            <p:txEl>
                                              <p:pRg st="2" end="2"/>
                                            </p:txEl>
                                          </p:spTgt>
                                        </p:tgtEl>
                                      </p:cBhvr>
                                    </p:animEffect>
                                  </p:childTnLst>
                                </p:cTn>
                              </p:par>
                            </p:childTnLst>
                          </p:cTn>
                        </p:par>
                        <p:par>
                          <p:cTn id="301" fill="hold">
                            <p:stCondLst>
                              <p:cond delay="1000"/>
                            </p:stCondLst>
                            <p:childTnLst>
                              <p:par>
                                <p:cTn id="302" presetID="10" presetClass="entr" presetSubtype="0" fill="hold" grpId="0" nodeType="afterEffect">
                                  <p:stCondLst>
                                    <p:cond delay="0"/>
                                  </p:stCondLst>
                                  <p:childTnLst>
                                    <p:set>
                                      <p:cBhvr>
                                        <p:cTn id="303" dur="1" fill="hold">
                                          <p:stCondLst>
                                            <p:cond delay="0"/>
                                          </p:stCondLst>
                                        </p:cTn>
                                        <p:tgtEl>
                                          <p:spTgt spid="211"/>
                                        </p:tgtEl>
                                        <p:attrNameLst>
                                          <p:attrName>style.visibility</p:attrName>
                                        </p:attrNameLst>
                                      </p:cBhvr>
                                      <p:to>
                                        <p:strVal val="visible"/>
                                      </p:to>
                                    </p:set>
                                    <p:animEffect transition="in" filter="fade">
                                      <p:cBhvr>
                                        <p:cTn id="304" dur="500"/>
                                        <p:tgtEl>
                                          <p:spTgt spid="211"/>
                                        </p:tgtEl>
                                      </p:cBhvr>
                                    </p:animEffect>
                                  </p:childTnLst>
                                </p:cTn>
                              </p:par>
                              <p:par>
                                <p:cTn id="305" presetID="10" presetClass="entr" presetSubtype="0" fill="hold" nodeType="withEffect">
                                  <p:stCondLst>
                                    <p:cond delay="0"/>
                                  </p:stCondLst>
                                  <p:childTnLst>
                                    <p:set>
                                      <p:cBhvr>
                                        <p:cTn id="306" dur="1" fill="hold">
                                          <p:stCondLst>
                                            <p:cond delay="0"/>
                                          </p:stCondLst>
                                        </p:cTn>
                                        <p:tgtEl>
                                          <p:spTgt spid="209"/>
                                        </p:tgtEl>
                                        <p:attrNameLst>
                                          <p:attrName>style.visibility</p:attrName>
                                        </p:attrNameLst>
                                      </p:cBhvr>
                                      <p:to>
                                        <p:strVal val="visible"/>
                                      </p:to>
                                    </p:set>
                                    <p:animEffect transition="in" filter="fade">
                                      <p:cBhvr>
                                        <p:cTn id="307" dur="1000"/>
                                        <p:tgtEl>
                                          <p:spTgt spid="209"/>
                                        </p:tgtEl>
                                      </p:cBhvr>
                                    </p:animEffect>
                                  </p:childTnLst>
                                </p:cTn>
                              </p:par>
                              <p:par>
                                <p:cTn id="308" presetID="10" presetClass="entr" presetSubtype="0" fill="hold" nodeType="withEffect">
                                  <p:stCondLst>
                                    <p:cond delay="0"/>
                                  </p:stCondLst>
                                  <p:childTnLst>
                                    <p:set>
                                      <p:cBhvr>
                                        <p:cTn id="309" dur="1" fill="hold">
                                          <p:stCondLst>
                                            <p:cond delay="0"/>
                                          </p:stCondLst>
                                        </p:cTn>
                                        <p:tgtEl>
                                          <p:spTgt spid="215"/>
                                        </p:tgtEl>
                                        <p:attrNameLst>
                                          <p:attrName>style.visibility</p:attrName>
                                        </p:attrNameLst>
                                      </p:cBhvr>
                                      <p:to>
                                        <p:strVal val="visible"/>
                                      </p:to>
                                    </p:set>
                                    <p:animEffect transition="in" filter="fade">
                                      <p:cBhvr>
                                        <p:cTn id="310" dur="500"/>
                                        <p:tgtEl>
                                          <p:spTgt spid="215"/>
                                        </p:tgtEl>
                                      </p:cBhvr>
                                    </p:animEffect>
                                  </p:childTnLst>
                                </p:cTn>
                              </p:par>
                              <p:par>
                                <p:cTn id="311" presetID="10" presetClass="entr" presetSubtype="0" fill="hold" nodeType="withEffect">
                                  <p:stCondLst>
                                    <p:cond delay="0"/>
                                  </p:stCondLst>
                                  <p:childTnLst>
                                    <p:set>
                                      <p:cBhvr>
                                        <p:cTn id="312" dur="1" fill="hold">
                                          <p:stCondLst>
                                            <p:cond delay="0"/>
                                          </p:stCondLst>
                                        </p:cTn>
                                        <p:tgtEl>
                                          <p:spTgt spid="216"/>
                                        </p:tgtEl>
                                        <p:attrNameLst>
                                          <p:attrName>style.visibility</p:attrName>
                                        </p:attrNameLst>
                                      </p:cBhvr>
                                      <p:to>
                                        <p:strVal val="visible"/>
                                      </p:to>
                                    </p:set>
                                    <p:animEffect transition="in" filter="fade">
                                      <p:cBhvr>
                                        <p:cTn id="313" dur="500"/>
                                        <p:tgtEl>
                                          <p:spTgt spid="216"/>
                                        </p:tgtEl>
                                      </p:cBhvr>
                                    </p:animEffect>
                                  </p:childTnLst>
                                </p:cTn>
                              </p:par>
                              <p:par>
                                <p:cTn id="314" presetID="10" presetClass="entr" presetSubtype="0" fill="hold" nodeType="withEffect">
                                  <p:stCondLst>
                                    <p:cond delay="0"/>
                                  </p:stCondLst>
                                  <p:childTnLst>
                                    <p:set>
                                      <p:cBhvr>
                                        <p:cTn id="315" dur="1" fill="hold">
                                          <p:stCondLst>
                                            <p:cond delay="0"/>
                                          </p:stCondLst>
                                        </p:cTn>
                                        <p:tgtEl>
                                          <p:spTgt spid="217"/>
                                        </p:tgtEl>
                                        <p:attrNameLst>
                                          <p:attrName>style.visibility</p:attrName>
                                        </p:attrNameLst>
                                      </p:cBhvr>
                                      <p:to>
                                        <p:strVal val="visible"/>
                                      </p:to>
                                    </p:set>
                                    <p:animEffect transition="in" filter="fade">
                                      <p:cBhvr>
                                        <p:cTn id="316" dur="500"/>
                                        <p:tgtEl>
                                          <p:spTgt spid="217"/>
                                        </p:tgtEl>
                                      </p:cBhvr>
                                    </p:animEffect>
                                  </p:childTnLst>
                                </p:cTn>
                              </p:par>
                              <p:par>
                                <p:cTn id="317" presetID="10" presetClass="entr" presetSubtype="0" fill="hold" nodeType="withEffect">
                                  <p:stCondLst>
                                    <p:cond delay="0"/>
                                  </p:stCondLst>
                                  <p:childTnLst>
                                    <p:set>
                                      <p:cBhvr>
                                        <p:cTn id="318" dur="1" fill="hold">
                                          <p:stCondLst>
                                            <p:cond delay="0"/>
                                          </p:stCondLst>
                                        </p:cTn>
                                        <p:tgtEl>
                                          <p:spTgt spid="218"/>
                                        </p:tgtEl>
                                        <p:attrNameLst>
                                          <p:attrName>style.visibility</p:attrName>
                                        </p:attrNameLst>
                                      </p:cBhvr>
                                      <p:to>
                                        <p:strVal val="visible"/>
                                      </p:to>
                                    </p:set>
                                    <p:animEffect transition="in" filter="fade">
                                      <p:cBhvr>
                                        <p:cTn id="319" dur="500"/>
                                        <p:tgtEl>
                                          <p:spTgt spid="218"/>
                                        </p:tgtEl>
                                      </p:cBhvr>
                                    </p:animEffect>
                                  </p:childTnLst>
                                </p:cTn>
                              </p:par>
                              <p:par>
                                <p:cTn id="320" presetID="10" presetClass="entr" presetSubtype="0" fill="hold" nodeType="withEffect">
                                  <p:stCondLst>
                                    <p:cond delay="0"/>
                                  </p:stCondLst>
                                  <p:childTnLst>
                                    <p:set>
                                      <p:cBhvr>
                                        <p:cTn id="321" dur="1" fill="hold">
                                          <p:stCondLst>
                                            <p:cond delay="0"/>
                                          </p:stCondLst>
                                        </p:cTn>
                                        <p:tgtEl>
                                          <p:spTgt spid="21"/>
                                        </p:tgtEl>
                                        <p:attrNameLst>
                                          <p:attrName>style.visibility</p:attrName>
                                        </p:attrNameLst>
                                      </p:cBhvr>
                                      <p:to>
                                        <p:strVal val="visible"/>
                                      </p:to>
                                    </p:set>
                                    <p:animEffect transition="in" filter="fade">
                                      <p:cBhvr>
                                        <p:cTn id="322" dur="500"/>
                                        <p:tgtEl>
                                          <p:spTgt spid="21"/>
                                        </p:tgtEl>
                                      </p:cBhvr>
                                    </p:animEffect>
                                  </p:childTnLst>
                                </p:cTn>
                              </p:par>
                              <p:par>
                                <p:cTn id="323" presetID="10" presetClass="entr" presetSubtype="0" fill="hold" nodeType="withEffect">
                                  <p:stCondLst>
                                    <p:cond delay="0"/>
                                  </p:stCondLst>
                                  <p:childTnLst>
                                    <p:set>
                                      <p:cBhvr>
                                        <p:cTn id="324" dur="1" fill="hold">
                                          <p:stCondLst>
                                            <p:cond delay="0"/>
                                          </p:stCondLst>
                                        </p:cTn>
                                        <p:tgtEl>
                                          <p:spTgt spid="18"/>
                                        </p:tgtEl>
                                        <p:attrNameLst>
                                          <p:attrName>style.visibility</p:attrName>
                                        </p:attrNameLst>
                                      </p:cBhvr>
                                      <p:to>
                                        <p:strVal val="visible"/>
                                      </p:to>
                                    </p:set>
                                    <p:animEffect transition="in" filter="fade">
                                      <p:cBhvr>
                                        <p:cTn id="325" dur="500"/>
                                        <p:tgtEl>
                                          <p:spTgt spid="18"/>
                                        </p:tgtEl>
                                      </p:cBhvr>
                                    </p:animEffect>
                                  </p:childTnLst>
                                </p:cTn>
                              </p:par>
                              <p:par>
                                <p:cTn id="326" presetID="10" presetClass="entr" presetSubtype="0" fill="hold" nodeType="withEffect">
                                  <p:stCondLst>
                                    <p:cond delay="0"/>
                                  </p:stCondLst>
                                  <p:childTnLst>
                                    <p:set>
                                      <p:cBhvr>
                                        <p:cTn id="327" dur="1" fill="hold">
                                          <p:stCondLst>
                                            <p:cond delay="0"/>
                                          </p:stCondLst>
                                        </p:cTn>
                                        <p:tgtEl>
                                          <p:spTgt spid="15"/>
                                        </p:tgtEl>
                                        <p:attrNameLst>
                                          <p:attrName>style.visibility</p:attrName>
                                        </p:attrNameLst>
                                      </p:cBhvr>
                                      <p:to>
                                        <p:strVal val="visible"/>
                                      </p:to>
                                    </p:set>
                                    <p:animEffect transition="in" filter="fade">
                                      <p:cBhvr>
                                        <p:cTn id="328" dur="500"/>
                                        <p:tgtEl>
                                          <p:spTgt spid="15"/>
                                        </p:tgtEl>
                                      </p:cBhvr>
                                    </p:animEffect>
                                  </p:childTnLst>
                                </p:cTn>
                              </p:par>
                            </p:childTnLst>
                          </p:cTn>
                        </p:par>
                        <p:par>
                          <p:cTn id="329" fill="hold">
                            <p:stCondLst>
                              <p:cond delay="2000"/>
                            </p:stCondLst>
                            <p:childTnLst>
                              <p:par>
                                <p:cTn id="330" presetID="53" presetClass="entr" presetSubtype="0" fill="hold" nodeType="afterEffect">
                                  <p:stCondLst>
                                    <p:cond delay="0"/>
                                  </p:stCondLst>
                                  <p:childTnLst>
                                    <p:set>
                                      <p:cBhvr>
                                        <p:cTn id="331" dur="1" fill="hold">
                                          <p:stCondLst>
                                            <p:cond delay="0"/>
                                          </p:stCondLst>
                                        </p:cTn>
                                        <p:tgtEl>
                                          <p:spTgt spid="236"/>
                                        </p:tgtEl>
                                        <p:attrNameLst>
                                          <p:attrName>style.visibility</p:attrName>
                                        </p:attrNameLst>
                                      </p:cBhvr>
                                      <p:to>
                                        <p:strVal val="visible"/>
                                      </p:to>
                                    </p:set>
                                    <p:anim calcmode="lin" valueType="num">
                                      <p:cBhvr>
                                        <p:cTn id="332" dur="500" fill="hold"/>
                                        <p:tgtEl>
                                          <p:spTgt spid="236"/>
                                        </p:tgtEl>
                                        <p:attrNameLst>
                                          <p:attrName>ppt_w</p:attrName>
                                        </p:attrNameLst>
                                      </p:cBhvr>
                                      <p:tavLst>
                                        <p:tav tm="0">
                                          <p:val>
                                            <p:fltVal val="0"/>
                                          </p:val>
                                        </p:tav>
                                        <p:tav tm="100000">
                                          <p:val>
                                            <p:strVal val="#ppt_w"/>
                                          </p:val>
                                        </p:tav>
                                      </p:tavLst>
                                    </p:anim>
                                    <p:anim calcmode="lin" valueType="num">
                                      <p:cBhvr>
                                        <p:cTn id="333" dur="500" fill="hold"/>
                                        <p:tgtEl>
                                          <p:spTgt spid="236"/>
                                        </p:tgtEl>
                                        <p:attrNameLst>
                                          <p:attrName>ppt_h</p:attrName>
                                        </p:attrNameLst>
                                      </p:cBhvr>
                                      <p:tavLst>
                                        <p:tav tm="0">
                                          <p:val>
                                            <p:fltVal val="0"/>
                                          </p:val>
                                        </p:tav>
                                        <p:tav tm="100000">
                                          <p:val>
                                            <p:strVal val="#ppt_h"/>
                                          </p:val>
                                        </p:tav>
                                      </p:tavLst>
                                    </p:anim>
                                    <p:animEffect transition="in" filter="fade">
                                      <p:cBhvr>
                                        <p:cTn id="334" dur="500"/>
                                        <p:tgtEl>
                                          <p:spTgt spid="236"/>
                                        </p:tgtEl>
                                      </p:cBhvr>
                                    </p:animEffect>
                                  </p:childTnLst>
                                </p:cTn>
                              </p:par>
                              <p:par>
                                <p:cTn id="335" presetID="53" presetClass="entr" presetSubtype="0" fill="hold" nodeType="withEffect">
                                  <p:stCondLst>
                                    <p:cond delay="0"/>
                                  </p:stCondLst>
                                  <p:childTnLst>
                                    <p:set>
                                      <p:cBhvr>
                                        <p:cTn id="336" dur="1" fill="hold">
                                          <p:stCondLst>
                                            <p:cond delay="0"/>
                                          </p:stCondLst>
                                        </p:cTn>
                                        <p:tgtEl>
                                          <p:spTgt spid="261"/>
                                        </p:tgtEl>
                                        <p:attrNameLst>
                                          <p:attrName>style.visibility</p:attrName>
                                        </p:attrNameLst>
                                      </p:cBhvr>
                                      <p:to>
                                        <p:strVal val="visible"/>
                                      </p:to>
                                    </p:set>
                                    <p:anim calcmode="lin" valueType="num">
                                      <p:cBhvr>
                                        <p:cTn id="337" dur="500" fill="hold"/>
                                        <p:tgtEl>
                                          <p:spTgt spid="261"/>
                                        </p:tgtEl>
                                        <p:attrNameLst>
                                          <p:attrName>ppt_w</p:attrName>
                                        </p:attrNameLst>
                                      </p:cBhvr>
                                      <p:tavLst>
                                        <p:tav tm="0">
                                          <p:val>
                                            <p:fltVal val="0"/>
                                          </p:val>
                                        </p:tav>
                                        <p:tav tm="100000">
                                          <p:val>
                                            <p:strVal val="#ppt_w"/>
                                          </p:val>
                                        </p:tav>
                                      </p:tavLst>
                                    </p:anim>
                                    <p:anim calcmode="lin" valueType="num">
                                      <p:cBhvr>
                                        <p:cTn id="338" dur="500" fill="hold"/>
                                        <p:tgtEl>
                                          <p:spTgt spid="261"/>
                                        </p:tgtEl>
                                        <p:attrNameLst>
                                          <p:attrName>ppt_h</p:attrName>
                                        </p:attrNameLst>
                                      </p:cBhvr>
                                      <p:tavLst>
                                        <p:tav tm="0">
                                          <p:val>
                                            <p:fltVal val="0"/>
                                          </p:val>
                                        </p:tav>
                                        <p:tav tm="100000">
                                          <p:val>
                                            <p:strVal val="#ppt_h"/>
                                          </p:val>
                                        </p:tav>
                                      </p:tavLst>
                                    </p:anim>
                                    <p:animEffect transition="in" filter="fade">
                                      <p:cBhvr>
                                        <p:cTn id="339" dur="500"/>
                                        <p:tgtEl>
                                          <p:spTgt spid="261"/>
                                        </p:tgtEl>
                                      </p:cBhvr>
                                    </p:animEffect>
                                  </p:childTnLst>
                                </p:cTn>
                              </p:par>
                              <p:par>
                                <p:cTn id="340" presetID="53" presetClass="entr" presetSubtype="0" fill="hold" nodeType="withEffect">
                                  <p:stCondLst>
                                    <p:cond delay="0"/>
                                  </p:stCondLst>
                                  <p:childTnLst>
                                    <p:set>
                                      <p:cBhvr>
                                        <p:cTn id="341" dur="1" fill="hold">
                                          <p:stCondLst>
                                            <p:cond delay="0"/>
                                          </p:stCondLst>
                                        </p:cTn>
                                        <p:tgtEl>
                                          <p:spTgt spid="262"/>
                                        </p:tgtEl>
                                        <p:attrNameLst>
                                          <p:attrName>style.visibility</p:attrName>
                                        </p:attrNameLst>
                                      </p:cBhvr>
                                      <p:to>
                                        <p:strVal val="visible"/>
                                      </p:to>
                                    </p:set>
                                    <p:anim calcmode="lin" valueType="num">
                                      <p:cBhvr>
                                        <p:cTn id="342" dur="500" fill="hold"/>
                                        <p:tgtEl>
                                          <p:spTgt spid="262"/>
                                        </p:tgtEl>
                                        <p:attrNameLst>
                                          <p:attrName>ppt_w</p:attrName>
                                        </p:attrNameLst>
                                      </p:cBhvr>
                                      <p:tavLst>
                                        <p:tav tm="0">
                                          <p:val>
                                            <p:fltVal val="0"/>
                                          </p:val>
                                        </p:tav>
                                        <p:tav tm="100000">
                                          <p:val>
                                            <p:strVal val="#ppt_w"/>
                                          </p:val>
                                        </p:tav>
                                      </p:tavLst>
                                    </p:anim>
                                    <p:anim calcmode="lin" valueType="num">
                                      <p:cBhvr>
                                        <p:cTn id="343" dur="500" fill="hold"/>
                                        <p:tgtEl>
                                          <p:spTgt spid="262"/>
                                        </p:tgtEl>
                                        <p:attrNameLst>
                                          <p:attrName>ppt_h</p:attrName>
                                        </p:attrNameLst>
                                      </p:cBhvr>
                                      <p:tavLst>
                                        <p:tav tm="0">
                                          <p:val>
                                            <p:fltVal val="0"/>
                                          </p:val>
                                        </p:tav>
                                        <p:tav tm="100000">
                                          <p:val>
                                            <p:strVal val="#ppt_h"/>
                                          </p:val>
                                        </p:tav>
                                      </p:tavLst>
                                    </p:anim>
                                    <p:animEffect transition="in" filter="fade">
                                      <p:cBhvr>
                                        <p:cTn id="344" dur="500"/>
                                        <p:tgtEl>
                                          <p:spTgt spid="262"/>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8" fill="hold" nodeType="clickEffect">
                                  <p:stCondLst>
                                    <p:cond delay="0"/>
                                  </p:stCondLst>
                                  <p:childTnLst>
                                    <p:set>
                                      <p:cBhvr>
                                        <p:cTn id="348" dur="1" fill="hold">
                                          <p:stCondLst>
                                            <p:cond delay="0"/>
                                          </p:stCondLst>
                                        </p:cTn>
                                        <p:tgtEl>
                                          <p:spTgt spid="214"/>
                                        </p:tgtEl>
                                        <p:attrNameLst>
                                          <p:attrName>style.visibility</p:attrName>
                                        </p:attrNameLst>
                                      </p:cBhvr>
                                      <p:to>
                                        <p:strVal val="visible"/>
                                      </p:to>
                                    </p:set>
                                    <p:animEffect transition="in" filter="wipe(left)">
                                      <p:cBhvr>
                                        <p:cTn id="349" dur="500"/>
                                        <p:tgtEl>
                                          <p:spTgt spid="214"/>
                                        </p:tgtEl>
                                      </p:cBhvr>
                                    </p:animEffect>
                                  </p:childTnLst>
                                </p:cTn>
                              </p:par>
                              <p:par>
                                <p:cTn id="350" presetID="22" presetClass="entr" presetSubtype="8" fill="hold" grpId="0" nodeType="withEffect">
                                  <p:stCondLst>
                                    <p:cond delay="0"/>
                                  </p:stCondLst>
                                  <p:childTnLst>
                                    <p:set>
                                      <p:cBhvr>
                                        <p:cTn id="351" dur="1" fill="hold">
                                          <p:stCondLst>
                                            <p:cond delay="0"/>
                                          </p:stCondLst>
                                        </p:cTn>
                                        <p:tgtEl>
                                          <p:spTgt spid="210"/>
                                        </p:tgtEl>
                                        <p:attrNameLst>
                                          <p:attrName>style.visibility</p:attrName>
                                        </p:attrNameLst>
                                      </p:cBhvr>
                                      <p:to>
                                        <p:strVal val="visible"/>
                                      </p:to>
                                    </p:set>
                                    <p:animEffect transition="in" filter="wipe(left)">
                                      <p:cBhvr>
                                        <p:cTn id="352" dur="500"/>
                                        <p:tgtEl>
                                          <p:spTgt spid="210"/>
                                        </p:tgtEl>
                                      </p:cBhvr>
                                    </p:animEffect>
                                  </p:childTnLst>
                                </p:cTn>
                              </p:par>
                              <p:par>
                                <p:cTn id="353" presetID="53" presetClass="entr" presetSubtype="0" fill="hold" nodeType="withEffect">
                                  <p:stCondLst>
                                    <p:cond delay="0"/>
                                  </p:stCondLst>
                                  <p:childTnLst>
                                    <p:set>
                                      <p:cBhvr>
                                        <p:cTn id="354" dur="1" fill="hold">
                                          <p:stCondLst>
                                            <p:cond delay="0"/>
                                          </p:stCondLst>
                                        </p:cTn>
                                        <p:tgtEl>
                                          <p:spTgt spid="14"/>
                                        </p:tgtEl>
                                        <p:attrNameLst>
                                          <p:attrName>style.visibility</p:attrName>
                                        </p:attrNameLst>
                                      </p:cBhvr>
                                      <p:to>
                                        <p:strVal val="visible"/>
                                      </p:to>
                                    </p:set>
                                    <p:anim calcmode="lin" valueType="num">
                                      <p:cBhvr>
                                        <p:cTn id="355" dur="500" fill="hold"/>
                                        <p:tgtEl>
                                          <p:spTgt spid="14"/>
                                        </p:tgtEl>
                                        <p:attrNameLst>
                                          <p:attrName>ppt_w</p:attrName>
                                        </p:attrNameLst>
                                      </p:cBhvr>
                                      <p:tavLst>
                                        <p:tav tm="0">
                                          <p:val>
                                            <p:fltVal val="0"/>
                                          </p:val>
                                        </p:tav>
                                        <p:tav tm="100000">
                                          <p:val>
                                            <p:strVal val="#ppt_w"/>
                                          </p:val>
                                        </p:tav>
                                      </p:tavLst>
                                    </p:anim>
                                    <p:anim calcmode="lin" valueType="num">
                                      <p:cBhvr>
                                        <p:cTn id="356" dur="500" fill="hold"/>
                                        <p:tgtEl>
                                          <p:spTgt spid="14"/>
                                        </p:tgtEl>
                                        <p:attrNameLst>
                                          <p:attrName>ppt_h</p:attrName>
                                        </p:attrNameLst>
                                      </p:cBhvr>
                                      <p:tavLst>
                                        <p:tav tm="0">
                                          <p:val>
                                            <p:fltVal val="0"/>
                                          </p:val>
                                        </p:tav>
                                        <p:tav tm="100000">
                                          <p:val>
                                            <p:strVal val="#ppt_h"/>
                                          </p:val>
                                        </p:tav>
                                      </p:tavLst>
                                    </p:anim>
                                    <p:animEffect transition="in" filter="fade">
                                      <p:cBhvr>
                                        <p:cTn id="357" dur="500"/>
                                        <p:tgtEl>
                                          <p:spTgt spid="14"/>
                                        </p:tgtEl>
                                      </p:cBhvr>
                                    </p:animEffect>
                                  </p:childTnLst>
                                </p:cTn>
                              </p:par>
                            </p:childTnLst>
                          </p:cTn>
                        </p:par>
                        <p:par>
                          <p:cTn id="358" fill="hold">
                            <p:stCondLst>
                              <p:cond delay="500"/>
                            </p:stCondLst>
                            <p:childTnLst>
                              <p:par>
                                <p:cTn id="359" presetID="22" presetClass="entr" presetSubtype="8" fill="hold" nodeType="afterEffect">
                                  <p:stCondLst>
                                    <p:cond delay="0"/>
                                  </p:stCondLst>
                                  <p:childTnLst>
                                    <p:set>
                                      <p:cBhvr>
                                        <p:cTn id="360" dur="1" fill="hold">
                                          <p:stCondLst>
                                            <p:cond delay="0"/>
                                          </p:stCondLst>
                                        </p:cTn>
                                        <p:tgtEl>
                                          <p:spTgt spid="213"/>
                                        </p:tgtEl>
                                        <p:attrNameLst>
                                          <p:attrName>style.visibility</p:attrName>
                                        </p:attrNameLst>
                                      </p:cBhvr>
                                      <p:to>
                                        <p:strVal val="visible"/>
                                      </p:to>
                                    </p:set>
                                    <p:animEffect transition="in" filter="wipe(left)">
                                      <p:cBhvr>
                                        <p:cTn id="361" dur="500"/>
                                        <p:tgtEl>
                                          <p:spTgt spid="213"/>
                                        </p:tgtEl>
                                      </p:cBhvr>
                                    </p:animEffect>
                                  </p:childTnLst>
                                </p:cTn>
                              </p:par>
                              <p:par>
                                <p:cTn id="362" presetID="22" presetClass="entr" presetSubtype="8" fill="hold" nodeType="withEffect">
                                  <p:stCondLst>
                                    <p:cond delay="0"/>
                                  </p:stCondLst>
                                  <p:childTnLst>
                                    <p:set>
                                      <p:cBhvr>
                                        <p:cTn id="363" dur="1" fill="hold">
                                          <p:stCondLst>
                                            <p:cond delay="0"/>
                                          </p:stCondLst>
                                        </p:cTn>
                                        <p:tgtEl>
                                          <p:spTgt spid="212"/>
                                        </p:tgtEl>
                                        <p:attrNameLst>
                                          <p:attrName>style.visibility</p:attrName>
                                        </p:attrNameLst>
                                      </p:cBhvr>
                                      <p:to>
                                        <p:strVal val="visible"/>
                                      </p:to>
                                    </p:set>
                                    <p:animEffect transition="in" filter="wipe(left)">
                                      <p:cBhvr>
                                        <p:cTn id="364" dur="500"/>
                                        <p:tgtEl>
                                          <p:spTgt spid="212"/>
                                        </p:tgtEl>
                                      </p:cBhvr>
                                    </p:animEffect>
                                  </p:childTnLst>
                                </p:cTn>
                              </p:par>
                              <p:par>
                                <p:cTn id="365" presetID="4" presetClass="entr" presetSubtype="32" fill="hold" nodeType="withEffect">
                                  <p:stCondLst>
                                    <p:cond delay="0"/>
                                  </p:stCondLst>
                                  <p:childTnLst>
                                    <p:set>
                                      <p:cBhvr>
                                        <p:cTn id="366" dur="1" fill="hold">
                                          <p:stCondLst>
                                            <p:cond delay="0"/>
                                          </p:stCondLst>
                                        </p:cTn>
                                        <p:tgtEl>
                                          <p:spTgt spid="212"/>
                                        </p:tgtEl>
                                        <p:attrNameLst>
                                          <p:attrName>style.visibility</p:attrName>
                                        </p:attrNameLst>
                                      </p:cBhvr>
                                      <p:to>
                                        <p:strVal val="visible"/>
                                      </p:to>
                                    </p:set>
                                    <p:animEffect transition="in" filter="box(out)">
                                      <p:cBhvr>
                                        <p:cTn id="367" dur="500"/>
                                        <p:tgtEl>
                                          <p:spTgt spid="212"/>
                                        </p:tgtEl>
                                      </p:cBhvr>
                                    </p:animEffect>
                                  </p:childTnLst>
                                </p:cTn>
                              </p:par>
                              <p:par>
                                <p:cTn id="368" presetID="63" presetClass="path" presetSubtype="0" accel="50000" decel="50000" fill="hold" nodeType="withEffect">
                                  <p:stCondLst>
                                    <p:cond delay="0"/>
                                  </p:stCondLst>
                                  <p:childTnLst>
                                    <p:animMotion origin="layout" path="M -3.61111E-6 3.7037E-6 L 0.229 3.7037E-6 " pathEditMode="relative" rAng="0" ptsTypes="AA">
                                      <p:cBhvr>
                                        <p:cTn id="369" dur="2000" fill="hold"/>
                                        <p:tgtEl>
                                          <p:spTgt spid="21"/>
                                        </p:tgtEl>
                                        <p:attrNameLst>
                                          <p:attrName>ppt_x</p:attrName>
                                          <p:attrName>ppt_y</p:attrName>
                                        </p:attrNameLst>
                                      </p:cBhvr>
                                      <p:rCtr x="114" y="0"/>
                                    </p:animMotion>
                                  </p:childTnLst>
                                </p:cTn>
                              </p:par>
                              <p:par>
                                <p:cTn id="370" presetID="63" presetClass="path" presetSubtype="0" accel="50000" decel="50000" fill="hold" nodeType="withEffect">
                                  <p:stCondLst>
                                    <p:cond delay="0"/>
                                  </p:stCondLst>
                                  <p:childTnLst>
                                    <p:animMotion origin="layout" path="M -3.61111E-6 3.7037E-6 L 0.31233 3.7037E-6 " pathEditMode="relative" rAng="0" ptsTypes="AA">
                                      <p:cBhvr>
                                        <p:cTn id="371" dur="2000" fill="hold"/>
                                        <p:tgtEl>
                                          <p:spTgt spid="18"/>
                                        </p:tgtEl>
                                        <p:attrNameLst>
                                          <p:attrName>ppt_x</p:attrName>
                                          <p:attrName>ppt_y</p:attrName>
                                        </p:attrNameLst>
                                      </p:cBhvr>
                                      <p:rCtr x="156" y="0"/>
                                    </p:animMotion>
                                  </p:childTnLst>
                                </p:cTn>
                              </p:par>
                              <p:par>
                                <p:cTn id="372" presetID="63" presetClass="path" presetSubtype="0" accel="50000" decel="50000" fill="hold" nodeType="withEffect">
                                  <p:stCondLst>
                                    <p:cond delay="0"/>
                                  </p:stCondLst>
                                  <p:childTnLst>
                                    <p:animMotion origin="layout" path="M -3.61111E-6 3.7037E-6 L 0.229 3.7037E-6 " pathEditMode="relative" rAng="0" ptsTypes="AA">
                                      <p:cBhvr>
                                        <p:cTn id="373" dur="2000" fill="hold"/>
                                        <p:tgtEl>
                                          <p:spTgt spid="15"/>
                                        </p:tgtEl>
                                        <p:attrNameLst>
                                          <p:attrName>ppt_x</p:attrName>
                                          <p:attrName>ppt_y</p:attrName>
                                        </p:attrNameLst>
                                      </p:cBhvr>
                                      <p:rCtr x="114" y="0"/>
                                    </p:animMotion>
                                  </p:childTnLst>
                                </p:cTn>
                              </p:par>
                            </p:childTnLst>
                          </p:cTn>
                        </p:par>
                        <p:par>
                          <p:cTn id="374" fill="hold">
                            <p:stCondLst>
                              <p:cond delay="2500"/>
                            </p:stCondLst>
                            <p:childTnLst>
                              <p:par>
                                <p:cTn id="375" presetID="53" presetClass="entr" presetSubtype="0" fill="hold" nodeType="afterEffect">
                                  <p:stCondLst>
                                    <p:cond delay="0"/>
                                  </p:stCondLst>
                                  <p:childTnLst>
                                    <p:set>
                                      <p:cBhvr>
                                        <p:cTn id="376" dur="1" fill="hold">
                                          <p:stCondLst>
                                            <p:cond delay="0"/>
                                          </p:stCondLst>
                                        </p:cTn>
                                        <p:tgtEl>
                                          <p:spTgt spid="222"/>
                                        </p:tgtEl>
                                        <p:attrNameLst>
                                          <p:attrName>style.visibility</p:attrName>
                                        </p:attrNameLst>
                                      </p:cBhvr>
                                      <p:to>
                                        <p:strVal val="visible"/>
                                      </p:to>
                                    </p:set>
                                    <p:anim calcmode="lin" valueType="num">
                                      <p:cBhvr>
                                        <p:cTn id="377" dur="500" fill="hold"/>
                                        <p:tgtEl>
                                          <p:spTgt spid="222"/>
                                        </p:tgtEl>
                                        <p:attrNameLst>
                                          <p:attrName>ppt_w</p:attrName>
                                        </p:attrNameLst>
                                      </p:cBhvr>
                                      <p:tavLst>
                                        <p:tav tm="0">
                                          <p:val>
                                            <p:fltVal val="0"/>
                                          </p:val>
                                        </p:tav>
                                        <p:tav tm="100000">
                                          <p:val>
                                            <p:strVal val="#ppt_w"/>
                                          </p:val>
                                        </p:tav>
                                      </p:tavLst>
                                    </p:anim>
                                    <p:anim calcmode="lin" valueType="num">
                                      <p:cBhvr>
                                        <p:cTn id="378" dur="500" fill="hold"/>
                                        <p:tgtEl>
                                          <p:spTgt spid="222"/>
                                        </p:tgtEl>
                                        <p:attrNameLst>
                                          <p:attrName>ppt_h</p:attrName>
                                        </p:attrNameLst>
                                      </p:cBhvr>
                                      <p:tavLst>
                                        <p:tav tm="0">
                                          <p:val>
                                            <p:fltVal val="0"/>
                                          </p:val>
                                        </p:tav>
                                        <p:tav tm="100000">
                                          <p:val>
                                            <p:strVal val="#ppt_h"/>
                                          </p:val>
                                        </p:tav>
                                      </p:tavLst>
                                    </p:anim>
                                    <p:animEffect transition="in" filter="fade">
                                      <p:cBhvr>
                                        <p:cTn id="379" dur="500"/>
                                        <p:tgtEl>
                                          <p:spTgt spid="222"/>
                                        </p:tgtEl>
                                      </p:cBhvr>
                                    </p:animEffect>
                                  </p:childTnLst>
                                </p:cTn>
                              </p:par>
                            </p:childTnLst>
                          </p:cTn>
                        </p:par>
                        <p:par>
                          <p:cTn id="380" fill="hold">
                            <p:stCondLst>
                              <p:cond delay="3000"/>
                            </p:stCondLst>
                            <p:childTnLst>
                              <p:par>
                                <p:cTn id="381" presetID="26" presetClass="emph" presetSubtype="0" fill="hold" nodeType="afterEffect">
                                  <p:stCondLst>
                                    <p:cond delay="0"/>
                                  </p:stCondLst>
                                  <p:childTnLst>
                                    <p:animEffect transition="out" filter="fade">
                                      <p:cBhvr>
                                        <p:cTn id="382" dur="500" tmFilter="0, 0; .2, .5; .8, .5; 1, 0"/>
                                        <p:tgtEl>
                                          <p:spTgt spid="236"/>
                                        </p:tgtEl>
                                      </p:cBhvr>
                                    </p:animEffect>
                                    <p:animScale>
                                      <p:cBhvr>
                                        <p:cTn id="383" dur="250" autoRev="1" fill="hold"/>
                                        <p:tgtEl>
                                          <p:spTgt spid="236"/>
                                        </p:tgtEl>
                                      </p:cBhvr>
                                      <p:by x="105000" y="105000"/>
                                    </p:animScale>
                                  </p:childTnLst>
                                </p:cTn>
                              </p:par>
                              <p:par>
                                <p:cTn id="384" presetID="26" presetClass="emph" presetSubtype="0" fill="hold" nodeType="withEffect">
                                  <p:stCondLst>
                                    <p:cond delay="0"/>
                                  </p:stCondLst>
                                  <p:childTnLst>
                                    <p:animEffect transition="out" filter="fade">
                                      <p:cBhvr>
                                        <p:cTn id="385" dur="500" tmFilter="0, 0; .2, .5; .8, .5; 1, 0"/>
                                        <p:tgtEl>
                                          <p:spTgt spid="261"/>
                                        </p:tgtEl>
                                      </p:cBhvr>
                                    </p:animEffect>
                                    <p:animScale>
                                      <p:cBhvr>
                                        <p:cTn id="386" dur="250" autoRev="1" fill="hold"/>
                                        <p:tgtEl>
                                          <p:spTgt spid="261"/>
                                        </p:tgtEl>
                                      </p:cBhvr>
                                      <p:by x="105000" y="105000"/>
                                    </p:animScale>
                                  </p:childTnLst>
                                </p:cTn>
                              </p:par>
                              <p:par>
                                <p:cTn id="387" presetID="26" presetClass="emph" presetSubtype="0" fill="hold" nodeType="withEffect">
                                  <p:stCondLst>
                                    <p:cond delay="0"/>
                                  </p:stCondLst>
                                  <p:childTnLst>
                                    <p:animEffect transition="out" filter="fade">
                                      <p:cBhvr>
                                        <p:cTn id="388" dur="500" tmFilter="0, 0; .2, .5; .8, .5; 1, 0"/>
                                        <p:tgtEl>
                                          <p:spTgt spid="262"/>
                                        </p:tgtEl>
                                      </p:cBhvr>
                                    </p:animEffect>
                                    <p:animScale>
                                      <p:cBhvr>
                                        <p:cTn id="389" dur="250" autoRev="1" fill="hold"/>
                                        <p:tgtEl>
                                          <p:spTgt spid="262"/>
                                        </p:tgtEl>
                                      </p:cBhvr>
                                      <p:by x="105000" y="105000"/>
                                    </p:animScale>
                                  </p:childTnLst>
                                </p:cTn>
                              </p:par>
                              <p:par>
                                <p:cTn id="390" presetID="26" presetClass="emph" presetSubtype="0" fill="hold" nodeType="withEffect">
                                  <p:stCondLst>
                                    <p:cond delay="0"/>
                                  </p:stCondLst>
                                  <p:childTnLst>
                                    <p:animEffect transition="out" filter="fade">
                                      <p:cBhvr>
                                        <p:cTn id="391" dur="500" tmFilter="0, 0; .2, .5; .8, .5; 1, 0"/>
                                        <p:tgtEl>
                                          <p:spTgt spid="222"/>
                                        </p:tgtEl>
                                      </p:cBhvr>
                                    </p:animEffect>
                                    <p:animScale>
                                      <p:cBhvr>
                                        <p:cTn id="392" dur="250" autoRev="1" fill="hold"/>
                                        <p:tgtEl>
                                          <p:spTgt spid="222"/>
                                        </p:tgtEl>
                                      </p:cBhvr>
                                      <p:by x="105000" y="105000"/>
                                    </p:animScale>
                                  </p:childTnLst>
                                </p:cTn>
                              </p:par>
                            </p:childTnLst>
                          </p:cTn>
                        </p:par>
                        <p:par>
                          <p:cTn id="393" fill="hold">
                            <p:stCondLst>
                              <p:cond delay="3500"/>
                            </p:stCondLst>
                            <p:childTnLst>
                              <p:par>
                                <p:cTn id="394" presetID="53" presetClass="exit" presetSubtype="0" fill="hold" nodeType="afterEffect">
                                  <p:stCondLst>
                                    <p:cond delay="0"/>
                                  </p:stCondLst>
                                  <p:childTnLst>
                                    <p:anim calcmode="lin" valueType="num">
                                      <p:cBhvr>
                                        <p:cTn id="395" dur="500"/>
                                        <p:tgtEl>
                                          <p:spTgt spid="236"/>
                                        </p:tgtEl>
                                        <p:attrNameLst>
                                          <p:attrName>ppt_w</p:attrName>
                                        </p:attrNameLst>
                                      </p:cBhvr>
                                      <p:tavLst>
                                        <p:tav tm="0">
                                          <p:val>
                                            <p:strVal val="ppt_w"/>
                                          </p:val>
                                        </p:tav>
                                        <p:tav tm="100000">
                                          <p:val>
                                            <p:fltVal val="0"/>
                                          </p:val>
                                        </p:tav>
                                      </p:tavLst>
                                    </p:anim>
                                    <p:anim calcmode="lin" valueType="num">
                                      <p:cBhvr>
                                        <p:cTn id="396" dur="500"/>
                                        <p:tgtEl>
                                          <p:spTgt spid="236"/>
                                        </p:tgtEl>
                                        <p:attrNameLst>
                                          <p:attrName>ppt_h</p:attrName>
                                        </p:attrNameLst>
                                      </p:cBhvr>
                                      <p:tavLst>
                                        <p:tav tm="0">
                                          <p:val>
                                            <p:strVal val="ppt_h"/>
                                          </p:val>
                                        </p:tav>
                                        <p:tav tm="100000">
                                          <p:val>
                                            <p:fltVal val="0"/>
                                          </p:val>
                                        </p:tav>
                                      </p:tavLst>
                                    </p:anim>
                                    <p:animEffect transition="out" filter="fade">
                                      <p:cBhvr>
                                        <p:cTn id="397" dur="500"/>
                                        <p:tgtEl>
                                          <p:spTgt spid="236"/>
                                        </p:tgtEl>
                                      </p:cBhvr>
                                    </p:animEffect>
                                    <p:set>
                                      <p:cBhvr>
                                        <p:cTn id="398" dur="1" fill="hold">
                                          <p:stCondLst>
                                            <p:cond delay="499"/>
                                          </p:stCondLst>
                                        </p:cTn>
                                        <p:tgtEl>
                                          <p:spTgt spid="236"/>
                                        </p:tgtEl>
                                        <p:attrNameLst>
                                          <p:attrName>style.visibility</p:attrName>
                                        </p:attrNameLst>
                                      </p:cBhvr>
                                      <p:to>
                                        <p:strVal val="hidden"/>
                                      </p:to>
                                    </p:set>
                                  </p:childTnLst>
                                </p:cTn>
                              </p:par>
                              <p:par>
                                <p:cTn id="399" presetID="53" presetClass="exit" presetSubtype="0" fill="hold" nodeType="withEffect">
                                  <p:stCondLst>
                                    <p:cond delay="0"/>
                                  </p:stCondLst>
                                  <p:childTnLst>
                                    <p:anim calcmode="lin" valueType="num">
                                      <p:cBhvr>
                                        <p:cTn id="400" dur="500"/>
                                        <p:tgtEl>
                                          <p:spTgt spid="261"/>
                                        </p:tgtEl>
                                        <p:attrNameLst>
                                          <p:attrName>ppt_w</p:attrName>
                                        </p:attrNameLst>
                                      </p:cBhvr>
                                      <p:tavLst>
                                        <p:tav tm="0">
                                          <p:val>
                                            <p:strVal val="ppt_w"/>
                                          </p:val>
                                        </p:tav>
                                        <p:tav tm="100000">
                                          <p:val>
                                            <p:fltVal val="0"/>
                                          </p:val>
                                        </p:tav>
                                      </p:tavLst>
                                    </p:anim>
                                    <p:anim calcmode="lin" valueType="num">
                                      <p:cBhvr>
                                        <p:cTn id="401" dur="500"/>
                                        <p:tgtEl>
                                          <p:spTgt spid="261"/>
                                        </p:tgtEl>
                                        <p:attrNameLst>
                                          <p:attrName>ppt_h</p:attrName>
                                        </p:attrNameLst>
                                      </p:cBhvr>
                                      <p:tavLst>
                                        <p:tav tm="0">
                                          <p:val>
                                            <p:strVal val="ppt_h"/>
                                          </p:val>
                                        </p:tav>
                                        <p:tav tm="100000">
                                          <p:val>
                                            <p:fltVal val="0"/>
                                          </p:val>
                                        </p:tav>
                                      </p:tavLst>
                                    </p:anim>
                                    <p:animEffect transition="out" filter="fade">
                                      <p:cBhvr>
                                        <p:cTn id="402" dur="500"/>
                                        <p:tgtEl>
                                          <p:spTgt spid="261"/>
                                        </p:tgtEl>
                                      </p:cBhvr>
                                    </p:animEffect>
                                    <p:set>
                                      <p:cBhvr>
                                        <p:cTn id="403" dur="1" fill="hold">
                                          <p:stCondLst>
                                            <p:cond delay="499"/>
                                          </p:stCondLst>
                                        </p:cTn>
                                        <p:tgtEl>
                                          <p:spTgt spid="261"/>
                                        </p:tgtEl>
                                        <p:attrNameLst>
                                          <p:attrName>style.visibility</p:attrName>
                                        </p:attrNameLst>
                                      </p:cBhvr>
                                      <p:to>
                                        <p:strVal val="hidden"/>
                                      </p:to>
                                    </p:set>
                                  </p:childTnLst>
                                </p:cTn>
                              </p:par>
                              <p:par>
                                <p:cTn id="404" presetID="53" presetClass="exit" presetSubtype="0" fill="hold" nodeType="withEffect">
                                  <p:stCondLst>
                                    <p:cond delay="0"/>
                                  </p:stCondLst>
                                  <p:childTnLst>
                                    <p:anim calcmode="lin" valueType="num">
                                      <p:cBhvr>
                                        <p:cTn id="405" dur="500"/>
                                        <p:tgtEl>
                                          <p:spTgt spid="262"/>
                                        </p:tgtEl>
                                        <p:attrNameLst>
                                          <p:attrName>ppt_w</p:attrName>
                                        </p:attrNameLst>
                                      </p:cBhvr>
                                      <p:tavLst>
                                        <p:tav tm="0">
                                          <p:val>
                                            <p:strVal val="ppt_w"/>
                                          </p:val>
                                        </p:tav>
                                        <p:tav tm="100000">
                                          <p:val>
                                            <p:fltVal val="0"/>
                                          </p:val>
                                        </p:tav>
                                      </p:tavLst>
                                    </p:anim>
                                    <p:anim calcmode="lin" valueType="num">
                                      <p:cBhvr>
                                        <p:cTn id="406" dur="500"/>
                                        <p:tgtEl>
                                          <p:spTgt spid="262"/>
                                        </p:tgtEl>
                                        <p:attrNameLst>
                                          <p:attrName>ppt_h</p:attrName>
                                        </p:attrNameLst>
                                      </p:cBhvr>
                                      <p:tavLst>
                                        <p:tav tm="0">
                                          <p:val>
                                            <p:strVal val="ppt_h"/>
                                          </p:val>
                                        </p:tav>
                                        <p:tav tm="100000">
                                          <p:val>
                                            <p:fltVal val="0"/>
                                          </p:val>
                                        </p:tav>
                                      </p:tavLst>
                                    </p:anim>
                                    <p:animEffect transition="out" filter="fade">
                                      <p:cBhvr>
                                        <p:cTn id="407" dur="500"/>
                                        <p:tgtEl>
                                          <p:spTgt spid="262"/>
                                        </p:tgtEl>
                                      </p:cBhvr>
                                    </p:animEffect>
                                    <p:set>
                                      <p:cBhvr>
                                        <p:cTn id="408"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4" grpId="1"/>
      <p:bldP spid="165" grpId="0" animBg="1"/>
      <p:bldP spid="165" grpId="1" animBg="1"/>
      <p:bldP spid="175" grpId="0"/>
      <p:bldP spid="175" grpId="1"/>
      <p:bldP spid="176" grpId="0"/>
      <p:bldP spid="176" grpId="1"/>
      <p:bldP spid="176" grpId="2"/>
      <p:bldP spid="177" grpId="0"/>
      <p:bldP spid="177" grpId="1"/>
      <p:bldP spid="177" grpId="2"/>
      <p:bldP spid="178" grpId="0"/>
      <p:bldP spid="178" grpId="1"/>
      <p:bldP spid="178" grpId="2"/>
      <p:bldP spid="202" grpId="0"/>
      <p:bldP spid="202" grpId="1"/>
      <p:bldP spid="203" grpId="0" animBg="1"/>
      <p:bldP spid="203" grpId="1" animBg="1"/>
      <p:bldP spid="207" grpId="0"/>
      <p:bldP spid="207" grpId="1"/>
      <p:bldP spid="208" grpId="0" animBg="1"/>
      <p:bldP spid="208" grpId="1" animBg="1"/>
      <p:bldP spid="210" grpId="0" animBg="1"/>
      <p:bldP spid="2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6646"/>
            <a:ext cx="8382000" cy="1107996"/>
          </a:xfrm>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电力节省</a:t>
            </a:r>
            <a:r>
              <a:rPr lang="en-US" dirty="0" smtClean="0"/>
              <a:t/>
            </a:r>
            <a:br>
              <a:rPr lang="en-US" dirty="0" smtClean="0"/>
            </a:br>
            <a:r>
              <a:rPr lang="en-US" sz="3200" i="1" dirty="0">
                <a:solidFill>
                  <a:schemeClr val="accent1"/>
                </a:solidFill>
              </a:rPr>
              <a:t>WS03 </a:t>
            </a:r>
            <a:r>
              <a:rPr lang="en-US" sz="3200" i="1" dirty="0" smtClean="0">
                <a:solidFill>
                  <a:schemeClr val="accent1"/>
                </a:solidFill>
              </a:rPr>
              <a:t>vs. </a:t>
            </a:r>
            <a:r>
              <a:rPr lang="en-US" sz="3200" i="1" dirty="0">
                <a:solidFill>
                  <a:schemeClr val="accent1"/>
                </a:solidFill>
              </a:rPr>
              <a:t>WS08 RTM </a:t>
            </a:r>
            <a:r>
              <a:rPr lang="en-US" sz="3200" i="1" dirty="0" smtClean="0">
                <a:solidFill>
                  <a:schemeClr val="accent1"/>
                </a:solidFill>
              </a:rPr>
              <a:t>vs. </a:t>
            </a:r>
            <a:r>
              <a:rPr lang="en-US" sz="3200" i="1" dirty="0">
                <a:solidFill>
                  <a:schemeClr val="accent1"/>
                </a:solidFill>
              </a:rPr>
              <a:t>R2</a:t>
            </a:r>
          </a:p>
        </p:txBody>
      </p:sp>
      <p:graphicFrame>
        <p:nvGraphicFramePr>
          <p:cNvPr id="4" name="Chart 3"/>
          <p:cNvGraphicFramePr/>
          <p:nvPr/>
        </p:nvGraphicFramePr>
        <p:xfrm>
          <a:off x="0" y="1214422"/>
          <a:ext cx="9143999" cy="532597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6"/>
          <p:cNvGrpSpPr/>
          <p:nvPr/>
        </p:nvGrpSpPr>
        <p:grpSpPr>
          <a:xfrm>
            <a:off x="6536871" y="4377871"/>
            <a:ext cx="1315913" cy="300560"/>
            <a:chOff x="5834743" y="682171"/>
            <a:chExt cx="1315913" cy="300560"/>
          </a:xfrm>
        </p:grpSpPr>
        <p:sp>
          <p:nvSpPr>
            <p:cNvPr id="5" name="Flowchart: Merge 4"/>
            <p:cNvSpPr/>
            <p:nvPr/>
          </p:nvSpPr>
          <p:spPr bwMode="auto">
            <a:xfrm>
              <a:off x="5834743" y="682171"/>
              <a:ext cx="275771" cy="246743"/>
            </a:xfrm>
            <a:prstGeom prst="flowChartMerge">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6227326" y="733432"/>
              <a:ext cx="923330" cy="2492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zh-CN" altLang="en-US" dirty="0" smtClean="0">
                  <a:solidFill>
                    <a:srgbClr val="00B050"/>
                  </a:solidFill>
                </a:rPr>
                <a:t>越低越好</a:t>
              </a:r>
              <a:endParaRPr lang="en-US" sz="2000" dirty="0" smtClean="0">
                <a:solidFill>
                  <a:srgbClr val="00B050"/>
                </a:solidFill>
              </a:endParaRPr>
            </a:p>
          </p:txBody>
        </p:sp>
      </p:grpSp>
      <p:sp>
        <p:nvSpPr>
          <p:cNvPr id="8" name="TextBox 7"/>
          <p:cNvSpPr txBox="1"/>
          <p:nvPr/>
        </p:nvSpPr>
        <p:spPr>
          <a:xfrm>
            <a:off x="6929454" y="1071546"/>
            <a:ext cx="1556516" cy="3323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2400" dirty="0" smtClean="0"/>
              <a:t>TPC-E</a:t>
            </a:r>
            <a:r>
              <a:rPr lang="en-US" sz="2400" dirty="0" smtClean="0">
                <a:solidFill>
                  <a:schemeClr val="bg1"/>
                </a:solidFill>
              </a:rPr>
              <a:t> </a:t>
            </a:r>
            <a:r>
              <a:rPr lang="zh-CN" altLang="en-US" sz="2000" dirty="0" smtClean="0"/>
              <a:t>工作量</a:t>
            </a:r>
            <a:endParaRPr lang="en-US"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pPr>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PowerShell实现远程管理</a:t>
            </a:r>
            <a:b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1987" name="Content Placeholder 2"/>
          <p:cNvSpPr>
            <a:spLocks noGrp="1"/>
          </p:cNvSpPr>
          <p:nvPr>
            <p:ph type="body" sz="quarter" idx="10"/>
          </p:nvPr>
        </p:nvSpPr>
        <p:spPr>
          <a:xfrm>
            <a:off x="228600" y="838200"/>
            <a:ext cx="5986474" cy="2210862"/>
          </a:xfrm>
        </p:spPr>
        <p:txBody>
          <a:bodyPr/>
          <a:lstStyle/>
          <a:p>
            <a:pPr eaLnBrk="1" hangingPunct="1">
              <a:lnSpc>
                <a:spcPct val="100000"/>
              </a:lnSpc>
              <a:buClr>
                <a:schemeClr val="accent1"/>
              </a:buClr>
              <a:buFont typeface="Wingdings" pitchFamily="2" charset="2"/>
              <a:buChar char="l"/>
            </a:pPr>
            <a:r>
              <a:rPr lang="en-CA" altLang="zh-CN" sz="2400" b="1" dirty="0" smtClean="0">
                <a:solidFill>
                  <a:schemeClr val="accent1"/>
                </a:solidFill>
              </a:rPr>
              <a:t>1</a:t>
            </a:r>
            <a:r>
              <a:rPr lang="zh-CN" altLang="en-US" sz="2400" b="1" dirty="0" smtClean="0">
                <a:solidFill>
                  <a:schemeClr val="accent1"/>
                </a:solidFill>
              </a:rPr>
              <a:t>对多</a:t>
            </a:r>
            <a:endParaRPr lang="en-US" altLang="zh-CN" sz="2400" b="1" dirty="0" smtClean="0">
              <a:solidFill>
                <a:schemeClr val="accent1"/>
              </a:solidFill>
            </a:endParaRPr>
          </a:p>
          <a:p>
            <a:pPr lvl="1">
              <a:lnSpc>
                <a:spcPct val="100000"/>
              </a:lnSpc>
              <a:buClr>
                <a:schemeClr val="bg1">
                  <a:lumMod val="50000"/>
                </a:schemeClr>
              </a:buClr>
              <a:buFont typeface="Wingdings" pitchFamily="2" charset="2"/>
              <a:buChar char="l"/>
            </a:pPr>
            <a:r>
              <a:rPr lang="zh-CN" altLang="en-US" sz="2400" dirty="0" smtClean="0"/>
              <a:t>发送脚本</a:t>
            </a:r>
            <a:endParaRPr lang="en-US" altLang="zh-CN" sz="2400" dirty="0" smtClean="0"/>
          </a:p>
          <a:p>
            <a:pPr lvl="1">
              <a:lnSpc>
                <a:spcPct val="100000"/>
              </a:lnSpc>
              <a:buClr>
                <a:schemeClr val="bg1">
                  <a:lumMod val="50000"/>
                </a:schemeClr>
              </a:buClr>
              <a:buFont typeface="Wingdings" pitchFamily="2" charset="2"/>
              <a:buChar char="l"/>
            </a:pPr>
            <a:r>
              <a:rPr lang="zh-CN" altLang="en-US" sz="2400" dirty="0" smtClean="0"/>
              <a:t>选择属性</a:t>
            </a:r>
            <a:r>
              <a:rPr lang="en-CA" altLang="zh-CN" sz="2400" dirty="0" smtClean="0"/>
              <a:t>–</a:t>
            </a:r>
            <a:r>
              <a:rPr lang="zh-CN" altLang="en-US" sz="2400" dirty="0" smtClean="0"/>
              <a:t>决定哪些属性信息需要传回</a:t>
            </a:r>
            <a:endParaRPr lang="en-US" altLang="zh-CN" sz="2400" dirty="0" smtClean="0"/>
          </a:p>
          <a:p>
            <a:pPr lvl="1">
              <a:lnSpc>
                <a:spcPct val="100000"/>
              </a:lnSpc>
              <a:buClr>
                <a:schemeClr val="bg1">
                  <a:lumMod val="50000"/>
                </a:schemeClr>
              </a:buClr>
              <a:buFont typeface="Wingdings" pitchFamily="2" charset="2"/>
              <a:buChar char="l"/>
            </a:pPr>
            <a:r>
              <a:rPr lang="zh-CN" altLang="en-US" sz="2400" dirty="0" smtClean="0"/>
              <a:t>流量控制</a:t>
            </a:r>
            <a:r>
              <a:rPr lang="en-CA" altLang="zh-CN" sz="2400" dirty="0" smtClean="0"/>
              <a:t>–</a:t>
            </a:r>
            <a:r>
              <a:rPr lang="zh-CN" altLang="en-US" sz="2400" dirty="0" smtClean="0"/>
              <a:t>限制同时操作的数量</a:t>
            </a:r>
            <a:endParaRPr lang="en-US" altLang="zh-CN" sz="2400" dirty="0" smtClean="0"/>
          </a:p>
          <a:p>
            <a:pPr lvl="1">
              <a:lnSpc>
                <a:spcPct val="100000"/>
              </a:lnSpc>
              <a:buClr>
                <a:schemeClr val="bg1">
                  <a:lumMod val="50000"/>
                </a:schemeClr>
              </a:buClr>
              <a:buFont typeface="Wingdings" pitchFamily="2" charset="2"/>
              <a:buChar char="l"/>
            </a:pPr>
            <a:r>
              <a:rPr lang="zh-CN" altLang="en-US" sz="2400" dirty="0" smtClean="0"/>
              <a:t>支持异步处理</a:t>
            </a:r>
            <a:r>
              <a:rPr lang="en-CA" altLang="zh-CN" sz="2400" dirty="0" smtClean="0"/>
              <a:t>–</a:t>
            </a:r>
            <a:r>
              <a:rPr lang="zh-CN" altLang="en-US" sz="2400" dirty="0" smtClean="0"/>
              <a:t>在客户端后台运行指令</a:t>
            </a:r>
            <a:endParaRPr lang="en-CA" sz="2400" dirty="0" smtClean="0"/>
          </a:p>
          <a:p>
            <a:pPr eaLnBrk="1" hangingPunct="1">
              <a:lnSpc>
                <a:spcPct val="100000"/>
              </a:lnSpc>
              <a:buClr>
                <a:schemeClr val="accent1"/>
              </a:buClr>
              <a:buFont typeface="Wingdings" pitchFamily="2" charset="2"/>
              <a:buChar char="l"/>
            </a:pPr>
            <a:r>
              <a:rPr lang="zh-CN" altLang="en-US" sz="2400" b="1" dirty="0" smtClean="0">
                <a:solidFill>
                  <a:schemeClr val="accent1"/>
                </a:solidFill>
              </a:rPr>
              <a:t>多对</a:t>
            </a:r>
            <a:r>
              <a:rPr lang="en-US" altLang="zh-CN" sz="2400" b="1" dirty="0" smtClean="0">
                <a:solidFill>
                  <a:schemeClr val="accent1"/>
                </a:solidFill>
              </a:rPr>
              <a:t>1</a:t>
            </a:r>
          </a:p>
          <a:p>
            <a:pPr lvl="1">
              <a:lnSpc>
                <a:spcPct val="100000"/>
              </a:lnSpc>
              <a:buClr>
                <a:schemeClr val="bg1">
                  <a:lumMod val="50000"/>
                </a:schemeClr>
              </a:buClr>
              <a:buFont typeface="Wingdings" pitchFamily="2" charset="2"/>
              <a:buChar char="l"/>
            </a:pPr>
            <a:r>
              <a:rPr lang="zh-CN" altLang="en-US" sz="2400" dirty="0" smtClean="0"/>
              <a:t>宿主模式</a:t>
            </a:r>
            <a:endParaRPr lang="en-US" altLang="zh-CN" sz="2400" dirty="0" smtClean="0"/>
          </a:p>
          <a:p>
            <a:pPr lvl="1">
              <a:lnSpc>
                <a:spcPct val="100000"/>
              </a:lnSpc>
              <a:buClr>
                <a:schemeClr val="bg1">
                  <a:lumMod val="50000"/>
                </a:schemeClr>
              </a:buClr>
              <a:buFont typeface="Wingdings" pitchFamily="2" charset="2"/>
              <a:buChar char="l"/>
            </a:pPr>
            <a:r>
              <a:rPr lang="zh-CN" altLang="en-US" sz="2400" dirty="0" smtClean="0"/>
              <a:t>在各</a:t>
            </a:r>
            <a:r>
              <a:rPr lang="en-US" altLang="zh-CN" sz="2400" dirty="0" smtClean="0"/>
              <a:t>session</a:t>
            </a:r>
            <a:r>
              <a:rPr lang="zh-CN" altLang="en-US" sz="2400" dirty="0" smtClean="0"/>
              <a:t>间共享静态数据</a:t>
            </a:r>
            <a:r>
              <a:rPr lang="en-US" altLang="zh-CN" sz="2400" dirty="0" smtClean="0"/>
              <a:t>(</a:t>
            </a:r>
            <a:r>
              <a:rPr lang="zh-CN" altLang="en-US" sz="2400" dirty="0" smtClean="0"/>
              <a:t>如：</a:t>
            </a:r>
            <a:r>
              <a:rPr lang="en-CA" altLang="zh-CN" sz="2400" dirty="0" smtClean="0"/>
              <a:t> </a:t>
            </a:r>
            <a:r>
              <a:rPr lang="en-CA" altLang="zh-CN" sz="2400" dirty="0" err="1" smtClean="0"/>
              <a:t>cmdlet</a:t>
            </a:r>
            <a:r>
              <a:rPr lang="en-CA" altLang="zh-CN" sz="2400" dirty="0" smtClean="0"/>
              <a:t> </a:t>
            </a:r>
            <a:r>
              <a:rPr lang="zh-CN" altLang="en-US" sz="2400" dirty="0" smtClean="0"/>
              <a:t>元数据</a:t>
            </a:r>
            <a:r>
              <a:rPr lang="en-US" altLang="zh-CN" sz="2400" dirty="0" smtClean="0"/>
              <a:t>)</a:t>
            </a:r>
          </a:p>
          <a:p>
            <a:pPr lvl="1">
              <a:lnSpc>
                <a:spcPct val="100000"/>
              </a:lnSpc>
              <a:buClr>
                <a:schemeClr val="bg1">
                  <a:lumMod val="50000"/>
                </a:schemeClr>
              </a:buClr>
              <a:buFont typeface="Wingdings" pitchFamily="2" charset="2"/>
              <a:buChar char="l"/>
            </a:pPr>
            <a:r>
              <a:rPr lang="zh-CN" altLang="en-US" sz="2400" dirty="0" smtClean="0"/>
              <a:t>向客户端发送进度信息</a:t>
            </a:r>
            <a:r>
              <a:rPr lang="en-US" altLang="zh-CN" sz="2400" dirty="0" smtClean="0"/>
              <a:t>(</a:t>
            </a:r>
            <a:r>
              <a:rPr lang="zh-CN" altLang="en-US" sz="2400" dirty="0" smtClean="0"/>
              <a:t>如：</a:t>
            </a:r>
            <a:r>
              <a:rPr lang="en-CA" altLang="zh-CN" sz="2400" dirty="0" smtClean="0"/>
              <a:t> </a:t>
            </a:r>
            <a:r>
              <a:rPr lang="zh-CN" altLang="en-US" sz="2400" dirty="0" smtClean="0"/>
              <a:t>连接中、已连接</a:t>
            </a:r>
            <a:r>
              <a:rPr lang="en-US" altLang="zh-CN" sz="2400" dirty="0" smtClean="0"/>
              <a:t>)</a:t>
            </a:r>
            <a:endParaRPr lang="en-CA" altLang="en-US" sz="2400" dirty="0" smtClean="0"/>
          </a:p>
        </p:txBody>
      </p:sp>
      <p:grpSp>
        <p:nvGrpSpPr>
          <p:cNvPr id="3" name="Group 24"/>
          <p:cNvGrpSpPr/>
          <p:nvPr/>
        </p:nvGrpSpPr>
        <p:grpSpPr>
          <a:xfrm>
            <a:off x="6031746" y="838200"/>
            <a:ext cx="3112286" cy="3019428"/>
            <a:chOff x="-1" y="1981200"/>
            <a:chExt cx="5562601" cy="4876800"/>
          </a:xfrm>
        </p:grpSpPr>
        <p:cxnSp>
          <p:nvCxnSpPr>
            <p:cNvPr id="13" name="Straight Connector 12"/>
            <p:cNvCxnSpPr/>
            <p:nvPr/>
          </p:nvCxnSpPr>
          <p:spPr>
            <a:xfrm rot="10800000" flipV="1">
              <a:off x="2286000" y="3200400"/>
              <a:ext cx="1066800" cy="762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descr="C:\Courses\Windows Vista Illustration Icons\Server.png"/>
            <p:cNvPicPr>
              <a:picLocks noChangeAspect="1" noChangeArrowheads="1"/>
            </p:cNvPicPr>
            <p:nvPr/>
          </p:nvPicPr>
          <p:blipFill>
            <a:blip r:embed="rId3" cstate="print"/>
            <a:srcRect/>
            <a:stretch>
              <a:fillRect/>
            </a:stretch>
          </p:blipFill>
          <p:spPr bwMode="auto">
            <a:xfrm>
              <a:off x="3200400" y="1981200"/>
              <a:ext cx="1201430" cy="1644061"/>
            </a:xfrm>
            <a:prstGeom prst="rect">
              <a:avLst/>
            </a:prstGeom>
            <a:noFill/>
          </p:spPr>
        </p:pic>
        <p:cxnSp>
          <p:nvCxnSpPr>
            <p:cNvPr id="16" name="Straight Connector 15"/>
            <p:cNvCxnSpPr/>
            <p:nvPr/>
          </p:nvCxnSpPr>
          <p:spPr>
            <a:xfrm rot="10800000">
              <a:off x="2209801" y="4876800"/>
              <a:ext cx="1066800" cy="762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2" descr="C:\Courses\Windows Vista Illustration Icons\Server.png"/>
            <p:cNvPicPr>
              <a:picLocks noChangeAspect="1" noChangeArrowheads="1"/>
            </p:cNvPicPr>
            <p:nvPr/>
          </p:nvPicPr>
          <p:blipFill>
            <a:blip r:embed="rId3" cstate="print"/>
            <a:srcRect/>
            <a:stretch>
              <a:fillRect/>
            </a:stretch>
          </p:blipFill>
          <p:spPr bwMode="auto">
            <a:xfrm>
              <a:off x="3200400" y="5213939"/>
              <a:ext cx="1201430" cy="1644061"/>
            </a:xfrm>
            <a:prstGeom prst="rect">
              <a:avLst/>
            </a:prstGeom>
            <a:noFill/>
          </p:spPr>
        </p:pic>
        <p:cxnSp>
          <p:nvCxnSpPr>
            <p:cNvPr id="18" name="Straight Connector 17"/>
            <p:cNvCxnSpPr/>
            <p:nvPr/>
          </p:nvCxnSpPr>
          <p:spPr>
            <a:xfrm rot="10800000">
              <a:off x="2286001" y="4343400"/>
              <a:ext cx="19049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2" descr="C:\Courses\Windows Vista Illustration Icons\Server.png"/>
            <p:cNvPicPr>
              <a:picLocks noChangeAspect="1" noChangeArrowheads="1"/>
            </p:cNvPicPr>
            <p:nvPr/>
          </p:nvPicPr>
          <p:blipFill>
            <a:blip r:embed="rId3" cstate="print"/>
            <a:srcRect/>
            <a:stretch>
              <a:fillRect/>
            </a:stretch>
          </p:blipFill>
          <p:spPr bwMode="auto">
            <a:xfrm>
              <a:off x="4132570" y="3505200"/>
              <a:ext cx="1201430" cy="1644061"/>
            </a:xfrm>
            <a:prstGeom prst="rect">
              <a:avLst/>
            </a:prstGeom>
            <a:noFill/>
          </p:spPr>
        </p:pic>
        <p:pic>
          <p:nvPicPr>
            <p:cNvPr id="1026" name="Picture 2" descr="C:\Courses\Icons Windows Vista\Laptop.png"/>
            <p:cNvPicPr>
              <a:picLocks noChangeAspect="1" noChangeArrowheads="1"/>
            </p:cNvPicPr>
            <p:nvPr/>
          </p:nvPicPr>
          <p:blipFill>
            <a:blip r:embed="rId4" cstate="print"/>
            <a:srcRect/>
            <a:stretch>
              <a:fillRect/>
            </a:stretch>
          </p:blipFill>
          <p:spPr bwMode="auto">
            <a:xfrm>
              <a:off x="609600" y="3429000"/>
              <a:ext cx="1905000" cy="1905000"/>
            </a:xfrm>
            <a:prstGeom prst="rect">
              <a:avLst/>
            </a:prstGeom>
            <a:noFill/>
          </p:spPr>
        </p:pic>
        <p:pic>
          <p:nvPicPr>
            <p:cNvPr id="1027" name="Picture 3" descr="C:\Courses\Icons Windows Vista\Generic User.png"/>
            <p:cNvPicPr>
              <a:picLocks noChangeAspect="1" noChangeArrowheads="1"/>
            </p:cNvPicPr>
            <p:nvPr/>
          </p:nvPicPr>
          <p:blipFill>
            <a:blip r:embed="rId5" cstate="print"/>
            <a:srcRect/>
            <a:stretch>
              <a:fillRect/>
            </a:stretch>
          </p:blipFill>
          <p:spPr bwMode="auto">
            <a:xfrm flipH="1">
              <a:off x="-1" y="4164944"/>
              <a:ext cx="1085848" cy="1321456"/>
            </a:xfrm>
            <a:prstGeom prst="rect">
              <a:avLst/>
            </a:prstGeom>
            <a:noFill/>
          </p:spPr>
        </p:pic>
        <p:pic>
          <p:nvPicPr>
            <p:cNvPr id="10"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1600" y="3505200"/>
              <a:ext cx="914400" cy="701488"/>
            </a:xfrm>
            <a:prstGeom prst="rect">
              <a:avLst/>
            </a:prstGeom>
            <a:noFill/>
          </p:spPr>
        </p:pic>
        <p:pic>
          <p:nvPicPr>
            <p:cNvPr id="22" name="Picture 2" descr="C:\Courses\Wadeware\2008_09_12 Windows 2008 R2 Marketing Collateral project\PowerShell_Icon.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3800" y="2286000"/>
              <a:ext cx="914400" cy="701488"/>
            </a:xfrm>
            <a:prstGeom prst="rect">
              <a:avLst/>
            </a:prstGeom>
            <a:noFill/>
          </p:spPr>
        </p:pic>
        <p:pic>
          <p:nvPicPr>
            <p:cNvPr id="23"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48200" y="3810000"/>
              <a:ext cx="914400" cy="701488"/>
            </a:xfrm>
            <a:prstGeom prst="rect">
              <a:avLst/>
            </a:prstGeom>
            <a:noFill/>
          </p:spPr>
        </p:pic>
        <p:pic>
          <p:nvPicPr>
            <p:cNvPr id="24"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5486400"/>
              <a:ext cx="914400" cy="701488"/>
            </a:xfrm>
            <a:prstGeom prst="rect">
              <a:avLst/>
            </a:prstGeom>
            <a:noFill/>
          </p:spPr>
        </p:pic>
      </p:grpSp>
      <p:grpSp>
        <p:nvGrpSpPr>
          <p:cNvPr id="4" name="Group 52"/>
          <p:cNvGrpSpPr/>
          <p:nvPr/>
        </p:nvGrpSpPr>
        <p:grpSpPr>
          <a:xfrm>
            <a:off x="6149159" y="2133600"/>
            <a:ext cx="2994873" cy="3081350"/>
            <a:chOff x="4433428" y="2667000"/>
            <a:chExt cx="4118833" cy="4191000"/>
          </a:xfrm>
        </p:grpSpPr>
        <p:cxnSp>
          <p:nvCxnSpPr>
            <p:cNvPr id="27" name="Straight Connector 26"/>
            <p:cNvCxnSpPr/>
            <p:nvPr/>
          </p:nvCxnSpPr>
          <p:spPr>
            <a:xfrm rot="10800000" flipV="1">
              <a:off x="5412582" y="3943350"/>
              <a:ext cx="783431" cy="559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356624" y="5174456"/>
              <a:ext cx="783431" cy="559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412583" y="4782741"/>
              <a:ext cx="1398984" cy="116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2" name="Picture 2" descr="C:\Courses\Windows Vista Illustration Icons\Server.png"/>
            <p:cNvPicPr>
              <a:picLocks noChangeAspect="1" noChangeArrowheads="1"/>
            </p:cNvPicPr>
            <p:nvPr/>
          </p:nvPicPr>
          <p:blipFill>
            <a:blip r:embed="rId3" cstate="print"/>
            <a:srcRect/>
            <a:stretch>
              <a:fillRect/>
            </a:stretch>
          </p:blipFill>
          <p:spPr bwMode="auto">
            <a:xfrm>
              <a:off x="4433428" y="4114801"/>
              <a:ext cx="1113693" cy="1524000"/>
            </a:xfrm>
            <a:prstGeom prst="rect">
              <a:avLst/>
            </a:prstGeom>
            <a:noFill/>
          </p:spPr>
        </p:pic>
        <p:grpSp>
          <p:nvGrpSpPr>
            <p:cNvPr id="5" name="Group 39"/>
            <p:cNvGrpSpPr/>
            <p:nvPr/>
          </p:nvGrpSpPr>
          <p:grpSpPr>
            <a:xfrm>
              <a:off x="5410200" y="2667000"/>
              <a:ext cx="1846661" cy="1510903"/>
              <a:chOff x="3733800" y="4111228"/>
              <a:chExt cx="1846661" cy="1510903"/>
            </a:xfrm>
          </p:grpSpPr>
          <p:grpSp>
            <p:nvGrpSpPr>
              <p:cNvPr id="6" name="Group 38"/>
              <p:cNvGrpSpPr/>
              <p:nvPr/>
            </p:nvGrpSpPr>
            <p:grpSpPr>
              <a:xfrm flipH="1">
                <a:off x="3733800" y="4111228"/>
                <a:ext cx="1846661" cy="1510903"/>
                <a:chOff x="3733800" y="4111228"/>
                <a:chExt cx="1846661" cy="1510903"/>
              </a:xfrm>
            </p:grpSpPr>
            <p:pic>
              <p:nvPicPr>
                <p:cNvPr id="33" name="Picture 2" descr="C:\Courses\Icons Windows Vista\Laptop.png"/>
                <p:cNvPicPr>
                  <a:picLocks noChangeAspect="1" noChangeArrowheads="1"/>
                </p:cNvPicPr>
                <p:nvPr/>
              </p:nvPicPr>
              <p:blipFill>
                <a:blip r:embed="rId4" cstate="print"/>
                <a:srcRect/>
                <a:stretch>
                  <a:fillRect/>
                </a:stretch>
              </p:blipFill>
              <p:spPr bwMode="auto">
                <a:xfrm>
                  <a:off x="4181476" y="4111228"/>
                  <a:ext cx="1398985" cy="1398984"/>
                </a:xfrm>
                <a:prstGeom prst="rect">
                  <a:avLst/>
                </a:prstGeom>
                <a:noFill/>
              </p:spPr>
            </p:pic>
            <p:pic>
              <p:nvPicPr>
                <p:cNvPr id="34" name="Picture 3" descr="C:\Courses\Icons Windows Vista\Generic User.png"/>
                <p:cNvPicPr>
                  <a:picLocks noChangeAspect="1" noChangeArrowheads="1"/>
                </p:cNvPicPr>
                <p:nvPr/>
              </p:nvPicPr>
              <p:blipFill>
                <a:blip r:embed="rId8" cstate="print"/>
                <a:srcRect/>
                <a:stretch>
                  <a:fillRect/>
                </a:stretch>
              </p:blipFill>
              <p:spPr bwMode="auto">
                <a:xfrm flipH="1">
                  <a:off x="3733800" y="4651687"/>
                  <a:ext cx="797420" cy="970444"/>
                </a:xfrm>
                <a:prstGeom prst="rect">
                  <a:avLst/>
                </a:prstGeom>
                <a:noFill/>
              </p:spPr>
            </p:pic>
          </p:grpSp>
          <p:pic>
            <p:nvPicPr>
              <p:cNvPr id="35" name="Picture 2" descr="C:\Courses\Wadeware\2008_09_12 Windows 2008 R2 Marketing Collateral project\PowerShell_Icon.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pic>
          <p:nvPicPr>
            <p:cNvPr id="37" name="Picture 2" descr="C:\Courses\Wadeware\2008_09_12 Windows 2008 R2 Marketing Collateral project\PowerShell_Icon.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29200" y="4038600"/>
              <a:ext cx="671513" cy="515155"/>
            </a:xfrm>
            <a:prstGeom prst="rect">
              <a:avLst/>
            </a:prstGeom>
            <a:noFill/>
          </p:spPr>
        </p:pic>
        <p:grpSp>
          <p:nvGrpSpPr>
            <p:cNvPr id="7" name="Group 40"/>
            <p:cNvGrpSpPr/>
            <p:nvPr/>
          </p:nvGrpSpPr>
          <p:grpSpPr>
            <a:xfrm>
              <a:off x="6705600" y="4204097"/>
              <a:ext cx="1846661" cy="1510903"/>
              <a:chOff x="3733800" y="4111228"/>
              <a:chExt cx="1846661" cy="1510903"/>
            </a:xfrm>
          </p:grpSpPr>
          <p:grpSp>
            <p:nvGrpSpPr>
              <p:cNvPr id="8" name="Group 38"/>
              <p:cNvGrpSpPr/>
              <p:nvPr/>
            </p:nvGrpSpPr>
            <p:grpSpPr>
              <a:xfrm flipH="1">
                <a:off x="3733800" y="4111228"/>
                <a:ext cx="1846661" cy="1510903"/>
                <a:chOff x="3733800" y="4111228"/>
                <a:chExt cx="1846661" cy="1510903"/>
              </a:xfrm>
            </p:grpSpPr>
            <p:pic>
              <p:nvPicPr>
                <p:cNvPr id="44" name="Picture 2" descr="C:\Courses\Icons Windows Vista\Laptop.png"/>
                <p:cNvPicPr>
                  <a:picLocks noChangeAspect="1" noChangeArrowheads="1"/>
                </p:cNvPicPr>
                <p:nvPr/>
              </p:nvPicPr>
              <p:blipFill>
                <a:blip r:embed="rId4" cstate="print"/>
                <a:srcRect/>
                <a:stretch>
                  <a:fillRect/>
                </a:stretch>
              </p:blipFill>
              <p:spPr bwMode="auto">
                <a:xfrm>
                  <a:off x="4181476" y="4111228"/>
                  <a:ext cx="1398985" cy="1398984"/>
                </a:xfrm>
                <a:prstGeom prst="rect">
                  <a:avLst/>
                </a:prstGeom>
                <a:noFill/>
              </p:spPr>
            </p:pic>
            <p:pic>
              <p:nvPicPr>
                <p:cNvPr id="45" name="Picture 3" descr="C:\Courses\Icons Windows Vista\Generic User.png"/>
                <p:cNvPicPr>
                  <a:picLocks noChangeAspect="1" noChangeArrowheads="1"/>
                </p:cNvPicPr>
                <p:nvPr/>
              </p:nvPicPr>
              <p:blipFill>
                <a:blip r:embed="rId8" cstate="print"/>
                <a:srcRect/>
                <a:stretch>
                  <a:fillRect/>
                </a:stretch>
              </p:blipFill>
              <p:spPr bwMode="auto">
                <a:xfrm flipH="1">
                  <a:off x="3733800" y="4651687"/>
                  <a:ext cx="797420" cy="970444"/>
                </a:xfrm>
                <a:prstGeom prst="rect">
                  <a:avLst/>
                </a:prstGeom>
                <a:noFill/>
              </p:spPr>
            </p:pic>
          </p:grpSp>
          <p:pic>
            <p:nvPicPr>
              <p:cNvPr id="43" name="Picture 2" descr="C:\Courses\Wadeware\2008_09_12 Windows 2008 R2 Marketing Collateral project\PowerShell_Icon.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grpSp>
          <p:nvGrpSpPr>
            <p:cNvPr id="9" name="Group 45"/>
            <p:cNvGrpSpPr/>
            <p:nvPr/>
          </p:nvGrpSpPr>
          <p:grpSpPr>
            <a:xfrm>
              <a:off x="5943600" y="5347097"/>
              <a:ext cx="1846661" cy="1510903"/>
              <a:chOff x="3733800" y="4111228"/>
              <a:chExt cx="1846661" cy="1510903"/>
            </a:xfrm>
          </p:grpSpPr>
          <p:grpSp>
            <p:nvGrpSpPr>
              <p:cNvPr id="11" name="Group 38"/>
              <p:cNvGrpSpPr/>
              <p:nvPr/>
            </p:nvGrpSpPr>
            <p:grpSpPr>
              <a:xfrm flipH="1">
                <a:off x="3733800" y="4111228"/>
                <a:ext cx="1846661" cy="1510903"/>
                <a:chOff x="3733800" y="4111228"/>
                <a:chExt cx="1846661" cy="1510903"/>
              </a:xfrm>
            </p:grpSpPr>
            <p:pic>
              <p:nvPicPr>
                <p:cNvPr id="49" name="Picture 2" descr="C:\Courses\Icons Windows Vista\Laptop.png"/>
                <p:cNvPicPr>
                  <a:picLocks noChangeAspect="1" noChangeArrowheads="1"/>
                </p:cNvPicPr>
                <p:nvPr/>
              </p:nvPicPr>
              <p:blipFill>
                <a:blip r:embed="rId4" cstate="print"/>
                <a:srcRect/>
                <a:stretch>
                  <a:fillRect/>
                </a:stretch>
              </p:blipFill>
              <p:spPr bwMode="auto">
                <a:xfrm>
                  <a:off x="4181476" y="4111228"/>
                  <a:ext cx="1398985" cy="1398984"/>
                </a:xfrm>
                <a:prstGeom prst="rect">
                  <a:avLst/>
                </a:prstGeom>
                <a:noFill/>
              </p:spPr>
            </p:pic>
            <p:pic>
              <p:nvPicPr>
                <p:cNvPr id="50" name="Picture 3" descr="C:\Courses\Icons Windows Vista\Generic User.png"/>
                <p:cNvPicPr>
                  <a:picLocks noChangeAspect="1" noChangeArrowheads="1"/>
                </p:cNvPicPr>
                <p:nvPr/>
              </p:nvPicPr>
              <p:blipFill>
                <a:blip r:embed="rId8" cstate="print"/>
                <a:srcRect/>
                <a:stretch>
                  <a:fillRect/>
                </a:stretch>
              </p:blipFill>
              <p:spPr bwMode="auto">
                <a:xfrm flipH="1">
                  <a:off x="3733800" y="4651687"/>
                  <a:ext cx="797420" cy="970444"/>
                </a:xfrm>
                <a:prstGeom prst="rect">
                  <a:avLst/>
                </a:prstGeom>
                <a:noFill/>
              </p:spPr>
            </p:pic>
          </p:grpSp>
          <p:pic>
            <p:nvPicPr>
              <p:cNvPr id="48" name="Picture 2" descr="C:\Courses\Wadeware\2008_09_12 Windows 2008 R2 Marketing Collateral project\PowerShell_Icon.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pic>
          <p:nvPicPr>
            <p:cNvPr id="51" name="Picture 2" descr="C:\Courses\Wadeware\2008_09_12 Windows 2008 R2 Marketing Collateral project\PowerShell_Icon.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29200" y="4572000"/>
              <a:ext cx="671513" cy="515155"/>
            </a:xfrm>
            <a:prstGeom prst="rect">
              <a:avLst/>
            </a:prstGeom>
            <a:noFill/>
          </p:spPr>
        </p:pic>
        <p:pic>
          <p:nvPicPr>
            <p:cNvPr id="52" name="Picture 2" descr="C:\Courses\Wadeware\2008_09_12 Windows 2008 R2 Marketing Collateral project\PowerShell_Icon.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29200" y="5105400"/>
              <a:ext cx="671513" cy="515155"/>
            </a:xfrm>
            <a:prstGeom prst="rect">
              <a:avLst/>
            </a:prstGeom>
            <a:noFill/>
          </p:spPr>
        </p:pic>
      </p:gr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wipe(left)">
                                      <p:cBhvr>
                                        <p:cTn id="11" dur="500"/>
                                        <p:tgtEl>
                                          <p:spTgt spid="41987">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41987">
                                            <p:txEl>
                                              <p:pRg st="2" end="2"/>
                                            </p:txEl>
                                          </p:spTgt>
                                        </p:tgtEl>
                                        <p:attrNameLst>
                                          <p:attrName>style.visibility</p:attrName>
                                        </p:attrNameLst>
                                      </p:cBhvr>
                                      <p:to>
                                        <p:strVal val="visible"/>
                                      </p:to>
                                    </p:set>
                                    <p:animEffect transition="in" filter="wipe(left)">
                                      <p:cBhvr>
                                        <p:cTn id="14" dur="500"/>
                                        <p:tgtEl>
                                          <p:spTgt spid="41987">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500"/>
                                        <p:tgtEl>
                                          <p:spTgt spid="41987">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animEffect transition="in" filter="wipe(left)">
                                      <p:cBhvr>
                                        <p:cTn id="20" dur="500"/>
                                        <p:tgtEl>
                                          <p:spTgt spid="41987">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Effect transition="in" filter="wipe(left)">
                                      <p:cBhvr>
                                        <p:cTn id="37" dur="500"/>
                                        <p:tgtEl>
                                          <p:spTgt spid="41987">
                                            <p:txEl>
                                              <p:pRg st="5" end="5"/>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1987">
                                            <p:txEl>
                                              <p:pRg st="6" end="6"/>
                                            </p:txEl>
                                          </p:spTgt>
                                        </p:tgtEl>
                                        <p:attrNameLst>
                                          <p:attrName>style.visibility</p:attrName>
                                        </p:attrNameLst>
                                      </p:cBhvr>
                                      <p:to>
                                        <p:strVal val="visible"/>
                                      </p:to>
                                    </p:set>
                                    <p:animEffect transition="in" filter="wipe(left)">
                                      <p:cBhvr>
                                        <p:cTn id="41" dur="500"/>
                                        <p:tgtEl>
                                          <p:spTgt spid="41987">
                                            <p:txEl>
                                              <p:pRg st="6" end="6"/>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1987">
                                            <p:txEl>
                                              <p:pRg st="7" end="7"/>
                                            </p:txEl>
                                          </p:spTgt>
                                        </p:tgtEl>
                                        <p:attrNameLst>
                                          <p:attrName>style.visibility</p:attrName>
                                        </p:attrNameLst>
                                      </p:cBhvr>
                                      <p:to>
                                        <p:strVal val="visible"/>
                                      </p:to>
                                    </p:set>
                                    <p:animEffect transition="in" filter="wipe(left)">
                                      <p:cBhvr>
                                        <p:cTn id="44" dur="500"/>
                                        <p:tgtEl>
                                          <p:spTgt spid="41987">
                                            <p:txEl>
                                              <p:pRg st="7" end="7"/>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Effect transition="in" filter="wipe(left)">
                                      <p:cBhvr>
                                        <p:cTn id="47" dur="5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ourses\Wadeware\2008_09_12 Windows 2008 R2 Marketing Collateral project\ISE_Screen_Shot.png"/>
          <p:cNvPicPr>
            <a:picLocks noChangeAspect="1" noChangeArrowheads="1"/>
          </p:cNvPicPr>
          <p:nvPr/>
        </p:nvPicPr>
        <p:blipFill>
          <a:blip r:embed="rId3" cstate="print"/>
          <a:srcRect/>
          <a:stretch>
            <a:fillRect/>
          </a:stretch>
        </p:blipFill>
        <p:spPr bwMode="auto">
          <a:xfrm>
            <a:off x="838200" y="1384300"/>
            <a:ext cx="7924800" cy="4787900"/>
          </a:xfrm>
          <a:prstGeom prst="rect">
            <a:avLst/>
          </a:prstGeom>
          <a:noFill/>
        </p:spPr>
      </p:pic>
      <p:sp>
        <p:nvSpPr>
          <p:cNvPr id="2" name="Title 1"/>
          <p:cNvSpPr>
            <a:spLocks noGrp="1"/>
          </p:cNvSpPr>
          <p:nvPr>
            <p:ph type="title"/>
          </p:nvPr>
        </p:nvSpPr>
        <p:spPr/>
        <p:txBody>
          <a:bodyPr vert="horz" wrap="square" lIns="0" tIns="0" rIns="0" bIns="0" rtlCol="0" anchor="t">
            <a:noAutofit/>
          </a:bodyPr>
          <a:lstStyle/>
          <a:p>
            <a:pPr>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PowerShell的图形界面</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3" name="Group 20"/>
          <p:cNvGrpSpPr/>
          <p:nvPr/>
        </p:nvGrpSpPr>
        <p:grpSpPr>
          <a:xfrm>
            <a:off x="3810000" y="1752600"/>
            <a:ext cx="5130800" cy="4203700"/>
            <a:chOff x="3810000" y="1752600"/>
            <a:chExt cx="5130800" cy="4203700"/>
          </a:xfrm>
        </p:grpSpPr>
        <p:sp>
          <p:nvSpPr>
            <p:cNvPr id="20" name="Freeform 19"/>
            <p:cNvSpPr/>
            <p:nvPr/>
          </p:nvSpPr>
          <p:spPr bwMode="auto">
            <a:xfrm>
              <a:off x="3810000" y="1752600"/>
              <a:ext cx="5130800" cy="4203700"/>
            </a:xfrm>
            <a:custGeom>
              <a:avLst/>
              <a:gdLst>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30800" h="4203700">
                  <a:moveTo>
                    <a:pt x="3556000" y="927100"/>
                  </a:moveTo>
                  <a:lnTo>
                    <a:pt x="3276600" y="914400"/>
                  </a:lnTo>
                  <a:lnTo>
                    <a:pt x="3276600" y="609600"/>
                  </a:lnTo>
                  <a:lnTo>
                    <a:pt x="0" y="889000"/>
                  </a:lnTo>
                  <a:lnTo>
                    <a:pt x="3276600" y="393700"/>
                  </a:lnTo>
                  <a:lnTo>
                    <a:pt x="3263900" y="0"/>
                  </a:lnTo>
                  <a:lnTo>
                    <a:pt x="5118100" y="0"/>
                  </a:lnTo>
                  <a:lnTo>
                    <a:pt x="5130800" y="914400"/>
                  </a:lnTo>
                  <a:lnTo>
                    <a:pt x="4597400" y="927100"/>
                  </a:lnTo>
                  <a:lnTo>
                    <a:pt x="596900" y="4203700"/>
                  </a:lnTo>
                  <a:lnTo>
                    <a:pt x="4254500" y="914400"/>
                  </a:lnTo>
                  <a:lnTo>
                    <a:pt x="3987800" y="914400"/>
                  </a:lnTo>
                  <a:lnTo>
                    <a:pt x="3086100" y="1295400"/>
                  </a:lnTo>
                  <a:lnTo>
                    <a:pt x="3556000" y="927100"/>
                  </a:lnTo>
                  <a:close/>
                </a:path>
              </a:pathLst>
            </a:cu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ular Callout 8"/>
            <p:cNvSpPr/>
            <p:nvPr/>
          </p:nvSpPr>
          <p:spPr bwMode="auto">
            <a:xfrm>
              <a:off x="7086600" y="1752600"/>
              <a:ext cx="1828800" cy="914400"/>
            </a:xfrm>
            <a:prstGeom prst="wedgeRectCallout">
              <a:avLst>
                <a:gd name="adj1" fmla="val -58785"/>
                <a:gd name="adj2" fmla="val 91667"/>
              </a:avLst>
            </a:prstGeom>
            <a:noFill/>
            <a:ln>
              <a:noFill/>
              <a:headEnd type="none" w="med" len="med"/>
              <a:tailEnd type="none" w="med" len="med"/>
            </a:ln>
            <a:effectLst>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chemeClr val="tx1"/>
                  </a:solidFill>
                  <a:latin typeface="Segoe" pitchFamily="34" charset="0"/>
                </a:rPr>
                <a:t>集成的</a:t>
              </a:r>
              <a:endParaRPr lang="en-US" altLang="zh-CN" sz="2000" dirty="0" smtClean="0">
                <a:solidFill>
                  <a:schemeClr val="tx1"/>
                </a:solidFill>
                <a:latin typeface="Segoe" pitchFamily="34" charset="0"/>
              </a:endParaRPr>
            </a:p>
            <a:p>
              <a:pPr algn="ctr" defTabSz="914099" fontAlgn="base">
                <a:spcBef>
                  <a:spcPct val="0"/>
                </a:spcBef>
                <a:spcAft>
                  <a:spcPct val="0"/>
                </a:spcAft>
              </a:pPr>
              <a:r>
                <a:rPr lang="zh-CN" altLang="en-US" sz="2000" dirty="0" smtClean="0">
                  <a:solidFill>
                    <a:schemeClr val="tx1"/>
                  </a:solidFill>
                  <a:latin typeface="Segoe" pitchFamily="34" charset="0"/>
                </a:rPr>
                <a:t>开发环境</a:t>
              </a:r>
              <a:endParaRPr lang="en-US" sz="2000" dirty="0" smtClean="0">
                <a:solidFill>
                  <a:schemeClr val="tx1"/>
                </a:solidFill>
                <a:latin typeface="Segoe" pitchFamily="34" charset="0"/>
              </a:endParaRPr>
            </a:p>
          </p:txBody>
        </p:sp>
      </p:grpSp>
      <p:sp>
        <p:nvSpPr>
          <p:cNvPr id="8" name="Rectangular Callout 7"/>
          <p:cNvSpPr/>
          <p:nvPr/>
        </p:nvSpPr>
        <p:spPr bwMode="auto">
          <a:xfrm>
            <a:off x="5715000" y="1371600"/>
            <a:ext cx="1828800" cy="685800"/>
          </a:xfrm>
          <a:prstGeom prst="wedgeRectCallout">
            <a:avLst>
              <a:gd name="adj1" fmla="val -68941"/>
              <a:gd name="adj2" fmla="val -972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chemeClr val="tx1"/>
                </a:solidFill>
                <a:latin typeface="Segoe" pitchFamily="34" charset="0"/>
              </a:rPr>
              <a:t>多</a:t>
            </a:r>
            <a:r>
              <a:rPr lang="en-US" sz="2000" dirty="0" smtClean="0">
                <a:solidFill>
                  <a:schemeClr val="tx1"/>
                </a:solidFill>
                <a:latin typeface="Segoe" pitchFamily="34" charset="0"/>
              </a:rPr>
              <a:t>tab</a:t>
            </a:r>
            <a:r>
              <a:rPr lang="zh-CN" altLang="en-US" sz="2000" dirty="0" smtClean="0">
                <a:solidFill>
                  <a:schemeClr val="tx1"/>
                </a:solidFill>
                <a:latin typeface="Segoe" pitchFamily="34" charset="0"/>
              </a:rPr>
              <a:t>模式</a:t>
            </a:r>
            <a:endParaRPr lang="en-US" sz="2000" dirty="0" smtClean="0">
              <a:solidFill>
                <a:schemeClr val="tx1"/>
              </a:solidFill>
              <a:latin typeface="Segoe" pitchFamily="34" charset="0"/>
            </a:endParaRPr>
          </a:p>
        </p:txBody>
      </p:sp>
      <p:sp>
        <p:nvSpPr>
          <p:cNvPr id="5" name="Rectangular Callout 4"/>
          <p:cNvSpPr/>
          <p:nvPr/>
        </p:nvSpPr>
        <p:spPr bwMode="auto">
          <a:xfrm>
            <a:off x="7086600" y="3962400"/>
            <a:ext cx="1981200" cy="533400"/>
          </a:xfrm>
          <a:prstGeom prst="wedgeRectCallout">
            <a:avLst>
              <a:gd name="adj1" fmla="val -40472"/>
              <a:gd name="adj2" fmla="val 16501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chemeClr val="tx1"/>
                </a:solidFill>
                <a:latin typeface="Segoe" pitchFamily="34" charset="0"/>
              </a:rPr>
              <a:t>语法颜色标识</a:t>
            </a:r>
            <a:endParaRPr lang="en-US" sz="2000" dirty="0" smtClean="0">
              <a:solidFill>
                <a:schemeClr val="tx1"/>
              </a:solidFill>
              <a:latin typeface="Segoe" pitchFamily="34" charset="0"/>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Windows Server 2008 R2 </a:t>
            </a:r>
            <a:r>
              <a:rPr lang="zh-CN" altLang="en-US" dirty="0" smtClean="0"/>
              <a:t>技术预览</a:t>
            </a:r>
            <a:endParaRPr lang="zh-CN" altLang="en-US" dirty="0"/>
          </a:p>
        </p:txBody>
      </p:sp>
      <p:sp>
        <p:nvSpPr>
          <p:cNvPr id="5" name="文本占位符 4"/>
          <p:cNvSpPr>
            <a:spLocks noGrp="1"/>
          </p:cNvSpPr>
          <p:nvPr>
            <p:ph type="body" sz="quarter" idx="10"/>
          </p:nvPr>
        </p:nvSpPr>
        <p:spPr/>
        <p:txBody>
          <a:bodyPr/>
          <a:lstStyle/>
          <a:p>
            <a:r>
              <a:rPr lang="en-US" altLang="zh-CN" dirty="0" smtClean="0"/>
              <a:t>WSV200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2" y="230188"/>
            <a:ext cx="8382000" cy="747712"/>
          </a:xfrm>
        </p:spPr>
        <p:txBody>
          <a:bodyPr>
            <a:noAutofit/>
          </a:bodyPr>
          <a:lstStyle/>
          <a:p>
            <a:pPr lvl="0" defTabSz="914363">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增强</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a:t>
            </a:r>
            <a:r>
              <a:rPr lang="en-US" altLang="zh-C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PowerShell</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脚本能力</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4035" name="Content Placeholder 2"/>
          <p:cNvSpPr>
            <a:spLocks noGrp="1"/>
          </p:cNvSpPr>
          <p:nvPr>
            <p:ph type="body" sz="quarter" idx="10"/>
          </p:nvPr>
        </p:nvSpPr>
        <p:spPr>
          <a:xfrm>
            <a:off x="457200" y="1219200"/>
            <a:ext cx="8382000" cy="4179606"/>
          </a:xfrm>
        </p:spPr>
        <p:txBody>
          <a:bodyPr/>
          <a:lstStyle/>
          <a:p>
            <a:pPr eaLnBrk="1" hangingPunct="1">
              <a:buClr>
                <a:schemeClr val="accent1"/>
              </a:buClr>
              <a:buFont typeface="Wingdings" pitchFamily="2" charset="2"/>
              <a:buChar char="l"/>
            </a:pPr>
            <a:r>
              <a:rPr lang="zh-CN" altLang="en-US" sz="2400" b="1" dirty="0" smtClean="0">
                <a:solidFill>
                  <a:schemeClr val="accent1"/>
                </a:solidFill>
              </a:rPr>
              <a:t>高级功能</a:t>
            </a:r>
            <a:endParaRPr lang="en-US" altLang="zh-CN" sz="2400" b="1" dirty="0" smtClean="0">
              <a:solidFill>
                <a:schemeClr val="accent1"/>
              </a:solidFill>
            </a:endParaRPr>
          </a:p>
          <a:p>
            <a:pPr eaLnBrk="1" hangingPunct="1">
              <a:buClr>
                <a:schemeClr val="accent1"/>
              </a:buClr>
              <a:buFont typeface="Wingdings" pitchFamily="2" charset="2"/>
              <a:buChar char="l"/>
            </a:pPr>
            <a:r>
              <a:rPr lang="zh-CN" altLang="en-US" sz="2400" b="1" dirty="0" smtClean="0">
                <a:solidFill>
                  <a:schemeClr val="accent1"/>
                </a:solidFill>
              </a:rPr>
              <a:t>可调用</a:t>
            </a:r>
            <a:r>
              <a:rPr lang="en-US" altLang="en-US" sz="2400" b="1" dirty="0" smtClean="0">
                <a:solidFill>
                  <a:schemeClr val="accent1"/>
                </a:solidFill>
              </a:rPr>
              <a:t> .NET APIs</a:t>
            </a:r>
          </a:p>
          <a:p>
            <a:pPr eaLnBrk="1" hangingPunct="1">
              <a:buClr>
                <a:schemeClr val="accent1"/>
              </a:buClr>
              <a:buFont typeface="Wingdings" pitchFamily="2" charset="2"/>
              <a:buChar char="l"/>
            </a:pPr>
            <a:r>
              <a:rPr lang="zh-CN" altLang="en-US" sz="2400" b="1" dirty="0" smtClean="0">
                <a:solidFill>
                  <a:schemeClr val="accent1"/>
                </a:solidFill>
              </a:rPr>
              <a:t>增强的</a:t>
            </a:r>
            <a:r>
              <a:rPr lang="en-US" altLang="zh-CN" sz="2400" b="1" dirty="0" smtClean="0">
                <a:solidFill>
                  <a:schemeClr val="accent1"/>
                </a:solidFill>
              </a:rPr>
              <a:t>debug</a:t>
            </a:r>
            <a:r>
              <a:rPr lang="zh-CN" altLang="en-US" sz="2400" b="1" dirty="0" smtClean="0">
                <a:solidFill>
                  <a:schemeClr val="accent1"/>
                </a:solidFill>
              </a:rPr>
              <a:t>功能</a:t>
            </a:r>
            <a:endParaRPr lang="en-US" altLang="zh-CN" sz="2400" b="1" dirty="0" smtClean="0">
              <a:solidFill>
                <a:schemeClr val="accent1"/>
              </a:solidFill>
            </a:endParaRPr>
          </a:p>
          <a:p>
            <a:pPr eaLnBrk="1" hangingPunct="1">
              <a:buClr>
                <a:schemeClr val="accent1"/>
              </a:buClr>
              <a:buFont typeface="Wingdings" pitchFamily="2" charset="2"/>
              <a:buChar char="l"/>
            </a:pPr>
            <a:r>
              <a:rPr lang="zh-CN" altLang="en-US" sz="2400" b="1" dirty="0" smtClean="0">
                <a:solidFill>
                  <a:schemeClr val="accent1"/>
                </a:solidFill>
              </a:rPr>
              <a:t>事件日志订阅</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在</a:t>
            </a:r>
            <a:r>
              <a:rPr lang="en-US" altLang="zh-CN" sz="2400" b="1" dirty="0" err="1" smtClean="0">
                <a:solidFill>
                  <a:schemeClr val="accent1"/>
                </a:solidFill>
              </a:rPr>
              <a:t>PowerShell</a:t>
            </a:r>
            <a:r>
              <a:rPr lang="zh-CN" altLang="en-US" sz="2400" b="1" dirty="0" smtClean="0">
                <a:solidFill>
                  <a:schemeClr val="accent1"/>
                </a:solidFill>
              </a:rPr>
              <a:t>脚本中编写</a:t>
            </a:r>
            <a:r>
              <a:rPr lang="en-US" altLang="zh-CN" sz="2400" b="1" dirty="0" err="1" smtClean="0">
                <a:solidFill>
                  <a:schemeClr val="accent1"/>
                </a:solidFill>
              </a:rPr>
              <a:t>cmdlets</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脚本语言转换</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新的</a:t>
            </a:r>
            <a:r>
              <a:rPr lang="en-US" altLang="zh-CN" sz="2400" b="1" dirty="0" err="1" smtClean="0">
                <a:solidFill>
                  <a:schemeClr val="accent1"/>
                </a:solidFill>
              </a:rPr>
              <a:t>cmdlets</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社区站点</a:t>
            </a:r>
            <a:endParaRPr lang="en-US" altLang="zh-CN" sz="2400" b="1" dirty="0" smtClean="0">
              <a:solidFill>
                <a:schemeClr val="accent1"/>
              </a:solidFill>
            </a:endParaRPr>
          </a:p>
          <a:p>
            <a:pPr lvl="1">
              <a:buClr>
                <a:schemeClr val="bg1">
                  <a:lumMod val="50000"/>
                </a:schemeClr>
              </a:buClr>
              <a:buFont typeface="Wingdings" pitchFamily="2" charset="2"/>
              <a:buChar char="l"/>
            </a:pPr>
            <a:r>
              <a:rPr lang="en-US" altLang="zh-CN" sz="2400" dirty="0" smtClean="0"/>
              <a:t>Powershellcommunity.org</a:t>
            </a:r>
          </a:p>
        </p:txBody>
      </p:sp>
    </p:spTree>
  </p:cSld>
  <p:clrMapOvr>
    <a:masterClrMapping/>
  </p:clrMapOvr>
  <p:transition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 &amp; 标识管理</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5059" name="Content Placeholder 2"/>
          <p:cNvSpPr>
            <a:spLocks noGrp="1"/>
          </p:cNvSpPr>
          <p:nvPr>
            <p:ph type="body" sz="quarter" idx="10"/>
          </p:nvPr>
        </p:nvSpPr>
        <p:spPr>
          <a:xfrm>
            <a:off x="381000" y="1143000"/>
            <a:ext cx="8382000" cy="4844403"/>
          </a:xfrm>
        </p:spPr>
        <p:txBody>
          <a:bodyPr/>
          <a:lstStyle/>
          <a:p>
            <a:pPr lvl="0">
              <a:buClr>
                <a:schemeClr val="bg1">
                  <a:lumMod val="50000"/>
                </a:schemeClr>
              </a:buClr>
              <a:buFont typeface="Wingdings" pitchFamily="2" charset="2"/>
              <a:buChar char="l"/>
            </a:pPr>
            <a:r>
              <a:rPr lang="en-US" altLang="zh-CN" sz="2800" b="1" dirty="0" smtClean="0">
                <a:solidFill>
                  <a:schemeClr val="accent1"/>
                </a:solidFill>
              </a:rPr>
              <a:t>AD</a:t>
            </a:r>
            <a:r>
              <a:rPr lang="zh-CN" altLang="en-US" sz="2800" b="1" dirty="0" smtClean="0">
                <a:solidFill>
                  <a:schemeClr val="accent1"/>
                </a:solidFill>
              </a:rPr>
              <a:t>服务器角色增强</a:t>
            </a:r>
            <a:endParaRPr lang="en-US" altLang="zh-CN" sz="2800" b="1" dirty="0" smtClean="0">
              <a:solidFill>
                <a:schemeClr val="accent1"/>
              </a:solidFill>
            </a:endParaRPr>
          </a:p>
          <a:p>
            <a:pPr lvl="1">
              <a:buClr>
                <a:schemeClr val="bg1">
                  <a:lumMod val="50000"/>
                </a:schemeClr>
              </a:buClr>
              <a:buFont typeface="Wingdings" pitchFamily="2" charset="2"/>
              <a:buChar char="l"/>
            </a:pPr>
            <a:r>
              <a:rPr lang="zh-CN" altLang="en-US" sz="2400" dirty="0" smtClean="0"/>
              <a:t>新的森林级别的功能</a:t>
            </a:r>
            <a:endParaRPr lang="en-US" altLang="zh-CN" sz="2400" dirty="0" smtClean="0"/>
          </a:p>
          <a:p>
            <a:pPr lvl="1">
              <a:buClr>
                <a:schemeClr val="bg1">
                  <a:lumMod val="50000"/>
                </a:schemeClr>
              </a:buClr>
              <a:buFont typeface="Wingdings" pitchFamily="2" charset="2"/>
              <a:buChar char="l"/>
            </a:pPr>
            <a:r>
              <a:rPr lang="en-US" altLang="zh-CN" sz="2400" dirty="0" smtClean="0"/>
              <a:t>Windows </a:t>
            </a:r>
            <a:r>
              <a:rPr lang="en-US" altLang="zh-CN" sz="2400" dirty="0" err="1" smtClean="0"/>
              <a:t>PowerShell</a:t>
            </a:r>
            <a:r>
              <a:rPr lang="zh-CN" altLang="en-US" sz="2400" dirty="0" smtClean="0"/>
              <a:t>管理功能</a:t>
            </a:r>
            <a:endParaRPr lang="en-US" altLang="zh-CN" sz="2400" dirty="0" smtClean="0"/>
          </a:p>
          <a:p>
            <a:pPr lvl="1">
              <a:buClr>
                <a:schemeClr val="bg1">
                  <a:lumMod val="50000"/>
                </a:schemeClr>
              </a:buClr>
              <a:buFont typeface="Wingdings" pitchFamily="2" charset="2"/>
              <a:buChar char="l"/>
            </a:pPr>
            <a:r>
              <a:rPr lang="en-US" sz="2400" dirty="0" smtClean="0"/>
              <a:t>Microsoft System Center</a:t>
            </a:r>
            <a:r>
              <a:rPr lang="zh-CN" altLang="en-US" sz="2400" dirty="0" smtClean="0"/>
              <a:t>管理包</a:t>
            </a:r>
            <a:r>
              <a:rPr lang="en-US" altLang="zh-CN" sz="2400" dirty="0" smtClean="0"/>
              <a:t>(MP)</a:t>
            </a:r>
          </a:p>
          <a:p>
            <a:pPr>
              <a:buClr>
                <a:schemeClr val="bg1">
                  <a:lumMod val="50000"/>
                </a:schemeClr>
              </a:buClr>
              <a:buFont typeface="Wingdings" pitchFamily="2" charset="2"/>
              <a:buChar char="l"/>
            </a:pPr>
            <a:r>
              <a:rPr lang="en-US" altLang="zh-CN" sz="2800" b="1" dirty="0" smtClean="0">
                <a:solidFill>
                  <a:schemeClr val="accent1"/>
                </a:solidFill>
              </a:rPr>
              <a:t>AD</a:t>
            </a:r>
            <a:r>
              <a:rPr lang="zh-CN" altLang="en-US" sz="2800" b="1" dirty="0" smtClean="0">
                <a:solidFill>
                  <a:schemeClr val="accent1"/>
                </a:solidFill>
              </a:rPr>
              <a:t>管理中心</a:t>
            </a:r>
            <a:endParaRPr lang="en-US" altLang="zh-CN" sz="2800" b="1" dirty="0" smtClean="0">
              <a:solidFill>
                <a:schemeClr val="accent1"/>
              </a:solidFill>
            </a:endParaRPr>
          </a:p>
          <a:p>
            <a:pPr lvl="1">
              <a:buClr>
                <a:schemeClr val="bg1">
                  <a:lumMod val="50000"/>
                </a:schemeClr>
              </a:buClr>
              <a:buFont typeface="Wingdings" pitchFamily="2" charset="2"/>
              <a:buChar char="l"/>
            </a:pPr>
            <a:r>
              <a:rPr lang="zh-CN" altLang="en-US" sz="2400" dirty="0" smtClean="0"/>
              <a:t>回收站</a:t>
            </a:r>
            <a:endParaRPr lang="en-US" altLang="zh-CN" sz="2400" dirty="0" smtClean="0"/>
          </a:p>
          <a:p>
            <a:pPr lvl="1">
              <a:buClr>
                <a:schemeClr val="bg1">
                  <a:lumMod val="50000"/>
                </a:schemeClr>
              </a:buClr>
              <a:buFont typeface="Wingdings" pitchFamily="2" charset="2"/>
              <a:buChar char="l"/>
            </a:pPr>
            <a:r>
              <a:rPr lang="zh-CN" altLang="en-US" sz="2400" dirty="0" smtClean="0"/>
              <a:t>域控离线加入</a:t>
            </a:r>
            <a:endParaRPr lang="en-US" altLang="zh-CN" sz="2400" dirty="0" smtClean="0"/>
          </a:p>
          <a:p>
            <a:pPr lvl="1">
              <a:buClr>
                <a:schemeClr val="bg1">
                  <a:lumMod val="50000"/>
                </a:schemeClr>
              </a:buClr>
              <a:buFont typeface="Wingdings" pitchFamily="2" charset="2"/>
              <a:buChar char="l"/>
            </a:pPr>
            <a:r>
              <a:rPr lang="zh-CN" altLang="en-US" sz="2400" dirty="0" smtClean="0"/>
              <a:t>受管理的服务帐号</a:t>
            </a:r>
            <a:endParaRPr lang="en-US" altLang="zh-CN" sz="2400" dirty="0" smtClean="0"/>
          </a:p>
          <a:p>
            <a:pPr>
              <a:buClr>
                <a:schemeClr val="bg1">
                  <a:lumMod val="50000"/>
                </a:schemeClr>
              </a:buClr>
              <a:buFont typeface="Wingdings" pitchFamily="2" charset="2"/>
              <a:buChar char="l"/>
            </a:pPr>
            <a:r>
              <a:rPr lang="en-US" altLang="zh-CN" sz="2800" b="1" dirty="0" smtClean="0">
                <a:solidFill>
                  <a:schemeClr val="accent1"/>
                </a:solidFill>
              </a:rPr>
              <a:t>AD</a:t>
            </a:r>
            <a:r>
              <a:rPr lang="zh-CN" altLang="en-US" sz="2800" b="1" dirty="0" smtClean="0">
                <a:solidFill>
                  <a:schemeClr val="accent1"/>
                </a:solidFill>
              </a:rPr>
              <a:t>联邦服务升级</a:t>
            </a:r>
            <a:endParaRPr lang="en-US" altLang="zh-CN" sz="2800" b="1" dirty="0" smtClean="0">
              <a:solidFill>
                <a:schemeClr val="accent1"/>
              </a:solidFill>
            </a:endParaRPr>
          </a:p>
          <a:p>
            <a:pPr lvl="1">
              <a:buClr>
                <a:schemeClr val="bg1">
                  <a:lumMod val="50000"/>
                </a:schemeClr>
              </a:buClr>
              <a:buFont typeface="Wingdings" pitchFamily="2" charset="2"/>
              <a:buChar char="l"/>
            </a:pPr>
            <a:r>
              <a:rPr lang="zh-CN" altLang="en-US" sz="2400" dirty="0" smtClean="0"/>
              <a:t>认证担保</a:t>
            </a:r>
            <a:endParaRPr lang="en-US" altLang="en-US" sz="2400" dirty="0"/>
          </a:p>
        </p:txBody>
      </p:sp>
    </p:spTree>
  </p:cSld>
  <p:clrMapOvr>
    <a:masterClrMapping/>
  </p:clrMapOvr>
  <p:transition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配置保障</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8131" name="Content Placeholder 2"/>
          <p:cNvSpPr>
            <a:spLocks noGrp="1"/>
          </p:cNvSpPr>
          <p:nvPr>
            <p:ph type="body" sz="quarter" idx="10"/>
          </p:nvPr>
        </p:nvSpPr>
        <p:spPr/>
        <p:txBody>
          <a:bodyPr/>
          <a:lstStyle/>
          <a:p>
            <a:pPr>
              <a:buClr>
                <a:schemeClr val="accent1"/>
              </a:buClr>
              <a:buFont typeface="Wingdings" pitchFamily="2" charset="2"/>
              <a:buChar char="l"/>
            </a:pPr>
            <a:r>
              <a:rPr lang="zh-CN" altLang="en-US" sz="2400" b="1" dirty="0" smtClean="0">
                <a:solidFill>
                  <a:schemeClr val="accent1"/>
                </a:solidFill>
              </a:rPr>
              <a:t>整合的最佳实践分析器</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验证配置信息</a:t>
            </a:r>
            <a:endParaRPr lang="en-US" altLang="zh-CN" sz="2400" dirty="0" smtClean="0"/>
          </a:p>
          <a:p>
            <a:pPr lvl="1">
              <a:buClr>
                <a:schemeClr val="bg1">
                  <a:lumMod val="50000"/>
                </a:schemeClr>
              </a:buClr>
              <a:buFont typeface="Wingdings" pitchFamily="2" charset="2"/>
              <a:buChar char="l"/>
            </a:pPr>
            <a:r>
              <a:rPr lang="zh-CN" altLang="en-US" sz="2400" dirty="0" smtClean="0"/>
              <a:t>提高基础架构的可靠性</a:t>
            </a:r>
            <a:endParaRPr lang="en-US" altLang="zh-CN" sz="2400" dirty="0" smtClean="0"/>
          </a:p>
          <a:p>
            <a:pPr lvl="1">
              <a:buClr>
                <a:schemeClr val="bg1">
                  <a:lumMod val="50000"/>
                </a:schemeClr>
              </a:buClr>
              <a:buFont typeface="Wingdings" pitchFamily="2" charset="2"/>
              <a:buChar char="l"/>
            </a:pPr>
            <a:r>
              <a:rPr lang="zh-CN" altLang="en-US" sz="2400" dirty="0" smtClean="0"/>
              <a:t>增强基于</a:t>
            </a:r>
            <a:r>
              <a:rPr lang="en-US" altLang="zh-CN" sz="2400" dirty="0" smtClean="0"/>
              <a:t>SLA</a:t>
            </a:r>
            <a:r>
              <a:rPr lang="zh-CN" altLang="en-US" sz="2400" dirty="0" smtClean="0"/>
              <a:t>的审计功能</a:t>
            </a:r>
            <a:endParaRPr lang="en-US" altLang="en-US" sz="2400" dirty="0" smtClean="0"/>
          </a:p>
        </p:txBody>
      </p:sp>
      <p:grpSp>
        <p:nvGrpSpPr>
          <p:cNvPr id="3" name="Group 26"/>
          <p:cNvGrpSpPr>
            <a:grpSpLocks/>
          </p:cNvGrpSpPr>
          <p:nvPr/>
        </p:nvGrpSpPr>
        <p:grpSpPr bwMode="auto">
          <a:xfrm>
            <a:off x="6019800" y="4343400"/>
            <a:ext cx="1939925" cy="1752600"/>
            <a:chOff x="3833275" y="5137961"/>
            <a:chExt cx="1560124" cy="1330933"/>
          </a:xfrm>
        </p:grpSpPr>
        <p:pic>
          <p:nvPicPr>
            <p:cNvPr id="48136" name="Picture 5" descr="\\eventsql\dvd27\Clip_Installer\DVD_ART\Artwork_Imagery\Shapes and Graphics\screen captures\CICS 3270 screen.png"/>
            <p:cNvPicPr>
              <a:picLocks noChangeAspect="1" noChangeArrowheads="1"/>
            </p:cNvPicPr>
            <p:nvPr/>
          </p:nvPicPr>
          <p:blipFill>
            <a:blip r:embed="rId3" cstate="print"/>
            <a:srcRect/>
            <a:stretch>
              <a:fillRect/>
            </a:stretch>
          </p:blipFill>
          <p:spPr bwMode="auto">
            <a:xfrm>
              <a:off x="4271659" y="5137961"/>
              <a:ext cx="931438" cy="630541"/>
            </a:xfrm>
            <a:prstGeom prst="rect">
              <a:avLst/>
            </a:prstGeom>
            <a:noFill/>
            <a:ln w="9525">
              <a:noFill/>
              <a:miter lim="800000"/>
              <a:headEnd/>
              <a:tailEnd/>
            </a:ln>
          </p:spPr>
        </p:pic>
        <p:pic>
          <p:nvPicPr>
            <p:cNvPr id="48137" name="Picture 3" descr="\\eventsql\dvd27\Clip_Installer\DVD_ART\Artwork_Imagery\Shapes and Graphics\screen captures\office screen.png"/>
            <p:cNvPicPr>
              <a:picLocks noChangeAspect="1" noChangeArrowheads="1"/>
            </p:cNvPicPr>
            <p:nvPr/>
          </p:nvPicPr>
          <p:blipFill>
            <a:blip r:embed="rId4" cstate="print"/>
            <a:srcRect/>
            <a:stretch>
              <a:fillRect/>
            </a:stretch>
          </p:blipFill>
          <p:spPr bwMode="auto">
            <a:xfrm>
              <a:off x="3833275" y="5435054"/>
              <a:ext cx="692560" cy="946292"/>
            </a:xfrm>
            <a:prstGeom prst="rect">
              <a:avLst/>
            </a:prstGeom>
            <a:noFill/>
            <a:ln w="9525">
              <a:noFill/>
              <a:miter lim="800000"/>
              <a:headEnd/>
              <a:tailEnd/>
            </a:ln>
          </p:spPr>
        </p:pic>
        <p:pic>
          <p:nvPicPr>
            <p:cNvPr id="48138" name="Picture 4" descr="\\eventsql\dvd27\Clip_Installer\DVD_ART\Artwork_Imagery\Shapes and Graphics\screen captures\vista screen.png"/>
            <p:cNvPicPr>
              <a:picLocks noChangeAspect="1" noChangeArrowheads="1"/>
            </p:cNvPicPr>
            <p:nvPr/>
          </p:nvPicPr>
          <p:blipFill>
            <a:blip r:embed="rId5" cstate="print"/>
            <a:srcRect/>
            <a:stretch>
              <a:fillRect/>
            </a:stretch>
          </p:blipFill>
          <p:spPr bwMode="auto">
            <a:xfrm>
              <a:off x="4601758" y="5389124"/>
              <a:ext cx="791641" cy="1079770"/>
            </a:xfrm>
            <a:prstGeom prst="rect">
              <a:avLst/>
            </a:prstGeom>
            <a:noFill/>
            <a:ln w="9525">
              <a:noFill/>
              <a:miter lim="800000"/>
              <a:headEnd/>
              <a:tailEnd/>
            </a:ln>
          </p:spPr>
        </p:pic>
      </p:grpSp>
    </p:spTree>
  </p:cSld>
  <p:clrMapOvr>
    <a:masterClrMapping/>
  </p:clrMapOvr>
  <p:transition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488" y="714356"/>
            <a:ext cx="4933952"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zh-CN" alt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扩展性</a:t>
            </a:r>
            <a:r>
              <a:rPr lang="en-US" altLang="zh-CN"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&amp;</a:t>
            </a:r>
            <a:r>
              <a:rPr lang="zh-CN" alt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可靠性</a:t>
            </a:r>
            <a:endParaRPr lang="en-US" sz="5400" b="1" dirty="0">
              <a:solidFill>
                <a:schemeClr val="bg2"/>
              </a:solidFill>
              <a:effectLst>
                <a:glow rad="63500">
                  <a:schemeClr val="accent5">
                    <a:satMod val="175000"/>
                    <a:alpha val="40000"/>
                  </a:schemeClr>
                </a:glow>
                <a:outerShdw blurRad="50800" dist="38100" dir="2700000" algn="tl" rotWithShape="0">
                  <a:schemeClr val="tx1"/>
                </a:outerShdw>
              </a:effectLst>
              <a:latin typeface="+mj-lt"/>
            </a:endParaRPr>
          </a:p>
        </p:txBody>
      </p:sp>
      <p:pic>
        <p:nvPicPr>
          <p:cNvPr id="5" name="Picture 2" descr="C:\Courses\Wadeware\2008_09_12 Windows 2008 R2 Marketing Collateral project\Scale_relia.png"/>
          <p:cNvPicPr>
            <a:picLocks noChangeAspect="1" noChangeArrowheads="1"/>
          </p:cNvPicPr>
          <p:nvPr/>
        </p:nvPicPr>
        <p:blipFill>
          <a:blip r:embed="rId3" cstate="print"/>
          <a:srcRect/>
          <a:stretch>
            <a:fillRect/>
          </a:stretch>
        </p:blipFill>
        <p:spPr bwMode="auto">
          <a:xfrm>
            <a:off x="0" y="660400"/>
            <a:ext cx="5499100" cy="6057900"/>
          </a:xfrm>
          <a:prstGeom prst="rect">
            <a:avLst/>
          </a:prstGeom>
          <a:noFill/>
        </p:spPr>
      </p:pic>
      <p:sp>
        <p:nvSpPr>
          <p:cNvPr id="6" name="TextBox 5"/>
          <p:cNvSpPr txBox="1"/>
          <p:nvPr/>
        </p:nvSpPr>
        <p:spPr>
          <a:xfrm flipH="1">
            <a:off x="3900603" y="2756511"/>
            <a:ext cx="4992681" cy="707886"/>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zh-CN" altLang="en-US" sz="4000" dirty="0" smtClean="0">
                <a:solidFill>
                  <a:schemeClr val="bg2"/>
                </a:solidFill>
                <a:effectLst>
                  <a:glow rad="63500">
                    <a:schemeClr val="accent1">
                      <a:satMod val="175000"/>
                      <a:alpha val="40000"/>
                    </a:schemeClr>
                  </a:glow>
                </a:effectLst>
                <a:latin typeface="+mj-lt"/>
              </a:rPr>
              <a:t>企业级基础技术</a:t>
            </a:r>
            <a:endParaRPr lang="en-US" sz="4000" dirty="0" smtClean="0">
              <a:solidFill>
                <a:schemeClr val="bg2"/>
              </a:solidFill>
              <a:effectLst>
                <a:glow rad="63500">
                  <a:schemeClr val="accent1">
                    <a:satMod val="175000"/>
                    <a:alpha val="40000"/>
                  </a:schemeClr>
                </a:glow>
              </a:effectLst>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介绍内容</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Pentagon 7"/>
          <p:cNvSpPr/>
          <p:nvPr/>
        </p:nvSpPr>
        <p:spPr bwMode="auto">
          <a:xfrm flipH="1">
            <a:off x="304800" y="1433798"/>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zh-CN" altLang="en-US" sz="3200" dirty="0" smtClean="0">
                <a:latin typeface="+mn-lt"/>
                <a:cs typeface="+mn-cs"/>
              </a:rPr>
              <a:t>性能</a:t>
            </a:r>
            <a:r>
              <a:rPr lang="en-US" altLang="zh-CN" sz="3200" dirty="0" smtClean="0">
                <a:latin typeface="+mn-lt"/>
                <a:cs typeface="+mn-cs"/>
              </a:rPr>
              <a:t>&amp;</a:t>
            </a:r>
            <a:r>
              <a:rPr lang="zh-CN" altLang="en-US" sz="3200" dirty="0" smtClean="0">
                <a:latin typeface="+mn-lt"/>
                <a:cs typeface="+mn-cs"/>
              </a:rPr>
              <a:t>扩展性</a:t>
            </a:r>
            <a:endParaRPr lang="en-US" sz="3200" dirty="0" smtClean="0">
              <a:latin typeface="+mn-lt"/>
              <a:cs typeface="+mn-cs"/>
            </a:endParaRPr>
          </a:p>
        </p:txBody>
      </p:sp>
      <p:sp>
        <p:nvSpPr>
          <p:cNvPr id="10" name="Pentagon 9"/>
          <p:cNvSpPr/>
          <p:nvPr/>
        </p:nvSpPr>
        <p:spPr bwMode="auto">
          <a:xfrm flipH="1">
            <a:off x="304800" y="2047592"/>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3200" dirty="0" smtClean="0"/>
              <a:t>故障转移群集</a:t>
            </a:r>
            <a:endParaRPr lang="en-US" sz="3200" dirty="0" smtClean="0"/>
          </a:p>
        </p:txBody>
      </p:sp>
      <p:sp>
        <p:nvSpPr>
          <p:cNvPr id="11" name="Pentagon 10"/>
          <p:cNvSpPr/>
          <p:nvPr/>
        </p:nvSpPr>
        <p:spPr bwMode="auto">
          <a:xfrm flipH="1">
            <a:off x="304800" y="2657192"/>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3200" dirty="0" smtClean="0">
                <a:latin typeface="+mn-lt"/>
                <a:cs typeface="+mn-cs"/>
              </a:rPr>
              <a:t>存储性能</a:t>
            </a:r>
            <a:endParaRPr lang="en-US" sz="3200" dirty="0" smtClean="0">
              <a:latin typeface="+mn-lt"/>
              <a:cs typeface="+mn-cs"/>
            </a:endParaRPr>
          </a:p>
        </p:txBody>
      </p:sp>
      <p:sp>
        <p:nvSpPr>
          <p:cNvPr id="12" name="Pentagon 11"/>
          <p:cNvSpPr/>
          <p:nvPr/>
        </p:nvSpPr>
        <p:spPr bwMode="auto">
          <a:xfrm flipH="1">
            <a:off x="304800" y="3266792"/>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3200" dirty="0" smtClean="0"/>
              <a:t>备份</a:t>
            </a:r>
            <a:r>
              <a:rPr lang="en-US" altLang="zh-CN" sz="3200" dirty="0" smtClean="0"/>
              <a:t>&amp;</a:t>
            </a:r>
            <a:r>
              <a:rPr lang="zh-CN" altLang="en-US" sz="3200" dirty="0" smtClean="0"/>
              <a:t>恢复</a:t>
            </a:r>
            <a:endParaRPr lang="en-US" sz="3200" dirty="0" smtClean="0"/>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pPr lvl="0"/>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性能 </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 </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扩展性</a:t>
            </a:r>
            <a:endParaRPr dirty="0" smtClean="0"/>
          </a:p>
        </p:txBody>
      </p:sp>
      <p:pic>
        <p:nvPicPr>
          <p:cNvPr id="1027" name="Picture 3" descr="C:\Courses\Icons Windows Vista\server_transparent.png"/>
          <p:cNvPicPr>
            <a:picLocks noChangeAspect="1" noChangeArrowheads="1"/>
          </p:cNvPicPr>
          <p:nvPr/>
        </p:nvPicPr>
        <p:blipFill>
          <a:blip r:embed="rId3" cstate="print"/>
          <a:srcRect/>
          <a:stretch>
            <a:fillRect/>
          </a:stretch>
        </p:blipFill>
        <p:spPr bwMode="auto">
          <a:xfrm>
            <a:off x="2514600" y="1828800"/>
            <a:ext cx="2941439" cy="4114800"/>
          </a:xfrm>
          <a:prstGeom prst="rect">
            <a:avLst/>
          </a:prstGeom>
          <a:noFill/>
        </p:spPr>
      </p:pic>
      <p:pic>
        <p:nvPicPr>
          <p:cNvPr id="1029" name="Picture 5" descr="C:\Courses\Icons Windows Vista\cmd.exe_skinny"/>
          <p:cNvPicPr>
            <a:picLocks noChangeAspect="1" noChangeArrowheads="1"/>
          </p:cNvPicPr>
          <p:nvPr/>
        </p:nvPicPr>
        <p:blipFill>
          <a:blip r:embed="rId4" cstate="print"/>
          <a:srcRect/>
          <a:stretch>
            <a:fillRect/>
          </a:stretch>
        </p:blipFill>
        <p:spPr bwMode="auto">
          <a:xfrm>
            <a:off x="3670300" y="3429000"/>
            <a:ext cx="2209800" cy="927249"/>
          </a:xfrm>
          <a:prstGeom prst="rect">
            <a:avLst/>
          </a:prstGeom>
          <a:noFill/>
        </p:spPr>
      </p:pic>
      <p:pic>
        <p:nvPicPr>
          <p:cNvPr id="38"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4083874" y="1600200"/>
            <a:ext cx="1382652" cy="1758520"/>
          </a:xfrm>
          <a:prstGeom prst="rect">
            <a:avLst/>
          </a:prstGeom>
          <a:noFill/>
          <a:ln w="9525">
            <a:noFill/>
            <a:miter lim="800000"/>
            <a:headEnd/>
            <a:tailEnd/>
          </a:ln>
        </p:spPr>
      </p:pic>
      <p:sp>
        <p:nvSpPr>
          <p:cNvPr id="25" name="Rectangular Callout 24"/>
          <p:cNvSpPr/>
          <p:nvPr/>
        </p:nvSpPr>
        <p:spPr bwMode="auto">
          <a:xfrm>
            <a:off x="5334000" y="1752600"/>
            <a:ext cx="2133599" cy="369328"/>
          </a:xfrm>
          <a:prstGeom prst="wedgeRectCallout">
            <a:avLst>
              <a:gd name="adj1" fmla="val -67610"/>
              <a:gd name="adj2" fmla="val 4984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latin typeface="Segoe" pitchFamily="34" charset="0"/>
              </a:rPr>
              <a:t>256 </a:t>
            </a:r>
            <a:r>
              <a:rPr lang="zh-CN" altLang="en-US" dirty="0" smtClean="0">
                <a:solidFill>
                  <a:schemeClr val="tx1"/>
                </a:solidFill>
                <a:latin typeface="Segoe" pitchFamily="34" charset="0"/>
              </a:rPr>
              <a:t>逻辑核</a:t>
            </a:r>
            <a:endParaRPr lang="en-US" dirty="0" smtClean="0">
              <a:solidFill>
                <a:schemeClr val="tx1"/>
              </a:solidFill>
              <a:latin typeface="Segoe" pitchFamily="34" charset="0"/>
            </a:endParaRPr>
          </a:p>
        </p:txBody>
      </p:sp>
      <p:sp>
        <p:nvSpPr>
          <p:cNvPr id="43" name="Rectangular Callout 42"/>
          <p:cNvSpPr/>
          <p:nvPr/>
        </p:nvSpPr>
        <p:spPr bwMode="auto">
          <a:xfrm>
            <a:off x="5715001" y="3352801"/>
            <a:ext cx="2362200" cy="646327"/>
          </a:xfrm>
          <a:prstGeom prst="wedgeRectCallout">
            <a:avLst>
              <a:gd name="adj1" fmla="val -67610"/>
              <a:gd name="adj2" fmla="val 4984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使用核模式减少管理费用</a:t>
            </a:r>
            <a:endParaRPr lang="en-US" dirty="0" smtClean="0">
              <a:solidFill>
                <a:schemeClr val="tx1"/>
              </a:solidFill>
              <a:latin typeface="Segoe" pitchFamily="34" charset="0"/>
            </a:endParaRPr>
          </a:p>
        </p:txBody>
      </p:sp>
      <p:pic>
        <p:nvPicPr>
          <p:cNvPr id="44" name="Picture 3" descr="C:\Courses\Icons Windows Vista\Hard Drive_2.png"/>
          <p:cNvPicPr>
            <a:picLocks noChangeAspect="1" noChangeArrowheads="1"/>
          </p:cNvPicPr>
          <p:nvPr/>
        </p:nvPicPr>
        <p:blipFill>
          <a:blip r:embed="rId6" cstate="print"/>
          <a:srcRect/>
          <a:stretch>
            <a:fillRect/>
          </a:stretch>
        </p:blipFill>
        <p:spPr bwMode="auto">
          <a:xfrm>
            <a:off x="3695701" y="4495800"/>
            <a:ext cx="2158999" cy="1066800"/>
          </a:xfrm>
          <a:prstGeom prst="rect">
            <a:avLst/>
          </a:prstGeom>
          <a:noFill/>
        </p:spPr>
      </p:pic>
      <p:sp>
        <p:nvSpPr>
          <p:cNvPr id="45" name="Rectangular Callout 44"/>
          <p:cNvSpPr/>
          <p:nvPr/>
        </p:nvSpPr>
        <p:spPr bwMode="auto">
          <a:xfrm>
            <a:off x="5715001" y="4749972"/>
            <a:ext cx="2362200" cy="369328"/>
          </a:xfrm>
          <a:prstGeom prst="wedgeRectCallout">
            <a:avLst>
              <a:gd name="adj1" fmla="val -67610"/>
              <a:gd name="adj2" fmla="val -1500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高性能存储</a:t>
            </a:r>
            <a:endParaRPr lang="en-US" dirty="0" smtClean="0">
              <a:solidFill>
                <a:schemeClr val="tx1"/>
              </a:solidFill>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性能 </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 </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扩展性</a:t>
            </a:r>
            <a:r>
              <a:rPr lang="en-US" dirty="0" smtClean="0"/>
              <a:t/>
            </a:r>
            <a:br>
              <a:rPr lang="en-US" dirty="0" smtClean="0"/>
            </a:br>
            <a:endParaRPr lang="en-US" dirty="0"/>
          </a:p>
        </p:txBody>
      </p:sp>
      <p:sp>
        <p:nvSpPr>
          <p:cNvPr id="4" name="Content Placeholder 3"/>
          <p:cNvSpPr>
            <a:spLocks noGrp="1"/>
          </p:cNvSpPr>
          <p:nvPr>
            <p:ph type="body" sz="quarter" idx="10"/>
          </p:nvPr>
        </p:nvSpPr>
        <p:spPr>
          <a:xfrm>
            <a:off x="381000" y="1054100"/>
            <a:ext cx="8382000" cy="5509200"/>
          </a:xfrm>
        </p:spPr>
        <p:txBody>
          <a:bodyPr/>
          <a:lstStyle/>
          <a:p>
            <a:pPr>
              <a:buClr>
                <a:schemeClr val="accent1"/>
              </a:buClr>
              <a:buFont typeface="Wingdings" pitchFamily="2" charset="2"/>
              <a:buChar char="l"/>
            </a:pPr>
            <a:r>
              <a:rPr lang="en-US" altLang="en-US" sz="2400" b="1" dirty="0" smtClean="0">
                <a:solidFill>
                  <a:schemeClr val="accent1"/>
                </a:solidFill>
              </a:rPr>
              <a:t>CPUs</a:t>
            </a:r>
          </a:p>
          <a:p>
            <a:pPr lvl="1">
              <a:buClr>
                <a:schemeClr val="bg1">
                  <a:lumMod val="50000"/>
                </a:schemeClr>
              </a:buClr>
              <a:buFont typeface="Wingdings" pitchFamily="2" charset="2"/>
              <a:buChar char="l"/>
            </a:pPr>
            <a:r>
              <a:rPr lang="zh-CN" altLang="en-US" sz="2400" dirty="0" smtClean="0"/>
              <a:t>支持</a:t>
            </a:r>
            <a:r>
              <a:rPr lang="en-US" altLang="zh-CN" sz="2400" dirty="0" smtClean="0"/>
              <a:t>256</a:t>
            </a:r>
            <a:r>
              <a:rPr lang="zh-CN" altLang="en-US" sz="2400" dirty="0" smtClean="0"/>
              <a:t>逻辑处理器</a:t>
            </a:r>
            <a:endParaRPr lang="en-US" altLang="zh-CN" sz="2400" dirty="0" smtClean="0"/>
          </a:p>
          <a:p>
            <a:pPr lvl="1">
              <a:buClr>
                <a:schemeClr val="bg1">
                  <a:lumMod val="50000"/>
                </a:schemeClr>
              </a:buClr>
              <a:buFont typeface="Wingdings" pitchFamily="2" charset="2"/>
              <a:buChar char="l"/>
            </a:pPr>
            <a:r>
              <a:rPr lang="en-US" altLang="zh-CN" sz="2400" dirty="0" smtClean="0"/>
              <a:t>NUMA</a:t>
            </a:r>
            <a:r>
              <a:rPr lang="zh-CN" altLang="en-US" sz="2400" dirty="0" smtClean="0"/>
              <a:t>增强</a:t>
            </a:r>
            <a:endParaRPr lang="en-US" altLang="zh-CN" sz="2400" dirty="0" smtClean="0"/>
          </a:p>
          <a:p>
            <a:pPr lvl="1">
              <a:buClr>
                <a:schemeClr val="bg1">
                  <a:lumMod val="50000"/>
                </a:schemeClr>
              </a:buClr>
              <a:buFont typeface="Wingdings" pitchFamily="2" charset="2"/>
              <a:buChar char="l"/>
            </a:pPr>
            <a:r>
              <a:rPr lang="zh-CN" altLang="en-US" sz="2400" dirty="0" smtClean="0"/>
              <a:t>系统拓扑</a:t>
            </a:r>
            <a:r>
              <a:rPr lang="en-US" altLang="zh-CN" sz="2400" dirty="0" smtClean="0"/>
              <a:t>APIs</a:t>
            </a:r>
          </a:p>
          <a:p>
            <a:pPr>
              <a:buClr>
                <a:schemeClr val="accent1"/>
              </a:buClr>
              <a:buFont typeface="Wingdings" pitchFamily="2" charset="2"/>
              <a:buChar char="l"/>
            </a:pPr>
            <a:r>
              <a:rPr lang="zh-CN" altLang="en-US" sz="2400" b="1" dirty="0" smtClean="0">
                <a:solidFill>
                  <a:schemeClr val="accent1"/>
                </a:solidFill>
              </a:rPr>
              <a:t>虚拟化</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在线迁移</a:t>
            </a:r>
            <a:endParaRPr lang="en-US" altLang="zh-CN" sz="2400" dirty="0" smtClean="0"/>
          </a:p>
          <a:p>
            <a:pPr lvl="1">
              <a:buClr>
                <a:schemeClr val="bg1">
                  <a:lumMod val="50000"/>
                </a:schemeClr>
              </a:buClr>
              <a:buFont typeface="Wingdings" pitchFamily="2" charset="2"/>
              <a:buChar char="l"/>
            </a:pPr>
            <a:r>
              <a:rPr lang="en-US" altLang="zh-CN" sz="2400" dirty="0" smtClean="0"/>
              <a:t>SLAT</a:t>
            </a:r>
            <a:r>
              <a:rPr lang="zh-CN" altLang="en-US" sz="2400" dirty="0" smtClean="0"/>
              <a:t>支持</a:t>
            </a:r>
            <a:r>
              <a:rPr lang="en-US" altLang="zh-CN" sz="2400" dirty="0" smtClean="0"/>
              <a:t>(NPT/SPT)</a:t>
            </a:r>
          </a:p>
          <a:p>
            <a:pPr lvl="1">
              <a:buClr>
                <a:schemeClr val="bg1">
                  <a:lumMod val="50000"/>
                </a:schemeClr>
              </a:buClr>
              <a:buFont typeface="Wingdings" pitchFamily="2" charset="2"/>
              <a:buChar char="l"/>
            </a:pPr>
            <a:r>
              <a:rPr lang="en-US" altLang="zh-CN" sz="2400" dirty="0" smtClean="0"/>
              <a:t>NUMA</a:t>
            </a:r>
            <a:r>
              <a:rPr lang="zh-CN" altLang="en-US" sz="2400" dirty="0" smtClean="0"/>
              <a:t>增强</a:t>
            </a:r>
            <a:endParaRPr lang="en-US" altLang="zh-CN" sz="2400" dirty="0" smtClean="0"/>
          </a:p>
          <a:p>
            <a:pPr>
              <a:buClr>
                <a:schemeClr val="accent1"/>
              </a:buClr>
              <a:buFont typeface="Wingdings" pitchFamily="2" charset="2"/>
              <a:buChar char="l"/>
            </a:pPr>
            <a:r>
              <a:rPr lang="zh-CN" altLang="en-US" sz="2400" b="1" dirty="0" smtClean="0">
                <a:solidFill>
                  <a:schemeClr val="accent1"/>
                </a:solidFill>
              </a:rPr>
              <a:t>电能</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增强处理器电能管理策略和其它服务器角色的电能优化</a:t>
            </a:r>
            <a:endParaRPr lang="en-US" altLang="en-US" sz="2400" dirty="0" smtClean="0"/>
          </a:p>
        </p:txBody>
      </p:sp>
      <p:grpSp>
        <p:nvGrpSpPr>
          <p:cNvPr id="3" name="Group 8"/>
          <p:cNvGrpSpPr/>
          <p:nvPr/>
        </p:nvGrpSpPr>
        <p:grpSpPr>
          <a:xfrm>
            <a:off x="3962400" y="1257300"/>
            <a:ext cx="5181600" cy="3352800"/>
            <a:chOff x="0" y="476927"/>
            <a:chExt cx="9144000" cy="5904146"/>
          </a:xfrm>
        </p:grpSpPr>
        <p:pic>
          <p:nvPicPr>
            <p:cNvPr id="10" name="Picture 9" descr="C:\Program Files\Microsoft Resource DVD Artwork\DVD_ART\Artwork_Imagery\Shapes and Graphics\fans - gradient\zoom 4 circles.png"/>
            <p:cNvPicPr>
              <a:picLocks noChangeAspect="1" noChangeArrowheads="1"/>
            </p:cNvPicPr>
            <p:nvPr/>
          </p:nvPicPr>
          <p:blipFill>
            <a:blip r:embed="rId3" cstate="print"/>
            <a:srcRect/>
            <a:stretch>
              <a:fillRect/>
            </a:stretch>
          </p:blipFill>
          <p:spPr bwMode="auto">
            <a:xfrm>
              <a:off x="0" y="476927"/>
              <a:ext cx="9144000" cy="5904146"/>
            </a:xfrm>
            <a:prstGeom prst="rect">
              <a:avLst/>
            </a:prstGeom>
            <a:noFill/>
          </p:spPr>
        </p:pic>
        <p:sp>
          <p:nvSpPr>
            <p:cNvPr id="11" name="Oval 10"/>
            <p:cNvSpPr/>
            <p:nvPr/>
          </p:nvSpPr>
          <p:spPr bwMode="auto">
            <a:xfrm>
              <a:off x="3217964" y="1542426"/>
              <a:ext cx="2769032" cy="2769032"/>
            </a:xfrm>
            <a:prstGeom prst="ellipse">
              <a:avLst/>
            </a:prstGeom>
            <a:noFill/>
            <a:ln w="19050" cap="flat" cmpd="sng" algn="ctr">
              <a:noFill/>
              <a:prstDash val="solid"/>
              <a:round/>
              <a:headEnd type="none" w="med" len="med"/>
              <a:tailEnd type="none" w="med" len="med"/>
            </a:ln>
            <a:effectLst>
              <a:outerShdw blurRad="254000" algn="ctr" rotWithShape="0">
                <a:prstClr val="black">
                  <a:alpha val="1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solidFill>
                  <a:schemeClr val="tx1"/>
                </a:solidFill>
                <a:effectLst/>
                <a:latin typeface="+mn-lt"/>
              </a:endParaRPr>
            </a:p>
          </p:txBody>
        </p:sp>
        <p:sp>
          <p:nvSpPr>
            <p:cNvPr id="12" name="Rectangle 11"/>
            <p:cNvSpPr/>
            <p:nvPr/>
          </p:nvSpPr>
          <p:spPr>
            <a:xfrm>
              <a:off x="3069388" y="4433305"/>
              <a:ext cx="2891465" cy="1625947"/>
            </a:xfrm>
            <a:prstGeom prst="rect">
              <a:avLst/>
            </a:prstGeom>
          </p:spPr>
          <p:txBody>
            <a:bodyPr wrap="square" anchor="ctr">
              <a:spAutoFit/>
            </a:bodyPr>
            <a:lstStyle/>
            <a:p>
              <a:pPr algn="ctr">
                <a:lnSpc>
                  <a:spcPct val="90000"/>
                </a:lnSpc>
              </a:pPr>
              <a:r>
                <a:rPr lang="en-US" sz="2000" i="1" kern="0" dirty="0" smtClean="0">
                  <a:solidFill>
                    <a:sysClr val="windowText" lastClr="000000"/>
                  </a:solidFill>
                  <a:effectLst>
                    <a:outerShdw blurRad="38100" dist="38100" dir="2700000" algn="tl">
                      <a:srgbClr val="000000">
                        <a:alpha val="43137"/>
                      </a:srgbClr>
                    </a:outerShdw>
                  </a:effectLst>
                  <a:latin typeface="Segoe Semibold" pitchFamily="34" charset="0"/>
                </a:rPr>
                <a:t>Windows </a:t>
              </a:r>
            </a:p>
            <a:p>
              <a:pPr algn="ctr">
                <a:lnSpc>
                  <a:spcPct val="90000"/>
                </a:lnSpc>
              </a:pPr>
              <a:r>
                <a:rPr lang="en-US" sz="2000" i="1" kern="0" dirty="0" smtClean="0">
                  <a:solidFill>
                    <a:sysClr val="windowText" lastClr="000000"/>
                  </a:solidFill>
                  <a:effectLst>
                    <a:outerShdw blurRad="38100" dist="38100" dir="2700000" algn="tl">
                      <a:srgbClr val="000000">
                        <a:alpha val="43137"/>
                      </a:srgbClr>
                    </a:outerShdw>
                  </a:effectLst>
                  <a:latin typeface="Segoe Semibold" pitchFamily="34" charset="0"/>
                </a:rPr>
                <a:t>Server </a:t>
              </a:r>
            </a:p>
            <a:p>
              <a:pPr algn="ctr">
                <a:lnSpc>
                  <a:spcPct val="90000"/>
                </a:lnSpc>
              </a:pPr>
              <a:r>
                <a:rPr lang="en-US" sz="2000" i="1" kern="0" dirty="0" smtClean="0">
                  <a:solidFill>
                    <a:sysClr val="windowText" lastClr="000000"/>
                  </a:solidFill>
                  <a:effectLst>
                    <a:outerShdw blurRad="38100" dist="38100" dir="2700000" algn="tl">
                      <a:srgbClr val="000000">
                        <a:alpha val="43137"/>
                      </a:srgbClr>
                    </a:outerShdw>
                  </a:effectLst>
                  <a:latin typeface="Segoe Semibold" pitchFamily="34" charset="0"/>
                </a:rPr>
                <a:t>2008 R2</a:t>
              </a:r>
              <a:endParaRPr lang="en-US" sz="2000" i="1" dirty="0">
                <a:solidFill>
                  <a:sysClr val="windowText" lastClr="000000"/>
                </a:solidFill>
                <a:effectLst>
                  <a:outerShdw blurRad="38100" dist="38100" dir="2700000" algn="tl">
                    <a:srgbClr val="000000">
                      <a:alpha val="43137"/>
                    </a:srgbClr>
                  </a:outerShdw>
                </a:effectLst>
                <a:latin typeface="Segoe Semibold" pitchFamily="34" charset="0"/>
              </a:endParaRPr>
            </a:p>
          </p:txBody>
        </p:sp>
        <p:grpSp>
          <p:nvGrpSpPr>
            <p:cNvPr id="5" name="Group 10"/>
            <p:cNvGrpSpPr/>
            <p:nvPr/>
          </p:nvGrpSpPr>
          <p:grpSpPr>
            <a:xfrm>
              <a:off x="4739370" y="889205"/>
              <a:ext cx="2258989" cy="1868870"/>
              <a:chOff x="2429823" y="4918469"/>
              <a:chExt cx="2258989" cy="1868870"/>
            </a:xfrm>
          </p:grpSpPr>
          <p:pic>
            <p:nvPicPr>
              <p:cNvPr id="26" name="Picture 7" descr="VPN.png"/>
              <p:cNvPicPr>
                <a:picLocks noChangeAspect="1"/>
              </p:cNvPicPr>
              <p:nvPr/>
            </p:nvPicPr>
            <p:blipFill>
              <a:blip r:embed="rId4" cstate="print"/>
              <a:stretch>
                <a:fillRect/>
              </a:stretch>
            </p:blipFill>
            <p:spPr>
              <a:xfrm>
                <a:off x="3237894" y="4918469"/>
                <a:ext cx="1052962" cy="1472995"/>
              </a:xfrm>
              <a:prstGeom prst="rect">
                <a:avLst/>
              </a:prstGeom>
            </p:spPr>
          </p:pic>
          <p:sp>
            <p:nvSpPr>
              <p:cNvPr id="27" name="TextBox 8"/>
              <p:cNvSpPr txBox="1"/>
              <p:nvPr/>
            </p:nvSpPr>
            <p:spPr>
              <a:xfrm>
                <a:off x="2429823" y="6245356"/>
                <a:ext cx="2258989" cy="541983"/>
              </a:xfrm>
              <a:prstGeom prst="rect">
                <a:avLst/>
              </a:prstGeom>
              <a:noFill/>
            </p:spPr>
            <p:txBody>
              <a:bodyPr wrap="none" rtlCol="0">
                <a:spAutoFit/>
              </a:bodyPr>
              <a:lstStyle/>
              <a:p>
                <a:r>
                  <a:rPr lang="en-US" sz="1400" dirty="0" smtClean="0">
                    <a:solidFill>
                      <a:sysClr val="windowText" lastClr="000000"/>
                    </a:solidFill>
                    <a:latin typeface="Segoe Semibold" pitchFamily="34" charset="0"/>
                  </a:rPr>
                  <a:t>Virtualization</a:t>
                </a:r>
              </a:p>
            </p:txBody>
          </p:sp>
        </p:grpSp>
        <p:grpSp>
          <p:nvGrpSpPr>
            <p:cNvPr id="6" name="Group 18"/>
            <p:cNvGrpSpPr/>
            <p:nvPr/>
          </p:nvGrpSpPr>
          <p:grpSpPr>
            <a:xfrm>
              <a:off x="315310" y="3030071"/>
              <a:ext cx="2115205" cy="2259596"/>
              <a:chOff x="215463" y="3472535"/>
              <a:chExt cx="2115205" cy="2259596"/>
            </a:xfrm>
          </p:grpSpPr>
          <p:grpSp>
            <p:nvGrpSpPr>
              <p:cNvPr id="7" name="Group 111"/>
              <p:cNvGrpSpPr/>
              <p:nvPr/>
            </p:nvGrpSpPr>
            <p:grpSpPr>
              <a:xfrm>
                <a:off x="215463" y="3472535"/>
                <a:ext cx="2115205" cy="1721747"/>
                <a:chOff x="215463" y="3320135"/>
                <a:chExt cx="2115205" cy="1721747"/>
              </a:xfrm>
            </p:grpSpPr>
            <p:pic>
              <p:nvPicPr>
                <p:cNvPr id="24" name="Picture 5" descr="I:\SHOW_ART\Executive_Show_Art\06_EXECUTIVE_SHOW_ART\Muglia - 111406 TechEd IT Forum\PNGs\Intel-Xeon-MP.png"/>
                <p:cNvPicPr>
                  <a:picLocks noChangeAspect="1" noChangeArrowheads="1"/>
                </p:cNvPicPr>
                <p:nvPr/>
              </p:nvPicPr>
              <p:blipFill>
                <a:blip r:embed="rId5" cstate="print"/>
                <a:srcRect/>
                <a:stretch>
                  <a:fillRect/>
                </a:stretch>
              </p:blipFill>
              <p:spPr bwMode="auto">
                <a:xfrm>
                  <a:off x="215463" y="3320135"/>
                  <a:ext cx="1951808" cy="1721747"/>
                </a:xfrm>
                <a:prstGeom prst="rect">
                  <a:avLst/>
                </a:prstGeom>
                <a:noFill/>
              </p:spPr>
            </p:pic>
            <p:pic>
              <p:nvPicPr>
                <p:cNvPr id="25" name="Picture 24" descr="Opteron Processor.png"/>
                <p:cNvPicPr>
                  <a:picLocks noChangeAspect="1"/>
                </p:cNvPicPr>
                <p:nvPr/>
              </p:nvPicPr>
              <p:blipFill>
                <a:blip r:embed="rId6" cstate="print"/>
                <a:stretch>
                  <a:fillRect/>
                </a:stretch>
              </p:blipFill>
              <p:spPr>
                <a:xfrm>
                  <a:off x="1340068" y="3647094"/>
                  <a:ext cx="990600" cy="974382"/>
                </a:xfrm>
                <a:prstGeom prst="rect">
                  <a:avLst/>
                </a:prstGeom>
              </p:spPr>
            </p:pic>
          </p:grpSp>
          <p:sp>
            <p:nvSpPr>
              <p:cNvPr id="22" name="TextBox 10"/>
              <p:cNvSpPr txBox="1"/>
              <p:nvPr/>
            </p:nvSpPr>
            <p:spPr>
              <a:xfrm>
                <a:off x="844822" y="4810761"/>
                <a:ext cx="1398009" cy="921370"/>
              </a:xfrm>
              <a:prstGeom prst="rect">
                <a:avLst/>
              </a:prstGeom>
              <a:noFill/>
            </p:spPr>
            <p:txBody>
              <a:bodyPr wrap="none" rtlCol="0">
                <a:spAutoFit/>
              </a:bodyPr>
              <a:lstStyle/>
              <a:p>
                <a:pPr algn="ctr"/>
                <a:r>
                  <a:rPr lang="en-US" sz="1400" dirty="0" smtClean="0">
                    <a:solidFill>
                      <a:sysClr val="windowText" lastClr="000000"/>
                    </a:solidFill>
                    <a:latin typeface="Segoe Semibold" pitchFamily="34" charset="0"/>
                  </a:rPr>
                  <a:t>Scale - </a:t>
                </a:r>
              </a:p>
              <a:p>
                <a:pPr algn="ctr"/>
                <a:r>
                  <a:rPr lang="en-US" sz="1400" dirty="0" smtClean="0">
                    <a:solidFill>
                      <a:sysClr val="windowText" lastClr="000000"/>
                    </a:solidFill>
                    <a:latin typeface="Segoe Semibold" pitchFamily="34" charset="0"/>
                  </a:rPr>
                  <a:t>256 p</a:t>
                </a:r>
              </a:p>
            </p:txBody>
          </p:sp>
        </p:grpSp>
        <p:grpSp>
          <p:nvGrpSpPr>
            <p:cNvPr id="8" name="Group 23"/>
            <p:cNvGrpSpPr/>
            <p:nvPr/>
          </p:nvGrpSpPr>
          <p:grpSpPr>
            <a:xfrm>
              <a:off x="6610108" y="3045125"/>
              <a:ext cx="2294093" cy="2244540"/>
              <a:chOff x="6723783" y="875092"/>
              <a:chExt cx="2294093" cy="2244540"/>
            </a:xfrm>
          </p:grpSpPr>
          <p:grpSp>
            <p:nvGrpSpPr>
              <p:cNvPr id="9" name="Group 117"/>
              <p:cNvGrpSpPr/>
              <p:nvPr/>
            </p:nvGrpSpPr>
            <p:grpSpPr>
              <a:xfrm>
                <a:off x="6723783" y="875092"/>
                <a:ext cx="2294093" cy="1589584"/>
                <a:chOff x="6611007" y="740980"/>
                <a:chExt cx="2294093" cy="1589584"/>
              </a:xfrm>
            </p:grpSpPr>
            <p:pic>
              <p:nvPicPr>
                <p:cNvPr id="20" name="Picture 19" descr="powercfg.cpl_I00ca_0409.png"/>
                <p:cNvPicPr>
                  <a:picLocks noChangeAspect="1"/>
                </p:cNvPicPr>
                <p:nvPr/>
              </p:nvPicPr>
              <p:blipFill>
                <a:blip r:embed="rId7" cstate="print"/>
                <a:stretch>
                  <a:fillRect/>
                </a:stretch>
              </p:blipFill>
              <p:spPr>
                <a:xfrm>
                  <a:off x="7685900" y="1111364"/>
                  <a:ext cx="1219200" cy="1219200"/>
                </a:xfrm>
                <a:prstGeom prst="rect">
                  <a:avLst/>
                </a:prstGeom>
              </p:spPr>
            </p:pic>
            <p:pic>
              <p:nvPicPr>
                <p:cNvPr id="21" name="Picture 20" descr="perfmon.exe_I0069_0409.png"/>
                <p:cNvPicPr>
                  <a:picLocks noChangeAspect="1"/>
                </p:cNvPicPr>
                <p:nvPr/>
              </p:nvPicPr>
              <p:blipFill>
                <a:blip r:embed="rId8" cstate="print"/>
                <a:stretch>
                  <a:fillRect/>
                </a:stretch>
              </p:blipFill>
              <p:spPr>
                <a:xfrm>
                  <a:off x="6611007" y="740980"/>
                  <a:ext cx="1422400" cy="1422400"/>
                </a:xfrm>
                <a:prstGeom prst="rect">
                  <a:avLst/>
                </a:prstGeom>
              </p:spPr>
            </p:pic>
          </p:grpSp>
          <p:sp>
            <p:nvSpPr>
              <p:cNvPr id="19" name="TextBox 18"/>
              <p:cNvSpPr txBox="1"/>
              <p:nvPr/>
            </p:nvSpPr>
            <p:spPr>
              <a:xfrm>
                <a:off x="7044358" y="2198263"/>
                <a:ext cx="1590369" cy="921369"/>
              </a:xfrm>
              <a:prstGeom prst="rect">
                <a:avLst/>
              </a:prstGeom>
              <a:noFill/>
            </p:spPr>
            <p:txBody>
              <a:bodyPr wrap="none" rtlCol="0">
                <a:spAutoFit/>
              </a:bodyPr>
              <a:lstStyle/>
              <a:p>
                <a:pPr algn="ctr"/>
                <a:r>
                  <a:rPr lang="en-US" sz="1400" dirty="0" smtClean="0">
                    <a:solidFill>
                      <a:sysClr val="windowText" lastClr="000000"/>
                    </a:solidFill>
                    <a:latin typeface="Segoe Semibold" pitchFamily="34" charset="0"/>
                  </a:rPr>
                  <a:t>Reduced</a:t>
                </a:r>
              </a:p>
              <a:p>
                <a:pPr algn="ctr"/>
                <a:r>
                  <a:rPr lang="en-US" sz="1400" dirty="0" smtClean="0">
                    <a:solidFill>
                      <a:sysClr val="windowText" lastClr="000000"/>
                    </a:solidFill>
                    <a:latin typeface="Segoe Semibold" pitchFamily="34" charset="0"/>
                  </a:rPr>
                  <a:t>Power</a:t>
                </a:r>
                <a:endParaRPr lang="en-US" sz="1600" dirty="0" smtClean="0">
                  <a:solidFill>
                    <a:sysClr val="windowText" lastClr="000000"/>
                  </a:solidFill>
                  <a:latin typeface="Segoe Semibold" pitchFamily="34" charset="0"/>
                </a:endParaRPr>
              </a:p>
            </p:txBody>
          </p:sp>
        </p:grpSp>
        <p:pic>
          <p:nvPicPr>
            <p:cNvPr id="16" name="Picture 6" descr="D:\Users\billkar\Pictures\New Picture.gif"/>
            <p:cNvPicPr>
              <a:picLocks noChangeAspect="1" noChangeArrowheads="1"/>
            </p:cNvPicPr>
            <p:nvPr/>
          </p:nvPicPr>
          <p:blipFill>
            <a:blip r:embed="rId9" cstate="print"/>
            <a:srcRect/>
            <a:stretch>
              <a:fillRect/>
            </a:stretch>
          </p:blipFill>
          <p:spPr bwMode="auto">
            <a:xfrm>
              <a:off x="1905000" y="609600"/>
              <a:ext cx="2299786" cy="1905000"/>
            </a:xfrm>
            <a:prstGeom prst="rect">
              <a:avLst/>
            </a:prstGeom>
            <a:noFill/>
          </p:spPr>
        </p:pic>
        <p:sp>
          <p:nvSpPr>
            <p:cNvPr id="17" name="TextBox 16"/>
            <p:cNvSpPr txBox="1"/>
            <p:nvPr/>
          </p:nvSpPr>
          <p:spPr>
            <a:xfrm>
              <a:off x="2309545" y="1905000"/>
              <a:ext cx="1678061" cy="921369"/>
            </a:xfrm>
            <a:prstGeom prst="rect">
              <a:avLst/>
            </a:prstGeom>
            <a:noFill/>
          </p:spPr>
          <p:txBody>
            <a:bodyPr wrap="none" rtlCol="0">
              <a:spAutoFit/>
            </a:bodyPr>
            <a:lstStyle/>
            <a:p>
              <a:pPr algn="ctr"/>
              <a:r>
                <a:rPr lang="en-US" sz="1400" dirty="0" smtClean="0">
                  <a:solidFill>
                    <a:sysClr val="windowText" lastClr="000000"/>
                  </a:solidFill>
                </a:rPr>
                <a:t>Reduced </a:t>
              </a:r>
              <a:br>
                <a:rPr lang="en-US" sz="1400" dirty="0" smtClean="0">
                  <a:solidFill>
                    <a:sysClr val="windowText" lastClr="000000"/>
                  </a:solidFill>
                </a:rPr>
              </a:br>
              <a:r>
                <a:rPr lang="en-US" sz="1400" dirty="0" smtClean="0">
                  <a:solidFill>
                    <a:sysClr val="windowText" lastClr="000000"/>
                  </a:solidFill>
                </a:rPr>
                <a:t>Memory</a:t>
              </a:r>
              <a:endParaRPr lang="en-US" sz="1400" dirty="0">
                <a:solidFill>
                  <a:sysClr val="windowText" lastClr="000000"/>
                </a:solidFill>
              </a:endParaRPr>
            </a:p>
          </p:txBody>
        </p:sp>
      </p:grpSp>
    </p:spTree>
    <p:extLst/>
  </p:cSld>
  <p:clrMapOvr>
    <a:masterClrMapping/>
  </p:clrMapOvr>
  <p:transition advTm="3436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性能 </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 </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扩展性</a:t>
            </a:r>
            <a:r>
              <a:rPr lang="en-US" dirty="0"/>
              <a:t/>
            </a:r>
            <a:br>
              <a:rPr lang="en-US" dirty="0"/>
            </a:br>
            <a:r>
              <a:rPr lang="zh-CN" altLang="en-US" sz="2800" dirty="0" smtClean="0">
                <a:solidFill>
                  <a:schemeClr val="bg2">
                    <a:lumMod val="60000"/>
                    <a:lumOff val="40000"/>
                  </a:schemeClr>
                </a:solidFill>
              </a:rPr>
              <a:t>续</a:t>
            </a:r>
            <a:r>
              <a:rPr lang="en-US" altLang="zh-CN" sz="2800" dirty="0" smtClean="0">
                <a:solidFill>
                  <a:schemeClr val="bg2">
                    <a:lumMod val="60000"/>
                    <a:lumOff val="40000"/>
                  </a:schemeClr>
                </a:solidFill>
              </a:rPr>
              <a:t>…</a:t>
            </a:r>
            <a:endParaRPr lang="en-US" sz="3200" dirty="0">
              <a:solidFill>
                <a:schemeClr val="bg2">
                  <a:lumMod val="60000"/>
                  <a:lumOff val="40000"/>
                </a:schemeClr>
              </a:solidFill>
            </a:endParaRPr>
          </a:p>
        </p:txBody>
      </p:sp>
      <p:sp>
        <p:nvSpPr>
          <p:cNvPr id="4" name="Content Placeholder 3"/>
          <p:cNvSpPr>
            <a:spLocks noGrp="1"/>
          </p:cNvSpPr>
          <p:nvPr>
            <p:ph type="body" sz="quarter" idx="10"/>
          </p:nvPr>
        </p:nvSpPr>
        <p:spPr>
          <a:xfrm>
            <a:off x="381000" y="1512625"/>
            <a:ext cx="8382000" cy="4758226"/>
          </a:xfrm>
        </p:spPr>
        <p:txBody>
          <a:bodyPr/>
          <a:lstStyle/>
          <a:p>
            <a:pPr>
              <a:buFont typeface="Wingdings" pitchFamily="2" charset="2"/>
              <a:buChar char="l"/>
            </a:pPr>
            <a:r>
              <a:rPr lang="zh-CN" altLang="en-US" sz="2400" b="1" dirty="0" smtClean="0">
                <a:solidFill>
                  <a:schemeClr val="accent1"/>
                </a:solidFill>
              </a:rPr>
              <a:t>减少内存占用</a:t>
            </a:r>
            <a:endParaRPr lang="en-US" altLang="zh-CN" sz="2400" b="1" dirty="0" smtClean="0">
              <a:solidFill>
                <a:schemeClr val="accent1"/>
              </a:solidFill>
            </a:endParaRPr>
          </a:p>
          <a:p>
            <a:pPr lvl="1">
              <a:buClr>
                <a:schemeClr val="bg1">
                  <a:lumMod val="50000"/>
                </a:schemeClr>
              </a:buClr>
              <a:buFont typeface="Wingdings" pitchFamily="2" charset="2"/>
              <a:buChar char="l"/>
            </a:pPr>
            <a:r>
              <a:rPr lang="en-US" altLang="zh-CN" sz="2400" dirty="0" smtClean="0"/>
              <a:t>OS</a:t>
            </a:r>
            <a:r>
              <a:rPr lang="zh-CN" altLang="en-US" sz="2400" dirty="0" smtClean="0"/>
              <a:t>基本内存占用减少</a:t>
            </a:r>
            <a:endParaRPr lang="en-US" altLang="zh-CN" sz="2400" dirty="0" smtClean="0"/>
          </a:p>
          <a:p>
            <a:pPr lvl="1">
              <a:buClr>
                <a:schemeClr val="bg1">
                  <a:lumMod val="50000"/>
                </a:schemeClr>
              </a:buClr>
              <a:buFont typeface="Wingdings" pitchFamily="2" charset="2"/>
              <a:buChar char="l"/>
            </a:pPr>
            <a:r>
              <a:rPr lang="en-US" altLang="zh-CN" sz="2400" dirty="0" smtClean="0"/>
              <a:t>non-paged</a:t>
            </a:r>
            <a:r>
              <a:rPr lang="zh-CN" altLang="en-US" sz="2400" dirty="0" smtClean="0"/>
              <a:t>内存的减少</a:t>
            </a:r>
            <a:endParaRPr lang="en-US" altLang="zh-CN" sz="2400" dirty="0" smtClean="0"/>
          </a:p>
          <a:p>
            <a:pPr lvl="1">
              <a:buClr>
                <a:schemeClr val="bg1">
                  <a:lumMod val="50000"/>
                </a:schemeClr>
              </a:buClr>
              <a:buFont typeface="Wingdings" pitchFamily="2" charset="2"/>
              <a:buChar char="l"/>
            </a:pPr>
            <a:r>
              <a:rPr lang="zh-CN" altLang="en-US" sz="2400" dirty="0" smtClean="0"/>
              <a:t>驱动和服务的开始触发器</a:t>
            </a:r>
            <a:endParaRPr lang="en-US" altLang="zh-CN" sz="2400" dirty="0" smtClean="0"/>
          </a:p>
          <a:p>
            <a:pPr>
              <a:buClr>
                <a:schemeClr val="accent1"/>
              </a:buClr>
              <a:buFont typeface="Wingdings" pitchFamily="2" charset="2"/>
              <a:buChar char="l"/>
            </a:pPr>
            <a:r>
              <a:rPr lang="zh-CN" altLang="en-US" sz="2400" b="1" dirty="0" smtClean="0">
                <a:solidFill>
                  <a:schemeClr val="accent1"/>
                </a:solidFill>
              </a:rPr>
              <a:t>广域网</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文件拷贝的增强</a:t>
            </a:r>
            <a:r>
              <a:rPr lang="en-US" altLang="zh-CN" sz="2400" dirty="0" smtClean="0"/>
              <a:t>(</a:t>
            </a:r>
            <a:r>
              <a:rPr lang="zh-CN" altLang="en-US" sz="2400" dirty="0" smtClean="0"/>
              <a:t>每个文件往返次数沟通次数降低</a:t>
            </a:r>
            <a:r>
              <a:rPr lang="en-US" altLang="zh-CN" sz="2400" dirty="0" smtClean="0"/>
              <a:t>)</a:t>
            </a:r>
          </a:p>
          <a:p>
            <a:pPr lvl="2">
              <a:buClr>
                <a:schemeClr val="bg1">
                  <a:lumMod val="50000"/>
                </a:schemeClr>
              </a:buClr>
              <a:buFont typeface="Wingdings" pitchFamily="2" charset="2"/>
              <a:buChar char="l"/>
            </a:pPr>
            <a:r>
              <a:rPr lang="zh-CN" altLang="en-US" dirty="0" smtClean="0"/>
              <a:t>下载：从</a:t>
            </a:r>
            <a:r>
              <a:rPr lang="en-US" altLang="zh-CN" dirty="0" smtClean="0"/>
              <a:t>5</a:t>
            </a:r>
            <a:r>
              <a:rPr lang="zh-CN" altLang="en-US" dirty="0" smtClean="0"/>
              <a:t>次降到</a:t>
            </a:r>
            <a:r>
              <a:rPr lang="en-US" altLang="zh-CN" dirty="0" smtClean="0"/>
              <a:t>3</a:t>
            </a:r>
            <a:r>
              <a:rPr lang="zh-CN" altLang="en-US" dirty="0" smtClean="0"/>
              <a:t>次</a:t>
            </a:r>
            <a:endParaRPr lang="en-US" altLang="zh-CN" dirty="0" smtClean="0"/>
          </a:p>
          <a:p>
            <a:pPr lvl="2">
              <a:buClr>
                <a:schemeClr val="bg1">
                  <a:lumMod val="50000"/>
                </a:schemeClr>
              </a:buClr>
              <a:buFont typeface="Wingdings" pitchFamily="2" charset="2"/>
              <a:buChar char="l"/>
            </a:pPr>
            <a:r>
              <a:rPr lang="zh-CN" altLang="en-US" dirty="0" smtClean="0"/>
              <a:t>上传：从</a:t>
            </a:r>
            <a:r>
              <a:rPr lang="en-US" altLang="zh-CN" dirty="0" smtClean="0"/>
              <a:t>4</a:t>
            </a:r>
            <a:r>
              <a:rPr lang="zh-CN" altLang="en-US" dirty="0" smtClean="0"/>
              <a:t>次降到</a:t>
            </a:r>
            <a:r>
              <a:rPr lang="en-US" altLang="zh-CN" dirty="0" smtClean="0"/>
              <a:t>3</a:t>
            </a:r>
            <a:r>
              <a:rPr lang="zh-CN" altLang="en-US" dirty="0" smtClean="0"/>
              <a:t>次</a:t>
            </a:r>
            <a:endParaRPr lang="en-US" altLang="en-US" dirty="0" smtClean="0"/>
          </a:p>
        </p:txBody>
      </p:sp>
    </p:spTree>
  </p:cSld>
  <p:clrMapOvr>
    <a:masterClrMapping/>
  </p:clrMapOvr>
  <p:transition advTm="72493">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pPr lvl="0"/>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模块化</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 Placeholder 2"/>
          <p:cNvSpPr>
            <a:spLocks noGrp="1"/>
          </p:cNvSpPr>
          <p:nvPr>
            <p:ph type="body" sz="quarter" idx="10"/>
          </p:nvPr>
        </p:nvSpPr>
        <p:spPr/>
        <p:txBody>
          <a:bodyPr/>
          <a:lstStyle/>
          <a:p>
            <a:pPr>
              <a:buClr>
                <a:schemeClr val="accent1"/>
              </a:buClr>
              <a:buFont typeface="Wingdings" pitchFamily="2" charset="2"/>
              <a:buChar char="l"/>
            </a:pPr>
            <a:r>
              <a:rPr lang="en-US" altLang="zh-CN" sz="2400" b="1" dirty="0" smtClean="0">
                <a:solidFill>
                  <a:schemeClr val="accent1"/>
                </a:solidFill>
              </a:rPr>
              <a:t>OS</a:t>
            </a:r>
            <a:r>
              <a:rPr lang="zh-CN" altLang="en-US" sz="2400" b="1" dirty="0" smtClean="0">
                <a:solidFill>
                  <a:schemeClr val="accent1"/>
                </a:solidFill>
              </a:rPr>
              <a:t>模块化构成</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只安装你需要的</a:t>
            </a:r>
            <a:endParaRPr lang="en-US" altLang="en-US" sz="2400" dirty="0" smtClean="0"/>
          </a:p>
          <a:p>
            <a:pPr>
              <a:buClr>
                <a:schemeClr val="accent1"/>
              </a:buClr>
              <a:buFont typeface="Wingdings" pitchFamily="2" charset="2"/>
              <a:buChar char="l"/>
            </a:pPr>
            <a:r>
              <a:rPr lang="zh-CN" altLang="en-US" sz="2400" b="1" dirty="0" smtClean="0">
                <a:solidFill>
                  <a:schemeClr val="accent1"/>
                </a:solidFill>
              </a:rPr>
              <a:t>例如：核模式，</a:t>
            </a:r>
            <a:r>
              <a:rPr lang="en-US" altLang="zh-CN" sz="2400" b="1" dirty="0" smtClean="0">
                <a:solidFill>
                  <a:schemeClr val="accent1"/>
                </a:solidFill>
              </a:rPr>
              <a:t> </a:t>
            </a:r>
            <a:r>
              <a:rPr lang="zh-CN" altLang="en-US" sz="2400" b="1" dirty="0" smtClean="0">
                <a:solidFill>
                  <a:schemeClr val="accent1"/>
                </a:solidFill>
              </a:rPr>
              <a:t>分支机构只读域控</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服务器</a:t>
            </a:r>
            <a:r>
              <a:rPr lang="en-US" altLang="zh-CN" sz="2400" dirty="0" smtClean="0"/>
              <a:t>= </a:t>
            </a:r>
            <a:r>
              <a:rPr lang="zh-CN" altLang="en-US" sz="2400" dirty="0" smtClean="0"/>
              <a:t>内核，</a:t>
            </a:r>
            <a:r>
              <a:rPr lang="en-US" altLang="en-US" sz="2400" dirty="0" smtClean="0"/>
              <a:t>TCP/IP &amp; </a:t>
            </a:r>
            <a:r>
              <a:rPr lang="zh-CN" altLang="en-US" sz="2400" dirty="0" smtClean="0"/>
              <a:t>安全</a:t>
            </a:r>
            <a:endParaRPr lang="en-US" altLang="zh-CN" sz="2400" dirty="0" smtClean="0"/>
          </a:p>
          <a:p>
            <a:pPr lvl="1">
              <a:buClr>
                <a:schemeClr val="bg1">
                  <a:lumMod val="50000"/>
                </a:schemeClr>
              </a:buClr>
              <a:buFont typeface="Wingdings" pitchFamily="2" charset="2"/>
              <a:buChar char="l"/>
            </a:pPr>
            <a:r>
              <a:rPr lang="zh-CN" altLang="en-US" sz="2400" dirty="0" smtClean="0"/>
              <a:t>角色</a:t>
            </a:r>
            <a:r>
              <a:rPr lang="en-US" altLang="zh-CN" sz="2400" dirty="0" smtClean="0"/>
              <a:t>=</a:t>
            </a:r>
            <a:r>
              <a:rPr lang="en-US" altLang="en-US" sz="2400" dirty="0" smtClean="0"/>
              <a:t> </a:t>
            </a:r>
            <a:r>
              <a:rPr lang="en-US" altLang="zh-CN" sz="2400" dirty="0" smtClean="0"/>
              <a:t>AD</a:t>
            </a:r>
            <a:r>
              <a:rPr lang="zh-CN" altLang="en-US" sz="2400" dirty="0" smtClean="0"/>
              <a:t>服务</a:t>
            </a:r>
            <a:endParaRPr lang="en-US" altLang="zh-CN" sz="2400" dirty="0" smtClean="0"/>
          </a:p>
          <a:p>
            <a:pPr lvl="1">
              <a:buClr>
                <a:schemeClr val="bg1">
                  <a:lumMod val="50000"/>
                </a:schemeClr>
              </a:buClr>
              <a:buFont typeface="Wingdings" pitchFamily="2" charset="2"/>
              <a:buChar char="l"/>
            </a:pPr>
            <a:r>
              <a:rPr lang="zh-CN" altLang="en-US" sz="2400" dirty="0" smtClean="0"/>
              <a:t>功能</a:t>
            </a:r>
            <a:r>
              <a:rPr lang="en-US" altLang="zh-CN" sz="2400" dirty="0" smtClean="0"/>
              <a:t>=</a:t>
            </a:r>
            <a:r>
              <a:rPr lang="en-US" altLang="en-US" sz="2400" dirty="0" smtClean="0"/>
              <a:t> </a:t>
            </a:r>
            <a:r>
              <a:rPr lang="en-US" altLang="en-US" sz="2400" dirty="0" err="1" smtClean="0"/>
              <a:t>BitLocker</a:t>
            </a:r>
            <a:endParaRPr lang="en-US" altLang="en-US" sz="2400" dirty="0" smtClean="0"/>
          </a:p>
        </p:txBody>
      </p:sp>
      <p:pic>
        <p:nvPicPr>
          <p:cNvPr id="9" name="Picture 4" descr="C:\Courses\Icons Windows Vista\Server.png"/>
          <p:cNvPicPr>
            <a:picLocks noChangeAspect="1" noChangeArrowheads="1"/>
          </p:cNvPicPr>
          <p:nvPr/>
        </p:nvPicPr>
        <p:blipFill>
          <a:blip r:embed="rId3" cstate="print"/>
          <a:srcRect/>
          <a:stretch>
            <a:fillRect/>
          </a:stretch>
        </p:blipFill>
        <p:spPr bwMode="auto">
          <a:xfrm>
            <a:off x="4733925" y="4314825"/>
            <a:ext cx="1343326" cy="1838236"/>
          </a:xfrm>
          <a:prstGeom prst="rect">
            <a:avLst/>
          </a:prstGeom>
          <a:noFill/>
        </p:spPr>
      </p:pic>
      <p:grpSp>
        <p:nvGrpSpPr>
          <p:cNvPr id="3" name="Group 6"/>
          <p:cNvGrpSpPr/>
          <p:nvPr/>
        </p:nvGrpSpPr>
        <p:grpSpPr>
          <a:xfrm>
            <a:off x="5038725" y="4391025"/>
            <a:ext cx="1905000" cy="1261220"/>
            <a:chOff x="3733800" y="4038600"/>
            <a:chExt cx="1905000" cy="1261220"/>
          </a:xfrm>
        </p:grpSpPr>
        <p:pic>
          <p:nvPicPr>
            <p:cNvPr id="1027" name="Picture 3" descr="C:\Courses\Icons Windows Vista\Domain.png"/>
            <p:cNvPicPr>
              <a:picLocks noChangeAspect="1" noChangeArrowheads="1"/>
            </p:cNvPicPr>
            <p:nvPr/>
          </p:nvPicPr>
          <p:blipFill>
            <a:blip r:embed="rId4" cstate="print"/>
            <a:srcRect/>
            <a:stretch>
              <a:fillRect/>
            </a:stretch>
          </p:blipFill>
          <p:spPr bwMode="auto">
            <a:xfrm>
              <a:off x="3733800" y="4038600"/>
              <a:ext cx="1416050" cy="1261220"/>
            </a:xfrm>
            <a:prstGeom prst="rect">
              <a:avLst/>
            </a:prstGeom>
            <a:noFill/>
          </p:spPr>
        </p:pic>
        <p:pic>
          <p:nvPicPr>
            <p:cNvPr id="1028" name="Picture 4" descr="C:\Courses\Icons Windows Vista\book---directory.png"/>
            <p:cNvPicPr>
              <a:picLocks noChangeAspect="1" noChangeArrowheads="1"/>
            </p:cNvPicPr>
            <p:nvPr/>
          </p:nvPicPr>
          <p:blipFill>
            <a:blip r:embed="rId5" cstate="print"/>
            <a:srcRect/>
            <a:stretch>
              <a:fillRect/>
            </a:stretch>
          </p:blipFill>
          <p:spPr bwMode="auto">
            <a:xfrm>
              <a:off x="4114800" y="4267200"/>
              <a:ext cx="1524000" cy="809625"/>
            </a:xfrm>
            <a:prstGeom prst="rect">
              <a:avLst/>
            </a:prstGeom>
            <a:noFill/>
          </p:spPr>
        </p:pic>
      </p:grpSp>
      <p:pic>
        <p:nvPicPr>
          <p:cNvPr id="1029" name="Picture 5" descr="C:\Courses\Icons Windows Vista\Digital Locker.png"/>
          <p:cNvPicPr>
            <a:picLocks noChangeAspect="1" noChangeArrowheads="1"/>
          </p:cNvPicPr>
          <p:nvPr/>
        </p:nvPicPr>
        <p:blipFill>
          <a:blip r:embed="rId6" cstate="print"/>
          <a:srcRect/>
          <a:stretch>
            <a:fillRect/>
          </a:stretch>
        </p:blipFill>
        <p:spPr bwMode="auto">
          <a:xfrm>
            <a:off x="5267325" y="4238625"/>
            <a:ext cx="1371600" cy="1534709"/>
          </a:xfrm>
          <a:prstGeom prst="rect">
            <a:avLst/>
          </a:prstGeom>
          <a:noFill/>
        </p:spPr>
      </p:pic>
      <p:pic>
        <p:nvPicPr>
          <p:cNvPr id="1030" name="Picture 6" descr="C:\Courses\Icons Windows Vista\Firewall.cpl_I2969_0409.png"/>
          <p:cNvPicPr>
            <a:picLocks noChangeAspect="1" noChangeArrowheads="1"/>
          </p:cNvPicPr>
          <p:nvPr/>
        </p:nvPicPr>
        <p:blipFill>
          <a:blip r:embed="rId7" cstate="print"/>
          <a:srcRect/>
          <a:stretch>
            <a:fillRect/>
          </a:stretch>
        </p:blipFill>
        <p:spPr bwMode="auto">
          <a:xfrm>
            <a:off x="5038725" y="4467225"/>
            <a:ext cx="1447800" cy="1447800"/>
          </a:xfrm>
          <a:prstGeom prst="rect">
            <a:avLst/>
          </a:prstGeom>
          <a:noFill/>
        </p:spPr>
      </p:pic>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1000"/>
                            </p:stCondLst>
                            <p:childTnLst>
                              <p:par>
                                <p:cTn id="37" presetID="53"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500" fill="hold"/>
                                        <p:tgtEl>
                                          <p:spTgt spid="1030"/>
                                        </p:tgtEl>
                                        <p:attrNameLst>
                                          <p:attrName>ppt_w</p:attrName>
                                        </p:attrNameLst>
                                      </p:cBhvr>
                                      <p:tavLst>
                                        <p:tav tm="0">
                                          <p:val>
                                            <p:fltVal val="0"/>
                                          </p:val>
                                        </p:tav>
                                        <p:tav tm="100000">
                                          <p:val>
                                            <p:strVal val="#ppt_w"/>
                                          </p:val>
                                        </p:tav>
                                      </p:tavLst>
                                    </p:anim>
                                    <p:anim calcmode="lin" valueType="num">
                                      <p:cBhvr>
                                        <p:cTn id="40" dur="500" fill="hold"/>
                                        <p:tgtEl>
                                          <p:spTgt spid="1030"/>
                                        </p:tgtEl>
                                        <p:attrNameLst>
                                          <p:attrName>ppt_h</p:attrName>
                                        </p:attrNameLst>
                                      </p:cBhvr>
                                      <p:tavLst>
                                        <p:tav tm="0">
                                          <p:val>
                                            <p:fltVal val="0"/>
                                          </p:val>
                                        </p:tav>
                                        <p:tav tm="100000">
                                          <p:val>
                                            <p:strVal val="#ppt_h"/>
                                          </p:val>
                                        </p:tav>
                                      </p:tavLst>
                                    </p:anim>
                                    <p:animEffect transition="in" filter="fade">
                                      <p:cBhvr>
                                        <p:cTn id="41" dur="500"/>
                                        <p:tgtEl>
                                          <p:spTgt spid="1030"/>
                                        </p:tgtEl>
                                      </p:cBhvr>
                                    </p:animEffect>
                                  </p:childTnLst>
                                </p:cTn>
                              </p:par>
                              <p:par>
                                <p:cTn id="42" presetID="53" presetClass="exit" presetSubtype="0" fill="hold" nodeType="withEffect">
                                  <p:stCondLst>
                                    <p:cond delay="0"/>
                                  </p:stCondLst>
                                  <p:childTnLst>
                                    <p:anim calcmode="lin" valueType="num">
                                      <p:cBhvr>
                                        <p:cTn id="43" dur="500"/>
                                        <p:tgtEl>
                                          <p:spTgt spid="1030"/>
                                        </p:tgtEl>
                                        <p:attrNameLst>
                                          <p:attrName>ppt_w</p:attrName>
                                        </p:attrNameLst>
                                      </p:cBhvr>
                                      <p:tavLst>
                                        <p:tav tm="0">
                                          <p:val>
                                            <p:strVal val="ppt_w"/>
                                          </p:val>
                                        </p:tav>
                                        <p:tav tm="100000">
                                          <p:val>
                                            <p:fltVal val="0"/>
                                          </p:val>
                                        </p:tav>
                                      </p:tavLst>
                                    </p:anim>
                                    <p:anim calcmode="lin" valueType="num">
                                      <p:cBhvr>
                                        <p:cTn id="44" dur="500"/>
                                        <p:tgtEl>
                                          <p:spTgt spid="1030"/>
                                        </p:tgtEl>
                                        <p:attrNameLst>
                                          <p:attrName>ppt_h</p:attrName>
                                        </p:attrNameLst>
                                      </p:cBhvr>
                                      <p:tavLst>
                                        <p:tav tm="0">
                                          <p:val>
                                            <p:strVal val="ppt_h"/>
                                          </p:val>
                                        </p:tav>
                                        <p:tav tm="100000">
                                          <p:val>
                                            <p:fltVal val="0"/>
                                          </p:val>
                                        </p:tav>
                                      </p:tavLst>
                                    </p:anim>
                                    <p:animEffect transition="out" filter="fade">
                                      <p:cBhvr>
                                        <p:cTn id="45" dur="500"/>
                                        <p:tgtEl>
                                          <p:spTgt spid="1030"/>
                                        </p:tgtEl>
                                      </p:cBhvr>
                                    </p:animEffect>
                                    <p:set>
                                      <p:cBhvr>
                                        <p:cTn id="46" dur="1" fill="hold">
                                          <p:stCondLst>
                                            <p:cond delay="499"/>
                                          </p:stCondLst>
                                        </p:cTn>
                                        <p:tgtEl>
                                          <p:spTgt spid="1030"/>
                                        </p:tgtEl>
                                        <p:attrNameLst>
                                          <p:attrName>style.visibility</p:attrName>
                                        </p:attrNameLst>
                                      </p:cBhvr>
                                      <p:to>
                                        <p:strVal val="hidden"/>
                                      </p:to>
                                    </p:set>
                                  </p:childTnLst>
                                </p:cTn>
                              </p:par>
                            </p:childTnLst>
                          </p:cTn>
                        </p:par>
                        <p:par>
                          <p:cTn id="47" fill="hold">
                            <p:stCondLst>
                              <p:cond delay="1500"/>
                            </p:stCondLst>
                            <p:childTnLst>
                              <p:par>
                                <p:cTn id="48" presetID="53"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par>
                                <p:cTn id="53" presetID="53" presetClass="exit" presetSubtype="0" fill="hold" nodeType="withEffect">
                                  <p:stCondLst>
                                    <p:cond delay="0"/>
                                  </p:stCondLst>
                                  <p:childTnLst>
                                    <p:anim calcmode="lin" valueType="num">
                                      <p:cBhvr>
                                        <p:cTn id="54" dur="500"/>
                                        <p:tgtEl>
                                          <p:spTgt spid="3"/>
                                        </p:tgtEl>
                                        <p:attrNameLst>
                                          <p:attrName>ppt_w</p:attrName>
                                        </p:attrNameLst>
                                      </p:cBhvr>
                                      <p:tavLst>
                                        <p:tav tm="0">
                                          <p:val>
                                            <p:strVal val="ppt_w"/>
                                          </p:val>
                                        </p:tav>
                                        <p:tav tm="100000">
                                          <p:val>
                                            <p:fltVal val="0"/>
                                          </p:val>
                                        </p:tav>
                                      </p:tavLst>
                                    </p:anim>
                                    <p:anim calcmode="lin" valueType="num">
                                      <p:cBhvr>
                                        <p:cTn id="55" dur="500"/>
                                        <p:tgtEl>
                                          <p:spTgt spid="3"/>
                                        </p:tgtEl>
                                        <p:attrNameLst>
                                          <p:attrName>ppt_h</p:attrName>
                                        </p:attrNameLst>
                                      </p:cBhvr>
                                      <p:tavLst>
                                        <p:tav tm="0">
                                          <p:val>
                                            <p:strVal val="ppt_h"/>
                                          </p:val>
                                        </p:tav>
                                        <p:tav tm="100000">
                                          <p:val>
                                            <p:fltVal val="0"/>
                                          </p:val>
                                        </p:tav>
                                      </p:tavLst>
                                    </p:anim>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2000"/>
                            </p:stCondLst>
                            <p:childTnLst>
                              <p:par>
                                <p:cTn id="59" presetID="53" presetClass="entr" presetSubtype="0" fill="hold" nodeType="afterEffect">
                                  <p:stCondLst>
                                    <p:cond delay="0"/>
                                  </p:stCondLst>
                                  <p:childTnLst>
                                    <p:set>
                                      <p:cBhvr>
                                        <p:cTn id="60" dur="1" fill="hold">
                                          <p:stCondLst>
                                            <p:cond delay="0"/>
                                          </p:stCondLst>
                                        </p:cTn>
                                        <p:tgtEl>
                                          <p:spTgt spid="1029"/>
                                        </p:tgtEl>
                                        <p:attrNameLst>
                                          <p:attrName>style.visibility</p:attrName>
                                        </p:attrNameLst>
                                      </p:cBhvr>
                                      <p:to>
                                        <p:strVal val="visible"/>
                                      </p:to>
                                    </p:set>
                                    <p:anim calcmode="lin" valueType="num">
                                      <p:cBhvr>
                                        <p:cTn id="61" dur="500" fill="hold"/>
                                        <p:tgtEl>
                                          <p:spTgt spid="1029"/>
                                        </p:tgtEl>
                                        <p:attrNameLst>
                                          <p:attrName>ppt_w</p:attrName>
                                        </p:attrNameLst>
                                      </p:cBhvr>
                                      <p:tavLst>
                                        <p:tav tm="0">
                                          <p:val>
                                            <p:fltVal val="0"/>
                                          </p:val>
                                        </p:tav>
                                        <p:tav tm="100000">
                                          <p:val>
                                            <p:strVal val="#ppt_w"/>
                                          </p:val>
                                        </p:tav>
                                      </p:tavLst>
                                    </p:anim>
                                    <p:anim calcmode="lin" valueType="num">
                                      <p:cBhvr>
                                        <p:cTn id="62" dur="500" fill="hold"/>
                                        <p:tgtEl>
                                          <p:spTgt spid="1029"/>
                                        </p:tgtEl>
                                        <p:attrNameLst>
                                          <p:attrName>ppt_h</p:attrName>
                                        </p:attrNameLst>
                                      </p:cBhvr>
                                      <p:tavLst>
                                        <p:tav tm="0">
                                          <p:val>
                                            <p:fltVal val="0"/>
                                          </p:val>
                                        </p:tav>
                                        <p:tav tm="100000">
                                          <p:val>
                                            <p:strVal val="#ppt_h"/>
                                          </p:val>
                                        </p:tav>
                                      </p:tavLst>
                                    </p:anim>
                                    <p:animEffect transition="in" filter="fade">
                                      <p:cBhvr>
                                        <p:cTn id="6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000" dirty="0" smtClean="0"/>
              <a:t>Cluster</a:t>
            </a:r>
            <a:r>
              <a:rPr dirty="0" smtClean="0"/>
              <a:t> </a:t>
            </a:r>
            <a:r>
              <a:rPr lang="zh-CN" altLang="en-US" sz="4000" dirty="0" smtClean="0"/>
              <a:t>Shared Volumes</a:t>
            </a:r>
            <a:endParaRPr lang="en-US" altLang="en-US" sz="4000" dirty="0"/>
          </a:p>
        </p:txBody>
      </p:sp>
      <p:cxnSp>
        <p:nvCxnSpPr>
          <p:cNvPr id="74" name="Straight Connector 73"/>
          <p:cNvCxnSpPr/>
          <p:nvPr/>
        </p:nvCxnSpPr>
        <p:spPr>
          <a:xfrm rot="5400000">
            <a:off x="3543300" y="4647406"/>
            <a:ext cx="762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1295400" y="1219200"/>
            <a:ext cx="5334000" cy="2057400"/>
          </a:xfrm>
          <a:prstGeom prst="roundRect">
            <a:avLst>
              <a:gd name="adj" fmla="val 5590"/>
            </a:avLst>
          </a:prstGeom>
          <a:gradFill>
            <a:gsLst>
              <a:gs pos="0">
                <a:schemeClr val="accent4">
                  <a:lumMod val="60000"/>
                  <a:lumOff val="40000"/>
                </a:schemeClr>
              </a:gs>
              <a:gs pos="65000">
                <a:schemeClr val="accent4">
                  <a:lumMod val="20000"/>
                  <a:lumOff val="80000"/>
                </a:schemeClr>
              </a:gs>
              <a:gs pos="100000">
                <a:srgbClr val="FFFFCC"/>
              </a:gs>
            </a:gsLst>
          </a:gradFill>
          <a:ln>
            <a:solidFill>
              <a:schemeClr val="accent4"/>
            </a:solidFill>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defTabSz="914099"/>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Line 5"/>
          <p:cNvSpPr>
            <a:spLocks noChangeShapeType="1"/>
          </p:cNvSpPr>
          <p:nvPr/>
        </p:nvSpPr>
        <p:spPr bwMode="auto">
          <a:xfrm>
            <a:off x="2209800" y="2895600"/>
            <a:ext cx="1066800" cy="838200"/>
          </a:xfrm>
          <a:prstGeom prst="line">
            <a:avLst/>
          </a:prstGeom>
          <a:ln w="28575"/>
        </p:spPr>
        <p:style>
          <a:lnRef idx="1">
            <a:schemeClr val="accent1"/>
          </a:lnRef>
          <a:fillRef idx="0">
            <a:schemeClr val="accent1"/>
          </a:fillRef>
          <a:effectRef idx="0">
            <a:schemeClr val="accent1"/>
          </a:effectRef>
          <a:fontRef idx="minor">
            <a:schemeClr val="tx1"/>
          </a:fontRef>
        </p:style>
        <p:txBody>
          <a:bodyPr wrap="none" lIns="91432" tIns="45717" rIns="91432" bIns="45717"/>
          <a:lstStyle/>
          <a:p>
            <a:endParaRPr lang="en-US" dirty="0"/>
          </a:p>
        </p:txBody>
      </p:sp>
      <p:sp>
        <p:nvSpPr>
          <p:cNvPr id="7" name="Line 6"/>
          <p:cNvSpPr>
            <a:spLocks noChangeShapeType="1"/>
          </p:cNvSpPr>
          <p:nvPr/>
        </p:nvSpPr>
        <p:spPr bwMode="auto">
          <a:xfrm flipH="1">
            <a:off x="4572000" y="2971800"/>
            <a:ext cx="990600" cy="762000"/>
          </a:xfrm>
          <a:prstGeom prst="line">
            <a:avLst/>
          </a:prstGeom>
          <a:ln w="28575"/>
        </p:spPr>
        <p:style>
          <a:lnRef idx="1">
            <a:schemeClr val="accent1"/>
          </a:lnRef>
          <a:fillRef idx="0">
            <a:schemeClr val="accent1"/>
          </a:fillRef>
          <a:effectRef idx="0">
            <a:schemeClr val="accent1"/>
          </a:effectRef>
          <a:fontRef idx="minor">
            <a:schemeClr val="tx1"/>
          </a:fontRef>
        </p:style>
        <p:txBody>
          <a:bodyPr wrap="none" lIns="91432" tIns="45717" rIns="91432" bIns="45717"/>
          <a:lstStyle/>
          <a:p>
            <a:endParaRPr lang="en-US" dirty="0"/>
          </a:p>
        </p:txBody>
      </p:sp>
      <p:grpSp>
        <p:nvGrpSpPr>
          <p:cNvPr id="3" name="Group 74"/>
          <p:cNvGrpSpPr/>
          <p:nvPr/>
        </p:nvGrpSpPr>
        <p:grpSpPr>
          <a:xfrm>
            <a:off x="2590800" y="4648200"/>
            <a:ext cx="2667000" cy="1545770"/>
            <a:chOff x="2971800" y="4648200"/>
            <a:chExt cx="2667000" cy="1545770"/>
          </a:xfrm>
        </p:grpSpPr>
        <p:grpSp>
          <p:nvGrpSpPr>
            <p:cNvPr id="4" name="Group 205"/>
            <p:cNvGrpSpPr/>
            <p:nvPr/>
          </p:nvGrpSpPr>
          <p:grpSpPr>
            <a:xfrm>
              <a:off x="3048000" y="4648200"/>
              <a:ext cx="2521525" cy="1545770"/>
              <a:chOff x="1074419" y="4083231"/>
              <a:chExt cx="2773682" cy="1700348"/>
            </a:xfrm>
          </p:grpSpPr>
          <p:pic>
            <p:nvPicPr>
              <p:cNvPr id="63"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1074419" y="4083231"/>
                <a:ext cx="2773682" cy="1365068"/>
              </a:xfrm>
              <a:prstGeom prst="rect">
                <a:avLst/>
              </a:prstGeom>
              <a:noFill/>
            </p:spPr>
          </p:pic>
          <p:sp>
            <p:nvSpPr>
              <p:cNvPr id="64" name="TextBox 63"/>
              <p:cNvSpPr txBox="1"/>
              <p:nvPr/>
            </p:nvSpPr>
            <p:spPr>
              <a:xfrm>
                <a:off x="2043508" y="5377314"/>
                <a:ext cx="203203" cy="406265"/>
              </a:xfrm>
              <a:prstGeom prst="rect">
                <a:avLst/>
              </a:prstGeom>
              <a:noFill/>
            </p:spPr>
            <p:txBody>
              <a:bodyPr wrap="none" rtlCol="0">
                <a:spAutoFit/>
              </a:bodyPr>
              <a:lstStyle/>
              <a:p>
                <a:pPr algn="ctr"/>
                <a:endParaRPr lang="en-US" dirty="0">
                  <a:latin typeface="+mj-lt"/>
                </a:endParaRPr>
              </a:p>
            </p:txBody>
          </p:sp>
        </p:grpSp>
        <p:grpSp>
          <p:nvGrpSpPr>
            <p:cNvPr id="5" name="Group 64"/>
            <p:cNvGrpSpPr/>
            <p:nvPr/>
          </p:nvGrpSpPr>
          <p:grpSpPr>
            <a:xfrm>
              <a:off x="2971800" y="4974770"/>
              <a:ext cx="838200" cy="685799"/>
              <a:chOff x="152400" y="3352801"/>
              <a:chExt cx="838200" cy="685799"/>
            </a:xfrm>
          </p:grpSpPr>
          <p:sp>
            <p:nvSpPr>
              <p:cNvPr id="52" name="Rounded Rectangle 51"/>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53"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nvGrpSpPr>
            <p:cNvPr id="8" name="Group 65"/>
            <p:cNvGrpSpPr/>
            <p:nvPr/>
          </p:nvGrpSpPr>
          <p:grpSpPr>
            <a:xfrm>
              <a:off x="3886200" y="4974770"/>
              <a:ext cx="838200" cy="685799"/>
              <a:chOff x="152400" y="3352801"/>
              <a:chExt cx="838200" cy="685799"/>
            </a:xfrm>
          </p:grpSpPr>
          <p:sp>
            <p:nvSpPr>
              <p:cNvPr id="67" name="Rounded Rectangle 66"/>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68"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nvGrpSpPr>
            <p:cNvPr id="9" name="Group 68"/>
            <p:cNvGrpSpPr/>
            <p:nvPr/>
          </p:nvGrpSpPr>
          <p:grpSpPr>
            <a:xfrm>
              <a:off x="4800600" y="4974770"/>
              <a:ext cx="838200" cy="685799"/>
              <a:chOff x="152400" y="3352801"/>
              <a:chExt cx="838200" cy="685799"/>
            </a:xfrm>
          </p:grpSpPr>
          <p:sp>
            <p:nvSpPr>
              <p:cNvPr id="70" name="Rounded Rectangle 69"/>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71"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cxnSp>
        <p:nvCxnSpPr>
          <p:cNvPr id="73" name="Straight Connector 72"/>
          <p:cNvCxnSpPr/>
          <p:nvPr/>
        </p:nvCxnSpPr>
        <p:spPr>
          <a:xfrm rot="5400000">
            <a:off x="3543300" y="3199606"/>
            <a:ext cx="7620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77"/>
          <p:cNvGrpSpPr/>
          <p:nvPr/>
        </p:nvGrpSpPr>
        <p:grpSpPr>
          <a:xfrm>
            <a:off x="2993750" y="3276600"/>
            <a:ext cx="1861101" cy="1219199"/>
            <a:chOff x="3810000" y="1600200"/>
            <a:chExt cx="1981200" cy="1297876"/>
          </a:xfrm>
        </p:grpSpPr>
        <p:pic>
          <p:nvPicPr>
            <p:cNvPr id="45" name="Picture 5" descr="C:\Courses\Wadeware\2008\2008_05_28 40818 Enterprise Service Readiness\EventsDVD_FY07\Shapes and Graphics\Internet Cloud\cloud illustration icon.png"/>
            <p:cNvPicPr>
              <a:picLocks noChangeAspect="1" noChangeArrowheads="1"/>
            </p:cNvPicPr>
            <p:nvPr/>
          </p:nvPicPr>
          <p:blipFill>
            <a:blip r:embed="rId5" cstate="print"/>
            <a:srcRect/>
            <a:stretch>
              <a:fillRect/>
            </a:stretch>
          </p:blipFill>
          <p:spPr bwMode="auto">
            <a:xfrm>
              <a:off x="3810000" y="1600200"/>
              <a:ext cx="1981200" cy="1297876"/>
            </a:xfrm>
            <a:prstGeom prst="rect">
              <a:avLst/>
            </a:prstGeom>
            <a:noFill/>
          </p:spPr>
        </p:pic>
        <p:sp>
          <p:nvSpPr>
            <p:cNvPr id="46" name="TextBox 45"/>
            <p:cNvSpPr txBox="1"/>
            <p:nvPr/>
          </p:nvSpPr>
          <p:spPr>
            <a:xfrm>
              <a:off x="4085167" y="2105444"/>
              <a:ext cx="918225" cy="342348"/>
            </a:xfrm>
            <a:prstGeom prst="rect">
              <a:avLst/>
            </a:prstGeom>
            <a:noFill/>
          </p:spPr>
          <p:txBody>
            <a:bodyPr wrap="square" rtlCol="0">
              <a:spAutoFit/>
            </a:bodyPr>
            <a:lstStyle/>
            <a:p>
              <a:pPr algn="ctr"/>
              <a:r>
                <a:rPr lang="en-US" dirty="0" smtClean="0">
                  <a:latin typeface="+mj-lt"/>
                </a:rPr>
                <a:t>SAN</a:t>
              </a:r>
              <a:endParaRPr lang="en-US" dirty="0">
                <a:latin typeface="+mj-lt"/>
              </a:endParaRPr>
            </a:p>
          </p:txBody>
        </p:sp>
      </p:grpSp>
      <p:sp>
        <p:nvSpPr>
          <p:cNvPr id="79" name="Rectangular Callout 78"/>
          <p:cNvSpPr/>
          <p:nvPr/>
        </p:nvSpPr>
        <p:spPr bwMode="auto">
          <a:xfrm>
            <a:off x="1371600" y="6019800"/>
            <a:ext cx="1828800" cy="369328"/>
          </a:xfrm>
          <a:prstGeom prst="wedgeRectCallout">
            <a:avLst>
              <a:gd name="adj1" fmla="val 49006"/>
              <a:gd name="adj2" fmla="val -1210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一个卷</a:t>
            </a:r>
            <a:endParaRPr lang="en-US" dirty="0" smtClean="0">
              <a:solidFill>
                <a:schemeClr val="tx1"/>
              </a:solidFill>
              <a:latin typeface="Segoe" pitchFamily="34" charset="0"/>
            </a:endParaRPr>
          </a:p>
        </p:txBody>
      </p:sp>
      <p:pic>
        <p:nvPicPr>
          <p:cNvPr id="98" name="Picture 2" descr="C:\Courses\Icons Windows Vista\Server.png"/>
          <p:cNvPicPr>
            <a:picLocks noChangeAspect="1" noChangeArrowheads="1"/>
          </p:cNvPicPr>
          <p:nvPr/>
        </p:nvPicPr>
        <p:blipFill>
          <a:blip r:embed="rId6" cstate="print"/>
          <a:srcRect/>
          <a:stretch>
            <a:fillRect/>
          </a:stretch>
        </p:blipFill>
        <p:spPr bwMode="auto">
          <a:xfrm>
            <a:off x="1524000" y="1371600"/>
            <a:ext cx="1280747" cy="1752600"/>
          </a:xfrm>
          <a:prstGeom prst="rect">
            <a:avLst/>
          </a:prstGeom>
          <a:noFill/>
        </p:spPr>
      </p:pic>
      <p:pic>
        <p:nvPicPr>
          <p:cNvPr id="99" name="Picture 2" descr="C:\Courses\Icons Windows Vista\Server.png"/>
          <p:cNvPicPr>
            <a:picLocks noChangeAspect="1" noChangeArrowheads="1"/>
          </p:cNvPicPr>
          <p:nvPr/>
        </p:nvPicPr>
        <p:blipFill>
          <a:blip r:embed="rId6" cstate="print"/>
          <a:srcRect/>
          <a:stretch>
            <a:fillRect/>
          </a:stretch>
        </p:blipFill>
        <p:spPr bwMode="auto">
          <a:xfrm>
            <a:off x="3505200" y="1371600"/>
            <a:ext cx="1280747" cy="1752600"/>
          </a:xfrm>
          <a:prstGeom prst="rect">
            <a:avLst/>
          </a:prstGeom>
          <a:noFill/>
        </p:spPr>
      </p:pic>
      <p:pic>
        <p:nvPicPr>
          <p:cNvPr id="100" name="Picture 2" descr="C:\Courses\Icons Windows Vista\Server.png"/>
          <p:cNvPicPr>
            <a:picLocks noChangeAspect="1" noChangeArrowheads="1"/>
          </p:cNvPicPr>
          <p:nvPr/>
        </p:nvPicPr>
        <p:blipFill>
          <a:blip r:embed="rId6" cstate="print"/>
          <a:srcRect/>
          <a:stretch>
            <a:fillRect/>
          </a:stretch>
        </p:blipFill>
        <p:spPr bwMode="auto">
          <a:xfrm>
            <a:off x="5257800" y="1371600"/>
            <a:ext cx="1280747" cy="1752600"/>
          </a:xfrm>
          <a:prstGeom prst="rect">
            <a:avLst/>
          </a:prstGeom>
          <a:noFill/>
        </p:spPr>
      </p:pic>
      <p:pic>
        <p:nvPicPr>
          <p:cNvPr id="1026" name="Picture 2" descr="C:\Courses\Icons Windows Vista\Server_virtual.png"/>
          <p:cNvPicPr>
            <a:picLocks noChangeAspect="1" noChangeArrowheads="1"/>
          </p:cNvPicPr>
          <p:nvPr/>
        </p:nvPicPr>
        <p:blipFill>
          <a:blip r:embed="rId7" cstate="print"/>
          <a:srcRect/>
          <a:stretch>
            <a:fillRect/>
          </a:stretch>
        </p:blipFill>
        <p:spPr bwMode="auto">
          <a:xfrm>
            <a:off x="2057400" y="1524000"/>
            <a:ext cx="838200" cy="1077218"/>
          </a:xfrm>
          <a:prstGeom prst="rect">
            <a:avLst/>
          </a:prstGeom>
          <a:noFill/>
        </p:spPr>
      </p:pic>
      <p:pic>
        <p:nvPicPr>
          <p:cNvPr id="76" name="Picture 2" descr="C:\Courses\Icons Windows Vista\Server_virtual.png"/>
          <p:cNvPicPr>
            <a:picLocks noChangeAspect="1" noChangeArrowheads="1"/>
          </p:cNvPicPr>
          <p:nvPr/>
        </p:nvPicPr>
        <p:blipFill>
          <a:blip r:embed="rId7" cstate="print"/>
          <a:srcRect/>
          <a:stretch>
            <a:fillRect/>
          </a:stretch>
        </p:blipFill>
        <p:spPr bwMode="auto">
          <a:xfrm>
            <a:off x="4038600" y="1524000"/>
            <a:ext cx="838200" cy="1077218"/>
          </a:xfrm>
          <a:prstGeom prst="rect">
            <a:avLst/>
          </a:prstGeom>
          <a:noFill/>
        </p:spPr>
      </p:pic>
      <p:pic>
        <p:nvPicPr>
          <p:cNvPr id="77" name="Picture 2" descr="C:\Courses\Icons Windows Vista\Server_virtual.png"/>
          <p:cNvPicPr>
            <a:picLocks noChangeAspect="1" noChangeArrowheads="1"/>
          </p:cNvPicPr>
          <p:nvPr/>
        </p:nvPicPr>
        <p:blipFill>
          <a:blip r:embed="rId7" cstate="print"/>
          <a:srcRect/>
          <a:stretch>
            <a:fillRect/>
          </a:stretch>
        </p:blipFill>
        <p:spPr bwMode="auto">
          <a:xfrm>
            <a:off x="5791200" y="1524000"/>
            <a:ext cx="838200" cy="1077218"/>
          </a:xfrm>
          <a:prstGeom prst="rect">
            <a:avLst/>
          </a:prstGeom>
          <a:noFill/>
        </p:spPr>
      </p:pic>
      <p:cxnSp>
        <p:nvCxnSpPr>
          <p:cNvPr id="82" name="Straight Connector 81"/>
          <p:cNvCxnSpPr/>
          <p:nvPr/>
        </p:nvCxnSpPr>
        <p:spPr>
          <a:xfrm rot="16200000" flipH="1">
            <a:off x="1295400" y="3657600"/>
            <a:ext cx="1981200" cy="762000"/>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2971006" y="3962400"/>
            <a:ext cx="2134394" cy="794"/>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343400" y="3733800"/>
            <a:ext cx="2057400" cy="533400"/>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bwMode="auto">
          <a:xfrm>
            <a:off x="6858000" y="1281500"/>
            <a:ext cx="1981200" cy="646327"/>
          </a:xfrm>
          <a:prstGeom prst="wedgeRectCallout">
            <a:avLst>
              <a:gd name="adj1" fmla="val -76194"/>
              <a:gd name="adj2" fmla="val 452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同时访问</a:t>
            </a:r>
            <a:endParaRPr lang="en-US" altLang="zh-CN" dirty="0" smtClean="0">
              <a:solidFill>
                <a:schemeClr val="tx1"/>
              </a:solidFill>
              <a:latin typeface="Segoe" pitchFamily="34" charset="0"/>
            </a:endParaRPr>
          </a:p>
          <a:p>
            <a:pPr algn="ctr" defTabSz="914099"/>
            <a:r>
              <a:rPr lang="zh-CN" altLang="en-US" dirty="0" smtClean="0">
                <a:solidFill>
                  <a:schemeClr val="tx1"/>
                </a:solidFill>
                <a:latin typeface="Segoe" pitchFamily="34" charset="0"/>
              </a:rPr>
              <a:t>一个文件系统</a:t>
            </a:r>
            <a:endParaRPr lang="en-US" dirty="0" smtClean="0">
              <a:solidFill>
                <a:schemeClr val="tx1"/>
              </a:solidFill>
              <a:latin typeface="Segoe" pitchFamily="34" charset="0"/>
            </a:endParaRPr>
          </a:p>
        </p:txBody>
      </p:sp>
    </p:spTree>
  </p:cSld>
  <p:clrMapOvr>
    <a:masterClrMapping/>
  </p:clrMapOvr>
  <p:transition advClick="0"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Rectangle 881666"/>
          <p:cNvPicPr>
            <a:picLocks noChangeArrowheads="1"/>
          </p:cNvPicPr>
          <p:nvPr/>
        </p:nvPicPr>
        <p:blipFill>
          <a:blip r:embed="rId3" cstate="print"/>
          <a:srcRect/>
          <a:stretch>
            <a:fillRect/>
          </a:stretch>
        </p:blipFill>
        <p:spPr bwMode="ltGray">
          <a:xfrm>
            <a:off x="6196013" y="1485900"/>
            <a:ext cx="2947987" cy="2503488"/>
          </a:xfrm>
          <a:prstGeom prst="rect">
            <a:avLst/>
          </a:prstGeom>
          <a:noFill/>
          <a:ln w="9525">
            <a:noFill/>
            <a:miter lim="800000"/>
            <a:headEnd/>
            <a:tailEnd/>
          </a:ln>
        </p:spPr>
      </p:pic>
      <p:pic>
        <p:nvPicPr>
          <p:cNvPr id="19458" name="Rectangle 881667"/>
          <p:cNvPicPr>
            <a:picLocks noChangeArrowheads="1"/>
          </p:cNvPicPr>
          <p:nvPr/>
        </p:nvPicPr>
        <p:blipFill>
          <a:blip r:embed="rId3" cstate="print"/>
          <a:srcRect/>
          <a:stretch>
            <a:fillRect/>
          </a:stretch>
        </p:blipFill>
        <p:spPr bwMode="ltGray">
          <a:xfrm>
            <a:off x="3124200" y="1485900"/>
            <a:ext cx="3070225" cy="2486025"/>
          </a:xfrm>
          <a:prstGeom prst="rect">
            <a:avLst/>
          </a:prstGeom>
          <a:noFill/>
          <a:ln w="9525">
            <a:noFill/>
            <a:miter lim="800000"/>
            <a:headEnd/>
            <a:tailEnd/>
          </a:ln>
        </p:spPr>
      </p:pic>
      <p:pic>
        <p:nvPicPr>
          <p:cNvPr id="19459" name="Rectangle 881665"/>
          <p:cNvPicPr>
            <a:picLocks noChangeAspect="1" noChangeArrowheads="1"/>
          </p:cNvPicPr>
          <p:nvPr/>
        </p:nvPicPr>
        <p:blipFill>
          <a:blip r:embed="rId3" cstate="print"/>
          <a:srcRect/>
          <a:stretch>
            <a:fillRect/>
          </a:stretch>
        </p:blipFill>
        <p:spPr bwMode="ltGray">
          <a:xfrm>
            <a:off x="-77788" y="3973513"/>
            <a:ext cx="9221788" cy="2884487"/>
          </a:xfrm>
          <a:prstGeom prst="rect">
            <a:avLst/>
          </a:prstGeom>
          <a:noFill/>
          <a:ln w="9525">
            <a:noFill/>
            <a:miter lim="800000"/>
            <a:headEnd/>
            <a:tailEnd/>
          </a:ln>
        </p:spPr>
      </p:pic>
      <p:pic>
        <p:nvPicPr>
          <p:cNvPr id="19460" name="Rectangle 881667"/>
          <p:cNvPicPr>
            <a:picLocks noChangeArrowheads="1"/>
          </p:cNvPicPr>
          <p:nvPr/>
        </p:nvPicPr>
        <p:blipFill>
          <a:blip r:embed="rId3" cstate="print"/>
          <a:srcRect/>
          <a:stretch>
            <a:fillRect/>
          </a:stretch>
        </p:blipFill>
        <p:spPr bwMode="ltGray">
          <a:xfrm>
            <a:off x="0" y="1485900"/>
            <a:ext cx="3070225" cy="2486025"/>
          </a:xfrm>
          <a:prstGeom prst="rect">
            <a:avLst/>
          </a:prstGeom>
          <a:noFill/>
          <a:ln w="9525">
            <a:noFill/>
            <a:miter lim="800000"/>
            <a:headEnd/>
            <a:tailEnd/>
          </a:ln>
        </p:spPr>
      </p:pic>
      <p:sp>
        <p:nvSpPr>
          <p:cNvPr id="6" name="Rounded Rectangle 5"/>
          <p:cNvSpPr/>
          <p:nvPr/>
        </p:nvSpPr>
        <p:spPr bwMode="auto">
          <a:xfrm>
            <a:off x="3352800" y="1714500"/>
            <a:ext cx="2590800" cy="44291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2000" b="1" dirty="0" smtClean="0">
                <a:solidFill>
                  <a:schemeClr val="bg1"/>
                </a:solidFill>
              </a:rPr>
              <a:t>管理</a:t>
            </a:r>
            <a:endParaRPr lang="en-US" sz="2400" b="1" dirty="0">
              <a:solidFill>
                <a:schemeClr val="bg1"/>
              </a:solidFill>
            </a:endParaRPr>
          </a:p>
        </p:txBody>
      </p:sp>
      <p:sp>
        <p:nvSpPr>
          <p:cNvPr id="7" name="Rounded Rectangle 6"/>
          <p:cNvSpPr/>
          <p:nvPr/>
        </p:nvSpPr>
        <p:spPr bwMode="auto">
          <a:xfrm>
            <a:off x="6400800" y="1714500"/>
            <a:ext cx="2514600" cy="41275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21" tIns="45712" rIns="91421" bIns="45712" anchor="ctr"/>
          <a:lstStyle/>
          <a:p>
            <a:pPr algn="ctr" defTabSz="913953" fontAlgn="auto">
              <a:spcBef>
                <a:spcPts val="0"/>
              </a:spcBef>
              <a:spcAft>
                <a:spcPts val="0"/>
              </a:spcAft>
              <a:defRPr/>
            </a:pPr>
            <a:r>
              <a:rPr lang="en-US" sz="2300" b="1" dirty="0">
                <a:solidFill>
                  <a:schemeClr val="bg1"/>
                </a:solidFill>
              </a:rPr>
              <a:t>Web</a:t>
            </a:r>
          </a:p>
        </p:txBody>
      </p:sp>
      <p:sp>
        <p:nvSpPr>
          <p:cNvPr id="8" name="Rounded Rectangle 7"/>
          <p:cNvSpPr/>
          <p:nvPr/>
        </p:nvSpPr>
        <p:spPr bwMode="auto">
          <a:xfrm>
            <a:off x="228600" y="1714500"/>
            <a:ext cx="2622550" cy="42703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2000" b="1" dirty="0" smtClean="0">
                <a:solidFill>
                  <a:schemeClr val="bg1"/>
                </a:solidFill>
              </a:rPr>
              <a:t>虚拟化</a:t>
            </a:r>
            <a:endParaRPr lang="en-US" sz="1600" b="1" dirty="0">
              <a:solidFill>
                <a:schemeClr val="bg1"/>
              </a:solidFill>
            </a:endParaRPr>
          </a:p>
        </p:txBody>
      </p:sp>
      <p:sp>
        <p:nvSpPr>
          <p:cNvPr id="19464" name="TextBox 8"/>
          <p:cNvSpPr txBox="1">
            <a:spLocks noChangeArrowheads="1"/>
          </p:cNvSpPr>
          <p:nvPr/>
        </p:nvSpPr>
        <p:spPr bwMode="invGray">
          <a:xfrm>
            <a:off x="6324600" y="2286000"/>
            <a:ext cx="2819400" cy="1485900"/>
          </a:xfrm>
          <a:prstGeom prst="rect">
            <a:avLst/>
          </a:prstGeom>
          <a:noFill/>
          <a:ln w="9525" algn="ctr">
            <a:noFill/>
            <a:miter lim="800000"/>
            <a:headEnd/>
            <a:tailEnd/>
          </a:ln>
        </p:spPr>
        <p:txBody>
          <a:bodyPr lIns="45717" tIns="38092" rIns="45717" bIns="38092"/>
          <a:lstStyle/>
          <a:p>
            <a:pPr>
              <a:lnSpc>
                <a:spcPct val="90000"/>
              </a:lnSpc>
            </a:pPr>
            <a:r>
              <a:rPr lang="en-US" sz="1400" dirty="0">
                <a:latin typeface="Segoe"/>
              </a:rPr>
              <a:t>IIS 7.5</a:t>
            </a:r>
          </a:p>
          <a:p>
            <a:pPr>
              <a:lnSpc>
                <a:spcPct val="90000"/>
              </a:lnSpc>
            </a:pPr>
            <a:endParaRPr lang="en-US" sz="1400" dirty="0">
              <a:latin typeface="Segoe"/>
            </a:endParaRPr>
          </a:p>
          <a:p>
            <a:pPr>
              <a:lnSpc>
                <a:spcPct val="90000"/>
              </a:lnSpc>
            </a:pPr>
            <a:r>
              <a:rPr lang="en-US" altLang="zh-CN" sz="1400" dirty="0" smtClean="0">
                <a:latin typeface="Segoe"/>
              </a:rPr>
              <a:t>Server Core</a:t>
            </a:r>
            <a:r>
              <a:rPr lang="zh-CN" altLang="en-US" sz="1400" dirty="0" smtClean="0">
                <a:latin typeface="Segoe"/>
              </a:rPr>
              <a:t>支持</a:t>
            </a:r>
            <a:r>
              <a:rPr lang="en-US" sz="1400" dirty="0" smtClean="0">
                <a:latin typeface="Segoe"/>
              </a:rPr>
              <a:t>ASP </a:t>
            </a:r>
            <a:r>
              <a:rPr lang="en-US" sz="1400" dirty="0">
                <a:latin typeface="Segoe"/>
              </a:rPr>
              <a:t>.</a:t>
            </a:r>
            <a:r>
              <a:rPr lang="en-US" sz="1400" dirty="0" smtClean="0">
                <a:latin typeface="Segoe"/>
              </a:rPr>
              <a:t>NET</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增强的</a:t>
            </a:r>
            <a:r>
              <a:rPr lang="en-US" sz="1400" dirty="0" smtClean="0">
                <a:latin typeface="Segoe"/>
              </a:rPr>
              <a:t>FTP </a:t>
            </a:r>
            <a:r>
              <a:rPr lang="zh-CN" altLang="en-US" sz="1400" dirty="0" smtClean="0">
                <a:latin typeface="Segoe"/>
              </a:rPr>
              <a:t>和</a:t>
            </a:r>
            <a:r>
              <a:rPr lang="en-US" sz="1400" dirty="0" err="1" smtClean="0">
                <a:latin typeface="Segoe"/>
              </a:rPr>
              <a:t>WebDAV</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管理模块 </a:t>
            </a:r>
            <a:r>
              <a:rPr lang="en-US" sz="1400" dirty="0" smtClean="0">
                <a:latin typeface="Segoe"/>
              </a:rPr>
              <a:t>&amp; </a:t>
            </a:r>
            <a:r>
              <a:rPr lang="en-US" sz="1400" dirty="0" err="1">
                <a:latin typeface="Segoe"/>
              </a:rPr>
              <a:t>Cmdlets</a:t>
            </a:r>
            <a:endParaRPr lang="en-US" sz="1400" dirty="0">
              <a:latin typeface="Segoe"/>
            </a:endParaRPr>
          </a:p>
        </p:txBody>
      </p:sp>
      <p:sp>
        <p:nvSpPr>
          <p:cNvPr id="19465" name="TextBox 9"/>
          <p:cNvSpPr txBox="1">
            <a:spLocks noChangeArrowheads="1"/>
          </p:cNvSpPr>
          <p:nvPr/>
        </p:nvSpPr>
        <p:spPr bwMode="invGray">
          <a:xfrm>
            <a:off x="152400" y="2286000"/>
            <a:ext cx="2679700" cy="1485900"/>
          </a:xfrm>
          <a:prstGeom prst="rect">
            <a:avLst/>
          </a:prstGeom>
          <a:noFill/>
          <a:ln w="9525" algn="ctr">
            <a:noFill/>
            <a:miter lim="800000"/>
            <a:headEnd/>
            <a:tailEnd/>
          </a:ln>
        </p:spPr>
        <p:txBody>
          <a:bodyPr lIns="45717" tIns="38092" rIns="45717" bIns="38092"/>
          <a:lstStyle/>
          <a:p>
            <a:pPr>
              <a:lnSpc>
                <a:spcPct val="90000"/>
              </a:lnSpc>
            </a:pPr>
            <a:r>
              <a:rPr lang="zh-CN" altLang="en-US" sz="1400" dirty="0" smtClean="0">
                <a:latin typeface="Segoe"/>
              </a:rPr>
              <a:t>带有在线迁移的</a:t>
            </a:r>
            <a:r>
              <a:rPr lang="en-US" sz="1400" dirty="0" smtClean="0">
                <a:latin typeface="Segoe"/>
              </a:rPr>
              <a:t>Hyper-V™</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支持</a:t>
            </a:r>
            <a:r>
              <a:rPr lang="en-US" altLang="zh-CN" sz="1400" dirty="0" smtClean="0">
                <a:latin typeface="Segoe"/>
              </a:rPr>
              <a:t>VM</a:t>
            </a:r>
            <a:r>
              <a:rPr lang="zh-CN" altLang="en-US" sz="1400" dirty="0" smtClean="0">
                <a:latin typeface="Segoe"/>
              </a:rPr>
              <a:t>存储的热插拔</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远程桌面服务</a:t>
            </a:r>
            <a:r>
              <a:rPr lang="en-US" altLang="zh-CN" sz="1400" dirty="0" smtClean="0">
                <a:latin typeface="Segoe"/>
              </a:rPr>
              <a:t>(RDS)</a:t>
            </a:r>
            <a:endParaRPr lang="en-US" sz="1400" dirty="0">
              <a:latin typeface="Segoe"/>
            </a:endParaRPr>
          </a:p>
        </p:txBody>
      </p:sp>
      <p:sp>
        <p:nvSpPr>
          <p:cNvPr id="15" name="Rounded Rectangle 14"/>
          <p:cNvSpPr/>
          <p:nvPr/>
        </p:nvSpPr>
        <p:spPr bwMode="auto">
          <a:xfrm>
            <a:off x="800100" y="4286250"/>
            <a:ext cx="7486650" cy="42703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2000" b="1" dirty="0" smtClean="0">
                <a:solidFill>
                  <a:schemeClr val="bg1"/>
                </a:solidFill>
              </a:rPr>
              <a:t>企业级基础技术</a:t>
            </a:r>
            <a:endParaRPr lang="en-US" sz="1600" b="1" dirty="0">
              <a:solidFill>
                <a:schemeClr val="bg1"/>
              </a:solidFill>
            </a:endParaRPr>
          </a:p>
        </p:txBody>
      </p:sp>
      <p:sp>
        <p:nvSpPr>
          <p:cNvPr id="19467" name="TextBox 16"/>
          <p:cNvSpPr txBox="1">
            <a:spLocks noChangeArrowheads="1"/>
          </p:cNvSpPr>
          <p:nvPr/>
        </p:nvSpPr>
        <p:spPr bwMode="invGray">
          <a:xfrm>
            <a:off x="3276600" y="2286000"/>
            <a:ext cx="2628900" cy="1371600"/>
          </a:xfrm>
          <a:prstGeom prst="rect">
            <a:avLst/>
          </a:prstGeom>
          <a:noFill/>
          <a:ln w="9525" algn="ctr">
            <a:noFill/>
            <a:miter lim="800000"/>
            <a:headEnd/>
            <a:tailEnd/>
          </a:ln>
        </p:spPr>
        <p:txBody>
          <a:bodyPr lIns="45717" tIns="38092" rIns="45717" bIns="38092"/>
          <a:lstStyle/>
          <a:p>
            <a:pPr>
              <a:lnSpc>
                <a:spcPct val="90000"/>
              </a:lnSpc>
            </a:pPr>
            <a:r>
              <a:rPr lang="zh-CN" altLang="en-US" sz="1400" dirty="0" smtClean="0">
                <a:latin typeface="Segoe"/>
              </a:rPr>
              <a:t>电源管理</a:t>
            </a:r>
            <a:endParaRPr lang="en-US" sz="1400" dirty="0">
              <a:latin typeface="Segoe"/>
            </a:endParaRPr>
          </a:p>
          <a:p>
            <a:pPr>
              <a:lnSpc>
                <a:spcPct val="90000"/>
              </a:lnSpc>
            </a:pPr>
            <a:endParaRPr lang="en-US" sz="1400" dirty="0">
              <a:latin typeface="Segoe"/>
            </a:endParaRPr>
          </a:p>
          <a:p>
            <a:pPr>
              <a:lnSpc>
                <a:spcPct val="90000"/>
              </a:lnSpc>
            </a:pPr>
            <a:r>
              <a:rPr lang="en-US" sz="1400" dirty="0" smtClean="0">
                <a:latin typeface="Segoe"/>
              </a:rPr>
              <a:t>Windows PowerShell</a:t>
            </a:r>
            <a:endParaRPr lang="en-US" sz="1400" dirty="0">
              <a:latin typeface="Segoe"/>
            </a:endParaRPr>
          </a:p>
          <a:p>
            <a:pPr>
              <a:lnSpc>
                <a:spcPct val="90000"/>
              </a:lnSpc>
            </a:pPr>
            <a:endParaRPr lang="en-US" sz="1400" dirty="0">
              <a:latin typeface="Segoe"/>
            </a:endParaRPr>
          </a:p>
          <a:p>
            <a:pPr>
              <a:lnSpc>
                <a:spcPct val="90000"/>
              </a:lnSpc>
            </a:pPr>
            <a:r>
              <a:rPr lang="en-US" sz="1400" dirty="0" smtClean="0">
                <a:latin typeface="Segoe"/>
              </a:rPr>
              <a:t>AD</a:t>
            </a:r>
            <a:r>
              <a:rPr lang="zh-CN" altLang="en-US" sz="1400" dirty="0" smtClean="0">
                <a:latin typeface="Segoe"/>
              </a:rPr>
              <a:t>集中管控中心</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最佳实践分析器</a:t>
            </a:r>
            <a:endParaRPr lang="en-US" sz="1400" dirty="0">
              <a:latin typeface="Segoe"/>
            </a:endParaRPr>
          </a:p>
        </p:txBody>
      </p:sp>
      <p:pic>
        <p:nvPicPr>
          <p:cNvPr id="19468" name="Picture 3" descr="C:\Users\wardr\Desktop\WS08-R2_h_rgb.png"/>
          <p:cNvPicPr>
            <a:picLocks noChangeAspect="1" noChangeArrowheads="1"/>
          </p:cNvPicPr>
          <p:nvPr/>
        </p:nvPicPr>
        <p:blipFill>
          <a:blip r:embed="rId4" cstate="print"/>
          <a:srcRect/>
          <a:stretch>
            <a:fillRect/>
          </a:stretch>
        </p:blipFill>
        <p:spPr bwMode="auto">
          <a:xfrm>
            <a:off x="1600200" y="114300"/>
            <a:ext cx="5997575" cy="839788"/>
          </a:xfrm>
          <a:prstGeom prst="rect">
            <a:avLst/>
          </a:prstGeom>
          <a:noFill/>
          <a:ln w="9525">
            <a:noFill/>
            <a:miter lim="800000"/>
            <a:headEnd/>
            <a:tailEnd/>
          </a:ln>
        </p:spPr>
      </p:pic>
      <p:sp>
        <p:nvSpPr>
          <p:cNvPr id="19" name="Rounded Rectangle 18"/>
          <p:cNvSpPr/>
          <p:nvPr/>
        </p:nvSpPr>
        <p:spPr bwMode="auto">
          <a:xfrm>
            <a:off x="4572000" y="4743450"/>
            <a:ext cx="3714750" cy="2857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1600" b="1" dirty="0" smtClean="0">
                <a:solidFill>
                  <a:schemeClr val="bg1"/>
                </a:solidFill>
              </a:rPr>
              <a:t>与</a:t>
            </a:r>
            <a:r>
              <a:rPr lang="en-US" sz="1600" b="1" dirty="0" smtClean="0">
                <a:solidFill>
                  <a:schemeClr val="bg1"/>
                </a:solidFill>
              </a:rPr>
              <a:t>Windows 7</a:t>
            </a:r>
            <a:r>
              <a:rPr lang="zh-CN" altLang="en-US" sz="1600" b="1" dirty="0" smtClean="0">
                <a:solidFill>
                  <a:schemeClr val="bg1"/>
                </a:solidFill>
              </a:rPr>
              <a:t>最佳配合</a:t>
            </a:r>
            <a:endParaRPr lang="en-US" sz="1600" b="1" dirty="0">
              <a:solidFill>
                <a:schemeClr val="bg1"/>
              </a:solidFill>
            </a:endParaRPr>
          </a:p>
        </p:txBody>
      </p:sp>
      <p:sp>
        <p:nvSpPr>
          <p:cNvPr id="23" name="Rounded Rectangle 22"/>
          <p:cNvSpPr/>
          <p:nvPr/>
        </p:nvSpPr>
        <p:spPr bwMode="auto">
          <a:xfrm>
            <a:off x="785786" y="4743450"/>
            <a:ext cx="3767164" cy="28575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1600" b="1" dirty="0" smtClean="0">
                <a:solidFill>
                  <a:schemeClr val="bg1"/>
                </a:solidFill>
              </a:rPr>
              <a:t>扩展性 </a:t>
            </a:r>
            <a:r>
              <a:rPr lang="en-US" altLang="zh-CN" sz="1600" b="1" dirty="0" smtClean="0">
                <a:solidFill>
                  <a:schemeClr val="bg1"/>
                </a:solidFill>
              </a:rPr>
              <a:t>&amp; </a:t>
            </a:r>
            <a:r>
              <a:rPr lang="zh-CN" altLang="en-US" sz="1600" b="1" dirty="0" smtClean="0">
                <a:solidFill>
                  <a:schemeClr val="bg1"/>
                </a:solidFill>
              </a:rPr>
              <a:t>可靠性</a:t>
            </a:r>
            <a:endParaRPr lang="en-US" sz="1600" b="1" dirty="0">
              <a:solidFill>
                <a:schemeClr val="bg1"/>
              </a:solidFill>
            </a:endParaRPr>
          </a:p>
        </p:txBody>
      </p:sp>
      <p:sp>
        <p:nvSpPr>
          <p:cNvPr id="19471" name="TextBox 23"/>
          <p:cNvSpPr txBox="1">
            <a:spLocks noChangeArrowheads="1"/>
          </p:cNvSpPr>
          <p:nvPr/>
        </p:nvSpPr>
        <p:spPr bwMode="auto">
          <a:xfrm>
            <a:off x="4686300" y="5086350"/>
            <a:ext cx="3657600" cy="1371600"/>
          </a:xfrm>
          <a:prstGeom prst="rect">
            <a:avLst/>
          </a:prstGeom>
          <a:noFill/>
          <a:ln w="9525">
            <a:noFill/>
            <a:miter lim="800000"/>
            <a:headEnd/>
            <a:tailEnd/>
          </a:ln>
        </p:spPr>
        <p:txBody>
          <a:bodyPr/>
          <a:lstStyle/>
          <a:p>
            <a:r>
              <a:rPr lang="en-US" sz="1400" dirty="0" err="1" smtClean="0">
                <a:latin typeface="Segoe"/>
                <a:cs typeface="Arial" charset="0"/>
              </a:rPr>
              <a:t>DirectAccess</a:t>
            </a:r>
            <a:r>
              <a:rPr lang="en-US" sz="1400" dirty="0" smtClean="0">
                <a:latin typeface="Segoe"/>
              </a:rPr>
              <a:t>™</a:t>
            </a:r>
            <a:endParaRPr lang="en-US" sz="1400" dirty="0">
              <a:latin typeface="Segoe"/>
              <a:cs typeface="Arial" charset="0"/>
            </a:endParaRPr>
          </a:p>
          <a:p>
            <a:r>
              <a:rPr lang="en-US" sz="1400" dirty="0" err="1" smtClean="0">
                <a:latin typeface="Segoe"/>
                <a:cs typeface="Arial" charset="0"/>
              </a:rPr>
              <a:t>BranchCache</a:t>
            </a:r>
            <a:r>
              <a:rPr lang="en-US" sz="1400" dirty="0" smtClean="0">
                <a:latin typeface="Segoe"/>
              </a:rPr>
              <a:t>™</a:t>
            </a:r>
            <a:endParaRPr lang="en-US" sz="1400" dirty="0">
              <a:latin typeface="Segoe"/>
              <a:cs typeface="Arial" charset="0"/>
            </a:endParaRPr>
          </a:p>
          <a:p>
            <a:r>
              <a:rPr lang="zh-CN" altLang="en-US" sz="1400" dirty="0" smtClean="0">
                <a:latin typeface="Segoe"/>
                <a:cs typeface="Arial" charset="0"/>
              </a:rPr>
              <a:t>增强的组策略</a:t>
            </a:r>
            <a:endParaRPr lang="en-US" sz="1400" dirty="0">
              <a:latin typeface="Segoe"/>
              <a:cs typeface="Arial" charset="0"/>
            </a:endParaRPr>
          </a:p>
          <a:p>
            <a:r>
              <a:rPr lang="en-US" sz="1400" dirty="0" err="1" smtClean="0">
                <a:latin typeface="Segoe"/>
                <a:cs typeface="Arial" charset="0"/>
              </a:rPr>
              <a:t>RemoteApp</a:t>
            </a:r>
            <a:r>
              <a:rPr lang="en-US" sz="1400" dirty="0" smtClean="0">
                <a:latin typeface="Segoe"/>
                <a:cs typeface="Arial" charset="0"/>
              </a:rPr>
              <a:t> &amp; </a:t>
            </a:r>
            <a:r>
              <a:rPr lang="zh-CN" altLang="en-US" sz="1400" dirty="0" smtClean="0">
                <a:latin typeface="Segoe"/>
                <a:cs typeface="Arial" charset="0"/>
              </a:rPr>
              <a:t>桌面连接技术</a:t>
            </a:r>
            <a:endParaRPr lang="en-US" sz="1400" dirty="0">
              <a:latin typeface="Segoe"/>
              <a:cs typeface="Arial" charset="0"/>
            </a:endParaRPr>
          </a:p>
          <a:p>
            <a:endParaRPr lang="en-US" sz="1400" dirty="0">
              <a:latin typeface="Segoe"/>
              <a:cs typeface="Arial" charset="0"/>
            </a:endParaRPr>
          </a:p>
        </p:txBody>
      </p:sp>
      <p:sp>
        <p:nvSpPr>
          <p:cNvPr id="19472" name="TextBox 24"/>
          <p:cNvSpPr txBox="1">
            <a:spLocks noChangeArrowheads="1"/>
          </p:cNvSpPr>
          <p:nvPr/>
        </p:nvSpPr>
        <p:spPr bwMode="auto">
          <a:xfrm>
            <a:off x="762000" y="5086350"/>
            <a:ext cx="3810000" cy="1371600"/>
          </a:xfrm>
          <a:prstGeom prst="rect">
            <a:avLst/>
          </a:prstGeom>
          <a:noFill/>
          <a:ln w="9525">
            <a:noFill/>
            <a:miter lim="800000"/>
            <a:headEnd/>
            <a:tailEnd/>
          </a:ln>
        </p:spPr>
        <p:txBody>
          <a:bodyPr/>
          <a:lstStyle/>
          <a:p>
            <a:r>
              <a:rPr lang="zh-CN" altLang="en-US" sz="1400" dirty="0" smtClean="0">
                <a:latin typeface="Segoe"/>
                <a:cs typeface="Arial" charset="0"/>
              </a:rPr>
              <a:t>支持</a:t>
            </a:r>
            <a:r>
              <a:rPr lang="en-US" sz="1400" dirty="0" smtClean="0">
                <a:latin typeface="Segoe"/>
                <a:cs typeface="Arial" charset="0"/>
              </a:rPr>
              <a:t>256</a:t>
            </a:r>
            <a:r>
              <a:rPr lang="zh-CN" altLang="en-US" sz="1400" dirty="0" smtClean="0">
                <a:latin typeface="Segoe"/>
                <a:cs typeface="Arial" charset="0"/>
              </a:rPr>
              <a:t>核</a:t>
            </a:r>
            <a:r>
              <a:rPr lang="en-US" altLang="zh-CN" sz="1400" dirty="0" smtClean="0">
                <a:latin typeface="Segoe"/>
                <a:cs typeface="Arial" charset="0"/>
              </a:rPr>
              <a:t>CPU</a:t>
            </a:r>
            <a:endParaRPr lang="en-US" sz="1400" dirty="0">
              <a:latin typeface="Segoe"/>
              <a:cs typeface="Arial" charset="0"/>
            </a:endParaRPr>
          </a:p>
          <a:p>
            <a:r>
              <a:rPr lang="zh-CN" altLang="en-US" sz="1400" dirty="0" smtClean="0">
                <a:latin typeface="Segoe"/>
                <a:cs typeface="Arial" charset="0"/>
              </a:rPr>
              <a:t>模块化</a:t>
            </a:r>
            <a:endParaRPr lang="en-US" sz="1400" dirty="0">
              <a:latin typeface="Segoe"/>
              <a:cs typeface="Arial" charset="0"/>
            </a:endParaRPr>
          </a:p>
          <a:p>
            <a:r>
              <a:rPr lang="zh-CN" altLang="en-US" sz="1400" dirty="0" smtClean="0">
                <a:latin typeface="Segoe"/>
                <a:cs typeface="Arial" charset="0"/>
              </a:rPr>
              <a:t>用</a:t>
            </a:r>
            <a:r>
              <a:rPr lang="en-US" altLang="zh-CN" sz="1400" dirty="0" smtClean="0">
                <a:latin typeface="Segoe"/>
                <a:cs typeface="Arial" charset="0"/>
              </a:rPr>
              <a:t>SAN / VHD</a:t>
            </a:r>
            <a:r>
              <a:rPr lang="zh-CN" altLang="en-US" sz="1400" dirty="0" smtClean="0">
                <a:latin typeface="Segoe"/>
                <a:cs typeface="Arial" charset="0"/>
              </a:rPr>
              <a:t>直接启动</a:t>
            </a:r>
            <a:endParaRPr lang="en-US" sz="1400" dirty="0">
              <a:latin typeface="Segoe"/>
              <a:cs typeface="Arial" charset="0"/>
            </a:endParaRPr>
          </a:p>
          <a:p>
            <a:r>
              <a:rPr lang="zh-CN" altLang="en-US" sz="1400" dirty="0" smtClean="0">
                <a:latin typeface="Segoe"/>
                <a:cs typeface="Arial" charset="0"/>
              </a:rPr>
              <a:t>支持固态硬盘</a:t>
            </a:r>
            <a:r>
              <a:rPr lang="en-US" altLang="zh-CN" sz="1400" dirty="0" smtClean="0">
                <a:latin typeface="Segoe"/>
                <a:cs typeface="Arial" charset="0"/>
              </a:rPr>
              <a:t>(SSD)</a:t>
            </a:r>
            <a:endParaRPr lang="en-US" sz="1400" dirty="0" smtClean="0">
              <a:latin typeface="Segoe"/>
              <a:cs typeface="Arial" charset="0"/>
            </a:endParaRPr>
          </a:p>
          <a:p>
            <a:r>
              <a:rPr lang="en-US" sz="1400" dirty="0" smtClean="0">
                <a:latin typeface="Segoe"/>
                <a:cs typeface="Arial" charset="0"/>
              </a:rPr>
              <a:t>File Classification Infrastructure</a:t>
            </a:r>
            <a:endParaRPr lang="en-US" sz="1400" dirty="0">
              <a:latin typeface="Segoe"/>
              <a:cs typeface="Arial" charset="0"/>
            </a:endParaRPr>
          </a:p>
          <a:p>
            <a:endParaRPr lang="en-US" sz="1400" dirty="0">
              <a:latin typeface="Segoe"/>
              <a:cs typeface="Arial" charset="0"/>
            </a:endParaRPr>
          </a:p>
          <a:p>
            <a:endParaRPr lang="en-US" sz="1400" dirty="0">
              <a:latin typeface="Segoe"/>
              <a:cs typeface="Arial" charset="0"/>
            </a:endParaRPr>
          </a:p>
        </p:txBody>
      </p:sp>
      <p:sp>
        <p:nvSpPr>
          <p:cNvPr id="26" name="Title 1"/>
          <p:cNvSpPr>
            <a:spLocks noGrp="1"/>
          </p:cNvSpPr>
          <p:nvPr>
            <p:ph type="title"/>
          </p:nvPr>
        </p:nvSpPr>
        <p:spPr>
          <a:xfrm>
            <a:off x="381000" y="914400"/>
            <a:ext cx="8382000" cy="533400"/>
          </a:xfrm>
        </p:spPr>
        <p:txBody>
          <a:bodyPr>
            <a:normAutofit fontScale="90000"/>
          </a:bodyPr>
          <a:lstStyle/>
          <a:p>
            <a:pPr algn="ctr" defTabSz="914363" fontAlgn="auto">
              <a:spcAft>
                <a:spcPts val="0"/>
              </a:spcAft>
              <a:defRPr/>
            </a:pPr>
            <a:r>
              <a:rPr lang="zh-CN" altLang="en-US" sz="3600" dirty="0" smtClean="0"/>
              <a:t>主要技术改进</a:t>
            </a:r>
            <a:endParaRPr sz="3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5720" y="1785926"/>
            <a:ext cx="8382000" cy="3059299"/>
          </a:xfrm>
        </p:spPr>
        <p:txBody>
          <a:bodyPr/>
          <a:lstStyle/>
          <a:p>
            <a:pPr>
              <a:buClr>
                <a:schemeClr val="accent1"/>
              </a:buClr>
              <a:buFont typeface="Wingdings" pitchFamily="2" charset="2"/>
              <a:buChar char="l"/>
            </a:pPr>
            <a:r>
              <a:rPr lang="zh-CN" altLang="en-US" sz="2400" b="1" dirty="0" smtClean="0">
                <a:solidFill>
                  <a:schemeClr val="accent1"/>
                </a:solidFill>
              </a:rPr>
              <a:t>备份指定的文件和文件夹</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系统状态的增量备份</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对卷的计划性定期备份</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对网络共享文件夹进行计划性定期备份</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用</a:t>
            </a:r>
            <a:r>
              <a:rPr lang="en-US" altLang="zh-CN" sz="2400" b="1" dirty="0" err="1" smtClean="0">
                <a:solidFill>
                  <a:schemeClr val="accent1"/>
                </a:solidFill>
              </a:rPr>
              <a:t>PowerShell</a:t>
            </a:r>
            <a:r>
              <a:rPr lang="zh-CN" altLang="en-US" sz="2400" b="1" dirty="0" smtClean="0">
                <a:solidFill>
                  <a:schemeClr val="accent1"/>
                </a:solidFill>
              </a:rPr>
              <a:t>管理备份</a:t>
            </a:r>
            <a:endParaRPr lang="en-US" altLang="en-US" sz="2400" b="1" dirty="0" smtClean="0">
              <a:solidFill>
                <a:schemeClr val="accent1"/>
              </a:solidFill>
            </a:endParaRPr>
          </a:p>
        </p:txBody>
      </p:sp>
      <p:sp>
        <p:nvSpPr>
          <p:cNvPr id="5" name="Title 4"/>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增强的</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Server</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备份</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2" name="Group 73"/>
          <p:cNvGrpSpPr/>
          <p:nvPr/>
        </p:nvGrpSpPr>
        <p:grpSpPr>
          <a:xfrm>
            <a:off x="2743200" y="2209800"/>
            <a:ext cx="2070100" cy="4140200"/>
            <a:chOff x="2781300" y="609600"/>
            <a:chExt cx="1714500" cy="3429000"/>
          </a:xfrm>
        </p:grpSpPr>
        <p:pic>
          <p:nvPicPr>
            <p:cNvPr id="62" name="Picture 13" descr="C:\Courses\Icons Windows Vista\Folder.png"/>
            <p:cNvPicPr>
              <a:picLocks noChangeAspect="1" noChangeArrowheads="1"/>
            </p:cNvPicPr>
            <p:nvPr/>
          </p:nvPicPr>
          <p:blipFill>
            <a:blip r:embed="rId3" cstate="print"/>
            <a:srcRect/>
            <a:stretch>
              <a:fillRect/>
            </a:stretch>
          </p:blipFill>
          <p:spPr bwMode="auto">
            <a:xfrm>
              <a:off x="3200400" y="609600"/>
              <a:ext cx="838200" cy="838200"/>
            </a:xfrm>
            <a:prstGeom prst="rect">
              <a:avLst/>
            </a:prstGeom>
            <a:noFill/>
          </p:spPr>
        </p:pic>
        <p:pic>
          <p:nvPicPr>
            <p:cNvPr id="63" name="Picture 13" descr="C:\Courses\Icons Windows Vista\Folder.png"/>
            <p:cNvPicPr>
              <a:picLocks noChangeAspect="1" noChangeArrowheads="1"/>
            </p:cNvPicPr>
            <p:nvPr/>
          </p:nvPicPr>
          <p:blipFill>
            <a:blip r:embed="rId3" cstate="print"/>
            <a:srcRect/>
            <a:stretch>
              <a:fillRect/>
            </a:stretch>
          </p:blipFill>
          <p:spPr bwMode="auto">
            <a:xfrm>
              <a:off x="3657600" y="1524000"/>
              <a:ext cx="838200" cy="838200"/>
            </a:xfrm>
            <a:prstGeom prst="rect">
              <a:avLst/>
            </a:prstGeom>
            <a:noFill/>
          </p:spPr>
        </p:pic>
        <p:sp>
          <p:nvSpPr>
            <p:cNvPr id="65" name="Freeform 64"/>
            <p:cNvSpPr/>
            <p:nvPr/>
          </p:nvSpPr>
          <p:spPr bwMode="auto">
            <a:xfrm>
              <a:off x="3307556" y="1752600"/>
              <a:ext cx="223838" cy="335756"/>
            </a:xfrm>
            <a:custGeom>
              <a:avLst/>
              <a:gdLst>
                <a:gd name="connsiteX0" fmla="*/ 0 w 223838"/>
                <a:gd name="connsiteY0" fmla="*/ 0 h 335756"/>
                <a:gd name="connsiteX1" fmla="*/ 4763 w 223838"/>
                <a:gd name="connsiteY1" fmla="*/ 335756 h 335756"/>
                <a:gd name="connsiteX2" fmla="*/ 223838 w 223838"/>
                <a:gd name="connsiteY2" fmla="*/ 152400 h 335756"/>
                <a:gd name="connsiteX3" fmla="*/ 0 w 223838"/>
                <a:gd name="connsiteY3" fmla="*/ 0 h 335756"/>
              </a:gdLst>
              <a:ahLst/>
              <a:cxnLst>
                <a:cxn ang="0">
                  <a:pos x="connsiteX0" y="connsiteY0"/>
                </a:cxn>
                <a:cxn ang="0">
                  <a:pos x="connsiteX1" y="connsiteY1"/>
                </a:cxn>
                <a:cxn ang="0">
                  <a:pos x="connsiteX2" y="connsiteY2"/>
                </a:cxn>
                <a:cxn ang="0">
                  <a:pos x="connsiteX3" y="connsiteY3"/>
                </a:cxn>
              </a:cxnLst>
              <a:rect l="l" t="t" r="r" b="b"/>
              <a:pathLst>
                <a:path w="223838" h="335756">
                  <a:moveTo>
                    <a:pt x="0" y="0"/>
                  </a:moveTo>
                  <a:cubicBezTo>
                    <a:pt x="1588" y="111919"/>
                    <a:pt x="3175" y="223837"/>
                    <a:pt x="4763" y="335756"/>
                  </a:cubicBezTo>
                  <a:lnTo>
                    <a:pt x="223838" y="152400"/>
                  </a:lnTo>
                  <a:lnTo>
                    <a:pt x="0" y="0"/>
                  </a:lnTo>
                  <a:close/>
                </a:path>
              </a:pathLst>
            </a:custGeom>
            <a:solidFill>
              <a:schemeClr val="bg1"/>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Right Triangle 68"/>
            <p:cNvSpPr/>
            <p:nvPr/>
          </p:nvSpPr>
          <p:spPr bwMode="auto">
            <a:xfrm rot="16200000">
              <a:off x="2781299" y="906781"/>
              <a:ext cx="276226" cy="276224"/>
            </a:xfrm>
            <a:prstGeom prst="rtTriangl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1" name="Picture 13" descr="C:\Courses\Icons Windows Vista\Folder.png"/>
            <p:cNvPicPr>
              <a:picLocks noChangeAspect="1" noChangeArrowheads="1"/>
            </p:cNvPicPr>
            <p:nvPr/>
          </p:nvPicPr>
          <p:blipFill>
            <a:blip r:embed="rId3" cstate="print"/>
            <a:srcRect/>
            <a:stretch>
              <a:fillRect/>
            </a:stretch>
          </p:blipFill>
          <p:spPr bwMode="auto">
            <a:xfrm>
              <a:off x="3200400" y="3200400"/>
              <a:ext cx="838200" cy="838200"/>
            </a:xfrm>
            <a:prstGeom prst="rect">
              <a:avLst/>
            </a:prstGeom>
            <a:noFill/>
          </p:spPr>
        </p:pic>
        <p:pic>
          <p:nvPicPr>
            <p:cNvPr id="73" name="Picture 13" descr="C:\Courses\Icons Windows Vista\Folder.png"/>
            <p:cNvPicPr>
              <a:picLocks noChangeAspect="1" noChangeArrowheads="1"/>
            </p:cNvPicPr>
            <p:nvPr/>
          </p:nvPicPr>
          <p:blipFill>
            <a:blip r:embed="rId3" cstate="print"/>
            <a:srcRect/>
            <a:stretch>
              <a:fillRect/>
            </a:stretch>
          </p:blipFill>
          <p:spPr bwMode="auto">
            <a:xfrm>
              <a:off x="3657600" y="2362200"/>
              <a:ext cx="838200" cy="838200"/>
            </a:xfrm>
            <a:prstGeom prst="rect">
              <a:avLst/>
            </a:prstGeom>
            <a:noFill/>
          </p:spPr>
        </p:pic>
      </p:grpSp>
      <p:pic>
        <p:nvPicPr>
          <p:cNvPr id="1039" name="Picture 15" descr="C:\Courses\Icons Windows Vista\Blue Check.png"/>
          <p:cNvPicPr>
            <a:picLocks noChangeAspect="1" noChangeArrowheads="1"/>
          </p:cNvPicPr>
          <p:nvPr/>
        </p:nvPicPr>
        <p:blipFill>
          <a:blip r:embed="rId4" cstate="print"/>
          <a:srcRect/>
          <a:stretch>
            <a:fillRect/>
          </a:stretch>
        </p:blipFill>
        <p:spPr bwMode="auto">
          <a:xfrm>
            <a:off x="4614286" y="3302000"/>
            <a:ext cx="833437" cy="825384"/>
          </a:xfrm>
          <a:prstGeom prst="rect">
            <a:avLst/>
          </a:prstGeom>
          <a:noFill/>
        </p:spPr>
      </p:pic>
      <p:pic>
        <p:nvPicPr>
          <p:cNvPr id="78" name="Picture 15" descr="C:\Courses\Icons Windows Vista\Blue Check.png"/>
          <p:cNvPicPr>
            <a:picLocks noChangeAspect="1" noChangeArrowheads="1"/>
          </p:cNvPicPr>
          <p:nvPr/>
        </p:nvPicPr>
        <p:blipFill>
          <a:blip r:embed="rId4" cstate="print"/>
          <a:srcRect/>
          <a:stretch>
            <a:fillRect/>
          </a:stretch>
        </p:blipFill>
        <p:spPr bwMode="auto">
          <a:xfrm>
            <a:off x="4080886" y="5283200"/>
            <a:ext cx="833437" cy="825384"/>
          </a:xfrm>
          <a:prstGeom prst="rect">
            <a:avLst/>
          </a:prstGeom>
          <a:noFill/>
        </p:spPr>
      </p:pic>
      <p:pic>
        <p:nvPicPr>
          <p:cNvPr id="1040" name="Picture 16" descr="C:\Courses\Icons Windows Vista\netshell.dll_I0643_0409.png"/>
          <p:cNvPicPr>
            <a:picLocks noChangeAspect="1" noChangeArrowheads="1"/>
          </p:cNvPicPr>
          <p:nvPr/>
        </p:nvPicPr>
        <p:blipFill>
          <a:blip r:embed="rId5" cstate="print"/>
          <a:srcRect/>
          <a:stretch>
            <a:fillRect/>
          </a:stretch>
        </p:blipFill>
        <p:spPr bwMode="auto">
          <a:xfrm>
            <a:off x="4080886" y="2387600"/>
            <a:ext cx="685800" cy="685800"/>
          </a:xfrm>
          <a:prstGeom prst="rect">
            <a:avLst/>
          </a:prstGeom>
          <a:noFill/>
        </p:spPr>
      </p:pic>
      <p:pic>
        <p:nvPicPr>
          <p:cNvPr id="80" name="Picture 16" descr="C:\Courses\Icons Windows Vista\netshell.dll_I0643_0409.png"/>
          <p:cNvPicPr>
            <a:picLocks noChangeAspect="1" noChangeArrowheads="1"/>
          </p:cNvPicPr>
          <p:nvPr/>
        </p:nvPicPr>
        <p:blipFill>
          <a:blip r:embed="rId5" cstate="print"/>
          <a:srcRect/>
          <a:stretch>
            <a:fillRect/>
          </a:stretch>
        </p:blipFill>
        <p:spPr bwMode="auto">
          <a:xfrm>
            <a:off x="4690486" y="4521200"/>
            <a:ext cx="685800" cy="685800"/>
          </a:xfrm>
          <a:prstGeom prst="rect">
            <a:avLst/>
          </a:prstGeom>
          <a:noFill/>
        </p:spPr>
      </p:pic>
      <p:pic>
        <p:nvPicPr>
          <p:cNvPr id="15" name="Picture 6" descr="C:\Courses\Icons Windows Vista\Hard Drive_2.png"/>
          <p:cNvPicPr>
            <a:picLocks noChangeAspect="1" noChangeArrowheads="1"/>
          </p:cNvPicPr>
          <p:nvPr/>
        </p:nvPicPr>
        <p:blipFill>
          <a:blip r:embed="rId6" cstate="print"/>
          <a:srcRect/>
          <a:stretch>
            <a:fillRect/>
          </a:stretch>
        </p:blipFill>
        <p:spPr bwMode="auto">
          <a:xfrm>
            <a:off x="4572000" y="2895600"/>
            <a:ext cx="1826986" cy="902746"/>
          </a:xfrm>
          <a:prstGeom prst="rect">
            <a:avLst/>
          </a:prstGeom>
          <a:noFill/>
        </p:spPr>
      </p:pic>
      <p:sp>
        <p:nvSpPr>
          <p:cNvPr id="16" name="Right Arrow 15"/>
          <p:cNvSpPr/>
          <p:nvPr/>
        </p:nvSpPr>
        <p:spPr bwMode="auto">
          <a:xfrm>
            <a:off x="3505200" y="3352800"/>
            <a:ext cx="1989667" cy="838200"/>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44" descr="D:\Pennie's documents\MS Image\NEWFeb15\Windows_Vista_Icons_ for_Marketing_use\Server.png"/>
          <p:cNvPicPr>
            <a:picLocks noChangeAspect="1" noChangeArrowheads="1"/>
          </p:cNvPicPr>
          <p:nvPr/>
        </p:nvPicPr>
        <p:blipFill>
          <a:blip r:embed="rId7" cstate="print"/>
          <a:srcRect/>
          <a:stretch>
            <a:fillRect/>
          </a:stretch>
        </p:blipFill>
        <p:spPr bwMode="auto">
          <a:xfrm>
            <a:off x="2743200" y="3124200"/>
            <a:ext cx="1557734" cy="1981200"/>
          </a:xfrm>
          <a:prstGeom prst="rect">
            <a:avLst/>
          </a:prstGeom>
          <a:noFill/>
          <a:ln w="9525">
            <a:noFill/>
            <a:miter lim="800000"/>
            <a:headEnd/>
            <a:tailEnd/>
          </a:ln>
        </p:spPr>
      </p:pic>
      <p:pic>
        <p:nvPicPr>
          <p:cNvPr id="18" name="Picture 5" descr="C:\Courses\Icons Windows Vista\dfrgui.exe_I0089_0409.png"/>
          <p:cNvPicPr>
            <a:picLocks noChangeAspect="1" noChangeArrowheads="1"/>
          </p:cNvPicPr>
          <p:nvPr/>
        </p:nvPicPr>
        <p:blipFill>
          <a:blip r:embed="rId8" cstate="print"/>
          <a:srcRect/>
          <a:stretch>
            <a:fillRect/>
          </a:stretch>
        </p:blipFill>
        <p:spPr bwMode="auto">
          <a:xfrm>
            <a:off x="2057401" y="3305062"/>
            <a:ext cx="1689845" cy="1689845"/>
          </a:xfrm>
          <a:prstGeom prst="rect">
            <a:avLst/>
          </a:prstGeom>
          <a:noFill/>
        </p:spPr>
      </p:pic>
      <p:pic>
        <p:nvPicPr>
          <p:cNvPr id="19" name="Picture 6" descr="C:\Courses\Icons Windows Vista\Hard Drive_2.png"/>
          <p:cNvPicPr>
            <a:picLocks noChangeAspect="1" noChangeArrowheads="1"/>
          </p:cNvPicPr>
          <p:nvPr/>
        </p:nvPicPr>
        <p:blipFill>
          <a:blip r:embed="rId6" cstate="print"/>
          <a:srcRect/>
          <a:stretch>
            <a:fillRect/>
          </a:stretch>
        </p:blipFill>
        <p:spPr bwMode="auto">
          <a:xfrm>
            <a:off x="4725577" y="3496543"/>
            <a:ext cx="2132424" cy="1053668"/>
          </a:xfrm>
          <a:prstGeom prst="rect">
            <a:avLst/>
          </a:prstGeom>
          <a:noFill/>
        </p:spPr>
      </p:pic>
      <p:sp>
        <p:nvSpPr>
          <p:cNvPr id="20" name="Right Arrow 19"/>
          <p:cNvSpPr/>
          <p:nvPr/>
        </p:nvSpPr>
        <p:spPr bwMode="auto">
          <a:xfrm>
            <a:off x="3925124" y="3927636"/>
            <a:ext cx="1788667" cy="978331"/>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1" name="Picture 5" descr="C:\Courses\Wadeware\2008\2008_05_28 40818 Enterprise Service Readiness\EventsDVD_FY07\Shapes and Graphics\Cylinder\MGX 06 Cyinders\MGX Cylinder LIGHT GREEN.png"/>
          <p:cNvPicPr>
            <a:picLocks noChangeAspect="1" noChangeArrowheads="1"/>
          </p:cNvPicPr>
          <p:nvPr/>
        </p:nvPicPr>
        <p:blipFill>
          <a:blip r:embed="rId9" cstate="print"/>
          <a:srcRect/>
          <a:stretch>
            <a:fillRect/>
          </a:stretch>
        </p:blipFill>
        <p:spPr bwMode="auto">
          <a:xfrm>
            <a:off x="3125278" y="4461272"/>
            <a:ext cx="1333481" cy="872728"/>
          </a:xfrm>
          <a:prstGeom prst="rect">
            <a:avLst/>
          </a:prstGeom>
          <a:noFill/>
        </p:spPr>
      </p:pic>
      <p:grpSp>
        <p:nvGrpSpPr>
          <p:cNvPr id="3" name="Group 40"/>
          <p:cNvGrpSpPr/>
          <p:nvPr/>
        </p:nvGrpSpPr>
        <p:grpSpPr>
          <a:xfrm>
            <a:off x="5029200" y="3505200"/>
            <a:ext cx="2214283" cy="1958788"/>
            <a:chOff x="381000" y="4876800"/>
            <a:chExt cx="1981200" cy="1752600"/>
          </a:xfrm>
        </p:grpSpPr>
        <p:pic>
          <p:nvPicPr>
            <p:cNvPr id="42" name="Picture 13" descr="C:\Courses\Icons Windows Vista\Folder.png"/>
            <p:cNvPicPr>
              <a:picLocks noChangeAspect="1" noChangeArrowheads="1"/>
            </p:cNvPicPr>
            <p:nvPr/>
          </p:nvPicPr>
          <p:blipFill>
            <a:blip r:embed="rId3" cstate="print"/>
            <a:srcRect/>
            <a:stretch>
              <a:fillRect/>
            </a:stretch>
          </p:blipFill>
          <p:spPr bwMode="auto">
            <a:xfrm>
              <a:off x="609600" y="4876800"/>
              <a:ext cx="1752600" cy="1752600"/>
            </a:xfrm>
            <a:prstGeom prst="rect">
              <a:avLst/>
            </a:prstGeom>
            <a:noFill/>
          </p:spPr>
        </p:pic>
        <p:pic>
          <p:nvPicPr>
            <p:cNvPr id="43" name="Picture 12" descr="C:\Courses\Icons Windows Vista\Users_shared.png"/>
            <p:cNvPicPr>
              <a:picLocks noChangeAspect="1" noChangeArrowheads="1"/>
            </p:cNvPicPr>
            <p:nvPr/>
          </p:nvPicPr>
          <p:blipFill>
            <a:blip r:embed="rId10" cstate="print"/>
            <a:srcRect/>
            <a:stretch>
              <a:fillRect/>
            </a:stretch>
          </p:blipFill>
          <p:spPr bwMode="auto">
            <a:xfrm>
              <a:off x="381000" y="5689600"/>
              <a:ext cx="952500" cy="832235"/>
            </a:xfrm>
            <a:prstGeom prst="rect">
              <a:avLst/>
            </a:prstGeom>
            <a:noFill/>
          </p:spPr>
        </p:pic>
      </p:grpSp>
      <p:sp>
        <p:nvSpPr>
          <p:cNvPr id="44" name="Right Arrow 43"/>
          <p:cNvSpPr/>
          <p:nvPr/>
        </p:nvSpPr>
        <p:spPr bwMode="auto">
          <a:xfrm>
            <a:off x="3872753" y="4863353"/>
            <a:ext cx="1712757" cy="936812"/>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5" name="Picture 5" descr="C:\Courses\Wadeware\2008\2008_05_28 40818 Enterprise Service Readiness\EventsDVD_FY07\Shapes and Graphics\Cylinder\MGX 06 Cyinders\MGX Cylinder LIGHT GREEN.png"/>
          <p:cNvPicPr>
            <a:picLocks noChangeAspect="1" noChangeArrowheads="1"/>
          </p:cNvPicPr>
          <p:nvPr/>
        </p:nvPicPr>
        <p:blipFill>
          <a:blip r:embed="rId9" cstate="print"/>
          <a:srcRect/>
          <a:stretch>
            <a:fillRect/>
          </a:stretch>
        </p:blipFill>
        <p:spPr bwMode="auto">
          <a:xfrm>
            <a:off x="2971800" y="5410200"/>
            <a:ext cx="1513583" cy="990600"/>
          </a:xfrm>
          <a:prstGeom prst="rect">
            <a:avLst/>
          </a:prstGeom>
          <a:noFill/>
        </p:spPr>
      </p:pic>
      <p:sp>
        <p:nvSpPr>
          <p:cNvPr id="46" name="Oval 45"/>
          <p:cNvSpPr/>
          <p:nvPr/>
        </p:nvSpPr>
        <p:spPr bwMode="auto">
          <a:xfrm>
            <a:off x="3505200" y="4038600"/>
            <a:ext cx="3200400" cy="2286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7" name="Picture 2" descr="C:\Courses\Wadeware\2008_09_12 Windows 2008 R2 Marketing Collateral project\PowerShell_Icon.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886200" y="3657600"/>
            <a:ext cx="1219200" cy="935317"/>
          </a:xfrm>
          <a:prstGeom prst="rect">
            <a:avLst/>
          </a:prstGeom>
          <a:noFill/>
        </p:spPr>
      </p:pic>
      <p:pic>
        <p:nvPicPr>
          <p:cNvPr id="50" name="Picture 5" descr="C:\Courses\Icons Windows Vista\dfrgui.exe_I0089_0409.png"/>
          <p:cNvPicPr>
            <a:picLocks noChangeAspect="1" noChangeArrowheads="1"/>
          </p:cNvPicPr>
          <p:nvPr/>
        </p:nvPicPr>
        <p:blipFill>
          <a:blip r:embed="rId8" cstate="print"/>
          <a:srcRect/>
          <a:stretch>
            <a:fillRect/>
          </a:stretch>
        </p:blipFill>
        <p:spPr bwMode="auto">
          <a:xfrm>
            <a:off x="3352800" y="4724400"/>
            <a:ext cx="1084730" cy="1084729"/>
          </a:xfrm>
          <a:prstGeom prst="rect">
            <a:avLst/>
          </a:prstGeom>
          <a:noFill/>
        </p:spPr>
      </p:pic>
      <p:grpSp>
        <p:nvGrpSpPr>
          <p:cNvPr id="4" name="Group 51"/>
          <p:cNvGrpSpPr/>
          <p:nvPr/>
        </p:nvGrpSpPr>
        <p:grpSpPr>
          <a:xfrm>
            <a:off x="5105400" y="3733800"/>
            <a:ext cx="1550505" cy="1371600"/>
            <a:chOff x="381000" y="4876800"/>
            <a:chExt cx="1981200" cy="1752600"/>
          </a:xfrm>
        </p:grpSpPr>
        <p:pic>
          <p:nvPicPr>
            <p:cNvPr id="53" name="Picture 13" descr="C:\Courses\Icons Windows Vista\Folder.png"/>
            <p:cNvPicPr>
              <a:picLocks noChangeAspect="1" noChangeArrowheads="1"/>
            </p:cNvPicPr>
            <p:nvPr/>
          </p:nvPicPr>
          <p:blipFill>
            <a:blip r:embed="rId3" cstate="print"/>
            <a:srcRect/>
            <a:stretch>
              <a:fillRect/>
            </a:stretch>
          </p:blipFill>
          <p:spPr bwMode="auto">
            <a:xfrm>
              <a:off x="609600" y="4876800"/>
              <a:ext cx="1752600" cy="1752600"/>
            </a:xfrm>
            <a:prstGeom prst="rect">
              <a:avLst/>
            </a:prstGeom>
            <a:noFill/>
          </p:spPr>
        </p:pic>
        <p:pic>
          <p:nvPicPr>
            <p:cNvPr id="54" name="Picture 12" descr="C:\Courses\Icons Windows Vista\Users_shared.png"/>
            <p:cNvPicPr>
              <a:picLocks noChangeAspect="1" noChangeArrowheads="1"/>
            </p:cNvPicPr>
            <p:nvPr/>
          </p:nvPicPr>
          <p:blipFill>
            <a:blip r:embed="rId10" cstate="print"/>
            <a:srcRect/>
            <a:stretch>
              <a:fillRect/>
            </a:stretch>
          </p:blipFill>
          <p:spPr bwMode="auto">
            <a:xfrm>
              <a:off x="381000" y="5689600"/>
              <a:ext cx="952500" cy="832235"/>
            </a:xfrm>
            <a:prstGeom prst="rect">
              <a:avLst/>
            </a:prstGeom>
            <a:noFill/>
          </p:spPr>
        </p:pic>
      </p:grpSp>
      <p:pic>
        <p:nvPicPr>
          <p:cNvPr id="48" name="Picture 6" descr="C:\Courses\Icons Windows Vista\Hard Drive_2.png"/>
          <p:cNvPicPr>
            <a:picLocks noChangeAspect="1" noChangeArrowheads="1"/>
          </p:cNvPicPr>
          <p:nvPr/>
        </p:nvPicPr>
        <p:blipFill>
          <a:blip r:embed="rId6" cstate="print"/>
          <a:srcRect/>
          <a:stretch>
            <a:fillRect/>
          </a:stretch>
        </p:blipFill>
        <p:spPr bwMode="auto">
          <a:xfrm>
            <a:off x="5715000" y="4724400"/>
            <a:ext cx="1524000" cy="753035"/>
          </a:xfrm>
          <a:prstGeom prst="rect">
            <a:avLst/>
          </a:prstGeom>
          <a:noFill/>
        </p:spPr>
      </p:pic>
      <p:sp>
        <p:nvSpPr>
          <p:cNvPr id="49" name="Right Arrow 48"/>
          <p:cNvSpPr/>
          <p:nvPr/>
        </p:nvSpPr>
        <p:spPr bwMode="auto">
          <a:xfrm>
            <a:off x="4572000" y="4953000"/>
            <a:ext cx="1278324" cy="699194"/>
          </a:xfrm>
          <a:prstGeom prst="rightArrow">
            <a:avLst>
              <a:gd name="adj1" fmla="val 50000"/>
              <a:gd name="adj2" fmla="val 78000"/>
            </a:avLst>
          </a:prstGeom>
          <a:ln>
            <a:headEnd type="none" w="med" len="med"/>
            <a:tailEnd type="none" w="med" len="med"/>
          </a:ln>
          <a:scene3d>
            <a:camera prst="isometricTopUp"/>
            <a:lightRig rig="threePt" dir="t"/>
          </a:scene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1" name="Picture 5" descr="C:\Courses\Wadeware\2008\2008_05_28 40818 Enterprise Service Readiness\EventsDVD_FY07\Shapes and Graphics\Cylinder\MGX 06 Cyinders\MGX Cylinder LIGHT GREEN.png"/>
          <p:cNvPicPr>
            <a:picLocks noChangeAspect="1" noChangeArrowheads="1"/>
          </p:cNvPicPr>
          <p:nvPr/>
        </p:nvPicPr>
        <p:blipFill>
          <a:blip r:embed="rId9" cstate="print"/>
          <a:srcRect/>
          <a:stretch>
            <a:fillRect/>
          </a:stretch>
        </p:blipFill>
        <p:spPr bwMode="auto">
          <a:xfrm>
            <a:off x="3962400" y="5410200"/>
            <a:ext cx="1143000" cy="748063"/>
          </a:xfrm>
          <a:prstGeom prst="rect">
            <a:avLst/>
          </a:prstGeom>
          <a:noFill/>
        </p:spPr>
      </p:pic>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par>
                                <p:cTn id="18" presetID="53"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p:cTn id="20" dur="500" fill="hold"/>
                                        <p:tgtEl>
                                          <p:spTgt spid="80"/>
                                        </p:tgtEl>
                                        <p:attrNameLst>
                                          <p:attrName>ppt_w</p:attrName>
                                        </p:attrNameLst>
                                      </p:cBhvr>
                                      <p:tavLst>
                                        <p:tav tm="0">
                                          <p:val>
                                            <p:fltVal val="0"/>
                                          </p:val>
                                        </p:tav>
                                        <p:tav tm="100000">
                                          <p:val>
                                            <p:strVal val="#ppt_w"/>
                                          </p:val>
                                        </p:tav>
                                      </p:tavLst>
                                    </p:anim>
                                    <p:anim calcmode="lin" valueType="num">
                                      <p:cBhvr>
                                        <p:cTn id="21" dur="500" fill="hold"/>
                                        <p:tgtEl>
                                          <p:spTgt spid="80"/>
                                        </p:tgtEl>
                                        <p:attrNameLst>
                                          <p:attrName>ppt_h</p:attrName>
                                        </p:attrNameLst>
                                      </p:cBhvr>
                                      <p:tavLst>
                                        <p:tav tm="0">
                                          <p:val>
                                            <p:fltVal val="0"/>
                                          </p:val>
                                        </p:tav>
                                        <p:tav tm="100000">
                                          <p:val>
                                            <p:strVal val="#ppt_h"/>
                                          </p:val>
                                        </p:tav>
                                      </p:tavLst>
                                    </p:anim>
                                    <p:animEffect transition="in" filter="fade">
                                      <p:cBhvr>
                                        <p:cTn id="22" dur="500"/>
                                        <p:tgtEl>
                                          <p:spTgt spid="80"/>
                                        </p:tgtEl>
                                      </p:cBhvr>
                                    </p:animEffect>
                                  </p:childTnLst>
                                </p:cTn>
                              </p:par>
                              <p:par>
                                <p:cTn id="23" presetID="53" presetClass="entr" presetSubtype="0" fill="hold" nodeType="withEffect">
                                  <p:stCondLst>
                                    <p:cond delay="0"/>
                                  </p:stCondLst>
                                  <p:childTnLst>
                                    <p:set>
                                      <p:cBhvr>
                                        <p:cTn id="24" dur="1" fill="hold">
                                          <p:stCondLst>
                                            <p:cond delay="0"/>
                                          </p:stCondLst>
                                        </p:cTn>
                                        <p:tgtEl>
                                          <p:spTgt spid="1039"/>
                                        </p:tgtEl>
                                        <p:attrNameLst>
                                          <p:attrName>style.visibility</p:attrName>
                                        </p:attrNameLst>
                                      </p:cBhvr>
                                      <p:to>
                                        <p:strVal val="visible"/>
                                      </p:to>
                                    </p:set>
                                    <p:anim calcmode="lin" valueType="num">
                                      <p:cBhvr>
                                        <p:cTn id="25" dur="500" fill="hold"/>
                                        <p:tgtEl>
                                          <p:spTgt spid="1039"/>
                                        </p:tgtEl>
                                        <p:attrNameLst>
                                          <p:attrName>ppt_w</p:attrName>
                                        </p:attrNameLst>
                                      </p:cBhvr>
                                      <p:tavLst>
                                        <p:tav tm="0">
                                          <p:val>
                                            <p:fltVal val="0"/>
                                          </p:val>
                                        </p:tav>
                                        <p:tav tm="100000">
                                          <p:val>
                                            <p:strVal val="#ppt_w"/>
                                          </p:val>
                                        </p:tav>
                                      </p:tavLst>
                                    </p:anim>
                                    <p:anim calcmode="lin" valueType="num">
                                      <p:cBhvr>
                                        <p:cTn id="26" dur="500" fill="hold"/>
                                        <p:tgtEl>
                                          <p:spTgt spid="1039"/>
                                        </p:tgtEl>
                                        <p:attrNameLst>
                                          <p:attrName>ppt_h</p:attrName>
                                        </p:attrNameLst>
                                      </p:cBhvr>
                                      <p:tavLst>
                                        <p:tav tm="0">
                                          <p:val>
                                            <p:fltVal val="0"/>
                                          </p:val>
                                        </p:tav>
                                        <p:tav tm="100000">
                                          <p:val>
                                            <p:strVal val="#ppt_h"/>
                                          </p:val>
                                        </p:tav>
                                      </p:tavLst>
                                    </p:anim>
                                    <p:animEffect transition="in" filter="fade">
                                      <p:cBhvr>
                                        <p:cTn id="27" dur="500"/>
                                        <p:tgtEl>
                                          <p:spTgt spid="1039"/>
                                        </p:tgtEl>
                                      </p:cBhvr>
                                    </p:animEffect>
                                  </p:childTnLst>
                                </p:cTn>
                              </p:par>
                              <p:par>
                                <p:cTn id="28" presetID="53" presetClass="entr" presetSubtype="0" fill="hold" nodeType="withEffect">
                                  <p:stCondLst>
                                    <p:cond delay="0"/>
                                  </p:stCondLst>
                                  <p:childTnLst>
                                    <p:set>
                                      <p:cBhvr>
                                        <p:cTn id="29" dur="1" fill="hold">
                                          <p:stCondLst>
                                            <p:cond delay="0"/>
                                          </p:stCondLst>
                                        </p:cTn>
                                        <p:tgtEl>
                                          <p:spTgt spid="1040"/>
                                        </p:tgtEl>
                                        <p:attrNameLst>
                                          <p:attrName>style.visibility</p:attrName>
                                        </p:attrNameLst>
                                      </p:cBhvr>
                                      <p:to>
                                        <p:strVal val="visible"/>
                                      </p:to>
                                    </p:set>
                                    <p:anim calcmode="lin" valueType="num">
                                      <p:cBhvr>
                                        <p:cTn id="30" dur="500" fill="hold"/>
                                        <p:tgtEl>
                                          <p:spTgt spid="1040"/>
                                        </p:tgtEl>
                                        <p:attrNameLst>
                                          <p:attrName>ppt_w</p:attrName>
                                        </p:attrNameLst>
                                      </p:cBhvr>
                                      <p:tavLst>
                                        <p:tav tm="0">
                                          <p:val>
                                            <p:fltVal val="0"/>
                                          </p:val>
                                        </p:tav>
                                        <p:tav tm="100000">
                                          <p:val>
                                            <p:strVal val="#ppt_w"/>
                                          </p:val>
                                        </p:tav>
                                      </p:tavLst>
                                    </p:anim>
                                    <p:anim calcmode="lin" valueType="num">
                                      <p:cBhvr>
                                        <p:cTn id="31" dur="500" fill="hold"/>
                                        <p:tgtEl>
                                          <p:spTgt spid="1040"/>
                                        </p:tgtEl>
                                        <p:attrNameLst>
                                          <p:attrName>ppt_h</p:attrName>
                                        </p:attrNameLst>
                                      </p:cBhvr>
                                      <p:tavLst>
                                        <p:tav tm="0">
                                          <p:val>
                                            <p:fltVal val="0"/>
                                          </p:val>
                                        </p:tav>
                                        <p:tav tm="100000">
                                          <p:val>
                                            <p:strVal val="#ppt_h"/>
                                          </p:val>
                                        </p:tav>
                                      </p:tavLst>
                                    </p:anim>
                                    <p:animEffect transition="in" filter="fade">
                                      <p:cBhvr>
                                        <p:cTn id="32" dur="500"/>
                                        <p:tgtEl>
                                          <p:spTgt spid="104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nodeType="clickEffect">
                                  <p:stCondLst>
                                    <p:cond delay="0"/>
                                  </p:stCondLst>
                                  <p:childTnLst>
                                    <p:anim calcmode="lin" valueType="num">
                                      <p:cBhvr>
                                        <p:cTn id="36" dur="500"/>
                                        <p:tgtEl>
                                          <p:spTgt spid="2"/>
                                        </p:tgtEl>
                                        <p:attrNameLst>
                                          <p:attrName>ppt_w</p:attrName>
                                        </p:attrNameLst>
                                      </p:cBhvr>
                                      <p:tavLst>
                                        <p:tav tm="0">
                                          <p:val>
                                            <p:strVal val="ppt_w"/>
                                          </p:val>
                                        </p:tav>
                                        <p:tav tm="100000">
                                          <p:val>
                                            <p:fltVal val="0"/>
                                          </p:val>
                                        </p:tav>
                                      </p:tavLst>
                                    </p:anim>
                                    <p:anim calcmode="lin" valueType="num">
                                      <p:cBhvr>
                                        <p:cTn id="37" dur="500"/>
                                        <p:tgtEl>
                                          <p:spTgt spid="2"/>
                                        </p:tgtEl>
                                        <p:attrNameLst>
                                          <p:attrName>ppt_h</p:attrName>
                                        </p:attrNameLst>
                                      </p:cBhvr>
                                      <p:tavLst>
                                        <p:tav tm="0">
                                          <p:val>
                                            <p:strVal val="ppt_h"/>
                                          </p:val>
                                        </p:tav>
                                        <p:tav tm="100000">
                                          <p:val>
                                            <p:fltVal val="0"/>
                                          </p:val>
                                        </p:tav>
                                      </p:tavLst>
                                    </p:anim>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53" presetClass="exit" presetSubtype="0" fill="hold" nodeType="withEffect">
                                  <p:stCondLst>
                                    <p:cond delay="0"/>
                                  </p:stCondLst>
                                  <p:childTnLst>
                                    <p:anim calcmode="lin" valueType="num">
                                      <p:cBhvr>
                                        <p:cTn id="41" dur="500"/>
                                        <p:tgtEl>
                                          <p:spTgt spid="1039"/>
                                        </p:tgtEl>
                                        <p:attrNameLst>
                                          <p:attrName>ppt_w</p:attrName>
                                        </p:attrNameLst>
                                      </p:cBhvr>
                                      <p:tavLst>
                                        <p:tav tm="0">
                                          <p:val>
                                            <p:strVal val="ppt_w"/>
                                          </p:val>
                                        </p:tav>
                                        <p:tav tm="100000">
                                          <p:val>
                                            <p:fltVal val="0"/>
                                          </p:val>
                                        </p:tav>
                                      </p:tavLst>
                                    </p:anim>
                                    <p:anim calcmode="lin" valueType="num">
                                      <p:cBhvr>
                                        <p:cTn id="42" dur="500"/>
                                        <p:tgtEl>
                                          <p:spTgt spid="1039"/>
                                        </p:tgtEl>
                                        <p:attrNameLst>
                                          <p:attrName>ppt_h</p:attrName>
                                        </p:attrNameLst>
                                      </p:cBhvr>
                                      <p:tavLst>
                                        <p:tav tm="0">
                                          <p:val>
                                            <p:strVal val="ppt_h"/>
                                          </p:val>
                                        </p:tav>
                                        <p:tav tm="100000">
                                          <p:val>
                                            <p:fltVal val="0"/>
                                          </p:val>
                                        </p:tav>
                                      </p:tavLst>
                                    </p:anim>
                                    <p:animEffect transition="out" filter="fade">
                                      <p:cBhvr>
                                        <p:cTn id="43" dur="500"/>
                                        <p:tgtEl>
                                          <p:spTgt spid="1039"/>
                                        </p:tgtEl>
                                      </p:cBhvr>
                                    </p:animEffect>
                                    <p:set>
                                      <p:cBhvr>
                                        <p:cTn id="44" dur="1" fill="hold">
                                          <p:stCondLst>
                                            <p:cond delay="499"/>
                                          </p:stCondLst>
                                        </p:cTn>
                                        <p:tgtEl>
                                          <p:spTgt spid="1039"/>
                                        </p:tgtEl>
                                        <p:attrNameLst>
                                          <p:attrName>style.visibility</p:attrName>
                                        </p:attrNameLst>
                                      </p:cBhvr>
                                      <p:to>
                                        <p:strVal val="hidden"/>
                                      </p:to>
                                    </p:set>
                                  </p:childTnLst>
                                </p:cTn>
                              </p:par>
                              <p:par>
                                <p:cTn id="45" presetID="53" presetClass="exit" presetSubtype="0" fill="hold" nodeType="withEffect">
                                  <p:stCondLst>
                                    <p:cond delay="0"/>
                                  </p:stCondLst>
                                  <p:childTnLst>
                                    <p:anim calcmode="lin" valueType="num">
                                      <p:cBhvr>
                                        <p:cTn id="46" dur="500"/>
                                        <p:tgtEl>
                                          <p:spTgt spid="78"/>
                                        </p:tgtEl>
                                        <p:attrNameLst>
                                          <p:attrName>ppt_w</p:attrName>
                                        </p:attrNameLst>
                                      </p:cBhvr>
                                      <p:tavLst>
                                        <p:tav tm="0">
                                          <p:val>
                                            <p:strVal val="ppt_w"/>
                                          </p:val>
                                        </p:tav>
                                        <p:tav tm="100000">
                                          <p:val>
                                            <p:fltVal val="0"/>
                                          </p:val>
                                        </p:tav>
                                      </p:tavLst>
                                    </p:anim>
                                    <p:anim calcmode="lin" valueType="num">
                                      <p:cBhvr>
                                        <p:cTn id="47" dur="500"/>
                                        <p:tgtEl>
                                          <p:spTgt spid="78"/>
                                        </p:tgtEl>
                                        <p:attrNameLst>
                                          <p:attrName>ppt_h</p:attrName>
                                        </p:attrNameLst>
                                      </p:cBhvr>
                                      <p:tavLst>
                                        <p:tav tm="0">
                                          <p:val>
                                            <p:strVal val="ppt_h"/>
                                          </p:val>
                                        </p:tav>
                                        <p:tav tm="100000">
                                          <p:val>
                                            <p:fltVal val="0"/>
                                          </p:val>
                                        </p:tav>
                                      </p:tavLst>
                                    </p:anim>
                                    <p:animEffect transition="out" filter="fade">
                                      <p:cBhvr>
                                        <p:cTn id="48" dur="500"/>
                                        <p:tgtEl>
                                          <p:spTgt spid="78"/>
                                        </p:tgtEl>
                                      </p:cBhvr>
                                    </p:animEffect>
                                    <p:set>
                                      <p:cBhvr>
                                        <p:cTn id="49" dur="1" fill="hold">
                                          <p:stCondLst>
                                            <p:cond delay="499"/>
                                          </p:stCondLst>
                                        </p:cTn>
                                        <p:tgtEl>
                                          <p:spTgt spid="78"/>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1040"/>
                                        </p:tgtEl>
                                        <p:attrNameLst>
                                          <p:attrName>ppt_w</p:attrName>
                                        </p:attrNameLst>
                                      </p:cBhvr>
                                      <p:tavLst>
                                        <p:tav tm="0">
                                          <p:val>
                                            <p:strVal val="ppt_w"/>
                                          </p:val>
                                        </p:tav>
                                        <p:tav tm="100000">
                                          <p:val>
                                            <p:fltVal val="0"/>
                                          </p:val>
                                        </p:tav>
                                      </p:tavLst>
                                    </p:anim>
                                    <p:anim calcmode="lin" valueType="num">
                                      <p:cBhvr>
                                        <p:cTn id="52" dur="500"/>
                                        <p:tgtEl>
                                          <p:spTgt spid="1040"/>
                                        </p:tgtEl>
                                        <p:attrNameLst>
                                          <p:attrName>ppt_h</p:attrName>
                                        </p:attrNameLst>
                                      </p:cBhvr>
                                      <p:tavLst>
                                        <p:tav tm="0">
                                          <p:val>
                                            <p:strVal val="ppt_h"/>
                                          </p:val>
                                        </p:tav>
                                        <p:tav tm="100000">
                                          <p:val>
                                            <p:fltVal val="0"/>
                                          </p:val>
                                        </p:tav>
                                      </p:tavLst>
                                    </p:anim>
                                    <p:animEffect transition="out" filter="fade">
                                      <p:cBhvr>
                                        <p:cTn id="53" dur="500"/>
                                        <p:tgtEl>
                                          <p:spTgt spid="1040"/>
                                        </p:tgtEl>
                                      </p:cBhvr>
                                    </p:animEffect>
                                    <p:set>
                                      <p:cBhvr>
                                        <p:cTn id="54" dur="1" fill="hold">
                                          <p:stCondLst>
                                            <p:cond delay="499"/>
                                          </p:stCondLst>
                                        </p:cTn>
                                        <p:tgtEl>
                                          <p:spTgt spid="1040"/>
                                        </p:tgtEl>
                                        <p:attrNameLst>
                                          <p:attrName>style.visibility</p:attrName>
                                        </p:attrNameLst>
                                      </p:cBhvr>
                                      <p:to>
                                        <p:strVal val="hidden"/>
                                      </p:to>
                                    </p:set>
                                  </p:childTnLst>
                                </p:cTn>
                              </p:par>
                              <p:par>
                                <p:cTn id="55" presetID="53" presetClass="exit" presetSubtype="0" fill="hold" nodeType="withEffect">
                                  <p:stCondLst>
                                    <p:cond delay="0"/>
                                  </p:stCondLst>
                                  <p:childTnLst>
                                    <p:anim calcmode="lin" valueType="num">
                                      <p:cBhvr>
                                        <p:cTn id="56" dur="500"/>
                                        <p:tgtEl>
                                          <p:spTgt spid="80"/>
                                        </p:tgtEl>
                                        <p:attrNameLst>
                                          <p:attrName>ppt_w</p:attrName>
                                        </p:attrNameLst>
                                      </p:cBhvr>
                                      <p:tavLst>
                                        <p:tav tm="0">
                                          <p:val>
                                            <p:strVal val="ppt_w"/>
                                          </p:val>
                                        </p:tav>
                                        <p:tav tm="100000">
                                          <p:val>
                                            <p:fltVal val="0"/>
                                          </p:val>
                                        </p:tav>
                                      </p:tavLst>
                                    </p:anim>
                                    <p:anim calcmode="lin" valueType="num">
                                      <p:cBhvr>
                                        <p:cTn id="57" dur="500"/>
                                        <p:tgtEl>
                                          <p:spTgt spid="80"/>
                                        </p:tgtEl>
                                        <p:attrNameLst>
                                          <p:attrName>ppt_h</p:attrName>
                                        </p:attrNameLst>
                                      </p:cBhvr>
                                      <p:tavLst>
                                        <p:tav tm="0">
                                          <p:val>
                                            <p:strVal val="ppt_h"/>
                                          </p:val>
                                        </p:tav>
                                        <p:tav tm="100000">
                                          <p:val>
                                            <p:fltVal val="0"/>
                                          </p:val>
                                        </p:tav>
                                      </p:tavLst>
                                    </p:anim>
                                    <p:animEffect transition="out" filter="fade">
                                      <p:cBhvr>
                                        <p:cTn id="58" dur="500"/>
                                        <p:tgtEl>
                                          <p:spTgt spid="80"/>
                                        </p:tgtEl>
                                      </p:cBhvr>
                                    </p:animEffect>
                                    <p:set>
                                      <p:cBhvr>
                                        <p:cTn id="59" dur="1" fill="hold">
                                          <p:stCondLst>
                                            <p:cond delay="499"/>
                                          </p:stCondLst>
                                        </p:cTn>
                                        <p:tgtEl>
                                          <p:spTgt spid="80"/>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wipe(left)">
                                      <p:cBhvr>
                                        <p:cTn id="63" dur="500"/>
                                        <p:tgtEl>
                                          <p:spTgt spid="6">
                                            <p:txEl>
                                              <p:pRg st="1" end="1"/>
                                            </p:txEl>
                                          </p:spTgt>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1500"/>
                            </p:stCondLst>
                            <p:childTnLst>
                              <p:par>
                                <p:cTn id="72" presetID="22" presetClass="entr" presetSubtype="4"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grpId="1" nodeType="clickEffect">
                                  <p:stCondLst>
                                    <p:cond delay="0"/>
                                  </p:stCondLst>
                                  <p:childTnLst>
                                    <p:anim calcmode="lin" valueType="num">
                                      <p:cBhvr>
                                        <p:cTn id="78" dur="500"/>
                                        <p:tgtEl>
                                          <p:spTgt spid="16"/>
                                        </p:tgtEl>
                                        <p:attrNameLst>
                                          <p:attrName>ppt_w</p:attrName>
                                        </p:attrNameLst>
                                      </p:cBhvr>
                                      <p:tavLst>
                                        <p:tav tm="0">
                                          <p:val>
                                            <p:strVal val="ppt_w"/>
                                          </p:val>
                                        </p:tav>
                                        <p:tav tm="100000">
                                          <p:val>
                                            <p:fltVal val="0"/>
                                          </p:val>
                                        </p:tav>
                                      </p:tavLst>
                                    </p:anim>
                                    <p:anim calcmode="lin" valueType="num">
                                      <p:cBhvr>
                                        <p:cTn id="79" dur="500"/>
                                        <p:tgtEl>
                                          <p:spTgt spid="16"/>
                                        </p:tgtEl>
                                        <p:attrNameLst>
                                          <p:attrName>ppt_h</p:attrName>
                                        </p:attrNameLst>
                                      </p:cBhvr>
                                      <p:tavLst>
                                        <p:tav tm="0">
                                          <p:val>
                                            <p:strVal val="ppt_h"/>
                                          </p:val>
                                        </p:tav>
                                        <p:tav tm="100000">
                                          <p:val>
                                            <p:fltVal val="0"/>
                                          </p:val>
                                        </p:tav>
                                      </p:tavLst>
                                    </p:anim>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53" presetClass="exit" presetSubtype="0" fill="hold" nodeType="withEffect">
                                  <p:stCondLst>
                                    <p:cond delay="0"/>
                                  </p:stCondLst>
                                  <p:childTnLst>
                                    <p:anim calcmode="lin" valueType="num">
                                      <p:cBhvr>
                                        <p:cTn id="83" dur="500"/>
                                        <p:tgtEl>
                                          <p:spTgt spid="15"/>
                                        </p:tgtEl>
                                        <p:attrNameLst>
                                          <p:attrName>ppt_w</p:attrName>
                                        </p:attrNameLst>
                                      </p:cBhvr>
                                      <p:tavLst>
                                        <p:tav tm="0">
                                          <p:val>
                                            <p:strVal val="ppt_w"/>
                                          </p:val>
                                        </p:tav>
                                        <p:tav tm="100000">
                                          <p:val>
                                            <p:fltVal val="0"/>
                                          </p:val>
                                        </p:tav>
                                      </p:tavLst>
                                    </p:anim>
                                    <p:anim calcmode="lin" valueType="num">
                                      <p:cBhvr>
                                        <p:cTn id="84" dur="500"/>
                                        <p:tgtEl>
                                          <p:spTgt spid="15"/>
                                        </p:tgtEl>
                                        <p:attrNameLst>
                                          <p:attrName>ppt_h</p:attrName>
                                        </p:attrNameLst>
                                      </p:cBhvr>
                                      <p:tavLst>
                                        <p:tav tm="0">
                                          <p:val>
                                            <p:strVal val="ppt_h"/>
                                          </p:val>
                                        </p:tav>
                                        <p:tav tm="100000">
                                          <p:val>
                                            <p:fltVal val="0"/>
                                          </p:val>
                                        </p:tav>
                                      </p:tavLst>
                                    </p:anim>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53" presetClass="exit" presetSubtype="0" fill="hold" nodeType="withEffect">
                                  <p:stCondLst>
                                    <p:cond delay="0"/>
                                  </p:stCondLst>
                                  <p:childTnLst>
                                    <p:anim calcmode="lin" valueType="num">
                                      <p:cBhvr>
                                        <p:cTn id="88" dur="500"/>
                                        <p:tgtEl>
                                          <p:spTgt spid="17"/>
                                        </p:tgtEl>
                                        <p:attrNameLst>
                                          <p:attrName>ppt_w</p:attrName>
                                        </p:attrNameLst>
                                      </p:cBhvr>
                                      <p:tavLst>
                                        <p:tav tm="0">
                                          <p:val>
                                            <p:strVal val="ppt_w"/>
                                          </p:val>
                                        </p:tav>
                                        <p:tav tm="100000">
                                          <p:val>
                                            <p:fltVal val="0"/>
                                          </p:val>
                                        </p:tav>
                                      </p:tavLst>
                                    </p:anim>
                                    <p:anim calcmode="lin" valueType="num">
                                      <p:cBhvr>
                                        <p:cTn id="89" dur="500"/>
                                        <p:tgtEl>
                                          <p:spTgt spid="17"/>
                                        </p:tgtEl>
                                        <p:attrNameLst>
                                          <p:attrName>ppt_h</p:attrName>
                                        </p:attrNameLst>
                                      </p:cBhvr>
                                      <p:tavLst>
                                        <p:tav tm="0">
                                          <p:val>
                                            <p:strVal val="ppt_h"/>
                                          </p:val>
                                        </p:tav>
                                        <p:tav tm="100000">
                                          <p:val>
                                            <p:fltVal val="0"/>
                                          </p:val>
                                        </p:tav>
                                      </p:tavLst>
                                    </p:anim>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6">
                                            <p:txEl>
                                              <p:pRg st="2" end="2"/>
                                            </p:txEl>
                                          </p:spTgt>
                                        </p:tgtEl>
                                        <p:attrNameLst>
                                          <p:attrName>style.visibility</p:attrName>
                                        </p:attrNameLst>
                                      </p:cBhvr>
                                      <p:to>
                                        <p:strVal val="visible"/>
                                      </p:to>
                                    </p:set>
                                    <p:animEffect transition="in" filter="wipe(left)">
                                      <p:cBhvr>
                                        <p:cTn id="95" dur="500"/>
                                        <p:tgtEl>
                                          <p:spTgt spid="6">
                                            <p:txEl>
                                              <p:pRg st="2" end="2"/>
                                            </p:txEl>
                                          </p:spTgt>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par>
                                <p:cTn id="100" presetID="10" presetClass="entr" presetSubtype="0" fill="hold"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par>
                          <p:cTn id="103" fill="hold">
                            <p:stCondLst>
                              <p:cond delay="1500"/>
                            </p:stCondLst>
                            <p:childTnLst>
                              <p:par>
                                <p:cTn id="104" presetID="53" presetClass="entr" presetSubtype="0"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2000"/>
                            </p:stCondLst>
                            <p:childTnLst>
                              <p:par>
                                <p:cTn id="110" presetID="22" presetClass="entr" presetSubtype="4"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down)">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xit" presetSubtype="0" fill="hold" nodeType="clickEffect">
                                  <p:stCondLst>
                                    <p:cond delay="0"/>
                                  </p:stCondLst>
                                  <p:childTnLst>
                                    <p:anim calcmode="lin" valueType="num">
                                      <p:cBhvr>
                                        <p:cTn id="116" dur="500"/>
                                        <p:tgtEl>
                                          <p:spTgt spid="18"/>
                                        </p:tgtEl>
                                        <p:attrNameLst>
                                          <p:attrName>ppt_w</p:attrName>
                                        </p:attrNameLst>
                                      </p:cBhvr>
                                      <p:tavLst>
                                        <p:tav tm="0">
                                          <p:val>
                                            <p:strVal val="ppt_w"/>
                                          </p:val>
                                        </p:tav>
                                        <p:tav tm="100000">
                                          <p:val>
                                            <p:fltVal val="0"/>
                                          </p:val>
                                        </p:tav>
                                      </p:tavLst>
                                    </p:anim>
                                    <p:anim calcmode="lin" valueType="num">
                                      <p:cBhvr>
                                        <p:cTn id="117" dur="500"/>
                                        <p:tgtEl>
                                          <p:spTgt spid="18"/>
                                        </p:tgtEl>
                                        <p:attrNameLst>
                                          <p:attrName>ppt_h</p:attrName>
                                        </p:attrNameLst>
                                      </p:cBhvr>
                                      <p:tavLst>
                                        <p:tav tm="0">
                                          <p:val>
                                            <p:strVal val="ppt_h"/>
                                          </p:val>
                                        </p:tav>
                                        <p:tav tm="100000">
                                          <p:val>
                                            <p:fltVal val="0"/>
                                          </p:val>
                                        </p:tav>
                                      </p:tavLst>
                                    </p:anim>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par>
                                <p:cTn id="120" presetID="53" presetClass="exit" presetSubtype="0" fill="hold" nodeType="withEffect">
                                  <p:stCondLst>
                                    <p:cond delay="0"/>
                                  </p:stCondLst>
                                  <p:childTnLst>
                                    <p:anim calcmode="lin" valueType="num">
                                      <p:cBhvr>
                                        <p:cTn id="121" dur="500"/>
                                        <p:tgtEl>
                                          <p:spTgt spid="21"/>
                                        </p:tgtEl>
                                        <p:attrNameLst>
                                          <p:attrName>ppt_w</p:attrName>
                                        </p:attrNameLst>
                                      </p:cBhvr>
                                      <p:tavLst>
                                        <p:tav tm="0">
                                          <p:val>
                                            <p:strVal val="ppt_w"/>
                                          </p:val>
                                        </p:tav>
                                        <p:tav tm="100000">
                                          <p:val>
                                            <p:fltVal val="0"/>
                                          </p:val>
                                        </p:tav>
                                      </p:tavLst>
                                    </p:anim>
                                    <p:anim calcmode="lin" valueType="num">
                                      <p:cBhvr>
                                        <p:cTn id="122" dur="500"/>
                                        <p:tgtEl>
                                          <p:spTgt spid="21"/>
                                        </p:tgtEl>
                                        <p:attrNameLst>
                                          <p:attrName>ppt_h</p:attrName>
                                        </p:attrNameLst>
                                      </p:cBhvr>
                                      <p:tavLst>
                                        <p:tav tm="0">
                                          <p:val>
                                            <p:strVal val="ppt_h"/>
                                          </p:val>
                                        </p:tav>
                                        <p:tav tm="100000">
                                          <p:val>
                                            <p:fltVal val="0"/>
                                          </p:val>
                                        </p:tav>
                                      </p:tavLst>
                                    </p:anim>
                                    <p:animEffect transition="out" filter="fade">
                                      <p:cBhvr>
                                        <p:cTn id="123" dur="500"/>
                                        <p:tgtEl>
                                          <p:spTgt spid="21"/>
                                        </p:tgtEl>
                                      </p:cBhvr>
                                    </p:animEffect>
                                    <p:set>
                                      <p:cBhvr>
                                        <p:cTn id="124" dur="1" fill="hold">
                                          <p:stCondLst>
                                            <p:cond delay="499"/>
                                          </p:stCondLst>
                                        </p:cTn>
                                        <p:tgtEl>
                                          <p:spTgt spid="21"/>
                                        </p:tgtEl>
                                        <p:attrNameLst>
                                          <p:attrName>style.visibility</p:attrName>
                                        </p:attrNameLst>
                                      </p:cBhvr>
                                      <p:to>
                                        <p:strVal val="hidden"/>
                                      </p:to>
                                    </p:set>
                                  </p:childTnLst>
                                </p:cTn>
                              </p:par>
                              <p:par>
                                <p:cTn id="125" presetID="53" presetClass="exit" presetSubtype="0" fill="hold" grpId="1" nodeType="withEffect">
                                  <p:stCondLst>
                                    <p:cond delay="0"/>
                                  </p:stCondLst>
                                  <p:childTnLst>
                                    <p:anim calcmode="lin" valueType="num">
                                      <p:cBhvr>
                                        <p:cTn id="126" dur="500"/>
                                        <p:tgtEl>
                                          <p:spTgt spid="20"/>
                                        </p:tgtEl>
                                        <p:attrNameLst>
                                          <p:attrName>ppt_w</p:attrName>
                                        </p:attrNameLst>
                                      </p:cBhvr>
                                      <p:tavLst>
                                        <p:tav tm="0">
                                          <p:val>
                                            <p:strVal val="ppt_w"/>
                                          </p:val>
                                        </p:tav>
                                        <p:tav tm="100000">
                                          <p:val>
                                            <p:fltVal val="0"/>
                                          </p:val>
                                        </p:tav>
                                      </p:tavLst>
                                    </p:anim>
                                    <p:anim calcmode="lin" valueType="num">
                                      <p:cBhvr>
                                        <p:cTn id="127" dur="500"/>
                                        <p:tgtEl>
                                          <p:spTgt spid="20"/>
                                        </p:tgtEl>
                                        <p:attrNameLst>
                                          <p:attrName>ppt_h</p:attrName>
                                        </p:attrNameLst>
                                      </p:cBhvr>
                                      <p:tavLst>
                                        <p:tav tm="0">
                                          <p:val>
                                            <p:strVal val="ppt_h"/>
                                          </p:val>
                                        </p:tav>
                                        <p:tav tm="100000">
                                          <p:val>
                                            <p:fltVal val="0"/>
                                          </p:val>
                                        </p:tav>
                                      </p:tavLst>
                                    </p:anim>
                                    <p:animEffect transition="out" filter="fade">
                                      <p:cBhvr>
                                        <p:cTn id="128" dur="500"/>
                                        <p:tgtEl>
                                          <p:spTgt spid="20"/>
                                        </p:tgtEl>
                                      </p:cBhvr>
                                    </p:animEffect>
                                    <p:set>
                                      <p:cBhvr>
                                        <p:cTn id="129" dur="1" fill="hold">
                                          <p:stCondLst>
                                            <p:cond delay="499"/>
                                          </p:stCondLst>
                                        </p:cTn>
                                        <p:tgtEl>
                                          <p:spTgt spid="20"/>
                                        </p:tgtEl>
                                        <p:attrNameLst>
                                          <p:attrName>style.visibility</p:attrName>
                                        </p:attrNameLst>
                                      </p:cBhvr>
                                      <p:to>
                                        <p:strVal val="hidden"/>
                                      </p:to>
                                    </p:set>
                                  </p:childTnLst>
                                </p:cTn>
                              </p:par>
                              <p:par>
                                <p:cTn id="130" presetID="53" presetClass="exit" presetSubtype="0" fill="hold" nodeType="withEffect">
                                  <p:stCondLst>
                                    <p:cond delay="0"/>
                                  </p:stCondLst>
                                  <p:childTnLst>
                                    <p:anim calcmode="lin" valueType="num">
                                      <p:cBhvr>
                                        <p:cTn id="131" dur="500"/>
                                        <p:tgtEl>
                                          <p:spTgt spid="19"/>
                                        </p:tgtEl>
                                        <p:attrNameLst>
                                          <p:attrName>ppt_w</p:attrName>
                                        </p:attrNameLst>
                                      </p:cBhvr>
                                      <p:tavLst>
                                        <p:tav tm="0">
                                          <p:val>
                                            <p:strVal val="ppt_w"/>
                                          </p:val>
                                        </p:tav>
                                        <p:tav tm="100000">
                                          <p:val>
                                            <p:fltVal val="0"/>
                                          </p:val>
                                        </p:tav>
                                      </p:tavLst>
                                    </p:anim>
                                    <p:anim calcmode="lin" valueType="num">
                                      <p:cBhvr>
                                        <p:cTn id="132" dur="500"/>
                                        <p:tgtEl>
                                          <p:spTgt spid="19"/>
                                        </p:tgtEl>
                                        <p:attrNameLst>
                                          <p:attrName>ppt_h</p:attrName>
                                        </p:attrNameLst>
                                      </p:cBhvr>
                                      <p:tavLst>
                                        <p:tav tm="0">
                                          <p:val>
                                            <p:strVal val="ppt_h"/>
                                          </p:val>
                                        </p:tav>
                                        <p:tav tm="100000">
                                          <p:val>
                                            <p:fltVal val="0"/>
                                          </p:val>
                                        </p:tav>
                                      </p:tavLst>
                                    </p:anim>
                                    <p:animEffect transition="out" filter="fade">
                                      <p:cBhvr>
                                        <p:cTn id="133" dur="500"/>
                                        <p:tgtEl>
                                          <p:spTgt spid="19"/>
                                        </p:tgtEl>
                                      </p:cBhvr>
                                    </p:animEffect>
                                    <p:set>
                                      <p:cBhvr>
                                        <p:cTn id="134" dur="1" fill="hold">
                                          <p:stCondLst>
                                            <p:cond delay="499"/>
                                          </p:stCondLst>
                                        </p:cTn>
                                        <p:tgtEl>
                                          <p:spTgt spid="19"/>
                                        </p:tgtEl>
                                        <p:attrNameLst>
                                          <p:attrName>style.visibility</p:attrName>
                                        </p:attrNameLst>
                                      </p:cBhvr>
                                      <p:to>
                                        <p:strVal val="hidden"/>
                                      </p:to>
                                    </p:se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6">
                                            <p:txEl>
                                              <p:pRg st="3" end="3"/>
                                            </p:txEl>
                                          </p:spTgt>
                                        </p:tgtEl>
                                        <p:attrNameLst>
                                          <p:attrName>style.visibility</p:attrName>
                                        </p:attrNameLst>
                                      </p:cBhvr>
                                      <p:to>
                                        <p:strVal val="visible"/>
                                      </p:to>
                                    </p:set>
                                    <p:animEffect transition="in" filter="wipe(left)">
                                      <p:cBhvr>
                                        <p:cTn id="138" dur="500"/>
                                        <p:tgtEl>
                                          <p:spTgt spid="6">
                                            <p:txEl>
                                              <p:pRg st="3" end="3"/>
                                            </p:txEl>
                                          </p:spTgt>
                                        </p:tgtEl>
                                      </p:cBhvr>
                                    </p:animEffect>
                                  </p:childTnLst>
                                </p:cTn>
                              </p:par>
                            </p:childTnLst>
                          </p:cTn>
                        </p:par>
                        <p:par>
                          <p:cTn id="139" fill="hold">
                            <p:stCondLst>
                              <p:cond delay="1000"/>
                            </p:stCondLst>
                            <p:childTnLst>
                              <p:par>
                                <p:cTn id="140" presetID="10" presetClass="entr" presetSubtype="0" fill="hold"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par>
                                <p:cTn id="143" presetID="10" presetClass="entr" presetSubtype="0" fill="hold" nodeType="with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fade">
                                      <p:cBhvr>
                                        <p:cTn id="145" dur="500"/>
                                        <p:tgtEl>
                                          <p:spTgt spid="3"/>
                                        </p:tgtEl>
                                      </p:cBhvr>
                                    </p:animEffect>
                                  </p:childTnLst>
                                </p:cTn>
                              </p:par>
                            </p:childTnLst>
                          </p:cTn>
                        </p:par>
                        <p:par>
                          <p:cTn id="146" fill="hold">
                            <p:stCondLst>
                              <p:cond delay="1500"/>
                            </p:stCondLst>
                            <p:childTnLst>
                              <p:par>
                                <p:cTn id="147" presetID="22" presetClass="entr" presetSubtype="4" fill="hold" grpId="0" nodeType="after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down)">
                                      <p:cBhvr>
                                        <p:cTn id="149" dur="500"/>
                                        <p:tgtEl>
                                          <p:spTgt spid="44"/>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xit" presetSubtype="0" fill="hold" nodeType="clickEffect">
                                  <p:stCondLst>
                                    <p:cond delay="0"/>
                                  </p:stCondLst>
                                  <p:childTnLst>
                                    <p:anim calcmode="lin" valueType="num">
                                      <p:cBhvr>
                                        <p:cTn id="153" dur="500"/>
                                        <p:tgtEl>
                                          <p:spTgt spid="3"/>
                                        </p:tgtEl>
                                        <p:attrNameLst>
                                          <p:attrName>ppt_w</p:attrName>
                                        </p:attrNameLst>
                                      </p:cBhvr>
                                      <p:tavLst>
                                        <p:tav tm="0">
                                          <p:val>
                                            <p:strVal val="ppt_w"/>
                                          </p:val>
                                        </p:tav>
                                        <p:tav tm="100000">
                                          <p:val>
                                            <p:fltVal val="0"/>
                                          </p:val>
                                        </p:tav>
                                      </p:tavLst>
                                    </p:anim>
                                    <p:anim calcmode="lin" valueType="num">
                                      <p:cBhvr>
                                        <p:cTn id="154" dur="500"/>
                                        <p:tgtEl>
                                          <p:spTgt spid="3"/>
                                        </p:tgtEl>
                                        <p:attrNameLst>
                                          <p:attrName>ppt_h</p:attrName>
                                        </p:attrNameLst>
                                      </p:cBhvr>
                                      <p:tavLst>
                                        <p:tav tm="0">
                                          <p:val>
                                            <p:strVal val="ppt_h"/>
                                          </p:val>
                                        </p:tav>
                                        <p:tav tm="100000">
                                          <p:val>
                                            <p:fltVal val="0"/>
                                          </p:val>
                                        </p:tav>
                                      </p:tavLst>
                                    </p:anim>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par>
                                <p:cTn id="157" presetID="53" presetClass="exit" presetSubtype="0" fill="hold" grpId="1" nodeType="withEffect">
                                  <p:stCondLst>
                                    <p:cond delay="0"/>
                                  </p:stCondLst>
                                  <p:childTnLst>
                                    <p:anim calcmode="lin" valueType="num">
                                      <p:cBhvr>
                                        <p:cTn id="158" dur="500"/>
                                        <p:tgtEl>
                                          <p:spTgt spid="44"/>
                                        </p:tgtEl>
                                        <p:attrNameLst>
                                          <p:attrName>ppt_w</p:attrName>
                                        </p:attrNameLst>
                                      </p:cBhvr>
                                      <p:tavLst>
                                        <p:tav tm="0">
                                          <p:val>
                                            <p:strVal val="ppt_w"/>
                                          </p:val>
                                        </p:tav>
                                        <p:tav tm="100000">
                                          <p:val>
                                            <p:fltVal val="0"/>
                                          </p:val>
                                        </p:tav>
                                      </p:tavLst>
                                    </p:anim>
                                    <p:anim calcmode="lin" valueType="num">
                                      <p:cBhvr>
                                        <p:cTn id="159" dur="500"/>
                                        <p:tgtEl>
                                          <p:spTgt spid="44"/>
                                        </p:tgtEl>
                                        <p:attrNameLst>
                                          <p:attrName>ppt_h</p:attrName>
                                        </p:attrNameLst>
                                      </p:cBhvr>
                                      <p:tavLst>
                                        <p:tav tm="0">
                                          <p:val>
                                            <p:strVal val="ppt_h"/>
                                          </p:val>
                                        </p:tav>
                                        <p:tav tm="100000">
                                          <p:val>
                                            <p:fltVal val="0"/>
                                          </p:val>
                                        </p:tav>
                                      </p:tavLst>
                                    </p:anim>
                                    <p:animEffect transition="out" filter="fade">
                                      <p:cBhvr>
                                        <p:cTn id="160" dur="500"/>
                                        <p:tgtEl>
                                          <p:spTgt spid="44"/>
                                        </p:tgtEl>
                                      </p:cBhvr>
                                    </p:animEffect>
                                    <p:set>
                                      <p:cBhvr>
                                        <p:cTn id="161" dur="1" fill="hold">
                                          <p:stCondLst>
                                            <p:cond delay="499"/>
                                          </p:stCondLst>
                                        </p:cTn>
                                        <p:tgtEl>
                                          <p:spTgt spid="44"/>
                                        </p:tgtEl>
                                        <p:attrNameLst>
                                          <p:attrName>style.visibility</p:attrName>
                                        </p:attrNameLst>
                                      </p:cBhvr>
                                      <p:to>
                                        <p:strVal val="hidden"/>
                                      </p:to>
                                    </p:set>
                                  </p:childTnLst>
                                </p:cTn>
                              </p:par>
                              <p:par>
                                <p:cTn id="162" presetID="53" presetClass="exit" presetSubtype="0" fill="hold" nodeType="withEffect">
                                  <p:stCondLst>
                                    <p:cond delay="0"/>
                                  </p:stCondLst>
                                  <p:childTnLst>
                                    <p:anim calcmode="lin" valueType="num">
                                      <p:cBhvr>
                                        <p:cTn id="163" dur="500"/>
                                        <p:tgtEl>
                                          <p:spTgt spid="45"/>
                                        </p:tgtEl>
                                        <p:attrNameLst>
                                          <p:attrName>ppt_w</p:attrName>
                                        </p:attrNameLst>
                                      </p:cBhvr>
                                      <p:tavLst>
                                        <p:tav tm="0">
                                          <p:val>
                                            <p:strVal val="ppt_w"/>
                                          </p:val>
                                        </p:tav>
                                        <p:tav tm="100000">
                                          <p:val>
                                            <p:fltVal val="0"/>
                                          </p:val>
                                        </p:tav>
                                      </p:tavLst>
                                    </p:anim>
                                    <p:anim calcmode="lin" valueType="num">
                                      <p:cBhvr>
                                        <p:cTn id="164" dur="500"/>
                                        <p:tgtEl>
                                          <p:spTgt spid="45"/>
                                        </p:tgtEl>
                                        <p:attrNameLst>
                                          <p:attrName>ppt_h</p:attrName>
                                        </p:attrNameLst>
                                      </p:cBhvr>
                                      <p:tavLst>
                                        <p:tav tm="0">
                                          <p:val>
                                            <p:strVal val="ppt_h"/>
                                          </p:val>
                                        </p:tav>
                                        <p:tav tm="100000">
                                          <p:val>
                                            <p:fltVal val="0"/>
                                          </p:val>
                                        </p:tav>
                                      </p:tavLst>
                                    </p:anim>
                                    <p:animEffect transition="out" filter="fade">
                                      <p:cBhvr>
                                        <p:cTn id="165" dur="500"/>
                                        <p:tgtEl>
                                          <p:spTgt spid="45"/>
                                        </p:tgtEl>
                                      </p:cBhvr>
                                    </p:animEffect>
                                    <p:set>
                                      <p:cBhvr>
                                        <p:cTn id="166" dur="1" fill="hold">
                                          <p:stCondLst>
                                            <p:cond delay="499"/>
                                          </p:stCondLst>
                                        </p:cTn>
                                        <p:tgtEl>
                                          <p:spTgt spid="45"/>
                                        </p:tgtEl>
                                        <p:attrNameLst>
                                          <p:attrName>style.visibility</p:attrName>
                                        </p:attrNameLst>
                                      </p:cBhvr>
                                      <p:to>
                                        <p:strVal val="hidden"/>
                                      </p:to>
                                    </p:set>
                                  </p:childTnLst>
                                </p:cTn>
                              </p:par>
                            </p:childTnLst>
                          </p:cTn>
                        </p:par>
                        <p:par>
                          <p:cTn id="167" fill="hold">
                            <p:stCondLst>
                              <p:cond delay="500"/>
                            </p:stCondLst>
                            <p:childTnLst>
                              <p:par>
                                <p:cTn id="168" presetID="22" presetClass="entr" presetSubtype="8" fill="hold" nodeType="afterEffect">
                                  <p:stCondLst>
                                    <p:cond delay="0"/>
                                  </p:stCondLst>
                                  <p:childTnLst>
                                    <p:set>
                                      <p:cBhvr>
                                        <p:cTn id="169" dur="1" fill="hold">
                                          <p:stCondLst>
                                            <p:cond delay="0"/>
                                          </p:stCondLst>
                                        </p:cTn>
                                        <p:tgtEl>
                                          <p:spTgt spid="6">
                                            <p:txEl>
                                              <p:pRg st="4" end="4"/>
                                            </p:txEl>
                                          </p:spTgt>
                                        </p:tgtEl>
                                        <p:attrNameLst>
                                          <p:attrName>style.visibility</p:attrName>
                                        </p:attrNameLst>
                                      </p:cBhvr>
                                      <p:to>
                                        <p:strVal val="visible"/>
                                      </p:to>
                                    </p:set>
                                    <p:animEffect transition="in" filter="wipe(left)">
                                      <p:cBhvr>
                                        <p:cTn id="170" dur="500"/>
                                        <p:tgtEl>
                                          <p:spTgt spid="6">
                                            <p:txEl>
                                              <p:pRg st="4" end="4"/>
                                            </p:txEl>
                                          </p:spTgt>
                                        </p:tgtEl>
                                      </p:cBhvr>
                                    </p:animEffect>
                                  </p:childTnLst>
                                </p:cTn>
                              </p:par>
                            </p:childTnLst>
                          </p:cTn>
                        </p:par>
                        <p:par>
                          <p:cTn id="171" fill="hold">
                            <p:stCondLst>
                              <p:cond delay="1000"/>
                            </p:stCondLst>
                            <p:childTnLst>
                              <p:par>
                                <p:cTn id="172" presetID="10" presetClass="entr" presetSubtype="0" fill="hold" nodeType="afterEffect">
                                  <p:stCondLst>
                                    <p:cond delay="0"/>
                                  </p:stCondLst>
                                  <p:childTnLst>
                                    <p:set>
                                      <p:cBhvr>
                                        <p:cTn id="173" dur="1" fill="hold">
                                          <p:stCondLst>
                                            <p:cond delay="0"/>
                                          </p:stCondLst>
                                        </p:cTn>
                                        <p:tgtEl>
                                          <p:spTgt spid="50"/>
                                        </p:tgtEl>
                                        <p:attrNameLst>
                                          <p:attrName>style.visibility</p:attrName>
                                        </p:attrNameLst>
                                      </p:cBhvr>
                                      <p:to>
                                        <p:strVal val="visible"/>
                                      </p:to>
                                    </p:set>
                                    <p:animEffect transition="in" filter="fade">
                                      <p:cBhvr>
                                        <p:cTn id="174" dur="500"/>
                                        <p:tgtEl>
                                          <p:spTgt spid="50"/>
                                        </p:tgtEl>
                                      </p:cBhvr>
                                    </p:animEffect>
                                  </p:childTnLst>
                                </p:cTn>
                              </p:par>
                              <p:par>
                                <p:cTn id="175" presetID="10" presetClass="entr" presetSubtype="0" fill="hold" nodeType="with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500"/>
                                        <p:tgtEl>
                                          <p:spTgt spid="48"/>
                                        </p:tgtEl>
                                      </p:cBhvr>
                                    </p:animEffect>
                                  </p:childTnLst>
                                </p:cTn>
                              </p:par>
                              <p:par>
                                <p:cTn id="178" presetID="10" presetClass="entr" presetSubtype="0" fill="hold" nodeType="withEffect">
                                  <p:stCondLst>
                                    <p:cond delay="0"/>
                                  </p:stCondLst>
                                  <p:childTnLst>
                                    <p:set>
                                      <p:cBhvr>
                                        <p:cTn id="179" dur="1" fill="hold">
                                          <p:stCondLst>
                                            <p:cond delay="0"/>
                                          </p:stCondLst>
                                        </p:cTn>
                                        <p:tgtEl>
                                          <p:spTgt spid="49"/>
                                        </p:tgtEl>
                                        <p:attrNameLst>
                                          <p:attrName>style.visibility</p:attrName>
                                        </p:attrNameLst>
                                      </p:cBhvr>
                                      <p:to>
                                        <p:strVal val="visible"/>
                                      </p:to>
                                    </p:set>
                                    <p:animEffect transition="in" filter="fade">
                                      <p:cBhvr>
                                        <p:cTn id="180" dur="500"/>
                                        <p:tgtEl>
                                          <p:spTgt spid="49"/>
                                        </p:tgtEl>
                                      </p:cBhvr>
                                    </p:animEffect>
                                  </p:childTnLst>
                                </p:cTn>
                              </p:par>
                              <p:par>
                                <p:cTn id="181" presetID="10" presetClass="entr" presetSubtype="0" fill="hold" nodeType="with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fade">
                                      <p:cBhvr>
                                        <p:cTn id="183" dur="500"/>
                                        <p:tgtEl>
                                          <p:spTgt spid="51"/>
                                        </p:tgtEl>
                                      </p:cBhvr>
                                    </p:animEffect>
                                  </p:childTnLst>
                                </p:cTn>
                              </p:par>
                              <p:par>
                                <p:cTn id="184" presetID="10" presetClass="entr" presetSubtype="0" fill="hold" nodeType="withEffect">
                                  <p:stCondLst>
                                    <p:cond delay="0"/>
                                  </p:stCondLst>
                                  <p:childTnLst>
                                    <p:set>
                                      <p:cBhvr>
                                        <p:cTn id="185" dur="1" fill="hold">
                                          <p:stCondLst>
                                            <p:cond delay="0"/>
                                          </p:stCondLst>
                                        </p:cTn>
                                        <p:tgtEl>
                                          <p:spTgt spid="4"/>
                                        </p:tgtEl>
                                        <p:attrNameLst>
                                          <p:attrName>style.visibility</p:attrName>
                                        </p:attrNameLst>
                                      </p:cBhvr>
                                      <p:to>
                                        <p:strVal val="visible"/>
                                      </p:to>
                                    </p:set>
                                    <p:animEffect transition="in" filter="fade">
                                      <p:cBhvr>
                                        <p:cTn id="186" dur="500"/>
                                        <p:tgtEl>
                                          <p:spTgt spid="4"/>
                                        </p:tgtEl>
                                      </p:cBhvr>
                                    </p:animEffect>
                                  </p:childTnLst>
                                </p:cTn>
                              </p:par>
                              <p:par>
                                <p:cTn id="187" presetID="10" presetClass="entr" presetSubtype="0" fill="hold" nodeType="withEffect">
                                  <p:stCondLst>
                                    <p:cond delay="0"/>
                                  </p:stCondLst>
                                  <p:childTnLst>
                                    <p:set>
                                      <p:cBhvr>
                                        <p:cTn id="188" dur="1" fill="hold">
                                          <p:stCondLst>
                                            <p:cond delay="0"/>
                                          </p:stCondLst>
                                        </p:cTn>
                                        <p:tgtEl>
                                          <p:spTgt spid="46"/>
                                        </p:tgtEl>
                                        <p:attrNameLst>
                                          <p:attrName>style.visibility</p:attrName>
                                        </p:attrNameLst>
                                      </p:cBhvr>
                                      <p:to>
                                        <p:strVal val="visible"/>
                                      </p:to>
                                    </p:set>
                                    <p:animEffect transition="in" filter="fade">
                                      <p:cBhvr>
                                        <p:cTn id="189" dur="500"/>
                                        <p:tgtEl>
                                          <p:spTgt spid="46"/>
                                        </p:tgtEl>
                                      </p:cBhvr>
                                    </p:animEffect>
                                  </p:childTnLst>
                                </p:cTn>
                              </p:par>
                            </p:childTnLst>
                          </p:cTn>
                        </p:par>
                        <p:par>
                          <p:cTn id="190" fill="hold">
                            <p:stCondLst>
                              <p:cond delay="1500"/>
                            </p:stCondLst>
                            <p:childTnLst>
                              <p:par>
                                <p:cTn id="191" presetID="53" presetClass="entr" presetSubtype="0" fill="hold" nodeType="afterEffect">
                                  <p:stCondLst>
                                    <p:cond delay="0"/>
                                  </p:stCondLst>
                                  <p:childTnLst>
                                    <p:set>
                                      <p:cBhvr>
                                        <p:cTn id="192" dur="1" fill="hold">
                                          <p:stCondLst>
                                            <p:cond delay="0"/>
                                          </p:stCondLst>
                                        </p:cTn>
                                        <p:tgtEl>
                                          <p:spTgt spid="47"/>
                                        </p:tgtEl>
                                        <p:attrNameLst>
                                          <p:attrName>style.visibility</p:attrName>
                                        </p:attrNameLst>
                                      </p:cBhvr>
                                      <p:to>
                                        <p:strVal val="visible"/>
                                      </p:to>
                                    </p:set>
                                    <p:anim calcmode="lin" valueType="num">
                                      <p:cBhvr>
                                        <p:cTn id="193" dur="500" fill="hold"/>
                                        <p:tgtEl>
                                          <p:spTgt spid="47"/>
                                        </p:tgtEl>
                                        <p:attrNameLst>
                                          <p:attrName>ppt_w</p:attrName>
                                        </p:attrNameLst>
                                      </p:cBhvr>
                                      <p:tavLst>
                                        <p:tav tm="0">
                                          <p:val>
                                            <p:fltVal val="0"/>
                                          </p:val>
                                        </p:tav>
                                        <p:tav tm="100000">
                                          <p:val>
                                            <p:strVal val="#ppt_w"/>
                                          </p:val>
                                        </p:tav>
                                      </p:tavLst>
                                    </p:anim>
                                    <p:anim calcmode="lin" valueType="num">
                                      <p:cBhvr>
                                        <p:cTn id="194" dur="500" fill="hold"/>
                                        <p:tgtEl>
                                          <p:spTgt spid="47"/>
                                        </p:tgtEl>
                                        <p:attrNameLst>
                                          <p:attrName>ppt_h</p:attrName>
                                        </p:attrNameLst>
                                      </p:cBhvr>
                                      <p:tavLst>
                                        <p:tav tm="0">
                                          <p:val>
                                            <p:fltVal val="0"/>
                                          </p:val>
                                        </p:tav>
                                        <p:tav tm="100000">
                                          <p:val>
                                            <p:strVal val="#ppt_h"/>
                                          </p:val>
                                        </p:tav>
                                      </p:tavLst>
                                    </p:anim>
                                    <p:animEffect transition="in" filter="fade">
                                      <p:cBhvr>
                                        <p:cTn id="19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44" grpId="0" animBg="1"/>
      <p:bldP spid="4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增强的</a:t>
            </a:r>
            <a:r>
              <a:rPr lang="en-US" altLang="zh-CN" dirty="0" smtClean="0"/>
              <a:t>Windows Server</a:t>
            </a:r>
            <a:r>
              <a:rPr lang="zh-CN" altLang="en-US" dirty="0" smtClean="0"/>
              <a:t>恢复</a:t>
            </a:r>
            <a:r>
              <a:rPr lang="en-US" altLang="zh-CN" dirty="0" smtClean="0"/>
              <a:t/>
            </a:r>
            <a:br>
              <a:rPr lang="en-US" altLang="zh-CN" dirty="0" smtClean="0"/>
            </a:br>
            <a:r>
              <a:rPr lang="zh-CN" altLang="en-US" sz="3200" dirty="0" smtClean="0"/>
              <a:t>使用</a:t>
            </a:r>
            <a:r>
              <a:rPr sz="3200" dirty="0" smtClean="0"/>
              <a:t>LUN </a:t>
            </a:r>
            <a:r>
              <a:rPr lang="zh-CN" altLang="en-US" sz="3200" dirty="0" smtClean="0"/>
              <a:t>再同步技术</a:t>
            </a:r>
            <a:endParaRPr lang="en-US" dirty="0"/>
          </a:p>
        </p:txBody>
      </p:sp>
      <p:sp>
        <p:nvSpPr>
          <p:cNvPr id="69" name="Freeform 68"/>
          <p:cNvSpPr/>
          <p:nvPr/>
        </p:nvSpPr>
        <p:spPr>
          <a:xfrm rot="16200000">
            <a:off x="6193498" y="4733931"/>
            <a:ext cx="1600200" cy="0"/>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 name="connsiteX0" fmla="*/ 0 w 2228850"/>
              <a:gd name="connsiteY0" fmla="*/ 0 h 0"/>
              <a:gd name="connsiteX1" fmla="*/ 2228850 w 2228850"/>
              <a:gd name="connsiteY1" fmla="*/ 0 h 0"/>
              <a:gd name="connsiteX2" fmla="*/ 2228850 w 2228850"/>
              <a:gd name="connsiteY2" fmla="*/ 0 h 0"/>
            </a:gdLst>
            <a:ahLst/>
            <a:cxnLst>
              <a:cxn ang="0">
                <a:pos x="connsiteX0" y="connsiteY0"/>
              </a:cxn>
              <a:cxn ang="0">
                <a:pos x="connsiteX1" y="connsiteY1"/>
              </a:cxn>
              <a:cxn ang="0">
                <a:pos x="connsiteX2" y="connsiteY2"/>
              </a:cxn>
            </a:cxnLst>
            <a:rect l="l" t="t" r="r" b="b"/>
            <a:pathLst>
              <a:path w="2228850">
                <a:moveTo>
                  <a:pt x="0" y="0"/>
                </a:moveTo>
                <a:lnTo>
                  <a:pt x="2228850" y="0"/>
                </a:lnTo>
                <a:lnTo>
                  <a:pt x="2228850" y="0"/>
                </a:lnTo>
              </a:path>
            </a:pathLst>
          </a:cu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3"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1524000" y="3352800"/>
            <a:ext cx="933682" cy="611071"/>
          </a:xfrm>
          <a:prstGeom prst="rect">
            <a:avLst/>
          </a:prstGeom>
          <a:noFill/>
        </p:spPr>
      </p:pic>
      <p:pic>
        <p:nvPicPr>
          <p:cNvPr id="78" name="Picture 2" descr="C:\Courses\Windows Vista Illustration Icons\Server.png"/>
          <p:cNvPicPr>
            <a:picLocks noChangeAspect="1" noChangeArrowheads="1"/>
          </p:cNvPicPr>
          <p:nvPr/>
        </p:nvPicPr>
        <p:blipFill>
          <a:blip r:embed="rId4" cstate="print"/>
          <a:srcRect/>
          <a:stretch>
            <a:fillRect/>
          </a:stretch>
        </p:blipFill>
        <p:spPr bwMode="auto">
          <a:xfrm>
            <a:off x="6612595" y="4789847"/>
            <a:ext cx="1010182" cy="1382353"/>
          </a:xfrm>
          <a:prstGeom prst="rect">
            <a:avLst/>
          </a:prstGeom>
          <a:noFill/>
        </p:spPr>
      </p:pic>
      <p:sp>
        <p:nvSpPr>
          <p:cNvPr id="81" name="TextBox 80"/>
          <p:cNvSpPr txBox="1"/>
          <p:nvPr/>
        </p:nvSpPr>
        <p:spPr>
          <a:xfrm>
            <a:off x="1295400" y="2667000"/>
            <a:ext cx="1464605" cy="584775"/>
          </a:xfrm>
          <a:prstGeom prst="rect">
            <a:avLst/>
          </a:prstGeom>
          <a:noFill/>
        </p:spPr>
        <p:txBody>
          <a:bodyPr wrap="square" rtlCol="0">
            <a:spAutoFit/>
          </a:bodyPr>
          <a:lstStyle/>
          <a:p>
            <a:pPr algn="ctr"/>
            <a:r>
              <a:rPr lang="en-US" sz="1600" b="1" dirty="0" smtClean="0"/>
              <a:t>Shadow Copy LUN</a:t>
            </a:r>
          </a:p>
        </p:txBody>
      </p:sp>
      <p:sp>
        <p:nvSpPr>
          <p:cNvPr id="85" name="Right Arrow 84"/>
          <p:cNvSpPr/>
          <p:nvPr/>
        </p:nvSpPr>
        <p:spPr bwMode="auto">
          <a:xfrm>
            <a:off x="2819400" y="2514600"/>
            <a:ext cx="3429000" cy="9144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Segoe" pitchFamily="34" charset="0"/>
              </a:rPr>
              <a:t>LUN </a:t>
            </a:r>
            <a:r>
              <a:rPr lang="zh-CN" altLang="en-US" sz="2000" b="1" dirty="0" smtClean="0">
                <a:solidFill>
                  <a:srgbClr val="FFFFFF"/>
                </a:solidFill>
                <a:effectLst>
                  <a:outerShdw blurRad="38100" dist="38100" dir="2700000" algn="tl">
                    <a:srgbClr val="000000">
                      <a:alpha val="43137"/>
                    </a:srgbClr>
                  </a:outerShdw>
                </a:effectLst>
                <a:latin typeface="Segoe" pitchFamily="34" charset="0"/>
              </a:rPr>
              <a:t>再同步</a:t>
            </a: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TextBox 86"/>
          <p:cNvSpPr txBox="1"/>
          <p:nvPr/>
        </p:nvSpPr>
        <p:spPr>
          <a:xfrm>
            <a:off x="6383995" y="2667000"/>
            <a:ext cx="1312205" cy="584775"/>
          </a:xfrm>
          <a:prstGeom prst="rect">
            <a:avLst/>
          </a:prstGeom>
          <a:noFill/>
        </p:spPr>
        <p:txBody>
          <a:bodyPr wrap="square" rtlCol="0">
            <a:spAutoFit/>
          </a:bodyPr>
          <a:lstStyle/>
          <a:p>
            <a:pPr algn="ctr"/>
            <a:r>
              <a:rPr lang="en-US" sz="1600" b="1" dirty="0" smtClean="0"/>
              <a:t>Active</a:t>
            </a:r>
            <a:br>
              <a:rPr lang="en-US" sz="1600" b="1" dirty="0" smtClean="0"/>
            </a:br>
            <a:r>
              <a:rPr lang="en-US" sz="1600" b="1" dirty="0" smtClean="0"/>
              <a:t>LUN</a:t>
            </a:r>
          </a:p>
        </p:txBody>
      </p:sp>
      <p:grpSp>
        <p:nvGrpSpPr>
          <p:cNvPr id="3" name="Group 91"/>
          <p:cNvGrpSpPr/>
          <p:nvPr/>
        </p:nvGrpSpPr>
        <p:grpSpPr>
          <a:xfrm>
            <a:off x="2819400" y="3581400"/>
            <a:ext cx="3429000" cy="216568"/>
            <a:chOff x="3733800" y="1524000"/>
            <a:chExt cx="2895600" cy="152400"/>
          </a:xfrm>
        </p:grpSpPr>
        <p:sp>
          <p:nvSpPr>
            <p:cNvPr id="93" name="Oval 92"/>
            <p:cNvSpPr/>
            <p:nvPr/>
          </p:nvSpPr>
          <p:spPr bwMode="auto">
            <a:xfrm>
              <a:off x="3733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Oval 93"/>
            <p:cNvSpPr/>
            <p:nvPr/>
          </p:nvSpPr>
          <p:spPr bwMode="auto">
            <a:xfrm>
              <a:off x="3962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5" name="Oval 94"/>
            <p:cNvSpPr/>
            <p:nvPr/>
          </p:nvSpPr>
          <p:spPr bwMode="auto">
            <a:xfrm>
              <a:off x="4191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6" name="Oval 95"/>
            <p:cNvSpPr/>
            <p:nvPr/>
          </p:nvSpPr>
          <p:spPr bwMode="auto">
            <a:xfrm>
              <a:off x="4419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7" name="Oval 96"/>
            <p:cNvSpPr/>
            <p:nvPr/>
          </p:nvSpPr>
          <p:spPr bwMode="auto">
            <a:xfrm>
              <a:off x="4648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Oval 97"/>
            <p:cNvSpPr/>
            <p:nvPr/>
          </p:nvSpPr>
          <p:spPr bwMode="auto">
            <a:xfrm>
              <a:off x="4876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Oval 98"/>
            <p:cNvSpPr/>
            <p:nvPr/>
          </p:nvSpPr>
          <p:spPr bwMode="auto">
            <a:xfrm>
              <a:off x="5105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5334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5562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5791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102"/>
            <p:cNvSpPr/>
            <p:nvPr/>
          </p:nvSpPr>
          <p:spPr bwMode="auto">
            <a:xfrm>
              <a:off x="6019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6248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6477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11" name="Picture 2" descr="C:\Courses\Icon Library\Sync.png"/>
          <p:cNvPicPr>
            <a:picLocks noChangeAspect="1" noChangeArrowheads="1"/>
          </p:cNvPicPr>
          <p:nvPr/>
        </p:nvPicPr>
        <p:blipFill>
          <a:blip r:embed="rId5" cstate="print"/>
          <a:srcRect/>
          <a:stretch>
            <a:fillRect/>
          </a:stretch>
        </p:blipFill>
        <p:spPr bwMode="auto">
          <a:xfrm>
            <a:off x="4114800" y="3352800"/>
            <a:ext cx="685800" cy="685800"/>
          </a:xfrm>
          <a:prstGeom prst="rect">
            <a:avLst/>
          </a:prstGeom>
          <a:noFill/>
        </p:spPr>
      </p:pic>
      <p:pic>
        <p:nvPicPr>
          <p:cNvPr id="48"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6517113" y="3352800"/>
            <a:ext cx="933682" cy="611071"/>
          </a:xfrm>
          <a:prstGeom prst="rect">
            <a:avLst/>
          </a:prstGeom>
          <a:noFill/>
        </p:spPr>
      </p:pic>
      <p:pic>
        <p:nvPicPr>
          <p:cNvPr id="84" name="Picture 2" descr="C:\Courses\Icons Windows Vista\imageres.dll_I0020_0409.png"/>
          <p:cNvPicPr>
            <a:picLocks noChangeAspect="1" noChangeArrowheads="1"/>
          </p:cNvPicPr>
          <p:nvPr/>
        </p:nvPicPr>
        <p:blipFill>
          <a:blip r:embed="rId6" cstate="print"/>
          <a:srcRect/>
          <a:stretch>
            <a:fillRect/>
          </a:stretch>
        </p:blipFill>
        <p:spPr bwMode="auto">
          <a:xfrm>
            <a:off x="1828800" y="3200400"/>
            <a:ext cx="875271" cy="875270"/>
          </a:xfrm>
          <a:prstGeom prst="rect">
            <a:avLst/>
          </a:prstGeom>
          <a:noFill/>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right)">
                                      <p:cBhvr>
                                        <p:cTn id="38" dur="500"/>
                                        <p:tgtEl>
                                          <p:spTgt spid="3"/>
                                        </p:tgtEl>
                                      </p:cBhvr>
                                    </p:animEffect>
                                  </p:childTnLst>
                                </p:cTn>
                              </p:par>
                              <p:par>
                                <p:cTn id="39" presetID="63" presetClass="path" presetSubtype="0" accel="50000" decel="50000" fill="hold" nodeType="withEffect">
                                  <p:stCondLst>
                                    <p:cond delay="0"/>
                                  </p:stCondLst>
                                  <p:childTnLst>
                                    <p:animMotion origin="layout" path="M -3.05556E-6 4.81481E-6 L 0.54393 4.81481E-6 " pathEditMode="relative" rAng="0" ptsTypes="AA">
                                      <p:cBhvr>
                                        <p:cTn id="40" dur="2000" fill="hold"/>
                                        <p:tgtEl>
                                          <p:spTgt spid="84"/>
                                        </p:tgtEl>
                                        <p:attrNameLst>
                                          <p:attrName>ppt_x</p:attrName>
                                          <p:attrName>ppt_y</p:attrName>
                                        </p:attrNameLst>
                                      </p:cBhvr>
                                      <p:rCtr x="272" y="0"/>
                                    </p:animMotion>
                                  </p:childTnLst>
                                </p:cTn>
                              </p:par>
                            </p:childTnLst>
                          </p:cTn>
                        </p:par>
                        <p:par>
                          <p:cTn id="41" fill="hold">
                            <p:stCondLst>
                              <p:cond delay="5500"/>
                            </p:stCondLst>
                            <p:childTnLst>
                              <p:par>
                                <p:cTn id="42" presetID="10" presetClass="exit" presetSubtype="0" fill="hold" nodeType="afterEffect">
                                  <p:stCondLst>
                                    <p:cond delay="0"/>
                                  </p:stCondLst>
                                  <p:childTnLst>
                                    <p:animEffect transition="out" filter="fade">
                                      <p:cBhvr>
                                        <p:cTn id="43" dur="500"/>
                                        <p:tgtEl>
                                          <p:spTgt spid="111"/>
                                        </p:tgtEl>
                                      </p:cBhvr>
                                    </p:animEffect>
                                    <p:set>
                                      <p:cBhvr>
                                        <p:cTn id="44" dur="1" fill="hold">
                                          <p:stCondLst>
                                            <p:cond delay="499"/>
                                          </p:stCondLst>
                                        </p:cTn>
                                        <p:tgtEl>
                                          <p:spTgt spid="1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85"/>
                                        </p:tgtEl>
                                      </p:cBhvr>
                                    </p:animEffect>
                                    <p:set>
                                      <p:cBhvr>
                                        <p:cTn id="50" dur="1" fill="hold">
                                          <p:stCondLst>
                                            <p:cond delay="499"/>
                                          </p:stCondLst>
                                        </p:cTn>
                                        <p:tgtEl>
                                          <p:spTgt spid="8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3"/>
                                        </p:tgtEl>
                                      </p:cBhvr>
                                    </p:animEffect>
                                    <p:set>
                                      <p:cBhvr>
                                        <p:cTn id="53" dur="1" fill="hold">
                                          <p:stCondLst>
                                            <p:cond delay="499"/>
                                          </p:stCondLst>
                                        </p:cTn>
                                        <p:tgtEl>
                                          <p:spTgt spid="73"/>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81"/>
                                        </p:tgtEl>
                                      </p:cBhvr>
                                    </p:animEffect>
                                    <p:set>
                                      <p:cBhvr>
                                        <p:cTn id="56"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animBg="1"/>
      <p:bldP spid="85" grpId="1" animBg="1"/>
      <p:bldP spid="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747712"/>
          </a:xfrm>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LUN 再同步的优点</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752600"/>
            <a:ext cx="8382000" cy="2954655"/>
          </a:xfrm>
        </p:spPr>
        <p:txBody>
          <a:bodyPr/>
          <a:lstStyle/>
          <a:p>
            <a:pPr>
              <a:buClr>
                <a:schemeClr val="accent1"/>
              </a:buClr>
              <a:buFont typeface="Wingdings" pitchFamily="2" charset="2"/>
              <a:buChar char="l"/>
            </a:pPr>
            <a:r>
              <a:rPr lang="zh-CN" altLang="en-US" sz="2400" b="1" dirty="0" smtClean="0">
                <a:solidFill>
                  <a:schemeClr val="accent1"/>
                </a:solidFill>
              </a:rPr>
              <a:t>恢复过程中卷中数据仍可访问</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在数据恢复时，降低对服务器带来的负载</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与现有卷恢复方法良好集成</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对未来</a:t>
            </a:r>
            <a:r>
              <a:rPr lang="en-US" altLang="zh-CN" sz="2400" b="1" dirty="0" smtClean="0">
                <a:solidFill>
                  <a:schemeClr val="accent1"/>
                </a:solidFill>
              </a:rPr>
              <a:t>OS</a:t>
            </a:r>
            <a:r>
              <a:rPr lang="zh-CN" altLang="en-US" sz="2400" b="1" dirty="0" smtClean="0">
                <a:solidFill>
                  <a:schemeClr val="accent1"/>
                </a:solidFill>
              </a:rPr>
              <a:t>有很好的兼容性</a:t>
            </a:r>
            <a:endParaRPr lang="en-US" altLang="en-US" sz="2400" b="1" dirty="0">
              <a:solidFill>
                <a:schemeClr val="accent1"/>
              </a:solidFill>
            </a:endParaRPr>
          </a:p>
        </p:txBody>
      </p:sp>
    </p:spTree>
  </p:cSld>
  <p:clrMapOvr>
    <a:masterClrMapping/>
  </p:clrMapOvr>
  <p:transition advClick="0"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tter.png"/>
          <p:cNvPicPr>
            <a:picLocks noChangeAspect="1"/>
          </p:cNvPicPr>
          <p:nvPr/>
        </p:nvPicPr>
        <p:blipFill>
          <a:blip r:embed="rId3" cstate="print"/>
          <a:stretch>
            <a:fillRect/>
          </a:stretch>
        </p:blipFill>
        <p:spPr>
          <a:xfrm>
            <a:off x="0" y="290538"/>
            <a:ext cx="8153400" cy="6376961"/>
          </a:xfrm>
          <a:prstGeom prst="rect">
            <a:avLst/>
          </a:prstGeom>
        </p:spPr>
      </p:pic>
      <p:sp>
        <p:nvSpPr>
          <p:cNvPr id="7" name="TextBox 6"/>
          <p:cNvSpPr txBox="1"/>
          <p:nvPr/>
        </p:nvSpPr>
        <p:spPr>
          <a:xfrm>
            <a:off x="571472" y="714356"/>
            <a:ext cx="7219968"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zh-CN" alt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与</a:t>
            </a:r>
            <a:r>
              <a:rPr lang="en-US" altLang="zh-CN"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Windows 7</a:t>
            </a:r>
            <a:r>
              <a:rPr lang="zh-CN" alt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最佳配合</a:t>
            </a:r>
            <a:endParaRPr lang="en-US" altLang="en-US" sz="5400" b="1" dirty="0">
              <a:solidFill>
                <a:schemeClr val="bg2"/>
              </a:solidFill>
              <a:effectLst>
                <a:glow rad="63500">
                  <a:schemeClr val="accent5">
                    <a:satMod val="175000"/>
                    <a:alpha val="40000"/>
                  </a:schemeClr>
                </a:glow>
                <a:outerShdw blurRad="50800" dist="38100" dir="2700000" algn="tl" rotWithShape="0">
                  <a:schemeClr val="tx1"/>
                </a:outerShdw>
              </a:effectLst>
              <a:latin typeface="+mj-lt"/>
            </a:endParaRPr>
          </a:p>
        </p:txBody>
      </p:sp>
      <p:sp>
        <p:nvSpPr>
          <p:cNvPr id="6" name="TextBox 5"/>
          <p:cNvSpPr txBox="1"/>
          <p:nvPr/>
        </p:nvSpPr>
        <p:spPr>
          <a:xfrm flipH="1">
            <a:off x="3900603" y="2756511"/>
            <a:ext cx="4992681" cy="707886"/>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zh-CN" altLang="en-US" sz="4000" dirty="0" smtClean="0">
                <a:solidFill>
                  <a:schemeClr val="bg2"/>
                </a:solidFill>
                <a:effectLst>
                  <a:glow rad="63500">
                    <a:schemeClr val="accent1">
                      <a:satMod val="175000"/>
                      <a:alpha val="40000"/>
                    </a:schemeClr>
                  </a:glow>
                </a:effectLst>
                <a:latin typeface="+mj-lt"/>
              </a:rPr>
              <a:t>企业级基础技术</a:t>
            </a:r>
            <a:endParaRPr lang="en-US" sz="4000" dirty="0" smtClean="0">
              <a:solidFill>
                <a:schemeClr val="bg2"/>
              </a:solidFill>
              <a:effectLst>
                <a:glow rad="63500">
                  <a:schemeClr val="accent1">
                    <a:satMod val="175000"/>
                    <a:alpha val="40000"/>
                  </a:schemeClr>
                </a:glow>
              </a:effectLst>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bwMode="auto">
          <a:xfrm flipH="1">
            <a:off x="304800" y="1433798"/>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lvl="0" indent="-349250" defTabSz="912813" eaLnBrk="0" hangingPunct="0">
              <a:lnSpc>
                <a:spcPct val="90000"/>
              </a:lnSpc>
              <a:spcBef>
                <a:spcPct val="20000"/>
              </a:spcBef>
              <a:buBlip>
                <a:blip r:embed="rId3"/>
              </a:buBlip>
            </a:pPr>
            <a:r>
              <a:rPr lang="en-US" sz="2350" dirty="0" err="1" smtClean="0">
                <a:latin typeface="+mn-lt"/>
                <a:cs typeface="+mn-cs"/>
              </a:rPr>
              <a:t>DirectAccess</a:t>
            </a:r>
            <a:r>
              <a:rPr lang="en-US" sz="2350" dirty="0" smtClean="0">
                <a:latin typeface="+mn-lt"/>
                <a:cs typeface="+mn-cs"/>
              </a:rPr>
              <a:t>™</a:t>
            </a:r>
          </a:p>
        </p:txBody>
      </p:sp>
      <p:sp>
        <p:nvSpPr>
          <p:cNvPr id="11" name="Title 10"/>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介绍内容</a:t>
            </a:r>
            <a:endParaRPr lang="en-US" dirty="0"/>
          </a:p>
        </p:txBody>
      </p:sp>
      <p:sp>
        <p:nvSpPr>
          <p:cNvPr id="13" name="Pentagon 12"/>
          <p:cNvSpPr/>
          <p:nvPr/>
        </p:nvSpPr>
        <p:spPr bwMode="auto">
          <a:xfrm flipH="1">
            <a:off x="304800" y="2071402"/>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2350" dirty="0" err="1" smtClean="0">
                <a:latin typeface="+mn-lt"/>
                <a:cs typeface="+mn-cs"/>
              </a:rPr>
              <a:t>BranchCache</a:t>
            </a:r>
            <a:r>
              <a:rPr lang="en-US" sz="2350" dirty="0" smtClean="0">
                <a:latin typeface="+mn-lt"/>
                <a:cs typeface="+mn-cs"/>
              </a:rPr>
              <a:t>™</a:t>
            </a:r>
          </a:p>
        </p:txBody>
      </p:sp>
      <p:sp>
        <p:nvSpPr>
          <p:cNvPr id="14" name="Pentagon 13"/>
          <p:cNvSpPr/>
          <p:nvPr/>
        </p:nvSpPr>
        <p:spPr bwMode="auto">
          <a:xfrm flipH="1">
            <a:off x="304800" y="2709006"/>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2350" dirty="0" smtClean="0">
                <a:latin typeface="+mn-lt"/>
                <a:cs typeface="+mn-cs"/>
              </a:rPr>
              <a:t>只读</a:t>
            </a:r>
            <a:r>
              <a:rPr lang="en-US" sz="2350" dirty="0" smtClean="0">
                <a:latin typeface="+mn-lt"/>
                <a:cs typeface="+mn-cs"/>
              </a:rPr>
              <a:t>DFS</a:t>
            </a:r>
            <a:r>
              <a:rPr lang="zh-CN" altLang="en-US" sz="2350" dirty="0" smtClean="0">
                <a:latin typeface="+mn-lt"/>
                <a:cs typeface="+mn-cs"/>
              </a:rPr>
              <a:t>，提高分公司安全</a:t>
            </a:r>
            <a:endParaRPr lang="en-US" sz="2350" dirty="0" smtClean="0">
              <a:latin typeface="+mn-lt"/>
              <a:cs typeface="+mn-cs"/>
            </a:endParaRPr>
          </a:p>
        </p:txBody>
      </p:sp>
      <p:sp>
        <p:nvSpPr>
          <p:cNvPr id="15" name="Pentagon 14"/>
          <p:cNvSpPr/>
          <p:nvPr/>
        </p:nvSpPr>
        <p:spPr bwMode="auto">
          <a:xfrm flipH="1">
            <a:off x="304800" y="3346610"/>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2350" dirty="0" smtClean="0">
                <a:latin typeface="+mn-lt"/>
                <a:cs typeface="+mn-cs"/>
              </a:rPr>
              <a:t>虚拟桌面</a:t>
            </a:r>
            <a:endParaRPr lang="en-US" sz="2350" dirty="0" smtClean="0">
              <a:latin typeface="+mn-lt"/>
              <a:cs typeface="+mn-cs"/>
            </a:endParaRPr>
          </a:p>
        </p:txBody>
      </p:sp>
      <p:sp>
        <p:nvSpPr>
          <p:cNvPr id="16" name="Pentagon 15"/>
          <p:cNvSpPr/>
          <p:nvPr/>
        </p:nvSpPr>
        <p:spPr bwMode="auto">
          <a:xfrm flipH="1">
            <a:off x="304800" y="3984214"/>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2350" dirty="0" smtClean="0">
                <a:latin typeface="+mn-lt"/>
                <a:cs typeface="+mn-cs"/>
              </a:rPr>
              <a:t>移动数据的保护</a:t>
            </a:r>
            <a:endParaRPr lang="en-US" sz="2350" dirty="0" smtClean="0">
              <a:latin typeface="+mn-lt"/>
              <a:cs typeface="+mn-cs"/>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DirectAccess</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752600"/>
            <a:ext cx="8382000" cy="4610493"/>
          </a:xfrm>
        </p:spPr>
        <p:txBody>
          <a:bodyPr/>
          <a:lstStyle/>
          <a:p>
            <a:pPr>
              <a:buClr>
                <a:schemeClr val="accent1"/>
              </a:buClr>
              <a:buFont typeface="Wingdings" pitchFamily="2" charset="2"/>
              <a:buChar char="l"/>
            </a:pPr>
            <a:r>
              <a:rPr lang="zh-CN" altLang="en-US" sz="2400" b="1" dirty="0" smtClean="0">
                <a:solidFill>
                  <a:schemeClr val="accent1"/>
                </a:solidFill>
              </a:rPr>
              <a:t>远程访问现象普遍存在</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全面的远程访问技术，轻松实现任何地点访问</a:t>
            </a:r>
            <a:r>
              <a:rPr lang="en-US" altLang="en-US" sz="2400" b="1" dirty="0" smtClean="0">
                <a:solidFill>
                  <a:schemeClr val="accent1"/>
                </a:solidFill>
              </a:rPr>
              <a:t>Windows 7 &amp; Windows Server 2008 R2</a:t>
            </a:r>
          </a:p>
          <a:p>
            <a:pPr lvl="1">
              <a:buClr>
                <a:schemeClr val="bg1">
                  <a:lumMod val="50000"/>
                </a:schemeClr>
              </a:buClr>
              <a:buFont typeface="Wingdings" pitchFamily="2" charset="2"/>
              <a:buChar char="l"/>
            </a:pPr>
            <a:r>
              <a:rPr lang="zh-CN" altLang="en-US" sz="2400" dirty="0" smtClean="0"/>
              <a:t>无缝、随时提供服务、连接安全、不需要额外安装特殊客户端软件</a:t>
            </a:r>
            <a:endParaRPr lang="en-US" altLang="zh-CN" sz="2400" dirty="0" smtClean="0"/>
          </a:p>
          <a:p>
            <a:pPr lvl="1">
              <a:buClr>
                <a:schemeClr val="bg1">
                  <a:lumMod val="50000"/>
                </a:schemeClr>
              </a:buClr>
              <a:buFont typeface="Wingdings" pitchFamily="2" charset="2"/>
              <a:buChar char="l"/>
            </a:pPr>
            <a:r>
              <a:rPr lang="zh-CN" altLang="en-US" sz="2400" dirty="0" smtClean="0"/>
              <a:t>使用</a:t>
            </a:r>
            <a:r>
              <a:rPr lang="en-US" altLang="zh-CN" sz="2400" dirty="0" smtClean="0"/>
              <a:t>Windows Server 2008</a:t>
            </a:r>
            <a:r>
              <a:rPr lang="zh-CN" altLang="en-US" sz="2400" dirty="0" smtClean="0"/>
              <a:t>就有的网络技术</a:t>
            </a:r>
            <a:endParaRPr lang="en-US" altLang="zh-CN" sz="2400" dirty="0" smtClean="0"/>
          </a:p>
          <a:p>
            <a:pPr lvl="1">
              <a:buClr>
                <a:schemeClr val="bg1">
                  <a:lumMod val="50000"/>
                </a:schemeClr>
              </a:buClr>
              <a:buFont typeface="Wingdings" pitchFamily="2" charset="2"/>
              <a:buChar char="l"/>
            </a:pPr>
            <a:r>
              <a:rPr lang="zh-CN" altLang="en-US" sz="2400" dirty="0" smtClean="0"/>
              <a:t>连接公司网络时不需要额外操作</a:t>
            </a:r>
            <a:endParaRPr lang="en-US" altLang="zh-CN" sz="2400" dirty="0" smtClean="0"/>
          </a:p>
          <a:p>
            <a:pPr lvl="1">
              <a:buClr>
                <a:schemeClr val="bg1">
                  <a:lumMod val="50000"/>
                </a:schemeClr>
              </a:buClr>
              <a:buFont typeface="Wingdings" pitchFamily="2" charset="2"/>
              <a:buChar char="l"/>
            </a:pPr>
            <a:r>
              <a:rPr lang="zh-CN" altLang="en-US" sz="2400" dirty="0" smtClean="0"/>
              <a:t>基于策略控制网络访问</a:t>
            </a:r>
            <a:endParaRPr lang="en-US" altLang="zh-CN" sz="2400" dirty="0" smtClean="0"/>
          </a:p>
          <a:p>
            <a:pPr lvl="1">
              <a:buClr>
                <a:schemeClr val="bg1">
                  <a:lumMod val="50000"/>
                </a:schemeClr>
              </a:buClr>
              <a:buFont typeface="Wingdings" pitchFamily="2" charset="2"/>
              <a:buChar char="l"/>
            </a:pPr>
            <a:r>
              <a:rPr lang="zh-CN" altLang="en-US" sz="2400" dirty="0" smtClean="0"/>
              <a:t>无须在意客户端所在位置轻松进行桌面管理</a:t>
            </a:r>
            <a:endParaRPr lang="en-US" altLang="zh-CN" sz="2400" dirty="0" smtClean="0"/>
          </a:p>
        </p:txBody>
      </p:sp>
    </p:spTree>
  </p:cSld>
  <p:clrMapOvr>
    <a:masterClrMapping/>
  </p:clrMapOvr>
  <p:transition advClick="0"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Courses\Icons Shapes and Graphics\circular shapes\3d Disc shapes\blue disc with glow copy_50p.png"/>
          <p:cNvPicPr>
            <a:picLocks noChangeAspect="1" noChangeArrowheads="1"/>
          </p:cNvPicPr>
          <p:nvPr/>
        </p:nvPicPr>
        <p:blipFill>
          <a:blip r:embed="rId3" cstate="print"/>
          <a:srcRect/>
          <a:stretch>
            <a:fillRect/>
          </a:stretch>
        </p:blipFill>
        <p:spPr bwMode="auto">
          <a:xfrm>
            <a:off x="0" y="1447800"/>
            <a:ext cx="6948716" cy="3042529"/>
          </a:xfrm>
          <a:prstGeom prst="rect">
            <a:avLst/>
          </a:prstGeom>
          <a:noFill/>
        </p:spPr>
      </p:pic>
      <p:cxnSp>
        <p:nvCxnSpPr>
          <p:cNvPr id="47" name="Straight Connector 46"/>
          <p:cNvCxnSpPr/>
          <p:nvPr/>
        </p:nvCxnSpPr>
        <p:spPr>
          <a:xfrm flipV="1">
            <a:off x="1604963" y="2057400"/>
            <a:ext cx="1824037" cy="12049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21256" y="232890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06396" y="2003318"/>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20876" y="266545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33"/>
          <p:cNvGrpSpPr/>
          <p:nvPr/>
        </p:nvGrpSpPr>
        <p:grpSpPr>
          <a:xfrm>
            <a:off x="2059305" y="1643008"/>
            <a:ext cx="617478" cy="818252"/>
            <a:chOff x="1905000" y="914400"/>
            <a:chExt cx="871622" cy="1155032"/>
          </a:xfrm>
        </p:grpSpPr>
        <p:pic>
          <p:nvPicPr>
            <p:cNvPr id="25" name="Picture 4" descr="C:\Courses\Icons Windows Vista\Server.png"/>
            <p:cNvPicPr>
              <a:picLocks noChangeAspect="1" noChangeArrowheads="1"/>
            </p:cNvPicPr>
            <p:nvPr/>
          </p:nvPicPr>
          <p:blipFill>
            <a:blip r:embed="rId4" cstate="print"/>
            <a:srcRect/>
            <a:stretch>
              <a:fillRect/>
            </a:stretch>
          </p:blipFill>
          <p:spPr bwMode="auto">
            <a:xfrm>
              <a:off x="1905000" y="914400"/>
              <a:ext cx="844062" cy="1155032"/>
            </a:xfrm>
            <a:prstGeom prst="rect">
              <a:avLst/>
            </a:prstGeom>
            <a:noFill/>
          </p:spPr>
        </p:pic>
        <p:pic>
          <p:nvPicPr>
            <p:cNvPr id="1029" name="Picture 5" descr="C:\Courses\Icons Windows Vista\Security Good.png"/>
            <p:cNvPicPr>
              <a:picLocks noChangeAspect="1" noChangeArrowheads="1"/>
            </p:cNvPicPr>
            <p:nvPr/>
          </p:nvPicPr>
          <p:blipFill>
            <a:blip r:embed="rId5" cstate="print"/>
            <a:srcRect/>
            <a:stretch>
              <a:fillRect/>
            </a:stretch>
          </p:blipFill>
          <p:spPr bwMode="auto">
            <a:xfrm>
              <a:off x="2095991" y="997757"/>
              <a:ext cx="680631" cy="680632"/>
            </a:xfrm>
            <a:prstGeom prst="rect">
              <a:avLst/>
            </a:prstGeom>
            <a:noFill/>
          </p:spPr>
        </p:pic>
      </p:grpSp>
      <p:grpSp>
        <p:nvGrpSpPr>
          <p:cNvPr id="4" name="Group 36"/>
          <p:cNvGrpSpPr/>
          <p:nvPr/>
        </p:nvGrpSpPr>
        <p:grpSpPr>
          <a:xfrm>
            <a:off x="2620780" y="1230845"/>
            <a:ext cx="597953" cy="926216"/>
            <a:chOff x="2971800" y="304800"/>
            <a:chExt cx="844062" cy="1307432"/>
          </a:xfrm>
        </p:grpSpPr>
        <p:pic>
          <p:nvPicPr>
            <p:cNvPr id="26" name="Picture 4" descr="C:\Courses\Icons Windows Vista\Server.png"/>
            <p:cNvPicPr>
              <a:picLocks noChangeAspect="1" noChangeArrowheads="1"/>
            </p:cNvPicPr>
            <p:nvPr/>
          </p:nvPicPr>
          <p:blipFill>
            <a:blip r:embed="rId4" cstate="print"/>
            <a:srcRect/>
            <a:stretch>
              <a:fillRect/>
            </a:stretch>
          </p:blipFill>
          <p:spPr bwMode="auto">
            <a:xfrm>
              <a:off x="2971800" y="457200"/>
              <a:ext cx="844062" cy="1155032"/>
            </a:xfrm>
            <a:prstGeom prst="rect">
              <a:avLst/>
            </a:prstGeom>
            <a:noFill/>
          </p:spPr>
        </p:pic>
        <p:pic>
          <p:nvPicPr>
            <p:cNvPr id="1032" name="Picture 8" descr="C:\Courses\Icons Windows Vista\tools.png"/>
            <p:cNvPicPr>
              <a:picLocks noChangeAspect="1" noChangeArrowheads="1"/>
            </p:cNvPicPr>
            <p:nvPr/>
          </p:nvPicPr>
          <p:blipFill>
            <a:blip r:embed="rId6" cstate="print"/>
            <a:srcRect/>
            <a:stretch>
              <a:fillRect/>
            </a:stretch>
          </p:blipFill>
          <p:spPr bwMode="auto">
            <a:xfrm>
              <a:off x="3365499" y="304800"/>
              <a:ext cx="444501" cy="1143000"/>
            </a:xfrm>
            <a:prstGeom prst="rect">
              <a:avLst/>
            </a:prstGeom>
            <a:noFill/>
          </p:spPr>
        </p:pic>
      </p:grpSp>
      <p:cxnSp>
        <p:nvCxnSpPr>
          <p:cNvPr id="59" name="Straight Connector 58"/>
          <p:cNvCxnSpPr/>
          <p:nvPr/>
        </p:nvCxnSpPr>
        <p:spPr>
          <a:xfrm flipV="1">
            <a:off x="4168140" y="2372625"/>
            <a:ext cx="1126120" cy="751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963472" y="2724775"/>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79535" y="230644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 name="Group 35"/>
          <p:cNvGrpSpPr/>
          <p:nvPr/>
        </p:nvGrpSpPr>
        <p:grpSpPr>
          <a:xfrm>
            <a:off x="4292763" y="1630303"/>
            <a:ext cx="701765" cy="818252"/>
            <a:chOff x="4572000" y="838200"/>
            <a:chExt cx="990600" cy="1155032"/>
          </a:xfrm>
        </p:grpSpPr>
        <p:pic>
          <p:nvPicPr>
            <p:cNvPr id="27" name="Picture 4" descr="C:\Courses\Icons Windows Vista\Server.png"/>
            <p:cNvPicPr>
              <a:picLocks noChangeAspect="1" noChangeArrowheads="1"/>
            </p:cNvPicPr>
            <p:nvPr/>
          </p:nvPicPr>
          <p:blipFill>
            <a:blip r:embed="rId4" cstate="print"/>
            <a:srcRect/>
            <a:stretch>
              <a:fillRect/>
            </a:stretch>
          </p:blipFill>
          <p:spPr bwMode="auto">
            <a:xfrm>
              <a:off x="4572000" y="838200"/>
              <a:ext cx="844062" cy="1155032"/>
            </a:xfrm>
            <a:prstGeom prst="rect">
              <a:avLst/>
            </a:prstGeom>
            <a:noFill/>
          </p:spPr>
        </p:pic>
        <p:pic>
          <p:nvPicPr>
            <p:cNvPr id="1031" name="Picture 7" descr="C:\Courses\Icons Windows Vista\oobefldr.dll_I0066_0409.png"/>
            <p:cNvPicPr>
              <a:picLocks noChangeAspect="1" noChangeArrowheads="1"/>
            </p:cNvPicPr>
            <p:nvPr/>
          </p:nvPicPr>
          <p:blipFill>
            <a:blip r:embed="rId7" cstate="print"/>
            <a:srcRect/>
            <a:stretch>
              <a:fillRect/>
            </a:stretch>
          </p:blipFill>
          <p:spPr bwMode="auto">
            <a:xfrm>
              <a:off x="4724400" y="990600"/>
              <a:ext cx="838200" cy="838200"/>
            </a:xfrm>
            <a:prstGeom prst="rect">
              <a:avLst/>
            </a:prstGeom>
            <a:noFill/>
          </p:spPr>
        </p:pic>
      </p:grpSp>
      <p:grpSp>
        <p:nvGrpSpPr>
          <p:cNvPr id="6" name="Group 48"/>
          <p:cNvGrpSpPr/>
          <p:nvPr/>
        </p:nvGrpSpPr>
        <p:grpSpPr>
          <a:xfrm>
            <a:off x="3675087" y="1977118"/>
            <a:ext cx="713332" cy="818252"/>
            <a:chOff x="3657600" y="1524000"/>
            <a:chExt cx="939800" cy="1078030"/>
          </a:xfrm>
        </p:grpSpPr>
        <p:pic>
          <p:nvPicPr>
            <p:cNvPr id="28" name="Picture 4" descr="C:\Courses\Icons Windows Vista\Server.png"/>
            <p:cNvPicPr>
              <a:picLocks noChangeAspect="1" noChangeArrowheads="1"/>
            </p:cNvPicPr>
            <p:nvPr/>
          </p:nvPicPr>
          <p:blipFill>
            <a:blip r:embed="rId4" cstate="print"/>
            <a:srcRect/>
            <a:stretch>
              <a:fillRect/>
            </a:stretch>
          </p:blipFill>
          <p:spPr bwMode="auto">
            <a:xfrm>
              <a:off x="3657600" y="1524000"/>
              <a:ext cx="787791" cy="1078030"/>
            </a:xfrm>
            <a:prstGeom prst="rect">
              <a:avLst/>
            </a:prstGeom>
            <a:noFill/>
          </p:spPr>
        </p:pic>
        <p:pic>
          <p:nvPicPr>
            <p:cNvPr id="48" name="Picture 5" descr="C:\Courses\Wadeware\2008\2008_05_28 40818 Enterprise Service Readiness\EventsDVD_FY07\Shapes and Graphics\Cylinder\MGX 06 Cyinders\MGX Cylinder LIGHT GREEN.png"/>
            <p:cNvPicPr>
              <a:picLocks noChangeAspect="1" noChangeArrowheads="1"/>
            </p:cNvPicPr>
            <p:nvPr/>
          </p:nvPicPr>
          <p:blipFill>
            <a:blip r:embed="rId8" cstate="print"/>
            <a:srcRect/>
            <a:stretch>
              <a:fillRect/>
            </a:stretch>
          </p:blipFill>
          <p:spPr bwMode="auto">
            <a:xfrm>
              <a:off x="4063369" y="2161847"/>
              <a:ext cx="534031" cy="380225"/>
            </a:xfrm>
            <a:prstGeom prst="rect">
              <a:avLst/>
            </a:prstGeom>
            <a:noFill/>
          </p:spPr>
        </p:pic>
      </p:grpSp>
      <p:cxnSp>
        <p:nvCxnSpPr>
          <p:cNvPr id="62" name="Straight Connector 61"/>
          <p:cNvCxnSpPr/>
          <p:nvPr/>
        </p:nvCxnSpPr>
        <p:spPr>
          <a:xfrm>
            <a:off x="4797923" y="270351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47838" y="3171825"/>
            <a:ext cx="1903689" cy="412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21062" y="3034407"/>
            <a:ext cx="959584" cy="766565"/>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a:off x="1173376" y="1264920"/>
            <a:ext cx="995785" cy="338554"/>
          </a:xfrm>
          <a:prstGeom prst="rect">
            <a:avLst/>
          </a:prstGeom>
          <a:noFill/>
        </p:spPr>
        <p:txBody>
          <a:bodyPr wrap="none" rtlCol="0">
            <a:spAutoFit/>
          </a:bodyPr>
          <a:lstStyle/>
          <a:p>
            <a:pPr algn="ctr"/>
            <a:r>
              <a:rPr lang="en-US" sz="1600" dirty="0" smtClean="0">
                <a:latin typeface="+mj-lt"/>
              </a:rPr>
              <a:t>IPv6 </a:t>
            </a:r>
            <a:r>
              <a:rPr lang="zh-CN" altLang="en-US" sz="1600" dirty="0" smtClean="0">
                <a:latin typeface="+mj-lt"/>
              </a:rPr>
              <a:t>设备</a:t>
            </a:r>
            <a:endParaRPr lang="en-US" sz="1600" dirty="0">
              <a:latin typeface="+mj-lt"/>
            </a:endParaRPr>
          </a:p>
        </p:txBody>
      </p:sp>
      <p:sp>
        <p:nvSpPr>
          <p:cNvPr id="73" name="TextBox 72"/>
          <p:cNvSpPr txBox="1"/>
          <p:nvPr/>
        </p:nvSpPr>
        <p:spPr>
          <a:xfrm>
            <a:off x="4267200" y="1219200"/>
            <a:ext cx="995785" cy="338554"/>
          </a:xfrm>
          <a:prstGeom prst="rect">
            <a:avLst/>
          </a:prstGeom>
          <a:noFill/>
        </p:spPr>
        <p:txBody>
          <a:bodyPr wrap="none" rtlCol="0">
            <a:spAutoFit/>
          </a:bodyPr>
          <a:lstStyle/>
          <a:p>
            <a:r>
              <a:rPr lang="en-US" sz="1600" dirty="0" smtClean="0">
                <a:latin typeface="+mj-lt"/>
              </a:rPr>
              <a:t>IPv4 </a:t>
            </a:r>
            <a:r>
              <a:rPr lang="zh-CN" altLang="en-US" sz="1600" dirty="0" smtClean="0">
                <a:latin typeface="+mj-lt"/>
              </a:rPr>
              <a:t>设备</a:t>
            </a:r>
            <a:endParaRPr lang="en-US" sz="1600" dirty="0">
              <a:latin typeface="+mj-lt"/>
            </a:endParaRPr>
          </a:p>
        </p:txBody>
      </p:sp>
      <p:cxnSp>
        <p:nvCxnSpPr>
          <p:cNvPr id="76" name="Straight Connector 75"/>
          <p:cNvCxnSpPr/>
          <p:nvPr/>
        </p:nvCxnSpPr>
        <p:spPr>
          <a:xfrm>
            <a:off x="3847507" y="3974798"/>
            <a:ext cx="1660324" cy="3543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88944" y="4593431"/>
            <a:ext cx="1570514" cy="3309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831539" y="4224847"/>
            <a:ext cx="1239955" cy="584775"/>
          </a:xfrm>
          <a:prstGeom prst="rect">
            <a:avLst/>
          </a:prstGeom>
          <a:noFill/>
        </p:spPr>
        <p:txBody>
          <a:bodyPr wrap="none" rtlCol="0">
            <a:spAutoFit/>
          </a:bodyPr>
          <a:lstStyle/>
          <a:p>
            <a:pPr algn="ctr"/>
            <a:r>
              <a:rPr lang="en-US" sz="1600" dirty="0" err="1" smtClean="0">
                <a:latin typeface="+mj-lt"/>
              </a:rPr>
              <a:t>DirectAccess</a:t>
            </a:r>
            <a:endParaRPr lang="en-US" sz="1600" dirty="0" smtClean="0">
              <a:latin typeface="+mj-lt"/>
            </a:endParaRPr>
          </a:p>
          <a:p>
            <a:pPr algn="ctr"/>
            <a:r>
              <a:rPr lang="zh-CN" altLang="en-US" sz="1600" dirty="0" smtClean="0">
                <a:latin typeface="+mj-lt"/>
              </a:rPr>
              <a:t>服务器</a:t>
            </a:r>
            <a:endParaRPr lang="en-US" sz="1600" dirty="0">
              <a:latin typeface="+mj-lt"/>
            </a:endParaRPr>
          </a:p>
        </p:txBody>
      </p:sp>
      <p:sp>
        <p:nvSpPr>
          <p:cNvPr id="82" name="TextBox 81"/>
          <p:cNvSpPr txBox="1"/>
          <p:nvPr/>
        </p:nvSpPr>
        <p:spPr>
          <a:xfrm>
            <a:off x="7468340" y="5294260"/>
            <a:ext cx="1408960" cy="584775"/>
          </a:xfrm>
          <a:prstGeom prst="rect">
            <a:avLst/>
          </a:prstGeom>
          <a:noFill/>
        </p:spPr>
        <p:txBody>
          <a:bodyPr wrap="square" rtlCol="0">
            <a:spAutoFit/>
          </a:bodyPr>
          <a:lstStyle/>
          <a:p>
            <a:pPr algn="ctr"/>
            <a:r>
              <a:rPr lang="en-US" sz="1600" dirty="0" smtClean="0">
                <a:latin typeface="+mj-lt"/>
              </a:rPr>
              <a:t>Windows 7</a:t>
            </a:r>
          </a:p>
          <a:p>
            <a:pPr algn="ctr"/>
            <a:r>
              <a:rPr lang="en-US" sz="1600" dirty="0" smtClean="0">
                <a:latin typeface="+mj-lt"/>
              </a:rPr>
              <a:t> </a:t>
            </a:r>
            <a:r>
              <a:rPr lang="zh-CN" altLang="en-US" sz="1600" dirty="0" smtClean="0">
                <a:latin typeface="+mj-lt"/>
              </a:rPr>
              <a:t>客户端</a:t>
            </a:r>
            <a:endParaRPr lang="en-US" sz="1600" dirty="0">
              <a:latin typeface="+mj-lt"/>
            </a:endParaRPr>
          </a:p>
        </p:txBody>
      </p:sp>
      <p:sp>
        <p:nvSpPr>
          <p:cNvPr id="85" name="Freeform 84"/>
          <p:cNvSpPr/>
          <p:nvPr/>
        </p:nvSpPr>
        <p:spPr>
          <a:xfrm>
            <a:off x="3994141" y="2918576"/>
            <a:ext cx="1250959" cy="1003184"/>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Connector 85"/>
          <p:cNvCxnSpPr/>
          <p:nvPr/>
        </p:nvCxnSpPr>
        <p:spPr>
          <a:xfrm>
            <a:off x="1943141" y="3044718"/>
            <a:ext cx="2033048" cy="449960"/>
          </a:xfrm>
          <a:prstGeom prst="line">
            <a:avLst/>
          </a:pr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046794" y="4150116"/>
            <a:ext cx="4189423" cy="885140"/>
          </a:xfrm>
          <a:prstGeom prst="line">
            <a:avLst/>
          </a:pr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cxnSp>
      <p:pic>
        <p:nvPicPr>
          <p:cNvPr id="1026" name="Picture 2" descr="C:\Courses\Icons Windows Vista\Laptop.png"/>
          <p:cNvPicPr>
            <a:picLocks noChangeAspect="1" noChangeArrowheads="1"/>
          </p:cNvPicPr>
          <p:nvPr/>
        </p:nvPicPr>
        <p:blipFill>
          <a:blip r:embed="rId9" cstate="print"/>
          <a:srcRect/>
          <a:stretch>
            <a:fillRect/>
          </a:stretch>
        </p:blipFill>
        <p:spPr bwMode="auto">
          <a:xfrm>
            <a:off x="7686091" y="4258575"/>
            <a:ext cx="1191209" cy="1191209"/>
          </a:xfrm>
          <a:prstGeom prst="rect">
            <a:avLst/>
          </a:prstGeom>
          <a:noFill/>
        </p:spPr>
      </p:pic>
      <p:sp>
        <p:nvSpPr>
          <p:cNvPr id="89" name="TextBox 88"/>
          <p:cNvSpPr txBox="1"/>
          <p:nvPr/>
        </p:nvSpPr>
        <p:spPr>
          <a:xfrm rot="21394172">
            <a:off x="2223413" y="2685033"/>
            <a:ext cx="1408960" cy="338554"/>
          </a:xfrm>
          <a:prstGeom prst="rect">
            <a:avLst/>
          </a:prstGeom>
          <a:noFill/>
        </p:spPr>
        <p:txBody>
          <a:bodyPr wrap="square" rtlCol="0">
            <a:spAutoFit/>
          </a:bodyPr>
          <a:lstStyle/>
          <a:p>
            <a:pPr algn="ctr"/>
            <a:r>
              <a:rPr lang="en-US" sz="1600" dirty="0" smtClean="0">
                <a:latin typeface="+mj-lt"/>
              </a:rPr>
              <a:t>IPv6 + IPSec</a:t>
            </a:r>
            <a:endParaRPr lang="en-US" sz="1600" dirty="0">
              <a:latin typeface="+mj-lt"/>
            </a:endParaRPr>
          </a:p>
        </p:txBody>
      </p:sp>
      <p:sp>
        <p:nvSpPr>
          <p:cNvPr id="90" name="TextBox 89"/>
          <p:cNvSpPr txBox="1"/>
          <p:nvPr/>
        </p:nvSpPr>
        <p:spPr>
          <a:xfrm>
            <a:off x="4637085" y="3299006"/>
            <a:ext cx="1872935" cy="338554"/>
          </a:xfrm>
          <a:prstGeom prst="rect">
            <a:avLst/>
          </a:prstGeom>
          <a:noFill/>
        </p:spPr>
        <p:txBody>
          <a:bodyPr wrap="square" rtlCol="0">
            <a:spAutoFit/>
          </a:bodyPr>
          <a:lstStyle/>
          <a:p>
            <a:pPr algn="ctr"/>
            <a:r>
              <a:rPr lang="en-US" sz="1600" dirty="0" smtClean="0">
                <a:latin typeface="+mj-lt"/>
              </a:rPr>
              <a:t>IPv6 </a:t>
            </a:r>
            <a:r>
              <a:rPr lang="zh-CN" altLang="en-US" sz="1600" dirty="0" smtClean="0">
                <a:latin typeface="+mj-lt"/>
              </a:rPr>
              <a:t>转换服务</a:t>
            </a:r>
            <a:endParaRPr lang="en-US" sz="1600" dirty="0">
              <a:latin typeface="+mj-lt"/>
            </a:endParaRPr>
          </a:p>
        </p:txBody>
      </p:sp>
      <p:sp>
        <p:nvSpPr>
          <p:cNvPr id="91" name="TextBox 90"/>
          <p:cNvSpPr txBox="1"/>
          <p:nvPr/>
        </p:nvSpPr>
        <p:spPr>
          <a:xfrm>
            <a:off x="5791200" y="5036403"/>
            <a:ext cx="1904999" cy="584775"/>
          </a:xfrm>
          <a:prstGeom prst="rect">
            <a:avLst/>
          </a:prstGeom>
          <a:noFill/>
        </p:spPr>
        <p:txBody>
          <a:bodyPr wrap="square" rtlCol="0">
            <a:spAutoFit/>
          </a:bodyPr>
          <a:lstStyle/>
          <a:p>
            <a:pPr algn="ctr"/>
            <a:r>
              <a:rPr lang="zh-CN" altLang="en-US" sz="1600" dirty="0" smtClean="0">
                <a:latin typeface="+mj-lt"/>
              </a:rPr>
              <a:t>支持多种</a:t>
            </a:r>
            <a:endParaRPr lang="en-US" altLang="zh-CN" sz="1600" dirty="0" smtClean="0">
              <a:latin typeface="+mj-lt"/>
            </a:endParaRPr>
          </a:p>
          <a:p>
            <a:pPr algn="ctr"/>
            <a:r>
              <a:rPr lang="zh-CN" altLang="en-US" sz="1600" dirty="0" smtClean="0">
                <a:latin typeface="+mj-lt"/>
              </a:rPr>
              <a:t>远程网络协议</a:t>
            </a:r>
            <a:endParaRPr lang="en-US" sz="1600" dirty="0">
              <a:latin typeface="+mj-lt"/>
            </a:endParaRPr>
          </a:p>
        </p:txBody>
      </p:sp>
      <p:grpSp>
        <p:nvGrpSpPr>
          <p:cNvPr id="7" name="Group 64"/>
          <p:cNvGrpSpPr/>
          <p:nvPr/>
        </p:nvGrpSpPr>
        <p:grpSpPr>
          <a:xfrm>
            <a:off x="1474796" y="2007756"/>
            <a:ext cx="621305" cy="818252"/>
            <a:chOff x="529427" y="2372624"/>
            <a:chExt cx="710901" cy="936248"/>
          </a:xfrm>
        </p:grpSpPr>
        <p:pic>
          <p:nvPicPr>
            <p:cNvPr id="1028" name="Picture 4" descr="C:\Courses\Icons Windows Vista\Server.png"/>
            <p:cNvPicPr>
              <a:picLocks noChangeAspect="1" noChangeArrowheads="1"/>
            </p:cNvPicPr>
            <p:nvPr/>
          </p:nvPicPr>
          <p:blipFill>
            <a:blip r:embed="rId4" cstate="print"/>
            <a:srcRect/>
            <a:stretch>
              <a:fillRect/>
            </a:stretch>
          </p:blipFill>
          <p:spPr bwMode="auto">
            <a:xfrm>
              <a:off x="529427" y="2372624"/>
              <a:ext cx="684181" cy="936248"/>
            </a:xfrm>
            <a:prstGeom prst="rect">
              <a:avLst/>
            </a:prstGeom>
            <a:noFill/>
          </p:spPr>
        </p:pic>
        <p:grpSp>
          <p:nvGrpSpPr>
            <p:cNvPr id="8" name="Group 62"/>
            <p:cNvGrpSpPr/>
            <p:nvPr/>
          </p:nvGrpSpPr>
          <p:grpSpPr>
            <a:xfrm>
              <a:off x="609600" y="2514600"/>
              <a:ext cx="630728" cy="544717"/>
              <a:chOff x="609600" y="2514600"/>
              <a:chExt cx="630728" cy="544717"/>
            </a:xfrm>
          </p:grpSpPr>
          <p:pic>
            <p:nvPicPr>
              <p:cNvPr id="1044"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1043"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grpSp>
        <p:nvGrpSpPr>
          <p:cNvPr id="9" name="Group 74"/>
          <p:cNvGrpSpPr/>
          <p:nvPr/>
        </p:nvGrpSpPr>
        <p:grpSpPr>
          <a:xfrm>
            <a:off x="5347600" y="2246366"/>
            <a:ext cx="634100" cy="818252"/>
            <a:chOff x="5294260" y="2174090"/>
            <a:chExt cx="725540" cy="936248"/>
          </a:xfrm>
        </p:grpSpPr>
        <p:pic>
          <p:nvPicPr>
            <p:cNvPr id="39" name="Picture 4" descr="C:\Courses\Icons Windows Vista\Server.png"/>
            <p:cNvPicPr>
              <a:picLocks noChangeAspect="1" noChangeArrowheads="1"/>
            </p:cNvPicPr>
            <p:nvPr/>
          </p:nvPicPr>
          <p:blipFill>
            <a:blip r:embed="rId4" cstate="print"/>
            <a:srcRect/>
            <a:stretch>
              <a:fillRect/>
            </a:stretch>
          </p:blipFill>
          <p:spPr bwMode="auto">
            <a:xfrm>
              <a:off x="5294260" y="2174090"/>
              <a:ext cx="684181" cy="936248"/>
            </a:xfrm>
            <a:prstGeom prst="rect">
              <a:avLst/>
            </a:prstGeom>
            <a:noFill/>
          </p:spPr>
        </p:pic>
        <p:grpSp>
          <p:nvGrpSpPr>
            <p:cNvPr id="10" name="Group 64"/>
            <p:cNvGrpSpPr/>
            <p:nvPr/>
          </p:nvGrpSpPr>
          <p:grpSpPr>
            <a:xfrm>
              <a:off x="5389072" y="2286000"/>
              <a:ext cx="630728" cy="544717"/>
              <a:chOff x="609600" y="2514600"/>
              <a:chExt cx="630728" cy="544717"/>
            </a:xfrm>
          </p:grpSpPr>
          <p:pic>
            <p:nvPicPr>
              <p:cNvPr id="66"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67"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sp>
        <p:nvSpPr>
          <p:cNvPr id="2" name="Title 1"/>
          <p:cNvSpPr>
            <a:spLocks noGrp="1"/>
          </p:cNvSpPr>
          <p:nvPr>
            <p:ph type="title"/>
          </p:nvPr>
        </p:nvSpPr>
        <p:spPr>
          <a:xfrm>
            <a:off x="266700" y="230188"/>
            <a:ext cx="7848600" cy="747712"/>
          </a:xfrm>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DirectAccess</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dirty="0"/>
          </a:p>
        </p:txBody>
      </p:sp>
      <p:sp>
        <p:nvSpPr>
          <p:cNvPr id="101" name="Rectangular Callout 100"/>
          <p:cNvSpPr/>
          <p:nvPr/>
        </p:nvSpPr>
        <p:spPr bwMode="auto">
          <a:xfrm>
            <a:off x="6324600" y="2703900"/>
            <a:ext cx="2667000" cy="923326"/>
          </a:xfrm>
          <a:prstGeom prst="wedgeRectCallout">
            <a:avLst>
              <a:gd name="adj1" fmla="val 8682"/>
              <a:gd name="adj2" fmla="val 12056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r>
              <a:rPr lang="en-US" altLang="zh-CN" dirty="0" err="1" smtClean="0">
                <a:solidFill>
                  <a:schemeClr val="tx1"/>
                </a:solidFill>
                <a:latin typeface="Segoe" pitchFamily="34" charset="0"/>
              </a:rPr>
              <a:t>DirectAccess</a:t>
            </a:r>
            <a:r>
              <a:rPr lang="zh-CN" altLang="en-US" dirty="0" smtClean="0">
                <a:solidFill>
                  <a:schemeClr val="tx1"/>
                </a:solidFill>
                <a:latin typeface="Segoe" pitchFamily="34" charset="0"/>
              </a:rPr>
              <a:t>提供不需要</a:t>
            </a:r>
            <a:r>
              <a:rPr lang="en-US" altLang="zh-CN" dirty="0" smtClean="0">
                <a:solidFill>
                  <a:schemeClr val="tx1"/>
                </a:solidFill>
                <a:latin typeface="Segoe" pitchFamily="34" charset="0"/>
              </a:rPr>
              <a:t>VPN</a:t>
            </a:r>
            <a:r>
              <a:rPr lang="zh-CN" altLang="en-US" dirty="0" smtClean="0">
                <a:solidFill>
                  <a:schemeClr val="tx1"/>
                </a:solidFill>
                <a:latin typeface="Segoe" pitchFamily="34" charset="0"/>
              </a:rPr>
              <a:t>支持的情况下，透明的、安全的访问企业内网</a:t>
            </a:r>
            <a:endParaRPr lang="en-US" altLang="zh-CN" dirty="0"/>
          </a:p>
        </p:txBody>
      </p:sp>
      <p:sp>
        <p:nvSpPr>
          <p:cNvPr id="102" name="Rectangular Callout 101"/>
          <p:cNvSpPr/>
          <p:nvPr/>
        </p:nvSpPr>
        <p:spPr bwMode="auto">
          <a:xfrm>
            <a:off x="6629400" y="2805500"/>
            <a:ext cx="2260599" cy="646327"/>
          </a:xfrm>
          <a:prstGeom prst="wedgeRectCallout">
            <a:avLst>
              <a:gd name="adj1" fmla="val 31100"/>
              <a:gd name="adj2" fmla="val 16057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对</a:t>
            </a:r>
            <a:r>
              <a:rPr lang="en-US" altLang="zh-CN" dirty="0" err="1" smtClean="0">
                <a:solidFill>
                  <a:schemeClr val="tx1"/>
                </a:solidFill>
                <a:latin typeface="Segoe" pitchFamily="34" charset="0"/>
              </a:rPr>
              <a:t>DirectAccess</a:t>
            </a:r>
            <a:r>
              <a:rPr lang="zh-CN" altLang="en-US" dirty="0" smtClean="0">
                <a:solidFill>
                  <a:schemeClr val="tx1"/>
                </a:solidFill>
                <a:latin typeface="Segoe" pitchFamily="34" charset="0"/>
              </a:rPr>
              <a:t>客户端允许进行桌面管理</a:t>
            </a:r>
            <a:endParaRPr lang="en-US" dirty="0" smtClean="0">
              <a:solidFill>
                <a:schemeClr val="tx1"/>
              </a:solidFill>
              <a:latin typeface="Segoe" pitchFamily="34" charset="0"/>
            </a:endParaRPr>
          </a:p>
        </p:txBody>
      </p:sp>
      <p:sp>
        <p:nvSpPr>
          <p:cNvPr id="104" name="Rectangular Callout 103"/>
          <p:cNvSpPr/>
          <p:nvPr/>
        </p:nvSpPr>
        <p:spPr bwMode="auto">
          <a:xfrm>
            <a:off x="2628900" y="5307400"/>
            <a:ext cx="3086100" cy="369328"/>
          </a:xfrm>
          <a:prstGeom prst="wedgeRectCallout">
            <a:avLst>
              <a:gd name="adj1" fmla="val 28366"/>
              <a:gd name="adj2" fmla="val -15018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允许</a:t>
            </a:r>
            <a:r>
              <a:rPr lang="en-US" dirty="0" smtClean="0">
                <a:solidFill>
                  <a:schemeClr val="tx1"/>
                </a:solidFill>
                <a:latin typeface="Segoe" pitchFamily="34" charset="0"/>
              </a:rPr>
              <a:t>IPSec</a:t>
            </a:r>
            <a:r>
              <a:rPr lang="zh-CN" altLang="en-US" dirty="0" smtClean="0">
                <a:solidFill>
                  <a:schemeClr val="tx1"/>
                </a:solidFill>
                <a:latin typeface="Segoe" pitchFamily="34" charset="0"/>
              </a:rPr>
              <a:t>加密和认证</a:t>
            </a:r>
            <a:endParaRPr lang="en-US" dirty="0" smtClean="0">
              <a:solidFill>
                <a:schemeClr val="tx1"/>
              </a:solidFill>
              <a:latin typeface="Segoe" pitchFamily="34" charset="0"/>
            </a:endParaRPr>
          </a:p>
        </p:txBody>
      </p:sp>
      <p:sp>
        <p:nvSpPr>
          <p:cNvPr id="105" name="Rectangular Callout 104"/>
          <p:cNvSpPr/>
          <p:nvPr/>
        </p:nvSpPr>
        <p:spPr bwMode="auto">
          <a:xfrm>
            <a:off x="239488" y="3992044"/>
            <a:ext cx="2532743" cy="646327"/>
          </a:xfrm>
          <a:prstGeom prst="wedgeRectCallout">
            <a:avLst>
              <a:gd name="adj1" fmla="val 7715"/>
              <a:gd name="adj2" fmla="val -11455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支持直接连接基于</a:t>
            </a:r>
            <a:r>
              <a:rPr lang="en-US" dirty="0" smtClean="0">
                <a:solidFill>
                  <a:schemeClr val="tx1"/>
                </a:solidFill>
                <a:latin typeface="Segoe" pitchFamily="34" charset="0"/>
              </a:rPr>
              <a:t>IPv6</a:t>
            </a:r>
            <a:r>
              <a:rPr lang="zh-CN" altLang="en-US" dirty="0" smtClean="0">
                <a:solidFill>
                  <a:schemeClr val="tx1"/>
                </a:solidFill>
                <a:latin typeface="Segoe" pitchFamily="34" charset="0"/>
              </a:rPr>
              <a:t>的企业内网资源</a:t>
            </a:r>
            <a:endParaRPr lang="en-US" dirty="0" smtClean="0">
              <a:solidFill>
                <a:schemeClr val="tx1"/>
              </a:solidFill>
              <a:latin typeface="Segoe" pitchFamily="34" charset="0"/>
            </a:endParaRPr>
          </a:p>
        </p:txBody>
      </p:sp>
      <p:sp>
        <p:nvSpPr>
          <p:cNvPr id="106" name="Rectangular Callout 105"/>
          <p:cNvSpPr/>
          <p:nvPr/>
        </p:nvSpPr>
        <p:spPr bwMode="auto">
          <a:xfrm>
            <a:off x="5745003" y="1484797"/>
            <a:ext cx="2266882" cy="646327"/>
          </a:xfrm>
          <a:prstGeom prst="wedgeRectCallout">
            <a:avLst>
              <a:gd name="adj1" fmla="val -84152"/>
              <a:gd name="adj2" fmla="val 4231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使用</a:t>
            </a:r>
            <a:r>
              <a:rPr lang="en-US" altLang="zh-CN" dirty="0" smtClean="0">
                <a:solidFill>
                  <a:schemeClr val="tx1"/>
                </a:solidFill>
                <a:latin typeface="Segoe" pitchFamily="34" charset="0"/>
              </a:rPr>
              <a:t>6to4</a:t>
            </a:r>
            <a:r>
              <a:rPr lang="zh-CN" altLang="en-US" dirty="0" smtClean="0">
                <a:solidFill>
                  <a:schemeClr val="tx1"/>
                </a:solidFill>
                <a:latin typeface="Segoe" pitchFamily="34" charset="0"/>
              </a:rPr>
              <a:t>转换服务或</a:t>
            </a:r>
            <a:r>
              <a:rPr lang="en-US" altLang="zh-CN" dirty="0" smtClean="0">
                <a:solidFill>
                  <a:schemeClr val="tx1"/>
                </a:solidFill>
                <a:latin typeface="Segoe" pitchFamily="34" charset="0"/>
              </a:rPr>
              <a:t>NAT-PT</a:t>
            </a:r>
            <a:r>
              <a:rPr lang="zh-CN" altLang="en-US" dirty="0" smtClean="0">
                <a:solidFill>
                  <a:schemeClr val="tx1"/>
                </a:solidFill>
                <a:latin typeface="Segoe" pitchFamily="34" charset="0"/>
              </a:rPr>
              <a:t>支持</a:t>
            </a:r>
            <a:r>
              <a:rPr lang="en-US" dirty="0" smtClean="0">
                <a:solidFill>
                  <a:schemeClr val="tx1"/>
                </a:solidFill>
                <a:latin typeface="Segoe" pitchFamily="34" charset="0"/>
              </a:rPr>
              <a:t>IPv4</a:t>
            </a:r>
            <a:endParaRPr lang="en-US" altLang="zh-CN" dirty="0" smtClean="0">
              <a:solidFill>
                <a:schemeClr val="tx1"/>
              </a:solidFill>
              <a:latin typeface="Segoe" pitchFamily="34" charset="0"/>
            </a:endParaRPr>
          </a:p>
        </p:txBody>
      </p:sp>
      <p:cxnSp>
        <p:nvCxnSpPr>
          <p:cNvPr id="69" name="Straight Connector 68"/>
          <p:cNvCxnSpPr/>
          <p:nvPr/>
        </p:nvCxnSpPr>
        <p:spPr>
          <a:xfrm>
            <a:off x="1264920" y="295374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2" descr="C:\Courses\Icons Windows Vista\Computer.png"/>
          <p:cNvPicPr>
            <a:picLocks noChangeAspect="1" noChangeArrowheads="1"/>
          </p:cNvPicPr>
          <p:nvPr/>
        </p:nvPicPr>
        <p:blipFill>
          <a:blip r:embed="rId12" cstate="print"/>
          <a:srcRect/>
          <a:stretch>
            <a:fillRect/>
          </a:stretch>
        </p:blipFill>
        <p:spPr bwMode="auto">
          <a:xfrm>
            <a:off x="609600" y="2164080"/>
            <a:ext cx="876300" cy="876300"/>
          </a:xfrm>
          <a:prstGeom prst="rect">
            <a:avLst/>
          </a:prstGeom>
          <a:noFill/>
        </p:spPr>
      </p:pic>
      <p:sp>
        <p:nvSpPr>
          <p:cNvPr id="71" name="TextBox 70"/>
          <p:cNvSpPr txBox="1"/>
          <p:nvPr/>
        </p:nvSpPr>
        <p:spPr>
          <a:xfrm>
            <a:off x="-7620" y="1813560"/>
            <a:ext cx="1432560" cy="338554"/>
          </a:xfrm>
          <a:prstGeom prst="rect">
            <a:avLst/>
          </a:prstGeom>
          <a:noFill/>
        </p:spPr>
        <p:txBody>
          <a:bodyPr wrap="square" rtlCol="0">
            <a:spAutoFit/>
          </a:bodyPr>
          <a:lstStyle/>
          <a:p>
            <a:pPr algn="ctr"/>
            <a:r>
              <a:rPr lang="en-US" sz="1600" dirty="0" smtClean="0">
                <a:latin typeface="+mj-lt"/>
              </a:rPr>
              <a:t>IT </a:t>
            </a:r>
            <a:r>
              <a:rPr lang="zh-CN" altLang="en-US" sz="1600" dirty="0" smtClean="0">
                <a:latin typeface="+mj-lt"/>
              </a:rPr>
              <a:t>桌面管理</a:t>
            </a:r>
            <a:endParaRPr lang="en-US" sz="1600" dirty="0">
              <a:latin typeface="+mj-lt"/>
            </a:endParaRPr>
          </a:p>
        </p:txBody>
      </p:sp>
      <p:sp>
        <p:nvSpPr>
          <p:cNvPr id="79" name="TextBox 78"/>
          <p:cNvSpPr txBox="1"/>
          <p:nvPr/>
        </p:nvSpPr>
        <p:spPr>
          <a:xfrm>
            <a:off x="-76200" y="3017520"/>
            <a:ext cx="1859280" cy="584775"/>
          </a:xfrm>
          <a:prstGeom prst="rect">
            <a:avLst/>
          </a:prstGeom>
          <a:noFill/>
        </p:spPr>
        <p:txBody>
          <a:bodyPr wrap="square" rtlCol="0">
            <a:spAutoFit/>
          </a:bodyPr>
          <a:lstStyle/>
          <a:p>
            <a:pPr algn="ctr"/>
            <a:r>
              <a:rPr lang="en-US" sz="1600" b="1" dirty="0" smtClean="0">
                <a:latin typeface="+mj-lt"/>
              </a:rPr>
              <a:t>AD</a:t>
            </a:r>
            <a:r>
              <a:rPr lang="zh-CN" altLang="en-US" sz="1600" dirty="0" smtClean="0">
                <a:latin typeface="+mj-lt"/>
              </a:rPr>
              <a:t>组策略</a:t>
            </a:r>
            <a:r>
              <a:rPr lang="en-US" sz="1600" b="1" dirty="0" smtClean="0">
                <a:latin typeface="+mj-lt"/>
              </a:rPr>
              <a:t>, NAP, </a:t>
            </a:r>
          </a:p>
          <a:p>
            <a:pPr algn="ctr"/>
            <a:r>
              <a:rPr lang="zh-CN" altLang="en-US" sz="1600" dirty="0" smtClean="0">
                <a:latin typeface="+mj-lt"/>
              </a:rPr>
              <a:t>软件更新</a:t>
            </a:r>
            <a:endParaRPr lang="en-US" sz="1600" dirty="0" smtClean="0">
              <a:latin typeface="+mj-lt"/>
            </a:endParaRPr>
          </a:p>
        </p:txBody>
      </p:sp>
      <p:sp>
        <p:nvSpPr>
          <p:cNvPr id="84" name="Freeform 83"/>
          <p:cNvSpPr/>
          <p:nvPr/>
        </p:nvSpPr>
        <p:spPr>
          <a:xfrm>
            <a:off x="1271588" y="2952750"/>
            <a:ext cx="2219325" cy="600075"/>
          </a:xfrm>
          <a:custGeom>
            <a:avLst/>
            <a:gdLst>
              <a:gd name="connsiteX0" fmla="*/ 2219325 w 2219325"/>
              <a:gd name="connsiteY0" fmla="*/ 600075 h 600075"/>
              <a:gd name="connsiteX1" fmla="*/ 471487 w 2219325"/>
              <a:gd name="connsiteY1" fmla="*/ 214313 h 600075"/>
              <a:gd name="connsiteX2" fmla="*/ 595312 w 2219325"/>
              <a:gd name="connsiteY2" fmla="*/ 133350 h 600075"/>
              <a:gd name="connsiteX3" fmla="*/ 0 w 2219325"/>
              <a:gd name="connsiteY3" fmla="*/ 0 h 600075"/>
            </a:gdLst>
            <a:ahLst/>
            <a:cxnLst>
              <a:cxn ang="0">
                <a:pos x="connsiteX0" y="connsiteY0"/>
              </a:cxn>
              <a:cxn ang="0">
                <a:pos x="connsiteX1" y="connsiteY1"/>
              </a:cxn>
              <a:cxn ang="0">
                <a:pos x="connsiteX2" y="connsiteY2"/>
              </a:cxn>
              <a:cxn ang="0">
                <a:pos x="connsiteX3" y="connsiteY3"/>
              </a:cxn>
            </a:cxnLst>
            <a:rect l="l" t="t" r="r" b="b"/>
            <a:pathLst>
              <a:path w="2219325" h="600075">
                <a:moveTo>
                  <a:pt x="2219325" y="600075"/>
                </a:moveTo>
                <a:lnTo>
                  <a:pt x="471487" y="214313"/>
                </a:lnTo>
                <a:lnTo>
                  <a:pt x="595312" y="133350"/>
                </a:lnTo>
                <a:lnTo>
                  <a:pt x="0" y="0"/>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 descr="C:\Courses\Icons Windows Vista\Server.png"/>
          <p:cNvPicPr>
            <a:picLocks noChangeAspect="1" noChangeArrowheads="1"/>
          </p:cNvPicPr>
          <p:nvPr/>
        </p:nvPicPr>
        <p:blipFill>
          <a:blip r:embed="rId13" cstate="print"/>
          <a:srcRect/>
          <a:stretch>
            <a:fillRect/>
          </a:stretch>
        </p:blipFill>
        <p:spPr bwMode="auto">
          <a:xfrm>
            <a:off x="3448770" y="3205147"/>
            <a:ext cx="822138" cy="1125031"/>
          </a:xfrm>
          <a:prstGeom prst="rect">
            <a:avLst/>
          </a:prstGeom>
          <a:noFill/>
        </p:spPr>
      </p:pic>
      <p:cxnSp>
        <p:nvCxnSpPr>
          <p:cNvPr id="68" name="Straight Connector 67"/>
          <p:cNvCxnSpPr/>
          <p:nvPr/>
        </p:nvCxnSpPr>
        <p:spPr>
          <a:xfrm>
            <a:off x="4038600" y="4014793"/>
            <a:ext cx="4046220" cy="854387"/>
          </a:xfrm>
          <a:prstGeom prst="line">
            <a:avLst/>
          </a:pr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2" name="Group 74"/>
          <p:cNvGrpSpPr/>
          <p:nvPr/>
        </p:nvGrpSpPr>
        <p:grpSpPr>
          <a:xfrm>
            <a:off x="5182462" y="3888687"/>
            <a:ext cx="1993356" cy="1186929"/>
            <a:chOff x="4724400" y="3886200"/>
            <a:chExt cx="2667000" cy="1588045"/>
          </a:xfrm>
        </p:grpSpPr>
        <p:pic>
          <p:nvPicPr>
            <p:cNvPr id="1027" name="Picture 3" descr="C:\Courses\Icons Windows Vista\cloud illustration icon.png"/>
            <p:cNvPicPr>
              <a:picLocks noChangeAspect="1" noChangeArrowheads="1"/>
            </p:cNvPicPr>
            <p:nvPr/>
          </p:nvPicPr>
          <p:blipFill>
            <a:blip r:embed="rId14" cstate="print"/>
            <a:srcRect/>
            <a:stretch>
              <a:fillRect/>
            </a:stretch>
          </p:blipFill>
          <p:spPr bwMode="auto">
            <a:xfrm>
              <a:off x="4724400" y="3886200"/>
              <a:ext cx="2667000" cy="1588045"/>
            </a:xfrm>
            <a:prstGeom prst="rect">
              <a:avLst/>
            </a:prstGeom>
            <a:noFill/>
          </p:spPr>
        </p:pic>
        <p:sp>
          <p:nvSpPr>
            <p:cNvPr id="74" name="TextBox 73"/>
            <p:cNvSpPr txBox="1"/>
            <p:nvPr/>
          </p:nvSpPr>
          <p:spPr>
            <a:xfrm>
              <a:off x="5730434" y="4291279"/>
              <a:ext cx="891206" cy="338553"/>
            </a:xfrm>
            <a:prstGeom prst="rect">
              <a:avLst/>
            </a:prstGeom>
            <a:noFill/>
          </p:spPr>
          <p:txBody>
            <a:bodyPr wrap="none" rtlCol="0">
              <a:spAutoFit/>
            </a:bodyPr>
            <a:lstStyle/>
            <a:p>
              <a:pPr algn="ctr"/>
              <a:r>
                <a:rPr lang="en-US" sz="1600" dirty="0" smtClean="0">
                  <a:latin typeface="+mj-lt"/>
                </a:rPr>
                <a:t>Internet</a:t>
              </a:r>
              <a:endParaRPr lang="en-US" sz="1600" dirty="0">
                <a:latin typeface="+mj-lt"/>
              </a:endParaRPr>
            </a:p>
          </p:txBody>
        </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up)">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1"/>
                                        </p:tgtEl>
                                      </p:cBhvr>
                                    </p:animEffect>
                                    <p:set>
                                      <p:cBhvr>
                                        <p:cTn id="12" dur="1" fill="hold">
                                          <p:stCondLst>
                                            <p:cond delay="499"/>
                                          </p:stCondLst>
                                        </p:cTn>
                                        <p:tgtEl>
                                          <p:spTgt spid="101"/>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up)">
                                      <p:cBhvr>
                                        <p:cTn id="16" dur="500"/>
                                        <p:tgtEl>
                                          <p:spTgt spid="10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right)">
                                      <p:cBhvr>
                                        <p:cTn id="20" dur="500"/>
                                        <p:tgtEl>
                                          <p:spTgt spid="6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up)">
                                      <p:cBhvr>
                                        <p:cTn id="31" dur="500"/>
                                        <p:tgtEl>
                                          <p:spTgt spid="7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500"/>
                                        <p:tgtEl>
                                          <p:spTgt spid="84"/>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2"/>
                                        </p:tgtEl>
                                      </p:cBhvr>
                                    </p:animEffect>
                                    <p:set>
                                      <p:cBhvr>
                                        <p:cTn id="44" dur="1" fill="hold">
                                          <p:stCondLst>
                                            <p:cond delay="499"/>
                                          </p:stCondLst>
                                        </p:cTn>
                                        <p:tgtEl>
                                          <p:spTgt spid="1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9"/>
                                        </p:tgtEl>
                                      </p:cBhvr>
                                    </p:animEffect>
                                    <p:set>
                                      <p:cBhvr>
                                        <p:cTn id="47" dur="1" fill="hold">
                                          <p:stCondLst>
                                            <p:cond delay="499"/>
                                          </p:stCondLst>
                                        </p:cTn>
                                        <p:tgtEl>
                                          <p:spTgt spid="6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1"/>
                                        </p:tgtEl>
                                      </p:cBhvr>
                                    </p:animEffect>
                                    <p:set>
                                      <p:cBhvr>
                                        <p:cTn id="53" dur="1" fill="hold">
                                          <p:stCondLst>
                                            <p:cond delay="499"/>
                                          </p:stCondLst>
                                        </p:cTn>
                                        <p:tgtEl>
                                          <p:spTgt spid="7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9"/>
                                        </p:tgtEl>
                                      </p:cBhvr>
                                    </p:animEffect>
                                    <p:set>
                                      <p:cBhvr>
                                        <p:cTn id="56" dur="1" fill="hold">
                                          <p:stCondLst>
                                            <p:cond delay="499"/>
                                          </p:stCondLst>
                                        </p:cTn>
                                        <p:tgtEl>
                                          <p:spTgt spid="7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4"/>
                                        </p:tgtEl>
                                      </p:cBhvr>
                                    </p:animEffect>
                                    <p:set>
                                      <p:cBhvr>
                                        <p:cTn id="59" dur="1" fill="hold">
                                          <p:stCondLst>
                                            <p:cond delay="499"/>
                                          </p:stCondLst>
                                        </p:cTn>
                                        <p:tgtEl>
                                          <p:spTgt spid="8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wipe(left)">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4"/>
                                        </p:tgtEl>
                                      </p:cBhvr>
                                    </p:animEffect>
                                    <p:set>
                                      <p:cBhvr>
                                        <p:cTn id="71" dur="1" fill="hold">
                                          <p:stCondLst>
                                            <p:cond delay="499"/>
                                          </p:stCondLst>
                                        </p:cTn>
                                        <p:tgtEl>
                                          <p:spTgt spid="104"/>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05"/>
                                        </p:tgtEl>
                                      </p:cBhvr>
                                    </p:animEffect>
                                    <p:set>
                                      <p:cBhvr>
                                        <p:cTn id="80" dur="1" fill="hold">
                                          <p:stCondLst>
                                            <p:cond delay="499"/>
                                          </p:stCondLst>
                                        </p:cTn>
                                        <p:tgtEl>
                                          <p:spTgt spid="105"/>
                                        </p:tgtEl>
                                        <p:attrNameLst>
                                          <p:attrName>style.visibility</p:attrName>
                                        </p:attrNameLst>
                                      </p:cBhvr>
                                      <p:to>
                                        <p:strVal val="hidden"/>
                                      </p:to>
                                    </p:se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left)">
                                      <p:cBhvr>
                                        <p:cTn id="8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2" grpId="0" animBg="1"/>
      <p:bldP spid="102" grpId="1" animBg="1"/>
      <p:bldP spid="104" grpId="0" animBg="1"/>
      <p:bldP spid="104" grpId="1" animBg="1"/>
      <p:bldP spid="105" grpId="0" animBg="1"/>
      <p:bldP spid="105" grpId="1" animBg="1"/>
      <p:bldP spid="106" grpId="0" animBg="1"/>
      <p:bldP spid="71" grpId="0"/>
      <p:bldP spid="71" grpId="1"/>
      <p:bldP spid="79" grpId="0"/>
      <p:bldP spid="79" grpId="1"/>
      <p:bldP spid="84" grpId="0" animBg="1"/>
      <p:bldP spid="8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BranchCache</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p:txBody>
          <a:bodyPr/>
          <a:lstStyle/>
          <a:p>
            <a:pPr>
              <a:buClr>
                <a:schemeClr val="accent1"/>
              </a:buClr>
              <a:buFont typeface="Wingdings" pitchFamily="2" charset="2"/>
              <a:buChar char="l"/>
            </a:pPr>
            <a:r>
              <a:rPr lang="zh-CN" altLang="en-US" sz="2400" b="1" dirty="0" smtClean="0">
                <a:solidFill>
                  <a:schemeClr val="accent1"/>
                </a:solidFill>
              </a:rPr>
              <a:t>减少广域网链接的使用</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对用户完全透明</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支持客户端和服务器间的端到端加密</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对</a:t>
            </a:r>
            <a:r>
              <a:rPr lang="en-US" altLang="zh-CN" sz="2400" b="1" dirty="0" smtClean="0">
                <a:solidFill>
                  <a:schemeClr val="accent1"/>
                </a:solidFill>
              </a:rPr>
              <a:t>HTTP, SMB </a:t>
            </a:r>
            <a:r>
              <a:rPr lang="zh-CN" altLang="en-US" sz="2400" b="1" dirty="0" smtClean="0">
                <a:solidFill>
                  <a:schemeClr val="accent1"/>
                </a:solidFill>
              </a:rPr>
              <a:t>和</a:t>
            </a:r>
            <a:r>
              <a:rPr lang="en-US" altLang="zh-CN" sz="2400" b="1" dirty="0" smtClean="0">
                <a:solidFill>
                  <a:schemeClr val="accent1"/>
                </a:solidFill>
              </a:rPr>
              <a:t>BITS</a:t>
            </a:r>
            <a:r>
              <a:rPr lang="zh-CN" altLang="en-US" sz="2400" b="1" dirty="0" smtClean="0">
                <a:solidFill>
                  <a:schemeClr val="accent1"/>
                </a:solidFill>
              </a:rPr>
              <a:t>进行了优化</a:t>
            </a:r>
            <a:endParaRPr lang="en-US" altLang="zh-CN"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两种部署模式：</a:t>
            </a:r>
            <a:endParaRPr lang="en-US" altLang="zh-CN"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分布模式</a:t>
            </a:r>
            <a:endParaRPr lang="en-US" altLang="zh-CN" sz="2400" dirty="0" smtClean="0"/>
          </a:p>
          <a:p>
            <a:pPr lvl="1">
              <a:buClr>
                <a:schemeClr val="bg1">
                  <a:lumMod val="50000"/>
                </a:schemeClr>
              </a:buClr>
              <a:buFont typeface="Wingdings" pitchFamily="2" charset="2"/>
              <a:buChar char="l"/>
            </a:pPr>
            <a:r>
              <a:rPr lang="zh-CN" altLang="en-US" sz="2400" dirty="0" smtClean="0"/>
              <a:t>集中缓存</a:t>
            </a:r>
            <a:endParaRPr lang="en-US" altLang="en-US" sz="2400" dirty="0"/>
          </a:p>
        </p:txBody>
      </p:sp>
    </p:spTree>
  </p:cSld>
  <p:clrMapOvr>
    <a:masterClrMapping/>
  </p:clrMapOvr>
  <p:transition advClick="0" advTm="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28600" y="1369926"/>
            <a:ext cx="1371600" cy="2391091"/>
            <a:chOff x="895350" y="1193800"/>
            <a:chExt cx="1505282" cy="2624138"/>
          </a:xfrm>
        </p:grpSpPr>
        <p:pic>
          <p:nvPicPr>
            <p:cNvPr id="29" name="Picture 3" descr="C:\Courses\Icons Shapes and Graphics\Buidlings and dwellings\enterprise red taller.png"/>
            <p:cNvPicPr>
              <a:picLocks noChangeAspect="1" noChangeArrowheads="1"/>
            </p:cNvPicPr>
            <p:nvPr/>
          </p:nvPicPr>
          <p:blipFill>
            <a:blip r:embed="rId3" cstate="print"/>
            <a:srcRect/>
            <a:stretch>
              <a:fillRect/>
            </a:stretch>
          </p:blipFill>
          <p:spPr bwMode="auto">
            <a:xfrm>
              <a:off x="895350" y="1193800"/>
              <a:ext cx="1168732" cy="2354908"/>
            </a:xfrm>
            <a:prstGeom prst="rect">
              <a:avLst/>
            </a:prstGeom>
            <a:noFill/>
          </p:spPr>
        </p:pic>
        <p:pic>
          <p:nvPicPr>
            <p:cNvPr id="30" name="Picture 4" descr="C:\Courses\Icons Shapes and Graphics\Buidlings and dwellings\enterprise red.png"/>
            <p:cNvPicPr>
              <a:picLocks noChangeAspect="1" noChangeArrowheads="1"/>
            </p:cNvPicPr>
            <p:nvPr/>
          </p:nvPicPr>
          <p:blipFill>
            <a:blip r:embed="rId4" cstate="print"/>
            <a:srcRect/>
            <a:stretch>
              <a:fillRect/>
            </a:stretch>
          </p:blipFill>
          <p:spPr bwMode="auto">
            <a:xfrm>
              <a:off x="1231900" y="2117171"/>
              <a:ext cx="1168732" cy="1700767"/>
            </a:xfrm>
            <a:prstGeom prst="rect">
              <a:avLst/>
            </a:prstGeom>
            <a:noFill/>
          </p:spPr>
        </p:pic>
      </p:grpSp>
      <p:sp>
        <p:nvSpPr>
          <p:cNvPr id="86" name="Rectangular Callout 85"/>
          <p:cNvSpPr/>
          <p:nvPr/>
        </p:nvSpPr>
        <p:spPr bwMode="auto">
          <a:xfrm>
            <a:off x="1259454" y="4395100"/>
            <a:ext cx="2692399" cy="646327"/>
          </a:xfrm>
          <a:prstGeom prst="wedgeRectCallout">
            <a:avLst>
              <a:gd name="adj1" fmla="val 21083"/>
              <a:gd name="adj2" fmla="val -792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Segoe" pitchFamily="34" charset="0"/>
              <a:buAutoNum type="arabicPeriod"/>
            </a:pPr>
            <a:r>
              <a:rPr lang="zh-CN" altLang="en-US" dirty="0" smtClean="0">
                <a:solidFill>
                  <a:schemeClr val="tx1"/>
                </a:solidFill>
                <a:latin typeface="Segoe" pitchFamily="34" charset="0"/>
              </a:rPr>
              <a:t>第一个客户端从总公司服务器上下载数据</a:t>
            </a:r>
            <a:endParaRPr lang="en-US" dirty="0" smtClean="0">
              <a:solidFill>
                <a:schemeClr val="tx1"/>
              </a:solidFill>
              <a:latin typeface="Segoe" pitchFamily="34" charset="0"/>
            </a:endParaRPr>
          </a:p>
        </p:txBody>
      </p:sp>
      <p:pic>
        <p:nvPicPr>
          <p:cNvPr id="94" name="Picture 21" descr="C:\Courses\Icons Shapes and Graphics\circular shapes\3d Disc shapes\blue disc with glow copy_50p.png"/>
          <p:cNvPicPr>
            <a:picLocks noChangeAspect="1" noChangeArrowheads="1"/>
          </p:cNvPicPr>
          <p:nvPr/>
        </p:nvPicPr>
        <p:blipFill>
          <a:blip r:embed="rId5" cstate="print"/>
          <a:srcRect/>
          <a:stretch>
            <a:fillRect/>
          </a:stretch>
        </p:blipFill>
        <p:spPr bwMode="auto">
          <a:xfrm>
            <a:off x="4385963" y="2880072"/>
            <a:ext cx="3844637" cy="2268186"/>
          </a:xfrm>
          <a:prstGeom prst="rect">
            <a:avLst/>
          </a:prstGeom>
          <a:noFill/>
        </p:spPr>
      </p:pic>
      <p:cxnSp>
        <p:nvCxnSpPr>
          <p:cNvPr id="67" name="Straight Connector 66"/>
          <p:cNvCxnSpPr/>
          <p:nvPr/>
        </p:nvCxnSpPr>
        <p:spPr>
          <a:xfrm>
            <a:off x="6786555" y="3742026"/>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40050" y="4272451"/>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5189525" y="3291751"/>
            <a:ext cx="22098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1547564" y="3006844"/>
            <a:ext cx="4948250" cy="953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5" name="Freeform 144"/>
          <p:cNvSpPr/>
          <p:nvPr/>
        </p:nvSpPr>
        <p:spPr>
          <a:xfrm>
            <a:off x="1705219" y="3043912"/>
            <a:ext cx="5712032" cy="914400"/>
          </a:xfrm>
          <a:custGeom>
            <a:avLst/>
            <a:gdLst>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Lst>
            <a:ahLst/>
            <a:cxnLst>
              <a:cxn ang="0">
                <a:pos x="connsiteX0" y="connsiteY0"/>
              </a:cxn>
              <a:cxn ang="0">
                <a:pos x="connsiteX1" y="connsiteY1"/>
              </a:cxn>
              <a:cxn ang="0">
                <a:pos x="connsiteX2" y="connsiteY2"/>
              </a:cxn>
              <a:cxn ang="0">
                <a:pos x="connsiteX3" y="connsiteY3"/>
              </a:cxn>
            </a:cxnLst>
            <a:rect l="l" t="t" r="r" b="b"/>
            <a:pathLst>
              <a:path w="5712032" h="914400">
                <a:moveTo>
                  <a:pt x="0" y="0"/>
                </a:moveTo>
                <a:lnTo>
                  <a:pt x="4773881" y="914400"/>
                </a:lnTo>
                <a:lnTo>
                  <a:pt x="5094515" y="688769"/>
                </a:lnTo>
                <a:lnTo>
                  <a:pt x="5712032" y="831273"/>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Autofit/>
          </a:bodyPr>
          <a:lstStyle/>
          <a:p>
            <a:pPr defTabSz="914363">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提高分公司性能</a:t>
            </a:r>
            <a:b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分布模式</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TextBox 39"/>
          <p:cNvSpPr txBox="1"/>
          <p:nvPr/>
        </p:nvSpPr>
        <p:spPr>
          <a:xfrm>
            <a:off x="214756" y="3528351"/>
            <a:ext cx="940235" cy="338554"/>
          </a:xfrm>
          <a:prstGeom prst="rect">
            <a:avLst/>
          </a:prstGeom>
          <a:noFill/>
        </p:spPr>
        <p:txBody>
          <a:bodyPr wrap="square" rtlCol="0">
            <a:spAutoFit/>
          </a:bodyPr>
          <a:lstStyle/>
          <a:p>
            <a:pPr algn="ctr"/>
            <a:r>
              <a:rPr lang="zh-CN" altLang="en-US" sz="1600" dirty="0" smtClean="0">
                <a:latin typeface="+mj-lt"/>
              </a:rPr>
              <a:t>总公司</a:t>
            </a:r>
            <a:endParaRPr lang="en-US" sz="1600" dirty="0">
              <a:latin typeface="+mj-lt"/>
            </a:endParaRPr>
          </a:p>
        </p:txBody>
      </p:sp>
      <p:pic>
        <p:nvPicPr>
          <p:cNvPr id="46" name="Picture 4" descr="C:\Courses\Icons Windows Vista\Server.png"/>
          <p:cNvPicPr>
            <a:picLocks noChangeAspect="1" noChangeArrowheads="1"/>
          </p:cNvPicPr>
          <p:nvPr/>
        </p:nvPicPr>
        <p:blipFill>
          <a:blip r:embed="rId6" cstate="print"/>
          <a:srcRect/>
          <a:stretch>
            <a:fillRect/>
          </a:stretch>
        </p:blipFill>
        <p:spPr bwMode="auto">
          <a:xfrm>
            <a:off x="976756" y="2436613"/>
            <a:ext cx="1062928" cy="1454532"/>
          </a:xfrm>
          <a:prstGeom prst="rect">
            <a:avLst/>
          </a:prstGeom>
          <a:noFill/>
        </p:spPr>
      </p:pic>
      <p:pic>
        <p:nvPicPr>
          <p:cNvPr id="54"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3827"/>
            <a:ext cx="864124" cy="864124"/>
          </a:xfrm>
          <a:prstGeom prst="rect">
            <a:avLst/>
          </a:prstGeom>
          <a:noFill/>
        </p:spPr>
      </p:pic>
      <p:pic>
        <p:nvPicPr>
          <p:cNvPr id="45" name="Picture 2" descr="C:\Courses\Icons Windows Vista\Laptop.png"/>
          <p:cNvPicPr>
            <a:picLocks noChangeAspect="1" noChangeArrowheads="1"/>
          </p:cNvPicPr>
          <p:nvPr/>
        </p:nvPicPr>
        <p:blipFill>
          <a:blip r:embed="rId8" cstate="print"/>
          <a:srcRect/>
          <a:stretch>
            <a:fillRect/>
          </a:stretch>
        </p:blipFill>
        <p:spPr bwMode="auto">
          <a:xfrm>
            <a:off x="4230781" y="3114211"/>
            <a:ext cx="1419809" cy="1419809"/>
          </a:xfrm>
          <a:prstGeom prst="rect">
            <a:avLst/>
          </a:prstGeom>
          <a:noFill/>
        </p:spPr>
      </p:pic>
      <p:pic>
        <p:nvPicPr>
          <p:cNvPr id="59" name="Picture 2" descr="C:\Courses\Icons Windows Vista\Laptop.png"/>
          <p:cNvPicPr>
            <a:picLocks noChangeAspect="1" noChangeArrowheads="1"/>
          </p:cNvPicPr>
          <p:nvPr/>
        </p:nvPicPr>
        <p:blipFill>
          <a:blip r:embed="rId8" cstate="print"/>
          <a:srcRect/>
          <a:stretch>
            <a:fillRect/>
          </a:stretch>
        </p:blipFill>
        <p:spPr bwMode="auto">
          <a:xfrm>
            <a:off x="7060875" y="2903826"/>
            <a:ext cx="1419809" cy="1419809"/>
          </a:xfrm>
          <a:prstGeom prst="rect">
            <a:avLst/>
          </a:prstGeom>
          <a:noFill/>
        </p:spPr>
      </p:pic>
      <p:sp>
        <p:nvSpPr>
          <p:cNvPr id="68" name="TextBox 67"/>
          <p:cNvSpPr txBox="1"/>
          <p:nvPr/>
        </p:nvSpPr>
        <p:spPr>
          <a:xfrm>
            <a:off x="4199815" y="3019497"/>
            <a:ext cx="940235" cy="338554"/>
          </a:xfrm>
          <a:prstGeom prst="rect">
            <a:avLst/>
          </a:prstGeom>
          <a:noFill/>
        </p:spPr>
        <p:txBody>
          <a:bodyPr wrap="square" rtlCol="0">
            <a:spAutoFit/>
          </a:bodyPr>
          <a:lstStyle/>
          <a:p>
            <a:pPr algn="ctr"/>
            <a:r>
              <a:rPr lang="zh-CN" altLang="en-US" sz="1600" dirty="0" smtClean="0">
                <a:latin typeface="+mj-lt"/>
              </a:rPr>
              <a:t>客户端</a:t>
            </a:r>
            <a:r>
              <a:rPr lang="en-US" sz="1600" dirty="0" smtClean="0">
                <a:latin typeface="+mj-lt"/>
              </a:rPr>
              <a:t>1</a:t>
            </a:r>
            <a:endParaRPr lang="en-US" sz="1600" dirty="0">
              <a:latin typeface="+mj-lt"/>
            </a:endParaRPr>
          </a:p>
        </p:txBody>
      </p:sp>
      <p:sp>
        <p:nvSpPr>
          <p:cNvPr id="69" name="TextBox 68"/>
          <p:cNvSpPr txBox="1"/>
          <p:nvPr/>
        </p:nvSpPr>
        <p:spPr>
          <a:xfrm>
            <a:off x="7822875" y="4199226"/>
            <a:ext cx="940235" cy="338554"/>
          </a:xfrm>
          <a:prstGeom prst="rect">
            <a:avLst/>
          </a:prstGeom>
          <a:noFill/>
        </p:spPr>
        <p:txBody>
          <a:bodyPr wrap="square" rtlCol="0">
            <a:spAutoFit/>
          </a:bodyPr>
          <a:lstStyle/>
          <a:p>
            <a:pPr algn="ctr"/>
            <a:r>
              <a:rPr lang="zh-CN" altLang="en-US" sz="1600" dirty="0" smtClean="0">
                <a:latin typeface="+mj-lt"/>
              </a:rPr>
              <a:t>客户端</a:t>
            </a:r>
            <a:r>
              <a:rPr lang="en-US" sz="1600" dirty="0" smtClean="0">
                <a:latin typeface="+mj-lt"/>
              </a:rPr>
              <a:t>2</a:t>
            </a:r>
            <a:endParaRPr lang="en-US" sz="1600" dirty="0">
              <a:latin typeface="+mj-lt"/>
            </a:endParaRPr>
          </a:p>
        </p:txBody>
      </p:sp>
      <p:cxnSp>
        <p:nvCxnSpPr>
          <p:cNvPr id="77" name="Straight Connector 76"/>
          <p:cNvCxnSpPr/>
          <p:nvPr/>
        </p:nvCxnSpPr>
        <p:spPr>
          <a:xfrm>
            <a:off x="2031680" y="3332323"/>
            <a:ext cx="2578100" cy="533400"/>
          </a:xfrm>
          <a:prstGeom prst="line">
            <a:avLst/>
          </a:prstGeom>
          <a:ln w="47625">
            <a:solidFill>
              <a:srgbClr val="7030A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74"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3827"/>
            <a:ext cx="864124" cy="864124"/>
          </a:xfrm>
          <a:prstGeom prst="rect">
            <a:avLst/>
          </a:prstGeom>
          <a:noFill/>
        </p:spPr>
      </p:pic>
      <p:sp>
        <p:nvSpPr>
          <p:cNvPr id="87" name="Rectangular Callout 86"/>
          <p:cNvSpPr/>
          <p:nvPr/>
        </p:nvSpPr>
        <p:spPr bwMode="auto">
          <a:xfrm>
            <a:off x="5304981" y="2055356"/>
            <a:ext cx="2794001" cy="646327"/>
          </a:xfrm>
          <a:prstGeom prst="wedgeRectCallout">
            <a:avLst>
              <a:gd name="adj1" fmla="val 22645"/>
              <a:gd name="adj2" fmla="val 82761"/>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2"/>
            </a:pPr>
            <a:r>
              <a:rPr lang="zh-CN" altLang="en-US" dirty="0" smtClean="0">
                <a:solidFill>
                  <a:schemeClr val="tx1"/>
                </a:solidFill>
                <a:latin typeface="Segoe" pitchFamily="34" charset="0"/>
              </a:rPr>
              <a:t>第二个客户端从总公司服务器上下载数据标识</a:t>
            </a:r>
            <a:endParaRPr lang="en-US" dirty="0" smtClean="0">
              <a:solidFill>
                <a:schemeClr val="tx1"/>
              </a:solidFill>
              <a:latin typeface="Segoe" pitchFamily="34" charset="0"/>
            </a:endParaRPr>
          </a:p>
        </p:txBody>
      </p:sp>
      <p:sp>
        <p:nvSpPr>
          <p:cNvPr id="89" name="Rectangular Callout 88"/>
          <p:cNvSpPr/>
          <p:nvPr/>
        </p:nvSpPr>
        <p:spPr bwMode="auto">
          <a:xfrm>
            <a:off x="5637491" y="5020275"/>
            <a:ext cx="3125509" cy="923326"/>
          </a:xfrm>
          <a:prstGeom prst="wedgeRectCallout">
            <a:avLst>
              <a:gd name="adj1" fmla="val -21487"/>
              <a:gd name="adj2" fmla="val -79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3"/>
            </a:pPr>
            <a:r>
              <a:rPr lang="zh-CN" altLang="en-US" dirty="0" smtClean="0">
                <a:solidFill>
                  <a:schemeClr val="tx1"/>
                </a:solidFill>
                <a:latin typeface="Segoe" pitchFamily="34" charset="0"/>
              </a:rPr>
              <a:t>第二个客户端在本地网络中搜索所需数据，并从第一个客户端上下载数据</a:t>
            </a:r>
            <a:endParaRPr lang="en-US" dirty="0" smtClean="0">
              <a:solidFill>
                <a:schemeClr val="tx1"/>
              </a:solidFill>
              <a:latin typeface="Segoe" pitchFamily="34" charset="0"/>
            </a:endParaRPr>
          </a:p>
        </p:txBody>
      </p:sp>
      <p:sp>
        <p:nvSpPr>
          <p:cNvPr id="92" name="TextBox 91"/>
          <p:cNvSpPr txBox="1"/>
          <p:nvPr/>
        </p:nvSpPr>
        <p:spPr>
          <a:xfrm>
            <a:off x="6068425" y="4294101"/>
            <a:ext cx="1447800" cy="338554"/>
          </a:xfrm>
          <a:prstGeom prst="rect">
            <a:avLst/>
          </a:prstGeom>
          <a:noFill/>
        </p:spPr>
        <p:txBody>
          <a:bodyPr wrap="square" rtlCol="0">
            <a:spAutoFit/>
          </a:bodyPr>
          <a:lstStyle/>
          <a:p>
            <a:pPr algn="ctr"/>
            <a:r>
              <a:rPr lang="zh-CN" altLang="en-US" sz="1600" dirty="0" smtClean="0">
                <a:latin typeface="+mj-lt"/>
              </a:rPr>
              <a:t>分公司</a:t>
            </a:r>
            <a:endParaRPr lang="en-US" sz="1600" dirty="0">
              <a:latin typeface="+mj-lt"/>
            </a:endParaRPr>
          </a:p>
        </p:txBody>
      </p:sp>
      <p:pic>
        <p:nvPicPr>
          <p:cNvPr id="81" name="Picture 12" descr="C:\Courses\Icons Windows Vista\imageres.dll_I00a2_0409.png"/>
          <p:cNvPicPr>
            <a:picLocks noChangeAspect="1" noChangeArrowheads="1"/>
          </p:cNvPicPr>
          <p:nvPr/>
        </p:nvPicPr>
        <p:blipFill>
          <a:blip r:embed="rId7" cstate="print"/>
          <a:srcRect/>
          <a:stretch>
            <a:fillRect/>
          </a:stretch>
        </p:blipFill>
        <p:spPr bwMode="auto">
          <a:xfrm>
            <a:off x="4911450" y="3312331"/>
            <a:ext cx="864124" cy="864124"/>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box(out)">
                                      <p:cBhvr>
                                        <p:cTn id="11" dur="500"/>
                                        <p:tgtEl>
                                          <p:spTgt spid="77"/>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174 0.00417 C 0.0868 0.03403 0.17552 0.06389 0.23924 0.06852 C 0.30295 0.07315 0.34149 0.05255 0.38038 0.03195 " pathEditMode="relative" rAng="0" ptsTypes="aaA">
                                      <p:cBhvr>
                                        <p:cTn id="14" dur="2000" fill="hold"/>
                                        <p:tgtEl>
                                          <p:spTgt spid="74"/>
                                        </p:tgtEl>
                                        <p:attrNameLst>
                                          <p:attrName>ppt_x</p:attrName>
                                          <p:attrName>ppt_y</p:attrName>
                                        </p:attrNameLst>
                                      </p:cBhvr>
                                      <p:rCtr x="191" y="3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7"/>
                                        </p:tgtEl>
                                      </p:cBhvr>
                                    </p:animEffect>
                                    <p:set>
                                      <p:cBhvr>
                                        <p:cTn id="19" dur="1" fill="hold">
                                          <p:stCondLst>
                                            <p:cond delay="499"/>
                                          </p:stCondLst>
                                        </p:cTn>
                                        <p:tgtEl>
                                          <p:spTgt spid="77"/>
                                        </p:tgtEl>
                                        <p:attrNameLst>
                                          <p:attrName>style.visibility</p:attrName>
                                        </p:attrNameLst>
                                      </p:cBhvr>
                                      <p:to>
                                        <p:strVal val="hidden"/>
                                      </p:to>
                                    </p:set>
                                  </p:childTnLst>
                                </p:cTn>
                              </p:par>
                              <p:par>
                                <p:cTn id="20" presetID="9" presetClass="emph" presetSubtype="0" grpId="1" nodeType="withEffect">
                                  <p:stCondLst>
                                    <p:cond delay="0"/>
                                  </p:stCondLst>
                                  <p:childTnLst>
                                    <p:set>
                                      <p:cBhvr rctx="PPT">
                                        <p:cTn id="21" dur="indefinite"/>
                                        <p:tgtEl>
                                          <p:spTgt spid="86"/>
                                        </p:tgtEl>
                                        <p:attrNameLst>
                                          <p:attrName>style.opacity</p:attrName>
                                        </p:attrNameLst>
                                      </p:cBhvr>
                                      <p:to>
                                        <p:strVal val="0.5"/>
                                      </p:to>
                                    </p:set>
                                    <p:animEffect filter="image" prLst="opacity: 0.5">
                                      <p:cBhvr rctx="IE">
                                        <p:cTn id="22" dur="indefinite"/>
                                        <p:tgtEl>
                                          <p:spTgt spid="8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right)">
                                      <p:cBhvr>
                                        <p:cTn id="30" dur="1000"/>
                                        <p:tgtEl>
                                          <p:spTgt spid="14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wipe(left)">
                                      <p:cBhvr>
                                        <p:cTn id="34" dur="1000"/>
                                        <p:tgtEl>
                                          <p:spTgt spid="14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5"/>
                                        </p:tgtEl>
                                        <p:attrNameLst>
                                          <p:attrName>style.visibility</p:attrName>
                                        </p:attrNameLst>
                                      </p:cBhvr>
                                      <p:to>
                                        <p:strVal val="hidden"/>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9" presetClass="emph" presetSubtype="0" grpId="1" nodeType="withEffect">
                                  <p:stCondLst>
                                    <p:cond delay="0"/>
                                  </p:stCondLst>
                                  <p:childTnLst>
                                    <p:set>
                                      <p:cBhvr rctx="PPT">
                                        <p:cTn id="44" dur="indefinite"/>
                                        <p:tgtEl>
                                          <p:spTgt spid="87"/>
                                        </p:tgtEl>
                                        <p:attrNameLst>
                                          <p:attrName>style.opacity</p:attrName>
                                        </p:attrNameLst>
                                      </p:cBhvr>
                                      <p:to>
                                        <p:strVal val="0.5"/>
                                      </p:to>
                                    </p:set>
                                    <p:animEffect filter="image" prLst="opacity: 0.5">
                                      <p:cBhvr rctx="IE">
                                        <p:cTn id="45" dur="indefinite"/>
                                        <p:tgtEl>
                                          <p:spTgt spid="8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par>
                          <p:cTn id="50" fill="hold">
                            <p:stCondLst>
                              <p:cond delay="1000"/>
                            </p:stCondLst>
                            <p:childTnLst>
                              <p:par>
                                <p:cTn id="51" presetID="0" presetClass="path" presetSubtype="0" accel="50000" decel="50000" fill="hold" nodeType="afterEffect">
                                  <p:stCondLst>
                                    <p:cond delay="0"/>
                                  </p:stCondLst>
                                  <p:childTnLst>
                                    <p:animMotion origin="layout" path="M 5.55556E-7 4.07407E-6 L 0.12778 0.03241 L 0.20764 -0.04815 L 0.30348 -0.02408 " pathEditMode="relative" ptsTypes="AAAA">
                                      <p:cBhvr>
                                        <p:cTn id="52" dur="2000" fill="hold"/>
                                        <p:tgtEl>
                                          <p:spTgt spid="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145" grpId="0" animBg="1"/>
      <p:bldP spid="145" grpId="1" animBg="1"/>
      <p:bldP spid="87" grpId="0" animBg="1"/>
      <p:bldP spid="87" grpId="1" animBg="1"/>
      <p:bldP spid="8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28600" y="1369926"/>
            <a:ext cx="1371600" cy="2391091"/>
            <a:chOff x="895350" y="1193800"/>
            <a:chExt cx="1505282" cy="2624138"/>
          </a:xfrm>
        </p:grpSpPr>
        <p:pic>
          <p:nvPicPr>
            <p:cNvPr id="36" name="Picture 3" descr="C:\Courses\Icons Shapes and Graphics\Buidlings and dwellings\enterprise red taller.png"/>
            <p:cNvPicPr>
              <a:picLocks noChangeAspect="1" noChangeArrowheads="1"/>
            </p:cNvPicPr>
            <p:nvPr/>
          </p:nvPicPr>
          <p:blipFill>
            <a:blip r:embed="rId3" cstate="print"/>
            <a:srcRect/>
            <a:stretch>
              <a:fillRect/>
            </a:stretch>
          </p:blipFill>
          <p:spPr bwMode="auto">
            <a:xfrm>
              <a:off x="895350" y="1193800"/>
              <a:ext cx="1168732" cy="2354908"/>
            </a:xfrm>
            <a:prstGeom prst="rect">
              <a:avLst/>
            </a:prstGeom>
            <a:noFill/>
          </p:spPr>
        </p:pic>
        <p:pic>
          <p:nvPicPr>
            <p:cNvPr id="37" name="Picture 4" descr="C:\Courses\Icons Shapes and Graphics\Buidlings and dwellings\enterprise red.png"/>
            <p:cNvPicPr>
              <a:picLocks noChangeAspect="1" noChangeArrowheads="1"/>
            </p:cNvPicPr>
            <p:nvPr/>
          </p:nvPicPr>
          <p:blipFill>
            <a:blip r:embed="rId4" cstate="print"/>
            <a:srcRect/>
            <a:stretch>
              <a:fillRect/>
            </a:stretch>
          </p:blipFill>
          <p:spPr bwMode="auto">
            <a:xfrm>
              <a:off x="1231900" y="2117171"/>
              <a:ext cx="1168732" cy="1700767"/>
            </a:xfrm>
            <a:prstGeom prst="rect">
              <a:avLst/>
            </a:prstGeom>
            <a:noFill/>
          </p:spPr>
        </p:pic>
      </p:grpSp>
      <p:sp>
        <p:nvSpPr>
          <p:cNvPr id="64" name="Rectangular Callout 63"/>
          <p:cNvSpPr/>
          <p:nvPr/>
        </p:nvSpPr>
        <p:spPr bwMode="auto">
          <a:xfrm>
            <a:off x="1260103" y="4258227"/>
            <a:ext cx="2692399" cy="646327"/>
          </a:xfrm>
          <a:prstGeom prst="wedgeRectCallout">
            <a:avLst>
              <a:gd name="adj1" fmla="val 21083"/>
              <a:gd name="adj2" fmla="val -792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Segoe" pitchFamily="34" charset="0"/>
              <a:buAutoNum type="arabicPeriod"/>
            </a:pPr>
            <a:r>
              <a:rPr lang="zh-CN" altLang="en-US" dirty="0" smtClean="0">
                <a:solidFill>
                  <a:schemeClr val="tx1"/>
                </a:solidFill>
                <a:latin typeface="Segoe" pitchFamily="34" charset="0"/>
              </a:rPr>
              <a:t>第一个客户端从总公司服务器上下载数据</a:t>
            </a:r>
            <a:endParaRPr lang="en-US" altLang="zh-CN" dirty="0" smtClean="0">
              <a:solidFill>
                <a:schemeClr val="tx1"/>
              </a:solidFill>
              <a:latin typeface="Segoe" pitchFamily="34" charset="0"/>
            </a:endParaRPr>
          </a:p>
        </p:txBody>
      </p:sp>
      <p:pic>
        <p:nvPicPr>
          <p:cNvPr id="81" name="Picture 21" descr="C:\Courses\Icons Shapes and Graphics\circular shapes\3d Disc shapes\blue disc with glow copy_50p.png"/>
          <p:cNvPicPr>
            <a:picLocks noChangeAspect="1" noChangeArrowheads="1"/>
          </p:cNvPicPr>
          <p:nvPr/>
        </p:nvPicPr>
        <p:blipFill>
          <a:blip r:embed="rId5" cstate="print"/>
          <a:srcRect/>
          <a:stretch>
            <a:fillRect/>
          </a:stretch>
        </p:blipFill>
        <p:spPr bwMode="auto">
          <a:xfrm>
            <a:off x="4385963" y="2881745"/>
            <a:ext cx="3844637" cy="2268186"/>
          </a:xfrm>
          <a:prstGeom prst="rect">
            <a:avLst/>
          </a:prstGeom>
          <a:noFill/>
        </p:spPr>
      </p:pic>
      <p:cxnSp>
        <p:nvCxnSpPr>
          <p:cNvPr id="82" name="Straight Connector 81"/>
          <p:cNvCxnSpPr/>
          <p:nvPr/>
        </p:nvCxnSpPr>
        <p:spPr>
          <a:xfrm>
            <a:off x="6786555" y="3743699"/>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140050" y="4274124"/>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5189525" y="3293424"/>
            <a:ext cx="22098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1547564" y="3008517"/>
            <a:ext cx="4948250" cy="953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1705219" y="3045585"/>
            <a:ext cx="5712032" cy="914400"/>
          </a:xfrm>
          <a:custGeom>
            <a:avLst/>
            <a:gdLst>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Lst>
            <a:ahLst/>
            <a:cxnLst>
              <a:cxn ang="0">
                <a:pos x="connsiteX0" y="connsiteY0"/>
              </a:cxn>
              <a:cxn ang="0">
                <a:pos x="connsiteX1" y="connsiteY1"/>
              </a:cxn>
              <a:cxn ang="0">
                <a:pos x="connsiteX2" y="connsiteY2"/>
              </a:cxn>
              <a:cxn ang="0">
                <a:pos x="connsiteX3" y="connsiteY3"/>
              </a:cxn>
            </a:cxnLst>
            <a:rect l="l" t="t" r="r" b="b"/>
            <a:pathLst>
              <a:path w="5712032" h="914400">
                <a:moveTo>
                  <a:pt x="0" y="0"/>
                </a:moveTo>
                <a:lnTo>
                  <a:pt x="4773881" y="914400"/>
                </a:lnTo>
                <a:lnTo>
                  <a:pt x="5094515" y="688769"/>
                </a:lnTo>
                <a:lnTo>
                  <a:pt x="5712032" y="831273"/>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1" name="Picture 4" descr="C:\Courses\Icons Windows Vista\Server.png"/>
          <p:cNvPicPr>
            <a:picLocks noChangeAspect="1" noChangeArrowheads="1"/>
          </p:cNvPicPr>
          <p:nvPr/>
        </p:nvPicPr>
        <p:blipFill>
          <a:blip r:embed="rId6" cstate="print"/>
          <a:srcRect/>
          <a:stretch>
            <a:fillRect/>
          </a:stretch>
        </p:blipFill>
        <p:spPr bwMode="auto">
          <a:xfrm>
            <a:off x="976756" y="2438286"/>
            <a:ext cx="1062928" cy="1454532"/>
          </a:xfrm>
          <a:prstGeom prst="rect">
            <a:avLst/>
          </a:prstGeom>
          <a:noFill/>
        </p:spPr>
      </p:pic>
      <p:pic>
        <p:nvPicPr>
          <p:cNvPr id="92"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5500"/>
            <a:ext cx="864124" cy="864124"/>
          </a:xfrm>
          <a:prstGeom prst="rect">
            <a:avLst/>
          </a:prstGeom>
          <a:noFill/>
        </p:spPr>
      </p:pic>
      <p:pic>
        <p:nvPicPr>
          <p:cNvPr id="93" name="Picture 2" descr="C:\Courses\Icons Windows Vista\Laptop.png"/>
          <p:cNvPicPr>
            <a:picLocks noChangeAspect="1" noChangeArrowheads="1"/>
          </p:cNvPicPr>
          <p:nvPr/>
        </p:nvPicPr>
        <p:blipFill>
          <a:blip r:embed="rId8" cstate="print"/>
          <a:srcRect/>
          <a:stretch>
            <a:fillRect/>
          </a:stretch>
        </p:blipFill>
        <p:spPr bwMode="auto">
          <a:xfrm>
            <a:off x="4230781" y="3115884"/>
            <a:ext cx="1419809" cy="1419809"/>
          </a:xfrm>
          <a:prstGeom prst="rect">
            <a:avLst/>
          </a:prstGeom>
          <a:noFill/>
        </p:spPr>
      </p:pic>
      <p:pic>
        <p:nvPicPr>
          <p:cNvPr id="94" name="Picture 2" descr="C:\Courses\Icons Windows Vista\Laptop.png"/>
          <p:cNvPicPr>
            <a:picLocks noChangeAspect="1" noChangeArrowheads="1"/>
          </p:cNvPicPr>
          <p:nvPr/>
        </p:nvPicPr>
        <p:blipFill>
          <a:blip r:embed="rId8" cstate="print"/>
          <a:srcRect/>
          <a:stretch>
            <a:fillRect/>
          </a:stretch>
        </p:blipFill>
        <p:spPr bwMode="auto">
          <a:xfrm>
            <a:off x="7060875" y="2905499"/>
            <a:ext cx="1419809" cy="1419809"/>
          </a:xfrm>
          <a:prstGeom prst="rect">
            <a:avLst/>
          </a:prstGeom>
          <a:noFill/>
        </p:spPr>
      </p:pic>
      <p:sp>
        <p:nvSpPr>
          <p:cNvPr id="95" name="TextBox 94"/>
          <p:cNvSpPr txBox="1"/>
          <p:nvPr/>
        </p:nvSpPr>
        <p:spPr>
          <a:xfrm>
            <a:off x="4199815" y="3021170"/>
            <a:ext cx="940235" cy="338554"/>
          </a:xfrm>
          <a:prstGeom prst="rect">
            <a:avLst/>
          </a:prstGeom>
          <a:noFill/>
        </p:spPr>
        <p:txBody>
          <a:bodyPr wrap="square" rtlCol="0">
            <a:spAutoFit/>
          </a:bodyPr>
          <a:lstStyle/>
          <a:p>
            <a:pPr algn="ctr"/>
            <a:r>
              <a:rPr lang="zh-CN" altLang="en-US" sz="1600" dirty="0" smtClean="0">
                <a:latin typeface="+mj-lt"/>
              </a:rPr>
              <a:t>客户端</a:t>
            </a:r>
            <a:r>
              <a:rPr lang="en-US" sz="1600" dirty="0" smtClean="0">
                <a:latin typeface="+mj-lt"/>
              </a:rPr>
              <a:t>1</a:t>
            </a:r>
            <a:endParaRPr lang="en-US" sz="1600" dirty="0">
              <a:latin typeface="+mj-lt"/>
            </a:endParaRPr>
          </a:p>
        </p:txBody>
      </p:sp>
      <p:sp>
        <p:nvSpPr>
          <p:cNvPr id="96" name="TextBox 95"/>
          <p:cNvSpPr txBox="1"/>
          <p:nvPr/>
        </p:nvSpPr>
        <p:spPr>
          <a:xfrm>
            <a:off x="7822875" y="4200899"/>
            <a:ext cx="940235" cy="338554"/>
          </a:xfrm>
          <a:prstGeom prst="rect">
            <a:avLst/>
          </a:prstGeom>
          <a:noFill/>
        </p:spPr>
        <p:txBody>
          <a:bodyPr wrap="square" rtlCol="0">
            <a:spAutoFit/>
          </a:bodyPr>
          <a:lstStyle/>
          <a:p>
            <a:pPr algn="ctr"/>
            <a:r>
              <a:rPr lang="zh-CN" altLang="en-US" sz="1600" dirty="0" smtClean="0">
                <a:latin typeface="+mj-lt"/>
              </a:rPr>
              <a:t>客户端</a:t>
            </a:r>
            <a:r>
              <a:rPr lang="en-US" sz="1600" dirty="0" smtClean="0">
                <a:latin typeface="+mj-lt"/>
              </a:rPr>
              <a:t>2</a:t>
            </a:r>
            <a:endParaRPr lang="en-US" sz="1600" dirty="0">
              <a:latin typeface="+mj-lt"/>
            </a:endParaRPr>
          </a:p>
        </p:txBody>
      </p:sp>
      <p:cxnSp>
        <p:nvCxnSpPr>
          <p:cNvPr id="97" name="Straight Connector 96"/>
          <p:cNvCxnSpPr/>
          <p:nvPr/>
        </p:nvCxnSpPr>
        <p:spPr>
          <a:xfrm>
            <a:off x="2031680" y="3333996"/>
            <a:ext cx="2578100" cy="533400"/>
          </a:xfrm>
          <a:prstGeom prst="line">
            <a:avLst/>
          </a:prstGeom>
          <a:ln w="47625">
            <a:solidFill>
              <a:srgbClr val="7030A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98"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5500"/>
            <a:ext cx="864124" cy="864124"/>
          </a:xfrm>
          <a:prstGeom prst="rect">
            <a:avLst/>
          </a:prstGeom>
          <a:noFill/>
        </p:spPr>
      </p:pic>
      <p:sp>
        <p:nvSpPr>
          <p:cNvPr id="101" name="TextBox 100"/>
          <p:cNvSpPr txBox="1"/>
          <p:nvPr/>
        </p:nvSpPr>
        <p:spPr>
          <a:xfrm>
            <a:off x="6068425" y="4295774"/>
            <a:ext cx="1447800" cy="338554"/>
          </a:xfrm>
          <a:prstGeom prst="rect">
            <a:avLst/>
          </a:prstGeom>
          <a:noFill/>
        </p:spPr>
        <p:txBody>
          <a:bodyPr wrap="square" rtlCol="0">
            <a:spAutoFit/>
          </a:bodyPr>
          <a:lstStyle/>
          <a:p>
            <a:pPr algn="ctr"/>
            <a:r>
              <a:rPr lang="zh-CN" altLang="en-US" sz="1600" dirty="0" smtClean="0">
                <a:latin typeface="+mj-lt"/>
              </a:rPr>
              <a:t>分公司</a:t>
            </a:r>
            <a:endParaRPr lang="en-US" sz="1600" dirty="0">
              <a:latin typeface="+mj-lt"/>
            </a:endParaRPr>
          </a:p>
        </p:txBody>
      </p:sp>
      <p:sp>
        <p:nvSpPr>
          <p:cNvPr id="2" name="Title 1"/>
          <p:cNvSpPr>
            <a:spLocks noGrp="1"/>
          </p:cNvSpPr>
          <p:nvPr>
            <p:ph type="title"/>
          </p:nvPr>
        </p:nvSpPr>
        <p:spPr/>
        <p:txBody>
          <a:bodyPr>
            <a:noAutofit/>
          </a:bodyPr>
          <a:lstStyle/>
          <a:p>
            <a:pPr defTabSz="914363" eaLnBrk="1" fontAlgn="auto" hangingPunct="1">
              <a:spcAft>
                <a:spcPts val="0"/>
              </a:spcAft>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提高分公司性能</a:t>
            </a:r>
            <a:b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集中缓存</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5" name="Rectangular Callout 64"/>
          <p:cNvSpPr/>
          <p:nvPr/>
        </p:nvSpPr>
        <p:spPr bwMode="auto">
          <a:xfrm>
            <a:off x="2749468" y="1814991"/>
            <a:ext cx="2965532" cy="923326"/>
          </a:xfrm>
          <a:prstGeom prst="wedgeRectCallout">
            <a:avLst>
              <a:gd name="adj1" fmla="val 27160"/>
              <a:gd name="adj2" fmla="val 1107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2"/>
            </a:pPr>
            <a:r>
              <a:rPr lang="zh-CN" altLang="en-US" dirty="0" smtClean="0">
                <a:solidFill>
                  <a:schemeClr val="tx1"/>
                </a:solidFill>
                <a:latin typeface="Segoe" pitchFamily="34" charset="0"/>
              </a:rPr>
              <a:t>内容从第一个客户端上推送到集中缓存服务器上保存</a:t>
            </a:r>
            <a:endParaRPr lang="en-US" dirty="0" smtClean="0">
              <a:solidFill>
                <a:schemeClr val="tx1"/>
              </a:solidFill>
              <a:latin typeface="Segoe" pitchFamily="34" charset="0"/>
            </a:endParaRPr>
          </a:p>
        </p:txBody>
      </p:sp>
      <p:sp>
        <p:nvSpPr>
          <p:cNvPr id="66" name="Rectangular Callout 65"/>
          <p:cNvSpPr/>
          <p:nvPr/>
        </p:nvSpPr>
        <p:spPr bwMode="auto">
          <a:xfrm>
            <a:off x="6171539" y="4962847"/>
            <a:ext cx="2794001" cy="646327"/>
          </a:xfrm>
          <a:prstGeom prst="wedgeRectCallout">
            <a:avLst>
              <a:gd name="adj1" fmla="val 15207"/>
              <a:gd name="adj2" fmla="val -79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342900" indent="-342900" defTabSz="914099">
              <a:buFont typeface="+mj-lt"/>
              <a:buAutoNum type="arabicPeriod" startAt="3"/>
            </a:pPr>
            <a:r>
              <a:rPr lang="zh-CN" altLang="en-US" dirty="0" smtClean="0">
                <a:solidFill>
                  <a:schemeClr val="tx1"/>
                </a:solidFill>
                <a:latin typeface="Segoe" pitchFamily="34" charset="0"/>
              </a:rPr>
              <a:t>第二个客户端从总公司服务器上下载数据标识</a:t>
            </a:r>
            <a:endParaRPr lang="en-US" altLang="zh-CN" dirty="0" smtClean="0">
              <a:solidFill>
                <a:schemeClr val="tx1"/>
              </a:solidFill>
              <a:latin typeface="Segoe" pitchFamily="34" charset="0"/>
            </a:endParaRPr>
          </a:p>
        </p:txBody>
      </p:sp>
      <p:sp>
        <p:nvSpPr>
          <p:cNvPr id="67" name="Rectangular Callout 66"/>
          <p:cNvSpPr/>
          <p:nvPr/>
        </p:nvSpPr>
        <p:spPr bwMode="auto">
          <a:xfrm>
            <a:off x="6396193" y="1371601"/>
            <a:ext cx="2247773" cy="923326"/>
          </a:xfrm>
          <a:prstGeom prst="wedgeRectCallout">
            <a:avLst>
              <a:gd name="adj1" fmla="val 827"/>
              <a:gd name="adj2" fmla="val 10249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4950" indent="-234950" defTabSz="914099">
              <a:buFont typeface="+mj-lt"/>
              <a:buAutoNum type="arabicPeriod" startAt="4"/>
            </a:pPr>
            <a:r>
              <a:rPr lang="zh-CN" altLang="en-US" dirty="0" smtClean="0">
                <a:solidFill>
                  <a:schemeClr val="tx1"/>
                </a:solidFill>
                <a:latin typeface="Segoe" pitchFamily="34" charset="0"/>
              </a:rPr>
              <a:t>第二个客户端从集中缓存服务器上下载数据</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2" name="Straight Connector 71"/>
          <p:cNvCxnSpPr/>
          <p:nvPr/>
        </p:nvCxnSpPr>
        <p:spPr>
          <a:xfrm>
            <a:off x="6301740" y="3436619"/>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 name="Picture 4" descr="C:\Courses\Icons Windows Vista\Server.png"/>
          <p:cNvPicPr>
            <a:picLocks noChangeAspect="1" noChangeArrowheads="1"/>
          </p:cNvPicPr>
          <p:nvPr/>
        </p:nvPicPr>
        <p:blipFill>
          <a:blip r:embed="rId6" cstate="print"/>
          <a:srcRect/>
          <a:stretch>
            <a:fillRect/>
          </a:stretch>
        </p:blipFill>
        <p:spPr bwMode="auto">
          <a:xfrm>
            <a:off x="5996940" y="2430779"/>
            <a:ext cx="914400" cy="1251284"/>
          </a:xfrm>
          <a:prstGeom prst="rect">
            <a:avLst/>
          </a:prstGeom>
          <a:noFill/>
        </p:spPr>
      </p:pic>
      <p:pic>
        <p:nvPicPr>
          <p:cNvPr id="75" name="Picture 12" descr="C:\Courses\Icons Windows Vista\imageres.dll_I00a2_0409.png"/>
          <p:cNvPicPr>
            <a:picLocks noChangeAspect="1" noChangeArrowheads="1"/>
          </p:cNvPicPr>
          <p:nvPr/>
        </p:nvPicPr>
        <p:blipFill>
          <a:blip r:embed="rId7" cstate="print"/>
          <a:srcRect/>
          <a:stretch>
            <a:fillRect/>
          </a:stretch>
        </p:blipFill>
        <p:spPr bwMode="auto">
          <a:xfrm>
            <a:off x="6280956" y="2565168"/>
            <a:ext cx="864124" cy="864124"/>
          </a:xfrm>
          <a:prstGeom prst="rect">
            <a:avLst/>
          </a:prstGeom>
          <a:noFill/>
        </p:spPr>
      </p:pic>
      <p:pic>
        <p:nvPicPr>
          <p:cNvPr id="102" name="Picture 12" descr="C:\Courses\Icons Windows Vista\imageres.dll_I00a2_0409.png"/>
          <p:cNvPicPr>
            <a:picLocks noChangeAspect="1" noChangeArrowheads="1"/>
          </p:cNvPicPr>
          <p:nvPr/>
        </p:nvPicPr>
        <p:blipFill>
          <a:blip r:embed="rId7" cstate="print"/>
          <a:srcRect/>
          <a:stretch>
            <a:fillRect/>
          </a:stretch>
        </p:blipFill>
        <p:spPr bwMode="auto">
          <a:xfrm>
            <a:off x="4911450" y="3314004"/>
            <a:ext cx="864124" cy="864124"/>
          </a:xfrm>
          <a:prstGeom prst="rect">
            <a:avLst/>
          </a:prstGeom>
          <a:noFill/>
        </p:spPr>
      </p:pic>
      <p:sp>
        <p:nvSpPr>
          <p:cNvPr id="38" name="TextBox 37"/>
          <p:cNvSpPr txBox="1"/>
          <p:nvPr/>
        </p:nvSpPr>
        <p:spPr>
          <a:xfrm>
            <a:off x="214756" y="3528351"/>
            <a:ext cx="940235" cy="338554"/>
          </a:xfrm>
          <a:prstGeom prst="rect">
            <a:avLst/>
          </a:prstGeom>
          <a:noFill/>
        </p:spPr>
        <p:txBody>
          <a:bodyPr wrap="square" rtlCol="0">
            <a:spAutoFit/>
          </a:bodyPr>
          <a:lstStyle/>
          <a:p>
            <a:pPr algn="ctr"/>
            <a:r>
              <a:rPr lang="zh-CN" altLang="en-US" sz="1600" dirty="0" smtClean="0"/>
              <a:t>总公司</a:t>
            </a:r>
            <a:endParaRPr lang="en-US" altLang="zh-CN" sz="1600" dirty="0" smtClean="0"/>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box(out)">
                                      <p:cBhvr>
                                        <p:cTn id="11" dur="500"/>
                                        <p:tgtEl>
                                          <p:spTgt spid="97"/>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174 0.00417 C 0.0868 0.03403 0.17552 0.06389 0.23924 0.06852 C 0.30295 0.07315 0.34149 0.05255 0.38038 0.03195 " pathEditMode="relative" rAng="0" ptsTypes="aaA">
                                      <p:cBhvr>
                                        <p:cTn id="14" dur="2000" fill="hold"/>
                                        <p:tgtEl>
                                          <p:spTgt spid="98"/>
                                        </p:tgtEl>
                                        <p:attrNameLst>
                                          <p:attrName>ppt_x</p:attrName>
                                          <p:attrName>ppt_y</p:attrName>
                                        </p:attrNameLst>
                                      </p:cBhvr>
                                      <p:rCtr x="191" y="3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7"/>
                                        </p:tgtEl>
                                      </p:cBhvr>
                                    </p:animEffect>
                                    <p:set>
                                      <p:cBhvr>
                                        <p:cTn id="19" dur="1" fill="hold">
                                          <p:stCondLst>
                                            <p:cond delay="499"/>
                                          </p:stCondLst>
                                        </p:cTn>
                                        <p:tgtEl>
                                          <p:spTgt spid="97"/>
                                        </p:tgtEl>
                                        <p:attrNameLst>
                                          <p:attrName>style.visibility</p:attrName>
                                        </p:attrNameLst>
                                      </p:cBhvr>
                                      <p:to>
                                        <p:strVal val="hidden"/>
                                      </p:to>
                                    </p:set>
                                  </p:childTnLst>
                                </p:cTn>
                              </p:par>
                              <p:par>
                                <p:cTn id="20" presetID="9" presetClass="emph" presetSubtype="0" grpId="1" nodeType="withEffect">
                                  <p:stCondLst>
                                    <p:cond delay="0"/>
                                  </p:stCondLst>
                                  <p:childTnLst>
                                    <p:set>
                                      <p:cBhvr rctx="PPT">
                                        <p:cTn id="21" dur="indefinite"/>
                                        <p:tgtEl>
                                          <p:spTgt spid="64"/>
                                        </p:tgtEl>
                                        <p:attrNameLst>
                                          <p:attrName>style.opacity</p:attrName>
                                        </p:attrNameLst>
                                      </p:cBhvr>
                                      <p:to>
                                        <p:strVal val="0.5"/>
                                      </p:to>
                                    </p:set>
                                    <p:animEffect filter="image" prLst="opacity: 0.5">
                                      <p:cBhvr rctx="IE">
                                        <p:cTn id="22" dur="indefinite"/>
                                        <p:tgtEl>
                                          <p:spTgt spid="6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childTnLst>
                          </p:cTn>
                        </p:par>
                        <p:par>
                          <p:cTn id="31" fill="hold">
                            <p:stCondLst>
                              <p:cond delay="1500"/>
                            </p:stCondLst>
                            <p:childTnLst>
                              <p:par>
                                <p:cTn id="32" presetID="0" presetClass="path" presetSubtype="0" accel="50000" decel="50000" fill="hold" nodeType="afterEffect">
                                  <p:stCondLst>
                                    <p:cond delay="0"/>
                                  </p:stCondLst>
                                  <p:childTnLst>
                                    <p:animMotion origin="layout" path="M 8.33333E-6 2.96296E-6 C 0.04601 0.01805 0.09219 0.03611 0.11772 0.01805 C 0.14324 2.96296E-6 0.1481 -0.05417 0.15313 -0.10833 " pathEditMode="relative" ptsTypes="aaA">
                                      <p:cBhvr>
                                        <p:cTn id="33" dur="2000" fill="hold"/>
                                        <p:tgtEl>
                                          <p:spTgt spid="102"/>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9" presetClass="emph" presetSubtype="0" grpId="1" nodeType="withEffect">
                                  <p:stCondLst>
                                    <p:cond delay="0"/>
                                  </p:stCondLst>
                                  <p:childTnLst>
                                    <p:set>
                                      <p:cBhvr rctx="PPT">
                                        <p:cTn id="40" dur="indefinite"/>
                                        <p:tgtEl>
                                          <p:spTgt spid="65"/>
                                        </p:tgtEl>
                                        <p:attrNameLst>
                                          <p:attrName>style.opacity</p:attrName>
                                        </p:attrNameLst>
                                      </p:cBhvr>
                                      <p:to>
                                        <p:strVal val="0.5"/>
                                      </p:to>
                                    </p:set>
                                    <p:animEffect filter="image" prLst="opacity: 0.5">
                                      <p:cBhvr rctx="IE">
                                        <p:cTn id="41" dur="indefinite"/>
                                        <p:tgtEl>
                                          <p:spTgt spid="65"/>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right)">
                                      <p:cBhvr>
                                        <p:cTn id="45" dur="1000"/>
                                        <p:tgtEl>
                                          <p:spTgt spid="86"/>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left)">
                                      <p:cBhvr>
                                        <p:cTn id="49" dur="1000"/>
                                        <p:tgtEl>
                                          <p:spTgt spid="8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6"/>
                                        </p:tgtEl>
                                        <p:attrNameLst>
                                          <p:attrName>style.visibility</p:attrName>
                                        </p:attrNameLst>
                                      </p:cBhvr>
                                      <p:to>
                                        <p:strVal val="hidden"/>
                                      </p:to>
                                    </p:set>
                                  </p:childTnLst>
                                </p:cTn>
                              </p:par>
                              <p:par>
                                <p:cTn id="54" presetID="9" presetClass="emph" presetSubtype="0" grpId="1" nodeType="withEffect">
                                  <p:stCondLst>
                                    <p:cond delay="0"/>
                                  </p:stCondLst>
                                  <p:childTnLst>
                                    <p:set>
                                      <p:cBhvr rctx="PPT">
                                        <p:cTn id="55" dur="indefinite"/>
                                        <p:tgtEl>
                                          <p:spTgt spid="66"/>
                                        </p:tgtEl>
                                        <p:attrNameLst>
                                          <p:attrName>style.opacity</p:attrName>
                                        </p:attrNameLst>
                                      </p:cBhvr>
                                      <p:to>
                                        <p:strVal val="0.5"/>
                                      </p:to>
                                    </p:set>
                                    <p:animEffect filter="image" prLst="opacity: 0.5">
                                      <p:cBhvr rctx="IE">
                                        <p:cTn id="56" dur="indefinite"/>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childTnLst>
                          </p:cTn>
                        </p:par>
                        <p:par>
                          <p:cTn id="63" fill="hold">
                            <p:stCondLst>
                              <p:cond delay="500"/>
                            </p:stCondLst>
                            <p:childTnLst>
                              <p:par>
                                <p:cTn id="64" presetID="0" presetClass="path" presetSubtype="0" accel="50000" decel="50000" fill="hold" nodeType="afterEffect">
                                  <p:stCondLst>
                                    <p:cond delay="0"/>
                                  </p:stCondLst>
                                  <p:childTnLst>
                                    <p:animMotion origin="layout" path="M 1.66667E-6 -7.40741E-7 C -0.00538 0.0382 -0.01059 0.07662 0.0151 0.09097 C 0.0408 0.10533 0.09757 0.09607 0.15451 0.08681 " pathEditMode="relative" ptsTypes="aaA">
                                      <p:cBhvr>
                                        <p:cTn id="65" dur="2000" fill="hold"/>
                                        <p:tgtEl>
                                          <p:spTgt spid="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86" grpId="0" animBg="1"/>
      <p:bldP spid="86" grpId="1" animBg="1"/>
      <p:bldP spid="65" grpId="0" animBg="1"/>
      <p:bldP spid="65" grpId="1" animBg="1"/>
      <p:bldP spid="66" grpId="0" animBg="1"/>
      <p:bldP spid="66" grpId="1"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Virtualization.png"/>
          <p:cNvPicPr>
            <a:picLocks noChangeAspect="1"/>
          </p:cNvPicPr>
          <p:nvPr/>
        </p:nvPicPr>
        <p:blipFill>
          <a:blip r:embed="rId3" cstate="print"/>
          <a:stretch>
            <a:fillRect/>
          </a:stretch>
        </p:blipFill>
        <p:spPr>
          <a:xfrm>
            <a:off x="-32" y="483420"/>
            <a:ext cx="8736509" cy="6374604"/>
          </a:xfrm>
          <a:prstGeom prst="rect">
            <a:avLst/>
          </a:prstGeom>
        </p:spPr>
      </p:pic>
      <p:sp>
        <p:nvSpPr>
          <p:cNvPr id="7" name="TextBox 6"/>
          <p:cNvSpPr txBox="1"/>
          <p:nvPr/>
        </p:nvSpPr>
        <p:spPr>
          <a:xfrm>
            <a:off x="3143240" y="714356"/>
            <a:ext cx="46482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zh-CN" altLang="en-US"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虚拟化</a:t>
            </a:r>
            <a:endParaRPr lang="en-US" sz="5400" b="1" dirty="0">
              <a:solidFill>
                <a:schemeClr val="bg2"/>
              </a:solidFill>
              <a:effectLst>
                <a:glow rad="63500">
                  <a:schemeClr val="accent5">
                    <a:satMod val="175000"/>
                    <a:alpha val="40000"/>
                  </a:schemeClr>
                </a:glow>
                <a:outerShdw blurRad="50800" dist="38100" dir="2700000" algn="tl" rotWithShape="0">
                  <a:schemeClr val="tx1"/>
                </a:outerShdw>
              </a:effectLst>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1" descr="C:\Courses\Icons Shapes and Graphics\circular shapes\3d Disc shapes\blue disc with glow copy_50p.png"/>
          <p:cNvPicPr>
            <a:picLocks noChangeAspect="1" noChangeArrowheads="1"/>
          </p:cNvPicPr>
          <p:nvPr/>
        </p:nvPicPr>
        <p:blipFill>
          <a:blip r:embed="rId3" cstate="print"/>
          <a:srcRect/>
          <a:stretch>
            <a:fillRect/>
          </a:stretch>
        </p:blipFill>
        <p:spPr bwMode="auto">
          <a:xfrm>
            <a:off x="251646" y="2091436"/>
            <a:ext cx="2085319" cy="1174277"/>
          </a:xfrm>
          <a:prstGeom prst="rect">
            <a:avLst/>
          </a:prstGeom>
          <a:noFill/>
        </p:spPr>
      </p:pic>
      <p:grpSp>
        <p:nvGrpSpPr>
          <p:cNvPr id="3" name="Group 57"/>
          <p:cNvGrpSpPr/>
          <p:nvPr/>
        </p:nvGrpSpPr>
        <p:grpSpPr>
          <a:xfrm>
            <a:off x="457200" y="1143000"/>
            <a:ext cx="1066800" cy="1859737"/>
            <a:chOff x="895350" y="1193800"/>
            <a:chExt cx="1505282" cy="2624138"/>
          </a:xfrm>
        </p:grpSpPr>
        <p:pic>
          <p:nvPicPr>
            <p:cNvPr id="32" name="Picture 3" descr="C:\Courses\Icons Shapes and Graphics\Buidlings and dwellings\enterprise red taller.png"/>
            <p:cNvPicPr>
              <a:picLocks noChangeAspect="1" noChangeArrowheads="1"/>
            </p:cNvPicPr>
            <p:nvPr/>
          </p:nvPicPr>
          <p:blipFill>
            <a:blip r:embed="rId4" cstate="print"/>
            <a:srcRect/>
            <a:stretch>
              <a:fillRect/>
            </a:stretch>
          </p:blipFill>
          <p:spPr bwMode="auto">
            <a:xfrm>
              <a:off x="895350" y="1193800"/>
              <a:ext cx="1168732" cy="2354908"/>
            </a:xfrm>
            <a:prstGeom prst="rect">
              <a:avLst/>
            </a:prstGeom>
            <a:noFill/>
          </p:spPr>
        </p:pic>
        <p:pic>
          <p:nvPicPr>
            <p:cNvPr id="33" name="Picture 4" descr="C:\Courses\Icons Shapes and Graphics\Buidlings and dwellings\enterprise red.png"/>
            <p:cNvPicPr>
              <a:picLocks noChangeAspect="1" noChangeArrowheads="1"/>
            </p:cNvPicPr>
            <p:nvPr/>
          </p:nvPicPr>
          <p:blipFill>
            <a:blip r:embed="rId5" cstate="print"/>
            <a:srcRect/>
            <a:stretch>
              <a:fillRect/>
            </a:stretch>
          </p:blipFill>
          <p:spPr bwMode="auto">
            <a:xfrm>
              <a:off x="1231900" y="2117171"/>
              <a:ext cx="1168732" cy="1700767"/>
            </a:xfrm>
            <a:prstGeom prst="rect">
              <a:avLst/>
            </a:prstGeom>
            <a:noFill/>
          </p:spPr>
        </p:pic>
      </p:grpSp>
      <p:pic>
        <p:nvPicPr>
          <p:cNvPr id="4099" name="Picture 3" descr="C:\Courses\Icons Windows Vista\server_virtual_Gglow.png"/>
          <p:cNvPicPr>
            <a:picLocks noChangeAspect="1" noChangeArrowheads="1"/>
          </p:cNvPicPr>
          <p:nvPr/>
        </p:nvPicPr>
        <p:blipFill>
          <a:blip r:embed="rId6" cstate="print"/>
          <a:srcRect/>
          <a:stretch>
            <a:fillRect/>
          </a:stretch>
        </p:blipFill>
        <p:spPr bwMode="auto">
          <a:xfrm>
            <a:off x="757681" y="1923937"/>
            <a:ext cx="1433069" cy="1848205"/>
          </a:xfrm>
          <a:prstGeom prst="rect">
            <a:avLst/>
          </a:prstGeom>
          <a:noFill/>
        </p:spPr>
      </p:pic>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提高分公司安全</a:t>
            </a:r>
            <a:endParaRPr lang="en-US" dirty="0"/>
          </a:p>
        </p:txBody>
      </p:sp>
      <p:sp>
        <p:nvSpPr>
          <p:cNvPr id="14" name="TextBox 13"/>
          <p:cNvSpPr txBox="1"/>
          <p:nvPr/>
        </p:nvSpPr>
        <p:spPr>
          <a:xfrm>
            <a:off x="1143000" y="1295400"/>
            <a:ext cx="1253826" cy="584775"/>
          </a:xfrm>
          <a:prstGeom prst="rect">
            <a:avLst/>
          </a:prstGeom>
          <a:noFill/>
        </p:spPr>
        <p:txBody>
          <a:bodyPr wrap="square" rtlCol="0">
            <a:spAutoFit/>
          </a:bodyPr>
          <a:lstStyle/>
          <a:p>
            <a:pPr algn="ctr"/>
            <a:r>
              <a:rPr lang="zh-CN" altLang="en-US" sz="1600" dirty="0" smtClean="0">
                <a:latin typeface="+mj-lt"/>
              </a:rPr>
              <a:t>区域</a:t>
            </a:r>
            <a:endParaRPr lang="en-US" altLang="zh-CN" sz="1600" dirty="0" smtClean="0">
              <a:latin typeface="+mj-lt"/>
            </a:endParaRPr>
          </a:p>
          <a:p>
            <a:pPr algn="ctr"/>
            <a:r>
              <a:rPr lang="zh-CN" altLang="en-US" sz="1600" dirty="0" smtClean="0">
                <a:latin typeface="+mj-lt"/>
              </a:rPr>
              <a:t>数据中心</a:t>
            </a:r>
            <a:endParaRPr lang="en-US" sz="1600" dirty="0">
              <a:latin typeface="+mj-lt"/>
            </a:endParaRPr>
          </a:p>
        </p:txBody>
      </p:sp>
      <p:cxnSp>
        <p:nvCxnSpPr>
          <p:cNvPr id="21" name="Straight Connector 20"/>
          <p:cNvCxnSpPr/>
          <p:nvPr/>
        </p:nvCxnSpPr>
        <p:spPr>
          <a:xfrm>
            <a:off x="1938657" y="2731000"/>
            <a:ext cx="3939629" cy="795971"/>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0683" y="3583218"/>
            <a:ext cx="1723555" cy="646331"/>
          </a:xfrm>
          <a:prstGeom prst="rect">
            <a:avLst/>
          </a:prstGeom>
          <a:noFill/>
        </p:spPr>
        <p:txBody>
          <a:bodyPr wrap="square" rtlCol="0">
            <a:spAutoFit/>
          </a:bodyPr>
          <a:lstStyle/>
          <a:p>
            <a:pPr algn="ctr"/>
            <a:r>
              <a:rPr lang="zh-CN" altLang="en-US" dirty="0" smtClean="0">
                <a:latin typeface="+mj-lt"/>
              </a:rPr>
              <a:t>读</a:t>
            </a:r>
            <a:r>
              <a:rPr lang="en-US" altLang="zh-CN" dirty="0" smtClean="0">
                <a:latin typeface="+mj-lt"/>
              </a:rPr>
              <a:t>/</a:t>
            </a:r>
            <a:r>
              <a:rPr lang="zh-CN" altLang="en-US" dirty="0" smtClean="0">
                <a:latin typeface="+mj-lt"/>
              </a:rPr>
              <a:t>写</a:t>
            </a:r>
            <a:endParaRPr lang="en-US" altLang="zh-CN" dirty="0" smtClean="0">
              <a:latin typeface="+mj-lt"/>
            </a:endParaRPr>
          </a:p>
          <a:p>
            <a:pPr algn="ctr"/>
            <a:r>
              <a:rPr lang="en-US" dirty="0" smtClean="0">
                <a:latin typeface="+mj-lt"/>
              </a:rPr>
              <a:t>DFS</a:t>
            </a:r>
            <a:r>
              <a:rPr lang="zh-CN" altLang="en-US" dirty="0" smtClean="0">
                <a:latin typeface="+mj-lt"/>
              </a:rPr>
              <a:t>数据副本</a:t>
            </a:r>
            <a:endParaRPr lang="en-US" dirty="0">
              <a:latin typeface="+mj-lt"/>
            </a:endParaRPr>
          </a:p>
        </p:txBody>
      </p:sp>
      <p:pic>
        <p:nvPicPr>
          <p:cNvPr id="4" name="Picture 21" descr="C:\Courses\Icons Shapes and Graphics\circular shapes\3d Disc shapes\blue disc with glow copy_50p.png"/>
          <p:cNvPicPr>
            <a:picLocks noChangeAspect="1" noChangeArrowheads="1"/>
          </p:cNvPicPr>
          <p:nvPr/>
        </p:nvPicPr>
        <p:blipFill>
          <a:blip r:embed="rId3" cstate="print"/>
          <a:srcRect/>
          <a:stretch>
            <a:fillRect/>
          </a:stretch>
        </p:blipFill>
        <p:spPr bwMode="auto">
          <a:xfrm>
            <a:off x="4048450" y="3591673"/>
            <a:ext cx="4443725" cy="2502334"/>
          </a:xfrm>
          <a:prstGeom prst="rect">
            <a:avLst/>
          </a:prstGeom>
          <a:noFill/>
        </p:spPr>
      </p:pic>
      <p:pic>
        <p:nvPicPr>
          <p:cNvPr id="4098" name="Picture 2" descr="C:\Courses\Icons Windows Vista\server_virtual_Rglow.png"/>
          <p:cNvPicPr>
            <a:picLocks noChangeAspect="1" noChangeArrowheads="1"/>
          </p:cNvPicPr>
          <p:nvPr/>
        </p:nvPicPr>
        <p:blipFill>
          <a:blip r:embed="rId7" cstate="print"/>
          <a:srcRect/>
          <a:stretch>
            <a:fillRect/>
          </a:stretch>
        </p:blipFill>
        <p:spPr bwMode="auto">
          <a:xfrm>
            <a:off x="5753101" y="2664151"/>
            <a:ext cx="1433069" cy="1848205"/>
          </a:xfrm>
          <a:prstGeom prst="rect">
            <a:avLst/>
          </a:prstGeom>
          <a:noFill/>
        </p:spPr>
      </p:pic>
      <p:sp>
        <p:nvSpPr>
          <p:cNvPr id="23" name="TextBox 22"/>
          <p:cNvSpPr txBox="1"/>
          <p:nvPr/>
        </p:nvSpPr>
        <p:spPr>
          <a:xfrm>
            <a:off x="7347665" y="3861711"/>
            <a:ext cx="1447800" cy="338554"/>
          </a:xfrm>
          <a:prstGeom prst="rect">
            <a:avLst/>
          </a:prstGeom>
          <a:noFill/>
        </p:spPr>
        <p:txBody>
          <a:bodyPr wrap="square" rtlCol="0">
            <a:spAutoFit/>
          </a:bodyPr>
          <a:lstStyle/>
          <a:p>
            <a:pPr algn="ctr"/>
            <a:r>
              <a:rPr lang="zh-CN" altLang="en-US" sz="1600" dirty="0" smtClean="0">
                <a:latin typeface="+mj-lt"/>
              </a:rPr>
              <a:t>分公司</a:t>
            </a:r>
            <a:endParaRPr lang="en-US" sz="1600" dirty="0">
              <a:latin typeface="+mj-lt"/>
            </a:endParaRPr>
          </a:p>
        </p:txBody>
      </p:sp>
      <p:sp>
        <p:nvSpPr>
          <p:cNvPr id="31" name="TextBox 30"/>
          <p:cNvSpPr txBox="1"/>
          <p:nvPr/>
        </p:nvSpPr>
        <p:spPr>
          <a:xfrm>
            <a:off x="5533591" y="2139342"/>
            <a:ext cx="1723555" cy="646331"/>
          </a:xfrm>
          <a:prstGeom prst="rect">
            <a:avLst/>
          </a:prstGeom>
          <a:noFill/>
        </p:spPr>
        <p:txBody>
          <a:bodyPr wrap="square" rtlCol="0">
            <a:spAutoFit/>
          </a:bodyPr>
          <a:lstStyle/>
          <a:p>
            <a:pPr algn="ctr"/>
            <a:r>
              <a:rPr lang="zh-CN" altLang="en-US" dirty="0" smtClean="0">
                <a:latin typeface="+mj-lt"/>
              </a:rPr>
              <a:t>只读</a:t>
            </a:r>
            <a:r>
              <a:rPr lang="en-US" altLang="zh-CN" dirty="0" smtClean="0">
                <a:latin typeface="+mj-lt"/>
              </a:rPr>
              <a:t>DFS</a:t>
            </a:r>
            <a:r>
              <a:rPr lang="zh-CN" altLang="en-US" dirty="0" smtClean="0">
                <a:latin typeface="+mj-lt"/>
              </a:rPr>
              <a:t>数据</a:t>
            </a:r>
            <a:endParaRPr lang="en-US" altLang="zh-CN" dirty="0" smtClean="0">
              <a:latin typeface="+mj-lt"/>
            </a:endParaRPr>
          </a:p>
          <a:p>
            <a:pPr algn="ctr"/>
            <a:r>
              <a:rPr lang="zh-CN" altLang="en-US" dirty="0" smtClean="0">
                <a:latin typeface="+mj-lt"/>
              </a:rPr>
              <a:t>副本</a:t>
            </a:r>
            <a:r>
              <a:rPr lang="en-US" dirty="0" smtClean="0">
                <a:latin typeface="+mj-lt"/>
              </a:rPr>
              <a:t> </a:t>
            </a:r>
            <a:endParaRPr lang="en-US" dirty="0">
              <a:latin typeface="+mj-lt"/>
            </a:endParaRPr>
          </a:p>
        </p:txBody>
      </p:sp>
      <p:cxnSp>
        <p:nvCxnSpPr>
          <p:cNvPr id="35" name="Straight Connector 34"/>
          <p:cNvCxnSpPr/>
          <p:nvPr/>
        </p:nvCxnSpPr>
        <p:spPr>
          <a:xfrm flipV="1">
            <a:off x="4751788" y="4659071"/>
            <a:ext cx="855342" cy="706254"/>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7" name="Picture 2" descr="C:\Courses\Icons Windows Vista\Laptop.png"/>
          <p:cNvPicPr>
            <a:picLocks noChangeAspect="1" noChangeArrowheads="1"/>
          </p:cNvPicPr>
          <p:nvPr/>
        </p:nvPicPr>
        <p:blipFill>
          <a:blip r:embed="rId8" cstate="print"/>
          <a:srcRect/>
          <a:stretch>
            <a:fillRect/>
          </a:stretch>
        </p:blipFill>
        <p:spPr bwMode="auto">
          <a:xfrm>
            <a:off x="3946020" y="4236004"/>
            <a:ext cx="1419809" cy="1419809"/>
          </a:xfrm>
          <a:prstGeom prst="rect">
            <a:avLst/>
          </a:prstGeom>
          <a:noFill/>
        </p:spPr>
      </p:pic>
      <p:pic>
        <p:nvPicPr>
          <p:cNvPr id="38" name="Picture 12" descr="C:\Courses\Icons Windows Vista\imageres.dll_I00a2_0409.png"/>
          <p:cNvPicPr>
            <a:picLocks noChangeAspect="1" noChangeArrowheads="1"/>
          </p:cNvPicPr>
          <p:nvPr/>
        </p:nvPicPr>
        <p:blipFill>
          <a:blip r:embed="rId9" cstate="print"/>
          <a:srcRect/>
          <a:stretch>
            <a:fillRect/>
          </a:stretch>
        </p:blipFill>
        <p:spPr bwMode="auto">
          <a:xfrm>
            <a:off x="1477499" y="2761673"/>
            <a:ext cx="864124" cy="864124"/>
          </a:xfrm>
          <a:prstGeom prst="rect">
            <a:avLst/>
          </a:prstGeom>
          <a:noFill/>
        </p:spPr>
      </p:pic>
      <p:pic>
        <p:nvPicPr>
          <p:cNvPr id="39" name="Picture 12" descr="C:\Courses\Icons Windows Vista\imageres.dll_I00a2_0409.png"/>
          <p:cNvPicPr>
            <a:picLocks noChangeAspect="1" noChangeArrowheads="1"/>
          </p:cNvPicPr>
          <p:nvPr/>
        </p:nvPicPr>
        <p:blipFill>
          <a:blip r:embed="rId9" cstate="print"/>
          <a:srcRect/>
          <a:stretch>
            <a:fillRect/>
          </a:stretch>
        </p:blipFill>
        <p:spPr bwMode="auto">
          <a:xfrm>
            <a:off x="6492184" y="3465601"/>
            <a:ext cx="864124" cy="864124"/>
          </a:xfrm>
          <a:prstGeom prst="rect">
            <a:avLst/>
          </a:prstGeom>
          <a:noFill/>
        </p:spPr>
      </p:pic>
      <p:pic>
        <p:nvPicPr>
          <p:cNvPr id="4102" name="Picture 6" descr="C:\Courses\Icons Windows Vista\netshell.dll_I0643_0409.png"/>
          <p:cNvPicPr>
            <a:picLocks noChangeAspect="1" noChangeArrowheads="1"/>
          </p:cNvPicPr>
          <p:nvPr/>
        </p:nvPicPr>
        <p:blipFill>
          <a:blip r:embed="rId10" cstate="print"/>
          <a:srcRect/>
          <a:stretch>
            <a:fillRect/>
          </a:stretch>
        </p:blipFill>
        <p:spPr bwMode="auto">
          <a:xfrm>
            <a:off x="5534558" y="4350642"/>
            <a:ext cx="595086" cy="595086"/>
          </a:xfrm>
          <a:prstGeom prst="rect">
            <a:avLst/>
          </a:prstGeom>
          <a:noFill/>
        </p:spPr>
      </p:pic>
      <p:pic>
        <p:nvPicPr>
          <p:cNvPr id="43" name="Picture 6" descr="C:\Courses\Icons Windows Vista\netshell.dll_I0643_0409.png"/>
          <p:cNvPicPr>
            <a:picLocks noChangeAspect="1" noChangeArrowheads="1"/>
          </p:cNvPicPr>
          <p:nvPr/>
        </p:nvPicPr>
        <p:blipFill>
          <a:blip r:embed="rId10" cstate="print"/>
          <a:srcRect/>
          <a:stretch>
            <a:fillRect/>
          </a:stretch>
        </p:blipFill>
        <p:spPr bwMode="auto">
          <a:xfrm>
            <a:off x="6683829" y="4350642"/>
            <a:ext cx="595086" cy="595086"/>
          </a:xfrm>
          <a:prstGeom prst="rect">
            <a:avLst/>
          </a:prstGeom>
          <a:noFill/>
        </p:spPr>
      </p:pic>
      <p:cxnSp>
        <p:nvCxnSpPr>
          <p:cNvPr id="46" name="Straight Connector 45"/>
          <p:cNvCxnSpPr/>
          <p:nvPr/>
        </p:nvCxnSpPr>
        <p:spPr>
          <a:xfrm flipH="1" flipV="1">
            <a:off x="7207348" y="4659071"/>
            <a:ext cx="855342" cy="706254"/>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2" descr="C:\Courses\Icons Windows Vista\Laptop.png"/>
          <p:cNvPicPr>
            <a:picLocks noChangeAspect="1" noChangeArrowheads="1"/>
          </p:cNvPicPr>
          <p:nvPr/>
        </p:nvPicPr>
        <p:blipFill>
          <a:blip r:embed="rId8" cstate="print"/>
          <a:srcRect/>
          <a:stretch>
            <a:fillRect/>
          </a:stretch>
        </p:blipFill>
        <p:spPr bwMode="auto">
          <a:xfrm>
            <a:off x="7208739" y="4236004"/>
            <a:ext cx="1419809" cy="1419809"/>
          </a:xfrm>
          <a:prstGeom prst="rect">
            <a:avLst/>
          </a:prstGeom>
          <a:noFill/>
        </p:spPr>
      </p:pic>
      <p:sp>
        <p:nvSpPr>
          <p:cNvPr id="50" name="TextBox 49"/>
          <p:cNvSpPr txBox="1"/>
          <p:nvPr/>
        </p:nvSpPr>
        <p:spPr>
          <a:xfrm>
            <a:off x="5518861" y="4956216"/>
            <a:ext cx="1630084" cy="369332"/>
          </a:xfrm>
          <a:prstGeom prst="rect">
            <a:avLst/>
          </a:prstGeom>
          <a:noFill/>
        </p:spPr>
        <p:txBody>
          <a:bodyPr wrap="square" rtlCol="0">
            <a:spAutoFit/>
          </a:bodyPr>
          <a:lstStyle/>
          <a:p>
            <a:pPr algn="ctr"/>
            <a:r>
              <a:rPr lang="zh-CN" altLang="en-US" dirty="0" smtClean="0">
                <a:latin typeface="+mj-lt"/>
              </a:rPr>
              <a:t>删除不被允许</a:t>
            </a:r>
            <a:endParaRPr lang="en-US" dirty="0">
              <a:latin typeface="+mj-lt"/>
            </a:endParaRPr>
          </a:p>
        </p:txBody>
      </p:sp>
      <p:sp>
        <p:nvSpPr>
          <p:cNvPr id="51" name="Rectangular Callout 50"/>
          <p:cNvSpPr/>
          <p:nvPr/>
        </p:nvSpPr>
        <p:spPr bwMode="auto">
          <a:xfrm>
            <a:off x="4689763" y="1558636"/>
            <a:ext cx="2895600" cy="369328"/>
          </a:xfrm>
          <a:prstGeom prst="wedgeRectCallout">
            <a:avLst>
              <a:gd name="adj1" fmla="val 9067"/>
              <a:gd name="adj2" fmla="val 11448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a:r>
              <a:rPr lang="zh-CN" altLang="en-US" dirty="0" smtClean="0">
                <a:solidFill>
                  <a:schemeClr val="tx1"/>
                </a:solidFill>
                <a:latin typeface="Segoe" pitchFamily="34" charset="0"/>
              </a:rPr>
              <a:t>支持</a:t>
            </a:r>
            <a:r>
              <a:rPr lang="zh-CN" altLang="en-US" dirty="0" smtClean="0"/>
              <a:t>只读</a:t>
            </a:r>
            <a:r>
              <a:rPr lang="en-US" altLang="zh-CN" dirty="0" smtClean="0"/>
              <a:t>DFS</a:t>
            </a:r>
            <a:r>
              <a:rPr lang="zh-CN" altLang="en-US" dirty="0" smtClean="0"/>
              <a:t>数据副本</a:t>
            </a:r>
            <a:endParaRPr lang="en-US" dirty="0" smtClean="0">
              <a:solidFill>
                <a:schemeClr val="tx1"/>
              </a:solidFill>
              <a:latin typeface="Segoe" pitchFamily="34" charset="0"/>
            </a:endParaRPr>
          </a:p>
        </p:txBody>
      </p:sp>
      <p:sp>
        <p:nvSpPr>
          <p:cNvPr id="52" name="Rectangular Callout 51"/>
          <p:cNvSpPr/>
          <p:nvPr/>
        </p:nvSpPr>
        <p:spPr bwMode="auto">
          <a:xfrm>
            <a:off x="907473" y="4745090"/>
            <a:ext cx="2895600" cy="369328"/>
          </a:xfrm>
          <a:prstGeom prst="wedgeRectCallout">
            <a:avLst>
              <a:gd name="adj1" fmla="val -17898"/>
              <a:gd name="adj2" fmla="val -185186"/>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提供</a:t>
            </a:r>
            <a:r>
              <a:rPr lang="en-US" altLang="zh-CN" dirty="0" smtClean="0"/>
              <a:t>DFS</a:t>
            </a:r>
            <a:r>
              <a:rPr lang="zh-CN" altLang="en-US" dirty="0" smtClean="0"/>
              <a:t>资源</a:t>
            </a:r>
            <a:r>
              <a:rPr lang="zh-CN" altLang="en-US" dirty="0" smtClean="0">
                <a:solidFill>
                  <a:schemeClr val="tx1"/>
                </a:solidFill>
                <a:latin typeface="Segoe" pitchFamily="34" charset="0"/>
              </a:rPr>
              <a:t>的只读</a:t>
            </a:r>
            <a:r>
              <a:rPr lang="zh-CN" altLang="en-US" dirty="0" smtClean="0"/>
              <a:t>副本</a:t>
            </a:r>
            <a:endParaRPr lang="en-US" dirty="0" smtClean="0">
              <a:solidFill>
                <a:schemeClr val="tx1"/>
              </a:solidFill>
              <a:latin typeface="Segoe" pitchFamily="34" charset="0"/>
            </a:endParaRPr>
          </a:p>
        </p:txBody>
      </p:sp>
      <p:sp>
        <p:nvSpPr>
          <p:cNvPr id="54" name="Rectangular Callout 53"/>
          <p:cNvSpPr/>
          <p:nvPr/>
        </p:nvSpPr>
        <p:spPr bwMode="auto">
          <a:xfrm>
            <a:off x="2750127" y="5950482"/>
            <a:ext cx="2895600" cy="369328"/>
          </a:xfrm>
          <a:prstGeom prst="wedgeRectCallout">
            <a:avLst>
              <a:gd name="adj1" fmla="val 58828"/>
              <a:gd name="adj2" fmla="val -404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099"/>
            <a:r>
              <a:rPr lang="zh-CN" altLang="en-US" dirty="0" smtClean="0">
                <a:solidFill>
                  <a:schemeClr val="tx1"/>
                </a:solidFill>
                <a:latin typeface="Segoe" pitchFamily="34" charset="0"/>
              </a:rPr>
              <a:t>防止本公司内进行修改</a:t>
            </a:r>
            <a:endParaRPr lang="en-US" dirty="0" smtClean="0">
              <a:solidFill>
                <a:schemeClr val="tx1"/>
              </a:solidFill>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51"/>
                                        </p:tgtEl>
                                        <p:attrNameLst>
                                          <p:attrName>style.opacity</p:attrName>
                                        </p:attrNameLst>
                                      </p:cBhvr>
                                      <p:to>
                                        <p:strVal val="0.5"/>
                                      </p:to>
                                    </p:set>
                                    <p:animEffect filter="image" prLst="opacity: 0.5">
                                      <p:cBhvr rctx="IE">
                                        <p:cTn id="12" dur="indefinite"/>
                                        <p:tgtEl>
                                          <p:spTgt spid="51"/>
                                        </p:tgtEl>
                                      </p:cBhvr>
                                    </p:animEffect>
                                  </p:childTnLst>
                                </p:cTn>
                              </p:par>
                            </p:childTnLst>
                          </p:cTn>
                        </p:par>
                        <p:par>
                          <p:cTn id="13" fill="hold">
                            <p:stCondLst>
                              <p:cond delay="0"/>
                            </p:stCondLst>
                            <p:childTnLst>
                              <p:par>
                                <p:cTn id="14" presetID="2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52"/>
                                        </p:tgtEl>
                                        <p:attrNameLst>
                                          <p:attrName>style.opacity</p:attrName>
                                        </p:attrNameLst>
                                      </p:cBhvr>
                                      <p:to>
                                        <p:strVal val="0.5"/>
                                      </p:to>
                                    </p:set>
                                    <p:animEffect filter="image" prLst="opacity: 0.5">
                                      <p:cBhvr rctx="IE">
                                        <p:cTn id="21" dur="indefinite"/>
                                        <p:tgtEl>
                                          <p:spTgt spid="52"/>
                                        </p:tgtEl>
                                      </p:cBhvr>
                                    </p:animEffect>
                                  </p:childTnLst>
                                </p:cTn>
                              </p:par>
                            </p:childTnLst>
                          </p:cTn>
                        </p:par>
                        <p:par>
                          <p:cTn id="22" fill="hold">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1000"/>
                            </p:stCondLst>
                            <p:childTnLst>
                              <p:par>
                                <p:cTn id="34" presetID="23" presetClass="entr" presetSubtype="288" fill="hold" nodeType="afterEffect">
                                  <p:stCondLst>
                                    <p:cond delay="0"/>
                                  </p:stCondLst>
                                  <p:childTnLst>
                                    <p:set>
                                      <p:cBhvr>
                                        <p:cTn id="35" dur="1" fill="hold">
                                          <p:stCondLst>
                                            <p:cond delay="0"/>
                                          </p:stCondLst>
                                        </p:cTn>
                                        <p:tgtEl>
                                          <p:spTgt spid="4102"/>
                                        </p:tgtEl>
                                        <p:attrNameLst>
                                          <p:attrName>style.visibility</p:attrName>
                                        </p:attrNameLst>
                                      </p:cBhvr>
                                      <p:to>
                                        <p:strVal val="visible"/>
                                      </p:to>
                                    </p:set>
                                    <p:anim calcmode="lin" valueType="num">
                                      <p:cBhvr>
                                        <p:cTn id="36" dur="500" fill="hold"/>
                                        <p:tgtEl>
                                          <p:spTgt spid="4102"/>
                                        </p:tgtEl>
                                        <p:attrNameLst>
                                          <p:attrName>ppt_w</p:attrName>
                                        </p:attrNameLst>
                                      </p:cBhvr>
                                      <p:tavLst>
                                        <p:tav tm="0">
                                          <p:val>
                                            <p:strVal val="4/3*#ppt_w"/>
                                          </p:val>
                                        </p:tav>
                                        <p:tav tm="100000">
                                          <p:val>
                                            <p:strVal val="#ppt_w"/>
                                          </p:val>
                                        </p:tav>
                                      </p:tavLst>
                                    </p:anim>
                                    <p:anim calcmode="lin" valueType="num">
                                      <p:cBhvr>
                                        <p:cTn id="37" dur="500" fill="hold"/>
                                        <p:tgtEl>
                                          <p:spTgt spid="4102"/>
                                        </p:tgtEl>
                                        <p:attrNameLst>
                                          <p:attrName>ppt_h</p:attrName>
                                        </p:attrNameLst>
                                      </p:cBhvr>
                                      <p:tavLst>
                                        <p:tav tm="0">
                                          <p:val>
                                            <p:strVal val="4/3*#ppt_h"/>
                                          </p:val>
                                        </p:tav>
                                        <p:tav tm="100000">
                                          <p:val>
                                            <p:strVal val="#ppt_h"/>
                                          </p:val>
                                        </p:tav>
                                      </p:tavLst>
                                    </p:anim>
                                  </p:childTnLst>
                                </p:cTn>
                              </p:par>
                              <p:par>
                                <p:cTn id="38" presetID="23" presetClass="entr" presetSubtype="288"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strVal val="4/3*#ppt_w"/>
                                          </p:val>
                                        </p:tav>
                                        <p:tav tm="100000">
                                          <p:val>
                                            <p:strVal val="#ppt_w"/>
                                          </p:val>
                                        </p:tav>
                                      </p:tavLst>
                                    </p:anim>
                                    <p:anim calcmode="lin" valueType="num">
                                      <p:cBhvr>
                                        <p:cTn id="41" dur="500" fill="hold"/>
                                        <p:tgtEl>
                                          <p:spTgt spid="43"/>
                                        </p:tgtEl>
                                        <p:attrNameLst>
                                          <p:attrName>ppt_h</p:attrName>
                                        </p:attrNameLst>
                                      </p:cBhvr>
                                      <p:tavLst>
                                        <p:tav tm="0">
                                          <p:val>
                                            <p:strVal val="4/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mph" presetSubtype="0" grpId="1" nodeType="clickEffect">
                                  <p:stCondLst>
                                    <p:cond delay="0"/>
                                  </p:stCondLst>
                                  <p:childTnLst>
                                    <p:set>
                                      <p:cBhvr rctx="PPT">
                                        <p:cTn id="45" dur="indefinite"/>
                                        <p:tgtEl>
                                          <p:spTgt spid="54"/>
                                        </p:tgtEl>
                                        <p:attrNameLst>
                                          <p:attrName>style.opacity</p:attrName>
                                        </p:attrNameLst>
                                      </p:cBhvr>
                                      <p:to>
                                        <p:strVal val="0.5"/>
                                      </p:to>
                                    </p:set>
                                    <p:animEffect filter="image" prLst="opacity: 0.5">
                                      <p:cBhvr rctx="IE">
                                        <p:cTn id="46" dur="indefinite"/>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2" grpId="1" animBg="1"/>
      <p:bldP spid="54" grpId="0" animBg="1"/>
      <p:bldP spid="5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2200" y="5206425"/>
            <a:ext cx="1524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移动数据的保护</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4515" name="Content Placeholder 2"/>
          <p:cNvSpPr>
            <a:spLocks noGrp="1"/>
          </p:cNvSpPr>
          <p:nvPr>
            <p:ph type="body" sz="quarter" idx="10"/>
          </p:nvPr>
        </p:nvSpPr>
        <p:spPr>
          <a:xfrm>
            <a:off x="381000" y="1524000"/>
            <a:ext cx="8382000" cy="2412968"/>
          </a:xfrm>
        </p:spPr>
        <p:txBody>
          <a:bodyPr/>
          <a:lstStyle/>
          <a:p>
            <a:pPr>
              <a:buFont typeface="Wingdings" pitchFamily="2" charset="2"/>
              <a:buChar char="l"/>
            </a:pPr>
            <a:r>
              <a:rPr lang="zh-CN" altLang="en-US" sz="2400" b="1" dirty="0" smtClean="0">
                <a:solidFill>
                  <a:schemeClr val="accent1"/>
                </a:solidFill>
              </a:rPr>
              <a:t>对可移动存储设备上的数据进行加密</a:t>
            </a:r>
            <a:endParaRPr lang="en-US" altLang="en-US" sz="2400" b="1" dirty="0" smtClean="0">
              <a:solidFill>
                <a:schemeClr val="accent1"/>
              </a:solidFill>
            </a:endParaRPr>
          </a:p>
          <a:p>
            <a:pPr>
              <a:buFont typeface="Wingdings" pitchFamily="2" charset="2"/>
              <a:buChar char="l"/>
            </a:pPr>
            <a:r>
              <a:rPr lang="zh-CN" altLang="en-US" sz="2400" b="1" dirty="0" smtClean="0">
                <a:solidFill>
                  <a:schemeClr val="accent1"/>
                </a:solidFill>
              </a:rPr>
              <a:t>提供</a:t>
            </a:r>
            <a:r>
              <a:rPr lang="en-US" altLang="en-US" sz="2400" b="1" dirty="0" err="1" smtClean="0">
                <a:solidFill>
                  <a:schemeClr val="accent1"/>
                </a:solidFill>
              </a:rPr>
              <a:t>BitLocker</a:t>
            </a:r>
            <a:r>
              <a:rPr lang="en-US" altLang="en-US" sz="2400" b="1" dirty="0" smtClean="0">
                <a:solidFill>
                  <a:schemeClr val="accent1"/>
                </a:solidFill>
              </a:rPr>
              <a:t> to Go</a:t>
            </a:r>
            <a:r>
              <a:rPr lang="zh-CN" altLang="en-US" sz="2400" b="1" dirty="0" smtClean="0">
                <a:solidFill>
                  <a:schemeClr val="accent1"/>
                </a:solidFill>
              </a:rPr>
              <a:t>驱动加密功能</a:t>
            </a:r>
            <a:endParaRPr lang="en-US" altLang="en-US" sz="2400" b="1" dirty="0" smtClean="0">
              <a:solidFill>
                <a:schemeClr val="accent1"/>
              </a:solidFill>
            </a:endParaRPr>
          </a:p>
          <a:p>
            <a:pPr>
              <a:buFont typeface="Wingdings" pitchFamily="2" charset="2"/>
              <a:buChar char="l"/>
            </a:pPr>
            <a:r>
              <a:rPr lang="zh-CN" altLang="en-US" sz="2400" b="1" dirty="0" smtClean="0">
                <a:solidFill>
                  <a:schemeClr val="accent1"/>
                </a:solidFill>
              </a:rPr>
              <a:t>在</a:t>
            </a:r>
            <a:r>
              <a:rPr lang="en-US" altLang="en-US" sz="2400" b="1" dirty="0" smtClean="0">
                <a:solidFill>
                  <a:schemeClr val="accent1"/>
                </a:solidFill>
              </a:rPr>
              <a:t>Windows Server 2008 R2 AD</a:t>
            </a:r>
            <a:r>
              <a:rPr lang="zh-CN" altLang="en-US" sz="2400" b="1" dirty="0" smtClean="0">
                <a:solidFill>
                  <a:schemeClr val="accent1"/>
                </a:solidFill>
              </a:rPr>
              <a:t>中存储密钥</a:t>
            </a:r>
            <a:endParaRPr lang="en-US" altLang="en-US" sz="2400" b="1" dirty="0" smtClean="0">
              <a:solidFill>
                <a:schemeClr val="accent1"/>
              </a:solidFill>
            </a:endParaRPr>
          </a:p>
        </p:txBody>
      </p:sp>
      <p:pic>
        <p:nvPicPr>
          <p:cNvPr id="5" name="Picture 3" descr="C:\Courses\Icons Windows Vista\Hard Drive_2.png"/>
          <p:cNvPicPr>
            <a:picLocks noChangeAspect="1" noChangeArrowheads="1"/>
          </p:cNvPicPr>
          <p:nvPr/>
        </p:nvPicPr>
        <p:blipFill>
          <a:blip r:embed="rId3" cstate="print"/>
          <a:srcRect/>
          <a:stretch>
            <a:fillRect/>
          </a:stretch>
        </p:blipFill>
        <p:spPr bwMode="auto">
          <a:xfrm>
            <a:off x="3200400" y="4901625"/>
            <a:ext cx="1447800" cy="715384"/>
          </a:xfrm>
          <a:prstGeom prst="rect">
            <a:avLst/>
          </a:prstGeom>
          <a:noFill/>
        </p:spPr>
      </p:pic>
      <p:pic>
        <p:nvPicPr>
          <p:cNvPr id="10"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flipH="1">
            <a:off x="6324599" y="4036791"/>
            <a:ext cx="1219200" cy="1550635"/>
          </a:xfrm>
          <a:prstGeom prst="rect">
            <a:avLst/>
          </a:prstGeom>
          <a:noFill/>
          <a:ln w="9525">
            <a:noFill/>
            <a:miter lim="800000"/>
            <a:headEnd/>
            <a:tailEnd/>
          </a:ln>
        </p:spPr>
      </p:pic>
      <p:pic>
        <p:nvPicPr>
          <p:cNvPr id="13" name="Picture 2" descr="C:\Courses\Icons Windows Vista\Laptop.png"/>
          <p:cNvPicPr>
            <a:picLocks noChangeAspect="1" noChangeArrowheads="1"/>
          </p:cNvPicPr>
          <p:nvPr/>
        </p:nvPicPr>
        <p:blipFill>
          <a:blip r:embed="rId5" cstate="print"/>
          <a:srcRect/>
          <a:stretch>
            <a:fillRect/>
          </a:stretch>
        </p:blipFill>
        <p:spPr bwMode="auto">
          <a:xfrm>
            <a:off x="990600" y="3834825"/>
            <a:ext cx="1752600" cy="1752600"/>
          </a:xfrm>
          <a:prstGeom prst="rect">
            <a:avLst/>
          </a:prstGeom>
          <a:noFill/>
        </p:spPr>
      </p:pic>
      <p:pic>
        <p:nvPicPr>
          <p:cNvPr id="6146" name="Picture 2" descr="C:\Courses\Icons Windows Vista\imageres.dll_I003b_0409.png"/>
          <p:cNvPicPr>
            <a:picLocks noChangeAspect="1" noChangeArrowheads="1"/>
          </p:cNvPicPr>
          <p:nvPr/>
        </p:nvPicPr>
        <p:blipFill>
          <a:blip r:embed="rId6" cstate="print"/>
          <a:srcRect/>
          <a:stretch>
            <a:fillRect/>
          </a:stretch>
        </p:blipFill>
        <p:spPr bwMode="auto">
          <a:xfrm>
            <a:off x="3581400" y="4063425"/>
            <a:ext cx="1219200" cy="1219200"/>
          </a:xfrm>
          <a:prstGeom prst="rect">
            <a:avLst/>
          </a:prstGeom>
          <a:noFill/>
        </p:spPr>
      </p:pic>
      <p:grpSp>
        <p:nvGrpSpPr>
          <p:cNvPr id="3" name="Group 18"/>
          <p:cNvGrpSpPr/>
          <p:nvPr/>
        </p:nvGrpSpPr>
        <p:grpSpPr>
          <a:xfrm>
            <a:off x="5755104" y="3911025"/>
            <a:ext cx="1323480" cy="1143000"/>
            <a:chOff x="5105400" y="5486400"/>
            <a:chExt cx="630728" cy="544717"/>
          </a:xfrm>
        </p:grpSpPr>
        <p:pic>
          <p:nvPicPr>
            <p:cNvPr id="17" name="Picture 20" descr="C:\Courses\Icons Windows Vista\Domain.png"/>
            <p:cNvPicPr>
              <a:picLocks noChangeAspect="1" noChangeArrowheads="1"/>
            </p:cNvPicPr>
            <p:nvPr/>
          </p:nvPicPr>
          <p:blipFill>
            <a:blip r:embed="rId7" cstate="print"/>
            <a:srcRect/>
            <a:stretch>
              <a:fillRect/>
            </a:stretch>
          </p:blipFill>
          <p:spPr bwMode="auto">
            <a:xfrm>
              <a:off x="5105400" y="5486400"/>
              <a:ext cx="609600" cy="542947"/>
            </a:xfrm>
            <a:prstGeom prst="rect">
              <a:avLst/>
            </a:prstGeom>
            <a:noFill/>
          </p:spPr>
        </p:pic>
        <p:pic>
          <p:nvPicPr>
            <p:cNvPr id="18" name="Picture 19" descr="C:\Courses\Icons Windows Vista\book---directory2.png"/>
            <p:cNvPicPr>
              <a:picLocks noChangeAspect="1" noChangeArrowheads="1"/>
            </p:cNvPicPr>
            <p:nvPr/>
          </p:nvPicPr>
          <p:blipFill>
            <a:blip r:embed="rId8" cstate="print"/>
            <a:srcRect/>
            <a:stretch>
              <a:fillRect/>
            </a:stretch>
          </p:blipFill>
          <p:spPr bwMode="auto">
            <a:xfrm>
              <a:off x="5334000" y="5562600"/>
              <a:ext cx="402128" cy="468517"/>
            </a:xfrm>
            <a:prstGeom prst="rect">
              <a:avLst/>
            </a:prstGeom>
            <a:noFill/>
          </p:spPr>
        </p:pic>
      </p:grpSp>
      <p:sp>
        <p:nvSpPr>
          <p:cNvPr id="20" name="TextBox 19"/>
          <p:cNvSpPr txBox="1"/>
          <p:nvPr/>
        </p:nvSpPr>
        <p:spPr>
          <a:xfrm>
            <a:off x="6172200" y="5511225"/>
            <a:ext cx="2514600" cy="584775"/>
          </a:xfrm>
          <a:prstGeom prst="rect">
            <a:avLst/>
          </a:prstGeom>
          <a:noFill/>
        </p:spPr>
        <p:txBody>
          <a:bodyPr wrap="square" rtlCol="0">
            <a:spAutoFit/>
          </a:bodyPr>
          <a:lstStyle/>
          <a:p>
            <a:pPr algn="ctr"/>
            <a:r>
              <a:rPr lang="en-US" sz="1600" dirty="0" smtClean="0">
                <a:latin typeface="+mj-lt"/>
              </a:rPr>
              <a:t>Windows Server 2008 R2 Active Directory</a:t>
            </a:r>
            <a:endParaRPr lang="en-US" sz="1600" dirty="0">
              <a:latin typeface="+mj-lt"/>
            </a:endParaRPr>
          </a:p>
        </p:txBody>
      </p:sp>
      <p:pic>
        <p:nvPicPr>
          <p:cNvPr id="6147" name="Picture 3" descr="C:\Courses\Icons Windows Vista\imageres.dll_I0052_0409.png"/>
          <p:cNvPicPr>
            <a:picLocks noChangeAspect="1" noChangeArrowheads="1"/>
          </p:cNvPicPr>
          <p:nvPr/>
        </p:nvPicPr>
        <p:blipFill>
          <a:blip r:embed="rId9" cstate="print"/>
          <a:srcRect/>
          <a:stretch>
            <a:fillRect/>
          </a:stretch>
        </p:blipFill>
        <p:spPr bwMode="auto">
          <a:xfrm>
            <a:off x="3733800" y="4520625"/>
            <a:ext cx="1219200" cy="12192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4515">
                                            <p:txEl>
                                              <p:pRg st="1" end="1"/>
                                            </p:txEl>
                                          </p:spTgt>
                                        </p:tgtEl>
                                        <p:attrNameLst>
                                          <p:attrName>style.visibility</p:attrName>
                                        </p:attrNameLst>
                                      </p:cBhvr>
                                      <p:to>
                                        <p:strVal val="visible"/>
                                      </p:to>
                                    </p:set>
                                    <p:animEffect transition="in" filter="wipe(left)">
                                      <p:cBhvr>
                                        <p:cTn id="16" dur="500"/>
                                        <p:tgtEl>
                                          <p:spTgt spid="6451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fade">
                                      <p:cBhvr>
                                        <p:cTn id="20" dur="500"/>
                                        <p:tgtEl>
                                          <p:spTgt spid="6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wipe(left)">
                                      <p:cBhvr>
                                        <p:cTn id="25" dur="500"/>
                                        <p:tgtEl>
                                          <p:spTgt spid="64515">
                                            <p:txEl>
                                              <p:pRg st="2" end="2"/>
                                            </p:txEl>
                                          </p:spTgt>
                                        </p:tgtEl>
                                      </p:cBhvr>
                                    </p:animEffect>
                                  </p:childTnLst>
                                </p:cTn>
                              </p:par>
                            </p:childTnLst>
                          </p:cTn>
                        </p:par>
                        <p:par>
                          <p:cTn id="26" fill="hold">
                            <p:stCondLst>
                              <p:cond delay="500"/>
                            </p:stCondLst>
                            <p:childTnLst>
                              <p:par>
                                <p:cTn id="27" presetID="56" presetClass="path" presetSubtype="0" accel="50000" decel="50000" fill="hold" nodeType="afterEffect">
                                  <p:stCondLst>
                                    <p:cond delay="0"/>
                                  </p:stCondLst>
                                  <p:childTnLst>
                                    <p:animMotion origin="layout" path="M 0 -3.33333E-6 L 0.20833 -0.06666 " pathEditMode="relative" rAng="0" ptsTypes="AA">
                                      <p:cBhvr>
                                        <p:cTn id="28" dur="1000" fill="hold"/>
                                        <p:tgtEl>
                                          <p:spTgt spid="6147"/>
                                        </p:tgtEl>
                                        <p:attrNameLst>
                                          <p:attrName>ppt_x</p:attrName>
                                          <p:attrName>ppt_y</p:attrName>
                                        </p:attrNameLst>
                                      </p:cBhvr>
                                      <p:rCtr x="104"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Courses\Wadeware\2008_09_12 Windows 2008 R2 Marketing Collateral project\web.png"/>
          <p:cNvPicPr>
            <a:picLocks noChangeAspect="1" noChangeArrowheads="1"/>
          </p:cNvPicPr>
          <p:nvPr/>
        </p:nvPicPr>
        <p:blipFill>
          <a:blip r:embed="rId3" cstate="print"/>
          <a:srcRect/>
          <a:stretch>
            <a:fillRect/>
          </a:stretch>
        </p:blipFill>
        <p:spPr bwMode="auto">
          <a:xfrm>
            <a:off x="0" y="231312"/>
            <a:ext cx="7823200" cy="6423487"/>
          </a:xfrm>
          <a:prstGeom prst="rect">
            <a:avLst/>
          </a:prstGeom>
          <a:noFill/>
        </p:spPr>
      </p:pic>
      <p:sp>
        <p:nvSpPr>
          <p:cNvPr id="7" name="TextBox 6"/>
          <p:cNvSpPr txBox="1"/>
          <p:nvPr/>
        </p:nvSpPr>
        <p:spPr>
          <a:xfrm>
            <a:off x="3143240" y="714356"/>
            <a:ext cx="46482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r>
              <a:rPr lang="en-US" altLang="zh-CN" sz="5400" b="1" dirty="0" smtClean="0">
                <a:solidFill>
                  <a:schemeClr val="bg2"/>
                </a:solidFill>
                <a:effectLst>
                  <a:glow rad="63500">
                    <a:schemeClr val="accent5">
                      <a:satMod val="175000"/>
                      <a:alpha val="40000"/>
                    </a:schemeClr>
                  </a:glow>
                  <a:outerShdw blurRad="50800" dist="38100" dir="2700000" algn="tl" rotWithShape="0">
                    <a:schemeClr val="tx1"/>
                  </a:outerShdw>
                </a:effectLst>
                <a:latin typeface="+mj-lt"/>
              </a:rPr>
              <a:t>Web</a:t>
            </a:r>
            <a:endParaRPr lang="en-US" sz="5400" b="1" dirty="0">
              <a:solidFill>
                <a:schemeClr val="bg2"/>
              </a:solidFill>
              <a:effectLst>
                <a:glow rad="63500">
                  <a:schemeClr val="accent5">
                    <a:satMod val="175000"/>
                    <a:alpha val="40000"/>
                  </a:schemeClr>
                </a:glow>
                <a:outerShdw blurRad="50800" dist="38100" dir="2700000" algn="tl" rotWithShape="0">
                  <a:schemeClr val="tx1"/>
                </a:outerShdw>
              </a:effectLst>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1000" y="230188"/>
            <a:ext cx="8382000" cy="747712"/>
          </a:xfrm>
        </p:spPr>
        <p:txBody>
          <a:bodyPr/>
          <a:lstStyle/>
          <a:p>
            <a:pPr algn="ctr"/>
            <a:r>
              <a:rPr lang="zh-CN" altLang="en-US" dirty="0" smtClean="0"/>
              <a:t>介绍内容</a:t>
            </a:r>
            <a:endParaRPr lang="en-US" dirty="0"/>
          </a:p>
        </p:txBody>
      </p:sp>
      <p:sp>
        <p:nvSpPr>
          <p:cNvPr id="6" name="Pentagon 8"/>
          <p:cNvSpPr/>
          <p:nvPr/>
        </p:nvSpPr>
        <p:spPr bwMode="auto">
          <a:xfrm flipH="1">
            <a:off x="304800" y="1752600"/>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dirty="0" smtClean="0">
                <a:latin typeface="+mn-lt"/>
                <a:cs typeface="+mn-cs"/>
              </a:rPr>
              <a:t>IIS 7.5</a:t>
            </a:r>
            <a:r>
              <a:rPr lang="zh-CN" altLang="en-US" sz="3200" dirty="0" smtClean="0"/>
              <a:t>总揽</a:t>
            </a:r>
            <a:endParaRPr lang="en-US" altLang="en-US" sz="3200" dirty="0" smtClean="0"/>
          </a:p>
        </p:txBody>
      </p:sp>
      <p:sp>
        <p:nvSpPr>
          <p:cNvPr id="8" name="Pentagon 9"/>
          <p:cNvSpPr/>
          <p:nvPr/>
        </p:nvSpPr>
        <p:spPr bwMode="auto">
          <a:xfrm flipH="1">
            <a:off x="304800" y="2362200"/>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3200" dirty="0" smtClean="0">
                <a:latin typeface="+mn-lt"/>
                <a:cs typeface="+mn-cs"/>
              </a:rPr>
              <a:t>增强的</a:t>
            </a:r>
            <a:r>
              <a:rPr lang="en-US" sz="3200" dirty="0" smtClean="0">
                <a:latin typeface="+mn-lt"/>
                <a:cs typeface="+mn-cs"/>
              </a:rPr>
              <a:t>IIS</a:t>
            </a:r>
            <a:r>
              <a:rPr lang="zh-CN" altLang="en-US" sz="3200" dirty="0" smtClean="0">
                <a:latin typeface="+mn-lt"/>
                <a:cs typeface="+mn-cs"/>
              </a:rPr>
              <a:t>管理器</a:t>
            </a:r>
            <a:endParaRPr lang="en-US" sz="3200" dirty="0" smtClean="0">
              <a:latin typeface="+mn-lt"/>
              <a:cs typeface="+mn-cs"/>
            </a:endParaRPr>
          </a:p>
        </p:txBody>
      </p:sp>
      <p:sp>
        <p:nvSpPr>
          <p:cNvPr id="9" name="Pentagon 10"/>
          <p:cNvSpPr/>
          <p:nvPr/>
        </p:nvSpPr>
        <p:spPr bwMode="auto">
          <a:xfrm flipH="1">
            <a:off x="304800" y="2985802"/>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3200" dirty="0" smtClean="0">
                <a:latin typeface="+mn-lt"/>
                <a:cs typeface="+mn-cs"/>
              </a:rPr>
              <a:t>问题定位更加容易</a:t>
            </a:r>
            <a:endParaRPr lang="en-US" sz="3200" dirty="0" smtClean="0">
              <a:latin typeface="+mn-lt"/>
              <a:cs typeface="+mn-cs"/>
            </a:endParaRPr>
          </a:p>
        </p:txBody>
      </p:sp>
      <p:sp>
        <p:nvSpPr>
          <p:cNvPr id="10" name="Pentagon 11"/>
          <p:cNvSpPr/>
          <p:nvPr/>
        </p:nvSpPr>
        <p:spPr bwMode="auto">
          <a:xfrm flipH="1">
            <a:off x="304800" y="3595402"/>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en-US" sz="3200" b="1" dirty="0" smtClean="0">
                <a:latin typeface="+mn-lt"/>
                <a:cs typeface="+mn-cs"/>
              </a:rPr>
              <a:t>IIS 7.5 </a:t>
            </a:r>
            <a:r>
              <a:rPr lang="en-US" sz="3200" dirty="0" smtClean="0">
                <a:latin typeface="+mn-lt"/>
                <a:cs typeface="+mn-cs"/>
              </a:rPr>
              <a:t>FTP</a:t>
            </a:r>
            <a:r>
              <a:rPr lang="zh-CN" altLang="en-US" sz="3200" dirty="0" smtClean="0">
                <a:latin typeface="+mn-lt"/>
                <a:cs typeface="+mn-cs"/>
              </a:rPr>
              <a:t>服务</a:t>
            </a:r>
            <a:endParaRPr lang="en-US" sz="3200" dirty="0" smtClean="0">
              <a:latin typeface="+mn-lt"/>
              <a:cs typeface="+mn-cs"/>
            </a:endParaRPr>
          </a:p>
        </p:txBody>
      </p:sp>
      <p:sp>
        <p:nvSpPr>
          <p:cNvPr id="11" name="Pentagon 12"/>
          <p:cNvSpPr/>
          <p:nvPr/>
        </p:nvSpPr>
        <p:spPr bwMode="auto">
          <a:xfrm flipH="1">
            <a:off x="304800" y="4219004"/>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buBlip>
                <a:blip r:embed="rId3"/>
              </a:buBlip>
            </a:pPr>
            <a:r>
              <a:rPr lang="zh-CN" altLang="en-US" sz="3200" dirty="0" smtClean="0"/>
              <a:t>可扩展的系统架构</a:t>
            </a:r>
            <a:endParaRPr lang="en-US" sz="3200" dirty="0" smtClean="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IIS 7.5</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总揽</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9" name="Table 8"/>
          <p:cNvGraphicFramePr>
            <a:graphicFrameLocks noGrp="1"/>
          </p:cNvGraphicFramePr>
          <p:nvPr/>
        </p:nvGraphicFramePr>
        <p:xfrm>
          <a:off x="166718" y="1368760"/>
          <a:ext cx="8763000" cy="4501451"/>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2190750"/>
                <a:gridCol w="2190750"/>
                <a:gridCol w="2190750"/>
                <a:gridCol w="2190750"/>
              </a:tblGrid>
              <a:tr h="457200">
                <a:tc>
                  <a:txBody>
                    <a:bodyPr/>
                    <a:lstStyle/>
                    <a:p>
                      <a:pPr marL="0" marR="0" algn="ctr">
                        <a:lnSpc>
                          <a:spcPct val="115000"/>
                        </a:lnSpc>
                        <a:spcBef>
                          <a:spcPts val="0"/>
                        </a:spcBef>
                        <a:spcAft>
                          <a:spcPts val="1000"/>
                        </a:spcAft>
                      </a:pPr>
                      <a:r>
                        <a:rPr lang="zh-CN" altLang="en-US" sz="2000" dirty="0" smtClean="0">
                          <a:solidFill>
                            <a:schemeClr val="bg1"/>
                          </a:solidFill>
                          <a:effectLst>
                            <a:outerShdw blurRad="50800" dist="38100" dir="2700000" algn="tl" rotWithShape="0">
                              <a:prstClr val="black">
                                <a:alpha val="40000"/>
                              </a:prstClr>
                            </a:outerShdw>
                          </a:effectLst>
                        </a:rPr>
                        <a:t>更可靠</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pPr>
                      <a:r>
                        <a:rPr lang="zh-CN" altLang="en-US" sz="2000" dirty="0" smtClean="0">
                          <a:solidFill>
                            <a:schemeClr val="bg1"/>
                          </a:solidFill>
                          <a:effectLst>
                            <a:outerShdw blurRad="50800" dist="38100" dir="2700000" algn="tl" rotWithShape="0">
                              <a:prstClr val="black">
                                <a:alpha val="40000"/>
                              </a:prstClr>
                            </a:outerShdw>
                          </a:effectLst>
                        </a:rPr>
                        <a:t>更可控</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pPr>
                      <a:r>
                        <a:rPr lang="zh-CN" altLang="en-US" sz="2000" dirty="0" smtClean="0">
                          <a:solidFill>
                            <a:schemeClr val="bg1"/>
                          </a:solidFill>
                          <a:effectLst>
                            <a:outerShdw blurRad="50800" dist="38100" dir="2700000" algn="tl" rotWithShape="0">
                              <a:prstClr val="black">
                                <a:alpha val="40000"/>
                              </a:prstClr>
                            </a:outerShdw>
                          </a:effectLst>
                        </a:rPr>
                        <a:t>更安全</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pPr>
                      <a:r>
                        <a:rPr lang="zh-CN" altLang="en-US" sz="2000" dirty="0" smtClean="0">
                          <a:solidFill>
                            <a:schemeClr val="bg1"/>
                          </a:solidFill>
                          <a:effectLst>
                            <a:outerShdw blurRad="50800" dist="38100" dir="2700000" algn="tl" rotWithShape="0">
                              <a:prstClr val="black">
                                <a:alpha val="40000"/>
                              </a:prstClr>
                            </a:outerShdw>
                          </a:effectLst>
                        </a:rPr>
                        <a:t>更多选择</a:t>
                      </a:r>
                      <a:endParaRPr lang="en-US" sz="2000" dirty="0">
                        <a:solidFill>
                          <a:schemeClr val="bg1"/>
                        </a:solidFill>
                        <a:effectLst>
                          <a:outerShdw blurRad="50800" dist="38100" dir="2700000" algn="tl" rotWithShape="0">
                            <a:prstClr val="black">
                              <a:alpha val="40000"/>
                            </a:prstClr>
                          </a:outerShdw>
                        </a:effectLst>
                        <a:latin typeface="+mj-lt"/>
                        <a:ea typeface="Calibri"/>
                        <a:cs typeface="Times New Roman"/>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r>
              <a:tr h="122000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zh-CN" altLang="en-US" sz="1200" b="0" dirty="0" smtClean="0"/>
                        <a:t>通过使用动态请求处理、高效的缓存技术、更强大的问题定位工具增加系统的可用性</a:t>
                      </a:r>
                      <a:endParaRPr lang="en-US" altLang="zh-CN" sz="1200" b="0" dirty="0" smtClean="0">
                        <a:latin typeface="+mn-lt"/>
                        <a:ea typeface="Calibri"/>
                      </a:endParaRPr>
                    </a:p>
                    <a:p>
                      <a:pPr marL="0" marR="0" algn="l">
                        <a:lnSpc>
                          <a:spcPct val="115000"/>
                        </a:lnSpc>
                        <a:spcBef>
                          <a:spcPts val="0"/>
                        </a:spcBef>
                        <a:spcAft>
                          <a:spcPts val="1000"/>
                        </a:spcAft>
                      </a:pPr>
                      <a:endParaRPr lang="en-US" sz="1200" b="1" dirty="0">
                        <a:latin typeface="Calibri"/>
                        <a:ea typeface="Calibri"/>
                      </a:endParaRPr>
                    </a:p>
                  </a:txBody>
                  <a:tcPr marL="182880" marR="45720" marT="91440" marB="91440"/>
                </a:tc>
                <a:tc>
                  <a:txBody>
                    <a:bodyPr/>
                    <a:lstStyle/>
                    <a:p>
                      <a:pPr marL="0" marR="0" algn="l">
                        <a:lnSpc>
                          <a:spcPct val="115000"/>
                        </a:lnSpc>
                        <a:spcBef>
                          <a:spcPts val="0"/>
                        </a:spcBef>
                        <a:spcAft>
                          <a:spcPts val="1000"/>
                        </a:spcAft>
                      </a:pPr>
                      <a:r>
                        <a:rPr lang="zh-CN" altLang="en-US" sz="1200" b="0" dirty="0" smtClean="0"/>
                        <a:t>通过一系列的管理工具和更加简便的应用程序部署机制使得系统更简单、更易于分布式管理</a:t>
                      </a:r>
                      <a:endParaRPr lang="en-US" sz="1200" b="0" dirty="0">
                        <a:latin typeface="Calibri"/>
                        <a:ea typeface="Calibri"/>
                      </a:endParaRPr>
                    </a:p>
                  </a:txBody>
                  <a:tcPr marL="182880" marR="45720" marT="91440" marB="91440"/>
                </a:tc>
                <a:tc>
                  <a:txBody>
                    <a:bodyPr/>
                    <a:lstStyle/>
                    <a:p>
                      <a:pPr marL="0" marR="0" algn="l">
                        <a:lnSpc>
                          <a:spcPct val="115000"/>
                        </a:lnSpc>
                        <a:spcBef>
                          <a:spcPts val="0"/>
                        </a:spcBef>
                        <a:spcAft>
                          <a:spcPts val="1000"/>
                        </a:spcAft>
                      </a:pPr>
                      <a:r>
                        <a:rPr lang="zh-CN" altLang="en-US" sz="1200" b="0" dirty="0" smtClean="0"/>
                        <a:t>通过减少服务器占用空间和强大的发布、请求过滤机制增强了系统的安全</a:t>
                      </a:r>
                      <a:endParaRPr lang="en-US" sz="1200" b="0" dirty="0">
                        <a:latin typeface="Calibri"/>
                        <a:ea typeface="Calibri"/>
                      </a:endParaRPr>
                    </a:p>
                  </a:txBody>
                  <a:tcPr marL="182880" marR="45720" marT="91440" marB="91440"/>
                </a:tc>
                <a:tc>
                  <a:txBody>
                    <a:bodyPr/>
                    <a:lstStyle/>
                    <a:p>
                      <a:pPr marL="0" marR="0" algn="l">
                        <a:lnSpc>
                          <a:spcPct val="115000"/>
                        </a:lnSpc>
                        <a:spcBef>
                          <a:spcPts val="0"/>
                        </a:spcBef>
                        <a:spcAft>
                          <a:spcPts val="1000"/>
                        </a:spcAft>
                      </a:pPr>
                      <a:r>
                        <a:rPr lang="zh-CN" altLang="en-US" sz="1200" b="0" dirty="0" smtClean="0"/>
                        <a:t>通过提供更多类型应用开发和多媒体内容推送能力，使成为更加灵活的服务器平台</a:t>
                      </a:r>
                      <a:endParaRPr lang="en-US" sz="1200" b="0" dirty="0">
                        <a:latin typeface="Calibri"/>
                        <a:ea typeface="Calibri"/>
                      </a:endParaRPr>
                    </a:p>
                  </a:txBody>
                  <a:tcPr marL="182880" marR="45720" marT="91440" marB="91440"/>
                </a:tc>
              </a:tr>
              <a:tr h="2682811">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pPr>
                      <a:r>
                        <a:rPr lang="zh-CN" altLang="en-US" sz="1200" dirty="0" smtClean="0"/>
                        <a:t>可扩展的</a:t>
                      </a:r>
                      <a:r>
                        <a:rPr lang="en-US" altLang="zh-CN" sz="1200" dirty="0" smtClean="0"/>
                        <a:t>Web</a:t>
                      </a:r>
                      <a:r>
                        <a:rPr lang="zh-CN" altLang="en-US" sz="1200" dirty="0" smtClean="0"/>
                        <a:t>体系架构</a:t>
                      </a:r>
                      <a:endParaRPr lang="en-US"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pPr>
                      <a:r>
                        <a:rPr lang="zh-CN" altLang="en-US" sz="1200" dirty="0" smtClean="0"/>
                        <a:t>动态缓存和压缩</a:t>
                      </a:r>
                      <a:endParaRPr lang="en-US"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pPr>
                      <a:r>
                        <a:rPr lang="zh-CN" altLang="en-US" sz="1200" dirty="0" smtClean="0"/>
                        <a:t>更加强大的问题定位工具</a:t>
                      </a:r>
                      <a:endParaRPr lang="en-US" sz="1200" dirty="0" smtClean="0">
                        <a:latin typeface="Calibri"/>
                        <a:ea typeface="Calibri"/>
                        <a:cs typeface="Times New Roman"/>
                      </a:endParaRPr>
                    </a:p>
                  </a:txBody>
                  <a:tcPr marR="45720"/>
                </a:tc>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en-US" altLang="zh-CN" sz="1200" dirty="0" smtClean="0"/>
                        <a:t>Web</a:t>
                      </a:r>
                      <a:r>
                        <a:rPr lang="zh-CN" altLang="en-US" sz="1200" dirty="0" smtClean="0"/>
                        <a:t>应用集中化管理</a:t>
                      </a:r>
                      <a:endParaRPr lang="en-US" altLang="zh-CN"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委派式远程管理</a:t>
                      </a:r>
                      <a:endParaRPr lang="en-US"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latin typeface="Calibri"/>
                          <a:ea typeface="Calibri"/>
                          <a:cs typeface="Times New Roman"/>
                        </a:rPr>
                        <a:t>更加简便的应用和服务器部署</a:t>
                      </a:r>
                      <a:endParaRPr lang="en-US" sz="1200" dirty="0">
                        <a:latin typeface="Calibri"/>
                        <a:ea typeface="Calibri"/>
                        <a:cs typeface="Times New Roman"/>
                      </a:endParaRPr>
                    </a:p>
                  </a:txBody>
                  <a:tcPr marR="45720"/>
                </a:tc>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增强的服务器保护</a:t>
                      </a:r>
                      <a:endParaRPr lang="en-US"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更安全的内容发布机制</a:t>
                      </a:r>
                      <a:endParaRPr lang="en-US"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增强的访问保护</a:t>
                      </a:r>
                      <a:endParaRPr lang="en-US" sz="1200" dirty="0">
                        <a:latin typeface="Calibri"/>
                        <a:ea typeface="Calibri"/>
                        <a:cs typeface="Times New Roman"/>
                      </a:endParaRPr>
                    </a:p>
                  </a:txBody>
                  <a:tcPr marR="45720"/>
                </a:tc>
                <a:tc>
                  <a:txBody>
                    <a:bodyPr/>
                    <a:lstStyle/>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168275" marR="0" lvl="0" indent="-168275" algn="l">
                        <a:lnSpc>
                          <a:spcPct val="115000"/>
                        </a:lnSpc>
                        <a:spcBef>
                          <a:spcPts val="0"/>
                        </a:spcBef>
                        <a:spcAft>
                          <a:spcPts val="1000"/>
                        </a:spcAft>
                        <a:buClr>
                          <a:schemeClr val="accent2">
                            <a:lumMod val="50000"/>
                          </a:schemeClr>
                        </a:buClr>
                        <a:buFont typeface="Segoe" pitchFamily="34" charset="0"/>
                        <a:buChar char="●"/>
                        <a:tabLst>
                          <a:tab pos="457200" algn="l"/>
                        </a:tabLst>
                      </a:pPr>
                      <a:endParaRPr lang="en-US" sz="1200" dirty="0" smtClean="0">
                        <a:solidFill>
                          <a:schemeClr val="tx1"/>
                        </a:solidFill>
                      </a:endParaRP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内置支持</a:t>
                      </a:r>
                      <a:r>
                        <a:rPr lang="en-US" sz="1200" dirty="0" smtClean="0"/>
                        <a:t>ASP.NET &amp; PHP</a:t>
                      </a:r>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模块化</a:t>
                      </a:r>
                      <a:r>
                        <a:rPr lang="en-US" altLang="zh-CN" sz="1200" dirty="0" smtClean="0"/>
                        <a:t>&amp;</a:t>
                      </a:r>
                      <a:r>
                        <a:rPr lang="zh-CN" altLang="en-US" sz="1200" dirty="0" smtClean="0"/>
                        <a:t>可扩展的</a:t>
                      </a:r>
                      <a:r>
                        <a:rPr lang="en-US" altLang="zh-CN" sz="1200" dirty="0" smtClean="0"/>
                        <a:t>Web</a:t>
                      </a:r>
                      <a:r>
                        <a:rPr lang="zh-CN" altLang="en-US" sz="1200" dirty="0" smtClean="0"/>
                        <a:t>服务器</a:t>
                      </a:r>
                      <a:endParaRPr lang="en-US" sz="1200" dirty="0" smtClean="0"/>
                    </a:p>
                    <a:p>
                      <a:pPr marL="231775" marR="0" lvl="0" indent="-231775">
                        <a:lnSpc>
                          <a:spcPct val="115000"/>
                        </a:lnSpc>
                        <a:spcBef>
                          <a:spcPts val="0"/>
                        </a:spcBef>
                        <a:spcAft>
                          <a:spcPts val="1000"/>
                        </a:spcAft>
                        <a:buClr>
                          <a:schemeClr val="accent2">
                            <a:lumMod val="50000"/>
                          </a:schemeClr>
                        </a:buClr>
                        <a:buFont typeface="Segoe" pitchFamily="34" charset="0"/>
                        <a:buChar char="●"/>
                        <a:tabLst>
                          <a:tab pos="457200" algn="l"/>
                        </a:tabLst>
                      </a:pPr>
                      <a:r>
                        <a:rPr lang="zh-CN" altLang="en-US" sz="1200" dirty="0" smtClean="0"/>
                        <a:t>整合的多媒体平台</a:t>
                      </a:r>
                      <a:endParaRPr lang="en-US" sz="1200" dirty="0">
                        <a:latin typeface="Calibri"/>
                        <a:ea typeface="Calibri"/>
                        <a:cs typeface="Times New Roman"/>
                      </a:endParaRPr>
                    </a:p>
                  </a:txBody>
                  <a:tcPr marR="45720"/>
                </a:tc>
              </a:tr>
            </a:tbl>
          </a:graphicData>
        </a:graphic>
      </p:graphicFrame>
      <p:pic>
        <p:nvPicPr>
          <p:cNvPr id="4" name="Picture 2" descr="More Control"/>
          <p:cNvPicPr>
            <a:picLocks noChangeAspect="1" noChangeArrowheads="1"/>
          </p:cNvPicPr>
          <p:nvPr/>
        </p:nvPicPr>
        <p:blipFill>
          <a:blip r:embed="rId3" cstate="print"/>
          <a:srcRect/>
          <a:stretch>
            <a:fillRect/>
          </a:stretch>
        </p:blipFill>
        <p:spPr bwMode="auto">
          <a:xfrm>
            <a:off x="3038764" y="3468624"/>
            <a:ext cx="952500" cy="752475"/>
          </a:xfrm>
          <a:prstGeom prst="rect">
            <a:avLst/>
          </a:prstGeom>
          <a:noFill/>
        </p:spPr>
      </p:pic>
      <p:pic>
        <p:nvPicPr>
          <p:cNvPr id="5" name="Picture 3" descr="More Choic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29500" y="3468624"/>
            <a:ext cx="952500" cy="752475"/>
          </a:xfrm>
          <a:prstGeom prst="rect">
            <a:avLst/>
          </a:prstGeom>
          <a:noFill/>
        </p:spPr>
      </p:pic>
      <p:pic>
        <p:nvPicPr>
          <p:cNvPr id="6" name="Picture 4" descr="More Reliable"/>
          <p:cNvPicPr>
            <a:picLocks noChangeAspect="1" noChangeArrowheads="1"/>
          </p:cNvPicPr>
          <p:nvPr/>
        </p:nvPicPr>
        <p:blipFill>
          <a:blip r:embed="rId5" cstate="print"/>
          <a:srcRect/>
          <a:stretch>
            <a:fillRect/>
          </a:stretch>
        </p:blipFill>
        <p:spPr bwMode="auto">
          <a:xfrm>
            <a:off x="923636" y="3468624"/>
            <a:ext cx="952500" cy="752475"/>
          </a:xfrm>
          <a:prstGeom prst="rect">
            <a:avLst/>
          </a:prstGeom>
          <a:noFill/>
        </p:spPr>
      </p:pic>
      <p:pic>
        <p:nvPicPr>
          <p:cNvPr id="7" name="Picture 5" descr="More Secure"/>
          <p:cNvPicPr>
            <a:picLocks noChangeAspect="1" noChangeArrowheads="1"/>
          </p:cNvPicPr>
          <p:nvPr/>
        </p:nvPicPr>
        <p:blipFill>
          <a:blip r:embed="rId6" cstate="print"/>
          <a:srcRect/>
          <a:stretch>
            <a:fillRect/>
          </a:stretch>
        </p:blipFill>
        <p:spPr bwMode="auto">
          <a:xfrm>
            <a:off x="5219700" y="3468624"/>
            <a:ext cx="952500" cy="752475"/>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新的管理工具</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752600"/>
            <a:ext cx="8382000" cy="4372429"/>
          </a:xfrm>
        </p:spPr>
        <p:txBody>
          <a:bodyPr>
            <a:normAutofit/>
          </a:bodyPr>
          <a:lstStyle/>
          <a:p>
            <a:pPr>
              <a:buClr>
                <a:schemeClr val="accent1"/>
              </a:buClr>
              <a:buFont typeface="Wingdings" pitchFamily="2" charset="2"/>
              <a:buChar char="l"/>
            </a:pPr>
            <a:r>
              <a:rPr lang="zh-CN" altLang="en-US" sz="2400" b="1" dirty="0" smtClean="0">
                <a:solidFill>
                  <a:schemeClr val="accent1"/>
                </a:solidFill>
              </a:rPr>
              <a:t>增强的</a:t>
            </a:r>
            <a:r>
              <a:rPr lang="en-US" altLang="en-US" sz="2400" b="1" dirty="0" smtClean="0">
                <a:solidFill>
                  <a:schemeClr val="accent1"/>
                </a:solidFill>
              </a:rPr>
              <a:t>IIS</a:t>
            </a:r>
            <a:r>
              <a:rPr lang="zh-CN" altLang="en-US" sz="2400" b="1" dirty="0" smtClean="0">
                <a:solidFill>
                  <a:schemeClr val="accent1"/>
                </a:solidFill>
              </a:rPr>
              <a:t>管理器</a:t>
            </a:r>
            <a:endParaRPr lang="en-US" altLang="en-US"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配置编辑器</a:t>
            </a:r>
            <a:endParaRPr lang="en-US" altLang="zh-CN" sz="2400" dirty="0" smtClean="0"/>
          </a:p>
          <a:p>
            <a:pPr lvl="1">
              <a:buClr>
                <a:schemeClr val="bg1">
                  <a:lumMod val="50000"/>
                </a:schemeClr>
              </a:buClr>
              <a:buFont typeface="Wingdings" pitchFamily="2" charset="2"/>
              <a:buChar char="l"/>
            </a:pPr>
            <a:r>
              <a:rPr lang="en-US" altLang="zh-CN" sz="2400" dirty="0" smtClean="0"/>
              <a:t>IIS</a:t>
            </a:r>
            <a:r>
              <a:rPr lang="zh-CN" altLang="en-US" sz="2400" dirty="0" smtClean="0"/>
              <a:t>管理器</a:t>
            </a:r>
            <a:r>
              <a:rPr lang="en-US" altLang="zh-CN" sz="2400" dirty="0" smtClean="0"/>
              <a:t>UI</a:t>
            </a:r>
            <a:r>
              <a:rPr lang="zh-CN" altLang="en-US" sz="2400" dirty="0" smtClean="0"/>
              <a:t>扩展</a:t>
            </a:r>
            <a:endParaRPr lang="en-US" altLang="zh-CN" sz="2400" dirty="0" smtClean="0"/>
          </a:p>
          <a:p>
            <a:pPr lvl="1">
              <a:buClr>
                <a:schemeClr val="bg1">
                  <a:lumMod val="50000"/>
                </a:schemeClr>
              </a:buClr>
              <a:buFont typeface="Wingdings" pitchFamily="2" charset="2"/>
              <a:buChar char="l"/>
            </a:pPr>
            <a:r>
              <a:rPr lang="zh-CN" altLang="en-US" sz="2400" dirty="0" smtClean="0"/>
              <a:t>请求筛选过滤</a:t>
            </a:r>
            <a:endParaRPr lang="en-US" altLang="zh-CN" sz="2400" dirty="0" smtClean="0"/>
          </a:p>
          <a:p>
            <a:pPr>
              <a:buClr>
                <a:schemeClr val="accent1"/>
              </a:buClr>
              <a:buFont typeface="Wingdings" pitchFamily="2" charset="2"/>
              <a:buChar char="l"/>
            </a:pPr>
            <a:r>
              <a:rPr lang="zh-CN" altLang="en-US" sz="2400" b="1" dirty="0" smtClean="0">
                <a:solidFill>
                  <a:schemeClr val="accent1"/>
                </a:solidFill>
              </a:rPr>
              <a:t>支持</a:t>
            </a:r>
            <a:r>
              <a:rPr lang="en-US" altLang="en-US" sz="2400" b="1" dirty="0" smtClean="0">
                <a:solidFill>
                  <a:schemeClr val="accent1"/>
                </a:solidFill>
              </a:rPr>
              <a:t>Windows </a:t>
            </a:r>
            <a:r>
              <a:rPr lang="en-US" altLang="en-US" sz="2400" b="1" dirty="0" err="1" smtClean="0">
                <a:solidFill>
                  <a:schemeClr val="accent1"/>
                </a:solidFill>
              </a:rPr>
              <a:t>PowerShell</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核模式中支持</a:t>
            </a:r>
            <a:r>
              <a:rPr lang="en-US" altLang="en-US" sz="2400" b="1" dirty="0" smtClean="0">
                <a:solidFill>
                  <a:schemeClr val="accent1"/>
                </a:solidFill>
              </a:rPr>
              <a:t>.NET</a:t>
            </a:r>
          </a:p>
        </p:txBody>
      </p:sp>
    </p:spTree>
  </p:cSld>
  <p:clrMapOvr>
    <a:masterClrMapping/>
  </p:clrMapOvr>
  <p:transition advClick="0" advTm="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降低问题定位工作量</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752600"/>
            <a:ext cx="8382000" cy="4372429"/>
          </a:xfrm>
        </p:spPr>
        <p:txBody>
          <a:bodyPr>
            <a:normAutofit/>
          </a:bodyPr>
          <a:lstStyle/>
          <a:p>
            <a:pPr>
              <a:buClr>
                <a:schemeClr val="accent1"/>
              </a:buClr>
              <a:buFont typeface="Wingdings" pitchFamily="2" charset="2"/>
              <a:buChar char="l"/>
            </a:pPr>
            <a:r>
              <a:rPr lang="zh-CN" altLang="en-US" sz="2400" b="1" dirty="0" smtClean="0">
                <a:solidFill>
                  <a:schemeClr val="accent1"/>
                </a:solidFill>
              </a:rPr>
              <a:t>对</a:t>
            </a:r>
            <a:r>
              <a:rPr lang="en-US" altLang="zh-CN" sz="2400" b="1" dirty="0" smtClean="0">
                <a:solidFill>
                  <a:schemeClr val="accent1"/>
                </a:solidFill>
              </a:rPr>
              <a:t>IIS 7.5</a:t>
            </a:r>
            <a:r>
              <a:rPr lang="zh-CN" altLang="en-US" sz="2400" b="1" dirty="0" smtClean="0">
                <a:solidFill>
                  <a:schemeClr val="accent1"/>
                </a:solidFill>
              </a:rPr>
              <a:t>和应用配置修改进行审计</a:t>
            </a:r>
            <a:endParaRPr lang="en-US" altLang="en-US" sz="2400" b="1" dirty="0" smtClean="0">
              <a:solidFill>
                <a:schemeClr val="accent1"/>
              </a:solidFill>
            </a:endParaRPr>
          </a:p>
          <a:p>
            <a:pPr>
              <a:buClr>
                <a:schemeClr val="accent1"/>
              </a:buClr>
              <a:buFont typeface="Wingdings" pitchFamily="2" charset="2"/>
              <a:buChar char="l"/>
            </a:pPr>
            <a:r>
              <a:rPr lang="en-US" altLang="zh-CN" sz="2400" b="1" dirty="0" err="1" smtClean="0">
                <a:solidFill>
                  <a:schemeClr val="accent1"/>
                </a:solidFill>
              </a:rPr>
              <a:t>FastCGI</a:t>
            </a:r>
            <a:r>
              <a:rPr lang="zh-CN" altLang="en-US" sz="2400" b="1" dirty="0" smtClean="0">
                <a:solidFill>
                  <a:schemeClr val="accent1"/>
                </a:solidFill>
              </a:rPr>
              <a:t>的失败请求跟踪</a:t>
            </a:r>
            <a:endParaRPr lang="en-US" altLang="en-US" sz="2400" b="1" dirty="0" smtClean="0">
              <a:solidFill>
                <a:schemeClr val="accent1"/>
              </a:solidFill>
            </a:endParaRPr>
          </a:p>
          <a:p>
            <a:pPr>
              <a:buClr>
                <a:schemeClr val="accent1"/>
              </a:buClr>
              <a:buFont typeface="Wingdings" pitchFamily="2" charset="2"/>
              <a:buChar char="l"/>
            </a:pPr>
            <a:r>
              <a:rPr lang="zh-CN" altLang="en-US" sz="2400" b="1" dirty="0" smtClean="0">
                <a:solidFill>
                  <a:schemeClr val="accent1"/>
                </a:solidFill>
              </a:rPr>
              <a:t>最佳实践分析器</a:t>
            </a:r>
            <a:endParaRPr lang="en-US" altLang="en-US" sz="2400" b="1" dirty="0">
              <a:solidFill>
                <a:schemeClr val="accent1"/>
              </a:solidFill>
            </a:endParaRPr>
          </a:p>
        </p:txBody>
      </p:sp>
    </p:spTree>
  </p:cSld>
  <p:clrMapOvr>
    <a:masterClrMapping/>
  </p:clrMapOvr>
  <p:transition advClick="0" advTm="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IIS</a:t>
            </a:r>
            <a:r>
              <a:rPr dirty="0" smtClean="0"/>
              <a:t> </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7.5 FTP 服务</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752600"/>
            <a:ext cx="3810000" cy="3810000"/>
          </a:xfrm>
          <a:noFill/>
        </p:spPr>
        <p:txBody>
          <a:bodyPr>
            <a:normAutofit/>
          </a:bodyPr>
          <a:lstStyle/>
          <a:p>
            <a:pPr>
              <a:buClr>
                <a:schemeClr val="accent1"/>
              </a:buClr>
              <a:buFont typeface="Wingdings" pitchFamily="2" charset="2"/>
              <a:buChar char="l"/>
            </a:pPr>
            <a:r>
              <a:rPr lang="zh-CN" altLang="en-US" sz="2400" b="1" dirty="0" smtClean="0">
                <a:solidFill>
                  <a:schemeClr val="accent1"/>
                </a:solidFill>
              </a:rPr>
              <a:t>支持新的</a:t>
            </a:r>
            <a:r>
              <a:rPr lang="en-US" altLang="zh-CN" sz="2400" b="1" dirty="0" smtClean="0">
                <a:solidFill>
                  <a:schemeClr val="accent1"/>
                </a:solidFill>
              </a:rPr>
              <a:t>Web</a:t>
            </a:r>
            <a:r>
              <a:rPr lang="zh-CN" altLang="en-US" sz="2400" b="1" dirty="0" smtClean="0">
                <a:solidFill>
                  <a:schemeClr val="accent1"/>
                </a:solidFill>
              </a:rPr>
              <a:t>标准</a:t>
            </a:r>
            <a:endParaRPr lang="en-US" altLang="en-US" sz="2400" b="1" dirty="0" smtClean="0">
              <a:solidFill>
                <a:schemeClr val="accent1"/>
              </a:solidFill>
            </a:endParaRPr>
          </a:p>
          <a:p>
            <a:pPr lvl="1">
              <a:buClr>
                <a:schemeClr val="bg1">
                  <a:lumMod val="50000"/>
                </a:schemeClr>
              </a:buClr>
              <a:buFont typeface="Wingdings" pitchFamily="2" charset="2"/>
              <a:buChar char="l"/>
            </a:pPr>
            <a:r>
              <a:rPr lang="en-US" altLang="en-US" sz="2400" dirty="0" smtClean="0"/>
              <a:t>FTP over SSL</a:t>
            </a:r>
          </a:p>
          <a:p>
            <a:pPr lvl="1">
              <a:buClr>
                <a:schemeClr val="bg1">
                  <a:lumMod val="50000"/>
                </a:schemeClr>
              </a:buClr>
              <a:buFont typeface="Wingdings" pitchFamily="2" charset="2"/>
              <a:buChar char="l"/>
            </a:pPr>
            <a:r>
              <a:rPr lang="en-US" altLang="en-US" sz="2400" dirty="0" smtClean="0"/>
              <a:t>USC and UTF8</a:t>
            </a:r>
          </a:p>
          <a:p>
            <a:pPr lvl="1">
              <a:buClr>
                <a:schemeClr val="bg1">
                  <a:lumMod val="50000"/>
                </a:schemeClr>
              </a:buClr>
              <a:buFont typeface="Wingdings" pitchFamily="2" charset="2"/>
              <a:buChar char="l"/>
            </a:pPr>
            <a:r>
              <a:rPr lang="en-US" altLang="en-US" sz="2400" dirty="0" smtClean="0"/>
              <a:t>IPv6</a:t>
            </a:r>
          </a:p>
          <a:p>
            <a:pPr>
              <a:buClr>
                <a:schemeClr val="accent1"/>
              </a:buClr>
              <a:buFont typeface="Wingdings" pitchFamily="2" charset="2"/>
              <a:buChar char="l"/>
            </a:pPr>
            <a:r>
              <a:rPr lang="zh-CN" altLang="en-US" sz="2400" b="1" dirty="0" smtClean="0">
                <a:solidFill>
                  <a:schemeClr val="accent1"/>
                </a:solidFill>
              </a:rPr>
              <a:t>虚拟主机名</a:t>
            </a:r>
            <a:endParaRPr lang="en-US" altLang="en-US" sz="2400" b="1" dirty="0" smtClean="0">
              <a:solidFill>
                <a:schemeClr val="accent1"/>
              </a:solidFill>
            </a:endParaRPr>
          </a:p>
        </p:txBody>
      </p:sp>
      <p:pic>
        <p:nvPicPr>
          <p:cNvPr id="2050" name="Picture 2"/>
          <p:cNvPicPr>
            <a:picLocks noChangeAspect="1" noChangeArrowheads="1"/>
          </p:cNvPicPr>
          <p:nvPr/>
        </p:nvPicPr>
        <p:blipFill>
          <a:blip r:embed="rId3" cstate="print"/>
          <a:srcRect/>
          <a:stretch>
            <a:fillRect/>
          </a:stretch>
        </p:blipFill>
        <p:spPr bwMode="auto">
          <a:xfrm>
            <a:off x="4191000" y="1143000"/>
            <a:ext cx="4724400" cy="3543300"/>
          </a:xfrm>
          <a:prstGeom prst="rect">
            <a:avLst/>
          </a:prstGeom>
          <a:noFill/>
          <a:ln w="9525">
            <a:noFill/>
            <a:miter lim="800000"/>
            <a:headEnd/>
            <a:tailEnd/>
          </a:ln>
          <a:effectLst/>
        </p:spPr>
      </p:pic>
      <p:grpSp>
        <p:nvGrpSpPr>
          <p:cNvPr id="4" name="Group 7"/>
          <p:cNvGrpSpPr/>
          <p:nvPr/>
        </p:nvGrpSpPr>
        <p:grpSpPr>
          <a:xfrm>
            <a:off x="4038600" y="4343400"/>
            <a:ext cx="4953000" cy="1752600"/>
            <a:chOff x="3276600" y="4343400"/>
            <a:chExt cx="4953000" cy="1752600"/>
          </a:xfrm>
        </p:grpSpPr>
        <p:sp>
          <p:nvSpPr>
            <p:cNvPr id="7" name="Rectangular Callout 6"/>
            <p:cNvSpPr/>
            <p:nvPr/>
          </p:nvSpPr>
          <p:spPr bwMode="auto">
            <a:xfrm>
              <a:off x="3276600" y="4343400"/>
              <a:ext cx="4953000" cy="1752600"/>
            </a:xfrm>
            <a:prstGeom prst="wedgeRectCallout">
              <a:avLst>
                <a:gd name="adj1" fmla="val 19875"/>
                <a:gd name="adj2" fmla="val -10328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3429000" y="4419600"/>
              <a:ext cx="4733925" cy="1590675"/>
            </a:xfrm>
            <a:prstGeom prst="rect">
              <a:avLst/>
            </a:prstGeom>
            <a:noFill/>
            <a:ln w="9525">
              <a:noFill/>
              <a:miter lim="800000"/>
              <a:headEnd/>
              <a:tailEnd/>
            </a:ln>
            <a:effectLst/>
          </p:spPr>
        </p:pic>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urses\Icons Windows Vista\Server.png"/>
          <p:cNvPicPr>
            <a:picLocks noChangeAspect="1" noChangeArrowheads="1"/>
          </p:cNvPicPr>
          <p:nvPr/>
        </p:nvPicPr>
        <p:blipFill>
          <a:blip r:embed="rId3" cstate="print"/>
          <a:srcRect/>
          <a:stretch>
            <a:fillRect/>
          </a:stretch>
        </p:blipFill>
        <p:spPr bwMode="auto">
          <a:xfrm>
            <a:off x="1295401" y="1905000"/>
            <a:ext cx="1169377" cy="1600200"/>
          </a:xfrm>
          <a:prstGeom prst="rect">
            <a:avLst/>
          </a:prstGeom>
          <a:noFill/>
        </p:spPr>
      </p:pic>
      <p:sp>
        <p:nvSpPr>
          <p:cNvPr id="102" name="Rounded Rectangle 101"/>
          <p:cNvSpPr/>
          <p:nvPr/>
        </p:nvSpPr>
        <p:spPr bwMode="auto">
          <a:xfrm>
            <a:off x="2971800" y="1752600"/>
            <a:ext cx="13716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7924800" cy="747712"/>
          </a:xfrm>
        </p:spPr>
        <p:txBody>
          <a:bodyPr/>
          <a:lstStyle/>
          <a:p>
            <a:pPr defTabSz="914363" eaLnBrk="1" fontAlgn="auto" hangingPunct="1">
              <a:spcAft>
                <a:spcPts val="0"/>
              </a:spcAft>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不断增加的IIS功能模块</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3" name="Group 28"/>
          <p:cNvGrpSpPr/>
          <p:nvPr/>
        </p:nvGrpSpPr>
        <p:grpSpPr>
          <a:xfrm>
            <a:off x="4267200" y="4191000"/>
            <a:ext cx="2514600" cy="2179320"/>
            <a:chOff x="1524000" y="3657600"/>
            <a:chExt cx="3429000" cy="2971800"/>
          </a:xfrm>
        </p:grpSpPr>
        <p:pic>
          <p:nvPicPr>
            <p:cNvPr id="1029" name="Picture 5" descr="C:\Courses\Icons Windows Vista\Computer.png"/>
            <p:cNvPicPr>
              <a:picLocks noChangeAspect="1" noChangeArrowheads="1"/>
            </p:cNvPicPr>
            <p:nvPr/>
          </p:nvPicPr>
          <p:blipFill>
            <a:blip r:embed="rId4" cstate="print"/>
            <a:srcRect/>
            <a:stretch>
              <a:fillRect/>
            </a:stretch>
          </p:blipFill>
          <p:spPr bwMode="auto">
            <a:xfrm>
              <a:off x="2514600" y="3657600"/>
              <a:ext cx="2438400" cy="2438400"/>
            </a:xfrm>
            <a:prstGeom prst="rect">
              <a:avLst/>
            </a:prstGeom>
            <a:noFill/>
          </p:spPr>
        </p:pic>
        <p:pic>
          <p:nvPicPr>
            <p:cNvPr id="1028" name="Picture 4" descr="C:\Courses\Icons Windows Vista\User_blue.png"/>
            <p:cNvPicPr>
              <a:picLocks noChangeAspect="1" noChangeArrowheads="1"/>
            </p:cNvPicPr>
            <p:nvPr/>
          </p:nvPicPr>
          <p:blipFill>
            <a:blip r:embed="rId5" cstate="print"/>
            <a:srcRect/>
            <a:stretch>
              <a:fillRect/>
            </a:stretch>
          </p:blipFill>
          <p:spPr bwMode="auto">
            <a:xfrm flipH="1">
              <a:off x="1524000" y="4343400"/>
              <a:ext cx="2286000" cy="2286000"/>
            </a:xfrm>
            <a:prstGeom prst="rect">
              <a:avLst/>
            </a:prstGeom>
            <a:noFill/>
          </p:spPr>
        </p:pic>
      </p:grpSp>
      <p:sp>
        <p:nvSpPr>
          <p:cNvPr id="31" name="TextBox 30"/>
          <p:cNvSpPr txBox="1"/>
          <p:nvPr/>
        </p:nvSpPr>
        <p:spPr>
          <a:xfrm>
            <a:off x="1066800" y="3505200"/>
            <a:ext cx="2129301" cy="338554"/>
          </a:xfrm>
          <a:prstGeom prst="rect">
            <a:avLst/>
          </a:prstGeom>
          <a:noFill/>
        </p:spPr>
        <p:txBody>
          <a:bodyPr wrap="none" rtlCol="0">
            <a:spAutoFit/>
          </a:bodyPr>
          <a:lstStyle/>
          <a:p>
            <a:r>
              <a:rPr lang="en-US" sz="1600" dirty="0" smtClean="0">
                <a:latin typeface="+mj-lt"/>
              </a:rPr>
              <a:t>Windows Server 2008</a:t>
            </a:r>
            <a:endParaRPr lang="en-US" sz="1600" dirty="0">
              <a:latin typeface="+mj-lt"/>
            </a:endParaRPr>
          </a:p>
        </p:txBody>
      </p:sp>
      <p:sp>
        <p:nvSpPr>
          <p:cNvPr id="52" name="Rounded Rectangle 51"/>
          <p:cNvSpPr/>
          <p:nvPr/>
        </p:nvSpPr>
        <p:spPr bwMode="auto">
          <a:xfrm>
            <a:off x="5943600" y="4800600"/>
            <a:ext cx="369651" cy="517511"/>
          </a:xfrm>
          <a:prstGeom prst="roundRect">
            <a:avLst/>
          </a:prstGeom>
          <a:solidFill>
            <a:srgbClr val="C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99" name="Rounded Rectangle 98"/>
          <p:cNvSpPr/>
          <p:nvPr/>
        </p:nvSpPr>
        <p:spPr bwMode="auto">
          <a:xfrm>
            <a:off x="1905000" y="1752600"/>
            <a:ext cx="10668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0" name="TextBox 99"/>
          <p:cNvSpPr txBox="1"/>
          <p:nvPr/>
        </p:nvSpPr>
        <p:spPr>
          <a:xfrm>
            <a:off x="762000" y="1371600"/>
            <a:ext cx="5105400" cy="369332"/>
          </a:xfrm>
          <a:prstGeom prst="rect">
            <a:avLst/>
          </a:prstGeom>
          <a:noFill/>
        </p:spPr>
        <p:txBody>
          <a:bodyPr wrap="square" rtlCol="0">
            <a:spAutoFit/>
          </a:bodyPr>
          <a:lstStyle/>
          <a:p>
            <a:pPr algn="ctr" defTabSz="914099">
              <a:defRPr/>
            </a:pPr>
            <a:r>
              <a:rPr lang="zh-CN" altLang="en-US" dirty="0" smtClean="0">
                <a:latin typeface="+mj-lt"/>
              </a:rPr>
              <a:t>引入模块化和可扩展架构</a:t>
            </a:r>
            <a:endParaRPr lang="en-US" dirty="0" smtClean="0">
              <a:latin typeface="+mj-lt"/>
            </a:endParaRPr>
          </a:p>
        </p:txBody>
      </p:sp>
      <p:sp>
        <p:nvSpPr>
          <p:cNvPr id="48" name="Rounded Rectangle 47"/>
          <p:cNvSpPr/>
          <p:nvPr/>
        </p:nvSpPr>
        <p:spPr bwMode="auto">
          <a:xfrm>
            <a:off x="2016125" y="1870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01" name="Rounded Rectangle 100"/>
          <p:cNvSpPr/>
          <p:nvPr/>
        </p:nvSpPr>
        <p:spPr bwMode="auto">
          <a:xfrm>
            <a:off x="2473325" y="1870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grpSp>
        <p:nvGrpSpPr>
          <p:cNvPr id="4" name="Group 107"/>
          <p:cNvGrpSpPr/>
          <p:nvPr/>
        </p:nvGrpSpPr>
        <p:grpSpPr>
          <a:xfrm>
            <a:off x="6553201" y="990600"/>
            <a:ext cx="1524000" cy="1852449"/>
            <a:chOff x="5715001" y="1219200"/>
            <a:chExt cx="1524000" cy="1852449"/>
          </a:xfrm>
        </p:grpSpPr>
        <p:pic>
          <p:nvPicPr>
            <p:cNvPr id="103" name="Picture 2" descr="C:\Courses\Icons Windows Vista\Server.png"/>
            <p:cNvPicPr>
              <a:picLocks noChangeAspect="1" noChangeArrowheads="1"/>
            </p:cNvPicPr>
            <p:nvPr/>
          </p:nvPicPr>
          <p:blipFill>
            <a:blip r:embed="rId3" cstate="print"/>
            <a:srcRect/>
            <a:stretch>
              <a:fillRect/>
            </a:stretch>
          </p:blipFill>
          <p:spPr bwMode="auto">
            <a:xfrm>
              <a:off x="5867400" y="1219200"/>
              <a:ext cx="1169377" cy="1600200"/>
            </a:xfrm>
            <a:prstGeom prst="rect">
              <a:avLst/>
            </a:prstGeom>
            <a:noFill/>
          </p:spPr>
        </p:pic>
        <p:pic>
          <p:nvPicPr>
            <p:cNvPr id="1030" name="Picture 6" descr="C:\Courses\Logos\g_ms.gif"/>
            <p:cNvPicPr>
              <a:picLocks noChangeAspect="1" noChangeArrowheads="1"/>
            </p:cNvPicPr>
            <p:nvPr/>
          </p:nvPicPr>
          <p:blipFill>
            <a:blip r:embed="rId6" cstate="print"/>
            <a:srcRect/>
            <a:stretch>
              <a:fillRect/>
            </a:stretch>
          </p:blipFill>
          <p:spPr bwMode="auto">
            <a:xfrm>
              <a:off x="5715001" y="2819400"/>
              <a:ext cx="1524000" cy="252249"/>
            </a:xfrm>
            <a:prstGeom prst="rect">
              <a:avLst/>
            </a:prstGeom>
            <a:noFill/>
          </p:spPr>
        </p:pic>
      </p:grpSp>
      <p:grpSp>
        <p:nvGrpSpPr>
          <p:cNvPr id="5" name="Group 108"/>
          <p:cNvGrpSpPr/>
          <p:nvPr/>
        </p:nvGrpSpPr>
        <p:grpSpPr>
          <a:xfrm>
            <a:off x="7292420" y="3276600"/>
            <a:ext cx="1333619" cy="1828800"/>
            <a:chOff x="6454220" y="3505200"/>
            <a:chExt cx="1333619" cy="1828800"/>
          </a:xfrm>
        </p:grpSpPr>
        <p:pic>
          <p:nvPicPr>
            <p:cNvPr id="104" name="Picture 2" descr="C:\Courses\Icons Windows Vista\Server.png"/>
            <p:cNvPicPr>
              <a:picLocks noChangeAspect="1" noChangeArrowheads="1"/>
            </p:cNvPicPr>
            <p:nvPr/>
          </p:nvPicPr>
          <p:blipFill>
            <a:blip r:embed="rId3" cstate="print"/>
            <a:srcRect/>
            <a:stretch>
              <a:fillRect/>
            </a:stretch>
          </p:blipFill>
          <p:spPr bwMode="auto">
            <a:xfrm>
              <a:off x="6454220" y="3505200"/>
              <a:ext cx="1169377" cy="1600200"/>
            </a:xfrm>
            <a:prstGeom prst="rect">
              <a:avLst/>
            </a:prstGeom>
            <a:noFill/>
          </p:spPr>
        </p:pic>
        <p:sp>
          <p:nvSpPr>
            <p:cNvPr id="105" name="TextBox 104"/>
            <p:cNvSpPr txBox="1"/>
            <p:nvPr/>
          </p:nvSpPr>
          <p:spPr>
            <a:xfrm>
              <a:off x="6987620" y="4995446"/>
              <a:ext cx="800219" cy="338554"/>
            </a:xfrm>
            <a:prstGeom prst="rect">
              <a:avLst/>
            </a:prstGeom>
            <a:noFill/>
          </p:spPr>
          <p:txBody>
            <a:bodyPr wrap="none" rtlCol="0">
              <a:spAutoFit/>
            </a:bodyPr>
            <a:lstStyle/>
            <a:p>
              <a:r>
                <a:rPr lang="zh-CN" altLang="en-US" sz="1600" dirty="0" smtClean="0">
                  <a:latin typeface="+mj-lt"/>
                </a:rPr>
                <a:t>第三方</a:t>
              </a:r>
              <a:endParaRPr lang="en-US" sz="1600" dirty="0">
                <a:latin typeface="+mj-lt"/>
              </a:endParaRPr>
            </a:p>
          </p:txBody>
        </p:sp>
      </p:grpSp>
      <p:sp>
        <p:nvSpPr>
          <p:cNvPr id="50" name="Rounded Rectangle 49"/>
          <p:cNvSpPr/>
          <p:nvPr/>
        </p:nvSpPr>
        <p:spPr bwMode="auto">
          <a:xfrm>
            <a:off x="7467600" y="1219200"/>
            <a:ext cx="369651" cy="517511"/>
          </a:xfrm>
          <a:prstGeom prst="roundRect">
            <a:avLst/>
          </a:prstGeom>
          <a:solidFill>
            <a:srgbClr val="8B8B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49" name="Rounded Rectangle 48"/>
          <p:cNvSpPr/>
          <p:nvPr/>
        </p:nvSpPr>
        <p:spPr bwMode="auto">
          <a:xfrm>
            <a:off x="8001000" y="3657600"/>
            <a:ext cx="369651" cy="517511"/>
          </a:xfrm>
          <a:prstGeom prst="roundRect">
            <a:avLst/>
          </a:prstGeom>
          <a:solidFill>
            <a:srgbClr val="0070C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pic>
        <p:nvPicPr>
          <p:cNvPr id="110" name="Picture 2" descr="C:\Courses\Icons Windows Vista\Server.png"/>
          <p:cNvPicPr>
            <a:picLocks noChangeAspect="1" noChangeArrowheads="1"/>
          </p:cNvPicPr>
          <p:nvPr/>
        </p:nvPicPr>
        <p:blipFill>
          <a:blip r:embed="rId3" cstate="print"/>
          <a:srcRect/>
          <a:stretch>
            <a:fillRect/>
          </a:stretch>
        </p:blipFill>
        <p:spPr bwMode="auto">
          <a:xfrm>
            <a:off x="1295401" y="4538246"/>
            <a:ext cx="1169377" cy="1600200"/>
          </a:xfrm>
          <a:prstGeom prst="rect">
            <a:avLst/>
          </a:prstGeom>
          <a:noFill/>
        </p:spPr>
      </p:pic>
      <p:sp>
        <p:nvSpPr>
          <p:cNvPr id="111" name="TextBox 110"/>
          <p:cNvSpPr txBox="1"/>
          <p:nvPr/>
        </p:nvSpPr>
        <p:spPr>
          <a:xfrm>
            <a:off x="1066800" y="6138446"/>
            <a:ext cx="2414635" cy="338554"/>
          </a:xfrm>
          <a:prstGeom prst="rect">
            <a:avLst/>
          </a:prstGeom>
          <a:noFill/>
        </p:spPr>
        <p:txBody>
          <a:bodyPr wrap="none" rtlCol="0">
            <a:spAutoFit/>
          </a:bodyPr>
          <a:lstStyle/>
          <a:p>
            <a:r>
              <a:rPr lang="en-US" sz="1600" dirty="0" smtClean="0">
                <a:latin typeface="+mj-lt"/>
              </a:rPr>
              <a:t>Windows Server 2008 R2</a:t>
            </a:r>
            <a:endParaRPr lang="en-US" sz="1600" dirty="0">
              <a:latin typeface="+mj-lt"/>
            </a:endParaRPr>
          </a:p>
        </p:txBody>
      </p:sp>
      <p:sp>
        <p:nvSpPr>
          <p:cNvPr id="112" name="Rounded Rectangle 111"/>
          <p:cNvSpPr/>
          <p:nvPr/>
        </p:nvSpPr>
        <p:spPr bwMode="auto">
          <a:xfrm>
            <a:off x="1905000" y="4419600"/>
            <a:ext cx="24765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3" name="Rounded Rectangle 112"/>
          <p:cNvSpPr/>
          <p:nvPr/>
        </p:nvSpPr>
        <p:spPr bwMode="auto">
          <a:xfrm>
            <a:off x="2016125" y="4537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4" name="Rounded Rectangle 113"/>
          <p:cNvSpPr/>
          <p:nvPr/>
        </p:nvSpPr>
        <p:spPr bwMode="auto">
          <a:xfrm>
            <a:off x="2473325" y="4537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5" name="Rounded Rectangle 114"/>
          <p:cNvSpPr/>
          <p:nvPr/>
        </p:nvSpPr>
        <p:spPr bwMode="auto">
          <a:xfrm>
            <a:off x="2954121" y="4537075"/>
            <a:ext cx="369651" cy="517511"/>
          </a:xfrm>
          <a:prstGeom prst="roundRect">
            <a:avLst/>
          </a:prstGeom>
          <a:solidFill>
            <a:srgbClr val="8B8B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6" name="Rounded Rectangle 115"/>
          <p:cNvSpPr/>
          <p:nvPr/>
        </p:nvSpPr>
        <p:spPr bwMode="auto">
          <a:xfrm>
            <a:off x="3411321" y="4537075"/>
            <a:ext cx="369651" cy="517511"/>
          </a:xfrm>
          <a:prstGeom prst="roundRect">
            <a:avLst/>
          </a:prstGeom>
          <a:solidFill>
            <a:srgbClr val="0070C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8" name="Rounded Rectangle 117"/>
          <p:cNvSpPr/>
          <p:nvPr/>
        </p:nvSpPr>
        <p:spPr bwMode="auto">
          <a:xfrm>
            <a:off x="3868521" y="4537075"/>
            <a:ext cx="369651" cy="517511"/>
          </a:xfrm>
          <a:prstGeom prst="roundRect">
            <a:avLst/>
          </a:prstGeom>
          <a:solidFill>
            <a:srgbClr val="C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21" name="TextBox 120"/>
          <p:cNvSpPr txBox="1"/>
          <p:nvPr/>
        </p:nvSpPr>
        <p:spPr>
          <a:xfrm>
            <a:off x="914400" y="4050268"/>
            <a:ext cx="3886200" cy="369332"/>
          </a:xfrm>
          <a:prstGeom prst="rect">
            <a:avLst/>
          </a:prstGeom>
          <a:noFill/>
        </p:spPr>
        <p:txBody>
          <a:bodyPr wrap="square" rtlCol="0">
            <a:spAutoFit/>
          </a:bodyPr>
          <a:lstStyle/>
          <a:p>
            <a:pPr algn="ctr" defTabSz="914099">
              <a:defRPr/>
            </a:pPr>
            <a:r>
              <a:rPr lang="zh-CN" altLang="en-US" dirty="0" smtClean="0">
                <a:latin typeface="+mj-lt"/>
              </a:rPr>
              <a:t>将更多模块预置于</a:t>
            </a:r>
            <a:r>
              <a:rPr lang="en-US" dirty="0" smtClean="0">
                <a:latin typeface="+mj-lt"/>
              </a:rPr>
              <a:t>IIS 7.5</a:t>
            </a:r>
          </a:p>
        </p:txBody>
      </p:sp>
      <p:sp>
        <p:nvSpPr>
          <p:cNvPr id="122" name="TextBox 121"/>
          <p:cNvSpPr txBox="1"/>
          <p:nvPr/>
        </p:nvSpPr>
        <p:spPr>
          <a:xfrm>
            <a:off x="2133600" y="5181600"/>
            <a:ext cx="3886200" cy="646331"/>
          </a:xfrm>
          <a:prstGeom prst="rect">
            <a:avLst/>
          </a:prstGeom>
          <a:noFill/>
        </p:spPr>
        <p:txBody>
          <a:bodyPr wrap="square" rtlCol="0">
            <a:spAutoFit/>
          </a:bodyPr>
          <a:lstStyle/>
          <a:p>
            <a:pPr algn="ctr" defTabSz="914099">
              <a:defRPr/>
            </a:pPr>
            <a:r>
              <a:rPr lang="en-US" dirty="0" err="1" smtClean="0">
                <a:latin typeface="+mj-lt"/>
              </a:rPr>
              <a:t>PowerShell</a:t>
            </a:r>
            <a:r>
              <a:rPr lang="en-US" dirty="0" smtClean="0">
                <a:latin typeface="+mj-lt"/>
              </a:rPr>
              <a:t> Provider, FTP </a:t>
            </a:r>
            <a:r>
              <a:rPr lang="zh-CN" altLang="en-US" dirty="0" smtClean="0">
                <a:latin typeface="+mj-lt"/>
              </a:rPr>
              <a:t>发布</a:t>
            </a:r>
            <a:r>
              <a:rPr lang="en-US" dirty="0" smtClean="0">
                <a:latin typeface="+mj-lt"/>
              </a:rPr>
              <a:t>, </a:t>
            </a:r>
            <a:r>
              <a:rPr lang="en-US" dirty="0" err="1" smtClean="0">
                <a:latin typeface="+mj-lt"/>
              </a:rPr>
              <a:t>WebDAV</a:t>
            </a:r>
            <a:r>
              <a:rPr lang="en-US" dirty="0" smtClean="0">
                <a:latin typeface="+mj-lt"/>
              </a:rPr>
              <a:t> </a:t>
            </a:r>
            <a:r>
              <a:rPr lang="zh-CN" altLang="en-US" dirty="0" smtClean="0">
                <a:latin typeface="+mj-lt"/>
              </a:rPr>
              <a:t>发布和新</a:t>
            </a:r>
            <a:r>
              <a:rPr lang="en-US" dirty="0" smtClean="0">
                <a:latin typeface="+mj-lt"/>
              </a:rPr>
              <a:t>IIS</a:t>
            </a:r>
            <a:r>
              <a:rPr lang="zh-CN" altLang="en-US" dirty="0" smtClean="0">
                <a:latin typeface="+mj-lt"/>
              </a:rPr>
              <a:t>管理包模块</a:t>
            </a:r>
            <a:endParaRPr lang="en-US" dirty="0" smtClean="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1500"/>
                            </p:stCondLst>
                            <p:childTnLst>
                              <p:par>
                                <p:cTn id="34" presetID="35" presetClass="path" presetSubtype="0" accel="50000" decel="50000" fill="hold" grpId="0" nodeType="afterEffect">
                                  <p:stCondLst>
                                    <p:cond delay="0"/>
                                  </p:stCondLst>
                                  <p:childTnLst>
                                    <p:animMotion origin="layout" path="M 1.11111E-6 -2.59259E-6 L -0.49514 0.0956 " pathEditMode="relative" rAng="0" ptsTypes="AA">
                                      <p:cBhvr>
                                        <p:cTn id="35" dur="1000" fill="hold"/>
                                        <p:tgtEl>
                                          <p:spTgt spid="50"/>
                                        </p:tgtEl>
                                        <p:attrNameLst>
                                          <p:attrName>ppt_x</p:attrName>
                                          <p:attrName>ppt_y</p:attrName>
                                        </p:attrNameLst>
                                      </p:cBhvr>
                                      <p:rCtr x="-248" y="48"/>
                                    </p:animMotion>
                                  </p:childTnLst>
                                </p:cTn>
                              </p:par>
                            </p:childTnLst>
                          </p:cTn>
                        </p:par>
                        <p:par>
                          <p:cTn id="36" fill="hold">
                            <p:stCondLst>
                              <p:cond delay="2500"/>
                            </p:stCondLst>
                            <p:childTnLst>
                              <p:par>
                                <p:cTn id="37" presetID="35" presetClass="path" presetSubtype="0" accel="50000" decel="50000" fill="hold" nodeType="afterEffect">
                                  <p:stCondLst>
                                    <p:cond delay="0"/>
                                  </p:stCondLst>
                                  <p:childTnLst>
                                    <p:animMotion origin="layout" path="M -2.22222E-6 1.85185E-6 L -0.50347 -0.25996 " pathEditMode="relative" rAng="0" ptsTypes="AA">
                                      <p:cBhvr>
                                        <p:cTn id="38" dur="1000" fill="hold"/>
                                        <p:tgtEl>
                                          <p:spTgt spid="49"/>
                                        </p:tgtEl>
                                        <p:attrNameLst>
                                          <p:attrName>ppt_x</p:attrName>
                                          <p:attrName>ppt_y</p:attrName>
                                        </p:attrNameLst>
                                      </p:cBhvr>
                                      <p:rCtr x="-252" y="-130"/>
                                    </p:animMotion>
                                  </p:childTnLst>
                                </p:cTn>
                              </p:par>
                            </p:childTnLst>
                          </p:cTn>
                        </p:par>
                        <p:par>
                          <p:cTn id="39" fill="hold">
                            <p:stCondLst>
                              <p:cond delay="3500"/>
                            </p:stCondLst>
                            <p:childTnLst>
                              <p:par>
                                <p:cTn id="40" presetID="35" presetClass="path" presetSubtype="0" accel="50000" decel="50000" fill="hold" grpId="1" nodeType="afterEffect">
                                  <p:stCondLst>
                                    <p:cond delay="0"/>
                                  </p:stCondLst>
                                  <p:childTnLst>
                                    <p:animMotion origin="layout" path="M -2.22222E-6 -4.81481E-6 L -0.22847 -0.42662 " pathEditMode="relative" rAng="0" ptsTypes="AA">
                                      <p:cBhvr>
                                        <p:cTn id="41" dur="1000" fill="hold"/>
                                        <p:tgtEl>
                                          <p:spTgt spid="52"/>
                                        </p:tgtEl>
                                        <p:attrNameLst>
                                          <p:attrName>ppt_x</p:attrName>
                                          <p:attrName>ppt_y</p:attrName>
                                        </p:attrNameLst>
                                      </p:cBhvr>
                                      <p:rCtr x="-114" y="-213"/>
                                    </p:animMotion>
                                  </p:childTnLst>
                                </p:cTn>
                              </p:par>
                            </p:childTnLst>
                          </p:cTn>
                        </p:par>
                        <p:par>
                          <p:cTn id="42" fill="hold">
                            <p:stCondLst>
                              <p:cond delay="4500"/>
                            </p:stCondLst>
                            <p:childTnLst>
                              <p:par>
                                <p:cTn id="43" presetID="53" presetClass="exit" presetSubtype="0" fill="hold" nodeType="afterEffect">
                                  <p:stCondLst>
                                    <p:cond delay="0"/>
                                  </p:stCondLst>
                                  <p:childTnLst>
                                    <p:anim calcmode="lin" valueType="num">
                                      <p:cBhvr>
                                        <p:cTn id="44" dur="500"/>
                                        <p:tgtEl>
                                          <p:spTgt spid="4"/>
                                        </p:tgtEl>
                                        <p:attrNameLst>
                                          <p:attrName>ppt_w</p:attrName>
                                        </p:attrNameLst>
                                      </p:cBhvr>
                                      <p:tavLst>
                                        <p:tav tm="0">
                                          <p:val>
                                            <p:strVal val="ppt_w"/>
                                          </p:val>
                                        </p:tav>
                                        <p:tav tm="100000">
                                          <p:val>
                                            <p:fltVal val="0"/>
                                          </p:val>
                                        </p:tav>
                                      </p:tavLst>
                                    </p:anim>
                                    <p:anim calcmode="lin" valueType="num">
                                      <p:cBhvr>
                                        <p:cTn id="45" dur="500"/>
                                        <p:tgtEl>
                                          <p:spTgt spid="4"/>
                                        </p:tgtEl>
                                        <p:attrNameLst>
                                          <p:attrName>ppt_h</p:attrName>
                                        </p:attrNameLst>
                                      </p:cBhvr>
                                      <p:tavLst>
                                        <p:tav tm="0">
                                          <p:val>
                                            <p:strVal val="ppt_h"/>
                                          </p:val>
                                        </p:tav>
                                        <p:tav tm="100000">
                                          <p:val>
                                            <p:fltVal val="0"/>
                                          </p:val>
                                        </p:tav>
                                      </p:tavLst>
                                    </p:anim>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53" presetClass="exit" presetSubtype="0" fill="hold" nodeType="with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fltVal val="0"/>
                                          </p:val>
                                        </p:tav>
                                      </p:tavLst>
                                    </p:anim>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3"/>
                                        </p:tgtEl>
                                        <p:attrNameLst>
                                          <p:attrName>ppt_w</p:attrName>
                                        </p:attrNameLst>
                                      </p:cBhvr>
                                      <p:tavLst>
                                        <p:tav tm="0">
                                          <p:val>
                                            <p:strVal val="ppt_w"/>
                                          </p:val>
                                        </p:tav>
                                        <p:tav tm="100000">
                                          <p:val>
                                            <p:fltVal val="0"/>
                                          </p:val>
                                        </p:tav>
                                      </p:tavLst>
                                    </p:anim>
                                    <p:anim calcmode="lin" valueType="num">
                                      <p:cBhvr>
                                        <p:cTn id="55" dur="500"/>
                                        <p:tgtEl>
                                          <p:spTgt spid="3"/>
                                        </p:tgtEl>
                                        <p:attrNameLst>
                                          <p:attrName>ppt_h</p:attrName>
                                        </p:attrNameLst>
                                      </p:cBhvr>
                                      <p:tavLst>
                                        <p:tav tm="0">
                                          <p:val>
                                            <p:strVal val="ppt_h"/>
                                          </p:val>
                                        </p:tav>
                                        <p:tav tm="100000">
                                          <p:val>
                                            <p:fltVal val="0"/>
                                          </p:val>
                                        </p:tav>
                                      </p:tavLst>
                                    </p:anim>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fade">
                                      <p:cBhvr>
                                        <p:cTn id="62" dur="500"/>
                                        <p:tgtEl>
                                          <p:spTgt spid="1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500"/>
                                        <p:tgtEl>
                                          <p:spTgt spid="1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500"/>
                                        <p:tgtEl>
                                          <p:spTgt spid="1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500"/>
                                        <p:tgtEl>
                                          <p:spTgt spid="1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fade">
                                      <p:cBhvr>
                                        <p:cTn id="77" dur="500"/>
                                        <p:tgtEl>
                                          <p:spTgt spid="1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child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122"/>
                                        </p:tgtEl>
                                        <p:attrNameLst>
                                          <p:attrName>style.visibility</p:attrName>
                                        </p:attrNameLst>
                                      </p:cBhvr>
                                      <p:to>
                                        <p:strVal val="visible"/>
                                      </p:to>
                                    </p:set>
                                    <p:anim calcmode="lin" valueType="num">
                                      <p:cBhvr>
                                        <p:cTn id="93" dur="500" fill="hold"/>
                                        <p:tgtEl>
                                          <p:spTgt spid="122"/>
                                        </p:tgtEl>
                                        <p:attrNameLst>
                                          <p:attrName>ppt_w</p:attrName>
                                        </p:attrNameLst>
                                      </p:cBhvr>
                                      <p:tavLst>
                                        <p:tav tm="0">
                                          <p:val>
                                            <p:fltVal val="0"/>
                                          </p:val>
                                        </p:tav>
                                        <p:tav tm="100000">
                                          <p:val>
                                            <p:strVal val="#ppt_w"/>
                                          </p:val>
                                        </p:tav>
                                      </p:tavLst>
                                    </p:anim>
                                    <p:anim calcmode="lin" valueType="num">
                                      <p:cBhvr>
                                        <p:cTn id="94" dur="500" fill="hold"/>
                                        <p:tgtEl>
                                          <p:spTgt spid="122"/>
                                        </p:tgtEl>
                                        <p:attrNameLst>
                                          <p:attrName>ppt_h</p:attrName>
                                        </p:attrNameLst>
                                      </p:cBhvr>
                                      <p:tavLst>
                                        <p:tav tm="0">
                                          <p:val>
                                            <p:fltVal val="0"/>
                                          </p:val>
                                        </p:tav>
                                        <p:tav tm="100000">
                                          <p:val>
                                            <p:strVal val="#ppt_h"/>
                                          </p:val>
                                        </p:tav>
                                      </p:tavLst>
                                    </p:anim>
                                    <p:animEffect transition="in" filter="fade">
                                      <p:cBhvr>
                                        <p:cTn id="9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2" grpId="0" animBg="1"/>
      <p:bldP spid="52" grpId="1" animBg="1"/>
      <p:bldP spid="100" grpId="0"/>
      <p:bldP spid="50" grpId="0" animBg="1"/>
      <p:bldP spid="49" grpId="0" animBg="1"/>
      <p:bldP spid="111" grpId="0"/>
      <p:bldP spid="112" grpId="0" animBg="1"/>
      <p:bldP spid="113" grpId="0" animBg="1"/>
      <p:bldP spid="114" grpId="0" animBg="1"/>
      <p:bldP spid="115" grpId="0" animBg="1"/>
      <p:bldP spid="116" grpId="0" animBg="1"/>
      <p:bldP spid="118" grpId="0" animBg="1"/>
      <p:bldP spid="121" grpId="0"/>
      <p:bldP spid="1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总结</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5539" name="Content Placeholder 2"/>
          <p:cNvSpPr>
            <a:spLocks noGrp="1"/>
          </p:cNvSpPr>
          <p:nvPr>
            <p:ph type="body" sz="quarter" idx="10"/>
          </p:nvPr>
        </p:nvSpPr>
        <p:spPr>
          <a:xfrm>
            <a:off x="381000" y="1752600"/>
            <a:ext cx="8382000" cy="4678204"/>
          </a:xfrm>
        </p:spPr>
        <p:txBody>
          <a:bodyPr/>
          <a:lstStyle/>
          <a:p>
            <a:pPr eaLnBrk="1" hangingPunct="1">
              <a:buFont typeface="Wingdings" pitchFamily="2" charset="2"/>
              <a:buChar char="l"/>
            </a:pPr>
            <a:r>
              <a:rPr lang="zh-CN" altLang="en-US" sz="2400" b="1" dirty="0" smtClean="0">
                <a:solidFill>
                  <a:schemeClr val="accent1"/>
                </a:solidFill>
              </a:rPr>
              <a:t>系统结构更加优良</a:t>
            </a:r>
            <a:endParaRPr lang="en-US" altLang="en-US" sz="2000" b="1" dirty="0" smtClean="0">
              <a:solidFill>
                <a:schemeClr val="accent1"/>
              </a:solidFill>
            </a:endParaRPr>
          </a:p>
          <a:p>
            <a:pPr eaLnBrk="1" hangingPunct="1">
              <a:buFont typeface="Wingdings" pitchFamily="2" charset="2"/>
              <a:buChar char="l"/>
            </a:pPr>
            <a:r>
              <a:rPr lang="zh-CN" altLang="en-US" sz="2400" b="1" dirty="0" smtClean="0">
                <a:solidFill>
                  <a:schemeClr val="accent1"/>
                </a:solidFill>
              </a:rPr>
              <a:t>更好的管理控制能力</a:t>
            </a:r>
            <a:endParaRPr lang="en-US" altLang="en-US" sz="2400" b="1" dirty="0" smtClean="0">
              <a:solidFill>
                <a:schemeClr val="accent1"/>
              </a:solidFill>
            </a:endParaRPr>
          </a:p>
          <a:p>
            <a:pPr eaLnBrk="1" hangingPunct="1">
              <a:buFont typeface="Wingdings" pitchFamily="2" charset="2"/>
              <a:buChar char="l"/>
            </a:pPr>
            <a:r>
              <a:rPr lang="zh-CN" altLang="en-US" sz="2400" b="1" dirty="0" smtClean="0">
                <a:solidFill>
                  <a:schemeClr val="accent1"/>
                </a:solidFill>
              </a:rPr>
              <a:t>更丰富的</a:t>
            </a:r>
            <a:r>
              <a:rPr lang="en-US" altLang="zh-CN" sz="2400" b="1" dirty="0" smtClean="0">
                <a:solidFill>
                  <a:schemeClr val="accent1"/>
                </a:solidFill>
              </a:rPr>
              <a:t>Web</a:t>
            </a:r>
            <a:r>
              <a:rPr lang="zh-CN" altLang="en-US" sz="2400" b="1" dirty="0" smtClean="0">
                <a:solidFill>
                  <a:schemeClr val="accent1"/>
                </a:solidFill>
              </a:rPr>
              <a:t>应用体验</a:t>
            </a:r>
            <a:endParaRPr lang="en-US" altLang="en-US" sz="2400" b="1" dirty="0" smtClean="0">
              <a:solidFill>
                <a:schemeClr val="accent1"/>
              </a:solidFill>
            </a:endParaRPr>
          </a:p>
          <a:p>
            <a:pPr eaLnBrk="1" hangingPunct="1">
              <a:buFont typeface="Wingdings" pitchFamily="2" charset="2"/>
              <a:buChar char="l"/>
            </a:pPr>
            <a:r>
              <a:rPr lang="zh-CN" altLang="en-US" sz="2400" b="1" dirty="0" smtClean="0">
                <a:solidFill>
                  <a:schemeClr val="accent1"/>
                </a:solidFill>
              </a:rPr>
              <a:t>性能和扩展性得到提升</a:t>
            </a:r>
            <a:endParaRPr lang="en-US" altLang="en-US" sz="2400" b="1" dirty="0" smtClean="0">
              <a:solidFill>
                <a:schemeClr val="accent1"/>
              </a:solidFill>
            </a:endParaRPr>
          </a:p>
          <a:p>
            <a:pPr eaLnBrk="1" hangingPunct="1">
              <a:buFont typeface="Wingdings" pitchFamily="2" charset="2"/>
              <a:buChar char="l"/>
            </a:pPr>
            <a:r>
              <a:rPr lang="zh-CN" altLang="en-US" sz="2400" b="1" dirty="0" smtClean="0">
                <a:solidFill>
                  <a:schemeClr val="accent1"/>
                </a:solidFill>
              </a:rPr>
              <a:t>与客户端</a:t>
            </a:r>
            <a:r>
              <a:rPr lang="en-US" altLang="zh-CN" sz="2400" b="1" dirty="0" smtClean="0">
                <a:solidFill>
                  <a:schemeClr val="accent1"/>
                </a:solidFill>
              </a:rPr>
              <a:t>OS</a:t>
            </a:r>
            <a:r>
              <a:rPr lang="zh-CN" altLang="en-US" sz="2400" b="1" dirty="0" smtClean="0">
                <a:solidFill>
                  <a:schemeClr val="accent1"/>
                </a:solidFill>
              </a:rPr>
              <a:t>更顺畅的配合</a:t>
            </a:r>
            <a:endParaRPr lang="en-US" altLang="en-US" sz="2400" b="1" dirty="0" smtClean="0">
              <a:solidFill>
                <a:schemeClr val="accent1"/>
              </a:solidFill>
            </a:endParaRPr>
          </a:p>
          <a:p>
            <a:pPr eaLnBrk="1" hangingPunct="1">
              <a:buFont typeface="Wingdings" pitchFamily="2" charset="2"/>
              <a:buChar char="l"/>
            </a:pPr>
            <a:r>
              <a:rPr lang="zh-CN" altLang="en-US" sz="2400" b="1" dirty="0" smtClean="0">
                <a:solidFill>
                  <a:schemeClr val="accent1"/>
                </a:solidFill>
              </a:rPr>
              <a:t>任何地点均可访问</a:t>
            </a:r>
            <a:endParaRPr lang="en-US" altLang="zh-CN" sz="2400" b="1" dirty="0" smtClean="0">
              <a:solidFill>
                <a:schemeClr val="accent1"/>
              </a:solidFill>
            </a:endParaRPr>
          </a:p>
          <a:p>
            <a:pPr eaLnBrk="1" hangingPunct="1">
              <a:buFont typeface="Wingdings" pitchFamily="2" charset="2"/>
              <a:buChar char="l"/>
            </a:pPr>
            <a:r>
              <a:rPr lang="zh-CN" altLang="en-US" sz="2400" b="1" dirty="0" smtClean="0">
                <a:solidFill>
                  <a:schemeClr val="accent1"/>
                </a:solidFill>
              </a:rPr>
              <a:t>更高水平的企业级基础平台</a:t>
            </a:r>
            <a:endParaRPr lang="en-US" dirty="0" smtClean="0"/>
          </a:p>
        </p:txBody>
      </p:sp>
    </p:spTree>
  </p:cSld>
  <p:clrMapOvr>
    <a:masterClrMapping/>
  </p:clrMapOvr>
  <p:transition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介绍内容</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Pentagon 17"/>
          <p:cNvSpPr/>
          <p:nvPr/>
        </p:nvSpPr>
        <p:spPr bwMode="auto">
          <a:xfrm flipH="1">
            <a:off x="304800" y="1433798"/>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5938" indent="-349250" defTabSz="912813" eaLnBrk="0" hangingPunct="0">
              <a:lnSpc>
                <a:spcPct val="90000"/>
              </a:lnSpc>
              <a:spcBef>
                <a:spcPct val="20000"/>
              </a:spcBef>
            </a:pPr>
            <a:r>
              <a:rPr lang="en-US" sz="3200" dirty="0" smtClean="0">
                <a:latin typeface="+mn-lt"/>
                <a:cs typeface="+mn-cs"/>
              </a:rPr>
              <a:t>WS08R2</a:t>
            </a:r>
            <a:r>
              <a:rPr lang="zh-CN" altLang="en-US" sz="3200" dirty="0" smtClean="0">
                <a:latin typeface="+mn-lt"/>
                <a:cs typeface="+mn-cs"/>
              </a:rPr>
              <a:t>中的虚拟化技术</a:t>
            </a:r>
            <a:r>
              <a:rPr lang="en-US" sz="3200" dirty="0" smtClean="0">
                <a:latin typeface="+mn-lt"/>
                <a:cs typeface="+mn-cs"/>
              </a:rPr>
              <a:t>:</a:t>
            </a:r>
          </a:p>
        </p:txBody>
      </p:sp>
      <p:sp>
        <p:nvSpPr>
          <p:cNvPr id="19" name="Pentagon 18"/>
          <p:cNvSpPr/>
          <p:nvPr/>
        </p:nvSpPr>
        <p:spPr bwMode="auto">
          <a:xfrm flipH="1">
            <a:off x="304800" y="2133600"/>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973138" lvl="1" indent="-349250" defTabSz="912813" eaLnBrk="0" hangingPunct="0">
              <a:lnSpc>
                <a:spcPct val="90000"/>
              </a:lnSpc>
              <a:spcBef>
                <a:spcPct val="20000"/>
              </a:spcBef>
              <a:buBlip>
                <a:blip r:embed="rId3"/>
              </a:buBlip>
            </a:pPr>
            <a:r>
              <a:rPr lang="zh-CN" altLang="en-US" sz="2800" dirty="0" smtClean="0">
                <a:latin typeface="+mn-lt"/>
                <a:cs typeface="+mn-cs"/>
              </a:rPr>
              <a:t>服务器虚拟化（</a:t>
            </a:r>
            <a:r>
              <a:rPr lang="en-US" sz="2800" dirty="0" smtClean="0">
                <a:latin typeface="+mn-lt"/>
                <a:cs typeface="+mn-cs"/>
              </a:rPr>
              <a:t>Hyper-V</a:t>
            </a:r>
            <a:r>
              <a:rPr lang="zh-CN" altLang="en-US" sz="2800" dirty="0" smtClean="0">
                <a:latin typeface="+mn-lt"/>
                <a:cs typeface="+mn-cs"/>
              </a:rPr>
              <a:t>）</a:t>
            </a:r>
            <a:endParaRPr lang="en-US" sz="2800" dirty="0" smtClean="0">
              <a:latin typeface="+mn-lt"/>
              <a:cs typeface="+mn-cs"/>
            </a:endParaRPr>
          </a:p>
        </p:txBody>
      </p:sp>
      <p:sp>
        <p:nvSpPr>
          <p:cNvPr id="20" name="Pentagon 19"/>
          <p:cNvSpPr/>
          <p:nvPr/>
        </p:nvSpPr>
        <p:spPr bwMode="auto">
          <a:xfrm flipH="1">
            <a:off x="304800" y="2819400"/>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973138" lvl="1" indent="-349250" defTabSz="912813" eaLnBrk="0" hangingPunct="0">
              <a:lnSpc>
                <a:spcPct val="90000"/>
              </a:lnSpc>
              <a:spcBef>
                <a:spcPct val="20000"/>
              </a:spcBef>
              <a:buBlip>
                <a:blip r:embed="rId3"/>
              </a:buBlip>
            </a:pPr>
            <a:r>
              <a:rPr lang="zh-CN" altLang="en-US" sz="2800" dirty="0" smtClean="0">
                <a:latin typeface="+mn-lt"/>
                <a:cs typeface="+mn-cs"/>
              </a:rPr>
              <a:t>展现层虚拟化（</a:t>
            </a:r>
            <a:r>
              <a:rPr lang="en-US" sz="2800" dirty="0" smtClean="0">
                <a:latin typeface="+mn-lt"/>
                <a:cs typeface="+mn-cs"/>
              </a:rPr>
              <a:t>RDS</a:t>
            </a:r>
            <a:r>
              <a:rPr lang="zh-CN" altLang="en-US" sz="2800" dirty="0" smtClean="0">
                <a:latin typeface="+mn-lt"/>
                <a:cs typeface="+mn-cs"/>
              </a:rPr>
              <a:t>）</a:t>
            </a:r>
            <a:endParaRPr lang="en-US" sz="2800" dirty="0" smtClean="0">
              <a:latin typeface="+mn-lt"/>
              <a:cs typeface="+mn-cs"/>
            </a:endParaRPr>
          </a:p>
        </p:txBody>
      </p:sp>
    </p:spTree>
  </p:cSld>
  <p:clrMapOvr>
    <a:masterClrMapping/>
  </p:clrMapOvr>
  <p:transition advTm="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1117600" y="3708400"/>
            <a:ext cx="6807200" cy="1930400"/>
          </a:xfrm>
          <a:custGeom>
            <a:avLst/>
            <a:gdLst>
              <a:gd name="connsiteX0" fmla="*/ 0 w 6807200"/>
              <a:gd name="connsiteY0" fmla="*/ 0 h 1752600"/>
              <a:gd name="connsiteX1" fmla="*/ 0 w 6807200"/>
              <a:gd name="connsiteY1" fmla="*/ 1752600 h 1752600"/>
              <a:gd name="connsiteX2" fmla="*/ 6807200 w 6807200"/>
              <a:gd name="connsiteY2" fmla="*/ 1752600 h 1752600"/>
              <a:gd name="connsiteX3" fmla="*/ 6794500 w 6807200"/>
              <a:gd name="connsiteY3" fmla="*/ 368300 h 1752600"/>
            </a:gdLst>
            <a:ahLst/>
            <a:cxnLst>
              <a:cxn ang="0">
                <a:pos x="connsiteX0" y="connsiteY0"/>
              </a:cxn>
              <a:cxn ang="0">
                <a:pos x="connsiteX1" y="connsiteY1"/>
              </a:cxn>
              <a:cxn ang="0">
                <a:pos x="connsiteX2" y="connsiteY2"/>
              </a:cxn>
              <a:cxn ang="0">
                <a:pos x="connsiteX3" y="connsiteY3"/>
              </a:cxn>
            </a:cxnLst>
            <a:rect l="l" t="t" r="r" b="b"/>
            <a:pathLst>
              <a:path w="6807200" h="1752600">
                <a:moveTo>
                  <a:pt x="0" y="0"/>
                </a:moveTo>
                <a:lnTo>
                  <a:pt x="0" y="1752600"/>
                </a:lnTo>
                <a:lnTo>
                  <a:pt x="6807200" y="1752600"/>
                </a:lnTo>
                <a:lnTo>
                  <a:pt x="6794500" y="368300"/>
                </a:lnTo>
              </a:path>
            </a:pathLst>
          </a:cu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1219200" y="3352800"/>
            <a:ext cx="1295400" cy="1588"/>
          </a:xfrm>
          <a:prstGeom prst="line">
            <a:avLst/>
          </a:pr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flipH="1">
            <a:off x="57156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defTabSz="914363" eaLnBrk="1" fontAlgn="auto" hangingPunct="1">
              <a:spcAft>
                <a:spcPts val="0"/>
              </a:spcAft>
              <a:defRPr/>
            </a:pP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高可用性的提升</a:t>
            </a:r>
            <a:b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2800" b="1" dirty="0" smtClean="0">
                <a:ln w="1905"/>
                <a:solidFill>
                  <a:srgbClr val="7030A0"/>
                </a:solidFill>
                <a:effectLst>
                  <a:innerShdw blurRad="69850" dist="43180" dir="5400000">
                    <a:srgbClr val="000000">
                      <a:alpha val="65000"/>
                    </a:srgbClr>
                  </a:innerShdw>
                </a:effectLst>
              </a:rPr>
              <a:t>在线迁移</a:t>
            </a:r>
            <a:endParaRPr sz="3600" dirty="0">
              <a:solidFill>
                <a:srgbClr val="7030A0"/>
              </a:solidFill>
            </a:endParaRPr>
          </a:p>
        </p:txBody>
      </p:sp>
      <p:sp>
        <p:nvSpPr>
          <p:cNvPr id="31" name="TextBox 30"/>
          <p:cNvSpPr txBox="1"/>
          <p:nvPr/>
        </p:nvSpPr>
        <p:spPr>
          <a:xfrm>
            <a:off x="1428728" y="4071942"/>
            <a:ext cx="1143008" cy="338554"/>
          </a:xfrm>
          <a:prstGeom prst="rect">
            <a:avLst/>
          </a:prstGeom>
          <a:noFill/>
        </p:spPr>
        <p:txBody>
          <a:bodyPr wrap="square" rtlCol="0">
            <a:spAutoFit/>
          </a:bodyPr>
          <a:lstStyle/>
          <a:p>
            <a:pPr algn="ctr"/>
            <a:r>
              <a:rPr lang="zh-CN" altLang="en-US" sz="1600" dirty="0" smtClean="0"/>
              <a:t>群集节点</a:t>
            </a:r>
            <a:r>
              <a:rPr lang="en-US" altLang="zh-CN" sz="1600" dirty="0" smtClean="0"/>
              <a:t>1</a:t>
            </a:r>
            <a:endParaRPr lang="en-US" sz="1600" dirty="0" smtClean="0"/>
          </a:p>
        </p:txBody>
      </p:sp>
      <p:pic>
        <p:nvPicPr>
          <p:cNvPr id="57"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4780608" y="4485000"/>
            <a:ext cx="933682" cy="611071"/>
          </a:xfrm>
          <a:prstGeom prst="rect">
            <a:avLst/>
          </a:prstGeom>
          <a:noFill/>
        </p:spPr>
      </p:pic>
      <p:sp>
        <p:nvSpPr>
          <p:cNvPr id="12" name="TextBox 11"/>
          <p:cNvSpPr txBox="1"/>
          <p:nvPr/>
        </p:nvSpPr>
        <p:spPr>
          <a:xfrm>
            <a:off x="4509354" y="5029200"/>
            <a:ext cx="1434870" cy="338554"/>
          </a:xfrm>
          <a:prstGeom prst="rect">
            <a:avLst/>
          </a:prstGeom>
          <a:noFill/>
        </p:spPr>
        <p:txBody>
          <a:bodyPr wrap="square" rtlCol="0">
            <a:spAutoFit/>
          </a:bodyPr>
          <a:lstStyle/>
          <a:p>
            <a:pPr algn="ctr"/>
            <a:r>
              <a:rPr lang="zh-CN" altLang="en-US" sz="1600" dirty="0" smtClean="0">
                <a:latin typeface="+mj-lt"/>
              </a:rPr>
              <a:t>网络存储</a:t>
            </a:r>
            <a:endParaRPr lang="en-US" sz="1600" dirty="0">
              <a:latin typeface="+mj-lt"/>
            </a:endParaRPr>
          </a:p>
        </p:txBody>
      </p:sp>
      <p:sp>
        <p:nvSpPr>
          <p:cNvPr id="59" name="TextBox 58"/>
          <p:cNvSpPr txBox="1"/>
          <p:nvPr/>
        </p:nvSpPr>
        <p:spPr>
          <a:xfrm>
            <a:off x="7849224" y="4143380"/>
            <a:ext cx="1294776" cy="338554"/>
          </a:xfrm>
          <a:prstGeom prst="rect">
            <a:avLst/>
          </a:prstGeom>
          <a:noFill/>
        </p:spPr>
        <p:txBody>
          <a:bodyPr wrap="square" rtlCol="0">
            <a:spAutoFit/>
          </a:bodyPr>
          <a:lstStyle/>
          <a:p>
            <a:pPr algn="ctr"/>
            <a:r>
              <a:rPr lang="zh-CN" altLang="en-US" sz="1600" dirty="0" smtClean="0"/>
              <a:t>群集节点</a:t>
            </a:r>
            <a:r>
              <a:rPr lang="en-US" sz="1600" dirty="0" smtClean="0"/>
              <a:t>2</a:t>
            </a:r>
          </a:p>
        </p:txBody>
      </p:sp>
      <p:pic>
        <p:nvPicPr>
          <p:cNvPr id="60" name="Picture 2" descr="C:\Courses\Windows Vista Illustration Icons\Server.png"/>
          <p:cNvPicPr>
            <a:picLocks noChangeAspect="1" noChangeArrowheads="1"/>
          </p:cNvPicPr>
          <p:nvPr/>
        </p:nvPicPr>
        <p:blipFill>
          <a:blip r:embed="rId4" cstate="print"/>
          <a:srcRect/>
          <a:stretch>
            <a:fillRect/>
          </a:stretch>
        </p:blipFill>
        <p:spPr bwMode="auto">
          <a:xfrm flipH="1">
            <a:off x="7143842" y="2853456"/>
            <a:ext cx="1010182" cy="1382353"/>
          </a:xfrm>
          <a:prstGeom prst="rect">
            <a:avLst/>
          </a:prstGeom>
          <a:noFill/>
        </p:spPr>
      </p:pic>
      <p:sp>
        <p:nvSpPr>
          <p:cNvPr id="34" name="Freeform 33"/>
          <p:cNvSpPr/>
          <p:nvPr/>
        </p:nvSpPr>
        <p:spPr>
          <a:xfrm>
            <a:off x="28962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descr="C:\Courses\Windows Vista Illustration Icons\Server.png"/>
          <p:cNvPicPr>
            <a:picLocks noChangeAspect="1" noChangeArrowheads="1"/>
          </p:cNvPicPr>
          <p:nvPr/>
        </p:nvPicPr>
        <p:blipFill>
          <a:blip r:embed="rId4" cstate="print"/>
          <a:srcRect/>
          <a:stretch>
            <a:fillRect/>
          </a:stretch>
        </p:blipFill>
        <p:spPr bwMode="auto">
          <a:xfrm>
            <a:off x="2373707" y="2853456"/>
            <a:ext cx="1010182" cy="1382353"/>
          </a:xfrm>
          <a:prstGeom prst="rect">
            <a:avLst/>
          </a:prstGeom>
          <a:noFill/>
        </p:spPr>
      </p:pic>
      <p:pic>
        <p:nvPicPr>
          <p:cNvPr id="61" name="Picture 3" descr="C:\Courses\Windows Vista Illustration Icons\VPN.png"/>
          <p:cNvPicPr>
            <a:picLocks noChangeAspect="1" noChangeArrowheads="1"/>
          </p:cNvPicPr>
          <p:nvPr/>
        </p:nvPicPr>
        <p:blipFill>
          <a:blip r:embed="rId5" cstate="print"/>
          <a:srcRect/>
          <a:stretch>
            <a:fillRect/>
          </a:stretch>
        </p:blipFill>
        <p:spPr bwMode="auto">
          <a:xfrm>
            <a:off x="3061459"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9" name="Right Arrow 38"/>
          <p:cNvSpPr/>
          <p:nvPr/>
        </p:nvSpPr>
        <p:spPr bwMode="auto">
          <a:xfrm>
            <a:off x="3734424"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rgbClr val="FFFFFF"/>
                </a:solidFill>
                <a:effectLst>
                  <a:outerShdw blurRad="38100" dist="38100" dir="2700000" algn="tl">
                    <a:srgbClr val="000000">
                      <a:alpha val="43137"/>
                    </a:srgbClr>
                  </a:outerShdw>
                </a:effectLst>
                <a:latin typeface="Segoe" pitchFamily="34" charset="0"/>
              </a:rPr>
              <a:t>配置数据</a:t>
            </a: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3260419" y="1777425"/>
            <a:ext cx="1312205" cy="338554"/>
          </a:xfrm>
          <a:prstGeom prst="rect">
            <a:avLst/>
          </a:prstGeom>
          <a:noFill/>
        </p:spPr>
        <p:txBody>
          <a:bodyPr wrap="square" rtlCol="0">
            <a:spAutoFit/>
          </a:bodyPr>
          <a:lstStyle/>
          <a:p>
            <a:pPr algn="ctr"/>
            <a:r>
              <a:rPr lang="zh-CN" altLang="en-US" sz="1600" dirty="0" smtClean="0"/>
              <a:t>虚拟机</a:t>
            </a:r>
            <a:endParaRPr lang="en-US" sz="1600" dirty="0" smtClean="0"/>
          </a:p>
        </p:txBody>
      </p:sp>
      <p:sp>
        <p:nvSpPr>
          <p:cNvPr id="58" name="Right Arrow 57"/>
          <p:cNvSpPr/>
          <p:nvPr/>
        </p:nvSpPr>
        <p:spPr bwMode="auto">
          <a:xfrm>
            <a:off x="3733800" y="3386142"/>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rgbClr val="FFFFFF"/>
                </a:solidFill>
                <a:effectLst>
                  <a:outerShdw blurRad="38100" dist="38100" dir="2700000" algn="tl">
                    <a:srgbClr val="000000">
                      <a:alpha val="43137"/>
                    </a:srgbClr>
                  </a:outerShdw>
                </a:effectLst>
                <a:latin typeface="Segoe" pitchFamily="34" charset="0"/>
              </a:rPr>
              <a:t>内存内容</a:t>
            </a: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5562600" y="4114800"/>
            <a:ext cx="636004" cy="338554"/>
          </a:xfrm>
          <a:prstGeom prst="rect">
            <a:avLst/>
          </a:prstGeom>
          <a:noFill/>
        </p:spPr>
        <p:txBody>
          <a:bodyPr wrap="square" rtlCol="0">
            <a:spAutoFit/>
          </a:bodyPr>
          <a:lstStyle/>
          <a:p>
            <a:pPr algn="ctr"/>
            <a:r>
              <a:rPr lang="en-US" sz="1600" dirty="0" smtClean="0">
                <a:latin typeface="+mj-lt"/>
              </a:rPr>
              <a:t>VHD</a:t>
            </a:r>
          </a:p>
        </p:txBody>
      </p:sp>
      <p:pic>
        <p:nvPicPr>
          <p:cNvPr id="1026" name="Picture 2" descr="C:\Courses\Icons Windows Vista\imageres.dll_I0020_0409.png"/>
          <p:cNvPicPr>
            <a:picLocks noChangeAspect="1" noChangeArrowheads="1"/>
          </p:cNvPicPr>
          <p:nvPr/>
        </p:nvPicPr>
        <p:blipFill>
          <a:blip r:embed="rId6" cstate="print"/>
          <a:srcRect/>
          <a:stretch>
            <a:fillRect/>
          </a:stretch>
        </p:blipFill>
        <p:spPr bwMode="auto">
          <a:xfrm>
            <a:off x="5068954" y="3962400"/>
            <a:ext cx="875271" cy="875270"/>
          </a:xfrm>
          <a:prstGeom prst="rect">
            <a:avLst/>
          </a:prstGeom>
          <a:noFill/>
        </p:spPr>
      </p:pic>
      <p:sp>
        <p:nvSpPr>
          <p:cNvPr id="63" name="Right Arrow 62"/>
          <p:cNvSpPr/>
          <p:nvPr/>
        </p:nvSpPr>
        <p:spPr bwMode="auto">
          <a:xfrm>
            <a:off x="3733800" y="3386142"/>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b="1" dirty="0" smtClean="0">
                <a:solidFill>
                  <a:srgbClr val="FFFFFF"/>
                </a:solidFill>
                <a:effectLst>
                  <a:outerShdw blurRad="38100" dist="38100" dir="2700000" algn="tl">
                    <a:srgbClr val="000000">
                      <a:alpha val="43137"/>
                    </a:srgbClr>
                  </a:outerShdw>
                </a:effectLst>
                <a:latin typeface="Segoe" pitchFamily="34" charset="0"/>
              </a:rPr>
              <a:t>内存同步</a:t>
            </a:r>
            <a:endParaRPr lang="en-US" sz="2000"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7" name="Picture 3" descr="C:\Courses\Windows Vista Illustration Icons\VPN.png"/>
          <p:cNvPicPr>
            <a:picLocks noChangeAspect="1" noChangeArrowheads="1"/>
          </p:cNvPicPr>
          <p:nvPr/>
        </p:nvPicPr>
        <p:blipFill>
          <a:blip r:embed="rId5" cstate="print"/>
          <a:srcRect/>
          <a:stretch>
            <a:fillRect/>
          </a:stretch>
        </p:blipFill>
        <p:spPr bwMode="auto">
          <a:xfrm flipH="1">
            <a:off x="6563584"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5" name="TextBox 34"/>
          <p:cNvSpPr txBox="1"/>
          <p:nvPr/>
        </p:nvSpPr>
        <p:spPr>
          <a:xfrm>
            <a:off x="6172824" y="1777425"/>
            <a:ext cx="1312205" cy="338554"/>
          </a:xfrm>
          <a:prstGeom prst="rect">
            <a:avLst/>
          </a:prstGeom>
          <a:noFill/>
        </p:spPr>
        <p:txBody>
          <a:bodyPr wrap="square" rtlCol="0">
            <a:spAutoFit/>
          </a:bodyPr>
          <a:lstStyle/>
          <a:p>
            <a:pPr algn="ctr"/>
            <a:r>
              <a:rPr lang="zh-CN" altLang="en-US" sz="1600" dirty="0" smtClean="0"/>
              <a:t>虚拟机</a:t>
            </a:r>
            <a:endParaRPr lang="en-US" sz="1600" dirty="0" smtClean="0"/>
          </a:p>
        </p:txBody>
      </p:sp>
      <p:grpSp>
        <p:nvGrpSpPr>
          <p:cNvPr id="3" name="Group 42"/>
          <p:cNvGrpSpPr/>
          <p:nvPr/>
        </p:nvGrpSpPr>
        <p:grpSpPr>
          <a:xfrm>
            <a:off x="76200" y="2743200"/>
            <a:ext cx="1524000" cy="1240276"/>
            <a:chOff x="1981200" y="3048000"/>
            <a:chExt cx="3581400" cy="2914649"/>
          </a:xfrm>
        </p:grpSpPr>
        <p:pic>
          <p:nvPicPr>
            <p:cNvPr id="1031" name="Picture 7" descr="C:\Courses\Icons Windows Vista\Computer_monitor.png"/>
            <p:cNvPicPr>
              <a:picLocks noChangeAspect="1" noChangeArrowheads="1"/>
            </p:cNvPicPr>
            <p:nvPr/>
          </p:nvPicPr>
          <p:blipFill>
            <a:blip r:embed="rId7" cstate="print"/>
            <a:srcRect/>
            <a:stretch>
              <a:fillRect/>
            </a:stretch>
          </p:blipFill>
          <p:spPr bwMode="auto">
            <a:xfrm>
              <a:off x="3124200" y="3048000"/>
              <a:ext cx="2438400" cy="2501900"/>
            </a:xfrm>
            <a:prstGeom prst="rect">
              <a:avLst/>
            </a:prstGeom>
            <a:noFill/>
          </p:spPr>
        </p:pic>
        <p:pic>
          <p:nvPicPr>
            <p:cNvPr id="1032" name="Picture 8" descr="C:\Courses\Icons Windows Vista\User_green.png"/>
            <p:cNvPicPr>
              <a:picLocks noChangeAspect="1" noChangeArrowheads="1"/>
            </p:cNvPicPr>
            <p:nvPr/>
          </p:nvPicPr>
          <p:blipFill>
            <a:blip r:embed="rId8" cstate="print"/>
            <a:srcRect/>
            <a:stretch>
              <a:fillRect/>
            </a:stretch>
          </p:blipFill>
          <p:spPr bwMode="auto">
            <a:xfrm flipH="1">
              <a:off x="1981200" y="3644300"/>
              <a:ext cx="1905000" cy="2318349"/>
            </a:xfrm>
            <a:prstGeom prst="rect">
              <a:avLst/>
            </a:prstGeom>
            <a:noFill/>
          </p:spPr>
        </p:pic>
      </p:grpSp>
      <p:pic>
        <p:nvPicPr>
          <p:cNvPr id="1033" name="Picture 9" descr="C:\Courses\Icons Windows Vista\Application.png"/>
          <p:cNvPicPr>
            <a:picLocks noChangeAspect="1" noChangeArrowheads="1"/>
          </p:cNvPicPr>
          <p:nvPr/>
        </p:nvPicPr>
        <p:blipFill>
          <a:blip r:embed="rId9" cstate="print"/>
          <a:srcRect/>
          <a:stretch>
            <a:fillRect/>
          </a:stretch>
        </p:blipFill>
        <p:spPr bwMode="auto">
          <a:xfrm>
            <a:off x="990600" y="2667000"/>
            <a:ext cx="691243" cy="571500"/>
          </a:xfrm>
          <a:prstGeom prst="rect">
            <a:avLst/>
          </a:prstGeom>
          <a:noFill/>
        </p:spPr>
      </p:pic>
      <p:grpSp>
        <p:nvGrpSpPr>
          <p:cNvPr id="4" name="Group 91"/>
          <p:cNvGrpSpPr/>
          <p:nvPr/>
        </p:nvGrpSpPr>
        <p:grpSpPr>
          <a:xfrm>
            <a:off x="3895725" y="2743200"/>
            <a:ext cx="2667000" cy="140368"/>
            <a:chOff x="3733800" y="1524000"/>
            <a:chExt cx="2895600" cy="152400"/>
          </a:xfrm>
        </p:grpSpPr>
        <p:sp>
          <p:nvSpPr>
            <p:cNvPr id="79" name="Oval 78"/>
            <p:cNvSpPr/>
            <p:nvPr/>
          </p:nvSpPr>
          <p:spPr bwMode="auto">
            <a:xfrm>
              <a:off x="3733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Oval 79"/>
            <p:cNvSpPr/>
            <p:nvPr/>
          </p:nvSpPr>
          <p:spPr bwMode="auto">
            <a:xfrm>
              <a:off x="3962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Oval 80"/>
            <p:cNvSpPr/>
            <p:nvPr/>
          </p:nvSpPr>
          <p:spPr bwMode="auto">
            <a:xfrm>
              <a:off x="4191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Oval 81"/>
            <p:cNvSpPr/>
            <p:nvPr/>
          </p:nvSpPr>
          <p:spPr bwMode="auto">
            <a:xfrm>
              <a:off x="4419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Oval 82"/>
            <p:cNvSpPr/>
            <p:nvPr/>
          </p:nvSpPr>
          <p:spPr bwMode="auto">
            <a:xfrm>
              <a:off x="4648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Oval 83"/>
            <p:cNvSpPr/>
            <p:nvPr/>
          </p:nvSpPr>
          <p:spPr bwMode="auto">
            <a:xfrm>
              <a:off x="4876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Oval 84"/>
            <p:cNvSpPr/>
            <p:nvPr/>
          </p:nvSpPr>
          <p:spPr bwMode="auto">
            <a:xfrm>
              <a:off x="5105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Oval 85"/>
            <p:cNvSpPr/>
            <p:nvPr/>
          </p:nvSpPr>
          <p:spPr bwMode="auto">
            <a:xfrm>
              <a:off x="5334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Oval 86"/>
            <p:cNvSpPr/>
            <p:nvPr/>
          </p:nvSpPr>
          <p:spPr bwMode="auto">
            <a:xfrm>
              <a:off x="5562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Oval 87"/>
            <p:cNvSpPr/>
            <p:nvPr/>
          </p:nvSpPr>
          <p:spPr bwMode="auto">
            <a:xfrm>
              <a:off x="5791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88"/>
            <p:cNvSpPr/>
            <p:nvPr/>
          </p:nvSpPr>
          <p:spPr bwMode="auto">
            <a:xfrm>
              <a:off x="6019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6248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Oval 90"/>
            <p:cNvSpPr/>
            <p:nvPr/>
          </p:nvSpPr>
          <p:spPr bwMode="auto">
            <a:xfrm>
              <a:off x="6477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8" name="Picture 3" descr="C:\Courses\Icons Windows Vista\imageres.dll_I0022_0409.png"/>
          <p:cNvPicPr>
            <a:picLocks noChangeAspect="1" noChangeArrowheads="1"/>
          </p:cNvPicPr>
          <p:nvPr/>
        </p:nvPicPr>
        <p:blipFill>
          <a:blip r:embed="rId10" cstate="print"/>
          <a:srcRect/>
          <a:stretch>
            <a:fillRect/>
          </a:stretch>
        </p:blipFill>
        <p:spPr bwMode="auto">
          <a:xfrm>
            <a:off x="3200400" y="2514600"/>
            <a:ext cx="667376" cy="667376"/>
          </a:xfrm>
          <a:prstGeom prst="rect">
            <a:avLst/>
          </a:prstGeom>
          <a:noFill/>
        </p:spPr>
      </p:pic>
      <p:pic>
        <p:nvPicPr>
          <p:cNvPr id="1027" name="Picture 3" descr="C:\Courses\Icons Windows Vista\imageres.dll_I0022_0409.png"/>
          <p:cNvPicPr>
            <a:picLocks noChangeAspect="1" noChangeArrowheads="1"/>
          </p:cNvPicPr>
          <p:nvPr/>
        </p:nvPicPr>
        <p:blipFill>
          <a:blip r:embed="rId10" cstate="print"/>
          <a:srcRect/>
          <a:stretch>
            <a:fillRect/>
          </a:stretch>
        </p:blipFill>
        <p:spPr bwMode="auto">
          <a:xfrm>
            <a:off x="3200400" y="2514600"/>
            <a:ext cx="667376" cy="667376"/>
          </a:xfrm>
          <a:prstGeom prst="rect">
            <a:avLst/>
          </a:prstGeom>
          <a:noFill/>
        </p:spPr>
      </p:pic>
      <p:pic>
        <p:nvPicPr>
          <p:cNvPr id="93" name="Picture 9" descr="C:\Courses\Icons Windows Vista\Application.png"/>
          <p:cNvPicPr>
            <a:picLocks noChangeAspect="1" noChangeArrowheads="1"/>
          </p:cNvPicPr>
          <p:nvPr/>
        </p:nvPicPr>
        <p:blipFill>
          <a:blip r:embed="rId9" cstate="print"/>
          <a:srcRect/>
          <a:stretch>
            <a:fillRect/>
          </a:stretch>
        </p:blipFill>
        <p:spPr bwMode="auto">
          <a:xfrm>
            <a:off x="2438400" y="3429000"/>
            <a:ext cx="691243" cy="571500"/>
          </a:xfrm>
          <a:prstGeom prst="rect">
            <a:avLst/>
          </a:prstGeom>
          <a:noFill/>
        </p:spPr>
      </p:pic>
      <p:pic>
        <p:nvPicPr>
          <p:cNvPr id="96" name="Picture 9" descr="C:\Courses\Icons Windows Vista\Application.png"/>
          <p:cNvPicPr>
            <a:picLocks noChangeAspect="1" noChangeArrowheads="1"/>
          </p:cNvPicPr>
          <p:nvPr/>
        </p:nvPicPr>
        <p:blipFill>
          <a:blip r:embed="rId9" cstate="print"/>
          <a:srcRect/>
          <a:stretch>
            <a:fillRect/>
          </a:stretch>
        </p:blipFill>
        <p:spPr bwMode="auto">
          <a:xfrm>
            <a:off x="7391400" y="3429000"/>
            <a:ext cx="691243" cy="571500"/>
          </a:xfrm>
          <a:prstGeom prst="rect">
            <a:avLst/>
          </a:prstGeom>
          <a:noFill/>
        </p:spPr>
      </p:pic>
      <p:sp>
        <p:nvSpPr>
          <p:cNvPr id="97" name="TextBox 96"/>
          <p:cNvSpPr txBox="1"/>
          <p:nvPr/>
        </p:nvSpPr>
        <p:spPr>
          <a:xfrm>
            <a:off x="228600" y="3962400"/>
            <a:ext cx="685800" cy="338554"/>
          </a:xfrm>
          <a:prstGeom prst="rect">
            <a:avLst/>
          </a:prstGeom>
          <a:noFill/>
        </p:spPr>
        <p:txBody>
          <a:bodyPr wrap="square" rtlCol="0">
            <a:spAutoFit/>
          </a:bodyPr>
          <a:lstStyle/>
          <a:p>
            <a:pPr algn="ctr"/>
            <a:r>
              <a:rPr lang="zh-CN" altLang="en-US" sz="1600" dirty="0" smtClean="0"/>
              <a:t>用户</a:t>
            </a:r>
            <a:endParaRPr lang="en-US" sz="1600" dirty="0" smtClean="0"/>
          </a:p>
        </p:txBody>
      </p:sp>
      <p:pic>
        <p:nvPicPr>
          <p:cNvPr id="2050" name="Picture 2" descr="C:\Courses\Icon Library\Sync.png"/>
          <p:cNvPicPr>
            <a:picLocks noChangeAspect="1" noChangeArrowheads="1"/>
          </p:cNvPicPr>
          <p:nvPr/>
        </p:nvPicPr>
        <p:blipFill>
          <a:blip r:embed="rId11" cstate="print"/>
          <a:srcRect/>
          <a:stretch>
            <a:fillRect/>
          </a:stretch>
        </p:blipFill>
        <p:spPr bwMode="auto">
          <a:xfrm>
            <a:off x="4800600" y="2438400"/>
            <a:ext cx="685800" cy="6858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1000"/>
                            </p:stCondLst>
                            <p:childTnLst>
                              <p:par>
                                <p:cTn id="25" presetID="63" presetClass="path" presetSubtype="0" accel="50000" decel="50000" fill="hold" nodeType="afterEffect">
                                  <p:stCondLst>
                                    <p:cond delay="0"/>
                                  </p:stCondLst>
                                  <p:childTnLst>
                                    <p:animMotion origin="layout" path="M 5E-6 2.22222E-6 L 0.38021 2.22222E-6 " pathEditMode="relative" rAng="0" ptsTypes="AA">
                                      <p:cBhvr>
                                        <p:cTn id="26" dur="1000" fill="hold"/>
                                        <p:tgtEl>
                                          <p:spTgt spid="1027"/>
                                        </p:tgtEl>
                                        <p:attrNameLst>
                                          <p:attrName>ppt_x</p:attrName>
                                          <p:attrName>ppt_y</p:attrName>
                                        </p:attrNameLst>
                                      </p:cBhvr>
                                      <p:rCtr x="190" y="0"/>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par>
                                <p:cTn id="40" presetID="2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par>
                          <p:cTn id="51" fill="hold">
                            <p:stCondLst>
                              <p:cond delay="2500"/>
                            </p:stCondLst>
                            <p:childTnLst>
                              <p:par>
                                <p:cTn id="52" presetID="22" presetClass="entr" presetSubtype="2"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right)">
                                      <p:cBhvr>
                                        <p:cTn id="54" dur="500"/>
                                        <p:tgtEl>
                                          <p:spTgt spid="4"/>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par>
                          <p:cTn id="59" fill="hold">
                            <p:stCondLst>
                              <p:cond delay="3500"/>
                            </p:stCondLst>
                            <p:childTnLst>
                              <p:par>
                                <p:cTn id="60" presetID="22" presetClass="entr" presetSubtype="2"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righ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45"/>
                                        </p:tgtEl>
                                      </p:cBhvr>
                                    </p:animEffect>
                                    <p:set>
                                      <p:cBhvr>
                                        <p:cTn id="67" dur="1" fill="hold">
                                          <p:stCondLst>
                                            <p:cond delay="999"/>
                                          </p:stCondLst>
                                        </p:cTn>
                                        <p:tgtEl>
                                          <p:spTgt spid="45"/>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2050"/>
                                        </p:tgtEl>
                                      </p:cBhvr>
                                    </p:animEffect>
                                    <p:set>
                                      <p:cBhvr>
                                        <p:cTn id="71" dur="1" fill="hold">
                                          <p:stCondLst>
                                            <p:cond delay="499"/>
                                          </p:stCondLst>
                                        </p:cTn>
                                        <p:tgtEl>
                                          <p:spTgt spid="205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93"/>
                                        </p:tgtEl>
                                      </p:cBhvr>
                                    </p:animEffect>
                                    <p:set>
                                      <p:cBhvr>
                                        <p:cTn id="74" dur="1" fill="hold">
                                          <p:stCondLst>
                                            <p:cond delay="499"/>
                                          </p:stCondLst>
                                        </p:cTn>
                                        <p:tgtEl>
                                          <p:spTgt spid="9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left)">
                                      <p:cBhvr>
                                        <p:cTn id="84" dur="500"/>
                                        <p:tgtEl>
                                          <p:spTgt spid="95"/>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9" grpId="0" animBg="1"/>
      <p:bldP spid="39" grpId="1" animBg="1"/>
      <p:bldP spid="58" grpId="0" animBg="1"/>
      <p:bldP spid="58" grpId="1" animBg="1"/>
      <p:bldP spid="63" grpId="0" animBg="1"/>
      <p:bldP spid="63" grpId="1"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支持</a:t>
            </a:r>
            <a:r>
              <a:rPr lang="en-US" altLang="zh-CN" dirty="0" smtClean="0"/>
              <a:t>64</a:t>
            </a:r>
            <a:r>
              <a:rPr lang="zh-CN" altLang="en-US" dirty="0" smtClean="0"/>
              <a:t>个逻辑处理器</a:t>
            </a:r>
            <a:endParaRPr lang="zh-CN" altLang="en-US" dirty="0"/>
          </a:p>
        </p:txBody>
      </p:sp>
      <p:sp>
        <p:nvSpPr>
          <p:cNvPr id="3" name="内容占位符 2"/>
          <p:cNvSpPr>
            <a:spLocks noGrp="1"/>
          </p:cNvSpPr>
          <p:nvPr>
            <p:ph idx="1"/>
          </p:nvPr>
        </p:nvSpPr>
        <p:spPr/>
        <p:txBody>
          <a:bodyPr/>
          <a:lstStyle/>
          <a:p>
            <a:r>
              <a:rPr lang="zh-CN" altLang="en-US" dirty="0" smtClean="0"/>
              <a:t>概述</a:t>
            </a:r>
            <a:endParaRPr lang="en-US" altLang="en-US" dirty="0" smtClean="0"/>
          </a:p>
          <a:p>
            <a:pPr lvl="1"/>
            <a:r>
              <a:rPr lang="en-US" altLang="zh-CN" dirty="0" smtClean="0"/>
              <a:t>Hyper-V</a:t>
            </a:r>
            <a:r>
              <a:rPr lang="zh-CN" altLang="en-US" dirty="0" smtClean="0"/>
              <a:t>可以利用到物理服务器上的</a:t>
            </a:r>
            <a:r>
              <a:rPr lang="en-US" altLang="zh-CN" dirty="0" smtClean="0"/>
              <a:t>64</a:t>
            </a:r>
            <a:r>
              <a:rPr lang="zh-CN" altLang="en-US" dirty="0" smtClean="0"/>
              <a:t>个逻辑处理器</a:t>
            </a:r>
            <a:endParaRPr lang="en-US" altLang="en-US" dirty="0" smtClean="0"/>
          </a:p>
          <a:p>
            <a:r>
              <a:rPr lang="zh-CN" altLang="en-US" dirty="0" smtClean="0"/>
              <a:t>好处</a:t>
            </a:r>
            <a:endParaRPr lang="en-US" altLang="en-US" dirty="0" smtClean="0"/>
          </a:p>
          <a:p>
            <a:pPr lvl="1"/>
            <a:r>
              <a:rPr lang="zh-CN" altLang="en-US" dirty="0" smtClean="0"/>
              <a:t>显著提高虚拟机在宿主服务器上的密度</a:t>
            </a:r>
            <a:endParaRPr lang="en-US" altLang="en-US" dirty="0" smtClean="0"/>
          </a:p>
          <a:p>
            <a:pPr lvl="1"/>
            <a:r>
              <a:rPr lang="zh-CN" altLang="en-US" dirty="0" smtClean="0"/>
              <a:t>更加容易为每个虚拟机实例提供多处理器</a:t>
            </a:r>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VM Chimney (TCP Offload)</a:t>
            </a:r>
            <a:endParaRPr lang="en-US" dirty="0"/>
          </a:p>
        </p:txBody>
      </p:sp>
      <p:sp>
        <p:nvSpPr>
          <p:cNvPr id="6" name="Text Placeholder 5"/>
          <p:cNvSpPr>
            <a:spLocks noGrp="1"/>
          </p:cNvSpPr>
          <p:nvPr>
            <p:ph idx="1"/>
          </p:nvPr>
        </p:nvSpPr>
        <p:spPr>
          <a:xfrm>
            <a:off x="381000" y="1500174"/>
            <a:ext cx="8382000" cy="4462760"/>
          </a:xfrm>
        </p:spPr>
        <p:txBody>
          <a:bodyPr/>
          <a:lstStyle/>
          <a:p>
            <a:r>
              <a:rPr lang="zh-CN" altLang="en-US" dirty="0" smtClean="0"/>
              <a:t>概述</a:t>
            </a:r>
            <a:endParaRPr lang="en-US" sz="2400" dirty="0" smtClean="0"/>
          </a:p>
          <a:p>
            <a:pPr lvl="1"/>
            <a:r>
              <a:rPr lang="zh-CN" altLang="en-US" sz="2000" dirty="0" smtClean="0"/>
              <a:t>将</a:t>
            </a:r>
            <a:r>
              <a:rPr lang="en-US" altLang="zh-CN" sz="2000" dirty="0" smtClean="0"/>
              <a:t>VM</a:t>
            </a:r>
            <a:r>
              <a:rPr lang="zh-CN" altLang="en-US" sz="2000" dirty="0" smtClean="0"/>
              <a:t>中的</a:t>
            </a:r>
            <a:r>
              <a:rPr lang="en-US" sz="2000" dirty="0" smtClean="0"/>
              <a:t>TCP/IP </a:t>
            </a:r>
            <a:r>
              <a:rPr lang="zh-CN" altLang="en-US" sz="2000" dirty="0" smtClean="0"/>
              <a:t>数据交换处理工作移交给宿主服务器上硬件网卡</a:t>
            </a:r>
            <a:r>
              <a:rPr lang="en-US" altLang="zh-CN" sz="2000" dirty="0" smtClean="0"/>
              <a:t>(</a:t>
            </a:r>
            <a:r>
              <a:rPr lang="zh-CN" altLang="en-US" sz="2000" dirty="0" smtClean="0"/>
              <a:t>默认为关闭状态</a:t>
            </a:r>
            <a:r>
              <a:rPr lang="en-US" altLang="zh-CN" sz="2000" dirty="0" smtClean="0"/>
              <a:t>)</a:t>
            </a:r>
            <a:endParaRPr lang="en-US" sz="2000" dirty="0" smtClean="0"/>
          </a:p>
          <a:p>
            <a:pPr lvl="0"/>
            <a:r>
              <a:rPr lang="zh-CN" altLang="en-US" sz="2400" dirty="0" smtClean="0"/>
              <a:t>好处</a:t>
            </a:r>
            <a:endParaRPr lang="en-US" sz="2400" dirty="0" smtClean="0"/>
          </a:p>
          <a:p>
            <a:pPr lvl="1"/>
            <a:r>
              <a:rPr lang="zh-CN" altLang="en-US" sz="2000" dirty="0" smtClean="0"/>
              <a:t>减少</a:t>
            </a:r>
            <a:r>
              <a:rPr lang="en-US" altLang="zh-CN" sz="2000" dirty="0" smtClean="0"/>
              <a:t>CPU</a:t>
            </a:r>
            <a:r>
              <a:rPr lang="zh-CN" altLang="en-US" sz="2000" dirty="0" smtClean="0"/>
              <a:t>的负担</a:t>
            </a:r>
            <a:endParaRPr lang="en-US" sz="2000" dirty="0" smtClean="0"/>
          </a:p>
          <a:p>
            <a:pPr lvl="1"/>
            <a:r>
              <a:rPr lang="zh-CN" altLang="en-US" sz="2000" dirty="0" smtClean="0"/>
              <a:t>网络性能得到提升</a:t>
            </a:r>
            <a:endParaRPr lang="en-US" sz="2000" dirty="0" smtClean="0"/>
          </a:p>
          <a:p>
            <a:pPr lvl="1"/>
            <a:r>
              <a:rPr lang="zh-CN" altLang="en-US" sz="2000" dirty="0" smtClean="0"/>
              <a:t>在线迁移全面支持</a:t>
            </a:r>
            <a:r>
              <a:rPr lang="en-US" sz="2000" dirty="0" smtClean="0"/>
              <a:t>TCP Offload </a:t>
            </a:r>
          </a:p>
          <a:p>
            <a:r>
              <a:rPr lang="zh-CN" altLang="en-US" sz="2400" dirty="0" smtClean="0"/>
              <a:t>注意</a:t>
            </a:r>
            <a:r>
              <a:rPr lang="en-US" sz="2400" dirty="0" smtClean="0"/>
              <a:t> </a:t>
            </a:r>
          </a:p>
          <a:p>
            <a:pPr lvl="1"/>
            <a:r>
              <a:rPr lang="zh-CN" altLang="en-US" sz="2000" dirty="0" smtClean="0"/>
              <a:t>不是所有应用能够从此技术上获得好处</a:t>
            </a:r>
            <a:endParaRPr lang="en-US" sz="2000" dirty="0" smtClean="0"/>
          </a:p>
          <a:p>
            <a:pPr lvl="2"/>
            <a:r>
              <a:rPr lang="zh-CN" altLang="en-US" sz="1800" dirty="0" smtClean="0"/>
              <a:t>对于长连接类、大数据量交换的有明显效果</a:t>
            </a:r>
            <a:endParaRPr lang="en-US" sz="1800" dirty="0" smtClean="0"/>
          </a:p>
          <a:p>
            <a:pPr lvl="2"/>
            <a:r>
              <a:rPr lang="zh-CN" altLang="en-US" sz="1800" dirty="0" smtClean="0"/>
              <a:t>拥有预置缓存技术的应用</a:t>
            </a:r>
            <a:endParaRPr lang="en-US" sz="1800" dirty="0" smtClean="0"/>
          </a:p>
          <a:p>
            <a:pPr lvl="1"/>
            <a:r>
              <a:rPr lang="zh-CN" altLang="en-US" sz="2000" dirty="0" smtClean="0"/>
              <a:t>拥有</a:t>
            </a:r>
            <a:r>
              <a:rPr lang="en-US" sz="2000" dirty="0" smtClean="0"/>
              <a:t>Chimney</a:t>
            </a:r>
            <a:r>
              <a:rPr lang="zh-CN" altLang="en-US" sz="2000" dirty="0" smtClean="0"/>
              <a:t>功能的硬件一般提供固定数量的</a:t>
            </a:r>
            <a:r>
              <a:rPr lang="en-US" sz="2000" dirty="0" smtClean="0"/>
              <a:t>offloaded</a:t>
            </a:r>
            <a:r>
              <a:rPr lang="zh-CN" altLang="en-US" sz="2000" dirty="0" smtClean="0"/>
              <a:t>连接，用于所有</a:t>
            </a:r>
            <a:r>
              <a:rPr lang="en-US" altLang="zh-CN" sz="2000" dirty="0" smtClean="0"/>
              <a:t>VM</a:t>
            </a:r>
            <a:r>
              <a:rPr lang="zh-CN" altLang="en-US" sz="2000" dirty="0" smtClean="0"/>
              <a:t>共享使用</a:t>
            </a:r>
            <a:endParaRPr lang="en-US" sz="2000" dirty="0" smtClean="0"/>
          </a:p>
        </p:txBody>
      </p:sp>
      <p:pic>
        <p:nvPicPr>
          <p:cNvPr id="1026" name="Picture 2" descr="\\eventsql\dvd\Online_ART\DVD_ART35\Artwork_Imagery\Icons - Illustrations\_WINDOWS SERVER ICONS\Hardware\Plug Ethernet Cat-5 wired high speed broadband.png"/>
          <p:cNvPicPr>
            <a:picLocks noChangeAspect="1" noChangeArrowheads="1"/>
          </p:cNvPicPr>
          <p:nvPr/>
        </p:nvPicPr>
        <p:blipFill>
          <a:blip r:embed="rId3" cstate="print"/>
          <a:srcRect/>
          <a:stretch>
            <a:fillRect/>
          </a:stretch>
        </p:blipFill>
        <p:spPr bwMode="auto">
          <a:xfrm>
            <a:off x="7141278" y="3605213"/>
            <a:ext cx="2002722" cy="1163637"/>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30188"/>
            <a:ext cx="8382000" cy="747712"/>
          </a:xfrm>
        </p:spPr>
        <p:txBody>
          <a:bodyPr/>
          <a:lstStyle/>
          <a:p>
            <a:pPr lv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Virtual Machine Queue (VMQ)</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sz="quarter" idx="10"/>
          </p:nvPr>
        </p:nvSpPr>
        <p:spPr>
          <a:xfrm>
            <a:off x="381000" y="1643050"/>
            <a:ext cx="8382000" cy="4905958"/>
          </a:xfrm>
        </p:spPr>
        <p:txBody>
          <a:bodyPr/>
          <a:lstStyle/>
          <a:p>
            <a:pPr>
              <a:buFont typeface="Wingdings" pitchFamily="2" charset="2"/>
              <a:buChar char="l"/>
            </a:pPr>
            <a:r>
              <a:rPr lang="zh-CN" altLang="en-US" sz="2400" b="1" dirty="0" smtClean="0">
                <a:solidFill>
                  <a:schemeClr val="accent1"/>
                </a:solidFill>
              </a:rPr>
              <a:t>概述</a:t>
            </a:r>
            <a:endParaRPr lang="en-US" altLang="en-US" sz="2400" b="1" dirty="0" smtClean="0">
              <a:solidFill>
                <a:schemeClr val="accent1"/>
              </a:solidFill>
            </a:endParaRPr>
          </a:p>
          <a:p>
            <a:pPr lvl="1">
              <a:buClr>
                <a:schemeClr val="bg1">
                  <a:lumMod val="50000"/>
                </a:schemeClr>
              </a:buClr>
              <a:buFont typeface="Wingdings" pitchFamily="2" charset="2"/>
              <a:buChar char="l"/>
            </a:pPr>
            <a:r>
              <a:rPr lang="zh-CN" altLang="en-US" sz="2400" dirty="0" smtClean="0"/>
              <a:t>用网卡直接将</a:t>
            </a:r>
            <a:r>
              <a:rPr lang="en-US" altLang="en-US" sz="2400" dirty="0" smtClean="0"/>
              <a:t>DMA</a:t>
            </a:r>
            <a:r>
              <a:rPr lang="zh-CN" altLang="en-US" sz="2400" dirty="0" smtClean="0"/>
              <a:t>数据包送入</a:t>
            </a:r>
            <a:r>
              <a:rPr lang="en-US" altLang="zh-CN" sz="2400" dirty="0" smtClean="0"/>
              <a:t>VM</a:t>
            </a:r>
            <a:r>
              <a:rPr lang="zh-CN" altLang="en-US" sz="2400" dirty="0" smtClean="0"/>
              <a:t>内存中</a:t>
            </a:r>
            <a:endParaRPr lang="en-US" altLang="en-US" sz="2400" dirty="0" smtClean="0"/>
          </a:p>
          <a:p>
            <a:pPr lvl="2">
              <a:buClr>
                <a:schemeClr val="bg1">
                  <a:lumMod val="50000"/>
                </a:schemeClr>
              </a:buClr>
              <a:buFont typeface="Wingdings" pitchFamily="2" charset="2"/>
              <a:buChar char="l"/>
            </a:pPr>
            <a:r>
              <a:rPr lang="en-US" altLang="en-US" sz="2000" dirty="0" smtClean="0"/>
              <a:t>VM</a:t>
            </a:r>
            <a:r>
              <a:rPr lang="zh-CN" altLang="en-US" sz="2000" dirty="0" smtClean="0"/>
              <a:t>设备缓存为每个</a:t>
            </a:r>
            <a:r>
              <a:rPr lang="en-US" altLang="zh-CN" sz="2000" dirty="0" smtClean="0"/>
              <a:t>VM</a:t>
            </a:r>
            <a:r>
              <a:rPr lang="zh-CN" altLang="en-US" sz="2000" dirty="0" smtClean="0"/>
              <a:t>设置一个队列</a:t>
            </a:r>
            <a:endParaRPr lang="en-US" altLang="zh-CN" sz="2000" dirty="0" smtClean="0"/>
          </a:p>
          <a:p>
            <a:pPr lvl="2">
              <a:buClr>
                <a:schemeClr val="bg1">
                  <a:lumMod val="50000"/>
                </a:schemeClr>
              </a:buClr>
              <a:buFont typeface="Wingdings" pitchFamily="2" charset="2"/>
              <a:buChar char="l"/>
            </a:pPr>
            <a:r>
              <a:rPr lang="zh-CN" altLang="en-US" sz="2000" dirty="0" smtClean="0"/>
              <a:t>避免数据包在</a:t>
            </a:r>
            <a:r>
              <a:rPr lang="en-US" altLang="zh-CN" sz="2000" dirty="0" smtClean="0"/>
              <a:t>VSP</a:t>
            </a:r>
            <a:r>
              <a:rPr lang="zh-CN" altLang="en-US" sz="2000" dirty="0" smtClean="0"/>
              <a:t>上的无谓复制</a:t>
            </a:r>
            <a:endParaRPr lang="en-US" altLang="zh-CN" sz="2000" dirty="0" smtClean="0"/>
          </a:p>
          <a:p>
            <a:pPr lvl="2">
              <a:buClr>
                <a:schemeClr val="bg1">
                  <a:lumMod val="50000"/>
                </a:schemeClr>
              </a:buClr>
              <a:buFont typeface="Wingdings" pitchFamily="2" charset="2"/>
              <a:buChar char="l"/>
            </a:pPr>
            <a:r>
              <a:rPr lang="zh-CN" altLang="en-US" sz="2000" dirty="0" smtClean="0"/>
              <a:t>避免数据包在虚拟交换机上的无谓路由</a:t>
            </a:r>
            <a:r>
              <a:rPr lang="en-US" altLang="en-US" sz="2000" dirty="0" smtClean="0"/>
              <a:t>(VMQ Queue ID)</a:t>
            </a:r>
          </a:p>
          <a:p>
            <a:pPr lvl="1">
              <a:buClr>
                <a:schemeClr val="bg1">
                  <a:lumMod val="50000"/>
                </a:schemeClr>
              </a:buClr>
              <a:buFont typeface="Wingdings" pitchFamily="2" charset="2"/>
              <a:buChar char="l"/>
            </a:pPr>
            <a:r>
              <a:rPr lang="zh-CN" altLang="en-US" sz="2400" dirty="0" smtClean="0"/>
              <a:t>允许物理宿主服务器上的网卡从本质上模拟成多块网卡</a:t>
            </a:r>
            <a:r>
              <a:rPr lang="en-US" altLang="zh-CN" sz="2400" dirty="0" smtClean="0"/>
              <a:t>(</a:t>
            </a:r>
            <a:r>
              <a:rPr lang="en-US" altLang="en-US" sz="2400" dirty="0" smtClean="0"/>
              <a:t>queues</a:t>
            </a:r>
            <a:r>
              <a:rPr lang="en-US" altLang="zh-CN" sz="2400" dirty="0" smtClean="0"/>
              <a:t>)</a:t>
            </a:r>
          </a:p>
          <a:p>
            <a:pPr lvl="1">
              <a:buClr>
                <a:schemeClr val="bg1">
                  <a:lumMod val="50000"/>
                </a:schemeClr>
              </a:buClr>
              <a:buFont typeface="Wingdings" pitchFamily="2" charset="2"/>
              <a:buChar char="l"/>
            </a:pPr>
            <a:r>
              <a:rPr lang="zh-CN" altLang="en-US" sz="2400" dirty="0" smtClean="0"/>
              <a:t>默认为关闭状态</a:t>
            </a:r>
            <a:endParaRPr lang="en-US" altLang="zh-CN" sz="2400" dirty="0" smtClean="0"/>
          </a:p>
          <a:p>
            <a:pPr>
              <a:buFont typeface="Wingdings" pitchFamily="2" charset="2"/>
              <a:buChar char="l"/>
            </a:pPr>
            <a:r>
              <a:rPr lang="zh-CN" altLang="en-US" sz="2400" b="1" dirty="0" smtClean="0">
                <a:solidFill>
                  <a:srgbClr val="7030A0"/>
                </a:solidFill>
              </a:rPr>
              <a:t>好处</a:t>
            </a:r>
            <a:endParaRPr lang="en-US" altLang="en-US" sz="2400" b="1" dirty="0" smtClean="0">
              <a:solidFill>
                <a:srgbClr val="7030A0"/>
              </a:solidFill>
            </a:endParaRPr>
          </a:p>
          <a:p>
            <a:pPr lvl="1">
              <a:buClr>
                <a:schemeClr val="bg1">
                  <a:lumMod val="50000"/>
                </a:schemeClr>
              </a:buClr>
              <a:buFont typeface="Wingdings" pitchFamily="2" charset="2"/>
              <a:buChar char="l"/>
            </a:pPr>
            <a:r>
              <a:rPr lang="zh-CN" altLang="en-US" sz="2400" dirty="0" smtClean="0"/>
              <a:t>宿主服务器上的缓存中不再有设备</a:t>
            </a:r>
            <a:r>
              <a:rPr lang="en-US" altLang="zh-CN" sz="2400" dirty="0" smtClean="0"/>
              <a:t>DMA</a:t>
            </a:r>
            <a:r>
              <a:rPr lang="zh-CN" altLang="en-US" sz="2400" dirty="0" smtClean="0"/>
              <a:t>数据，从而缩短了</a:t>
            </a:r>
            <a:r>
              <a:rPr lang="en-US" altLang="zh-CN" sz="2400" dirty="0" smtClean="0"/>
              <a:t>I/O</a:t>
            </a:r>
            <a:r>
              <a:rPr lang="zh-CN" altLang="en-US" sz="2400" dirty="0" smtClean="0"/>
              <a:t>的路径长度</a:t>
            </a:r>
            <a:r>
              <a:rPr lang="en-US" altLang="zh-CN" sz="2400" dirty="0" smtClean="0"/>
              <a:t>(</a:t>
            </a:r>
            <a:r>
              <a:rPr lang="zh-CN" altLang="en-US" sz="2400" dirty="0" smtClean="0"/>
              <a:t>性能得到提升</a:t>
            </a:r>
            <a:r>
              <a:rPr lang="en-US" altLang="zh-CN" sz="2400" dirty="0" smtClean="0"/>
              <a:t>)</a:t>
            </a:r>
            <a:endParaRPr lang="en-US" sz="2400" dirty="0" smtClean="0"/>
          </a:p>
          <a:p>
            <a:pPr lvl="1"/>
            <a:endParaRPr lang="en-US" sz="2400" dirty="0" smtClean="0"/>
          </a:p>
        </p:txBody>
      </p:sp>
      <p:pic>
        <p:nvPicPr>
          <p:cNvPr id="2051" name="Picture 3" descr="\\eventsql\dvd\Online_ART\DVD_ART35\Artwork_Imagery\Icons - Illustrations\_WINDOWS SERVER ICONS\Hardware\RAM Memory chip.png"/>
          <p:cNvPicPr>
            <a:picLocks noChangeAspect="1" noChangeArrowheads="1"/>
          </p:cNvPicPr>
          <p:nvPr/>
        </p:nvPicPr>
        <p:blipFill>
          <a:blip r:embed="rId3" cstate="print"/>
          <a:srcRect/>
          <a:stretch>
            <a:fillRect/>
          </a:stretch>
        </p:blipFill>
        <p:spPr bwMode="auto">
          <a:xfrm>
            <a:off x="7353755" y="1245492"/>
            <a:ext cx="1790245" cy="1051668"/>
          </a:xfrm>
          <a:prstGeom prst="rect">
            <a:avLst/>
          </a:prstGeom>
          <a:noFill/>
        </p:spPr>
      </p:pic>
      <p:pic>
        <p:nvPicPr>
          <p:cNvPr id="2050" name="Picture 2" descr="\\eventsql\dvd\Online_ART\DVD_ART35\Artwork_Imagery\Icons - Illustrations\_WINDOWS SERVER ICONS\Hardware\RAM Memory chip.png"/>
          <p:cNvPicPr>
            <a:picLocks noChangeAspect="1" noChangeArrowheads="1"/>
          </p:cNvPicPr>
          <p:nvPr/>
        </p:nvPicPr>
        <p:blipFill>
          <a:blip r:embed="rId3" cstate="print"/>
          <a:srcRect/>
          <a:stretch>
            <a:fillRect/>
          </a:stretch>
        </p:blipFill>
        <p:spPr bwMode="auto">
          <a:xfrm>
            <a:off x="6494464" y="1428736"/>
            <a:ext cx="1782761" cy="1047272"/>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docProps/app.xml><?xml version="1.0" encoding="utf-8"?>
<Properties xmlns="http://schemas.openxmlformats.org/officeDocument/2006/extended-properties" xmlns:vt="http://schemas.openxmlformats.org/officeDocument/2006/docPropsVTypes">
  <Template/>
  <TotalTime>0</TotalTime>
  <Words>2336</Words>
  <Application>Microsoft Office PowerPoint</Application>
  <PresentationFormat>全屏显示(4:3)</PresentationFormat>
  <Paragraphs>525</Paragraphs>
  <Slides>53</Slides>
  <Notes>53</Notes>
  <HiddenSlides>1</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Office 主题</vt:lpstr>
      <vt:lpstr>幻灯片 1</vt:lpstr>
      <vt:lpstr>Windows Server 2008 R2 技术预览</vt:lpstr>
      <vt:lpstr>主要技术改进</vt:lpstr>
      <vt:lpstr>幻灯片 4</vt:lpstr>
      <vt:lpstr>介绍内容</vt:lpstr>
      <vt:lpstr>高可用性的提升 在线迁移</vt:lpstr>
      <vt:lpstr>支持64个逻辑处理器</vt:lpstr>
      <vt:lpstr>VM Chimney (TCP Offload)</vt:lpstr>
      <vt:lpstr>Virtual Machine Queue (VMQ)</vt:lpstr>
      <vt:lpstr>处理器兼容模式</vt:lpstr>
      <vt:lpstr>更加简便的部署</vt:lpstr>
      <vt:lpstr>R2中的远程桌面服务</vt:lpstr>
      <vt:lpstr>RDS &amp; VDI –整合的解决方案</vt:lpstr>
      <vt:lpstr>幻灯片 14</vt:lpstr>
      <vt:lpstr>介绍内容</vt:lpstr>
      <vt:lpstr>电源管理</vt:lpstr>
      <vt:lpstr>电力节省 WS03 vs. WS08 RTM vs. R2</vt:lpstr>
      <vt:lpstr>PowerShell实现远程管理 </vt:lpstr>
      <vt:lpstr>PowerShell的图形界面</vt:lpstr>
      <vt:lpstr>增强Windows PowerShell脚本能力 </vt:lpstr>
      <vt:lpstr>AD &amp; 标识管理</vt:lpstr>
      <vt:lpstr>配置保障</vt:lpstr>
      <vt:lpstr>幻灯片 23</vt:lpstr>
      <vt:lpstr>介绍内容</vt:lpstr>
      <vt:lpstr>性能 &amp; 扩展性</vt:lpstr>
      <vt:lpstr>性能 &amp; 扩展性 </vt:lpstr>
      <vt:lpstr>性能 &amp; 扩展性 续…</vt:lpstr>
      <vt:lpstr>模块化</vt:lpstr>
      <vt:lpstr>Cluster Shared Volumes</vt:lpstr>
      <vt:lpstr>增强的Windows Server备份</vt:lpstr>
      <vt:lpstr>增强的Windows Server恢复 使用LUN 再同步技术</vt:lpstr>
      <vt:lpstr>LUN 再同步的优点</vt:lpstr>
      <vt:lpstr>幻灯片 33</vt:lpstr>
      <vt:lpstr>介绍内容</vt:lpstr>
      <vt:lpstr>DirectAccess™</vt:lpstr>
      <vt:lpstr>DirectAccess™</vt:lpstr>
      <vt:lpstr>BranchCache™</vt:lpstr>
      <vt:lpstr>提高分公司性能 分布模式</vt:lpstr>
      <vt:lpstr>提高分公司性能 集中缓存</vt:lpstr>
      <vt:lpstr>提高分公司安全</vt:lpstr>
      <vt:lpstr>移动数据的保护</vt:lpstr>
      <vt:lpstr>幻灯片 42</vt:lpstr>
      <vt:lpstr>介绍内容</vt:lpstr>
      <vt:lpstr>IIS 7.5总揽</vt:lpstr>
      <vt:lpstr>新的管理工具</vt:lpstr>
      <vt:lpstr>降低问题定位工作量</vt:lpstr>
      <vt:lpstr>IIS 7.5 FTP 服务</vt:lpstr>
      <vt:lpstr>不断增加的IIS功能模块</vt:lpstr>
      <vt:lpstr>总结</vt:lpstr>
      <vt:lpstr>疑问和解答</vt:lpstr>
      <vt:lpstr>专家问答区 (F4) 本课程结束后，我将在接下来的70分钟内于4层专家问答区与您交流答疑</vt:lpstr>
      <vt:lpstr>幻灯片 52</vt:lpstr>
      <vt:lpstr>幻灯片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2009-10-29T03:34:30Z</dcterms:created>
  <dcterms:modified xsi:type="dcterms:W3CDTF">2009-10-29T03:34:37Z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