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256" r:id="rId2"/>
    <p:sldId id="257" r:id="rId3"/>
    <p:sldId id="282" r:id="rId4"/>
    <p:sldId id="259" r:id="rId5"/>
    <p:sldId id="277" r:id="rId6"/>
    <p:sldId id="280" r:id="rId7"/>
    <p:sldId id="285" r:id="rId8"/>
    <p:sldId id="287" r:id="rId9"/>
    <p:sldId id="286" r:id="rId10"/>
    <p:sldId id="283" r:id="rId11"/>
    <p:sldId id="288" r:id="rId12"/>
    <p:sldId id="289" r:id="rId13"/>
    <p:sldId id="290" r:id="rId14"/>
    <p:sldId id="281" r:id="rId15"/>
    <p:sldId id="293" r:id="rId16"/>
    <p:sldId id="292" r:id="rId17"/>
    <p:sldId id="294" r:id="rId18"/>
    <p:sldId id="272" r:id="rId19"/>
    <p:sldId id="273" r:id="rId20"/>
    <p:sldId id="279" r:id="rId21"/>
    <p:sldId id="278" r:id="rId22"/>
    <p:sldId id="275"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52" autoAdjust="0"/>
    <p:restoredTop sz="94612" autoAdjust="0"/>
  </p:normalViewPr>
  <p:slideViewPr>
    <p:cSldViewPr>
      <p:cViewPr varScale="1">
        <p:scale>
          <a:sx n="64" d="100"/>
          <a:sy n="64" d="100"/>
        </p:scale>
        <p:origin x="-624" y="-102"/>
      </p:cViewPr>
      <p:guideLst>
        <p:guide orient="horz" pos="2160"/>
        <p:guide pos="2880"/>
      </p:guideLst>
    </p:cSldViewPr>
  </p:slideViewPr>
  <p:outlineViewPr>
    <p:cViewPr>
      <p:scale>
        <a:sx n="33" d="100"/>
        <a:sy n="33" d="100"/>
      </p:scale>
      <p:origin x="0" y="6547"/>
    </p:cViewPr>
  </p:outlineViewPr>
  <p:notesTextViewPr>
    <p:cViewPr>
      <p:scale>
        <a:sx n="100" d="100"/>
        <a:sy n="100" d="100"/>
      </p:scale>
      <p:origin x="0" y="0"/>
    </p:cViewPr>
  </p:notesTextViewPr>
  <p:notesViewPr>
    <p:cSldViewPr>
      <p:cViewPr varScale="1">
        <p:scale>
          <a:sx n="52" d="100"/>
          <a:sy n="52" d="100"/>
        </p:scale>
        <p:origin x="-181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A90BB-907A-497C-8471-AE3D9FF1FB86}" type="datetimeFigureOut">
              <a:rPr lang="zh-CN" altLang="en-US" smtClean="0"/>
              <a:pPr/>
              <a:t>2009-10-29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BC9C-82C5-4A70-8201-1B876EEB66C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buClr>
                <a:schemeClr val="bg2">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buClr>
                <a:schemeClr val="accent1">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buClr>
                <a:schemeClr val="accent1">
                  <a:lumMod val="50000"/>
                </a:schemeClr>
              </a:buClr>
              <a:buFont typeface="Wingdings" pitchFamily="2" charset="2"/>
              <a:buChar char="l"/>
              <a:defRPr sz="3200"/>
            </a:lvl1pPr>
            <a:lvl2pPr>
              <a:buClr>
                <a:schemeClr val="bg1">
                  <a:lumMod val="50000"/>
                </a:schemeClr>
              </a:buClr>
              <a:buFont typeface="Wingdings" pitchFamily="2" charset="2"/>
              <a:buChar char="l"/>
              <a:defRPr sz="2800"/>
            </a:lvl2pPr>
            <a:lvl3pPr>
              <a:buClr>
                <a:schemeClr val="bg1">
                  <a:lumMod val="65000"/>
                </a:schemeClr>
              </a:buClr>
              <a:buFont typeface="Wingdings" pitchFamily="2" charset="2"/>
              <a:buChar char="l"/>
              <a:defRPr sz="2400"/>
            </a:lvl3pPr>
            <a:lvl4pPr>
              <a:buClr>
                <a:schemeClr val="bg1">
                  <a:lumMod val="65000"/>
                </a:schemeClr>
              </a:buClr>
              <a:buFont typeface="Wingdings" pitchFamily="2" charset="2"/>
              <a:buChar char="l"/>
              <a:defRPr sz="2000"/>
            </a:lvl4pPr>
            <a:lvl5pPr>
              <a:buClr>
                <a:schemeClr val="bg1">
                  <a:lumMod val="65000"/>
                </a:schemeClr>
              </a:buClr>
              <a:buFont typeface="Wingdings" pitchFamily="2" charset="2"/>
              <a:buChar char="l"/>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92119"/>
            <a:ext cx="2057400" cy="5851525"/>
          </a:xfrm>
          <a:prstGeom prst="rect">
            <a:avLst/>
          </a:prstGeo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p:bg>
      <p:bgRef idx="1001">
        <a:schemeClr val="bg2"/>
      </p:bgRef>
    </p:bg>
    <p:spTree>
      <p:nvGrpSpPr>
        <p:cNvPr id="1" name=""/>
        <p:cNvGrpSpPr/>
        <p:nvPr/>
      </p:nvGrpSpPr>
      <p:grpSpPr>
        <a:xfrm>
          <a:off x="0" y="0"/>
          <a:ext cx="0" cy="0"/>
          <a:chOff x="0" y="0"/>
          <a:chExt cx="0" cy="0"/>
        </a:xfrm>
      </p:grpSpPr>
      <p:sp>
        <p:nvSpPr>
          <p:cNvPr id="10" name="Title 1"/>
          <p:cNvSpPr txBox="1">
            <a:spLocks/>
          </p:cNvSpPr>
          <p:nvPr userDrawn="1"/>
        </p:nvSpPr>
        <p:spPr bwMode="white">
          <a:xfrm>
            <a:off x="381000"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11"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12" name="TextBox 11"/>
          <p:cNvSpPr txBox="1"/>
          <p:nvPr userDrawn="1"/>
        </p:nvSpPr>
        <p:spPr>
          <a:xfrm>
            <a:off x="428596" y="1243786"/>
            <a:ext cx="8286808" cy="2185214"/>
          </a:xfrm>
          <a:prstGeom prst="rect">
            <a:avLst/>
          </a:prstGeom>
          <a:noFill/>
        </p:spPr>
        <p:txBody>
          <a:bodyPr wrap="square" rtlCol="0">
            <a:spAutoFit/>
          </a:bodyPr>
          <a:lstStyle/>
          <a:p>
            <a:pPr>
              <a:buFont typeface="Arial" pitchFamily="34" charset="0"/>
              <a:buChar char="•"/>
            </a:pPr>
            <a:r>
              <a:rPr lang="zh-CN" altLang="en-US" sz="2000" dirty="0" smtClean="0">
                <a:solidFill>
                  <a:srgbClr val="FF0000"/>
                </a:solidFill>
              </a:rPr>
              <a:t> 请使用中文撰写整个</a:t>
            </a:r>
            <a:r>
              <a:rPr lang="en-US" altLang="zh-CN" sz="2000" dirty="0" smtClean="0">
                <a:solidFill>
                  <a:srgbClr val="FF0000"/>
                </a:solidFill>
              </a:rPr>
              <a:t>PPT</a:t>
            </a:r>
            <a:r>
              <a:rPr lang="zh-CN" altLang="en-US" sz="2000" dirty="0" smtClean="0">
                <a:solidFill>
                  <a:srgbClr val="FF0000"/>
                </a:solidFill>
              </a:rPr>
              <a:t>，除了无法准确翻译的技术术语，所有的内容都请使用简体中文完成。</a:t>
            </a:r>
            <a:endParaRPr lang="en-US" altLang="zh-CN" sz="2000" dirty="0" smtClean="0">
              <a:solidFill>
                <a:srgbClr val="FF0000"/>
              </a:solidFill>
            </a:endParaRPr>
          </a:p>
          <a:p>
            <a:pPr>
              <a:buFont typeface="Arial" pitchFamily="34" charset="0"/>
              <a:buChar char="•"/>
            </a:pPr>
            <a:endParaRPr lang="en-US" altLang="zh-CN" dirty="0" smtClean="0"/>
          </a:p>
          <a:p>
            <a:pPr>
              <a:buFont typeface="Arial" pitchFamily="34" charset="0"/>
              <a:buChar char="•"/>
            </a:pPr>
            <a:r>
              <a:rPr lang="zh-CN" altLang="en-US" sz="2000" dirty="0" smtClean="0">
                <a:solidFill>
                  <a:srgbClr val="FFFF00"/>
                </a:solidFill>
              </a:rPr>
              <a:t> 此</a:t>
            </a:r>
            <a:r>
              <a:rPr lang="en-US" altLang="zh-CN" sz="2000" dirty="0" smtClean="0">
                <a:solidFill>
                  <a:srgbClr val="FFFF00"/>
                </a:solidFill>
              </a:rPr>
              <a:t>PPT</a:t>
            </a:r>
            <a:r>
              <a:rPr lang="zh-CN" altLang="en-US" sz="2000" dirty="0" smtClean="0">
                <a:solidFill>
                  <a:srgbClr val="FFFF00"/>
                </a:solidFill>
              </a:rPr>
              <a:t>是以</a:t>
            </a:r>
            <a:r>
              <a:rPr lang="en-US" altLang="zh-CN" sz="2000" dirty="0" smtClean="0">
                <a:solidFill>
                  <a:srgbClr val="FFFF00"/>
                </a:solidFill>
              </a:rPr>
              <a:t>Office PowerPoint 2007 </a:t>
            </a:r>
            <a:r>
              <a:rPr lang="zh-CN" altLang="en-US" sz="2000" dirty="0" smtClean="0">
                <a:solidFill>
                  <a:srgbClr val="FFFF00"/>
                </a:solidFill>
              </a:rPr>
              <a:t>所设计，请勿使用</a:t>
            </a:r>
            <a:r>
              <a:rPr lang="en-US" altLang="zh-CN" sz="2000" dirty="0" smtClean="0">
                <a:solidFill>
                  <a:srgbClr val="FFFF00"/>
                </a:solidFill>
              </a:rPr>
              <a:t>Office PowerPoint 2003</a:t>
            </a:r>
            <a:r>
              <a:rPr lang="en-US" altLang="zh-CN" sz="2000" baseline="0" dirty="0" smtClean="0">
                <a:solidFill>
                  <a:srgbClr val="FFFF00"/>
                </a:solidFill>
              </a:rPr>
              <a:t> </a:t>
            </a:r>
            <a:r>
              <a:rPr lang="zh-CN" altLang="en-US" sz="2000" baseline="0" dirty="0" smtClean="0">
                <a:solidFill>
                  <a:srgbClr val="FFFF00"/>
                </a:solidFill>
              </a:rPr>
              <a:t>进行修改和编辑</a:t>
            </a:r>
            <a:endParaRPr lang="en-US" altLang="zh-CN" sz="2000" baseline="0" dirty="0" smtClean="0">
              <a:solidFill>
                <a:srgbClr val="FFFF00"/>
              </a:solidFill>
            </a:endParaRPr>
          </a:p>
          <a:p>
            <a:pPr>
              <a:buFont typeface="Arial" pitchFamily="34" charset="0"/>
              <a:buChar char="•"/>
            </a:pPr>
            <a:endParaRPr lang="en-US" altLang="zh-CN" baseline="0" dirty="0" smtClean="0"/>
          </a:p>
          <a:p>
            <a:pPr>
              <a:buFont typeface="Arial" pitchFamily="34" charset="0"/>
              <a:buChar char="•"/>
            </a:pPr>
            <a:r>
              <a:rPr lang="zh-CN" altLang="en-US" sz="2000" baseline="0" dirty="0" smtClean="0"/>
              <a:t> 此</a:t>
            </a:r>
            <a:r>
              <a:rPr lang="en-US" altLang="zh-CN" sz="2000" baseline="0" dirty="0" smtClean="0"/>
              <a:t>PPT </a:t>
            </a:r>
            <a:r>
              <a:rPr lang="zh-CN" altLang="en-US" sz="2000" baseline="0" dirty="0" smtClean="0"/>
              <a:t>模板设定了标准字体，包括</a:t>
            </a:r>
            <a:r>
              <a:rPr lang="en-US" altLang="zh-CN" sz="2000" baseline="0" dirty="0" smtClean="0"/>
              <a:t>Calibri (</a:t>
            </a:r>
            <a:r>
              <a:rPr lang="zh-CN" altLang="en-US" sz="2000" baseline="0" dirty="0" smtClean="0"/>
              <a:t>英文</a:t>
            </a:r>
            <a:r>
              <a:rPr lang="en-US" altLang="zh-CN" sz="2000" baseline="0" dirty="0" smtClean="0"/>
              <a:t>)</a:t>
            </a:r>
            <a:r>
              <a:rPr lang="zh-CN" altLang="en-US" sz="2000" baseline="0" dirty="0" smtClean="0"/>
              <a:t>，以及微软雅黑 </a:t>
            </a:r>
            <a:r>
              <a:rPr lang="en-US" altLang="zh-CN" sz="2000" baseline="0" dirty="0" smtClean="0"/>
              <a:t>(</a:t>
            </a:r>
            <a:r>
              <a:rPr lang="zh-CN" altLang="en-US" sz="2000" baseline="0" dirty="0" smtClean="0"/>
              <a:t>中文</a:t>
            </a:r>
            <a:r>
              <a:rPr lang="en-US" altLang="zh-CN" sz="2000" baseline="0" dirty="0" smtClean="0"/>
              <a:t>)</a:t>
            </a:r>
            <a:r>
              <a:rPr lang="zh-CN" altLang="en-US" sz="2000" baseline="0" dirty="0" smtClean="0"/>
              <a:t>。</a:t>
            </a:r>
            <a:endParaRPr lang="zh-CN" altLang="en-US" sz="2000"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1003300"/>
            <a:ext cx="8380413" cy="5386388"/>
          </a:xfrm>
          <a:prstGeom prst="rect">
            <a:avLst/>
          </a:prstGeom>
          <a:noFill/>
          <a:ln w="9525">
            <a:noFill/>
            <a:miter lim="800000"/>
            <a:headEnd/>
            <a:tailEnd/>
          </a:ln>
        </p:spPr>
        <p:txBody>
          <a:bodyPr lIns="0" tIns="0" rIns="0" bIns="0">
            <a:spAutoFit/>
          </a:bodyPr>
          <a:lstStyle/>
          <a:p>
            <a:pPr marL="384175" indent="-384175" eaLnBrk="0" hangingPunct="0">
              <a:spcBef>
                <a:spcPts val="250"/>
              </a:spcBef>
              <a:defRPr/>
            </a:pPr>
            <a:r>
              <a:rPr lang="zh-CN" altLang="en-US" b="1" dirty="0">
                <a:solidFill>
                  <a:srgbClr val="FFFF00"/>
                </a:solidFill>
                <a:ea typeface="黑体" pitchFamily="2" charset="-122"/>
              </a:rPr>
              <a:t>在您撰写</a:t>
            </a:r>
            <a:r>
              <a:rPr lang="en-US" altLang="zh-CN" b="1" dirty="0">
                <a:solidFill>
                  <a:srgbClr val="FFFF00"/>
                </a:solidFill>
                <a:ea typeface="黑体" pitchFamily="2" charset="-122"/>
              </a:rPr>
              <a:t>PPT</a:t>
            </a:r>
            <a:r>
              <a:rPr lang="zh-CN" altLang="en-US" b="1" dirty="0">
                <a:solidFill>
                  <a:srgbClr val="FFFF00"/>
                </a:solidFill>
                <a:ea typeface="黑体" pitchFamily="2" charset="-122"/>
              </a:rPr>
              <a:t>时，请遵循以下的步骤和规则</a:t>
            </a:r>
            <a:r>
              <a:rPr lang="en-US" altLang="zh-CN" b="1" dirty="0">
                <a:solidFill>
                  <a:srgbClr val="FFFF00"/>
                </a:solidFill>
                <a:ea typeface="黑体" pitchFamily="2" charset="-122"/>
              </a:rPr>
              <a:t>:</a:t>
            </a:r>
            <a:endParaRPr lang="zh-CN" altLang="en-US" b="1" dirty="0">
              <a:solidFill>
                <a:srgbClr val="FFFF00"/>
              </a:solidFill>
              <a:ea typeface="黑体" pitchFamily="2" charset="-122"/>
            </a:endParaRPr>
          </a:p>
          <a:p>
            <a:pPr marL="738188" lvl="1" indent="-361950" eaLnBrk="0" hangingPunct="0">
              <a:spcBef>
                <a:spcPts val="250"/>
              </a:spcBef>
              <a:buFontTx/>
              <a:buBlip>
                <a:blip r:embed="rId2"/>
              </a:buBlip>
              <a:defRPr/>
            </a:pPr>
            <a:r>
              <a:rPr lang="zh-CN" altLang="en-US" sz="1400" dirty="0">
                <a:ea typeface="黑体" pitchFamily="2" charset="-122"/>
              </a:rPr>
              <a:t>应用模板，确保使用标准的背景，</a:t>
            </a:r>
            <a:r>
              <a:rPr lang="en-US" altLang="zh-CN" sz="1400" dirty="0">
                <a:ea typeface="黑体" pitchFamily="2" charset="-122"/>
              </a:rPr>
              <a:t>PPT</a:t>
            </a:r>
            <a:r>
              <a:rPr lang="zh-CN" altLang="en-US" sz="1400" dirty="0">
                <a:ea typeface="黑体" pitchFamily="2" charset="-122"/>
              </a:rPr>
              <a:t>色彩和图形对象，对齐位置，字体等</a:t>
            </a:r>
          </a:p>
          <a:p>
            <a:pPr marL="738188" lvl="1" indent="-361950" eaLnBrk="0" hangingPunct="0">
              <a:spcBef>
                <a:spcPts val="250"/>
              </a:spcBef>
              <a:buFontTx/>
              <a:buBlip>
                <a:blip r:embed="rId2"/>
              </a:buBlip>
              <a:defRPr/>
            </a:pPr>
            <a:r>
              <a:rPr lang="zh-CN" altLang="en-US" sz="1400" dirty="0">
                <a:ea typeface="黑体" pitchFamily="2" charset="-122"/>
              </a:rPr>
              <a:t>在首张</a:t>
            </a:r>
            <a:r>
              <a:rPr lang="en-US" altLang="zh-CN" sz="1400" dirty="0">
                <a:ea typeface="黑体" pitchFamily="2" charset="-122"/>
              </a:rPr>
              <a:t>PPT</a:t>
            </a:r>
            <a:r>
              <a:rPr lang="zh-CN" altLang="en-US" sz="1400" dirty="0">
                <a:ea typeface="黑体" pitchFamily="2" charset="-122"/>
              </a:rPr>
              <a:t>中，避免出现除了标准</a:t>
            </a:r>
            <a:r>
              <a:rPr lang="en-US" altLang="zh-CN" sz="1400" dirty="0" err="1" smtClean="0">
                <a:ea typeface="黑体" pitchFamily="2" charset="-122"/>
              </a:rPr>
              <a:t>Tech·Ed</a:t>
            </a:r>
            <a:r>
              <a:rPr lang="zh-CN" altLang="en-US" sz="1400" dirty="0" smtClean="0">
                <a:ea typeface="黑体" pitchFamily="2" charset="-122"/>
              </a:rPr>
              <a:t> </a:t>
            </a:r>
            <a:r>
              <a:rPr lang="en-US" altLang="zh-CN" sz="1400" dirty="0">
                <a:ea typeface="黑体" pitchFamily="2" charset="-122"/>
              </a:rPr>
              <a:t>logo</a:t>
            </a:r>
            <a:r>
              <a:rPr lang="zh-CN" altLang="en-US" sz="1400" dirty="0">
                <a:ea typeface="黑体" pitchFamily="2" charset="-122"/>
              </a:rPr>
              <a:t>之外的其他标志</a:t>
            </a:r>
          </a:p>
          <a:p>
            <a:pPr marL="738188" lvl="1" indent="-361950" eaLnBrk="0" hangingPunct="0">
              <a:spcBef>
                <a:spcPts val="250"/>
              </a:spcBef>
              <a:buFontTx/>
              <a:buBlip>
                <a:blip r:embed="rId2"/>
              </a:buBlip>
              <a:defRPr/>
            </a:pPr>
            <a:r>
              <a:rPr lang="zh-CN" altLang="en-US" sz="1400" dirty="0">
                <a:ea typeface="黑体" pitchFamily="2" charset="-122"/>
              </a:rPr>
              <a:t>每页</a:t>
            </a:r>
            <a:r>
              <a:rPr lang="en-US" altLang="zh-CN" sz="1400" dirty="0">
                <a:ea typeface="黑体" pitchFamily="2" charset="-122"/>
              </a:rPr>
              <a:t>PPT</a:t>
            </a:r>
            <a:r>
              <a:rPr lang="zh-CN" altLang="en-US" sz="1400" dirty="0">
                <a:ea typeface="黑体" pitchFamily="2" charset="-122"/>
              </a:rPr>
              <a:t>的标题行请使用</a:t>
            </a:r>
            <a:r>
              <a:rPr lang="en-US" altLang="zh-CN" sz="1400" dirty="0">
                <a:ea typeface="黑体" pitchFamily="2" charset="-122"/>
              </a:rPr>
              <a:t>Title Case</a:t>
            </a:r>
            <a:r>
              <a:rPr lang="zh-CN" altLang="en-US" sz="1400" dirty="0">
                <a:ea typeface="黑体" pitchFamily="2" charset="-122"/>
              </a:rPr>
              <a:t>，避免出现换行</a:t>
            </a:r>
          </a:p>
          <a:p>
            <a:pPr marL="738188" lvl="1" indent="-361950" eaLnBrk="0" hangingPunct="0">
              <a:spcBef>
                <a:spcPts val="250"/>
              </a:spcBef>
              <a:buFontTx/>
              <a:buBlip>
                <a:blip r:embed="rId2"/>
              </a:buBlip>
              <a:defRPr/>
            </a:pPr>
            <a:r>
              <a:rPr lang="zh-CN" altLang="en-US" sz="1400" dirty="0">
                <a:ea typeface="黑体" pitchFamily="2" charset="-122"/>
              </a:rPr>
              <a:t>二级标题请遵照模板中的格式执行</a:t>
            </a:r>
          </a:p>
          <a:p>
            <a:pPr marL="738188" lvl="1" indent="-361950" eaLnBrk="0" hangingPunct="0">
              <a:spcBef>
                <a:spcPts val="250"/>
              </a:spcBef>
              <a:buFontTx/>
              <a:buBlip>
                <a:blip r:embed="rId2"/>
              </a:buBlip>
              <a:defRPr/>
            </a:pPr>
            <a:r>
              <a:rPr lang="zh-CN" altLang="en-US" sz="1400" dirty="0">
                <a:ea typeface="黑体" pitchFamily="2" charset="-122"/>
              </a:rPr>
              <a:t>确保</a:t>
            </a:r>
            <a:r>
              <a:rPr lang="en-US" altLang="zh-CN" sz="1400" dirty="0">
                <a:ea typeface="黑体" pitchFamily="2" charset="-122"/>
              </a:rPr>
              <a:t>PPT</a:t>
            </a:r>
            <a:r>
              <a:rPr lang="zh-CN" altLang="en-US" sz="1400" dirty="0">
                <a:ea typeface="黑体" pitchFamily="2" charset="-122"/>
              </a:rPr>
              <a:t>中的文字有一致的粗体或者阴影效果</a:t>
            </a:r>
          </a:p>
          <a:p>
            <a:pPr marL="738188" lvl="1" indent="-361950" eaLnBrk="0" hangingPunct="0">
              <a:spcBef>
                <a:spcPts val="250"/>
              </a:spcBef>
              <a:buFontTx/>
              <a:buBlip>
                <a:blip r:embed="rId2"/>
              </a:buBlip>
              <a:defRPr/>
            </a:pPr>
            <a:r>
              <a:rPr lang="zh-CN" altLang="en-US" sz="1400" dirty="0">
                <a:ea typeface="黑体" pitchFamily="2" charset="-122"/>
              </a:rPr>
              <a:t>请使用模板中规定的字体来展示代码</a:t>
            </a:r>
          </a:p>
          <a:p>
            <a:pPr marL="738188" lvl="1" indent="-361950" eaLnBrk="0" hangingPunct="0">
              <a:spcBef>
                <a:spcPts val="250"/>
              </a:spcBef>
              <a:buFontTx/>
              <a:buBlip>
                <a:blip r:embed="rId2"/>
              </a:buBlip>
              <a:defRPr/>
            </a:pPr>
            <a:r>
              <a:rPr lang="zh-CN" altLang="en-US" sz="1400" dirty="0">
                <a:ea typeface="黑体" pitchFamily="2" charset="-122"/>
              </a:rPr>
              <a:t>使用模板中提供的过渡幻灯片</a:t>
            </a:r>
            <a:endParaRPr lang="en-US" altLang="zh-CN" sz="1400" dirty="0">
              <a:ea typeface="黑体" pitchFamily="2" charset="-122"/>
            </a:endParaRPr>
          </a:p>
          <a:p>
            <a:pPr marL="738188" lvl="1" indent="-361950">
              <a:spcBef>
                <a:spcPts val="250"/>
              </a:spcBef>
              <a:buFontTx/>
              <a:buBlip>
                <a:blip r:embed="rId2"/>
              </a:buBlip>
              <a:defRPr/>
            </a:pPr>
            <a:r>
              <a:rPr lang="zh-CN" altLang="en-US" sz="1400" dirty="0">
                <a:ea typeface="黑体" pitchFamily="2" charset="-122"/>
              </a:rPr>
              <a:t>请在时间允许的情况下正确使用</a:t>
            </a:r>
            <a:r>
              <a:rPr lang="en-US" altLang="zh-CN" sz="1400" dirty="0">
                <a:ea typeface="黑体" pitchFamily="2" charset="-122"/>
              </a:rPr>
              <a:t>PPT</a:t>
            </a:r>
          </a:p>
          <a:p>
            <a:pPr marL="738188" lvl="1" indent="-361950">
              <a:spcBef>
                <a:spcPts val="250"/>
              </a:spcBef>
              <a:buFontTx/>
              <a:buBlip>
                <a:blip r:embed="rId2"/>
              </a:buBlip>
              <a:defRPr/>
            </a:pPr>
            <a:r>
              <a:rPr lang="zh-CN" altLang="en-US" sz="1400" dirty="0">
                <a:ea typeface="黑体" pitchFamily="2" charset="-122"/>
              </a:rPr>
              <a:t>如果您在时间紧迫的情况下需要应用</a:t>
            </a:r>
            <a:r>
              <a:rPr lang="en-US" altLang="zh-CN" sz="1400" dirty="0">
                <a:ea typeface="黑体" pitchFamily="2" charset="-122"/>
              </a:rPr>
              <a:t>PPT</a:t>
            </a:r>
            <a:r>
              <a:rPr lang="zh-CN" altLang="en-US" sz="1400" dirty="0">
                <a:ea typeface="黑体" pitchFamily="2" charset="-122"/>
              </a:rPr>
              <a:t>协助，请告知内容负责人</a:t>
            </a:r>
            <a:r>
              <a:rPr lang="en-US" altLang="zh-CN" sz="1400" dirty="0">
                <a:ea typeface="黑体" pitchFamily="2" charset="-122"/>
              </a:rPr>
              <a:t> </a:t>
            </a:r>
          </a:p>
          <a:p>
            <a:pPr marL="738188" lvl="1" indent="-361950">
              <a:spcBef>
                <a:spcPts val="250"/>
              </a:spcBef>
              <a:buFontTx/>
              <a:buBlip>
                <a:blip r:embed="rId2"/>
              </a:buBlip>
              <a:defRPr/>
            </a:pPr>
            <a:r>
              <a:rPr lang="zh-CN" altLang="en-US" sz="1400" dirty="0">
                <a:ea typeface="黑体" pitchFamily="2" charset="-122"/>
              </a:rPr>
              <a:t>使用微软产品名称时，请遵循微软公司相关规定</a:t>
            </a:r>
          </a:p>
          <a:p>
            <a:pPr marL="738188" lvl="1" indent="-361950">
              <a:spcBef>
                <a:spcPts val="250"/>
              </a:spcBef>
              <a:buFontTx/>
              <a:buBlip>
                <a:blip r:embed="rId2"/>
              </a:buBlip>
              <a:defRPr/>
            </a:pPr>
            <a:r>
              <a:rPr lang="zh-CN" altLang="en-US" sz="1400" dirty="0">
                <a:ea typeface="黑体" pitchFamily="2" charset="-122"/>
              </a:rPr>
              <a:t>请不要使用任何未经授权的资料或信息，并请告知内容负责人</a:t>
            </a:r>
          </a:p>
          <a:p>
            <a:pPr marL="738188" lvl="1" indent="-361950">
              <a:spcBef>
                <a:spcPts val="250"/>
              </a:spcBef>
              <a:buFontTx/>
              <a:buBlip>
                <a:blip r:embed="rId2"/>
              </a:buBlip>
              <a:defRPr/>
            </a:pPr>
            <a:r>
              <a:rPr lang="zh-CN" altLang="en-US" sz="1400" dirty="0">
                <a:ea typeface="黑体" pitchFamily="2" charset="-122"/>
              </a:rPr>
              <a:t>请注明课程代码</a:t>
            </a:r>
            <a:endParaRPr lang="en-US" altLang="zh-CN" sz="1400" dirty="0">
              <a:ea typeface="黑体" pitchFamily="2" charset="-122"/>
            </a:endParaRPr>
          </a:p>
          <a:p>
            <a:pPr marL="738188" lvl="1" indent="-361950">
              <a:spcBef>
                <a:spcPts val="250"/>
              </a:spcBef>
              <a:defRPr/>
            </a:pPr>
            <a:endParaRPr lang="en-US" altLang="zh-CN" b="1" dirty="0">
              <a:solidFill>
                <a:srgbClr val="FFFF00"/>
              </a:solidFill>
              <a:latin typeface="+mj-ea"/>
              <a:ea typeface="+mj-ea"/>
            </a:endParaRPr>
          </a:p>
          <a:p>
            <a:pPr marL="738188" lvl="1" indent="-738188">
              <a:spcBef>
                <a:spcPts val="250"/>
              </a:spcBef>
              <a:defRPr/>
            </a:pPr>
            <a:r>
              <a:rPr lang="zh-CN" altLang="en-US" b="1" dirty="0">
                <a:solidFill>
                  <a:srgbClr val="FFFF00"/>
                </a:solidFill>
                <a:latin typeface="+mj-ea"/>
                <a:ea typeface="+mj-ea"/>
              </a:rPr>
              <a:t>以下是着重突出文本的示例：</a:t>
            </a:r>
            <a:endParaRPr lang="en-US" altLang="zh-CN" b="1" dirty="0">
              <a:solidFill>
                <a:srgbClr val="FFFF00"/>
              </a:solidFill>
              <a:latin typeface="+mj-ea"/>
              <a:ea typeface="+mj-ea"/>
            </a:endParaRPr>
          </a:p>
          <a:p>
            <a:pPr marL="738188" lvl="1" indent="-361950">
              <a:spcBef>
                <a:spcPts val="250"/>
              </a:spcBef>
              <a:buFontTx/>
              <a:buBlip>
                <a:blip r:embed="rId2"/>
              </a:buBlip>
              <a:defRPr/>
            </a:pPr>
            <a:r>
              <a:rPr lang="zh-CN" altLang="en-US" sz="1400" dirty="0">
                <a:latin typeface="+mj-ea"/>
                <a:ea typeface="+mj-ea"/>
              </a:rPr>
              <a:t>用</a:t>
            </a:r>
            <a:r>
              <a:rPr lang="zh-CN" altLang="en-US" sz="1400" i="1" dirty="0">
                <a:solidFill>
                  <a:srgbClr val="FF0000"/>
                </a:solidFill>
                <a:latin typeface="+mj-ea"/>
                <a:ea typeface="+mj-ea"/>
              </a:rPr>
              <a:t>红色斜体</a:t>
            </a:r>
            <a:r>
              <a:rPr lang="zh-CN" altLang="en-US" sz="1400" dirty="0">
                <a:latin typeface="+mj-ea"/>
                <a:ea typeface="+mj-ea"/>
              </a:rPr>
              <a:t>引起大众视觉注意 </a:t>
            </a:r>
          </a:p>
          <a:p>
            <a:pPr marL="738188" lvl="1" indent="-361950">
              <a:spcBef>
                <a:spcPts val="250"/>
              </a:spcBef>
              <a:buFontTx/>
              <a:buBlip>
                <a:blip r:embed="rId2"/>
              </a:buBlip>
              <a:defRPr/>
            </a:pPr>
            <a:r>
              <a:rPr lang="zh-CN" altLang="en-US" sz="1400" u="sng" dirty="0">
                <a:solidFill>
                  <a:srgbClr val="FFC000"/>
                </a:solidFill>
                <a:latin typeface="+mj-ea"/>
                <a:ea typeface="+mj-ea"/>
              </a:rPr>
              <a:t>加下划线的桔色文本经黑白打印后更易于辨认</a:t>
            </a:r>
            <a:endParaRPr lang="en-US" altLang="zh-CN" sz="1400" u="sng" dirty="0">
              <a:solidFill>
                <a:srgbClr val="FFC000"/>
              </a:solidFill>
              <a:latin typeface="+mj-ea"/>
              <a:ea typeface="+mj-ea"/>
            </a:endParaRPr>
          </a:p>
          <a:p>
            <a:pPr marL="738188" lvl="1" indent="-361950">
              <a:spcBef>
                <a:spcPts val="250"/>
              </a:spcBef>
              <a:buFontTx/>
              <a:buBlip>
                <a:blip r:embed="rId2"/>
              </a:buBlip>
              <a:defRPr/>
            </a:pPr>
            <a:r>
              <a:rPr lang="zh-CN" altLang="en-US" sz="1400" dirty="0">
                <a:latin typeface="+mj-ea"/>
                <a:ea typeface="+mj-ea"/>
              </a:rPr>
              <a:t>可使用</a:t>
            </a:r>
            <a:r>
              <a:rPr lang="en-US" altLang="zh-CN" sz="1400" dirty="0">
                <a:latin typeface="+mj-ea"/>
                <a:ea typeface="+mj-ea"/>
              </a:rPr>
              <a:t>5</a:t>
            </a:r>
            <a:r>
              <a:rPr lang="zh-CN" altLang="en-US" sz="1400" dirty="0">
                <a:latin typeface="+mj-ea"/>
                <a:ea typeface="+mj-ea"/>
              </a:rPr>
              <a:t>级符号</a:t>
            </a:r>
            <a:endParaRPr lang="en-US" altLang="zh-CN" sz="1400" dirty="0">
              <a:latin typeface="+mj-ea"/>
              <a:ea typeface="+mj-ea"/>
            </a:endParaRPr>
          </a:p>
          <a:p>
            <a:pPr marL="1101725" lvl="2" indent="-347663">
              <a:spcBef>
                <a:spcPts val="250"/>
              </a:spcBef>
              <a:buFontTx/>
              <a:buBlip>
                <a:blip r:embed="rId2"/>
              </a:buBlip>
              <a:defRPr/>
            </a:pPr>
            <a:r>
              <a:rPr lang="zh-CN" altLang="en-US" sz="1200" dirty="0">
                <a:latin typeface="+mj-ea"/>
                <a:ea typeface="+mj-ea"/>
              </a:rPr>
              <a:t>符号，字体及缩进量将逐级变化 </a:t>
            </a:r>
          </a:p>
          <a:p>
            <a:pPr marL="1419225" lvl="3" indent="-317500">
              <a:spcBef>
                <a:spcPts val="250"/>
              </a:spcBef>
              <a:buFontTx/>
              <a:buBlip>
                <a:blip r:embed="rId2"/>
              </a:buBlip>
              <a:defRPr/>
            </a:pPr>
            <a:r>
              <a:rPr lang="zh-CN" altLang="en-US" sz="1000" dirty="0">
                <a:latin typeface="+mj-ea"/>
                <a:ea typeface="+mj-ea"/>
              </a:rPr>
              <a:t>最后一级字体大小为</a:t>
            </a:r>
            <a:r>
              <a:rPr lang="en-US" altLang="zh-CN" sz="1000" dirty="0">
                <a:latin typeface="+mj-ea"/>
                <a:ea typeface="+mj-ea"/>
              </a:rPr>
              <a:t>10pt</a:t>
            </a:r>
          </a:p>
          <a:p>
            <a:pPr marL="738188" lvl="1" indent="-361950">
              <a:spcBef>
                <a:spcPts val="250"/>
              </a:spcBef>
              <a:buFontTx/>
              <a:buBlip>
                <a:blip r:embed="rId2"/>
              </a:buBlip>
              <a:defRPr/>
            </a:pPr>
            <a:endParaRPr lang="en-US" altLang="zh-CN" sz="1400" dirty="0">
              <a:latin typeface="+mj-ea"/>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908050"/>
            <a:ext cx="8380413" cy="2916238"/>
          </a:xfrm>
          <a:prstGeom prst="rect">
            <a:avLst/>
          </a:prstGeom>
          <a:noFill/>
          <a:ln w="9525">
            <a:noFill/>
            <a:miter lim="800000"/>
            <a:headEnd/>
            <a:tailEnd/>
          </a:ln>
        </p:spPr>
        <p:txBody>
          <a:bodyPr lIns="0" tIns="0" rIns="0" bIns="0">
            <a:spAutoFit/>
          </a:bodyPr>
          <a:lstStyle/>
          <a:p>
            <a:pPr marL="384175" indent="-384175" eaLnBrk="0" hangingPunct="0">
              <a:spcBef>
                <a:spcPts val="500"/>
              </a:spcBef>
              <a:buFontTx/>
              <a:buBlip>
                <a:blip r:embed="rId2"/>
              </a:buBlip>
              <a:defRPr/>
            </a:pPr>
            <a:endParaRPr lang="en-US" altLang="zh-CN" b="1" dirty="0">
              <a:solidFill>
                <a:srgbClr val="FFFF00"/>
              </a:solidFill>
              <a:latin typeface="+mj-lt"/>
              <a:ea typeface="+mj-ea"/>
            </a:endParaRPr>
          </a:p>
          <a:p>
            <a:pPr marL="384175" indent="-384175" eaLnBrk="0" hangingPunct="0">
              <a:spcBef>
                <a:spcPts val="500"/>
              </a:spcBef>
              <a:defRPr/>
            </a:pPr>
            <a:r>
              <a:rPr lang="zh-CN" altLang="en-US" b="1" dirty="0">
                <a:solidFill>
                  <a:srgbClr val="FFFF00"/>
                </a:solidFill>
                <a:latin typeface="+mj-lt"/>
                <a:ea typeface="+mj-ea"/>
              </a:rPr>
              <a:t>在您发布</a:t>
            </a:r>
            <a:r>
              <a:rPr lang="en-US" altLang="zh-CN" b="1" dirty="0">
                <a:solidFill>
                  <a:srgbClr val="FFFF00"/>
                </a:solidFill>
                <a:latin typeface="+mj-lt"/>
                <a:ea typeface="+mj-ea"/>
              </a:rPr>
              <a:t>PPT</a:t>
            </a:r>
            <a:r>
              <a:rPr lang="zh-CN" altLang="en-US" b="1" dirty="0">
                <a:solidFill>
                  <a:srgbClr val="FFFF00"/>
                </a:solidFill>
                <a:latin typeface="+mj-lt"/>
                <a:ea typeface="+mj-ea"/>
              </a:rPr>
              <a:t>给相关的内容负责人之前，请确保完成以下的步骤</a:t>
            </a:r>
            <a:endParaRPr lang="en-US" altLang="zh-CN" b="1" dirty="0">
              <a:solidFill>
                <a:srgbClr val="FFFF00"/>
              </a:solidFill>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纠正错别字和错误拼写</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纠正语法错误</a:t>
            </a:r>
          </a:p>
          <a:p>
            <a:pPr marL="738188" lvl="1" indent="-361950" eaLnBrk="0" hangingPunct="0">
              <a:spcBef>
                <a:spcPts val="500"/>
              </a:spcBef>
              <a:buFontTx/>
              <a:buBlip>
                <a:blip r:embed="rId2"/>
              </a:buBlip>
              <a:defRPr/>
            </a:pPr>
            <a:r>
              <a:rPr lang="zh-CN" altLang="en-US" sz="1400" dirty="0">
                <a:latin typeface="+mj-lt"/>
                <a:ea typeface="+mj-ea"/>
              </a:rPr>
              <a:t>去掉所有的</a:t>
            </a:r>
            <a:r>
              <a:rPr lang="en-US" altLang="zh-CN" sz="1400" dirty="0">
                <a:latin typeface="+mj-lt"/>
                <a:ea typeface="+mj-ea"/>
              </a:rPr>
              <a:t>PPT</a:t>
            </a:r>
            <a:r>
              <a:rPr lang="zh-CN" altLang="en-US" sz="1400" dirty="0">
                <a:latin typeface="+mj-lt"/>
                <a:ea typeface="+mj-ea"/>
              </a:rPr>
              <a:t>注释和演讲者批注</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删除所有的隐藏</a:t>
            </a:r>
            <a:r>
              <a:rPr lang="en-US" altLang="zh-CN" sz="1400" dirty="0">
                <a:latin typeface="+mj-lt"/>
                <a:ea typeface="+mj-ea"/>
              </a:rPr>
              <a:t>PPT</a:t>
            </a:r>
          </a:p>
          <a:p>
            <a:pPr marL="738188" lvl="1" indent="-361950" eaLnBrk="0" hangingPunct="0">
              <a:spcBef>
                <a:spcPts val="500"/>
              </a:spcBef>
              <a:buFontTx/>
              <a:buBlip>
                <a:blip r:embed="rId2"/>
              </a:buBlip>
              <a:defRPr/>
            </a:pPr>
            <a:r>
              <a:rPr lang="zh-CN" altLang="en-US" sz="1400" dirty="0">
                <a:latin typeface="+mj-lt"/>
                <a:ea typeface="+mj-ea"/>
              </a:rPr>
              <a:t>修改格式以增强</a:t>
            </a:r>
            <a:r>
              <a:rPr lang="en-US" altLang="zh-CN" sz="1400" dirty="0">
                <a:latin typeface="+mj-lt"/>
                <a:ea typeface="+mj-ea"/>
              </a:rPr>
              <a:t>PPT</a:t>
            </a:r>
            <a:r>
              <a:rPr lang="zh-CN" altLang="en-US" sz="1400" dirty="0">
                <a:latin typeface="+mj-lt"/>
                <a:ea typeface="+mj-ea"/>
              </a:rPr>
              <a:t>的可读性</a:t>
            </a:r>
          </a:p>
          <a:p>
            <a:pPr marL="738188" lvl="1" indent="-361950" eaLnBrk="0" hangingPunct="0">
              <a:spcBef>
                <a:spcPts val="500"/>
              </a:spcBef>
              <a:buFontTx/>
              <a:buBlip>
                <a:blip r:embed="rId2"/>
              </a:buBlip>
              <a:defRPr/>
            </a:pPr>
            <a:r>
              <a:rPr lang="zh-CN" altLang="en-US" sz="1400" dirty="0">
                <a:latin typeface="+mj-lt"/>
                <a:ea typeface="+mj-ea"/>
              </a:rPr>
              <a:t>确保所有</a:t>
            </a:r>
            <a:r>
              <a:rPr lang="en-US" altLang="zh-CN" sz="1400" dirty="0">
                <a:latin typeface="+mj-lt"/>
                <a:ea typeface="+mj-ea"/>
              </a:rPr>
              <a:t>PPT</a:t>
            </a:r>
            <a:r>
              <a:rPr lang="zh-CN" altLang="en-US" sz="1400" dirty="0">
                <a:latin typeface="+mj-lt"/>
                <a:ea typeface="+mj-ea"/>
              </a:rPr>
              <a:t>在字体、色彩风格、布局等方面的一致性</a:t>
            </a:r>
            <a:endParaRPr lang="en-US" altLang="zh-CN" sz="1400" dirty="0">
              <a:latin typeface="+mj-lt"/>
              <a:ea typeface="+mj-ea"/>
            </a:endParaRPr>
          </a:p>
          <a:p>
            <a:pPr marL="384175" indent="-384175">
              <a:spcBef>
                <a:spcPts val="500"/>
              </a:spcBef>
              <a:defRPr/>
            </a:pPr>
            <a:endParaRPr lang="en-US" altLang="zh-CN" b="1" dirty="0">
              <a:solidFill>
                <a:srgbClr val="FFFF00"/>
              </a:solidFill>
              <a:latin typeface="+mj-lt"/>
              <a:ea typeface="+mj-ea"/>
            </a:endParaRPr>
          </a:p>
          <a:p>
            <a:pPr marL="738188" lvl="1" indent="-361950">
              <a:spcBef>
                <a:spcPts val="500"/>
              </a:spcBef>
              <a:defRPr/>
            </a:pPr>
            <a:endParaRPr lang="en-US" altLang="zh-CN" sz="1400" b="1" dirty="0">
              <a:solidFill>
                <a:srgbClr val="FFFF00"/>
              </a:solidFill>
              <a:latin typeface="+mj-lt"/>
              <a:ea typeface="+mj-ea"/>
            </a:endParaRPr>
          </a:p>
        </p:txBody>
      </p:sp>
      <p:sp>
        <p:nvSpPr>
          <p:cNvPr id="6" name="Rectangle 1"/>
          <p:cNvSpPr>
            <a:spLocks noChangeArrowheads="1"/>
          </p:cNvSpPr>
          <p:nvPr userDrawn="1"/>
        </p:nvSpPr>
        <p:spPr bwMode="auto">
          <a:xfrm>
            <a:off x="534522" y="3567962"/>
            <a:ext cx="8273302" cy="1174677"/>
          </a:xfrm>
          <a:prstGeom prst="rect">
            <a:avLst/>
          </a:prstGeom>
          <a:solidFill>
            <a:srgbClr val="FF0000"/>
          </a:solidFill>
          <a:ln>
            <a:solidFill>
              <a:srgbClr val="FF0000"/>
            </a:solidFill>
            <a:headEnd/>
            <a:tailEnd/>
          </a:ln>
        </p:spPr>
        <p:style>
          <a:lnRef idx="3">
            <a:schemeClr val="lt1"/>
          </a:lnRef>
          <a:fillRef idx="1">
            <a:schemeClr val="accent1"/>
          </a:fillRef>
          <a:effectRef idx="1">
            <a:schemeClr val="accent1"/>
          </a:effectRef>
          <a:fontRef idx="minor">
            <a:schemeClr val="lt1"/>
          </a:fontRef>
        </p:style>
        <p:txBody>
          <a:bodyPr lIns="91436" tIns="45718" rIns="91436" bIns="45718">
            <a:spAutoFit/>
          </a:bodyPr>
          <a:lstStyle/>
          <a:p>
            <a:pPr>
              <a:spcBef>
                <a:spcPts val="500"/>
              </a:spcBef>
              <a:defRPr/>
            </a:pPr>
            <a:r>
              <a:rPr lang="zh-CN"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rPr>
              <a:t>重要提示</a:t>
            </a:r>
            <a:endParaRPr lang="en-US" altLang="zh-CN"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请勿使用任何未经授权的图像。提交</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PPT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时</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 </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请再次查阅内容是仅限使用来自微软</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Media Bank</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的照片或经授权的照片。</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请避免使用须经授权的插图或媒体内容 </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如电视广告，平面广告，电影或电视知名人物</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smtClean="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演讲题目">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57158" y="3071810"/>
            <a:ext cx="8229600" cy="1143000"/>
          </a:xfrm>
          <a:prstGeom prst="rect">
            <a:avLst/>
          </a:prstGeom>
        </p:spPr>
        <p:txBody>
          <a:bodyPr/>
          <a:lstStyle>
            <a:lvl1pPr algn="l">
              <a:defRPr>
                <a:solidFill>
                  <a:schemeClr val="bg1"/>
                </a:solidFill>
                <a:effectLst>
                  <a:outerShdw blurRad="38100" dist="38100" dir="2700000" algn="tl">
                    <a:srgbClr val="000000">
                      <a:alpha val="43137"/>
                    </a:srgbClr>
                  </a:outerShdw>
                </a:effectLst>
              </a:defRPr>
            </a:lvl1pPr>
          </a:lstStyle>
          <a:p>
            <a:r>
              <a:rPr lang="zh-CN" altLang="en-US" dirty="0" smtClean="0"/>
              <a:t>演讲题目</a:t>
            </a:r>
            <a:endParaRPr lang="zh-CN" altLang="en-US" dirty="0"/>
          </a:p>
        </p:txBody>
      </p:sp>
      <p:sp>
        <p:nvSpPr>
          <p:cNvPr id="7" name="文本占位符 6"/>
          <p:cNvSpPr>
            <a:spLocks noGrp="1"/>
          </p:cNvSpPr>
          <p:nvPr>
            <p:ph type="body" sz="quarter" idx="10" hasCustomPrompt="1"/>
          </p:nvPr>
        </p:nvSpPr>
        <p:spPr>
          <a:xfrm>
            <a:off x="357158" y="2000250"/>
            <a:ext cx="2571750" cy="642938"/>
          </a:xfrm>
          <a:prstGeom prst="rect">
            <a:avLst/>
          </a:prstGeom>
        </p:spPr>
        <p:txBody>
          <a:bodyPr>
            <a:normAutofit/>
          </a:bodyPr>
          <a:lstStyle>
            <a:lvl1pPr>
              <a:buNone/>
              <a:defRPr sz="2000" b="0">
                <a:solidFill>
                  <a:schemeClr val="bg1"/>
                </a:solidFill>
                <a:effectLst>
                  <a:outerShdw blurRad="38100" dist="38100" dir="2700000" algn="tl">
                    <a:srgbClr val="000000">
                      <a:alpha val="43137"/>
                    </a:srgbClr>
                  </a:outerShdw>
                </a:effectLst>
              </a:defRPr>
            </a:lvl1pPr>
          </a:lstStyle>
          <a:p>
            <a:pPr lvl="0"/>
            <a:r>
              <a:rPr lang="zh-CN" altLang="en-US" dirty="0" smtClean="0"/>
              <a:t>课程编号：</a:t>
            </a:r>
            <a:endParaRPr lang="zh-CN" altLang="en-US" dirty="0"/>
          </a:p>
        </p:txBody>
      </p:sp>
      <p:sp>
        <p:nvSpPr>
          <p:cNvPr id="4" name="文本占位符 6"/>
          <p:cNvSpPr>
            <a:spLocks noGrp="1"/>
          </p:cNvSpPr>
          <p:nvPr>
            <p:ph type="body" sz="quarter" idx="11" hasCustomPrompt="1"/>
          </p:nvPr>
        </p:nvSpPr>
        <p:spPr>
          <a:xfrm>
            <a:off x="357158" y="4286256"/>
            <a:ext cx="2571750" cy="642938"/>
          </a:xfrm>
          <a:prstGeom prst="rect">
            <a:avLst/>
          </a:prstGeom>
        </p:spPr>
        <p:txBody>
          <a:bodyPr>
            <a:norm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其他标题">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57158" y="2214554"/>
            <a:ext cx="8229600" cy="1143000"/>
          </a:xfrm>
          <a:prstGeom prst="rect">
            <a:avLst/>
          </a:prstGeom>
        </p:spPr>
        <p:txBody>
          <a:bodyPr>
            <a:noAutofit/>
          </a:bodyPr>
          <a:lstStyle>
            <a:lvl1pPr algn="l">
              <a:defRPr sz="8000" b="0" spc="1000" baseline="0">
                <a:solidFill>
                  <a:schemeClr val="bg1"/>
                </a:solidFill>
                <a:effectLst>
                  <a:outerShdw blurRad="38100" dist="38100" dir="2700000" algn="tl">
                    <a:srgbClr val="000000">
                      <a:alpha val="43137"/>
                    </a:srgbClr>
                  </a:outerShdw>
                </a:effectLst>
              </a:defRPr>
            </a:lvl1pPr>
          </a:lstStyle>
          <a:p>
            <a:r>
              <a:rPr lang="zh-CN" altLang="en-US" dirty="0" smtClean="0"/>
              <a:t>单击此处修改</a:t>
            </a:r>
            <a:endParaRPr lang="zh-CN" altLang="en-US" dirty="0"/>
          </a:p>
        </p:txBody>
      </p:sp>
      <p:sp>
        <p:nvSpPr>
          <p:cNvPr id="8" name="文本占位符 6"/>
          <p:cNvSpPr>
            <a:spLocks noGrp="1"/>
          </p:cNvSpPr>
          <p:nvPr>
            <p:ph type="body" sz="quarter" idx="10" hasCustomPrompt="1"/>
          </p:nvPr>
        </p:nvSpPr>
        <p:spPr>
          <a:xfrm>
            <a:off x="357158" y="3643314"/>
            <a:ext cx="8215370" cy="642938"/>
          </a:xfrm>
          <a:prstGeom prst="rect">
            <a:avLst/>
          </a:prstGeom>
        </p:spPr>
        <p:txBody>
          <a:bodyPr>
            <a:noAutofit/>
          </a:bodyPr>
          <a:lstStyle>
            <a:lvl1pPr>
              <a:buNone/>
              <a:defRPr sz="32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
        <p:nvSpPr>
          <p:cNvPr id="9" name="文本占位符 6"/>
          <p:cNvSpPr>
            <a:spLocks noGrp="1"/>
          </p:cNvSpPr>
          <p:nvPr>
            <p:ph type="body" sz="quarter" idx="11" hasCustomPrompt="1"/>
          </p:nvPr>
        </p:nvSpPr>
        <p:spPr>
          <a:xfrm>
            <a:off x="357158" y="4500570"/>
            <a:ext cx="8215370" cy="642938"/>
          </a:xfrm>
          <a:prstGeom prst="rect">
            <a:avLst/>
          </a:prstGeom>
        </p:spPr>
        <p:txBody>
          <a:bodyPr>
            <a:no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反馈表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Picture 2" descr="white bar"/>
          <p:cNvPicPr preferRelativeResize="0">
            <a:picLocks noChangeAspect="1" noChangeArrowheads="1"/>
          </p:cNvPicPr>
          <p:nvPr userDrawn="1"/>
        </p:nvPicPr>
        <p:blipFill>
          <a:blip r:embed="rId3" cstate="print"/>
          <a:srcRect/>
          <a:stretch>
            <a:fillRect/>
          </a:stretch>
        </p:blipFill>
        <p:spPr bwMode="hidden">
          <a:xfrm>
            <a:off x="-1" y="2000240"/>
            <a:ext cx="9144001" cy="3760788"/>
          </a:xfrm>
          <a:prstGeom prst="rect">
            <a:avLst/>
          </a:prstGeom>
          <a:noFill/>
          <a:ln w="9525">
            <a:noFill/>
            <a:miter lim="800000"/>
            <a:headEnd/>
            <a:tailEnd/>
          </a:ln>
        </p:spPr>
      </p:pic>
      <p:sp>
        <p:nvSpPr>
          <p:cNvPr id="7" name="AutoShape 3"/>
          <p:cNvSpPr>
            <a:spLocks noChangeArrowheads="1"/>
          </p:cNvSpPr>
          <p:nvPr userDrawn="1"/>
        </p:nvSpPr>
        <p:spPr bwMode="auto">
          <a:xfrm>
            <a:off x="586569" y="2409837"/>
            <a:ext cx="8271711" cy="2662237"/>
          </a:xfrm>
          <a:prstGeom prst="roundRect">
            <a:avLst>
              <a:gd name="adj" fmla="val 8315"/>
            </a:avLst>
          </a:prstGeom>
          <a:noFill/>
          <a:ln cap="flat" cmpd="sng">
            <a:noFill/>
            <a:headEnd/>
            <a:tailEnd/>
          </a:ln>
        </p:spPr>
        <p:style>
          <a:lnRef idx="3">
            <a:schemeClr val="lt1"/>
          </a:lnRef>
          <a:fillRef idx="1">
            <a:schemeClr val="dk1"/>
          </a:fillRef>
          <a:effectRef idx="1">
            <a:schemeClr val="dk1"/>
          </a:effectRef>
          <a:fontRef idx="minor">
            <a:schemeClr val="lt1"/>
          </a:fontRef>
        </p:style>
        <p:txBody>
          <a:bodyPr rIns="365760" anchor="ctr"/>
          <a:lstStyle/>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感谢您参与此会场！</a:t>
            </a:r>
            <a:endParaRPr lang="en-US" altLang="zh-CN" sz="1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您的意见与建议对我们非常重要。</a:t>
            </a:r>
            <a:endParaRPr lang="en-US" altLang="zh-CN" sz="4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请</a:t>
            </a:r>
            <a:r>
              <a:rPr lang="zh-CN" altLang="en-US" sz="4000" dirty="0">
                <a:solidFill>
                  <a:srgbClr val="FFFFFF"/>
                </a:solidFill>
                <a:effectLst>
                  <a:outerShdw blurRad="38100" dist="38100" dir="2700000" algn="tl">
                    <a:srgbClr val="02024A"/>
                  </a:outerShdw>
                </a:effectLst>
                <a:latin typeface="黑体" pitchFamily="2" charset="-122"/>
              </a:rPr>
              <a:t>您填写反馈表。</a:t>
            </a:r>
            <a:endParaRPr lang="en-US" altLang="zh-CN" sz="4000" dirty="0">
              <a:solidFill>
                <a:srgbClr val="FFFFFF"/>
              </a:solidFill>
              <a:effectLst>
                <a:outerShdw blurRad="38100" dist="38100" dir="2700000" algn="tl">
                  <a:srgbClr val="02024A"/>
                </a:outerShdw>
              </a:effectLst>
              <a:latin typeface="黑体"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结束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 Box 3"/>
          <p:cNvSpPr txBox="1">
            <a:spLocks noChangeArrowheads="1"/>
          </p:cNvSpPr>
          <p:nvPr userDrawn="1"/>
        </p:nvSpPr>
        <p:spPr bwMode="blackWhite">
          <a:xfrm>
            <a:off x="398463" y="41910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altLang="zh-CN" sz="700" dirty="0">
                <a:solidFill>
                  <a:schemeClr val="bg1"/>
                </a:solidFill>
                <a:latin typeface="Calibri" pitchFamily="34" charset="0"/>
                <a:cs typeface="Arial" pitchFamily="34" charset="0"/>
              </a:rPr>
              <a:t>© 2008 Microsoft Corporation. All rights reserved. Microsoft, Windows, Windows Vista and other product names are or may be registered trademarks and/or trademarks in the U.S. and/or other countries.</a:t>
            </a:r>
          </a:p>
          <a:p>
            <a:pPr algn="ctr" eaLnBrk="0" hangingPunct="0"/>
            <a:r>
              <a:rPr lang="en-US" altLang="zh-CN" sz="700" dirty="0">
                <a:solidFill>
                  <a:schemeClr val="bg1"/>
                </a:solidFill>
                <a:latin typeface="Calibri"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7" name="图片 6" descr="MS-logo.png"/>
          <p:cNvPicPr>
            <a:picLocks noChangeAspect="1"/>
          </p:cNvPicPr>
          <p:nvPr userDrawn="1"/>
        </p:nvPicPr>
        <p:blipFill>
          <a:blip r:embed="rId3" cstate="print"/>
          <a:stretch>
            <a:fillRect/>
          </a:stretch>
        </p:blipFill>
        <p:spPr>
          <a:xfrm>
            <a:off x="2035771" y="2743200"/>
            <a:ext cx="5035063" cy="112976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主要内容">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3"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Pct val="100000"/>
              <a:buFont typeface="Wingdings" pitchFamily="2" charset="2"/>
              <a:buChar char="l"/>
              <a:tabLst/>
              <a:defRPr sz="2400" b="1">
                <a:solidFill>
                  <a:schemeClr val="accent1"/>
                </a:solidFill>
              </a:defRPr>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代码字体或字号">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7"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Tx/>
              <a:buFont typeface="Wingdings" pitchFamily="2" charset="2"/>
              <a:buChar char="l"/>
              <a:tabLst/>
              <a:defRPr sz="2400" b="1">
                <a:solidFill>
                  <a:schemeClr val="bg2"/>
                </a:solidFill>
                <a:latin typeface="Courier New" pitchFamily="49" charset="0"/>
                <a:cs typeface="Courier New" pitchFamily="49" charset="0"/>
              </a:defRPr>
            </a:lvl1pPr>
            <a:lvl2pPr>
              <a:buClr>
                <a:schemeClr val="bg1">
                  <a:lumMod val="50000"/>
                </a:schemeClr>
              </a:buClr>
              <a:buFont typeface="Wingdings" pitchFamily="2" charset="2"/>
              <a:buChar char="l"/>
              <a:defRPr sz="2400">
                <a:latin typeface="Courier New" pitchFamily="49" charset="0"/>
                <a:cs typeface="Courier New" pitchFamily="49" charset="0"/>
              </a:defRPr>
            </a:lvl2pPr>
            <a:lvl3pPr>
              <a:buClr>
                <a:schemeClr val="bg1">
                  <a:lumMod val="65000"/>
                </a:schemeClr>
              </a:buClr>
              <a:buFont typeface="Wingdings" pitchFamily="2" charset="2"/>
              <a:buChar char="l"/>
              <a:defRPr sz="2000">
                <a:latin typeface="Courier New" pitchFamily="49" charset="0"/>
                <a:cs typeface="Courier New" pitchFamily="49" charset="0"/>
              </a:defRPr>
            </a:lvl3pPr>
            <a:lvl4pPr>
              <a:buClr>
                <a:schemeClr val="bg1">
                  <a:lumMod val="65000"/>
                </a:schemeClr>
              </a:buClr>
              <a:buFont typeface="Wingdings" pitchFamily="2" charset="2"/>
              <a:buChar char="l"/>
              <a:defRPr>
                <a:latin typeface="Courier New" pitchFamily="49" charset="0"/>
                <a:cs typeface="Courier New" pitchFamily="49" charset="0"/>
              </a:defRPr>
            </a:lvl4pPr>
            <a:lvl5pPr>
              <a:buClr>
                <a:schemeClr val="bg1">
                  <a:lumMod val="65000"/>
                </a:schemeClr>
              </a:buClr>
              <a:buFont typeface="Wingdings" pitchFamily="2" charset="2"/>
              <a:buChar char="l"/>
              <a:defRPr>
                <a:latin typeface="Courier New" pitchFamily="49" charset="0"/>
                <a:cs typeface="Courier New" pitchFamily="49" charset="0"/>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格或饼图">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 id="2147483650" r:id="rId6"/>
    <p:sldLayoutId id="2147483668" r:id="rId7"/>
    <p:sldLayoutId id="2147483667" r:id="rId8"/>
    <p:sldLayoutId id="2147483655" r:id="rId9"/>
    <p:sldLayoutId id="2147483651" r:id="rId10"/>
    <p:sldLayoutId id="2147483652" r:id="rId11"/>
    <p:sldLayoutId id="2147483654" r:id="rId12"/>
    <p:sldLayoutId id="2147483656" r:id="rId13"/>
    <p:sldLayoutId id="2147483657" r:id="rId14"/>
    <p:sldLayoutId id="2147483658" r:id="rId15"/>
    <p:sldLayoutId id="2147483659" r:id="rId16"/>
    <p:sldLayoutId id="2147483660" r:id="rId17"/>
    <p:sldLayoutId id="2147483661" r:id="rId18"/>
    <p:sldLayoutId id="2147483662"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一个重要概念</a:t>
            </a:r>
            <a:endParaRPr lang="en-US" dirty="0"/>
          </a:p>
        </p:txBody>
      </p:sp>
      <p:sp>
        <p:nvSpPr>
          <p:cNvPr id="3" name="Content Placeholder 2"/>
          <p:cNvSpPr>
            <a:spLocks noGrp="1"/>
          </p:cNvSpPr>
          <p:nvPr>
            <p:ph idx="1"/>
          </p:nvPr>
        </p:nvSpPr>
        <p:spPr/>
        <p:txBody>
          <a:bodyPr/>
          <a:lstStyle/>
          <a:p>
            <a:r>
              <a:rPr lang="en-US" dirty="0" err="1" smtClean="0"/>
              <a:t>RootCause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RootCause</a:t>
            </a:r>
            <a:r>
              <a:rPr lang="zh-CN" altLang="en-US" dirty="0" smtClean="0"/>
              <a:t>的基本结构</a:t>
            </a:r>
            <a:endParaRPr lang="en-US" dirty="0"/>
          </a:p>
        </p:txBody>
      </p:sp>
      <p:sp>
        <p:nvSpPr>
          <p:cNvPr id="3" name="Content Placeholder 2"/>
          <p:cNvSpPr>
            <a:spLocks noGrp="1"/>
          </p:cNvSpPr>
          <p:nvPr>
            <p:ph idx="1"/>
          </p:nvPr>
        </p:nvSpPr>
        <p:spPr/>
        <p:txBody>
          <a:bodyPr/>
          <a:lstStyle/>
          <a:p>
            <a:endParaRPr lang="en-US" dirty="0"/>
          </a:p>
        </p:txBody>
      </p:sp>
      <p:sp>
        <p:nvSpPr>
          <p:cNvPr id="23" name="File"/>
          <p:cNvSpPr>
            <a:spLocks noEditPoints="1" noChangeArrowheads="1"/>
          </p:cNvSpPr>
          <p:nvPr/>
        </p:nvSpPr>
        <p:spPr bwMode="auto">
          <a:xfrm>
            <a:off x="3124200" y="2590800"/>
            <a:ext cx="3048000" cy="2366626"/>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r>
              <a:rPr lang="zh-CN" altLang="en-US" sz="2000" dirty="0" smtClean="0">
                <a:solidFill>
                  <a:schemeClr val="tx1"/>
                </a:solidFill>
              </a:rPr>
              <a:t>故障诊断包</a:t>
            </a:r>
            <a:endParaRPr lang="en-US" sz="2000" dirty="0">
              <a:solidFill>
                <a:schemeClr val="tx1"/>
              </a:solidFill>
            </a:endParaRPr>
          </a:p>
        </p:txBody>
      </p:sp>
      <p:sp>
        <p:nvSpPr>
          <p:cNvPr id="24" name="Rounded Rectangle 23"/>
          <p:cNvSpPr/>
          <p:nvPr/>
        </p:nvSpPr>
        <p:spPr>
          <a:xfrm>
            <a:off x="3886021" y="4267200"/>
            <a:ext cx="144780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Root Cause</a:t>
            </a:r>
            <a:endParaRPr lang="en-US" dirty="0"/>
          </a:p>
        </p:txBody>
      </p:sp>
      <p:sp>
        <p:nvSpPr>
          <p:cNvPr id="25" name="Rounded Rectangle 24"/>
          <p:cNvSpPr/>
          <p:nvPr/>
        </p:nvSpPr>
        <p:spPr>
          <a:xfrm>
            <a:off x="3886021" y="3581400"/>
            <a:ext cx="1447800" cy="457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Root Cause</a:t>
            </a:r>
            <a:endParaRPr lang="en-US" dirty="0"/>
          </a:p>
        </p:txBody>
      </p:sp>
      <p:grpSp>
        <p:nvGrpSpPr>
          <p:cNvPr id="26" name="Group 26"/>
          <p:cNvGrpSpPr/>
          <p:nvPr/>
        </p:nvGrpSpPr>
        <p:grpSpPr>
          <a:xfrm>
            <a:off x="388466" y="2963371"/>
            <a:ext cx="8367068" cy="1769458"/>
            <a:chOff x="517820" y="2963371"/>
            <a:chExt cx="11153185" cy="1769458"/>
          </a:xfrm>
        </p:grpSpPr>
        <p:grpSp>
          <p:nvGrpSpPr>
            <p:cNvPr id="27" name="Group 11"/>
            <p:cNvGrpSpPr/>
            <p:nvPr/>
          </p:nvGrpSpPr>
          <p:grpSpPr>
            <a:xfrm>
              <a:off x="517820" y="2963371"/>
              <a:ext cx="2935048" cy="1761029"/>
              <a:chOff x="9819" y="1651547"/>
              <a:chExt cx="2935048" cy="1761029"/>
            </a:xfrm>
          </p:grpSpPr>
          <p:sp>
            <p:nvSpPr>
              <p:cNvPr id="40" name="Rounded Rectangle 39"/>
              <p:cNvSpPr/>
              <p:nvPr/>
            </p:nvSpPr>
            <p:spPr>
              <a:xfrm>
                <a:off x="9819" y="1651547"/>
                <a:ext cx="2935048" cy="1761029"/>
              </a:xfrm>
              <a:prstGeom prst="roundRect">
                <a:avLst>
                  <a:gd name="adj" fmla="val 1000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41" name="Rounded Rectangle 4"/>
              <p:cNvSpPr/>
              <p:nvPr/>
            </p:nvSpPr>
            <p:spPr>
              <a:xfrm>
                <a:off x="61398" y="1703126"/>
                <a:ext cx="2831890" cy="16578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r>
                  <a:rPr lang="zh-CN" altLang="en-US" sz="4000" dirty="0" smtClean="0"/>
                  <a:t>诊断</a:t>
                </a:r>
                <a:endParaRPr lang="en-US" sz="5700" kern="1200" dirty="0"/>
              </a:p>
            </p:txBody>
          </p:sp>
        </p:grpSp>
        <p:grpSp>
          <p:nvGrpSpPr>
            <p:cNvPr id="28" name="Group 12"/>
            <p:cNvGrpSpPr/>
            <p:nvPr/>
          </p:nvGrpSpPr>
          <p:grpSpPr>
            <a:xfrm>
              <a:off x="3643382" y="3479940"/>
              <a:ext cx="622230" cy="727892"/>
              <a:chOff x="3238373" y="2168116"/>
              <a:chExt cx="622230" cy="727892"/>
            </a:xfrm>
          </p:grpSpPr>
          <p:sp>
            <p:nvSpPr>
              <p:cNvPr id="38" name="Right Arrow 37"/>
              <p:cNvSpPr/>
              <p:nvPr/>
            </p:nvSpPr>
            <p:spPr>
              <a:xfrm>
                <a:off x="3238373" y="2168116"/>
                <a:ext cx="622230" cy="727892"/>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9" name="Right Arrow 6"/>
              <p:cNvSpPr/>
              <p:nvPr/>
            </p:nvSpPr>
            <p:spPr>
              <a:xfrm>
                <a:off x="3238373" y="2313694"/>
                <a:ext cx="435561" cy="4367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p:txBody>
          </p:sp>
        </p:grpSp>
        <p:grpSp>
          <p:nvGrpSpPr>
            <p:cNvPr id="29" name="Group 13"/>
            <p:cNvGrpSpPr/>
            <p:nvPr/>
          </p:nvGrpSpPr>
          <p:grpSpPr>
            <a:xfrm>
              <a:off x="7986782" y="3479940"/>
              <a:ext cx="622230" cy="727892"/>
              <a:chOff x="7347441" y="2168116"/>
              <a:chExt cx="622230" cy="727892"/>
            </a:xfrm>
          </p:grpSpPr>
          <p:sp>
            <p:nvSpPr>
              <p:cNvPr id="36" name="Right Arrow 35"/>
              <p:cNvSpPr/>
              <p:nvPr/>
            </p:nvSpPr>
            <p:spPr>
              <a:xfrm>
                <a:off x="7347441" y="2168116"/>
                <a:ext cx="622230" cy="727892"/>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7" name="Right Arrow 8"/>
              <p:cNvSpPr/>
              <p:nvPr/>
            </p:nvSpPr>
            <p:spPr>
              <a:xfrm>
                <a:off x="7347441" y="2313694"/>
                <a:ext cx="435561" cy="4367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p:txBody>
          </p:sp>
        </p:grpSp>
        <p:grpSp>
          <p:nvGrpSpPr>
            <p:cNvPr id="30" name="Group 14"/>
            <p:cNvGrpSpPr/>
            <p:nvPr/>
          </p:nvGrpSpPr>
          <p:grpSpPr>
            <a:xfrm>
              <a:off x="8735957" y="2963371"/>
              <a:ext cx="2935048" cy="1761029"/>
              <a:chOff x="8227956" y="1651547"/>
              <a:chExt cx="2935048" cy="1761029"/>
            </a:xfrm>
          </p:grpSpPr>
          <p:sp>
            <p:nvSpPr>
              <p:cNvPr id="34" name="Rounded Rectangle 33"/>
              <p:cNvSpPr/>
              <p:nvPr/>
            </p:nvSpPr>
            <p:spPr>
              <a:xfrm>
                <a:off x="8227956" y="1651547"/>
                <a:ext cx="2935048" cy="1761029"/>
              </a:xfrm>
              <a:prstGeom prst="roundRect">
                <a:avLst>
                  <a:gd name="adj" fmla="val 10000"/>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sp>
          <p:sp>
            <p:nvSpPr>
              <p:cNvPr id="35" name="Rounded Rectangle 10"/>
              <p:cNvSpPr/>
              <p:nvPr/>
            </p:nvSpPr>
            <p:spPr>
              <a:xfrm>
                <a:off x="8279535" y="1703126"/>
                <a:ext cx="2831890" cy="16578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r>
                  <a:rPr lang="zh-CN" altLang="en-US" sz="4000" dirty="0" smtClean="0"/>
                  <a:t>校验</a:t>
                </a:r>
                <a:endParaRPr lang="en-US" sz="5700" kern="1200" dirty="0"/>
              </a:p>
            </p:txBody>
          </p:sp>
        </p:grpSp>
        <p:grpSp>
          <p:nvGrpSpPr>
            <p:cNvPr id="31" name="Group 23"/>
            <p:cNvGrpSpPr/>
            <p:nvPr/>
          </p:nvGrpSpPr>
          <p:grpSpPr>
            <a:xfrm>
              <a:off x="4683364" y="2971800"/>
              <a:ext cx="2935048" cy="1761029"/>
              <a:chOff x="9819" y="1651547"/>
              <a:chExt cx="2935048" cy="1761029"/>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32" name="Rounded Rectangle 31"/>
              <p:cNvSpPr/>
              <p:nvPr/>
            </p:nvSpPr>
            <p:spPr>
              <a:xfrm>
                <a:off x="9819" y="1651547"/>
                <a:ext cx="2935048" cy="1761029"/>
              </a:xfrm>
              <a:prstGeom prst="roundRect">
                <a:avLst>
                  <a:gd name="adj" fmla="val 10000"/>
                </a:avLst>
              </a:prstGeom>
              <a:grpFill/>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33" name="Rounded Rectangle 4"/>
              <p:cNvSpPr/>
              <p:nvPr/>
            </p:nvSpPr>
            <p:spPr>
              <a:xfrm>
                <a:off x="61398" y="1703126"/>
                <a:ext cx="2831890" cy="165787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r>
                  <a:rPr lang="zh-CN" altLang="en-US" sz="4000" kern="1200" dirty="0" smtClean="0">
                    <a:solidFill>
                      <a:schemeClr val="bg1"/>
                    </a:solidFill>
                  </a:rPr>
                  <a:t>修复</a:t>
                </a:r>
                <a:endParaRPr lang="en-US" sz="4000" kern="1200" dirty="0">
                  <a:solidFill>
                    <a:schemeClr val="bg1"/>
                  </a:solidFil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6"/>
                                        </p:tgtEl>
                                      </p:cBhvr>
                                      <p:by x="25000" y="25000"/>
                                    </p:animScale>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2000"/>
                                        <p:tgtEl>
                                          <p:spTgt spid="25"/>
                                        </p:tgtEl>
                                      </p:cBhvr>
                                    </p:animEffect>
                                  </p:childTnLst>
                                </p:cTn>
                              </p:par>
                              <p:par>
                                <p:cTn id="11" presetID="10" presetClass="exit" presetSubtype="0" fill="hold" nodeType="withEffect">
                                  <p:stCondLst>
                                    <p:cond delay="0"/>
                                  </p:stCondLst>
                                  <p:childTnLst>
                                    <p:animEffect transition="out" filter="fade">
                                      <p:cBhvr>
                                        <p:cTn id="12" dur="2000"/>
                                        <p:tgtEl>
                                          <p:spTgt spid="26"/>
                                        </p:tgtEl>
                                      </p:cBhvr>
                                    </p:animEffect>
                                    <p:set>
                                      <p:cBhvr>
                                        <p:cTn id="13" dur="1" fill="hold">
                                          <p:stCondLst>
                                            <p:cond delay="1999"/>
                                          </p:stCondLst>
                                        </p:cTn>
                                        <p:tgtEl>
                                          <p:spTgt spid="2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20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故障诊断包的构成</a:t>
            </a:r>
            <a:endParaRPr lang="en-US" dirty="0"/>
          </a:p>
        </p:txBody>
      </p:sp>
      <p:sp>
        <p:nvSpPr>
          <p:cNvPr id="3" name="Content Placeholder 2"/>
          <p:cNvSpPr>
            <a:spLocks noGrp="1"/>
          </p:cNvSpPr>
          <p:nvPr>
            <p:ph idx="1"/>
          </p:nvPr>
        </p:nvSpPr>
        <p:spPr/>
        <p:txBody>
          <a:bodyPr/>
          <a:lstStyle/>
          <a:p>
            <a:endParaRPr lang="en-US" dirty="0"/>
          </a:p>
        </p:txBody>
      </p:sp>
      <p:grpSp>
        <p:nvGrpSpPr>
          <p:cNvPr id="4" name="Group 15"/>
          <p:cNvGrpSpPr/>
          <p:nvPr/>
        </p:nvGrpSpPr>
        <p:grpSpPr>
          <a:xfrm>
            <a:off x="4572000" y="2357430"/>
            <a:ext cx="2143140" cy="3295368"/>
            <a:chOff x="6602280" y="1524000"/>
            <a:chExt cx="2234618" cy="2723864"/>
          </a:xfrm>
        </p:grpSpPr>
        <p:sp>
          <p:nvSpPr>
            <p:cNvPr id="5" name="Rectangle 4"/>
            <p:cNvSpPr/>
            <p:nvPr/>
          </p:nvSpPr>
          <p:spPr>
            <a:xfrm>
              <a:off x="6602280" y="1524000"/>
              <a:ext cx="2234618"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CN" altLang="en-US" dirty="0" smtClean="0"/>
                <a:t>识别</a:t>
              </a:r>
              <a:r>
                <a:rPr lang="en-US" dirty="0" smtClean="0"/>
                <a:t> Metadata</a:t>
              </a:r>
              <a:endParaRPr lang="en-US" dirty="0"/>
            </a:p>
          </p:txBody>
        </p:sp>
        <p:sp>
          <p:nvSpPr>
            <p:cNvPr id="6" name="Rectangle 5"/>
            <p:cNvSpPr/>
            <p:nvPr/>
          </p:nvSpPr>
          <p:spPr>
            <a:xfrm>
              <a:off x="6602280" y="2083552"/>
              <a:ext cx="2234618"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CN" altLang="en-US" dirty="0" smtClean="0"/>
                <a:t>诊断脚本</a:t>
              </a:r>
              <a:endParaRPr lang="en-US" dirty="0"/>
            </a:p>
          </p:txBody>
        </p:sp>
        <p:sp>
          <p:nvSpPr>
            <p:cNvPr id="7" name="Rectangle 6"/>
            <p:cNvSpPr/>
            <p:nvPr/>
          </p:nvSpPr>
          <p:spPr>
            <a:xfrm>
              <a:off x="6602280" y="2622640"/>
              <a:ext cx="2234618" cy="533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dirty="0" smtClean="0"/>
                <a:t>修复脚本</a:t>
              </a:r>
              <a:endParaRPr lang="en-US" dirty="0"/>
            </a:p>
          </p:txBody>
        </p:sp>
        <p:sp>
          <p:nvSpPr>
            <p:cNvPr id="8" name="Rectangle 7"/>
            <p:cNvSpPr/>
            <p:nvPr/>
          </p:nvSpPr>
          <p:spPr>
            <a:xfrm>
              <a:off x="6602280" y="3175376"/>
              <a:ext cx="2234618" cy="533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dirty="0" smtClean="0"/>
                <a:t>校验脚本</a:t>
              </a:r>
              <a:endParaRPr lang="en-US" dirty="0"/>
            </a:p>
          </p:txBody>
        </p:sp>
        <p:sp>
          <p:nvSpPr>
            <p:cNvPr id="9" name="Rectangle 8"/>
            <p:cNvSpPr/>
            <p:nvPr/>
          </p:nvSpPr>
          <p:spPr>
            <a:xfrm>
              <a:off x="6602280" y="3714464"/>
              <a:ext cx="2234618" cy="5334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dirty="0" smtClean="0"/>
                <a:t>本地化资源</a:t>
              </a:r>
              <a:endParaRPr lang="en-US" dirty="0"/>
            </a:p>
          </p:txBody>
        </p:sp>
      </p:grpSp>
      <p:sp>
        <p:nvSpPr>
          <p:cNvPr id="10" name="File"/>
          <p:cNvSpPr>
            <a:spLocks noEditPoints="1" noChangeArrowheads="1"/>
          </p:cNvSpPr>
          <p:nvPr/>
        </p:nvSpPr>
        <p:spPr bwMode="auto">
          <a:xfrm>
            <a:off x="1214414" y="3214686"/>
            <a:ext cx="2099958" cy="1471610"/>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r>
              <a:rPr lang="zh-CN" altLang="en-US" dirty="0" smtClean="0">
                <a:solidFill>
                  <a:schemeClr val="tx1"/>
                </a:solidFill>
              </a:rPr>
              <a:t>故障诊断包</a:t>
            </a:r>
            <a:endParaRPr lang="en-US" dirty="0">
              <a:solidFill>
                <a:schemeClr val="tx1"/>
              </a:solidFill>
            </a:endParaRPr>
          </a:p>
        </p:txBody>
      </p:sp>
      <p:sp>
        <p:nvSpPr>
          <p:cNvPr id="11" name="Left Brace 10"/>
          <p:cNvSpPr/>
          <p:nvPr/>
        </p:nvSpPr>
        <p:spPr>
          <a:xfrm>
            <a:off x="3657362" y="2643182"/>
            <a:ext cx="514485" cy="2952752"/>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使用</a:t>
            </a:r>
            <a:r>
              <a:rPr lang="en-US" altLang="zh-CN" dirty="0" smtClean="0"/>
              <a:t>Windows</a:t>
            </a:r>
            <a:r>
              <a:rPr lang="zh-CN" altLang="en-US" dirty="0" smtClean="0"/>
              <a:t>故障诊断包</a:t>
            </a:r>
            <a:r>
              <a:rPr lang="en-US" altLang="zh-CN" dirty="0" smtClean="0"/>
              <a:t> </a:t>
            </a:r>
            <a:endParaRPr lang="en-US" dirty="0"/>
          </a:p>
        </p:txBody>
      </p:sp>
      <p:sp>
        <p:nvSpPr>
          <p:cNvPr id="3" name="Content Placeholder 2"/>
          <p:cNvSpPr>
            <a:spLocks noGrp="1"/>
          </p:cNvSpPr>
          <p:nvPr>
            <p:ph idx="1"/>
          </p:nvPr>
        </p:nvSpPr>
        <p:spPr/>
        <p:txBody>
          <a:bodyPr/>
          <a:lstStyle/>
          <a:p>
            <a:r>
              <a:rPr lang="zh-CN" altLang="en-US" dirty="0" smtClean="0"/>
              <a:t>从操作中心启动故障诊断包</a:t>
            </a:r>
            <a:endParaRPr lang="en-US" altLang="zh-CN" dirty="0" smtClean="0"/>
          </a:p>
          <a:p>
            <a:pPr lvl="1"/>
            <a:r>
              <a:rPr lang="en-US" altLang="zh-CN" dirty="0" smtClean="0"/>
              <a:t>Windows7 </a:t>
            </a:r>
            <a:r>
              <a:rPr lang="zh-CN" altLang="en-US" dirty="0" smtClean="0"/>
              <a:t>内建的故障诊断包</a:t>
            </a:r>
            <a:endParaRPr lang="en-US" altLang="zh-CN" dirty="0" smtClean="0"/>
          </a:p>
          <a:p>
            <a:pPr lvl="1"/>
            <a:r>
              <a:rPr lang="en-US" dirty="0" smtClean="0"/>
              <a:t>WOTS </a:t>
            </a:r>
            <a:r>
              <a:rPr lang="zh-CN" altLang="en-US" dirty="0" smtClean="0"/>
              <a:t>在线诊断服务</a:t>
            </a:r>
            <a:endParaRPr lang="en-US" altLang="zh-CN" dirty="0" smtClean="0"/>
          </a:p>
          <a:p>
            <a:r>
              <a:rPr lang="zh-CN" altLang="en-US" dirty="0" smtClean="0"/>
              <a:t>其他运行故障诊断包的方法</a:t>
            </a:r>
            <a:endParaRPr lang="en-US" altLang="zh-CN" dirty="0" smtClean="0"/>
          </a:p>
          <a:p>
            <a:pPr lvl="1">
              <a:buNone/>
            </a:pPr>
            <a:endParaRPr lang="en-US" altLang="zh-CN" dirty="0" smtClean="0"/>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使用故障诊断包</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smtClean="0"/>
              <a:t>TSPDesigner</a:t>
            </a:r>
            <a:r>
              <a:rPr lang="zh-CN" altLang="en-US" dirty="0" smtClean="0"/>
              <a:t>开发工具</a:t>
            </a:r>
            <a:endParaRPr lang="en-US" dirty="0"/>
          </a:p>
        </p:txBody>
      </p:sp>
      <p:sp>
        <p:nvSpPr>
          <p:cNvPr id="3" name="Content Placeholder 2"/>
          <p:cNvSpPr>
            <a:spLocks noGrp="1"/>
          </p:cNvSpPr>
          <p:nvPr>
            <p:ph idx="1"/>
          </p:nvPr>
        </p:nvSpPr>
        <p:spPr/>
        <p:txBody>
          <a:bodyPr/>
          <a:lstStyle/>
          <a:p>
            <a:r>
              <a:rPr lang="en-US" altLang="zh-CN" dirty="0" err="1" smtClean="0"/>
              <a:t>TSPDesigner</a:t>
            </a:r>
            <a:r>
              <a:rPr lang="en-US" altLang="zh-CN" dirty="0" smtClean="0"/>
              <a:t> </a:t>
            </a:r>
            <a:r>
              <a:rPr lang="zh-CN" altLang="en-US" dirty="0" smtClean="0"/>
              <a:t>是</a:t>
            </a:r>
            <a:r>
              <a:rPr lang="en-US" altLang="zh-CN" dirty="0" smtClean="0"/>
              <a:t>Windows SDK </a:t>
            </a:r>
            <a:r>
              <a:rPr lang="zh-CN" altLang="en-US" dirty="0" smtClean="0"/>
              <a:t>提供的一套故障诊断包开发工具</a:t>
            </a:r>
            <a:endParaRPr lang="en-US" altLang="zh-CN" dirty="0" smtClean="0"/>
          </a:p>
          <a:p>
            <a:r>
              <a:rPr lang="zh-CN" altLang="en-US" dirty="0" smtClean="0"/>
              <a:t>基于图形用户界面（</a:t>
            </a:r>
            <a:r>
              <a:rPr lang="en-US" altLang="zh-CN" dirty="0" smtClean="0"/>
              <a:t>GUI</a:t>
            </a:r>
            <a:r>
              <a:rPr lang="zh-CN" altLang="en-US" dirty="0" smtClean="0"/>
              <a:t>）的开发工具</a:t>
            </a:r>
            <a:endParaRPr lang="en-US" altLang="zh-CN" dirty="0" smtClean="0"/>
          </a:p>
          <a:p>
            <a:pPr lvl="1"/>
            <a:r>
              <a:rPr lang="zh-CN" altLang="en-US" dirty="0" smtClean="0"/>
              <a:t>用于生成描述故障诊断包的</a:t>
            </a:r>
            <a:r>
              <a:rPr lang="en-US" altLang="zh-CN" dirty="0" smtClean="0"/>
              <a:t>Metadata</a:t>
            </a:r>
          </a:p>
          <a:p>
            <a:pPr lvl="1"/>
            <a:r>
              <a:rPr lang="zh-CN" altLang="en-US" dirty="0" smtClean="0"/>
              <a:t>使用</a:t>
            </a:r>
            <a:r>
              <a:rPr lang="en-US" altLang="zh-CN" dirty="0" err="1" smtClean="0"/>
              <a:t>PowerShell</a:t>
            </a:r>
            <a:r>
              <a:rPr lang="zh-CN" altLang="en-US" dirty="0" smtClean="0"/>
              <a:t>提供的脚本编辑器生成脚本</a:t>
            </a:r>
            <a:endParaRPr lang="en-US" altLang="zh-CN" dirty="0" smtClean="0"/>
          </a:p>
          <a:p>
            <a:pPr lvl="1"/>
            <a:r>
              <a:rPr lang="zh-CN" altLang="en-US" dirty="0" smtClean="0"/>
              <a:t>用证书对诊断包签名</a:t>
            </a:r>
            <a:endParaRPr lang="en-US" altLang="zh-CN" dirty="0" smtClean="0"/>
          </a:p>
          <a:p>
            <a:pPr lvl="1"/>
            <a:r>
              <a:rPr lang="zh-CN" altLang="en-US" dirty="0" smtClean="0"/>
              <a:t>将故障诊断文件打包生成</a:t>
            </a:r>
            <a:r>
              <a:rPr lang="en-US" altLang="zh-CN" dirty="0" smtClean="0"/>
              <a:t>.CAB</a:t>
            </a:r>
            <a:r>
              <a:rPr lang="zh-CN" altLang="en-US" dirty="0" smtClean="0"/>
              <a:t>文件</a:t>
            </a:r>
            <a:endParaRPr lang="en-US" altLang="zh-CN" dirty="0" smtClean="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a:xfrm>
            <a:off x="214282" y="3714752"/>
            <a:ext cx="8215370" cy="642938"/>
          </a:xfrm>
        </p:spPr>
        <p:txBody>
          <a:bodyPr/>
          <a:lstStyle/>
          <a:p>
            <a:r>
              <a:rPr lang="zh-CN" altLang="en-US" dirty="0" smtClean="0"/>
              <a:t>使用</a:t>
            </a:r>
            <a:r>
              <a:rPr lang="en-US" altLang="zh-CN" dirty="0" err="1" smtClean="0"/>
              <a:t>TSPDesigner</a:t>
            </a:r>
            <a:r>
              <a:rPr lang="zh-CN" altLang="en-US" dirty="0" smtClean="0"/>
              <a:t>开发故障诊断包</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其他相关内容</a:t>
            </a:r>
            <a:endParaRPr lang="en-US" dirty="0"/>
          </a:p>
        </p:txBody>
      </p:sp>
      <p:sp>
        <p:nvSpPr>
          <p:cNvPr id="3" name="Content Placeholder 2"/>
          <p:cNvSpPr>
            <a:spLocks noGrp="1"/>
          </p:cNvSpPr>
          <p:nvPr>
            <p:ph idx="1"/>
          </p:nvPr>
        </p:nvSpPr>
        <p:spPr/>
        <p:txBody>
          <a:bodyPr/>
          <a:lstStyle/>
          <a:p>
            <a:r>
              <a:rPr lang="en-US" altLang="zh-CN" dirty="0" err="1" smtClean="0"/>
              <a:t>AnswerFile</a:t>
            </a:r>
            <a:endParaRPr lang="en-US" altLang="zh-CN" dirty="0" smtClean="0"/>
          </a:p>
          <a:p>
            <a:r>
              <a:rPr lang="zh-CN" altLang="en-US" dirty="0" smtClean="0"/>
              <a:t>扩展点</a:t>
            </a:r>
            <a:r>
              <a:rPr lang="en-US" altLang="zh-CN" dirty="0" smtClean="0"/>
              <a:t>(Extension Point)</a:t>
            </a:r>
          </a:p>
          <a:p>
            <a:r>
              <a:rPr lang="zh-CN" altLang="en-US" dirty="0" smtClean="0"/>
              <a:t>本地化</a:t>
            </a:r>
            <a:endParaRPr lang="en-US" altLang="zh-CN" dirty="0" smtClean="0"/>
          </a:p>
          <a:p>
            <a:r>
              <a:rPr lang="zh-CN" altLang="en-US" dirty="0" smtClean="0"/>
              <a:t>全局诊断脚本</a:t>
            </a:r>
            <a:endParaRPr lang="en-US" altLang="zh-CN" dirty="0" smtClean="0"/>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57158" y="2571744"/>
            <a:ext cx="8229600" cy="1143000"/>
          </a:xfrm>
        </p:spPr>
        <p:txBody>
          <a:bodyPr/>
          <a:lstStyle/>
          <a:p>
            <a:r>
              <a:rPr lang="zh-CN" altLang="en-US" dirty="0" smtClean="0"/>
              <a:t>疑问和解答</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57158" y="642918"/>
            <a:ext cx="8229600" cy="1143000"/>
          </a:xfrm>
        </p:spPr>
        <p:txBody>
          <a:bodyPr/>
          <a:lstStyle/>
          <a:p>
            <a:r>
              <a:rPr lang="zh-CN" altLang="en-US" dirty="0" smtClean="0"/>
              <a:t>参考资源</a:t>
            </a:r>
            <a:endParaRPr lang="zh-CN" altLang="en-US" dirty="0"/>
          </a:p>
        </p:txBody>
      </p:sp>
      <p:sp>
        <p:nvSpPr>
          <p:cNvPr id="4" name="文本占位符 2"/>
          <p:cNvSpPr>
            <a:spLocks noGrp="1"/>
          </p:cNvSpPr>
          <p:nvPr>
            <p:ph type="body" sz="quarter" idx="10"/>
          </p:nvPr>
        </p:nvSpPr>
        <p:spPr>
          <a:xfrm>
            <a:off x="642910" y="3000372"/>
            <a:ext cx="8215370" cy="642938"/>
          </a:xfrm>
        </p:spPr>
        <p:txBody>
          <a:bodyPr>
            <a:normAutofit fontScale="85000" lnSpcReduction="10000"/>
          </a:bodyPr>
          <a:lstStyle/>
          <a:p>
            <a:r>
              <a:rPr lang="zh-CN" altLang="en-US" sz="3200" dirty="0" smtClean="0"/>
              <a:t>在</a:t>
            </a:r>
            <a:r>
              <a:rPr lang="en-US" altLang="zh-CN" sz="3200" dirty="0" smtClean="0"/>
              <a:t>MSDN</a:t>
            </a:r>
            <a:r>
              <a:rPr lang="zh-CN" altLang="en-US" sz="3200" dirty="0" smtClean="0"/>
              <a:t>上搜索关于</a:t>
            </a:r>
            <a:r>
              <a:rPr lang="en-US" sz="3200" dirty="0" smtClean="0"/>
              <a:t>Windows Troubleshooting Pack</a:t>
            </a:r>
            <a:r>
              <a:rPr lang="en-US" altLang="zh-CN" sz="3200" dirty="0" smtClean="0"/>
              <a:t> </a:t>
            </a:r>
            <a:endParaRPr lang="zh-CN" altLang="en-US" sz="3200" dirty="0"/>
          </a:p>
        </p:txBody>
      </p:sp>
      <p:sp>
        <p:nvSpPr>
          <p:cNvPr id="8" name="文本占位符 2"/>
          <p:cNvSpPr>
            <a:spLocks noGrp="1"/>
          </p:cNvSpPr>
          <p:nvPr>
            <p:ph type="body" sz="quarter" idx="10"/>
          </p:nvPr>
        </p:nvSpPr>
        <p:spPr>
          <a:xfrm>
            <a:off x="642910" y="4143380"/>
            <a:ext cx="8215370" cy="642938"/>
          </a:xfrm>
        </p:spPr>
        <p:txBody>
          <a:bodyPr>
            <a:normAutofit/>
          </a:bodyPr>
          <a:lstStyle/>
          <a:p>
            <a:r>
              <a:rPr lang="zh-CN" altLang="en-US" sz="2700" dirty="0" smtClean="0"/>
              <a:t>如果有问题请发邮件到  </a:t>
            </a:r>
            <a:r>
              <a:rPr lang="en-US" altLang="zh-CN" sz="2700" dirty="0" smtClean="0"/>
              <a:t>windiag@microsoft.com </a:t>
            </a:r>
            <a:endParaRPr lang="zh-CN" altLang="en-US"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Windows 7 </a:t>
            </a:r>
            <a:r>
              <a:rPr lang="zh-CN" altLang="en-US" dirty="0" smtClean="0"/>
              <a:t>故障诊断平台</a:t>
            </a:r>
            <a:endParaRPr lang="zh-CN" altLang="en-US" dirty="0"/>
          </a:p>
        </p:txBody>
      </p:sp>
      <p:sp>
        <p:nvSpPr>
          <p:cNvPr id="5" name="文本占位符 4"/>
          <p:cNvSpPr>
            <a:spLocks noGrp="1"/>
          </p:cNvSpPr>
          <p:nvPr>
            <p:ph type="body" sz="quarter" idx="10"/>
          </p:nvPr>
        </p:nvSpPr>
        <p:spPr/>
        <p:txBody>
          <a:bodyPr/>
          <a:lstStyle/>
          <a:p>
            <a:r>
              <a:rPr lang="en-US" b="1" dirty="0" smtClean="0"/>
              <a:t>WCI307</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zh-CN" altLang="en-US" dirty="0" smtClean="0"/>
              <a:t>专家问答区 </a:t>
            </a:r>
            <a:r>
              <a:rPr lang="en-US" altLang="zh-CN" smtClean="0"/>
              <a:t>(F4)</a:t>
            </a:r>
            <a:r>
              <a:rPr lang="en-US" altLang="zh-CN" dirty="0" smtClean="0"/>
              <a:t/>
            </a:r>
            <a:br>
              <a:rPr lang="en-US" altLang="zh-CN" dirty="0" smtClean="0"/>
            </a:br>
            <a:r>
              <a:rPr lang="zh-CN" altLang="en-US" sz="1400" dirty="0" smtClean="0"/>
              <a:t>本课程结束后，我将在接下来的</a:t>
            </a:r>
            <a:r>
              <a:rPr lang="en-US" altLang="zh-CN" sz="1400" dirty="0" smtClean="0"/>
              <a:t>70</a:t>
            </a:r>
            <a:r>
              <a:rPr lang="zh-CN" altLang="en-US" sz="1400" dirty="0" smtClean="0"/>
              <a:t>分钟内于</a:t>
            </a:r>
            <a:r>
              <a:rPr lang="en-US" altLang="zh-CN" sz="1400" dirty="0" smtClean="0"/>
              <a:t>4</a:t>
            </a:r>
            <a:r>
              <a:rPr lang="zh-CN" altLang="en-US" sz="1400" dirty="0" smtClean="0"/>
              <a:t>层专家问答区与您交流答疑</a:t>
            </a:r>
            <a:endParaRPr lang="zh-CN" altLang="en-US" dirty="0"/>
          </a:p>
        </p:txBody>
      </p:sp>
      <p:pic>
        <p:nvPicPr>
          <p:cNvPr id="4" name="图片 3" descr="4层.jpg"/>
          <p:cNvPicPr>
            <a:picLocks noChangeAspect="1"/>
          </p:cNvPicPr>
          <p:nvPr/>
        </p:nvPicPr>
        <p:blipFill>
          <a:blip r:embed="rId3" cstate="print"/>
          <a:srcRect/>
          <a:stretch>
            <a:fillRect/>
          </a:stretch>
        </p:blipFill>
        <p:spPr>
          <a:xfrm>
            <a:off x="428596" y="1214422"/>
            <a:ext cx="6143636" cy="5035296"/>
          </a:xfrm>
          <a:prstGeom prst="rect">
            <a:avLst/>
          </a:prstGeom>
        </p:spPr>
      </p:pic>
      <p:sp>
        <p:nvSpPr>
          <p:cNvPr id="6" name="椭圆 5"/>
          <p:cNvSpPr/>
          <p:nvPr/>
        </p:nvSpPr>
        <p:spPr>
          <a:xfrm>
            <a:off x="4071934" y="1285860"/>
            <a:ext cx="2286016" cy="14287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讲座的主要内容</a:t>
            </a:r>
            <a:endParaRPr lang="en-US" dirty="0"/>
          </a:p>
        </p:txBody>
      </p:sp>
      <p:sp>
        <p:nvSpPr>
          <p:cNvPr id="3" name="Content Placeholder 2"/>
          <p:cNvSpPr>
            <a:spLocks noGrp="1"/>
          </p:cNvSpPr>
          <p:nvPr>
            <p:ph idx="1"/>
          </p:nvPr>
        </p:nvSpPr>
        <p:spPr/>
        <p:txBody>
          <a:bodyPr/>
          <a:lstStyle/>
          <a:p>
            <a:r>
              <a:rPr lang="zh-CN" altLang="en-US" dirty="0" smtClean="0"/>
              <a:t>故障诊断平台简介</a:t>
            </a:r>
            <a:endParaRPr lang="en-US" altLang="zh-CN" dirty="0" smtClean="0"/>
          </a:p>
          <a:p>
            <a:r>
              <a:rPr lang="zh-CN" altLang="en-US" dirty="0" smtClean="0"/>
              <a:t>故障诊断平台的结构</a:t>
            </a:r>
            <a:endParaRPr lang="en-US" altLang="zh-CN" dirty="0" smtClean="0"/>
          </a:p>
          <a:p>
            <a:r>
              <a:rPr lang="zh-CN" altLang="en-US" dirty="0" smtClean="0"/>
              <a:t>如何使用故障诊断包</a:t>
            </a:r>
            <a:endParaRPr lang="en-US" altLang="zh-CN" dirty="0" smtClean="0"/>
          </a:p>
          <a:p>
            <a:r>
              <a:rPr lang="zh-CN" altLang="en-US" dirty="0" smtClean="0"/>
              <a:t>如何开发故障诊断包</a:t>
            </a:r>
            <a:endParaRPr lang="en-US" altLang="zh-CN" dirty="0" smtClean="0"/>
          </a:p>
          <a:p>
            <a:pPr>
              <a:buNone/>
            </a:pPr>
            <a:endParaRPr lang="en-US" altLang="zh-C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为什么开发故障诊断平台</a:t>
            </a:r>
            <a:endParaRPr lang="zh-CN" altLang="en-US" dirty="0"/>
          </a:p>
        </p:txBody>
      </p:sp>
      <p:sp>
        <p:nvSpPr>
          <p:cNvPr id="3" name="内容占位符 2"/>
          <p:cNvSpPr>
            <a:spLocks noGrp="1"/>
          </p:cNvSpPr>
          <p:nvPr>
            <p:ph idx="1"/>
          </p:nvPr>
        </p:nvSpPr>
        <p:spPr/>
        <p:txBody>
          <a:bodyPr/>
          <a:lstStyle/>
          <a:p>
            <a:r>
              <a:rPr lang="zh-CN" altLang="en-US" dirty="0" smtClean="0"/>
              <a:t>当前企业内部应用故障诊断的情况</a:t>
            </a:r>
            <a:endParaRPr lang="en-US" altLang="zh-CN" dirty="0" smtClean="0"/>
          </a:p>
          <a:p>
            <a:pPr lvl="1"/>
            <a:r>
              <a:rPr lang="zh-CN" altLang="en-US" dirty="0" smtClean="0"/>
              <a:t>用于解决企业内部与计算机相关的技术问题的支出可高达企业</a:t>
            </a:r>
            <a:r>
              <a:rPr lang="en-US" altLang="zh-CN" dirty="0" smtClean="0"/>
              <a:t>IT</a:t>
            </a:r>
            <a:r>
              <a:rPr lang="zh-CN" altLang="en-US" dirty="0" smtClean="0"/>
              <a:t>总支出的１０％以上</a:t>
            </a:r>
            <a:endParaRPr lang="en-US" altLang="zh-CN" dirty="0" smtClean="0"/>
          </a:p>
          <a:p>
            <a:pPr lvl="1"/>
            <a:r>
              <a:rPr lang="zh-CN" altLang="en-US" dirty="0" smtClean="0"/>
              <a:t>一个典型的技术支持中心可能支持多达３００种不同的软件应用</a:t>
            </a:r>
            <a:endParaRPr lang="en-US" altLang="zh-CN" dirty="0" smtClean="0"/>
          </a:p>
          <a:p>
            <a:pPr lvl="1"/>
            <a:r>
              <a:rPr lang="zh-CN" altLang="en-US" dirty="0" smtClean="0"/>
              <a:t>每一个企业员工需要解决的问题越来越多</a:t>
            </a:r>
            <a:endParaRPr lang="en-US" altLang="zh-CN" dirty="0" smtClean="0"/>
          </a:p>
          <a:p>
            <a:r>
              <a:rPr lang="zh-CN" altLang="en-US" dirty="0" smtClean="0"/>
              <a:t>个人用户面临的故障诊断问题</a:t>
            </a:r>
            <a:endParaRPr lang="en-US" altLang="zh-CN" dirty="0" smtClean="0"/>
          </a:p>
          <a:p>
            <a:r>
              <a:rPr lang="zh-CN" altLang="en-US" dirty="0" smtClean="0"/>
              <a:t>现有故障诊断手段面临的问题</a:t>
            </a:r>
          </a:p>
          <a:p>
            <a:pPr lvl="1"/>
            <a:r>
              <a:rPr lang="zh-CN" altLang="en-US" dirty="0" smtClean="0"/>
              <a:t>人工，费时，低效</a:t>
            </a:r>
            <a:endParaRPr lang="en-US" altLang="zh-CN" dirty="0" smtClean="0"/>
          </a:p>
          <a:p>
            <a:pPr lvl="1"/>
            <a:r>
              <a:rPr lang="zh-CN" altLang="en-US" dirty="0" smtClean="0"/>
              <a:t>重复劳动</a:t>
            </a:r>
            <a:endParaRPr lang="en-US" altLang="zh-CN" dirty="0" smtClean="0"/>
          </a:p>
          <a:p>
            <a:pPr lvl="1"/>
            <a:r>
              <a:rPr lang="zh-CN" altLang="en-US" dirty="0" smtClean="0"/>
              <a:t>其他一大堆问题</a:t>
            </a:r>
            <a:r>
              <a:rPr lang="en-US" altLang="zh-CN" dirty="0" smtClean="0"/>
              <a:t>…</a:t>
            </a:r>
          </a:p>
          <a:p>
            <a:pPr lvl="1"/>
            <a:endParaRPr lang="en-US" altLang="zh-CN" dirty="0" smtClean="0"/>
          </a:p>
          <a:p>
            <a:pPr lvl="1"/>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故障诊断平台的目标</a:t>
            </a:r>
            <a:endParaRPr lang="zh-CN" altLang="en-US" dirty="0"/>
          </a:p>
        </p:txBody>
      </p:sp>
      <p:sp>
        <p:nvSpPr>
          <p:cNvPr id="3" name="内容占位符 2"/>
          <p:cNvSpPr>
            <a:spLocks noGrp="1"/>
          </p:cNvSpPr>
          <p:nvPr>
            <p:ph idx="1"/>
          </p:nvPr>
        </p:nvSpPr>
        <p:spPr/>
        <p:txBody>
          <a:bodyPr/>
          <a:lstStyle/>
          <a:p>
            <a:r>
              <a:rPr lang="zh-CN" altLang="en-US" dirty="0" smtClean="0"/>
              <a:t>自动解决最常见的故障</a:t>
            </a:r>
            <a:r>
              <a:rPr lang="en-US" dirty="0" smtClean="0"/>
              <a:t>, </a:t>
            </a:r>
            <a:r>
              <a:rPr lang="zh-CN" altLang="en-US" dirty="0" smtClean="0"/>
              <a:t>减少企业对</a:t>
            </a:r>
            <a:r>
              <a:rPr lang="en-US" dirty="0" smtClean="0"/>
              <a:t>IT</a:t>
            </a:r>
            <a:r>
              <a:rPr lang="zh-CN" altLang="en-US" dirty="0" smtClean="0"/>
              <a:t>部门的人工故障诊断需求</a:t>
            </a:r>
            <a:endParaRPr lang="en-US" altLang="zh-CN" dirty="0" smtClean="0"/>
          </a:p>
          <a:p>
            <a:r>
              <a:rPr lang="zh-CN" altLang="en-US" dirty="0" smtClean="0"/>
              <a:t>当自动诊断无法解决问题时，最大限度的提高</a:t>
            </a:r>
            <a:r>
              <a:rPr lang="en-US" altLang="zh-CN" dirty="0" smtClean="0"/>
              <a:t>IT</a:t>
            </a:r>
            <a:r>
              <a:rPr lang="zh-CN" altLang="en-US" dirty="0" smtClean="0"/>
              <a:t>部门故障诊断的效率</a:t>
            </a:r>
            <a:endParaRPr lang="en-US" altLang="zh-CN" dirty="0" smtClean="0"/>
          </a:p>
          <a:p>
            <a:r>
              <a:rPr lang="zh-CN" altLang="en-US" dirty="0" smtClean="0"/>
              <a:t>提高故障诊断的用户满意度</a:t>
            </a: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背景资料</a:t>
            </a:r>
            <a:endParaRPr lang="en-US" dirty="0"/>
          </a:p>
        </p:txBody>
      </p:sp>
      <p:sp>
        <p:nvSpPr>
          <p:cNvPr id="3" name="Content Placeholder 2"/>
          <p:cNvSpPr>
            <a:spLocks noGrp="1"/>
          </p:cNvSpPr>
          <p:nvPr>
            <p:ph idx="1"/>
          </p:nvPr>
        </p:nvSpPr>
        <p:spPr/>
        <p:txBody>
          <a:bodyPr/>
          <a:lstStyle/>
          <a:p>
            <a:r>
              <a:rPr lang="zh-CN" altLang="en-US" dirty="0" smtClean="0"/>
              <a:t>故障诊断平台是</a:t>
            </a:r>
            <a:r>
              <a:rPr lang="en-US" altLang="zh-CN" dirty="0" smtClean="0"/>
              <a:t>Windows 7 </a:t>
            </a:r>
            <a:r>
              <a:rPr lang="zh-CN" altLang="en-US" dirty="0" smtClean="0"/>
              <a:t>包含的一个新功能</a:t>
            </a:r>
            <a:endParaRPr lang="en-US" altLang="zh-CN" dirty="0" smtClean="0"/>
          </a:p>
          <a:p>
            <a:r>
              <a:rPr lang="en-US" dirty="0" smtClean="0"/>
              <a:t>Windows 7 </a:t>
            </a:r>
            <a:r>
              <a:rPr lang="zh-CN" altLang="en-US" dirty="0" smtClean="0"/>
              <a:t>和未来的</a:t>
            </a:r>
            <a:r>
              <a:rPr lang="en-US" altLang="zh-CN" dirty="0" smtClean="0"/>
              <a:t>Windows </a:t>
            </a:r>
            <a:r>
              <a:rPr lang="zh-CN" altLang="en-US" dirty="0" smtClean="0"/>
              <a:t>操作系统将支持这一平台</a:t>
            </a:r>
            <a:endParaRPr lang="en-US" altLang="zh-CN" dirty="0" smtClean="0"/>
          </a:p>
          <a:p>
            <a:r>
              <a:rPr lang="zh-CN" altLang="en-US" dirty="0" smtClean="0"/>
              <a:t>故障诊断平台提高</a:t>
            </a:r>
            <a:r>
              <a:rPr lang="en-US" altLang="zh-CN" dirty="0" smtClean="0"/>
              <a:t>IT</a:t>
            </a:r>
            <a:r>
              <a:rPr lang="zh-CN" altLang="en-US" dirty="0" smtClean="0"/>
              <a:t>和技术支持部门的工作效率</a:t>
            </a:r>
            <a:endParaRPr lang="en-US" altLang="zh-CN"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Windows7 </a:t>
            </a:r>
            <a:r>
              <a:rPr lang="zh-CN" altLang="en-US" dirty="0" smtClean="0"/>
              <a:t>故障诊断平台的特点</a:t>
            </a:r>
            <a:endParaRPr lang="en-US" dirty="0"/>
          </a:p>
        </p:txBody>
      </p:sp>
      <p:sp>
        <p:nvSpPr>
          <p:cNvPr id="3" name="Content Placeholder 2"/>
          <p:cNvSpPr>
            <a:spLocks noGrp="1"/>
          </p:cNvSpPr>
          <p:nvPr>
            <p:ph idx="1"/>
          </p:nvPr>
        </p:nvSpPr>
        <p:spPr/>
        <p:txBody>
          <a:bodyPr/>
          <a:lstStyle/>
          <a:p>
            <a:pPr lvl="0"/>
            <a:r>
              <a:rPr lang="zh-CN" altLang="en-US" dirty="0" smtClean="0"/>
              <a:t>自动化 </a:t>
            </a:r>
            <a:endParaRPr lang="en-US" dirty="0" smtClean="0"/>
          </a:p>
          <a:p>
            <a:pPr lvl="0"/>
            <a:r>
              <a:rPr lang="zh-CN" altLang="en-US" dirty="0" smtClean="0"/>
              <a:t>高效率 </a:t>
            </a:r>
            <a:endParaRPr lang="en-US" dirty="0" smtClean="0"/>
          </a:p>
          <a:p>
            <a:pPr lvl="0"/>
            <a:r>
              <a:rPr lang="zh-CN" altLang="en-US" dirty="0" smtClean="0"/>
              <a:t>可重复 </a:t>
            </a:r>
            <a:endParaRPr lang="en-US" dirty="0" smtClean="0"/>
          </a:p>
          <a:p>
            <a:pPr lvl="0"/>
            <a:r>
              <a:rPr lang="zh-CN" altLang="en-US" dirty="0" smtClean="0"/>
              <a:t>标准化 </a:t>
            </a:r>
            <a:endParaRPr lang="en-US" dirty="0" smtClean="0"/>
          </a:p>
          <a:p>
            <a:pPr lvl="0"/>
            <a:r>
              <a:rPr lang="zh-CN" altLang="en-US" dirty="0" smtClean="0"/>
              <a:t>高可靠性</a:t>
            </a:r>
            <a:endParaRPr lang="en-US" dirty="0" smtClean="0"/>
          </a:p>
          <a:p>
            <a:pPr lvl="0"/>
            <a:r>
              <a:rPr lang="zh-CN" altLang="en-US" dirty="0" smtClean="0"/>
              <a:t>安全性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故障诊断平台的设计理念</a:t>
            </a:r>
            <a:endParaRPr lang="en-US" dirty="0"/>
          </a:p>
        </p:txBody>
      </p:sp>
      <p:sp>
        <p:nvSpPr>
          <p:cNvPr id="3" name="Content Placeholder 2"/>
          <p:cNvSpPr>
            <a:spLocks noGrp="1"/>
          </p:cNvSpPr>
          <p:nvPr>
            <p:ph idx="1"/>
          </p:nvPr>
        </p:nvSpPr>
        <p:spPr/>
        <p:txBody>
          <a:bodyPr/>
          <a:lstStyle/>
          <a:p>
            <a:r>
              <a:rPr lang="zh-CN" altLang="en-US" dirty="0" smtClean="0"/>
              <a:t>尽可能采用广为使用的方法</a:t>
            </a:r>
            <a:endParaRPr lang="en-US" altLang="zh-CN" dirty="0" smtClean="0"/>
          </a:p>
          <a:p>
            <a:r>
              <a:rPr lang="zh-CN" altLang="en-US" dirty="0" smtClean="0"/>
              <a:t>尽可能简化诊断包的用户界面的开发</a:t>
            </a:r>
            <a:endParaRPr lang="en-US" altLang="zh-CN" dirty="0" smtClean="0"/>
          </a:p>
          <a:p>
            <a:r>
              <a:rPr lang="zh-CN" altLang="en-US" dirty="0" smtClean="0"/>
              <a:t>重点在于解决与系统设置有关的问题</a:t>
            </a:r>
            <a:endParaRPr lang="en-US" altLang="zh-CN" dirty="0" smtClean="0"/>
          </a:p>
          <a:p>
            <a:r>
              <a:rPr lang="zh-CN" altLang="en-US" dirty="0" smtClean="0"/>
              <a:t>只有在完全肯定的情况下自动解决问题</a:t>
            </a:r>
            <a:endParaRPr lang="en-US" altLang="zh-CN" dirty="0" smtClean="0"/>
          </a:p>
          <a:p>
            <a:r>
              <a:rPr lang="zh-CN" altLang="en-US" dirty="0" smtClean="0"/>
              <a:t>在不肯定的情况下，注重数据的收集</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7 </a:t>
            </a:r>
            <a:r>
              <a:rPr lang="zh-CN" altLang="en-US" dirty="0" smtClean="0"/>
              <a:t>故障诊断平台的结构</a:t>
            </a:r>
            <a:endParaRPr lang="en-US" dirty="0"/>
          </a:p>
        </p:txBody>
      </p:sp>
      <p:cxnSp>
        <p:nvCxnSpPr>
          <p:cNvPr id="3" name="Straight Connector 2"/>
          <p:cNvCxnSpPr/>
          <p:nvPr/>
        </p:nvCxnSpPr>
        <p:spPr>
          <a:xfrm>
            <a:off x="3869090" y="2905411"/>
            <a:ext cx="2038881" cy="1347"/>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3869090" y="1541049"/>
            <a:ext cx="2038881" cy="2714262"/>
          </a:xfrm>
          <a:prstGeom prst="round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tIns="0" bIns="0" rtlCol="0" anchor="t" anchorCtr="0"/>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zh-CN" altLang="en-US" dirty="0" smtClean="0">
                <a:solidFill>
                  <a:schemeClr val="tx1"/>
                </a:solidFill>
              </a:rPr>
              <a:t>进程</a:t>
            </a:r>
            <a:r>
              <a:rPr lang="en-US" altLang="zh-CN" dirty="0" smtClean="0">
                <a:solidFill>
                  <a:schemeClr val="tx1"/>
                </a:solidFill>
              </a:rPr>
              <a:t>1</a:t>
            </a:r>
            <a:endParaRPr lang="en-US" dirty="0">
              <a:solidFill>
                <a:schemeClr val="tx1"/>
              </a:solidFill>
            </a:endParaRPr>
          </a:p>
        </p:txBody>
      </p:sp>
      <p:sp>
        <p:nvSpPr>
          <p:cNvPr id="5" name="Rounded Rectangle 4"/>
          <p:cNvSpPr/>
          <p:nvPr/>
        </p:nvSpPr>
        <p:spPr>
          <a:xfrm>
            <a:off x="3929058" y="4911599"/>
            <a:ext cx="2038881" cy="1243531"/>
          </a:xfrm>
          <a:prstGeom prst="round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tIns="0" bIns="0" rtlCol="0" anchor="t" anchorCtr="0"/>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zh-CN" altLang="en-US" dirty="0" smtClean="0"/>
              <a:t>进程</a:t>
            </a:r>
            <a:r>
              <a:rPr lang="en-US" altLang="zh-CN" dirty="0" smtClean="0"/>
              <a:t>2</a:t>
            </a:r>
            <a:endParaRPr lang="en-US" dirty="0"/>
          </a:p>
        </p:txBody>
      </p:sp>
      <p:cxnSp>
        <p:nvCxnSpPr>
          <p:cNvPr id="6" name="Straight Arrow Connector 5"/>
          <p:cNvCxnSpPr/>
          <p:nvPr/>
        </p:nvCxnSpPr>
        <p:spPr>
          <a:xfrm rot="5400000" flipH="1" flipV="1">
            <a:off x="4817908" y="4610750"/>
            <a:ext cx="1357132" cy="2"/>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4000690" y="3092058"/>
            <a:ext cx="1760561" cy="840129"/>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r>
              <a:rPr lang="zh-CN" altLang="en-US" sz="1600" dirty="0" smtClean="0">
                <a:solidFill>
                  <a:prstClr val="white"/>
                </a:solidFill>
                <a:latin typeface="Corbel"/>
              </a:rPr>
              <a:t>故障诊断</a:t>
            </a:r>
            <a:r>
              <a:rPr lang="en-US" sz="1600" kern="1200" dirty="0" smtClean="0">
                <a:solidFill>
                  <a:prstClr val="white"/>
                </a:solidFill>
                <a:latin typeface="Corbel"/>
                <a:ea typeface="+mn-ea"/>
                <a:cs typeface="+mn-cs"/>
              </a:rPr>
              <a:t> Runtime </a:t>
            </a:r>
            <a:r>
              <a:rPr lang="zh-CN" altLang="en-US" sz="1600" dirty="0" smtClean="0">
                <a:solidFill>
                  <a:prstClr val="white"/>
                </a:solidFill>
                <a:latin typeface="Corbel"/>
              </a:rPr>
              <a:t>引擎</a:t>
            </a:r>
            <a:endParaRPr lang="en-US" sz="1600" kern="1200" dirty="0">
              <a:solidFill>
                <a:prstClr val="white"/>
              </a:solidFill>
              <a:latin typeface="Corbel"/>
              <a:ea typeface="+mn-ea"/>
              <a:cs typeface="+mn-cs"/>
            </a:endParaRPr>
          </a:p>
        </p:txBody>
      </p:sp>
      <p:sp>
        <p:nvSpPr>
          <p:cNvPr id="8" name="Rectangle 7"/>
          <p:cNvSpPr/>
          <p:nvPr/>
        </p:nvSpPr>
        <p:spPr>
          <a:xfrm>
            <a:off x="4228893" y="5289318"/>
            <a:ext cx="1499177" cy="743191"/>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r>
              <a:rPr lang="en-US" sz="1600" kern="1200" dirty="0" err="1">
                <a:solidFill>
                  <a:prstClr val="white"/>
                </a:solidFill>
                <a:latin typeface="Corbel"/>
                <a:ea typeface="+mn-ea"/>
                <a:cs typeface="+mn-cs"/>
              </a:rPr>
              <a:t>PowerShell</a:t>
            </a:r>
            <a:r>
              <a:rPr lang="en-US" sz="1600" kern="1200" dirty="0">
                <a:solidFill>
                  <a:prstClr val="white"/>
                </a:solidFill>
                <a:latin typeface="Corbel"/>
                <a:ea typeface="+mn-ea"/>
                <a:cs typeface="+mn-cs"/>
              </a:rPr>
              <a:t> Runtime</a:t>
            </a:r>
          </a:p>
        </p:txBody>
      </p:sp>
      <p:sp>
        <p:nvSpPr>
          <p:cNvPr id="9" name="Rectangle 8"/>
          <p:cNvSpPr/>
          <p:nvPr/>
        </p:nvSpPr>
        <p:spPr>
          <a:xfrm>
            <a:off x="6513438" y="3153066"/>
            <a:ext cx="994727" cy="72288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r>
              <a:rPr lang="zh-CN" altLang="en-US" sz="1600" dirty="0" smtClean="0">
                <a:solidFill>
                  <a:schemeClr val="tx1"/>
                </a:solidFill>
                <a:latin typeface="Corbel"/>
              </a:rPr>
              <a:t>结果与报表</a:t>
            </a:r>
            <a:endParaRPr lang="en-US" sz="1600" kern="1200" dirty="0">
              <a:solidFill>
                <a:schemeClr val="tx1"/>
              </a:solidFill>
              <a:latin typeface="Corbel"/>
              <a:ea typeface="+mn-ea"/>
              <a:cs typeface="+mn-cs"/>
            </a:endParaRPr>
          </a:p>
        </p:txBody>
      </p:sp>
      <p:sp>
        <p:nvSpPr>
          <p:cNvPr id="10" name="Rectangle 9"/>
          <p:cNvSpPr/>
          <p:nvPr/>
        </p:nvSpPr>
        <p:spPr>
          <a:xfrm>
            <a:off x="3929058" y="1928802"/>
            <a:ext cx="899506" cy="64625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r>
              <a:rPr lang="en-US" kern="1200" dirty="0">
                <a:solidFill>
                  <a:schemeClr val="tx1"/>
                </a:solidFill>
                <a:latin typeface="Corbel"/>
                <a:ea typeface="+mn-ea"/>
                <a:cs typeface="+mn-cs"/>
              </a:rPr>
              <a:t>GUI</a:t>
            </a:r>
          </a:p>
        </p:txBody>
      </p:sp>
      <p:sp>
        <p:nvSpPr>
          <p:cNvPr id="11" name="Rectangle 10"/>
          <p:cNvSpPr/>
          <p:nvPr/>
        </p:nvSpPr>
        <p:spPr>
          <a:xfrm>
            <a:off x="4948499" y="1928802"/>
            <a:ext cx="899506" cy="64625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r>
              <a:rPr lang="en-US" kern="1200" dirty="0">
                <a:solidFill>
                  <a:schemeClr val="tx1"/>
                </a:solidFill>
                <a:latin typeface="Corbel"/>
                <a:ea typeface="+mn-ea"/>
                <a:cs typeface="+mn-cs"/>
              </a:rPr>
              <a:t>CMD</a:t>
            </a:r>
          </a:p>
        </p:txBody>
      </p:sp>
      <p:cxnSp>
        <p:nvCxnSpPr>
          <p:cNvPr id="12" name="Straight Arrow Connector 11"/>
          <p:cNvCxnSpPr/>
          <p:nvPr/>
        </p:nvCxnSpPr>
        <p:spPr>
          <a:xfrm>
            <a:off x="3323593" y="3512121"/>
            <a:ext cx="677097" cy="2"/>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11" idx="2"/>
          </p:cNvCxnSpPr>
          <p:nvPr/>
        </p:nvCxnSpPr>
        <p:spPr>
          <a:xfrm rot="5400000" flipH="1" flipV="1">
            <a:off x="4881110" y="2574917"/>
            <a:ext cx="517003" cy="517281"/>
          </a:xfrm>
          <a:prstGeom prst="straightConnector1">
            <a:avLst/>
          </a:prstGeom>
          <a:ln w="38100">
            <a:solidFill>
              <a:schemeClr val="accent1">
                <a:lumMod val="75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10" idx="2"/>
          </p:cNvCxnSpPr>
          <p:nvPr/>
        </p:nvCxnSpPr>
        <p:spPr>
          <a:xfrm rot="16200000" flipV="1">
            <a:off x="4371390" y="2582477"/>
            <a:ext cx="517003" cy="502160"/>
          </a:xfrm>
          <a:prstGeom prst="straightConnector1">
            <a:avLst/>
          </a:prstGeom>
          <a:ln w="38100">
            <a:solidFill>
              <a:schemeClr val="accent1">
                <a:lumMod val="75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a:endCxn id="9" idx="1"/>
          </p:cNvCxnSpPr>
          <p:nvPr/>
        </p:nvCxnSpPr>
        <p:spPr>
          <a:xfrm>
            <a:off x="5761251" y="3512123"/>
            <a:ext cx="752187" cy="2386"/>
          </a:xfrm>
          <a:prstGeom prst="straightConnector1">
            <a:avLst/>
          </a:prstGeom>
          <a:ln w="38100">
            <a:solidFill>
              <a:schemeClr val="accent1">
                <a:lumMod val="75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6" name="File"/>
          <p:cNvSpPr>
            <a:spLocks noEditPoints="1" noChangeArrowheads="1"/>
          </p:cNvSpPr>
          <p:nvPr/>
        </p:nvSpPr>
        <p:spPr bwMode="auto">
          <a:xfrm>
            <a:off x="1366672" y="2833555"/>
            <a:ext cx="1956921" cy="1357132"/>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defTabSz="914363"/>
            <a:r>
              <a:rPr lang="zh-CN" altLang="en-US" dirty="0" smtClean="0">
                <a:solidFill>
                  <a:schemeClr val="tx1"/>
                </a:solidFill>
              </a:rPr>
              <a:t>故障诊断包</a:t>
            </a:r>
            <a:endParaRPr lang="en-US" dirty="0">
              <a:solidFill>
                <a:schemeClr val="tx1"/>
              </a:solidFill>
            </a:endParaRPr>
          </a:p>
        </p:txBody>
      </p:sp>
      <p:cxnSp>
        <p:nvCxnSpPr>
          <p:cNvPr id="17" name="Straight Arrow Connector 16"/>
          <p:cNvCxnSpPr/>
          <p:nvPr/>
        </p:nvCxnSpPr>
        <p:spPr>
          <a:xfrm rot="16200000" flipH="1">
            <a:off x="3744875" y="4589130"/>
            <a:ext cx="1321518" cy="8976"/>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828178" y="4367273"/>
            <a:ext cx="1032321" cy="423080"/>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sz="1200" dirty="0" err="1" smtClean="0"/>
              <a:t>PowerShell</a:t>
            </a:r>
            <a:r>
              <a:rPr lang="en-US" sz="1200" dirty="0" smtClean="0"/>
              <a:t> </a:t>
            </a:r>
            <a:r>
              <a:rPr lang="zh-CN" altLang="en-US" sz="1200" dirty="0" smtClean="0"/>
              <a:t>脚本</a:t>
            </a:r>
            <a:endParaRPr lang="en-US" sz="1200" dirty="0"/>
          </a:p>
        </p:txBody>
      </p:sp>
      <p:sp>
        <p:nvSpPr>
          <p:cNvPr id="20" name="Rectangle 19"/>
          <p:cNvSpPr/>
          <p:nvPr/>
        </p:nvSpPr>
        <p:spPr>
          <a:xfrm>
            <a:off x="5092511" y="4367273"/>
            <a:ext cx="965098" cy="409433"/>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sz="1200" dirty="0" err="1" smtClean="0"/>
              <a:t>cmdlets</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2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20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2000"/>
                                        <p:tgtEl>
                                          <p:spTgt spid="11"/>
                                        </p:tgtEl>
                                      </p:cBhvr>
                                    </p:animEffect>
                                  </p:childTnLst>
                                </p:cTn>
                              </p:par>
                              <p:par>
                                <p:cTn id="27" presetID="10"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2000"/>
                                        <p:tgtEl>
                                          <p:spTgt spid="14"/>
                                        </p:tgtEl>
                                      </p:cBhvr>
                                    </p:animEffect>
                                  </p:childTnLst>
                                </p:cTn>
                              </p:par>
                              <p:par>
                                <p:cTn id="30" presetID="10"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2000"/>
                                        <p:tgtEl>
                                          <p:spTgt spid="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2000"/>
                                        <p:tgtEl>
                                          <p:spTgt spid="8"/>
                                        </p:tgtEl>
                                      </p:cBhvr>
                                    </p:animEffect>
                                  </p:childTnLst>
                                </p:cTn>
                              </p:par>
                              <p:par>
                                <p:cTn id="41" presetID="10" presetClass="entr" presetSubtype="0"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20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2000"/>
                                        <p:tgtEl>
                                          <p:spTgt spid="6"/>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2000"/>
                                        <p:tgtEl>
                                          <p:spTgt spid="15"/>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20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2000"/>
                                        <p:tgtEl>
                                          <p:spTgt spid="19"/>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9" grpId="0" animBg="1"/>
      <p:bldP spid="20" grpId="0" animBg="1"/>
    </p:bldLst>
  </p:timing>
</p:sld>
</file>

<file path=ppt/theme/theme1.xml><?xml version="1.0" encoding="utf-8"?>
<a:theme xmlns:a="http://schemas.openxmlformats.org/drawingml/2006/main" name="Office 主题">
  <a:themeElements>
    <a:clrScheme name="TechED 2009">
      <a:dk1>
        <a:sysClr val="windowText" lastClr="000000"/>
      </a:dk1>
      <a:lt1>
        <a:sysClr val="window" lastClr="FFFFFF"/>
      </a:lt1>
      <a:dk2>
        <a:srgbClr val="5F5F5F"/>
      </a:dk2>
      <a:lt2>
        <a:srgbClr val="075198"/>
      </a:lt2>
      <a:accent1>
        <a:srgbClr val="075198"/>
      </a:accent1>
      <a:accent2>
        <a:srgbClr val="6CAE30"/>
      </a:accent2>
      <a:accent3>
        <a:srgbClr val="DE8400"/>
      </a:accent3>
      <a:accent4>
        <a:srgbClr val="B30000"/>
      </a:accent4>
      <a:accent5>
        <a:srgbClr val="000000"/>
      </a:accent5>
      <a:accent6>
        <a:srgbClr val="808080"/>
      </a:accent6>
      <a:hlink>
        <a:srgbClr val="FA9500"/>
      </a:hlink>
      <a:folHlink>
        <a:srgbClr val="F0ED7B"/>
      </a:folHlink>
    </a:clrScheme>
    <a:fontScheme name="English Calibri">
      <a:majorFont>
        <a:latin typeface="Calibri"/>
        <a:ea typeface="微软雅黑"/>
        <a:cs typeface=""/>
      </a:majorFont>
      <a:minorFont>
        <a:latin typeface="Calibri"/>
        <a:ea typeface="微软雅黑"/>
        <a:cs typeface=""/>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457</Words>
  <Application>Microsoft Office PowerPoint</Application>
  <PresentationFormat>全屏显示(4:3)</PresentationFormat>
  <Paragraphs>115</Paragraphs>
  <Slides>22</Slides>
  <Notes>22</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幻灯片 1</vt:lpstr>
      <vt:lpstr>Windows 7 故障诊断平台</vt:lpstr>
      <vt:lpstr>讲座的主要内容</vt:lpstr>
      <vt:lpstr>为什么开发故障诊断平台</vt:lpstr>
      <vt:lpstr>故障诊断平台的目标</vt:lpstr>
      <vt:lpstr>背景资料</vt:lpstr>
      <vt:lpstr>Windows7 故障诊断平台的特点</vt:lpstr>
      <vt:lpstr>故障诊断平台的设计理念</vt:lpstr>
      <vt:lpstr>Windows 7 故障诊断平台的结构</vt:lpstr>
      <vt:lpstr>一个重要概念</vt:lpstr>
      <vt:lpstr>RootCause的基本结构</vt:lpstr>
      <vt:lpstr>故障诊断包的构成</vt:lpstr>
      <vt:lpstr>使用Windows故障诊断包 </vt:lpstr>
      <vt:lpstr>演 示</vt:lpstr>
      <vt:lpstr>TSPDesigner开发工具</vt:lpstr>
      <vt:lpstr>演 示</vt:lpstr>
      <vt:lpstr>其他相关内容</vt:lpstr>
      <vt:lpstr>疑问和解答</vt:lpstr>
      <vt:lpstr>参考资源</vt:lpstr>
      <vt:lpstr>专家问答区 (F4) 本课程结束后，我将在接下来的70分钟内于4层专家问答区与您交流答疑</vt:lpstr>
      <vt:lpstr>幻灯片 21</vt:lpstr>
      <vt:lpstr>幻灯片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2009-10-29T03:29:57Z</dcterms:created>
  <dcterms:modified xsi:type="dcterms:W3CDTF">2009-10-29T03:30:03Z</dcterms:modified>
  <cp:contentStatus>最终状态</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