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56" r:id="rId2"/>
    <p:sldId id="257" r:id="rId3"/>
    <p:sldId id="309" r:id="rId4"/>
    <p:sldId id="277" r:id="rId5"/>
    <p:sldId id="298" r:id="rId6"/>
    <p:sldId id="292" r:id="rId7"/>
    <p:sldId id="293" r:id="rId8"/>
    <p:sldId id="294" r:id="rId9"/>
    <p:sldId id="296" r:id="rId10"/>
    <p:sldId id="264" r:id="rId11"/>
    <p:sldId id="322" r:id="rId12"/>
    <p:sldId id="320" r:id="rId13"/>
    <p:sldId id="321" r:id="rId14"/>
    <p:sldId id="307" r:id="rId15"/>
    <p:sldId id="308" r:id="rId16"/>
    <p:sldId id="280" r:id="rId17"/>
    <p:sldId id="283" r:id="rId18"/>
    <p:sldId id="301" r:id="rId19"/>
    <p:sldId id="311" r:id="rId20"/>
    <p:sldId id="304" r:id="rId21"/>
    <p:sldId id="306" r:id="rId22"/>
    <p:sldId id="300" r:id="rId23"/>
    <p:sldId id="305" r:id="rId24"/>
    <p:sldId id="315" r:id="rId25"/>
    <p:sldId id="313" r:id="rId26"/>
    <p:sldId id="318" r:id="rId27"/>
    <p:sldId id="303" r:id="rId28"/>
    <p:sldId id="272" r:id="rId29"/>
    <p:sldId id="273" r:id="rId30"/>
    <p:sldId id="323" r:id="rId31"/>
    <p:sldId id="276" r:id="rId32"/>
    <p:sldId id="274" r:id="rId33"/>
    <p:sldId id="27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9" autoAdjust="0"/>
    <p:restoredTop sz="94612" autoAdjust="0"/>
  </p:normalViewPr>
  <p:slideViewPr>
    <p:cSldViewPr>
      <p:cViewPr varScale="1">
        <p:scale>
          <a:sx n="64" d="100"/>
          <a:sy n="64" d="100"/>
        </p:scale>
        <p:origin x="-618"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31.xml"/><Relationship Id="rId3" Type="http://schemas.openxmlformats.org/officeDocument/2006/relationships/slide" Target="slides/slide4.xml"/><Relationship Id="rId7" Type="http://schemas.openxmlformats.org/officeDocument/2006/relationships/slide" Target="slides/slide17.xml"/><Relationship Id="rId12" Type="http://schemas.openxmlformats.org/officeDocument/2006/relationships/slide" Target="slides/slide2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6.xml"/><Relationship Id="rId11" Type="http://schemas.openxmlformats.org/officeDocument/2006/relationships/slide" Target="slides/slide28.xml"/><Relationship Id="rId5" Type="http://schemas.openxmlformats.org/officeDocument/2006/relationships/slide" Target="slides/slide14.xml"/><Relationship Id="rId15" Type="http://schemas.openxmlformats.org/officeDocument/2006/relationships/slide" Target="slides/slide33.xml"/><Relationship Id="rId10" Type="http://schemas.openxmlformats.org/officeDocument/2006/relationships/slide" Target="slides/slide25.xml"/><Relationship Id="rId4" Type="http://schemas.openxmlformats.org/officeDocument/2006/relationships/slide" Target="slides/slide10.xml"/><Relationship Id="rId9" Type="http://schemas.openxmlformats.org/officeDocument/2006/relationships/slide" Target="slides/slide23.xml"/><Relationship Id="rId14"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317423-993A-4898-AEC9-1DAC57C52FD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xfrm>
            <a:off x="685800" y="4343400"/>
            <a:ext cx="5486400" cy="4114800"/>
          </a:xfrm>
          <a:prstGeom prst="rect">
            <a:avLst/>
          </a:prstGeom>
          <a:noFill/>
          <a:ln/>
        </p:spPr>
        <p:txBody>
          <a:bodyPr lIns="89720" tIns="44860" rIns="89720" bIns="44860">
            <a:normAutofit/>
          </a:bodyPr>
          <a:lstStyle/>
          <a:p>
            <a:pPr>
              <a:lnSpc>
                <a:spcPct val="90000"/>
              </a:lnSpc>
            </a:pPr>
            <a:endParaRPr lang="en-US" dirty="0" smtClean="0"/>
          </a:p>
        </p:txBody>
      </p:sp>
      <p:sp>
        <p:nvSpPr>
          <p:cNvPr id="173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20" tIns="44860" rIns="89720" bIns="44860" anchor="b"/>
          <a:lstStyle/>
          <a:p>
            <a:pPr algn="r" defTabSz="880116"/>
            <a:fld id="{FB076625-6071-42AD-B3B1-E6D54C585E3A}" type="slidenum">
              <a:rPr lang="en-US" sz="1200">
                <a:latin typeface="Calibri" pitchFamily="34" charset="0"/>
              </a:rPr>
              <a:pPr algn="r" defTabSz="880116"/>
              <a:t>15</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56288EA-96EB-4B20-A36C-9B03A42112E5}" type="slidenum">
              <a:rPr lang="en-US" smtClean="0">
                <a:latin typeface="Arial" pitchFamily="34" charset="0"/>
              </a:rPr>
              <a:pPr/>
              <a:t>16</a:t>
            </a:fld>
            <a:endParaRPr lang="en-US" smtClean="0">
              <a:latin typeface="Arial" pitchFamily="34" charset="0"/>
            </a:endParaRPr>
          </a:p>
        </p:txBody>
      </p:sp>
      <p:sp>
        <p:nvSpPr>
          <p:cNvPr id="58371" name="Shape 3"/>
          <p:cNvSpPr txBox="1">
            <a:spLocks noGrp="1" noChangeArrowheads="1"/>
          </p:cNvSpPr>
          <p:nvPr/>
        </p:nvSpPr>
        <p:spPr bwMode="auto">
          <a:xfrm>
            <a:off x="5791200" y="8685213"/>
            <a:ext cx="1065213" cy="457200"/>
          </a:xfrm>
          <a:prstGeom prst="rect">
            <a:avLst/>
          </a:prstGeom>
          <a:noFill/>
          <a:ln w="9525" algn="ctr">
            <a:noFill/>
            <a:miter lim="800000"/>
            <a:headEnd/>
            <a:tailEnd/>
          </a:ln>
        </p:spPr>
        <p:txBody>
          <a:bodyPr lIns="93014" tIns="46508" rIns="93014" bIns="46508" anchor="b"/>
          <a:lstStyle/>
          <a:p>
            <a:pPr algn="r" defTabSz="928637"/>
            <a:fld id="{8695AFA9-A21D-45F7-A8F0-CB769B4B9E92}" type="slidenum">
              <a:rPr lang="en-US" sz="1200">
                <a:latin typeface="Arial" pitchFamily="34" charset="0"/>
              </a:rPr>
              <a:pPr algn="r" defTabSz="928637"/>
              <a:t>16</a:t>
            </a:fld>
            <a:endParaRPr lang="en-US" sz="1200" dirty="0">
              <a:latin typeface="Arial" pitchFamily="34" charset="0"/>
            </a:endParaRPr>
          </a:p>
        </p:txBody>
      </p:sp>
      <p:sp>
        <p:nvSpPr>
          <p:cNvPr id="58372" name="Shape 4"/>
          <p:cNvSpPr txBox="1">
            <a:spLocks noGrp="1" noChangeArrowheads="1"/>
          </p:cNvSpPr>
          <p:nvPr/>
        </p:nvSpPr>
        <p:spPr bwMode="auto">
          <a:xfrm>
            <a:off x="1" y="8685213"/>
            <a:ext cx="5638800" cy="457200"/>
          </a:xfrm>
          <a:prstGeom prst="rect">
            <a:avLst/>
          </a:prstGeom>
          <a:noFill/>
          <a:ln w="9525" algn="ctr">
            <a:noFill/>
            <a:miter lim="800000"/>
            <a:headEnd/>
            <a:tailEnd/>
          </a:ln>
        </p:spPr>
        <p:txBody>
          <a:bodyPr lIns="93014" tIns="46508" rIns="93014" bIns="46508" anchor="b"/>
          <a:lstStyle/>
          <a:p>
            <a:pPr defTabSz="928637" eaLnBrk="0" hangingPunct="0"/>
            <a:r>
              <a:rPr lang="en-US" sz="700" dirty="0">
                <a:cs typeface="Arial" pitchFamily="34" charset="0"/>
              </a:rPr>
              <a:t>© 2006 Microsoft Corporation. All rights reserved. Microsoft, Windows, Windows Vista and other product names are or may be registered trademarks and/or trademarks in the U.S. and/or other countries.</a:t>
            </a:r>
          </a:p>
          <a:p>
            <a:pPr defTabSz="928637" eaLnBrk="0" hangingPunct="0"/>
            <a:r>
              <a:rPr lang="en-US" sz="700" dirty="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3" name="Rectangle 157697"/>
          <p:cNvSpPr>
            <a:spLocks noGrp="1" noRot="1" noChangeAspect="1" noChangeArrowheads="1" noTextEdit="1"/>
          </p:cNvSpPr>
          <p:nvPr>
            <p:ph type="sldImg"/>
          </p:nvPr>
        </p:nvSpPr>
        <p:spPr>
          <a:xfrm>
            <a:off x="1144588" y="685800"/>
            <a:ext cx="4572000" cy="3429000"/>
          </a:xfrm>
          <a:noFill/>
          <a:ln cap="flat" algn="ctr">
            <a:headEnd type="none" w="med" len="med"/>
            <a:tailEnd type="none" w="med" len="med"/>
          </a:ln>
        </p:spPr>
      </p:sp>
      <p:sp>
        <p:nvSpPr>
          <p:cNvPr id="6" name="Notes Placeholder 5"/>
          <p:cNvSpPr>
            <a:spLocks noGrp="1"/>
          </p:cNvSpPr>
          <p:nvPr>
            <p:ph type="body" idx="1"/>
          </p:nvPr>
        </p:nvSpPr>
        <p:spPr>
          <a:xfrm>
            <a:off x="686421" y="4344025"/>
            <a:ext cx="5485158" cy="4114488"/>
          </a:xfrm>
          <a:prstGeom prst="rect">
            <a:avLst/>
          </a:prstGeom>
        </p:spPr>
        <p:txBody>
          <a:bodyPr>
            <a:normAutofit fontScale="32500" lnSpcReduction="20000"/>
          </a:bodyPr>
          <a:lstStyle/>
          <a:p>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fontAlgn="base">
              <a:spcBef>
                <a:spcPct val="0"/>
              </a:spcBef>
              <a:spcAft>
                <a:spcPct val="0"/>
              </a:spcAft>
            </a:pPr>
            <a:r>
              <a:rPr lang="en-US" sz="1200" kern="1200">
                <a:solidFill>
                  <a:srgbClr val="EEECE1"/>
                </a:solidFill>
                <a:latin typeface="Segoe Semibold" pitchFamily="34" charset="0"/>
                <a:ea typeface="+mn-ea"/>
                <a:cs typeface="+mn-cs"/>
              </a:rPr>
              <a:t>Microsoft Virtualization Deployment Summit</a:t>
            </a:r>
            <a:endParaRPr lang="en-US" sz="1200" kern="1200" dirty="0">
              <a:solidFill>
                <a:srgbClr val="EEECE1"/>
              </a:solidFill>
              <a:latin typeface="Segoe Semibold" pitchFamily="34" charset="0"/>
              <a:ea typeface="+mn-ea"/>
              <a:cs typeface="+mn-cs"/>
            </a:endParaRP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lang="en-US" sz="1200" kern="1200">
                <a:solidFill>
                  <a:srgbClr val="EEECE1"/>
                </a:solidFill>
                <a:latin typeface="Segoe Semibold" pitchFamily="34" charset="0"/>
                <a:ea typeface="+mn-ea"/>
                <a:cs typeface="+mn-cs"/>
              </a:rPr>
              <a:pPr algn="r" rtl="0" fontAlgn="base">
                <a:spcBef>
                  <a:spcPct val="0"/>
                </a:spcBef>
                <a:spcAft>
                  <a:spcPct val="0"/>
                </a:spcAft>
              </a:pPr>
              <a:t>10/29/2009 11:23 AM</a:t>
            </a:fld>
            <a:endParaRPr lang="en-US" sz="1200" kern="1200" dirty="0">
              <a:solidFill>
                <a:srgbClr val="EEECE1"/>
              </a:solidFill>
              <a:latin typeface="Segoe Semibold" pitchFamily="34" charset="0"/>
              <a:ea typeface="+mn-ea"/>
              <a:cs typeface="+mn-cs"/>
            </a:endParaRPr>
          </a:p>
        </p:txBody>
      </p:sp>
      <p:sp>
        <p:nvSpPr>
          <p:cNvPr id="6" name="Footer Placeholder 5"/>
          <p:cNvSpPr>
            <a:spLocks noGrp="1"/>
          </p:cNvSpPr>
          <p:nvPr>
            <p:ph type="ftr" sz="quarter" idx="12"/>
          </p:nvPr>
        </p:nvSpPr>
        <p:spPr/>
        <p:txBody>
          <a:bodyPr/>
          <a:lstStyle/>
          <a:p>
            <a:pPr algn="l" rtl="0" fontAlgn="base">
              <a:spcBef>
                <a:spcPct val="0"/>
              </a:spcBef>
              <a:spcAft>
                <a:spcPct val="0"/>
              </a:spcAft>
            </a:pPr>
            <a:r>
              <a:rPr lang="en-US" sz="1200" kern="1200">
                <a:solidFill>
                  <a:srgbClr val="000000"/>
                </a:solidFill>
                <a:latin typeface="Segoe Semibold" pitchFamily="34" charset="0"/>
                <a:ea typeface="+mn-ea"/>
                <a:cs typeface="+mn-cs"/>
              </a:rPr>
              <a:t>© 2008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lang="en-US" sz="1200" kern="1200">
                <a:solidFill>
                  <a:srgbClr val="000000"/>
                </a:solidFill>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Segoe Semibold" pitchFamily="34" charset="0"/>
                <a:ea typeface="+mn-ea"/>
                <a:cs typeface="+mn-cs"/>
              </a:rPr>
            </a:br>
            <a:r>
              <a:rPr lang="en-US" sz="1200" kern="1200">
                <a:solidFill>
                  <a:srgbClr val="000000"/>
                </a:solidFill>
                <a:latin typeface="Segoe Semibold" pitchFamily="34" charset="0"/>
                <a:ea typeface="+mn-ea"/>
                <a:cs typeface="+mn-cs"/>
              </a:rPr>
              <a:t>MICROSOFT MAKES NO WARRANTIES, EXPRESS, IMPLIED OR STATUTORY, AS TO THE INFORMATION IN THIS PRESENTATION.</a:t>
            </a:r>
            <a:endParaRPr lang="en-US" sz="1200" kern="1200" dirty="0">
              <a:solidFill>
                <a:srgbClr val="000000"/>
              </a:solidFill>
              <a:latin typeface="Segoe Semibold" pitchFamily="34" charset="0"/>
              <a:ea typeface="+mn-ea"/>
              <a:cs typeface="+mn-cs"/>
            </a:endParaRP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lang="en-US" sz="1200" kern="1200">
                <a:solidFill>
                  <a:srgbClr val="EEECE1"/>
                </a:solidFill>
                <a:latin typeface="Segoe Semibold" pitchFamily="34" charset="0"/>
                <a:ea typeface="+mn-ea"/>
                <a:cs typeface="+mn-cs"/>
              </a:rPr>
              <a:pPr algn="r" rtl="0" fontAlgn="base">
                <a:spcBef>
                  <a:spcPct val="0"/>
                </a:spcBef>
                <a:spcAft>
                  <a:spcPct val="0"/>
                </a:spcAft>
              </a:pPr>
              <a:t>17</a:t>
            </a:fld>
            <a:endParaRPr lang="en-US" sz="1200" kern="1200" dirty="0">
              <a:solidFill>
                <a:srgbClr val="EEECE1"/>
              </a:solidFill>
              <a:latin typeface="Segoe Semibold"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2A664-CD54-4D0D-AE9B-C99D9326C0A7}"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90B3B-B541-4B43-8BD6-640E05369BB7}" type="slidenum">
              <a:rPr lang="en-US" smtClean="0">
                <a:latin typeface="Arial" pitchFamily="34" charset="0"/>
              </a:rPr>
              <a:pPr/>
              <a:t>19</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xfrm>
            <a:off x="1143000" y="687388"/>
            <a:ext cx="4572000" cy="3429000"/>
          </a:xfrm>
          <a:ln/>
        </p:spPr>
      </p:sp>
      <p:sp>
        <p:nvSpPr>
          <p:cNvPr id="77828" name="Rectangle 3"/>
          <p:cNvSpPr>
            <a:spLocks noGrp="1" noChangeArrowheads="1"/>
          </p:cNvSpPr>
          <p:nvPr>
            <p:ph type="body" idx="1"/>
          </p:nvPr>
        </p:nvSpPr>
        <p:spPr>
          <a:xfrm>
            <a:off x="685800" y="4343402"/>
            <a:ext cx="5486400" cy="4113213"/>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defTabSz="897264" fontAlgn="base">
              <a:spcBef>
                <a:spcPct val="0"/>
              </a:spcBef>
              <a:spcAft>
                <a:spcPct val="0"/>
              </a:spcAft>
            </a:pPr>
            <a:r>
              <a:rPr lang="en-US" b="1" dirty="0">
                <a:solidFill>
                  <a:prstClr val="black"/>
                </a:solidFill>
                <a:latin typeface="Arial" charset="0"/>
              </a:rPr>
              <a:t>PRB-BDM </a:t>
            </a:r>
            <a:r>
              <a:rPr lang="en-US" b="1" dirty="0" err="1">
                <a:solidFill>
                  <a:prstClr val="black"/>
                </a:solidFill>
                <a:latin typeface="Arial" charset="0"/>
              </a:rPr>
              <a:t>Powerpoint</a:t>
            </a:r>
            <a:r>
              <a:rPr lang="en-US" b="1" dirty="0">
                <a:solidFill>
                  <a:prstClr val="black"/>
                </a:solidFill>
                <a:latin typeface="Arial" charset="0"/>
              </a:rPr>
              <a:t> template</a:t>
            </a:r>
          </a:p>
        </p:txBody>
      </p:sp>
      <p:sp>
        <p:nvSpPr>
          <p:cNvPr id="51205" name="Date Placeholder 4"/>
          <p:cNvSpPr>
            <a:spLocks noGrp="1"/>
          </p:cNvSpPr>
          <p:nvPr>
            <p:ph type="dt" sz="quarter" idx="1"/>
          </p:nvPr>
        </p:nvSpPr>
        <p:spPr>
          <a:noFill/>
        </p:spPr>
        <p:txBody>
          <a:bodyPr/>
          <a:lstStyle/>
          <a:p>
            <a:pPr defTabSz="897264" fontAlgn="base">
              <a:spcBef>
                <a:spcPct val="0"/>
              </a:spcBef>
              <a:spcAft>
                <a:spcPct val="0"/>
              </a:spcAft>
            </a:pPr>
            <a:fld id="{24C6A6E9-3E97-4F1B-9620-74A466DEDBB0}" type="datetime8">
              <a:rPr lang="en-US" b="1">
                <a:solidFill>
                  <a:prstClr val="black"/>
                </a:solidFill>
                <a:latin typeface="Arial" charset="0"/>
              </a:rPr>
              <a:pPr defTabSz="897264" fontAlgn="base">
                <a:spcBef>
                  <a:spcPct val="0"/>
                </a:spcBef>
                <a:spcAft>
                  <a:spcPct val="0"/>
                </a:spcAft>
              </a:pPr>
              <a:t>10/29/2009 11:23 AM</a:t>
            </a:fld>
            <a:endParaRPr lang="en-US" b="1" dirty="0">
              <a:solidFill>
                <a:prstClr val="black"/>
              </a:solidFill>
              <a:latin typeface="Arial" charset="0"/>
            </a:endParaRPr>
          </a:p>
        </p:txBody>
      </p:sp>
      <p:sp>
        <p:nvSpPr>
          <p:cNvPr id="51206" name="Slide Number Placeholder 5"/>
          <p:cNvSpPr>
            <a:spLocks noGrp="1"/>
          </p:cNvSpPr>
          <p:nvPr>
            <p:ph type="sldNum" sz="quarter" idx="5"/>
          </p:nvPr>
        </p:nvSpPr>
        <p:spPr>
          <a:noFill/>
        </p:spPr>
        <p:txBody>
          <a:bodyPr/>
          <a:lstStyle/>
          <a:p>
            <a:pPr defTabSz="897264" fontAlgn="base">
              <a:spcBef>
                <a:spcPct val="0"/>
              </a:spcBef>
              <a:spcAft>
                <a:spcPct val="0"/>
              </a:spcAft>
            </a:pPr>
            <a:fld id="{BD38221C-7493-4552-B3AE-11C94F72D058}" type="slidenum">
              <a:rPr lang="en-US" b="1">
                <a:solidFill>
                  <a:prstClr val="black"/>
                </a:solidFill>
                <a:latin typeface="Arial" charset="0"/>
              </a:rPr>
              <a:pPr defTabSz="897264" fontAlgn="base">
                <a:spcBef>
                  <a:spcPct val="0"/>
                </a:spcBef>
                <a:spcAft>
                  <a:spcPct val="0"/>
                </a:spcAft>
              </a:pPr>
              <a:t>20</a:t>
            </a:fld>
            <a:endParaRPr lang="en-US" b="1" dirty="0">
              <a:solidFill>
                <a:prstClr val="black"/>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CF9865-616C-4683-BAB8-37A1B1A4DCF8}" type="slidenum">
              <a:rPr lang="en-US" smtClean="0">
                <a:latin typeface="Times" pitchFamily="18" charset="0"/>
              </a:rPr>
              <a:pPr>
                <a:defRPr/>
              </a:pPr>
              <a:t>24</a:t>
            </a:fld>
            <a:endParaRPr lang="en-US" smtClean="0">
              <a:latin typeface="Times" pitchFamily="18" charset="0"/>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11:23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3">
              <a:defRPr/>
            </a:pPr>
            <a:endParaRPr lang="en-US" dirty="0"/>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10/29/2009 11:23 AM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a:bodyPr>
          <a:lstStyle/>
          <a:p>
            <a:endParaRPr lang="zh-CN" altLang="en-US"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a:t>
            </a:fld>
            <a:endParaRPr lang="en-US">
              <a:latin typeface="Sego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888" y="8686185"/>
            <a:ext cx="2971598" cy="456279"/>
          </a:xfrm>
          <a:prstGeom prst="rect">
            <a:avLst/>
          </a:prstGeom>
          <a:noFill/>
          <a:ln w="9525">
            <a:noFill/>
            <a:miter lim="800000"/>
            <a:headEnd/>
            <a:tailEnd/>
          </a:ln>
        </p:spPr>
        <p:txBody>
          <a:bodyPr lIns="91416" tIns="45709" rIns="91416" bIns="45709" anchor="b"/>
          <a:lstStyle/>
          <a:p>
            <a:pPr defTabSz="913061"/>
            <a:fld id="{19BDD53B-FD6C-4BDD-96BB-5B4D645EADAB}" type="slidenum">
              <a:rPr lang="en-US" altLang="zh-CN" sz="1000" i="1"/>
              <a:pPr defTabSz="913061"/>
              <a:t>5</a:t>
            </a:fld>
            <a:endParaRPr lang="en-US" altLang="zh-CN" sz="1000" i="1" dirty="0"/>
          </a:p>
        </p:txBody>
      </p:sp>
      <p:sp>
        <p:nvSpPr>
          <p:cNvPr id="48131" name="Rectangle 2"/>
          <p:cNvSpPr>
            <a:spLocks noGrp="1" noRot="1" noChangeAspect="1" noChangeArrowheads="1" noTextEdit="1"/>
          </p:cNvSpPr>
          <p:nvPr>
            <p:ph type="sldImg"/>
          </p:nvPr>
        </p:nvSpPr>
        <p:spPr>
          <a:xfrm>
            <a:off x="1144588" y="687388"/>
            <a:ext cx="4572000" cy="3429000"/>
          </a:xfrm>
          <a:ln/>
        </p:spPr>
      </p:sp>
      <p:sp>
        <p:nvSpPr>
          <p:cNvPr id="48132" name="Rectangle 3"/>
          <p:cNvSpPr>
            <a:spLocks noGrp="1" noChangeArrowheads="1"/>
          </p:cNvSpPr>
          <p:nvPr>
            <p:ph type="body" idx="1"/>
          </p:nvPr>
        </p:nvSpPr>
        <p:spPr>
          <a:xfrm>
            <a:off x="687618" y="4344629"/>
            <a:ext cx="5482765" cy="4112650"/>
          </a:xfrm>
          <a:noFill/>
          <a:ln/>
        </p:spPr>
        <p:txBody>
          <a:bodyPr/>
          <a:lstStyle/>
          <a:p>
            <a:pPr eaLnBrk="1" hangingPunct="1">
              <a:buFontTx/>
              <a:buNone/>
            </a:pPr>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dirty="0"/>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0927"/>
          </a:xfrm>
          <a:prstGeom prst="rect">
            <a:avLst/>
          </a:prstGeom>
        </p:spPr>
        <p:txBody>
          <a:bodyPr vert="horz" wrap="square" lIns="91436" tIns="45718" rIns="91436" bIns="45718" rtlCol="0" anchor="t" anchorCtr="0">
            <a:spAutoFit/>
          </a:bodyPr>
          <a:lstStyle>
            <a:lvl1pPr algn="l" defTabSz="912520" rtl="0" eaLnBrk="1" fontAlgn="base" hangingPunct="1">
              <a:lnSpc>
                <a:spcPct val="90000"/>
              </a:lnSpc>
              <a:spcBef>
                <a:spcPct val="0"/>
              </a:spcBef>
              <a:spcAft>
                <a:spcPct val="0"/>
              </a:spcAft>
              <a:defRPr lang="en-US" altLang="en-US" sz="3600" b="1" kern="1200" spc="-15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Semibold" pitchFamily="34" charset="0"/>
                <a:ea typeface="+mn-ea"/>
                <a:cs typeface="Arial" charset="0"/>
              </a:defRPr>
            </a:lvl1pPr>
          </a:lstStyle>
          <a:p>
            <a:r>
              <a:rPr lang="en-US" smtClean="0"/>
              <a:t>Click to edit Master title style</a:t>
            </a:r>
            <a:endParaRPr lang="en-US"/>
          </a:p>
        </p:txBody>
      </p:sp>
      <p:sp>
        <p:nvSpPr>
          <p:cNvPr id="3" name="Text Placeholder 2"/>
          <p:cNvSpPr>
            <a:spLocks noGrp="1"/>
          </p:cNvSpPr>
          <p:nvPr>
            <p:ph type="body" idx="1"/>
          </p:nvPr>
        </p:nvSpPr>
        <p:spPr>
          <a:xfrm>
            <a:off x="381000" y="1412875"/>
            <a:ext cx="8382000" cy="213596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2"/>
          </p:nvPr>
        </p:nvSpPr>
        <p:spPr>
          <a:xfrm>
            <a:off x="7010400" y="6534150"/>
            <a:ext cx="2133600" cy="476250"/>
          </a:xfrm>
          <a:prstGeom prst="rect">
            <a:avLst/>
          </a:prstGeom>
          <a:ln/>
        </p:spPr>
        <p:txBody>
          <a:bodyPr lIns="91387" tIns="45697" rIns="91387" bIns="45697"/>
          <a:lstStyle>
            <a:lvl1pPr algn="r">
              <a:defRPr sz="1100" b="1"/>
            </a:lvl1pPr>
          </a:lstStyle>
          <a:p>
            <a:pPr>
              <a:defRPr/>
            </a:pPr>
            <a:fld id="{167A230B-6DC1-4855-9CEE-8C1A05EBF065}" type="slidenum">
              <a:rPr lang="en-US" smtClean="0"/>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a:prstGeom prst="rect">
            <a:avLst/>
          </a:prstGeo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a:prstGeom prst="rect">
            <a:avLst/>
          </a:prstGeo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5.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11.png"/><Relationship Id="rId2" Type="http://schemas.openxmlformats.org/officeDocument/2006/relationships/notesSlide" Target="../notesSlides/notesSlide15.xml"/><Relationship Id="rId16" Type="http://schemas.openxmlformats.org/officeDocument/2006/relationships/image" Target="../media/image77.png"/><Relationship Id="rId1" Type="http://schemas.openxmlformats.org/officeDocument/2006/relationships/slideLayout" Target="../slideLayouts/slideLayout8.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16.xml"/><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21.png"/><Relationship Id="rId9"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2.jpeg"/><Relationship Id="rId3" Type="http://schemas.openxmlformats.org/officeDocument/2006/relationships/notesSlide" Target="../notesSlides/notesSlide17.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notesSlide" Target="../notesSlides/notesSlide18.xml"/><Relationship Id="rId21" Type="http://schemas.openxmlformats.org/officeDocument/2006/relationships/image" Target="../media/image108.png"/><Relationship Id="rId7" Type="http://schemas.openxmlformats.org/officeDocument/2006/relationships/image" Target="../media/image53.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slideLayout" Target="../slideLayouts/slideLayout8.xml"/><Relationship Id="rId16" Type="http://schemas.openxmlformats.org/officeDocument/2006/relationships/image" Target="../media/image103.png"/><Relationship Id="rId20" Type="http://schemas.openxmlformats.org/officeDocument/2006/relationships/image" Target="../media/image107.png"/><Relationship Id="rId1" Type="http://schemas.openxmlformats.org/officeDocument/2006/relationships/tags" Target="../tags/tag3.xml"/><Relationship Id="rId6" Type="http://schemas.openxmlformats.org/officeDocument/2006/relationships/image" Target="../media/image94.png"/><Relationship Id="rId11" Type="http://schemas.openxmlformats.org/officeDocument/2006/relationships/image" Target="../media/image98.png"/><Relationship Id="rId5" Type="http://schemas.openxmlformats.org/officeDocument/2006/relationships/image" Target="../media/image27.png"/><Relationship Id="rId15" Type="http://schemas.openxmlformats.org/officeDocument/2006/relationships/image" Target="../media/image102.png"/><Relationship Id="rId10" Type="http://schemas.openxmlformats.org/officeDocument/2006/relationships/image" Target="../media/image97.png"/><Relationship Id="rId19" Type="http://schemas.openxmlformats.org/officeDocument/2006/relationships/image" Target="../media/image106.png"/><Relationship Id="rId4" Type="http://schemas.openxmlformats.org/officeDocument/2006/relationships/image" Target="../media/image93.png"/><Relationship Id="rId9" Type="http://schemas.openxmlformats.org/officeDocument/2006/relationships/image" Target="../media/image96.png"/><Relationship Id="rId14" Type="http://schemas.openxmlformats.org/officeDocument/2006/relationships/image" Target="../media/image101.png"/></Relationships>
</file>

<file path=ppt/slides/_rels/slide1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23.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21.gif"/><Relationship Id="rId11" Type="http://schemas.openxmlformats.org/officeDocument/2006/relationships/image" Target="../media/image130.png"/><Relationship Id="rId5" Type="http://schemas.openxmlformats.org/officeDocument/2006/relationships/image" Target="../media/image125.png"/><Relationship Id="rId10" Type="http://schemas.openxmlformats.org/officeDocument/2006/relationships/image" Target="../media/image129.png"/><Relationship Id="rId4" Type="http://schemas.openxmlformats.org/officeDocument/2006/relationships/image" Target="../media/image124.png"/><Relationship Id="rId9" Type="http://schemas.openxmlformats.org/officeDocument/2006/relationships/image" Target="../media/image128.gif"/><Relationship Id="rId14" Type="http://schemas.openxmlformats.org/officeDocument/2006/relationships/image" Target="../media/image1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26" Type="http://schemas.openxmlformats.org/officeDocument/2006/relationships/image" Target="../media/image155.png"/><Relationship Id="rId3" Type="http://schemas.openxmlformats.org/officeDocument/2006/relationships/notesSlide" Target="../notesSlides/notesSlide24.xml"/><Relationship Id="rId21" Type="http://schemas.openxmlformats.org/officeDocument/2006/relationships/image" Target="../media/image150.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slideLayout" Target="../slideLayouts/slideLayout6.xml"/><Relationship Id="rId16" Type="http://schemas.openxmlformats.org/officeDocument/2006/relationships/image" Target="../media/image145.png"/><Relationship Id="rId20" Type="http://schemas.openxmlformats.org/officeDocument/2006/relationships/image" Target="../media/image149.png"/><Relationship Id="rId1" Type="http://schemas.openxmlformats.org/officeDocument/2006/relationships/tags" Target="../tags/tag4.x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3.png"/><Relationship Id="rId5" Type="http://schemas.openxmlformats.org/officeDocument/2006/relationships/image" Target="../media/image134.png"/><Relationship Id="rId15" Type="http://schemas.openxmlformats.org/officeDocument/2006/relationships/image" Target="../media/image144.png"/><Relationship Id="rId23" Type="http://schemas.openxmlformats.org/officeDocument/2006/relationships/image" Target="../media/image152.png"/><Relationship Id="rId10" Type="http://schemas.openxmlformats.org/officeDocument/2006/relationships/image" Target="../media/image139.png"/><Relationship Id="rId19" Type="http://schemas.openxmlformats.org/officeDocument/2006/relationships/image" Target="../media/image148.png"/><Relationship Id="rId4" Type="http://schemas.openxmlformats.org/officeDocument/2006/relationships/image" Target="../media/image11.png"/><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101.png"/><Relationship Id="rId18" Type="http://schemas.openxmlformats.org/officeDocument/2006/relationships/image" Target="../media/image170.png"/><Relationship Id="rId26" Type="http://schemas.openxmlformats.org/officeDocument/2006/relationships/image" Target="../media/image102.png"/><Relationship Id="rId3" Type="http://schemas.openxmlformats.org/officeDocument/2006/relationships/notesSlide" Target="../notesSlides/notesSlide27.xml"/><Relationship Id="rId21" Type="http://schemas.openxmlformats.org/officeDocument/2006/relationships/image" Target="../media/image173.png"/><Relationship Id="rId7" Type="http://schemas.openxmlformats.org/officeDocument/2006/relationships/image" Target="../media/image163.png"/><Relationship Id="rId12" Type="http://schemas.openxmlformats.org/officeDocument/2006/relationships/image" Target="../media/image166.png"/><Relationship Id="rId17" Type="http://schemas.openxmlformats.org/officeDocument/2006/relationships/image" Target="../media/image169.png"/><Relationship Id="rId25" Type="http://schemas.openxmlformats.org/officeDocument/2006/relationships/image" Target="../media/image177.png"/><Relationship Id="rId2" Type="http://schemas.openxmlformats.org/officeDocument/2006/relationships/slideLayout" Target="../slideLayouts/slideLayout8.xml"/><Relationship Id="rId16" Type="http://schemas.openxmlformats.org/officeDocument/2006/relationships/image" Target="../media/image168.png"/><Relationship Id="rId20" Type="http://schemas.openxmlformats.org/officeDocument/2006/relationships/image" Target="../media/image172.png"/><Relationship Id="rId29" Type="http://schemas.openxmlformats.org/officeDocument/2006/relationships/image" Target="../media/image179.png"/><Relationship Id="rId1" Type="http://schemas.openxmlformats.org/officeDocument/2006/relationships/tags" Target="../tags/tag5.xml"/><Relationship Id="rId6" Type="http://schemas.openxmlformats.org/officeDocument/2006/relationships/image" Target="../media/image27.png"/><Relationship Id="rId11" Type="http://schemas.openxmlformats.org/officeDocument/2006/relationships/image" Target="../media/image165.png"/><Relationship Id="rId24" Type="http://schemas.openxmlformats.org/officeDocument/2006/relationships/image" Target="../media/image176.png"/><Relationship Id="rId5" Type="http://schemas.openxmlformats.org/officeDocument/2006/relationships/image" Target="../media/image162.png"/><Relationship Id="rId15" Type="http://schemas.openxmlformats.org/officeDocument/2006/relationships/image" Target="../media/image167.png"/><Relationship Id="rId23" Type="http://schemas.openxmlformats.org/officeDocument/2006/relationships/image" Target="../media/image175.png"/><Relationship Id="rId28" Type="http://schemas.openxmlformats.org/officeDocument/2006/relationships/image" Target="../media/image178.png"/><Relationship Id="rId10" Type="http://schemas.openxmlformats.org/officeDocument/2006/relationships/image" Target="../media/image95.png"/><Relationship Id="rId19" Type="http://schemas.openxmlformats.org/officeDocument/2006/relationships/image" Target="../media/image171.png"/><Relationship Id="rId4" Type="http://schemas.openxmlformats.org/officeDocument/2006/relationships/image" Target="../media/image161.jpeg"/><Relationship Id="rId9" Type="http://schemas.openxmlformats.org/officeDocument/2006/relationships/image" Target="../media/image164.png"/><Relationship Id="rId14" Type="http://schemas.openxmlformats.org/officeDocument/2006/relationships/image" Target="../media/image53.png"/><Relationship Id="rId22" Type="http://schemas.openxmlformats.org/officeDocument/2006/relationships/image" Target="../media/image174.png"/><Relationship Id="rId27" Type="http://schemas.openxmlformats.org/officeDocument/2006/relationships/image" Target="../media/image37.png"/><Relationship Id="rId30" Type="http://schemas.openxmlformats.org/officeDocument/2006/relationships/image" Target="../media/image18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technet.microsoft.com/en-us/solutionaccelerators/ee395429.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11.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1.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3.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smtClean="0"/>
              <a:t>规划基于 </a:t>
            </a:r>
            <a:r>
              <a:rPr lang="en-US" altLang="zh-CN" dirty="0" smtClean="0"/>
              <a:t>Hyper-V </a:t>
            </a:r>
            <a:r>
              <a:rPr lang="zh-CN" altLang="en-US" dirty="0" smtClean="0"/>
              <a:t>的虚拟基础架构核心</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4"/>
          <p:cNvGrpSpPr/>
          <p:nvPr/>
        </p:nvGrpSpPr>
        <p:grpSpPr>
          <a:xfrm>
            <a:off x="4929190" y="1214422"/>
            <a:ext cx="3334013" cy="5029200"/>
            <a:chOff x="1067885" y="1143000"/>
            <a:chExt cx="3334013" cy="5029200"/>
          </a:xfrm>
        </p:grpSpPr>
        <p:sp>
          <p:nvSpPr>
            <p:cNvPr id="2" name="Rounded Rectangle 1"/>
            <p:cNvSpPr/>
            <p:nvPr/>
          </p:nvSpPr>
          <p:spPr bwMode="auto">
            <a:xfrm>
              <a:off x="1143000" y="5105400"/>
              <a:ext cx="3204637" cy="1066800"/>
            </a:xfrm>
            <a:prstGeom prst="roundRect">
              <a:avLst/>
            </a:prstGeom>
            <a:solidFill>
              <a:srgbClr val="EEEFD7"/>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600" dirty="0" smtClean="0"/>
            </a:p>
            <a:p>
              <a:pPr marL="0" marR="0" indent="0" algn="ctr" defTabSz="914400" rtl="0" eaLnBrk="0" fontAlgn="base" latinLnBrk="0" hangingPunct="0">
                <a:lnSpc>
                  <a:spcPct val="100000"/>
                </a:lnSpc>
                <a:spcBef>
                  <a:spcPct val="0"/>
                </a:spcBef>
                <a:spcAft>
                  <a:spcPct val="0"/>
                </a:spcAft>
                <a:buClrTx/>
                <a:buSzTx/>
                <a:buFontTx/>
                <a:buNone/>
                <a:tabLst/>
              </a:pPr>
              <a:endParaRPr lang="en-US" sz="1600" dirty="0" smtClean="0"/>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iSCSI-Targets</a:t>
              </a:r>
              <a:endParaRPr lang="de-DE" sz="1600" dirty="0" smtClean="0"/>
            </a:p>
          </p:txBody>
        </p:sp>
        <p:sp>
          <p:nvSpPr>
            <p:cNvPr id="8" name="TextBox 7"/>
            <p:cNvSpPr txBox="1"/>
            <p:nvPr/>
          </p:nvSpPr>
          <p:spPr>
            <a:xfrm>
              <a:off x="3581400" y="1143000"/>
              <a:ext cx="580608" cy="338554"/>
            </a:xfrm>
            <a:prstGeom prst="rect">
              <a:avLst/>
            </a:prstGeom>
            <a:noFill/>
          </p:spPr>
          <p:txBody>
            <a:bodyPr wrap="none" rtlCol="0">
              <a:spAutoFit/>
            </a:bodyPr>
            <a:lstStyle/>
            <a:p>
              <a:r>
                <a:rPr lang="de-DE" sz="1600" dirty="0" smtClean="0"/>
                <a:t>VM1</a:t>
              </a:r>
              <a:endParaRPr lang="en-US" sz="1600" dirty="0"/>
            </a:p>
          </p:txBody>
        </p:sp>
        <p:grpSp>
          <p:nvGrpSpPr>
            <p:cNvPr id="4" name="Group 70"/>
            <p:cNvGrpSpPr/>
            <p:nvPr/>
          </p:nvGrpSpPr>
          <p:grpSpPr>
            <a:xfrm>
              <a:off x="1524000" y="5181600"/>
              <a:ext cx="675896" cy="580845"/>
              <a:chOff x="1098388" y="3901245"/>
              <a:chExt cx="584200" cy="471488"/>
            </a:xfrm>
          </p:grpSpPr>
          <p:pic>
            <p:nvPicPr>
              <p:cNvPr id="31" name="Picture 6" descr="Database"/>
              <p:cNvPicPr>
                <a:picLocks noChangeAspect="1" noChangeArrowheads="1"/>
              </p:cNvPicPr>
              <p:nvPr/>
            </p:nvPicPr>
            <p:blipFill>
              <a:blip r:embed="rId3" cstate="print"/>
              <a:srcRect/>
              <a:stretch>
                <a:fillRect/>
              </a:stretch>
            </p:blipFill>
            <p:spPr bwMode="auto">
              <a:xfrm>
                <a:off x="1098388" y="3901245"/>
                <a:ext cx="584200" cy="471488"/>
              </a:xfrm>
              <a:prstGeom prst="rect">
                <a:avLst/>
              </a:prstGeom>
              <a:noFill/>
              <a:ln w="9525">
                <a:noFill/>
                <a:miter lim="800000"/>
                <a:headEnd/>
                <a:tailEnd/>
              </a:ln>
            </p:spPr>
          </p:pic>
          <p:sp>
            <p:nvSpPr>
              <p:cNvPr id="32" name="TextBox 31"/>
              <p:cNvSpPr txBox="1"/>
              <p:nvPr/>
            </p:nvSpPr>
            <p:spPr>
              <a:xfrm>
                <a:off x="1120865" y="4094220"/>
                <a:ext cx="499899" cy="249831"/>
              </a:xfrm>
              <a:prstGeom prst="rect">
                <a:avLst/>
              </a:prstGeom>
              <a:noFill/>
            </p:spPr>
            <p:txBody>
              <a:bodyPr wrap="none" rtlCol="0">
                <a:spAutoFit/>
              </a:bodyPr>
              <a:lstStyle/>
              <a:p>
                <a:r>
                  <a:rPr lang="en-US" sz="1400" dirty="0" smtClean="0"/>
                  <a:t>LUN1</a:t>
                </a:r>
                <a:endParaRPr lang="en-US" sz="1400" dirty="0"/>
              </a:p>
            </p:txBody>
          </p:sp>
        </p:grpSp>
        <p:grpSp>
          <p:nvGrpSpPr>
            <p:cNvPr id="5" name="Group 70"/>
            <p:cNvGrpSpPr/>
            <p:nvPr/>
          </p:nvGrpSpPr>
          <p:grpSpPr>
            <a:xfrm>
              <a:off x="2362200" y="5181600"/>
              <a:ext cx="675896" cy="580845"/>
              <a:chOff x="1120866" y="3897546"/>
              <a:chExt cx="584200" cy="471488"/>
            </a:xfrm>
          </p:grpSpPr>
          <p:pic>
            <p:nvPicPr>
              <p:cNvPr id="40" name="Picture 6" descr="Database"/>
              <p:cNvPicPr>
                <a:picLocks noChangeAspect="1" noChangeArrowheads="1"/>
              </p:cNvPicPr>
              <p:nvPr/>
            </p:nvPicPr>
            <p:blipFill>
              <a:blip r:embed="rId3" cstate="print"/>
              <a:srcRect/>
              <a:stretch>
                <a:fillRect/>
              </a:stretch>
            </p:blipFill>
            <p:spPr bwMode="auto">
              <a:xfrm>
                <a:off x="1120866" y="3897546"/>
                <a:ext cx="584200" cy="471488"/>
              </a:xfrm>
              <a:prstGeom prst="rect">
                <a:avLst/>
              </a:prstGeom>
              <a:noFill/>
              <a:ln w="9525">
                <a:noFill/>
                <a:miter lim="800000"/>
                <a:headEnd/>
                <a:tailEnd/>
              </a:ln>
            </p:spPr>
          </p:pic>
          <p:sp>
            <p:nvSpPr>
              <p:cNvPr id="41" name="TextBox 40"/>
              <p:cNvSpPr txBox="1"/>
              <p:nvPr/>
            </p:nvSpPr>
            <p:spPr>
              <a:xfrm>
                <a:off x="1143340" y="4097919"/>
                <a:ext cx="499899" cy="249831"/>
              </a:xfrm>
              <a:prstGeom prst="rect">
                <a:avLst/>
              </a:prstGeom>
              <a:noFill/>
            </p:spPr>
            <p:txBody>
              <a:bodyPr wrap="none" rtlCol="0">
                <a:spAutoFit/>
              </a:bodyPr>
              <a:lstStyle/>
              <a:p>
                <a:r>
                  <a:rPr lang="en-US" sz="1400" dirty="0" smtClean="0"/>
                  <a:t>LUN2</a:t>
                </a:r>
                <a:endParaRPr lang="en-US" sz="1400" dirty="0"/>
              </a:p>
            </p:txBody>
          </p:sp>
        </p:grpSp>
        <p:grpSp>
          <p:nvGrpSpPr>
            <p:cNvPr id="6" name="Group 70"/>
            <p:cNvGrpSpPr/>
            <p:nvPr/>
          </p:nvGrpSpPr>
          <p:grpSpPr>
            <a:xfrm>
              <a:off x="3530550" y="5181600"/>
              <a:ext cx="675896" cy="580845"/>
              <a:chOff x="1098388" y="3901245"/>
              <a:chExt cx="584200" cy="471488"/>
            </a:xfrm>
          </p:grpSpPr>
          <p:pic>
            <p:nvPicPr>
              <p:cNvPr id="43" name="Picture 6" descr="Database"/>
              <p:cNvPicPr>
                <a:picLocks noChangeAspect="1" noChangeArrowheads="1"/>
              </p:cNvPicPr>
              <p:nvPr/>
            </p:nvPicPr>
            <p:blipFill>
              <a:blip r:embed="rId3" cstate="print"/>
              <a:srcRect/>
              <a:stretch>
                <a:fillRect/>
              </a:stretch>
            </p:blipFill>
            <p:spPr bwMode="auto">
              <a:xfrm>
                <a:off x="1098388" y="3901245"/>
                <a:ext cx="584200" cy="471488"/>
              </a:xfrm>
              <a:prstGeom prst="rect">
                <a:avLst/>
              </a:prstGeom>
              <a:noFill/>
              <a:ln w="9525">
                <a:noFill/>
                <a:miter lim="800000"/>
                <a:headEnd/>
                <a:tailEnd/>
              </a:ln>
            </p:spPr>
          </p:pic>
          <p:sp>
            <p:nvSpPr>
              <p:cNvPr id="44" name="TextBox 43"/>
              <p:cNvSpPr txBox="1"/>
              <p:nvPr/>
            </p:nvSpPr>
            <p:spPr>
              <a:xfrm>
                <a:off x="1098388" y="4086806"/>
                <a:ext cx="539249" cy="249831"/>
              </a:xfrm>
              <a:prstGeom prst="rect">
                <a:avLst/>
              </a:prstGeom>
              <a:noFill/>
            </p:spPr>
            <p:txBody>
              <a:bodyPr wrap="square" rtlCol="0">
                <a:spAutoFit/>
              </a:bodyPr>
              <a:lstStyle/>
              <a:p>
                <a:r>
                  <a:rPr lang="en-US" sz="1400" dirty="0" smtClean="0"/>
                  <a:t>LUN3</a:t>
                </a:r>
                <a:endParaRPr lang="en-US" sz="1400" dirty="0"/>
              </a:p>
            </p:txBody>
          </p:sp>
        </p:grpSp>
        <p:sp>
          <p:nvSpPr>
            <p:cNvPr id="45" name="Rounded Rectangle 44"/>
            <p:cNvSpPr/>
            <p:nvPr/>
          </p:nvSpPr>
          <p:spPr bwMode="auto">
            <a:xfrm>
              <a:off x="1067885" y="1447800"/>
              <a:ext cx="2056316" cy="3505200"/>
            </a:xfrm>
            <a:prstGeom prst="roundRect">
              <a:avLst/>
            </a:prstGeom>
            <a:solidFill>
              <a:srgbClr val="E8F6E4"/>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Narrow" pitchFamily="34" charset="0"/>
              </a:endParaRPr>
            </a:p>
          </p:txBody>
        </p:sp>
        <p:grpSp>
          <p:nvGrpSpPr>
            <p:cNvPr id="7" name="Group 70"/>
            <p:cNvGrpSpPr/>
            <p:nvPr/>
          </p:nvGrpSpPr>
          <p:grpSpPr>
            <a:xfrm>
              <a:off x="1524000" y="2209803"/>
              <a:ext cx="675897" cy="580845"/>
              <a:chOff x="1098387" y="3901245"/>
              <a:chExt cx="584201" cy="471488"/>
            </a:xfrm>
          </p:grpSpPr>
          <p:pic>
            <p:nvPicPr>
              <p:cNvPr id="47" name="Picture 6" descr="Database"/>
              <p:cNvPicPr>
                <a:picLocks noChangeAspect="1" noChangeArrowheads="1"/>
              </p:cNvPicPr>
              <p:nvPr/>
            </p:nvPicPr>
            <p:blipFill>
              <a:blip r:embed="rId3" cstate="print"/>
              <a:srcRect/>
              <a:stretch>
                <a:fillRect/>
              </a:stretch>
            </p:blipFill>
            <p:spPr bwMode="auto">
              <a:xfrm>
                <a:off x="1098388" y="3901245"/>
                <a:ext cx="584200" cy="471488"/>
              </a:xfrm>
              <a:prstGeom prst="rect">
                <a:avLst/>
              </a:prstGeom>
              <a:noFill/>
              <a:ln w="9525">
                <a:noFill/>
                <a:miter lim="800000"/>
                <a:headEnd/>
                <a:tailEnd/>
              </a:ln>
            </p:spPr>
          </p:pic>
          <p:sp>
            <p:nvSpPr>
              <p:cNvPr id="48" name="TextBox 47"/>
              <p:cNvSpPr txBox="1"/>
              <p:nvPr/>
            </p:nvSpPr>
            <p:spPr>
              <a:xfrm>
                <a:off x="1098387" y="3901247"/>
                <a:ext cx="499899" cy="424712"/>
              </a:xfrm>
              <a:prstGeom prst="rect">
                <a:avLst/>
              </a:prstGeom>
              <a:noFill/>
            </p:spPr>
            <p:txBody>
              <a:bodyPr wrap="none" rtlCol="0">
                <a:spAutoFit/>
              </a:bodyPr>
              <a:lstStyle/>
              <a:p>
                <a:r>
                  <a:rPr lang="en-US" sz="1400" dirty="0" smtClean="0"/>
                  <a:t>W:</a:t>
                </a:r>
                <a:br>
                  <a:rPr lang="en-US" sz="1400" dirty="0" smtClean="0"/>
                </a:br>
                <a:r>
                  <a:rPr lang="en-US" sz="1400" dirty="0" smtClean="0"/>
                  <a:t>LUN1</a:t>
                </a:r>
                <a:endParaRPr lang="en-US" sz="1400" dirty="0"/>
              </a:p>
            </p:txBody>
          </p:sp>
        </p:grpSp>
        <p:grpSp>
          <p:nvGrpSpPr>
            <p:cNvPr id="9" name="Group 70"/>
            <p:cNvGrpSpPr/>
            <p:nvPr/>
          </p:nvGrpSpPr>
          <p:grpSpPr>
            <a:xfrm>
              <a:off x="2362201" y="3657595"/>
              <a:ext cx="681620" cy="580846"/>
              <a:chOff x="1093441" y="3901244"/>
              <a:chExt cx="589147" cy="471489"/>
            </a:xfrm>
          </p:grpSpPr>
          <p:pic>
            <p:nvPicPr>
              <p:cNvPr id="50" name="Picture 6" descr="Database"/>
              <p:cNvPicPr>
                <a:picLocks noChangeAspect="1" noChangeArrowheads="1"/>
              </p:cNvPicPr>
              <p:nvPr/>
            </p:nvPicPr>
            <p:blipFill>
              <a:blip r:embed="rId3" cstate="print"/>
              <a:srcRect/>
              <a:stretch>
                <a:fillRect/>
              </a:stretch>
            </p:blipFill>
            <p:spPr bwMode="auto">
              <a:xfrm>
                <a:off x="1098388" y="3901245"/>
                <a:ext cx="584200" cy="471488"/>
              </a:xfrm>
              <a:prstGeom prst="rect">
                <a:avLst/>
              </a:prstGeom>
              <a:noFill/>
              <a:ln w="9525">
                <a:noFill/>
                <a:miter lim="800000"/>
                <a:headEnd/>
                <a:tailEnd/>
              </a:ln>
            </p:spPr>
          </p:pic>
          <p:sp>
            <p:nvSpPr>
              <p:cNvPr id="51" name="TextBox 50"/>
              <p:cNvSpPr txBox="1"/>
              <p:nvPr/>
            </p:nvSpPr>
            <p:spPr>
              <a:xfrm>
                <a:off x="1093441" y="3901244"/>
                <a:ext cx="586246" cy="424712"/>
              </a:xfrm>
              <a:prstGeom prst="rect">
                <a:avLst/>
              </a:prstGeom>
              <a:noFill/>
            </p:spPr>
            <p:txBody>
              <a:bodyPr wrap="none" rtlCol="0">
                <a:spAutoFit/>
              </a:bodyPr>
              <a:lstStyle/>
              <a:p>
                <a:r>
                  <a:rPr lang="en-US" sz="1400" dirty="0" smtClean="0"/>
                  <a:t>Offline</a:t>
                </a:r>
                <a:br>
                  <a:rPr lang="en-US" sz="1400" dirty="0" smtClean="0"/>
                </a:br>
                <a:r>
                  <a:rPr lang="en-US" sz="1400" dirty="0" smtClean="0"/>
                  <a:t>LUN2</a:t>
                </a:r>
                <a:endParaRPr lang="en-US" sz="1400" dirty="0"/>
              </a:p>
            </p:txBody>
          </p:sp>
        </p:grpSp>
        <p:grpSp>
          <p:nvGrpSpPr>
            <p:cNvPr id="10" name="Group 70"/>
            <p:cNvGrpSpPr/>
            <p:nvPr/>
          </p:nvGrpSpPr>
          <p:grpSpPr>
            <a:xfrm>
              <a:off x="1143000" y="1523999"/>
              <a:ext cx="675897" cy="580845"/>
              <a:chOff x="1098387" y="3901245"/>
              <a:chExt cx="584201" cy="471488"/>
            </a:xfrm>
          </p:grpSpPr>
          <p:pic>
            <p:nvPicPr>
              <p:cNvPr id="53" name="Picture 6" descr="Database"/>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098388" y="3901245"/>
                <a:ext cx="584200" cy="471488"/>
              </a:xfrm>
              <a:prstGeom prst="rect">
                <a:avLst/>
              </a:prstGeom>
              <a:noFill/>
              <a:ln w="9525">
                <a:noFill/>
                <a:miter lim="800000"/>
                <a:headEnd/>
                <a:tailEnd/>
              </a:ln>
            </p:spPr>
          </p:pic>
          <p:sp>
            <p:nvSpPr>
              <p:cNvPr id="54" name="TextBox 53"/>
              <p:cNvSpPr txBox="1"/>
              <p:nvPr/>
            </p:nvSpPr>
            <p:spPr>
              <a:xfrm>
                <a:off x="1098387" y="3901245"/>
                <a:ext cx="468809" cy="424712"/>
              </a:xfrm>
              <a:prstGeom prst="rect">
                <a:avLst/>
              </a:prstGeom>
              <a:noFill/>
            </p:spPr>
            <p:txBody>
              <a:bodyPr wrap="none" rtlCol="0">
                <a:spAutoFit/>
              </a:bodyPr>
              <a:lstStyle/>
              <a:p>
                <a:r>
                  <a:rPr lang="en-US" sz="1400" dirty="0" smtClean="0"/>
                  <a:t>C:</a:t>
                </a:r>
                <a:br>
                  <a:rPr lang="en-US" sz="1400" dirty="0" smtClean="0"/>
                </a:br>
                <a:r>
                  <a:rPr lang="en-US" sz="1400" dirty="0" smtClean="0"/>
                  <a:t>SAS0</a:t>
                </a:r>
                <a:endParaRPr lang="en-US" sz="1400" dirty="0"/>
              </a:p>
            </p:txBody>
          </p:sp>
        </p:grpSp>
        <p:cxnSp>
          <p:nvCxnSpPr>
            <p:cNvPr id="56" name="Straight Arrow Connector 55"/>
            <p:cNvCxnSpPr>
              <a:stCxn id="31" idx="0"/>
              <a:endCxn id="47" idx="2"/>
            </p:cNvCxnSpPr>
            <p:nvPr/>
          </p:nvCxnSpPr>
          <p:spPr bwMode="auto">
            <a:xfrm rot="5400000" flipH="1" flipV="1">
              <a:off x="666471" y="3986123"/>
              <a:ext cx="2390955" cy="1"/>
            </a:xfrm>
            <a:prstGeom prst="straightConnector1">
              <a:avLst/>
            </a:prstGeom>
            <a:solidFill>
              <a:schemeClr val="bg1"/>
            </a:solidFill>
            <a:ln w="28575" cap="flat" cmpd="sng" algn="ctr">
              <a:solidFill>
                <a:srgbClr val="FF0000"/>
              </a:solidFill>
              <a:prstDash val="solid"/>
              <a:round/>
              <a:headEnd type="none" w="med" len="med"/>
              <a:tailEnd type="arrow"/>
            </a:ln>
            <a:effectLst/>
          </p:spPr>
        </p:cxnSp>
        <p:cxnSp>
          <p:nvCxnSpPr>
            <p:cNvPr id="58" name="Straight Arrow Connector 57"/>
            <p:cNvCxnSpPr>
              <a:stCxn id="40" idx="0"/>
              <a:endCxn id="50" idx="2"/>
            </p:cNvCxnSpPr>
            <p:nvPr/>
          </p:nvCxnSpPr>
          <p:spPr bwMode="auto">
            <a:xfrm rot="5400000" flipH="1" flipV="1">
              <a:off x="2231432" y="4707162"/>
              <a:ext cx="943155" cy="5722"/>
            </a:xfrm>
            <a:prstGeom prst="straightConnector1">
              <a:avLst/>
            </a:prstGeom>
            <a:solidFill>
              <a:schemeClr val="bg1"/>
            </a:solidFill>
            <a:ln w="28575" cap="flat" cmpd="sng" algn="ctr">
              <a:solidFill>
                <a:srgbClr val="FF0000"/>
              </a:solidFill>
              <a:prstDash val="solid"/>
              <a:round/>
              <a:headEnd type="none" w="med" len="med"/>
              <a:tailEnd type="arrow"/>
            </a:ln>
            <a:effectLst/>
          </p:spPr>
        </p:cxnSp>
        <p:grpSp>
          <p:nvGrpSpPr>
            <p:cNvPr id="11" name="Group 73"/>
            <p:cNvGrpSpPr/>
            <p:nvPr/>
          </p:nvGrpSpPr>
          <p:grpSpPr>
            <a:xfrm>
              <a:off x="2286000" y="1524000"/>
              <a:ext cx="745717" cy="580845"/>
              <a:chOff x="1957442" y="1676400"/>
              <a:chExt cx="745717" cy="580845"/>
            </a:xfrm>
          </p:grpSpPr>
          <p:pic>
            <p:nvPicPr>
              <p:cNvPr id="72" name="Picture 6" descr="Database"/>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981201" y="1676400"/>
                <a:ext cx="675896" cy="580845"/>
              </a:xfrm>
              <a:prstGeom prst="rect">
                <a:avLst/>
              </a:prstGeom>
              <a:noFill/>
              <a:ln w="9525">
                <a:noFill/>
                <a:miter lim="800000"/>
                <a:headEnd/>
                <a:tailEnd/>
              </a:ln>
            </p:spPr>
          </p:pic>
          <p:sp>
            <p:nvSpPr>
              <p:cNvPr id="73" name="TextBox 72"/>
              <p:cNvSpPr txBox="1"/>
              <p:nvPr/>
            </p:nvSpPr>
            <p:spPr>
              <a:xfrm>
                <a:off x="1957442" y="1676400"/>
                <a:ext cx="745717" cy="523220"/>
              </a:xfrm>
              <a:prstGeom prst="rect">
                <a:avLst/>
              </a:prstGeom>
              <a:noFill/>
            </p:spPr>
            <p:txBody>
              <a:bodyPr wrap="none" rtlCol="0">
                <a:spAutoFit/>
              </a:bodyPr>
              <a:lstStyle/>
              <a:p>
                <a:r>
                  <a:rPr lang="en-US" sz="1400" dirty="0" smtClean="0"/>
                  <a:t>C:\VM1</a:t>
                </a:r>
                <a:br>
                  <a:rPr lang="en-US" sz="1400" dirty="0" smtClean="0"/>
                </a:br>
                <a:r>
                  <a:rPr lang="en-US" sz="1400" dirty="0" smtClean="0"/>
                  <a:t>VHD</a:t>
                </a:r>
                <a:endParaRPr lang="en-US" sz="1400" dirty="0"/>
              </a:p>
            </p:txBody>
          </p:sp>
        </p:grpSp>
        <p:cxnSp>
          <p:nvCxnSpPr>
            <p:cNvPr id="75" name="Straight Arrow Connector 74"/>
            <p:cNvCxnSpPr>
              <a:stCxn id="53" idx="3"/>
              <a:endCxn id="73" idx="1"/>
            </p:cNvCxnSpPr>
            <p:nvPr/>
          </p:nvCxnSpPr>
          <p:spPr bwMode="auto">
            <a:xfrm flipV="1">
              <a:off x="1818897" y="1785610"/>
              <a:ext cx="467103" cy="28813"/>
            </a:xfrm>
            <a:prstGeom prst="straightConnector1">
              <a:avLst/>
            </a:prstGeom>
            <a:solidFill>
              <a:schemeClr val="bg1"/>
            </a:solidFill>
            <a:ln w="28575" cap="flat" cmpd="sng" algn="ctr">
              <a:solidFill>
                <a:srgbClr val="FF0000"/>
              </a:solidFill>
              <a:prstDash val="solid"/>
              <a:round/>
              <a:headEnd type="none" w="med" len="med"/>
              <a:tailEnd type="arrow"/>
            </a:ln>
            <a:effectLst/>
          </p:spPr>
        </p:cxnSp>
        <p:grpSp>
          <p:nvGrpSpPr>
            <p:cNvPr id="12" name="Group 77"/>
            <p:cNvGrpSpPr/>
            <p:nvPr/>
          </p:nvGrpSpPr>
          <p:grpSpPr>
            <a:xfrm>
              <a:off x="2286000" y="2209800"/>
              <a:ext cx="809837" cy="580845"/>
              <a:chOff x="1905000" y="1676400"/>
              <a:chExt cx="809837" cy="580845"/>
            </a:xfrm>
          </p:grpSpPr>
          <p:pic>
            <p:nvPicPr>
              <p:cNvPr id="79" name="Picture 6" descr="Database"/>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981201" y="1676400"/>
                <a:ext cx="675896" cy="580845"/>
              </a:xfrm>
              <a:prstGeom prst="rect">
                <a:avLst/>
              </a:prstGeom>
              <a:noFill/>
              <a:ln w="9525">
                <a:noFill/>
                <a:miter lim="800000"/>
                <a:headEnd/>
                <a:tailEnd/>
              </a:ln>
            </p:spPr>
          </p:pic>
          <p:sp>
            <p:nvSpPr>
              <p:cNvPr id="80" name="TextBox 79"/>
              <p:cNvSpPr txBox="1"/>
              <p:nvPr/>
            </p:nvSpPr>
            <p:spPr>
              <a:xfrm>
                <a:off x="1905000" y="1676400"/>
                <a:ext cx="809837" cy="523220"/>
              </a:xfrm>
              <a:prstGeom prst="rect">
                <a:avLst/>
              </a:prstGeom>
              <a:noFill/>
            </p:spPr>
            <p:txBody>
              <a:bodyPr wrap="none" rtlCol="0">
                <a:spAutoFit/>
              </a:bodyPr>
              <a:lstStyle/>
              <a:p>
                <a:r>
                  <a:rPr lang="en-US" sz="1400" dirty="0" smtClean="0"/>
                  <a:t>W:\VM2</a:t>
                </a:r>
                <a:br>
                  <a:rPr lang="en-US" sz="1400" dirty="0" smtClean="0"/>
                </a:br>
                <a:r>
                  <a:rPr lang="en-US" sz="1400" dirty="0" smtClean="0"/>
                  <a:t>VHD</a:t>
                </a:r>
                <a:endParaRPr lang="en-US" sz="1400" dirty="0"/>
              </a:p>
            </p:txBody>
          </p:sp>
        </p:grpSp>
        <p:cxnSp>
          <p:nvCxnSpPr>
            <p:cNvPr id="81" name="Straight Arrow Connector 80"/>
            <p:cNvCxnSpPr/>
            <p:nvPr/>
          </p:nvCxnSpPr>
          <p:spPr bwMode="auto">
            <a:xfrm>
              <a:off x="2199897" y="2500223"/>
              <a:ext cx="162304" cy="1588"/>
            </a:xfrm>
            <a:prstGeom prst="straightConnector1">
              <a:avLst/>
            </a:prstGeom>
            <a:solidFill>
              <a:schemeClr val="bg1"/>
            </a:solidFill>
            <a:ln w="28575" cap="flat" cmpd="sng" algn="ctr">
              <a:solidFill>
                <a:srgbClr val="FF0000"/>
              </a:solidFill>
              <a:prstDash val="solid"/>
              <a:round/>
              <a:headEnd type="none" w="med" len="med"/>
              <a:tailEnd type="arrow"/>
            </a:ln>
            <a:effectLst/>
          </p:spPr>
        </p:cxnSp>
        <p:grpSp>
          <p:nvGrpSpPr>
            <p:cNvPr id="13" name="Group 88"/>
            <p:cNvGrpSpPr/>
            <p:nvPr/>
          </p:nvGrpSpPr>
          <p:grpSpPr>
            <a:xfrm>
              <a:off x="2362200" y="2971800"/>
              <a:ext cx="687775" cy="580845"/>
              <a:chOff x="2286000" y="3124200"/>
              <a:chExt cx="687775" cy="580845"/>
            </a:xfrm>
          </p:grpSpPr>
          <p:pic>
            <p:nvPicPr>
              <p:cNvPr id="85" name="Picture 6" descr="Database"/>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297879" y="3124200"/>
                <a:ext cx="675896" cy="580845"/>
              </a:xfrm>
              <a:prstGeom prst="rect">
                <a:avLst/>
              </a:prstGeom>
              <a:noFill/>
              <a:ln w="9525">
                <a:noFill/>
                <a:miter lim="800000"/>
                <a:headEnd/>
                <a:tailEnd/>
              </a:ln>
            </p:spPr>
          </p:pic>
          <p:sp>
            <p:nvSpPr>
              <p:cNvPr id="86" name="TextBox 85"/>
              <p:cNvSpPr txBox="1"/>
              <p:nvPr/>
            </p:nvSpPr>
            <p:spPr>
              <a:xfrm>
                <a:off x="2286000" y="3124200"/>
                <a:ext cx="678263" cy="523220"/>
              </a:xfrm>
              <a:prstGeom prst="rect">
                <a:avLst/>
              </a:prstGeom>
              <a:noFill/>
            </p:spPr>
            <p:txBody>
              <a:bodyPr wrap="none" rtlCol="0">
                <a:spAutoFit/>
              </a:bodyPr>
              <a:lstStyle/>
              <a:p>
                <a:r>
                  <a:rPr lang="en-US" sz="1400" dirty="0" smtClean="0"/>
                  <a:t>Offline</a:t>
                </a:r>
                <a:br>
                  <a:rPr lang="en-US" sz="1400" dirty="0" smtClean="0"/>
                </a:br>
                <a:r>
                  <a:rPr lang="en-US" sz="1400" dirty="0" smtClean="0"/>
                  <a:t>SAS2</a:t>
                </a:r>
                <a:endParaRPr lang="en-US" sz="1400" dirty="0"/>
              </a:p>
            </p:txBody>
          </p:sp>
        </p:grpSp>
        <p:sp>
          <p:nvSpPr>
            <p:cNvPr id="88" name="Rounded Rectangle 87"/>
            <p:cNvSpPr/>
            <p:nvPr/>
          </p:nvSpPr>
          <p:spPr bwMode="auto">
            <a:xfrm>
              <a:off x="3335098" y="1447800"/>
              <a:ext cx="1066800" cy="3505200"/>
            </a:xfrm>
            <a:prstGeom prst="roundRect">
              <a:avLst/>
            </a:prstGeom>
            <a:solidFill>
              <a:srgbClr val="BBCDE3"/>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Narrow" pitchFamily="34" charset="0"/>
              </a:endParaRPr>
            </a:p>
          </p:txBody>
        </p:sp>
        <p:grpSp>
          <p:nvGrpSpPr>
            <p:cNvPr id="14" name="Group 70"/>
            <p:cNvGrpSpPr/>
            <p:nvPr/>
          </p:nvGrpSpPr>
          <p:grpSpPr>
            <a:xfrm>
              <a:off x="3510063" y="4267197"/>
              <a:ext cx="675895" cy="580846"/>
              <a:chOff x="1098388" y="3901244"/>
              <a:chExt cx="584200" cy="471489"/>
            </a:xfrm>
          </p:grpSpPr>
          <p:pic>
            <p:nvPicPr>
              <p:cNvPr id="100" name="Picture 6" descr="Database"/>
              <p:cNvPicPr>
                <a:picLocks noChangeAspect="1" noChangeArrowheads="1"/>
              </p:cNvPicPr>
              <p:nvPr/>
            </p:nvPicPr>
            <p:blipFill>
              <a:blip r:embed="rId3" cstate="print"/>
              <a:srcRect/>
              <a:stretch>
                <a:fillRect/>
              </a:stretch>
            </p:blipFill>
            <p:spPr bwMode="auto">
              <a:xfrm>
                <a:off x="1098388" y="3901245"/>
                <a:ext cx="584200" cy="471488"/>
              </a:xfrm>
              <a:prstGeom prst="rect">
                <a:avLst/>
              </a:prstGeom>
              <a:noFill/>
              <a:ln w="9525">
                <a:noFill/>
                <a:miter lim="800000"/>
                <a:headEnd/>
                <a:tailEnd/>
              </a:ln>
            </p:spPr>
          </p:pic>
          <p:sp>
            <p:nvSpPr>
              <p:cNvPr id="101" name="TextBox 100"/>
              <p:cNvSpPr txBox="1"/>
              <p:nvPr/>
            </p:nvSpPr>
            <p:spPr>
              <a:xfrm>
                <a:off x="1098391" y="3901244"/>
                <a:ext cx="537863" cy="424712"/>
              </a:xfrm>
              <a:prstGeom prst="rect">
                <a:avLst/>
              </a:prstGeom>
              <a:noFill/>
            </p:spPr>
            <p:txBody>
              <a:bodyPr wrap="none" rtlCol="0">
                <a:spAutoFit/>
              </a:bodyPr>
              <a:lstStyle/>
              <a:p>
                <a:r>
                  <a:rPr lang="en-US" sz="1400" dirty="0" smtClean="0"/>
                  <a:t>Q:</a:t>
                </a:r>
                <a:br>
                  <a:rPr lang="en-US" sz="1400" dirty="0" smtClean="0"/>
                </a:br>
                <a:r>
                  <a:rPr lang="en-US" sz="1400" dirty="0" smtClean="0"/>
                  <a:t>iSCSI3</a:t>
                </a:r>
                <a:endParaRPr lang="en-US" sz="1400" dirty="0"/>
              </a:p>
            </p:txBody>
          </p:sp>
        </p:grpSp>
        <p:cxnSp>
          <p:nvCxnSpPr>
            <p:cNvPr id="102" name="Straight Arrow Connector 101"/>
            <p:cNvCxnSpPr/>
            <p:nvPr/>
          </p:nvCxnSpPr>
          <p:spPr bwMode="auto">
            <a:xfrm rot="16200000" flipV="1">
              <a:off x="3701721" y="5004580"/>
              <a:ext cx="333554" cy="20486"/>
            </a:xfrm>
            <a:prstGeom prst="straightConnector1">
              <a:avLst/>
            </a:prstGeom>
            <a:solidFill>
              <a:schemeClr val="bg1"/>
            </a:solidFill>
            <a:ln w="28575" cap="flat" cmpd="sng" algn="ctr">
              <a:solidFill>
                <a:srgbClr val="FF0000"/>
              </a:solidFill>
              <a:prstDash val="solid"/>
              <a:round/>
              <a:headEnd type="none" w="med" len="med"/>
              <a:tailEnd type="arrow"/>
            </a:ln>
            <a:effectLst/>
          </p:spPr>
        </p:cxnSp>
        <p:sp>
          <p:nvSpPr>
            <p:cNvPr id="108" name="TextBox 107"/>
            <p:cNvSpPr txBox="1"/>
            <p:nvPr/>
          </p:nvSpPr>
          <p:spPr>
            <a:xfrm>
              <a:off x="1828800" y="1143000"/>
              <a:ext cx="745910" cy="338554"/>
            </a:xfrm>
            <a:prstGeom prst="rect">
              <a:avLst/>
            </a:prstGeom>
            <a:noFill/>
          </p:spPr>
          <p:txBody>
            <a:bodyPr wrap="none" rtlCol="0">
              <a:spAutoFit/>
            </a:bodyPr>
            <a:lstStyle/>
            <a:p>
              <a:r>
                <a:rPr lang="de-DE" sz="1600" dirty="0" smtClean="0"/>
                <a:t>HOST1</a:t>
              </a:r>
              <a:endParaRPr lang="en-US" sz="1600" dirty="0"/>
            </a:p>
          </p:txBody>
        </p:sp>
        <p:grpSp>
          <p:nvGrpSpPr>
            <p:cNvPr id="15" name="Group 70"/>
            <p:cNvGrpSpPr/>
            <p:nvPr/>
          </p:nvGrpSpPr>
          <p:grpSpPr>
            <a:xfrm>
              <a:off x="3530551" y="3657597"/>
              <a:ext cx="675895" cy="580846"/>
              <a:chOff x="1098388" y="3901244"/>
              <a:chExt cx="584200" cy="471489"/>
            </a:xfrm>
          </p:grpSpPr>
          <p:pic>
            <p:nvPicPr>
              <p:cNvPr id="110" name="Picture 6" descr="Database"/>
              <p:cNvPicPr>
                <a:picLocks noChangeAspect="1" noChangeArrowheads="1"/>
              </p:cNvPicPr>
              <p:nvPr/>
            </p:nvPicPr>
            <p:blipFill>
              <a:blip r:embed="rId3" cstate="print"/>
              <a:srcRect/>
              <a:stretch>
                <a:fillRect/>
              </a:stretch>
            </p:blipFill>
            <p:spPr bwMode="auto">
              <a:xfrm>
                <a:off x="1098388" y="3901245"/>
                <a:ext cx="584200" cy="471488"/>
              </a:xfrm>
              <a:prstGeom prst="rect">
                <a:avLst/>
              </a:prstGeom>
              <a:noFill/>
              <a:ln w="9525">
                <a:noFill/>
                <a:miter lim="800000"/>
                <a:headEnd/>
                <a:tailEnd/>
              </a:ln>
            </p:spPr>
          </p:pic>
          <p:sp>
            <p:nvSpPr>
              <p:cNvPr id="111" name="TextBox 110"/>
              <p:cNvSpPr txBox="1"/>
              <p:nvPr/>
            </p:nvSpPr>
            <p:spPr>
              <a:xfrm>
                <a:off x="1098391" y="3901244"/>
                <a:ext cx="501840" cy="424712"/>
              </a:xfrm>
              <a:prstGeom prst="rect">
                <a:avLst/>
              </a:prstGeom>
              <a:noFill/>
            </p:spPr>
            <p:txBody>
              <a:bodyPr wrap="none" rtlCol="0">
                <a:spAutoFit/>
              </a:bodyPr>
              <a:lstStyle/>
              <a:p>
                <a:r>
                  <a:rPr lang="en-US" sz="1400" dirty="0" smtClean="0"/>
                  <a:t>E:</a:t>
                </a:r>
                <a:br>
                  <a:rPr lang="en-US" sz="1400" dirty="0" smtClean="0"/>
                </a:br>
                <a:r>
                  <a:rPr lang="en-US" sz="1400" dirty="0" smtClean="0"/>
                  <a:t>SCSI0</a:t>
                </a:r>
                <a:endParaRPr lang="en-US" sz="1400" dirty="0"/>
              </a:p>
            </p:txBody>
          </p:sp>
        </p:grpSp>
        <p:cxnSp>
          <p:nvCxnSpPr>
            <p:cNvPr id="112" name="Straight Arrow Connector 111"/>
            <p:cNvCxnSpPr>
              <a:stCxn id="50" idx="3"/>
              <a:endCxn id="110" idx="1"/>
            </p:cNvCxnSpPr>
            <p:nvPr/>
          </p:nvCxnSpPr>
          <p:spPr bwMode="auto">
            <a:xfrm>
              <a:off x="3043818" y="3948023"/>
              <a:ext cx="486733" cy="1"/>
            </a:xfrm>
            <a:prstGeom prst="straightConnector1">
              <a:avLst/>
            </a:prstGeom>
            <a:solidFill>
              <a:schemeClr val="bg1"/>
            </a:solidFill>
            <a:ln w="28575" cap="flat" cmpd="sng" algn="ctr">
              <a:solidFill>
                <a:srgbClr val="FF0000"/>
              </a:solidFill>
              <a:prstDash val="solid"/>
              <a:round/>
              <a:headEnd type="none" w="med" len="med"/>
              <a:tailEnd type="arrow"/>
            </a:ln>
            <a:effectLst/>
          </p:spPr>
        </p:cxnSp>
        <p:grpSp>
          <p:nvGrpSpPr>
            <p:cNvPr id="16" name="Group 114"/>
            <p:cNvGrpSpPr/>
            <p:nvPr/>
          </p:nvGrpSpPr>
          <p:grpSpPr>
            <a:xfrm>
              <a:off x="3530550" y="2971800"/>
              <a:ext cx="675896" cy="580845"/>
              <a:chOff x="2297879" y="3124200"/>
              <a:chExt cx="675896" cy="580845"/>
            </a:xfrm>
          </p:grpSpPr>
          <p:pic>
            <p:nvPicPr>
              <p:cNvPr id="116" name="Picture 6" descr="Database"/>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297879" y="3124200"/>
                <a:ext cx="675896" cy="580845"/>
              </a:xfrm>
              <a:prstGeom prst="rect">
                <a:avLst/>
              </a:prstGeom>
              <a:noFill/>
              <a:ln w="9525">
                <a:noFill/>
                <a:miter lim="800000"/>
                <a:headEnd/>
                <a:tailEnd/>
              </a:ln>
            </p:spPr>
          </p:pic>
          <p:sp>
            <p:nvSpPr>
              <p:cNvPr id="117" name="TextBox 116"/>
              <p:cNvSpPr txBox="1"/>
              <p:nvPr/>
            </p:nvSpPr>
            <p:spPr>
              <a:xfrm>
                <a:off x="2362200" y="3124200"/>
                <a:ext cx="519694" cy="523220"/>
              </a:xfrm>
              <a:prstGeom prst="rect">
                <a:avLst/>
              </a:prstGeom>
              <a:noFill/>
            </p:spPr>
            <p:txBody>
              <a:bodyPr wrap="none" rtlCol="0">
                <a:spAutoFit/>
              </a:bodyPr>
              <a:lstStyle/>
              <a:p>
                <a:r>
                  <a:rPr lang="en-US" sz="1400" dirty="0" smtClean="0"/>
                  <a:t>D:</a:t>
                </a:r>
                <a:br>
                  <a:rPr lang="en-US" sz="1400" dirty="0" smtClean="0"/>
                </a:br>
                <a:r>
                  <a:rPr lang="en-US" sz="1400" dirty="0" smtClean="0"/>
                  <a:t>IDE1</a:t>
                </a:r>
                <a:endParaRPr lang="en-US" sz="1400" dirty="0"/>
              </a:p>
            </p:txBody>
          </p:sp>
        </p:grpSp>
        <p:grpSp>
          <p:nvGrpSpPr>
            <p:cNvPr id="17" name="Group 117"/>
            <p:cNvGrpSpPr/>
            <p:nvPr/>
          </p:nvGrpSpPr>
          <p:grpSpPr>
            <a:xfrm>
              <a:off x="3530550" y="2209800"/>
              <a:ext cx="675896" cy="580845"/>
              <a:chOff x="1981201" y="1676400"/>
              <a:chExt cx="675896" cy="580845"/>
            </a:xfrm>
          </p:grpSpPr>
          <p:pic>
            <p:nvPicPr>
              <p:cNvPr id="119" name="Picture 6" descr="Database"/>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981201" y="1676400"/>
                <a:ext cx="675896" cy="580845"/>
              </a:xfrm>
              <a:prstGeom prst="rect">
                <a:avLst/>
              </a:prstGeom>
              <a:noFill/>
              <a:ln w="9525">
                <a:noFill/>
                <a:miter lim="800000"/>
                <a:headEnd/>
                <a:tailEnd/>
              </a:ln>
            </p:spPr>
          </p:pic>
          <p:sp>
            <p:nvSpPr>
              <p:cNvPr id="120" name="TextBox 119"/>
              <p:cNvSpPr txBox="1"/>
              <p:nvPr/>
            </p:nvSpPr>
            <p:spPr>
              <a:xfrm>
                <a:off x="2057400" y="1676400"/>
                <a:ext cx="519694" cy="523220"/>
              </a:xfrm>
              <a:prstGeom prst="rect">
                <a:avLst/>
              </a:prstGeom>
              <a:noFill/>
            </p:spPr>
            <p:txBody>
              <a:bodyPr wrap="none" rtlCol="0">
                <a:spAutoFit/>
              </a:bodyPr>
              <a:lstStyle/>
              <a:p>
                <a:r>
                  <a:rPr lang="en-US" sz="1400" dirty="0" smtClean="0"/>
                  <a:t>C:</a:t>
                </a:r>
                <a:br>
                  <a:rPr lang="en-US" sz="1400" dirty="0" smtClean="0"/>
                </a:br>
                <a:r>
                  <a:rPr lang="en-US" sz="1400" dirty="0" smtClean="0"/>
                  <a:t>IDE0</a:t>
                </a:r>
                <a:endParaRPr lang="en-US" sz="1400" dirty="0"/>
              </a:p>
            </p:txBody>
          </p:sp>
        </p:grpSp>
        <p:grpSp>
          <p:nvGrpSpPr>
            <p:cNvPr id="18" name="Group 120"/>
            <p:cNvGrpSpPr/>
            <p:nvPr/>
          </p:nvGrpSpPr>
          <p:grpSpPr>
            <a:xfrm>
              <a:off x="3518671" y="1524000"/>
              <a:ext cx="699655" cy="580845"/>
              <a:chOff x="1957442" y="1676400"/>
              <a:chExt cx="699655" cy="580845"/>
            </a:xfrm>
          </p:grpSpPr>
          <p:pic>
            <p:nvPicPr>
              <p:cNvPr id="122" name="Picture 6" descr="Database"/>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981201" y="1676400"/>
                <a:ext cx="675896" cy="580845"/>
              </a:xfrm>
              <a:prstGeom prst="rect">
                <a:avLst/>
              </a:prstGeom>
              <a:noFill/>
              <a:ln w="9525">
                <a:noFill/>
                <a:miter lim="800000"/>
                <a:headEnd/>
                <a:tailEnd/>
              </a:ln>
            </p:spPr>
          </p:pic>
          <p:sp>
            <p:nvSpPr>
              <p:cNvPr id="123" name="TextBox 122"/>
              <p:cNvSpPr txBox="1"/>
              <p:nvPr/>
            </p:nvSpPr>
            <p:spPr>
              <a:xfrm>
                <a:off x="1957442" y="1676400"/>
                <a:ext cx="580608" cy="523220"/>
              </a:xfrm>
              <a:prstGeom prst="rect">
                <a:avLst/>
              </a:prstGeom>
              <a:noFill/>
            </p:spPr>
            <p:txBody>
              <a:bodyPr wrap="none" rtlCol="0">
                <a:spAutoFit/>
              </a:bodyPr>
              <a:lstStyle/>
              <a:p>
                <a:r>
                  <a:rPr lang="en-US" sz="1400" dirty="0" smtClean="0"/>
                  <a:t>F:</a:t>
                </a:r>
                <a:br>
                  <a:rPr lang="en-US" sz="1400" dirty="0" smtClean="0"/>
                </a:br>
                <a:r>
                  <a:rPr lang="en-US" sz="1400" dirty="0" smtClean="0"/>
                  <a:t>SCSI1</a:t>
                </a:r>
                <a:endParaRPr lang="en-US" sz="1400" dirty="0"/>
              </a:p>
            </p:txBody>
          </p:sp>
        </p:grpSp>
        <p:cxnSp>
          <p:nvCxnSpPr>
            <p:cNvPr id="124" name="Straight Arrow Connector 123"/>
            <p:cNvCxnSpPr>
              <a:stCxn id="86" idx="3"/>
              <a:endCxn id="117" idx="1"/>
            </p:cNvCxnSpPr>
            <p:nvPr/>
          </p:nvCxnSpPr>
          <p:spPr bwMode="auto">
            <a:xfrm>
              <a:off x="3040463" y="3233410"/>
              <a:ext cx="554408" cy="1588"/>
            </a:xfrm>
            <a:prstGeom prst="straightConnector1">
              <a:avLst/>
            </a:prstGeom>
            <a:solidFill>
              <a:schemeClr val="bg1"/>
            </a:solidFill>
            <a:ln w="28575" cap="flat" cmpd="sng" algn="ctr">
              <a:solidFill>
                <a:srgbClr val="FF0000"/>
              </a:solidFill>
              <a:prstDash val="solid"/>
              <a:round/>
              <a:headEnd type="none" w="med" len="med"/>
              <a:tailEnd type="arrow"/>
            </a:ln>
            <a:effectLst/>
          </p:spPr>
        </p:cxnSp>
        <p:cxnSp>
          <p:nvCxnSpPr>
            <p:cNvPr id="127" name="Straight Arrow Connector 126"/>
            <p:cNvCxnSpPr>
              <a:stCxn id="80" idx="3"/>
              <a:endCxn id="119" idx="1"/>
            </p:cNvCxnSpPr>
            <p:nvPr/>
          </p:nvCxnSpPr>
          <p:spPr bwMode="auto">
            <a:xfrm>
              <a:off x="3095837" y="2471410"/>
              <a:ext cx="434713" cy="28813"/>
            </a:xfrm>
            <a:prstGeom prst="straightConnector1">
              <a:avLst/>
            </a:prstGeom>
            <a:solidFill>
              <a:schemeClr val="bg1"/>
            </a:solidFill>
            <a:ln w="28575" cap="flat" cmpd="sng" algn="ctr">
              <a:solidFill>
                <a:srgbClr val="FF0000"/>
              </a:solidFill>
              <a:prstDash val="solid"/>
              <a:round/>
              <a:headEnd type="none" w="med" len="med"/>
              <a:tailEnd type="arrow"/>
            </a:ln>
            <a:effectLst/>
          </p:spPr>
        </p:cxnSp>
        <p:cxnSp>
          <p:nvCxnSpPr>
            <p:cNvPr id="128" name="Straight Arrow Connector 127"/>
            <p:cNvCxnSpPr>
              <a:stCxn id="73" idx="3"/>
              <a:endCxn id="123" idx="1"/>
            </p:cNvCxnSpPr>
            <p:nvPr/>
          </p:nvCxnSpPr>
          <p:spPr bwMode="auto">
            <a:xfrm>
              <a:off x="3031717" y="1785610"/>
              <a:ext cx="486954" cy="1588"/>
            </a:xfrm>
            <a:prstGeom prst="straightConnector1">
              <a:avLst/>
            </a:prstGeom>
            <a:solidFill>
              <a:schemeClr val="bg1"/>
            </a:solidFill>
            <a:ln w="28575" cap="flat" cmpd="sng" algn="ctr">
              <a:solidFill>
                <a:srgbClr val="FF0000"/>
              </a:solidFill>
              <a:prstDash val="solid"/>
              <a:round/>
              <a:headEnd type="none" w="med" len="med"/>
              <a:tailEnd type="arrow"/>
            </a:ln>
            <a:effectLst/>
          </p:spPr>
        </p:cxnSp>
      </p:grpSp>
      <p:sp>
        <p:nvSpPr>
          <p:cNvPr id="143" name="Title 142"/>
          <p:cNvSpPr>
            <a:spLocks noGrp="1"/>
          </p:cNvSpPr>
          <p:nvPr>
            <p:ph type="title"/>
          </p:nvPr>
        </p:nvSpPr>
        <p:spPr/>
        <p:txBody>
          <a:bodyPr>
            <a:normAutofit/>
          </a:bodyPr>
          <a:lstStyle/>
          <a:p>
            <a:r>
              <a:rPr lang="zh-CN" altLang="en-US" dirty="0" smtClean="0"/>
              <a:t>虚拟机存储连接方式的选择</a:t>
            </a:r>
            <a:endParaRPr lang="en-US" dirty="0"/>
          </a:p>
        </p:txBody>
      </p:sp>
      <p:sp>
        <p:nvSpPr>
          <p:cNvPr id="146" name="Content Placeholder 145"/>
          <p:cNvSpPr>
            <a:spLocks noGrp="1"/>
          </p:cNvSpPr>
          <p:nvPr>
            <p:ph idx="1"/>
          </p:nvPr>
        </p:nvSpPr>
        <p:spPr/>
        <p:txBody>
          <a:bodyPr/>
          <a:lstStyle/>
          <a:p>
            <a:r>
              <a:rPr lang="zh-CN" altLang="en-US" sz="2000" dirty="0" smtClean="0"/>
              <a:t>规划虚拟机的虚拟存储方式：</a:t>
            </a:r>
            <a:endParaRPr lang="en-US" altLang="zh-CN" sz="2000" dirty="0" smtClean="0"/>
          </a:p>
          <a:p>
            <a:pPr lvl="1"/>
            <a:r>
              <a:rPr lang="zh-CN" altLang="en-US" sz="2000" dirty="0" smtClean="0"/>
              <a:t>性能的考虑</a:t>
            </a:r>
            <a:endParaRPr lang="en-US" altLang="zh-CN" sz="2000" dirty="0" smtClean="0"/>
          </a:p>
          <a:p>
            <a:pPr lvl="1"/>
            <a:r>
              <a:rPr lang="zh-CN" altLang="en-US" sz="2000" dirty="0" smtClean="0"/>
              <a:t>扩展性与可管理性</a:t>
            </a:r>
            <a:endParaRPr lang="en-US" sz="2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zh-CN" altLang="en-US" dirty="0" smtClean="0"/>
              <a:t>使用 </a:t>
            </a:r>
            <a:r>
              <a:rPr lang="en-US" altLang="zh-CN" dirty="0" smtClean="0"/>
              <a:t>Hyper-V </a:t>
            </a:r>
            <a:r>
              <a:rPr lang="en-US" dirty="0" smtClean="0"/>
              <a:t>VLAN </a:t>
            </a:r>
            <a:r>
              <a:rPr lang="zh-CN" altLang="en-US" dirty="0" smtClean="0"/>
              <a:t>标识隔离网络</a:t>
            </a:r>
            <a:endParaRPr lang="en-US" dirty="0"/>
          </a:p>
        </p:txBody>
      </p:sp>
      <p:sp>
        <p:nvSpPr>
          <p:cNvPr id="3" name="Content Placeholder 2"/>
          <p:cNvSpPr>
            <a:spLocks noGrp="1"/>
          </p:cNvSpPr>
          <p:nvPr>
            <p:ph idx="1"/>
          </p:nvPr>
        </p:nvSpPr>
        <p:spPr>
          <a:prstGeom prst="rect">
            <a:avLst/>
          </a:prstGeom>
        </p:spPr>
        <p:txBody>
          <a:bodyPr>
            <a:normAutofit/>
          </a:bodyPr>
          <a:lstStyle/>
          <a:p>
            <a:r>
              <a:rPr lang="zh-CN" altLang="en-US" dirty="0" smtClean="0"/>
              <a:t>规划虚拟网络的交换机和 </a:t>
            </a:r>
            <a:r>
              <a:rPr lang="en-US" altLang="zh-CN" dirty="0" smtClean="0"/>
              <a:t>VLAN </a:t>
            </a:r>
            <a:r>
              <a:rPr lang="zh-CN" altLang="en-US" dirty="0" smtClean="0"/>
              <a:t>划分</a:t>
            </a:r>
            <a:endParaRPr lang="en-US" dirty="0" smtClean="0"/>
          </a:p>
        </p:txBody>
      </p:sp>
      <p:grpSp>
        <p:nvGrpSpPr>
          <p:cNvPr id="34" name="组合 33"/>
          <p:cNvGrpSpPr/>
          <p:nvPr/>
        </p:nvGrpSpPr>
        <p:grpSpPr>
          <a:xfrm>
            <a:off x="2643174" y="2200234"/>
            <a:ext cx="5116014" cy="4157724"/>
            <a:chOff x="2999286" y="1628775"/>
            <a:chExt cx="5116014" cy="4157724"/>
          </a:xfrm>
        </p:grpSpPr>
        <p:sp>
          <p:nvSpPr>
            <p:cNvPr id="7" name="Rounded Rectangle 6"/>
            <p:cNvSpPr/>
            <p:nvPr/>
          </p:nvSpPr>
          <p:spPr bwMode="auto">
            <a:xfrm>
              <a:off x="6238876" y="1628775"/>
              <a:ext cx="1219199" cy="723900"/>
            </a:xfrm>
            <a:prstGeom prst="roundRect">
              <a:avLst/>
            </a:prstGeom>
            <a:solidFill>
              <a:srgbClr val="92D050"/>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Narrow" pitchFamily="34" charset="0"/>
                </a:rPr>
                <a:t>VM2</a:t>
              </a:r>
            </a:p>
            <a:p>
              <a:pPr marL="0" marR="0" indent="0" algn="ctr" defTabSz="914400" rtl="0" eaLnBrk="0" fontAlgn="base" latinLnBrk="0" hangingPunct="0">
                <a:lnSpc>
                  <a:spcPct val="100000"/>
                </a:lnSpc>
                <a:spcBef>
                  <a:spcPct val="0"/>
                </a:spcBef>
                <a:spcAft>
                  <a:spcPct val="0"/>
                </a:spcAft>
                <a:buClrTx/>
                <a:buSzTx/>
                <a:buFontTx/>
                <a:buNone/>
                <a:tabLst/>
              </a:pPr>
              <a:endParaRPr lang="de-DE" sz="2400" dirty="0" smtClean="0">
                <a:solidFill>
                  <a:schemeClr val="tx1"/>
                </a:solidFill>
                <a:latin typeface="Arial Narrow" pitchFamily="34" charset="0"/>
              </a:endParaRPr>
            </a:p>
          </p:txBody>
        </p:sp>
        <p:pic>
          <p:nvPicPr>
            <p:cNvPr id="8" name="Picture 36" descr="Cards_NetworkCard"/>
            <p:cNvPicPr>
              <a:picLocks noChangeAspect="1" noChangeArrowheads="1"/>
            </p:cNvPicPr>
            <p:nvPr/>
          </p:nvPicPr>
          <p:blipFill>
            <a:blip r:embed="rId3" cstate="print">
              <a:lum contrast="-5000"/>
            </a:blip>
            <a:srcRect/>
            <a:stretch>
              <a:fillRect/>
            </a:stretch>
          </p:blipFill>
          <p:spPr bwMode="auto">
            <a:xfrm rot="1995617">
              <a:off x="6348655" y="1949710"/>
              <a:ext cx="656974" cy="364822"/>
            </a:xfrm>
            <a:prstGeom prst="rect">
              <a:avLst/>
            </a:prstGeom>
            <a:noFill/>
            <a:ln w="9525">
              <a:noFill/>
              <a:miter lim="800000"/>
              <a:headEnd/>
              <a:tailEnd/>
            </a:ln>
          </p:spPr>
        </p:pic>
        <p:pic>
          <p:nvPicPr>
            <p:cNvPr id="9" name="Picture 54" descr="Cisco_3508_rout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99286" y="4324350"/>
              <a:ext cx="3480891" cy="1344613"/>
            </a:xfrm>
            <a:prstGeom prst="rect">
              <a:avLst/>
            </a:prstGeom>
            <a:noFill/>
            <a:ln>
              <a:noFill/>
            </a:ln>
            <a:effectLst/>
          </p:spPr>
        </p:pic>
        <p:sp>
          <p:nvSpPr>
            <p:cNvPr id="10" name="Rounded Rectangle 9"/>
            <p:cNvSpPr/>
            <p:nvPr/>
          </p:nvSpPr>
          <p:spPr bwMode="auto">
            <a:xfrm>
              <a:off x="4867276" y="1641475"/>
              <a:ext cx="1219199" cy="723900"/>
            </a:xfrm>
            <a:prstGeom prst="roundRect">
              <a:avLst/>
            </a:prstGeom>
            <a:solidFill>
              <a:srgbClr val="00B0F0"/>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Narrow" pitchFamily="34" charset="0"/>
                </a:rPr>
                <a:t>VM1</a:t>
              </a:r>
            </a:p>
            <a:p>
              <a:pPr marL="0" marR="0" indent="0" algn="ctr" defTabSz="914400" rtl="0" eaLnBrk="0" fontAlgn="base" latinLnBrk="0" hangingPunct="0">
                <a:lnSpc>
                  <a:spcPct val="100000"/>
                </a:lnSpc>
                <a:spcBef>
                  <a:spcPct val="0"/>
                </a:spcBef>
                <a:spcAft>
                  <a:spcPct val="0"/>
                </a:spcAft>
                <a:buClrTx/>
                <a:buSzTx/>
                <a:buFontTx/>
                <a:buNone/>
                <a:tabLst/>
              </a:pPr>
              <a:endParaRPr lang="de-DE" sz="2400" dirty="0" smtClean="0">
                <a:solidFill>
                  <a:schemeClr val="tx1"/>
                </a:solidFill>
                <a:latin typeface="Arial Narrow" pitchFamily="34" charset="0"/>
              </a:endParaRPr>
            </a:p>
          </p:txBody>
        </p:sp>
        <p:pic>
          <p:nvPicPr>
            <p:cNvPr id="11" name="Picture 36" descr="Cards_NetworkCard"/>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rot="1995617">
              <a:off x="4967530" y="1971936"/>
              <a:ext cx="656974" cy="364822"/>
            </a:xfrm>
            <a:prstGeom prst="rect">
              <a:avLst/>
            </a:prstGeom>
            <a:noFill/>
            <a:ln w="9525">
              <a:noFill/>
              <a:miter lim="800000"/>
              <a:headEnd/>
              <a:tailEnd/>
            </a:ln>
          </p:spPr>
        </p:pic>
        <p:sp>
          <p:nvSpPr>
            <p:cNvPr id="12" name="TextBox 11"/>
            <p:cNvSpPr txBox="1"/>
            <p:nvPr/>
          </p:nvSpPr>
          <p:spPr>
            <a:xfrm>
              <a:off x="3989886" y="5537200"/>
              <a:ext cx="1615827" cy="249299"/>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zh-CN" altLang="en-US" dirty="0" smtClean="0"/>
                <a:t>物理网络交换机</a:t>
              </a:r>
              <a:endParaRPr lang="en-US" b="1" dirty="0" smtClean="0"/>
            </a:p>
          </p:txBody>
        </p:sp>
        <p:sp>
          <p:nvSpPr>
            <p:cNvPr id="16" name="Left Brace 15"/>
            <p:cNvSpPr/>
            <p:nvPr/>
          </p:nvSpPr>
          <p:spPr bwMode="auto">
            <a:xfrm>
              <a:off x="4953000" y="3200400"/>
              <a:ext cx="241300" cy="685800"/>
            </a:xfrm>
            <a:prstGeom prst="leftBrace">
              <a:avLst/>
            </a:prstGeom>
            <a:solidFill>
              <a:schemeClr val="bg1"/>
            </a:solidFill>
            <a:ln w="2857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Narrow" pitchFamily="34" charset="0"/>
              </a:endParaRPr>
            </a:p>
          </p:txBody>
        </p:sp>
        <p:sp>
          <p:nvSpPr>
            <p:cNvPr id="18" name="TextBox 17"/>
            <p:cNvSpPr txBox="1"/>
            <p:nvPr/>
          </p:nvSpPr>
          <p:spPr>
            <a:xfrm>
              <a:off x="3822701" y="3408003"/>
              <a:ext cx="1040478" cy="249299"/>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de-DE" dirty="0" smtClean="0"/>
                <a:t>Trunk </a:t>
              </a:r>
              <a:r>
                <a:rPr lang="zh-CN" altLang="en-US" dirty="0" smtClean="0"/>
                <a:t>端口</a:t>
              </a:r>
              <a:endParaRPr lang="en-US" b="1" dirty="0" smtClean="0"/>
            </a:p>
          </p:txBody>
        </p:sp>
        <p:pic>
          <p:nvPicPr>
            <p:cNvPr id="26" name="Picture 12" descr="pro1000_pf_dualport_server_adapter1"/>
            <p:cNvPicPr>
              <a:picLocks noChangeAspect="1" noChangeArrowheads="1"/>
            </p:cNvPicPr>
            <p:nvPr/>
          </p:nvPicPr>
          <p:blipFill>
            <a:blip r:embed="rId5" cstate="print"/>
            <a:stretch>
              <a:fillRect/>
            </a:stretch>
          </p:blipFill>
          <p:spPr bwMode="auto">
            <a:xfrm>
              <a:off x="6035745" y="4135499"/>
              <a:ext cx="1123903" cy="760559"/>
            </a:xfrm>
            <a:prstGeom prst="rect">
              <a:avLst/>
            </a:prstGeom>
            <a:noFill/>
            <a:ln>
              <a:noFill/>
            </a:ln>
          </p:spPr>
        </p:pic>
        <p:cxnSp>
          <p:nvCxnSpPr>
            <p:cNvPr id="27" name="Straight Arrow Connector 26"/>
            <p:cNvCxnSpPr/>
            <p:nvPr/>
          </p:nvCxnSpPr>
          <p:spPr bwMode="auto">
            <a:xfrm rot="16200000" flipH="1">
              <a:off x="6246158" y="4028141"/>
              <a:ext cx="696680" cy="6397"/>
            </a:xfrm>
            <a:prstGeom prst="straightConnector1">
              <a:avLst/>
            </a:prstGeom>
            <a:solidFill>
              <a:schemeClr val="bg1"/>
            </a:solidFill>
            <a:ln w="38100" cap="flat" cmpd="sng" algn="ctr">
              <a:solidFill>
                <a:srgbClr val="FF0000"/>
              </a:solidFill>
              <a:prstDash val="solid"/>
              <a:round/>
              <a:headEnd type="none" w="med" len="med"/>
              <a:tailEnd type="arrow"/>
            </a:ln>
            <a:effectLst/>
          </p:spPr>
        </p:cxnSp>
        <p:cxnSp>
          <p:nvCxnSpPr>
            <p:cNvPr id="33" name="Elbow Connector 32"/>
            <p:cNvCxnSpPr>
              <a:stCxn id="26" idx="2"/>
            </p:cNvCxnSpPr>
            <p:nvPr/>
          </p:nvCxnSpPr>
          <p:spPr bwMode="auto">
            <a:xfrm rot="5400000">
              <a:off x="6199315" y="4783218"/>
              <a:ext cx="285542" cy="511222"/>
            </a:xfrm>
            <a:prstGeom prst="bentConnector2">
              <a:avLst/>
            </a:prstGeom>
            <a:solidFill>
              <a:schemeClr val="bg1"/>
            </a:solidFill>
            <a:ln w="38100" cap="flat" cmpd="sng" algn="ctr">
              <a:solidFill>
                <a:srgbClr val="FF0000"/>
              </a:solidFill>
              <a:prstDash val="solid"/>
              <a:round/>
              <a:headEnd type="none" w="med" len="med"/>
              <a:tailEnd type="arrow"/>
            </a:ln>
            <a:effectLst/>
          </p:spPr>
        </p:cxnSp>
        <p:sp>
          <p:nvSpPr>
            <p:cNvPr id="36" name="TextBox 35"/>
            <p:cNvSpPr txBox="1"/>
            <p:nvPr/>
          </p:nvSpPr>
          <p:spPr>
            <a:xfrm>
              <a:off x="6071495" y="5354282"/>
              <a:ext cx="1040478" cy="249299"/>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de-DE" dirty="0" smtClean="0"/>
                <a:t>Trunk </a:t>
              </a:r>
              <a:r>
                <a:rPr lang="zh-CN" altLang="en-US" dirty="0" smtClean="0"/>
                <a:t>端口</a:t>
              </a:r>
              <a:endParaRPr lang="en-US" b="1" dirty="0" smtClean="0"/>
            </a:p>
          </p:txBody>
        </p:sp>
        <p:sp>
          <p:nvSpPr>
            <p:cNvPr id="37" name="Rectangle 36"/>
            <p:cNvSpPr/>
            <p:nvPr/>
          </p:nvSpPr>
          <p:spPr bwMode="auto">
            <a:xfrm rot="21123081">
              <a:off x="4500058" y="5259217"/>
              <a:ext cx="183192" cy="149794"/>
            </a:xfrm>
            <a:prstGeom prst="rect">
              <a:avLst/>
            </a:prstGeom>
            <a:solidFill>
              <a:srgbClr val="00B0F0"/>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38" name="Rectangle 37"/>
            <p:cNvSpPr/>
            <p:nvPr/>
          </p:nvSpPr>
          <p:spPr bwMode="auto">
            <a:xfrm rot="21123081">
              <a:off x="4773645" y="5211591"/>
              <a:ext cx="183192" cy="149794"/>
            </a:xfrm>
            <a:prstGeom prst="rect">
              <a:avLst/>
            </a:prstGeom>
            <a:solidFill>
              <a:srgbClr val="00B0F0"/>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39" name="Rectangle 38"/>
            <p:cNvSpPr/>
            <p:nvPr/>
          </p:nvSpPr>
          <p:spPr bwMode="auto">
            <a:xfrm rot="21123081">
              <a:off x="5261799" y="5144916"/>
              <a:ext cx="183192" cy="149794"/>
            </a:xfrm>
            <a:prstGeom prst="rect">
              <a:avLst/>
            </a:prstGeom>
            <a:solidFill>
              <a:srgbClr val="92D050"/>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40" name="Rectangle 39"/>
            <p:cNvSpPr/>
            <p:nvPr/>
          </p:nvSpPr>
          <p:spPr bwMode="auto">
            <a:xfrm rot="21123081">
              <a:off x="5473730" y="5109196"/>
              <a:ext cx="183192" cy="149794"/>
            </a:xfrm>
            <a:prstGeom prst="rect">
              <a:avLst/>
            </a:prstGeom>
            <a:solidFill>
              <a:srgbClr val="92D050"/>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41" name="Rectangle 40"/>
            <p:cNvSpPr/>
            <p:nvPr/>
          </p:nvSpPr>
          <p:spPr bwMode="auto">
            <a:xfrm rot="21123081">
              <a:off x="5892831" y="5061571"/>
              <a:ext cx="183192" cy="149794"/>
            </a:xfrm>
            <a:prstGeom prst="rect">
              <a:avLst/>
            </a:prstGeom>
            <a:solidFill>
              <a:schemeClr val="accent1">
                <a:lumMod val="65000"/>
              </a:schemeClr>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grpSp>
          <p:nvGrpSpPr>
            <p:cNvPr id="4" name="Group 13"/>
            <p:cNvGrpSpPr/>
            <p:nvPr/>
          </p:nvGrpSpPr>
          <p:grpSpPr>
            <a:xfrm>
              <a:off x="5280249" y="2940047"/>
              <a:ext cx="2120677" cy="1195452"/>
              <a:chOff x="6172200" y="3581400"/>
              <a:chExt cx="1022385" cy="1173851"/>
            </a:xfrm>
          </p:grpSpPr>
          <p:pic>
            <p:nvPicPr>
              <p:cNvPr id="5" name="Picture 6" descr="C:\Users\luiscam\Desktop\Events Assets\HARDWARE_IMAGERY\Illustration - Misc Hardware\XML Icons\hub switch ethernet.png"/>
              <p:cNvPicPr>
                <a:picLocks noChangeAspect="1" noChangeArrowheads="1"/>
              </p:cNvPicPr>
              <p:nvPr/>
            </p:nvPicPr>
            <p:blipFill>
              <a:blip r:embed="rId6" cstate="print"/>
              <a:srcRect/>
              <a:stretch>
                <a:fillRect/>
              </a:stretch>
            </p:blipFill>
            <p:spPr bwMode="auto">
              <a:xfrm>
                <a:off x="6172200" y="3581400"/>
                <a:ext cx="1022385" cy="870856"/>
              </a:xfrm>
              <a:prstGeom prst="rect">
                <a:avLst/>
              </a:prstGeom>
              <a:noFill/>
              <a:ln>
                <a:noFill/>
              </a:ln>
              <a:effectLst>
                <a:outerShdw blurRad="50800" dist="38100" dir="2700000" algn="tl" rotWithShape="0">
                  <a:prstClr val="black">
                    <a:alpha val="40000"/>
                  </a:prstClr>
                </a:outerShdw>
              </a:effectLst>
            </p:spPr>
          </p:pic>
          <p:sp>
            <p:nvSpPr>
              <p:cNvPr id="6" name="TextBox 5"/>
              <p:cNvSpPr txBox="1"/>
              <p:nvPr/>
            </p:nvSpPr>
            <p:spPr>
              <a:xfrm>
                <a:off x="6278517" y="4510457"/>
                <a:ext cx="778995" cy="244794"/>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zh-CN" altLang="en-US" dirty="0" smtClean="0"/>
                  <a:t>虚拟网络交换机</a:t>
                </a:r>
                <a:endParaRPr lang="en-US" b="1" dirty="0" smtClean="0"/>
              </a:p>
            </p:txBody>
          </p:sp>
        </p:grpSp>
        <p:sp>
          <p:nvSpPr>
            <p:cNvPr id="43" name="TextBox 42"/>
            <p:cNvSpPr txBox="1"/>
            <p:nvPr/>
          </p:nvSpPr>
          <p:spPr>
            <a:xfrm rot="21204326">
              <a:off x="4267200" y="4928553"/>
              <a:ext cx="736099" cy="338554"/>
            </a:xfrm>
            <a:prstGeom prst="rect">
              <a:avLst/>
            </a:prstGeom>
            <a:noFill/>
          </p:spPr>
          <p:txBody>
            <a:bodyPr wrap="none" rtlCol="0">
              <a:spAutoFit/>
            </a:bodyPr>
            <a:lstStyle/>
            <a:p>
              <a:r>
                <a:rPr lang="de-DE" sz="1600" dirty="0" smtClean="0">
                  <a:solidFill>
                    <a:schemeClr val="bg1"/>
                  </a:solidFill>
                </a:rPr>
                <a:t>VLAN1</a:t>
              </a:r>
              <a:endParaRPr lang="en-US" sz="1400" dirty="0">
                <a:solidFill>
                  <a:schemeClr val="bg1"/>
                </a:solidFill>
              </a:endParaRPr>
            </a:p>
          </p:txBody>
        </p:sp>
        <p:sp>
          <p:nvSpPr>
            <p:cNvPr id="44" name="TextBox 43"/>
            <p:cNvSpPr txBox="1"/>
            <p:nvPr/>
          </p:nvSpPr>
          <p:spPr>
            <a:xfrm rot="21167574">
              <a:off x="5057775" y="4795202"/>
              <a:ext cx="736100" cy="338554"/>
            </a:xfrm>
            <a:prstGeom prst="rect">
              <a:avLst/>
            </a:prstGeom>
            <a:noFill/>
          </p:spPr>
          <p:txBody>
            <a:bodyPr wrap="none" rtlCol="0">
              <a:spAutoFit/>
            </a:bodyPr>
            <a:lstStyle/>
            <a:p>
              <a:r>
                <a:rPr lang="de-DE" sz="1600" dirty="0" smtClean="0">
                  <a:solidFill>
                    <a:schemeClr val="bg1"/>
                  </a:solidFill>
                </a:rPr>
                <a:t>VLAN2</a:t>
              </a:r>
              <a:endParaRPr lang="en-US" sz="1400" dirty="0">
                <a:solidFill>
                  <a:schemeClr val="bg1"/>
                </a:solidFill>
              </a:endParaRPr>
            </a:p>
          </p:txBody>
        </p:sp>
        <p:sp>
          <p:nvSpPr>
            <p:cNvPr id="15" name="TextBox 14"/>
            <p:cNvSpPr txBox="1"/>
            <p:nvPr/>
          </p:nvSpPr>
          <p:spPr>
            <a:xfrm>
              <a:off x="4931410" y="2661285"/>
              <a:ext cx="2510790" cy="30777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1400" dirty="0" smtClean="0">
                  <a:solidFill>
                    <a:schemeClr val="tx1">
                      <a:lumMod val="65000"/>
                      <a:lumOff val="35000"/>
                    </a:schemeClr>
                  </a:solidFill>
                </a:rPr>
                <a:t>VMBUS</a:t>
              </a:r>
              <a:endParaRPr lang="en-US" sz="1400" dirty="0">
                <a:solidFill>
                  <a:schemeClr val="tx1">
                    <a:lumMod val="65000"/>
                    <a:lumOff val="35000"/>
                  </a:schemeClr>
                </a:solidFill>
              </a:endParaRPr>
            </a:p>
          </p:txBody>
        </p:sp>
        <p:cxnSp>
          <p:nvCxnSpPr>
            <p:cNvPr id="23" name="Straight Arrow Connector 22"/>
            <p:cNvCxnSpPr>
              <a:stCxn id="13" idx="2"/>
            </p:cNvCxnSpPr>
            <p:nvPr/>
          </p:nvCxnSpPr>
          <p:spPr bwMode="auto">
            <a:xfrm rot="5400000">
              <a:off x="5135341" y="2906738"/>
              <a:ext cx="654247" cy="66422"/>
            </a:xfrm>
            <a:prstGeom prst="straightConnector1">
              <a:avLst/>
            </a:prstGeom>
            <a:solidFill>
              <a:schemeClr val="bg1"/>
            </a:solidFill>
            <a:ln w="38100" cap="flat" cmpd="sng" algn="ctr">
              <a:solidFill>
                <a:srgbClr val="00B0F0"/>
              </a:solidFill>
              <a:prstDash val="solid"/>
              <a:round/>
              <a:headEnd type="none" w="med" len="med"/>
              <a:tailEnd type="arrow"/>
            </a:ln>
            <a:effectLst/>
          </p:spPr>
        </p:cxnSp>
        <p:cxnSp>
          <p:nvCxnSpPr>
            <p:cNvPr id="20" name="Straight Arrow Connector 19"/>
            <p:cNvCxnSpPr>
              <a:stCxn id="45" idx="2"/>
            </p:cNvCxnSpPr>
            <p:nvPr/>
          </p:nvCxnSpPr>
          <p:spPr bwMode="auto">
            <a:xfrm rot="5400000">
              <a:off x="5908135" y="2593682"/>
              <a:ext cx="889831" cy="933200"/>
            </a:xfrm>
            <a:prstGeom prst="straightConnector1">
              <a:avLst/>
            </a:prstGeom>
            <a:solidFill>
              <a:schemeClr val="bg1"/>
            </a:solidFill>
            <a:ln w="38100" cap="flat" cmpd="sng" algn="ctr">
              <a:solidFill>
                <a:srgbClr val="92D050"/>
              </a:solidFill>
              <a:prstDash val="solid"/>
              <a:round/>
              <a:headEnd type="none" w="med" len="med"/>
              <a:tailEnd type="arrow"/>
            </a:ln>
            <a:effectLst/>
          </p:spPr>
        </p:cxnSp>
        <p:sp>
          <p:nvSpPr>
            <p:cNvPr id="45" name="TextBox 44"/>
            <p:cNvSpPr txBox="1"/>
            <p:nvPr/>
          </p:nvSpPr>
          <p:spPr>
            <a:xfrm>
              <a:off x="6451600" y="2307590"/>
              <a:ext cx="736099" cy="307777"/>
            </a:xfrm>
            <a:prstGeom prst="rect">
              <a:avLst/>
            </a:prstGeom>
            <a:solidFill>
              <a:srgbClr val="92D050">
                <a:alpha val="50000"/>
              </a:srgbClr>
            </a:solidFill>
          </p:spPr>
          <p:txBody>
            <a:bodyPr wrap="square" rtlCol="0">
              <a:spAutoFit/>
            </a:bodyPr>
            <a:lstStyle/>
            <a:p>
              <a:r>
                <a:rPr lang="de-DE" sz="1400" dirty="0" smtClean="0"/>
                <a:t>VLAN2</a:t>
              </a:r>
              <a:endParaRPr lang="en-US" sz="1400" dirty="0"/>
            </a:p>
          </p:txBody>
        </p:sp>
        <p:sp>
          <p:nvSpPr>
            <p:cNvPr id="13" name="TextBox 12"/>
            <p:cNvSpPr txBox="1"/>
            <p:nvPr/>
          </p:nvSpPr>
          <p:spPr>
            <a:xfrm>
              <a:off x="5127625" y="2305049"/>
              <a:ext cx="736099" cy="307777"/>
            </a:xfrm>
            <a:prstGeom prst="rect">
              <a:avLst/>
            </a:prstGeom>
            <a:solidFill>
              <a:srgbClr val="00B0F0">
                <a:alpha val="50000"/>
              </a:srgbClr>
            </a:solidFill>
          </p:spPr>
          <p:txBody>
            <a:bodyPr wrap="square" rtlCol="0">
              <a:spAutoFit/>
            </a:bodyPr>
            <a:lstStyle/>
            <a:p>
              <a:r>
                <a:rPr lang="de-DE" sz="1400" dirty="0" smtClean="0"/>
                <a:t>VLAN1</a:t>
              </a:r>
              <a:endParaRPr lang="en-US" sz="1200" dirty="0"/>
            </a:p>
          </p:txBody>
        </p:sp>
        <p:cxnSp>
          <p:nvCxnSpPr>
            <p:cNvPr id="62" name="Straight Connector 61"/>
            <p:cNvCxnSpPr/>
            <p:nvPr/>
          </p:nvCxnSpPr>
          <p:spPr bwMode="auto">
            <a:xfrm>
              <a:off x="3989886" y="4213275"/>
              <a:ext cx="4125414" cy="1588"/>
            </a:xfrm>
            <a:prstGeom prst="line">
              <a:avLst/>
            </a:prstGeom>
            <a:solidFill>
              <a:schemeClr val="bg1"/>
            </a:solidFill>
            <a:ln w="19050" cap="flat" cmpd="sng" algn="ctr">
              <a:solidFill>
                <a:schemeClr val="bg2">
                  <a:lumMod val="60000"/>
                  <a:lumOff val="40000"/>
                </a:schemeClr>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e-DE" dirty="0" smtClean="0"/>
              <a:t>Hyper-V </a:t>
            </a:r>
            <a:r>
              <a:rPr lang="zh-CN" altLang="en-US" dirty="0" smtClean="0"/>
              <a:t>虚拟网络与 </a:t>
            </a:r>
            <a:r>
              <a:rPr lang="en-US" altLang="zh-CN" dirty="0" smtClean="0"/>
              <a:t>VLAN </a:t>
            </a:r>
            <a:r>
              <a:rPr lang="zh-CN" altLang="en-US" dirty="0" smtClean="0"/>
              <a:t>示例</a:t>
            </a:r>
            <a:endParaRPr lang="en-US" dirty="0"/>
          </a:p>
        </p:txBody>
      </p:sp>
      <p:sp>
        <p:nvSpPr>
          <p:cNvPr id="5" name="Rounded Rectangle 4"/>
          <p:cNvSpPr/>
          <p:nvPr/>
        </p:nvSpPr>
        <p:spPr bwMode="auto">
          <a:xfrm>
            <a:off x="952500" y="2609850"/>
            <a:ext cx="7124700" cy="1247775"/>
          </a:xfrm>
          <a:prstGeom prst="roundRect">
            <a:avLst/>
          </a:prstGeom>
          <a:solidFill>
            <a:srgbClr val="EEEFD7"/>
          </a:solidFill>
          <a:ln w="9525" cap="flat" cmpd="sng" algn="ctr">
            <a:solidFill>
              <a:srgbClr val="3333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grpSp>
        <p:nvGrpSpPr>
          <p:cNvPr id="2" name="Group 7"/>
          <p:cNvGrpSpPr/>
          <p:nvPr/>
        </p:nvGrpSpPr>
        <p:grpSpPr>
          <a:xfrm>
            <a:off x="4964115" y="2905125"/>
            <a:ext cx="1465262" cy="542114"/>
            <a:chOff x="6166632" y="3581400"/>
            <a:chExt cx="1027953" cy="1002816"/>
          </a:xfrm>
        </p:grpSpPr>
        <p:pic>
          <p:nvPicPr>
            <p:cNvPr id="9" name="Picture 6" descr="C:\Users\luiscam\Desktop\Events Assets\HARDWARE_IMAGERY\Illustration - Misc Hardware\XML Icons\hub switch ethernet.png"/>
            <p:cNvPicPr>
              <a:picLocks noChangeAspect="1" noChangeArrowheads="1"/>
            </p:cNvPicPr>
            <p:nvPr/>
          </p:nvPicPr>
          <p:blipFill>
            <a:blip r:embed="rId3" cstate="print"/>
            <a:srcRect/>
            <a:stretch>
              <a:fillRect/>
            </a:stretch>
          </p:blipFill>
          <p:spPr bwMode="auto">
            <a:xfrm>
              <a:off x="6172200" y="3581400"/>
              <a:ext cx="1022385" cy="870856"/>
            </a:xfrm>
            <a:prstGeom prst="rect">
              <a:avLst/>
            </a:prstGeom>
            <a:noFill/>
            <a:ln>
              <a:noFill/>
            </a:ln>
            <a:effectLst>
              <a:outerShdw blurRad="50800" dist="38100" dir="2700000" algn="tl" rotWithShape="0">
                <a:prstClr val="black">
                  <a:alpha val="40000"/>
                </a:prstClr>
              </a:outerShdw>
            </a:effectLst>
          </p:spPr>
        </p:pic>
        <p:sp>
          <p:nvSpPr>
            <p:cNvPr id="10" name="TextBox 9"/>
            <p:cNvSpPr txBox="1"/>
            <p:nvPr/>
          </p:nvSpPr>
          <p:spPr>
            <a:xfrm>
              <a:off x="6166632" y="4276777"/>
              <a:ext cx="511687" cy="307439"/>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de-DE" sz="1200" dirty="0" smtClean="0"/>
                <a:t>Lan-Internet</a:t>
              </a:r>
              <a:endParaRPr lang="en-US" sz="1200" b="1" dirty="0" smtClean="0"/>
            </a:p>
          </p:txBody>
        </p:sp>
      </p:grpSp>
      <p:grpSp>
        <p:nvGrpSpPr>
          <p:cNvPr id="3" name="Group 10"/>
          <p:cNvGrpSpPr/>
          <p:nvPr/>
        </p:nvGrpSpPr>
        <p:grpSpPr>
          <a:xfrm>
            <a:off x="3112455" y="2914651"/>
            <a:ext cx="1592900" cy="536399"/>
            <a:chOff x="6077088" y="3581400"/>
            <a:chExt cx="1117497" cy="992244"/>
          </a:xfrm>
        </p:grpSpPr>
        <p:pic>
          <p:nvPicPr>
            <p:cNvPr id="12" name="Picture 6" descr="C:\Users\luiscam\Desktop\Events Assets\HARDWARE_IMAGERY\Illustration - Misc Hardware\XML Icons\hub switch ethernet.png"/>
            <p:cNvPicPr>
              <a:picLocks noChangeAspect="1" noChangeArrowheads="1"/>
            </p:cNvPicPr>
            <p:nvPr/>
          </p:nvPicPr>
          <p:blipFill>
            <a:blip r:embed="rId3" cstate="print"/>
            <a:srcRect/>
            <a:stretch>
              <a:fillRect/>
            </a:stretch>
          </p:blipFill>
          <p:spPr bwMode="auto">
            <a:xfrm>
              <a:off x="6172200" y="3581400"/>
              <a:ext cx="1022385" cy="870856"/>
            </a:xfrm>
            <a:prstGeom prst="rect">
              <a:avLst/>
            </a:prstGeom>
            <a:noFill/>
            <a:ln>
              <a:noFill/>
            </a:ln>
            <a:effectLst>
              <a:outerShdw blurRad="50800" dist="38100" dir="2700000" algn="tl" rotWithShape="0">
                <a:prstClr val="black">
                  <a:alpha val="40000"/>
                </a:prstClr>
              </a:outerShdw>
            </a:effectLst>
          </p:spPr>
        </p:pic>
        <p:sp>
          <p:nvSpPr>
            <p:cNvPr id="13" name="TextBox 12"/>
            <p:cNvSpPr txBox="1"/>
            <p:nvPr/>
          </p:nvSpPr>
          <p:spPr>
            <a:xfrm>
              <a:off x="6077088" y="4266205"/>
              <a:ext cx="537552" cy="307439"/>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de-DE" sz="1200" dirty="0" smtClean="0"/>
                <a:t>Lan-External</a:t>
              </a:r>
              <a:endParaRPr lang="en-US" sz="1200" b="1" dirty="0" smtClean="0"/>
            </a:p>
          </p:txBody>
        </p:sp>
      </p:grpSp>
      <p:grpSp>
        <p:nvGrpSpPr>
          <p:cNvPr id="6" name="Group 13"/>
          <p:cNvGrpSpPr/>
          <p:nvPr/>
        </p:nvGrpSpPr>
        <p:grpSpPr>
          <a:xfrm>
            <a:off x="6514781" y="2914649"/>
            <a:ext cx="1533841" cy="549734"/>
            <a:chOff x="6118520" y="3581400"/>
            <a:chExt cx="1076065" cy="1016912"/>
          </a:xfrm>
        </p:grpSpPr>
        <p:pic>
          <p:nvPicPr>
            <p:cNvPr id="15" name="Picture 6" descr="C:\Users\luiscam\Desktop\Events Assets\HARDWARE_IMAGERY\Illustration - Misc Hardware\XML Icons\hub switch ethernet.png"/>
            <p:cNvPicPr>
              <a:picLocks noChangeAspect="1" noChangeArrowheads="1"/>
            </p:cNvPicPr>
            <p:nvPr/>
          </p:nvPicPr>
          <p:blipFill>
            <a:blip r:embed="rId3" cstate="print"/>
            <a:srcRect/>
            <a:stretch>
              <a:fillRect/>
            </a:stretch>
          </p:blipFill>
          <p:spPr bwMode="auto">
            <a:xfrm>
              <a:off x="6172200" y="3581400"/>
              <a:ext cx="1022385" cy="870856"/>
            </a:xfrm>
            <a:prstGeom prst="rect">
              <a:avLst/>
            </a:prstGeom>
            <a:noFill/>
            <a:ln>
              <a:noFill/>
            </a:ln>
            <a:effectLst>
              <a:outerShdw blurRad="50800" dist="38100" dir="2700000" algn="tl" rotWithShape="0">
                <a:prstClr val="black">
                  <a:alpha val="40000"/>
                </a:prstClr>
              </a:outerShdw>
            </a:effectLst>
          </p:spPr>
        </p:pic>
        <p:sp>
          <p:nvSpPr>
            <p:cNvPr id="16" name="TextBox 15"/>
            <p:cNvSpPr txBox="1"/>
            <p:nvPr/>
          </p:nvSpPr>
          <p:spPr>
            <a:xfrm>
              <a:off x="6118520" y="4290873"/>
              <a:ext cx="434091" cy="307439"/>
            </a:xfrm>
            <a:prstGeom prst="rect">
              <a:avLst/>
            </a:prstGeom>
            <a:noFill/>
            <a:ln>
              <a:noFill/>
            </a:ln>
            <a:effectLst>
              <a:outerShdw blurRad="50800" dist="38100" dir="2700000" algn="tl" rotWithShape="0">
                <a:prstClr val="black">
                  <a:alpha val="40000"/>
                </a:prstClr>
              </a:outerShdw>
            </a:effectLst>
          </p:spPr>
          <p:txBody>
            <a:bodyPr wrap="none" lIns="0" tIns="0" rIns="0" bIns="0" rtlCol="0">
              <a:spAutoFit/>
            </a:bodyPr>
            <a:lstStyle/>
            <a:p>
              <a:pPr>
                <a:lnSpc>
                  <a:spcPct val="90000"/>
                </a:lnSpc>
              </a:pPr>
              <a:r>
                <a:rPr lang="de-DE" sz="1200" dirty="0" smtClean="0"/>
                <a:t>Lan-Privat</a:t>
              </a:r>
              <a:endParaRPr lang="en-US" sz="1200" b="1" dirty="0" smtClean="0"/>
            </a:p>
          </p:txBody>
        </p:sp>
      </p:grpSp>
      <p:sp>
        <p:nvSpPr>
          <p:cNvPr id="18" name="Rounded Rectangle 17"/>
          <p:cNvSpPr/>
          <p:nvPr/>
        </p:nvSpPr>
        <p:spPr bwMode="auto">
          <a:xfrm>
            <a:off x="895350" y="1242060"/>
            <a:ext cx="2533650" cy="1082040"/>
          </a:xfrm>
          <a:prstGeom prst="roundRect">
            <a:avLst/>
          </a:prstGeom>
          <a:solidFill>
            <a:srgbClr val="BBCDE3"/>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2400" dirty="0" smtClean="0">
                <a:solidFill>
                  <a:schemeClr val="tx1"/>
                </a:solidFill>
                <a:latin typeface="Arial Narrow" pitchFamily="34" charset="0"/>
              </a:rPr>
              <a:t>主机</a:t>
            </a:r>
            <a:endParaRPr lang="de-DE" sz="2400" dirty="0" smtClean="0">
              <a:solidFill>
                <a:schemeClr val="tx1"/>
              </a:solidFill>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1" i="0" u="none" strike="noStrike" cap="none" normalizeH="0" baseline="0" dirty="0" smtClean="0">
              <a:ln>
                <a:noFill/>
              </a:ln>
              <a:solidFill>
                <a:schemeClr val="tx1"/>
              </a:solidFill>
              <a:effectLst/>
              <a:latin typeface="Arial Narrow"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2400" dirty="0" smtClean="0">
              <a:solidFill>
                <a:schemeClr val="tx1"/>
              </a:solidFill>
              <a:latin typeface="Arial Narrow" pitchFamily="34" charset="0"/>
            </a:endParaRPr>
          </a:p>
        </p:txBody>
      </p:sp>
      <p:pic>
        <p:nvPicPr>
          <p:cNvPr id="19" name="Picture 36" descr="Cards_NetworkCard"/>
          <p:cNvPicPr>
            <a:picLocks noChangeAspect="1" noChangeArrowheads="1"/>
          </p:cNvPicPr>
          <p:nvPr/>
        </p:nvPicPr>
        <p:blipFill>
          <a:blip r:embed="rId4" cstate="print"/>
          <a:srcRect/>
          <a:stretch>
            <a:fillRect/>
          </a:stretch>
        </p:blipFill>
        <p:spPr bwMode="auto">
          <a:xfrm rot="1995617">
            <a:off x="976751" y="2168990"/>
            <a:ext cx="656715" cy="364678"/>
          </a:xfrm>
          <a:prstGeom prst="rect">
            <a:avLst/>
          </a:prstGeom>
          <a:noFill/>
          <a:ln w="9525">
            <a:noFill/>
            <a:miter lim="800000"/>
            <a:headEnd/>
            <a:tailEnd/>
          </a:ln>
        </p:spPr>
      </p:pic>
      <p:sp>
        <p:nvSpPr>
          <p:cNvPr id="21" name="TextBox 20"/>
          <p:cNvSpPr txBox="1"/>
          <p:nvPr/>
        </p:nvSpPr>
        <p:spPr>
          <a:xfrm>
            <a:off x="928662" y="1621025"/>
            <a:ext cx="1322054" cy="307777"/>
          </a:xfrm>
          <a:prstGeom prst="rect">
            <a:avLst/>
          </a:prstGeom>
          <a:solidFill>
            <a:srgbClr val="FFCCFF"/>
          </a:solidFill>
        </p:spPr>
        <p:txBody>
          <a:bodyPr wrap="square" rtlCol="0">
            <a:spAutoFit/>
          </a:bodyPr>
          <a:lstStyle/>
          <a:p>
            <a:r>
              <a:rPr lang="de-DE" sz="1400" dirty="0" smtClean="0"/>
              <a:t>iSCSI-</a:t>
            </a:r>
            <a:r>
              <a:rPr lang="zh-CN" altLang="en-US" sz="1400" dirty="0" smtClean="0"/>
              <a:t>发起程序</a:t>
            </a:r>
            <a:endParaRPr lang="en-US" sz="1400" dirty="0"/>
          </a:p>
        </p:txBody>
      </p:sp>
      <p:pic>
        <p:nvPicPr>
          <p:cNvPr id="40" name="Picture 36" descr="Cards_NetworkCard"/>
          <p:cNvPicPr>
            <a:picLocks noChangeAspect="1" noChangeArrowheads="1"/>
          </p:cNvPicPr>
          <p:nvPr/>
        </p:nvPicPr>
        <p:blipFill>
          <a:blip r:embed="rId4" cstate="print"/>
          <a:srcRect/>
          <a:stretch>
            <a:fillRect/>
          </a:stretch>
        </p:blipFill>
        <p:spPr bwMode="auto">
          <a:xfrm rot="1995617">
            <a:off x="2706279" y="2125865"/>
            <a:ext cx="711719" cy="395222"/>
          </a:xfrm>
          <a:prstGeom prst="rect">
            <a:avLst/>
          </a:prstGeom>
          <a:noFill/>
          <a:ln w="9525">
            <a:noFill/>
            <a:miter lim="800000"/>
            <a:headEnd/>
            <a:tailEnd/>
          </a:ln>
        </p:spPr>
      </p:pic>
      <p:sp>
        <p:nvSpPr>
          <p:cNvPr id="24" name="Rounded Rectangle 23"/>
          <p:cNvSpPr/>
          <p:nvPr/>
        </p:nvSpPr>
        <p:spPr bwMode="auto">
          <a:xfrm>
            <a:off x="3543301" y="1609725"/>
            <a:ext cx="1219199" cy="723900"/>
          </a:xfrm>
          <a:prstGeom prst="roundRect">
            <a:avLst/>
          </a:prstGeom>
          <a:solidFill>
            <a:srgbClr val="E8F6E4"/>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Narrow" pitchFamily="34" charset="0"/>
              </a:rPr>
              <a:t>VM1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pic>
        <p:nvPicPr>
          <p:cNvPr id="25" name="Picture 36" descr="Cards_NetworkCard"/>
          <p:cNvPicPr>
            <a:picLocks noChangeAspect="1" noChangeArrowheads="1"/>
          </p:cNvPicPr>
          <p:nvPr/>
        </p:nvPicPr>
        <p:blipFill>
          <a:blip r:embed="rId4" cstate="print"/>
          <a:srcRect/>
          <a:stretch>
            <a:fillRect/>
          </a:stretch>
        </p:blipFill>
        <p:spPr bwMode="auto">
          <a:xfrm rot="1995617">
            <a:off x="3936353" y="2137448"/>
            <a:ext cx="672646" cy="373525"/>
          </a:xfrm>
          <a:prstGeom prst="rect">
            <a:avLst/>
          </a:prstGeom>
          <a:noFill/>
          <a:ln w="9525">
            <a:noFill/>
            <a:miter lim="800000"/>
            <a:headEnd/>
            <a:tailEnd/>
          </a:ln>
        </p:spPr>
      </p:pic>
      <p:sp>
        <p:nvSpPr>
          <p:cNvPr id="28" name="Rounded Rectangle 27"/>
          <p:cNvSpPr/>
          <p:nvPr/>
        </p:nvSpPr>
        <p:spPr bwMode="auto">
          <a:xfrm>
            <a:off x="4886326" y="1609725"/>
            <a:ext cx="1219199" cy="723900"/>
          </a:xfrm>
          <a:prstGeom prst="roundRect">
            <a:avLst/>
          </a:prstGeom>
          <a:solidFill>
            <a:srgbClr val="E8F6E4"/>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Narrow" pitchFamily="34" charset="0"/>
              </a:rPr>
              <a:t>VM2</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Narrow" pitchFamily="34" charset="0"/>
            </a:endParaRPr>
          </a:p>
        </p:txBody>
      </p:sp>
      <p:pic>
        <p:nvPicPr>
          <p:cNvPr id="29" name="Picture 36" descr="Cards_NetworkCard"/>
          <p:cNvPicPr>
            <a:picLocks noChangeAspect="1" noChangeArrowheads="1"/>
          </p:cNvPicPr>
          <p:nvPr/>
        </p:nvPicPr>
        <p:blipFill>
          <a:blip r:embed="rId4" cstate="print"/>
          <a:srcRect/>
          <a:stretch>
            <a:fillRect/>
          </a:stretch>
        </p:blipFill>
        <p:spPr bwMode="auto">
          <a:xfrm rot="1995617">
            <a:off x="4841408" y="2166437"/>
            <a:ext cx="659971" cy="366486"/>
          </a:xfrm>
          <a:prstGeom prst="rect">
            <a:avLst/>
          </a:prstGeom>
          <a:noFill/>
          <a:ln w="9525">
            <a:noFill/>
            <a:miter lim="800000"/>
            <a:headEnd/>
            <a:tailEnd/>
          </a:ln>
        </p:spPr>
      </p:pic>
      <p:sp>
        <p:nvSpPr>
          <p:cNvPr id="32" name="Rounded Rectangle 31"/>
          <p:cNvSpPr/>
          <p:nvPr/>
        </p:nvSpPr>
        <p:spPr bwMode="auto">
          <a:xfrm>
            <a:off x="6238876" y="1628775"/>
            <a:ext cx="1219199" cy="723900"/>
          </a:xfrm>
          <a:prstGeom prst="roundRect">
            <a:avLst/>
          </a:prstGeom>
          <a:solidFill>
            <a:srgbClr val="E8F6E4"/>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Narrow" pitchFamily="34" charset="0"/>
              </a:rPr>
              <a:t>VM3</a:t>
            </a:r>
          </a:p>
          <a:p>
            <a:pPr marL="0" marR="0" indent="0" algn="ctr" defTabSz="914400" rtl="0" eaLnBrk="0" fontAlgn="base" latinLnBrk="0" hangingPunct="0">
              <a:lnSpc>
                <a:spcPct val="100000"/>
              </a:lnSpc>
              <a:spcBef>
                <a:spcPct val="0"/>
              </a:spcBef>
              <a:spcAft>
                <a:spcPct val="0"/>
              </a:spcAft>
              <a:buClrTx/>
              <a:buSzTx/>
              <a:buFontTx/>
              <a:buNone/>
              <a:tabLst/>
            </a:pPr>
            <a:endParaRPr lang="de-DE" sz="2400" dirty="0" smtClean="0">
              <a:solidFill>
                <a:schemeClr val="tx1"/>
              </a:solidFill>
              <a:latin typeface="Arial Narrow" pitchFamily="34" charset="0"/>
            </a:endParaRPr>
          </a:p>
        </p:txBody>
      </p:sp>
      <p:pic>
        <p:nvPicPr>
          <p:cNvPr id="33" name="Picture 36" descr="Cards_NetworkCard"/>
          <p:cNvPicPr>
            <a:picLocks noChangeAspect="1" noChangeArrowheads="1"/>
          </p:cNvPicPr>
          <p:nvPr/>
        </p:nvPicPr>
        <p:blipFill>
          <a:blip r:embed="rId4" cstate="print"/>
          <a:srcRect/>
          <a:stretch>
            <a:fillRect/>
          </a:stretch>
        </p:blipFill>
        <p:spPr bwMode="auto">
          <a:xfrm rot="1995617">
            <a:off x="6643929" y="2168786"/>
            <a:ext cx="656974" cy="364822"/>
          </a:xfrm>
          <a:prstGeom prst="rect">
            <a:avLst/>
          </a:prstGeom>
          <a:noFill/>
          <a:ln w="9525">
            <a:noFill/>
            <a:miter lim="800000"/>
            <a:headEnd/>
            <a:tailEnd/>
          </a:ln>
        </p:spPr>
      </p:pic>
      <p:cxnSp>
        <p:nvCxnSpPr>
          <p:cNvPr id="36" name="Straight Connector 35"/>
          <p:cNvCxnSpPr>
            <a:stCxn id="33" idx="2"/>
          </p:cNvCxnSpPr>
          <p:nvPr/>
        </p:nvCxnSpPr>
        <p:spPr bwMode="auto">
          <a:xfrm rot="16200000" flipH="1">
            <a:off x="6564476" y="2811625"/>
            <a:ext cx="639523" cy="23726"/>
          </a:xfrm>
          <a:prstGeom prst="line">
            <a:avLst/>
          </a:prstGeom>
          <a:solidFill>
            <a:schemeClr val="bg1"/>
          </a:solidFill>
          <a:ln w="28575" cap="flat" cmpd="sng" algn="ctr">
            <a:solidFill>
              <a:schemeClr val="bg2">
                <a:lumMod val="75000"/>
              </a:schemeClr>
            </a:solidFill>
            <a:prstDash val="solid"/>
            <a:round/>
            <a:headEnd type="none" w="med" len="med"/>
            <a:tailEnd type="none" w="med" len="med"/>
          </a:ln>
          <a:effectLst/>
        </p:spPr>
      </p:cxnSp>
      <p:cxnSp>
        <p:nvCxnSpPr>
          <p:cNvPr id="41" name="Straight Connector 40"/>
          <p:cNvCxnSpPr/>
          <p:nvPr/>
        </p:nvCxnSpPr>
        <p:spPr bwMode="auto">
          <a:xfrm>
            <a:off x="2438400" y="6172200"/>
            <a:ext cx="5486400" cy="1588"/>
          </a:xfrm>
          <a:prstGeom prst="line">
            <a:avLst/>
          </a:prstGeom>
          <a:solidFill>
            <a:schemeClr val="bg1"/>
          </a:solidFill>
          <a:ln w="28575" cap="flat" cmpd="sng" algn="ctr">
            <a:solidFill>
              <a:srgbClr val="00B0F0"/>
            </a:solidFill>
            <a:prstDash val="lgDash"/>
            <a:round/>
            <a:headEnd type="none" w="med" len="med"/>
            <a:tailEnd type="none" w="med" len="med"/>
          </a:ln>
          <a:effectLst/>
        </p:spPr>
      </p:cxnSp>
      <p:cxnSp>
        <p:nvCxnSpPr>
          <p:cNvPr id="43" name="Straight Connector 42"/>
          <p:cNvCxnSpPr>
            <a:stCxn id="25" idx="2"/>
          </p:cNvCxnSpPr>
          <p:nvPr/>
        </p:nvCxnSpPr>
        <p:spPr bwMode="auto">
          <a:xfrm rot="5400000">
            <a:off x="3692026" y="2645978"/>
            <a:ext cx="643821" cy="312622"/>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55" name="Straight Connector 54"/>
          <p:cNvCxnSpPr/>
          <p:nvPr/>
        </p:nvCxnSpPr>
        <p:spPr bwMode="auto">
          <a:xfrm rot="16200000" flipH="1">
            <a:off x="3962400" y="3238500"/>
            <a:ext cx="762004" cy="704852"/>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64" name="Straight Connector 63"/>
          <p:cNvCxnSpPr>
            <a:stCxn id="29" idx="2"/>
          </p:cNvCxnSpPr>
          <p:nvPr/>
        </p:nvCxnSpPr>
        <p:spPr bwMode="auto">
          <a:xfrm rot="16200000" flipH="1">
            <a:off x="4972762" y="2601039"/>
            <a:ext cx="602247" cy="405979"/>
          </a:xfrm>
          <a:prstGeom prst="line">
            <a:avLst/>
          </a:prstGeom>
          <a:solidFill>
            <a:schemeClr val="bg1"/>
          </a:solidFill>
          <a:ln w="28575" cap="flat" cmpd="sng" algn="ctr">
            <a:solidFill>
              <a:srgbClr val="00B0F0"/>
            </a:solidFill>
            <a:prstDash val="lgDash"/>
            <a:round/>
            <a:headEnd type="none" w="med" len="med"/>
            <a:tailEnd type="none" w="med" len="med"/>
          </a:ln>
          <a:effectLst/>
        </p:spPr>
      </p:cxnSp>
      <p:cxnSp>
        <p:nvCxnSpPr>
          <p:cNvPr id="69" name="Straight Connector 68"/>
          <p:cNvCxnSpPr>
            <a:stCxn id="75" idx="2"/>
          </p:cNvCxnSpPr>
          <p:nvPr/>
        </p:nvCxnSpPr>
        <p:spPr bwMode="auto">
          <a:xfrm rot="16200000" flipH="1">
            <a:off x="5838500" y="2304725"/>
            <a:ext cx="662010" cy="957890"/>
          </a:xfrm>
          <a:prstGeom prst="line">
            <a:avLst/>
          </a:prstGeom>
          <a:solidFill>
            <a:schemeClr val="bg1"/>
          </a:solidFill>
          <a:ln w="28575" cap="flat" cmpd="sng" algn="ctr">
            <a:solidFill>
              <a:schemeClr val="bg2">
                <a:lumMod val="75000"/>
              </a:schemeClr>
            </a:solidFill>
            <a:prstDash val="solid"/>
            <a:round/>
            <a:headEnd type="none" w="med" len="med"/>
            <a:tailEnd type="none" w="med" len="med"/>
          </a:ln>
          <a:effectLst/>
        </p:spPr>
      </p:cxnSp>
      <p:pic>
        <p:nvPicPr>
          <p:cNvPr id="75" name="Picture 36" descr="Cards_NetworkCard"/>
          <p:cNvPicPr>
            <a:picLocks noChangeAspect="1" noChangeArrowheads="1"/>
          </p:cNvPicPr>
          <p:nvPr/>
        </p:nvPicPr>
        <p:blipFill>
          <a:blip r:embed="rId4" cstate="print"/>
          <a:srcRect/>
          <a:stretch>
            <a:fillRect/>
          </a:stretch>
        </p:blipFill>
        <p:spPr bwMode="auto">
          <a:xfrm rot="1995617">
            <a:off x="5445677" y="2093624"/>
            <a:ext cx="704246" cy="391072"/>
          </a:xfrm>
          <a:prstGeom prst="rect">
            <a:avLst/>
          </a:prstGeom>
          <a:noFill/>
          <a:ln w="9525">
            <a:noFill/>
            <a:miter lim="800000"/>
            <a:headEnd/>
            <a:tailEnd/>
          </a:ln>
        </p:spPr>
      </p:pic>
      <p:pic>
        <p:nvPicPr>
          <p:cNvPr id="83" name="Picture 36" descr="Cards_NetworkCard"/>
          <p:cNvPicPr>
            <a:picLocks noChangeAspect="1" noChangeArrowheads="1"/>
          </p:cNvPicPr>
          <p:nvPr/>
        </p:nvPicPr>
        <p:blipFill>
          <a:blip r:embed="rId4" cstate="print"/>
          <a:srcRect/>
          <a:stretch>
            <a:fillRect/>
          </a:stretch>
        </p:blipFill>
        <p:spPr bwMode="auto">
          <a:xfrm rot="1995617">
            <a:off x="2195377" y="2149123"/>
            <a:ext cx="669905" cy="372002"/>
          </a:xfrm>
          <a:prstGeom prst="rect">
            <a:avLst/>
          </a:prstGeom>
          <a:noFill/>
          <a:ln w="9525">
            <a:noFill/>
            <a:miter lim="800000"/>
            <a:headEnd/>
            <a:tailEnd/>
          </a:ln>
        </p:spPr>
      </p:pic>
      <p:cxnSp>
        <p:nvCxnSpPr>
          <p:cNvPr id="87" name="Straight Connector 86"/>
          <p:cNvCxnSpPr>
            <a:stCxn id="19" idx="2"/>
          </p:cNvCxnSpPr>
          <p:nvPr/>
        </p:nvCxnSpPr>
        <p:spPr bwMode="auto">
          <a:xfrm rot="16200000" flipH="1">
            <a:off x="1135315" y="2573590"/>
            <a:ext cx="1372876" cy="1233294"/>
          </a:xfrm>
          <a:prstGeom prst="line">
            <a:avLst/>
          </a:prstGeom>
          <a:solidFill>
            <a:schemeClr val="bg1"/>
          </a:solidFill>
          <a:ln w="28575" cap="flat" cmpd="sng" algn="ctr">
            <a:solidFill>
              <a:srgbClr val="FF0000"/>
            </a:solidFill>
            <a:prstDash val="sysDot"/>
            <a:round/>
            <a:headEnd type="none" w="med" len="med"/>
            <a:tailEnd type="none" w="med" len="med"/>
          </a:ln>
          <a:effectLst/>
        </p:spPr>
      </p:cxnSp>
      <p:pic>
        <p:nvPicPr>
          <p:cNvPr id="99" name="Picture 12" descr="pro1000_pf_dualport_server_adapter1"/>
          <p:cNvPicPr>
            <a:picLocks noChangeAspect="1" noChangeArrowheads="1"/>
          </p:cNvPicPr>
          <p:nvPr/>
        </p:nvPicPr>
        <p:blipFill>
          <a:blip r:embed="rId5" cstate="print"/>
          <a:stretch>
            <a:fillRect/>
          </a:stretch>
        </p:blipFill>
        <p:spPr bwMode="auto">
          <a:xfrm>
            <a:off x="3959526" y="3558540"/>
            <a:ext cx="1123903" cy="760559"/>
          </a:xfrm>
          <a:prstGeom prst="rect">
            <a:avLst/>
          </a:prstGeom>
          <a:noFill/>
          <a:ln>
            <a:noFill/>
          </a:ln>
        </p:spPr>
      </p:pic>
      <p:pic>
        <p:nvPicPr>
          <p:cNvPr id="129" name="Picture 36" descr="Cards_NetworkCard"/>
          <p:cNvPicPr>
            <a:picLocks noChangeAspect="1" noChangeArrowheads="1"/>
          </p:cNvPicPr>
          <p:nvPr/>
        </p:nvPicPr>
        <p:blipFill>
          <a:blip r:embed="rId4" cstate="print"/>
          <a:srcRect/>
          <a:stretch>
            <a:fillRect/>
          </a:stretch>
        </p:blipFill>
        <p:spPr bwMode="auto">
          <a:xfrm rot="1995617">
            <a:off x="1548252" y="2130890"/>
            <a:ext cx="656715" cy="364678"/>
          </a:xfrm>
          <a:prstGeom prst="rect">
            <a:avLst/>
          </a:prstGeom>
          <a:noFill/>
          <a:ln w="9525">
            <a:noFill/>
            <a:miter lim="800000"/>
            <a:headEnd/>
            <a:tailEnd/>
          </a:ln>
        </p:spPr>
      </p:pic>
      <p:pic>
        <p:nvPicPr>
          <p:cNvPr id="132" name="Picture 12" descr="pro1000_pf_dualport_server_adapter1"/>
          <p:cNvPicPr>
            <a:picLocks noChangeAspect="1" noChangeArrowheads="1"/>
          </p:cNvPicPr>
          <p:nvPr/>
        </p:nvPicPr>
        <p:blipFill>
          <a:blip r:embed="rId6" cstate="print"/>
          <a:stretch>
            <a:fillRect/>
          </a:stretch>
        </p:blipFill>
        <p:spPr bwMode="auto">
          <a:xfrm>
            <a:off x="1705911" y="3442749"/>
            <a:ext cx="1204929" cy="815390"/>
          </a:xfrm>
          <a:prstGeom prst="rect">
            <a:avLst/>
          </a:prstGeom>
          <a:noFill/>
          <a:ln>
            <a:noFill/>
          </a:ln>
        </p:spPr>
      </p:pic>
      <p:pic>
        <p:nvPicPr>
          <p:cNvPr id="121" name="Picture 12" descr="pro1000_pf_dualport_server_adapter1"/>
          <p:cNvPicPr>
            <a:picLocks noChangeAspect="1" noChangeArrowheads="1"/>
          </p:cNvPicPr>
          <p:nvPr/>
        </p:nvPicPr>
        <p:blipFill>
          <a:blip r:embed="rId7" cstate="print"/>
          <a:stretch>
            <a:fillRect/>
          </a:stretch>
        </p:blipFill>
        <p:spPr bwMode="auto">
          <a:xfrm>
            <a:off x="2803191" y="3523547"/>
            <a:ext cx="1189689" cy="805077"/>
          </a:xfrm>
          <a:prstGeom prst="rect">
            <a:avLst/>
          </a:prstGeom>
          <a:noFill/>
          <a:ln>
            <a:noFill/>
          </a:ln>
        </p:spPr>
      </p:pic>
      <p:pic>
        <p:nvPicPr>
          <p:cNvPr id="134" name="Picture 54" descr="Cisco_3508_route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58339" y="4388280"/>
            <a:ext cx="1956435" cy="755740"/>
          </a:xfrm>
          <a:prstGeom prst="rect">
            <a:avLst/>
          </a:prstGeom>
          <a:noFill/>
          <a:ln>
            <a:noFill/>
          </a:ln>
          <a:effectLst/>
        </p:spPr>
      </p:pic>
      <p:pic>
        <p:nvPicPr>
          <p:cNvPr id="135" name="Picture 54" descr="Cisco_3508_route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19400" y="4419600"/>
            <a:ext cx="1866900" cy="721154"/>
          </a:xfrm>
          <a:prstGeom prst="rect">
            <a:avLst/>
          </a:prstGeom>
          <a:noFill/>
          <a:ln>
            <a:noFill/>
          </a:ln>
          <a:effectLst/>
        </p:spPr>
      </p:pic>
      <p:cxnSp>
        <p:nvCxnSpPr>
          <p:cNvPr id="136" name="Straight Connector 135"/>
          <p:cNvCxnSpPr>
            <a:stCxn id="129" idx="2"/>
          </p:cNvCxnSpPr>
          <p:nvPr/>
        </p:nvCxnSpPr>
        <p:spPr bwMode="auto">
          <a:xfrm rot="16200000" flipH="1">
            <a:off x="1883028" y="2359278"/>
            <a:ext cx="1391926" cy="1604768"/>
          </a:xfrm>
          <a:prstGeom prst="line">
            <a:avLst/>
          </a:prstGeom>
          <a:solidFill>
            <a:schemeClr val="bg1"/>
          </a:solidFill>
          <a:ln w="28575" cap="flat" cmpd="sng" algn="ctr">
            <a:solidFill>
              <a:srgbClr val="FF33CC"/>
            </a:solidFill>
            <a:prstDash val="dash"/>
            <a:round/>
            <a:headEnd type="none" w="med" len="med"/>
            <a:tailEnd type="none" w="med" len="med"/>
          </a:ln>
          <a:effectLst/>
        </p:spPr>
      </p:cxnSp>
      <p:cxnSp>
        <p:nvCxnSpPr>
          <p:cNvPr id="140" name="Straight Connector 139"/>
          <p:cNvCxnSpPr/>
          <p:nvPr/>
        </p:nvCxnSpPr>
        <p:spPr bwMode="auto">
          <a:xfrm rot="16200000" flipH="1">
            <a:off x="1590677" y="4238623"/>
            <a:ext cx="809623" cy="104776"/>
          </a:xfrm>
          <a:prstGeom prst="line">
            <a:avLst/>
          </a:prstGeom>
          <a:solidFill>
            <a:schemeClr val="bg1"/>
          </a:solidFill>
          <a:ln w="28575" cap="flat" cmpd="sng" algn="ctr">
            <a:solidFill>
              <a:srgbClr val="FF0000"/>
            </a:solidFill>
            <a:prstDash val="sysDot"/>
            <a:round/>
            <a:headEnd type="none" w="med" len="med"/>
            <a:tailEnd type="none" w="med" len="med"/>
          </a:ln>
          <a:effectLst/>
        </p:spPr>
      </p:cxnSp>
      <p:cxnSp>
        <p:nvCxnSpPr>
          <p:cNvPr id="144" name="Straight Connector 143"/>
          <p:cNvCxnSpPr/>
          <p:nvPr/>
        </p:nvCxnSpPr>
        <p:spPr bwMode="auto">
          <a:xfrm>
            <a:off x="2026920" y="3992880"/>
            <a:ext cx="859158" cy="750573"/>
          </a:xfrm>
          <a:prstGeom prst="line">
            <a:avLst/>
          </a:prstGeom>
          <a:solidFill>
            <a:schemeClr val="bg1"/>
          </a:solidFill>
          <a:ln w="28575" cap="flat" cmpd="sng" algn="ctr">
            <a:solidFill>
              <a:srgbClr val="FF0000"/>
            </a:solidFill>
            <a:prstDash val="sysDot"/>
            <a:round/>
            <a:headEnd type="none" w="med" len="med"/>
            <a:tailEnd type="none" w="med" len="med"/>
          </a:ln>
          <a:effectLst/>
        </p:spPr>
      </p:cxnSp>
      <p:cxnSp>
        <p:nvCxnSpPr>
          <p:cNvPr id="146" name="Straight Connector 145"/>
          <p:cNvCxnSpPr/>
          <p:nvPr/>
        </p:nvCxnSpPr>
        <p:spPr bwMode="auto">
          <a:xfrm rot="5400000">
            <a:off x="2659384" y="4122419"/>
            <a:ext cx="533397" cy="213364"/>
          </a:xfrm>
          <a:prstGeom prst="line">
            <a:avLst/>
          </a:prstGeom>
          <a:solidFill>
            <a:schemeClr val="bg1"/>
          </a:solidFill>
          <a:ln w="28575" cap="flat" cmpd="sng" algn="ctr">
            <a:solidFill>
              <a:srgbClr val="FF33CC"/>
            </a:solidFill>
            <a:prstDash val="dash"/>
            <a:round/>
            <a:headEnd type="none" w="med" len="med"/>
            <a:tailEnd type="none" w="med" len="med"/>
          </a:ln>
          <a:effectLst/>
        </p:spPr>
      </p:cxnSp>
      <p:cxnSp>
        <p:nvCxnSpPr>
          <p:cNvPr id="148" name="Straight Connector 147"/>
          <p:cNvCxnSpPr/>
          <p:nvPr/>
        </p:nvCxnSpPr>
        <p:spPr bwMode="auto">
          <a:xfrm rot="16200000" flipH="1">
            <a:off x="2811783" y="4358642"/>
            <a:ext cx="701041" cy="121919"/>
          </a:xfrm>
          <a:prstGeom prst="line">
            <a:avLst/>
          </a:prstGeom>
          <a:solidFill>
            <a:schemeClr val="bg1"/>
          </a:solidFill>
          <a:ln w="28575" cap="flat" cmpd="sng" algn="ctr">
            <a:solidFill>
              <a:srgbClr val="FF33CC"/>
            </a:solidFill>
            <a:prstDash val="dash"/>
            <a:round/>
            <a:headEnd type="none" w="med" len="med"/>
            <a:tailEnd type="none" w="med" len="med"/>
          </a:ln>
          <a:effectLst/>
        </p:spPr>
      </p:cxnSp>
      <p:cxnSp>
        <p:nvCxnSpPr>
          <p:cNvPr id="160" name="Straight Connector 159"/>
          <p:cNvCxnSpPr/>
          <p:nvPr/>
        </p:nvCxnSpPr>
        <p:spPr bwMode="auto">
          <a:xfrm rot="10800000" flipV="1">
            <a:off x="3429001" y="4086224"/>
            <a:ext cx="809633" cy="561976"/>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162" name="Straight Connector 161"/>
          <p:cNvCxnSpPr/>
          <p:nvPr/>
        </p:nvCxnSpPr>
        <p:spPr bwMode="auto">
          <a:xfrm rot="10800000" flipV="1">
            <a:off x="3276600" y="3971924"/>
            <a:ext cx="904880" cy="447676"/>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169" name="Straight Connector 168"/>
          <p:cNvCxnSpPr/>
          <p:nvPr/>
        </p:nvCxnSpPr>
        <p:spPr bwMode="auto">
          <a:xfrm rot="10800000" flipV="1">
            <a:off x="2362200" y="5334000"/>
            <a:ext cx="2762246" cy="1"/>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174" name="Straight Connector 173"/>
          <p:cNvCxnSpPr/>
          <p:nvPr/>
        </p:nvCxnSpPr>
        <p:spPr bwMode="auto">
          <a:xfrm>
            <a:off x="2438400" y="5867400"/>
            <a:ext cx="5600697" cy="1588"/>
          </a:xfrm>
          <a:prstGeom prst="line">
            <a:avLst/>
          </a:prstGeom>
          <a:solidFill>
            <a:schemeClr val="bg1"/>
          </a:solidFill>
          <a:ln w="28575" cap="flat" cmpd="sng" algn="ctr">
            <a:solidFill>
              <a:srgbClr val="FF0000"/>
            </a:solidFill>
            <a:prstDash val="sysDot"/>
            <a:round/>
            <a:headEnd type="none" w="med" len="med"/>
            <a:tailEnd type="none" w="med" len="med"/>
          </a:ln>
          <a:effectLst/>
        </p:spPr>
      </p:cxnSp>
      <p:cxnSp>
        <p:nvCxnSpPr>
          <p:cNvPr id="177" name="Straight Connector 176"/>
          <p:cNvCxnSpPr/>
          <p:nvPr/>
        </p:nvCxnSpPr>
        <p:spPr bwMode="auto">
          <a:xfrm rot="10800000">
            <a:off x="2438403" y="5591172"/>
            <a:ext cx="4149766" cy="27842"/>
          </a:xfrm>
          <a:prstGeom prst="line">
            <a:avLst/>
          </a:prstGeom>
          <a:solidFill>
            <a:schemeClr val="bg1"/>
          </a:solidFill>
          <a:ln w="28575" cap="flat" cmpd="sng" algn="ctr">
            <a:solidFill>
              <a:srgbClr val="FF33CC"/>
            </a:solidFill>
            <a:prstDash val="dash"/>
            <a:round/>
            <a:headEnd type="none" w="med" len="med"/>
            <a:tailEnd type="none" w="med" len="med"/>
          </a:ln>
          <a:effectLst/>
        </p:spPr>
      </p:cxnSp>
      <p:sp>
        <p:nvSpPr>
          <p:cNvPr id="184" name="TextBox 183"/>
          <p:cNvSpPr txBox="1"/>
          <p:nvPr/>
        </p:nvSpPr>
        <p:spPr>
          <a:xfrm>
            <a:off x="679598" y="5114922"/>
            <a:ext cx="1773242" cy="1200329"/>
          </a:xfrm>
          <a:prstGeom prst="rect">
            <a:avLst/>
          </a:prstGeom>
          <a:noFill/>
        </p:spPr>
        <p:txBody>
          <a:bodyPr wrap="none" rtlCol="0">
            <a:spAutoFit/>
          </a:bodyPr>
          <a:lstStyle/>
          <a:p>
            <a:pPr algn="r"/>
            <a:r>
              <a:rPr lang="zh-CN" altLang="en-US" dirty="0" smtClean="0"/>
              <a:t>内部网络</a:t>
            </a:r>
            <a:r>
              <a:rPr lang="de-DE" dirty="0" smtClean="0"/>
              <a:t> VLAN1</a:t>
            </a:r>
          </a:p>
          <a:p>
            <a:pPr algn="r"/>
            <a:r>
              <a:rPr lang="zh-CN" altLang="en-US" dirty="0" smtClean="0"/>
              <a:t>存储</a:t>
            </a:r>
            <a:r>
              <a:rPr lang="de-DE" dirty="0" smtClean="0"/>
              <a:t>iSCSI VLAN2</a:t>
            </a:r>
          </a:p>
          <a:p>
            <a:pPr algn="r"/>
            <a:r>
              <a:rPr lang="zh-CN" altLang="en-US" dirty="0" smtClean="0"/>
              <a:t>管理网络</a:t>
            </a:r>
            <a:r>
              <a:rPr lang="de-DE" dirty="0" smtClean="0"/>
              <a:t> VLAN3</a:t>
            </a:r>
          </a:p>
          <a:p>
            <a:pPr algn="r"/>
            <a:r>
              <a:rPr lang="de-DE" dirty="0" smtClean="0"/>
              <a:t>Internet VLAN4</a:t>
            </a:r>
            <a:endParaRPr lang="en-US" dirty="0"/>
          </a:p>
        </p:txBody>
      </p:sp>
      <p:cxnSp>
        <p:nvCxnSpPr>
          <p:cNvPr id="190" name="Straight Connector 189"/>
          <p:cNvCxnSpPr/>
          <p:nvPr/>
        </p:nvCxnSpPr>
        <p:spPr bwMode="auto">
          <a:xfrm rot="5400000">
            <a:off x="3591718" y="5171282"/>
            <a:ext cx="285752" cy="1588"/>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192" name="Straight Connector 191"/>
          <p:cNvCxnSpPr/>
          <p:nvPr/>
        </p:nvCxnSpPr>
        <p:spPr bwMode="auto">
          <a:xfrm rot="5400000">
            <a:off x="2671760" y="5176840"/>
            <a:ext cx="304806" cy="9526"/>
          </a:xfrm>
          <a:prstGeom prst="line">
            <a:avLst/>
          </a:prstGeom>
          <a:solidFill>
            <a:schemeClr val="bg1"/>
          </a:solidFill>
          <a:ln w="28575" cap="flat" cmpd="sng" algn="ctr">
            <a:solidFill>
              <a:srgbClr val="00B050"/>
            </a:solidFill>
            <a:prstDash val="solid"/>
            <a:round/>
            <a:headEnd type="none" w="med" len="med"/>
            <a:tailEnd type="none" w="med" len="med"/>
          </a:ln>
          <a:effectLst/>
        </p:spPr>
      </p:cxnSp>
      <p:cxnSp>
        <p:nvCxnSpPr>
          <p:cNvPr id="195" name="Straight Connector 194"/>
          <p:cNvCxnSpPr/>
          <p:nvPr/>
        </p:nvCxnSpPr>
        <p:spPr bwMode="auto">
          <a:xfrm rot="5400000">
            <a:off x="3862384" y="5300661"/>
            <a:ext cx="628653" cy="9525"/>
          </a:xfrm>
          <a:prstGeom prst="line">
            <a:avLst/>
          </a:prstGeom>
          <a:solidFill>
            <a:schemeClr val="bg1"/>
          </a:solidFill>
          <a:ln w="28575" cap="flat" cmpd="sng" algn="ctr">
            <a:solidFill>
              <a:srgbClr val="FF33CC"/>
            </a:solidFill>
            <a:prstDash val="dash"/>
            <a:round/>
            <a:headEnd type="none" w="med" len="med"/>
            <a:tailEnd type="none" w="med" len="med"/>
          </a:ln>
          <a:effectLst/>
        </p:spPr>
      </p:cxnSp>
      <p:cxnSp>
        <p:nvCxnSpPr>
          <p:cNvPr id="197" name="Straight Connector 196"/>
          <p:cNvCxnSpPr/>
          <p:nvPr/>
        </p:nvCxnSpPr>
        <p:spPr bwMode="auto">
          <a:xfrm rot="5400000">
            <a:off x="2773364" y="5300658"/>
            <a:ext cx="555623" cy="12705"/>
          </a:xfrm>
          <a:prstGeom prst="line">
            <a:avLst/>
          </a:prstGeom>
          <a:solidFill>
            <a:schemeClr val="bg1"/>
          </a:solidFill>
          <a:ln w="28575" cap="flat" cmpd="sng" algn="ctr">
            <a:solidFill>
              <a:srgbClr val="FF33CC"/>
            </a:solidFill>
            <a:prstDash val="dash"/>
            <a:round/>
            <a:headEnd type="none" w="med" len="med"/>
            <a:tailEnd type="none" w="med" len="med"/>
          </a:ln>
          <a:effectLst/>
        </p:spPr>
      </p:cxnSp>
      <p:cxnSp>
        <p:nvCxnSpPr>
          <p:cNvPr id="207" name="Straight Connector 206"/>
          <p:cNvCxnSpPr/>
          <p:nvPr/>
        </p:nvCxnSpPr>
        <p:spPr bwMode="auto">
          <a:xfrm rot="5400000">
            <a:off x="3913186" y="5402266"/>
            <a:ext cx="952502" cy="15871"/>
          </a:xfrm>
          <a:prstGeom prst="line">
            <a:avLst/>
          </a:prstGeom>
          <a:solidFill>
            <a:schemeClr val="bg1"/>
          </a:solidFill>
          <a:ln w="28575" cap="flat" cmpd="sng" algn="ctr">
            <a:solidFill>
              <a:srgbClr val="FF0000"/>
            </a:solidFill>
            <a:prstDash val="sysDot"/>
            <a:round/>
            <a:headEnd type="none" w="med" len="med"/>
            <a:tailEnd type="none" w="med" len="med"/>
          </a:ln>
          <a:effectLst/>
        </p:spPr>
      </p:cxnSp>
      <p:cxnSp>
        <p:nvCxnSpPr>
          <p:cNvPr id="212" name="Straight Connector 211"/>
          <p:cNvCxnSpPr/>
          <p:nvPr/>
        </p:nvCxnSpPr>
        <p:spPr bwMode="auto">
          <a:xfrm rot="5400000">
            <a:off x="2314573" y="5464179"/>
            <a:ext cx="809629" cy="15870"/>
          </a:xfrm>
          <a:prstGeom prst="line">
            <a:avLst/>
          </a:prstGeom>
          <a:solidFill>
            <a:schemeClr val="bg1"/>
          </a:solidFill>
          <a:ln w="28575" cap="flat" cmpd="sng" algn="ctr">
            <a:solidFill>
              <a:srgbClr val="FF0000"/>
            </a:solidFill>
            <a:prstDash val="sysDot"/>
            <a:round/>
            <a:headEnd type="none" w="med" len="med"/>
            <a:tailEnd type="none" w="med" len="med"/>
          </a:ln>
          <a:effectLst/>
        </p:spPr>
      </p:cxnSp>
      <p:sp>
        <p:nvSpPr>
          <p:cNvPr id="215" name="TextBox 214"/>
          <p:cNvSpPr txBox="1"/>
          <p:nvPr/>
        </p:nvSpPr>
        <p:spPr>
          <a:xfrm>
            <a:off x="4000500" y="1996440"/>
            <a:ext cx="665567" cy="307777"/>
          </a:xfrm>
          <a:prstGeom prst="rect">
            <a:avLst/>
          </a:prstGeom>
          <a:noFill/>
        </p:spPr>
        <p:txBody>
          <a:bodyPr wrap="none" rtlCol="0">
            <a:spAutoFit/>
          </a:bodyPr>
          <a:lstStyle/>
          <a:p>
            <a:r>
              <a:rPr lang="de-DE" sz="1400" dirty="0" smtClean="0"/>
              <a:t>VLAN1</a:t>
            </a:r>
            <a:endParaRPr lang="en-US" sz="1400" dirty="0"/>
          </a:p>
        </p:txBody>
      </p:sp>
      <p:sp>
        <p:nvSpPr>
          <p:cNvPr id="216" name="TextBox 215"/>
          <p:cNvSpPr txBox="1"/>
          <p:nvPr/>
        </p:nvSpPr>
        <p:spPr>
          <a:xfrm>
            <a:off x="4800600" y="1981200"/>
            <a:ext cx="665567" cy="307777"/>
          </a:xfrm>
          <a:prstGeom prst="rect">
            <a:avLst/>
          </a:prstGeom>
          <a:noFill/>
        </p:spPr>
        <p:txBody>
          <a:bodyPr wrap="none" rtlCol="0">
            <a:spAutoFit/>
          </a:bodyPr>
          <a:lstStyle/>
          <a:p>
            <a:r>
              <a:rPr lang="de-DE" sz="1400" dirty="0" smtClean="0"/>
              <a:t>VLAN4</a:t>
            </a:r>
            <a:endParaRPr lang="en-US" sz="1400" dirty="0"/>
          </a:p>
        </p:txBody>
      </p:sp>
      <p:sp>
        <p:nvSpPr>
          <p:cNvPr id="217" name="TextBox 216"/>
          <p:cNvSpPr txBox="1"/>
          <p:nvPr/>
        </p:nvSpPr>
        <p:spPr>
          <a:xfrm>
            <a:off x="1524000" y="2004060"/>
            <a:ext cx="665567" cy="307777"/>
          </a:xfrm>
          <a:prstGeom prst="rect">
            <a:avLst/>
          </a:prstGeom>
          <a:noFill/>
        </p:spPr>
        <p:txBody>
          <a:bodyPr wrap="none" rtlCol="0">
            <a:spAutoFit/>
          </a:bodyPr>
          <a:lstStyle/>
          <a:p>
            <a:r>
              <a:rPr lang="de-DE" sz="1400" dirty="0" smtClean="0"/>
              <a:t>VLAN2</a:t>
            </a:r>
            <a:endParaRPr lang="en-US" sz="1400" dirty="0"/>
          </a:p>
        </p:txBody>
      </p:sp>
      <p:sp>
        <p:nvSpPr>
          <p:cNvPr id="218" name="TextBox 217"/>
          <p:cNvSpPr txBox="1"/>
          <p:nvPr/>
        </p:nvSpPr>
        <p:spPr>
          <a:xfrm>
            <a:off x="922020" y="2004060"/>
            <a:ext cx="665567" cy="307777"/>
          </a:xfrm>
          <a:prstGeom prst="rect">
            <a:avLst/>
          </a:prstGeom>
          <a:noFill/>
        </p:spPr>
        <p:txBody>
          <a:bodyPr wrap="none" rtlCol="0">
            <a:spAutoFit/>
          </a:bodyPr>
          <a:lstStyle/>
          <a:p>
            <a:r>
              <a:rPr lang="de-DE" sz="1400" dirty="0" smtClean="0"/>
              <a:t>VLAN3</a:t>
            </a:r>
            <a:endParaRPr lang="en-US" sz="1400" dirty="0"/>
          </a:p>
        </p:txBody>
      </p:sp>
      <p:cxnSp>
        <p:nvCxnSpPr>
          <p:cNvPr id="219" name="Straight Connector 218"/>
          <p:cNvCxnSpPr>
            <a:endCxn id="129" idx="2"/>
          </p:cNvCxnSpPr>
          <p:nvPr/>
        </p:nvCxnSpPr>
        <p:spPr bwMode="auto">
          <a:xfrm rot="16200000" flipH="1">
            <a:off x="1283281" y="1972373"/>
            <a:ext cx="661662" cy="324990"/>
          </a:xfrm>
          <a:prstGeom prst="line">
            <a:avLst/>
          </a:prstGeom>
          <a:solidFill>
            <a:schemeClr val="bg1"/>
          </a:solidFill>
          <a:ln w="28575" cap="flat" cmpd="sng" algn="ctr">
            <a:solidFill>
              <a:srgbClr val="FF33CC"/>
            </a:solidFill>
            <a:prstDash val="dash"/>
            <a:round/>
            <a:headEnd type="none" w="med" len="med"/>
            <a:tailEnd type="none" w="med" len="med"/>
          </a:ln>
          <a:effectLst/>
        </p:spPr>
      </p:cxnSp>
      <p:cxnSp>
        <p:nvCxnSpPr>
          <p:cNvPr id="222" name="Straight Connector 221"/>
          <p:cNvCxnSpPr/>
          <p:nvPr/>
        </p:nvCxnSpPr>
        <p:spPr bwMode="auto">
          <a:xfrm rot="5400000">
            <a:off x="3429003" y="5554979"/>
            <a:ext cx="1211577" cy="7622"/>
          </a:xfrm>
          <a:prstGeom prst="line">
            <a:avLst/>
          </a:prstGeom>
          <a:solidFill>
            <a:schemeClr val="bg1"/>
          </a:solidFill>
          <a:ln w="28575" cap="flat" cmpd="sng" algn="ctr">
            <a:solidFill>
              <a:srgbClr val="00B0F0"/>
            </a:solidFill>
            <a:prstDash val="lgDash"/>
            <a:round/>
            <a:headEnd type="none" w="med" len="med"/>
            <a:tailEnd type="none" w="med" len="med"/>
          </a:ln>
          <a:effectLst/>
        </p:spPr>
      </p:cxnSp>
      <p:sp>
        <p:nvSpPr>
          <p:cNvPr id="237" name="TextBox 236"/>
          <p:cNvSpPr txBox="1"/>
          <p:nvPr/>
        </p:nvSpPr>
        <p:spPr>
          <a:xfrm>
            <a:off x="6511864" y="1234440"/>
            <a:ext cx="631904" cy="369332"/>
          </a:xfrm>
          <a:prstGeom prst="rect">
            <a:avLst/>
          </a:prstGeom>
          <a:noFill/>
        </p:spPr>
        <p:txBody>
          <a:bodyPr wrap="none" rtlCol="0">
            <a:spAutoFit/>
          </a:bodyPr>
          <a:lstStyle/>
          <a:p>
            <a:r>
              <a:rPr lang="de-DE" dirty="0" smtClean="0"/>
              <a:t>DMZ</a:t>
            </a:r>
            <a:endParaRPr lang="en-US" dirty="0"/>
          </a:p>
        </p:txBody>
      </p:sp>
      <p:sp>
        <p:nvSpPr>
          <p:cNvPr id="238" name="TextBox 237"/>
          <p:cNvSpPr txBox="1"/>
          <p:nvPr/>
        </p:nvSpPr>
        <p:spPr>
          <a:xfrm>
            <a:off x="5235453" y="1226820"/>
            <a:ext cx="479555" cy="369332"/>
          </a:xfrm>
          <a:prstGeom prst="rect">
            <a:avLst/>
          </a:prstGeom>
          <a:noFill/>
        </p:spPr>
        <p:txBody>
          <a:bodyPr wrap="none" rtlCol="0">
            <a:spAutoFit/>
          </a:bodyPr>
          <a:lstStyle/>
          <a:p>
            <a:r>
              <a:rPr lang="de-DE" dirty="0" smtClean="0"/>
              <a:t>ISA</a:t>
            </a:r>
            <a:endParaRPr lang="en-US" dirty="0"/>
          </a:p>
        </p:txBody>
      </p:sp>
      <p:sp>
        <p:nvSpPr>
          <p:cNvPr id="239" name="TextBox 238"/>
          <p:cNvSpPr txBox="1"/>
          <p:nvPr/>
        </p:nvSpPr>
        <p:spPr>
          <a:xfrm>
            <a:off x="3857620" y="1203960"/>
            <a:ext cx="630301" cy="369332"/>
          </a:xfrm>
          <a:prstGeom prst="rect">
            <a:avLst/>
          </a:prstGeom>
          <a:noFill/>
        </p:spPr>
        <p:txBody>
          <a:bodyPr wrap="none" rtlCol="0">
            <a:spAutoFit/>
          </a:bodyPr>
          <a:lstStyle/>
          <a:p>
            <a:r>
              <a:rPr lang="de-DE" dirty="0" smtClean="0"/>
              <a:t>CRM</a:t>
            </a:r>
            <a:endParaRPr lang="en-US" dirty="0"/>
          </a:p>
        </p:txBody>
      </p:sp>
      <p:cxnSp>
        <p:nvCxnSpPr>
          <p:cNvPr id="246" name="Straight Connector 245"/>
          <p:cNvCxnSpPr>
            <a:stCxn id="242" idx="3"/>
          </p:cNvCxnSpPr>
          <p:nvPr/>
        </p:nvCxnSpPr>
        <p:spPr bwMode="auto">
          <a:xfrm flipH="1">
            <a:off x="7924801" y="5290500"/>
            <a:ext cx="21590" cy="554670"/>
          </a:xfrm>
          <a:prstGeom prst="line">
            <a:avLst/>
          </a:prstGeom>
          <a:solidFill>
            <a:schemeClr val="bg1"/>
          </a:solidFill>
          <a:ln w="28575" cap="flat" cmpd="sng" algn="ctr">
            <a:solidFill>
              <a:srgbClr val="FF0000"/>
            </a:solidFill>
            <a:prstDash val="sysDot"/>
            <a:round/>
            <a:headEnd type="none" w="med" len="med"/>
            <a:tailEnd type="none" w="med" len="med"/>
          </a:ln>
          <a:effectLst/>
        </p:spPr>
      </p:cxnSp>
      <p:pic>
        <p:nvPicPr>
          <p:cNvPr id="242" name="Picture 5" descr="UserWithDesktopComputerAndBook01"/>
          <p:cNvPicPr>
            <a:picLocks noChangeAspect="1" noChangeArrowheads="1"/>
          </p:cNvPicPr>
          <p:nvPr/>
        </p:nvPicPr>
        <p:blipFill>
          <a:blip r:embed="rId9" cstate="print"/>
          <a:srcRect/>
          <a:stretch>
            <a:fillRect/>
          </a:stretch>
        </p:blipFill>
        <p:spPr bwMode="auto">
          <a:xfrm>
            <a:off x="7239000" y="4876800"/>
            <a:ext cx="707391" cy="827400"/>
          </a:xfrm>
          <a:prstGeom prst="rect">
            <a:avLst/>
          </a:prstGeom>
          <a:noFill/>
          <a:ln w="9525">
            <a:noFill/>
            <a:miter lim="800000"/>
            <a:headEnd/>
            <a:tailEnd/>
          </a:ln>
        </p:spPr>
      </p:pic>
      <p:grpSp>
        <p:nvGrpSpPr>
          <p:cNvPr id="7" name="Group 256"/>
          <p:cNvGrpSpPr/>
          <p:nvPr/>
        </p:nvGrpSpPr>
        <p:grpSpPr>
          <a:xfrm>
            <a:off x="5956932" y="4893942"/>
            <a:ext cx="1263332" cy="863917"/>
            <a:chOff x="5365702" y="4922520"/>
            <a:chExt cx="1528810" cy="970597"/>
          </a:xfrm>
        </p:grpSpPr>
        <p:pic>
          <p:nvPicPr>
            <p:cNvPr id="247" name="Picture 6" descr="StorageArray_External_RackMount"/>
            <p:cNvPicPr>
              <a:picLocks noChangeAspect="1" noChangeArrowheads="1"/>
            </p:cNvPicPr>
            <p:nvPr/>
          </p:nvPicPr>
          <p:blipFill>
            <a:blip r:embed="rId10" cstate="print"/>
            <a:srcRect/>
            <a:stretch>
              <a:fillRect/>
            </a:stretch>
          </p:blipFill>
          <p:spPr bwMode="auto">
            <a:xfrm>
              <a:off x="5365702" y="4922520"/>
              <a:ext cx="1528810" cy="970597"/>
            </a:xfrm>
            <a:prstGeom prst="rect">
              <a:avLst/>
            </a:prstGeom>
            <a:noFill/>
            <a:ln w="9525">
              <a:noFill/>
              <a:miter lim="800000"/>
              <a:headEnd/>
              <a:tailEnd/>
            </a:ln>
          </p:spPr>
        </p:pic>
        <p:sp>
          <p:nvSpPr>
            <p:cNvPr id="249" name="TextBox 248"/>
            <p:cNvSpPr txBox="1"/>
            <p:nvPr/>
          </p:nvSpPr>
          <p:spPr>
            <a:xfrm rot="899408">
              <a:off x="5574289" y="5046546"/>
              <a:ext cx="1199222" cy="380360"/>
            </a:xfrm>
            <a:prstGeom prst="rect">
              <a:avLst/>
            </a:prstGeom>
            <a:noFill/>
          </p:spPr>
          <p:txBody>
            <a:bodyPr wrap="none" rtlCol="0">
              <a:spAutoFit/>
            </a:bodyPr>
            <a:lstStyle/>
            <a:p>
              <a:r>
                <a:rPr lang="de-DE" sz="1600" dirty="0" smtClean="0"/>
                <a:t>iSCSI</a:t>
              </a:r>
              <a:r>
                <a:rPr lang="zh-CN" altLang="en-US" sz="1600" dirty="0" smtClean="0"/>
                <a:t>阵列</a:t>
              </a:r>
              <a:endParaRPr lang="en-US" sz="1600" dirty="0"/>
            </a:p>
          </p:txBody>
        </p:sp>
      </p:grpSp>
      <p:sp>
        <p:nvSpPr>
          <p:cNvPr id="261" name="TextBox 260"/>
          <p:cNvSpPr txBox="1"/>
          <p:nvPr/>
        </p:nvSpPr>
        <p:spPr>
          <a:xfrm>
            <a:off x="4986085" y="4549983"/>
            <a:ext cx="1441420" cy="307777"/>
          </a:xfrm>
          <a:prstGeom prst="rect">
            <a:avLst/>
          </a:prstGeom>
          <a:noFill/>
        </p:spPr>
        <p:txBody>
          <a:bodyPr wrap="none" rtlCol="0">
            <a:spAutoFit/>
          </a:bodyPr>
          <a:lstStyle/>
          <a:p>
            <a:r>
              <a:rPr lang="zh-CN" altLang="en-US" sz="1400" dirty="0" smtClean="0"/>
              <a:t>内部网络客户端</a:t>
            </a:r>
            <a:endParaRPr lang="en-US" sz="1400" dirty="0"/>
          </a:p>
        </p:txBody>
      </p:sp>
      <p:pic>
        <p:nvPicPr>
          <p:cNvPr id="268" name="Picture 267" descr="Computer_and_User.png"/>
          <p:cNvPicPr>
            <a:picLocks noChangeAspect="1"/>
          </p:cNvPicPr>
          <p:nvPr/>
        </p:nvPicPr>
        <p:blipFill>
          <a:blip r:embed="rId11" cstate="print"/>
          <a:stretch>
            <a:fillRect/>
          </a:stretch>
        </p:blipFill>
        <p:spPr>
          <a:xfrm>
            <a:off x="4913854" y="4832982"/>
            <a:ext cx="755328" cy="786032"/>
          </a:xfrm>
          <a:prstGeom prst="rect">
            <a:avLst/>
          </a:prstGeom>
        </p:spPr>
      </p:pic>
      <p:sp>
        <p:nvSpPr>
          <p:cNvPr id="269" name="TextBox 268"/>
          <p:cNvSpPr txBox="1"/>
          <p:nvPr/>
        </p:nvSpPr>
        <p:spPr>
          <a:xfrm>
            <a:off x="7980970" y="5214950"/>
            <a:ext cx="877310" cy="307777"/>
          </a:xfrm>
          <a:prstGeom prst="rect">
            <a:avLst/>
          </a:prstGeom>
          <a:noFill/>
        </p:spPr>
        <p:txBody>
          <a:bodyPr wrap="square" rtlCol="0">
            <a:spAutoFit/>
          </a:bodyPr>
          <a:lstStyle/>
          <a:p>
            <a:r>
              <a:rPr lang="zh-CN" altLang="en-US" sz="1400" dirty="0" smtClean="0"/>
              <a:t>管理员</a:t>
            </a:r>
            <a:endParaRPr lang="en-US" sz="1400" dirty="0"/>
          </a:p>
        </p:txBody>
      </p:sp>
      <p:sp>
        <p:nvSpPr>
          <p:cNvPr id="76" name="TextBox 75"/>
          <p:cNvSpPr txBox="1"/>
          <p:nvPr/>
        </p:nvSpPr>
        <p:spPr>
          <a:xfrm>
            <a:off x="1447800" y="4213020"/>
            <a:ext cx="1237070" cy="369332"/>
          </a:xfrm>
          <a:prstGeom prst="rect">
            <a:avLst/>
          </a:prstGeom>
          <a:noFill/>
        </p:spPr>
        <p:txBody>
          <a:bodyPr wrap="none" rtlCol="0">
            <a:spAutoFit/>
          </a:bodyPr>
          <a:lstStyle/>
          <a:p>
            <a:r>
              <a:rPr lang="en-US" dirty="0" smtClean="0"/>
              <a:t>Trunk Ports</a:t>
            </a:r>
            <a:endParaRPr lang="en-US" dirty="0"/>
          </a:p>
        </p:txBody>
      </p:sp>
      <p:cxnSp>
        <p:nvCxnSpPr>
          <p:cNvPr id="77" name="Straight Connector 76"/>
          <p:cNvCxnSpPr/>
          <p:nvPr/>
        </p:nvCxnSpPr>
        <p:spPr bwMode="auto">
          <a:xfrm rot="16200000" flipH="1">
            <a:off x="6816371" y="2305330"/>
            <a:ext cx="216100" cy="171963"/>
          </a:xfrm>
          <a:prstGeom prst="line">
            <a:avLst/>
          </a:prstGeom>
          <a:solidFill>
            <a:schemeClr val="bg1"/>
          </a:solidFill>
          <a:ln w="28575" cap="flat" cmpd="sng" algn="ctr">
            <a:solidFill>
              <a:schemeClr val="accent1">
                <a:lumMod val="50000"/>
              </a:schemeClr>
            </a:solidFill>
            <a:prstDash val="solid"/>
            <a:round/>
            <a:headEnd type="none" w="med" len="med"/>
            <a:tailEnd type="none" w="med" len="med"/>
          </a:ln>
          <a:effectLst/>
        </p:spPr>
      </p:cxnSp>
      <p:cxnSp>
        <p:nvCxnSpPr>
          <p:cNvPr id="84" name="Straight Connector 83"/>
          <p:cNvCxnSpPr/>
          <p:nvPr/>
        </p:nvCxnSpPr>
        <p:spPr bwMode="auto">
          <a:xfrm rot="5400000">
            <a:off x="2598422" y="5554978"/>
            <a:ext cx="1211577" cy="7622"/>
          </a:xfrm>
          <a:prstGeom prst="line">
            <a:avLst/>
          </a:prstGeom>
          <a:solidFill>
            <a:schemeClr val="bg1"/>
          </a:solidFill>
          <a:ln w="28575" cap="flat" cmpd="sng" algn="ctr">
            <a:solidFill>
              <a:srgbClr val="00B0F0"/>
            </a:solidFill>
            <a:prstDash val="lgDash"/>
            <a:round/>
            <a:headEnd type="none" w="med" len="med"/>
            <a:tailEnd type="none" w="med" len="med"/>
          </a:ln>
          <a:effectLst/>
        </p:spPr>
      </p:cxnSp>
      <p:pic>
        <p:nvPicPr>
          <p:cNvPr id="88" name="Picture 12" descr="pro1000_pf_dualport_server_adapter1"/>
          <p:cNvPicPr>
            <a:picLocks noChangeAspect="1" noChangeArrowheads="1"/>
          </p:cNvPicPr>
          <p:nvPr/>
        </p:nvPicPr>
        <p:blipFill>
          <a:blip r:embed="rId5" cstate="print"/>
          <a:stretch>
            <a:fillRect/>
          </a:stretch>
        </p:blipFill>
        <p:spPr bwMode="auto">
          <a:xfrm>
            <a:off x="5257800" y="3581400"/>
            <a:ext cx="1123903" cy="760559"/>
          </a:xfrm>
          <a:prstGeom prst="rect">
            <a:avLst/>
          </a:prstGeom>
          <a:noFill/>
          <a:ln>
            <a:noFill/>
          </a:ln>
        </p:spPr>
      </p:pic>
      <p:cxnSp>
        <p:nvCxnSpPr>
          <p:cNvPr id="89" name="Straight Connector 88"/>
          <p:cNvCxnSpPr/>
          <p:nvPr/>
        </p:nvCxnSpPr>
        <p:spPr bwMode="auto">
          <a:xfrm rot="16200000" flipH="1">
            <a:off x="5464466" y="3527133"/>
            <a:ext cx="678447" cy="177379"/>
          </a:xfrm>
          <a:prstGeom prst="line">
            <a:avLst/>
          </a:prstGeom>
          <a:solidFill>
            <a:schemeClr val="bg1"/>
          </a:solidFill>
          <a:ln w="28575" cap="flat" cmpd="sng" algn="ctr">
            <a:solidFill>
              <a:srgbClr val="00B0F0"/>
            </a:solidFill>
            <a:prstDash val="lgDash"/>
            <a:round/>
            <a:headEnd type="none" w="med" len="med"/>
            <a:tailEnd type="none" w="med" len="med"/>
          </a:ln>
          <a:effectLst/>
        </p:spPr>
      </p:cxnSp>
      <p:cxnSp>
        <p:nvCxnSpPr>
          <p:cNvPr id="91" name="Straight Connector 90"/>
          <p:cNvCxnSpPr/>
          <p:nvPr/>
        </p:nvCxnSpPr>
        <p:spPr bwMode="auto">
          <a:xfrm rot="10800000" flipV="1">
            <a:off x="4191000" y="4114800"/>
            <a:ext cx="1295402" cy="609600"/>
          </a:xfrm>
          <a:prstGeom prst="line">
            <a:avLst/>
          </a:prstGeom>
          <a:solidFill>
            <a:schemeClr val="bg1"/>
          </a:solidFill>
          <a:ln w="28575" cap="flat" cmpd="sng" algn="ctr">
            <a:solidFill>
              <a:srgbClr val="00B0F0"/>
            </a:solidFill>
            <a:prstDash val="lgDash"/>
            <a:round/>
            <a:headEnd type="none" w="med" len="med"/>
            <a:tailEnd type="none" w="med" len="med"/>
          </a:ln>
          <a:effectLst/>
        </p:spPr>
      </p:cxnSp>
      <p:cxnSp>
        <p:nvCxnSpPr>
          <p:cNvPr id="94" name="Straight Connector 93"/>
          <p:cNvCxnSpPr/>
          <p:nvPr/>
        </p:nvCxnSpPr>
        <p:spPr bwMode="auto">
          <a:xfrm rot="10800000" flipV="1">
            <a:off x="3276600" y="3962400"/>
            <a:ext cx="2209800" cy="533400"/>
          </a:xfrm>
          <a:prstGeom prst="line">
            <a:avLst/>
          </a:prstGeom>
          <a:solidFill>
            <a:schemeClr val="bg1"/>
          </a:solidFill>
          <a:ln w="28575" cap="flat" cmpd="sng" algn="ctr">
            <a:solidFill>
              <a:srgbClr val="00B0F0"/>
            </a:solidFill>
            <a:prstDash val="lgDash"/>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smtClean="0"/>
              <a:t>规划服务器虚拟架构的管理与运营</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 VMM"/>
          <p:cNvSpPr/>
          <p:nvPr/>
        </p:nvSpPr>
        <p:spPr bwMode="blackGray">
          <a:xfrm rot="21162785">
            <a:off x="1811075" y="1005528"/>
            <a:ext cx="5521854" cy="5519208"/>
          </a:xfrm>
          <a:prstGeom prst="circularArrow">
            <a:avLst>
              <a:gd name="adj1" fmla="val 12500"/>
              <a:gd name="adj2" fmla="val 1142319"/>
              <a:gd name="adj3" fmla="val 20457681"/>
              <a:gd name="adj4" fmla="val 15369640"/>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5" name="Circular Arrow - SMS"/>
          <p:cNvSpPr/>
          <p:nvPr/>
        </p:nvSpPr>
        <p:spPr bwMode="blackGray">
          <a:xfrm rot="4488984">
            <a:off x="1812396" y="1006851"/>
            <a:ext cx="5521854" cy="5519208"/>
          </a:xfrm>
          <a:prstGeom prst="circularArrow">
            <a:avLst>
              <a:gd name="adj1" fmla="val 12500"/>
              <a:gd name="adj2" fmla="val 1142319"/>
              <a:gd name="adj3" fmla="val 20457681"/>
              <a:gd name="adj4" fmla="val 16604943"/>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6" name="Circular Arrow - MOM"/>
          <p:cNvSpPr/>
          <p:nvPr/>
        </p:nvSpPr>
        <p:spPr bwMode="blackGray">
          <a:xfrm rot="10293507">
            <a:off x="1811074" y="1115784"/>
            <a:ext cx="5521854" cy="5519208"/>
          </a:xfrm>
          <a:prstGeom prst="circularArrow">
            <a:avLst>
              <a:gd name="adj1" fmla="val 12500"/>
              <a:gd name="adj2" fmla="val 1142319"/>
              <a:gd name="adj3" fmla="val 20457681"/>
              <a:gd name="adj4" fmla="val 15855872"/>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sp>
        <p:nvSpPr>
          <p:cNvPr id="27" name="Circular Arrow - DPM"/>
          <p:cNvSpPr/>
          <p:nvPr/>
        </p:nvSpPr>
        <p:spPr bwMode="blackGray">
          <a:xfrm rot="14968484">
            <a:off x="1812396" y="1004204"/>
            <a:ext cx="5521854" cy="5519208"/>
          </a:xfrm>
          <a:prstGeom prst="circularArrow">
            <a:avLst>
              <a:gd name="adj1" fmla="val 12500"/>
              <a:gd name="adj2" fmla="val 1142319"/>
              <a:gd name="adj3" fmla="val 20457681"/>
              <a:gd name="adj4" fmla="val 16884024"/>
              <a:gd name="adj5" fmla="val 12500"/>
            </a:avLst>
          </a:prstGeom>
          <a:gradFill>
            <a:gsLst>
              <a:gs pos="0">
                <a:schemeClr val="bg2">
                  <a:lumMod val="20000"/>
                  <a:lumOff val="80000"/>
                  <a:alpha val="0"/>
                </a:schemeClr>
              </a:gs>
              <a:gs pos="100000">
                <a:schemeClr val="bg2">
                  <a:lumMod val="20000"/>
                  <a:lumOff val="80000"/>
                </a:schemeClr>
              </a:gs>
            </a:gsLst>
            <a:lin ang="0" scaled="0"/>
          </a:gradFill>
          <a:ln>
            <a:noFill/>
            <a:headEnd type="none" w="med" len="med"/>
            <a:tailEnd type="none" w="med" len="med"/>
          </a:ln>
          <a:effectLst>
            <a:outerShdw blurRad="215900" sx="102000" sy="102000" algn="ctr" rotWithShape="0">
              <a:prstClr val="black">
                <a:alpha val="59000"/>
              </a:prst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b="1" dirty="0">
              <a:solidFill>
                <a:schemeClr val="tx1"/>
              </a:solidFill>
              <a:latin typeface="Arial" charset="0"/>
            </a:endParaRPr>
          </a:p>
        </p:txBody>
      </p:sp>
      <p:grpSp>
        <p:nvGrpSpPr>
          <p:cNvPr id="2" name="Virtual Workload"/>
          <p:cNvGrpSpPr>
            <a:grpSpLocks/>
          </p:cNvGrpSpPr>
          <p:nvPr/>
        </p:nvGrpSpPr>
        <p:grpSpPr bwMode="auto">
          <a:xfrm>
            <a:off x="4856163" y="2700338"/>
            <a:ext cx="2032000" cy="2011362"/>
            <a:chOff x="4856335" y="2878437"/>
            <a:chExt cx="2031100" cy="2010384"/>
          </a:xfrm>
          <a:effectLst/>
        </p:grpSpPr>
        <p:sp>
          <p:nvSpPr>
            <p:cNvPr id="210950"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99"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0" name="TextBox 109"/>
            <p:cNvSpPr txBox="1"/>
            <p:nvPr/>
          </p:nvSpPr>
          <p:spPr>
            <a:xfrm>
              <a:off x="5128310" y="3368327"/>
              <a:ext cx="1355760" cy="486051"/>
            </a:xfrm>
            <a:prstGeom prst="rect">
              <a:avLst/>
            </a:prstGeom>
            <a:noFill/>
            <a:ln>
              <a:noFill/>
              <a:headEnd type="none" w="med" len="med"/>
              <a:tailEnd type="none" w="med" len="med"/>
            </a:ln>
            <a:effectLst/>
          </p:spPr>
          <p:txBody>
            <a:bodyPr wrap="square">
              <a:spAutoFit/>
            </a:bodyPr>
            <a:lstStyle/>
            <a:p>
              <a:pPr algn="ctr" fontAlgn="base">
                <a:lnSpc>
                  <a:spcPct val="80000"/>
                </a:lnSpc>
                <a:spcBef>
                  <a:spcPct val="0"/>
                </a:spcBef>
                <a:spcAft>
                  <a:spcPct val="0"/>
                </a:spcAft>
                <a:defRPr/>
              </a:pP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虚拟承载</a:t>
              </a:r>
              <a:endParaRPr lang="en-US" altLang="zh-CN"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a:p>
              <a:pPr algn="ctr" fontAlgn="base">
                <a:lnSpc>
                  <a:spcPct val="80000"/>
                </a:lnSpc>
                <a:spcBef>
                  <a:spcPct val="0"/>
                </a:spcBef>
                <a:spcAft>
                  <a:spcPct val="0"/>
                </a:spcAft>
                <a:defRPr/>
              </a:pP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的提供</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p:txBody>
        </p:sp>
      </p:grpSp>
      <p:grpSp>
        <p:nvGrpSpPr>
          <p:cNvPr id="3" name="OS / Software"/>
          <p:cNvGrpSpPr>
            <a:grpSpLocks/>
          </p:cNvGrpSpPr>
          <p:nvPr/>
        </p:nvGrpSpPr>
        <p:grpSpPr bwMode="auto">
          <a:xfrm>
            <a:off x="4053635" y="3441326"/>
            <a:ext cx="2014537" cy="2527300"/>
            <a:chOff x="4039648" y="3637907"/>
            <a:chExt cx="2014786" cy="2528195"/>
          </a:xfrm>
        </p:grpSpPr>
        <p:sp>
          <p:nvSpPr>
            <p:cNvPr id="210952"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1" name="TextBox 110"/>
            <p:cNvSpPr txBox="1"/>
            <p:nvPr/>
          </p:nvSpPr>
          <p:spPr>
            <a:xfrm>
              <a:off x="4406101" y="4403988"/>
              <a:ext cx="1371326" cy="683506"/>
            </a:xfrm>
            <a:prstGeom prst="rect">
              <a:avLst/>
            </a:prstGeom>
            <a:noFill/>
          </p:spPr>
          <p:txBody>
            <a:bodyPr wrap="square">
              <a:spAutoFit/>
            </a:bodyPr>
            <a:lstStyle/>
            <a:p>
              <a:pPr algn="ctr" fontAlgn="base">
                <a:lnSpc>
                  <a:spcPct val="80000"/>
                </a:lnSpc>
                <a:spcBef>
                  <a:spcPct val="0"/>
                </a:spcBef>
                <a:spcAft>
                  <a:spcPct val="0"/>
                </a:spcAft>
                <a:defRPr/>
              </a:pPr>
              <a:r>
                <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OS / </a:t>
              </a: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软件部署</a:t>
              </a:r>
              <a:r>
                <a:rPr 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 </a:t>
              </a: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补丁和状态管理</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p:txBody>
        </p:sp>
      </p:grpSp>
      <p:grpSp>
        <p:nvGrpSpPr>
          <p:cNvPr id="4" name="Performance and Health Monitoring"/>
          <p:cNvGrpSpPr>
            <a:grpSpLocks/>
          </p:cNvGrpSpPr>
          <p:nvPr/>
        </p:nvGrpSpPr>
        <p:grpSpPr bwMode="auto">
          <a:xfrm>
            <a:off x="2797175" y="3983038"/>
            <a:ext cx="2303463" cy="1731962"/>
            <a:chOff x="2797908" y="4160321"/>
            <a:chExt cx="2302401" cy="1732753"/>
          </a:xfrm>
        </p:grpSpPr>
        <p:sp>
          <p:nvSpPr>
            <p:cNvPr id="210949"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1"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2" name="TextBox 111"/>
            <p:cNvSpPr txBox="1"/>
            <p:nvPr/>
          </p:nvSpPr>
          <p:spPr>
            <a:xfrm>
              <a:off x="3094316" y="4559918"/>
              <a:ext cx="1523296" cy="289442"/>
            </a:xfrm>
            <a:prstGeom prst="rect">
              <a:avLst/>
            </a:prstGeom>
            <a:noFill/>
          </p:spPr>
          <p:txBody>
            <a:bodyPr wrap="square">
              <a:spAutoFit/>
            </a:bodyPr>
            <a:lstStyle/>
            <a:p>
              <a:pPr algn="ctr" fontAlgn="base">
                <a:lnSpc>
                  <a:spcPct val="80000"/>
                </a:lnSpc>
                <a:spcBef>
                  <a:spcPct val="0"/>
                </a:spcBef>
                <a:spcAft>
                  <a:spcPct val="0"/>
                </a:spcAft>
                <a:defRPr/>
              </a:pP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性能健康监视</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p:txBody>
        </p:sp>
      </p:grpSp>
      <p:grpSp>
        <p:nvGrpSpPr>
          <p:cNvPr id="5" name="Disaster Recovery"/>
          <p:cNvGrpSpPr>
            <a:grpSpLocks/>
          </p:cNvGrpSpPr>
          <p:nvPr/>
        </p:nvGrpSpPr>
        <p:grpSpPr bwMode="auto">
          <a:xfrm>
            <a:off x="2189163" y="2470150"/>
            <a:ext cx="2047875" cy="1995488"/>
            <a:chOff x="2189746" y="2647996"/>
            <a:chExt cx="2047291" cy="1994735"/>
          </a:xfrm>
          <a:effectLst/>
        </p:grpSpPr>
        <p:sp>
          <p:nvSpPr>
            <p:cNvPr id="210953"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2"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3" name="TextBox 112"/>
            <p:cNvSpPr txBox="1"/>
            <p:nvPr/>
          </p:nvSpPr>
          <p:spPr>
            <a:xfrm>
              <a:off x="2524296" y="3496989"/>
              <a:ext cx="1215678" cy="289201"/>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灾难恢复</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p:txBody>
        </p:sp>
      </p:grpSp>
      <p:grpSp>
        <p:nvGrpSpPr>
          <p:cNvPr id="6" name="Hardware Provisioning"/>
          <p:cNvGrpSpPr>
            <a:grpSpLocks/>
          </p:cNvGrpSpPr>
          <p:nvPr/>
        </p:nvGrpSpPr>
        <p:grpSpPr bwMode="auto">
          <a:xfrm>
            <a:off x="3978274" y="1462088"/>
            <a:ext cx="2308226" cy="1735137"/>
            <a:chOff x="3978621" y="1639115"/>
            <a:chExt cx="2307534" cy="1736526"/>
          </a:xfrm>
        </p:grpSpPr>
        <p:sp>
          <p:nvSpPr>
            <p:cNvPr id="210954"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9" name="TextBox 108"/>
            <p:cNvSpPr txBox="1"/>
            <p:nvPr/>
          </p:nvSpPr>
          <p:spPr>
            <a:xfrm>
              <a:off x="4419815" y="2311165"/>
              <a:ext cx="1523543" cy="289542"/>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硬件提供</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p:txBody>
        </p:sp>
        <p:sp>
          <p:nvSpPr>
            <p:cNvPr id="98"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grpSp>
        <p:nvGrpSpPr>
          <p:cNvPr id="7" name="Backup"/>
          <p:cNvGrpSpPr>
            <a:grpSpLocks/>
          </p:cNvGrpSpPr>
          <p:nvPr/>
        </p:nvGrpSpPr>
        <p:grpSpPr bwMode="auto">
          <a:xfrm>
            <a:off x="3043238" y="1185863"/>
            <a:ext cx="1997075" cy="2522537"/>
            <a:chOff x="3043283" y="1363629"/>
            <a:chExt cx="1996864" cy="2522119"/>
          </a:xfrm>
        </p:grpSpPr>
        <p:sp>
          <p:nvSpPr>
            <p:cNvPr id="210951"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gradFill flip="none" rotWithShape="1">
              <a:gsLst>
                <a:gs pos="0">
                  <a:srgbClr val="77D24A">
                    <a:shade val="30000"/>
                    <a:satMod val="115000"/>
                  </a:srgbClr>
                </a:gs>
                <a:gs pos="50000">
                  <a:srgbClr val="77D24A">
                    <a:shade val="67500"/>
                    <a:satMod val="115000"/>
                  </a:srgbClr>
                </a:gs>
                <a:gs pos="100000">
                  <a:srgbClr val="77D24A">
                    <a:shade val="100000"/>
                    <a:satMod val="115000"/>
                  </a:srgbClr>
                </a:gs>
              </a:gsLst>
              <a:lin ang="10800000" scaled="1"/>
              <a:tileRect/>
            </a:gra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14" name="TextBox 113"/>
            <p:cNvSpPr txBox="1"/>
            <p:nvPr/>
          </p:nvSpPr>
          <p:spPr>
            <a:xfrm>
              <a:off x="3211222" y="2334383"/>
              <a:ext cx="1215897" cy="289262"/>
            </a:xfrm>
            <a:prstGeom prst="rect">
              <a:avLst/>
            </a:prstGeom>
            <a:noFill/>
            <a:ln>
              <a:noFill/>
              <a:headEnd type="none" w="med" len="med"/>
              <a:tailEnd type="none" w="med" len="med"/>
            </a:ln>
            <a:effectLst/>
          </p:spPr>
          <p:txBody>
            <a:bodyPr>
              <a:spAutoFit/>
            </a:bodyPr>
            <a:lstStyle/>
            <a:p>
              <a:pPr algn="ctr" fontAlgn="base">
                <a:lnSpc>
                  <a:spcPct val="80000"/>
                </a:lnSpc>
                <a:spcBef>
                  <a:spcPct val="0"/>
                </a:spcBef>
                <a:spcAft>
                  <a:spcPct val="0"/>
                </a:spcAft>
                <a:defRPr/>
              </a:pPr>
              <a:r>
                <a:rPr lang="zh-CN" altLang="en-US" sz="16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rPr>
                <a:t>备份</a:t>
              </a:r>
              <a:endParaRPr lang="en-US" sz="16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241300" dir="5400000" algn="t" rotWithShape="0">
                    <a:prstClr val="black"/>
                  </a:outerShdw>
                </a:effectLst>
              </a:endParaRPr>
            </a:p>
          </p:txBody>
        </p:sp>
        <p:sp>
          <p:nvSpPr>
            <p:cNvPr id="210995"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grpSp>
      <p:sp>
        <p:nvSpPr>
          <p:cNvPr id="68" name="Title 67"/>
          <p:cNvSpPr>
            <a:spLocks noGrp="1"/>
          </p:cNvSpPr>
          <p:nvPr>
            <p:ph type="title"/>
          </p:nvPr>
        </p:nvSpPr>
        <p:spPr/>
        <p:txBody>
          <a:bodyPr/>
          <a:lstStyle/>
          <a:p>
            <a:r>
              <a:rPr lang="zh-CN" altLang="en-US" sz="4400" dirty="0" smtClean="0"/>
              <a:t>管理生命</a:t>
            </a:r>
            <a:r>
              <a:rPr lang="zh-CN" sz="4400" dirty="0" smtClean="0"/>
              <a:t>周期</a:t>
            </a:r>
            <a:endParaRPr lang="en-US" sz="4400" dirty="0"/>
          </a:p>
        </p:txBody>
      </p:sp>
      <p:pic>
        <p:nvPicPr>
          <p:cNvPr id="64" name="Rectangle 165901"/>
          <p:cNvPicPr>
            <a:picLocks noChangeAspect="1" noChangeArrowheads="1"/>
          </p:cNvPicPr>
          <p:nvPr/>
        </p:nvPicPr>
        <p:blipFill>
          <a:blip r:embed="rId3" cstate="print">
            <a:lum bright="100000"/>
          </a:blip>
          <a:stretch>
            <a:fillRect/>
          </a:stretch>
        </p:blipFill>
        <p:spPr bwMode="auto">
          <a:xfrm>
            <a:off x="147932" y="5751246"/>
            <a:ext cx="2128543" cy="533793"/>
          </a:xfrm>
          <a:prstGeom prst="rect">
            <a:avLst/>
          </a:prstGeom>
          <a:noFill/>
          <a:ln w="9525" cap="flat" cmpd="sng" algn="ctr">
            <a:noFill/>
            <a:prstDash val="solid"/>
            <a:miter lim="800000"/>
            <a:headEnd type="none" w="med" len="med"/>
            <a:tailEnd type="none" w="med" len="med"/>
          </a:ln>
          <a:effectLst/>
        </p:spPr>
      </p:pic>
      <p:pic>
        <p:nvPicPr>
          <p:cNvPr id="65" name="Picture 3" descr="SC-DPM07_bL.png"/>
          <p:cNvPicPr>
            <a:picLocks noChangeAspect="1"/>
          </p:cNvPicPr>
          <p:nvPr/>
        </p:nvPicPr>
        <p:blipFill>
          <a:blip r:embed="rId4" cstate="print">
            <a:lum bright="100000"/>
          </a:blip>
          <a:stretch>
            <a:fillRect/>
          </a:stretch>
        </p:blipFill>
        <p:spPr bwMode="auto">
          <a:xfrm>
            <a:off x="147931" y="956172"/>
            <a:ext cx="2511680" cy="545722"/>
          </a:xfrm>
          <a:prstGeom prst="rect">
            <a:avLst/>
          </a:prstGeom>
          <a:noFill/>
          <a:ln w="9525">
            <a:noFill/>
            <a:miter lim="800000"/>
            <a:headEnd/>
            <a:tailEnd/>
          </a:ln>
        </p:spPr>
      </p:pic>
      <p:pic>
        <p:nvPicPr>
          <p:cNvPr id="66" name="Rectangle 165961"/>
          <p:cNvPicPr>
            <a:picLocks noChangeAspect="1" noChangeArrowheads="1"/>
          </p:cNvPicPr>
          <p:nvPr/>
        </p:nvPicPr>
        <p:blipFill>
          <a:blip r:embed="rId5" cstate="print">
            <a:lum bright="100000"/>
          </a:blip>
          <a:stretch>
            <a:fillRect/>
          </a:stretch>
        </p:blipFill>
        <p:spPr bwMode="auto">
          <a:xfrm>
            <a:off x="6794731" y="5727126"/>
            <a:ext cx="2143140" cy="522005"/>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59" name="Rectangle 165903"/>
          <p:cNvPicPr>
            <a:picLocks noChangeAspect="1" noChangeArrowheads="1"/>
          </p:cNvPicPr>
          <p:nvPr/>
        </p:nvPicPr>
        <p:blipFill>
          <a:blip r:embed="rId6" cstate="print">
            <a:lum bright="100000"/>
          </a:blip>
          <a:stretch>
            <a:fillRect/>
          </a:stretch>
        </p:blipFill>
        <p:spPr bwMode="auto">
          <a:xfrm>
            <a:off x="6445972" y="930390"/>
            <a:ext cx="2491899" cy="571504"/>
          </a:xfrm>
          <a:prstGeom prst="rect">
            <a:avLst/>
          </a:prstGeom>
          <a:noFill/>
          <a:ln w="9525">
            <a:noFill/>
            <a:miter lim="800000"/>
            <a:headEnd/>
            <a:tailEnd/>
          </a:ln>
          <a:effectLst>
            <a:outerShdw blurRad="152400" dist="317500" dir="5400000" sx="90000" sy="-19000" rotWithShape="0">
              <a:prstClr val="black">
                <a:alpha val="15000"/>
              </a:prstClr>
            </a:outerShdw>
          </a:effectLst>
        </p:spPr>
      </p:pic>
      <p:grpSp>
        <p:nvGrpSpPr>
          <p:cNvPr id="8" name="Group 63"/>
          <p:cNvGrpSpPr/>
          <p:nvPr/>
        </p:nvGrpSpPr>
        <p:grpSpPr>
          <a:xfrm>
            <a:off x="7471474" y="4747091"/>
            <a:ext cx="1219200" cy="997614"/>
            <a:chOff x="6781800" y="4495800"/>
            <a:chExt cx="1219200" cy="997614"/>
          </a:xfrm>
          <a:effectLst/>
        </p:grpSpPr>
        <p:pic>
          <p:nvPicPr>
            <p:cNvPr id="172118" name="Picture 53" descr="double arrows"/>
            <p:cNvPicPr>
              <a:picLocks noChangeAspect="1" noChangeArrowheads="1"/>
            </p:cNvPicPr>
            <p:nvPr/>
          </p:nvPicPr>
          <p:blipFill>
            <a:blip r:embed="rId7" cstate="print">
              <a:duotone>
                <a:prstClr val="black"/>
                <a:schemeClr val="tx2">
                  <a:tint val="45000"/>
                  <a:satMod val="400000"/>
                </a:schemeClr>
              </a:duotone>
            </a:blip>
            <a:srcRect/>
            <a:stretch>
              <a:fillRect/>
            </a:stretch>
          </p:blipFill>
          <p:spPr bwMode="auto">
            <a:xfrm>
              <a:off x="6781800" y="4495800"/>
              <a:ext cx="1219200" cy="997614"/>
            </a:xfrm>
            <a:prstGeom prst="rect">
              <a:avLst/>
            </a:prstGeom>
            <a:noFill/>
            <a:ln w="9525">
              <a:noFill/>
              <a:miter lim="800000"/>
              <a:headEnd/>
              <a:tailEnd/>
            </a:ln>
          </p:spPr>
        </p:pic>
        <p:pic>
          <p:nvPicPr>
            <p:cNvPr id="172119" name="Picture 54" descr="developer Tools toolbox"/>
            <p:cNvPicPr>
              <a:picLocks noChangeAspect="1" noChangeArrowheads="1"/>
            </p:cNvPicPr>
            <p:nvPr/>
          </p:nvPicPr>
          <p:blipFill>
            <a:blip r:embed="rId8" cstate="print"/>
            <a:srcRect/>
            <a:stretch>
              <a:fillRect/>
            </a:stretch>
          </p:blipFill>
          <p:spPr bwMode="auto">
            <a:xfrm>
              <a:off x="7086600" y="4495800"/>
              <a:ext cx="653327" cy="982187"/>
            </a:xfrm>
            <a:prstGeom prst="rect">
              <a:avLst/>
            </a:prstGeom>
            <a:noFill/>
            <a:ln w="9525">
              <a:noFill/>
              <a:miter lim="800000"/>
              <a:headEnd/>
              <a:tailEnd/>
            </a:ln>
          </p:spPr>
        </p:pic>
      </p:grpSp>
      <p:grpSp>
        <p:nvGrpSpPr>
          <p:cNvPr id="9" name="Group 45"/>
          <p:cNvGrpSpPr>
            <a:grpSpLocks/>
          </p:cNvGrpSpPr>
          <p:nvPr/>
        </p:nvGrpSpPr>
        <p:grpSpPr bwMode="auto">
          <a:xfrm>
            <a:off x="7284203" y="1520121"/>
            <a:ext cx="1676400" cy="1330037"/>
            <a:chOff x="7858" y="738"/>
            <a:chExt cx="726" cy="576"/>
          </a:xfrm>
        </p:grpSpPr>
        <p:pic>
          <p:nvPicPr>
            <p:cNvPr id="16" name="Picture 46" descr="PC sm"/>
            <p:cNvPicPr>
              <a:picLocks noChangeAspect="1" noChangeArrowheads="1"/>
            </p:cNvPicPr>
            <p:nvPr/>
          </p:nvPicPr>
          <p:blipFill>
            <a:blip r:embed="rId9" cstate="print"/>
            <a:srcRect/>
            <a:stretch>
              <a:fillRect/>
            </a:stretch>
          </p:blipFill>
          <p:spPr bwMode="auto">
            <a:xfrm rot="21360000" flipH="1">
              <a:off x="8116" y="752"/>
              <a:ext cx="468" cy="461"/>
            </a:xfrm>
            <a:prstGeom prst="rect">
              <a:avLst/>
            </a:prstGeom>
            <a:noFill/>
            <a:ln w="9525">
              <a:noFill/>
              <a:miter lim="800000"/>
              <a:headEnd/>
              <a:tailEnd/>
            </a:ln>
            <a:effectLst>
              <a:outerShdw dist="12700" dir="5400000" algn="ctr" rotWithShape="0">
                <a:schemeClr val="bg2"/>
              </a:outerShdw>
            </a:effectLst>
          </p:spPr>
        </p:pic>
        <p:pic>
          <p:nvPicPr>
            <p:cNvPr id="17" name="Picture 47" descr="PC sm"/>
            <p:cNvPicPr>
              <a:picLocks noChangeAspect="1" noChangeArrowheads="1"/>
            </p:cNvPicPr>
            <p:nvPr/>
          </p:nvPicPr>
          <p:blipFill>
            <a:blip r:embed="rId10" cstate="print"/>
            <a:srcRect/>
            <a:stretch>
              <a:fillRect/>
            </a:stretch>
          </p:blipFill>
          <p:spPr bwMode="auto">
            <a:xfrm rot="21360000" flipH="1">
              <a:off x="7858" y="853"/>
              <a:ext cx="467" cy="461"/>
            </a:xfrm>
            <a:prstGeom prst="rect">
              <a:avLst/>
            </a:prstGeom>
            <a:noFill/>
            <a:ln w="9525" algn="ctr">
              <a:noFill/>
              <a:miter lim="800000"/>
              <a:headEnd/>
              <a:tailEnd/>
            </a:ln>
            <a:effectLst>
              <a:outerShdw dist="12700" dir="5400000" algn="ctr" rotWithShape="0">
                <a:schemeClr val="bg2"/>
              </a:outerShdw>
            </a:effectLst>
          </p:spPr>
        </p:pic>
        <p:pic>
          <p:nvPicPr>
            <p:cNvPr id="18" name="Picture 48" descr="PC sm"/>
            <p:cNvPicPr>
              <a:picLocks noChangeAspect="1" noChangeArrowheads="1"/>
            </p:cNvPicPr>
            <p:nvPr/>
          </p:nvPicPr>
          <p:blipFill>
            <a:blip r:embed="rId10" cstate="print"/>
            <a:srcRect/>
            <a:stretch>
              <a:fillRect/>
            </a:stretch>
          </p:blipFill>
          <p:spPr bwMode="auto">
            <a:xfrm rot="21360000" flipH="1">
              <a:off x="7972" y="738"/>
              <a:ext cx="467" cy="460"/>
            </a:xfrm>
            <a:prstGeom prst="rect">
              <a:avLst/>
            </a:prstGeom>
            <a:noFill/>
            <a:ln w="9525" algn="ctr">
              <a:noFill/>
              <a:miter lim="800000"/>
              <a:headEnd/>
              <a:tailEnd/>
            </a:ln>
            <a:effectLst>
              <a:outerShdw dist="12700" dir="5400000" algn="ctr" rotWithShape="0">
                <a:schemeClr val="bg2"/>
              </a:outerShdw>
            </a:effectLst>
          </p:spPr>
        </p:pic>
      </p:grpSp>
      <p:grpSp>
        <p:nvGrpSpPr>
          <p:cNvPr id="10" name="Group 57"/>
          <p:cNvGrpSpPr>
            <a:grpSpLocks/>
          </p:cNvGrpSpPr>
          <p:nvPr/>
        </p:nvGrpSpPr>
        <p:grpSpPr bwMode="auto">
          <a:xfrm>
            <a:off x="143550" y="1520121"/>
            <a:ext cx="1802778" cy="1243013"/>
            <a:chOff x="3131" y="-3574"/>
            <a:chExt cx="1006" cy="694"/>
          </a:xfrm>
        </p:grpSpPr>
        <p:pic>
          <p:nvPicPr>
            <p:cNvPr id="172111" name="Picture 58" descr="User-State-Migration-Icon"/>
            <p:cNvPicPr>
              <a:picLocks noChangeAspect="1" noChangeArrowheads="1"/>
            </p:cNvPicPr>
            <p:nvPr/>
          </p:nvPicPr>
          <p:blipFill>
            <a:blip r:embed="rId11" cstate="print"/>
            <a:srcRect/>
            <a:stretch>
              <a:fillRect/>
            </a:stretch>
          </p:blipFill>
          <p:spPr bwMode="auto">
            <a:xfrm>
              <a:off x="3131" y="-3574"/>
              <a:ext cx="1006" cy="694"/>
            </a:xfrm>
            <a:prstGeom prst="rect">
              <a:avLst/>
            </a:prstGeom>
            <a:noFill/>
            <a:ln w="9525">
              <a:noFill/>
              <a:miter lim="800000"/>
              <a:headEnd/>
              <a:tailEnd/>
            </a:ln>
          </p:spPr>
        </p:pic>
        <p:pic>
          <p:nvPicPr>
            <p:cNvPr id="172112" name="Picture 59" descr="data page"/>
            <p:cNvPicPr>
              <a:picLocks noChangeAspect="1" noChangeArrowheads="1"/>
            </p:cNvPicPr>
            <p:nvPr/>
          </p:nvPicPr>
          <p:blipFill>
            <a:blip r:embed="rId12" cstate="print"/>
            <a:srcRect/>
            <a:stretch>
              <a:fillRect/>
            </a:stretch>
          </p:blipFill>
          <p:spPr bwMode="auto">
            <a:xfrm>
              <a:off x="3550" y="-3344"/>
              <a:ext cx="284" cy="341"/>
            </a:xfrm>
            <a:prstGeom prst="rect">
              <a:avLst/>
            </a:prstGeom>
            <a:noFill/>
            <a:ln w="9525">
              <a:noFill/>
              <a:miter lim="800000"/>
              <a:headEnd/>
              <a:tailEnd/>
            </a:ln>
          </p:spPr>
        </p:pic>
        <p:pic>
          <p:nvPicPr>
            <p:cNvPr id="172113" name="Picture 60" descr="page"/>
            <p:cNvPicPr>
              <a:picLocks noChangeAspect="1" noChangeArrowheads="1"/>
            </p:cNvPicPr>
            <p:nvPr/>
          </p:nvPicPr>
          <p:blipFill>
            <a:blip r:embed="rId13" cstate="print"/>
            <a:srcRect/>
            <a:stretch>
              <a:fillRect/>
            </a:stretch>
          </p:blipFill>
          <p:spPr bwMode="auto">
            <a:xfrm>
              <a:off x="3431" y="-3492"/>
              <a:ext cx="123" cy="148"/>
            </a:xfrm>
            <a:prstGeom prst="rect">
              <a:avLst/>
            </a:prstGeom>
            <a:noFill/>
            <a:ln w="9525">
              <a:noFill/>
              <a:miter lim="800000"/>
              <a:headEnd/>
              <a:tailEnd/>
            </a:ln>
          </p:spPr>
        </p:pic>
      </p:grpSp>
      <p:sp>
        <p:nvSpPr>
          <p:cNvPr id="172050" name="Freeform 24"/>
          <p:cNvSpPr>
            <a:spLocks/>
          </p:cNvSpPr>
          <p:nvPr/>
        </p:nvSpPr>
        <p:spPr bwMode="auto">
          <a:xfrm>
            <a:off x="2362200" y="685800"/>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endParaRPr lang="en-US"/>
          </a:p>
        </p:txBody>
      </p:sp>
      <p:sp>
        <p:nvSpPr>
          <p:cNvPr id="172051" name="Freeform 30"/>
          <p:cNvSpPr>
            <a:spLocks/>
          </p:cNvSpPr>
          <p:nvPr/>
        </p:nvSpPr>
        <p:spPr bwMode="auto">
          <a:xfrm>
            <a:off x="2347913" y="685800"/>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endParaRPr lang="en-US"/>
          </a:p>
        </p:txBody>
      </p:sp>
      <p:pic>
        <p:nvPicPr>
          <p:cNvPr id="69" name="Picture 16" descr="enterprise sand"/>
          <p:cNvPicPr>
            <a:picLocks noChangeAspect="1" noChangeArrowheads="1"/>
          </p:cNvPicPr>
          <p:nvPr/>
        </p:nvPicPr>
        <p:blipFill>
          <a:blip r:embed="rId14" cstate="print"/>
          <a:srcRect/>
          <a:stretch>
            <a:fillRect/>
          </a:stretch>
        </p:blipFill>
        <p:spPr bwMode="auto">
          <a:xfrm>
            <a:off x="1434882" y="4493055"/>
            <a:ext cx="832908" cy="1249363"/>
          </a:xfrm>
          <a:prstGeom prst="rect">
            <a:avLst/>
          </a:prstGeom>
          <a:noFill/>
          <a:ln w="9525">
            <a:noFill/>
            <a:miter lim="800000"/>
            <a:headEnd/>
            <a:tailEnd/>
          </a:ln>
          <a:effectLst/>
        </p:spPr>
      </p:pic>
      <p:grpSp>
        <p:nvGrpSpPr>
          <p:cNvPr id="11" name="Group 102"/>
          <p:cNvGrpSpPr>
            <a:grpSpLocks/>
          </p:cNvGrpSpPr>
          <p:nvPr/>
        </p:nvGrpSpPr>
        <p:grpSpPr bwMode="auto">
          <a:xfrm>
            <a:off x="139482" y="4569255"/>
            <a:ext cx="1646315" cy="1258365"/>
            <a:chOff x="3044" y="4308"/>
            <a:chExt cx="1023" cy="781"/>
          </a:xfrm>
          <a:effectLst/>
        </p:grpSpPr>
        <p:pic>
          <p:nvPicPr>
            <p:cNvPr id="172067" name="Picture 103" descr="cloud illustration icon"/>
            <p:cNvPicPr>
              <a:picLocks noChangeAspect="1" noChangeArrowheads="1"/>
            </p:cNvPicPr>
            <p:nvPr/>
          </p:nvPicPr>
          <p:blipFill>
            <a:blip r:embed="rId15" cstate="print">
              <a:lum contrast="18000"/>
            </a:blip>
            <a:srcRect/>
            <a:stretch>
              <a:fillRect/>
            </a:stretch>
          </p:blipFill>
          <p:spPr bwMode="auto">
            <a:xfrm>
              <a:off x="3044" y="4308"/>
              <a:ext cx="1023" cy="781"/>
            </a:xfrm>
            <a:prstGeom prst="rect">
              <a:avLst/>
            </a:prstGeom>
            <a:noFill/>
            <a:ln w="9525">
              <a:noFill/>
              <a:miter lim="800000"/>
              <a:headEnd/>
              <a:tailEnd/>
            </a:ln>
          </p:spPr>
        </p:pic>
        <p:pic>
          <p:nvPicPr>
            <p:cNvPr id="172068" name="Picture 104" descr="arrow 0 gold  arrow curved double headed 1"/>
            <p:cNvPicPr>
              <a:picLocks noChangeAspect="1" noChangeArrowheads="1"/>
            </p:cNvPicPr>
            <p:nvPr/>
          </p:nvPicPr>
          <p:blipFill>
            <a:blip r:embed="rId16" cstate="print">
              <a:lum bright="6000" contrast="24000"/>
            </a:blip>
            <a:srcRect/>
            <a:stretch>
              <a:fillRect/>
            </a:stretch>
          </p:blipFill>
          <p:spPr bwMode="auto">
            <a:xfrm>
              <a:off x="3281" y="4418"/>
              <a:ext cx="564" cy="404"/>
            </a:xfrm>
            <a:prstGeom prst="rect">
              <a:avLst/>
            </a:prstGeom>
            <a:noFill/>
            <a:ln w="9525">
              <a:noFill/>
              <a:miter lim="800000"/>
              <a:headEnd/>
              <a:tailEnd/>
            </a:ln>
          </p:spPr>
        </p:pic>
      </p:grpSp>
      <p:sp>
        <p:nvSpPr>
          <p:cNvPr id="60" name="Rounded Rectangular Callout 59"/>
          <p:cNvSpPr/>
          <p:nvPr/>
        </p:nvSpPr>
        <p:spPr bwMode="auto">
          <a:xfrm>
            <a:off x="4667372" y="2428856"/>
            <a:ext cx="3726426" cy="1160206"/>
          </a:xfrm>
          <a:prstGeom prst="wedgeRoundRectCallout">
            <a:avLst>
              <a:gd name="adj1" fmla="val 34829"/>
              <a:gd name="adj2" fmla="val -76849"/>
              <a:gd name="adj3" fmla="val 16667"/>
            </a:avLst>
          </a:prstGeom>
          <a:gradFill flip="none" rotWithShape="1">
            <a:gsLst>
              <a:gs pos="0">
                <a:srgbClr val="009DD3"/>
              </a:gs>
              <a:gs pos="50000">
                <a:srgbClr val="0E2852"/>
              </a:gs>
              <a:gs pos="100000">
                <a:srgbClr val="133872"/>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scene3d>
              <a:camera prst="orthographicFront"/>
              <a:lightRig rig="soft" dir="t">
                <a:rot lat="0" lon="0" rev="10800000"/>
              </a:lightRig>
            </a:scene3d>
            <a:sp3d>
              <a:bevelT w="27940" h="12700"/>
              <a:contourClr>
                <a:srgbClr val="DDDDDD"/>
              </a:contourClr>
            </a:sp3d>
          </a:bodyPr>
          <a:lstStyle/>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补丁管理与部署</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操作系统和应用配置管理</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软件更新</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p:txBody>
      </p:sp>
      <p:sp>
        <p:nvSpPr>
          <p:cNvPr id="61" name="Rounded Rectangular Callout 60"/>
          <p:cNvSpPr/>
          <p:nvPr/>
        </p:nvSpPr>
        <p:spPr bwMode="auto">
          <a:xfrm>
            <a:off x="4652625" y="3665553"/>
            <a:ext cx="3726426" cy="1128840"/>
          </a:xfrm>
          <a:prstGeom prst="wedgeRoundRectCallout">
            <a:avLst>
              <a:gd name="adj1" fmla="val 36003"/>
              <a:gd name="adj2" fmla="val 72774"/>
              <a:gd name="adj3" fmla="val 16667"/>
            </a:avLst>
          </a:prstGeom>
          <a:gradFill flip="none" rotWithShape="1">
            <a:gsLst>
              <a:gs pos="0">
                <a:srgbClr val="009DD3"/>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scene3d>
              <a:camera prst="orthographicFront"/>
              <a:lightRig rig="soft" dir="t">
                <a:rot lat="0" lon="0" rev="10800000"/>
              </a:lightRig>
            </a:scene3d>
            <a:sp3d>
              <a:bevelT w="27940" h="12700"/>
              <a:contourClr>
                <a:srgbClr val="DDDDDD"/>
              </a:contourClr>
            </a:sp3d>
          </a:bodyPr>
          <a:lstStyle/>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虚拟机管理</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服务器整合与资源优化</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转换</a:t>
            </a:r>
            <a:r>
              <a:rPr lang="en-US" sz="1600" b="1" i="1" spc="150" dirty="0" smtClean="0">
                <a:ln w="11430"/>
                <a:solidFill>
                  <a:srgbClr val="F8F8F8"/>
                </a:solidFill>
                <a:effectLst>
                  <a:outerShdw blurRad="25400" algn="tl" rotWithShape="0">
                    <a:srgbClr val="000000">
                      <a:alpha val="43000"/>
                    </a:srgbClr>
                  </a:outerShdw>
                </a:effectLst>
                <a:latin typeface="+mj-lt"/>
                <a:cs typeface="Arial" charset="0"/>
              </a:rPr>
              <a:t>:  P2V </a:t>
            </a: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和</a:t>
            </a:r>
            <a:r>
              <a:rPr lang="en-US" sz="1600" b="1" i="1" spc="150" dirty="0" smtClean="0">
                <a:ln w="11430"/>
                <a:solidFill>
                  <a:srgbClr val="F8F8F8"/>
                </a:solidFill>
                <a:effectLst>
                  <a:outerShdw blurRad="25400" algn="tl" rotWithShape="0">
                    <a:srgbClr val="000000">
                      <a:alpha val="43000"/>
                    </a:srgbClr>
                  </a:outerShdw>
                </a:effectLst>
                <a:latin typeface="+mj-lt"/>
                <a:cs typeface="Arial" charset="0"/>
              </a:rPr>
              <a:t>V2V</a:t>
            </a:r>
          </a:p>
        </p:txBody>
      </p:sp>
      <p:sp>
        <p:nvSpPr>
          <p:cNvPr id="62" name="Rounded Rectangular Callout 61"/>
          <p:cNvSpPr/>
          <p:nvPr/>
        </p:nvSpPr>
        <p:spPr bwMode="auto">
          <a:xfrm>
            <a:off x="723899" y="2409191"/>
            <a:ext cx="3726426" cy="1160206"/>
          </a:xfrm>
          <a:prstGeom prst="wedgeRoundRectCallout">
            <a:avLst>
              <a:gd name="adj1" fmla="val -34839"/>
              <a:gd name="adj2" fmla="val -75390"/>
              <a:gd name="adj3" fmla="val 16667"/>
            </a:avLst>
          </a:prstGeom>
          <a:gradFill flip="none" rotWithShape="1">
            <a:gsLst>
              <a:gs pos="0">
                <a:srgbClr val="009DD3"/>
              </a:gs>
              <a:gs pos="50000">
                <a:srgbClr val="0E2852"/>
              </a:gs>
              <a:gs pos="100000">
                <a:srgbClr val="133872"/>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scene3d>
              <a:camera prst="orthographicFront"/>
              <a:lightRig rig="soft" dir="t">
                <a:rot lat="0" lon="0" rev="10800000"/>
              </a:lightRig>
            </a:scene3d>
            <a:sp3d>
              <a:bevelT w="27940" h="12700"/>
              <a:contourClr>
                <a:srgbClr val="DDDDDD"/>
              </a:contourClr>
            </a:sp3d>
          </a:bodyPr>
          <a:lstStyle/>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实时宿主级别的虚拟机备份</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一致的来宾系统内容</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快速的恢复</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p:txBody>
      </p:sp>
      <p:sp>
        <p:nvSpPr>
          <p:cNvPr id="63" name="Rounded Rectangular Callout 62"/>
          <p:cNvSpPr/>
          <p:nvPr/>
        </p:nvSpPr>
        <p:spPr bwMode="auto">
          <a:xfrm>
            <a:off x="709152" y="3665553"/>
            <a:ext cx="3726426" cy="1128840"/>
          </a:xfrm>
          <a:prstGeom prst="wedgeRoundRectCallout">
            <a:avLst>
              <a:gd name="adj1" fmla="val -35327"/>
              <a:gd name="adj2" fmla="val 68609"/>
              <a:gd name="adj3" fmla="val 16667"/>
            </a:avLst>
          </a:prstGeom>
          <a:gradFill flip="none" rotWithShape="1">
            <a:gsLst>
              <a:gs pos="0">
                <a:srgbClr val="009DD3"/>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ctr">
            <a:scene3d>
              <a:camera prst="orthographicFront"/>
              <a:lightRig rig="soft" dir="t">
                <a:rot lat="0" lon="0" rev="10800000"/>
              </a:lightRig>
            </a:scene3d>
            <a:sp3d>
              <a:bevelT w="27940" h="12700"/>
              <a:contourClr>
                <a:srgbClr val="DDDDDD"/>
              </a:contourClr>
            </a:sp3d>
          </a:bodyPr>
          <a:lstStyle/>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端到端的服务器管理</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服务器和应用健康监视和管理</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a:p>
            <a:pPr marL="231775" indent="-231775" fontAlgn="base">
              <a:lnSpc>
                <a:spcPct val="80000"/>
              </a:lnSpc>
              <a:spcBef>
                <a:spcPct val="0"/>
              </a:spcBef>
              <a:spcAft>
                <a:spcPts val="600"/>
              </a:spcAft>
              <a:buClr>
                <a:srgbClr val="FFFFFF"/>
              </a:buClr>
              <a:buSzPct val="80000"/>
              <a:buBlip>
                <a:blip r:embed="rId17"/>
              </a:buBlip>
              <a:defRPr/>
            </a:pPr>
            <a:r>
              <a:rPr lang="zh-CN" altLang="en-US" sz="1600" b="1" i="1" spc="150" dirty="0" smtClean="0">
                <a:ln w="11430"/>
                <a:solidFill>
                  <a:srgbClr val="F8F8F8"/>
                </a:solidFill>
                <a:effectLst>
                  <a:outerShdw blurRad="25400" algn="tl" rotWithShape="0">
                    <a:srgbClr val="000000">
                      <a:alpha val="43000"/>
                    </a:srgbClr>
                  </a:outerShdw>
                </a:effectLst>
                <a:latin typeface="+mj-lt"/>
                <a:cs typeface="Arial" charset="0"/>
              </a:rPr>
              <a:t>性能报告和分析</a:t>
            </a:r>
            <a:endParaRPr lang="en-US" sz="1600" b="1" i="1" spc="150" dirty="0" smtClean="0">
              <a:ln w="11430"/>
              <a:solidFill>
                <a:srgbClr val="F8F8F8"/>
              </a:solidFill>
              <a:effectLst>
                <a:outerShdw blurRad="25400" algn="tl" rotWithShape="0">
                  <a:srgbClr val="000000">
                    <a:alpha val="43000"/>
                  </a:srgbClr>
                </a:outerShdw>
              </a:effectLst>
              <a:latin typeface="+mj-l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nodeType="withEffect">
                                  <p:stCondLst>
                                    <p:cond delay="11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10" presetClass="entr" presetSubtype="0" fill="hold" nodeType="withEffect">
                                  <p:stCondLst>
                                    <p:cond delay="14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1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2400"/>
                            </p:stCondLst>
                            <p:childTnLst>
                              <p:par>
                                <p:cTn id="24" presetID="23" presetClass="entr" presetSubtype="52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ppt_x</p:attrName>
                                        </p:attrNameLst>
                                      </p:cBhvr>
                                      <p:tavLst>
                                        <p:tav tm="0">
                                          <p:val>
                                            <p:fltVal val="0.5"/>
                                          </p:val>
                                        </p:tav>
                                        <p:tav tm="100000">
                                          <p:val>
                                            <p:strVal val="#ppt_x"/>
                                          </p:val>
                                        </p:tav>
                                      </p:tavLst>
                                    </p:anim>
                                    <p:anim calcmode="lin" valueType="num">
                                      <p:cBhvr>
                                        <p:cTn id="47" dur="500" fill="hold"/>
                                        <p:tgtEl>
                                          <p:spTgt spid="69"/>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000"/>
                                        <p:tgtEl>
                                          <p:spTgt spid="24"/>
                                        </p:tgtEl>
                                      </p:cBhvr>
                                    </p:animEffect>
                                  </p:childTnLst>
                                </p:cTn>
                              </p:par>
                            </p:childTnLst>
                          </p:cTn>
                        </p:par>
                        <p:par>
                          <p:cTn id="58" fill="hold">
                            <p:stCondLst>
                              <p:cond delay="3900"/>
                            </p:stCondLst>
                            <p:childTnLst>
                              <p:par>
                                <p:cTn id="59" presetID="2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1000"/>
                                        <p:tgtEl>
                                          <p:spTgt spid="25"/>
                                        </p:tgtEl>
                                      </p:cBhvr>
                                    </p:animEffect>
                                  </p:childTnLst>
                                </p:cTn>
                              </p:par>
                            </p:childTnLst>
                          </p:cTn>
                        </p:par>
                        <p:par>
                          <p:cTn id="62" fill="hold">
                            <p:stCondLst>
                              <p:cond delay="49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childTnLst>
                          </p:cTn>
                        </p:par>
                        <p:par>
                          <p:cTn id="66" fill="hold">
                            <p:stCondLst>
                              <p:cond delay="59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0"/>
                                        <p:tgtEl>
                                          <p:spTgt spid="27"/>
                                        </p:tgtEl>
                                      </p:cBhvr>
                                    </p:animEffect>
                                  </p:childTnLst>
                                </p:cTn>
                              </p:par>
                            </p:childTnLst>
                          </p:cTn>
                        </p:par>
                        <p:par>
                          <p:cTn id="70" fill="hold">
                            <p:stCondLst>
                              <p:cond delay="6900"/>
                            </p:stCondLst>
                            <p:childTnLst>
                              <p:par>
                                <p:cTn id="71" presetID="10" presetClass="entr" presetSubtype="0"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2000"/>
                                        <p:tgtEl>
                                          <p:spTgt spid="59"/>
                                        </p:tgtEl>
                                      </p:cBhvr>
                                    </p:animEffect>
                                  </p:childTnLst>
                                </p:cTn>
                              </p:par>
                              <p:par>
                                <p:cTn id="77" presetID="10"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2000"/>
                                        <p:tgtEl>
                                          <p:spTgt spid="64"/>
                                        </p:tgtEl>
                                      </p:cBhvr>
                                    </p:animEffect>
                                  </p:childTnLst>
                                </p:cTn>
                              </p:par>
                              <p:par>
                                <p:cTn id="80" presetID="10"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2000"/>
                                        <p:tgtEl>
                                          <p:spTgt spid="6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61"/>
                                        </p:tgtEl>
                                      </p:cBhvr>
                                    </p:animEffect>
                                    <p:set>
                                      <p:cBhvr>
                                        <p:cTn id="107" dur="1" fill="hold">
                                          <p:stCondLst>
                                            <p:cond delay="1999"/>
                                          </p:stCondLst>
                                        </p:cTn>
                                        <p:tgtEl>
                                          <p:spTgt spid="6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60"/>
                                        </p:tgtEl>
                                      </p:cBhvr>
                                    </p:animEffect>
                                    <p:set>
                                      <p:cBhvr>
                                        <p:cTn id="110" dur="1" fill="hold">
                                          <p:stCondLst>
                                            <p:cond delay="1999"/>
                                          </p:stCondLst>
                                        </p:cTn>
                                        <p:tgtEl>
                                          <p:spTgt spid="6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62"/>
                                        </p:tgtEl>
                                      </p:cBhvr>
                                    </p:animEffect>
                                    <p:set>
                                      <p:cBhvr>
                                        <p:cTn id="113" dur="1" fill="hold">
                                          <p:stCondLst>
                                            <p:cond delay="1999"/>
                                          </p:stCondLst>
                                        </p:cTn>
                                        <p:tgtEl>
                                          <p:spTgt spid="6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63"/>
                                        </p:tgtEl>
                                      </p:cBhvr>
                                    </p:animEffect>
                                    <p:set>
                                      <p:cBhvr>
                                        <p:cTn id="116" dur="1" fill="hold">
                                          <p:stCondLst>
                                            <p:cond delay="1999"/>
                                          </p:stCondLst>
                                        </p:cTn>
                                        <p:tgtEl>
                                          <p:spTgt spid="63"/>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2000"/>
                                        <p:tgtEl>
                                          <p:spTgt spid="66"/>
                                        </p:tgtEl>
                                      </p:cBhvr>
                                    </p:animEffect>
                                    <p:set>
                                      <p:cBhvr>
                                        <p:cTn id="119" dur="1" fill="hold">
                                          <p:stCondLst>
                                            <p:cond delay="1999"/>
                                          </p:stCondLst>
                                        </p:cTn>
                                        <p:tgtEl>
                                          <p:spTgt spid="6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2000"/>
                                        <p:tgtEl>
                                          <p:spTgt spid="59"/>
                                        </p:tgtEl>
                                      </p:cBhvr>
                                    </p:animEffect>
                                    <p:set>
                                      <p:cBhvr>
                                        <p:cTn id="122" dur="1" fill="hold">
                                          <p:stCondLst>
                                            <p:cond delay="1999"/>
                                          </p:stCondLst>
                                        </p:cTn>
                                        <p:tgtEl>
                                          <p:spTgt spid="59"/>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65"/>
                                        </p:tgtEl>
                                      </p:cBhvr>
                                    </p:animEffect>
                                    <p:set>
                                      <p:cBhvr>
                                        <p:cTn id="125" dur="1" fill="hold">
                                          <p:stCondLst>
                                            <p:cond delay="1999"/>
                                          </p:stCondLst>
                                        </p:cTn>
                                        <p:tgtEl>
                                          <p:spTgt spid="6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64"/>
                                        </p:tgtEl>
                                      </p:cBhvr>
                                    </p:animEffect>
                                    <p:set>
                                      <p:cBhvr>
                                        <p:cTn id="128" dur="1" fill="hold">
                                          <p:stCondLst>
                                            <p:cond delay="1999"/>
                                          </p:stCondLst>
                                        </p:cTn>
                                        <p:tgtEl>
                                          <p:spTgt spid="64"/>
                                        </p:tgtEl>
                                        <p:attrNameLst>
                                          <p:attrName>style.visibility</p:attrName>
                                        </p:attrNameLst>
                                      </p:cBhvr>
                                      <p:to>
                                        <p:strVal val="hidden"/>
                                      </p:to>
                                    </p:set>
                                  </p:childTnLst>
                                </p:cTn>
                              </p:par>
                              <p:par>
                                <p:cTn id="129" presetID="0" presetClass="path" presetSubtype="0" accel="50000" decel="50000" fill="hold" nodeType="withEffect">
                                  <p:stCondLst>
                                    <p:cond delay="0"/>
                                  </p:stCondLst>
                                  <p:childTnLst>
                                    <p:animMotion origin="layout" path="M 4.16667E-6 7.40741E-7 L -0.24167 0.32963 " pathEditMode="relative" rAng="0" ptsTypes="AA">
                                      <p:cBhvr>
                                        <p:cTn id="130" dur="2000" fill="hold"/>
                                        <p:tgtEl>
                                          <p:spTgt spid="59"/>
                                        </p:tgtEl>
                                        <p:attrNameLst>
                                          <p:attrName>ppt_x</p:attrName>
                                          <p:attrName>ppt_y</p:attrName>
                                        </p:attrNameLst>
                                      </p:cBhvr>
                                      <p:rCtr x="-121" y="165"/>
                                    </p:animMotion>
                                  </p:childTnLst>
                                </p:cTn>
                              </p:par>
                              <p:par>
                                <p:cTn id="131" presetID="0" presetClass="path" presetSubtype="0" accel="50000" decel="50000" fill="hold" nodeType="withEffect">
                                  <p:stCondLst>
                                    <p:cond delay="0"/>
                                  </p:stCondLst>
                                  <p:childTnLst>
                                    <p:animMotion origin="layout" path="M -3.05556E-6 -2.59259E-6 L -0.2684 -0.34676 " pathEditMode="relative" rAng="0" ptsTypes="AA">
                                      <p:cBhvr>
                                        <p:cTn id="132" dur="2000" fill="hold"/>
                                        <p:tgtEl>
                                          <p:spTgt spid="66"/>
                                        </p:tgtEl>
                                        <p:attrNameLst>
                                          <p:attrName>ppt_x</p:attrName>
                                          <p:attrName>ppt_y</p:attrName>
                                        </p:attrNameLst>
                                      </p:cBhvr>
                                      <p:rCtr x="-134" y="-173"/>
                                    </p:animMotion>
                                  </p:childTnLst>
                                </p:cTn>
                              </p:par>
                              <p:par>
                                <p:cTn id="133" presetID="56" presetClass="path" presetSubtype="0" accel="50000" decel="50000" fill="hold" nodeType="withEffect">
                                  <p:stCondLst>
                                    <p:cond delay="0"/>
                                  </p:stCondLst>
                                  <p:childTnLst>
                                    <p:animMotion origin="layout" path="M 0 0  L 0.25 -0.33333  E" pathEditMode="relative" ptsTypes="">
                                      <p:cBhvr>
                                        <p:cTn id="134" dur="2000" fill="hold"/>
                                        <p:tgtEl>
                                          <p:spTgt spid="64"/>
                                        </p:tgtEl>
                                        <p:attrNameLst>
                                          <p:attrName>ppt_x</p:attrName>
                                          <p:attrName>ppt_y</p:attrName>
                                        </p:attrNameLst>
                                      </p:cBhvr>
                                    </p:animMotion>
                                  </p:childTnLst>
                                </p:cTn>
                              </p:par>
                              <p:par>
                                <p:cTn id="135" presetID="49" presetClass="path" presetSubtype="0" accel="50000" decel="50000" fill="hold" nodeType="withEffect">
                                  <p:stCondLst>
                                    <p:cond delay="0"/>
                                  </p:stCondLst>
                                  <p:childTnLst>
                                    <p:animMotion origin="layout" path="M 0 0  L 0.25 0.33333  E" pathEditMode="relative" ptsTypes="">
                                      <p:cBhvr>
                                        <p:cTn id="136" dur="20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62" grpId="0" animBg="1"/>
      <p:bldP spid="62" grpId="1" animBg="1"/>
      <p:bldP spid="63" grpId="0" animBg="1"/>
      <p:bldP spid="6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AutoShape 8"/>
          <p:cNvSpPr>
            <a:spLocks noChangeAspect="1" noChangeArrowheads="1" noTextEdit="1"/>
          </p:cNvSpPr>
          <p:nvPr/>
        </p:nvSpPr>
        <p:spPr bwMode="auto">
          <a:xfrm>
            <a:off x="2563813" y="115888"/>
            <a:ext cx="4016375" cy="662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43"/>
          <p:cNvGrpSpPr/>
          <p:nvPr/>
        </p:nvGrpSpPr>
        <p:grpSpPr>
          <a:xfrm>
            <a:off x="5971073" y="1371600"/>
            <a:ext cx="2822392" cy="5030631"/>
            <a:chOff x="5971073" y="1646305"/>
            <a:chExt cx="2822392" cy="5030631"/>
          </a:xfrm>
        </p:grpSpPr>
        <p:sp>
          <p:nvSpPr>
            <p:cNvPr id="4111" name="Freeform 15"/>
            <p:cNvSpPr>
              <a:spLocks/>
            </p:cNvSpPr>
            <p:nvPr/>
          </p:nvSpPr>
          <p:spPr bwMode="auto">
            <a:xfrm>
              <a:off x="5971073" y="1646305"/>
              <a:ext cx="2822392" cy="5030631"/>
            </a:xfrm>
            <a:custGeom>
              <a:avLst/>
              <a:gdLst>
                <a:gd name="connsiteX0" fmla="*/ 2342 w 2342"/>
                <a:gd name="connsiteY0" fmla="*/ 0 h 4174"/>
                <a:gd name="connsiteX1" fmla="*/ 19 w 2342"/>
                <a:gd name="connsiteY1" fmla="*/ 0 h 4174"/>
                <a:gd name="connsiteX2" fmla="*/ 939 w 2342"/>
                <a:gd name="connsiteY2" fmla="*/ 660 h 4174"/>
                <a:gd name="connsiteX3" fmla="*/ 0 w 2342"/>
                <a:gd name="connsiteY3" fmla="*/ 1353 h 4174"/>
                <a:gd name="connsiteX4" fmla="*/ 939 w 2342"/>
                <a:gd name="connsiteY4" fmla="*/ 2061 h 4174"/>
                <a:gd name="connsiteX5" fmla="*/ 0 w 2342"/>
                <a:gd name="connsiteY5" fmla="*/ 2783 h 4174"/>
                <a:gd name="connsiteX6" fmla="*/ 939 w 2342"/>
                <a:gd name="connsiteY6" fmla="*/ 3528 h 4174"/>
                <a:gd name="connsiteX7" fmla="*/ 103 w 2342"/>
                <a:gd name="connsiteY7" fmla="*/ 4174 h 4174"/>
                <a:gd name="connsiteX8" fmla="*/ 2342 w 2342"/>
                <a:gd name="connsiteY8" fmla="*/ 4174 h 4174"/>
                <a:gd name="connsiteX9" fmla="*/ 2342 w 2342"/>
                <a:gd name="connsiteY9" fmla="*/ 0 h 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 h="4174">
                  <a:moveTo>
                    <a:pt x="2342" y="0"/>
                  </a:moveTo>
                  <a:lnTo>
                    <a:pt x="19" y="0"/>
                  </a:lnTo>
                  <a:lnTo>
                    <a:pt x="939" y="660"/>
                  </a:lnTo>
                  <a:lnTo>
                    <a:pt x="0" y="1353"/>
                  </a:lnTo>
                  <a:lnTo>
                    <a:pt x="939" y="2061"/>
                  </a:lnTo>
                  <a:lnTo>
                    <a:pt x="0" y="2783"/>
                  </a:lnTo>
                  <a:lnTo>
                    <a:pt x="939" y="3528"/>
                  </a:lnTo>
                  <a:lnTo>
                    <a:pt x="103" y="4174"/>
                  </a:lnTo>
                  <a:lnTo>
                    <a:pt x="2342" y="4174"/>
                  </a:lnTo>
                  <a:lnTo>
                    <a:pt x="2342" y="0"/>
                  </a:lnTo>
                  <a:close/>
                </a:path>
              </a:pathLst>
            </a:custGeom>
            <a:gradFill flip="none" rotWithShape="1">
              <a:gsLst>
                <a:gs pos="0">
                  <a:srgbClr val="009DD3">
                    <a:alpha val="55000"/>
                  </a:srgbClr>
                </a:gs>
                <a:gs pos="50000">
                  <a:srgbClr val="0E2852"/>
                </a:gs>
                <a:gs pos="100000">
                  <a:srgbClr val="133872"/>
                </a:gs>
              </a:gsLst>
              <a:lin ang="16200000" scaled="0"/>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a:lnSpc>
                  <a:spcPct val="80000"/>
                </a:lnSpc>
                <a:spcAft>
                  <a:spcPts val="600"/>
                </a:spcAft>
                <a:tabLst>
                  <a:tab pos="5999790" algn="r"/>
                </a:tabLs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51" name="TextBox 50"/>
            <p:cNvSpPr txBox="1"/>
            <p:nvPr/>
          </p:nvSpPr>
          <p:spPr>
            <a:xfrm>
              <a:off x="6593539" y="4757550"/>
              <a:ext cx="1969198"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600" b="1" spc="-100" dirty="0" smtClean="0">
                  <a:ln w="3175">
                    <a:noFill/>
                  </a:ln>
                  <a:effectLst>
                    <a:outerShdw blurRad="38100" dist="38100" dir="2700000" algn="tl">
                      <a:srgbClr val="000000">
                        <a:alpha val="43137"/>
                      </a:srgbClr>
                    </a:outerShdw>
                  </a:effectLst>
                </a:rPr>
                <a:t>桌面和设备管理</a:t>
              </a:r>
              <a:endParaRPr lang="en-US" sz="1600" b="1" spc="-100" dirty="0" smtClean="0">
                <a:ln w="3175">
                  <a:noFill/>
                </a:ln>
                <a:effectLst>
                  <a:outerShdw blurRad="38100" dist="38100" dir="2700000" algn="tl">
                    <a:srgbClr val="000000">
                      <a:alpha val="43137"/>
                    </a:srgbClr>
                  </a:outerShdw>
                </a:effectLst>
              </a:endParaRPr>
            </a:p>
          </p:txBody>
        </p:sp>
        <p:sp>
          <p:nvSpPr>
            <p:cNvPr id="59" name="TextBox 58"/>
            <p:cNvSpPr txBox="1"/>
            <p:nvPr/>
          </p:nvSpPr>
          <p:spPr>
            <a:xfrm>
              <a:off x="6593539" y="3015513"/>
              <a:ext cx="1514536"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600" b="1" spc="-100" dirty="0" smtClean="0">
                  <a:ln w="3175">
                    <a:noFill/>
                  </a:ln>
                  <a:effectLst>
                    <a:outerShdw blurRad="38100" dist="38100" dir="2700000" algn="tl">
                      <a:srgbClr val="000000">
                        <a:alpha val="43137"/>
                      </a:srgbClr>
                    </a:outerShdw>
                  </a:effectLst>
                </a:rPr>
                <a:t>数据中心管理</a:t>
              </a:r>
              <a:endParaRPr lang="en-US" sz="1600" b="1" spc="-100" dirty="0" smtClean="0">
                <a:ln w="3175">
                  <a:noFill/>
                </a:ln>
                <a:effectLst>
                  <a:outerShdw blurRad="38100" dist="38100" dir="2700000" algn="tl">
                    <a:srgbClr val="000000">
                      <a:alpha val="43137"/>
                    </a:srgbClr>
                  </a:outerShdw>
                </a:effectLst>
              </a:endParaRPr>
            </a:p>
          </p:txBody>
        </p:sp>
        <p:sp>
          <p:nvSpPr>
            <p:cNvPr id="64" name="TextBox 63"/>
            <p:cNvSpPr txBox="1"/>
            <p:nvPr/>
          </p:nvSpPr>
          <p:spPr>
            <a:xfrm>
              <a:off x="6593539" y="6335060"/>
              <a:ext cx="1304704" cy="2215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zh-CN" altLang="en-US" sz="1600" b="1" spc="-100" dirty="0" smtClean="0">
                  <a:ln w="3175">
                    <a:noFill/>
                  </a:ln>
                  <a:effectLst>
                    <a:outerShdw blurRad="38100" dist="38100" dir="2700000" algn="tl">
                      <a:srgbClr val="000000">
                        <a:alpha val="43137"/>
                      </a:srgbClr>
                    </a:outerShdw>
                  </a:effectLst>
                </a:rPr>
                <a:t>中端市场</a:t>
              </a:r>
              <a:endParaRPr lang="en-US" sz="1600" b="1"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63" name="TextBox 62"/>
            <p:cNvSpPr txBox="1"/>
            <p:nvPr/>
          </p:nvSpPr>
          <p:spPr>
            <a:xfrm rot="16200000">
              <a:off x="7550506" y="3828309"/>
              <a:ext cx="1984076" cy="44319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zh-CN" altLang="en-US" sz="32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解决方案</a:t>
              </a:r>
              <a:endParaRPr lang="en-US" sz="32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56" name="Picture 2" descr="W:\TRANSFER\MBupload\SERVER-new\Logo\SystemCenter\SystemCenter\SysCnt_h_rgb_r.png"/>
            <p:cNvPicPr>
              <a:picLocks noChangeAspect="1" noChangeArrowheads="1"/>
            </p:cNvPicPr>
            <p:nvPr/>
          </p:nvPicPr>
          <p:blipFill>
            <a:blip r:embed="rId4" cstate="print"/>
            <a:srcRect/>
            <a:stretch>
              <a:fillRect/>
            </a:stretch>
          </p:blipFill>
          <p:spPr bwMode="auto">
            <a:xfrm>
              <a:off x="6593539" y="1691010"/>
              <a:ext cx="1586911" cy="336159"/>
            </a:xfrm>
            <a:prstGeom prst="rect">
              <a:avLst/>
            </a:prstGeom>
            <a:noFill/>
            <a:effectLst>
              <a:outerShdw blurRad="50800" dist="38100" dir="2700000" algn="tl" rotWithShape="0">
                <a:prstClr val="black">
                  <a:alpha val="40000"/>
                </a:prstClr>
              </a:outerShdw>
            </a:effectLst>
          </p:spPr>
        </p:pic>
      </p:grpSp>
      <p:grpSp>
        <p:nvGrpSpPr>
          <p:cNvPr id="3" name="Group 46"/>
          <p:cNvGrpSpPr/>
          <p:nvPr/>
        </p:nvGrpSpPr>
        <p:grpSpPr>
          <a:xfrm>
            <a:off x="358140" y="3081094"/>
            <a:ext cx="6448785" cy="1563624"/>
            <a:chOff x="358140" y="3355799"/>
            <a:chExt cx="6448785" cy="1563624"/>
          </a:xfrm>
        </p:grpSpPr>
        <p:sp>
          <p:nvSpPr>
            <p:cNvPr id="2054" name="Freeform 6"/>
            <p:cNvSpPr>
              <a:spLocks/>
            </p:cNvSpPr>
            <p:nvPr/>
          </p:nvSpPr>
          <p:spPr bwMode="auto">
            <a:xfrm>
              <a:off x="358140" y="3355799"/>
              <a:ext cx="6448785" cy="1563624"/>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2052" name="Picture 4" descr="C:\Documents and Settings\Eva\My Documents\336\SysCnt-DPM_h_rgb_r.png"/>
            <p:cNvPicPr>
              <a:picLocks noChangeAspect="1" noChangeArrowheads="1"/>
            </p:cNvPicPr>
            <p:nvPr/>
          </p:nvPicPr>
          <p:blipFill>
            <a:blip r:embed="rId5" cstate="print"/>
            <a:srcRect/>
            <a:stretch>
              <a:fillRect/>
            </a:stretch>
          </p:blipFill>
          <p:spPr bwMode="auto">
            <a:xfrm>
              <a:off x="3762596" y="3992232"/>
              <a:ext cx="1290525" cy="316247"/>
            </a:xfrm>
            <a:prstGeom prst="rect">
              <a:avLst/>
            </a:prstGeom>
            <a:noFill/>
          </p:spPr>
        </p:pic>
        <p:pic>
          <p:nvPicPr>
            <p:cNvPr id="9" name="Picture 5" descr="C:\Documents and Settings\Eva\My Documents\336\SysCnt-Essentials_h_rgb_r.png"/>
            <p:cNvPicPr>
              <a:picLocks noChangeAspect="1" noChangeArrowheads="1"/>
            </p:cNvPicPr>
            <p:nvPr/>
          </p:nvPicPr>
          <p:blipFill>
            <a:blip r:embed="rId6" cstate="print"/>
            <a:srcRect/>
            <a:stretch>
              <a:fillRect/>
            </a:stretch>
          </p:blipFill>
          <p:spPr bwMode="auto">
            <a:xfrm>
              <a:off x="5149406" y="3992232"/>
              <a:ext cx="1104758" cy="316247"/>
            </a:xfrm>
            <a:prstGeom prst="rect">
              <a:avLst/>
            </a:prstGeom>
            <a:noFill/>
          </p:spPr>
        </p:pic>
        <p:pic>
          <p:nvPicPr>
            <p:cNvPr id="11" name="Picture 7" descr="C:\Documents and Settings\Eva\My Documents\336\SysCnt-ServiceMgr_h_rgb_r.png"/>
            <p:cNvPicPr>
              <a:picLocks noChangeAspect="1" noChangeArrowheads="1"/>
            </p:cNvPicPr>
            <p:nvPr/>
          </p:nvPicPr>
          <p:blipFill>
            <a:blip r:embed="rId7" cstate="print"/>
            <a:srcRect/>
            <a:stretch>
              <a:fillRect/>
            </a:stretch>
          </p:blipFill>
          <p:spPr bwMode="auto">
            <a:xfrm>
              <a:off x="2303819" y="3992232"/>
              <a:ext cx="1022923" cy="316247"/>
            </a:xfrm>
            <a:prstGeom prst="rect">
              <a:avLst/>
            </a:prstGeom>
            <a:noFill/>
          </p:spPr>
        </p:pic>
        <p:pic>
          <p:nvPicPr>
            <p:cNvPr id="37" name="Picture 2" descr="C:\Documents and Settings\Eva\My Documents\Downloaded items\SysCenter-MDM-08_bL_r.png"/>
            <p:cNvPicPr>
              <a:picLocks noChangeAspect="1" noChangeArrowheads="1"/>
            </p:cNvPicPr>
            <p:nvPr/>
          </p:nvPicPr>
          <p:blipFill>
            <a:blip r:embed="rId8" cstate="print"/>
            <a:srcRect/>
            <a:stretch>
              <a:fillRect/>
            </a:stretch>
          </p:blipFill>
          <p:spPr bwMode="auto">
            <a:xfrm>
              <a:off x="4128559" y="4473019"/>
              <a:ext cx="1427586" cy="342524"/>
            </a:xfrm>
            <a:prstGeom prst="rect">
              <a:avLst/>
            </a:prstGeom>
            <a:noFill/>
          </p:spPr>
        </p:pic>
        <p:pic>
          <p:nvPicPr>
            <p:cNvPr id="38" name="Picture 3" descr="C:\Documents and Settings\Eva\My Documents\Downloaded items\DTP-OptPack-SA_bL_r.png"/>
            <p:cNvPicPr>
              <a:picLocks noChangeAspect="1" noChangeArrowheads="1"/>
            </p:cNvPicPr>
            <p:nvPr/>
          </p:nvPicPr>
          <p:blipFill>
            <a:blip r:embed="rId9" cstate="print"/>
            <a:srcRect/>
            <a:stretch>
              <a:fillRect/>
            </a:stretch>
          </p:blipFill>
          <p:spPr bwMode="auto">
            <a:xfrm>
              <a:off x="2079440" y="4490564"/>
              <a:ext cx="1690657" cy="283206"/>
            </a:xfrm>
            <a:prstGeom prst="rect">
              <a:avLst/>
            </a:prstGeom>
            <a:noFill/>
          </p:spPr>
        </p:pic>
        <p:pic>
          <p:nvPicPr>
            <p:cNvPr id="2050" name="Picture 2" descr="C:\Documents and Settings\Eva\My Documents\336\SysCnt-VrtlMachine_h_rgb_r.png"/>
            <p:cNvPicPr>
              <a:picLocks noChangeAspect="1" noChangeArrowheads="1"/>
            </p:cNvPicPr>
            <p:nvPr/>
          </p:nvPicPr>
          <p:blipFill>
            <a:blip r:embed="rId10" cstate="print"/>
            <a:srcRect/>
            <a:stretch>
              <a:fillRect/>
            </a:stretch>
          </p:blipFill>
          <p:spPr bwMode="auto">
            <a:xfrm>
              <a:off x="4630057" y="3504391"/>
              <a:ext cx="1290367" cy="316247"/>
            </a:xfrm>
            <a:prstGeom prst="rect">
              <a:avLst/>
            </a:prstGeom>
            <a:noFill/>
          </p:spPr>
        </p:pic>
        <p:pic>
          <p:nvPicPr>
            <p:cNvPr id="8" name="Picture 3" descr="C:\Documents and Settings\Eva\My Documents\336\SysCnt-ConfigMgr_h_rgb_r.png"/>
            <p:cNvPicPr>
              <a:picLocks noChangeAspect="1" noChangeArrowheads="1"/>
            </p:cNvPicPr>
            <p:nvPr/>
          </p:nvPicPr>
          <p:blipFill>
            <a:blip r:embed="rId11" cstate="print"/>
            <a:srcRect/>
            <a:stretch>
              <a:fillRect/>
            </a:stretch>
          </p:blipFill>
          <p:spPr bwMode="auto">
            <a:xfrm>
              <a:off x="3191321" y="3485139"/>
              <a:ext cx="1213918" cy="316247"/>
            </a:xfrm>
            <a:prstGeom prst="rect">
              <a:avLst/>
            </a:prstGeom>
            <a:noFill/>
          </p:spPr>
        </p:pic>
        <p:pic>
          <p:nvPicPr>
            <p:cNvPr id="10" name="Picture 6" descr="C:\Documents and Settings\Eva\My Documents\336\SysCnt-OprtnsMgr_h_rgb_r.png"/>
            <p:cNvPicPr>
              <a:picLocks noChangeAspect="1" noChangeArrowheads="1"/>
            </p:cNvPicPr>
            <p:nvPr/>
          </p:nvPicPr>
          <p:blipFill>
            <a:blip r:embed="rId12" cstate="print"/>
            <a:srcRect/>
            <a:stretch>
              <a:fillRect/>
            </a:stretch>
          </p:blipFill>
          <p:spPr bwMode="auto">
            <a:xfrm>
              <a:off x="1737360" y="3485139"/>
              <a:ext cx="1096062" cy="316247"/>
            </a:xfrm>
            <a:prstGeom prst="rect">
              <a:avLst/>
            </a:prstGeom>
            <a:noFill/>
          </p:spPr>
        </p:pic>
      </p:grpSp>
      <p:sp>
        <p:nvSpPr>
          <p:cNvPr id="43" name="Title 42"/>
          <p:cNvSpPr>
            <a:spLocks noGrp="1"/>
          </p:cNvSpPr>
          <p:nvPr>
            <p:ph type="title"/>
          </p:nvPr>
        </p:nvSpPr>
        <p:spPr/>
        <p:txBody>
          <a:bodyPr/>
          <a:lstStyle/>
          <a:p>
            <a:r>
              <a:rPr sz="4400" dirty="0" smtClean="0"/>
              <a:t>System Center </a:t>
            </a:r>
            <a:r>
              <a:rPr lang="zh-CN" sz="4400" dirty="0" smtClean="0"/>
              <a:t>解决方案</a:t>
            </a:r>
            <a:r>
              <a:rPr dirty="0" smtClean="0"/>
              <a:t/>
            </a:r>
            <a:br>
              <a:rPr dirty="0" smtClean="0"/>
            </a:br>
            <a:r>
              <a:rPr lang="zh-CN" sz="2000" i="1" spc="-100" dirty="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人员，过程，技术</a:t>
            </a:r>
            <a:endParaRPr lang="zh-CN" sz="2000" i="1" spc="-100" dirty="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40" name="内容占位符 39"/>
          <p:cNvSpPr>
            <a:spLocks noGrp="1"/>
          </p:cNvSpPr>
          <p:nvPr>
            <p:ph idx="1"/>
          </p:nvPr>
        </p:nvSpPr>
        <p:spPr/>
        <p:txBody>
          <a:bodyPr/>
          <a:lstStyle/>
          <a:p>
            <a:endParaRPr lang="zh-CN" altLang="en-US"/>
          </a:p>
        </p:txBody>
      </p:sp>
      <p:grpSp>
        <p:nvGrpSpPr>
          <p:cNvPr id="4" name="Group 51"/>
          <p:cNvGrpSpPr/>
          <p:nvPr/>
        </p:nvGrpSpPr>
        <p:grpSpPr>
          <a:xfrm>
            <a:off x="356148" y="1376930"/>
            <a:ext cx="6450777" cy="1563624"/>
            <a:chOff x="356148" y="1651635"/>
            <a:chExt cx="6450777" cy="1563624"/>
          </a:xfrm>
        </p:grpSpPr>
        <p:grpSp>
          <p:nvGrpSpPr>
            <p:cNvPr id="5" name="Group 44"/>
            <p:cNvGrpSpPr/>
            <p:nvPr/>
          </p:nvGrpSpPr>
          <p:grpSpPr>
            <a:xfrm>
              <a:off x="358140" y="1651635"/>
              <a:ext cx="6448785" cy="1563624"/>
              <a:chOff x="358140" y="1651635"/>
              <a:chExt cx="6448785" cy="1563624"/>
            </a:xfrm>
          </p:grpSpPr>
          <p:sp>
            <p:nvSpPr>
              <p:cNvPr id="2053" name="Freeform 5"/>
              <p:cNvSpPr>
                <a:spLocks/>
              </p:cNvSpPr>
              <p:nvPr/>
            </p:nvSpPr>
            <p:spPr bwMode="auto">
              <a:xfrm>
                <a:off x="358140" y="1651635"/>
                <a:ext cx="6448785" cy="1563624"/>
              </a:xfrm>
              <a:custGeom>
                <a:avLst/>
                <a:gdLst/>
                <a:ahLst/>
                <a:cxnLst>
                  <a:cxn ang="0">
                    <a:pos x="0" y="0"/>
                  </a:cxn>
                  <a:cxn ang="0">
                    <a:pos x="2903" y="0"/>
                  </a:cxn>
                  <a:cxn ang="0">
                    <a:pos x="3483" y="393"/>
                  </a:cxn>
                  <a:cxn ang="0">
                    <a:pos x="2922" y="765"/>
                  </a:cxn>
                  <a:cxn ang="0">
                    <a:pos x="0" y="765"/>
                  </a:cxn>
                  <a:cxn ang="0">
                    <a:pos x="0" y="0"/>
                  </a:cxn>
                </a:cxnLst>
                <a:rect l="0" t="0" r="r" b="b"/>
                <a:pathLst>
                  <a:path w="3483" h="765">
                    <a:moveTo>
                      <a:pt x="0" y="0"/>
                    </a:moveTo>
                    <a:lnTo>
                      <a:pt x="2903" y="0"/>
                    </a:lnTo>
                    <a:lnTo>
                      <a:pt x="3483" y="393"/>
                    </a:lnTo>
                    <a:lnTo>
                      <a:pt x="2922" y="765"/>
                    </a:lnTo>
                    <a:lnTo>
                      <a:pt x="0" y="765"/>
                    </a:lnTo>
                    <a:lnTo>
                      <a:pt x="0" y="0"/>
                    </a:lnTo>
                    <a:close/>
                  </a:path>
                </a:pathLst>
              </a:cu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83" name="TextBox 82"/>
              <p:cNvSpPr txBox="1"/>
              <p:nvPr/>
            </p:nvSpPr>
            <p:spPr>
              <a:xfrm>
                <a:off x="3914440" y="2756160"/>
                <a:ext cx="2405239"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400" spc="-100" dirty="0" smtClean="0">
                    <a:ln w="3175">
                      <a:noFill/>
                    </a:ln>
                    <a:effectLst>
                      <a:outerShdw blurRad="38100" dist="38100" dir="2700000" algn="tl">
                        <a:srgbClr val="000000">
                          <a:alpha val="43137"/>
                        </a:srgbClr>
                      </a:outerShdw>
                    </a:effectLst>
                  </a:rPr>
                  <a:t>微软顾问服务</a:t>
                </a:r>
                <a:endParaRPr lang="en-US" sz="1400" spc="-100" dirty="0" smtClean="0">
                  <a:ln w="3175">
                    <a:noFill/>
                  </a:ln>
                  <a:effectLst>
                    <a:outerShdw blurRad="38100" dist="38100" dir="2700000" algn="tl">
                      <a:srgbClr val="000000">
                        <a:alpha val="43137"/>
                      </a:srgbClr>
                    </a:outerShdw>
                  </a:effectLst>
                </a:endParaRPr>
              </a:p>
            </p:txBody>
          </p:sp>
          <p:sp>
            <p:nvSpPr>
              <p:cNvPr id="84" name="TextBox 83"/>
              <p:cNvSpPr txBox="1"/>
              <p:nvPr/>
            </p:nvSpPr>
            <p:spPr>
              <a:xfrm>
                <a:off x="2212712" y="1890090"/>
                <a:ext cx="143124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400" spc="-100" dirty="0" smtClean="0">
                    <a:ln w="3175">
                      <a:noFill/>
                    </a:ln>
                    <a:effectLst>
                      <a:outerShdw blurRad="38100" dist="38100" dir="2700000" algn="tl">
                        <a:srgbClr val="000000">
                          <a:alpha val="43137"/>
                        </a:srgbClr>
                      </a:outerShdw>
                    </a:effectLst>
                  </a:rPr>
                  <a:t>管理包</a:t>
                </a:r>
                <a:endParaRPr lang="en-US" sz="1400" spc="-100" dirty="0" smtClean="0">
                  <a:ln w="3175">
                    <a:noFill/>
                  </a:ln>
                  <a:effectLst>
                    <a:outerShdw blurRad="38100" dist="38100" dir="2700000" algn="tl">
                      <a:srgbClr val="000000">
                        <a:alpha val="43137"/>
                      </a:srgbClr>
                    </a:outerShdw>
                  </a:effectLst>
                </a:endParaRPr>
              </a:p>
            </p:txBody>
          </p:sp>
          <p:sp>
            <p:nvSpPr>
              <p:cNvPr id="85" name="TextBox 84"/>
              <p:cNvSpPr txBox="1"/>
              <p:nvPr/>
            </p:nvSpPr>
            <p:spPr>
              <a:xfrm>
                <a:off x="2212711" y="2748540"/>
                <a:ext cx="1483412"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400" spc="-100" dirty="0" smtClean="0">
                    <a:ln w="3175">
                      <a:noFill/>
                    </a:ln>
                    <a:effectLst>
                      <a:outerShdw blurRad="38100" dist="38100" dir="2700000" algn="tl">
                        <a:srgbClr val="000000">
                          <a:alpha val="43137"/>
                        </a:srgbClr>
                      </a:outerShdw>
                    </a:effectLst>
                  </a:rPr>
                  <a:t>合作伙伴生态系统</a:t>
                </a:r>
                <a:endParaRPr lang="en-US" sz="1400" spc="-100" dirty="0" smtClean="0">
                  <a:ln w="3175">
                    <a:noFill/>
                  </a:ln>
                  <a:effectLst>
                    <a:outerShdw blurRad="38100" dist="38100" dir="2700000" algn="tl">
                      <a:srgbClr val="000000">
                        <a:alpha val="43137"/>
                      </a:srgbClr>
                    </a:outerShdw>
                  </a:effectLst>
                </a:endParaRPr>
              </a:p>
            </p:txBody>
          </p:sp>
          <p:sp>
            <p:nvSpPr>
              <p:cNvPr id="36" name="TextBox 35"/>
              <p:cNvSpPr txBox="1"/>
              <p:nvPr/>
            </p:nvSpPr>
            <p:spPr>
              <a:xfrm>
                <a:off x="2212711" y="2330745"/>
                <a:ext cx="1597289"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400" spc="-100" dirty="0" smtClean="0">
                    <a:ln w="3175">
                      <a:noFill/>
                    </a:ln>
                    <a:effectLst>
                      <a:outerShdw blurRad="38100" dist="38100" dir="2700000" algn="tl">
                        <a:srgbClr val="000000">
                          <a:alpha val="43137"/>
                        </a:srgbClr>
                      </a:outerShdw>
                    </a:effectLst>
                  </a:rPr>
                  <a:t>解决方案加速器</a:t>
                </a:r>
                <a:endParaRPr lang="en-US" sz="1400" spc="-100" dirty="0" smtClean="0">
                  <a:ln w="3175">
                    <a:noFill/>
                  </a:ln>
                  <a:effectLst>
                    <a:outerShdw blurRad="38100" dist="38100" dir="2700000" algn="tl">
                      <a:srgbClr val="000000">
                        <a:alpha val="43137"/>
                      </a:srgbClr>
                    </a:outerShdw>
                  </a:effectLst>
                </a:endParaRPr>
              </a:p>
            </p:txBody>
          </p:sp>
          <p:sp>
            <p:nvSpPr>
              <p:cNvPr id="41" name="TextBox 40"/>
              <p:cNvSpPr txBox="1"/>
              <p:nvPr/>
            </p:nvSpPr>
            <p:spPr>
              <a:xfrm>
                <a:off x="3914440" y="1890090"/>
                <a:ext cx="2143460"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400" spc="-100" dirty="0" smtClean="0">
                    <a:ln w="3175">
                      <a:noFill/>
                    </a:ln>
                    <a:effectLst>
                      <a:outerShdw blurRad="38100" dist="38100" dir="2700000" algn="tl">
                        <a:srgbClr val="000000">
                          <a:alpha val="43137"/>
                        </a:srgbClr>
                      </a:outerShdw>
                    </a:effectLst>
                  </a:rPr>
                  <a:t>交互式连接器</a:t>
                </a:r>
                <a:endParaRPr lang="en-US" sz="1400" spc="-100" dirty="0" smtClean="0">
                  <a:ln w="3175">
                    <a:noFill/>
                  </a:ln>
                  <a:effectLst>
                    <a:outerShdw blurRad="38100" dist="38100" dir="2700000" algn="tl">
                      <a:srgbClr val="000000">
                        <a:alpha val="43137"/>
                      </a:srgbClr>
                    </a:outerShdw>
                  </a:effectLst>
                </a:endParaRPr>
              </a:p>
            </p:txBody>
          </p:sp>
          <p:sp>
            <p:nvSpPr>
              <p:cNvPr id="42" name="TextBox 41"/>
              <p:cNvSpPr txBox="1"/>
              <p:nvPr/>
            </p:nvSpPr>
            <p:spPr>
              <a:xfrm>
                <a:off x="3914440" y="2332105"/>
                <a:ext cx="2332321"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400" spc="-100" dirty="0" smtClean="0">
                    <a:ln w="3175">
                      <a:noFill/>
                    </a:ln>
                    <a:effectLst>
                      <a:outerShdw blurRad="38100" dist="38100" dir="2700000" algn="tl">
                        <a:srgbClr val="000000">
                          <a:alpha val="43137"/>
                        </a:srgbClr>
                      </a:outerShdw>
                    </a:effectLst>
                  </a:rPr>
                  <a:t>微软操作框架</a:t>
                </a:r>
                <a:r>
                  <a:rPr lang="en-US" sz="1400" spc="-100" dirty="0" smtClean="0">
                    <a:ln w="3175">
                      <a:noFill/>
                    </a:ln>
                    <a:effectLst>
                      <a:outerShdw blurRad="38100" dist="38100" dir="2700000" algn="tl">
                        <a:srgbClr val="000000">
                          <a:alpha val="43137"/>
                        </a:srgbClr>
                      </a:outerShdw>
                    </a:effectLst>
                  </a:rPr>
                  <a:t> (MOF / ITIL)</a:t>
                </a:r>
              </a:p>
            </p:txBody>
          </p:sp>
        </p:grpSp>
        <p:sp>
          <p:nvSpPr>
            <p:cNvPr id="39" name="Pentagon 38"/>
            <p:cNvSpPr/>
            <p:nvPr/>
          </p:nvSpPr>
          <p:spPr>
            <a:xfrm>
              <a:off x="356148" y="1661160"/>
              <a:ext cx="1724112" cy="1546860"/>
            </a:xfrm>
            <a:prstGeom prst="homePlate">
              <a:avLst>
                <a:gd name="adj" fmla="val 67225"/>
              </a:avLst>
            </a:prstGeom>
            <a:gradFill>
              <a:gsLst>
                <a:gs pos="0">
                  <a:srgbClr val="92D050">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知识</a:t>
              </a:r>
              <a:endPar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grpSp>
      <p:sp>
        <p:nvSpPr>
          <p:cNvPr id="48" name="Pentagon 47"/>
          <p:cNvSpPr/>
          <p:nvPr/>
        </p:nvSpPr>
        <p:spPr>
          <a:xfrm>
            <a:off x="356148" y="3078095"/>
            <a:ext cx="1724112" cy="1546860"/>
          </a:xfrm>
          <a:prstGeom prst="homePlate">
            <a:avLst>
              <a:gd name="adj" fmla="val 67225"/>
            </a:avLst>
          </a:prstGeom>
          <a:gradFill>
            <a:gsLst>
              <a:gs pos="0">
                <a:schemeClr val="accent4">
                  <a:lumMod val="40000"/>
                  <a:lumOff val="60000"/>
                  <a:alpha val="55000"/>
                </a:scheme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产品</a:t>
            </a:r>
            <a:endPar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grpSp>
        <p:nvGrpSpPr>
          <p:cNvPr id="6" name="Group 49"/>
          <p:cNvGrpSpPr/>
          <p:nvPr/>
        </p:nvGrpSpPr>
        <p:grpSpPr>
          <a:xfrm>
            <a:off x="350520" y="4810477"/>
            <a:ext cx="6456405" cy="1591753"/>
            <a:chOff x="350520" y="5085182"/>
            <a:chExt cx="6456405" cy="1591753"/>
          </a:xfrm>
        </p:grpSpPr>
        <p:grpSp>
          <p:nvGrpSpPr>
            <p:cNvPr id="7" name="Group 45"/>
            <p:cNvGrpSpPr/>
            <p:nvPr/>
          </p:nvGrpSpPr>
          <p:grpSpPr>
            <a:xfrm>
              <a:off x="350520" y="5085182"/>
              <a:ext cx="6456405" cy="1591753"/>
              <a:chOff x="350520" y="5085182"/>
              <a:chExt cx="6456405" cy="1591753"/>
            </a:xfrm>
          </p:grpSpPr>
          <p:sp>
            <p:nvSpPr>
              <p:cNvPr id="2055" name="Freeform 7"/>
              <p:cNvSpPr>
                <a:spLocks/>
              </p:cNvSpPr>
              <p:nvPr/>
            </p:nvSpPr>
            <p:spPr bwMode="auto">
              <a:xfrm>
                <a:off x="350520" y="5085182"/>
                <a:ext cx="6456405" cy="159175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76" name="TextBox 75"/>
              <p:cNvSpPr txBox="1"/>
              <p:nvPr/>
            </p:nvSpPr>
            <p:spPr>
              <a:xfrm>
                <a:off x="4484080" y="6275277"/>
                <a:ext cx="1963071"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600" spc="-100" dirty="0" smtClean="0">
                    <a:ln w="3175">
                      <a:noFill/>
                    </a:ln>
                    <a:effectLst>
                      <a:outerShdw blurRad="38100" dist="38100" dir="2700000" algn="tl">
                        <a:srgbClr val="000000">
                          <a:alpha val="43137"/>
                        </a:srgbClr>
                      </a:outerShdw>
                    </a:effectLst>
                  </a:rPr>
                  <a:t>公开的标准</a:t>
                </a:r>
                <a:endParaRPr lang="en-US" sz="1600" spc="-100" dirty="0" smtClean="0">
                  <a:ln w="3175">
                    <a:noFill/>
                  </a:ln>
                  <a:effectLst>
                    <a:outerShdw blurRad="38100" dist="38100" dir="2700000" algn="tl">
                      <a:srgbClr val="000000">
                        <a:alpha val="43137"/>
                      </a:srgbClr>
                    </a:outerShdw>
                  </a:effectLst>
                </a:endParaRPr>
              </a:p>
            </p:txBody>
          </p:sp>
          <p:sp>
            <p:nvSpPr>
              <p:cNvPr id="62" name="TextBox 61"/>
              <p:cNvSpPr txBox="1"/>
              <p:nvPr/>
            </p:nvSpPr>
            <p:spPr>
              <a:xfrm>
                <a:off x="2831580" y="5745771"/>
                <a:ext cx="2068080"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zh-CN" altLang="en-US" sz="1600" spc="-100" dirty="0" smtClean="0">
                    <a:ln w="3175">
                      <a:noFill/>
                    </a:ln>
                    <a:effectLst>
                      <a:outerShdw blurRad="38100" dist="38100" dir="2700000" algn="tl">
                        <a:srgbClr val="000000">
                          <a:alpha val="43137"/>
                        </a:srgbClr>
                      </a:outerShdw>
                    </a:effectLst>
                  </a:rPr>
                  <a:t>虚拟化技术</a:t>
                </a:r>
                <a:endParaRPr lang="en-US" sz="1600" spc="-100" dirty="0" smtClean="0">
                  <a:ln w="3175">
                    <a:noFill/>
                  </a:ln>
                  <a:effectLst>
                    <a:outerShdw blurRad="38100" dist="38100" dir="2700000" algn="tl">
                      <a:srgbClr val="000000">
                        <a:alpha val="43137"/>
                      </a:srgbClr>
                    </a:outerShdw>
                  </a:effectLst>
                </a:endParaRPr>
              </a:p>
            </p:txBody>
          </p:sp>
          <p:sp>
            <p:nvSpPr>
              <p:cNvPr id="67" name="TextBox 66"/>
              <p:cNvSpPr txBox="1"/>
              <p:nvPr/>
            </p:nvSpPr>
            <p:spPr>
              <a:xfrm>
                <a:off x="1793723" y="5232089"/>
                <a:ext cx="1795618"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effectLst>
                      <a:outerShdw blurRad="38100" dist="38100" dir="2700000" algn="tl">
                        <a:srgbClr val="000000">
                          <a:alpha val="43137"/>
                        </a:srgbClr>
                      </a:outerShdw>
                    </a:effectLst>
                  </a:rPr>
                  <a:t>Windows </a:t>
                </a:r>
                <a:r>
                  <a:rPr lang="zh-CN" altLang="en-US" sz="1600" spc="-100" dirty="0" smtClean="0">
                    <a:ln w="3175">
                      <a:noFill/>
                    </a:ln>
                    <a:effectLst>
                      <a:outerShdw blurRad="38100" dist="38100" dir="2700000" algn="tl">
                        <a:srgbClr val="000000">
                          <a:alpha val="43137"/>
                        </a:srgbClr>
                      </a:outerShdw>
                    </a:effectLst>
                  </a:rPr>
                  <a:t>平台</a:t>
                </a:r>
                <a:endParaRPr lang="en-US" sz="1600" spc="-100" dirty="0" smtClean="0">
                  <a:ln w="3175">
                    <a:noFill/>
                  </a:ln>
                  <a:effectLst>
                    <a:outerShdw blurRad="38100" dist="38100" dir="2700000" algn="tl">
                      <a:srgbClr val="000000">
                        <a:alpha val="43137"/>
                      </a:srgbClr>
                    </a:outerShdw>
                  </a:effectLst>
                </a:endParaRPr>
              </a:p>
            </p:txBody>
          </p:sp>
        </p:grpSp>
        <p:sp>
          <p:nvSpPr>
            <p:cNvPr id="49" name="Pentagon 48"/>
            <p:cNvSpPr/>
            <p:nvPr/>
          </p:nvSpPr>
          <p:spPr>
            <a:xfrm>
              <a:off x="356148" y="5097780"/>
              <a:ext cx="1724112" cy="1546860"/>
            </a:xfrm>
            <a:prstGeom prst="homePlate">
              <a:avLst>
                <a:gd name="adj" fmla="val 67225"/>
              </a:avLst>
            </a:prstGeom>
            <a:gradFill>
              <a:gsLst>
                <a:gs pos="0">
                  <a:schemeClr val="accent4">
                    <a:lumMod val="40000"/>
                    <a:lumOff val="60000"/>
                    <a:alpha val="55000"/>
                  </a:scheme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non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基础架构</a:t>
              </a:r>
              <a:endPar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sz="3300" i="1" dirty="0" smtClean="0"/>
              <a:t>微软服务器虚拟化解决方案 </a:t>
            </a:r>
            <a:r>
              <a:rPr altLang="zh-CN" sz="3300" i="1" dirty="0" smtClean="0"/>
              <a:t>- </a:t>
            </a:r>
            <a:r>
              <a:rPr lang="zh-CN" sz="3300" i="1" dirty="0" smtClean="0"/>
              <a:t>高效动态 </a:t>
            </a:r>
            <a:r>
              <a:rPr altLang="zh-CN" sz="3300" i="1" dirty="0" smtClean="0"/>
              <a:t>IT</a:t>
            </a:r>
            <a:endParaRPr sz="3300" i="1" dirty="0"/>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latin typeface="Segoe" pitchFamily="34" charset="0"/>
                <a:ea typeface="+mn-ea"/>
                <a:cs typeface="+mn-cs"/>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3074" name="Visio" r:id="rId4" imgW="694050" imgH="1240155" progId="">
                  <p:embed/>
                </p:oleObj>
              </a:graphicData>
            </a:graphic>
          </p:graphicFrame>
          <p:sp>
            <p:nvSpPr>
              <p:cNvPr id="24" name="TextBox 23"/>
              <p:cNvSpPr txBox="1"/>
              <p:nvPr/>
            </p:nvSpPr>
            <p:spPr>
              <a:xfrm>
                <a:off x="468355" y="2260878"/>
                <a:ext cx="2245229" cy="553998"/>
              </a:xfrm>
              <a:prstGeom prst="rect">
                <a:avLst/>
              </a:prstGeom>
              <a:noFill/>
            </p:spPr>
            <p:txBody>
              <a:bodyPr wrap="none" rtlCol="0">
                <a:spAutoFit/>
              </a:bodyPr>
              <a:lstStyle/>
              <a:p>
                <a:pPr algn="l" rtl="0" fontAlgn="base">
                  <a:spcBef>
                    <a:spcPct val="0"/>
                  </a:spcBef>
                  <a:spcAft>
                    <a:spcPct val="0"/>
                  </a:spcAft>
                </a:pPr>
                <a:r>
                  <a:rPr lang="en-US" sz="1200" b="1" kern="1200" dirty="0">
                    <a:solidFill>
                      <a:srgbClr val="FFFFFF"/>
                    </a:solidFill>
                    <a:latin typeface="Segoe" pitchFamily="34" charset="0"/>
                    <a:ea typeface="+mn-ea"/>
                    <a:cs typeface="+mn-cs"/>
                  </a:rPr>
                  <a:t>System Center</a:t>
                </a:r>
              </a:p>
              <a:p>
                <a:pPr algn="l" rtl="0" fontAlgn="base">
                  <a:spcBef>
                    <a:spcPct val="0"/>
                  </a:spcBef>
                  <a:spcAft>
                    <a:spcPct val="0"/>
                  </a:spcAft>
                </a:pPr>
                <a:r>
                  <a:rPr lang="en-US" sz="1200" b="1" kern="1200" dirty="0">
                    <a:solidFill>
                      <a:srgbClr val="FFFFFF"/>
                    </a:solidFill>
                    <a:latin typeface="Segoe" pitchFamily="34" charset="0"/>
                    <a:ea typeface="+mn-ea"/>
                    <a:cs typeface="+mn-cs"/>
                  </a:rPr>
                  <a:t>Configuration Manager</a:t>
                </a:r>
              </a:p>
            </p:txBody>
          </p:sp>
        </p:grpSp>
      </p:grpSp>
      <p:grpSp>
        <p:nvGrpSpPr>
          <p:cNvPr id="5" name="Group 50"/>
          <p:cNvGrpSpPr/>
          <p:nvPr/>
        </p:nvGrpSpPr>
        <p:grpSpPr>
          <a:xfrm>
            <a:off x="257098" y="2738246"/>
            <a:ext cx="2657708" cy="1091570"/>
            <a:chOff x="308517" y="3285895"/>
            <a:chExt cx="3189249" cy="1309884"/>
          </a:xfrm>
        </p:grpSpPr>
        <p:sp>
          <p:nvSpPr>
            <p:cNvPr id="48" name="Rounded Rectangle 47"/>
            <p:cNvSpPr/>
            <p:nvPr/>
          </p:nvSpPr>
          <p:spPr bwMode="auto">
            <a:xfrm>
              <a:off x="308517" y="328589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latin typeface="Segoe" pitchFamily="34" charset="0"/>
                <a:ea typeface="+mn-ea"/>
                <a:cs typeface="+mn-cs"/>
              </a:endParaRPr>
            </a:p>
          </p:txBody>
        </p:sp>
        <p:grpSp>
          <p:nvGrpSpPr>
            <p:cNvPr id="6" name="Group 40"/>
            <p:cNvGrpSpPr/>
            <p:nvPr/>
          </p:nvGrpSpPr>
          <p:grpSpPr>
            <a:xfrm>
              <a:off x="334543" y="3355942"/>
              <a:ext cx="3078899" cy="1239837"/>
              <a:chOff x="468355" y="3244429"/>
              <a:chExt cx="3078899" cy="1239837"/>
            </a:xfrm>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3075" name="Visio" r:id="rId5" imgW="694050" imgH="1240155" progId="">
                  <p:embed/>
                </p:oleObj>
              </a:graphicData>
            </a:graphic>
          </p:graphicFrame>
          <p:sp>
            <p:nvSpPr>
              <p:cNvPr id="25" name="TextBox 24"/>
              <p:cNvSpPr txBox="1"/>
              <p:nvPr/>
            </p:nvSpPr>
            <p:spPr>
              <a:xfrm>
                <a:off x="468355" y="3541182"/>
                <a:ext cx="2393885" cy="553998"/>
              </a:xfrm>
              <a:prstGeom prst="rect">
                <a:avLst/>
              </a:prstGeom>
              <a:noFill/>
            </p:spPr>
            <p:txBody>
              <a:bodyPr wrap="none" rtlCol="0">
                <a:spAutoFit/>
              </a:bodyPr>
              <a:lstStyle/>
              <a:p>
                <a:pPr algn="l" rtl="0" fontAlgn="base">
                  <a:spcBef>
                    <a:spcPct val="0"/>
                  </a:spcBef>
                  <a:spcAft>
                    <a:spcPct val="0"/>
                  </a:spcAft>
                </a:pPr>
                <a:r>
                  <a:rPr lang="en-US" sz="1200" b="1" kern="1200" dirty="0">
                    <a:solidFill>
                      <a:srgbClr val="FFFFFF"/>
                    </a:solidFill>
                    <a:latin typeface="Segoe" pitchFamily="34" charset="0"/>
                    <a:ea typeface="+mn-ea"/>
                    <a:cs typeface="+mn-cs"/>
                  </a:rPr>
                  <a:t>System Center</a:t>
                </a:r>
              </a:p>
              <a:p>
                <a:pPr algn="l" rtl="0" fontAlgn="base">
                  <a:spcBef>
                    <a:spcPct val="0"/>
                  </a:spcBef>
                  <a:spcAft>
                    <a:spcPct val="0"/>
                  </a:spcAft>
                </a:pPr>
                <a:r>
                  <a:rPr lang="en-US" sz="1200" b="1" kern="1200" dirty="0">
                    <a:solidFill>
                      <a:srgbClr val="FFFFFF"/>
                    </a:solidFill>
                    <a:latin typeface="Segoe" pitchFamily="34" charset="0"/>
                    <a:ea typeface="+mn-ea"/>
                    <a:cs typeface="+mn-cs"/>
                  </a:rPr>
                  <a:t>Virtual Machine Manager</a:t>
                </a:r>
              </a:p>
            </p:txBody>
          </p:sp>
        </p:grpSp>
      </p:grpSp>
      <p:grpSp>
        <p:nvGrpSpPr>
          <p:cNvPr id="7" name="Group 51"/>
          <p:cNvGrpSpPr/>
          <p:nvPr/>
        </p:nvGrpSpPr>
        <p:grpSpPr>
          <a:xfrm>
            <a:off x="257098" y="3909078"/>
            <a:ext cx="2657708" cy="1080585"/>
            <a:chOff x="308517" y="4690894"/>
            <a:chExt cx="3189249" cy="1296702"/>
          </a:xfrm>
        </p:grpSpPr>
        <p:sp>
          <p:nvSpPr>
            <p:cNvPr id="49" name="Rounded Rectangle 48"/>
            <p:cNvSpPr/>
            <p:nvPr/>
          </p:nvSpPr>
          <p:spPr bwMode="auto">
            <a:xfrm>
              <a:off x="308517" y="4690894"/>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latin typeface="Segoe" pitchFamily="34" charset="0"/>
                <a:ea typeface="+mn-ea"/>
                <a:cs typeface="+mn-cs"/>
              </a:endParaRPr>
            </a:p>
          </p:txBody>
        </p:sp>
        <p:grpSp>
          <p:nvGrpSpPr>
            <p:cNvPr id="8" name="Group 42"/>
            <p:cNvGrpSpPr/>
            <p:nvPr/>
          </p:nvGrpSpPr>
          <p:grpSpPr>
            <a:xfrm>
              <a:off x="334543" y="4747759"/>
              <a:ext cx="3078899" cy="1239837"/>
              <a:chOff x="468355" y="4569341"/>
              <a:chExt cx="3078899" cy="1239837"/>
            </a:xfrm>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3076" name="Visio" r:id="rId6" imgW="694050" imgH="1240155" progId="">
                  <p:embed/>
                </p:oleObj>
              </a:graphicData>
            </a:graphic>
          </p:graphicFrame>
          <p:sp>
            <p:nvSpPr>
              <p:cNvPr id="26" name="TextBox 25"/>
              <p:cNvSpPr txBox="1"/>
              <p:nvPr/>
            </p:nvSpPr>
            <p:spPr>
              <a:xfrm>
                <a:off x="468355" y="4866094"/>
                <a:ext cx="2006703" cy="553998"/>
              </a:xfrm>
              <a:prstGeom prst="rect">
                <a:avLst/>
              </a:prstGeom>
              <a:noFill/>
            </p:spPr>
            <p:txBody>
              <a:bodyPr wrap="none" rtlCol="0">
                <a:spAutoFit/>
              </a:bodyPr>
              <a:lstStyle/>
              <a:p>
                <a:pPr algn="l" rtl="0" fontAlgn="base">
                  <a:spcBef>
                    <a:spcPct val="0"/>
                  </a:spcBef>
                  <a:spcAft>
                    <a:spcPct val="0"/>
                  </a:spcAft>
                </a:pPr>
                <a:r>
                  <a:rPr lang="en-US" sz="1200" b="1" kern="1200" dirty="0">
                    <a:solidFill>
                      <a:srgbClr val="FFFFFF"/>
                    </a:solidFill>
                    <a:latin typeface="Segoe" pitchFamily="34" charset="0"/>
                    <a:ea typeface="+mn-ea"/>
                    <a:cs typeface="+mn-cs"/>
                  </a:rPr>
                  <a:t>System Center</a:t>
                </a:r>
              </a:p>
              <a:p>
                <a:pPr algn="l" rtl="0" fontAlgn="base">
                  <a:spcBef>
                    <a:spcPct val="0"/>
                  </a:spcBef>
                  <a:spcAft>
                    <a:spcPct val="0"/>
                  </a:spcAft>
                </a:pPr>
                <a:r>
                  <a:rPr lang="en-US" sz="1200" b="1" kern="1200" dirty="0">
                    <a:solidFill>
                      <a:srgbClr val="FFFFFF"/>
                    </a:solidFill>
                    <a:latin typeface="Segoe" pitchFamily="34" charset="0"/>
                    <a:ea typeface="+mn-ea"/>
                    <a:cs typeface="+mn-cs"/>
                  </a:rPr>
                  <a:t>Operations Manager</a:t>
                </a:r>
              </a:p>
            </p:txBody>
          </p:sp>
        </p:grpSp>
      </p:grpSp>
      <p:grpSp>
        <p:nvGrpSpPr>
          <p:cNvPr id="9" name="Group 52"/>
          <p:cNvGrpSpPr/>
          <p:nvPr/>
        </p:nvGrpSpPr>
        <p:grpSpPr>
          <a:xfrm>
            <a:off x="257098" y="5070641"/>
            <a:ext cx="2657708" cy="1078871"/>
            <a:chOff x="308517" y="6084769"/>
            <a:chExt cx="3189249" cy="1294645"/>
          </a:xfrm>
        </p:grpSpPr>
        <p:sp>
          <p:nvSpPr>
            <p:cNvPr id="50" name="Rounded Rectangle 49"/>
            <p:cNvSpPr/>
            <p:nvPr/>
          </p:nvSpPr>
          <p:spPr bwMode="auto">
            <a:xfrm>
              <a:off x="308517" y="6084769"/>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latin typeface="Segoe" pitchFamily="34" charset="0"/>
                <a:ea typeface="+mn-ea"/>
                <a:cs typeface="+mn-cs"/>
              </a:endParaRPr>
            </a:p>
          </p:txBody>
        </p:sp>
        <p:grpSp>
          <p:nvGrpSpPr>
            <p:cNvPr id="10" name="Group 43"/>
            <p:cNvGrpSpPr/>
            <p:nvPr/>
          </p:nvGrpSpPr>
          <p:grpSpPr>
            <a:xfrm>
              <a:off x="334543" y="6139577"/>
              <a:ext cx="3078899" cy="1239837"/>
              <a:chOff x="468355" y="5894255"/>
              <a:chExt cx="3078899" cy="1239837"/>
            </a:xfrm>
          </p:grpSpPr>
          <p:graphicFrame>
            <p:nvGraphicFramePr>
              <p:cNvPr id="36880" name="Object 16"/>
              <p:cNvGraphicFramePr>
                <a:graphicFrameLocks noChangeAspect="1"/>
              </p:cNvGraphicFramePr>
              <p:nvPr/>
            </p:nvGraphicFramePr>
            <p:xfrm>
              <a:off x="2853517" y="5894255"/>
              <a:ext cx="693737" cy="1239837"/>
            </p:xfrm>
            <a:graphic>
              <a:graphicData uri="http://schemas.openxmlformats.org/presentationml/2006/ole">
                <p:oleObj spid="_x0000_s3077" name="Visio" r:id="rId7" imgW="694050" imgH="1240155" progId="">
                  <p:embed/>
                </p:oleObj>
              </a:graphicData>
            </a:graphic>
          </p:graphicFrame>
          <p:sp>
            <p:nvSpPr>
              <p:cNvPr id="27" name="TextBox 26"/>
              <p:cNvSpPr txBox="1"/>
              <p:nvPr/>
            </p:nvSpPr>
            <p:spPr>
              <a:xfrm>
                <a:off x="468355" y="6191008"/>
                <a:ext cx="2395270" cy="553998"/>
              </a:xfrm>
              <a:prstGeom prst="rect">
                <a:avLst/>
              </a:prstGeom>
              <a:noFill/>
            </p:spPr>
            <p:txBody>
              <a:bodyPr wrap="none" rtlCol="0">
                <a:spAutoFit/>
              </a:bodyPr>
              <a:lstStyle/>
              <a:p>
                <a:pPr algn="l" rtl="0" fontAlgn="base">
                  <a:spcBef>
                    <a:spcPct val="0"/>
                  </a:spcBef>
                  <a:spcAft>
                    <a:spcPct val="0"/>
                  </a:spcAft>
                </a:pPr>
                <a:r>
                  <a:rPr lang="en-US" sz="1200" b="1" kern="1200" dirty="0">
                    <a:solidFill>
                      <a:srgbClr val="FFFFFF"/>
                    </a:solidFill>
                    <a:latin typeface="Segoe" pitchFamily="34" charset="0"/>
                    <a:ea typeface="+mn-ea"/>
                    <a:cs typeface="+mn-cs"/>
                  </a:rPr>
                  <a:t>System Center</a:t>
                </a:r>
              </a:p>
              <a:p>
                <a:pPr algn="l" rtl="0" fontAlgn="base">
                  <a:spcBef>
                    <a:spcPct val="0"/>
                  </a:spcBef>
                  <a:spcAft>
                    <a:spcPct val="0"/>
                  </a:spcAft>
                </a:pPr>
                <a:r>
                  <a:rPr lang="en-US" sz="1200" b="1" kern="1200" dirty="0">
                    <a:solidFill>
                      <a:srgbClr val="FFFFFF"/>
                    </a:solidFill>
                    <a:latin typeface="Segoe" pitchFamily="34" charset="0"/>
                    <a:ea typeface="+mn-ea"/>
                    <a:cs typeface="+mn-cs"/>
                  </a:rPr>
                  <a:t>Data Protection Manager</a:t>
                </a:r>
              </a:p>
            </p:txBody>
          </p:sp>
        </p:grpSp>
      </p:gr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latin typeface="Segoe" pitchFamily="34" charset="0"/>
              <a:ea typeface="+mn-ea"/>
              <a:cs typeface="+mn-cs"/>
            </a:endParaRPr>
          </a:p>
        </p:txBody>
      </p:sp>
      <p:sp>
        <p:nvSpPr>
          <p:cNvPr id="31" name="TextBox 30"/>
          <p:cNvSpPr txBox="1"/>
          <p:nvPr/>
        </p:nvSpPr>
        <p:spPr>
          <a:xfrm>
            <a:off x="4364580" y="2110464"/>
            <a:ext cx="1231101" cy="261606"/>
          </a:xfrm>
          <a:prstGeom prst="rect">
            <a:avLst/>
          </a:prstGeom>
          <a:noFill/>
        </p:spPr>
        <p:txBody>
          <a:bodyPr wrap="none" lIns="76197" tIns="38098" rIns="76197" bIns="38098" rtlCol="0">
            <a:spAutoFit/>
            <a:scene3d>
              <a:camera prst="orthographicFront"/>
              <a:lightRig rig="balanced" dir="t">
                <a:rot lat="0" lon="0" rev="2100000"/>
              </a:lightRig>
            </a:scene3d>
            <a:sp3d extrusionH="57150" prstMaterial="metal">
              <a:bevelT w="38100" h="25400"/>
              <a:contourClr>
                <a:schemeClr val="bg2"/>
              </a:contourClr>
            </a:sp3d>
          </a:bodyPr>
          <a:lstStyle/>
          <a:p>
            <a:pPr algn="ctr" rtl="0" fontAlgn="base">
              <a:spcBef>
                <a:spcPct val="0"/>
              </a:spcBef>
              <a:spcAft>
                <a:spcPct val="0"/>
              </a:spcAft>
            </a:pPr>
            <a:r>
              <a:rPr lang="zh-CN" altLang="en-US" sz="1200" b="1" kern="1200" dirty="0" smtClean="0">
                <a:ln w="50800"/>
                <a:solidFill>
                  <a:schemeClr val="accent1"/>
                </a:solidFill>
                <a:latin typeface="微软雅黑" pitchFamily="34" charset="-122"/>
                <a:ea typeface="微软雅黑" pitchFamily="34" charset="-122"/>
              </a:rPr>
              <a:t>虚拟化服务器场</a:t>
            </a:r>
            <a:endParaRPr lang="en-US" sz="1200" b="1" kern="1200" dirty="0">
              <a:ln w="50800"/>
              <a:solidFill>
                <a:schemeClr val="accent1"/>
              </a:solidFill>
              <a:latin typeface="微软雅黑" pitchFamily="34" charset="-122"/>
              <a:ea typeface="微软雅黑" pitchFamily="34" charset="-122"/>
            </a:endParaRP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3078" name="Visio" r:id="rId8" imgW="706733" imgH="758743" progId="">
              <p:embed/>
            </p:oleObj>
          </a:graphicData>
        </a:graphic>
      </p:graphicFrame>
      <p:sp>
        <p:nvSpPr>
          <p:cNvPr id="33" name="TextBox 32"/>
          <p:cNvSpPr txBox="1"/>
          <p:nvPr/>
        </p:nvSpPr>
        <p:spPr>
          <a:xfrm>
            <a:off x="6488783" y="3888450"/>
            <a:ext cx="1192628" cy="215440"/>
          </a:xfrm>
          <a:prstGeom prst="rect">
            <a:avLst/>
          </a:prstGeom>
          <a:noFill/>
          <a:ln>
            <a:noFill/>
          </a:ln>
        </p:spPr>
        <p:txBody>
          <a:bodyPr wrap="none" lIns="76197" tIns="38098" rIns="76197" bIns="38098" rtlCol="0">
            <a:spAutoFit/>
          </a:bodyPr>
          <a:lstStyle/>
          <a:p>
            <a:pPr algn="ctr" rtl="0" fontAlgn="base">
              <a:spcBef>
                <a:spcPct val="0"/>
              </a:spcBef>
              <a:spcAft>
                <a:spcPct val="0"/>
              </a:spcAft>
            </a:pPr>
            <a:r>
              <a:rPr lang="zh-CN" altLang="en-US" sz="900" kern="1200" dirty="0" smtClean="0">
                <a:solidFill>
                  <a:schemeClr val="accent1"/>
                </a:solidFill>
                <a:latin typeface="微软雅黑" pitchFamily="34" charset="-122"/>
                <a:ea typeface="微软雅黑" pitchFamily="34" charset="-122"/>
              </a:rPr>
              <a:t>存储区域网络交换机</a:t>
            </a:r>
            <a:endParaRPr lang="en-US" sz="900" kern="1200" dirty="0">
              <a:solidFill>
                <a:schemeClr val="accent1"/>
              </a:solidFill>
              <a:latin typeface="微软雅黑" pitchFamily="34" charset="-122"/>
              <a:ea typeface="微软雅黑" pitchFamily="34" charset="-122"/>
            </a:endParaRPr>
          </a:p>
        </p:txBody>
      </p:sp>
      <p:grpSp>
        <p:nvGrpSpPr>
          <p:cNvPr id="11"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3079" name="Visio" r:id="rId9" imgW="981168" imgH="1216098" progId="">
                <p:embed/>
              </p:oleObj>
            </a:graphicData>
          </a:graphic>
        </p:graphicFrame>
        <p:sp>
          <p:nvSpPr>
            <p:cNvPr id="34" name="TextBox 33"/>
            <p:cNvSpPr txBox="1"/>
            <p:nvPr/>
          </p:nvSpPr>
          <p:spPr>
            <a:xfrm>
              <a:off x="8321369" y="2786642"/>
              <a:ext cx="221677" cy="295465"/>
            </a:xfrm>
            <a:prstGeom prst="rect">
              <a:avLst/>
            </a:prstGeom>
            <a:noFill/>
            <a:ln>
              <a:noFill/>
            </a:ln>
          </p:spPr>
          <p:txBody>
            <a:bodyPr wrap="none" rtlCol="0">
              <a:spAutoFit/>
            </a:bodyPr>
            <a:lstStyle/>
            <a:p>
              <a:pPr algn="ctr" rtl="0" fontAlgn="base">
                <a:spcBef>
                  <a:spcPct val="0"/>
                </a:spcBef>
                <a:spcAft>
                  <a:spcPct val="0"/>
                </a:spcAft>
              </a:pPr>
              <a:endParaRPr lang="en-US" sz="1000" kern="1200" dirty="0">
                <a:solidFill>
                  <a:srgbClr val="FFFFFF"/>
                </a:solidFill>
                <a:latin typeface="Segoe" pitchFamily="34" charset="0"/>
                <a:ea typeface="+mn-ea"/>
                <a:cs typeface="+mn-cs"/>
              </a:endParaRPr>
            </a:p>
          </p:txBody>
        </p:sp>
      </p:grpSp>
      <p:grpSp>
        <p:nvGrpSpPr>
          <p:cNvPr id="12" name="Group 79"/>
          <p:cNvGrpSpPr/>
          <p:nvPr/>
        </p:nvGrpSpPr>
        <p:grpSpPr>
          <a:xfrm>
            <a:off x="8289492" y="2623553"/>
            <a:ext cx="696533" cy="805447"/>
            <a:chOff x="9565537" y="1207739"/>
            <a:chExt cx="1025411" cy="1275620"/>
          </a:xfrm>
        </p:grpSpPr>
        <p:graphicFrame>
          <p:nvGraphicFramePr>
            <p:cNvPr id="36885" name="Object 21"/>
            <p:cNvGraphicFramePr>
              <a:graphicFrameLocks noChangeAspect="1"/>
            </p:cNvGraphicFramePr>
            <p:nvPr/>
          </p:nvGraphicFramePr>
          <p:xfrm>
            <a:off x="9614636" y="1207739"/>
            <a:ext cx="976312" cy="1246188"/>
          </p:xfrm>
          <a:graphic>
            <a:graphicData uri="http://schemas.openxmlformats.org/presentationml/2006/ole">
              <p:oleObj spid="_x0000_s3080" name="Visio" r:id="rId10" imgW="976581" imgH="1246372" progId="">
                <p:embed/>
              </p:oleObj>
            </a:graphicData>
          </a:graphic>
        </p:graphicFrame>
        <p:sp>
          <p:nvSpPr>
            <p:cNvPr id="35" name="TextBox 34"/>
            <p:cNvSpPr txBox="1"/>
            <p:nvPr/>
          </p:nvSpPr>
          <p:spPr>
            <a:xfrm>
              <a:off x="9565537" y="2044664"/>
              <a:ext cx="792071" cy="438695"/>
            </a:xfrm>
            <a:prstGeom prst="rect">
              <a:avLst/>
            </a:prstGeom>
            <a:noFill/>
            <a:ln>
              <a:noFill/>
            </a:ln>
          </p:spPr>
          <p:txBody>
            <a:bodyPr wrap="none" rtlCol="0">
              <a:spAutoFit/>
            </a:bodyPr>
            <a:lstStyle/>
            <a:p>
              <a:pPr algn="l" rtl="0" fontAlgn="base">
                <a:spcBef>
                  <a:spcPct val="0"/>
                </a:spcBef>
                <a:spcAft>
                  <a:spcPct val="0"/>
                </a:spcAft>
              </a:pPr>
              <a:r>
                <a:rPr lang="en-US" sz="1200" kern="1200" dirty="0">
                  <a:solidFill>
                    <a:schemeClr val="accent1"/>
                  </a:solidFill>
                  <a:latin typeface="Segoe" pitchFamily="34" charset="0"/>
                  <a:ea typeface="+mn-ea"/>
                  <a:cs typeface="+mn-cs"/>
                </a:rPr>
                <a:t>WAN</a:t>
              </a:r>
              <a:endParaRPr lang="en-US" kern="1200" dirty="0">
                <a:solidFill>
                  <a:schemeClr val="accent1"/>
                </a:solidFill>
                <a:latin typeface="Segoe" pitchFamily="34" charset="0"/>
                <a:ea typeface="+mn-ea"/>
                <a:cs typeface="+mn-cs"/>
              </a:endParaRPr>
            </a:p>
          </p:txBody>
        </p:sp>
      </p:grpSp>
      <p:sp>
        <p:nvSpPr>
          <p:cNvPr id="84" name="Curved Down Arrow 83"/>
          <p:cNvSpPr/>
          <p:nvPr/>
        </p:nvSpPr>
        <p:spPr bwMode="auto">
          <a:xfrm>
            <a:off x="7445699" y="2128007"/>
            <a:ext cx="1235926" cy="473927"/>
          </a:xfrm>
          <a:prstGeom prst="curvedDownArrow">
            <a:avLst/>
          </a:prstGeom>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zh-CN" altLang="en-US" sz="900" dirty="0" smtClean="0">
                <a:solidFill>
                  <a:schemeClr val="accent1"/>
                </a:solidFill>
                <a:latin typeface="微软雅黑" pitchFamily="34" charset="-122"/>
                <a:ea typeface="微软雅黑" pitchFamily="34" charset="-122"/>
              </a:rPr>
              <a:t>复制</a:t>
            </a:r>
            <a:endParaRPr lang="en-US" altLang="en-US" sz="900" dirty="0">
              <a:solidFill>
                <a:schemeClr val="accent1"/>
              </a:solidFill>
              <a:latin typeface="微软雅黑" pitchFamily="34" charset="-122"/>
              <a:ea typeface="微软雅黑" pitchFamily="34" charset="-122"/>
            </a:endParaRPr>
          </a:p>
        </p:txBody>
      </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3" name="Straight Arrow Connector 112"/>
          <p:cNvCxnSpPr/>
          <p:nvPr/>
        </p:nvCxnSpPr>
        <p:spPr bwMode="auto">
          <a:xfrm flipV="1">
            <a:off x="2956461" y="5574732"/>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52417" cy="384717"/>
          </a:xfrm>
          <a:prstGeom prst="rect">
            <a:avLst/>
          </a:prstGeom>
          <a:noFill/>
          <a:ln>
            <a:noFill/>
          </a:ln>
        </p:spPr>
        <p:txBody>
          <a:bodyPr wrap="none" lIns="76197" tIns="38098" rIns="76197" bIns="38098" rtlCol="0">
            <a:spAutoFit/>
          </a:bodyPr>
          <a:lstStyle/>
          <a:p>
            <a:pPr fontAlgn="base">
              <a:spcBef>
                <a:spcPct val="0"/>
              </a:spcBef>
              <a:spcAft>
                <a:spcPct val="0"/>
              </a:spcAft>
            </a:pPr>
            <a:r>
              <a:rPr lang="en-US" altLang="en-US" sz="2000" spc="-100" dirty="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SAN</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3082" name="Visio" r:id="rId11" imgW="1804205" imgH="3559093" progId="">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p:spPr>
      </p:cxn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rgbClr val="C00000"/>
            </a:solidFill>
            <a:prstDash val="solid"/>
            <a:round/>
            <a:headEnd type="arrow"/>
            <a:tailEnd type="arrow"/>
          </a:ln>
          <a:effectLst/>
          <a:scene3d>
            <a:camera prst="orthographicFront">
              <a:rot lat="0" lon="0" rev="7500000"/>
            </a:camera>
            <a:lightRig rig="threePt" dir="t"/>
          </a:scene3d>
        </p:spPr>
      </p:cxnSp>
      <p:grpSp>
        <p:nvGrpSpPr>
          <p:cNvPr id="13"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3081" name="Visio" r:id="rId12" imgW="392899" imgH="5310934" progId="">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rtl="0" fontAlgn="base">
                <a:spcBef>
                  <a:spcPct val="0"/>
                </a:spcBef>
                <a:spcAft>
                  <a:spcPct val="0"/>
                </a:spcAft>
              </a:pPr>
              <a:r>
                <a:rPr lang="en-US" sz="1500" kern="1200" dirty="0">
                  <a:solidFill>
                    <a:srgbClr val="FFFFFF"/>
                  </a:solidFill>
                  <a:latin typeface="Segoe" pitchFamily="34" charset="0"/>
                  <a:ea typeface="+mn-ea"/>
                  <a:cs typeface="+mn-cs"/>
                </a:rPr>
                <a:t>Ethernet</a:t>
              </a:r>
              <a:endParaRPr lang="en-US" sz="2300" kern="1200" dirty="0">
                <a:solidFill>
                  <a:srgbClr val="FFFFFF"/>
                </a:solidFill>
                <a:latin typeface="Segoe" pitchFamily="34" charset="0"/>
                <a:ea typeface="+mn-ea"/>
                <a:cs typeface="+mn-cs"/>
              </a:endParaRPr>
            </a:p>
          </p:txBody>
        </p:sp>
      </p:grpSp>
      <p:pic>
        <p:nvPicPr>
          <p:cNvPr id="67" name="Picture 7" descr="Lifecycle without Labels">
            <a:hlinkClick r:id="" action="ppaction://noaction"/>
          </p:cNvPr>
          <p:cNvPicPr>
            <a:picLocks noChangeAspect="1" noChangeArrowheads="1"/>
          </p:cNvPicPr>
          <p:nvPr/>
        </p:nvPicPr>
        <p:blipFill>
          <a:blip r:embed="rId13" cstate="print"/>
          <a:srcRect/>
          <a:stretch>
            <a:fillRect/>
          </a:stretch>
        </p:blipFill>
        <p:spPr bwMode="auto">
          <a:xfrm>
            <a:off x="8001000" y="5486400"/>
            <a:ext cx="914400" cy="886326"/>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PSF\Parallels Share\Virtualization PPT\London-White.png"/>
          <p:cNvPicPr>
            <a:picLocks noChangeAspect="1" noChangeArrowheads="1"/>
          </p:cNvPicPr>
          <p:nvPr/>
        </p:nvPicPr>
        <p:blipFill>
          <a:blip r:embed="rId4" cstate="print"/>
          <a:srcRect/>
          <a:stretch>
            <a:fillRect/>
          </a:stretch>
        </p:blipFill>
        <p:spPr bwMode="ltGray">
          <a:xfrm>
            <a:off x="2314575" y="3582988"/>
            <a:ext cx="4067175" cy="3294062"/>
          </a:xfrm>
          <a:prstGeom prst="rect">
            <a:avLst/>
          </a:prstGeom>
          <a:noFill/>
          <a:ln w="9525">
            <a:noFill/>
            <a:miter lim="800000"/>
            <a:headEnd/>
            <a:tailEnd/>
          </a:ln>
        </p:spPr>
      </p:pic>
      <p:cxnSp>
        <p:nvCxnSpPr>
          <p:cNvPr id="178" name="Straight Connector 177"/>
          <p:cNvCxnSpPr/>
          <p:nvPr/>
        </p:nvCxnSpPr>
        <p:spPr bwMode="ltGray">
          <a:xfrm rot="5400000">
            <a:off x="3782219" y="4637881"/>
            <a:ext cx="1295400" cy="1588"/>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nvGrpSpPr>
          <p:cNvPr id="3" name="Group 47"/>
          <p:cNvGrpSpPr>
            <a:grpSpLocks/>
          </p:cNvGrpSpPr>
          <p:nvPr/>
        </p:nvGrpSpPr>
        <p:grpSpPr bwMode="auto">
          <a:xfrm>
            <a:off x="2619375" y="4517708"/>
            <a:ext cx="3071813" cy="2867025"/>
            <a:chOff x="3112144" y="4238293"/>
            <a:chExt cx="3072209" cy="2867357"/>
          </a:xfrm>
        </p:grpSpPr>
        <p:grpSp>
          <p:nvGrpSpPr>
            <p:cNvPr id="4" name="Group 105"/>
            <p:cNvGrpSpPr>
              <a:grpSpLocks/>
            </p:cNvGrpSpPr>
            <p:nvPr/>
          </p:nvGrpSpPr>
          <p:grpSpPr bwMode="auto">
            <a:xfrm>
              <a:off x="3112144" y="4238293"/>
              <a:ext cx="1616800" cy="2012596"/>
              <a:chOff x="3112144" y="4525964"/>
              <a:chExt cx="1616800" cy="2012596"/>
            </a:xfrm>
          </p:grpSpPr>
          <p:pic>
            <p:nvPicPr>
              <p:cNvPr id="16482" name="Picture 14" descr="Server-Physical-3U"/>
              <p:cNvPicPr>
                <a:picLocks noChangeAspect="1" noChangeArrowheads="1"/>
              </p:cNvPicPr>
              <p:nvPr/>
            </p:nvPicPr>
            <p:blipFill>
              <a:blip r:embed="rId5" cstate="print"/>
              <a:srcRect/>
              <a:stretch>
                <a:fillRect/>
              </a:stretch>
            </p:blipFill>
            <p:spPr bwMode="auto">
              <a:xfrm>
                <a:off x="3112144" y="5341811"/>
                <a:ext cx="1616800" cy="1196749"/>
              </a:xfrm>
              <a:prstGeom prst="rect">
                <a:avLst/>
              </a:prstGeom>
              <a:noFill/>
              <a:ln w="9525">
                <a:noFill/>
                <a:miter lim="800000"/>
                <a:headEnd/>
                <a:tailEnd/>
              </a:ln>
            </p:spPr>
          </p:pic>
          <p:pic>
            <p:nvPicPr>
              <p:cNvPr id="16483" name="Picture 40" descr="\\.PSF\Parallels Share\Virtualization PPT\VMM-Agent-Layer.png"/>
              <p:cNvPicPr>
                <a:picLocks noChangeAspect="1" noChangeArrowheads="1"/>
              </p:cNvPicPr>
              <p:nvPr/>
            </p:nvPicPr>
            <p:blipFill>
              <a:blip r:embed="rId6" cstate="print"/>
              <a:srcRect/>
              <a:stretch>
                <a:fillRect/>
              </a:stretch>
            </p:blipFill>
            <p:spPr bwMode="auto">
              <a:xfrm>
                <a:off x="3453456" y="5270373"/>
                <a:ext cx="974670" cy="661666"/>
              </a:xfrm>
              <a:prstGeom prst="rect">
                <a:avLst/>
              </a:prstGeom>
              <a:noFill/>
              <a:ln w="9525">
                <a:noFill/>
                <a:miter lim="800000"/>
                <a:headEnd/>
                <a:tailEnd/>
              </a:ln>
            </p:spPr>
          </p:pic>
          <p:pic>
            <p:nvPicPr>
              <p:cNvPr id="16484" name="Picture 28" descr="Server-Virtual-Single"/>
              <p:cNvPicPr>
                <a:picLocks noChangeAspect="1" noChangeArrowheads="1"/>
              </p:cNvPicPr>
              <p:nvPr/>
            </p:nvPicPr>
            <p:blipFill>
              <a:blip r:embed="rId7" cstate="print"/>
              <a:srcRect/>
              <a:stretch>
                <a:fillRect/>
              </a:stretch>
            </p:blipFill>
            <p:spPr bwMode="auto">
              <a:xfrm>
                <a:off x="3362325" y="4992689"/>
                <a:ext cx="1161084" cy="879729"/>
              </a:xfrm>
              <a:prstGeom prst="rect">
                <a:avLst/>
              </a:prstGeom>
              <a:noFill/>
              <a:ln w="9525">
                <a:noFill/>
                <a:miter lim="800000"/>
                <a:headEnd/>
                <a:tailEnd/>
              </a:ln>
            </p:spPr>
          </p:pic>
          <p:pic>
            <p:nvPicPr>
              <p:cNvPr id="16485" name="Picture 28" descr="Server-Virtual-Single"/>
              <p:cNvPicPr>
                <a:picLocks noChangeAspect="1" noChangeArrowheads="1"/>
              </p:cNvPicPr>
              <p:nvPr/>
            </p:nvPicPr>
            <p:blipFill>
              <a:blip r:embed="rId7" cstate="print"/>
              <a:srcRect/>
              <a:stretch>
                <a:fillRect/>
              </a:stretch>
            </p:blipFill>
            <p:spPr bwMode="auto">
              <a:xfrm>
                <a:off x="3362325" y="4759326"/>
                <a:ext cx="1161084" cy="879729"/>
              </a:xfrm>
              <a:prstGeom prst="rect">
                <a:avLst/>
              </a:prstGeom>
              <a:noFill/>
              <a:ln w="9525">
                <a:noFill/>
                <a:miter lim="800000"/>
                <a:headEnd/>
                <a:tailEnd/>
              </a:ln>
            </p:spPr>
          </p:pic>
          <p:pic>
            <p:nvPicPr>
              <p:cNvPr id="16486" name="Picture 28" descr="Server-Virtual-Single"/>
              <p:cNvPicPr>
                <a:picLocks noChangeAspect="1" noChangeArrowheads="1"/>
              </p:cNvPicPr>
              <p:nvPr/>
            </p:nvPicPr>
            <p:blipFill>
              <a:blip r:embed="rId7" cstate="print"/>
              <a:srcRect/>
              <a:stretch>
                <a:fillRect/>
              </a:stretch>
            </p:blipFill>
            <p:spPr bwMode="auto">
              <a:xfrm>
                <a:off x="3362325" y="4525964"/>
                <a:ext cx="1161084" cy="879729"/>
              </a:xfrm>
              <a:prstGeom prst="rect">
                <a:avLst/>
              </a:prstGeom>
              <a:noFill/>
              <a:ln w="9525">
                <a:noFill/>
                <a:miter lim="800000"/>
                <a:headEnd/>
                <a:tailEnd/>
              </a:ln>
            </p:spPr>
          </p:pic>
        </p:grpSp>
        <p:pic>
          <p:nvPicPr>
            <p:cNvPr id="16470" name="Picture 14" descr="Server-Physical-3U"/>
            <p:cNvPicPr>
              <a:picLocks noChangeAspect="1" noChangeArrowheads="1"/>
            </p:cNvPicPr>
            <p:nvPr/>
          </p:nvPicPr>
          <p:blipFill>
            <a:blip r:embed="rId5" cstate="print"/>
            <a:srcRect/>
            <a:stretch>
              <a:fillRect/>
            </a:stretch>
          </p:blipFill>
          <p:spPr bwMode="auto">
            <a:xfrm>
              <a:off x="3778894" y="5440255"/>
              <a:ext cx="1616800" cy="1196749"/>
            </a:xfrm>
            <a:prstGeom prst="rect">
              <a:avLst/>
            </a:prstGeom>
            <a:noFill/>
            <a:ln w="9525">
              <a:noFill/>
              <a:miter lim="800000"/>
              <a:headEnd/>
              <a:tailEnd/>
            </a:ln>
          </p:spPr>
        </p:pic>
        <p:grpSp>
          <p:nvGrpSpPr>
            <p:cNvPr id="5" name="Group 121"/>
            <p:cNvGrpSpPr>
              <a:grpSpLocks/>
            </p:cNvGrpSpPr>
            <p:nvPr/>
          </p:nvGrpSpPr>
          <p:grpSpPr bwMode="auto">
            <a:xfrm>
              <a:off x="4029075" y="4395808"/>
              <a:ext cx="1170609" cy="1634675"/>
              <a:chOff x="4029075" y="4683479"/>
              <a:chExt cx="1170609" cy="1634675"/>
            </a:xfrm>
          </p:grpSpPr>
          <p:pic>
            <p:nvPicPr>
              <p:cNvPr id="16477" name="Picture 40" descr="\\.PSF\Parallels Share\Virtualization PPT\VMM-Agent-Layer.png"/>
              <p:cNvPicPr>
                <a:picLocks noChangeAspect="1" noChangeArrowheads="1"/>
              </p:cNvPicPr>
              <p:nvPr/>
            </p:nvPicPr>
            <p:blipFill>
              <a:blip r:embed="rId6" cstate="print"/>
              <a:srcRect/>
              <a:stretch>
                <a:fillRect/>
              </a:stretch>
            </p:blipFill>
            <p:spPr bwMode="auto">
              <a:xfrm>
                <a:off x="4120206" y="5656488"/>
                <a:ext cx="974670" cy="661666"/>
              </a:xfrm>
              <a:prstGeom prst="rect">
                <a:avLst/>
              </a:prstGeom>
              <a:noFill/>
              <a:ln w="9525">
                <a:noFill/>
                <a:miter lim="800000"/>
                <a:headEnd/>
                <a:tailEnd/>
              </a:ln>
            </p:spPr>
          </p:pic>
          <p:pic>
            <p:nvPicPr>
              <p:cNvPr id="16478" name="Picture 28" descr="Server-Virtual-Single"/>
              <p:cNvPicPr>
                <a:picLocks noChangeAspect="1" noChangeArrowheads="1"/>
              </p:cNvPicPr>
              <p:nvPr/>
            </p:nvPicPr>
            <p:blipFill>
              <a:blip r:embed="rId7" cstate="print"/>
              <a:srcRect/>
              <a:stretch>
                <a:fillRect/>
              </a:stretch>
            </p:blipFill>
            <p:spPr bwMode="auto">
              <a:xfrm>
                <a:off x="4029075" y="5378804"/>
                <a:ext cx="1161084" cy="879729"/>
              </a:xfrm>
              <a:prstGeom prst="rect">
                <a:avLst/>
              </a:prstGeom>
              <a:noFill/>
              <a:ln w="9525">
                <a:noFill/>
                <a:miter lim="800000"/>
                <a:headEnd/>
                <a:tailEnd/>
              </a:ln>
            </p:spPr>
          </p:pic>
          <p:pic>
            <p:nvPicPr>
              <p:cNvPr id="16479" name="Picture 28" descr="Server-Virtual-Single"/>
              <p:cNvPicPr>
                <a:picLocks noChangeAspect="1" noChangeArrowheads="1"/>
              </p:cNvPicPr>
              <p:nvPr/>
            </p:nvPicPr>
            <p:blipFill>
              <a:blip r:embed="rId7" cstate="print"/>
              <a:srcRect/>
              <a:stretch>
                <a:fillRect/>
              </a:stretch>
            </p:blipFill>
            <p:spPr bwMode="auto">
              <a:xfrm>
                <a:off x="4029075" y="5145441"/>
                <a:ext cx="1161084" cy="879729"/>
              </a:xfrm>
              <a:prstGeom prst="rect">
                <a:avLst/>
              </a:prstGeom>
              <a:noFill/>
              <a:ln w="9525">
                <a:noFill/>
                <a:miter lim="800000"/>
                <a:headEnd/>
                <a:tailEnd/>
              </a:ln>
            </p:spPr>
          </p:pic>
          <p:pic>
            <p:nvPicPr>
              <p:cNvPr id="16480" name="Picture 28" descr="Server-Virtual-Single"/>
              <p:cNvPicPr>
                <a:picLocks noChangeAspect="1" noChangeArrowheads="1"/>
              </p:cNvPicPr>
              <p:nvPr/>
            </p:nvPicPr>
            <p:blipFill>
              <a:blip r:embed="rId7" cstate="print"/>
              <a:srcRect/>
              <a:stretch>
                <a:fillRect/>
              </a:stretch>
            </p:blipFill>
            <p:spPr bwMode="auto">
              <a:xfrm>
                <a:off x="4029075" y="4912079"/>
                <a:ext cx="1161084" cy="879729"/>
              </a:xfrm>
              <a:prstGeom prst="rect">
                <a:avLst/>
              </a:prstGeom>
              <a:noFill/>
              <a:ln w="9525">
                <a:noFill/>
                <a:miter lim="800000"/>
                <a:headEnd/>
                <a:tailEnd/>
              </a:ln>
            </p:spPr>
          </p:pic>
          <p:pic>
            <p:nvPicPr>
              <p:cNvPr id="16481" name="Picture 28" descr="Server-Virtual-Single"/>
              <p:cNvPicPr>
                <a:picLocks noChangeAspect="1" noChangeArrowheads="1"/>
              </p:cNvPicPr>
              <p:nvPr/>
            </p:nvPicPr>
            <p:blipFill>
              <a:blip r:embed="rId7" cstate="print"/>
              <a:srcRect/>
              <a:stretch>
                <a:fillRect/>
              </a:stretch>
            </p:blipFill>
            <p:spPr bwMode="auto">
              <a:xfrm>
                <a:off x="4038600" y="4683479"/>
                <a:ext cx="1161084" cy="879729"/>
              </a:xfrm>
              <a:prstGeom prst="rect">
                <a:avLst/>
              </a:prstGeom>
              <a:noFill/>
              <a:ln w="9525">
                <a:noFill/>
                <a:miter lim="800000"/>
                <a:headEnd/>
                <a:tailEnd/>
              </a:ln>
            </p:spPr>
          </p:pic>
        </p:grpSp>
        <p:grpSp>
          <p:nvGrpSpPr>
            <p:cNvPr id="6" name="Group 123"/>
            <p:cNvGrpSpPr>
              <a:grpSpLocks/>
            </p:cNvGrpSpPr>
            <p:nvPr/>
          </p:nvGrpSpPr>
          <p:grpSpPr bwMode="auto">
            <a:xfrm>
              <a:off x="4381500" y="5314970"/>
              <a:ext cx="1802853" cy="1790680"/>
              <a:chOff x="5895975" y="5564541"/>
              <a:chExt cx="1802853" cy="1790680"/>
            </a:xfrm>
          </p:grpSpPr>
          <p:pic>
            <p:nvPicPr>
              <p:cNvPr id="16473" name="Picture 295" descr="Server-Physical-Single"/>
              <p:cNvPicPr>
                <a:picLocks noChangeAspect="1" noChangeArrowheads="1"/>
              </p:cNvPicPr>
              <p:nvPr/>
            </p:nvPicPr>
            <p:blipFill>
              <a:blip r:embed="rId8" cstate="print"/>
              <a:srcRect/>
              <a:stretch>
                <a:fillRect/>
              </a:stretch>
            </p:blipFill>
            <p:spPr bwMode="auto">
              <a:xfrm>
                <a:off x="5895975" y="6003925"/>
                <a:ext cx="1802853" cy="1351296"/>
              </a:xfrm>
              <a:prstGeom prst="rect">
                <a:avLst/>
              </a:prstGeom>
              <a:noFill/>
              <a:ln w="9525">
                <a:noFill/>
                <a:miter lim="800000"/>
                <a:headEnd/>
                <a:tailEnd/>
              </a:ln>
            </p:spPr>
          </p:pic>
          <p:pic>
            <p:nvPicPr>
              <p:cNvPr id="16474" name="Picture 40" descr="\\.PSF\Parallels Share\Virtualization PPT\VMM-Agent-Layer.png"/>
              <p:cNvPicPr>
                <a:picLocks noChangeAspect="1" noChangeArrowheads="1"/>
              </p:cNvPicPr>
              <p:nvPr/>
            </p:nvPicPr>
            <p:blipFill>
              <a:blip r:embed="rId6" cstate="print"/>
              <a:srcRect/>
              <a:stretch>
                <a:fillRect/>
              </a:stretch>
            </p:blipFill>
            <p:spPr bwMode="auto">
              <a:xfrm>
                <a:off x="6310956" y="6075588"/>
                <a:ext cx="974670" cy="661666"/>
              </a:xfrm>
              <a:prstGeom prst="rect">
                <a:avLst/>
              </a:prstGeom>
              <a:noFill/>
              <a:ln w="9525">
                <a:noFill/>
                <a:miter lim="800000"/>
                <a:headEnd/>
                <a:tailEnd/>
              </a:ln>
            </p:spPr>
          </p:pic>
          <p:pic>
            <p:nvPicPr>
              <p:cNvPr id="16475" name="Picture 28" descr="Server-Virtual-Single"/>
              <p:cNvPicPr>
                <a:picLocks noChangeAspect="1" noChangeArrowheads="1"/>
              </p:cNvPicPr>
              <p:nvPr/>
            </p:nvPicPr>
            <p:blipFill>
              <a:blip r:embed="rId7" cstate="print"/>
              <a:srcRect/>
              <a:stretch>
                <a:fillRect/>
              </a:stretch>
            </p:blipFill>
            <p:spPr bwMode="auto">
              <a:xfrm>
                <a:off x="6219825" y="5797904"/>
                <a:ext cx="1161084" cy="879729"/>
              </a:xfrm>
              <a:prstGeom prst="rect">
                <a:avLst/>
              </a:prstGeom>
              <a:noFill/>
              <a:ln w="9525">
                <a:noFill/>
                <a:miter lim="800000"/>
                <a:headEnd/>
                <a:tailEnd/>
              </a:ln>
            </p:spPr>
          </p:pic>
          <p:pic>
            <p:nvPicPr>
              <p:cNvPr id="16476" name="Picture 28" descr="Server-Virtual-Single"/>
              <p:cNvPicPr>
                <a:picLocks noChangeAspect="1" noChangeArrowheads="1"/>
              </p:cNvPicPr>
              <p:nvPr/>
            </p:nvPicPr>
            <p:blipFill>
              <a:blip r:embed="rId7" cstate="print"/>
              <a:srcRect/>
              <a:stretch>
                <a:fillRect/>
              </a:stretch>
            </p:blipFill>
            <p:spPr bwMode="auto">
              <a:xfrm>
                <a:off x="6219825" y="5564541"/>
                <a:ext cx="1161084" cy="879729"/>
              </a:xfrm>
              <a:prstGeom prst="rect">
                <a:avLst/>
              </a:prstGeom>
              <a:noFill/>
              <a:ln w="9525">
                <a:noFill/>
                <a:miter lim="800000"/>
                <a:headEnd/>
                <a:tailEnd/>
              </a:ln>
            </p:spPr>
          </p:pic>
        </p:grpSp>
      </p:grpSp>
      <p:pic>
        <p:nvPicPr>
          <p:cNvPr id="48130" name="Picture 2" descr="\\.PSF\Parallels Share\Virtualization PPT\Router.png"/>
          <p:cNvPicPr>
            <a:picLocks noChangeAspect="1" noChangeArrowheads="1"/>
          </p:cNvPicPr>
          <p:nvPr/>
        </p:nvPicPr>
        <p:blipFill>
          <a:blip r:embed="rId9" cstate="print"/>
          <a:srcRect/>
          <a:stretch>
            <a:fillRect/>
          </a:stretch>
        </p:blipFill>
        <p:spPr bwMode="ltGray">
          <a:xfrm>
            <a:off x="3668713" y="3592513"/>
            <a:ext cx="1612900" cy="1211262"/>
          </a:xfrm>
          <a:prstGeom prst="rect">
            <a:avLst/>
          </a:prstGeom>
          <a:noFill/>
          <a:ln w="9525">
            <a:noFill/>
            <a:miter lim="800000"/>
            <a:headEnd/>
            <a:tailEnd/>
          </a:ln>
        </p:spPr>
      </p:pic>
      <p:sp>
        <p:nvSpPr>
          <p:cNvPr id="237" name="Oval 236"/>
          <p:cNvSpPr/>
          <p:nvPr/>
        </p:nvSpPr>
        <p:spPr bwMode="ltGray">
          <a:xfrm>
            <a:off x="-737235" y="2466975"/>
            <a:ext cx="3324225" cy="3324225"/>
          </a:xfrm>
          <a:prstGeom prst="ellipse">
            <a:avLst/>
          </a:prstGeom>
          <a:solidFill>
            <a:schemeClr val="bg1">
              <a:lumMod val="20000"/>
              <a:lumOff val="80000"/>
              <a:alpha val="25000"/>
            </a:schemeClr>
          </a:solidFill>
          <a:ln w="9525" cap="flat" cmpd="sng" algn="ctr">
            <a:noFill/>
            <a:prstDash val="solid"/>
            <a:round/>
            <a:headEnd type="none" w="med" len="med"/>
            <a:tailEnd type="none" w="med" len="med"/>
          </a:ln>
          <a:effectLst/>
        </p:spPr>
        <p:txBody>
          <a:bodyPr/>
          <a:lstStyle/>
          <a:p>
            <a:pPr>
              <a:defRPr/>
            </a:pPr>
            <a:endParaRPr kumimoji="1" lang="en-US" sz="2400">
              <a:latin typeface="Times New Roman" pitchFamily="-112" charset="0"/>
            </a:endParaRPr>
          </a:p>
        </p:txBody>
      </p:sp>
      <p:pic>
        <p:nvPicPr>
          <p:cNvPr id="48136" name="Picture 8" descr="\\.PSF\Parallels Share\Virtualization PPT\Singapore-White.png"/>
          <p:cNvPicPr>
            <a:picLocks noChangeAspect="1" noChangeArrowheads="1"/>
          </p:cNvPicPr>
          <p:nvPr/>
        </p:nvPicPr>
        <p:blipFill>
          <a:blip r:embed="rId10" cstate="print"/>
          <a:srcRect/>
          <a:stretch>
            <a:fillRect/>
          </a:stretch>
        </p:blipFill>
        <p:spPr bwMode="auto">
          <a:xfrm>
            <a:off x="6362700" y="4038600"/>
            <a:ext cx="3448050" cy="3448050"/>
          </a:xfrm>
          <a:prstGeom prst="rect">
            <a:avLst/>
          </a:prstGeom>
          <a:noFill/>
          <a:ln w="9525">
            <a:noFill/>
            <a:miter lim="800000"/>
            <a:headEnd/>
            <a:tailEnd/>
          </a:ln>
        </p:spPr>
      </p:pic>
      <p:cxnSp>
        <p:nvCxnSpPr>
          <p:cNvPr id="193" name="Straight Connector 192"/>
          <p:cNvCxnSpPr/>
          <p:nvPr/>
        </p:nvCxnSpPr>
        <p:spPr bwMode="ltGray">
          <a:xfrm rot="5400000">
            <a:off x="1000284" y="3733007"/>
            <a:ext cx="771525" cy="1587"/>
          </a:xfrm>
          <a:prstGeom prst="line">
            <a:avLst/>
          </a:prstGeom>
          <a:ln w="2921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79" name="Text Box 436"/>
          <p:cNvSpPr txBox="1">
            <a:spLocks noChangeArrowheads="1"/>
          </p:cNvSpPr>
          <p:nvPr/>
        </p:nvSpPr>
        <p:spPr bwMode="auto">
          <a:xfrm>
            <a:off x="2933700" y="4114800"/>
            <a:ext cx="1152525" cy="646321"/>
          </a:xfrm>
          <a:prstGeom prst="rect">
            <a:avLst/>
          </a:prstGeom>
          <a:noFill/>
          <a:ln w="9525">
            <a:noFill/>
            <a:miter lim="800000"/>
            <a:headEnd/>
            <a:tailEnd/>
          </a:ln>
        </p:spPr>
        <p:txBody>
          <a:bodyPr lIns="91428" tIns="45715" rIns="91428" bIns="45715">
            <a:spAutoFit/>
          </a:bodyPr>
          <a:lstStyle/>
          <a:p>
            <a:pPr algn="ctr" defTabSz="912813" fontAlgn="auto">
              <a:lnSpc>
                <a:spcPct val="90000"/>
              </a:lnSpc>
              <a:spcBef>
                <a:spcPct val="50000"/>
              </a:spcBef>
              <a:spcAft>
                <a:spcPts val="0"/>
              </a:spcAft>
              <a:defRPr/>
            </a:pPr>
            <a:r>
              <a:rPr lang="zh-CN" altLang="en-US" sz="2000" spc="-100" dirty="0" smtClean="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本地数据中心</a:t>
            </a:r>
            <a:endParaRPr lang="en-US" altLang="en-US" sz="2000" spc="-100" dirty="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cxnSp>
        <p:nvCxnSpPr>
          <p:cNvPr id="184" name="Straight Connector 183"/>
          <p:cNvCxnSpPr/>
          <p:nvPr/>
        </p:nvCxnSpPr>
        <p:spPr bwMode="ltGray">
          <a:xfrm rot="10800000" flipV="1">
            <a:off x="491490" y="3089275"/>
            <a:ext cx="657225" cy="15875"/>
          </a:xfrm>
          <a:prstGeom prst="line">
            <a:avLst/>
          </a:prstGeom>
          <a:ln w="2921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pic>
        <p:nvPicPr>
          <p:cNvPr id="49" name="Picture 2" descr="\\.PSF\Parallels Share\Virtualization PPT\Central-Library-of-VM-Images.png"/>
          <p:cNvPicPr>
            <a:picLocks noChangeAspect="1" noChangeArrowheads="1"/>
          </p:cNvPicPr>
          <p:nvPr/>
        </p:nvPicPr>
        <p:blipFill>
          <a:blip r:embed="rId11" cstate="print"/>
          <a:srcRect/>
          <a:stretch>
            <a:fillRect/>
          </a:stretch>
        </p:blipFill>
        <p:spPr bwMode="ltGray">
          <a:xfrm>
            <a:off x="346710" y="2632075"/>
            <a:ext cx="631825" cy="820738"/>
          </a:xfrm>
          <a:prstGeom prst="rect">
            <a:avLst/>
          </a:prstGeom>
          <a:noFill/>
          <a:ln w="9525">
            <a:noFill/>
            <a:miter lim="800000"/>
            <a:headEnd/>
            <a:tailEnd/>
          </a:ln>
        </p:spPr>
      </p:pic>
      <p:cxnSp>
        <p:nvCxnSpPr>
          <p:cNvPr id="190" name="Straight Connector 189"/>
          <p:cNvCxnSpPr/>
          <p:nvPr/>
        </p:nvCxnSpPr>
        <p:spPr bwMode="ltGray">
          <a:xfrm rot="5400000">
            <a:off x="4080669" y="3661569"/>
            <a:ext cx="709612" cy="6350"/>
          </a:xfrm>
          <a:prstGeom prst="line">
            <a:avLst/>
          </a:prstGeom>
          <a:ln w="3556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nvGrpSpPr>
          <p:cNvPr id="7" name="Group 227"/>
          <p:cNvGrpSpPr>
            <a:grpSpLocks/>
          </p:cNvGrpSpPr>
          <p:nvPr/>
        </p:nvGrpSpPr>
        <p:grpSpPr bwMode="ltGray">
          <a:xfrm>
            <a:off x="-43815" y="3503613"/>
            <a:ext cx="2289175" cy="2352675"/>
            <a:chOff x="3124201" y="5004725"/>
            <a:chExt cx="2288528" cy="2353290"/>
          </a:xfrm>
        </p:grpSpPr>
        <p:pic>
          <p:nvPicPr>
            <p:cNvPr id="16453" name="Picture 14" descr="Server-Physical-3U"/>
            <p:cNvPicPr>
              <a:picLocks noChangeAspect="1" noChangeArrowheads="1"/>
            </p:cNvPicPr>
            <p:nvPr/>
          </p:nvPicPr>
          <p:blipFill>
            <a:blip r:embed="rId5" cstate="print"/>
            <a:srcRect/>
            <a:stretch>
              <a:fillRect/>
            </a:stretch>
          </p:blipFill>
          <p:spPr bwMode="ltGray">
            <a:xfrm>
              <a:off x="3124201" y="5821417"/>
              <a:ext cx="1259828" cy="932519"/>
            </a:xfrm>
            <a:prstGeom prst="rect">
              <a:avLst/>
            </a:prstGeom>
            <a:noFill/>
            <a:ln w="9525">
              <a:noFill/>
              <a:miter lim="800000"/>
              <a:headEnd/>
              <a:tailEnd/>
            </a:ln>
          </p:spPr>
        </p:pic>
        <p:pic>
          <p:nvPicPr>
            <p:cNvPr id="16454" name="Picture 40" descr="\\.PSF\Parallels Share\Virtualization PPT\VMM-Agent-Layer.png"/>
            <p:cNvPicPr>
              <a:picLocks noChangeAspect="1" noChangeArrowheads="1"/>
            </p:cNvPicPr>
            <p:nvPr/>
          </p:nvPicPr>
          <p:blipFill>
            <a:blip r:embed="rId12" cstate="print"/>
            <a:srcRect/>
            <a:stretch>
              <a:fillRect/>
            </a:stretch>
          </p:blipFill>
          <p:spPr bwMode="ltGray">
            <a:xfrm>
              <a:off x="3390155" y="5765751"/>
              <a:ext cx="759473" cy="515577"/>
            </a:xfrm>
            <a:prstGeom prst="rect">
              <a:avLst/>
            </a:prstGeom>
            <a:noFill/>
            <a:ln w="9525">
              <a:noFill/>
              <a:miter lim="800000"/>
              <a:headEnd/>
              <a:tailEnd/>
            </a:ln>
          </p:spPr>
        </p:pic>
        <p:pic>
          <p:nvPicPr>
            <p:cNvPr id="16455" name="Picture 28" descr="Server-Virtual-Single"/>
            <p:cNvPicPr>
              <a:picLocks noChangeAspect="1" noChangeArrowheads="1"/>
            </p:cNvPicPr>
            <p:nvPr/>
          </p:nvPicPr>
          <p:blipFill>
            <a:blip r:embed="rId7" cstate="print"/>
            <a:srcRect/>
            <a:stretch>
              <a:fillRect/>
            </a:stretch>
          </p:blipFill>
          <p:spPr bwMode="ltGray">
            <a:xfrm>
              <a:off x="3319145" y="5549377"/>
              <a:ext cx="904729" cy="685494"/>
            </a:xfrm>
            <a:prstGeom prst="rect">
              <a:avLst/>
            </a:prstGeom>
            <a:noFill/>
            <a:ln w="9525">
              <a:noFill/>
              <a:miter lim="800000"/>
              <a:headEnd/>
              <a:tailEnd/>
            </a:ln>
          </p:spPr>
        </p:pic>
        <p:pic>
          <p:nvPicPr>
            <p:cNvPr id="16456" name="Picture 28" descr="Server-Virtual-Single"/>
            <p:cNvPicPr>
              <a:picLocks noChangeAspect="1" noChangeArrowheads="1"/>
            </p:cNvPicPr>
            <p:nvPr/>
          </p:nvPicPr>
          <p:blipFill>
            <a:blip r:embed="rId7" cstate="print"/>
            <a:srcRect/>
            <a:stretch>
              <a:fillRect/>
            </a:stretch>
          </p:blipFill>
          <p:spPr bwMode="ltGray">
            <a:xfrm>
              <a:off x="3319145" y="5367538"/>
              <a:ext cx="904729" cy="685494"/>
            </a:xfrm>
            <a:prstGeom prst="rect">
              <a:avLst/>
            </a:prstGeom>
            <a:noFill/>
            <a:ln w="9525">
              <a:noFill/>
              <a:miter lim="800000"/>
              <a:headEnd/>
              <a:tailEnd/>
            </a:ln>
          </p:spPr>
        </p:pic>
        <p:pic>
          <p:nvPicPr>
            <p:cNvPr id="16457" name="Picture 28" descr="Server-Virtual-Single"/>
            <p:cNvPicPr>
              <a:picLocks noChangeAspect="1" noChangeArrowheads="1"/>
            </p:cNvPicPr>
            <p:nvPr/>
          </p:nvPicPr>
          <p:blipFill>
            <a:blip r:embed="rId7" cstate="print"/>
            <a:srcRect/>
            <a:stretch>
              <a:fillRect/>
            </a:stretch>
          </p:blipFill>
          <p:spPr bwMode="ltGray">
            <a:xfrm>
              <a:off x="3319145" y="5185700"/>
              <a:ext cx="904729" cy="685494"/>
            </a:xfrm>
            <a:prstGeom prst="rect">
              <a:avLst/>
            </a:prstGeom>
            <a:noFill/>
            <a:ln w="9525">
              <a:noFill/>
              <a:miter lim="800000"/>
              <a:headEnd/>
              <a:tailEnd/>
            </a:ln>
          </p:spPr>
        </p:pic>
        <p:pic>
          <p:nvPicPr>
            <p:cNvPr id="16458" name="Picture 14" descr="Server-Physical-3U"/>
            <p:cNvPicPr>
              <a:picLocks noChangeAspect="1" noChangeArrowheads="1"/>
            </p:cNvPicPr>
            <p:nvPr/>
          </p:nvPicPr>
          <p:blipFill>
            <a:blip r:embed="rId5" cstate="print"/>
            <a:srcRect/>
            <a:stretch>
              <a:fillRect/>
            </a:stretch>
          </p:blipFill>
          <p:spPr bwMode="ltGray">
            <a:xfrm>
              <a:off x="3643740" y="6122282"/>
              <a:ext cx="1259828" cy="932520"/>
            </a:xfrm>
            <a:prstGeom prst="rect">
              <a:avLst/>
            </a:prstGeom>
            <a:noFill/>
            <a:ln w="9525">
              <a:noFill/>
              <a:miter lim="800000"/>
              <a:headEnd/>
              <a:tailEnd/>
            </a:ln>
          </p:spPr>
        </p:pic>
        <p:pic>
          <p:nvPicPr>
            <p:cNvPr id="16459" name="Picture 40" descr="\\.PSF\Parallels Share\Virtualization PPT\VMM-Agent-Layer.png"/>
            <p:cNvPicPr>
              <a:picLocks noChangeAspect="1" noChangeArrowheads="1"/>
            </p:cNvPicPr>
            <p:nvPr/>
          </p:nvPicPr>
          <p:blipFill>
            <a:blip r:embed="rId12" cstate="print"/>
            <a:srcRect/>
            <a:stretch>
              <a:fillRect/>
            </a:stretch>
          </p:blipFill>
          <p:spPr bwMode="ltGray">
            <a:xfrm>
              <a:off x="3909693" y="6066616"/>
              <a:ext cx="759473" cy="515577"/>
            </a:xfrm>
            <a:prstGeom prst="rect">
              <a:avLst/>
            </a:prstGeom>
            <a:noFill/>
            <a:ln w="9525">
              <a:noFill/>
              <a:miter lim="800000"/>
              <a:headEnd/>
              <a:tailEnd/>
            </a:ln>
          </p:spPr>
        </p:pic>
        <p:pic>
          <p:nvPicPr>
            <p:cNvPr id="16460" name="Picture 28" descr="Server-Virtual-Single"/>
            <p:cNvPicPr>
              <a:picLocks noChangeAspect="1" noChangeArrowheads="1"/>
            </p:cNvPicPr>
            <p:nvPr/>
          </p:nvPicPr>
          <p:blipFill>
            <a:blip r:embed="rId7" cstate="print"/>
            <a:srcRect/>
            <a:stretch>
              <a:fillRect/>
            </a:stretch>
          </p:blipFill>
          <p:spPr bwMode="ltGray">
            <a:xfrm>
              <a:off x="3838683" y="5850242"/>
              <a:ext cx="904729" cy="685494"/>
            </a:xfrm>
            <a:prstGeom prst="rect">
              <a:avLst/>
            </a:prstGeom>
            <a:noFill/>
            <a:ln w="9525">
              <a:noFill/>
              <a:miter lim="800000"/>
              <a:headEnd/>
              <a:tailEnd/>
            </a:ln>
          </p:spPr>
        </p:pic>
        <p:pic>
          <p:nvPicPr>
            <p:cNvPr id="16461" name="Picture 28" descr="Server-Virtual-Single"/>
            <p:cNvPicPr>
              <a:picLocks noChangeAspect="1" noChangeArrowheads="1"/>
            </p:cNvPicPr>
            <p:nvPr/>
          </p:nvPicPr>
          <p:blipFill>
            <a:blip r:embed="rId7" cstate="print"/>
            <a:srcRect/>
            <a:stretch>
              <a:fillRect/>
            </a:stretch>
          </p:blipFill>
          <p:spPr bwMode="ltGray">
            <a:xfrm>
              <a:off x="3838683" y="5668403"/>
              <a:ext cx="904729" cy="685494"/>
            </a:xfrm>
            <a:prstGeom prst="rect">
              <a:avLst/>
            </a:prstGeom>
            <a:noFill/>
            <a:ln w="9525">
              <a:noFill/>
              <a:miter lim="800000"/>
              <a:headEnd/>
              <a:tailEnd/>
            </a:ln>
          </p:spPr>
        </p:pic>
        <p:pic>
          <p:nvPicPr>
            <p:cNvPr id="16462" name="Picture 28" descr="Server-Virtual-Single"/>
            <p:cNvPicPr>
              <a:picLocks noChangeAspect="1" noChangeArrowheads="1"/>
            </p:cNvPicPr>
            <p:nvPr/>
          </p:nvPicPr>
          <p:blipFill>
            <a:blip r:embed="rId7" cstate="print"/>
            <a:srcRect/>
            <a:stretch>
              <a:fillRect/>
            </a:stretch>
          </p:blipFill>
          <p:spPr bwMode="ltGray">
            <a:xfrm>
              <a:off x="3838683" y="5486565"/>
              <a:ext cx="904729" cy="685494"/>
            </a:xfrm>
            <a:prstGeom prst="rect">
              <a:avLst/>
            </a:prstGeom>
            <a:noFill/>
            <a:ln w="9525">
              <a:noFill/>
              <a:miter lim="800000"/>
              <a:headEnd/>
              <a:tailEnd/>
            </a:ln>
          </p:spPr>
        </p:pic>
        <p:pic>
          <p:nvPicPr>
            <p:cNvPr id="16463" name="Picture 28" descr="Server-Virtual-Single"/>
            <p:cNvPicPr>
              <a:picLocks noChangeAspect="1" noChangeArrowheads="1"/>
            </p:cNvPicPr>
            <p:nvPr/>
          </p:nvPicPr>
          <p:blipFill>
            <a:blip r:embed="rId7" cstate="print"/>
            <a:srcRect/>
            <a:stretch>
              <a:fillRect/>
            </a:stretch>
          </p:blipFill>
          <p:spPr bwMode="ltGray">
            <a:xfrm>
              <a:off x="3328670" y="5004725"/>
              <a:ext cx="904729" cy="685494"/>
            </a:xfrm>
            <a:prstGeom prst="rect">
              <a:avLst/>
            </a:prstGeom>
            <a:noFill/>
            <a:ln w="9525">
              <a:noFill/>
              <a:miter lim="800000"/>
              <a:headEnd/>
              <a:tailEnd/>
            </a:ln>
          </p:spPr>
        </p:pic>
        <p:pic>
          <p:nvPicPr>
            <p:cNvPr id="16464" name="Picture 14" descr="Server-Physical-3U"/>
            <p:cNvPicPr>
              <a:picLocks noChangeAspect="1" noChangeArrowheads="1"/>
            </p:cNvPicPr>
            <p:nvPr/>
          </p:nvPicPr>
          <p:blipFill>
            <a:blip r:embed="rId5" cstate="print"/>
            <a:srcRect/>
            <a:stretch>
              <a:fillRect/>
            </a:stretch>
          </p:blipFill>
          <p:spPr bwMode="ltGray">
            <a:xfrm>
              <a:off x="4152901" y="6425496"/>
              <a:ext cx="1259828" cy="932519"/>
            </a:xfrm>
            <a:prstGeom prst="rect">
              <a:avLst/>
            </a:prstGeom>
            <a:noFill/>
            <a:ln w="9525">
              <a:noFill/>
              <a:miter lim="800000"/>
              <a:headEnd/>
              <a:tailEnd/>
            </a:ln>
          </p:spPr>
        </p:pic>
        <p:pic>
          <p:nvPicPr>
            <p:cNvPr id="16465" name="Picture 40" descr="\\.PSF\Parallels Share\Virtualization PPT\VMM-Agent-Layer.png"/>
            <p:cNvPicPr>
              <a:picLocks noChangeAspect="1" noChangeArrowheads="1"/>
            </p:cNvPicPr>
            <p:nvPr/>
          </p:nvPicPr>
          <p:blipFill>
            <a:blip r:embed="rId12" cstate="print"/>
            <a:srcRect/>
            <a:stretch>
              <a:fillRect/>
            </a:stretch>
          </p:blipFill>
          <p:spPr bwMode="ltGray">
            <a:xfrm>
              <a:off x="4418855" y="6369830"/>
              <a:ext cx="759473" cy="515577"/>
            </a:xfrm>
            <a:prstGeom prst="rect">
              <a:avLst/>
            </a:prstGeom>
            <a:noFill/>
            <a:ln w="9525">
              <a:noFill/>
              <a:miter lim="800000"/>
              <a:headEnd/>
              <a:tailEnd/>
            </a:ln>
          </p:spPr>
        </p:pic>
        <p:pic>
          <p:nvPicPr>
            <p:cNvPr id="16466" name="Picture 28" descr="Server-Virtual-Single"/>
            <p:cNvPicPr>
              <a:picLocks noChangeAspect="1" noChangeArrowheads="1"/>
            </p:cNvPicPr>
            <p:nvPr/>
          </p:nvPicPr>
          <p:blipFill>
            <a:blip r:embed="rId7" cstate="print"/>
            <a:srcRect/>
            <a:stretch>
              <a:fillRect/>
            </a:stretch>
          </p:blipFill>
          <p:spPr bwMode="ltGray">
            <a:xfrm>
              <a:off x="4347845" y="6153456"/>
              <a:ext cx="904729" cy="685494"/>
            </a:xfrm>
            <a:prstGeom prst="rect">
              <a:avLst/>
            </a:prstGeom>
            <a:noFill/>
            <a:ln w="9525">
              <a:noFill/>
              <a:miter lim="800000"/>
              <a:headEnd/>
              <a:tailEnd/>
            </a:ln>
          </p:spPr>
        </p:pic>
        <p:pic>
          <p:nvPicPr>
            <p:cNvPr id="16467" name="Picture 28" descr="Server-Virtual-Single"/>
            <p:cNvPicPr>
              <a:picLocks noChangeAspect="1" noChangeArrowheads="1"/>
            </p:cNvPicPr>
            <p:nvPr/>
          </p:nvPicPr>
          <p:blipFill>
            <a:blip r:embed="rId7" cstate="print"/>
            <a:srcRect/>
            <a:stretch>
              <a:fillRect/>
            </a:stretch>
          </p:blipFill>
          <p:spPr bwMode="ltGray">
            <a:xfrm>
              <a:off x="4347845" y="5971617"/>
              <a:ext cx="904729" cy="685494"/>
            </a:xfrm>
            <a:prstGeom prst="rect">
              <a:avLst/>
            </a:prstGeom>
            <a:noFill/>
            <a:ln w="9525">
              <a:noFill/>
              <a:miter lim="800000"/>
              <a:headEnd/>
              <a:tailEnd/>
            </a:ln>
          </p:spPr>
        </p:pic>
        <p:pic>
          <p:nvPicPr>
            <p:cNvPr id="16468" name="Picture 28" descr="Server-Virtual-Single"/>
            <p:cNvPicPr>
              <a:picLocks noChangeAspect="1" noChangeArrowheads="1"/>
            </p:cNvPicPr>
            <p:nvPr/>
          </p:nvPicPr>
          <p:blipFill>
            <a:blip r:embed="rId7" cstate="print"/>
            <a:srcRect/>
            <a:stretch>
              <a:fillRect/>
            </a:stretch>
          </p:blipFill>
          <p:spPr bwMode="ltGray">
            <a:xfrm>
              <a:off x="4347845" y="5789779"/>
              <a:ext cx="904729" cy="685494"/>
            </a:xfrm>
            <a:prstGeom prst="rect">
              <a:avLst/>
            </a:prstGeom>
            <a:noFill/>
            <a:ln w="9525">
              <a:noFill/>
              <a:miter lim="800000"/>
              <a:headEnd/>
              <a:tailEnd/>
            </a:ln>
          </p:spPr>
        </p:pic>
      </p:grpSp>
      <p:cxnSp>
        <p:nvCxnSpPr>
          <p:cNvPr id="174" name="Straight Connector 173"/>
          <p:cNvCxnSpPr/>
          <p:nvPr/>
        </p:nvCxnSpPr>
        <p:spPr bwMode="ltGray">
          <a:xfrm rot="10800000">
            <a:off x="4705350" y="4229100"/>
            <a:ext cx="1019175" cy="571500"/>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pic>
        <p:nvPicPr>
          <p:cNvPr id="48131" name="Picture 3" descr="\\.PSF\Parallels Share\Virtualization PPT\Firewall.png"/>
          <p:cNvPicPr>
            <a:picLocks noChangeAspect="1" noChangeArrowheads="1"/>
          </p:cNvPicPr>
          <p:nvPr/>
        </p:nvPicPr>
        <p:blipFill>
          <a:blip r:embed="rId13" cstate="print"/>
          <a:srcRect/>
          <a:stretch>
            <a:fillRect/>
          </a:stretch>
        </p:blipFill>
        <p:spPr bwMode="ltGray">
          <a:xfrm>
            <a:off x="3794125" y="2674938"/>
            <a:ext cx="1284288" cy="1204912"/>
          </a:xfrm>
          <a:prstGeom prst="rect">
            <a:avLst/>
          </a:prstGeom>
          <a:noFill/>
          <a:ln w="9525">
            <a:noFill/>
            <a:miter lim="800000"/>
            <a:headEnd/>
            <a:tailEnd/>
          </a:ln>
        </p:spPr>
      </p:pic>
      <p:cxnSp>
        <p:nvCxnSpPr>
          <p:cNvPr id="169" name="Straight Connector 168"/>
          <p:cNvCxnSpPr/>
          <p:nvPr/>
        </p:nvCxnSpPr>
        <p:spPr bwMode="ltGray">
          <a:xfrm rot="16200000" flipH="1">
            <a:off x="3919537" y="2366963"/>
            <a:ext cx="1057275" cy="0"/>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40" name="Straight Connector 139"/>
          <p:cNvCxnSpPr/>
          <p:nvPr/>
        </p:nvCxnSpPr>
        <p:spPr bwMode="ltGray">
          <a:xfrm>
            <a:off x="4924425" y="2305050"/>
            <a:ext cx="2047875" cy="971550"/>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41" name="Straight Connector 140"/>
          <p:cNvCxnSpPr/>
          <p:nvPr/>
        </p:nvCxnSpPr>
        <p:spPr bwMode="ltGray">
          <a:xfrm flipV="1">
            <a:off x="4438650" y="2057400"/>
            <a:ext cx="2514600" cy="19050"/>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42" name="Straight Connector 141"/>
          <p:cNvCxnSpPr/>
          <p:nvPr/>
        </p:nvCxnSpPr>
        <p:spPr bwMode="ltGray">
          <a:xfrm flipV="1">
            <a:off x="4476750" y="1150938"/>
            <a:ext cx="2459038" cy="1001712"/>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43" name="Straight Connector 142"/>
          <p:cNvCxnSpPr/>
          <p:nvPr/>
        </p:nvCxnSpPr>
        <p:spPr bwMode="ltGray">
          <a:xfrm rot="10800000">
            <a:off x="2514600" y="1495425"/>
            <a:ext cx="1914525" cy="533400"/>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pic>
        <p:nvPicPr>
          <p:cNvPr id="16406" name="Picture 297"/>
          <p:cNvPicPr>
            <a:picLocks noChangeAspect="1" noChangeArrowheads="1"/>
          </p:cNvPicPr>
          <p:nvPr/>
        </p:nvPicPr>
        <p:blipFill>
          <a:blip r:embed="rId14" cstate="print"/>
          <a:srcRect/>
          <a:stretch>
            <a:fillRect/>
          </a:stretch>
        </p:blipFill>
        <p:spPr bwMode="ltGray">
          <a:xfrm>
            <a:off x="3409950" y="838200"/>
            <a:ext cx="2478088" cy="646113"/>
          </a:xfrm>
          <a:prstGeom prst="rect">
            <a:avLst/>
          </a:prstGeom>
          <a:noFill/>
          <a:ln w="9525">
            <a:noFill/>
            <a:miter lim="800000"/>
            <a:headEnd/>
            <a:tailEnd/>
          </a:ln>
        </p:spPr>
      </p:pic>
      <p:sp>
        <p:nvSpPr>
          <p:cNvPr id="16407" name="Text Box 301"/>
          <p:cNvSpPr txBox="1">
            <a:spLocks noChangeArrowheads="1"/>
          </p:cNvSpPr>
          <p:nvPr/>
        </p:nvSpPr>
        <p:spPr bwMode="auto">
          <a:xfrm>
            <a:off x="7234238" y="720725"/>
            <a:ext cx="1138237" cy="492125"/>
          </a:xfrm>
          <a:prstGeom prst="rect">
            <a:avLst/>
          </a:prstGeom>
          <a:noFill/>
          <a:ln w="9525">
            <a:noFill/>
            <a:miter lim="800000"/>
            <a:headEnd/>
            <a:tailEnd/>
          </a:ln>
        </p:spPr>
        <p:txBody>
          <a:bodyPr lIns="91428" tIns="45715" rIns="91428" bIns="45715">
            <a:spAutoFit/>
          </a:bodyPr>
          <a:lstStyle/>
          <a:p>
            <a:pPr algn="ctr">
              <a:spcBef>
                <a:spcPct val="50000"/>
              </a:spcBef>
            </a:pPr>
            <a:r>
              <a:rPr lang="en-US" sz="1300" dirty="0">
                <a:latin typeface="Arial" pitchFamily="34" charset="0"/>
              </a:rPr>
              <a:t>Windows</a:t>
            </a:r>
            <a:r>
              <a:rPr lang="en-US" sz="1300" baseline="30000" dirty="0">
                <a:latin typeface="Arial" pitchFamily="34" charset="0"/>
              </a:rPr>
              <a:t>®</a:t>
            </a:r>
            <a:r>
              <a:rPr lang="en-US" sz="1300" dirty="0">
                <a:latin typeface="Arial" pitchFamily="34" charset="0"/>
              </a:rPr>
              <a:t> </a:t>
            </a:r>
            <a:r>
              <a:rPr lang="en-US" sz="1300" dirty="0" err="1">
                <a:latin typeface="Arial" pitchFamily="34" charset="0"/>
              </a:rPr>
              <a:t>PowerShell</a:t>
            </a:r>
            <a:endParaRPr lang="en-US" sz="1300" dirty="0">
              <a:latin typeface="Arial" pitchFamily="34" charset="0"/>
            </a:endParaRPr>
          </a:p>
        </p:txBody>
      </p:sp>
      <p:sp>
        <p:nvSpPr>
          <p:cNvPr id="16408" name="Text Box 302"/>
          <p:cNvSpPr txBox="1">
            <a:spLocks noChangeArrowheads="1"/>
          </p:cNvSpPr>
          <p:nvPr/>
        </p:nvSpPr>
        <p:spPr bwMode="auto">
          <a:xfrm>
            <a:off x="7158038" y="1858963"/>
            <a:ext cx="1290637" cy="292378"/>
          </a:xfrm>
          <a:prstGeom prst="rect">
            <a:avLst/>
          </a:prstGeom>
          <a:noFill/>
          <a:ln w="9525">
            <a:noFill/>
            <a:miter lim="800000"/>
            <a:headEnd/>
            <a:tailEnd/>
          </a:ln>
        </p:spPr>
        <p:txBody>
          <a:bodyPr lIns="91428" tIns="45715" rIns="91428" bIns="45715">
            <a:spAutoFit/>
          </a:bodyPr>
          <a:lstStyle/>
          <a:p>
            <a:pPr algn="ctr">
              <a:spcBef>
                <a:spcPct val="50000"/>
              </a:spcBef>
            </a:pPr>
            <a:r>
              <a:rPr lang="zh-CN" altLang="en-US" sz="1300" dirty="0" smtClean="0">
                <a:latin typeface="Arial" pitchFamily="34" charset="0"/>
              </a:rPr>
              <a:t>管理员控制台</a:t>
            </a:r>
            <a:endParaRPr lang="en-US" sz="1300" dirty="0">
              <a:latin typeface="Arial" pitchFamily="34" charset="0"/>
            </a:endParaRPr>
          </a:p>
        </p:txBody>
      </p:sp>
      <p:sp>
        <p:nvSpPr>
          <p:cNvPr id="16409" name="Text Box 303"/>
          <p:cNvSpPr txBox="1">
            <a:spLocks noChangeArrowheads="1"/>
          </p:cNvSpPr>
          <p:nvPr/>
        </p:nvSpPr>
        <p:spPr bwMode="auto">
          <a:xfrm>
            <a:off x="7200900" y="2790825"/>
            <a:ext cx="1204913" cy="692487"/>
          </a:xfrm>
          <a:prstGeom prst="rect">
            <a:avLst/>
          </a:prstGeom>
          <a:noFill/>
          <a:ln w="9525">
            <a:noFill/>
            <a:miter lim="800000"/>
            <a:headEnd/>
            <a:tailEnd/>
          </a:ln>
        </p:spPr>
        <p:txBody>
          <a:bodyPr lIns="91428" tIns="45715" rIns="91428" bIns="45715">
            <a:spAutoFit/>
          </a:bodyPr>
          <a:lstStyle/>
          <a:p>
            <a:pPr algn="ctr">
              <a:spcBef>
                <a:spcPct val="50000"/>
              </a:spcBef>
            </a:pPr>
            <a:r>
              <a:rPr lang="zh-CN" altLang="en-US" sz="1300" dirty="0" smtClean="0">
                <a:latin typeface="Arial" pitchFamily="34" charset="0"/>
              </a:rPr>
              <a:t>基于 </a:t>
            </a:r>
            <a:r>
              <a:rPr lang="en-US" altLang="zh-CN" sz="1300" dirty="0" smtClean="0">
                <a:latin typeface="Arial" pitchFamily="34" charset="0"/>
              </a:rPr>
              <a:t>Web </a:t>
            </a:r>
            <a:r>
              <a:rPr lang="zh-CN" altLang="en-US" sz="1300" dirty="0" smtClean="0">
                <a:latin typeface="Arial" pitchFamily="34" charset="0"/>
              </a:rPr>
              <a:t>的委派提供用户接口</a:t>
            </a:r>
            <a:endParaRPr lang="en-US" sz="1300" dirty="0">
              <a:latin typeface="Arial" pitchFamily="34" charset="0"/>
            </a:endParaRPr>
          </a:p>
        </p:txBody>
      </p:sp>
      <p:grpSp>
        <p:nvGrpSpPr>
          <p:cNvPr id="8" name="Group 147"/>
          <p:cNvGrpSpPr>
            <a:grpSpLocks/>
          </p:cNvGrpSpPr>
          <p:nvPr/>
        </p:nvGrpSpPr>
        <p:grpSpPr bwMode="ltGray">
          <a:xfrm>
            <a:off x="6130925" y="2713038"/>
            <a:ext cx="1631950" cy="1543050"/>
            <a:chOff x="7902702" y="3667125"/>
            <a:chExt cx="1974850" cy="1866900"/>
          </a:xfrm>
        </p:grpSpPr>
        <p:pic>
          <p:nvPicPr>
            <p:cNvPr id="16451" name="Picture 3" descr="KVM-Physical"/>
            <p:cNvPicPr>
              <a:picLocks noChangeAspect="1" noChangeArrowheads="1"/>
            </p:cNvPicPr>
            <p:nvPr/>
          </p:nvPicPr>
          <p:blipFill>
            <a:blip r:embed="rId15" cstate="print"/>
            <a:srcRect/>
            <a:stretch>
              <a:fillRect/>
            </a:stretch>
          </p:blipFill>
          <p:spPr bwMode="ltGray">
            <a:xfrm>
              <a:off x="7902702" y="3667125"/>
              <a:ext cx="1974850" cy="1866900"/>
            </a:xfrm>
            <a:prstGeom prst="rect">
              <a:avLst/>
            </a:prstGeom>
            <a:noFill/>
            <a:ln w="9525">
              <a:noFill/>
              <a:miter lim="800000"/>
              <a:headEnd/>
              <a:tailEnd/>
            </a:ln>
          </p:spPr>
        </p:pic>
        <p:pic>
          <p:nvPicPr>
            <p:cNvPr id="16452" name="Picture 55" descr="\\.PSF\Parallels Share\Virtualization PPT\Screen-Self-Provisioning-4.png"/>
            <p:cNvPicPr>
              <a:picLocks noChangeAspect="1" noChangeArrowheads="1"/>
            </p:cNvPicPr>
            <p:nvPr/>
          </p:nvPicPr>
          <p:blipFill>
            <a:blip r:embed="rId16" cstate="print"/>
            <a:srcRect/>
            <a:stretch>
              <a:fillRect/>
            </a:stretch>
          </p:blipFill>
          <p:spPr bwMode="ltGray">
            <a:xfrm>
              <a:off x="8730996" y="3824288"/>
              <a:ext cx="432054" cy="684086"/>
            </a:xfrm>
            <a:prstGeom prst="rect">
              <a:avLst/>
            </a:prstGeom>
            <a:noFill/>
            <a:ln w="9525">
              <a:noFill/>
              <a:miter lim="800000"/>
              <a:headEnd/>
              <a:tailEnd/>
            </a:ln>
          </p:spPr>
        </p:pic>
      </p:grpSp>
      <p:grpSp>
        <p:nvGrpSpPr>
          <p:cNvPr id="9" name="Group 150"/>
          <p:cNvGrpSpPr>
            <a:grpSpLocks/>
          </p:cNvGrpSpPr>
          <p:nvPr/>
        </p:nvGrpSpPr>
        <p:grpSpPr bwMode="ltGray">
          <a:xfrm>
            <a:off x="6083300" y="1584325"/>
            <a:ext cx="1631950" cy="1543050"/>
            <a:chOff x="8102727" y="2447925"/>
            <a:chExt cx="1974850" cy="1866900"/>
          </a:xfrm>
        </p:grpSpPr>
        <p:pic>
          <p:nvPicPr>
            <p:cNvPr id="16449" name="Picture 3" descr="KVM-Physical"/>
            <p:cNvPicPr>
              <a:picLocks noChangeAspect="1" noChangeArrowheads="1"/>
            </p:cNvPicPr>
            <p:nvPr/>
          </p:nvPicPr>
          <p:blipFill>
            <a:blip r:embed="rId15" cstate="print"/>
            <a:srcRect/>
            <a:stretch>
              <a:fillRect/>
            </a:stretch>
          </p:blipFill>
          <p:spPr bwMode="ltGray">
            <a:xfrm>
              <a:off x="8102727" y="2447925"/>
              <a:ext cx="1974850" cy="1866900"/>
            </a:xfrm>
            <a:prstGeom prst="rect">
              <a:avLst/>
            </a:prstGeom>
            <a:noFill/>
            <a:ln w="9525">
              <a:noFill/>
              <a:miter lim="800000"/>
              <a:headEnd/>
              <a:tailEnd/>
            </a:ln>
          </p:spPr>
        </p:pic>
        <p:pic>
          <p:nvPicPr>
            <p:cNvPr id="16450" name="Picture 56" descr="\\.PSF\Parallels Share\Virtualization PPT\Screen-Admin-Console.png"/>
            <p:cNvPicPr>
              <a:picLocks noChangeAspect="1" noChangeArrowheads="1"/>
            </p:cNvPicPr>
            <p:nvPr/>
          </p:nvPicPr>
          <p:blipFill>
            <a:blip r:embed="rId17" cstate="print"/>
            <a:srcRect/>
            <a:stretch>
              <a:fillRect/>
            </a:stretch>
          </p:blipFill>
          <p:spPr bwMode="ltGray">
            <a:xfrm>
              <a:off x="8932735" y="2605088"/>
              <a:ext cx="432054" cy="684086"/>
            </a:xfrm>
            <a:prstGeom prst="rect">
              <a:avLst/>
            </a:prstGeom>
            <a:noFill/>
            <a:ln w="9525">
              <a:noFill/>
              <a:miter lim="800000"/>
              <a:headEnd/>
              <a:tailEnd/>
            </a:ln>
          </p:spPr>
        </p:pic>
      </p:grpSp>
      <p:grpSp>
        <p:nvGrpSpPr>
          <p:cNvPr id="10" name="Group 153"/>
          <p:cNvGrpSpPr>
            <a:grpSpLocks/>
          </p:cNvGrpSpPr>
          <p:nvPr/>
        </p:nvGrpSpPr>
        <p:grpSpPr bwMode="ltGray">
          <a:xfrm>
            <a:off x="6073775" y="455613"/>
            <a:ext cx="1631950" cy="1543050"/>
            <a:chOff x="7731252" y="647700"/>
            <a:chExt cx="1974850" cy="1866900"/>
          </a:xfrm>
        </p:grpSpPr>
        <p:pic>
          <p:nvPicPr>
            <p:cNvPr id="16447" name="Picture 3" descr="KVM-Physical"/>
            <p:cNvPicPr>
              <a:picLocks noChangeAspect="1" noChangeArrowheads="1"/>
            </p:cNvPicPr>
            <p:nvPr/>
          </p:nvPicPr>
          <p:blipFill>
            <a:blip r:embed="rId15" cstate="print"/>
            <a:srcRect/>
            <a:stretch>
              <a:fillRect/>
            </a:stretch>
          </p:blipFill>
          <p:spPr bwMode="ltGray">
            <a:xfrm>
              <a:off x="7731252" y="647700"/>
              <a:ext cx="1974850" cy="1866900"/>
            </a:xfrm>
            <a:prstGeom prst="rect">
              <a:avLst/>
            </a:prstGeom>
            <a:noFill/>
            <a:ln w="9525">
              <a:noFill/>
              <a:miter lim="800000"/>
              <a:headEnd/>
              <a:tailEnd/>
            </a:ln>
          </p:spPr>
        </p:pic>
        <p:pic>
          <p:nvPicPr>
            <p:cNvPr id="16448" name="Picture 57" descr="\\.PSF\Parallels Share\Virtualization PPT\Screen-Powershell.png"/>
            <p:cNvPicPr>
              <a:picLocks noChangeAspect="1" noChangeArrowheads="1"/>
            </p:cNvPicPr>
            <p:nvPr/>
          </p:nvPicPr>
          <p:blipFill>
            <a:blip r:embed="rId18" cstate="print"/>
            <a:srcRect/>
            <a:stretch>
              <a:fillRect/>
            </a:stretch>
          </p:blipFill>
          <p:spPr bwMode="ltGray">
            <a:xfrm>
              <a:off x="8558212" y="804863"/>
              <a:ext cx="432054" cy="684086"/>
            </a:xfrm>
            <a:prstGeom prst="rect">
              <a:avLst/>
            </a:prstGeom>
            <a:noFill/>
            <a:ln w="9525">
              <a:noFill/>
              <a:miter lim="800000"/>
              <a:headEnd/>
              <a:tailEnd/>
            </a:ln>
          </p:spPr>
        </p:pic>
      </p:grpSp>
      <p:grpSp>
        <p:nvGrpSpPr>
          <p:cNvPr id="11" name="Group 156"/>
          <p:cNvGrpSpPr>
            <a:grpSpLocks/>
          </p:cNvGrpSpPr>
          <p:nvPr/>
        </p:nvGrpSpPr>
        <p:grpSpPr bwMode="ltGray">
          <a:xfrm>
            <a:off x="3505200" y="1458913"/>
            <a:ext cx="2376488" cy="1893887"/>
            <a:chOff x="3314700" y="3575050"/>
            <a:chExt cx="2376488" cy="1893888"/>
          </a:xfrm>
        </p:grpSpPr>
        <p:grpSp>
          <p:nvGrpSpPr>
            <p:cNvPr id="12" name="Group 294"/>
            <p:cNvGrpSpPr>
              <a:grpSpLocks/>
            </p:cNvGrpSpPr>
            <p:nvPr/>
          </p:nvGrpSpPr>
          <p:grpSpPr bwMode="ltGray">
            <a:xfrm>
              <a:off x="3314700" y="3575050"/>
              <a:ext cx="2376488" cy="1893888"/>
              <a:chOff x="2160" y="628"/>
              <a:chExt cx="1392" cy="1096"/>
            </a:xfrm>
          </p:grpSpPr>
          <p:pic>
            <p:nvPicPr>
              <p:cNvPr id="16445" name="Picture 295" descr="Server-Physical-Single"/>
              <p:cNvPicPr>
                <a:picLocks noChangeAspect="1" noChangeArrowheads="1"/>
              </p:cNvPicPr>
              <p:nvPr/>
            </p:nvPicPr>
            <p:blipFill>
              <a:blip r:embed="rId8" cstate="print"/>
              <a:srcRect/>
              <a:stretch>
                <a:fillRect/>
              </a:stretch>
            </p:blipFill>
            <p:spPr bwMode="ltGray">
              <a:xfrm>
                <a:off x="2160" y="628"/>
                <a:ext cx="1056" cy="782"/>
              </a:xfrm>
              <a:prstGeom prst="rect">
                <a:avLst/>
              </a:prstGeom>
              <a:noFill/>
              <a:ln w="9525">
                <a:noFill/>
                <a:miter lim="800000"/>
                <a:headEnd/>
                <a:tailEnd/>
              </a:ln>
            </p:spPr>
          </p:pic>
          <p:pic>
            <p:nvPicPr>
              <p:cNvPr id="16446" name="Picture 296" descr="KVM-Physical"/>
              <p:cNvPicPr>
                <a:picLocks noChangeAspect="1" noChangeArrowheads="1"/>
              </p:cNvPicPr>
              <p:nvPr/>
            </p:nvPicPr>
            <p:blipFill>
              <a:blip r:embed="rId15" cstate="print"/>
              <a:srcRect/>
              <a:stretch>
                <a:fillRect/>
              </a:stretch>
            </p:blipFill>
            <p:spPr bwMode="ltGray">
              <a:xfrm>
                <a:off x="2496" y="724"/>
                <a:ext cx="1056" cy="1000"/>
              </a:xfrm>
              <a:prstGeom prst="rect">
                <a:avLst/>
              </a:prstGeom>
              <a:noFill/>
              <a:ln w="9525">
                <a:noFill/>
                <a:miter lim="800000"/>
                <a:headEnd/>
                <a:tailEnd/>
              </a:ln>
            </p:spPr>
          </p:pic>
        </p:grpSp>
        <p:pic>
          <p:nvPicPr>
            <p:cNvPr id="16444" name="Picture 58" descr="\\.PSF\Parallels Share\Virtualization PPT\Screen-SCVMM.png"/>
            <p:cNvPicPr>
              <a:picLocks noChangeAspect="1" noChangeArrowheads="1"/>
            </p:cNvPicPr>
            <p:nvPr/>
          </p:nvPicPr>
          <p:blipFill>
            <a:blip r:embed="rId19" cstate="print"/>
            <a:srcRect/>
            <a:stretch>
              <a:fillRect/>
            </a:stretch>
          </p:blipFill>
          <p:spPr bwMode="ltGray">
            <a:xfrm>
              <a:off x="4643438" y="3890962"/>
              <a:ext cx="397669" cy="629643"/>
            </a:xfrm>
            <a:prstGeom prst="rect">
              <a:avLst/>
            </a:prstGeom>
            <a:noFill/>
            <a:ln w="9525">
              <a:noFill/>
              <a:miter lim="800000"/>
              <a:headEnd/>
              <a:tailEnd/>
            </a:ln>
          </p:spPr>
        </p:pic>
      </p:grpSp>
      <p:grpSp>
        <p:nvGrpSpPr>
          <p:cNvPr id="13" name="Group 164"/>
          <p:cNvGrpSpPr>
            <a:grpSpLocks/>
          </p:cNvGrpSpPr>
          <p:nvPr/>
        </p:nvGrpSpPr>
        <p:grpSpPr bwMode="ltGray">
          <a:xfrm>
            <a:off x="712788" y="735013"/>
            <a:ext cx="2698750" cy="1558925"/>
            <a:chOff x="645973" y="1763380"/>
            <a:chExt cx="2699614" cy="1558699"/>
          </a:xfrm>
        </p:grpSpPr>
        <p:pic>
          <p:nvPicPr>
            <p:cNvPr id="16440" name="Picture 106"/>
            <p:cNvPicPr>
              <a:picLocks noChangeAspect="1" noChangeArrowheads="1"/>
            </p:cNvPicPr>
            <p:nvPr/>
          </p:nvPicPr>
          <p:blipFill>
            <a:blip r:embed="rId20" cstate="print"/>
            <a:srcRect/>
            <a:stretch>
              <a:fillRect/>
            </a:stretch>
          </p:blipFill>
          <p:spPr bwMode="ltGray">
            <a:xfrm>
              <a:off x="645973" y="2526934"/>
              <a:ext cx="1220927" cy="416291"/>
            </a:xfrm>
            <a:prstGeom prst="rect">
              <a:avLst/>
            </a:prstGeom>
            <a:noFill/>
            <a:ln w="9525">
              <a:noFill/>
              <a:miter lim="800000"/>
              <a:headEnd/>
              <a:tailEnd/>
            </a:ln>
          </p:spPr>
        </p:pic>
        <p:pic>
          <p:nvPicPr>
            <p:cNvPr id="16441" name="Picture 59" descr="\\.PSF\Parallels Share\Virtualization PPT\Server-Database.png"/>
            <p:cNvPicPr>
              <a:picLocks noChangeAspect="1" noChangeArrowheads="1"/>
            </p:cNvPicPr>
            <p:nvPr/>
          </p:nvPicPr>
          <p:blipFill>
            <a:blip r:embed="rId21" cstate="print"/>
            <a:srcRect/>
            <a:stretch>
              <a:fillRect/>
            </a:stretch>
          </p:blipFill>
          <p:spPr bwMode="ltGray">
            <a:xfrm>
              <a:off x="1138237" y="1763380"/>
              <a:ext cx="1616800" cy="1196749"/>
            </a:xfrm>
            <a:prstGeom prst="rect">
              <a:avLst/>
            </a:prstGeom>
            <a:noFill/>
            <a:ln w="9525">
              <a:noFill/>
              <a:miter lim="800000"/>
              <a:headEnd/>
              <a:tailEnd/>
            </a:ln>
          </p:spPr>
        </p:pic>
        <p:pic>
          <p:nvPicPr>
            <p:cNvPr id="16442" name="Picture 59" descr="\\.PSF\Parallels Share\Virtualization PPT\Server-Database.png"/>
            <p:cNvPicPr>
              <a:picLocks noChangeAspect="1" noChangeArrowheads="1"/>
            </p:cNvPicPr>
            <p:nvPr/>
          </p:nvPicPr>
          <p:blipFill>
            <a:blip r:embed="rId21" cstate="print"/>
            <a:srcRect/>
            <a:stretch>
              <a:fillRect/>
            </a:stretch>
          </p:blipFill>
          <p:spPr bwMode="ltGray">
            <a:xfrm>
              <a:off x="1728787" y="2125330"/>
              <a:ext cx="1616800" cy="1196749"/>
            </a:xfrm>
            <a:prstGeom prst="rect">
              <a:avLst/>
            </a:prstGeom>
            <a:noFill/>
            <a:ln w="9525">
              <a:noFill/>
              <a:miter lim="800000"/>
              <a:headEnd/>
              <a:tailEnd/>
            </a:ln>
          </p:spPr>
        </p:pic>
      </p:grpSp>
      <p:cxnSp>
        <p:nvCxnSpPr>
          <p:cNvPr id="171" name="Straight Connector 170"/>
          <p:cNvCxnSpPr/>
          <p:nvPr/>
        </p:nvCxnSpPr>
        <p:spPr bwMode="ltGray">
          <a:xfrm rot="10800000">
            <a:off x="1752600" y="3095625"/>
            <a:ext cx="2600325" cy="1588"/>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9" name="Text Box 436"/>
          <p:cNvSpPr txBox="1">
            <a:spLocks noChangeArrowheads="1"/>
          </p:cNvSpPr>
          <p:nvPr/>
        </p:nvSpPr>
        <p:spPr bwMode="auto">
          <a:xfrm>
            <a:off x="1253490" y="3352800"/>
            <a:ext cx="1371600" cy="646321"/>
          </a:xfrm>
          <a:prstGeom prst="rect">
            <a:avLst/>
          </a:prstGeom>
          <a:noFill/>
          <a:ln w="9525">
            <a:noFill/>
            <a:miter lim="800000"/>
            <a:headEnd/>
            <a:tailEnd/>
          </a:ln>
        </p:spPr>
        <p:txBody>
          <a:bodyPr lIns="91428" tIns="45715" rIns="91428" bIns="45715">
            <a:spAutoFit/>
          </a:bodyPr>
          <a:lstStyle/>
          <a:p>
            <a:pPr algn="ctr" defTabSz="912813" fontAlgn="auto">
              <a:lnSpc>
                <a:spcPct val="90000"/>
              </a:lnSpc>
              <a:spcBef>
                <a:spcPct val="50000"/>
              </a:spcBef>
              <a:spcAft>
                <a:spcPts val="0"/>
              </a:spcAft>
              <a:defRPr/>
            </a:pPr>
            <a:r>
              <a:rPr lang="zh-CN" altLang="en-US" sz="2000" spc="-100" dirty="0" smtClean="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外围网络</a:t>
            </a:r>
            <a:r>
              <a:rPr lang="en-US" altLang="en-US" sz="2000" spc="-100" dirty="0" smtClean="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 (</a:t>
            </a:r>
            <a:r>
              <a:rPr lang="en-US" altLang="en-US" sz="2000" spc="-100" dirty="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DMZ)</a:t>
            </a:r>
          </a:p>
        </p:txBody>
      </p:sp>
      <p:cxnSp>
        <p:nvCxnSpPr>
          <p:cNvPr id="230" name="Straight Connector 229"/>
          <p:cNvCxnSpPr/>
          <p:nvPr/>
        </p:nvCxnSpPr>
        <p:spPr bwMode="ltGray">
          <a:xfrm>
            <a:off x="4752975" y="3295650"/>
            <a:ext cx="2686050" cy="1438275"/>
          </a:xfrm>
          <a:prstGeom prst="line">
            <a:avLst/>
          </a:prstGeom>
          <a:ln w="3810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94" name="Straight Connector 193"/>
          <p:cNvCxnSpPr/>
          <p:nvPr/>
        </p:nvCxnSpPr>
        <p:spPr bwMode="ltGray">
          <a:xfrm rot="5400000">
            <a:off x="7081838" y="5310188"/>
            <a:ext cx="771525" cy="3175"/>
          </a:xfrm>
          <a:prstGeom prst="line">
            <a:avLst/>
          </a:prstGeom>
          <a:ln w="2921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nvGrpSpPr>
          <p:cNvPr id="14" name="Group 226"/>
          <p:cNvGrpSpPr>
            <a:grpSpLocks/>
          </p:cNvGrpSpPr>
          <p:nvPr/>
        </p:nvGrpSpPr>
        <p:grpSpPr bwMode="ltGray">
          <a:xfrm>
            <a:off x="6515100" y="5155883"/>
            <a:ext cx="1779588" cy="1868487"/>
            <a:chOff x="6800851" y="4976150"/>
            <a:chExt cx="1779367" cy="1869102"/>
          </a:xfrm>
        </p:grpSpPr>
        <p:grpSp>
          <p:nvGrpSpPr>
            <p:cNvPr id="15" name="Group 105"/>
            <p:cNvGrpSpPr>
              <a:grpSpLocks/>
            </p:cNvGrpSpPr>
            <p:nvPr/>
          </p:nvGrpSpPr>
          <p:grpSpPr bwMode="ltGray">
            <a:xfrm>
              <a:off x="6800851" y="4976150"/>
              <a:ext cx="1259828" cy="1568236"/>
              <a:chOff x="3112144" y="4525964"/>
              <a:chExt cx="1616800" cy="2012596"/>
            </a:xfrm>
          </p:grpSpPr>
          <p:pic>
            <p:nvPicPr>
              <p:cNvPr id="16435" name="Picture 14" descr="Server-Physical-3U"/>
              <p:cNvPicPr>
                <a:picLocks noChangeAspect="1" noChangeArrowheads="1"/>
              </p:cNvPicPr>
              <p:nvPr/>
            </p:nvPicPr>
            <p:blipFill>
              <a:blip r:embed="rId5" cstate="print"/>
              <a:srcRect/>
              <a:stretch>
                <a:fillRect/>
              </a:stretch>
            </p:blipFill>
            <p:spPr bwMode="ltGray">
              <a:xfrm>
                <a:off x="3112144" y="5341811"/>
                <a:ext cx="1616800" cy="1196749"/>
              </a:xfrm>
              <a:prstGeom prst="rect">
                <a:avLst/>
              </a:prstGeom>
              <a:noFill/>
              <a:ln w="9525">
                <a:noFill/>
                <a:miter lim="800000"/>
                <a:headEnd/>
                <a:tailEnd/>
              </a:ln>
            </p:spPr>
          </p:pic>
          <p:pic>
            <p:nvPicPr>
              <p:cNvPr id="16436" name="Picture 40" descr="\\.PSF\Parallels Share\Virtualization PPT\VMM-Agent-Layer.png"/>
              <p:cNvPicPr>
                <a:picLocks noChangeAspect="1" noChangeArrowheads="1"/>
              </p:cNvPicPr>
              <p:nvPr/>
            </p:nvPicPr>
            <p:blipFill>
              <a:blip r:embed="rId12" cstate="print"/>
              <a:srcRect/>
              <a:stretch>
                <a:fillRect/>
              </a:stretch>
            </p:blipFill>
            <p:spPr bwMode="ltGray">
              <a:xfrm>
                <a:off x="3453456" y="5270373"/>
                <a:ext cx="974670" cy="661666"/>
              </a:xfrm>
              <a:prstGeom prst="rect">
                <a:avLst/>
              </a:prstGeom>
              <a:noFill/>
              <a:ln w="9525">
                <a:noFill/>
                <a:miter lim="800000"/>
                <a:headEnd/>
                <a:tailEnd/>
              </a:ln>
            </p:spPr>
          </p:pic>
          <p:pic>
            <p:nvPicPr>
              <p:cNvPr id="16437" name="Picture 28" descr="Server-Virtual-Single"/>
              <p:cNvPicPr>
                <a:picLocks noChangeAspect="1" noChangeArrowheads="1"/>
              </p:cNvPicPr>
              <p:nvPr/>
            </p:nvPicPr>
            <p:blipFill>
              <a:blip r:embed="rId7" cstate="print"/>
              <a:srcRect/>
              <a:stretch>
                <a:fillRect/>
              </a:stretch>
            </p:blipFill>
            <p:spPr bwMode="ltGray">
              <a:xfrm>
                <a:off x="3362325" y="4992689"/>
                <a:ext cx="1161084" cy="879729"/>
              </a:xfrm>
              <a:prstGeom prst="rect">
                <a:avLst/>
              </a:prstGeom>
              <a:noFill/>
              <a:ln w="9525">
                <a:noFill/>
                <a:miter lim="800000"/>
                <a:headEnd/>
                <a:tailEnd/>
              </a:ln>
            </p:spPr>
          </p:pic>
          <p:pic>
            <p:nvPicPr>
              <p:cNvPr id="16438" name="Picture 28" descr="Server-Virtual-Single"/>
              <p:cNvPicPr>
                <a:picLocks noChangeAspect="1" noChangeArrowheads="1"/>
              </p:cNvPicPr>
              <p:nvPr/>
            </p:nvPicPr>
            <p:blipFill>
              <a:blip r:embed="rId7" cstate="print"/>
              <a:srcRect/>
              <a:stretch>
                <a:fillRect/>
              </a:stretch>
            </p:blipFill>
            <p:spPr bwMode="ltGray">
              <a:xfrm>
                <a:off x="3362325" y="4759326"/>
                <a:ext cx="1161084" cy="879729"/>
              </a:xfrm>
              <a:prstGeom prst="rect">
                <a:avLst/>
              </a:prstGeom>
              <a:noFill/>
              <a:ln w="9525">
                <a:noFill/>
                <a:miter lim="800000"/>
                <a:headEnd/>
                <a:tailEnd/>
              </a:ln>
            </p:spPr>
          </p:pic>
          <p:pic>
            <p:nvPicPr>
              <p:cNvPr id="16439" name="Picture 28" descr="Server-Virtual-Single"/>
              <p:cNvPicPr>
                <a:picLocks noChangeAspect="1" noChangeArrowheads="1"/>
              </p:cNvPicPr>
              <p:nvPr/>
            </p:nvPicPr>
            <p:blipFill>
              <a:blip r:embed="rId7" cstate="print"/>
              <a:srcRect/>
              <a:stretch>
                <a:fillRect/>
              </a:stretch>
            </p:blipFill>
            <p:spPr bwMode="ltGray">
              <a:xfrm>
                <a:off x="3362325" y="4525964"/>
                <a:ext cx="1161084" cy="879729"/>
              </a:xfrm>
              <a:prstGeom prst="rect">
                <a:avLst/>
              </a:prstGeom>
              <a:noFill/>
              <a:ln w="9525">
                <a:noFill/>
                <a:miter lim="800000"/>
                <a:headEnd/>
                <a:tailEnd/>
              </a:ln>
            </p:spPr>
          </p:pic>
        </p:grpSp>
        <p:pic>
          <p:nvPicPr>
            <p:cNvPr id="16429" name="Picture 14" descr="Server-Physical-3U"/>
            <p:cNvPicPr>
              <a:picLocks noChangeAspect="1" noChangeArrowheads="1"/>
            </p:cNvPicPr>
            <p:nvPr/>
          </p:nvPicPr>
          <p:blipFill>
            <a:blip r:embed="rId5" cstate="print"/>
            <a:srcRect/>
            <a:stretch>
              <a:fillRect/>
            </a:stretch>
          </p:blipFill>
          <p:spPr bwMode="ltGray">
            <a:xfrm>
              <a:off x="7320390" y="5912732"/>
              <a:ext cx="1259828" cy="932520"/>
            </a:xfrm>
            <a:prstGeom prst="rect">
              <a:avLst/>
            </a:prstGeom>
            <a:noFill/>
            <a:ln w="9525">
              <a:noFill/>
              <a:miter lim="800000"/>
              <a:headEnd/>
              <a:tailEnd/>
            </a:ln>
          </p:spPr>
        </p:pic>
        <p:grpSp>
          <p:nvGrpSpPr>
            <p:cNvPr id="16" name="Group 121"/>
            <p:cNvGrpSpPr>
              <a:grpSpLocks/>
            </p:cNvGrpSpPr>
            <p:nvPr/>
          </p:nvGrpSpPr>
          <p:grpSpPr bwMode="ltGray">
            <a:xfrm>
              <a:off x="7515333" y="5277013"/>
              <a:ext cx="904729" cy="1095628"/>
              <a:chOff x="4029075" y="4912079"/>
              <a:chExt cx="1161084" cy="1406075"/>
            </a:xfrm>
          </p:grpSpPr>
          <p:pic>
            <p:nvPicPr>
              <p:cNvPr id="16431" name="Picture 40" descr="\\.PSF\Parallels Share\Virtualization PPT\VMM-Agent-Layer.png"/>
              <p:cNvPicPr>
                <a:picLocks noChangeAspect="1" noChangeArrowheads="1"/>
              </p:cNvPicPr>
              <p:nvPr/>
            </p:nvPicPr>
            <p:blipFill>
              <a:blip r:embed="rId12" cstate="print"/>
              <a:srcRect/>
              <a:stretch>
                <a:fillRect/>
              </a:stretch>
            </p:blipFill>
            <p:spPr bwMode="ltGray">
              <a:xfrm>
                <a:off x="4120206" y="5656488"/>
                <a:ext cx="974670" cy="661666"/>
              </a:xfrm>
              <a:prstGeom prst="rect">
                <a:avLst/>
              </a:prstGeom>
              <a:noFill/>
              <a:ln w="9525">
                <a:noFill/>
                <a:miter lim="800000"/>
                <a:headEnd/>
                <a:tailEnd/>
              </a:ln>
            </p:spPr>
          </p:pic>
          <p:pic>
            <p:nvPicPr>
              <p:cNvPr id="16432" name="Picture 28" descr="Server-Virtual-Single"/>
              <p:cNvPicPr>
                <a:picLocks noChangeAspect="1" noChangeArrowheads="1"/>
              </p:cNvPicPr>
              <p:nvPr/>
            </p:nvPicPr>
            <p:blipFill>
              <a:blip r:embed="rId7" cstate="print"/>
              <a:srcRect/>
              <a:stretch>
                <a:fillRect/>
              </a:stretch>
            </p:blipFill>
            <p:spPr bwMode="ltGray">
              <a:xfrm>
                <a:off x="4029075" y="5378804"/>
                <a:ext cx="1161084" cy="879729"/>
              </a:xfrm>
              <a:prstGeom prst="rect">
                <a:avLst/>
              </a:prstGeom>
              <a:noFill/>
              <a:ln w="9525">
                <a:noFill/>
                <a:miter lim="800000"/>
                <a:headEnd/>
                <a:tailEnd/>
              </a:ln>
            </p:spPr>
          </p:pic>
          <p:pic>
            <p:nvPicPr>
              <p:cNvPr id="16433" name="Picture 28" descr="Server-Virtual-Single"/>
              <p:cNvPicPr>
                <a:picLocks noChangeAspect="1" noChangeArrowheads="1"/>
              </p:cNvPicPr>
              <p:nvPr/>
            </p:nvPicPr>
            <p:blipFill>
              <a:blip r:embed="rId7" cstate="print"/>
              <a:srcRect/>
              <a:stretch>
                <a:fillRect/>
              </a:stretch>
            </p:blipFill>
            <p:spPr bwMode="ltGray">
              <a:xfrm>
                <a:off x="4029075" y="5145441"/>
                <a:ext cx="1161084" cy="879729"/>
              </a:xfrm>
              <a:prstGeom prst="rect">
                <a:avLst/>
              </a:prstGeom>
              <a:noFill/>
              <a:ln w="9525">
                <a:noFill/>
                <a:miter lim="800000"/>
                <a:headEnd/>
                <a:tailEnd/>
              </a:ln>
            </p:spPr>
          </p:pic>
          <p:pic>
            <p:nvPicPr>
              <p:cNvPr id="16434" name="Picture 28" descr="Server-Virtual-Single"/>
              <p:cNvPicPr>
                <a:picLocks noChangeAspect="1" noChangeArrowheads="1"/>
              </p:cNvPicPr>
              <p:nvPr/>
            </p:nvPicPr>
            <p:blipFill>
              <a:blip r:embed="rId7" cstate="print"/>
              <a:srcRect/>
              <a:stretch>
                <a:fillRect/>
              </a:stretch>
            </p:blipFill>
            <p:spPr bwMode="ltGray">
              <a:xfrm>
                <a:off x="4029075" y="4912079"/>
                <a:ext cx="1161084" cy="879729"/>
              </a:xfrm>
              <a:prstGeom prst="rect">
                <a:avLst/>
              </a:prstGeom>
              <a:noFill/>
              <a:ln w="9525">
                <a:noFill/>
                <a:miter lim="800000"/>
                <a:headEnd/>
                <a:tailEnd/>
              </a:ln>
            </p:spPr>
          </p:pic>
        </p:grpSp>
      </p:grpSp>
      <p:sp>
        <p:nvSpPr>
          <p:cNvPr id="233" name="Text Box 436"/>
          <p:cNvSpPr txBox="1">
            <a:spLocks noChangeArrowheads="1"/>
          </p:cNvSpPr>
          <p:nvPr/>
        </p:nvSpPr>
        <p:spPr bwMode="auto">
          <a:xfrm>
            <a:off x="7505700" y="4210050"/>
            <a:ext cx="1257300" cy="646321"/>
          </a:xfrm>
          <a:prstGeom prst="rect">
            <a:avLst/>
          </a:prstGeom>
          <a:noFill/>
          <a:ln w="9525">
            <a:noFill/>
            <a:miter lim="800000"/>
            <a:headEnd/>
            <a:tailEnd/>
          </a:ln>
        </p:spPr>
        <p:txBody>
          <a:bodyPr lIns="91428" tIns="45715" rIns="91428" bIns="45715">
            <a:spAutoFit/>
          </a:bodyPr>
          <a:lstStyle/>
          <a:p>
            <a:pPr algn="ctr" defTabSz="912813" fontAlgn="auto">
              <a:lnSpc>
                <a:spcPct val="90000"/>
              </a:lnSpc>
              <a:spcBef>
                <a:spcPct val="50000"/>
              </a:spcBef>
              <a:spcAft>
                <a:spcPts val="0"/>
              </a:spcAft>
              <a:defRPr/>
            </a:pPr>
            <a:r>
              <a:rPr lang="zh-CN" altLang="en-US" sz="2000" spc="-100" dirty="0" smtClean="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远程数据中心</a:t>
            </a:r>
            <a:endParaRPr lang="en-US" altLang="en-US" sz="2000" spc="-100" dirty="0">
              <a:ln w="3175">
                <a:noFill/>
              </a:ln>
              <a:solidFill>
                <a:schemeClr val="bg2"/>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cxnSp>
        <p:nvCxnSpPr>
          <p:cNvPr id="215" name="Straight Connector 214"/>
          <p:cNvCxnSpPr/>
          <p:nvPr/>
        </p:nvCxnSpPr>
        <p:spPr bwMode="ltGray">
          <a:xfrm rot="10800000">
            <a:off x="7629525" y="4876800"/>
            <a:ext cx="762000" cy="390525"/>
          </a:xfrm>
          <a:prstGeom prst="line">
            <a:avLst/>
          </a:prstGeom>
          <a:ln w="29210" cap="rnd">
            <a:prstDash val="sysDot"/>
            <a:headEnd type="none" w="med" len="med"/>
            <a:tailEnd type="none" w="med" len="med"/>
          </a:ln>
        </p:spPr>
        <p:style>
          <a:lnRef idx="2">
            <a:schemeClr val="accent5"/>
          </a:lnRef>
          <a:fillRef idx="0">
            <a:schemeClr val="accent5"/>
          </a:fillRef>
          <a:effectRef idx="1">
            <a:schemeClr val="accent5"/>
          </a:effectRef>
          <a:fontRef idx="minor">
            <a:schemeClr val="tx1"/>
          </a:fontRef>
        </p:style>
      </p:cxnSp>
      <p:pic>
        <p:nvPicPr>
          <p:cNvPr id="216" name="Picture 2" descr="\\.PSF\Parallels Share\Virtualization PPT\Central-Library-of-VM-Images.png"/>
          <p:cNvPicPr>
            <a:picLocks noChangeAspect="1" noChangeArrowheads="1"/>
          </p:cNvPicPr>
          <p:nvPr/>
        </p:nvPicPr>
        <p:blipFill>
          <a:blip r:embed="rId11" cstate="print"/>
          <a:srcRect/>
          <a:stretch>
            <a:fillRect/>
          </a:stretch>
        </p:blipFill>
        <p:spPr bwMode="ltGray">
          <a:xfrm>
            <a:off x="8205470" y="4819650"/>
            <a:ext cx="631825" cy="819150"/>
          </a:xfrm>
          <a:prstGeom prst="rect">
            <a:avLst/>
          </a:prstGeom>
          <a:noFill/>
          <a:ln w="9525">
            <a:noFill/>
            <a:miter lim="800000"/>
            <a:headEnd/>
            <a:tailEnd/>
          </a:ln>
        </p:spPr>
      </p:pic>
      <p:sp>
        <p:nvSpPr>
          <p:cNvPr id="239" name="Text Box 163"/>
          <p:cNvSpPr txBox="1">
            <a:spLocks noChangeArrowheads="1"/>
          </p:cNvSpPr>
          <p:nvPr/>
        </p:nvSpPr>
        <p:spPr bwMode="auto">
          <a:xfrm>
            <a:off x="2214546" y="5968048"/>
            <a:ext cx="1166829" cy="286228"/>
          </a:xfrm>
          <a:prstGeom prst="rect">
            <a:avLst/>
          </a:prstGeom>
          <a:noFill/>
          <a:ln w="9525">
            <a:noFill/>
            <a:miter lim="800000"/>
            <a:headEnd/>
            <a:tailEnd/>
          </a:ln>
        </p:spPr>
        <p:txBody>
          <a:bodyPr wrap="square" lIns="91436" tIns="45718" rIns="91436" bIns="45718">
            <a:spAutoFit/>
          </a:bodyPr>
          <a:lstStyle/>
          <a:p>
            <a:pPr algn="ctr" defTabSz="912813">
              <a:lnSpc>
                <a:spcPct val="90000"/>
              </a:lnSpc>
              <a:spcBef>
                <a:spcPct val="50000"/>
              </a:spcBef>
            </a:pPr>
            <a:r>
              <a:rPr lang="zh-CN" altLang="en-US" sz="1400" dirty="0" smtClean="0">
                <a:solidFill>
                  <a:schemeClr val="tx2"/>
                </a:solidFill>
                <a:latin typeface="Arial" pitchFamily="34" charset="0"/>
              </a:rPr>
              <a:t>虚拟机宿主</a:t>
            </a:r>
            <a:endParaRPr lang="en-US" sz="1400" dirty="0">
              <a:solidFill>
                <a:schemeClr val="tx2"/>
              </a:solidFill>
              <a:latin typeface="Arial" pitchFamily="34" charset="0"/>
            </a:endParaRPr>
          </a:p>
        </p:txBody>
      </p:sp>
      <p:sp>
        <p:nvSpPr>
          <p:cNvPr id="164" name="Text Box 163"/>
          <p:cNvSpPr txBox="1">
            <a:spLocks noChangeArrowheads="1"/>
          </p:cNvSpPr>
          <p:nvPr/>
        </p:nvSpPr>
        <p:spPr bwMode="auto">
          <a:xfrm>
            <a:off x="5022850" y="5119688"/>
            <a:ext cx="977900" cy="286228"/>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zh-CN" altLang="en-US" sz="1400" dirty="0" smtClean="0">
                <a:solidFill>
                  <a:schemeClr val="tx2"/>
                </a:solidFill>
                <a:latin typeface="Arial" pitchFamily="34" charset="0"/>
              </a:rPr>
              <a:t>库服务器</a:t>
            </a:r>
            <a:endParaRPr lang="en-US" sz="1400" dirty="0">
              <a:solidFill>
                <a:schemeClr val="tx2"/>
              </a:solidFill>
              <a:latin typeface="Arial" pitchFamily="34" charset="0"/>
            </a:endParaRPr>
          </a:p>
        </p:txBody>
      </p:sp>
      <p:pic>
        <p:nvPicPr>
          <p:cNvPr id="163" name="Picture 2" descr="\\.PSF\Parallels Share\Virtualization PPT\Central-Library-of-VM-Images.png"/>
          <p:cNvPicPr>
            <a:picLocks noChangeAspect="1" noChangeArrowheads="1"/>
          </p:cNvPicPr>
          <p:nvPr/>
        </p:nvPicPr>
        <p:blipFill>
          <a:blip r:embed="rId11" cstate="print"/>
          <a:srcRect/>
          <a:stretch>
            <a:fillRect/>
          </a:stretch>
        </p:blipFill>
        <p:spPr bwMode="ltGray">
          <a:xfrm>
            <a:off x="5126038" y="4144963"/>
            <a:ext cx="760412" cy="985837"/>
          </a:xfrm>
          <a:prstGeom prst="rect">
            <a:avLst/>
          </a:prstGeom>
          <a:noFill/>
          <a:ln w="9525">
            <a:noFill/>
            <a:miter lim="800000"/>
            <a:headEnd/>
            <a:tailEnd/>
          </a:ln>
        </p:spPr>
      </p:pic>
      <p:pic>
        <p:nvPicPr>
          <p:cNvPr id="182" name="Picture 2" descr="\\.PSF\Parallels Share\Virtualization PPT\Router.png"/>
          <p:cNvPicPr>
            <a:picLocks noChangeAspect="1" noChangeArrowheads="1"/>
          </p:cNvPicPr>
          <p:nvPr/>
        </p:nvPicPr>
        <p:blipFill>
          <a:blip r:embed="rId9" cstate="print"/>
          <a:srcRect/>
          <a:stretch>
            <a:fillRect/>
          </a:stretch>
        </p:blipFill>
        <p:spPr bwMode="ltGray">
          <a:xfrm>
            <a:off x="816928" y="2689225"/>
            <a:ext cx="1298575" cy="976313"/>
          </a:xfrm>
          <a:prstGeom prst="rect">
            <a:avLst/>
          </a:prstGeom>
          <a:noFill/>
          <a:ln w="9525">
            <a:noFill/>
            <a:miter lim="800000"/>
            <a:headEnd/>
            <a:tailEnd/>
          </a:ln>
        </p:spPr>
      </p:pic>
      <p:pic>
        <p:nvPicPr>
          <p:cNvPr id="214" name="Picture 2" descr="\\.PSF\Parallels Share\Virtualization PPT\Router.png"/>
          <p:cNvPicPr>
            <a:picLocks noChangeAspect="1" noChangeArrowheads="1"/>
          </p:cNvPicPr>
          <p:nvPr/>
        </p:nvPicPr>
        <p:blipFill>
          <a:blip r:embed="rId9" cstate="print"/>
          <a:srcRect/>
          <a:stretch>
            <a:fillRect/>
          </a:stretch>
        </p:blipFill>
        <p:spPr bwMode="ltGray">
          <a:xfrm>
            <a:off x="6811963" y="4381500"/>
            <a:ext cx="1298575" cy="974725"/>
          </a:xfrm>
          <a:prstGeom prst="rect">
            <a:avLst/>
          </a:prstGeom>
          <a:noFill/>
          <a:ln w="9525">
            <a:noFill/>
            <a:miter lim="800000"/>
            <a:headEnd/>
            <a:tailEnd/>
          </a:ln>
        </p:spPr>
      </p:pic>
      <p:sp>
        <p:nvSpPr>
          <p:cNvPr id="103"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6" name="标题 105"/>
          <p:cNvSpPr>
            <a:spLocks noGrp="1"/>
          </p:cNvSpPr>
          <p:nvPr>
            <p:ph type="title"/>
          </p:nvPr>
        </p:nvSpPr>
        <p:spPr/>
        <p:txBody>
          <a:bodyPr/>
          <a:lstStyle/>
          <a:p>
            <a:r>
              <a:rPr lang="zh-CN" altLang="en-US" dirty="0" smtClean="0"/>
              <a:t>企业虚拟基础设施拓扑</a:t>
            </a:r>
            <a:endParaRPr lang="zh-CN" altLang="en-US" dirty="0"/>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1000"/>
                                        <p:tgtEl>
                                          <p:spTgt spid="48131"/>
                                        </p:tgtEl>
                                      </p:cBhvr>
                                    </p:animEffect>
                                  </p:childTnLst>
                                </p:cTn>
                              </p:par>
                              <p:par>
                                <p:cTn id="8" presetID="22" presetClass="entr" presetSubtype="1" fill="hold" nodeType="withEffect">
                                  <p:stCondLst>
                                    <p:cond delay="500"/>
                                  </p:stCondLst>
                                  <p:childTnLst>
                                    <p:set>
                                      <p:cBhvr>
                                        <p:cTn id="9" dur="1" fill="hold">
                                          <p:stCondLst>
                                            <p:cond delay="0"/>
                                          </p:stCondLst>
                                        </p:cTn>
                                        <p:tgtEl>
                                          <p:spTgt spid="169"/>
                                        </p:tgtEl>
                                        <p:attrNameLst>
                                          <p:attrName>style.visibility</p:attrName>
                                        </p:attrNameLst>
                                      </p:cBhvr>
                                      <p:to>
                                        <p:strVal val="visible"/>
                                      </p:to>
                                    </p:set>
                                    <p:animEffect transition="in" filter="wipe(up)">
                                      <p:cBhvr>
                                        <p:cTn id="10" dur="10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134"/>
                                        </p:tgtEl>
                                        <p:attrNameLst>
                                          <p:attrName>style.visibility</p:attrName>
                                        </p:attrNameLst>
                                      </p:cBhvr>
                                      <p:to>
                                        <p:strVal val="visible"/>
                                      </p:to>
                                    </p:set>
                                    <p:animEffect transition="in" filter="fade">
                                      <p:cBhvr>
                                        <p:cTn id="15" dur="2000"/>
                                        <p:tgtEl>
                                          <p:spTgt spid="481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fade">
                                      <p:cBhvr>
                                        <p:cTn id="18" dur="2000"/>
                                        <p:tgtEl>
                                          <p:spTgt spid="17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8130"/>
                                        </p:tgtEl>
                                        <p:attrNameLst>
                                          <p:attrName>style.visibility</p:attrName>
                                        </p:attrNameLst>
                                      </p:cBhvr>
                                      <p:to>
                                        <p:strVal val="visible"/>
                                      </p:to>
                                    </p:set>
                                    <p:animEffect transition="in" filter="fade">
                                      <p:cBhvr>
                                        <p:cTn id="22" dur="1000"/>
                                        <p:tgtEl>
                                          <p:spTgt spid="48130"/>
                                        </p:tgtEl>
                                      </p:cBhvr>
                                    </p:animEffect>
                                  </p:childTnLst>
                                </p:cTn>
                              </p:par>
                              <p:par>
                                <p:cTn id="23" presetID="22" presetClass="entr" presetSubtype="1" fill="hold" nodeType="withEffect">
                                  <p:stCondLst>
                                    <p:cond delay="500"/>
                                  </p:stCondLst>
                                  <p:childTnLst>
                                    <p:set>
                                      <p:cBhvr>
                                        <p:cTn id="24" dur="1" fill="hold">
                                          <p:stCondLst>
                                            <p:cond delay="0"/>
                                          </p:stCondLst>
                                        </p:cTn>
                                        <p:tgtEl>
                                          <p:spTgt spid="190"/>
                                        </p:tgtEl>
                                        <p:attrNameLst>
                                          <p:attrName>style.visibility</p:attrName>
                                        </p:attrNameLst>
                                      </p:cBhvr>
                                      <p:to>
                                        <p:strVal val="visible"/>
                                      </p:to>
                                    </p:set>
                                    <p:animEffect transition="in" filter="wipe(up)">
                                      <p:cBhvr>
                                        <p:cTn id="25" dur="1000"/>
                                        <p:tgtEl>
                                          <p:spTgt spid="190"/>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fade">
                                      <p:cBhvr>
                                        <p:cTn id="29" dur="1000"/>
                                        <p:tgtEl>
                                          <p:spTgt spid="164"/>
                                        </p:tgtEl>
                                      </p:cBhvr>
                                    </p:animEffect>
                                  </p:childTnLst>
                                </p:cTn>
                              </p:par>
                              <p:par>
                                <p:cTn id="30" presetID="10" presetClass="entr" presetSubtype="0" fill="hold" nodeType="with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fade">
                                      <p:cBhvr>
                                        <p:cTn id="32" dur="1000"/>
                                        <p:tgtEl>
                                          <p:spTgt spid="163"/>
                                        </p:tgtEl>
                                      </p:cBhvr>
                                    </p:animEffect>
                                  </p:childTnLst>
                                </p:cTn>
                              </p:par>
                              <p:par>
                                <p:cTn id="33" presetID="10"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animEffect transition="in" filter="fade">
                                      <p:cBhvr>
                                        <p:cTn id="35" dur="1000"/>
                                        <p:tgtEl>
                                          <p:spTgt spid="174"/>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fade">
                                      <p:cBhvr>
                                        <p:cTn id="42" dur="1000"/>
                                        <p:tgtEl>
                                          <p:spTgt spid="239"/>
                                        </p:tgtEl>
                                      </p:cBhvr>
                                    </p:animEffect>
                                  </p:childTnLst>
                                </p:cTn>
                              </p:par>
                              <p:par>
                                <p:cTn id="43" presetID="10" presetClass="entr" presetSubtype="0" fill="hold" nodeType="withEffect">
                                  <p:stCondLst>
                                    <p:cond delay="0"/>
                                  </p:stCondLst>
                                  <p:childTnLst>
                                    <p:set>
                                      <p:cBhvr>
                                        <p:cTn id="44" dur="1" fill="hold">
                                          <p:stCondLst>
                                            <p:cond delay="0"/>
                                          </p:stCondLst>
                                        </p:cTn>
                                        <p:tgtEl>
                                          <p:spTgt spid="178"/>
                                        </p:tgtEl>
                                        <p:attrNameLst>
                                          <p:attrName>style.visibility</p:attrName>
                                        </p:attrNameLst>
                                      </p:cBhvr>
                                      <p:to>
                                        <p:strVal val="visible"/>
                                      </p:to>
                                    </p:set>
                                    <p:animEffect transition="in" filter="fade">
                                      <p:cBhvr>
                                        <p:cTn id="45" dur="1000"/>
                                        <p:tgtEl>
                                          <p:spTgt spid="17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136"/>
                                        </p:tgtEl>
                                        <p:attrNameLst>
                                          <p:attrName>style.visibility</p:attrName>
                                        </p:attrNameLst>
                                      </p:cBhvr>
                                      <p:to>
                                        <p:strVal val="visible"/>
                                      </p:to>
                                    </p:set>
                                    <p:animEffect transition="in" filter="fade">
                                      <p:cBhvr>
                                        <p:cTn id="50" dur="1000"/>
                                        <p:tgtEl>
                                          <p:spTgt spid="481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3"/>
                                        </p:tgtEl>
                                        <p:attrNameLst>
                                          <p:attrName>style.visibility</p:attrName>
                                        </p:attrNameLst>
                                      </p:cBhvr>
                                      <p:to>
                                        <p:strVal val="visible"/>
                                      </p:to>
                                    </p:set>
                                    <p:animEffect transition="in" filter="fade">
                                      <p:cBhvr>
                                        <p:cTn id="53" dur="1000"/>
                                        <p:tgtEl>
                                          <p:spTgt spid="233"/>
                                        </p:tgtEl>
                                      </p:cBhvr>
                                    </p:animEffect>
                                  </p:childTnLst>
                                </p:cTn>
                              </p:par>
                              <p:par>
                                <p:cTn id="54" presetID="10" presetClass="entr" presetSubtype="0" fill="hold" nodeType="withEffect">
                                  <p:stCondLst>
                                    <p:cond delay="500"/>
                                  </p:stCondLst>
                                  <p:childTnLst>
                                    <p:set>
                                      <p:cBhvr>
                                        <p:cTn id="55" dur="1" fill="hold">
                                          <p:stCondLst>
                                            <p:cond delay="0"/>
                                          </p:stCondLst>
                                        </p:cTn>
                                        <p:tgtEl>
                                          <p:spTgt spid="194"/>
                                        </p:tgtEl>
                                        <p:attrNameLst>
                                          <p:attrName>style.visibility</p:attrName>
                                        </p:attrNameLst>
                                      </p:cBhvr>
                                      <p:to>
                                        <p:strVal val="visible"/>
                                      </p:to>
                                    </p:set>
                                    <p:animEffect transition="in" filter="fade">
                                      <p:cBhvr>
                                        <p:cTn id="56" dur="1000"/>
                                        <p:tgtEl>
                                          <p:spTgt spid="194"/>
                                        </p:tgtEl>
                                      </p:cBhvr>
                                    </p:animEffect>
                                  </p:childTnLst>
                                </p:cTn>
                              </p:par>
                              <p:par>
                                <p:cTn id="57" presetID="10" presetClass="entr" presetSubtype="0" fill="hold" nodeType="withEffect">
                                  <p:stCondLst>
                                    <p:cond delay="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childTnLst>
                                </p:cTn>
                              </p:par>
                              <p:par>
                                <p:cTn id="60" presetID="10" presetClass="entr" presetSubtype="0" fill="hold" nodeType="withEffect">
                                  <p:stCondLst>
                                    <p:cond delay="500"/>
                                  </p:stCondLst>
                                  <p:childTnLst>
                                    <p:set>
                                      <p:cBhvr>
                                        <p:cTn id="61" dur="1" fill="hold">
                                          <p:stCondLst>
                                            <p:cond delay="0"/>
                                          </p:stCondLst>
                                        </p:cTn>
                                        <p:tgtEl>
                                          <p:spTgt spid="214"/>
                                        </p:tgtEl>
                                        <p:attrNameLst>
                                          <p:attrName>style.visibility</p:attrName>
                                        </p:attrNameLst>
                                      </p:cBhvr>
                                      <p:to>
                                        <p:strVal val="visible"/>
                                      </p:to>
                                    </p:set>
                                    <p:animEffect transition="in" filter="fade">
                                      <p:cBhvr>
                                        <p:cTn id="62" dur="1000"/>
                                        <p:tgtEl>
                                          <p:spTgt spid="214"/>
                                        </p:tgtEl>
                                      </p:cBhvr>
                                    </p:animEffect>
                                  </p:childTnLst>
                                </p:cTn>
                              </p:par>
                              <p:par>
                                <p:cTn id="63" presetID="10" presetClass="entr" presetSubtype="0" fill="hold" nodeType="withEffect">
                                  <p:stCondLst>
                                    <p:cond delay="500"/>
                                  </p:stCondLst>
                                  <p:childTnLst>
                                    <p:set>
                                      <p:cBhvr>
                                        <p:cTn id="64" dur="1" fill="hold">
                                          <p:stCondLst>
                                            <p:cond delay="0"/>
                                          </p:stCondLst>
                                        </p:cTn>
                                        <p:tgtEl>
                                          <p:spTgt spid="215"/>
                                        </p:tgtEl>
                                        <p:attrNameLst>
                                          <p:attrName>style.visibility</p:attrName>
                                        </p:attrNameLst>
                                      </p:cBhvr>
                                      <p:to>
                                        <p:strVal val="visible"/>
                                      </p:to>
                                    </p:set>
                                    <p:animEffect transition="in" filter="fade">
                                      <p:cBhvr>
                                        <p:cTn id="65" dur="1000"/>
                                        <p:tgtEl>
                                          <p:spTgt spid="215"/>
                                        </p:tgtEl>
                                      </p:cBhvr>
                                    </p:animEffect>
                                  </p:childTnLst>
                                </p:cTn>
                              </p:par>
                              <p:par>
                                <p:cTn id="66" presetID="10" presetClass="entr" presetSubtype="0" fill="hold" nodeType="withEffect">
                                  <p:stCondLst>
                                    <p:cond delay="500"/>
                                  </p:stCondLst>
                                  <p:childTnLst>
                                    <p:set>
                                      <p:cBhvr>
                                        <p:cTn id="67" dur="1" fill="hold">
                                          <p:stCondLst>
                                            <p:cond delay="0"/>
                                          </p:stCondLst>
                                        </p:cTn>
                                        <p:tgtEl>
                                          <p:spTgt spid="216"/>
                                        </p:tgtEl>
                                        <p:attrNameLst>
                                          <p:attrName>style.visibility</p:attrName>
                                        </p:attrNameLst>
                                      </p:cBhvr>
                                      <p:to>
                                        <p:strVal val="visible"/>
                                      </p:to>
                                    </p:set>
                                    <p:animEffect transition="in" filter="fade">
                                      <p:cBhvr>
                                        <p:cTn id="68" dur="1000"/>
                                        <p:tgtEl>
                                          <p:spTgt spid="216"/>
                                        </p:tgtEl>
                                      </p:cBhvr>
                                    </p:animEffect>
                                  </p:childTnLst>
                                </p:cTn>
                              </p:par>
                              <p:par>
                                <p:cTn id="69" presetID="22" presetClass="entr" presetSubtype="8" fill="hold" nodeType="withEffect">
                                  <p:stCondLst>
                                    <p:cond delay="0"/>
                                  </p:stCondLst>
                                  <p:childTnLst>
                                    <p:set>
                                      <p:cBhvr>
                                        <p:cTn id="70" dur="1" fill="hold">
                                          <p:stCondLst>
                                            <p:cond delay="0"/>
                                          </p:stCondLst>
                                        </p:cTn>
                                        <p:tgtEl>
                                          <p:spTgt spid="230"/>
                                        </p:tgtEl>
                                        <p:attrNameLst>
                                          <p:attrName>style.visibility</p:attrName>
                                        </p:attrNameLst>
                                      </p:cBhvr>
                                      <p:to>
                                        <p:strVal val="visible"/>
                                      </p:to>
                                    </p:set>
                                    <p:animEffect transition="in" filter="wipe(left)">
                                      <p:cBhvr>
                                        <p:cTn id="71" dur="1000"/>
                                        <p:tgtEl>
                                          <p:spTgt spid="23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7"/>
                                        </p:tgtEl>
                                        <p:attrNameLst>
                                          <p:attrName>style.visibility</p:attrName>
                                        </p:attrNameLst>
                                      </p:cBhvr>
                                      <p:to>
                                        <p:strVal val="visible"/>
                                      </p:to>
                                    </p:set>
                                    <p:animEffect transition="in" filter="fade">
                                      <p:cBhvr>
                                        <p:cTn id="76" dur="1000"/>
                                        <p:tgtEl>
                                          <p:spTgt spid="2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9"/>
                                        </p:tgtEl>
                                        <p:attrNameLst>
                                          <p:attrName>style.visibility</p:attrName>
                                        </p:attrNameLst>
                                      </p:cBhvr>
                                      <p:to>
                                        <p:strVal val="visible"/>
                                      </p:to>
                                    </p:set>
                                    <p:animEffect transition="in" filter="fade">
                                      <p:cBhvr>
                                        <p:cTn id="79" dur="1000"/>
                                        <p:tgtEl>
                                          <p:spTgt spid="189"/>
                                        </p:tgtEl>
                                      </p:cBhvr>
                                    </p:animEffect>
                                  </p:childTnLst>
                                </p:cTn>
                              </p:par>
                              <p:par>
                                <p:cTn id="80" presetID="10" presetClass="entr" presetSubtype="0" fill="hold" nodeType="withEffect">
                                  <p:stCondLst>
                                    <p:cond delay="500"/>
                                  </p:stCondLst>
                                  <p:childTnLst>
                                    <p:set>
                                      <p:cBhvr>
                                        <p:cTn id="81" dur="1" fill="hold">
                                          <p:stCondLst>
                                            <p:cond delay="0"/>
                                          </p:stCondLst>
                                        </p:cTn>
                                        <p:tgtEl>
                                          <p:spTgt spid="193"/>
                                        </p:tgtEl>
                                        <p:attrNameLst>
                                          <p:attrName>style.visibility</p:attrName>
                                        </p:attrNameLst>
                                      </p:cBhvr>
                                      <p:to>
                                        <p:strVal val="visible"/>
                                      </p:to>
                                    </p:set>
                                    <p:animEffect transition="in" filter="fade">
                                      <p:cBhvr>
                                        <p:cTn id="82" dur="1000"/>
                                        <p:tgtEl>
                                          <p:spTgt spid="193"/>
                                        </p:tgtEl>
                                      </p:cBhvr>
                                    </p:animEffect>
                                  </p:childTnLst>
                                </p:cTn>
                              </p:par>
                              <p:par>
                                <p:cTn id="83" presetID="10" presetClass="entr" presetSubtype="0" fill="hold" nodeType="withEffect">
                                  <p:stCondLst>
                                    <p:cond delay="500"/>
                                  </p:stCondLst>
                                  <p:childTnLst>
                                    <p:set>
                                      <p:cBhvr>
                                        <p:cTn id="84" dur="1" fill="hold">
                                          <p:stCondLst>
                                            <p:cond delay="0"/>
                                          </p:stCondLst>
                                        </p:cTn>
                                        <p:tgtEl>
                                          <p:spTgt spid="182"/>
                                        </p:tgtEl>
                                        <p:attrNameLst>
                                          <p:attrName>style.visibility</p:attrName>
                                        </p:attrNameLst>
                                      </p:cBhvr>
                                      <p:to>
                                        <p:strVal val="visible"/>
                                      </p:to>
                                    </p:set>
                                    <p:animEffect transition="in" filter="fade">
                                      <p:cBhvr>
                                        <p:cTn id="85" dur="1000"/>
                                        <p:tgtEl>
                                          <p:spTgt spid="182"/>
                                        </p:tgtEl>
                                      </p:cBhvr>
                                    </p:animEffect>
                                  </p:childTnLst>
                                </p:cTn>
                              </p:par>
                              <p:par>
                                <p:cTn id="86" presetID="10" presetClass="entr" presetSubtype="0" fill="hold" nodeType="withEffect">
                                  <p:stCondLst>
                                    <p:cond delay="500"/>
                                  </p:stCondLst>
                                  <p:childTnLst>
                                    <p:set>
                                      <p:cBhvr>
                                        <p:cTn id="87" dur="1" fill="hold">
                                          <p:stCondLst>
                                            <p:cond delay="0"/>
                                          </p:stCondLst>
                                        </p:cTn>
                                        <p:tgtEl>
                                          <p:spTgt spid="184"/>
                                        </p:tgtEl>
                                        <p:attrNameLst>
                                          <p:attrName>style.visibility</p:attrName>
                                        </p:attrNameLst>
                                      </p:cBhvr>
                                      <p:to>
                                        <p:strVal val="visible"/>
                                      </p:to>
                                    </p:set>
                                    <p:animEffect transition="in" filter="fade">
                                      <p:cBhvr>
                                        <p:cTn id="88" dur="1000"/>
                                        <p:tgtEl>
                                          <p:spTgt spid="184"/>
                                        </p:tgtEl>
                                      </p:cBhvr>
                                    </p:animEffect>
                                  </p:childTnLst>
                                </p:cTn>
                              </p:par>
                              <p:par>
                                <p:cTn id="89" presetID="10" presetClass="entr" presetSubtype="0" fill="hold" nodeType="withEffect">
                                  <p:stCondLst>
                                    <p:cond delay="50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0"/>
                                        <p:tgtEl>
                                          <p:spTgt spid="49"/>
                                        </p:tgtEl>
                                      </p:cBhvr>
                                    </p:animEffect>
                                  </p:childTnLst>
                                </p:cTn>
                              </p:par>
                              <p:par>
                                <p:cTn id="92" presetID="10" presetClass="entr" presetSubtype="0" fill="hold" nodeType="withEffect">
                                  <p:stCondLst>
                                    <p:cond delay="50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1000"/>
                                        <p:tgtEl>
                                          <p:spTgt spid="7"/>
                                        </p:tgtEl>
                                      </p:cBhvr>
                                    </p:animEffect>
                                  </p:childTnLst>
                                </p:cTn>
                              </p:par>
                              <p:par>
                                <p:cTn id="95" presetID="22" presetClass="entr" presetSubtype="2" fill="hold" nodeType="withEffect">
                                  <p:stCondLst>
                                    <p:cond delay="0"/>
                                  </p:stCondLst>
                                  <p:childTnLst>
                                    <p:set>
                                      <p:cBhvr>
                                        <p:cTn id="96" dur="1" fill="hold">
                                          <p:stCondLst>
                                            <p:cond delay="0"/>
                                          </p:stCondLst>
                                        </p:cTn>
                                        <p:tgtEl>
                                          <p:spTgt spid="171"/>
                                        </p:tgtEl>
                                        <p:attrNameLst>
                                          <p:attrName>style.visibility</p:attrName>
                                        </p:attrNameLst>
                                      </p:cBhvr>
                                      <p:to>
                                        <p:strVal val="visible"/>
                                      </p:to>
                                    </p:set>
                                    <p:animEffect transition="in" filter="wipe(right)">
                                      <p:cBhvr>
                                        <p:cTn id="9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179" grpId="0"/>
      <p:bldP spid="189" grpId="0"/>
      <p:bldP spid="233" grpId="0"/>
      <p:bldP spid="239" grpId="0"/>
      <p:bldP spid="1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 descr="C:\Edwin\Microsoft\Screenshots\RTM\Interfaces\Virtual Machines Interface.bmp"/>
          <p:cNvPicPr>
            <a:picLocks noChangeAspect="1" noChangeArrowheads="1"/>
          </p:cNvPicPr>
          <p:nvPr/>
        </p:nvPicPr>
        <p:blipFill>
          <a:blip r:embed="rId3" cstate="print"/>
          <a:stretch>
            <a:fillRect/>
          </a:stretch>
        </p:blipFill>
        <p:spPr bwMode="auto">
          <a:xfrm>
            <a:off x="304800" y="1752600"/>
            <a:ext cx="4876800" cy="3657599"/>
          </a:xfrm>
          <a:prstGeom prst="rect">
            <a:avLst/>
          </a:prstGeom>
          <a:ln>
            <a:noFill/>
          </a:ln>
          <a:effectLst>
            <a:outerShdw blurRad="190500" algn="tl" rotWithShape="0">
              <a:srgbClr val="000000">
                <a:alpha val="70000"/>
              </a:srgbClr>
            </a:outerShdw>
          </a:effectLst>
        </p:spPr>
      </p:pic>
      <p:sp>
        <p:nvSpPr>
          <p:cNvPr id="7" name="Rectangle 6"/>
          <p:cNvSpPr/>
          <p:nvPr/>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pic>
        <p:nvPicPr>
          <p:cNvPr id="87041" name="Picture 1" descr="C:\Edwin\Microsoft\Screenshots\RTM\Interfaces\Virtual Machines Interface.bmp"/>
          <p:cNvPicPr>
            <a:picLocks noChangeAspect="1" noChangeArrowheads="1"/>
          </p:cNvPicPr>
          <p:nvPr/>
        </p:nvPicPr>
        <p:blipFill>
          <a:blip r:embed="rId4" cstate="print"/>
          <a:stretch>
            <a:fillRect/>
          </a:stretch>
        </p:blipFill>
        <p:spPr bwMode="auto">
          <a:xfrm>
            <a:off x="5257801" y="2313234"/>
            <a:ext cx="3566160" cy="2675489"/>
          </a:xfrm>
          <a:prstGeom prst="rect">
            <a:avLst/>
          </a:prstGeom>
          <a:noFill/>
          <a:effectLst>
            <a:outerShdw blurRad="304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sp>
        <p:nvSpPr>
          <p:cNvPr id="12" name="Title 11"/>
          <p:cNvSpPr>
            <a:spLocks noGrp="1"/>
          </p:cNvSpPr>
          <p:nvPr>
            <p:ph type="title"/>
          </p:nvPr>
        </p:nvSpPr>
        <p:spPr/>
        <p:txBody>
          <a:bodyPr>
            <a:normAutofit/>
          </a:bodyPr>
          <a:lstStyle/>
          <a:p>
            <a:r>
              <a:rPr lang="zh-CN" altLang="zh-CN" spc="-100" dirty="0" smtClean="0"/>
              <a:t>管理</a:t>
            </a:r>
            <a:r>
              <a:rPr lang="zh-CN" altLang="en-US" spc="-100" dirty="0" smtClean="0"/>
              <a:t>虚拟机</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zh-CN" altLang="en-US" dirty="0" smtClean="0"/>
              <a:t>服务器虚拟化解决方案</a:t>
            </a:r>
            <a:r>
              <a:rPr lang="en-US" altLang="zh-CN" dirty="0" smtClean="0"/>
              <a:t/>
            </a:r>
            <a:br>
              <a:rPr lang="en-US" altLang="zh-CN" dirty="0" smtClean="0"/>
            </a:br>
            <a:r>
              <a:rPr lang="zh-CN" altLang="en-US" dirty="0" smtClean="0"/>
              <a:t>在企业中的规划及实施最佳实践 </a:t>
            </a:r>
            <a:endParaRPr lang="zh-CN" altLang="en-US" dirty="0"/>
          </a:p>
        </p:txBody>
      </p:sp>
      <p:sp>
        <p:nvSpPr>
          <p:cNvPr id="5" name="文本占位符 4"/>
          <p:cNvSpPr>
            <a:spLocks noGrp="1"/>
          </p:cNvSpPr>
          <p:nvPr>
            <p:ph type="body" sz="quarter" idx="10"/>
          </p:nvPr>
        </p:nvSpPr>
        <p:spPr/>
        <p:txBody>
          <a:bodyPr/>
          <a:lstStyle/>
          <a:p>
            <a:r>
              <a:rPr lang="en-US" altLang="zh-CN" dirty="0" smtClean="0"/>
              <a:t>VIR301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5"/>
          <p:cNvSpPr>
            <a:spLocks noChangeArrowheads="1"/>
          </p:cNvSpPr>
          <p:nvPr/>
        </p:nvSpPr>
        <p:spPr bwMode="auto">
          <a:xfrm rot="16200000">
            <a:off x="2663276" y="-1013593"/>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AutoShape 15"/>
          <p:cNvSpPr>
            <a:spLocks noChangeArrowheads="1"/>
          </p:cNvSpPr>
          <p:nvPr/>
        </p:nvSpPr>
        <p:spPr bwMode="auto">
          <a:xfrm rot="16200000">
            <a:off x="2364964" y="697234"/>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9" name="Pentagon 28"/>
          <p:cNvSpPr/>
          <p:nvPr/>
        </p:nvSpPr>
        <p:spPr>
          <a:xfrm>
            <a:off x="356148" y="1371600"/>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zh-CN" altLang="en-US"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能解决的挑战</a:t>
            </a:r>
            <a:endParaRPr lang="en-US" altLang="zh-CN"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sp>
        <p:nvSpPr>
          <p:cNvPr id="39" name="Rectangle 6"/>
          <p:cNvSpPr txBox="1">
            <a:spLocks noChangeArrowheads="1"/>
          </p:cNvSpPr>
          <p:nvPr/>
        </p:nvSpPr>
        <p:spPr>
          <a:xfrm>
            <a:off x="1973159" y="1435989"/>
            <a:ext cx="3316625" cy="1049518"/>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marR="0" lvl="1" indent="-233363" fontAlgn="base">
              <a:spcAft>
                <a:spcPts val="600"/>
              </a:spcAft>
              <a:buSzPct val="80000"/>
              <a:buBlip>
                <a:blip r:embed="rId3"/>
              </a:buBlip>
              <a:tabLst>
                <a:tab pos="173038" algn="l"/>
              </a:tabLst>
              <a:defRPr/>
            </a:pPr>
            <a:r>
              <a:rPr lang="en-US" altLang="ja-JP" sz="1400" dirty="0" smtClean="0"/>
              <a:t>IT </a:t>
            </a:r>
            <a:r>
              <a:rPr lang="zh-CN" altLang="en-US" sz="1400" dirty="0" smtClean="0"/>
              <a:t>服务、应用和服务器必须平稳运行</a:t>
            </a:r>
            <a:endParaRPr lang="en-US" altLang="ja-JP" sz="1400" dirty="0" smtClean="0"/>
          </a:p>
          <a:p>
            <a:pPr marL="344488" marR="0" lvl="1" indent="-233363" fontAlgn="base">
              <a:spcAft>
                <a:spcPts val="600"/>
              </a:spcAft>
              <a:buSzPct val="80000"/>
              <a:buBlip>
                <a:blip r:embed="rId3"/>
              </a:buBlip>
              <a:tabLst>
                <a:tab pos="173038" algn="l"/>
              </a:tabLst>
              <a:defRPr/>
            </a:pPr>
            <a:r>
              <a:rPr lang="zh-CN" altLang="en-US" sz="1400" dirty="0" smtClean="0"/>
              <a:t>为提供更高的服务级别确保正常运行的时间和响应能力</a:t>
            </a:r>
            <a:endParaRPr lang="en-US" altLang="ja-JP" sz="1400" dirty="0" smtClean="0"/>
          </a:p>
        </p:txBody>
      </p:sp>
      <p:sp>
        <p:nvSpPr>
          <p:cNvPr id="40" name="Rectangle 7"/>
          <p:cNvSpPr>
            <a:spLocks noChangeArrowheads="1"/>
          </p:cNvSpPr>
          <p:nvPr/>
        </p:nvSpPr>
        <p:spPr bwMode="auto">
          <a:xfrm>
            <a:off x="1973160" y="3115918"/>
            <a:ext cx="2909467" cy="1092607"/>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fontAlgn="base">
              <a:spcBef>
                <a:spcPct val="20000"/>
              </a:spcBef>
              <a:spcAft>
                <a:spcPts val="600"/>
              </a:spcAft>
              <a:buSzPct val="80000"/>
              <a:buBlip>
                <a:blip r:embed="rId3"/>
              </a:buBlip>
              <a:tabLst>
                <a:tab pos="173038" algn="l"/>
              </a:tabLst>
              <a:defRPr/>
            </a:pPr>
            <a:r>
              <a:rPr lang="zh-CN" altLang="en-US" sz="1400" dirty="0" smtClean="0"/>
              <a:t>具备预见性的监视能力</a:t>
            </a:r>
            <a:r>
              <a:rPr lang="en-US" altLang="ja-JP" sz="1400" dirty="0" smtClean="0"/>
              <a:t>, </a:t>
            </a:r>
            <a:r>
              <a:rPr lang="zh-CN" altLang="en-US" sz="1400" dirty="0" smtClean="0"/>
              <a:t>对跨平台的性能和配置进行监视</a:t>
            </a:r>
            <a:endParaRPr lang="en-US" altLang="ja-JP" sz="1400" dirty="0" smtClean="0"/>
          </a:p>
          <a:p>
            <a:pPr marL="344488" lvl="1" indent="-233363" fontAlgn="base">
              <a:spcBef>
                <a:spcPct val="20000"/>
              </a:spcBef>
              <a:spcAft>
                <a:spcPts val="600"/>
              </a:spcAft>
              <a:buSzPct val="80000"/>
              <a:buBlip>
                <a:blip r:embed="rId3"/>
              </a:buBlip>
              <a:tabLst>
                <a:tab pos="173038" algn="l"/>
              </a:tabLst>
              <a:defRPr/>
            </a:pPr>
            <a:r>
              <a:rPr lang="en-US" altLang="ja-JP" sz="1400" dirty="0" smtClean="0"/>
              <a:t>P</a:t>
            </a:r>
            <a:r>
              <a:rPr lang="zh-CN" altLang="en-US" sz="1400" dirty="0" smtClean="0"/>
              <a:t>执行深层次的应用和服务级别监视</a:t>
            </a:r>
            <a:endParaRPr lang="en-US" altLang="ja-JP" sz="1400" dirty="0" smtClean="0"/>
          </a:p>
        </p:txBody>
      </p:sp>
      <p:sp>
        <p:nvSpPr>
          <p:cNvPr id="45" name="Pentagon 44"/>
          <p:cNvSpPr/>
          <p:nvPr/>
        </p:nvSpPr>
        <p:spPr>
          <a:xfrm>
            <a:off x="364941" y="2784362"/>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zh-CN" altLang="en-US"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关键能力</a:t>
            </a:r>
            <a:endParaRPr lang="en-US" altLang="zh-CN" b="1" i="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sp>
        <p:nvSpPr>
          <p:cNvPr id="30" name="Title 29"/>
          <p:cNvSpPr>
            <a:spLocks noGrp="1"/>
          </p:cNvSpPr>
          <p:nvPr>
            <p:ph type="title"/>
          </p:nvPr>
        </p:nvSpPr>
        <p:spPr/>
        <p:txBody>
          <a:bodyPr/>
          <a:lstStyle/>
          <a:p>
            <a:r>
              <a:rPr lang="zh-CN" sz="4400" dirty="0" smtClean="0"/>
              <a:t>端到端的监视</a:t>
            </a:r>
            <a:r>
              <a:rPr dirty="0" smtClean="0"/>
              <a:t/>
            </a:r>
            <a:br>
              <a:rPr dirty="0" smtClean="0"/>
            </a:br>
            <a:r>
              <a:rPr lang="zh-CN" sz="2000" i="1" spc="-100" dirty="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预见性的平台，应用和服务级别的监视</a:t>
            </a:r>
          </a:p>
        </p:txBody>
      </p:sp>
      <p:grpSp>
        <p:nvGrpSpPr>
          <p:cNvPr id="2" name="Group 15"/>
          <p:cNvGrpSpPr/>
          <p:nvPr/>
        </p:nvGrpSpPr>
        <p:grpSpPr>
          <a:xfrm>
            <a:off x="5289783" y="1639449"/>
            <a:ext cx="3562049" cy="2586940"/>
            <a:chOff x="4689389" y="1986604"/>
            <a:chExt cx="4029337" cy="2926309"/>
          </a:xfrm>
        </p:grpSpPr>
        <p:grpSp>
          <p:nvGrpSpPr>
            <p:cNvPr id="3" name="Group 158"/>
            <p:cNvGrpSpPr>
              <a:grpSpLocks/>
            </p:cNvGrpSpPr>
            <p:nvPr/>
          </p:nvGrpSpPr>
          <p:grpSpPr bwMode="auto">
            <a:xfrm>
              <a:off x="4689389" y="1986604"/>
              <a:ext cx="4029337" cy="2926309"/>
              <a:chOff x="4527193" y="997748"/>
              <a:chExt cx="6801912" cy="4409062"/>
            </a:xfrm>
          </p:grpSpPr>
          <p:pic>
            <p:nvPicPr>
              <p:cNvPr id="43" name="Rectangle 24597" descr="VPN"/>
              <p:cNvPicPr>
                <a:picLocks noChangeAspect="1" noChangeArrowheads="1"/>
              </p:cNvPicPr>
              <p:nvPr/>
            </p:nvPicPr>
            <p:blipFill>
              <a:blip r:embed="rId4" cstate="print">
                <a:lum bright="-6000" contrast="-64000"/>
              </a:blip>
              <a:srcRect/>
              <a:stretch>
                <a:fillRect/>
              </a:stretch>
            </p:blipFill>
            <p:spPr bwMode="auto">
              <a:xfrm>
                <a:off x="9347809" y="2606456"/>
                <a:ext cx="581978" cy="814132"/>
              </a:xfrm>
              <a:prstGeom prst="rect">
                <a:avLst/>
              </a:prstGeom>
              <a:noFill/>
              <a:ln w="9525">
                <a:noFill/>
                <a:miter lim="800000"/>
                <a:headEnd/>
                <a:tailEnd/>
              </a:ln>
            </p:spPr>
          </p:pic>
          <p:pic>
            <p:nvPicPr>
              <p:cNvPr id="46" name="Picture 20" descr="Database 4 blue"/>
              <p:cNvPicPr>
                <a:picLocks noChangeAspect="1" noChangeArrowheads="1"/>
              </p:cNvPicPr>
              <p:nvPr/>
            </p:nvPicPr>
            <p:blipFill>
              <a:blip r:embed="rId5" cstate="print">
                <a:duotone>
                  <a:prstClr val="black"/>
                  <a:schemeClr val="accent5">
                    <a:tint val="45000"/>
                    <a:satMod val="400000"/>
                  </a:schemeClr>
                </a:duotone>
              </a:blip>
              <a:stretch>
                <a:fillRect/>
              </a:stretch>
            </p:blipFill>
            <p:spPr bwMode="auto">
              <a:xfrm>
                <a:off x="4632721" y="2785936"/>
                <a:ext cx="824469" cy="670890"/>
              </a:xfrm>
              <a:prstGeom prst="rect">
                <a:avLst/>
              </a:prstGeom>
              <a:noFill/>
              <a:ln>
                <a:noFill/>
              </a:ln>
            </p:spPr>
          </p:pic>
          <p:pic>
            <p:nvPicPr>
              <p:cNvPr id="47" name="Rectangle 24597" descr="VPN"/>
              <p:cNvPicPr>
                <a:picLocks noChangeAspect="1" noChangeArrowheads="1"/>
              </p:cNvPicPr>
              <p:nvPr/>
            </p:nvPicPr>
            <p:blipFill>
              <a:blip r:embed="rId4" cstate="print"/>
              <a:srcRect/>
              <a:stretch>
                <a:fillRect/>
              </a:stretch>
            </p:blipFill>
            <p:spPr bwMode="auto">
              <a:xfrm>
                <a:off x="9436611" y="2680856"/>
                <a:ext cx="581978" cy="814132"/>
              </a:xfrm>
              <a:prstGeom prst="rect">
                <a:avLst/>
              </a:prstGeom>
              <a:noFill/>
              <a:ln w="9525">
                <a:noFill/>
                <a:miter lim="800000"/>
                <a:headEnd/>
                <a:tailEnd/>
              </a:ln>
            </p:spPr>
          </p:pic>
          <p:pic>
            <p:nvPicPr>
              <p:cNvPr id="48" name="Rectangle 156959"/>
              <p:cNvPicPr>
                <a:picLocks noChangeAspect="1" noChangeArrowheads="1"/>
              </p:cNvPicPr>
              <p:nvPr/>
            </p:nvPicPr>
            <p:blipFill>
              <a:blip r:embed="rId6" cstate="print">
                <a:grayscl/>
              </a:blip>
              <a:srcRect/>
              <a:stretch>
                <a:fillRect/>
              </a:stretch>
            </p:blipFill>
            <p:spPr bwMode="auto">
              <a:xfrm>
                <a:off x="5814657" y="2643225"/>
                <a:ext cx="394263" cy="835306"/>
              </a:xfrm>
              <a:prstGeom prst="rect">
                <a:avLst/>
              </a:prstGeom>
              <a:noFill/>
              <a:ln w="9525">
                <a:noFill/>
                <a:miter lim="800000"/>
                <a:headEnd/>
                <a:tailEnd/>
              </a:ln>
            </p:spPr>
          </p:pic>
          <p:pic>
            <p:nvPicPr>
              <p:cNvPr id="49" name="Rectangle 156959"/>
              <p:cNvPicPr>
                <a:picLocks noChangeAspect="1" noChangeArrowheads="1"/>
              </p:cNvPicPr>
              <p:nvPr/>
            </p:nvPicPr>
            <p:blipFill>
              <a:blip r:embed="rId6" cstate="print">
                <a:grayscl/>
              </a:blip>
              <a:srcRect/>
              <a:stretch>
                <a:fillRect/>
              </a:stretch>
            </p:blipFill>
            <p:spPr bwMode="auto">
              <a:xfrm>
                <a:off x="7792163" y="2643225"/>
                <a:ext cx="394263" cy="835306"/>
              </a:xfrm>
              <a:prstGeom prst="rect">
                <a:avLst/>
              </a:prstGeom>
              <a:noFill/>
              <a:ln w="9525">
                <a:noFill/>
                <a:miter lim="800000"/>
                <a:headEnd/>
                <a:tailEnd/>
              </a:ln>
            </p:spPr>
          </p:pic>
          <p:pic>
            <p:nvPicPr>
              <p:cNvPr id="50" name="Rectangle 156959"/>
              <p:cNvPicPr>
                <a:picLocks noChangeAspect="1" noChangeArrowheads="1"/>
              </p:cNvPicPr>
              <p:nvPr/>
            </p:nvPicPr>
            <p:blipFill>
              <a:blip r:embed="rId6" cstate="print">
                <a:grayscl/>
              </a:blip>
              <a:srcRect/>
              <a:stretch>
                <a:fillRect/>
              </a:stretch>
            </p:blipFill>
            <p:spPr bwMode="auto">
              <a:xfrm>
                <a:off x="10219514" y="2643225"/>
                <a:ext cx="394263" cy="835306"/>
              </a:xfrm>
              <a:prstGeom prst="rect">
                <a:avLst/>
              </a:prstGeom>
              <a:noFill/>
              <a:ln w="9525">
                <a:noFill/>
                <a:miter lim="800000"/>
                <a:headEnd/>
                <a:tailEnd/>
              </a:ln>
            </p:spPr>
          </p:pic>
          <p:pic>
            <p:nvPicPr>
              <p:cNvPr id="51" name="Rectangle 156959"/>
              <p:cNvPicPr>
                <a:picLocks noChangeAspect="1" noChangeArrowheads="1"/>
              </p:cNvPicPr>
              <p:nvPr/>
            </p:nvPicPr>
            <p:blipFill>
              <a:blip r:embed="rId6" cstate="print">
                <a:grayscl/>
              </a:blip>
              <a:srcRect/>
              <a:stretch>
                <a:fillRect/>
              </a:stretch>
            </p:blipFill>
            <p:spPr bwMode="auto">
              <a:xfrm>
                <a:off x="8536352" y="1321824"/>
                <a:ext cx="394263" cy="835306"/>
              </a:xfrm>
              <a:prstGeom prst="rect">
                <a:avLst/>
              </a:prstGeom>
              <a:noFill/>
              <a:ln w="9525">
                <a:noFill/>
                <a:miter lim="800000"/>
                <a:headEnd/>
                <a:tailEnd/>
              </a:ln>
            </p:spPr>
          </p:pic>
          <p:pic>
            <p:nvPicPr>
              <p:cNvPr id="52" name="Picture 2"/>
              <p:cNvPicPr>
                <a:picLocks noChangeAspect="1" noChangeArrowheads="1"/>
              </p:cNvPicPr>
              <p:nvPr/>
            </p:nvPicPr>
            <p:blipFill>
              <a:blip r:embed="rId7" cstate="print"/>
              <a:srcRect/>
              <a:stretch>
                <a:fillRect/>
              </a:stretch>
            </p:blipFill>
            <p:spPr bwMode="auto">
              <a:xfrm>
                <a:off x="6648152" y="997748"/>
                <a:ext cx="877438" cy="732579"/>
              </a:xfrm>
              <a:prstGeom prst="rect">
                <a:avLst/>
              </a:prstGeom>
              <a:noFill/>
              <a:ln w="9525">
                <a:noFill/>
                <a:miter lim="800000"/>
                <a:headEnd/>
                <a:tailEnd/>
              </a:ln>
            </p:spPr>
          </p:pic>
          <p:sp>
            <p:nvSpPr>
              <p:cNvPr id="53" name="TextBox 52"/>
              <p:cNvSpPr txBox="1"/>
              <p:nvPr/>
            </p:nvSpPr>
            <p:spPr>
              <a:xfrm>
                <a:off x="6410963" y="1748702"/>
                <a:ext cx="1493774"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smtClean="0">
                    <a:solidFill>
                      <a:schemeClr val="accent1"/>
                    </a:solidFill>
                    <a:effectLst>
                      <a:outerShdw blurRad="38100" dist="38100" dir="2700000" algn="tl">
                        <a:srgbClr val="000000">
                          <a:alpha val="43137"/>
                        </a:srgbClr>
                      </a:outerShdw>
                    </a:effectLst>
                  </a:rPr>
                  <a:t>ERP </a:t>
                </a:r>
                <a:r>
                  <a:rPr lang="zh-CN" altLang="en-US" sz="1050" b="1" dirty="0" smtClean="0">
                    <a:solidFill>
                      <a:schemeClr val="accent1"/>
                    </a:solidFill>
                    <a:effectLst>
                      <a:outerShdw blurRad="38100" dist="38100" dir="2700000" algn="tl">
                        <a:srgbClr val="000000">
                          <a:alpha val="43137"/>
                        </a:srgbClr>
                      </a:outerShdw>
                    </a:effectLst>
                  </a:rPr>
                  <a:t>应用程序</a:t>
                </a:r>
                <a:endParaRPr lang="en-US" sz="1050" b="1" dirty="0">
                  <a:solidFill>
                    <a:schemeClr val="accent1"/>
                  </a:solidFill>
                  <a:effectLst>
                    <a:outerShdw blurRad="38100" dist="38100" dir="2700000" algn="tl">
                      <a:srgbClr val="000000">
                        <a:alpha val="43137"/>
                      </a:srgbClr>
                    </a:outerShdw>
                  </a:effectLst>
                </a:endParaRPr>
              </a:p>
            </p:txBody>
          </p:sp>
          <p:sp>
            <p:nvSpPr>
              <p:cNvPr id="54" name="TextBox 53"/>
              <p:cNvSpPr txBox="1"/>
              <p:nvPr/>
            </p:nvSpPr>
            <p:spPr>
              <a:xfrm>
                <a:off x="4527193" y="3547499"/>
                <a:ext cx="771376"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zh-CN" altLang="en-US" sz="1050" b="1" dirty="0" smtClean="0">
                    <a:solidFill>
                      <a:schemeClr val="accent1"/>
                    </a:solidFill>
                    <a:effectLst>
                      <a:outerShdw blurRad="38100" dist="38100" dir="2700000" algn="tl">
                        <a:srgbClr val="000000">
                          <a:alpha val="43137"/>
                        </a:srgbClr>
                      </a:outerShdw>
                    </a:effectLst>
                  </a:rPr>
                  <a:t>数据库</a:t>
                </a:r>
                <a:endParaRPr lang="en-US" sz="1050" b="1" dirty="0">
                  <a:solidFill>
                    <a:schemeClr val="accent1"/>
                  </a:solidFill>
                  <a:effectLst>
                    <a:outerShdw blurRad="38100" dist="38100" dir="2700000" algn="tl">
                      <a:srgbClr val="000000">
                        <a:alpha val="43137"/>
                      </a:srgbClr>
                    </a:outerShdw>
                  </a:effectLst>
                </a:endParaRPr>
              </a:p>
            </p:txBody>
          </p:sp>
          <p:pic>
            <p:nvPicPr>
              <p:cNvPr id="55" name="Picture 20" descr="Database 4 blue"/>
              <p:cNvPicPr>
                <a:picLocks noChangeAspect="1" noChangeArrowheads="1"/>
              </p:cNvPicPr>
              <p:nvPr/>
            </p:nvPicPr>
            <p:blipFill>
              <a:blip r:embed="rId5" cstate="print"/>
              <a:srcRect/>
              <a:stretch>
                <a:fillRect/>
              </a:stretch>
            </p:blipFill>
            <p:spPr bwMode="auto">
              <a:xfrm>
                <a:off x="4632721" y="4402541"/>
                <a:ext cx="824469" cy="670891"/>
              </a:xfrm>
              <a:prstGeom prst="rect">
                <a:avLst/>
              </a:prstGeom>
              <a:noFill/>
              <a:ln w="9525">
                <a:noFill/>
                <a:miter lim="800000"/>
                <a:headEnd/>
                <a:tailEnd/>
              </a:ln>
            </p:spPr>
          </p:pic>
          <p:sp>
            <p:nvSpPr>
              <p:cNvPr id="56" name="TextBox 55"/>
              <p:cNvSpPr txBox="1"/>
              <p:nvPr/>
            </p:nvSpPr>
            <p:spPr>
              <a:xfrm>
                <a:off x="4611628" y="5158956"/>
                <a:ext cx="1028501"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zh-CN" altLang="en-US" sz="1050" b="1" dirty="0" smtClean="0">
                    <a:solidFill>
                      <a:schemeClr val="accent1"/>
                    </a:solidFill>
                    <a:effectLst>
                      <a:outerShdw blurRad="38100" dist="38100" dir="2700000" algn="tl">
                        <a:srgbClr val="000000">
                          <a:alpha val="43137"/>
                        </a:srgbClr>
                      </a:outerShdw>
                    </a:effectLst>
                  </a:rPr>
                  <a:t>订单跟踪</a:t>
                </a:r>
                <a:endParaRPr lang="en-US" sz="1050" b="1" dirty="0">
                  <a:solidFill>
                    <a:schemeClr val="accent1"/>
                  </a:solidFill>
                  <a:effectLst>
                    <a:outerShdw blurRad="38100" dist="38100" dir="2700000" algn="tl">
                      <a:srgbClr val="000000">
                        <a:alpha val="43137"/>
                      </a:srgbClr>
                    </a:outerShdw>
                  </a:effectLst>
                </a:endParaRPr>
              </a:p>
            </p:txBody>
          </p:sp>
          <p:pic>
            <p:nvPicPr>
              <p:cNvPr id="57" name="Rectangle 24597" descr="VPN"/>
              <p:cNvPicPr>
                <a:picLocks noChangeAspect="1" noChangeArrowheads="1"/>
              </p:cNvPicPr>
              <p:nvPr/>
            </p:nvPicPr>
            <p:blipFill>
              <a:blip r:embed="rId4" cstate="print"/>
              <a:srcRect/>
              <a:stretch>
                <a:fillRect/>
              </a:stretch>
            </p:blipFill>
            <p:spPr bwMode="auto">
              <a:xfrm>
                <a:off x="6792223" y="2687323"/>
                <a:ext cx="581977" cy="814132"/>
              </a:xfrm>
              <a:prstGeom prst="rect">
                <a:avLst/>
              </a:prstGeom>
              <a:noFill/>
              <a:ln w="9525">
                <a:noFill/>
                <a:miter lim="800000"/>
                <a:headEnd/>
                <a:tailEnd/>
              </a:ln>
            </p:spPr>
          </p:pic>
          <p:sp>
            <p:nvSpPr>
              <p:cNvPr id="58" name="TextBox 57"/>
              <p:cNvSpPr txBox="1"/>
              <p:nvPr/>
            </p:nvSpPr>
            <p:spPr>
              <a:xfrm>
                <a:off x="6699095" y="3547499"/>
                <a:ext cx="771376"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zh-CN" altLang="en-US" sz="1050" b="1" dirty="0" smtClean="0">
                    <a:solidFill>
                      <a:schemeClr val="accent1"/>
                    </a:solidFill>
                    <a:effectLst>
                      <a:outerShdw blurRad="38100" dist="38100" dir="2700000" algn="tl">
                        <a:srgbClr val="000000">
                          <a:alpha val="43137"/>
                        </a:srgbClr>
                      </a:outerShdw>
                    </a:effectLst>
                  </a:rPr>
                  <a:t>服务器</a:t>
                </a:r>
                <a:endParaRPr lang="en-US" sz="1050" b="1" dirty="0">
                  <a:solidFill>
                    <a:schemeClr val="accent1"/>
                  </a:solidFill>
                  <a:effectLst>
                    <a:outerShdw blurRad="38100" dist="38100" dir="2700000" algn="tl">
                      <a:srgbClr val="000000">
                        <a:alpha val="43137"/>
                      </a:srgbClr>
                    </a:outerShdw>
                  </a:effectLst>
                </a:endParaRPr>
              </a:p>
            </p:txBody>
          </p:sp>
          <p:sp>
            <p:nvSpPr>
              <p:cNvPr id="59" name="TextBox 58"/>
              <p:cNvSpPr txBox="1"/>
              <p:nvPr/>
            </p:nvSpPr>
            <p:spPr>
              <a:xfrm>
                <a:off x="9151433" y="3547499"/>
                <a:ext cx="1328480"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1"/>
                    </a:solidFill>
                    <a:effectLst>
                      <a:outerShdw blurRad="38100" dist="38100" dir="2700000" algn="tl">
                        <a:srgbClr val="000000">
                          <a:alpha val="43137"/>
                        </a:srgbClr>
                      </a:outerShdw>
                    </a:effectLst>
                  </a:rPr>
                  <a:t>Web </a:t>
                </a:r>
                <a:r>
                  <a:rPr lang="zh-CN" altLang="en-US" sz="1050" b="1" dirty="0" smtClean="0">
                    <a:solidFill>
                      <a:schemeClr val="accent1"/>
                    </a:solidFill>
                    <a:effectLst>
                      <a:outerShdw blurRad="38100" dist="38100" dir="2700000" algn="tl">
                        <a:srgbClr val="000000">
                          <a:alpha val="43137"/>
                        </a:srgbClr>
                      </a:outerShdw>
                    </a:effectLst>
                  </a:rPr>
                  <a:t>服务器</a:t>
                </a:r>
                <a:endParaRPr lang="en-US" sz="1050" b="1" dirty="0">
                  <a:solidFill>
                    <a:schemeClr val="accent1"/>
                  </a:solidFill>
                  <a:effectLst>
                    <a:outerShdw blurRad="38100" dist="38100" dir="2700000" algn="tl">
                      <a:srgbClr val="000000">
                        <a:alpha val="43137"/>
                      </a:srgbClr>
                    </a:outerShdw>
                  </a:effectLst>
                </a:endParaRPr>
              </a:p>
            </p:txBody>
          </p:sp>
          <p:pic>
            <p:nvPicPr>
              <p:cNvPr id="60" name="Rectangle 24597" descr="VPN"/>
              <p:cNvPicPr>
                <a:picLocks noChangeAspect="1" noChangeArrowheads="1"/>
              </p:cNvPicPr>
              <p:nvPr/>
            </p:nvPicPr>
            <p:blipFill>
              <a:blip r:embed="rId4" cstate="print"/>
              <a:srcRect/>
              <a:stretch>
                <a:fillRect/>
              </a:stretch>
            </p:blipFill>
            <p:spPr bwMode="auto">
              <a:xfrm>
                <a:off x="6792223" y="4338750"/>
                <a:ext cx="581977" cy="814132"/>
              </a:xfrm>
              <a:prstGeom prst="rect">
                <a:avLst/>
              </a:prstGeom>
              <a:noFill/>
              <a:ln w="9525">
                <a:noFill/>
                <a:miter lim="800000"/>
                <a:headEnd/>
                <a:tailEnd/>
              </a:ln>
            </p:spPr>
          </p:pic>
          <p:sp>
            <p:nvSpPr>
              <p:cNvPr id="61" name="TextBox 60"/>
              <p:cNvSpPr txBox="1"/>
              <p:nvPr/>
            </p:nvSpPr>
            <p:spPr>
              <a:xfrm>
                <a:off x="6636087" y="5158956"/>
                <a:ext cx="973403"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a:lnSpc>
                    <a:spcPct val="90000"/>
                  </a:lnSpc>
                  <a:defRPr/>
                </a:pPr>
                <a:r>
                  <a:rPr lang="en-US" sz="1050" b="1" dirty="0">
                    <a:solidFill>
                      <a:schemeClr val="accent1"/>
                    </a:solidFill>
                    <a:effectLst>
                      <a:outerShdw blurRad="38100" dist="38100" dir="2700000" algn="tl">
                        <a:srgbClr val="000000">
                          <a:alpha val="43137"/>
                        </a:srgbClr>
                      </a:outerShdw>
                    </a:effectLst>
                  </a:rPr>
                  <a:t>DN-App1</a:t>
                </a:r>
              </a:p>
            </p:txBody>
          </p:sp>
          <p:sp>
            <p:nvSpPr>
              <p:cNvPr id="62" name="TextBox 61"/>
              <p:cNvSpPr txBox="1"/>
              <p:nvPr/>
            </p:nvSpPr>
            <p:spPr>
              <a:xfrm>
                <a:off x="8352840" y="5158958"/>
                <a:ext cx="1434454" cy="2478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050" b="1" dirty="0">
                    <a:solidFill>
                      <a:schemeClr val="accent1"/>
                    </a:solidFill>
                    <a:effectLst>
                      <a:outerShdw blurRad="38100" dist="38100" dir="2700000" algn="tl">
                        <a:srgbClr val="000000">
                          <a:alpha val="43137"/>
                        </a:srgbClr>
                      </a:outerShdw>
                    </a:effectLst>
                  </a:rPr>
                  <a:t>OTW-IIS-01</a:t>
                </a:r>
              </a:p>
            </p:txBody>
          </p:sp>
          <p:sp>
            <p:nvSpPr>
              <p:cNvPr id="63" name="TextBox 62"/>
              <p:cNvSpPr txBox="1"/>
              <p:nvPr/>
            </p:nvSpPr>
            <p:spPr>
              <a:xfrm>
                <a:off x="9962148" y="5158958"/>
                <a:ext cx="1366957" cy="2478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a:lnSpc>
                    <a:spcPct val="90000"/>
                  </a:lnSpc>
                  <a:defRPr/>
                </a:pPr>
                <a:r>
                  <a:rPr lang="en-US" sz="1050" b="1" dirty="0">
                    <a:solidFill>
                      <a:schemeClr val="accent1"/>
                    </a:solidFill>
                    <a:effectLst>
                      <a:outerShdw blurRad="38100" dist="38100" dir="2700000" algn="tl">
                        <a:srgbClr val="000000">
                          <a:alpha val="43137"/>
                        </a:srgbClr>
                      </a:outerShdw>
                    </a:effectLst>
                  </a:rPr>
                  <a:t>OTW-IIS-02</a:t>
                </a:r>
              </a:p>
            </p:txBody>
          </p:sp>
          <p:cxnSp>
            <p:nvCxnSpPr>
              <p:cNvPr id="64" name="Elbow Connector 63"/>
              <p:cNvCxnSpPr>
                <a:stCxn id="46" idx="0"/>
              </p:cNvCxnSpPr>
              <p:nvPr/>
            </p:nvCxnSpPr>
            <p:spPr>
              <a:xfrm rot="5400000" flipH="1" flipV="1">
                <a:off x="7334157" y="391257"/>
                <a:ext cx="104784" cy="4683566"/>
              </a:xfrm>
              <a:prstGeom prst="bentConnector3">
                <a:avLst>
                  <a:gd name="adj1" fmla="val 474576"/>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4747878" y="4104761"/>
                <a:ext cx="5826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6838811" y="4058720"/>
                <a:ext cx="48899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87"/>
              <p:cNvGrpSpPr>
                <a:grpSpLocks/>
              </p:cNvGrpSpPr>
              <p:nvPr/>
            </p:nvGrpSpPr>
            <p:grpSpPr bwMode="auto">
              <a:xfrm>
                <a:off x="8982368" y="3814228"/>
                <a:ext cx="1487694" cy="592192"/>
                <a:chOff x="6188023" y="4307361"/>
                <a:chExt cx="1753131" cy="697837"/>
              </a:xfrm>
            </p:grpSpPr>
            <p:cxnSp>
              <p:nvCxnSpPr>
                <p:cNvPr id="79" name="Straight Connector 78"/>
                <p:cNvCxnSpPr/>
                <p:nvPr/>
              </p:nvCxnSpPr>
              <p:spPr>
                <a:xfrm rot="5400000">
                  <a:off x="6933627" y="4414936"/>
                  <a:ext cx="220763" cy="5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H="1" flipV="1">
                  <a:off x="7063654" y="4127697"/>
                  <a:ext cx="1870" cy="1753131"/>
                </a:xfrm>
                <a:prstGeom prst="bentConnector3">
                  <a:avLst>
                    <a:gd name="adj1" fmla="val 17008284"/>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68"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8725335" y="4497412"/>
                <a:ext cx="543206" cy="514987"/>
              </a:xfrm>
              <a:prstGeom prst="rect">
                <a:avLst/>
              </a:prstGeom>
              <a:noFill/>
              <a:ln w="9525">
                <a:noFill/>
                <a:miter lim="800000"/>
                <a:headEnd/>
                <a:tailEnd/>
              </a:ln>
            </p:spPr>
          </p:pic>
          <p:pic>
            <p:nvPicPr>
              <p:cNvPr id="69"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10201025" y="4495085"/>
                <a:ext cx="543206" cy="514986"/>
              </a:xfrm>
              <a:prstGeom prst="rect">
                <a:avLst/>
              </a:prstGeom>
              <a:noFill/>
              <a:ln w="9525">
                <a:noFill/>
                <a:miter lim="800000"/>
                <a:headEnd/>
                <a:tailEnd/>
              </a:ln>
            </p:spPr>
          </p:pic>
          <p:cxnSp>
            <p:nvCxnSpPr>
              <p:cNvPr id="70" name="Straight Arrow Connector 69"/>
              <p:cNvCxnSpPr/>
              <p:nvPr/>
            </p:nvCxnSpPr>
            <p:spPr>
              <a:xfrm rot="5400000">
                <a:off x="6753079" y="2364706"/>
                <a:ext cx="639819"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5298549" y="4763121"/>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2"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7185956" y="4790910"/>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3"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5298549"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4"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7196304"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5"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9144040" y="468969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6"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10638794" y="4700142"/>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7"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9836616" y="3139199"/>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8" name="Picture 5" descr="\\imself-lh-srv-1\desktop$\barryshi\Desktop\images\201_Framework_Green_32.png"/>
              <p:cNvPicPr>
                <a:picLocks noChangeAspect="1" noChangeArrowheads="1"/>
              </p:cNvPicPr>
              <p:nvPr/>
            </p:nvPicPr>
            <p:blipFill>
              <a:blip r:embed="rId9" cstate="print"/>
              <a:srcRect/>
              <a:stretch>
                <a:fillRect/>
              </a:stretch>
            </p:blipFill>
            <p:spPr bwMode="auto">
              <a:xfrm>
                <a:off x="7338643" y="1347808"/>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grpSp>
        <p:pic>
          <p:nvPicPr>
            <p:cNvPr id="37" name="Picture 4" descr="\\imself-lh-srv-1\desktop$\barryshi\Desktop\images\i199_Framework_Red_32.png"/>
            <p:cNvPicPr>
              <a:picLocks noChangeAspect="1" noChangeArrowheads="1"/>
            </p:cNvPicPr>
            <p:nvPr/>
          </p:nvPicPr>
          <p:blipFill>
            <a:blip r:embed="rId10" cstate="print">
              <a:lum contrast="30000"/>
            </a:blip>
            <a:srcRect/>
            <a:stretch>
              <a:fillRect/>
            </a:stretch>
          </p:blipFill>
          <p:spPr bwMode="auto">
            <a:xfrm>
              <a:off x="6341991" y="2227501"/>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38" name="Picture 4" descr="\\imself-lh-srv-1\desktop$\barryshi\Desktop\images\i199_Framework_Red_32.png"/>
            <p:cNvPicPr>
              <a:picLocks noChangeAspect="1" noChangeArrowheads="1"/>
            </p:cNvPicPr>
            <p:nvPr/>
          </p:nvPicPr>
          <p:blipFill>
            <a:blip r:embed="rId10" cstate="print">
              <a:lum contrast="30000"/>
            </a:blip>
            <a:srcRect/>
            <a:stretch>
              <a:fillRect/>
            </a:stretch>
          </p:blipFill>
          <p:spPr bwMode="auto">
            <a:xfrm>
              <a:off x="8306893" y="4448129"/>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42" name="Picture 4" descr="\\imself-lh-srv-1\desktop$\barryshi\Desktop\images\i199_Framework_Red_32.png"/>
            <p:cNvPicPr>
              <a:picLocks noChangeAspect="1" noChangeArrowheads="1"/>
            </p:cNvPicPr>
            <p:nvPr/>
          </p:nvPicPr>
          <p:blipFill>
            <a:blip r:embed="rId10" cstate="print">
              <a:lum contrast="30000"/>
            </a:blip>
            <a:srcRect/>
            <a:stretch>
              <a:fillRect/>
            </a:stretch>
          </p:blipFill>
          <p:spPr bwMode="auto">
            <a:xfrm>
              <a:off x="7835097" y="3406647"/>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grpSp>
      <p:pic>
        <p:nvPicPr>
          <p:cNvPr id="86" name="Picture 12" descr="Server-physical-Single.png"/>
          <p:cNvPicPr>
            <a:picLocks noChangeAspect="1"/>
          </p:cNvPicPr>
          <p:nvPr/>
        </p:nvPicPr>
        <p:blipFill>
          <a:blip r:embed="rId11" cstate="print"/>
          <a:stretch>
            <a:fillRect/>
          </a:stretch>
        </p:blipFill>
        <p:spPr>
          <a:xfrm>
            <a:off x="533399" y="5641116"/>
            <a:ext cx="1870366" cy="948037"/>
          </a:xfrm>
          <a:prstGeom prst="rect">
            <a:avLst/>
          </a:prstGeom>
        </p:spPr>
      </p:pic>
      <p:pic>
        <p:nvPicPr>
          <p:cNvPr id="87" name="Picture 42" descr="Application-cyan.png"/>
          <p:cNvPicPr>
            <a:picLocks noChangeAspect="1"/>
          </p:cNvPicPr>
          <p:nvPr/>
        </p:nvPicPr>
        <p:blipFill>
          <a:blip r:embed="rId12" cstate="print"/>
          <a:stretch>
            <a:fillRect/>
          </a:stretch>
        </p:blipFill>
        <p:spPr>
          <a:xfrm>
            <a:off x="1219199" y="5375102"/>
            <a:ext cx="935183" cy="485303"/>
          </a:xfrm>
          <a:prstGeom prst="rect">
            <a:avLst/>
          </a:prstGeom>
        </p:spPr>
      </p:pic>
      <p:pic>
        <p:nvPicPr>
          <p:cNvPr id="88" name="Picture 9" descr="Server-Virtual-Single.png"/>
          <p:cNvPicPr>
            <a:picLocks noChangeAspect="1"/>
          </p:cNvPicPr>
          <p:nvPr/>
        </p:nvPicPr>
        <p:blipFill>
          <a:blip r:embed="rId13" cstate="print"/>
          <a:stretch>
            <a:fillRect/>
          </a:stretch>
        </p:blipFill>
        <p:spPr>
          <a:xfrm>
            <a:off x="533400" y="5257800"/>
            <a:ext cx="1870365" cy="848413"/>
          </a:xfrm>
          <a:prstGeom prst="rect">
            <a:avLst/>
          </a:prstGeom>
        </p:spPr>
      </p:pic>
      <p:grpSp>
        <p:nvGrpSpPr>
          <p:cNvPr id="5" name="Group 35"/>
          <p:cNvGrpSpPr/>
          <p:nvPr/>
        </p:nvGrpSpPr>
        <p:grpSpPr>
          <a:xfrm>
            <a:off x="2514600" y="5638800"/>
            <a:ext cx="685801" cy="527859"/>
            <a:chOff x="3810000" y="2842490"/>
            <a:chExt cx="1524000" cy="1173019"/>
          </a:xfrm>
        </p:grpSpPr>
        <p:pic>
          <p:nvPicPr>
            <p:cNvPr id="91" name="Picture 36" descr="heartbeat.gif"/>
            <p:cNvPicPr>
              <a:picLocks noChangeAspect="1"/>
            </p:cNvPicPr>
            <p:nvPr/>
          </p:nvPicPr>
          <p:blipFill>
            <a:blip r:embed="rId14" cstate="print"/>
            <a:stretch>
              <a:fillRect/>
            </a:stretch>
          </p:blipFill>
          <p:spPr>
            <a:xfrm>
              <a:off x="3924300" y="2952750"/>
              <a:ext cx="1295400" cy="952500"/>
            </a:xfrm>
            <a:prstGeom prst="rect">
              <a:avLst/>
            </a:prstGeom>
          </p:spPr>
        </p:pic>
        <p:pic>
          <p:nvPicPr>
            <p:cNvPr id="92" name="Picture 37" descr="heartbeat frame.png"/>
            <p:cNvPicPr>
              <a:picLocks noChangeAspect="1"/>
            </p:cNvPicPr>
            <p:nvPr/>
          </p:nvPicPr>
          <p:blipFill>
            <a:blip r:embed="rId15" cstate="print"/>
            <a:stretch>
              <a:fillRect/>
            </a:stretch>
          </p:blipFill>
          <p:spPr>
            <a:xfrm>
              <a:off x="3810000" y="2842490"/>
              <a:ext cx="1524000" cy="1173019"/>
            </a:xfrm>
            <a:prstGeom prst="rect">
              <a:avLst/>
            </a:prstGeom>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使用监视机制实现应用系统的动态扩展</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rver-physical-Single.png"/>
          <p:cNvPicPr>
            <a:picLocks noChangeAspect="1"/>
          </p:cNvPicPr>
          <p:nvPr/>
        </p:nvPicPr>
        <p:blipFill>
          <a:blip r:embed="rId3" cstate="print"/>
          <a:stretch>
            <a:fillRect/>
          </a:stretch>
        </p:blipFill>
        <p:spPr>
          <a:xfrm>
            <a:off x="6096000" y="5066615"/>
            <a:ext cx="2286000" cy="1158711"/>
          </a:xfrm>
          <a:prstGeom prst="rect">
            <a:avLst/>
          </a:prstGeom>
        </p:spPr>
      </p:pic>
      <p:pic>
        <p:nvPicPr>
          <p:cNvPr id="43" name="Picture 42" descr="Application-cyan.png"/>
          <p:cNvPicPr>
            <a:picLocks noChangeAspect="1"/>
          </p:cNvPicPr>
          <p:nvPr/>
        </p:nvPicPr>
        <p:blipFill>
          <a:blip r:embed="rId4" cstate="print"/>
          <a:stretch>
            <a:fillRect/>
          </a:stretch>
        </p:blipFill>
        <p:spPr>
          <a:xfrm>
            <a:off x="6781800" y="4800601"/>
            <a:ext cx="1143000" cy="593147"/>
          </a:xfrm>
          <a:prstGeom prst="rect">
            <a:avLst/>
          </a:prstGeom>
        </p:spPr>
      </p:pic>
      <p:pic>
        <p:nvPicPr>
          <p:cNvPr id="22" name="Picture 21" descr="Server-physical-Single.png"/>
          <p:cNvPicPr>
            <a:picLocks noChangeAspect="1"/>
          </p:cNvPicPr>
          <p:nvPr/>
        </p:nvPicPr>
        <p:blipFill>
          <a:blip r:embed="rId3" cstate="print"/>
          <a:stretch>
            <a:fillRect/>
          </a:stretch>
        </p:blipFill>
        <p:spPr>
          <a:xfrm>
            <a:off x="3335958" y="5066615"/>
            <a:ext cx="2286000" cy="1158711"/>
          </a:xfrm>
          <a:prstGeom prst="rect">
            <a:avLst/>
          </a:prstGeom>
        </p:spPr>
      </p:pic>
      <p:pic>
        <p:nvPicPr>
          <p:cNvPr id="34" name="Picture 33" descr="Application-cyan.png"/>
          <p:cNvPicPr>
            <a:picLocks noChangeAspect="1"/>
          </p:cNvPicPr>
          <p:nvPr/>
        </p:nvPicPr>
        <p:blipFill>
          <a:blip r:embed="rId4" cstate="print"/>
          <a:stretch>
            <a:fillRect/>
          </a:stretch>
        </p:blipFill>
        <p:spPr>
          <a:xfrm>
            <a:off x="4023360" y="4800601"/>
            <a:ext cx="1143000" cy="593147"/>
          </a:xfrm>
          <a:prstGeom prst="rect">
            <a:avLst/>
          </a:prstGeom>
        </p:spPr>
      </p:pic>
      <p:pic>
        <p:nvPicPr>
          <p:cNvPr id="26" name="Picture 25" descr="Server-physical-Single.png"/>
          <p:cNvPicPr>
            <a:picLocks noChangeAspect="1"/>
          </p:cNvPicPr>
          <p:nvPr/>
        </p:nvPicPr>
        <p:blipFill>
          <a:blip r:embed="rId3" cstate="print"/>
          <a:stretch>
            <a:fillRect/>
          </a:stretch>
        </p:blipFill>
        <p:spPr>
          <a:xfrm>
            <a:off x="609600" y="5066615"/>
            <a:ext cx="2286000" cy="1158711"/>
          </a:xfrm>
          <a:prstGeom prst="rect">
            <a:avLst/>
          </a:prstGeom>
        </p:spPr>
      </p:pic>
      <p:pic>
        <p:nvPicPr>
          <p:cNvPr id="40" name="Picture 39" descr="Application-cyan.png"/>
          <p:cNvPicPr>
            <a:picLocks noChangeAspect="1"/>
          </p:cNvPicPr>
          <p:nvPr/>
        </p:nvPicPr>
        <p:blipFill>
          <a:blip r:embed="rId4" cstate="print"/>
          <a:stretch>
            <a:fillRect/>
          </a:stretch>
        </p:blipFill>
        <p:spPr>
          <a:xfrm>
            <a:off x="1280160" y="4800600"/>
            <a:ext cx="1143000" cy="593148"/>
          </a:xfrm>
          <a:prstGeom prst="rect">
            <a:avLst/>
          </a:prstGeom>
        </p:spPr>
      </p:pic>
      <p:pic>
        <p:nvPicPr>
          <p:cNvPr id="10" name="Picture 9" descr="Server-Virtual-Single.png"/>
          <p:cNvPicPr>
            <a:picLocks noChangeAspect="1"/>
          </p:cNvPicPr>
          <p:nvPr/>
        </p:nvPicPr>
        <p:blipFill>
          <a:blip r:embed="rId5" cstate="print"/>
          <a:stretch>
            <a:fillRect/>
          </a:stretch>
        </p:blipFill>
        <p:spPr>
          <a:xfrm>
            <a:off x="6096001" y="4615020"/>
            <a:ext cx="2285998" cy="1036948"/>
          </a:xfrm>
          <a:prstGeom prst="rect">
            <a:avLst/>
          </a:prstGeom>
        </p:spPr>
      </p:pic>
      <p:pic>
        <p:nvPicPr>
          <p:cNvPr id="27" name="Picture 26" descr="Server-Virtual-Single.png"/>
          <p:cNvPicPr>
            <a:picLocks noChangeAspect="1"/>
          </p:cNvPicPr>
          <p:nvPr/>
        </p:nvPicPr>
        <p:blipFill>
          <a:blip r:embed="rId5" cstate="print"/>
          <a:stretch>
            <a:fillRect/>
          </a:stretch>
        </p:blipFill>
        <p:spPr>
          <a:xfrm>
            <a:off x="609601" y="4615020"/>
            <a:ext cx="2285998" cy="1036948"/>
          </a:xfrm>
          <a:prstGeom prst="rect">
            <a:avLst/>
          </a:prstGeom>
        </p:spPr>
      </p:pic>
      <p:pic>
        <p:nvPicPr>
          <p:cNvPr id="46" name="Picture 45" descr="Application-cyan.png"/>
          <p:cNvPicPr>
            <a:picLocks noChangeAspect="1"/>
          </p:cNvPicPr>
          <p:nvPr/>
        </p:nvPicPr>
        <p:blipFill>
          <a:blip r:embed="rId4" cstate="print"/>
          <a:stretch>
            <a:fillRect/>
          </a:stretch>
        </p:blipFill>
        <p:spPr>
          <a:xfrm>
            <a:off x="1280160" y="4436053"/>
            <a:ext cx="1143000" cy="593147"/>
          </a:xfrm>
          <a:prstGeom prst="rect">
            <a:avLst/>
          </a:prstGeom>
        </p:spPr>
      </p:pic>
      <p:sp>
        <p:nvSpPr>
          <p:cNvPr id="39" name="Right Arrow 38"/>
          <p:cNvSpPr/>
          <p:nvPr/>
        </p:nvSpPr>
        <p:spPr>
          <a:xfrm rot="7078006" flipV="1">
            <a:off x="2209499" y="3437117"/>
            <a:ext cx="694609" cy="238876"/>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erver-Virtual-Single.png"/>
          <p:cNvPicPr>
            <a:picLocks noChangeAspect="1"/>
          </p:cNvPicPr>
          <p:nvPr/>
        </p:nvPicPr>
        <p:blipFill>
          <a:blip r:embed="rId5" cstate="print"/>
          <a:stretch>
            <a:fillRect/>
          </a:stretch>
        </p:blipFill>
        <p:spPr>
          <a:xfrm>
            <a:off x="3335959" y="4615020"/>
            <a:ext cx="2285998" cy="1036948"/>
          </a:xfrm>
          <a:prstGeom prst="rect">
            <a:avLst/>
          </a:prstGeom>
        </p:spPr>
      </p:pic>
      <p:pic>
        <p:nvPicPr>
          <p:cNvPr id="21" name="Picture 20" descr="Application-cyan.png"/>
          <p:cNvPicPr>
            <a:picLocks noChangeAspect="1"/>
          </p:cNvPicPr>
          <p:nvPr/>
        </p:nvPicPr>
        <p:blipFill>
          <a:blip r:embed="rId4" cstate="print"/>
          <a:stretch>
            <a:fillRect/>
          </a:stretch>
        </p:blipFill>
        <p:spPr>
          <a:xfrm>
            <a:off x="6781800" y="4436054"/>
            <a:ext cx="1143000" cy="593146"/>
          </a:xfrm>
          <a:prstGeom prst="rect">
            <a:avLst/>
          </a:prstGeom>
        </p:spPr>
      </p:pic>
      <p:grpSp>
        <p:nvGrpSpPr>
          <p:cNvPr id="2" name="Group 35"/>
          <p:cNvGrpSpPr/>
          <p:nvPr/>
        </p:nvGrpSpPr>
        <p:grpSpPr>
          <a:xfrm>
            <a:off x="7772400" y="5679440"/>
            <a:ext cx="838200" cy="645160"/>
            <a:chOff x="3810000" y="2842490"/>
            <a:chExt cx="1524000" cy="1173019"/>
          </a:xfrm>
        </p:grpSpPr>
        <p:pic>
          <p:nvPicPr>
            <p:cNvPr id="37" name="Picture 36" descr="heartbeat.gif"/>
            <p:cNvPicPr>
              <a:picLocks noChangeAspect="1"/>
            </p:cNvPicPr>
            <p:nvPr/>
          </p:nvPicPr>
          <p:blipFill>
            <a:blip r:embed="rId6" cstate="print"/>
            <a:stretch>
              <a:fillRect/>
            </a:stretch>
          </p:blipFill>
          <p:spPr>
            <a:xfrm>
              <a:off x="3924300" y="2952750"/>
              <a:ext cx="1295400" cy="952500"/>
            </a:xfrm>
            <a:prstGeom prst="rect">
              <a:avLst/>
            </a:prstGeom>
          </p:spPr>
        </p:pic>
        <p:pic>
          <p:nvPicPr>
            <p:cNvPr id="38" name="Picture 37"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3" name="Group 46"/>
          <p:cNvGrpSpPr/>
          <p:nvPr/>
        </p:nvGrpSpPr>
        <p:grpSpPr>
          <a:xfrm>
            <a:off x="5029200" y="5679440"/>
            <a:ext cx="838200" cy="645160"/>
            <a:chOff x="3810000" y="2842490"/>
            <a:chExt cx="1524000" cy="1173019"/>
          </a:xfrm>
        </p:grpSpPr>
        <p:pic>
          <p:nvPicPr>
            <p:cNvPr id="48" name="Picture 47" descr="heartbeat.gif"/>
            <p:cNvPicPr>
              <a:picLocks noChangeAspect="1"/>
            </p:cNvPicPr>
            <p:nvPr/>
          </p:nvPicPr>
          <p:blipFill>
            <a:blip r:embed="rId6" cstate="print"/>
            <a:stretch>
              <a:fillRect/>
            </a:stretch>
          </p:blipFill>
          <p:spPr>
            <a:xfrm>
              <a:off x="3924300" y="2952750"/>
              <a:ext cx="1295400" cy="952500"/>
            </a:xfrm>
            <a:prstGeom prst="rect">
              <a:avLst/>
            </a:prstGeom>
          </p:spPr>
        </p:pic>
        <p:pic>
          <p:nvPicPr>
            <p:cNvPr id="49" name="Picture 48"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4" name="Group 49"/>
          <p:cNvGrpSpPr/>
          <p:nvPr/>
        </p:nvGrpSpPr>
        <p:grpSpPr>
          <a:xfrm>
            <a:off x="2243483" y="5679440"/>
            <a:ext cx="838200" cy="645160"/>
            <a:chOff x="3810000" y="2842490"/>
            <a:chExt cx="1524000" cy="1173019"/>
          </a:xfrm>
        </p:grpSpPr>
        <p:pic>
          <p:nvPicPr>
            <p:cNvPr id="51" name="Picture 50" descr="heartbeat.gif"/>
            <p:cNvPicPr>
              <a:picLocks noChangeAspect="1"/>
            </p:cNvPicPr>
            <p:nvPr/>
          </p:nvPicPr>
          <p:blipFill>
            <a:blip r:embed="rId6" cstate="print"/>
            <a:stretch>
              <a:fillRect/>
            </a:stretch>
          </p:blipFill>
          <p:spPr>
            <a:xfrm>
              <a:off x="3924300" y="2952750"/>
              <a:ext cx="1295400" cy="952500"/>
            </a:xfrm>
            <a:prstGeom prst="rect">
              <a:avLst/>
            </a:prstGeom>
          </p:spPr>
        </p:pic>
        <p:pic>
          <p:nvPicPr>
            <p:cNvPr id="52" name="Picture 51"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pic>
        <p:nvPicPr>
          <p:cNvPr id="59" name="Picture 58" descr="logos.png"/>
          <p:cNvPicPr>
            <a:picLocks noChangeAspect="1"/>
          </p:cNvPicPr>
          <p:nvPr/>
        </p:nvPicPr>
        <p:blipFill>
          <a:blip r:embed="rId8" cstate="print"/>
          <a:stretch>
            <a:fillRect/>
          </a:stretch>
        </p:blipFill>
        <p:spPr>
          <a:xfrm>
            <a:off x="1714494" y="1295394"/>
            <a:ext cx="5715012" cy="2743206"/>
          </a:xfrm>
          <a:prstGeom prst="rect">
            <a:avLst/>
          </a:prstGeom>
        </p:spPr>
      </p:pic>
      <p:grpSp>
        <p:nvGrpSpPr>
          <p:cNvPr id="5" name="Group 52"/>
          <p:cNvGrpSpPr/>
          <p:nvPr/>
        </p:nvGrpSpPr>
        <p:grpSpPr>
          <a:xfrm>
            <a:off x="2243483" y="5679440"/>
            <a:ext cx="838200" cy="645160"/>
            <a:chOff x="2209800" y="6629400"/>
            <a:chExt cx="838200" cy="645160"/>
          </a:xfrm>
        </p:grpSpPr>
        <p:pic>
          <p:nvPicPr>
            <p:cNvPr id="42" name="Picture 41" descr="heartbeat-red.gif"/>
            <p:cNvPicPr>
              <a:picLocks noChangeAspect="1"/>
            </p:cNvPicPr>
            <p:nvPr/>
          </p:nvPicPr>
          <p:blipFill>
            <a:blip r:embed="rId9" cstate="print"/>
            <a:stretch>
              <a:fillRect/>
            </a:stretch>
          </p:blipFill>
          <p:spPr>
            <a:xfrm>
              <a:off x="2272284" y="6689763"/>
              <a:ext cx="713232" cy="524435"/>
            </a:xfrm>
            <a:prstGeom prst="rect">
              <a:avLst/>
            </a:prstGeom>
          </p:spPr>
        </p:pic>
        <p:pic>
          <p:nvPicPr>
            <p:cNvPr id="41" name="Picture 40" descr="heartbeat frame.png"/>
            <p:cNvPicPr>
              <a:picLocks noChangeAspect="1"/>
            </p:cNvPicPr>
            <p:nvPr/>
          </p:nvPicPr>
          <p:blipFill>
            <a:blip r:embed="rId7" cstate="print"/>
            <a:stretch>
              <a:fillRect/>
            </a:stretch>
          </p:blipFill>
          <p:spPr>
            <a:xfrm>
              <a:off x="2209800" y="6629400"/>
              <a:ext cx="838200" cy="645160"/>
            </a:xfrm>
            <a:prstGeom prst="rect">
              <a:avLst/>
            </a:prstGeom>
          </p:spPr>
        </p:pic>
      </p:grpSp>
      <p:pic>
        <p:nvPicPr>
          <p:cNvPr id="9" name="Picture 8" descr="AnnotationWarning.png"/>
          <p:cNvPicPr>
            <a:picLocks noChangeAspect="1"/>
          </p:cNvPicPr>
          <p:nvPr/>
        </p:nvPicPr>
        <p:blipFill>
          <a:blip r:embed="rId10" cstate="print"/>
          <a:stretch>
            <a:fillRect/>
          </a:stretch>
        </p:blipFill>
        <p:spPr>
          <a:xfrm>
            <a:off x="2819400" y="5469011"/>
            <a:ext cx="457200" cy="457200"/>
          </a:xfrm>
          <a:prstGeom prst="rect">
            <a:avLst/>
          </a:prstGeom>
        </p:spPr>
      </p:pic>
      <p:pic>
        <p:nvPicPr>
          <p:cNvPr id="61" name="Picture 60" descr="AnnotationWarning2.png"/>
          <p:cNvPicPr>
            <a:picLocks noChangeAspect="1"/>
          </p:cNvPicPr>
          <p:nvPr/>
        </p:nvPicPr>
        <p:blipFill>
          <a:blip r:embed="rId11" cstate="print"/>
          <a:stretch>
            <a:fillRect/>
          </a:stretch>
        </p:blipFill>
        <p:spPr>
          <a:xfrm>
            <a:off x="6096000" y="1143000"/>
            <a:ext cx="990600" cy="990600"/>
          </a:xfrm>
          <a:prstGeom prst="rect">
            <a:avLst/>
          </a:prstGeom>
        </p:spPr>
      </p:pic>
      <p:pic>
        <p:nvPicPr>
          <p:cNvPr id="63" name="Picture 62" descr="AnnotationWarning2.png"/>
          <p:cNvPicPr>
            <a:picLocks noChangeAspect="1"/>
          </p:cNvPicPr>
          <p:nvPr/>
        </p:nvPicPr>
        <p:blipFill>
          <a:blip r:embed="rId11" cstate="print"/>
          <a:stretch>
            <a:fillRect/>
          </a:stretch>
        </p:blipFill>
        <p:spPr>
          <a:xfrm>
            <a:off x="3657600" y="1143000"/>
            <a:ext cx="990600" cy="990600"/>
          </a:xfrm>
          <a:prstGeom prst="rect">
            <a:avLst/>
          </a:prstGeom>
        </p:spPr>
      </p:pic>
      <p:pic>
        <p:nvPicPr>
          <p:cNvPr id="65" name="Picture 64" descr="spark.gif"/>
          <p:cNvPicPr>
            <a:picLocks noChangeAspect="1"/>
          </p:cNvPicPr>
          <p:nvPr/>
        </p:nvPicPr>
        <p:blipFill>
          <a:blip r:embed="rId12" cstate="print"/>
          <a:stretch>
            <a:fillRect/>
          </a:stretch>
        </p:blipFill>
        <p:spPr>
          <a:xfrm>
            <a:off x="5562600" y="1828800"/>
            <a:ext cx="571500" cy="571500"/>
          </a:xfrm>
          <a:prstGeom prst="rect">
            <a:avLst/>
          </a:prstGeom>
        </p:spPr>
      </p:pic>
      <p:pic>
        <p:nvPicPr>
          <p:cNvPr id="67" name="Picture 66" descr="spark.gif"/>
          <p:cNvPicPr>
            <a:picLocks noChangeAspect="1"/>
          </p:cNvPicPr>
          <p:nvPr/>
        </p:nvPicPr>
        <p:blipFill>
          <a:blip r:embed="rId12" cstate="print"/>
          <a:stretch>
            <a:fillRect/>
          </a:stretch>
        </p:blipFill>
        <p:spPr>
          <a:xfrm>
            <a:off x="2971800" y="1905000"/>
            <a:ext cx="571500" cy="571500"/>
          </a:xfrm>
          <a:prstGeom prst="rect">
            <a:avLst/>
          </a:prstGeom>
        </p:spPr>
      </p:pic>
      <p:pic>
        <p:nvPicPr>
          <p:cNvPr id="68" name="Picture 67" descr="Application-cyan.png"/>
          <p:cNvPicPr>
            <a:picLocks noChangeAspect="1"/>
          </p:cNvPicPr>
          <p:nvPr/>
        </p:nvPicPr>
        <p:blipFill>
          <a:blip r:embed="rId4" cstate="print"/>
          <a:stretch>
            <a:fillRect/>
          </a:stretch>
        </p:blipFill>
        <p:spPr>
          <a:xfrm>
            <a:off x="4023360" y="4436054"/>
            <a:ext cx="1143000" cy="593146"/>
          </a:xfrm>
          <a:prstGeom prst="rect">
            <a:avLst/>
          </a:prstGeom>
        </p:spPr>
      </p:pic>
      <p:pic>
        <p:nvPicPr>
          <p:cNvPr id="44" name="Picture 43" descr="Server-Virtual-Single.png"/>
          <p:cNvPicPr>
            <a:picLocks noChangeAspect="1"/>
          </p:cNvPicPr>
          <p:nvPr/>
        </p:nvPicPr>
        <p:blipFill>
          <a:blip r:embed="rId13" cstate="print"/>
          <a:stretch>
            <a:fillRect/>
          </a:stretch>
        </p:blipFill>
        <p:spPr>
          <a:xfrm>
            <a:off x="609601" y="4237348"/>
            <a:ext cx="2285998" cy="1036948"/>
          </a:xfrm>
          <a:prstGeom prst="rect">
            <a:avLst/>
          </a:prstGeom>
        </p:spPr>
      </p:pic>
      <p:pic>
        <p:nvPicPr>
          <p:cNvPr id="11" name="Picture 10" descr="Server-Virtual-Single.png"/>
          <p:cNvPicPr>
            <a:picLocks noChangeAspect="1"/>
          </p:cNvPicPr>
          <p:nvPr/>
        </p:nvPicPr>
        <p:blipFill>
          <a:blip r:embed="rId13" cstate="print"/>
          <a:stretch>
            <a:fillRect/>
          </a:stretch>
        </p:blipFill>
        <p:spPr>
          <a:xfrm>
            <a:off x="6096001" y="4237348"/>
            <a:ext cx="2285998" cy="1036948"/>
          </a:xfrm>
          <a:prstGeom prst="rect">
            <a:avLst/>
          </a:prstGeom>
        </p:spPr>
      </p:pic>
      <p:pic>
        <p:nvPicPr>
          <p:cNvPr id="25" name="Picture 24" descr="Application-cyan.png"/>
          <p:cNvPicPr>
            <a:picLocks noChangeAspect="1"/>
          </p:cNvPicPr>
          <p:nvPr/>
        </p:nvPicPr>
        <p:blipFill>
          <a:blip r:embed="rId4" cstate="print"/>
          <a:stretch>
            <a:fillRect/>
          </a:stretch>
        </p:blipFill>
        <p:spPr>
          <a:xfrm>
            <a:off x="1280160" y="4041052"/>
            <a:ext cx="1143000" cy="593145"/>
          </a:xfrm>
          <a:prstGeom prst="rect">
            <a:avLst/>
          </a:prstGeom>
        </p:spPr>
      </p:pic>
      <p:pic>
        <p:nvPicPr>
          <p:cNvPr id="35" name="Picture 34" descr="Application-red.png"/>
          <p:cNvPicPr>
            <a:picLocks noChangeAspect="1"/>
          </p:cNvPicPr>
          <p:nvPr/>
        </p:nvPicPr>
        <p:blipFill>
          <a:blip r:embed="rId14" cstate="print"/>
          <a:stretch>
            <a:fillRect/>
          </a:stretch>
        </p:blipFill>
        <p:spPr>
          <a:xfrm>
            <a:off x="1280160" y="4038600"/>
            <a:ext cx="1143000" cy="593147"/>
          </a:xfrm>
          <a:prstGeom prst="rect">
            <a:avLst/>
          </a:prstGeom>
        </p:spPr>
      </p:pic>
      <p:pic>
        <p:nvPicPr>
          <p:cNvPr id="24" name="Picture 23" descr="Server-Virtual-Single.png"/>
          <p:cNvPicPr>
            <a:picLocks noChangeAspect="1"/>
          </p:cNvPicPr>
          <p:nvPr/>
        </p:nvPicPr>
        <p:blipFill>
          <a:blip r:embed="rId13" cstate="print"/>
          <a:stretch>
            <a:fillRect/>
          </a:stretch>
        </p:blipFill>
        <p:spPr>
          <a:xfrm>
            <a:off x="609601" y="3886200"/>
            <a:ext cx="2285998" cy="1036948"/>
          </a:xfrm>
          <a:prstGeom prst="rect">
            <a:avLst/>
          </a:prstGeom>
        </p:spPr>
      </p:pic>
      <p:sp>
        <p:nvSpPr>
          <p:cNvPr id="50" name="Title 49"/>
          <p:cNvSpPr>
            <a:spLocks noGrp="1"/>
          </p:cNvSpPr>
          <p:nvPr>
            <p:ph type="title"/>
          </p:nvPr>
        </p:nvSpPr>
        <p:spPr/>
        <p:txBody>
          <a:bodyPr>
            <a:noAutofit/>
          </a:bodyPr>
          <a:lstStyle/>
          <a:p>
            <a:r>
              <a:rPr lang="zh-CN" sz="4400" dirty="0" smtClean="0"/>
              <a:t>性能和资源优化</a:t>
            </a:r>
            <a:r>
              <a:rPr lang="en-US" sz="4400" dirty="0" smtClean="0"/>
              <a:t> (PRO)</a:t>
            </a:r>
            <a:endParaRPr lang="en-US"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childTnLst>
                                </p:cTn>
                              </p:par>
                              <p:par>
                                <p:cTn id="29" presetID="35" presetClass="path" presetSubtype="0" accel="50000" decel="50000" fill="hold" nodeType="withEffect">
                                  <p:stCondLst>
                                    <p:cond delay="0"/>
                                  </p:stCondLst>
                                  <p:childTnLst>
                                    <p:animMotion origin="layout" path="M -0.025 -2.35947E-6 L -0.28125 0.00278 " pathEditMode="relative" rAng="0" ptsTypes="AA">
                                      <p:cBhvr>
                                        <p:cTn id="30" dur="1000" fill="hold"/>
                                        <p:tgtEl>
                                          <p:spTgt spid="65"/>
                                        </p:tgtEl>
                                        <p:attrNameLst>
                                          <p:attrName>ppt_x</p:attrName>
                                          <p:attrName>ppt_y</p:attrName>
                                        </p:attrNameLst>
                                      </p:cBhvr>
                                      <p:rCtr x="-128" y="1"/>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2000"/>
                                        <p:tgtEl>
                                          <p:spTgt spid="65"/>
                                        </p:tgtEl>
                                      </p:cBhvr>
                                    </p:animEffect>
                                    <p:set>
                                      <p:cBhvr>
                                        <p:cTn id="34" dur="1" fill="hold">
                                          <p:stCondLst>
                                            <p:cond delay="1999"/>
                                          </p:stCondLst>
                                        </p:cTn>
                                        <p:tgtEl>
                                          <p:spTgt spid="65"/>
                                        </p:tgtEl>
                                        <p:attrNameLst>
                                          <p:attrName>style.visibility</p:attrName>
                                        </p:attrNameLst>
                                      </p:cBhvr>
                                      <p:to>
                                        <p:strVal val="hidden"/>
                                      </p:to>
                                    </p:set>
                                  </p:childTnLst>
                                </p:cTn>
                              </p:par>
                              <p:par>
                                <p:cTn id="35" presetID="2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3.33333E-6 7.63535E-7 L -0.2 0.54419 " pathEditMode="relative" rAng="0" ptsTypes="AA">
                                      <p:cBhvr>
                                        <p:cTn id="44" dur="1000" fill="hold"/>
                                        <p:tgtEl>
                                          <p:spTgt spid="67"/>
                                        </p:tgtEl>
                                        <p:attrNameLst>
                                          <p:attrName>ppt_x</p:attrName>
                                          <p:attrName>ppt_y</p:attrName>
                                        </p:attrNameLst>
                                      </p:cBhvr>
                                      <p:rCtr x="-100" y="272"/>
                                    </p:animMotion>
                                  </p:childTnLst>
                                </p:cTn>
                              </p:par>
                              <p:par>
                                <p:cTn id="45" presetID="11" presetClass="entr" presetSubtype="0" fill="hold" nodeType="withEffect">
                                  <p:stCondLst>
                                    <p:cond delay="0"/>
                                  </p:stCondLst>
                                  <p:childTnLst>
                                    <p:set>
                                      <p:cBhvr>
                                        <p:cTn id="46" dur="500">
                                          <p:stCondLst>
                                            <p:cond delay="0"/>
                                          </p:stCondLst>
                                        </p:cTn>
                                        <p:tgtEl>
                                          <p:spTgt spid="39"/>
                                        </p:tgtEl>
                                        <p:attrNameLst>
                                          <p:attrName>style.visibility</p:attrName>
                                        </p:attrNameLst>
                                      </p:cBhvr>
                                      <p:to>
                                        <p:strVal val="visible"/>
                                      </p:to>
                                    </p:set>
                                  </p:childTnLst>
                                </p:cTn>
                              </p:par>
                            </p:childTnLst>
                          </p:cTn>
                        </p:par>
                        <p:par>
                          <p:cTn id="47" fill="hold">
                            <p:stCondLst>
                              <p:cond delay="1000"/>
                            </p:stCondLst>
                            <p:childTnLst>
                              <p:par>
                                <p:cTn id="48" presetID="26" presetClass="emph" presetSubtype="0" fill="hold" nodeType="afterEffect">
                                  <p:stCondLst>
                                    <p:cond delay="0"/>
                                  </p:stCondLst>
                                  <p:childTnLst>
                                    <p:animEffect transition="out" filter="fade">
                                      <p:cBhvr>
                                        <p:cTn id="49" dur="500" tmFilter="0, 0; .2, .5; .8, .5; 1, 0"/>
                                        <p:tgtEl>
                                          <p:spTgt spid="67"/>
                                        </p:tgtEl>
                                      </p:cBhvr>
                                    </p:animEffect>
                                    <p:animScale>
                                      <p:cBhvr>
                                        <p:cTn id="50" dur="250" autoRev="1" fill="hold"/>
                                        <p:tgtEl>
                                          <p:spTgt spid="67"/>
                                        </p:tgtEl>
                                      </p:cBhvr>
                                      <p:by x="105000" y="105000"/>
                                    </p:animScale>
                                  </p:childTnLst>
                                </p:cTn>
                              </p:par>
                            </p:childTnLst>
                          </p:cTn>
                        </p:par>
                        <p:par>
                          <p:cTn id="51" fill="hold">
                            <p:stCondLst>
                              <p:cond delay="1500"/>
                            </p:stCondLst>
                            <p:childTnLst>
                              <p:par>
                                <p:cTn id="52" presetID="10" presetClass="exit" presetSubtype="0" fill="hold" nodeType="afterEffect">
                                  <p:stCondLst>
                                    <p:cond delay="0"/>
                                  </p:stCondLst>
                                  <p:childTnLst>
                                    <p:animEffect transition="out" filter="fade">
                                      <p:cBhvr>
                                        <p:cTn id="53" dur="1000"/>
                                        <p:tgtEl>
                                          <p:spTgt spid="67"/>
                                        </p:tgtEl>
                                      </p:cBhvr>
                                    </p:animEffect>
                                    <p:set>
                                      <p:cBhvr>
                                        <p:cTn id="54" dur="1" fill="hold">
                                          <p:stCondLst>
                                            <p:cond delay="999"/>
                                          </p:stCondLst>
                                        </p:cTn>
                                        <p:tgtEl>
                                          <p:spTgt spid="67"/>
                                        </p:tgtEl>
                                        <p:attrNameLst>
                                          <p:attrName>style.visibility</p:attrName>
                                        </p:attrNameLst>
                                      </p:cBhvr>
                                      <p:to>
                                        <p:strVal val="hidden"/>
                                      </p:to>
                                    </p:set>
                                  </p:childTnLst>
                                </p:cTn>
                              </p:par>
                            </p:childTnLst>
                          </p:cTn>
                        </p:par>
                        <p:par>
                          <p:cTn id="55" fill="hold">
                            <p:stCondLst>
                              <p:cond delay="2500"/>
                            </p:stCondLst>
                            <p:childTnLst>
                              <p:par>
                                <p:cTn id="56" presetID="0" presetClass="path" presetSubtype="0" accel="50000" decel="50000" fill="hold" nodeType="afterEffect">
                                  <p:stCondLst>
                                    <p:cond delay="0"/>
                                  </p:stCondLst>
                                  <p:childTnLst>
                                    <p:animMotion origin="layout" path="M 0 0 L 0.3 0.05552 " pathEditMode="relative" ptsTypes="AA">
                                      <p:cBhvr>
                                        <p:cTn id="57" dur="1000" fill="hold"/>
                                        <p:tgtEl>
                                          <p:spTgt spid="35"/>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3 0.05552 " pathEditMode="relative" ptsTypes="AA">
                                      <p:cBhvr>
                                        <p:cTn id="59" dur="1000" fill="hold"/>
                                        <p:tgtEl>
                                          <p:spTgt spid="24"/>
                                        </p:tgtEl>
                                        <p:attrNameLst>
                                          <p:attrName>ppt_x</p:attrName>
                                          <p:attrName>ppt_y</p:attrName>
                                        </p:attrNameLst>
                                      </p:cBhvr>
                                    </p:animMotion>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000"/>
                                        <p:tgtEl>
                                          <p:spTgt spid="68"/>
                                        </p:tgtEl>
                                      </p:cBhvr>
                                    </p:animEffect>
                                  </p:childTnLst>
                                </p:cTn>
                              </p:par>
                              <p:par>
                                <p:cTn id="64" presetID="10" presetClass="exit" presetSubtype="0" fill="hold" nodeType="withEffect">
                                  <p:stCondLst>
                                    <p:cond delay="0"/>
                                  </p:stCondLst>
                                  <p:childTnLst>
                                    <p:animEffect transition="out" filter="fade">
                                      <p:cBhvr>
                                        <p:cTn id="65" dur="2000"/>
                                        <p:tgtEl>
                                          <p:spTgt spid="35"/>
                                        </p:tgtEl>
                                      </p:cBhvr>
                                    </p:animEffect>
                                    <p:set>
                                      <p:cBhvr>
                                        <p:cTn id="66" dur="1" fill="hold">
                                          <p:stCondLst>
                                            <p:cond delay="1999"/>
                                          </p:stCondLst>
                                        </p:cTn>
                                        <p:tgtEl>
                                          <p:spTgt spid="35"/>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9"/>
                                        </p:tgtEl>
                                        <p:attrNameLst>
                                          <p:attrName>ppt_w</p:attrName>
                                        </p:attrNameLst>
                                      </p:cBhvr>
                                      <p:tavLst>
                                        <p:tav tm="0">
                                          <p:val>
                                            <p:strVal val="ppt_w"/>
                                          </p:val>
                                        </p:tav>
                                        <p:tav tm="100000">
                                          <p:val>
                                            <p:fltVal val="0"/>
                                          </p:val>
                                        </p:tav>
                                      </p:tavLst>
                                    </p:anim>
                                    <p:anim calcmode="lin" valueType="num">
                                      <p:cBhvr>
                                        <p:cTn id="69" dur="500"/>
                                        <p:tgtEl>
                                          <p:spTgt spid="9"/>
                                        </p:tgtEl>
                                        <p:attrNameLst>
                                          <p:attrName>ppt_h</p:attrName>
                                        </p:attrNameLst>
                                      </p:cBhvr>
                                      <p:tavLst>
                                        <p:tav tm="0">
                                          <p:val>
                                            <p:strVal val="ppt_h"/>
                                          </p:val>
                                        </p:tav>
                                        <p:tav tm="100000">
                                          <p:val>
                                            <p:fltVal val="0"/>
                                          </p:val>
                                        </p:tav>
                                      </p:tavLst>
                                    </p:anim>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500"/>
                            </p:stCondLst>
                            <p:childTnLst>
                              <p:par>
                                <p:cTn id="75" presetID="23" presetClass="exit" presetSubtype="32" fill="hold" nodeType="afterEffect">
                                  <p:stCondLst>
                                    <p:cond delay="0"/>
                                  </p:stCondLst>
                                  <p:childTnLst>
                                    <p:anim calcmode="lin" valueType="num">
                                      <p:cBhvr>
                                        <p:cTn id="76" dur="500"/>
                                        <p:tgtEl>
                                          <p:spTgt spid="61"/>
                                        </p:tgtEl>
                                        <p:attrNameLst>
                                          <p:attrName>ppt_w</p:attrName>
                                        </p:attrNameLst>
                                      </p:cBhvr>
                                      <p:tavLst>
                                        <p:tav tm="0">
                                          <p:val>
                                            <p:strVal val="ppt_w"/>
                                          </p:val>
                                        </p:tav>
                                        <p:tav tm="100000">
                                          <p:val>
                                            <p:fltVal val="0"/>
                                          </p:val>
                                        </p:tav>
                                      </p:tavLst>
                                    </p:anim>
                                    <p:anim calcmode="lin" valueType="num">
                                      <p:cBhvr>
                                        <p:cTn id="77" dur="500"/>
                                        <p:tgtEl>
                                          <p:spTgt spid="61"/>
                                        </p:tgtEl>
                                        <p:attrNameLst>
                                          <p:attrName>ppt_h</p:attrName>
                                        </p:attrNameLst>
                                      </p:cBhvr>
                                      <p:tavLst>
                                        <p:tav tm="0">
                                          <p:val>
                                            <p:strVal val="ppt_h"/>
                                          </p:val>
                                        </p:tav>
                                        <p:tav tm="100000">
                                          <p:val>
                                            <p:fltVal val="0"/>
                                          </p:val>
                                        </p:tav>
                                      </p:tavLst>
                                    </p:anim>
                                    <p:set>
                                      <p:cBhvr>
                                        <p:cTn id="78" dur="1" fill="hold">
                                          <p:stCondLst>
                                            <p:cond delay="499"/>
                                          </p:stCondLst>
                                        </p:cTn>
                                        <p:tgtEl>
                                          <p:spTgt spid="61"/>
                                        </p:tgtEl>
                                        <p:attrNameLst>
                                          <p:attrName>style.visibility</p:attrName>
                                        </p:attrNameLst>
                                      </p:cBhvr>
                                      <p:to>
                                        <p:strVal val="hidden"/>
                                      </p:to>
                                    </p:set>
                                  </p:childTnLst>
                                </p:cTn>
                              </p:par>
                            </p:childTnLst>
                          </p:cTn>
                        </p:par>
                        <p:par>
                          <p:cTn id="79" fill="hold">
                            <p:stCondLst>
                              <p:cond delay="6000"/>
                            </p:stCondLst>
                            <p:childTnLst>
                              <p:par>
                                <p:cTn id="80" presetID="23" presetClass="exit" presetSubtype="32" fill="hold" nodeType="afterEffect">
                                  <p:stCondLst>
                                    <p:cond delay="0"/>
                                  </p:stCondLst>
                                  <p:childTnLst>
                                    <p:anim calcmode="lin" valueType="num">
                                      <p:cBhvr>
                                        <p:cTn id="81" dur="500"/>
                                        <p:tgtEl>
                                          <p:spTgt spid="63"/>
                                        </p:tgtEl>
                                        <p:attrNameLst>
                                          <p:attrName>ppt_w</p:attrName>
                                        </p:attrNameLst>
                                      </p:cBhvr>
                                      <p:tavLst>
                                        <p:tav tm="0">
                                          <p:val>
                                            <p:strVal val="ppt_w"/>
                                          </p:val>
                                        </p:tav>
                                        <p:tav tm="100000">
                                          <p:val>
                                            <p:fltVal val="0"/>
                                          </p:val>
                                        </p:tav>
                                      </p:tavLst>
                                    </p:anim>
                                    <p:anim calcmode="lin" valueType="num">
                                      <p:cBhvr>
                                        <p:cTn id="82" dur="500"/>
                                        <p:tgtEl>
                                          <p:spTgt spid="63"/>
                                        </p:tgtEl>
                                        <p:attrNameLst>
                                          <p:attrName>ppt_h</p:attrName>
                                        </p:attrNameLst>
                                      </p:cBhvr>
                                      <p:tavLst>
                                        <p:tav tm="0">
                                          <p:val>
                                            <p:strVal val="ppt_h"/>
                                          </p:val>
                                        </p:tav>
                                        <p:tav tm="100000">
                                          <p:val>
                                            <p:fltVal val="0"/>
                                          </p:val>
                                        </p:tav>
                                      </p:tavLst>
                                    </p:anim>
                                    <p:set>
                                      <p:cBhvr>
                                        <p:cTn id="83"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性能资源优化（</a:t>
            </a:r>
            <a:r>
              <a:rPr lang="en-US" altLang="zh-CN" dirty="0" smtClean="0"/>
              <a:t>PRO</a:t>
            </a:r>
            <a:r>
              <a:rPr lang="zh-CN" altLang="en-US" dirty="0" smtClean="0"/>
              <a:t>）</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4"/>
          <p:cNvSpPr/>
          <p:nvPr/>
        </p:nvSpPr>
        <p:spPr bwMode="auto">
          <a:xfrm>
            <a:off x="285720" y="1214422"/>
            <a:ext cx="3643338" cy="3786214"/>
          </a:xfrm>
          <a:prstGeom prst="roundRect">
            <a:avLst>
              <a:gd name="adj" fmla="val 537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29" name="Rounded Rectangle 128"/>
          <p:cNvSpPr/>
          <p:nvPr/>
        </p:nvSpPr>
        <p:spPr bwMode="auto">
          <a:xfrm>
            <a:off x="1378535" y="5093470"/>
            <a:ext cx="6386930" cy="1566386"/>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indent="-284163" fontAlgn="base">
              <a:lnSpc>
                <a:spcPct val="80000"/>
              </a:lnSpc>
              <a:spcBef>
                <a:spcPts val="1200"/>
              </a:spcBef>
              <a:spcAft>
                <a:spcPts val="60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DPM 2007</a:t>
            </a:r>
          </a:p>
          <a:p>
            <a:pPr marL="344488" lvl="1" indent="-233363" fontAlgn="base">
              <a:lnSpc>
                <a:spcPct val="80000"/>
              </a:lnSpc>
              <a:spcBef>
                <a:spcPts val="600"/>
              </a:spcBef>
              <a:buClr>
                <a:srgbClr val="FFFFFF"/>
              </a:buClr>
              <a:buSzPct val="80000"/>
              <a:buBlip>
                <a:blip r:embed="rId4"/>
              </a:buBlip>
              <a:tabLst>
                <a:tab pos="514476" algn="l"/>
              </a:tabLst>
              <a:defRPr/>
            </a:pPr>
            <a:r>
              <a:rPr lang="zh-CN" altLang="en-US" sz="1400" dirty="0" smtClean="0">
                <a:solidFill>
                  <a:schemeClr val="bg1"/>
                </a:solidFill>
              </a:rPr>
              <a:t>为 </a:t>
            </a:r>
            <a:r>
              <a:rPr lang="en-US" altLang="zh-CN" sz="1400" dirty="0" smtClean="0">
                <a:solidFill>
                  <a:schemeClr val="bg1"/>
                </a:solidFill>
              </a:rPr>
              <a:t>Windows </a:t>
            </a:r>
            <a:r>
              <a:rPr lang="zh-CN" altLang="en-US" sz="1400" dirty="0" smtClean="0">
                <a:solidFill>
                  <a:schemeClr val="bg1"/>
                </a:solidFill>
              </a:rPr>
              <a:t>应用和文件服务器提供持续的数据保护</a:t>
            </a:r>
            <a:endParaRPr lang="en-US" sz="1400" dirty="0" smtClean="0">
              <a:solidFill>
                <a:schemeClr val="bg1"/>
              </a:solidFill>
            </a:endParaRPr>
          </a:p>
          <a:p>
            <a:pPr marL="344488" lvl="1" indent="-233363" fontAlgn="base">
              <a:lnSpc>
                <a:spcPct val="80000"/>
              </a:lnSpc>
              <a:spcBef>
                <a:spcPts val="600"/>
              </a:spcBef>
              <a:buClr>
                <a:srgbClr val="FFFFFF"/>
              </a:buClr>
              <a:buSzPct val="80000"/>
              <a:buBlip>
                <a:blip r:embed="rId4"/>
              </a:buBlip>
              <a:tabLst>
                <a:tab pos="514476" algn="l"/>
              </a:tabLst>
              <a:defRPr/>
            </a:pPr>
            <a:r>
              <a:rPr lang="zh-CN" altLang="en-US" sz="1400" dirty="0" smtClean="0">
                <a:solidFill>
                  <a:schemeClr val="bg1"/>
                </a:solidFill>
              </a:rPr>
              <a:t>由磁盘代替磁带实现快速可靠的恢复</a:t>
            </a:r>
            <a:endParaRPr lang="en-US" sz="1400" dirty="0" smtClean="0">
              <a:solidFill>
                <a:schemeClr val="bg1"/>
              </a:solidFill>
            </a:endParaRPr>
          </a:p>
          <a:p>
            <a:pPr marL="344488" lvl="1" indent="-233363" fontAlgn="base">
              <a:lnSpc>
                <a:spcPct val="80000"/>
              </a:lnSpc>
              <a:spcBef>
                <a:spcPts val="600"/>
              </a:spcBef>
              <a:buClr>
                <a:srgbClr val="FFFFFF"/>
              </a:buClr>
              <a:buSzPct val="80000"/>
              <a:buBlip>
                <a:blip r:embed="rId4"/>
              </a:buBlip>
              <a:tabLst>
                <a:tab pos="514476" algn="l"/>
              </a:tabLst>
              <a:defRPr/>
            </a:pPr>
            <a:r>
              <a:rPr lang="zh-CN" altLang="en-US" sz="1400" dirty="0" smtClean="0">
                <a:solidFill>
                  <a:schemeClr val="bg1"/>
                </a:solidFill>
              </a:rPr>
              <a:t>为各种规模企业提供的高级技术备份产品</a:t>
            </a:r>
            <a:endParaRPr lang="en-US" sz="1400" dirty="0" smtClean="0">
              <a:solidFill>
                <a:schemeClr val="bg1"/>
              </a:solidFill>
            </a:endParaRPr>
          </a:p>
        </p:txBody>
      </p:sp>
      <p:sp>
        <p:nvSpPr>
          <p:cNvPr id="137" name="Text Box 66"/>
          <p:cNvSpPr txBox="1">
            <a:spLocks noChangeArrowheads="1"/>
          </p:cNvSpPr>
          <p:nvPr/>
        </p:nvSpPr>
        <p:spPr bwMode="auto">
          <a:xfrm>
            <a:off x="4021196" y="3682630"/>
            <a:ext cx="2226094" cy="437037"/>
          </a:xfrm>
          <a:prstGeom prst="rect">
            <a:avLst/>
          </a:prstGeom>
          <a:noFill/>
          <a:ln w="9525">
            <a:noFill/>
            <a:miter lim="800000"/>
            <a:headEnd/>
            <a:tailEnd/>
          </a:ln>
          <a:effectLst/>
        </p:spPr>
        <p:txBody>
          <a:bodyPr wrap="squar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DPM </a:t>
            </a:r>
            <a:r>
              <a:rPr lang="en-US" sz="1600" b="1" dirty="0" smtClean="0">
                <a:effectLst>
                  <a:outerShdw blurRad="38100" dist="38100" dir="2700000" algn="tl">
                    <a:srgbClr val="000000">
                      <a:alpha val="43137"/>
                    </a:srgbClr>
                  </a:outerShdw>
                </a:effectLst>
              </a:rPr>
              <a:t>2007</a:t>
            </a:r>
          </a:p>
          <a:p>
            <a:pPr eaLnBrk="0" hangingPunct="0">
              <a:lnSpc>
                <a:spcPct val="80000"/>
              </a:lnSpc>
              <a:defRPr/>
            </a:pPr>
            <a:r>
              <a:rPr lang="zh-CN" altLang="en-US" sz="1200" dirty="0" smtClean="0">
                <a:effectLst>
                  <a:outerShdw blurRad="38100" dist="38100" dir="2700000" algn="tl">
                    <a:srgbClr val="000000">
                      <a:alpha val="43137"/>
                    </a:srgbClr>
                  </a:outerShdw>
                </a:effectLst>
              </a:rPr>
              <a:t>集成磁盘和磁带</a:t>
            </a:r>
            <a:endParaRPr lang="en-US" sz="1200" dirty="0" smtClean="0">
              <a:effectLst>
                <a:outerShdw blurRad="38100" dist="38100" dir="2700000" algn="tl">
                  <a:srgbClr val="000000">
                    <a:alpha val="43137"/>
                  </a:srgbClr>
                </a:outerShdw>
              </a:effectLst>
            </a:endParaRPr>
          </a:p>
        </p:txBody>
      </p:sp>
      <p:sp>
        <p:nvSpPr>
          <p:cNvPr id="143" name="Rectangle 142"/>
          <p:cNvSpPr/>
          <p:nvPr/>
        </p:nvSpPr>
        <p:spPr bwMode="auto">
          <a:xfrm>
            <a:off x="7066926" y="3663133"/>
            <a:ext cx="533400" cy="381000"/>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145" name="TextBox 97"/>
          <p:cNvSpPr txBox="1">
            <a:spLocks noChangeArrowheads="1"/>
          </p:cNvSpPr>
          <p:nvPr/>
        </p:nvSpPr>
        <p:spPr bwMode="auto">
          <a:xfrm>
            <a:off x="7611121" y="4038588"/>
            <a:ext cx="1680322" cy="437037"/>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zh-CN" altLang="en-US" sz="1600" b="1" dirty="0" smtClean="0">
                <a:effectLst>
                  <a:outerShdw blurRad="38100" dist="38100" dir="2700000" algn="tl">
                    <a:srgbClr val="000000">
                      <a:alpha val="43137"/>
                    </a:srgbClr>
                  </a:outerShdw>
                </a:effectLst>
              </a:rPr>
              <a:t>基于磁带的归档</a:t>
            </a:r>
            <a:endParaRPr lang="en-US" sz="1600" b="1" dirty="0" smtClean="0">
              <a:effectLst>
                <a:outerShdw blurRad="38100" dist="38100" dir="2700000" algn="tl">
                  <a:srgbClr val="000000">
                    <a:alpha val="43137"/>
                  </a:srgbClr>
                </a:outerShdw>
              </a:effectLst>
            </a:endParaRPr>
          </a:p>
          <a:p>
            <a:pPr eaLnBrk="0" hangingPunct="0">
              <a:lnSpc>
                <a:spcPct val="80000"/>
              </a:lnSpc>
              <a:defRPr/>
            </a:pPr>
            <a:r>
              <a:rPr lang="zh-CN" altLang="en-US" sz="1200" dirty="0" smtClean="0">
                <a:effectLst>
                  <a:outerShdw blurRad="38100" dist="38100" dir="2700000" algn="tl">
                    <a:srgbClr val="000000">
                      <a:alpha val="43137"/>
                    </a:srgbClr>
                  </a:outerShdw>
                </a:effectLst>
              </a:rPr>
              <a:t>离线磁带</a:t>
            </a:r>
            <a:endParaRPr lang="en-US" sz="1200" dirty="0" smtClean="0">
              <a:effectLst>
                <a:outerShdw blurRad="38100" dist="38100" dir="2700000" algn="tl">
                  <a:srgbClr val="000000">
                    <a:alpha val="43137"/>
                  </a:srgbClr>
                </a:outerShdw>
              </a:effectLst>
            </a:endParaRPr>
          </a:p>
        </p:txBody>
      </p:sp>
      <p:grpSp>
        <p:nvGrpSpPr>
          <p:cNvPr id="2" name="Group 129"/>
          <p:cNvGrpSpPr>
            <a:grpSpLocks/>
          </p:cNvGrpSpPr>
          <p:nvPr/>
        </p:nvGrpSpPr>
        <p:grpSpPr bwMode="auto">
          <a:xfrm>
            <a:off x="6797534" y="4009079"/>
            <a:ext cx="769954" cy="666036"/>
            <a:chOff x="4061639" y="5124893"/>
            <a:chExt cx="939206" cy="790359"/>
          </a:xfrm>
        </p:grpSpPr>
        <p:grpSp>
          <p:nvGrpSpPr>
            <p:cNvPr id="3" name="Group 108"/>
            <p:cNvGrpSpPr>
              <a:grpSpLocks/>
            </p:cNvGrpSpPr>
            <p:nvPr/>
          </p:nvGrpSpPr>
          <p:grpSpPr bwMode="auto">
            <a:xfrm>
              <a:off x="4061639" y="5124893"/>
              <a:ext cx="606128" cy="371374"/>
              <a:chOff x="4061639" y="5124893"/>
              <a:chExt cx="531692" cy="371374"/>
            </a:xfrm>
          </p:grpSpPr>
          <p:sp>
            <p:nvSpPr>
              <p:cNvPr id="255" name="Rectangle 254"/>
              <p:cNvSpPr/>
              <p:nvPr/>
            </p:nvSpPr>
            <p:spPr>
              <a:xfrm>
                <a:off x="4062481" y="5124388"/>
                <a:ext cx="531679" cy="371419"/>
              </a:xfrm>
              <a:prstGeom prst="rect">
                <a:avLst/>
              </a:prstGeom>
              <a:solidFill>
                <a:srgbClr val="0070C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3" name="Oval 272"/>
              <p:cNvSpPr/>
              <p:nvPr/>
            </p:nvSpPr>
            <p:spPr>
              <a:xfrm>
                <a:off x="4137222" y="5219624"/>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4" name="Oval 273"/>
              <p:cNvSpPr/>
              <p:nvPr/>
            </p:nvSpPr>
            <p:spPr>
              <a:xfrm>
                <a:off x="4375034" y="5222798"/>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75" name="Straight Connector 274"/>
              <p:cNvCxnSpPr>
                <a:stCxn id="273" idx="0"/>
                <a:endCxn id="274" idx="0"/>
              </p:cNvCxnSpPr>
              <p:nvPr/>
            </p:nvCxnSpPr>
            <p:spPr>
              <a:xfrm rot="16200000" flipH="1">
                <a:off x="4333528" y="5101456"/>
                <a:ext cx="3175" cy="239510"/>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09" name="Rectangle 208"/>
            <p:cNvSpPr/>
            <p:nvPr/>
          </p:nvSpPr>
          <p:spPr>
            <a:xfrm>
              <a:off x="4161358" y="5233908"/>
              <a:ext cx="606114" cy="373006"/>
            </a:xfrm>
            <a:prstGeom prst="rect">
              <a:avLst/>
            </a:prstGeom>
            <a:solidFill>
              <a:srgbClr val="FF0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0" name="Oval 209"/>
            <p:cNvSpPr/>
            <p:nvPr/>
          </p:nvSpPr>
          <p:spPr>
            <a:xfrm>
              <a:off x="4246563" y="5330732"/>
              <a:ext cx="182028" cy="17936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1" name="Oval 210"/>
            <p:cNvSpPr/>
            <p:nvPr/>
          </p:nvSpPr>
          <p:spPr>
            <a:xfrm>
              <a:off x="4517668" y="5333906"/>
              <a:ext cx="182028" cy="180948"/>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2" name="Straight Connector 211"/>
            <p:cNvCxnSpPr/>
            <p:nvPr/>
          </p:nvCxnSpPr>
          <p:spPr>
            <a:xfrm rot="16200000" flipH="1">
              <a:off x="4470573" y="5197735"/>
              <a:ext cx="3175" cy="269168"/>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4" name="Group 114"/>
            <p:cNvGrpSpPr/>
            <p:nvPr/>
          </p:nvGrpSpPr>
          <p:grpSpPr>
            <a:xfrm>
              <a:off x="4238846" y="5334006"/>
              <a:ext cx="606055" cy="372140"/>
              <a:chOff x="4061637" y="5124893"/>
              <a:chExt cx="531628" cy="372140"/>
            </a:xfrm>
            <a:solidFill>
              <a:srgbClr val="00B050"/>
            </a:solidFill>
          </p:grpSpPr>
          <p:sp>
            <p:nvSpPr>
              <p:cNvPr id="236" name="Rectangle 235"/>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8" name="Oval 247"/>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9" name="Oval 248"/>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54" name="Straight Connector 253"/>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5" name="Group 119"/>
            <p:cNvGrpSpPr/>
            <p:nvPr/>
          </p:nvGrpSpPr>
          <p:grpSpPr>
            <a:xfrm>
              <a:off x="4316818" y="5443875"/>
              <a:ext cx="606055" cy="372140"/>
              <a:chOff x="4061637" y="5124893"/>
              <a:chExt cx="531628" cy="372140"/>
            </a:xfrm>
            <a:solidFill>
              <a:srgbClr val="FFFF00"/>
            </a:solidFill>
          </p:grpSpPr>
          <p:sp>
            <p:nvSpPr>
              <p:cNvPr id="219" name="Rectangle 218"/>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0" name="Oval 219"/>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1" name="Oval 220"/>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29" name="Straight Connector 228"/>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15" name="Rectangle 214"/>
            <p:cNvSpPr/>
            <p:nvPr/>
          </p:nvSpPr>
          <p:spPr>
            <a:xfrm>
              <a:off x="4395671" y="5543424"/>
              <a:ext cx="606113" cy="371419"/>
            </a:xfrm>
            <a:prstGeom prst="rect">
              <a:avLst/>
            </a:prstGeom>
            <a:solidFill>
              <a:srgbClr val="FFC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6" name="Oval 215"/>
            <p:cNvSpPr/>
            <p:nvPr/>
          </p:nvSpPr>
          <p:spPr>
            <a:xfrm>
              <a:off x="4480876" y="5638660"/>
              <a:ext cx="180091"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7" name="Oval 216"/>
            <p:cNvSpPr/>
            <p:nvPr/>
          </p:nvSpPr>
          <p:spPr>
            <a:xfrm>
              <a:off x="4750044" y="5641835"/>
              <a:ext cx="183965"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8" name="Straight Connector 217"/>
            <p:cNvCxnSpPr/>
            <p:nvPr/>
          </p:nvCxnSpPr>
          <p:spPr>
            <a:xfrm rot="16200000" flipH="1">
              <a:off x="4705854" y="5504695"/>
              <a:ext cx="3175" cy="27110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147" name="Line 51"/>
          <p:cNvSpPr>
            <a:spLocks noChangeShapeType="1"/>
          </p:cNvSpPr>
          <p:nvPr/>
        </p:nvSpPr>
        <p:spPr bwMode="auto">
          <a:xfrm>
            <a:off x="2335213" y="1766070"/>
            <a:ext cx="0" cy="2925763"/>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8" name="Line 57"/>
          <p:cNvSpPr>
            <a:spLocks noChangeShapeType="1"/>
          </p:cNvSpPr>
          <p:nvPr/>
        </p:nvSpPr>
        <p:spPr bwMode="auto">
          <a:xfrm>
            <a:off x="2411413" y="2180408"/>
            <a:ext cx="238125"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9" name="Line 58"/>
          <p:cNvSpPr>
            <a:spLocks noChangeShapeType="1"/>
          </p:cNvSpPr>
          <p:nvPr/>
        </p:nvSpPr>
        <p:spPr bwMode="auto">
          <a:xfrm>
            <a:off x="2420938" y="4252095"/>
            <a:ext cx="228600"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6" name="Group 113"/>
          <p:cNvGrpSpPr/>
          <p:nvPr/>
        </p:nvGrpSpPr>
        <p:grpSpPr>
          <a:xfrm>
            <a:off x="3875179" y="2728622"/>
            <a:ext cx="1972080" cy="1007437"/>
            <a:chOff x="4088539" y="2987483"/>
            <a:chExt cx="1972080" cy="1007437"/>
          </a:xfrm>
        </p:grpSpPr>
        <p:pic>
          <p:nvPicPr>
            <p:cNvPr id="13319" name="Picture 57"/>
            <p:cNvPicPr>
              <a:picLocks noChangeAspect="1" noChangeArrowheads="1"/>
            </p:cNvPicPr>
            <p:nvPr/>
          </p:nvPicPr>
          <p:blipFill>
            <a:blip r:embed="rId5" cstate="print"/>
            <a:srcRect b="2772"/>
            <a:stretch>
              <a:fillRect/>
            </a:stretch>
          </p:blipFill>
          <p:spPr bwMode="auto">
            <a:xfrm>
              <a:off x="4088539" y="3278388"/>
              <a:ext cx="1972080" cy="716532"/>
            </a:xfrm>
            <a:prstGeom prst="rect">
              <a:avLst/>
            </a:prstGeom>
            <a:noFill/>
            <a:ln w="9525">
              <a:noFill/>
              <a:miter lim="800000"/>
              <a:headEnd/>
              <a:tailEnd/>
            </a:ln>
            <a:effectLst/>
          </p:spPr>
        </p:pic>
        <p:grpSp>
          <p:nvGrpSpPr>
            <p:cNvPr id="7" name="Group 73"/>
            <p:cNvGrpSpPr>
              <a:grpSpLocks/>
            </p:cNvGrpSpPr>
            <p:nvPr/>
          </p:nvGrpSpPr>
          <p:grpSpPr bwMode="auto">
            <a:xfrm>
              <a:off x="5336618" y="3397012"/>
              <a:ext cx="173041" cy="261907"/>
              <a:chOff x="-593" y="1751"/>
              <a:chExt cx="122" cy="186"/>
            </a:xfrm>
            <a:effectLst>
              <a:outerShdw blurRad="50800" dist="38100" dir="5400000" algn="t" rotWithShape="0">
                <a:prstClr val="black">
                  <a:alpha val="40000"/>
                </a:prstClr>
              </a:outerShdw>
            </a:effectLst>
          </p:grpSpPr>
          <p:sp>
            <p:nvSpPr>
              <p:cNvPr id="282" name="Rectangle 74"/>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83" name="Line 75"/>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4" name="Line 76"/>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5" name="Line 77"/>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8" name="Group 80"/>
            <p:cNvGrpSpPr>
              <a:grpSpLocks/>
            </p:cNvGrpSpPr>
            <p:nvPr/>
          </p:nvGrpSpPr>
          <p:grpSpPr bwMode="auto">
            <a:xfrm>
              <a:off x="5560460" y="3395426"/>
              <a:ext cx="173042" cy="261906"/>
              <a:chOff x="-593" y="1751"/>
              <a:chExt cx="122" cy="186"/>
            </a:xfrm>
            <a:effectLst>
              <a:outerShdw blurRad="50800" dist="38100" dir="5400000" algn="t" rotWithShape="0">
                <a:prstClr val="black">
                  <a:alpha val="40000"/>
                </a:prstClr>
              </a:outerShdw>
            </a:effectLst>
          </p:grpSpPr>
          <p:sp>
            <p:nvSpPr>
              <p:cNvPr id="276" name="Rectangle 81"/>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77" name="Line 82"/>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8" name="Line 83"/>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9" name="Line 84"/>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9" name="Group 71"/>
            <p:cNvGrpSpPr>
              <a:grpSpLocks/>
            </p:cNvGrpSpPr>
            <p:nvPr/>
          </p:nvGrpSpPr>
          <p:grpSpPr bwMode="auto">
            <a:xfrm>
              <a:off x="4371765" y="2987483"/>
              <a:ext cx="821114" cy="733336"/>
              <a:chOff x="-1798" y="2282"/>
              <a:chExt cx="708" cy="661"/>
            </a:xfrm>
            <a:effectLst>
              <a:outerShdw blurRad="50800" dist="38100" dir="5400000" algn="t" rotWithShape="0">
                <a:prstClr val="black">
                  <a:alpha val="40000"/>
                </a:prstClr>
              </a:outerShdw>
            </a:effectLst>
          </p:grpSpPr>
          <p:grpSp>
            <p:nvGrpSpPr>
              <p:cNvPr id="10" name="Group 72"/>
              <p:cNvGrpSpPr>
                <a:grpSpLocks/>
              </p:cNvGrpSpPr>
              <p:nvPr/>
            </p:nvGrpSpPr>
            <p:grpSpPr bwMode="auto">
              <a:xfrm>
                <a:off x="-1413" y="2469"/>
                <a:ext cx="323" cy="354"/>
                <a:chOff x="-1218" y="2142"/>
                <a:chExt cx="440" cy="481"/>
              </a:xfrm>
            </p:grpSpPr>
            <p:pic>
              <p:nvPicPr>
                <p:cNvPr id="13386" name="Picture 73"/>
                <p:cNvPicPr>
                  <a:picLocks noChangeAspect="1" noChangeArrowheads="1"/>
                </p:cNvPicPr>
                <p:nvPr/>
              </p:nvPicPr>
              <p:blipFill>
                <a:blip r:embed="rId6" cstate="print"/>
                <a:srcRect/>
                <a:stretch>
                  <a:fillRect/>
                </a:stretch>
              </p:blipFill>
              <p:spPr bwMode="auto">
                <a:xfrm>
                  <a:off x="-1148" y="2142"/>
                  <a:ext cx="219" cy="264"/>
                </a:xfrm>
                <a:prstGeom prst="rect">
                  <a:avLst/>
                </a:prstGeom>
                <a:noFill/>
                <a:ln w="9525">
                  <a:noFill/>
                  <a:miter lim="800000"/>
                  <a:headEnd/>
                  <a:tailEnd/>
                </a:ln>
              </p:spPr>
            </p:pic>
            <p:pic>
              <p:nvPicPr>
                <p:cNvPr id="13387" name="Picture 74"/>
                <p:cNvPicPr>
                  <a:picLocks noChangeAspect="1" noChangeArrowheads="1"/>
                </p:cNvPicPr>
                <p:nvPr/>
              </p:nvPicPr>
              <p:blipFill>
                <a:blip r:embed="rId6" cstate="print"/>
                <a:srcRect/>
                <a:stretch>
                  <a:fillRect/>
                </a:stretch>
              </p:blipFill>
              <p:spPr bwMode="auto">
                <a:xfrm>
                  <a:off x="-997" y="2219"/>
                  <a:ext cx="219" cy="264"/>
                </a:xfrm>
                <a:prstGeom prst="rect">
                  <a:avLst/>
                </a:prstGeom>
                <a:noFill/>
                <a:ln w="9525">
                  <a:noFill/>
                  <a:miter lim="800000"/>
                  <a:headEnd/>
                  <a:tailEnd/>
                </a:ln>
              </p:spPr>
            </p:pic>
            <p:pic>
              <p:nvPicPr>
                <p:cNvPr id="13388" name="Picture 75"/>
                <p:cNvPicPr>
                  <a:picLocks noChangeAspect="1" noChangeArrowheads="1"/>
                </p:cNvPicPr>
                <p:nvPr/>
              </p:nvPicPr>
              <p:blipFill>
                <a:blip r:embed="rId6" cstate="print"/>
                <a:srcRect/>
                <a:stretch>
                  <a:fillRect/>
                </a:stretch>
              </p:blipFill>
              <p:spPr bwMode="auto">
                <a:xfrm>
                  <a:off x="-1218" y="2282"/>
                  <a:ext cx="219" cy="264"/>
                </a:xfrm>
                <a:prstGeom prst="rect">
                  <a:avLst/>
                </a:prstGeom>
                <a:noFill/>
                <a:ln w="9525">
                  <a:noFill/>
                  <a:miter lim="800000"/>
                  <a:headEnd/>
                  <a:tailEnd/>
                </a:ln>
              </p:spPr>
            </p:pic>
            <p:pic>
              <p:nvPicPr>
                <p:cNvPr id="13389" name="Picture 76"/>
                <p:cNvPicPr>
                  <a:picLocks noChangeAspect="1" noChangeArrowheads="1"/>
                </p:cNvPicPr>
                <p:nvPr/>
              </p:nvPicPr>
              <p:blipFill>
                <a:blip r:embed="rId6" cstate="print"/>
                <a:srcRect/>
                <a:stretch>
                  <a:fillRect/>
                </a:stretch>
              </p:blipFill>
              <p:spPr bwMode="auto">
                <a:xfrm>
                  <a:off x="-1067" y="2359"/>
                  <a:ext cx="219" cy="264"/>
                </a:xfrm>
                <a:prstGeom prst="rect">
                  <a:avLst/>
                </a:prstGeom>
                <a:noFill/>
                <a:ln w="9525">
                  <a:noFill/>
                  <a:miter lim="800000"/>
                  <a:headEnd/>
                  <a:tailEnd/>
                </a:ln>
              </p:spPr>
            </p:pic>
          </p:grpSp>
          <p:pic>
            <p:nvPicPr>
              <p:cNvPr id="13385" name="Picture 77"/>
              <p:cNvPicPr>
                <a:picLocks noChangeAspect="1" noChangeArrowheads="1"/>
              </p:cNvPicPr>
              <p:nvPr/>
            </p:nvPicPr>
            <p:blipFill>
              <a:blip r:embed="rId7" cstate="print"/>
              <a:srcRect/>
              <a:stretch>
                <a:fillRect/>
              </a:stretch>
            </p:blipFill>
            <p:spPr bwMode="auto">
              <a:xfrm>
                <a:off x="-1798" y="2282"/>
                <a:ext cx="431" cy="661"/>
              </a:xfrm>
              <a:prstGeom prst="rect">
                <a:avLst/>
              </a:prstGeom>
              <a:noFill/>
              <a:ln w="9525">
                <a:noFill/>
                <a:miter lim="800000"/>
                <a:headEnd/>
                <a:tailEnd/>
              </a:ln>
            </p:spPr>
          </p:pic>
        </p:grpSp>
      </p:grpSp>
      <p:grpSp>
        <p:nvGrpSpPr>
          <p:cNvPr id="11" name="Group 117"/>
          <p:cNvGrpSpPr/>
          <p:nvPr/>
        </p:nvGrpSpPr>
        <p:grpSpPr>
          <a:xfrm>
            <a:off x="6686263" y="2032643"/>
            <a:ext cx="2596322" cy="750798"/>
            <a:chOff x="6179326" y="1831925"/>
            <a:chExt cx="2596322" cy="750798"/>
          </a:xfrm>
        </p:grpSpPr>
        <p:sp>
          <p:nvSpPr>
            <p:cNvPr id="142" name="TextBox 89"/>
            <p:cNvSpPr txBox="1">
              <a:spLocks noChangeArrowheads="1"/>
            </p:cNvSpPr>
            <p:nvPr/>
          </p:nvSpPr>
          <p:spPr bwMode="auto">
            <a:xfrm>
              <a:off x="7007225" y="1845445"/>
              <a:ext cx="1768423" cy="437037"/>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zh-CN" altLang="en-US" sz="1600" b="1" dirty="0" smtClean="0">
                  <a:effectLst>
                    <a:outerShdw blurRad="38100" dist="38100" dir="2700000" algn="tl">
                      <a:srgbClr val="000000">
                        <a:alpha val="43137"/>
                      </a:srgbClr>
                    </a:outerShdw>
                  </a:effectLst>
                </a:rPr>
                <a:t>基于磁盘的恢复</a:t>
              </a:r>
              <a:r>
                <a:rPr lang="en-US" sz="1500" dirty="0" smtClean="0">
                  <a:latin typeface="Segoe UI" pitchFamily="34" charset="0"/>
                  <a:cs typeface="Segoe UI" pitchFamily="34" charset="0"/>
                </a:rPr>
                <a:t/>
              </a:r>
              <a:br>
                <a:rPr lang="en-US" sz="1500" dirty="0" smtClean="0">
                  <a:latin typeface="Segoe UI" pitchFamily="34" charset="0"/>
                  <a:cs typeface="Segoe UI" pitchFamily="34" charset="0"/>
                </a:rPr>
              </a:br>
              <a:r>
                <a:rPr lang="zh-CN" altLang="en-US" sz="1200" dirty="0" smtClean="0">
                  <a:effectLst>
                    <a:outerShdw blurRad="38100" dist="38100" dir="2700000" algn="tl">
                      <a:srgbClr val="000000">
                        <a:alpha val="43137"/>
                      </a:srgbClr>
                    </a:outerShdw>
                  </a:effectLst>
                </a:rPr>
                <a:t>在线快照 </a:t>
              </a:r>
              <a:r>
                <a:rPr lang="en-US" sz="1200" dirty="0" smtClean="0">
                  <a:effectLst>
                    <a:outerShdw blurRad="38100" dist="38100" dir="2700000" algn="tl">
                      <a:srgbClr val="000000">
                        <a:alpha val="43137"/>
                      </a:srgbClr>
                    </a:outerShdw>
                  </a:effectLst>
                </a:rPr>
                <a:t>(</a:t>
              </a:r>
              <a:r>
                <a:rPr lang="zh-CN" altLang="en-US" sz="1200" dirty="0" smtClean="0">
                  <a:effectLst>
                    <a:outerShdw blurRad="38100" dist="38100" dir="2700000" algn="tl">
                      <a:srgbClr val="000000">
                        <a:alpha val="43137"/>
                      </a:srgbClr>
                    </a:outerShdw>
                  </a:effectLst>
                </a:rPr>
                <a:t>最多 </a:t>
              </a:r>
              <a:r>
                <a:rPr lang="en-US" sz="1200" dirty="0" smtClean="0">
                  <a:effectLst>
                    <a:outerShdw blurRad="38100" dist="38100" dir="2700000" algn="tl">
                      <a:srgbClr val="000000">
                        <a:alpha val="43137"/>
                      </a:srgbClr>
                    </a:outerShdw>
                  </a:effectLst>
                </a:rPr>
                <a:t>512 </a:t>
              </a:r>
              <a:r>
                <a:rPr lang="zh-CN" altLang="en-US" sz="1200" dirty="0" smtClean="0">
                  <a:effectLst>
                    <a:outerShdw blurRad="38100" dist="38100" dir="2700000" algn="tl">
                      <a:srgbClr val="000000">
                        <a:alpha val="43137"/>
                      </a:srgbClr>
                    </a:outerShdw>
                  </a:effectLst>
                </a:rPr>
                <a:t>个</a:t>
              </a:r>
              <a:r>
                <a:rPr lang="en-US" sz="1200" dirty="0" smtClean="0">
                  <a:effectLst>
                    <a:outerShdw blurRad="38100" dist="38100" dir="2700000" algn="tl">
                      <a:srgbClr val="000000">
                        <a:alpha val="43137"/>
                      </a:srgbClr>
                    </a:outerShdw>
                  </a:effectLst>
                </a:rPr>
                <a:t>)</a:t>
              </a:r>
            </a:p>
          </p:txBody>
        </p:sp>
        <p:pic>
          <p:nvPicPr>
            <p:cNvPr id="13337" name="Picture 64"/>
            <p:cNvPicPr>
              <a:picLocks noChangeAspect="1" noChangeArrowheads="1"/>
            </p:cNvPicPr>
            <p:nvPr/>
          </p:nvPicPr>
          <p:blipFill>
            <a:blip r:embed="rId8" cstate="print"/>
            <a:srcRect/>
            <a:stretch>
              <a:fillRect/>
            </a:stretch>
          </p:blipFill>
          <p:spPr bwMode="auto">
            <a:xfrm>
              <a:off x="6179326" y="1831925"/>
              <a:ext cx="500074"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8" name="Picture 65"/>
            <p:cNvPicPr>
              <a:picLocks noChangeAspect="1" noChangeArrowheads="1"/>
            </p:cNvPicPr>
            <p:nvPr/>
          </p:nvPicPr>
          <p:blipFill>
            <a:blip r:embed="rId9" cstate="print"/>
            <a:srcRect/>
            <a:stretch>
              <a:fillRect/>
            </a:stretch>
          </p:blipFill>
          <p:spPr bwMode="auto">
            <a:xfrm>
              <a:off x="6263465" y="1927163"/>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9" name="Picture 66"/>
            <p:cNvPicPr>
              <a:picLocks noChangeAspect="1" noChangeArrowheads="1"/>
            </p:cNvPicPr>
            <p:nvPr/>
          </p:nvPicPr>
          <p:blipFill>
            <a:blip r:embed="rId10" cstate="print"/>
            <a:srcRect/>
            <a:stretch>
              <a:fillRect/>
            </a:stretch>
          </p:blipFill>
          <p:spPr bwMode="auto">
            <a:xfrm>
              <a:off x="6347605" y="2022402"/>
              <a:ext cx="501662" cy="3698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0" name="Picture 67"/>
            <p:cNvPicPr>
              <a:picLocks noChangeAspect="1" noChangeArrowheads="1"/>
            </p:cNvPicPr>
            <p:nvPr/>
          </p:nvPicPr>
          <p:blipFill>
            <a:blip r:embed="rId11" cstate="print"/>
            <a:srcRect/>
            <a:stretch>
              <a:fillRect/>
            </a:stretch>
          </p:blipFill>
          <p:spPr bwMode="auto">
            <a:xfrm>
              <a:off x="6431744" y="2119228"/>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1" name="Picture 68"/>
            <p:cNvPicPr>
              <a:picLocks noChangeAspect="1" noChangeArrowheads="1"/>
            </p:cNvPicPr>
            <p:nvPr/>
          </p:nvPicPr>
          <p:blipFill>
            <a:blip r:embed="rId12" cstate="print"/>
            <a:srcRect/>
            <a:stretch>
              <a:fillRect/>
            </a:stretch>
          </p:blipFill>
          <p:spPr bwMode="auto">
            <a:xfrm>
              <a:off x="6515884" y="2214467"/>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158" name="AutoShape 69"/>
          <p:cNvSpPr>
            <a:spLocks noChangeArrowheads="1"/>
          </p:cNvSpPr>
          <p:nvPr/>
        </p:nvSpPr>
        <p:spPr bwMode="auto">
          <a:xfrm rot="19799535">
            <a:off x="5630474" y="2791817"/>
            <a:ext cx="1122362" cy="418039"/>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59" name="AutoShape 69"/>
          <p:cNvSpPr>
            <a:spLocks noChangeArrowheads="1"/>
          </p:cNvSpPr>
          <p:nvPr/>
        </p:nvSpPr>
        <p:spPr bwMode="auto">
          <a:xfrm rot="5400000">
            <a:off x="6612028" y="3151319"/>
            <a:ext cx="1033347" cy="455002"/>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grpSp>
        <p:nvGrpSpPr>
          <p:cNvPr id="12" name="Group 133"/>
          <p:cNvGrpSpPr>
            <a:grpSpLocks/>
          </p:cNvGrpSpPr>
          <p:nvPr/>
        </p:nvGrpSpPr>
        <p:grpSpPr bwMode="auto">
          <a:xfrm>
            <a:off x="530511" y="1513154"/>
            <a:ext cx="1822311" cy="548574"/>
            <a:chOff x="564935" y="1726173"/>
            <a:chExt cx="1822267" cy="548640"/>
          </a:xfrm>
          <a:effectLst>
            <a:outerShdw blurRad="50800" dist="38100" dir="5400000" algn="t" rotWithShape="0">
              <a:prstClr val="black">
                <a:alpha val="40000"/>
              </a:prstClr>
            </a:outerShdw>
          </a:effectLst>
        </p:grpSpPr>
        <p:sp>
          <p:nvSpPr>
            <p:cNvPr id="194" name="Line 56"/>
            <p:cNvSpPr>
              <a:spLocks noChangeShapeType="1"/>
            </p:cNvSpPr>
            <p:nvPr/>
          </p:nvSpPr>
          <p:spPr bwMode="auto">
            <a:xfrm>
              <a:off x="2261800" y="1988143"/>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3" name="Group 137"/>
            <p:cNvGrpSpPr>
              <a:grpSpLocks/>
            </p:cNvGrpSpPr>
            <p:nvPr/>
          </p:nvGrpSpPr>
          <p:grpSpPr bwMode="auto">
            <a:xfrm>
              <a:off x="564935" y="1726173"/>
              <a:ext cx="1662042" cy="548640"/>
              <a:chOff x="294336" y="1502229"/>
              <a:chExt cx="1662042" cy="548640"/>
            </a:xfrm>
          </p:grpSpPr>
          <p:grpSp>
            <p:nvGrpSpPr>
              <p:cNvPr id="14" name="Group 133"/>
              <p:cNvGrpSpPr>
                <a:grpSpLocks noChangeAspect="1"/>
              </p:cNvGrpSpPr>
              <p:nvPr/>
            </p:nvGrpSpPr>
            <p:grpSpPr bwMode="auto">
              <a:xfrm>
                <a:off x="1499178" y="1502229"/>
                <a:ext cx="457200" cy="548640"/>
                <a:chOff x="3411960" y="1130170"/>
                <a:chExt cx="600143" cy="707962"/>
              </a:xfrm>
            </p:grpSpPr>
            <p:pic>
              <p:nvPicPr>
                <p:cNvPr id="13382" name="Picture 10" descr="Server"/>
                <p:cNvPicPr>
                  <a:picLocks noChangeAspect="1" noChangeArrowheads="1"/>
                </p:cNvPicPr>
                <p:nvPr/>
              </p:nvPicPr>
              <p:blipFill>
                <a:blip r:embed="rId13" cstate="print"/>
                <a:srcRect/>
                <a:stretch>
                  <a:fillRect/>
                </a:stretch>
              </p:blipFill>
              <p:spPr bwMode="auto">
                <a:xfrm>
                  <a:off x="3411960" y="1130170"/>
                  <a:ext cx="467172" cy="689299"/>
                </a:xfrm>
                <a:prstGeom prst="rect">
                  <a:avLst/>
                </a:prstGeom>
                <a:noFill/>
                <a:ln w="9525">
                  <a:noFill/>
                  <a:miter lim="800000"/>
                  <a:headEnd/>
                  <a:tailEnd/>
                </a:ln>
              </p:spPr>
            </p:pic>
            <p:pic>
              <p:nvPicPr>
                <p:cNvPr id="13383" name="Picture 10" descr="envelope email"/>
                <p:cNvPicPr>
                  <a:picLocks noChangeAspect="1" noChangeArrowheads="1"/>
                </p:cNvPicPr>
                <p:nvPr/>
              </p:nvPicPr>
              <p:blipFill>
                <a:blip r:embed="rId14" cstate="print"/>
                <a:srcRect/>
                <a:stretch>
                  <a:fillRect/>
                </a:stretch>
              </p:blipFill>
              <p:spPr bwMode="auto">
                <a:xfrm>
                  <a:off x="3718377" y="1467110"/>
                  <a:ext cx="293726" cy="371022"/>
                </a:xfrm>
                <a:prstGeom prst="rect">
                  <a:avLst/>
                </a:prstGeom>
                <a:noFill/>
                <a:ln w="9525">
                  <a:noFill/>
                  <a:miter lim="800000"/>
                  <a:headEnd/>
                  <a:tailEnd/>
                </a:ln>
              </p:spPr>
            </p:pic>
          </p:grpSp>
          <p:pic>
            <p:nvPicPr>
              <p:cNvPr id="13381" name="Picture 2" descr="D:\MyPictures\MediaBank\DPM v2 protected workload logos (Exchange, SQL, SharePoint, Virtual Server)\ExchSvr_bL.png"/>
              <p:cNvPicPr>
                <a:picLocks noChangeAspect="1" noChangeArrowheads="1"/>
              </p:cNvPicPr>
              <p:nvPr/>
            </p:nvPicPr>
            <p:blipFill>
              <a:blip r:embed="rId15" cstate="print">
                <a:lum bright="100000"/>
              </a:blip>
              <a:srcRect/>
              <a:stretch>
                <a:fillRect/>
              </a:stretch>
            </p:blipFill>
            <p:spPr bwMode="auto">
              <a:xfrm>
                <a:off x="294336" y="1699046"/>
                <a:ext cx="1127165" cy="223060"/>
              </a:xfrm>
              <a:prstGeom prst="rect">
                <a:avLst/>
              </a:prstGeom>
              <a:noFill/>
              <a:ln w="9525">
                <a:noFill/>
                <a:miter lim="800000"/>
                <a:headEnd/>
                <a:tailEnd/>
              </a:ln>
            </p:spPr>
          </p:pic>
        </p:grpSp>
      </p:grpSp>
      <p:grpSp>
        <p:nvGrpSpPr>
          <p:cNvPr id="15" name="Group 134"/>
          <p:cNvGrpSpPr>
            <a:grpSpLocks/>
          </p:cNvGrpSpPr>
          <p:nvPr/>
        </p:nvGrpSpPr>
        <p:grpSpPr bwMode="auto">
          <a:xfrm>
            <a:off x="908679" y="2178810"/>
            <a:ext cx="1399539" cy="548574"/>
            <a:chOff x="987697" y="2416633"/>
            <a:chExt cx="1399505" cy="548640"/>
          </a:xfrm>
          <a:effectLst>
            <a:outerShdw blurRad="50800" dist="38100" dir="5400000" algn="t" rotWithShape="0">
              <a:prstClr val="black">
                <a:alpha val="40000"/>
              </a:prstClr>
            </a:outerShdw>
          </a:effectLst>
        </p:grpSpPr>
        <p:sp>
          <p:nvSpPr>
            <p:cNvPr id="188" name="Line 55"/>
            <p:cNvSpPr>
              <a:spLocks noChangeShapeType="1"/>
            </p:cNvSpPr>
            <p:nvPr/>
          </p:nvSpPr>
          <p:spPr bwMode="auto">
            <a:xfrm>
              <a:off x="2261800" y="2617098"/>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6" name="Group 138"/>
            <p:cNvGrpSpPr>
              <a:grpSpLocks/>
            </p:cNvGrpSpPr>
            <p:nvPr/>
          </p:nvGrpSpPr>
          <p:grpSpPr bwMode="auto">
            <a:xfrm>
              <a:off x="987697" y="2416633"/>
              <a:ext cx="1262513" cy="548640"/>
              <a:chOff x="717098" y="2146041"/>
              <a:chExt cx="1262513" cy="548640"/>
            </a:xfrm>
          </p:grpSpPr>
          <p:grpSp>
            <p:nvGrpSpPr>
              <p:cNvPr id="17" name="Group 49"/>
              <p:cNvGrpSpPr>
                <a:grpSpLocks noChangeAspect="1"/>
              </p:cNvGrpSpPr>
              <p:nvPr/>
            </p:nvGrpSpPr>
            <p:grpSpPr bwMode="auto">
              <a:xfrm>
                <a:off x="1522411" y="2146041"/>
                <a:ext cx="457200" cy="548640"/>
                <a:chOff x="4506568" y="4752401"/>
                <a:chExt cx="762118" cy="946055"/>
              </a:xfrm>
            </p:grpSpPr>
            <p:pic>
              <p:nvPicPr>
                <p:cNvPr id="13376" name="Picture 21" descr="Server"/>
                <p:cNvPicPr>
                  <a:picLocks noChangeAspect="1" noChangeArrowheads="1"/>
                </p:cNvPicPr>
                <p:nvPr/>
              </p:nvPicPr>
              <p:blipFill>
                <a:blip r:embed="rId16" cstate="print"/>
                <a:srcRect/>
                <a:stretch>
                  <a:fillRect/>
                </a:stretch>
              </p:blipFill>
              <p:spPr bwMode="auto">
                <a:xfrm>
                  <a:off x="4506568" y="4752401"/>
                  <a:ext cx="631490" cy="932343"/>
                </a:xfrm>
                <a:prstGeom prst="rect">
                  <a:avLst/>
                </a:prstGeom>
                <a:noFill/>
                <a:ln w="9525">
                  <a:noFill/>
                  <a:miter lim="800000"/>
                  <a:headEnd/>
                  <a:tailEnd/>
                </a:ln>
              </p:spPr>
            </p:pic>
            <p:pic>
              <p:nvPicPr>
                <p:cNvPr id="13377" name="Picture 6" descr="Database blue"/>
                <p:cNvPicPr>
                  <a:picLocks noChangeAspect="1" noChangeArrowheads="1"/>
                </p:cNvPicPr>
                <p:nvPr/>
              </p:nvPicPr>
              <p:blipFill>
                <a:blip r:embed="rId17" cstate="print"/>
                <a:srcRect/>
                <a:stretch>
                  <a:fillRect/>
                </a:stretch>
              </p:blipFill>
              <p:spPr bwMode="auto">
                <a:xfrm>
                  <a:off x="4948917" y="5312910"/>
                  <a:ext cx="319769" cy="385546"/>
                </a:xfrm>
                <a:prstGeom prst="rect">
                  <a:avLst/>
                </a:prstGeom>
                <a:noFill/>
                <a:ln w="9525">
                  <a:noFill/>
                  <a:miter lim="800000"/>
                  <a:headEnd/>
                  <a:tailEnd/>
                </a:ln>
              </p:spPr>
            </p:pic>
          </p:grpSp>
          <p:pic>
            <p:nvPicPr>
              <p:cNvPr id="13375" name="Picture 3" descr="D:\MyPictures\MediaBank\DPM v2 protected workload logos (Exchange, SQL, SharePoint, Virtual Server)\SQL_bL.png"/>
              <p:cNvPicPr>
                <a:picLocks noChangeAspect="1" noChangeArrowheads="1"/>
              </p:cNvPicPr>
              <p:nvPr/>
            </p:nvPicPr>
            <p:blipFill>
              <a:blip r:embed="rId18" cstate="print">
                <a:lum bright="100000"/>
              </a:blip>
              <a:srcRect/>
              <a:stretch>
                <a:fillRect/>
              </a:stretch>
            </p:blipFill>
            <p:spPr bwMode="auto">
              <a:xfrm>
                <a:off x="717098" y="2323322"/>
                <a:ext cx="719816" cy="201191"/>
              </a:xfrm>
              <a:prstGeom prst="rect">
                <a:avLst/>
              </a:prstGeom>
              <a:noFill/>
              <a:ln w="9525">
                <a:noFill/>
                <a:miter lim="800000"/>
                <a:headEnd/>
                <a:tailEnd/>
              </a:ln>
            </p:spPr>
          </p:pic>
        </p:grpSp>
      </p:grpSp>
      <p:sp>
        <p:nvSpPr>
          <p:cNvPr id="182" name="Line 54"/>
          <p:cNvSpPr>
            <a:spLocks noChangeShapeType="1"/>
          </p:cNvSpPr>
          <p:nvPr/>
        </p:nvSpPr>
        <p:spPr bwMode="auto">
          <a:xfrm>
            <a:off x="2182813" y="3223395"/>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76" name="Line 53"/>
          <p:cNvSpPr>
            <a:spLocks noChangeShapeType="1"/>
          </p:cNvSpPr>
          <p:nvPr/>
        </p:nvSpPr>
        <p:spPr bwMode="auto">
          <a:xfrm>
            <a:off x="2182813" y="3801303"/>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8" name="Group 110"/>
          <p:cNvGrpSpPr/>
          <p:nvPr/>
        </p:nvGrpSpPr>
        <p:grpSpPr>
          <a:xfrm>
            <a:off x="492383" y="3548841"/>
            <a:ext cx="1690665" cy="548574"/>
            <a:chOff x="492383" y="3548841"/>
            <a:chExt cx="1690665" cy="548574"/>
          </a:xfrm>
        </p:grpSpPr>
        <p:grpSp>
          <p:nvGrpSpPr>
            <p:cNvPr id="19" name="Group 36"/>
            <p:cNvGrpSpPr>
              <a:grpSpLocks noChangeAspect="1"/>
            </p:cNvGrpSpPr>
            <p:nvPr/>
          </p:nvGrpSpPr>
          <p:grpSpPr bwMode="auto">
            <a:xfrm>
              <a:off x="1725837" y="3548841"/>
              <a:ext cx="457211" cy="548574"/>
              <a:chOff x="1785139" y="1127458"/>
              <a:chExt cx="749793" cy="946269"/>
            </a:xfrm>
          </p:grpSpPr>
          <p:pic>
            <p:nvPicPr>
              <p:cNvPr id="13364" name="Picture 21" descr="Server"/>
              <p:cNvPicPr>
                <a:picLocks noChangeAspect="1" noChangeArrowheads="1"/>
              </p:cNvPicPr>
              <p:nvPr/>
            </p:nvPicPr>
            <p:blipFill>
              <a:blip r:embed="rId16" cstate="print"/>
              <a:srcRect/>
              <a:stretch>
                <a:fillRect/>
              </a:stretch>
            </p:blipFill>
            <p:spPr bwMode="auto">
              <a:xfrm>
                <a:off x="1785139" y="1127458"/>
                <a:ext cx="631490" cy="932343"/>
              </a:xfrm>
              <a:prstGeom prst="rect">
                <a:avLst/>
              </a:prstGeom>
              <a:noFill/>
              <a:ln w="9525">
                <a:noFill/>
                <a:miter lim="800000"/>
                <a:headEnd/>
                <a:tailEnd/>
              </a:ln>
            </p:spPr>
          </p:pic>
          <p:pic>
            <p:nvPicPr>
              <p:cNvPr id="13365" name="Picture 10" descr="Folder"/>
              <p:cNvPicPr>
                <a:picLocks noChangeAspect="1" noChangeArrowheads="1"/>
              </p:cNvPicPr>
              <p:nvPr/>
            </p:nvPicPr>
            <p:blipFill>
              <a:blip r:embed="rId19" cstate="print"/>
              <a:srcRect/>
              <a:stretch>
                <a:fillRect/>
              </a:stretch>
            </p:blipFill>
            <p:spPr bwMode="auto">
              <a:xfrm>
                <a:off x="2213430" y="1643742"/>
                <a:ext cx="321502" cy="429985"/>
              </a:xfrm>
              <a:prstGeom prst="rect">
                <a:avLst/>
              </a:prstGeom>
              <a:noFill/>
              <a:ln w="9525">
                <a:noFill/>
                <a:miter lim="800000"/>
                <a:headEnd/>
                <a:tailEnd/>
              </a:ln>
            </p:spPr>
          </p:pic>
        </p:grpSp>
        <p:pic>
          <p:nvPicPr>
            <p:cNvPr id="13363" name="Picture 7" descr="D:\MyPictures\MediaBank\DPM v2 protected workload logos (Exchange, SQL, SharePoint, Virtual Server)\Virtual_05-R2_bL.png"/>
            <p:cNvPicPr>
              <a:picLocks noChangeAspect="1" noChangeArrowheads="1"/>
            </p:cNvPicPr>
            <p:nvPr/>
          </p:nvPicPr>
          <p:blipFill>
            <a:blip r:embed="rId20" cstate="print"/>
            <a:stretch>
              <a:fillRect/>
            </a:stretch>
          </p:blipFill>
          <p:spPr bwMode="auto">
            <a:xfrm>
              <a:off x="492383" y="3737910"/>
              <a:ext cx="1212630" cy="269095"/>
            </a:xfrm>
            <a:prstGeom prst="rect">
              <a:avLst/>
            </a:prstGeom>
            <a:noFill/>
            <a:ln w="9525">
              <a:noFill/>
              <a:miter lim="800000"/>
              <a:headEnd/>
              <a:tailEnd/>
            </a:ln>
          </p:spPr>
        </p:pic>
      </p:grpSp>
      <p:grpSp>
        <p:nvGrpSpPr>
          <p:cNvPr id="20" name="Group 114"/>
          <p:cNvGrpSpPr/>
          <p:nvPr/>
        </p:nvGrpSpPr>
        <p:grpSpPr>
          <a:xfrm>
            <a:off x="2430463" y="1804265"/>
            <a:ext cx="1666875" cy="982064"/>
            <a:chOff x="2430463" y="1581245"/>
            <a:chExt cx="1666875" cy="982064"/>
          </a:xfrm>
          <a:effectLst>
            <a:outerShdw blurRad="50800" dist="38100" dir="5400000" algn="t" rotWithShape="0">
              <a:prstClr val="black">
                <a:alpha val="40000"/>
              </a:prstClr>
            </a:outerShdw>
          </a:effectLst>
        </p:grpSpPr>
        <p:pic>
          <p:nvPicPr>
            <p:cNvPr id="13334" name="Picture 9"/>
            <p:cNvPicPr>
              <a:picLocks noChangeAspect="1" noChangeArrowheads="1"/>
            </p:cNvPicPr>
            <p:nvPr/>
          </p:nvPicPr>
          <p:blipFill>
            <a:blip r:embed="rId21" cstate="print"/>
            <a:srcRect/>
            <a:stretch>
              <a:fillRect/>
            </a:stretch>
          </p:blipFill>
          <p:spPr bwMode="auto">
            <a:xfrm>
              <a:off x="2742932" y="1581245"/>
              <a:ext cx="357196" cy="559806"/>
            </a:xfrm>
            <a:prstGeom prst="rect">
              <a:avLst/>
            </a:prstGeom>
            <a:noFill/>
            <a:ln w="9525">
              <a:noFill/>
              <a:miter lim="800000"/>
              <a:headEnd/>
              <a:tailEnd/>
            </a:ln>
          </p:spPr>
        </p:pic>
        <p:pic>
          <p:nvPicPr>
            <p:cNvPr id="13335" name="Picture 10"/>
            <p:cNvPicPr>
              <a:picLocks noChangeAspect="1" noChangeArrowheads="1"/>
            </p:cNvPicPr>
            <p:nvPr/>
          </p:nvPicPr>
          <p:blipFill>
            <a:blip r:embed="rId22" cstate="print"/>
            <a:srcRect/>
            <a:stretch>
              <a:fillRect/>
            </a:stretch>
          </p:blipFill>
          <p:spPr bwMode="auto">
            <a:xfrm>
              <a:off x="2944322" y="1873221"/>
              <a:ext cx="298416" cy="308555"/>
            </a:xfrm>
            <a:prstGeom prst="rect">
              <a:avLst/>
            </a:prstGeom>
            <a:noFill/>
            <a:ln w="9525">
              <a:noFill/>
              <a:miter lim="800000"/>
              <a:headEnd/>
              <a:tailEnd/>
            </a:ln>
          </p:spPr>
        </p:pic>
        <p:sp>
          <p:nvSpPr>
            <p:cNvPr id="164" name="Text Box 61"/>
            <p:cNvSpPr txBox="1">
              <a:spLocks noChangeArrowheads="1"/>
            </p:cNvSpPr>
            <p:nvPr/>
          </p:nvSpPr>
          <p:spPr bwMode="auto">
            <a:xfrm>
              <a:off x="2430463" y="2133097"/>
              <a:ext cx="1666875" cy="430212"/>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latin typeface="+mj-lt"/>
                  <a:cs typeface="+mn-cs"/>
                </a:rPr>
                <a:t>Active Directory®</a:t>
              </a:r>
            </a:p>
            <a:p>
              <a:pPr eaLnBrk="0" hangingPunct="0">
                <a:defRPr/>
              </a:pPr>
              <a:r>
                <a:rPr lang="zh-CN" altLang="en-US" sz="1100" dirty="0" smtClean="0">
                  <a:latin typeface="+mj-lt"/>
                  <a:cs typeface="+mn-cs"/>
                </a:rPr>
                <a:t>系统状态</a:t>
              </a:r>
              <a:endParaRPr lang="en-US" sz="1100" dirty="0">
                <a:latin typeface="+mj-lt"/>
                <a:cs typeface="+mn-cs"/>
              </a:endParaRPr>
            </a:p>
          </p:txBody>
        </p:sp>
      </p:grpSp>
      <p:sp>
        <p:nvSpPr>
          <p:cNvPr id="165" name="Text Box 61"/>
          <p:cNvSpPr txBox="1">
            <a:spLocks noChangeArrowheads="1"/>
          </p:cNvSpPr>
          <p:nvPr/>
        </p:nvSpPr>
        <p:spPr bwMode="auto">
          <a:xfrm>
            <a:off x="2468563" y="4359837"/>
            <a:ext cx="2024062" cy="600075"/>
          </a:xfrm>
          <a:prstGeom prst="rect">
            <a:avLst/>
          </a:prstGeom>
          <a:noFill/>
          <a:ln w="9525">
            <a:noFill/>
            <a:miter lim="800000"/>
            <a:headEnd/>
            <a:tailEnd/>
          </a:ln>
          <a:effectLst>
            <a:outerShdw blurRad="50800" dist="38100" dir="5400000" algn="t" rotWithShape="0">
              <a:prstClr val="black">
                <a:alpha val="40000"/>
              </a:prstClr>
            </a:outerShdw>
          </a:effectLst>
        </p:spPr>
        <p:txBody>
          <a:bodyPr lIns="91435" tIns="45717" rIns="91435" bIns="45717">
            <a:spAutoFit/>
          </a:bodyPr>
          <a:lstStyle/>
          <a:p>
            <a:pPr eaLnBrk="0" hangingPunct="0">
              <a:defRPr/>
            </a:pPr>
            <a:r>
              <a:rPr lang="en-US" sz="1100" dirty="0">
                <a:latin typeface="+mj-lt"/>
                <a:cs typeface="+mn-cs"/>
              </a:rPr>
              <a:t>Windows Server 2003</a:t>
            </a:r>
          </a:p>
          <a:p>
            <a:pPr eaLnBrk="0" hangingPunct="0">
              <a:defRPr/>
            </a:pPr>
            <a:r>
              <a:rPr lang="en-US" sz="1100" dirty="0">
                <a:latin typeface="+mj-lt"/>
                <a:cs typeface="+mn-cs"/>
              </a:rPr>
              <a:t>Windows Server 2008</a:t>
            </a:r>
          </a:p>
          <a:p>
            <a:pPr eaLnBrk="0" hangingPunct="0">
              <a:defRPr/>
            </a:pPr>
            <a:r>
              <a:rPr lang="en-US" sz="1100" dirty="0">
                <a:latin typeface="+mj-lt"/>
                <a:cs typeface="+mn-cs"/>
              </a:rPr>
              <a:t>     </a:t>
            </a:r>
            <a:endParaRPr lang="en-US" sz="1100" i="1" dirty="0">
              <a:latin typeface="+mj-lt"/>
              <a:cs typeface="+mn-cs"/>
            </a:endParaRPr>
          </a:p>
        </p:txBody>
      </p:sp>
      <p:grpSp>
        <p:nvGrpSpPr>
          <p:cNvPr id="21" name="Group 147"/>
          <p:cNvGrpSpPr>
            <a:grpSpLocks/>
          </p:cNvGrpSpPr>
          <p:nvPr/>
        </p:nvGrpSpPr>
        <p:grpSpPr bwMode="auto">
          <a:xfrm>
            <a:off x="2636236" y="3767538"/>
            <a:ext cx="531860" cy="625086"/>
            <a:chOff x="2775251" y="1679417"/>
            <a:chExt cx="499794" cy="656679"/>
          </a:xfrm>
          <a:effectLst>
            <a:outerShdw blurRad="50800" dist="38100" dir="5400000" algn="t" rotWithShape="0">
              <a:prstClr val="black">
                <a:alpha val="40000"/>
              </a:prstClr>
            </a:outerShdw>
          </a:effectLst>
        </p:grpSpPr>
        <p:pic>
          <p:nvPicPr>
            <p:cNvPr id="13358" name="Picture 9"/>
            <p:cNvPicPr>
              <a:picLocks noChangeAspect="1" noChangeArrowheads="1"/>
            </p:cNvPicPr>
            <p:nvPr/>
          </p:nvPicPr>
          <p:blipFill>
            <a:blip r:embed="rId23" cstate="print"/>
            <a:srcRect/>
            <a:stretch>
              <a:fillRect/>
            </a:stretch>
          </p:blipFill>
          <p:spPr bwMode="auto">
            <a:xfrm>
              <a:off x="2775251" y="1679417"/>
              <a:ext cx="357187" cy="615950"/>
            </a:xfrm>
            <a:prstGeom prst="rect">
              <a:avLst/>
            </a:prstGeom>
            <a:noFill/>
            <a:ln w="9525">
              <a:noFill/>
              <a:miter lim="800000"/>
              <a:headEnd/>
              <a:tailEnd/>
            </a:ln>
          </p:spPr>
        </p:pic>
        <p:pic>
          <p:nvPicPr>
            <p:cNvPr id="13359" name="Picture 10"/>
            <p:cNvPicPr>
              <a:picLocks noChangeAspect="1" noChangeArrowheads="1"/>
            </p:cNvPicPr>
            <p:nvPr/>
          </p:nvPicPr>
          <p:blipFill>
            <a:blip r:embed="rId22" cstate="print"/>
            <a:srcRect/>
            <a:stretch>
              <a:fillRect/>
            </a:stretch>
          </p:blipFill>
          <p:spPr bwMode="auto">
            <a:xfrm>
              <a:off x="2976636" y="2027504"/>
              <a:ext cx="298409" cy="308592"/>
            </a:xfrm>
            <a:prstGeom prst="rect">
              <a:avLst/>
            </a:prstGeom>
            <a:noFill/>
            <a:ln w="9525">
              <a:noFill/>
              <a:miter lim="800000"/>
              <a:headEnd/>
              <a:tailEnd/>
            </a:ln>
          </p:spPr>
        </p:pic>
      </p:grpSp>
      <p:grpSp>
        <p:nvGrpSpPr>
          <p:cNvPr id="22" name="Group 137"/>
          <p:cNvGrpSpPr>
            <a:grpSpLocks/>
          </p:cNvGrpSpPr>
          <p:nvPr/>
        </p:nvGrpSpPr>
        <p:grpSpPr bwMode="auto">
          <a:xfrm>
            <a:off x="381281" y="4214496"/>
            <a:ext cx="1926944" cy="538332"/>
            <a:chOff x="460305" y="4488014"/>
            <a:chExt cx="1926897" cy="538397"/>
          </a:xfrm>
          <a:effectLst>
            <a:outerShdw blurRad="50800" dist="38100" dir="5400000" algn="t" rotWithShape="0">
              <a:prstClr val="black">
                <a:alpha val="40000"/>
              </a:prstClr>
            </a:outerShdw>
            <a:reflection blurRad="6350" stA="52000" endA="300" endPos="35000" dir="5400000" sy="-100000" algn="bl" rotWithShape="0"/>
          </a:effectLst>
        </p:grpSpPr>
        <p:sp>
          <p:nvSpPr>
            <p:cNvPr id="168" name="Line 52"/>
            <p:cNvSpPr>
              <a:spLocks noChangeShapeType="1"/>
            </p:cNvSpPr>
            <p:nvPr/>
          </p:nvSpPr>
          <p:spPr bwMode="auto">
            <a:xfrm>
              <a:off x="2261800" y="4671259"/>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23" name="Group 130"/>
            <p:cNvGrpSpPr>
              <a:grpSpLocks/>
            </p:cNvGrpSpPr>
            <p:nvPr/>
          </p:nvGrpSpPr>
          <p:grpSpPr bwMode="auto">
            <a:xfrm>
              <a:off x="460305" y="4488014"/>
              <a:ext cx="1847467" cy="538397"/>
              <a:chOff x="460305" y="4320056"/>
              <a:chExt cx="1847467" cy="538397"/>
            </a:xfrm>
          </p:grpSpPr>
          <p:sp>
            <p:nvSpPr>
              <p:cNvPr id="170" name="Text Box 61"/>
              <p:cNvSpPr txBox="1">
                <a:spLocks noChangeArrowheads="1"/>
              </p:cNvSpPr>
              <p:nvPr/>
            </p:nvSpPr>
            <p:spPr bwMode="auto">
              <a:xfrm>
                <a:off x="460031" y="4395338"/>
                <a:ext cx="1238220" cy="430265"/>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dirty="0">
                    <a:latin typeface="+mj-lt"/>
                    <a:cs typeface="+mn-cs"/>
                  </a:rPr>
                  <a:t>Windows XP</a:t>
                </a:r>
              </a:p>
              <a:p>
                <a:pPr algn="r" eaLnBrk="0" hangingPunct="0">
                  <a:defRPr/>
                </a:pPr>
                <a:r>
                  <a:rPr lang="en-US" sz="1100" dirty="0">
                    <a:latin typeface="+mj-lt"/>
                    <a:cs typeface="+mn-cs"/>
                  </a:rPr>
                  <a:t>Windows Vista</a:t>
                </a:r>
              </a:p>
            </p:txBody>
          </p:sp>
          <p:grpSp>
            <p:nvGrpSpPr>
              <p:cNvPr id="24" name="Group 129"/>
              <p:cNvGrpSpPr>
                <a:grpSpLocks/>
              </p:cNvGrpSpPr>
              <p:nvPr/>
            </p:nvGrpSpPr>
            <p:grpSpPr bwMode="auto">
              <a:xfrm>
                <a:off x="1690485" y="4320056"/>
                <a:ext cx="617287" cy="538397"/>
                <a:chOff x="1634499" y="4767944"/>
                <a:chExt cx="617287" cy="538397"/>
              </a:xfrm>
            </p:grpSpPr>
            <p:pic>
              <p:nvPicPr>
                <p:cNvPr id="13356" name="Picture 48"/>
                <p:cNvPicPr>
                  <a:picLocks noChangeAspect="1" noChangeArrowheads="1"/>
                </p:cNvPicPr>
                <p:nvPr/>
              </p:nvPicPr>
              <p:blipFill>
                <a:blip r:embed="rId24" cstate="print"/>
                <a:srcRect/>
                <a:stretch>
                  <a:fillRect/>
                </a:stretch>
              </p:blipFill>
              <p:spPr bwMode="auto">
                <a:xfrm>
                  <a:off x="1634499" y="4767944"/>
                  <a:ext cx="486651" cy="521675"/>
                </a:xfrm>
                <a:prstGeom prst="rect">
                  <a:avLst/>
                </a:prstGeom>
                <a:noFill/>
                <a:ln w="9525">
                  <a:noFill/>
                  <a:miter lim="800000"/>
                  <a:headEnd/>
                  <a:tailEnd/>
                </a:ln>
              </p:spPr>
            </p:pic>
            <p:pic>
              <p:nvPicPr>
                <p:cNvPr id="13357" name="Picture 10"/>
                <p:cNvPicPr>
                  <a:picLocks noChangeAspect="1" noChangeArrowheads="1"/>
                </p:cNvPicPr>
                <p:nvPr/>
              </p:nvPicPr>
              <p:blipFill>
                <a:blip r:embed="rId22" cstate="print"/>
                <a:srcRect/>
                <a:stretch>
                  <a:fillRect/>
                </a:stretch>
              </p:blipFill>
              <p:spPr bwMode="auto">
                <a:xfrm>
                  <a:off x="1953377" y="4997749"/>
                  <a:ext cx="298409" cy="308592"/>
                </a:xfrm>
                <a:prstGeom prst="rect">
                  <a:avLst/>
                </a:prstGeom>
                <a:noFill/>
                <a:ln w="9525">
                  <a:noFill/>
                  <a:miter lim="800000"/>
                  <a:headEnd/>
                  <a:tailEnd/>
                </a:ln>
              </p:spPr>
            </p:pic>
          </p:grpSp>
        </p:grpSp>
      </p:grpSp>
      <p:grpSp>
        <p:nvGrpSpPr>
          <p:cNvPr id="25" name="Group 116"/>
          <p:cNvGrpSpPr/>
          <p:nvPr/>
        </p:nvGrpSpPr>
        <p:grpSpPr>
          <a:xfrm>
            <a:off x="520392" y="2844466"/>
            <a:ext cx="1657809" cy="587293"/>
            <a:chOff x="609600" y="2809478"/>
            <a:chExt cx="1570891" cy="509847"/>
          </a:xfrm>
          <a:effectLst>
            <a:outerShdw blurRad="50800" dist="38100" dir="5400000" algn="t" rotWithShape="0">
              <a:prstClr val="black">
                <a:alpha val="40000"/>
              </a:prstClr>
            </a:outerShdw>
          </a:effectLst>
        </p:grpSpPr>
        <p:grpSp>
          <p:nvGrpSpPr>
            <p:cNvPr id="26" name="Group 50"/>
            <p:cNvGrpSpPr>
              <a:grpSpLocks noChangeAspect="1"/>
            </p:cNvGrpSpPr>
            <p:nvPr/>
          </p:nvGrpSpPr>
          <p:grpSpPr bwMode="auto">
            <a:xfrm>
              <a:off x="1751452" y="2809478"/>
              <a:ext cx="429039" cy="509847"/>
              <a:chOff x="6466893" y="4937964"/>
              <a:chExt cx="690416" cy="866523"/>
            </a:xfrm>
          </p:grpSpPr>
          <p:pic>
            <p:nvPicPr>
              <p:cNvPr id="13370" name="Picture 21" descr="Server"/>
              <p:cNvPicPr>
                <a:picLocks noChangeAspect="1" noChangeArrowheads="1"/>
              </p:cNvPicPr>
              <p:nvPr/>
            </p:nvPicPr>
            <p:blipFill>
              <a:blip r:embed="rId16" cstate="print"/>
              <a:srcRect/>
              <a:stretch>
                <a:fillRect/>
              </a:stretch>
            </p:blipFill>
            <p:spPr bwMode="auto">
              <a:xfrm>
                <a:off x="6466893" y="4937964"/>
                <a:ext cx="568133" cy="866523"/>
              </a:xfrm>
              <a:prstGeom prst="rect">
                <a:avLst/>
              </a:prstGeom>
              <a:noFill/>
              <a:ln w="9525">
                <a:noFill/>
                <a:miter lim="800000"/>
                <a:headEnd/>
                <a:tailEnd/>
              </a:ln>
            </p:spPr>
          </p:pic>
          <p:pic>
            <p:nvPicPr>
              <p:cNvPr id="13371" name="Picture 8" descr="database purple"/>
              <p:cNvPicPr>
                <a:picLocks noChangeAspect="1" noChangeArrowheads="1"/>
              </p:cNvPicPr>
              <p:nvPr/>
            </p:nvPicPr>
            <p:blipFill>
              <a:blip r:embed="rId25" cstate="print"/>
              <a:srcRect/>
              <a:stretch>
                <a:fillRect/>
              </a:stretch>
            </p:blipFill>
            <p:spPr bwMode="auto">
              <a:xfrm>
                <a:off x="6868897" y="5407505"/>
                <a:ext cx="288412" cy="394580"/>
              </a:xfrm>
              <a:prstGeom prst="rect">
                <a:avLst/>
              </a:prstGeom>
              <a:noFill/>
              <a:ln w="9525">
                <a:noFill/>
                <a:miter lim="800000"/>
                <a:headEnd/>
                <a:tailEnd/>
              </a:ln>
            </p:spPr>
          </p:pic>
        </p:grpSp>
        <p:pic>
          <p:nvPicPr>
            <p:cNvPr id="116" name="Picture 115" descr="SharePoint_Prod_Tech_bw.png"/>
            <p:cNvPicPr>
              <a:picLocks noChangeAspect="1"/>
            </p:cNvPicPr>
            <p:nvPr/>
          </p:nvPicPr>
          <p:blipFill>
            <a:blip r:embed="rId26" cstate="print">
              <a:lum bright="100000"/>
            </a:blip>
            <a:stretch>
              <a:fillRect/>
            </a:stretch>
          </p:blipFill>
          <p:spPr>
            <a:xfrm>
              <a:off x="609600" y="2925882"/>
              <a:ext cx="1194892" cy="360013"/>
            </a:xfrm>
            <a:prstGeom prst="rect">
              <a:avLst/>
            </a:prstGeom>
          </p:spPr>
        </p:pic>
      </p:grpSp>
      <p:sp>
        <p:nvSpPr>
          <p:cNvPr id="136" name="AutoShape 65"/>
          <p:cNvSpPr>
            <a:spLocks noChangeArrowheads="1"/>
          </p:cNvSpPr>
          <p:nvPr/>
        </p:nvSpPr>
        <p:spPr bwMode="auto">
          <a:xfrm>
            <a:off x="2403476" y="2992268"/>
            <a:ext cx="1685064" cy="493087"/>
          </a:xfrm>
          <a:prstGeom prst="rightArrow">
            <a:avLst>
              <a:gd name="adj1" fmla="val 59620"/>
              <a:gd name="adj2" fmla="val 10218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1200"/>
              </a:spcBef>
              <a:spcAft>
                <a:spcPts val="600"/>
              </a:spcAft>
              <a:buClr>
                <a:srgbClr val="FFFFFF"/>
              </a:buClr>
              <a:buSzPct val="95000"/>
              <a:tabLst>
                <a:tab pos="514476" algn="l"/>
              </a:tabLst>
              <a:defRPr/>
            </a:pPr>
            <a:r>
              <a:rPr lang="zh-CN" altLang="en-US" sz="1100" b="1" spc="-100" dirty="0" smtClean="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最多达每</a:t>
            </a:r>
            <a:r>
              <a:rPr lang="en-GB" altLang="zh-CN" sz="1100" b="1" spc="-100" dirty="0" smtClean="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 </a:t>
            </a:r>
            <a:r>
              <a:rPr lang="en-GB" altLang="zh-CN" sz="1100" b="1" spc="-100" dirty="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15 </a:t>
            </a:r>
            <a:r>
              <a:rPr lang="zh-CN" altLang="en-US" sz="1100" b="1" spc="-100" dirty="0" smtClean="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分钟</a:t>
            </a:r>
            <a:endParaRPr lang="en-GB" altLang="zh-CN" sz="1100" b="1" spc="-100" dirty="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sp>
        <p:nvSpPr>
          <p:cNvPr id="141" name="Right Arrow 88"/>
          <p:cNvSpPr>
            <a:spLocks noChangeArrowheads="1"/>
          </p:cNvSpPr>
          <p:nvPr/>
        </p:nvSpPr>
        <p:spPr bwMode="auto">
          <a:xfrm rot="2021172">
            <a:off x="5615377" y="3602878"/>
            <a:ext cx="1154862" cy="431992"/>
          </a:xfrm>
          <a:prstGeom prst="rightArrow">
            <a:avLst>
              <a:gd name="adj1" fmla="val 64315"/>
              <a:gd name="adj2" fmla="val 100943"/>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19" name="Rounded Rectangle 118"/>
          <p:cNvSpPr/>
          <p:nvPr/>
        </p:nvSpPr>
        <p:spPr>
          <a:xfrm>
            <a:off x="1409699" y="5139190"/>
            <a:ext cx="6317665" cy="550770"/>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10" name="标题 109"/>
          <p:cNvSpPr>
            <a:spLocks noGrp="1"/>
          </p:cNvSpPr>
          <p:nvPr>
            <p:ph type="title"/>
          </p:nvPr>
        </p:nvSpPr>
        <p:spPr/>
        <p:txBody>
          <a:bodyPr/>
          <a:lstStyle/>
          <a:p>
            <a:r>
              <a:rPr lang="zh-CN" altLang="en-US" dirty="0" smtClean="0"/>
              <a:t>虚拟架构的备份与恢复</a:t>
            </a:r>
            <a:endParaRPr lang="zh-CN" altLang="en-US" dirty="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dirty="0" smtClean="0"/>
              <a:t>现有物理环境到虚拟架构的迁移</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MAP </a:t>
            </a:r>
            <a:r>
              <a:rPr lang="zh-CN" altLang="en-US" sz="4400" dirty="0" smtClean="0"/>
              <a:t>评估现有物理环境</a:t>
            </a:r>
            <a:endParaRPr lang="en-US" sz="4400" dirty="0"/>
          </a:p>
        </p:txBody>
      </p:sp>
      <p:grpSp>
        <p:nvGrpSpPr>
          <p:cNvPr id="3" name="Group 5"/>
          <p:cNvGrpSpPr/>
          <p:nvPr/>
        </p:nvGrpSpPr>
        <p:grpSpPr>
          <a:xfrm>
            <a:off x="3484775" y="4349603"/>
            <a:ext cx="5021907" cy="1676633"/>
            <a:chOff x="3484775" y="4349603"/>
            <a:chExt cx="5021907" cy="1676633"/>
          </a:xfrm>
        </p:grpSpPr>
        <p:pic>
          <p:nvPicPr>
            <p:cNvPr id="7" name="Picture 11" descr="\\eventsql\dvd27\Clip_Installer\DVD_ART\Artwork_Imagery\HARDWARE_IMAGERY\Illustration - Misc Hardware\Windows Vista Illustration Icons\Download Arrow.png"/>
            <p:cNvPicPr>
              <a:picLocks noChangeAspect="1" noChangeArrowheads="1"/>
            </p:cNvPicPr>
            <p:nvPr/>
          </p:nvPicPr>
          <p:blipFill>
            <a:blip r:embed="rId3" cstate="print"/>
            <a:srcRect/>
            <a:stretch>
              <a:fillRect/>
            </a:stretch>
          </p:blipFill>
          <p:spPr bwMode="auto">
            <a:xfrm rot="-3840000">
              <a:off x="3902744" y="3931634"/>
              <a:ext cx="1097637" cy="1933575"/>
            </a:xfrm>
            <a:prstGeom prst="rect">
              <a:avLst/>
            </a:prstGeom>
            <a:noFill/>
          </p:spPr>
        </p:pic>
        <p:grpSp>
          <p:nvGrpSpPr>
            <p:cNvPr id="4" name="Group 48"/>
            <p:cNvGrpSpPr/>
            <p:nvPr/>
          </p:nvGrpSpPr>
          <p:grpSpPr>
            <a:xfrm>
              <a:off x="5139524" y="4453247"/>
              <a:ext cx="3367158" cy="1572989"/>
              <a:chOff x="5139524" y="4453247"/>
              <a:chExt cx="3367158" cy="1572989"/>
            </a:xfrm>
          </p:grpSpPr>
          <p:grpSp>
            <p:nvGrpSpPr>
              <p:cNvPr id="6" name="Group 29"/>
              <p:cNvGrpSpPr/>
              <p:nvPr/>
            </p:nvGrpSpPr>
            <p:grpSpPr>
              <a:xfrm>
                <a:off x="5139524" y="4453247"/>
                <a:ext cx="1291438" cy="1572989"/>
                <a:chOff x="5282027" y="4334493"/>
                <a:chExt cx="1291438" cy="1572989"/>
              </a:xfrm>
            </p:grpSpPr>
            <p:pic>
              <p:nvPicPr>
                <p:cNvPr id="11" name="Picture 10" descr="reporting-small-vector.png"/>
                <p:cNvPicPr>
                  <a:picLocks noChangeAspect="1"/>
                </p:cNvPicPr>
                <p:nvPr/>
              </p:nvPicPr>
              <p:blipFill>
                <a:blip r:embed="rId4" cstate="print"/>
                <a:stretch>
                  <a:fillRect/>
                </a:stretch>
              </p:blipFill>
              <p:spPr>
                <a:xfrm>
                  <a:off x="5282027" y="4334493"/>
                  <a:ext cx="1186535" cy="1384962"/>
                </a:xfrm>
                <a:prstGeom prst="rect">
                  <a:avLst/>
                </a:prstGeom>
              </p:spPr>
            </p:pic>
            <p:pic>
              <p:nvPicPr>
                <p:cNvPr id="12" name="Picture 11" descr="reporting-small-vector.png"/>
                <p:cNvPicPr>
                  <a:picLocks noChangeAspect="1"/>
                </p:cNvPicPr>
                <p:nvPr/>
              </p:nvPicPr>
              <p:blipFill>
                <a:blip r:embed="rId4" cstate="print"/>
                <a:stretch>
                  <a:fillRect/>
                </a:stretch>
              </p:blipFill>
              <p:spPr>
                <a:xfrm>
                  <a:off x="5386930" y="4522520"/>
                  <a:ext cx="1186535" cy="1384962"/>
                </a:xfrm>
                <a:prstGeom prst="rect">
                  <a:avLst/>
                </a:prstGeom>
              </p:spPr>
            </p:pic>
          </p:grpSp>
          <p:sp>
            <p:nvSpPr>
              <p:cNvPr id="10" name="TextBox 9"/>
              <p:cNvSpPr txBox="1"/>
              <p:nvPr/>
            </p:nvSpPr>
            <p:spPr>
              <a:xfrm>
                <a:off x="6270172" y="4750131"/>
                <a:ext cx="2236510" cy="707886"/>
              </a:xfrm>
              <a:prstGeom prst="rect">
                <a:avLst/>
              </a:prstGeom>
              <a:noFill/>
            </p:spPr>
            <p:txBody>
              <a:bodyPr wrap="none" rtlCol="0">
                <a:spAutoFit/>
              </a:bodyPr>
              <a:lstStyle/>
              <a:p>
                <a:r>
                  <a:rPr lang="zh-CN" altLang="en-US" sz="2000" dirty="0" smtClean="0">
                    <a:latin typeface="Arial" pitchFamily="34" charset="0"/>
                    <a:cs typeface="Arial" pitchFamily="34" charset="0"/>
                  </a:rPr>
                  <a:t>为不同的迁移场景</a:t>
                </a:r>
                <a:endParaRPr lang="en-US" altLang="zh-CN" sz="2000" dirty="0" smtClean="0">
                  <a:latin typeface="Arial" pitchFamily="34" charset="0"/>
                  <a:cs typeface="Arial" pitchFamily="34" charset="0"/>
                </a:endParaRPr>
              </a:p>
              <a:p>
                <a:r>
                  <a:rPr lang="zh-CN" altLang="en-US" sz="2000" dirty="0" smtClean="0">
                    <a:latin typeface="Arial" pitchFamily="34" charset="0"/>
                    <a:cs typeface="Arial" pitchFamily="34" charset="0"/>
                  </a:rPr>
                  <a:t>生成报告</a:t>
                </a:r>
                <a:endParaRPr lang="en-US" sz="2000" dirty="0">
                  <a:latin typeface="Arial" pitchFamily="34" charset="0"/>
                  <a:cs typeface="Arial" pitchFamily="34" charset="0"/>
                </a:endParaRPr>
              </a:p>
            </p:txBody>
          </p:sp>
        </p:grpSp>
      </p:grpSp>
      <p:grpSp>
        <p:nvGrpSpPr>
          <p:cNvPr id="8" name="Group 24"/>
          <p:cNvGrpSpPr/>
          <p:nvPr/>
        </p:nvGrpSpPr>
        <p:grpSpPr>
          <a:xfrm>
            <a:off x="2272181" y="3113314"/>
            <a:ext cx="1397256" cy="1221180"/>
            <a:chOff x="4350362" y="3754581"/>
            <a:chExt cx="1397256" cy="1221180"/>
          </a:xfrm>
        </p:grpSpPr>
        <p:pic>
          <p:nvPicPr>
            <p:cNvPr id="14"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4350362" y="3754581"/>
              <a:ext cx="1397256" cy="1221180"/>
            </a:xfrm>
            <a:prstGeom prst="rect">
              <a:avLst/>
            </a:prstGeom>
            <a:noFill/>
          </p:spPr>
        </p:pic>
        <p:sp>
          <p:nvSpPr>
            <p:cNvPr id="15" name="TextBox 14"/>
            <p:cNvSpPr txBox="1"/>
            <p:nvPr/>
          </p:nvSpPr>
          <p:spPr>
            <a:xfrm rot="480000">
              <a:off x="4952683" y="3946121"/>
              <a:ext cx="651140" cy="338554"/>
            </a:xfrm>
            <a:prstGeom prst="rect">
              <a:avLst/>
            </a:prstGeom>
            <a:noFill/>
          </p:spPr>
          <p:txBody>
            <a:bodyPr wrap="none" rtlCol="0">
              <a:spAutoFit/>
            </a:bodyPr>
            <a:lstStyle/>
            <a:p>
              <a:r>
                <a:rPr lang="en-US" sz="1600" b="1" dirty="0" smtClean="0">
                  <a:solidFill>
                    <a:schemeClr val="tx2"/>
                  </a:solidFill>
                  <a:latin typeface="Arial" pitchFamily="34" charset="0"/>
                  <a:cs typeface="Arial" pitchFamily="34" charset="0"/>
                </a:rPr>
                <a:t>MAP</a:t>
              </a:r>
              <a:endParaRPr lang="en-US" sz="1600" b="1" dirty="0">
                <a:solidFill>
                  <a:schemeClr val="tx2"/>
                </a:solidFill>
                <a:latin typeface="Arial" pitchFamily="34" charset="0"/>
                <a:cs typeface="Arial" pitchFamily="34" charset="0"/>
              </a:endParaRPr>
            </a:p>
          </p:txBody>
        </p:sp>
      </p:grpSp>
      <p:grpSp>
        <p:nvGrpSpPr>
          <p:cNvPr id="9" name="Group 15"/>
          <p:cNvGrpSpPr/>
          <p:nvPr/>
        </p:nvGrpSpPr>
        <p:grpSpPr>
          <a:xfrm>
            <a:off x="5177641" y="873518"/>
            <a:ext cx="3737759" cy="2326882"/>
            <a:chOff x="5177641" y="546265"/>
            <a:chExt cx="3737759" cy="2326882"/>
          </a:xfrm>
        </p:grpSpPr>
        <p:grpSp>
          <p:nvGrpSpPr>
            <p:cNvPr id="13" name="Group 47"/>
            <p:cNvGrpSpPr/>
            <p:nvPr/>
          </p:nvGrpSpPr>
          <p:grpSpPr>
            <a:xfrm>
              <a:off x="5177641" y="546265"/>
              <a:ext cx="3728853" cy="1923803"/>
              <a:chOff x="5177641" y="546265"/>
              <a:chExt cx="3728853" cy="1923803"/>
            </a:xfrm>
          </p:grpSpPr>
          <p:sp>
            <p:nvSpPr>
              <p:cNvPr id="19" name="Oval 18"/>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nvGrpSpPr>
              <p:cNvPr id="16" name="Group 33"/>
              <p:cNvGrpSpPr/>
              <p:nvPr/>
            </p:nvGrpSpPr>
            <p:grpSpPr>
              <a:xfrm>
                <a:off x="5619043" y="546265"/>
                <a:ext cx="2931188" cy="1773073"/>
                <a:chOff x="5262783" y="665018"/>
                <a:chExt cx="2931188" cy="1773073"/>
              </a:xfrm>
            </p:grpSpPr>
            <p:pic>
              <p:nvPicPr>
                <p:cNvPr id="21"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6605647" y="665018"/>
                  <a:ext cx="978724" cy="978724"/>
                </a:xfrm>
                <a:prstGeom prst="rect">
                  <a:avLst/>
                </a:prstGeom>
                <a:noFill/>
              </p:spPr>
            </p:pic>
            <p:pic>
              <p:nvPicPr>
                <p:cNvPr id="22"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6758047" y="817418"/>
                  <a:ext cx="978724" cy="978724"/>
                </a:xfrm>
                <a:prstGeom prst="rect">
                  <a:avLst/>
                </a:prstGeom>
                <a:noFill/>
              </p:spPr>
            </p:pic>
            <p:pic>
              <p:nvPicPr>
                <p:cNvPr id="23"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262783" y="1045028"/>
                  <a:ext cx="896427" cy="783463"/>
                </a:xfrm>
                <a:prstGeom prst="rect">
                  <a:avLst/>
                </a:prstGeom>
                <a:noFill/>
              </p:spPr>
            </p:pic>
            <p:pic>
              <p:nvPicPr>
                <p:cNvPr id="24"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415183" y="1197428"/>
                  <a:ext cx="896427" cy="783463"/>
                </a:xfrm>
                <a:prstGeom prst="rect">
                  <a:avLst/>
                </a:prstGeom>
                <a:noFill/>
              </p:spPr>
            </p:pic>
            <p:pic>
              <p:nvPicPr>
                <p:cNvPr id="25"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567583" y="1349828"/>
                  <a:ext cx="896427" cy="783463"/>
                </a:xfrm>
                <a:prstGeom prst="rect">
                  <a:avLst/>
                </a:prstGeom>
                <a:noFill/>
              </p:spPr>
            </p:pic>
            <p:pic>
              <p:nvPicPr>
                <p:cNvPr id="26"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719983" y="1502228"/>
                  <a:ext cx="896427" cy="783463"/>
                </a:xfrm>
                <a:prstGeom prst="rect">
                  <a:avLst/>
                </a:prstGeom>
                <a:noFill/>
              </p:spPr>
            </p:pic>
            <p:pic>
              <p:nvPicPr>
                <p:cNvPr id="27"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6910447" y="969818"/>
                  <a:ext cx="978724" cy="978724"/>
                </a:xfrm>
                <a:prstGeom prst="rect">
                  <a:avLst/>
                </a:prstGeom>
                <a:noFill/>
              </p:spPr>
            </p:pic>
            <p:pic>
              <p:nvPicPr>
                <p:cNvPr id="28"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7062847" y="1122218"/>
                  <a:ext cx="978724" cy="978724"/>
                </a:xfrm>
                <a:prstGeom prst="rect">
                  <a:avLst/>
                </a:prstGeom>
                <a:noFill/>
              </p:spPr>
            </p:pic>
            <p:pic>
              <p:nvPicPr>
                <p:cNvPr id="29"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7215247" y="1274618"/>
                  <a:ext cx="978724" cy="978724"/>
                </a:xfrm>
                <a:prstGeom prst="rect">
                  <a:avLst/>
                </a:prstGeom>
                <a:noFill/>
              </p:spPr>
            </p:pic>
            <p:pic>
              <p:nvPicPr>
                <p:cNvPr id="30"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872383" y="1654628"/>
                  <a:ext cx="896427" cy="783463"/>
                </a:xfrm>
                <a:prstGeom prst="rect">
                  <a:avLst/>
                </a:prstGeom>
                <a:noFill/>
              </p:spPr>
            </p:pic>
          </p:grpSp>
        </p:grpSp>
        <p:sp>
          <p:nvSpPr>
            <p:cNvPr id="18" name="TextBox 17"/>
            <p:cNvSpPr txBox="1"/>
            <p:nvPr/>
          </p:nvSpPr>
          <p:spPr>
            <a:xfrm>
              <a:off x="5983014" y="2473037"/>
              <a:ext cx="2932386" cy="400110"/>
            </a:xfrm>
            <a:prstGeom prst="rect">
              <a:avLst/>
            </a:prstGeom>
            <a:noFill/>
          </p:spPr>
          <p:txBody>
            <a:bodyPr wrap="square" rtlCol="0">
              <a:spAutoFit/>
            </a:bodyPr>
            <a:lstStyle/>
            <a:p>
              <a:r>
                <a:rPr lang="zh-CN" altLang="en-US" sz="2000" i="1" dirty="0" smtClean="0">
                  <a:solidFill>
                    <a:schemeClr val="tx2">
                      <a:lumMod val="60000"/>
                      <a:lumOff val="40000"/>
                    </a:schemeClr>
                  </a:solidFill>
                  <a:latin typeface="Arial" pitchFamily="34" charset="0"/>
                  <a:cs typeface="Arial" pitchFamily="34" charset="0"/>
                </a:rPr>
                <a:t>现有物理服务器环境</a:t>
              </a:r>
              <a:endParaRPr lang="en-US" sz="2000" i="1" dirty="0">
                <a:solidFill>
                  <a:schemeClr val="tx2">
                    <a:lumMod val="60000"/>
                    <a:lumOff val="40000"/>
                  </a:schemeClr>
                </a:solidFill>
                <a:latin typeface="Arial" pitchFamily="34" charset="0"/>
                <a:cs typeface="Arial" pitchFamily="34" charset="0"/>
              </a:endParaRPr>
            </a:p>
          </p:txBody>
        </p:sp>
      </p:grpSp>
      <p:grpSp>
        <p:nvGrpSpPr>
          <p:cNvPr id="17" name="Group 30"/>
          <p:cNvGrpSpPr/>
          <p:nvPr/>
        </p:nvGrpSpPr>
        <p:grpSpPr>
          <a:xfrm>
            <a:off x="3394637" y="2644072"/>
            <a:ext cx="5401261" cy="1010552"/>
            <a:chOff x="3394637" y="2644072"/>
            <a:chExt cx="5401261" cy="1010552"/>
          </a:xfrm>
        </p:grpSpPr>
        <p:sp>
          <p:nvSpPr>
            <p:cNvPr id="32" name="Left-Right Arrow 31"/>
            <p:cNvSpPr/>
            <p:nvPr/>
          </p:nvSpPr>
          <p:spPr bwMode="auto">
            <a:xfrm rot="19320000">
              <a:off x="3394637" y="2644072"/>
              <a:ext cx="2651017" cy="306109"/>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33" name="TextBox 32"/>
            <p:cNvSpPr txBox="1"/>
            <p:nvPr/>
          </p:nvSpPr>
          <p:spPr>
            <a:xfrm>
              <a:off x="4251064" y="3254514"/>
              <a:ext cx="4544834" cy="400110"/>
            </a:xfrm>
            <a:prstGeom prst="rect">
              <a:avLst/>
            </a:prstGeom>
            <a:noFill/>
          </p:spPr>
          <p:txBody>
            <a:bodyPr wrap="none" rtlCol="0">
              <a:spAutoFit/>
            </a:bodyPr>
            <a:lstStyle/>
            <a:p>
              <a:r>
                <a:rPr lang="zh-CN" altLang="en-US" sz="2000" dirty="0" smtClean="0">
                  <a:latin typeface="Arial" pitchFamily="34" charset="0"/>
                  <a:cs typeface="Arial" pitchFamily="34" charset="0"/>
                </a:rPr>
                <a:t>对当前环境进行评估并建议正确的技术</a:t>
              </a:r>
              <a:endParaRPr lang="en-US" sz="2000" dirty="0" smtClean="0">
                <a:latin typeface="Arial" pitchFamily="34" charset="0"/>
                <a:cs typeface="Arial" pitchFamily="34" charset="0"/>
              </a:endParaRPr>
            </a:p>
          </p:txBody>
        </p:sp>
      </p:grpSp>
      <p:grpSp>
        <p:nvGrpSpPr>
          <p:cNvPr id="20" name="Group 33"/>
          <p:cNvGrpSpPr/>
          <p:nvPr/>
        </p:nvGrpSpPr>
        <p:grpSpPr>
          <a:xfrm>
            <a:off x="480620" y="1710813"/>
            <a:ext cx="2805813" cy="3116815"/>
            <a:chOff x="480620" y="1710813"/>
            <a:chExt cx="2805813" cy="3116815"/>
          </a:xfrm>
        </p:grpSpPr>
        <p:grpSp>
          <p:nvGrpSpPr>
            <p:cNvPr id="31" name="Group 35"/>
            <p:cNvGrpSpPr/>
            <p:nvPr/>
          </p:nvGrpSpPr>
          <p:grpSpPr>
            <a:xfrm>
              <a:off x="480620" y="2909452"/>
              <a:ext cx="1832746" cy="1918176"/>
              <a:chOff x="480620" y="2909452"/>
              <a:chExt cx="1832746" cy="1918176"/>
            </a:xfrm>
          </p:grpSpPr>
          <p:pic>
            <p:nvPicPr>
              <p:cNvPr id="37" name="Picture 4" descr="\\eventsql\dvd27\Clip_Installer\DVD_ART\Artwork_Imagery\HARDWARE_IMAGERY\Illustration - Misc Hardware\Windows Vista Illustration Icons\Generic User.png"/>
              <p:cNvPicPr>
                <a:picLocks noChangeAspect="1" noChangeArrowheads="1"/>
              </p:cNvPicPr>
              <p:nvPr/>
            </p:nvPicPr>
            <p:blipFill>
              <a:blip r:embed="rId7" cstate="print"/>
              <a:srcRect/>
              <a:stretch>
                <a:fillRect/>
              </a:stretch>
            </p:blipFill>
            <p:spPr bwMode="auto">
              <a:xfrm flipH="1">
                <a:off x="707688" y="2909452"/>
                <a:ext cx="1192613" cy="1451388"/>
              </a:xfrm>
              <a:prstGeom prst="rect">
                <a:avLst/>
              </a:prstGeom>
              <a:noFill/>
            </p:spPr>
          </p:pic>
          <p:sp>
            <p:nvSpPr>
              <p:cNvPr id="38" name="TextBox 13"/>
              <p:cNvSpPr txBox="1"/>
              <p:nvPr/>
            </p:nvSpPr>
            <p:spPr>
              <a:xfrm>
                <a:off x="480620" y="4427518"/>
                <a:ext cx="1832746" cy="400110"/>
              </a:xfrm>
              <a:prstGeom prst="rect">
                <a:avLst/>
              </a:prstGeom>
              <a:noFill/>
            </p:spPr>
            <p:txBody>
              <a:bodyPr wrap="none" rtlCol="0">
                <a:spAutoFit/>
              </a:bodyPr>
              <a:lstStyle/>
              <a:p>
                <a:r>
                  <a:rPr lang="en-US" sz="2000" dirty="0" smtClean="0">
                    <a:latin typeface="Arial" pitchFamily="34" charset="0"/>
                    <a:cs typeface="Arial" pitchFamily="34" charset="0"/>
                  </a:rPr>
                  <a:t>MAP </a:t>
                </a:r>
                <a:r>
                  <a:rPr lang="zh-CN" altLang="en-US" sz="2000" dirty="0" smtClean="0">
                    <a:latin typeface="Arial" pitchFamily="34" charset="0"/>
                    <a:cs typeface="Arial" pitchFamily="34" charset="0"/>
                  </a:rPr>
                  <a:t>工具用户</a:t>
                </a:r>
                <a:endParaRPr lang="en-US" sz="2000" dirty="0" smtClean="0">
                  <a:latin typeface="Arial" pitchFamily="34" charset="0"/>
                  <a:cs typeface="Arial" pitchFamily="34" charset="0"/>
                </a:endParaRPr>
              </a:p>
            </p:txBody>
          </p:sp>
        </p:grpSp>
        <p:sp>
          <p:nvSpPr>
            <p:cNvPr id="36" name="Cloud Callout 34"/>
            <p:cNvSpPr/>
            <p:nvPr/>
          </p:nvSpPr>
          <p:spPr bwMode="auto">
            <a:xfrm>
              <a:off x="698091" y="1710813"/>
              <a:ext cx="2588342" cy="94389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zh-CN" altLang="en-US" sz="1100" b="1" dirty="0" smtClean="0">
                  <a:solidFill>
                    <a:schemeClr val="accent4">
                      <a:lumMod val="75000"/>
                    </a:schemeClr>
                  </a:solidFill>
                  <a:latin typeface="+mn-lt"/>
                </a:rPr>
                <a:t>服务器整合？</a:t>
              </a:r>
              <a:endParaRPr lang="en-US" altLang="zh-CN" sz="1100" b="1" dirty="0" smtClean="0">
                <a:solidFill>
                  <a:schemeClr val="accent4">
                    <a:lumMod val="75000"/>
                  </a:schemeClr>
                </a:solidFill>
                <a:latin typeface="+mn-lt"/>
              </a:endParaRPr>
            </a:p>
            <a:p>
              <a:pPr marL="0" marR="0" indent="0" defTabSz="914400" rtl="0" eaLnBrk="0" fontAlgn="base" latinLnBrk="0" hangingPunct="0">
                <a:lnSpc>
                  <a:spcPct val="100000"/>
                </a:lnSpc>
                <a:spcBef>
                  <a:spcPct val="0"/>
                </a:spcBef>
                <a:spcAft>
                  <a:spcPct val="0"/>
                </a:spcAft>
                <a:buClrTx/>
                <a:buSzTx/>
                <a:buFontTx/>
                <a:buNone/>
                <a:tabLst/>
              </a:pPr>
              <a:r>
                <a:rPr lang="zh-CN" altLang="en-US" sz="1100" b="1" dirty="0" smtClean="0">
                  <a:solidFill>
                    <a:schemeClr val="accent4">
                      <a:lumMod val="75000"/>
                    </a:schemeClr>
                  </a:solidFill>
                  <a:latin typeface="+mn-lt"/>
                </a:rPr>
                <a:t>虚拟化？</a:t>
              </a:r>
              <a:endParaRPr lang="en-US" altLang="zh-CN" sz="1100" b="1" dirty="0" smtClean="0">
                <a:solidFill>
                  <a:schemeClr val="accent4">
                    <a:lumMod val="75000"/>
                  </a:schemeClr>
                </a:solidFill>
                <a:latin typeface="+mn-lt"/>
              </a:endParaRPr>
            </a:p>
            <a:p>
              <a:pPr marL="0" marR="0" indent="0" defTabSz="914400" rtl="0" eaLnBrk="0" fontAlgn="base" latinLnBrk="0" hangingPunct="0">
                <a:lnSpc>
                  <a:spcPct val="100000"/>
                </a:lnSpc>
                <a:spcBef>
                  <a:spcPct val="0"/>
                </a:spcBef>
                <a:spcAft>
                  <a:spcPct val="0"/>
                </a:spcAft>
                <a:buClrTx/>
                <a:buSzTx/>
                <a:buFontTx/>
                <a:buNone/>
                <a:tabLst/>
              </a:pPr>
              <a:r>
                <a:rPr lang="zh-CN" altLang="en-US" sz="1100" b="1" dirty="0" smtClean="0">
                  <a:solidFill>
                    <a:schemeClr val="accent4">
                      <a:lumMod val="75000"/>
                    </a:schemeClr>
                  </a:solidFill>
                  <a:latin typeface="+mn-lt"/>
                </a:rPr>
                <a:t>服务器迁移？</a:t>
              </a:r>
              <a:endParaRPr lang="en-US" sz="1100" b="1" dirty="0" smtClean="0">
                <a:solidFill>
                  <a:schemeClr val="accent4">
                    <a:lumMod val="75000"/>
                  </a:schemeClr>
                </a:solidFill>
                <a:latin typeface="+mn-lt"/>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accent4">
                    <a:lumMod val="75000"/>
                  </a:schemeClr>
                </a:solidFill>
                <a:effectLst/>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0" name="Rounded Rectangle 59"/>
          <p:cNvSpPr/>
          <p:nvPr/>
        </p:nvSpPr>
        <p:spPr bwMode="blackGray">
          <a:xfrm>
            <a:off x="7665720" y="6019800"/>
            <a:ext cx="1478280" cy="838200"/>
          </a:xfrm>
          <a:prstGeom prst="roundRect">
            <a:avLst/>
          </a:prstGeom>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58" name="Picture 164" descr="Consolidation Candidates Report Screenshot"/>
          <p:cNvPicPr>
            <a:picLocks noChangeAspect="1" noChangeArrowheads="1"/>
          </p:cNvPicPr>
          <p:nvPr/>
        </p:nvPicPr>
        <p:blipFill>
          <a:blip r:embed="rId4" cstate="print"/>
          <a:srcRect/>
          <a:stretch>
            <a:fillRect/>
          </a:stretch>
        </p:blipFill>
        <p:spPr bwMode="ltGray">
          <a:xfrm>
            <a:off x="6638925" y="526968"/>
            <a:ext cx="2127440" cy="1862220"/>
          </a:xfrm>
          <a:prstGeom prst="rect">
            <a:avLst/>
          </a:prstGeom>
          <a:noFill/>
          <a:ln w="9525">
            <a:noFill/>
            <a:miter lim="800000"/>
            <a:headEnd/>
            <a:tailEnd/>
          </a:ln>
        </p:spPr>
      </p:pic>
      <p:pic>
        <p:nvPicPr>
          <p:cNvPr id="12347" name="Picture 59" descr="\\.PSF\Parallels Share\Virtualization PPT\Intelligent-Placement.png"/>
          <p:cNvPicPr>
            <a:picLocks noChangeAspect="1" noChangeArrowheads="1"/>
          </p:cNvPicPr>
          <p:nvPr/>
        </p:nvPicPr>
        <p:blipFill>
          <a:blip r:embed="rId5" cstate="print"/>
          <a:srcRect/>
          <a:stretch>
            <a:fillRect/>
          </a:stretch>
        </p:blipFill>
        <p:spPr bwMode="ltGray">
          <a:xfrm>
            <a:off x="6646864" y="518160"/>
            <a:ext cx="2128858" cy="1894840"/>
          </a:xfrm>
          <a:prstGeom prst="rect">
            <a:avLst/>
          </a:prstGeom>
          <a:noFill/>
          <a:ln w="9525">
            <a:noFill/>
            <a:miter lim="800000"/>
            <a:headEnd/>
            <a:tailEnd/>
          </a:ln>
        </p:spPr>
      </p:pic>
      <p:pic>
        <p:nvPicPr>
          <p:cNvPr id="10292" name="Picture 4" descr="Server-Physical-3U"/>
          <p:cNvPicPr>
            <a:picLocks noChangeAspect="1" noChangeArrowheads="1"/>
          </p:cNvPicPr>
          <p:nvPr/>
        </p:nvPicPr>
        <p:blipFill>
          <a:blip r:embed="rId6" cstate="print"/>
          <a:srcRect/>
          <a:stretch>
            <a:fillRect/>
          </a:stretch>
        </p:blipFill>
        <p:spPr bwMode="ltGray">
          <a:xfrm>
            <a:off x="3500438" y="4481513"/>
            <a:ext cx="2238375" cy="1655762"/>
          </a:xfrm>
          <a:prstGeom prst="rect">
            <a:avLst/>
          </a:prstGeom>
          <a:noFill/>
          <a:ln w="9525">
            <a:noFill/>
            <a:miter lim="800000"/>
            <a:headEnd/>
            <a:tailEnd/>
          </a:ln>
        </p:spPr>
      </p:pic>
      <p:pic>
        <p:nvPicPr>
          <p:cNvPr id="10293" name="Picture 14" descr="Server-Physical-3U"/>
          <p:cNvPicPr>
            <a:picLocks noChangeAspect="1" noChangeArrowheads="1"/>
          </p:cNvPicPr>
          <p:nvPr/>
        </p:nvPicPr>
        <p:blipFill>
          <a:blip r:embed="rId6" cstate="print"/>
          <a:srcRect/>
          <a:stretch>
            <a:fillRect/>
          </a:stretch>
        </p:blipFill>
        <p:spPr bwMode="ltGray">
          <a:xfrm>
            <a:off x="4340225" y="4979988"/>
            <a:ext cx="2238375" cy="1655762"/>
          </a:xfrm>
          <a:prstGeom prst="rect">
            <a:avLst/>
          </a:prstGeom>
          <a:noFill/>
          <a:ln w="9525">
            <a:noFill/>
            <a:miter lim="800000"/>
            <a:headEnd/>
            <a:tailEnd/>
          </a:ln>
        </p:spPr>
      </p:pic>
      <p:pic>
        <p:nvPicPr>
          <p:cNvPr id="10294" name="Picture 15" descr="Server-Physical-3U"/>
          <p:cNvPicPr>
            <a:picLocks noChangeAspect="1" noChangeArrowheads="1"/>
          </p:cNvPicPr>
          <p:nvPr/>
        </p:nvPicPr>
        <p:blipFill>
          <a:blip r:embed="rId6" cstate="print"/>
          <a:srcRect/>
          <a:stretch>
            <a:fillRect/>
          </a:stretch>
        </p:blipFill>
        <p:spPr bwMode="ltGray">
          <a:xfrm>
            <a:off x="5207000" y="5448300"/>
            <a:ext cx="2238375" cy="1655763"/>
          </a:xfrm>
          <a:prstGeom prst="rect">
            <a:avLst/>
          </a:prstGeom>
          <a:noFill/>
          <a:ln w="9525">
            <a:noFill/>
            <a:miter lim="800000"/>
            <a:headEnd/>
            <a:tailEnd/>
          </a:ln>
        </p:spPr>
      </p:pic>
      <p:pic>
        <p:nvPicPr>
          <p:cNvPr id="10295" name="Picture 152" descr="VirtualServer2005R2"/>
          <p:cNvPicPr>
            <a:picLocks noChangeArrowheads="1"/>
          </p:cNvPicPr>
          <p:nvPr/>
        </p:nvPicPr>
        <p:blipFill>
          <a:blip r:embed="rId7" cstate="print"/>
          <a:srcRect/>
          <a:stretch>
            <a:fillRect/>
          </a:stretch>
        </p:blipFill>
        <p:spPr bwMode="auto">
          <a:xfrm>
            <a:off x="7292975" y="5765800"/>
            <a:ext cx="1443038" cy="201613"/>
          </a:xfrm>
          <a:prstGeom prst="rect">
            <a:avLst/>
          </a:prstGeom>
          <a:noFill/>
          <a:ln w="9525">
            <a:noFill/>
            <a:miter lim="800000"/>
            <a:headEnd/>
            <a:tailEnd/>
          </a:ln>
        </p:spPr>
      </p:pic>
      <p:sp>
        <p:nvSpPr>
          <p:cNvPr id="10297" name="Text Box 162"/>
          <p:cNvSpPr txBox="1">
            <a:spLocks noChangeArrowheads="1"/>
          </p:cNvSpPr>
          <p:nvPr/>
        </p:nvSpPr>
        <p:spPr bwMode="auto">
          <a:xfrm>
            <a:off x="7085013" y="5162550"/>
            <a:ext cx="1822450" cy="369328"/>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zh-CN" altLang="en-US" sz="2000" spc="-100" dirty="0" smtClean="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虚拟机宿主机</a:t>
            </a:r>
            <a:endParaRPr lang="en-US" altLang="en-US" sz="2000" spc="-100" dirty="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pic>
        <p:nvPicPr>
          <p:cNvPr id="193576" name="Picture 40" descr="\\.PSF\Parallels Share\Virtualization PPT\VMM-Agent-Layer.png"/>
          <p:cNvPicPr>
            <a:picLocks noChangeAspect="1" noChangeArrowheads="1"/>
          </p:cNvPicPr>
          <p:nvPr/>
        </p:nvPicPr>
        <p:blipFill>
          <a:blip r:embed="rId8" cstate="print"/>
          <a:srcRect/>
          <a:stretch>
            <a:fillRect/>
          </a:stretch>
        </p:blipFill>
        <p:spPr bwMode="ltGray">
          <a:xfrm>
            <a:off x="3976688" y="4365625"/>
            <a:ext cx="1349375" cy="915988"/>
          </a:xfrm>
          <a:prstGeom prst="rect">
            <a:avLst/>
          </a:prstGeom>
          <a:noFill/>
          <a:ln w="9525">
            <a:noFill/>
            <a:miter lim="800000"/>
            <a:headEnd/>
            <a:tailEnd/>
          </a:ln>
        </p:spPr>
      </p:pic>
      <p:pic>
        <p:nvPicPr>
          <p:cNvPr id="77" name="Picture 40" descr="\\.PSF\Parallels Share\Virtualization PPT\VMM-Agent-Layer.png"/>
          <p:cNvPicPr>
            <a:picLocks noChangeAspect="1" noChangeArrowheads="1"/>
          </p:cNvPicPr>
          <p:nvPr/>
        </p:nvPicPr>
        <p:blipFill>
          <a:blip r:embed="rId8" cstate="print"/>
          <a:srcRect/>
          <a:stretch>
            <a:fillRect/>
          </a:stretch>
        </p:blipFill>
        <p:spPr bwMode="ltGray">
          <a:xfrm>
            <a:off x="4833938" y="4870450"/>
            <a:ext cx="1349375" cy="915988"/>
          </a:xfrm>
          <a:prstGeom prst="rect">
            <a:avLst/>
          </a:prstGeom>
          <a:noFill/>
          <a:ln w="9525">
            <a:noFill/>
            <a:miter lim="800000"/>
            <a:headEnd/>
            <a:tailEnd/>
          </a:ln>
        </p:spPr>
      </p:pic>
      <p:pic>
        <p:nvPicPr>
          <p:cNvPr id="78" name="Picture 40" descr="\\.PSF\Parallels Share\Virtualization PPT\VMM-Agent-Layer.png"/>
          <p:cNvPicPr>
            <a:picLocks noChangeAspect="1" noChangeArrowheads="1"/>
          </p:cNvPicPr>
          <p:nvPr/>
        </p:nvPicPr>
        <p:blipFill>
          <a:blip r:embed="rId8" cstate="print"/>
          <a:srcRect/>
          <a:stretch>
            <a:fillRect/>
          </a:stretch>
        </p:blipFill>
        <p:spPr bwMode="ltGray">
          <a:xfrm>
            <a:off x="5672138" y="5327650"/>
            <a:ext cx="1349375" cy="915988"/>
          </a:xfrm>
          <a:prstGeom prst="rect">
            <a:avLst/>
          </a:prstGeom>
          <a:noFill/>
          <a:ln w="9525">
            <a:noFill/>
            <a:miter lim="800000"/>
            <a:headEnd/>
            <a:tailEnd/>
          </a:ln>
        </p:spPr>
      </p:pic>
      <p:pic>
        <p:nvPicPr>
          <p:cNvPr id="79" name="Picture 22"/>
          <p:cNvPicPr>
            <a:picLocks noChangeAspect="1" noChangeArrowheads="1"/>
          </p:cNvPicPr>
          <p:nvPr/>
        </p:nvPicPr>
        <p:blipFill>
          <a:blip r:embed="rId9" cstate="print"/>
          <a:srcRect/>
          <a:stretch>
            <a:fillRect/>
          </a:stretch>
        </p:blipFill>
        <p:spPr bwMode="ltGray">
          <a:xfrm>
            <a:off x="5349875" y="833438"/>
            <a:ext cx="266700" cy="306387"/>
          </a:xfrm>
          <a:prstGeom prst="rect">
            <a:avLst/>
          </a:prstGeom>
          <a:noFill/>
          <a:ln w="9525">
            <a:noFill/>
            <a:miter lim="800000"/>
            <a:headEnd/>
            <a:tailEnd/>
          </a:ln>
        </p:spPr>
      </p:pic>
      <p:pic>
        <p:nvPicPr>
          <p:cNvPr id="80" name="Picture 22"/>
          <p:cNvPicPr>
            <a:picLocks noChangeAspect="1" noChangeArrowheads="1"/>
          </p:cNvPicPr>
          <p:nvPr/>
        </p:nvPicPr>
        <p:blipFill>
          <a:blip r:embed="rId9" cstate="print"/>
          <a:srcRect/>
          <a:stretch>
            <a:fillRect/>
          </a:stretch>
        </p:blipFill>
        <p:spPr bwMode="ltGray">
          <a:xfrm>
            <a:off x="5349875" y="833438"/>
            <a:ext cx="266700" cy="306387"/>
          </a:xfrm>
          <a:prstGeom prst="rect">
            <a:avLst/>
          </a:prstGeom>
          <a:noFill/>
          <a:ln w="9525">
            <a:noFill/>
            <a:miter lim="800000"/>
            <a:headEnd/>
            <a:tailEnd/>
          </a:ln>
        </p:spPr>
      </p:pic>
      <p:pic>
        <p:nvPicPr>
          <p:cNvPr id="81" name="Picture 22"/>
          <p:cNvPicPr>
            <a:picLocks noChangeAspect="1" noChangeArrowheads="1"/>
          </p:cNvPicPr>
          <p:nvPr/>
        </p:nvPicPr>
        <p:blipFill>
          <a:blip r:embed="rId9" cstate="print"/>
          <a:srcRect/>
          <a:stretch>
            <a:fillRect/>
          </a:stretch>
        </p:blipFill>
        <p:spPr bwMode="ltGray">
          <a:xfrm>
            <a:off x="5349875" y="833438"/>
            <a:ext cx="266700" cy="306387"/>
          </a:xfrm>
          <a:prstGeom prst="rect">
            <a:avLst/>
          </a:prstGeom>
          <a:noFill/>
          <a:ln w="9525">
            <a:noFill/>
            <a:miter lim="800000"/>
            <a:headEnd/>
            <a:tailEnd/>
          </a:ln>
        </p:spPr>
      </p:pic>
      <p:pic>
        <p:nvPicPr>
          <p:cNvPr id="193542" name="Picture 6" descr="Server-Physical-Single"/>
          <p:cNvPicPr>
            <a:picLocks noChangeAspect="1" noChangeArrowheads="1"/>
          </p:cNvPicPr>
          <p:nvPr/>
        </p:nvPicPr>
        <p:blipFill>
          <a:blip r:embed="rId10" cstate="print"/>
          <a:srcRect/>
          <a:stretch>
            <a:fillRect/>
          </a:stretch>
        </p:blipFill>
        <p:spPr bwMode="auto">
          <a:xfrm>
            <a:off x="557213" y="2946400"/>
            <a:ext cx="2238375" cy="1655763"/>
          </a:xfrm>
          <a:prstGeom prst="rect">
            <a:avLst/>
          </a:prstGeom>
          <a:noFill/>
          <a:ln w="9525">
            <a:noFill/>
            <a:miter lim="800000"/>
            <a:headEnd/>
            <a:tailEnd/>
          </a:ln>
        </p:spPr>
      </p:pic>
      <p:pic>
        <p:nvPicPr>
          <p:cNvPr id="193544" name="Picture 8" descr="Server-Physical-Single-No-Shadow"/>
          <p:cNvPicPr>
            <a:picLocks noChangeAspect="1" noChangeArrowheads="1"/>
          </p:cNvPicPr>
          <p:nvPr/>
        </p:nvPicPr>
        <p:blipFill>
          <a:blip r:embed="rId11" cstate="print"/>
          <a:srcRect/>
          <a:stretch>
            <a:fillRect/>
          </a:stretch>
        </p:blipFill>
        <p:spPr bwMode="ltGray">
          <a:xfrm>
            <a:off x="954088" y="2741613"/>
            <a:ext cx="1436687" cy="1052512"/>
          </a:xfrm>
          <a:prstGeom prst="rect">
            <a:avLst/>
          </a:prstGeom>
          <a:noFill/>
          <a:ln w="9525">
            <a:noFill/>
            <a:miter lim="800000"/>
            <a:headEnd/>
            <a:tailEnd/>
          </a:ln>
        </p:spPr>
      </p:pic>
      <p:pic>
        <p:nvPicPr>
          <p:cNvPr id="193545" name="Picture 9" descr="Server-Physical-Single-No-Shadow"/>
          <p:cNvPicPr>
            <a:picLocks noChangeAspect="1" noChangeArrowheads="1"/>
          </p:cNvPicPr>
          <p:nvPr/>
        </p:nvPicPr>
        <p:blipFill>
          <a:blip r:embed="rId11" cstate="print"/>
          <a:srcRect/>
          <a:stretch>
            <a:fillRect/>
          </a:stretch>
        </p:blipFill>
        <p:spPr bwMode="ltGray">
          <a:xfrm>
            <a:off x="954088" y="2414588"/>
            <a:ext cx="1436687" cy="1052512"/>
          </a:xfrm>
          <a:prstGeom prst="rect">
            <a:avLst/>
          </a:prstGeom>
          <a:noFill/>
          <a:ln w="9525">
            <a:noFill/>
            <a:miter lim="800000"/>
            <a:headEnd/>
            <a:tailEnd/>
          </a:ln>
        </p:spPr>
      </p:pic>
      <p:pic>
        <p:nvPicPr>
          <p:cNvPr id="193546" name="Picture 10" descr="Server-Physical-Single-No-Shadow"/>
          <p:cNvPicPr>
            <a:picLocks noChangeAspect="1" noChangeArrowheads="1"/>
          </p:cNvPicPr>
          <p:nvPr/>
        </p:nvPicPr>
        <p:blipFill>
          <a:blip r:embed="rId11" cstate="print"/>
          <a:srcRect/>
          <a:stretch>
            <a:fillRect/>
          </a:stretch>
        </p:blipFill>
        <p:spPr bwMode="ltGray">
          <a:xfrm>
            <a:off x="954088" y="2087563"/>
            <a:ext cx="1436687" cy="1052512"/>
          </a:xfrm>
          <a:prstGeom prst="rect">
            <a:avLst/>
          </a:prstGeom>
          <a:noFill/>
          <a:ln w="9525">
            <a:noFill/>
            <a:miter lim="800000"/>
            <a:headEnd/>
            <a:tailEnd/>
          </a:ln>
        </p:spPr>
      </p:pic>
      <p:pic>
        <p:nvPicPr>
          <p:cNvPr id="193547" name="Picture 11" descr="Server-Physical-Single-No-Shadow"/>
          <p:cNvPicPr>
            <a:picLocks noChangeAspect="1" noChangeArrowheads="1"/>
          </p:cNvPicPr>
          <p:nvPr/>
        </p:nvPicPr>
        <p:blipFill>
          <a:blip r:embed="rId11" cstate="print"/>
          <a:srcRect/>
          <a:stretch>
            <a:fillRect/>
          </a:stretch>
        </p:blipFill>
        <p:spPr bwMode="ltGray">
          <a:xfrm>
            <a:off x="954088" y="1760538"/>
            <a:ext cx="1436687" cy="1052512"/>
          </a:xfrm>
          <a:prstGeom prst="rect">
            <a:avLst/>
          </a:prstGeom>
          <a:noFill/>
          <a:ln w="9525">
            <a:noFill/>
            <a:miter lim="800000"/>
            <a:headEnd/>
            <a:tailEnd/>
          </a:ln>
        </p:spPr>
      </p:pic>
      <p:pic>
        <p:nvPicPr>
          <p:cNvPr id="193548" name="Picture 12" descr="Server-Physical-Single-No-Shadow"/>
          <p:cNvPicPr>
            <a:picLocks noChangeAspect="1" noChangeArrowheads="1"/>
          </p:cNvPicPr>
          <p:nvPr/>
        </p:nvPicPr>
        <p:blipFill>
          <a:blip r:embed="rId11" cstate="print"/>
          <a:srcRect/>
          <a:stretch>
            <a:fillRect/>
          </a:stretch>
        </p:blipFill>
        <p:spPr bwMode="ltGray">
          <a:xfrm>
            <a:off x="954088" y="1433513"/>
            <a:ext cx="1436687" cy="1052512"/>
          </a:xfrm>
          <a:prstGeom prst="rect">
            <a:avLst/>
          </a:prstGeom>
          <a:noFill/>
          <a:ln w="9525">
            <a:noFill/>
            <a:miter lim="800000"/>
            <a:headEnd/>
            <a:tailEnd/>
          </a:ln>
        </p:spPr>
      </p:pic>
      <p:pic>
        <p:nvPicPr>
          <p:cNvPr id="193549" name="Picture 13" descr="Server-Physical-Single-No-Shadow"/>
          <p:cNvPicPr>
            <a:picLocks noChangeAspect="1" noChangeArrowheads="1"/>
          </p:cNvPicPr>
          <p:nvPr/>
        </p:nvPicPr>
        <p:blipFill>
          <a:blip r:embed="rId11" cstate="print"/>
          <a:srcRect/>
          <a:stretch>
            <a:fillRect/>
          </a:stretch>
        </p:blipFill>
        <p:spPr bwMode="ltGray">
          <a:xfrm>
            <a:off x="954088" y="1106488"/>
            <a:ext cx="1436687" cy="1052512"/>
          </a:xfrm>
          <a:prstGeom prst="rect">
            <a:avLst/>
          </a:prstGeom>
          <a:noFill/>
          <a:ln w="9525">
            <a:noFill/>
            <a:miter lim="800000"/>
            <a:headEnd/>
            <a:tailEnd/>
          </a:ln>
        </p:spPr>
      </p:pic>
      <p:pic>
        <p:nvPicPr>
          <p:cNvPr id="193552" name="Picture 150" descr="WinServer03R2"/>
          <p:cNvPicPr>
            <a:picLocks noChangeAspect="1" noChangeArrowheads="1"/>
          </p:cNvPicPr>
          <p:nvPr/>
        </p:nvPicPr>
        <p:blipFill>
          <a:blip r:embed="rId12" cstate="print"/>
          <a:srcRect/>
          <a:stretch>
            <a:fillRect/>
          </a:stretch>
        </p:blipFill>
        <p:spPr bwMode="auto">
          <a:xfrm>
            <a:off x="378460" y="4758055"/>
            <a:ext cx="1803400" cy="249238"/>
          </a:xfrm>
          <a:prstGeom prst="rect">
            <a:avLst/>
          </a:prstGeom>
          <a:noFill/>
          <a:ln w="9525">
            <a:noFill/>
            <a:miter lim="800000"/>
            <a:headEnd/>
            <a:tailEnd/>
          </a:ln>
        </p:spPr>
      </p:pic>
      <p:sp>
        <p:nvSpPr>
          <p:cNvPr id="20528" name="Text Box 163"/>
          <p:cNvSpPr txBox="1">
            <a:spLocks noChangeArrowheads="1"/>
          </p:cNvSpPr>
          <p:nvPr/>
        </p:nvSpPr>
        <p:spPr bwMode="auto">
          <a:xfrm>
            <a:off x="622300" y="4267200"/>
            <a:ext cx="1739900" cy="369328"/>
          </a:xfrm>
          <a:prstGeom prst="rect">
            <a:avLst/>
          </a:prstGeom>
          <a:noFill/>
          <a:ln w="9525">
            <a:noFill/>
            <a:miter lim="800000"/>
            <a:headEnd/>
            <a:tailEnd/>
          </a:ln>
        </p:spPr>
        <p:txBody>
          <a:bodyPr lIns="91436" tIns="45718" rIns="91436" bIns="45718">
            <a:spAutoFit/>
          </a:bodyPr>
          <a:lstStyle/>
          <a:p>
            <a:pPr algn="ctr" defTabSz="912813">
              <a:lnSpc>
                <a:spcPct val="90000"/>
              </a:lnSpc>
              <a:spcBef>
                <a:spcPct val="50000"/>
              </a:spcBef>
            </a:pPr>
            <a:r>
              <a:rPr lang="zh-CN" altLang="en-US" sz="2000" spc="-100" dirty="0" smtClean="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物理基础设施</a:t>
            </a:r>
            <a:endParaRPr lang="en-US" altLang="en-US" sz="2000" spc="-100" dirty="0">
              <a:ln w="3175">
                <a:noFill/>
              </a:ln>
              <a:solidFill>
                <a:schemeClr val="accent1"/>
              </a:soli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p:txBody>
      </p:sp>
      <p:pic>
        <p:nvPicPr>
          <p:cNvPr id="15383" name="Picture 23"/>
          <p:cNvPicPr>
            <a:picLocks noChangeAspect="1" noChangeArrowheads="1"/>
          </p:cNvPicPr>
          <p:nvPr/>
        </p:nvPicPr>
        <p:blipFill>
          <a:blip r:embed="rId13" cstate="print"/>
          <a:srcRect/>
          <a:stretch>
            <a:fillRect/>
          </a:stretch>
        </p:blipFill>
        <p:spPr bwMode="auto">
          <a:xfrm>
            <a:off x="3543300" y="1271588"/>
            <a:ext cx="1862138" cy="477837"/>
          </a:xfrm>
          <a:prstGeom prst="rect">
            <a:avLst/>
          </a:prstGeom>
          <a:noFill/>
          <a:ln w="9525">
            <a:noFill/>
            <a:miter lim="800000"/>
            <a:headEnd/>
            <a:tailEnd/>
          </a:ln>
        </p:spPr>
      </p:pic>
      <p:sp>
        <p:nvSpPr>
          <p:cNvPr id="3" name="Text Box 163"/>
          <p:cNvSpPr txBox="1">
            <a:spLocks noChangeArrowheads="1"/>
          </p:cNvSpPr>
          <p:nvPr/>
        </p:nvSpPr>
        <p:spPr bwMode="auto">
          <a:xfrm>
            <a:off x="5156200" y="3055938"/>
            <a:ext cx="2200275" cy="61554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将 </a:t>
            </a:r>
            <a:r>
              <a:rPr lang="en-US" altLang="zh-CN" sz="1700" dirty="0" smtClean="0">
                <a:latin typeface="Arial" pitchFamily="34" charset="0"/>
              </a:rPr>
              <a:t>VMM </a:t>
            </a:r>
            <a:r>
              <a:rPr lang="zh-CN" altLang="en-US" sz="1700" dirty="0" smtClean="0">
                <a:latin typeface="Arial" pitchFamily="34" charset="0"/>
              </a:rPr>
              <a:t>的代理部署到虚机宿主上</a:t>
            </a:r>
            <a:endParaRPr lang="en-US" sz="1700" dirty="0">
              <a:latin typeface="Arial" pitchFamily="34" charset="0"/>
            </a:endParaRPr>
          </a:p>
        </p:txBody>
      </p:sp>
      <p:sp>
        <p:nvSpPr>
          <p:cNvPr id="4" name="Text Box 163"/>
          <p:cNvSpPr txBox="1">
            <a:spLocks noChangeArrowheads="1"/>
          </p:cNvSpPr>
          <p:nvPr/>
        </p:nvSpPr>
        <p:spPr bwMode="auto">
          <a:xfrm>
            <a:off x="2452688" y="2147888"/>
            <a:ext cx="1833562" cy="87715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收集性能数据以确定要进行整合的候选</a:t>
            </a:r>
            <a:endParaRPr lang="en-US" sz="1700" dirty="0">
              <a:latin typeface="Arial" pitchFamily="34" charset="0"/>
            </a:endParaRPr>
          </a:p>
        </p:txBody>
      </p:sp>
      <p:pic>
        <p:nvPicPr>
          <p:cNvPr id="193571" name="Picture 35" descr="Server-Physical-Single-No-Shadow"/>
          <p:cNvPicPr>
            <a:picLocks noChangeAspect="1" noChangeArrowheads="1"/>
          </p:cNvPicPr>
          <p:nvPr/>
        </p:nvPicPr>
        <p:blipFill>
          <a:blip r:embed="rId11" cstate="print"/>
          <a:srcRect/>
          <a:stretch>
            <a:fillRect/>
          </a:stretch>
        </p:blipFill>
        <p:spPr bwMode="ltGray">
          <a:xfrm>
            <a:off x="954088" y="771525"/>
            <a:ext cx="1436687" cy="1052513"/>
          </a:xfrm>
          <a:prstGeom prst="rect">
            <a:avLst/>
          </a:prstGeom>
          <a:noFill/>
          <a:ln w="9525">
            <a:noFill/>
            <a:miter lim="800000"/>
            <a:headEnd/>
            <a:tailEnd/>
          </a:ln>
        </p:spPr>
      </p:pic>
      <p:sp>
        <p:nvSpPr>
          <p:cNvPr id="5" name="Text Box 163"/>
          <p:cNvSpPr txBox="1">
            <a:spLocks noChangeArrowheads="1"/>
          </p:cNvSpPr>
          <p:nvPr/>
        </p:nvSpPr>
        <p:spPr bwMode="auto">
          <a:xfrm>
            <a:off x="3303588" y="2144713"/>
            <a:ext cx="1824037" cy="61554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将物理服务器转换为虚拟机</a:t>
            </a:r>
            <a:endParaRPr lang="en-US" sz="1700" dirty="0">
              <a:latin typeface="Arial" pitchFamily="34" charset="0"/>
            </a:endParaRPr>
          </a:p>
        </p:txBody>
      </p:sp>
      <p:sp>
        <p:nvSpPr>
          <p:cNvPr id="35" name="Text Box 163"/>
          <p:cNvSpPr txBox="1">
            <a:spLocks noChangeArrowheads="1"/>
          </p:cNvSpPr>
          <p:nvPr/>
        </p:nvSpPr>
        <p:spPr bwMode="auto">
          <a:xfrm>
            <a:off x="5156200" y="3055938"/>
            <a:ext cx="2200275" cy="87715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从虚拟机宿主上收集性能数据以进行智能化的放置</a:t>
            </a:r>
            <a:endParaRPr lang="en-US" sz="1700" dirty="0">
              <a:latin typeface="Arial" pitchFamily="34" charset="0"/>
            </a:endParaRPr>
          </a:p>
        </p:txBody>
      </p:sp>
      <p:sp>
        <p:nvSpPr>
          <p:cNvPr id="36" name="Text Box 163"/>
          <p:cNvSpPr txBox="1">
            <a:spLocks noChangeArrowheads="1"/>
          </p:cNvSpPr>
          <p:nvPr/>
        </p:nvSpPr>
        <p:spPr bwMode="auto">
          <a:xfrm>
            <a:off x="5156200" y="3055938"/>
            <a:ext cx="2200275" cy="61554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在最佳的宿主上智能化的放置每个虚拟机</a:t>
            </a:r>
            <a:endParaRPr lang="en-US" sz="1700" dirty="0">
              <a:latin typeface="Arial" pitchFamily="34" charset="0"/>
            </a:endParaRPr>
          </a:p>
        </p:txBody>
      </p:sp>
      <p:sp>
        <p:nvSpPr>
          <p:cNvPr id="37" name="Text Box 163"/>
          <p:cNvSpPr txBox="1">
            <a:spLocks noChangeArrowheads="1"/>
          </p:cNvSpPr>
          <p:nvPr/>
        </p:nvSpPr>
        <p:spPr bwMode="auto">
          <a:xfrm>
            <a:off x="2395538" y="2414588"/>
            <a:ext cx="1825625" cy="61554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取消或者将这些机器改为它用</a:t>
            </a:r>
            <a:endParaRPr lang="en-US" sz="1700" dirty="0">
              <a:latin typeface="Arial" pitchFamily="34" charset="0"/>
            </a:endParaRPr>
          </a:p>
        </p:txBody>
      </p:sp>
      <p:pic>
        <p:nvPicPr>
          <p:cNvPr id="70" name="Picture 28" descr="Server-Virtual-Single"/>
          <p:cNvPicPr>
            <a:picLocks noChangeAspect="1" noChangeArrowheads="1"/>
          </p:cNvPicPr>
          <p:nvPr/>
        </p:nvPicPr>
        <p:blipFill>
          <a:blip r:embed="rId14" cstate="print"/>
          <a:srcRect/>
          <a:stretch>
            <a:fillRect/>
          </a:stretch>
        </p:blipFill>
        <p:spPr bwMode="ltGray">
          <a:xfrm>
            <a:off x="865188" y="3000375"/>
            <a:ext cx="1600200" cy="1212850"/>
          </a:xfrm>
          <a:prstGeom prst="rect">
            <a:avLst/>
          </a:prstGeom>
          <a:noFill/>
          <a:ln w="9525">
            <a:noFill/>
            <a:miter lim="800000"/>
            <a:headEnd/>
            <a:tailEnd/>
          </a:ln>
        </p:spPr>
      </p:pic>
      <p:pic>
        <p:nvPicPr>
          <p:cNvPr id="71" name="Picture 28" descr="Server-Virtual-Single"/>
          <p:cNvPicPr>
            <a:picLocks noChangeAspect="1" noChangeArrowheads="1"/>
          </p:cNvPicPr>
          <p:nvPr/>
        </p:nvPicPr>
        <p:blipFill>
          <a:blip r:embed="rId14" cstate="print"/>
          <a:srcRect/>
          <a:stretch>
            <a:fillRect/>
          </a:stretch>
        </p:blipFill>
        <p:spPr bwMode="ltGray">
          <a:xfrm>
            <a:off x="865188" y="2376488"/>
            <a:ext cx="1600200" cy="1212850"/>
          </a:xfrm>
          <a:prstGeom prst="rect">
            <a:avLst/>
          </a:prstGeom>
          <a:noFill/>
          <a:ln w="9525">
            <a:noFill/>
            <a:miter lim="800000"/>
            <a:headEnd/>
            <a:tailEnd/>
          </a:ln>
        </p:spPr>
      </p:pic>
      <p:pic>
        <p:nvPicPr>
          <p:cNvPr id="72" name="Picture 28" descr="Server-Virtual-Single"/>
          <p:cNvPicPr>
            <a:picLocks noChangeAspect="1" noChangeArrowheads="1"/>
          </p:cNvPicPr>
          <p:nvPr/>
        </p:nvPicPr>
        <p:blipFill>
          <a:blip r:embed="rId14" cstate="print"/>
          <a:srcRect/>
          <a:stretch>
            <a:fillRect/>
          </a:stretch>
        </p:blipFill>
        <p:spPr bwMode="ltGray">
          <a:xfrm>
            <a:off x="865188" y="2039938"/>
            <a:ext cx="1600200" cy="1212850"/>
          </a:xfrm>
          <a:prstGeom prst="rect">
            <a:avLst/>
          </a:prstGeom>
          <a:noFill/>
          <a:ln w="9525">
            <a:noFill/>
            <a:miter lim="800000"/>
            <a:headEnd/>
            <a:tailEnd/>
          </a:ln>
        </p:spPr>
      </p:pic>
      <p:pic>
        <p:nvPicPr>
          <p:cNvPr id="73" name="Picture 28" descr="Server-Virtual-Single"/>
          <p:cNvPicPr>
            <a:picLocks noChangeAspect="1" noChangeArrowheads="1"/>
          </p:cNvPicPr>
          <p:nvPr/>
        </p:nvPicPr>
        <p:blipFill>
          <a:blip r:embed="rId14" cstate="print"/>
          <a:srcRect/>
          <a:stretch>
            <a:fillRect/>
          </a:stretch>
        </p:blipFill>
        <p:spPr bwMode="ltGray">
          <a:xfrm>
            <a:off x="865188" y="1711325"/>
            <a:ext cx="1600200" cy="1212850"/>
          </a:xfrm>
          <a:prstGeom prst="rect">
            <a:avLst/>
          </a:prstGeom>
          <a:noFill/>
          <a:ln w="9525">
            <a:noFill/>
            <a:miter lim="800000"/>
            <a:headEnd/>
            <a:tailEnd/>
          </a:ln>
        </p:spPr>
      </p:pic>
      <p:pic>
        <p:nvPicPr>
          <p:cNvPr id="74" name="Picture 28" descr="Server-Virtual-Single"/>
          <p:cNvPicPr>
            <a:picLocks noChangeAspect="1" noChangeArrowheads="1"/>
          </p:cNvPicPr>
          <p:nvPr/>
        </p:nvPicPr>
        <p:blipFill>
          <a:blip r:embed="rId14" cstate="print"/>
          <a:srcRect/>
          <a:stretch>
            <a:fillRect/>
          </a:stretch>
        </p:blipFill>
        <p:spPr bwMode="ltGray">
          <a:xfrm>
            <a:off x="865188" y="1376363"/>
            <a:ext cx="1600200" cy="1212850"/>
          </a:xfrm>
          <a:prstGeom prst="rect">
            <a:avLst/>
          </a:prstGeom>
          <a:noFill/>
          <a:ln w="9525">
            <a:noFill/>
            <a:miter lim="800000"/>
            <a:headEnd/>
            <a:tailEnd/>
          </a:ln>
        </p:spPr>
      </p:pic>
      <p:pic>
        <p:nvPicPr>
          <p:cNvPr id="75" name="Picture 28" descr="Server-Virtual-Single"/>
          <p:cNvPicPr>
            <a:picLocks noChangeAspect="1" noChangeArrowheads="1"/>
          </p:cNvPicPr>
          <p:nvPr/>
        </p:nvPicPr>
        <p:blipFill>
          <a:blip r:embed="rId14" cstate="print"/>
          <a:srcRect/>
          <a:stretch>
            <a:fillRect/>
          </a:stretch>
        </p:blipFill>
        <p:spPr bwMode="ltGray">
          <a:xfrm>
            <a:off x="865188" y="1033463"/>
            <a:ext cx="1600200" cy="1212850"/>
          </a:xfrm>
          <a:prstGeom prst="rect">
            <a:avLst/>
          </a:prstGeom>
          <a:noFill/>
          <a:ln w="9525">
            <a:noFill/>
            <a:miter lim="800000"/>
            <a:headEnd/>
            <a:tailEnd/>
          </a:ln>
        </p:spPr>
      </p:pic>
      <p:pic>
        <p:nvPicPr>
          <p:cNvPr id="76" name="Picture 28" descr="Server-Virtual-Single"/>
          <p:cNvPicPr>
            <a:picLocks noChangeAspect="1" noChangeArrowheads="1"/>
          </p:cNvPicPr>
          <p:nvPr/>
        </p:nvPicPr>
        <p:blipFill>
          <a:blip r:embed="rId14" cstate="print"/>
          <a:srcRect/>
          <a:stretch>
            <a:fillRect/>
          </a:stretch>
        </p:blipFill>
        <p:spPr bwMode="ltGray">
          <a:xfrm>
            <a:off x="865188" y="704850"/>
            <a:ext cx="1600200" cy="1212850"/>
          </a:xfrm>
          <a:prstGeom prst="rect">
            <a:avLst/>
          </a:prstGeom>
          <a:noFill/>
          <a:ln w="9525">
            <a:noFill/>
            <a:miter lim="800000"/>
            <a:headEnd/>
            <a:tailEnd/>
          </a:ln>
        </p:spPr>
      </p:pic>
      <p:pic>
        <p:nvPicPr>
          <p:cNvPr id="12332" name="Picture 44" descr="\\.PSF\Parallels Share\Virtualization PPT\Meter-3.png"/>
          <p:cNvPicPr>
            <a:picLocks noChangeAspect="1" noChangeArrowheads="1"/>
          </p:cNvPicPr>
          <p:nvPr/>
        </p:nvPicPr>
        <p:blipFill>
          <a:blip r:embed="rId15" cstate="print"/>
          <a:srcRect/>
          <a:stretch>
            <a:fillRect/>
          </a:stretch>
        </p:blipFill>
        <p:spPr bwMode="ltGray">
          <a:xfrm>
            <a:off x="3821113" y="5121275"/>
            <a:ext cx="447675" cy="447675"/>
          </a:xfrm>
          <a:prstGeom prst="rect">
            <a:avLst/>
          </a:prstGeom>
          <a:noFill/>
          <a:ln w="9525">
            <a:noFill/>
            <a:miter lim="800000"/>
            <a:headEnd/>
            <a:tailEnd/>
          </a:ln>
        </p:spPr>
      </p:pic>
      <p:pic>
        <p:nvPicPr>
          <p:cNvPr id="12333" name="Picture 45" descr="\\.PSF\Parallels Share\Virtualization PPT\Meter-91.png"/>
          <p:cNvPicPr>
            <a:picLocks noChangeAspect="1" noChangeArrowheads="1"/>
          </p:cNvPicPr>
          <p:nvPr/>
        </p:nvPicPr>
        <p:blipFill>
          <a:blip r:embed="rId16" cstate="print"/>
          <a:srcRect/>
          <a:stretch>
            <a:fillRect/>
          </a:stretch>
        </p:blipFill>
        <p:spPr bwMode="ltGray">
          <a:xfrm>
            <a:off x="557213" y="3146425"/>
            <a:ext cx="320675" cy="320675"/>
          </a:xfrm>
          <a:prstGeom prst="rect">
            <a:avLst/>
          </a:prstGeom>
          <a:noFill/>
          <a:ln w="9525">
            <a:noFill/>
            <a:miter lim="800000"/>
            <a:headEnd/>
            <a:tailEnd/>
          </a:ln>
        </p:spPr>
      </p:pic>
      <p:pic>
        <p:nvPicPr>
          <p:cNvPr id="12334" name="Picture 46" descr="\\.PSF\Parallels Share\Virtualization PPT\Meter-5.png"/>
          <p:cNvPicPr>
            <a:picLocks noChangeAspect="1" noChangeArrowheads="1"/>
          </p:cNvPicPr>
          <p:nvPr/>
        </p:nvPicPr>
        <p:blipFill>
          <a:blip r:embed="rId17" cstate="print"/>
          <a:srcRect/>
          <a:stretch>
            <a:fillRect/>
          </a:stretch>
        </p:blipFill>
        <p:spPr bwMode="ltGray">
          <a:xfrm>
            <a:off x="557213" y="2465388"/>
            <a:ext cx="320675" cy="319087"/>
          </a:xfrm>
          <a:prstGeom prst="rect">
            <a:avLst/>
          </a:prstGeom>
          <a:noFill/>
          <a:ln w="9525">
            <a:noFill/>
            <a:miter lim="800000"/>
            <a:headEnd/>
            <a:tailEnd/>
          </a:ln>
        </p:spPr>
      </p:pic>
      <p:pic>
        <p:nvPicPr>
          <p:cNvPr id="12336" name="Picture 48" descr="\\.PSF\Parallels Share\Virtualization PPT\Meter-7.png"/>
          <p:cNvPicPr>
            <a:picLocks noChangeAspect="1" noChangeArrowheads="1"/>
          </p:cNvPicPr>
          <p:nvPr/>
        </p:nvPicPr>
        <p:blipFill>
          <a:blip r:embed="rId18" cstate="print"/>
          <a:srcRect/>
          <a:stretch>
            <a:fillRect/>
          </a:stretch>
        </p:blipFill>
        <p:spPr bwMode="ltGray">
          <a:xfrm>
            <a:off x="557213" y="1439863"/>
            <a:ext cx="320675" cy="320675"/>
          </a:xfrm>
          <a:prstGeom prst="rect">
            <a:avLst/>
          </a:prstGeom>
          <a:noFill/>
          <a:ln w="9525">
            <a:noFill/>
            <a:miter lim="800000"/>
            <a:headEnd/>
            <a:tailEnd/>
          </a:ln>
        </p:spPr>
      </p:pic>
      <p:pic>
        <p:nvPicPr>
          <p:cNvPr id="12337" name="Picture 49" descr="\\.PSF\Parallels Share\Virtualization PPT\Meter-9.png"/>
          <p:cNvPicPr>
            <a:picLocks noChangeAspect="1" noChangeArrowheads="1"/>
          </p:cNvPicPr>
          <p:nvPr/>
        </p:nvPicPr>
        <p:blipFill>
          <a:blip r:embed="rId19" cstate="print"/>
          <a:srcRect/>
          <a:stretch>
            <a:fillRect/>
          </a:stretch>
        </p:blipFill>
        <p:spPr bwMode="ltGray">
          <a:xfrm>
            <a:off x="557213" y="2122488"/>
            <a:ext cx="320675" cy="320675"/>
          </a:xfrm>
          <a:prstGeom prst="rect">
            <a:avLst/>
          </a:prstGeom>
          <a:noFill/>
          <a:ln w="9525">
            <a:noFill/>
            <a:miter lim="800000"/>
            <a:headEnd/>
            <a:tailEnd/>
          </a:ln>
        </p:spPr>
      </p:pic>
      <p:pic>
        <p:nvPicPr>
          <p:cNvPr id="12339" name="Picture 51" descr="\\.PSF\Parallels Share\Virtualization PPT\Meter-11.png"/>
          <p:cNvPicPr>
            <a:picLocks noChangeAspect="1" noChangeArrowheads="1"/>
          </p:cNvPicPr>
          <p:nvPr/>
        </p:nvPicPr>
        <p:blipFill>
          <a:blip r:embed="rId20" cstate="print"/>
          <a:srcRect/>
          <a:stretch>
            <a:fillRect/>
          </a:stretch>
        </p:blipFill>
        <p:spPr bwMode="ltGray">
          <a:xfrm>
            <a:off x="5554663" y="6130925"/>
            <a:ext cx="447675" cy="447675"/>
          </a:xfrm>
          <a:prstGeom prst="rect">
            <a:avLst/>
          </a:prstGeom>
          <a:noFill/>
          <a:ln w="9525">
            <a:noFill/>
            <a:miter lim="800000"/>
            <a:headEnd/>
            <a:tailEnd/>
          </a:ln>
        </p:spPr>
      </p:pic>
      <p:pic>
        <p:nvPicPr>
          <p:cNvPr id="12340" name="Picture 52" descr="\\.PSF\Parallels Share\Virtualization PPT\Meter-17.png"/>
          <p:cNvPicPr>
            <a:picLocks noChangeAspect="1" noChangeArrowheads="1"/>
          </p:cNvPicPr>
          <p:nvPr/>
        </p:nvPicPr>
        <p:blipFill>
          <a:blip r:embed="rId21" cstate="print"/>
          <a:srcRect/>
          <a:stretch>
            <a:fillRect/>
          </a:stretch>
        </p:blipFill>
        <p:spPr bwMode="ltGray">
          <a:xfrm>
            <a:off x="557213" y="1782763"/>
            <a:ext cx="320675" cy="319087"/>
          </a:xfrm>
          <a:prstGeom prst="rect">
            <a:avLst/>
          </a:prstGeom>
          <a:noFill/>
          <a:ln w="9525">
            <a:noFill/>
            <a:miter lim="800000"/>
            <a:headEnd/>
            <a:tailEnd/>
          </a:ln>
        </p:spPr>
      </p:pic>
      <p:pic>
        <p:nvPicPr>
          <p:cNvPr id="12341" name="Picture 53" descr="\\.PSF\Parallels Share\Virtualization PPT\Meter-18.png"/>
          <p:cNvPicPr>
            <a:picLocks noChangeAspect="1" noChangeArrowheads="1"/>
          </p:cNvPicPr>
          <p:nvPr/>
        </p:nvPicPr>
        <p:blipFill>
          <a:blip r:embed="rId22" cstate="print"/>
          <a:srcRect/>
          <a:stretch>
            <a:fillRect/>
          </a:stretch>
        </p:blipFill>
        <p:spPr bwMode="ltGray">
          <a:xfrm>
            <a:off x="557213" y="3487738"/>
            <a:ext cx="320675" cy="320675"/>
          </a:xfrm>
          <a:prstGeom prst="rect">
            <a:avLst/>
          </a:prstGeom>
          <a:noFill/>
          <a:ln w="9525">
            <a:noFill/>
            <a:miter lim="800000"/>
            <a:headEnd/>
            <a:tailEnd/>
          </a:ln>
        </p:spPr>
      </p:pic>
      <p:pic>
        <p:nvPicPr>
          <p:cNvPr id="12342" name="Picture 54" descr="\\.PSF\Parallels Share\Virtualization PPT\Meter-21.png"/>
          <p:cNvPicPr>
            <a:picLocks noChangeAspect="1" noChangeArrowheads="1"/>
          </p:cNvPicPr>
          <p:nvPr/>
        </p:nvPicPr>
        <p:blipFill>
          <a:blip r:embed="rId23" cstate="print"/>
          <a:srcRect/>
          <a:stretch>
            <a:fillRect/>
          </a:stretch>
        </p:blipFill>
        <p:spPr bwMode="ltGray">
          <a:xfrm>
            <a:off x="557213" y="1096963"/>
            <a:ext cx="320675" cy="320675"/>
          </a:xfrm>
          <a:prstGeom prst="rect">
            <a:avLst/>
          </a:prstGeom>
          <a:noFill/>
          <a:ln w="9525">
            <a:noFill/>
            <a:miter lim="800000"/>
            <a:headEnd/>
            <a:tailEnd/>
          </a:ln>
        </p:spPr>
      </p:pic>
      <p:pic>
        <p:nvPicPr>
          <p:cNvPr id="12343" name="Picture 55" descr="\\.PSF\Parallels Share\Virtualization PPT\Meter-23.png"/>
          <p:cNvPicPr>
            <a:picLocks noChangeAspect="1" noChangeArrowheads="1"/>
          </p:cNvPicPr>
          <p:nvPr/>
        </p:nvPicPr>
        <p:blipFill>
          <a:blip r:embed="rId24" cstate="print"/>
          <a:srcRect/>
          <a:stretch>
            <a:fillRect/>
          </a:stretch>
        </p:blipFill>
        <p:spPr bwMode="ltGray">
          <a:xfrm>
            <a:off x="557213" y="2805113"/>
            <a:ext cx="320675" cy="319087"/>
          </a:xfrm>
          <a:prstGeom prst="rect">
            <a:avLst/>
          </a:prstGeom>
          <a:noFill/>
          <a:ln w="9525">
            <a:noFill/>
            <a:miter lim="800000"/>
            <a:headEnd/>
            <a:tailEnd/>
          </a:ln>
        </p:spPr>
      </p:pic>
      <p:pic>
        <p:nvPicPr>
          <p:cNvPr id="12344" name="Picture 56" descr="\\.PSF\Parallels Share\Virtualization PPT\Meter-30.png"/>
          <p:cNvPicPr>
            <a:picLocks noChangeAspect="1" noChangeArrowheads="1"/>
          </p:cNvPicPr>
          <p:nvPr/>
        </p:nvPicPr>
        <p:blipFill>
          <a:blip r:embed="rId25" cstate="print"/>
          <a:srcRect/>
          <a:stretch>
            <a:fillRect/>
          </a:stretch>
        </p:blipFill>
        <p:spPr bwMode="ltGray">
          <a:xfrm>
            <a:off x="4697413" y="5626100"/>
            <a:ext cx="447675" cy="447675"/>
          </a:xfrm>
          <a:prstGeom prst="rect">
            <a:avLst/>
          </a:prstGeom>
          <a:noFill/>
          <a:ln w="9525">
            <a:noFill/>
            <a:miter lim="800000"/>
            <a:headEnd/>
            <a:tailEnd/>
          </a:ln>
        </p:spPr>
      </p:pic>
      <p:pic>
        <p:nvPicPr>
          <p:cNvPr id="193541" name="Picture 5" descr="Server-Physical-Single"/>
          <p:cNvPicPr>
            <a:picLocks noChangeAspect="1" noChangeArrowheads="1"/>
          </p:cNvPicPr>
          <p:nvPr/>
        </p:nvPicPr>
        <p:blipFill>
          <a:blip r:embed="rId10" cstate="print"/>
          <a:srcRect/>
          <a:stretch>
            <a:fillRect/>
          </a:stretch>
        </p:blipFill>
        <p:spPr bwMode="ltGray">
          <a:xfrm>
            <a:off x="4487863" y="471488"/>
            <a:ext cx="2238375" cy="1655762"/>
          </a:xfrm>
          <a:prstGeom prst="rect">
            <a:avLst/>
          </a:prstGeom>
          <a:noFill/>
          <a:ln w="9525">
            <a:noFill/>
            <a:miter lim="800000"/>
            <a:headEnd/>
            <a:tailEnd/>
          </a:ln>
        </p:spPr>
      </p:pic>
      <p:pic>
        <p:nvPicPr>
          <p:cNvPr id="193539" name="Picture 3" descr="KVM-Physical"/>
          <p:cNvPicPr>
            <a:picLocks noChangeAspect="1" noChangeArrowheads="1"/>
          </p:cNvPicPr>
          <p:nvPr/>
        </p:nvPicPr>
        <p:blipFill>
          <a:blip r:embed="rId26" cstate="print"/>
          <a:srcRect/>
          <a:stretch>
            <a:fillRect/>
          </a:stretch>
        </p:blipFill>
        <p:spPr bwMode="ltGray">
          <a:xfrm>
            <a:off x="5154613" y="901700"/>
            <a:ext cx="1974850" cy="1866900"/>
          </a:xfrm>
          <a:prstGeom prst="rect">
            <a:avLst/>
          </a:prstGeom>
          <a:noFill/>
          <a:ln w="9525">
            <a:noFill/>
            <a:miter lim="800000"/>
            <a:headEnd/>
            <a:tailEnd/>
          </a:ln>
        </p:spPr>
      </p:pic>
      <p:sp>
        <p:nvSpPr>
          <p:cNvPr id="6" name="Text Box 163"/>
          <p:cNvSpPr txBox="1">
            <a:spLocks noChangeArrowheads="1"/>
          </p:cNvSpPr>
          <p:nvPr/>
        </p:nvSpPr>
        <p:spPr bwMode="auto">
          <a:xfrm>
            <a:off x="6789738" y="2481263"/>
            <a:ext cx="2112962" cy="615549"/>
          </a:xfrm>
          <a:prstGeom prst="rect">
            <a:avLst/>
          </a:prstGeom>
          <a:noFill/>
          <a:ln w="9525">
            <a:noFill/>
            <a:miter lim="800000"/>
            <a:headEnd/>
            <a:tailEnd/>
          </a:ln>
        </p:spPr>
        <p:txBody>
          <a:bodyPr lIns="91436" tIns="45718" rIns="91436" bIns="45718">
            <a:spAutoFit/>
          </a:bodyPr>
          <a:lstStyle/>
          <a:p>
            <a:pPr algn="ctr" defTabSz="912813">
              <a:spcBef>
                <a:spcPct val="50000"/>
              </a:spcBef>
            </a:pPr>
            <a:r>
              <a:rPr lang="zh-CN" altLang="en-US" sz="1700" dirty="0" smtClean="0">
                <a:latin typeface="Arial" pitchFamily="34" charset="0"/>
              </a:rPr>
              <a:t>进行整合候选的优先级报告</a:t>
            </a:r>
            <a:endParaRPr lang="en-US" sz="1700" dirty="0">
              <a:latin typeface="Arial" pitchFamily="34" charset="0"/>
            </a:endParaRPr>
          </a:p>
        </p:txBody>
      </p:sp>
      <p:pic>
        <p:nvPicPr>
          <p:cNvPr id="59" name="Picture 25" descr="\\.PSF\Parallels Share\Virtualization PPT\Windows-Server-2008-Logo.png"/>
          <p:cNvPicPr>
            <a:picLocks noChangeAspect="1" noChangeArrowheads="1"/>
          </p:cNvPicPr>
          <p:nvPr/>
        </p:nvPicPr>
        <p:blipFill>
          <a:blip r:embed="rId27" cstate="print"/>
          <a:srcRect/>
          <a:stretch>
            <a:fillRect/>
          </a:stretch>
        </p:blipFill>
        <p:spPr bwMode="auto">
          <a:xfrm>
            <a:off x="451485" y="5102543"/>
            <a:ext cx="1652588" cy="252412"/>
          </a:xfrm>
          <a:prstGeom prst="rect">
            <a:avLst/>
          </a:prstGeom>
          <a:noFill/>
          <a:ln w="9525">
            <a:noFill/>
            <a:miter lim="800000"/>
            <a:headEnd/>
            <a:tailEnd/>
          </a:ln>
        </p:spPr>
      </p:pic>
      <p:pic>
        <p:nvPicPr>
          <p:cNvPr id="10298" name="Picture 58" descr="\\.PSF\Parallels Share\Virtualization PPT\Screen-Prioritized-Consolidation-Candidates.png"/>
          <p:cNvPicPr>
            <a:picLocks noChangeAspect="1" noChangeArrowheads="1"/>
          </p:cNvPicPr>
          <p:nvPr/>
        </p:nvPicPr>
        <p:blipFill>
          <a:blip r:embed="rId28" cstate="print"/>
          <a:srcRect/>
          <a:stretch>
            <a:fillRect/>
          </a:stretch>
        </p:blipFill>
        <p:spPr bwMode="ltGray">
          <a:xfrm>
            <a:off x="5981700" y="1058863"/>
            <a:ext cx="433388" cy="684212"/>
          </a:xfrm>
          <a:prstGeom prst="rect">
            <a:avLst/>
          </a:prstGeom>
          <a:noFill/>
          <a:ln w="9525">
            <a:noFill/>
            <a:miter lim="800000"/>
            <a:headEnd/>
            <a:tailEnd/>
          </a:ln>
        </p:spPr>
      </p:pic>
      <p:pic>
        <p:nvPicPr>
          <p:cNvPr id="10299" name="Picture 59" descr="\\.PSF\Parallels Share\Virtualization PPT\Screen-Intelligent-Placement.png"/>
          <p:cNvPicPr>
            <a:picLocks noChangeAspect="1" noChangeArrowheads="1"/>
          </p:cNvPicPr>
          <p:nvPr/>
        </p:nvPicPr>
        <p:blipFill>
          <a:blip r:embed="rId29" cstate="print"/>
          <a:srcRect/>
          <a:stretch>
            <a:fillRect/>
          </a:stretch>
        </p:blipFill>
        <p:spPr bwMode="ltGray">
          <a:xfrm>
            <a:off x="5981700" y="1058863"/>
            <a:ext cx="433388" cy="684212"/>
          </a:xfrm>
          <a:prstGeom prst="rect">
            <a:avLst/>
          </a:prstGeom>
          <a:noFill/>
          <a:ln w="9525">
            <a:noFill/>
            <a:miter lim="800000"/>
            <a:headEnd/>
            <a:tailEnd/>
          </a:ln>
        </p:spPr>
      </p:pic>
      <p:pic>
        <p:nvPicPr>
          <p:cNvPr id="62" name="Picture 45" descr="\\.PSF\Parallels Share\Virtualization PPT\Meter-91.png"/>
          <p:cNvPicPr>
            <a:picLocks noChangeAspect="1" noChangeArrowheads="1"/>
          </p:cNvPicPr>
          <p:nvPr/>
        </p:nvPicPr>
        <p:blipFill>
          <a:blip r:embed="rId16" cstate="print"/>
          <a:srcRect/>
          <a:stretch>
            <a:fillRect/>
          </a:stretch>
        </p:blipFill>
        <p:spPr bwMode="ltGray">
          <a:xfrm>
            <a:off x="461963" y="3044825"/>
            <a:ext cx="428625" cy="430213"/>
          </a:xfrm>
          <a:prstGeom prst="rect">
            <a:avLst/>
          </a:prstGeom>
          <a:noFill/>
          <a:ln w="9525">
            <a:noFill/>
            <a:miter lim="800000"/>
            <a:headEnd/>
            <a:tailEnd/>
          </a:ln>
        </p:spPr>
      </p:pic>
      <p:sp>
        <p:nvSpPr>
          <p:cNvPr id="63" name="Title 62"/>
          <p:cNvSpPr>
            <a:spLocks noGrp="1"/>
          </p:cNvSpPr>
          <p:nvPr>
            <p:ph type="title"/>
          </p:nvPr>
        </p:nvSpPr>
        <p:spPr>
          <a:xfrm>
            <a:off x="457200" y="274638"/>
            <a:ext cx="8229600" cy="707882"/>
          </a:xfrm>
        </p:spPr>
        <p:txBody>
          <a:bodyPr vert="horz" wrap="square" lIns="91436" tIns="45718" rIns="91436" bIns="45718" rtlCol="0" anchor="t" anchorCtr="0">
            <a:spAutoFit/>
          </a:bodyPr>
          <a:lstStyle/>
          <a:p>
            <a:pPr defTabSz="912520">
              <a:defRPr/>
            </a:pPr>
            <a:r>
              <a:rPr lang="zh-CN" altLang="en-US" dirty="0" smtClean="0"/>
              <a:t>物理服务器的</a:t>
            </a:r>
            <a:r>
              <a:rPr lang="zh-CN" dirty="0" smtClean="0"/>
              <a:t>整合</a:t>
            </a:r>
            <a:endParaRPr lang="zh-CN" dirty="0"/>
          </a:p>
        </p:txBody>
      </p:sp>
      <p:pic>
        <p:nvPicPr>
          <p:cNvPr id="64" name="Picture 2" descr="C:\Users\rajivaru\Documents\MS_Files\WSV\BOM\Logos\WS08-HypeV_h_rgb_r.png"/>
          <p:cNvPicPr>
            <a:picLocks noChangeAspect="1" noChangeArrowheads="1"/>
          </p:cNvPicPr>
          <p:nvPr/>
        </p:nvPicPr>
        <p:blipFill>
          <a:blip r:embed="rId30" cstate="print"/>
          <a:srcRect/>
          <a:stretch>
            <a:fillRect/>
          </a:stretch>
        </p:blipFill>
        <p:spPr bwMode="auto">
          <a:xfrm>
            <a:off x="7162800" y="6096000"/>
            <a:ext cx="1676400" cy="372010"/>
          </a:xfrm>
          <a:prstGeom prst="rect">
            <a:avLst/>
          </a:prstGeom>
          <a:noFill/>
        </p:spPr>
      </p:pic>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fade">
                                      <p:cBhvr>
                                        <p:cTn id="7" dur="1000"/>
                                        <p:tgtEl>
                                          <p:spTgt spid="193542"/>
                                        </p:tgtEl>
                                      </p:cBhvr>
                                    </p:animEffect>
                                  </p:childTnLst>
                                </p:cTn>
                              </p:par>
                              <p:par>
                                <p:cTn id="8" presetID="10" presetClass="entr" presetSubtype="0" fill="hold" nodeType="withEffect">
                                  <p:stCondLst>
                                    <p:cond delay="0"/>
                                  </p:stCondLst>
                                  <p:childTnLst>
                                    <p:set>
                                      <p:cBhvr>
                                        <p:cTn id="9" dur="1" fill="hold">
                                          <p:stCondLst>
                                            <p:cond delay="0"/>
                                          </p:stCondLst>
                                        </p:cTn>
                                        <p:tgtEl>
                                          <p:spTgt spid="193544"/>
                                        </p:tgtEl>
                                        <p:attrNameLst>
                                          <p:attrName>style.visibility</p:attrName>
                                        </p:attrNameLst>
                                      </p:cBhvr>
                                      <p:to>
                                        <p:strVal val="visible"/>
                                      </p:to>
                                    </p:set>
                                    <p:animEffect transition="in" filter="fade">
                                      <p:cBhvr>
                                        <p:cTn id="10" dur="1000"/>
                                        <p:tgtEl>
                                          <p:spTgt spid="193544"/>
                                        </p:tgtEl>
                                      </p:cBhvr>
                                    </p:animEffect>
                                  </p:childTnLst>
                                </p:cTn>
                              </p:par>
                              <p:par>
                                <p:cTn id="11" presetID="10" presetClass="entr" presetSubtype="0" fill="hold" nodeType="withEffect">
                                  <p:stCondLst>
                                    <p:cond delay="0"/>
                                  </p:stCondLst>
                                  <p:childTnLst>
                                    <p:set>
                                      <p:cBhvr>
                                        <p:cTn id="12" dur="1" fill="hold">
                                          <p:stCondLst>
                                            <p:cond delay="0"/>
                                          </p:stCondLst>
                                        </p:cTn>
                                        <p:tgtEl>
                                          <p:spTgt spid="193545"/>
                                        </p:tgtEl>
                                        <p:attrNameLst>
                                          <p:attrName>style.visibility</p:attrName>
                                        </p:attrNameLst>
                                      </p:cBhvr>
                                      <p:to>
                                        <p:strVal val="visible"/>
                                      </p:to>
                                    </p:set>
                                    <p:animEffect transition="in" filter="fade">
                                      <p:cBhvr>
                                        <p:cTn id="13" dur="1000"/>
                                        <p:tgtEl>
                                          <p:spTgt spid="193545"/>
                                        </p:tgtEl>
                                      </p:cBhvr>
                                    </p:animEffect>
                                  </p:childTnLst>
                                </p:cTn>
                              </p:par>
                              <p:par>
                                <p:cTn id="14" presetID="10" presetClass="entr" presetSubtype="0" fill="hold" nodeType="withEffect">
                                  <p:stCondLst>
                                    <p:cond delay="0"/>
                                  </p:stCondLst>
                                  <p:childTnLst>
                                    <p:set>
                                      <p:cBhvr>
                                        <p:cTn id="15" dur="1" fill="hold">
                                          <p:stCondLst>
                                            <p:cond delay="0"/>
                                          </p:stCondLst>
                                        </p:cTn>
                                        <p:tgtEl>
                                          <p:spTgt spid="193546"/>
                                        </p:tgtEl>
                                        <p:attrNameLst>
                                          <p:attrName>style.visibility</p:attrName>
                                        </p:attrNameLst>
                                      </p:cBhvr>
                                      <p:to>
                                        <p:strVal val="visible"/>
                                      </p:to>
                                    </p:set>
                                    <p:animEffect transition="in" filter="fade">
                                      <p:cBhvr>
                                        <p:cTn id="16" dur="1000"/>
                                        <p:tgtEl>
                                          <p:spTgt spid="193546"/>
                                        </p:tgtEl>
                                      </p:cBhvr>
                                    </p:animEffect>
                                  </p:childTnLst>
                                </p:cTn>
                              </p:par>
                              <p:par>
                                <p:cTn id="17" presetID="10" presetClass="entr" presetSubtype="0" fill="hold" nodeType="withEffect">
                                  <p:stCondLst>
                                    <p:cond delay="0"/>
                                  </p:stCondLst>
                                  <p:childTnLst>
                                    <p:set>
                                      <p:cBhvr>
                                        <p:cTn id="18" dur="1" fill="hold">
                                          <p:stCondLst>
                                            <p:cond delay="0"/>
                                          </p:stCondLst>
                                        </p:cTn>
                                        <p:tgtEl>
                                          <p:spTgt spid="193547"/>
                                        </p:tgtEl>
                                        <p:attrNameLst>
                                          <p:attrName>style.visibility</p:attrName>
                                        </p:attrNameLst>
                                      </p:cBhvr>
                                      <p:to>
                                        <p:strVal val="visible"/>
                                      </p:to>
                                    </p:set>
                                    <p:animEffect transition="in" filter="fade">
                                      <p:cBhvr>
                                        <p:cTn id="19" dur="1000"/>
                                        <p:tgtEl>
                                          <p:spTgt spid="193547"/>
                                        </p:tgtEl>
                                      </p:cBhvr>
                                    </p:animEffect>
                                  </p:childTnLst>
                                </p:cTn>
                              </p:par>
                              <p:par>
                                <p:cTn id="20" presetID="10" presetClass="entr" presetSubtype="0" fill="hold" nodeType="withEffect">
                                  <p:stCondLst>
                                    <p:cond delay="0"/>
                                  </p:stCondLst>
                                  <p:childTnLst>
                                    <p:set>
                                      <p:cBhvr>
                                        <p:cTn id="21" dur="1" fill="hold">
                                          <p:stCondLst>
                                            <p:cond delay="0"/>
                                          </p:stCondLst>
                                        </p:cTn>
                                        <p:tgtEl>
                                          <p:spTgt spid="193548"/>
                                        </p:tgtEl>
                                        <p:attrNameLst>
                                          <p:attrName>style.visibility</p:attrName>
                                        </p:attrNameLst>
                                      </p:cBhvr>
                                      <p:to>
                                        <p:strVal val="visible"/>
                                      </p:to>
                                    </p:set>
                                    <p:animEffect transition="in" filter="fade">
                                      <p:cBhvr>
                                        <p:cTn id="22" dur="1000"/>
                                        <p:tgtEl>
                                          <p:spTgt spid="193548"/>
                                        </p:tgtEl>
                                      </p:cBhvr>
                                    </p:animEffect>
                                  </p:childTnLst>
                                </p:cTn>
                              </p:par>
                              <p:par>
                                <p:cTn id="23" presetID="10" presetClass="entr" presetSubtype="0" fill="hold" nodeType="withEffect">
                                  <p:stCondLst>
                                    <p:cond delay="0"/>
                                  </p:stCondLst>
                                  <p:childTnLst>
                                    <p:set>
                                      <p:cBhvr>
                                        <p:cTn id="24" dur="1" fill="hold">
                                          <p:stCondLst>
                                            <p:cond delay="0"/>
                                          </p:stCondLst>
                                        </p:cTn>
                                        <p:tgtEl>
                                          <p:spTgt spid="193549"/>
                                        </p:tgtEl>
                                        <p:attrNameLst>
                                          <p:attrName>style.visibility</p:attrName>
                                        </p:attrNameLst>
                                      </p:cBhvr>
                                      <p:to>
                                        <p:strVal val="visible"/>
                                      </p:to>
                                    </p:set>
                                    <p:animEffect transition="in" filter="fade">
                                      <p:cBhvr>
                                        <p:cTn id="25" dur="1000"/>
                                        <p:tgtEl>
                                          <p:spTgt spid="193549"/>
                                        </p:tgtEl>
                                      </p:cBhvr>
                                    </p:animEffect>
                                  </p:childTnLst>
                                </p:cTn>
                              </p:par>
                              <p:par>
                                <p:cTn id="26" presetID="10" presetClass="entr" presetSubtype="0" fill="hold" nodeType="withEffect">
                                  <p:stCondLst>
                                    <p:cond delay="0"/>
                                  </p:stCondLst>
                                  <p:childTnLst>
                                    <p:set>
                                      <p:cBhvr>
                                        <p:cTn id="27" dur="1" fill="hold">
                                          <p:stCondLst>
                                            <p:cond delay="0"/>
                                          </p:stCondLst>
                                        </p:cTn>
                                        <p:tgtEl>
                                          <p:spTgt spid="193552"/>
                                        </p:tgtEl>
                                        <p:attrNameLst>
                                          <p:attrName>style.visibility</p:attrName>
                                        </p:attrNameLst>
                                      </p:cBhvr>
                                      <p:to>
                                        <p:strVal val="visible"/>
                                      </p:to>
                                    </p:set>
                                    <p:animEffect transition="in" filter="fade">
                                      <p:cBhvr>
                                        <p:cTn id="28" dur="1000"/>
                                        <p:tgtEl>
                                          <p:spTgt spid="193552"/>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20528"/>
                                        </p:tgtEl>
                                        <p:attrNameLst>
                                          <p:attrName>style.visibility</p:attrName>
                                        </p:attrNameLst>
                                      </p:cBhvr>
                                      <p:to>
                                        <p:strVal val="visible"/>
                                      </p:to>
                                    </p:set>
                                    <p:animEffect transition="in" filter="fade">
                                      <p:cBhvr>
                                        <p:cTn id="34" dur="1000"/>
                                        <p:tgtEl>
                                          <p:spTgt spid="20528"/>
                                        </p:tgtEl>
                                      </p:cBhvr>
                                    </p:animEffect>
                                  </p:childTnLst>
                                </p:cTn>
                              </p:par>
                              <p:par>
                                <p:cTn id="35" presetID="10" presetClass="entr" presetSubtype="0" fill="hold" nodeType="withEffect">
                                  <p:stCondLst>
                                    <p:cond delay="0"/>
                                  </p:stCondLst>
                                  <p:childTnLst>
                                    <p:set>
                                      <p:cBhvr>
                                        <p:cTn id="36" dur="1" fill="hold">
                                          <p:stCondLst>
                                            <p:cond delay="0"/>
                                          </p:stCondLst>
                                        </p:cTn>
                                        <p:tgtEl>
                                          <p:spTgt spid="193571"/>
                                        </p:tgtEl>
                                        <p:attrNameLst>
                                          <p:attrName>style.visibility</p:attrName>
                                        </p:attrNameLst>
                                      </p:cBhvr>
                                      <p:to>
                                        <p:strVal val="visible"/>
                                      </p:to>
                                    </p:set>
                                    <p:animEffect transition="in" filter="fade">
                                      <p:cBhvr>
                                        <p:cTn id="37" dur="1000"/>
                                        <p:tgtEl>
                                          <p:spTgt spid="1935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97"/>
                                        </p:tgtEl>
                                        <p:attrNameLst>
                                          <p:attrName>style.visibility</p:attrName>
                                        </p:attrNameLst>
                                      </p:cBhvr>
                                      <p:to>
                                        <p:strVal val="visible"/>
                                      </p:to>
                                    </p:set>
                                    <p:animEffect transition="in" filter="fade">
                                      <p:cBhvr>
                                        <p:cTn id="42" dur="1000"/>
                                        <p:tgtEl>
                                          <p:spTgt spid="10297"/>
                                        </p:tgtEl>
                                      </p:cBhvr>
                                    </p:animEffect>
                                  </p:childTnLst>
                                </p:cTn>
                              </p:par>
                              <p:par>
                                <p:cTn id="43" presetID="10" presetClass="entr" presetSubtype="0" fill="hold" nodeType="withEffect">
                                  <p:stCondLst>
                                    <p:cond delay="0"/>
                                  </p:stCondLst>
                                  <p:childTnLst>
                                    <p:set>
                                      <p:cBhvr>
                                        <p:cTn id="44" dur="1" fill="hold">
                                          <p:stCondLst>
                                            <p:cond delay="0"/>
                                          </p:stCondLst>
                                        </p:cTn>
                                        <p:tgtEl>
                                          <p:spTgt spid="10292"/>
                                        </p:tgtEl>
                                        <p:attrNameLst>
                                          <p:attrName>style.visibility</p:attrName>
                                        </p:attrNameLst>
                                      </p:cBhvr>
                                      <p:to>
                                        <p:strVal val="visible"/>
                                      </p:to>
                                    </p:set>
                                    <p:animEffect transition="in" filter="fade">
                                      <p:cBhvr>
                                        <p:cTn id="45" dur="1000"/>
                                        <p:tgtEl>
                                          <p:spTgt spid="10292"/>
                                        </p:tgtEl>
                                      </p:cBhvr>
                                    </p:animEffect>
                                  </p:childTnLst>
                                </p:cTn>
                              </p:par>
                              <p:par>
                                <p:cTn id="46" presetID="10" presetClass="entr" presetSubtype="0" fill="hold" nodeType="withEffect">
                                  <p:stCondLst>
                                    <p:cond delay="0"/>
                                  </p:stCondLst>
                                  <p:childTnLst>
                                    <p:set>
                                      <p:cBhvr>
                                        <p:cTn id="47" dur="1" fill="hold">
                                          <p:stCondLst>
                                            <p:cond delay="0"/>
                                          </p:stCondLst>
                                        </p:cTn>
                                        <p:tgtEl>
                                          <p:spTgt spid="10293"/>
                                        </p:tgtEl>
                                        <p:attrNameLst>
                                          <p:attrName>style.visibility</p:attrName>
                                        </p:attrNameLst>
                                      </p:cBhvr>
                                      <p:to>
                                        <p:strVal val="visible"/>
                                      </p:to>
                                    </p:set>
                                    <p:animEffect transition="in" filter="fade">
                                      <p:cBhvr>
                                        <p:cTn id="48" dur="1000"/>
                                        <p:tgtEl>
                                          <p:spTgt spid="10293"/>
                                        </p:tgtEl>
                                      </p:cBhvr>
                                    </p:animEffect>
                                  </p:childTnLst>
                                </p:cTn>
                              </p:par>
                              <p:par>
                                <p:cTn id="49" presetID="10" presetClass="entr" presetSubtype="0" fill="hold" nodeType="withEffect">
                                  <p:stCondLst>
                                    <p:cond delay="0"/>
                                  </p:stCondLst>
                                  <p:childTnLst>
                                    <p:set>
                                      <p:cBhvr>
                                        <p:cTn id="50" dur="1" fill="hold">
                                          <p:stCondLst>
                                            <p:cond delay="0"/>
                                          </p:stCondLst>
                                        </p:cTn>
                                        <p:tgtEl>
                                          <p:spTgt spid="10294"/>
                                        </p:tgtEl>
                                        <p:attrNameLst>
                                          <p:attrName>style.visibility</p:attrName>
                                        </p:attrNameLst>
                                      </p:cBhvr>
                                      <p:to>
                                        <p:strVal val="visible"/>
                                      </p:to>
                                    </p:set>
                                    <p:animEffect transition="in" filter="fade">
                                      <p:cBhvr>
                                        <p:cTn id="51" dur="1000"/>
                                        <p:tgtEl>
                                          <p:spTgt spid="10294"/>
                                        </p:tgtEl>
                                      </p:cBhvr>
                                    </p:animEffect>
                                  </p:childTnLst>
                                </p:cTn>
                              </p:par>
                              <p:par>
                                <p:cTn id="52" presetID="10" presetClass="entr" presetSubtype="0" fill="hold" nodeType="withEffect">
                                  <p:stCondLst>
                                    <p:cond delay="0"/>
                                  </p:stCondLst>
                                  <p:childTnLst>
                                    <p:set>
                                      <p:cBhvr>
                                        <p:cTn id="53" dur="1" fill="hold">
                                          <p:stCondLst>
                                            <p:cond delay="0"/>
                                          </p:stCondLst>
                                        </p:cTn>
                                        <p:tgtEl>
                                          <p:spTgt spid="10295"/>
                                        </p:tgtEl>
                                        <p:attrNameLst>
                                          <p:attrName>style.visibility</p:attrName>
                                        </p:attrNameLst>
                                      </p:cBhvr>
                                      <p:to>
                                        <p:strVal val="visible"/>
                                      </p:to>
                                    </p:set>
                                    <p:animEffect transition="in" filter="fade">
                                      <p:cBhvr>
                                        <p:cTn id="54" dur="1000"/>
                                        <p:tgtEl>
                                          <p:spTgt spid="1029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3541"/>
                                        </p:tgtEl>
                                        <p:attrNameLst>
                                          <p:attrName>style.visibility</p:attrName>
                                        </p:attrNameLst>
                                      </p:cBhvr>
                                      <p:to>
                                        <p:strVal val="visible"/>
                                      </p:to>
                                    </p:set>
                                    <p:animEffect transition="in" filter="fade">
                                      <p:cBhvr>
                                        <p:cTn id="59" dur="1000"/>
                                        <p:tgtEl>
                                          <p:spTgt spid="193541"/>
                                        </p:tgtEl>
                                      </p:cBhvr>
                                    </p:animEffect>
                                  </p:childTnLst>
                                </p:cTn>
                              </p:par>
                              <p:par>
                                <p:cTn id="60" presetID="10" presetClass="entr" presetSubtype="0" fill="hold" nodeType="withEffect">
                                  <p:stCondLst>
                                    <p:cond delay="0"/>
                                  </p:stCondLst>
                                  <p:childTnLst>
                                    <p:set>
                                      <p:cBhvr>
                                        <p:cTn id="61" dur="1" fill="hold">
                                          <p:stCondLst>
                                            <p:cond delay="0"/>
                                          </p:stCondLst>
                                        </p:cTn>
                                        <p:tgtEl>
                                          <p:spTgt spid="193539"/>
                                        </p:tgtEl>
                                        <p:attrNameLst>
                                          <p:attrName>style.visibility</p:attrName>
                                        </p:attrNameLst>
                                      </p:cBhvr>
                                      <p:to>
                                        <p:strVal val="visible"/>
                                      </p:to>
                                    </p:set>
                                    <p:animEffect transition="in" filter="fade">
                                      <p:cBhvr>
                                        <p:cTn id="62" dur="1000"/>
                                        <p:tgtEl>
                                          <p:spTgt spid="193539"/>
                                        </p:tgtEl>
                                      </p:cBhvr>
                                    </p:animEffect>
                                  </p:childTnLst>
                                </p:cTn>
                              </p:par>
                              <p:par>
                                <p:cTn id="63" presetID="10" presetClass="entr" presetSubtype="0" fill="hold" nodeType="withEffect">
                                  <p:stCondLst>
                                    <p:cond delay="0"/>
                                  </p:stCondLst>
                                  <p:childTnLst>
                                    <p:set>
                                      <p:cBhvr>
                                        <p:cTn id="64" dur="1" fill="hold">
                                          <p:stCondLst>
                                            <p:cond delay="0"/>
                                          </p:stCondLst>
                                        </p:cTn>
                                        <p:tgtEl>
                                          <p:spTgt spid="15383"/>
                                        </p:tgtEl>
                                        <p:attrNameLst>
                                          <p:attrName>style.visibility</p:attrName>
                                        </p:attrNameLst>
                                      </p:cBhvr>
                                      <p:to>
                                        <p:strVal val="visible"/>
                                      </p:to>
                                    </p:set>
                                    <p:animEffect transition="in" filter="fade">
                                      <p:cBhvr>
                                        <p:cTn id="65" dur="1000"/>
                                        <p:tgtEl>
                                          <p:spTgt spid="153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1000"/>
                                        <p:tgtEl>
                                          <p:spTgt spid="79"/>
                                        </p:tgtEl>
                                      </p:cBhvr>
                                    </p:animEffect>
                                  </p:childTnLst>
                                </p:cTn>
                              </p:par>
                              <p:par>
                                <p:cTn id="75" presetID="10"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0"/>
                                        <p:tgtEl>
                                          <p:spTgt spid="80"/>
                                        </p:tgtEl>
                                      </p:cBhvr>
                                    </p:animEffect>
                                  </p:childTnLst>
                                </p:cTn>
                              </p:par>
                              <p:par>
                                <p:cTn id="78" presetID="10" presetClass="entr" presetSubtype="0" fill="hold"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1000"/>
                                        <p:tgtEl>
                                          <p:spTgt spid="81"/>
                                        </p:tgtEl>
                                      </p:cBhvr>
                                    </p:animEffect>
                                  </p:childTnLst>
                                </p:cTn>
                              </p:par>
                              <p:par>
                                <p:cTn id="81" presetID="42" presetClass="path" presetSubtype="0" accel="50000" fill="hold" nodeType="withEffect">
                                  <p:stCondLst>
                                    <p:cond delay="0"/>
                                  </p:stCondLst>
                                  <p:childTnLst>
                                    <p:animMotion origin="layout" path="M 0.01875 -0.00139 L -0.12205 0.55602 " pathEditMode="relative" rAng="0" ptsTypes="AA">
                                      <p:cBhvr>
                                        <p:cTn id="82" dur="2000" fill="hold"/>
                                        <p:tgtEl>
                                          <p:spTgt spid="79"/>
                                        </p:tgtEl>
                                        <p:attrNameLst>
                                          <p:attrName>ppt_x</p:attrName>
                                          <p:attrName>ppt_y</p:attrName>
                                        </p:attrNameLst>
                                      </p:cBhvr>
                                      <p:rCtr x="-70" y="279"/>
                                    </p:animMotion>
                                  </p:childTnLst>
                                </p:cTn>
                              </p:par>
                              <p:par>
                                <p:cTn id="83" presetID="42" presetClass="path" presetSubtype="0" accel="50000" fill="hold" nodeType="withEffect">
                                  <p:stCondLst>
                                    <p:cond delay="0"/>
                                  </p:stCondLst>
                                  <p:childTnLst>
                                    <p:animMotion origin="layout" path="M 0.01788 0.00116 L -0.00781 0.62408 " pathEditMode="relative" rAng="0" ptsTypes="AA">
                                      <p:cBhvr>
                                        <p:cTn id="84" dur="2000" fill="hold"/>
                                        <p:tgtEl>
                                          <p:spTgt spid="80"/>
                                        </p:tgtEl>
                                        <p:attrNameLst>
                                          <p:attrName>ppt_x</p:attrName>
                                          <p:attrName>ppt_y</p:attrName>
                                        </p:attrNameLst>
                                      </p:cBhvr>
                                      <p:rCtr x="-13" y="311"/>
                                    </p:animMotion>
                                  </p:childTnLst>
                                </p:cTn>
                              </p:par>
                              <p:par>
                                <p:cTn id="85" presetID="42" presetClass="path" presetSubtype="0" accel="50000" fill="hold" nodeType="withEffect">
                                  <p:stCondLst>
                                    <p:cond delay="0"/>
                                  </p:stCondLst>
                                  <p:childTnLst>
                                    <p:animMotion origin="layout" path="M 0.01788 0.00116 L 0.0835 0.7051 " pathEditMode="relative" rAng="0" ptsTypes="AA">
                                      <p:cBhvr>
                                        <p:cTn id="86" dur="2000" fill="hold"/>
                                        <p:tgtEl>
                                          <p:spTgt spid="81"/>
                                        </p:tgtEl>
                                        <p:attrNameLst>
                                          <p:attrName>ppt_x</p:attrName>
                                          <p:attrName>ppt_y</p:attrName>
                                        </p:attrNameLst>
                                      </p:cBhvr>
                                      <p:rCtr x="33" y="352"/>
                                    </p:animMotion>
                                  </p:childTnLst>
                                </p:cTn>
                              </p:par>
                              <p:par>
                                <p:cTn id="87" presetID="10" presetClass="exit" presetSubtype="0" fill="hold" nodeType="withEffect">
                                  <p:stCondLst>
                                    <p:cond delay="1700"/>
                                  </p:stCondLst>
                                  <p:childTnLst>
                                    <p:animEffect transition="out" filter="fade">
                                      <p:cBhvr>
                                        <p:cTn id="88" dur="500"/>
                                        <p:tgtEl>
                                          <p:spTgt spid="79"/>
                                        </p:tgtEl>
                                      </p:cBhvr>
                                    </p:animEffect>
                                    <p:set>
                                      <p:cBhvr>
                                        <p:cTn id="89" dur="1" fill="hold">
                                          <p:stCondLst>
                                            <p:cond delay="499"/>
                                          </p:stCondLst>
                                        </p:cTn>
                                        <p:tgtEl>
                                          <p:spTgt spid="79"/>
                                        </p:tgtEl>
                                        <p:attrNameLst>
                                          <p:attrName>style.visibility</p:attrName>
                                        </p:attrNameLst>
                                      </p:cBhvr>
                                      <p:to>
                                        <p:strVal val="hidden"/>
                                      </p:to>
                                    </p:set>
                                  </p:childTnLst>
                                </p:cTn>
                              </p:par>
                              <p:par>
                                <p:cTn id="90" presetID="10" presetClass="exit" presetSubtype="0" fill="hold" nodeType="withEffect">
                                  <p:stCondLst>
                                    <p:cond delay="1700"/>
                                  </p:stCondLst>
                                  <p:childTnLst>
                                    <p:animEffect transition="out" filter="fade">
                                      <p:cBhvr>
                                        <p:cTn id="91" dur="500"/>
                                        <p:tgtEl>
                                          <p:spTgt spid="80"/>
                                        </p:tgtEl>
                                      </p:cBhvr>
                                    </p:animEffect>
                                    <p:set>
                                      <p:cBhvr>
                                        <p:cTn id="92" dur="1" fill="hold">
                                          <p:stCondLst>
                                            <p:cond delay="499"/>
                                          </p:stCondLst>
                                        </p:cTn>
                                        <p:tgtEl>
                                          <p:spTgt spid="80"/>
                                        </p:tgtEl>
                                        <p:attrNameLst>
                                          <p:attrName>style.visibility</p:attrName>
                                        </p:attrNameLst>
                                      </p:cBhvr>
                                      <p:to>
                                        <p:strVal val="hidden"/>
                                      </p:to>
                                    </p:set>
                                  </p:childTnLst>
                                </p:cTn>
                              </p:par>
                              <p:par>
                                <p:cTn id="93" presetID="10" presetClass="exit" presetSubtype="0" fill="hold" nodeType="withEffect">
                                  <p:stCondLst>
                                    <p:cond delay="1700"/>
                                  </p:stCondLst>
                                  <p:childTnLst>
                                    <p:animEffect transition="out" filter="fade">
                                      <p:cBhvr>
                                        <p:cTn id="94" dur="500"/>
                                        <p:tgtEl>
                                          <p:spTgt spid="81"/>
                                        </p:tgtEl>
                                      </p:cBhvr>
                                    </p:animEffect>
                                    <p:set>
                                      <p:cBhvr>
                                        <p:cTn id="95" dur="1" fill="hold">
                                          <p:stCondLst>
                                            <p:cond delay="499"/>
                                          </p:stCondLst>
                                        </p:cTn>
                                        <p:tgtEl>
                                          <p:spTgt spid="81"/>
                                        </p:tgtEl>
                                        <p:attrNameLst>
                                          <p:attrName>style.visibility</p:attrName>
                                        </p:attrNameLst>
                                      </p:cBhvr>
                                      <p:to>
                                        <p:strVal val="hidden"/>
                                      </p:to>
                                    </p:set>
                                  </p:childTnLst>
                                </p:cTn>
                              </p:par>
                              <p:par>
                                <p:cTn id="96" presetID="23" presetClass="entr" presetSubtype="16" fill="hold" nodeType="withEffect">
                                  <p:stCondLst>
                                    <p:cond delay="1800"/>
                                  </p:stCondLst>
                                  <p:childTnLst>
                                    <p:set>
                                      <p:cBhvr>
                                        <p:cTn id="97" dur="1" fill="hold">
                                          <p:stCondLst>
                                            <p:cond delay="0"/>
                                          </p:stCondLst>
                                        </p:cTn>
                                        <p:tgtEl>
                                          <p:spTgt spid="78"/>
                                        </p:tgtEl>
                                        <p:attrNameLst>
                                          <p:attrName>style.visibility</p:attrName>
                                        </p:attrNameLst>
                                      </p:cBhvr>
                                      <p:to>
                                        <p:strVal val="visible"/>
                                      </p:to>
                                    </p:set>
                                    <p:anim calcmode="lin" valueType="num">
                                      <p:cBhvr>
                                        <p:cTn id="98" dur="500" fill="hold"/>
                                        <p:tgtEl>
                                          <p:spTgt spid="78"/>
                                        </p:tgtEl>
                                        <p:attrNameLst>
                                          <p:attrName>ppt_w</p:attrName>
                                        </p:attrNameLst>
                                      </p:cBhvr>
                                      <p:tavLst>
                                        <p:tav tm="0">
                                          <p:val>
                                            <p:fltVal val="0"/>
                                          </p:val>
                                        </p:tav>
                                        <p:tav tm="100000">
                                          <p:val>
                                            <p:strVal val="#ppt_w"/>
                                          </p:val>
                                        </p:tav>
                                      </p:tavLst>
                                    </p:anim>
                                    <p:anim calcmode="lin" valueType="num">
                                      <p:cBhvr>
                                        <p:cTn id="99" dur="500" fill="hold"/>
                                        <p:tgtEl>
                                          <p:spTgt spid="78"/>
                                        </p:tgtEl>
                                        <p:attrNameLst>
                                          <p:attrName>ppt_h</p:attrName>
                                        </p:attrNameLst>
                                      </p:cBhvr>
                                      <p:tavLst>
                                        <p:tav tm="0">
                                          <p:val>
                                            <p:fltVal val="0"/>
                                          </p:val>
                                        </p:tav>
                                        <p:tav tm="100000">
                                          <p:val>
                                            <p:strVal val="#ppt_h"/>
                                          </p:val>
                                        </p:tav>
                                      </p:tavLst>
                                    </p:anim>
                                  </p:childTnLst>
                                </p:cTn>
                              </p:par>
                              <p:par>
                                <p:cTn id="100" presetID="23" presetClass="entr" presetSubtype="16" fill="hold" nodeType="withEffect">
                                  <p:stCondLst>
                                    <p:cond delay="180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1800"/>
                                  </p:stCondLst>
                                  <p:childTnLst>
                                    <p:set>
                                      <p:cBhvr>
                                        <p:cTn id="105" dur="1" fill="hold">
                                          <p:stCondLst>
                                            <p:cond delay="0"/>
                                          </p:stCondLst>
                                        </p:cTn>
                                        <p:tgtEl>
                                          <p:spTgt spid="193576"/>
                                        </p:tgtEl>
                                        <p:attrNameLst>
                                          <p:attrName>style.visibility</p:attrName>
                                        </p:attrNameLst>
                                      </p:cBhvr>
                                      <p:to>
                                        <p:strVal val="visible"/>
                                      </p:to>
                                    </p:set>
                                    <p:anim calcmode="lin" valueType="num">
                                      <p:cBhvr>
                                        <p:cTn id="106" dur="500" fill="hold"/>
                                        <p:tgtEl>
                                          <p:spTgt spid="193576"/>
                                        </p:tgtEl>
                                        <p:attrNameLst>
                                          <p:attrName>ppt_w</p:attrName>
                                        </p:attrNameLst>
                                      </p:cBhvr>
                                      <p:tavLst>
                                        <p:tav tm="0">
                                          <p:val>
                                            <p:fltVal val="0"/>
                                          </p:val>
                                        </p:tav>
                                        <p:tav tm="100000">
                                          <p:val>
                                            <p:strVal val="#ppt_w"/>
                                          </p:val>
                                        </p:tav>
                                      </p:tavLst>
                                    </p:anim>
                                    <p:anim calcmode="lin" valueType="num">
                                      <p:cBhvr>
                                        <p:cTn id="107" dur="500" fill="hold"/>
                                        <p:tgtEl>
                                          <p:spTgt spid="193576"/>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1000"/>
                                        <p:tgtEl>
                                          <p:spTgt spid="4"/>
                                        </p:tgtEl>
                                      </p:cBhvr>
                                    </p:animEffect>
                                  </p:childTnLst>
                                </p:cTn>
                              </p:par>
                            </p:childTnLst>
                          </p:cTn>
                        </p:par>
                        <p:par>
                          <p:cTn id="117" fill="hold">
                            <p:stCondLst>
                              <p:cond delay="1500"/>
                            </p:stCondLst>
                            <p:childTnLst>
                              <p:par>
                                <p:cTn id="118" presetID="10" presetClass="entr" presetSubtype="0" fill="hold" nodeType="afterEffect">
                                  <p:stCondLst>
                                    <p:cond delay="0"/>
                                  </p:stCondLst>
                                  <p:childTnLst>
                                    <p:set>
                                      <p:cBhvr>
                                        <p:cTn id="119" dur="1" fill="hold">
                                          <p:stCondLst>
                                            <p:cond delay="0"/>
                                          </p:stCondLst>
                                        </p:cTn>
                                        <p:tgtEl>
                                          <p:spTgt spid="12333"/>
                                        </p:tgtEl>
                                        <p:attrNameLst>
                                          <p:attrName>style.visibility</p:attrName>
                                        </p:attrNameLst>
                                      </p:cBhvr>
                                      <p:to>
                                        <p:strVal val="visible"/>
                                      </p:to>
                                    </p:set>
                                    <p:animEffect transition="in" filter="fade">
                                      <p:cBhvr>
                                        <p:cTn id="120" dur="1600"/>
                                        <p:tgtEl>
                                          <p:spTgt spid="12333"/>
                                        </p:tgtEl>
                                      </p:cBhvr>
                                    </p:animEffect>
                                  </p:childTnLst>
                                </p:cTn>
                              </p:par>
                              <p:par>
                                <p:cTn id="121" presetID="10" presetClass="entr" presetSubtype="0" fill="hold" nodeType="withEffect">
                                  <p:stCondLst>
                                    <p:cond delay="0"/>
                                  </p:stCondLst>
                                  <p:childTnLst>
                                    <p:set>
                                      <p:cBhvr>
                                        <p:cTn id="122" dur="1" fill="hold">
                                          <p:stCondLst>
                                            <p:cond delay="0"/>
                                          </p:stCondLst>
                                        </p:cTn>
                                        <p:tgtEl>
                                          <p:spTgt spid="12334"/>
                                        </p:tgtEl>
                                        <p:attrNameLst>
                                          <p:attrName>style.visibility</p:attrName>
                                        </p:attrNameLst>
                                      </p:cBhvr>
                                      <p:to>
                                        <p:strVal val="visible"/>
                                      </p:to>
                                    </p:set>
                                    <p:animEffect transition="in" filter="fade">
                                      <p:cBhvr>
                                        <p:cTn id="123" dur="1600"/>
                                        <p:tgtEl>
                                          <p:spTgt spid="12334"/>
                                        </p:tgtEl>
                                      </p:cBhvr>
                                    </p:animEffect>
                                  </p:childTnLst>
                                </p:cTn>
                              </p:par>
                              <p:par>
                                <p:cTn id="124" presetID="10" presetClass="entr" presetSubtype="0" fill="hold" nodeType="withEffect">
                                  <p:stCondLst>
                                    <p:cond delay="0"/>
                                  </p:stCondLst>
                                  <p:childTnLst>
                                    <p:set>
                                      <p:cBhvr>
                                        <p:cTn id="125" dur="1" fill="hold">
                                          <p:stCondLst>
                                            <p:cond delay="0"/>
                                          </p:stCondLst>
                                        </p:cTn>
                                        <p:tgtEl>
                                          <p:spTgt spid="12336"/>
                                        </p:tgtEl>
                                        <p:attrNameLst>
                                          <p:attrName>style.visibility</p:attrName>
                                        </p:attrNameLst>
                                      </p:cBhvr>
                                      <p:to>
                                        <p:strVal val="visible"/>
                                      </p:to>
                                    </p:set>
                                    <p:animEffect transition="in" filter="fade">
                                      <p:cBhvr>
                                        <p:cTn id="126" dur="1600"/>
                                        <p:tgtEl>
                                          <p:spTgt spid="12336"/>
                                        </p:tgtEl>
                                      </p:cBhvr>
                                    </p:animEffect>
                                  </p:childTnLst>
                                </p:cTn>
                              </p:par>
                              <p:par>
                                <p:cTn id="127" presetID="10" presetClass="entr" presetSubtype="0" fill="hold" nodeType="withEffect">
                                  <p:stCondLst>
                                    <p:cond delay="0"/>
                                  </p:stCondLst>
                                  <p:childTnLst>
                                    <p:set>
                                      <p:cBhvr>
                                        <p:cTn id="128" dur="1" fill="hold">
                                          <p:stCondLst>
                                            <p:cond delay="0"/>
                                          </p:stCondLst>
                                        </p:cTn>
                                        <p:tgtEl>
                                          <p:spTgt spid="12337"/>
                                        </p:tgtEl>
                                        <p:attrNameLst>
                                          <p:attrName>style.visibility</p:attrName>
                                        </p:attrNameLst>
                                      </p:cBhvr>
                                      <p:to>
                                        <p:strVal val="visible"/>
                                      </p:to>
                                    </p:set>
                                    <p:animEffect transition="in" filter="fade">
                                      <p:cBhvr>
                                        <p:cTn id="129" dur="1600"/>
                                        <p:tgtEl>
                                          <p:spTgt spid="12337"/>
                                        </p:tgtEl>
                                      </p:cBhvr>
                                    </p:animEffect>
                                  </p:childTnLst>
                                </p:cTn>
                              </p:par>
                              <p:par>
                                <p:cTn id="130" presetID="10" presetClass="entr" presetSubtype="0" fill="hold" nodeType="withEffect">
                                  <p:stCondLst>
                                    <p:cond delay="0"/>
                                  </p:stCondLst>
                                  <p:childTnLst>
                                    <p:set>
                                      <p:cBhvr>
                                        <p:cTn id="131" dur="1" fill="hold">
                                          <p:stCondLst>
                                            <p:cond delay="0"/>
                                          </p:stCondLst>
                                        </p:cTn>
                                        <p:tgtEl>
                                          <p:spTgt spid="12340"/>
                                        </p:tgtEl>
                                        <p:attrNameLst>
                                          <p:attrName>style.visibility</p:attrName>
                                        </p:attrNameLst>
                                      </p:cBhvr>
                                      <p:to>
                                        <p:strVal val="visible"/>
                                      </p:to>
                                    </p:set>
                                    <p:animEffect transition="in" filter="fade">
                                      <p:cBhvr>
                                        <p:cTn id="132" dur="1600"/>
                                        <p:tgtEl>
                                          <p:spTgt spid="12340"/>
                                        </p:tgtEl>
                                      </p:cBhvr>
                                    </p:animEffect>
                                  </p:childTnLst>
                                </p:cTn>
                              </p:par>
                              <p:par>
                                <p:cTn id="133" presetID="10" presetClass="entr" presetSubtype="0" fill="hold" nodeType="withEffect">
                                  <p:stCondLst>
                                    <p:cond delay="0"/>
                                  </p:stCondLst>
                                  <p:childTnLst>
                                    <p:set>
                                      <p:cBhvr>
                                        <p:cTn id="134" dur="1" fill="hold">
                                          <p:stCondLst>
                                            <p:cond delay="0"/>
                                          </p:stCondLst>
                                        </p:cTn>
                                        <p:tgtEl>
                                          <p:spTgt spid="12341"/>
                                        </p:tgtEl>
                                        <p:attrNameLst>
                                          <p:attrName>style.visibility</p:attrName>
                                        </p:attrNameLst>
                                      </p:cBhvr>
                                      <p:to>
                                        <p:strVal val="visible"/>
                                      </p:to>
                                    </p:set>
                                    <p:animEffect transition="in" filter="fade">
                                      <p:cBhvr>
                                        <p:cTn id="135" dur="1600"/>
                                        <p:tgtEl>
                                          <p:spTgt spid="12341"/>
                                        </p:tgtEl>
                                      </p:cBhvr>
                                    </p:animEffect>
                                  </p:childTnLst>
                                </p:cTn>
                              </p:par>
                              <p:par>
                                <p:cTn id="136" presetID="10" presetClass="entr" presetSubtype="0" fill="hold" nodeType="withEffect">
                                  <p:stCondLst>
                                    <p:cond delay="0"/>
                                  </p:stCondLst>
                                  <p:childTnLst>
                                    <p:set>
                                      <p:cBhvr>
                                        <p:cTn id="137" dur="1" fill="hold">
                                          <p:stCondLst>
                                            <p:cond delay="0"/>
                                          </p:stCondLst>
                                        </p:cTn>
                                        <p:tgtEl>
                                          <p:spTgt spid="12342"/>
                                        </p:tgtEl>
                                        <p:attrNameLst>
                                          <p:attrName>style.visibility</p:attrName>
                                        </p:attrNameLst>
                                      </p:cBhvr>
                                      <p:to>
                                        <p:strVal val="visible"/>
                                      </p:to>
                                    </p:set>
                                    <p:animEffect transition="in" filter="fade">
                                      <p:cBhvr>
                                        <p:cTn id="138" dur="1600"/>
                                        <p:tgtEl>
                                          <p:spTgt spid="12342"/>
                                        </p:tgtEl>
                                      </p:cBhvr>
                                    </p:animEffect>
                                  </p:childTnLst>
                                </p:cTn>
                              </p:par>
                              <p:par>
                                <p:cTn id="139" presetID="10" presetClass="entr" presetSubtype="0" fill="hold" nodeType="withEffect">
                                  <p:stCondLst>
                                    <p:cond delay="0"/>
                                  </p:stCondLst>
                                  <p:childTnLst>
                                    <p:set>
                                      <p:cBhvr>
                                        <p:cTn id="140" dur="1" fill="hold">
                                          <p:stCondLst>
                                            <p:cond delay="0"/>
                                          </p:stCondLst>
                                        </p:cTn>
                                        <p:tgtEl>
                                          <p:spTgt spid="12343"/>
                                        </p:tgtEl>
                                        <p:attrNameLst>
                                          <p:attrName>style.visibility</p:attrName>
                                        </p:attrNameLst>
                                      </p:cBhvr>
                                      <p:to>
                                        <p:strVal val="visible"/>
                                      </p:to>
                                    </p:set>
                                    <p:animEffect transition="in" filter="fade">
                                      <p:cBhvr>
                                        <p:cTn id="141" dur="1600"/>
                                        <p:tgtEl>
                                          <p:spTgt spid="12343"/>
                                        </p:tgtEl>
                                      </p:cBhvr>
                                    </p:animEffect>
                                  </p:childTnLst>
                                </p:cTn>
                              </p:par>
                            </p:childTnLst>
                          </p:cTn>
                        </p:par>
                      </p:childTnLst>
                    </p:cTn>
                  </p:par>
                  <p:par>
                    <p:cTn id="142" fill="hold">
                      <p:stCondLst>
                        <p:cond delay="indefinite"/>
                      </p:stCondLst>
                      <p:childTnLst>
                        <p:par>
                          <p:cTn id="143" fill="hold">
                            <p:stCondLst>
                              <p:cond delay="0"/>
                            </p:stCondLst>
                            <p:childTnLst>
                              <p:par>
                                <p:cTn id="144" presetID="56" presetClass="path" presetSubtype="0" accel="50000" decel="50000" fill="hold" nodeType="clickEffect">
                                  <p:stCondLst>
                                    <p:cond delay="0"/>
                                  </p:stCondLst>
                                  <p:childTnLst>
                                    <p:animMotion origin="layout" path="M 1.38889E-6 -1.85185E-6 L 0.53906 -0.33727 " pathEditMode="relative" rAng="0" ptsTypes="AA">
                                      <p:cBhvr>
                                        <p:cTn id="145" dur="1700" fill="hold"/>
                                        <p:tgtEl>
                                          <p:spTgt spid="12333"/>
                                        </p:tgtEl>
                                        <p:attrNameLst>
                                          <p:attrName>ppt_x</p:attrName>
                                          <p:attrName>ppt_y</p:attrName>
                                        </p:attrNameLst>
                                      </p:cBhvr>
                                      <p:rCtr x="269" y="-169"/>
                                    </p:animMotion>
                                  </p:childTnLst>
                                </p:cTn>
                              </p:par>
                              <p:par>
                                <p:cTn id="146" presetID="56" presetClass="path" presetSubtype="0" accel="50000" decel="50000" fill="hold" nodeType="withEffect">
                                  <p:stCondLst>
                                    <p:cond delay="0"/>
                                  </p:stCondLst>
                                  <p:childTnLst>
                                    <p:animMotion origin="layout" path="M -4.16667E-6 3.7037E-6 L 0.54601 -0.23727 " pathEditMode="relative" rAng="0" ptsTypes="AA">
                                      <p:cBhvr>
                                        <p:cTn id="147" dur="1700" fill="hold"/>
                                        <p:tgtEl>
                                          <p:spTgt spid="12334"/>
                                        </p:tgtEl>
                                        <p:attrNameLst>
                                          <p:attrName>ppt_x</p:attrName>
                                          <p:attrName>ppt_y</p:attrName>
                                        </p:attrNameLst>
                                      </p:cBhvr>
                                      <p:rCtr x="273" y="-119"/>
                                    </p:animMotion>
                                  </p:childTnLst>
                                </p:cTn>
                              </p:par>
                              <p:par>
                                <p:cTn id="148" presetID="56" presetClass="path" presetSubtype="0" accel="50000" decel="50000" fill="hold" nodeType="withEffect">
                                  <p:stCondLst>
                                    <p:cond delay="0"/>
                                  </p:stCondLst>
                                  <p:childTnLst>
                                    <p:animMotion origin="layout" path="M -2.77778E-7 1.48148E-6 L 0.54323 -0.07917 " pathEditMode="relative" rAng="0" ptsTypes="AA">
                                      <p:cBhvr>
                                        <p:cTn id="149" dur="1700" fill="hold"/>
                                        <p:tgtEl>
                                          <p:spTgt spid="12336"/>
                                        </p:tgtEl>
                                        <p:attrNameLst>
                                          <p:attrName>ppt_x</p:attrName>
                                          <p:attrName>ppt_y</p:attrName>
                                        </p:attrNameLst>
                                      </p:cBhvr>
                                      <p:rCtr x="272" y="-40"/>
                                    </p:animMotion>
                                  </p:childTnLst>
                                </p:cTn>
                              </p:par>
                              <p:par>
                                <p:cTn id="150" presetID="56" presetClass="path" presetSubtype="0" accel="50000" decel="50000" fill="hold" nodeType="withEffect">
                                  <p:stCondLst>
                                    <p:cond delay="0"/>
                                  </p:stCondLst>
                                  <p:childTnLst>
                                    <p:animMotion origin="layout" path="M 1.94444E-6 -1.11111E-6 L 0.5342 -0.18426 " pathEditMode="relative" rAng="0" ptsTypes="AA">
                                      <p:cBhvr>
                                        <p:cTn id="151" dur="1700" fill="hold"/>
                                        <p:tgtEl>
                                          <p:spTgt spid="12337"/>
                                        </p:tgtEl>
                                        <p:attrNameLst>
                                          <p:attrName>ppt_x</p:attrName>
                                          <p:attrName>ppt_y</p:attrName>
                                        </p:attrNameLst>
                                      </p:cBhvr>
                                      <p:rCtr x="267" y="-92"/>
                                    </p:animMotion>
                                  </p:childTnLst>
                                </p:cTn>
                              </p:par>
                              <p:par>
                                <p:cTn id="152" presetID="63" presetClass="path" presetSubtype="0" accel="50000" decel="50000" fill="hold" nodeType="withEffect">
                                  <p:stCondLst>
                                    <p:cond delay="0"/>
                                  </p:stCondLst>
                                  <p:childTnLst>
                                    <p:animMotion origin="layout" path="M 1.66667E-6 0 L 0.53611 -0.13079 " pathEditMode="relative" rAng="0" ptsTypes="AA">
                                      <p:cBhvr>
                                        <p:cTn id="153" dur="1700" fill="hold"/>
                                        <p:tgtEl>
                                          <p:spTgt spid="12340"/>
                                        </p:tgtEl>
                                        <p:attrNameLst>
                                          <p:attrName>ppt_x</p:attrName>
                                          <p:attrName>ppt_y</p:attrName>
                                        </p:attrNameLst>
                                      </p:cBhvr>
                                      <p:rCtr x="268" y="-66"/>
                                    </p:animMotion>
                                  </p:childTnLst>
                                </p:cTn>
                              </p:par>
                              <p:par>
                                <p:cTn id="154" presetID="56" presetClass="path" presetSubtype="0" accel="50000" decel="50000" fill="hold" nodeType="withEffect">
                                  <p:stCondLst>
                                    <p:cond delay="0"/>
                                  </p:stCondLst>
                                  <p:childTnLst>
                                    <p:animMotion origin="layout" path="M -1.38889E-6 -2.59259E-6 L 0.53629 -0.38356 " pathEditMode="relative" rAng="0" ptsTypes="AA">
                                      <p:cBhvr>
                                        <p:cTn id="155" dur="1700" fill="hold"/>
                                        <p:tgtEl>
                                          <p:spTgt spid="12341"/>
                                        </p:tgtEl>
                                        <p:attrNameLst>
                                          <p:attrName>ppt_x</p:attrName>
                                          <p:attrName>ppt_y</p:attrName>
                                        </p:attrNameLst>
                                      </p:cBhvr>
                                      <p:rCtr x="268" y="-192"/>
                                    </p:animMotion>
                                  </p:childTnLst>
                                </p:cTn>
                              </p:par>
                              <p:par>
                                <p:cTn id="156" presetID="56" presetClass="path" presetSubtype="0" accel="50000" decel="50000" fill="hold" nodeType="withEffect">
                                  <p:stCondLst>
                                    <p:cond delay="0"/>
                                  </p:stCondLst>
                                  <p:childTnLst>
                                    <p:animMotion origin="layout" path="M 3.33333E-6 -4.44444E-6 L 0.53923 -0.0287 " pathEditMode="relative" rAng="0" ptsTypes="AA">
                                      <p:cBhvr>
                                        <p:cTn id="157" dur="1700" fill="hold"/>
                                        <p:tgtEl>
                                          <p:spTgt spid="12342"/>
                                        </p:tgtEl>
                                        <p:attrNameLst>
                                          <p:attrName>ppt_x</p:attrName>
                                          <p:attrName>ppt_y</p:attrName>
                                        </p:attrNameLst>
                                      </p:cBhvr>
                                      <p:rCtr x="270" y="-14"/>
                                    </p:animMotion>
                                  </p:childTnLst>
                                </p:cTn>
                              </p:par>
                              <p:par>
                                <p:cTn id="158" presetID="56" presetClass="path" presetSubtype="0" accel="50000" decel="50000" fill="hold" nodeType="withEffect">
                                  <p:stCondLst>
                                    <p:cond delay="0"/>
                                  </p:stCondLst>
                                  <p:childTnLst>
                                    <p:animMotion origin="layout" path="M 3.61111E-6 -3.33333E-6 L 0.54461 -0.28541 " pathEditMode="relative" rAng="0" ptsTypes="AA">
                                      <p:cBhvr>
                                        <p:cTn id="159" dur="1700" fill="hold"/>
                                        <p:tgtEl>
                                          <p:spTgt spid="12343"/>
                                        </p:tgtEl>
                                        <p:attrNameLst>
                                          <p:attrName>ppt_x</p:attrName>
                                          <p:attrName>ppt_y</p:attrName>
                                        </p:attrNameLst>
                                      </p:cBhvr>
                                      <p:rCtr x="272" y="-143"/>
                                    </p:animMotion>
                                  </p:childTnLst>
                                </p:cTn>
                              </p:par>
                              <p:par>
                                <p:cTn id="160" presetID="10" presetClass="exit" presetSubtype="0" fill="hold" nodeType="withEffect">
                                  <p:stCondLst>
                                    <p:cond delay="0"/>
                                  </p:stCondLst>
                                  <p:childTnLst>
                                    <p:animEffect transition="out" filter="fade">
                                      <p:cBhvr>
                                        <p:cTn id="161" dur="2000"/>
                                        <p:tgtEl>
                                          <p:spTgt spid="12333"/>
                                        </p:tgtEl>
                                      </p:cBhvr>
                                    </p:animEffect>
                                    <p:set>
                                      <p:cBhvr>
                                        <p:cTn id="162" dur="1" fill="hold">
                                          <p:stCondLst>
                                            <p:cond delay="1999"/>
                                          </p:stCondLst>
                                        </p:cTn>
                                        <p:tgtEl>
                                          <p:spTgt spid="12333"/>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12334"/>
                                        </p:tgtEl>
                                      </p:cBhvr>
                                    </p:animEffect>
                                    <p:set>
                                      <p:cBhvr>
                                        <p:cTn id="165" dur="1" fill="hold">
                                          <p:stCondLst>
                                            <p:cond delay="1999"/>
                                          </p:stCondLst>
                                        </p:cTn>
                                        <p:tgtEl>
                                          <p:spTgt spid="12334"/>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2000"/>
                                        <p:tgtEl>
                                          <p:spTgt spid="12336"/>
                                        </p:tgtEl>
                                      </p:cBhvr>
                                    </p:animEffect>
                                    <p:set>
                                      <p:cBhvr>
                                        <p:cTn id="168" dur="1" fill="hold">
                                          <p:stCondLst>
                                            <p:cond delay="1999"/>
                                          </p:stCondLst>
                                        </p:cTn>
                                        <p:tgtEl>
                                          <p:spTgt spid="12336"/>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2000"/>
                                        <p:tgtEl>
                                          <p:spTgt spid="12337"/>
                                        </p:tgtEl>
                                      </p:cBhvr>
                                    </p:animEffect>
                                    <p:set>
                                      <p:cBhvr>
                                        <p:cTn id="171" dur="1" fill="hold">
                                          <p:stCondLst>
                                            <p:cond delay="1999"/>
                                          </p:stCondLst>
                                        </p:cTn>
                                        <p:tgtEl>
                                          <p:spTgt spid="12337"/>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12340"/>
                                        </p:tgtEl>
                                      </p:cBhvr>
                                    </p:animEffect>
                                    <p:set>
                                      <p:cBhvr>
                                        <p:cTn id="174" dur="1" fill="hold">
                                          <p:stCondLst>
                                            <p:cond delay="1999"/>
                                          </p:stCondLst>
                                        </p:cTn>
                                        <p:tgtEl>
                                          <p:spTgt spid="1234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2000"/>
                                        <p:tgtEl>
                                          <p:spTgt spid="12341"/>
                                        </p:tgtEl>
                                      </p:cBhvr>
                                    </p:animEffect>
                                    <p:set>
                                      <p:cBhvr>
                                        <p:cTn id="177" dur="1" fill="hold">
                                          <p:stCondLst>
                                            <p:cond delay="1999"/>
                                          </p:stCondLst>
                                        </p:cTn>
                                        <p:tgtEl>
                                          <p:spTgt spid="12341"/>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12342"/>
                                        </p:tgtEl>
                                      </p:cBhvr>
                                    </p:animEffect>
                                    <p:set>
                                      <p:cBhvr>
                                        <p:cTn id="180" dur="1" fill="hold">
                                          <p:stCondLst>
                                            <p:cond delay="1999"/>
                                          </p:stCondLst>
                                        </p:cTn>
                                        <p:tgtEl>
                                          <p:spTgt spid="12342"/>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12343"/>
                                        </p:tgtEl>
                                      </p:cBhvr>
                                    </p:animEffect>
                                    <p:set>
                                      <p:cBhvr>
                                        <p:cTn id="183" dur="1" fill="hold">
                                          <p:stCondLst>
                                            <p:cond delay="1999"/>
                                          </p:stCondLst>
                                        </p:cTn>
                                        <p:tgtEl>
                                          <p:spTgt spid="12343"/>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grpId="1" nodeType="clickEffect">
                                  <p:stCondLst>
                                    <p:cond delay="0"/>
                                  </p:stCondLst>
                                  <p:childTnLst>
                                    <p:animEffect transition="out" filter="fade">
                                      <p:cBhvr>
                                        <p:cTn id="187" dur="500"/>
                                        <p:tgtEl>
                                          <p:spTgt spid="4"/>
                                        </p:tgtEl>
                                      </p:cBhvr>
                                    </p:animEffect>
                                    <p:set>
                                      <p:cBhvr>
                                        <p:cTn id="188" dur="1" fill="hold">
                                          <p:stCondLst>
                                            <p:cond delay="499"/>
                                          </p:stCondLst>
                                        </p:cTn>
                                        <p:tgtEl>
                                          <p:spTgt spid="4"/>
                                        </p:tgtEl>
                                        <p:attrNameLst>
                                          <p:attrName>style.visibility</p:attrName>
                                        </p:attrNameLst>
                                      </p:cBhvr>
                                      <p:to>
                                        <p:strVal val="hidden"/>
                                      </p:to>
                                    </p:se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6"/>
                                        </p:tgtEl>
                                        <p:attrNameLst>
                                          <p:attrName>style.visibility</p:attrName>
                                        </p:attrNameLst>
                                      </p:cBhvr>
                                      <p:to>
                                        <p:strVal val="visible"/>
                                      </p:to>
                                    </p:set>
                                    <p:animEffect transition="in" filter="fade">
                                      <p:cBhvr>
                                        <p:cTn id="192" dur="1000"/>
                                        <p:tgtEl>
                                          <p:spTgt spid="6"/>
                                        </p:tgtEl>
                                      </p:cBhvr>
                                    </p:animEffect>
                                  </p:childTnLst>
                                </p:cTn>
                              </p:par>
                            </p:childTnLst>
                          </p:cTn>
                        </p:par>
                        <p:par>
                          <p:cTn id="193" fill="hold">
                            <p:stCondLst>
                              <p:cond delay="1500"/>
                            </p:stCondLst>
                            <p:childTnLst>
                              <p:par>
                                <p:cTn id="194" presetID="10" presetClass="entr" presetSubtype="0" fill="hold" nodeType="afterEffect">
                                  <p:stCondLst>
                                    <p:cond delay="0"/>
                                  </p:stCondLst>
                                  <p:childTnLst>
                                    <p:set>
                                      <p:cBhvr>
                                        <p:cTn id="195" dur="1" fill="hold">
                                          <p:stCondLst>
                                            <p:cond delay="0"/>
                                          </p:stCondLst>
                                        </p:cTn>
                                        <p:tgtEl>
                                          <p:spTgt spid="58"/>
                                        </p:tgtEl>
                                        <p:attrNameLst>
                                          <p:attrName>style.visibility</p:attrName>
                                        </p:attrNameLst>
                                      </p:cBhvr>
                                      <p:to>
                                        <p:strVal val="visible"/>
                                      </p:to>
                                    </p:set>
                                    <p:animEffect transition="in" filter="fade">
                                      <p:cBhvr>
                                        <p:cTn id="196" dur="1000"/>
                                        <p:tgtEl>
                                          <p:spTgt spid="58"/>
                                        </p:tgtEl>
                                      </p:cBhvr>
                                    </p:animEffect>
                                  </p:childTnLst>
                                </p:cTn>
                              </p:par>
                              <p:par>
                                <p:cTn id="197" presetID="10" presetClass="entr" presetSubtype="0" fill="hold" nodeType="withEffect">
                                  <p:stCondLst>
                                    <p:cond delay="0"/>
                                  </p:stCondLst>
                                  <p:childTnLst>
                                    <p:set>
                                      <p:cBhvr>
                                        <p:cTn id="198" dur="1" fill="hold">
                                          <p:stCondLst>
                                            <p:cond delay="0"/>
                                          </p:stCondLst>
                                        </p:cTn>
                                        <p:tgtEl>
                                          <p:spTgt spid="10298"/>
                                        </p:tgtEl>
                                        <p:attrNameLst>
                                          <p:attrName>style.visibility</p:attrName>
                                        </p:attrNameLst>
                                      </p:cBhvr>
                                      <p:to>
                                        <p:strVal val="visible"/>
                                      </p:to>
                                    </p:set>
                                    <p:animEffect transition="in" filter="fade">
                                      <p:cBhvr>
                                        <p:cTn id="199" dur="1000"/>
                                        <p:tgtEl>
                                          <p:spTgt spid="10298"/>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xit" presetSubtype="0" fill="hold" grpId="1" nodeType="clickEffect">
                                  <p:stCondLst>
                                    <p:cond delay="0"/>
                                  </p:stCondLst>
                                  <p:childTnLst>
                                    <p:animEffect transition="out" filter="fade">
                                      <p:cBhvr>
                                        <p:cTn id="203" dur="500"/>
                                        <p:tgtEl>
                                          <p:spTgt spid="6"/>
                                        </p:tgtEl>
                                      </p:cBhvr>
                                    </p:animEffect>
                                    <p:set>
                                      <p:cBhvr>
                                        <p:cTn id="204" dur="1" fill="hold">
                                          <p:stCondLst>
                                            <p:cond delay="499"/>
                                          </p:stCondLst>
                                        </p:cTn>
                                        <p:tgtEl>
                                          <p:spTgt spid="6"/>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10298"/>
                                        </p:tgtEl>
                                      </p:cBhvr>
                                    </p:animEffect>
                                    <p:set>
                                      <p:cBhvr>
                                        <p:cTn id="207" dur="1" fill="hold">
                                          <p:stCondLst>
                                            <p:cond delay="499"/>
                                          </p:stCondLst>
                                        </p:cTn>
                                        <p:tgtEl>
                                          <p:spTgt spid="10298"/>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58"/>
                                        </p:tgtEl>
                                      </p:cBhvr>
                                    </p:animEffect>
                                    <p:set>
                                      <p:cBhvr>
                                        <p:cTn id="210" dur="1" fill="hold">
                                          <p:stCondLst>
                                            <p:cond delay="499"/>
                                          </p:stCondLst>
                                        </p:cTn>
                                        <p:tgtEl>
                                          <p:spTgt spid="58"/>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35"/>
                                        </p:tgtEl>
                                        <p:attrNameLst>
                                          <p:attrName>style.visibility</p:attrName>
                                        </p:attrNameLst>
                                      </p:cBhvr>
                                      <p:to>
                                        <p:strVal val="visible"/>
                                      </p:to>
                                    </p:set>
                                    <p:animEffect transition="in" filter="fade">
                                      <p:cBhvr>
                                        <p:cTn id="214" dur="1000"/>
                                        <p:tgtEl>
                                          <p:spTgt spid="35"/>
                                        </p:tgtEl>
                                      </p:cBhvr>
                                    </p:animEffect>
                                  </p:childTnLst>
                                </p:cTn>
                              </p:par>
                            </p:childTnLst>
                          </p:cTn>
                        </p:par>
                        <p:par>
                          <p:cTn id="215" fill="hold">
                            <p:stCondLst>
                              <p:cond delay="1500"/>
                            </p:stCondLst>
                            <p:childTnLst>
                              <p:par>
                                <p:cTn id="216" presetID="10" presetClass="entr" presetSubtype="0" fill="hold" nodeType="afterEffect">
                                  <p:stCondLst>
                                    <p:cond delay="0"/>
                                  </p:stCondLst>
                                  <p:childTnLst>
                                    <p:set>
                                      <p:cBhvr>
                                        <p:cTn id="217" dur="1" fill="hold">
                                          <p:stCondLst>
                                            <p:cond delay="0"/>
                                          </p:stCondLst>
                                        </p:cTn>
                                        <p:tgtEl>
                                          <p:spTgt spid="12332"/>
                                        </p:tgtEl>
                                        <p:attrNameLst>
                                          <p:attrName>style.visibility</p:attrName>
                                        </p:attrNameLst>
                                      </p:cBhvr>
                                      <p:to>
                                        <p:strVal val="visible"/>
                                      </p:to>
                                    </p:set>
                                    <p:animEffect transition="in" filter="fade">
                                      <p:cBhvr>
                                        <p:cTn id="218" dur="1000"/>
                                        <p:tgtEl>
                                          <p:spTgt spid="12332"/>
                                        </p:tgtEl>
                                      </p:cBhvr>
                                    </p:animEffect>
                                  </p:childTnLst>
                                </p:cTn>
                              </p:par>
                              <p:par>
                                <p:cTn id="219" presetID="10" presetClass="entr" presetSubtype="0" fill="hold" nodeType="withEffect">
                                  <p:stCondLst>
                                    <p:cond delay="0"/>
                                  </p:stCondLst>
                                  <p:childTnLst>
                                    <p:set>
                                      <p:cBhvr>
                                        <p:cTn id="220" dur="1" fill="hold">
                                          <p:stCondLst>
                                            <p:cond delay="0"/>
                                          </p:stCondLst>
                                        </p:cTn>
                                        <p:tgtEl>
                                          <p:spTgt spid="12344"/>
                                        </p:tgtEl>
                                        <p:attrNameLst>
                                          <p:attrName>style.visibility</p:attrName>
                                        </p:attrNameLst>
                                      </p:cBhvr>
                                      <p:to>
                                        <p:strVal val="visible"/>
                                      </p:to>
                                    </p:set>
                                    <p:animEffect transition="in" filter="fade">
                                      <p:cBhvr>
                                        <p:cTn id="221" dur="1000"/>
                                        <p:tgtEl>
                                          <p:spTgt spid="12344"/>
                                        </p:tgtEl>
                                      </p:cBhvr>
                                    </p:animEffect>
                                  </p:childTnLst>
                                </p:cTn>
                              </p:par>
                              <p:par>
                                <p:cTn id="222" presetID="10" presetClass="entr" presetSubtype="0" fill="hold" nodeType="withEffect">
                                  <p:stCondLst>
                                    <p:cond delay="0"/>
                                  </p:stCondLst>
                                  <p:childTnLst>
                                    <p:set>
                                      <p:cBhvr>
                                        <p:cTn id="223" dur="1" fill="hold">
                                          <p:stCondLst>
                                            <p:cond delay="0"/>
                                          </p:stCondLst>
                                        </p:cTn>
                                        <p:tgtEl>
                                          <p:spTgt spid="12339"/>
                                        </p:tgtEl>
                                        <p:attrNameLst>
                                          <p:attrName>style.visibility</p:attrName>
                                        </p:attrNameLst>
                                      </p:cBhvr>
                                      <p:to>
                                        <p:strVal val="visible"/>
                                      </p:to>
                                    </p:set>
                                    <p:animEffect transition="in" filter="fade">
                                      <p:cBhvr>
                                        <p:cTn id="224" dur="1000"/>
                                        <p:tgtEl>
                                          <p:spTgt spid="12339"/>
                                        </p:tgtEl>
                                      </p:cBhvr>
                                    </p:animEffect>
                                  </p:childTnLst>
                                </p:cTn>
                              </p:par>
                            </p:childTnLst>
                          </p:cTn>
                        </p:par>
                      </p:childTnLst>
                    </p:cTn>
                  </p:par>
                  <p:par>
                    <p:cTn id="225" fill="hold">
                      <p:stCondLst>
                        <p:cond delay="indefinite"/>
                      </p:stCondLst>
                      <p:childTnLst>
                        <p:par>
                          <p:cTn id="226" fill="hold">
                            <p:stCondLst>
                              <p:cond delay="0"/>
                            </p:stCondLst>
                            <p:childTnLst>
                              <p:par>
                                <p:cTn id="227" presetID="56" presetClass="path" presetSubtype="0" accel="50000" decel="50000" fill="hold" nodeType="clickEffect">
                                  <p:stCondLst>
                                    <p:cond delay="0"/>
                                  </p:stCondLst>
                                  <p:childTnLst>
                                    <p:animMotion origin="layout" path="M 4.72222E-6 2.96296E-6 L 0.17031 -0.63542 " pathEditMode="relative" rAng="0" ptsTypes="AA">
                                      <p:cBhvr>
                                        <p:cTn id="228" dur="1500" fill="hold"/>
                                        <p:tgtEl>
                                          <p:spTgt spid="12332"/>
                                        </p:tgtEl>
                                        <p:attrNameLst>
                                          <p:attrName>ppt_x</p:attrName>
                                          <p:attrName>ppt_y</p:attrName>
                                        </p:attrNameLst>
                                      </p:cBhvr>
                                      <p:rCtr x="85" y="-318"/>
                                    </p:animMotion>
                                  </p:childTnLst>
                                </p:cTn>
                              </p:par>
                              <p:par>
                                <p:cTn id="229" presetID="56" presetClass="path" presetSubtype="0" accel="50000" decel="50000" fill="hold" nodeType="withEffect">
                                  <p:stCondLst>
                                    <p:cond delay="0"/>
                                  </p:stCondLst>
                                  <p:childTnLst>
                                    <p:animMotion origin="layout" path="M 5E-6 -1.48148E-6 L 0.07778 -0.71389 " pathEditMode="relative" rAng="0" ptsTypes="AA">
                                      <p:cBhvr>
                                        <p:cTn id="230" dur="1500" fill="hold"/>
                                        <p:tgtEl>
                                          <p:spTgt spid="12344"/>
                                        </p:tgtEl>
                                        <p:attrNameLst>
                                          <p:attrName>ppt_x</p:attrName>
                                          <p:attrName>ppt_y</p:attrName>
                                        </p:attrNameLst>
                                      </p:cBhvr>
                                      <p:rCtr x="39" y="-357"/>
                                    </p:animMotion>
                                  </p:childTnLst>
                                </p:cTn>
                              </p:par>
                              <p:par>
                                <p:cTn id="231" presetID="56" presetClass="path" presetSubtype="0" accel="50000" decel="50000" fill="hold" nodeType="withEffect">
                                  <p:stCondLst>
                                    <p:cond delay="0"/>
                                  </p:stCondLst>
                                  <p:childTnLst>
                                    <p:animMotion origin="layout" path="M 0.00329 0.00255 L -0.01355 -0.78426 " pathEditMode="relative" rAng="0" ptsTypes="AA">
                                      <p:cBhvr>
                                        <p:cTn id="232" dur="1500" fill="hold"/>
                                        <p:tgtEl>
                                          <p:spTgt spid="12339"/>
                                        </p:tgtEl>
                                        <p:attrNameLst>
                                          <p:attrName>ppt_x</p:attrName>
                                          <p:attrName>ppt_y</p:attrName>
                                        </p:attrNameLst>
                                      </p:cBhvr>
                                      <p:rCtr x="-9" y="-394"/>
                                    </p:animMotion>
                                  </p:childTnLst>
                                </p:cTn>
                              </p:par>
                              <p:par>
                                <p:cTn id="233" presetID="10" presetClass="exit" presetSubtype="0" fill="hold" nodeType="withEffect">
                                  <p:stCondLst>
                                    <p:cond delay="0"/>
                                  </p:stCondLst>
                                  <p:childTnLst>
                                    <p:animEffect transition="out" filter="fade">
                                      <p:cBhvr>
                                        <p:cTn id="234" dur="2000"/>
                                        <p:tgtEl>
                                          <p:spTgt spid="12332"/>
                                        </p:tgtEl>
                                      </p:cBhvr>
                                    </p:animEffect>
                                    <p:set>
                                      <p:cBhvr>
                                        <p:cTn id="235" dur="1" fill="hold">
                                          <p:stCondLst>
                                            <p:cond delay="1999"/>
                                          </p:stCondLst>
                                        </p:cTn>
                                        <p:tgtEl>
                                          <p:spTgt spid="12332"/>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2000"/>
                                        <p:tgtEl>
                                          <p:spTgt spid="12344"/>
                                        </p:tgtEl>
                                      </p:cBhvr>
                                    </p:animEffect>
                                    <p:set>
                                      <p:cBhvr>
                                        <p:cTn id="238" dur="1" fill="hold">
                                          <p:stCondLst>
                                            <p:cond delay="1999"/>
                                          </p:stCondLst>
                                        </p:cTn>
                                        <p:tgtEl>
                                          <p:spTgt spid="12344"/>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2000"/>
                                        <p:tgtEl>
                                          <p:spTgt spid="12339"/>
                                        </p:tgtEl>
                                      </p:cBhvr>
                                    </p:animEffect>
                                    <p:set>
                                      <p:cBhvr>
                                        <p:cTn id="241" dur="1" fill="hold">
                                          <p:stCondLst>
                                            <p:cond delay="1999"/>
                                          </p:stCondLst>
                                        </p:cTn>
                                        <p:tgtEl>
                                          <p:spTgt spid="12339"/>
                                        </p:tgtEl>
                                        <p:attrNameLst>
                                          <p:attrName>style.visibility</p:attrName>
                                        </p:attrNameLst>
                                      </p:cBhvr>
                                      <p:to>
                                        <p:strVal val="hidden"/>
                                      </p:to>
                                    </p:set>
                                  </p:childTnLst>
                                </p:cTn>
                              </p:par>
                            </p:childTnLst>
                          </p:cTn>
                        </p:par>
                      </p:childTnLst>
                    </p:cTn>
                  </p:par>
                  <p:par>
                    <p:cTn id="242" fill="hold">
                      <p:stCondLst>
                        <p:cond delay="indefinite"/>
                      </p:stCondLst>
                      <p:childTnLst>
                        <p:par>
                          <p:cTn id="243" fill="hold">
                            <p:stCondLst>
                              <p:cond delay="0"/>
                            </p:stCondLst>
                            <p:childTnLst>
                              <p:par>
                                <p:cTn id="244" presetID="10" presetClass="exit" presetSubtype="0" fill="hold" grpId="1" nodeType="clickEffect">
                                  <p:stCondLst>
                                    <p:cond delay="0"/>
                                  </p:stCondLst>
                                  <p:childTnLst>
                                    <p:animEffect transition="out" filter="fade">
                                      <p:cBhvr>
                                        <p:cTn id="245" dur="500"/>
                                        <p:tgtEl>
                                          <p:spTgt spid="35"/>
                                        </p:tgtEl>
                                      </p:cBhvr>
                                    </p:animEffect>
                                    <p:set>
                                      <p:cBhvr>
                                        <p:cTn id="246" dur="1" fill="hold">
                                          <p:stCondLst>
                                            <p:cond delay="499"/>
                                          </p:stCondLst>
                                        </p:cTn>
                                        <p:tgtEl>
                                          <p:spTgt spid="35"/>
                                        </p:tgtEl>
                                        <p:attrNameLst>
                                          <p:attrName>style.visibility</p:attrName>
                                        </p:attrNameLst>
                                      </p:cBhvr>
                                      <p:to>
                                        <p:strVal val="hidden"/>
                                      </p:to>
                                    </p:set>
                                  </p:childTnLst>
                                </p:cTn>
                              </p:par>
                            </p:childTnLst>
                          </p:cTn>
                        </p:par>
                        <p:par>
                          <p:cTn id="247" fill="hold">
                            <p:stCondLst>
                              <p:cond delay="500"/>
                            </p:stCondLst>
                            <p:childTnLst>
                              <p:par>
                                <p:cTn id="248" presetID="10" presetClass="entr" presetSubtype="0" fill="hold" nodeType="afterEffect">
                                  <p:stCondLst>
                                    <p:cond delay="0"/>
                                  </p:stCondLst>
                                  <p:childTnLst>
                                    <p:set>
                                      <p:cBhvr>
                                        <p:cTn id="249" dur="1" fill="hold">
                                          <p:stCondLst>
                                            <p:cond delay="0"/>
                                          </p:stCondLst>
                                        </p:cTn>
                                        <p:tgtEl>
                                          <p:spTgt spid="5"/>
                                        </p:tgtEl>
                                        <p:attrNameLst>
                                          <p:attrName>style.visibility</p:attrName>
                                        </p:attrNameLst>
                                      </p:cBhvr>
                                      <p:to>
                                        <p:strVal val="visible"/>
                                      </p:to>
                                    </p:set>
                                    <p:animEffect transition="in" filter="fade">
                                      <p:cBhvr>
                                        <p:cTn id="250" dur="1000"/>
                                        <p:tgtEl>
                                          <p:spTgt spid="5"/>
                                        </p:tgtEl>
                                      </p:cBhvr>
                                    </p:animEffect>
                                  </p:childTnLst>
                                </p:cTn>
                              </p:par>
                              <p:par>
                                <p:cTn id="251" presetID="10" presetClass="entr" presetSubtype="0" fill="hold" nodeType="withEffect">
                                  <p:stCondLst>
                                    <p:cond delay="0"/>
                                  </p:stCondLst>
                                  <p:childTnLst>
                                    <p:set>
                                      <p:cBhvr>
                                        <p:cTn id="252" dur="1" fill="hold">
                                          <p:stCondLst>
                                            <p:cond delay="0"/>
                                          </p:stCondLst>
                                        </p:cTn>
                                        <p:tgtEl>
                                          <p:spTgt spid="62"/>
                                        </p:tgtEl>
                                        <p:attrNameLst>
                                          <p:attrName>style.visibility</p:attrName>
                                        </p:attrNameLst>
                                      </p:cBhvr>
                                      <p:to>
                                        <p:strVal val="visible"/>
                                      </p:to>
                                    </p:set>
                                    <p:animEffect transition="in" filter="fade">
                                      <p:cBhvr>
                                        <p:cTn id="253" dur="1000"/>
                                        <p:tgtEl>
                                          <p:spTgt spid="62"/>
                                        </p:tgtEl>
                                      </p:cBhvr>
                                    </p:animEffect>
                                  </p:childTnLst>
                                </p:cTn>
                              </p:par>
                              <p:par>
                                <p:cTn id="254" presetID="10" presetClass="entr" presetSubtype="0" fill="hold" nodeType="withEffect">
                                  <p:stCondLst>
                                    <p:cond delay="0"/>
                                  </p:stCondLst>
                                  <p:childTnLst>
                                    <p:set>
                                      <p:cBhvr>
                                        <p:cTn id="255" dur="1" fill="hold">
                                          <p:stCondLst>
                                            <p:cond delay="0"/>
                                          </p:stCondLst>
                                        </p:cTn>
                                        <p:tgtEl>
                                          <p:spTgt spid="70"/>
                                        </p:tgtEl>
                                        <p:attrNameLst>
                                          <p:attrName>style.visibility</p:attrName>
                                        </p:attrNameLst>
                                      </p:cBhvr>
                                      <p:to>
                                        <p:strVal val="visible"/>
                                      </p:to>
                                    </p:set>
                                    <p:animEffect transition="in" filter="fade">
                                      <p:cBhvr>
                                        <p:cTn id="256" dur="2000"/>
                                        <p:tgtEl>
                                          <p:spTgt spid="70"/>
                                        </p:tgtEl>
                                      </p:cBhvr>
                                    </p:animEffect>
                                  </p:childTnLst>
                                </p:cTn>
                              </p:par>
                              <p:par>
                                <p:cTn id="257" presetID="49" presetClass="path" presetSubtype="0" accel="50000" decel="50000" fill="hold" nodeType="withEffect">
                                  <p:stCondLst>
                                    <p:cond delay="0"/>
                                  </p:stCondLst>
                                  <p:childTnLst>
                                    <p:animMotion origin="layout" path="M 2.77778E-6 -2.22222E-6 L 0.1 0.075 " pathEditMode="relative" rAng="0" ptsTypes="AA">
                                      <p:cBhvr>
                                        <p:cTn id="258" dur="2000" fill="hold"/>
                                        <p:tgtEl>
                                          <p:spTgt spid="70"/>
                                        </p:tgtEl>
                                        <p:attrNameLst>
                                          <p:attrName>ppt_x</p:attrName>
                                          <p:attrName>ppt_y</p:attrName>
                                        </p:attrNameLst>
                                      </p:cBhvr>
                                      <p:rCtr x="50" y="38"/>
                                    </p:animMotion>
                                  </p:childTnLst>
                                </p:cTn>
                              </p:par>
                              <p:par>
                                <p:cTn id="259" presetID="10" presetClass="entr" presetSubtype="0" fill="hold" nodeType="withEffect">
                                  <p:stCondLst>
                                    <p:cond delay="0"/>
                                  </p:stCondLst>
                                  <p:childTnLst>
                                    <p:set>
                                      <p:cBhvr>
                                        <p:cTn id="260" dur="1" fill="hold">
                                          <p:stCondLst>
                                            <p:cond delay="0"/>
                                          </p:stCondLst>
                                        </p:cTn>
                                        <p:tgtEl>
                                          <p:spTgt spid="71"/>
                                        </p:tgtEl>
                                        <p:attrNameLst>
                                          <p:attrName>style.visibility</p:attrName>
                                        </p:attrNameLst>
                                      </p:cBhvr>
                                      <p:to>
                                        <p:strVal val="visible"/>
                                      </p:to>
                                    </p:set>
                                    <p:animEffect transition="in" filter="fade">
                                      <p:cBhvr>
                                        <p:cTn id="261" dur="2000"/>
                                        <p:tgtEl>
                                          <p:spTgt spid="71"/>
                                        </p:tgtEl>
                                      </p:cBhvr>
                                    </p:animEffect>
                                  </p:childTnLst>
                                </p:cTn>
                              </p:par>
                              <p:par>
                                <p:cTn id="262" presetID="49" presetClass="path" presetSubtype="0" accel="50000" decel="50000" fill="hold" nodeType="withEffect">
                                  <p:stCondLst>
                                    <p:cond delay="0"/>
                                  </p:stCondLst>
                                  <p:childTnLst>
                                    <p:animMotion origin="layout" path="M 2.77778E-6 -2.22222E-6 L 0.1 0.075 " pathEditMode="relative" rAng="0" ptsTypes="AA">
                                      <p:cBhvr>
                                        <p:cTn id="263" dur="2000" fill="hold"/>
                                        <p:tgtEl>
                                          <p:spTgt spid="71"/>
                                        </p:tgtEl>
                                        <p:attrNameLst>
                                          <p:attrName>ppt_x</p:attrName>
                                          <p:attrName>ppt_y</p:attrName>
                                        </p:attrNameLst>
                                      </p:cBhvr>
                                      <p:rCtr x="50" y="38"/>
                                    </p:animMotion>
                                  </p:childTnLst>
                                </p:cTn>
                              </p:par>
                              <p:par>
                                <p:cTn id="264" presetID="10" presetClass="entr" presetSubtype="0" fill="hold" nodeType="withEffect">
                                  <p:stCondLst>
                                    <p:cond delay="0"/>
                                  </p:stCondLst>
                                  <p:childTnLst>
                                    <p:set>
                                      <p:cBhvr>
                                        <p:cTn id="265" dur="1" fill="hold">
                                          <p:stCondLst>
                                            <p:cond delay="0"/>
                                          </p:stCondLst>
                                        </p:cTn>
                                        <p:tgtEl>
                                          <p:spTgt spid="72"/>
                                        </p:tgtEl>
                                        <p:attrNameLst>
                                          <p:attrName>style.visibility</p:attrName>
                                        </p:attrNameLst>
                                      </p:cBhvr>
                                      <p:to>
                                        <p:strVal val="visible"/>
                                      </p:to>
                                    </p:set>
                                    <p:animEffect transition="in" filter="fade">
                                      <p:cBhvr>
                                        <p:cTn id="266" dur="2000"/>
                                        <p:tgtEl>
                                          <p:spTgt spid="72"/>
                                        </p:tgtEl>
                                      </p:cBhvr>
                                    </p:animEffect>
                                  </p:childTnLst>
                                </p:cTn>
                              </p:par>
                              <p:par>
                                <p:cTn id="267" presetID="49" presetClass="path" presetSubtype="0" accel="50000" decel="50000" fill="hold" nodeType="withEffect">
                                  <p:stCondLst>
                                    <p:cond delay="0"/>
                                  </p:stCondLst>
                                  <p:childTnLst>
                                    <p:animMotion origin="layout" path="M 2.77778E-6 -2.22222E-6 L 0.1 0.075 " pathEditMode="relative" rAng="0" ptsTypes="AA">
                                      <p:cBhvr>
                                        <p:cTn id="268" dur="2000" fill="hold"/>
                                        <p:tgtEl>
                                          <p:spTgt spid="72"/>
                                        </p:tgtEl>
                                        <p:attrNameLst>
                                          <p:attrName>ppt_x</p:attrName>
                                          <p:attrName>ppt_y</p:attrName>
                                        </p:attrNameLst>
                                      </p:cBhvr>
                                      <p:rCtr x="50" y="38"/>
                                    </p:animMotion>
                                  </p:childTnLst>
                                </p:cTn>
                              </p:par>
                              <p:par>
                                <p:cTn id="269" presetID="10" presetClass="entr" presetSubtype="0" fill="hold" nodeType="withEffect">
                                  <p:stCondLst>
                                    <p:cond delay="0"/>
                                  </p:stCondLst>
                                  <p:childTnLst>
                                    <p:set>
                                      <p:cBhvr>
                                        <p:cTn id="270" dur="1" fill="hold">
                                          <p:stCondLst>
                                            <p:cond delay="0"/>
                                          </p:stCondLst>
                                        </p:cTn>
                                        <p:tgtEl>
                                          <p:spTgt spid="73"/>
                                        </p:tgtEl>
                                        <p:attrNameLst>
                                          <p:attrName>style.visibility</p:attrName>
                                        </p:attrNameLst>
                                      </p:cBhvr>
                                      <p:to>
                                        <p:strVal val="visible"/>
                                      </p:to>
                                    </p:set>
                                    <p:animEffect transition="in" filter="fade">
                                      <p:cBhvr>
                                        <p:cTn id="271" dur="2000"/>
                                        <p:tgtEl>
                                          <p:spTgt spid="73"/>
                                        </p:tgtEl>
                                      </p:cBhvr>
                                    </p:animEffect>
                                  </p:childTnLst>
                                </p:cTn>
                              </p:par>
                              <p:par>
                                <p:cTn id="272" presetID="49" presetClass="path" presetSubtype="0" accel="50000" decel="50000" fill="hold" nodeType="withEffect">
                                  <p:stCondLst>
                                    <p:cond delay="0"/>
                                  </p:stCondLst>
                                  <p:childTnLst>
                                    <p:animMotion origin="layout" path="M 2.77778E-6 -2.22222E-6 L 0.1 0.075 " pathEditMode="relative" rAng="0" ptsTypes="AA">
                                      <p:cBhvr>
                                        <p:cTn id="273" dur="2000" fill="hold"/>
                                        <p:tgtEl>
                                          <p:spTgt spid="73"/>
                                        </p:tgtEl>
                                        <p:attrNameLst>
                                          <p:attrName>ppt_x</p:attrName>
                                          <p:attrName>ppt_y</p:attrName>
                                        </p:attrNameLst>
                                      </p:cBhvr>
                                      <p:rCtr x="50" y="38"/>
                                    </p:animMotion>
                                  </p:childTnLst>
                                </p:cTn>
                              </p:par>
                              <p:par>
                                <p:cTn id="274" presetID="10" presetClass="entr" presetSubtype="0" fill="hold" nodeType="withEffect">
                                  <p:stCondLst>
                                    <p:cond delay="0"/>
                                  </p:stCondLst>
                                  <p:childTnLst>
                                    <p:set>
                                      <p:cBhvr>
                                        <p:cTn id="275" dur="1" fill="hold">
                                          <p:stCondLst>
                                            <p:cond delay="0"/>
                                          </p:stCondLst>
                                        </p:cTn>
                                        <p:tgtEl>
                                          <p:spTgt spid="74"/>
                                        </p:tgtEl>
                                        <p:attrNameLst>
                                          <p:attrName>style.visibility</p:attrName>
                                        </p:attrNameLst>
                                      </p:cBhvr>
                                      <p:to>
                                        <p:strVal val="visible"/>
                                      </p:to>
                                    </p:set>
                                    <p:animEffect transition="in" filter="fade">
                                      <p:cBhvr>
                                        <p:cTn id="276" dur="2000"/>
                                        <p:tgtEl>
                                          <p:spTgt spid="74"/>
                                        </p:tgtEl>
                                      </p:cBhvr>
                                    </p:animEffect>
                                  </p:childTnLst>
                                </p:cTn>
                              </p:par>
                              <p:par>
                                <p:cTn id="277" presetID="49" presetClass="path" presetSubtype="0" accel="50000" decel="50000" fill="hold" nodeType="withEffect">
                                  <p:stCondLst>
                                    <p:cond delay="0"/>
                                  </p:stCondLst>
                                  <p:childTnLst>
                                    <p:animMotion origin="layout" path="M 2.77778E-6 -2.22222E-6 L 0.1 0.075 " pathEditMode="relative" rAng="0" ptsTypes="AA">
                                      <p:cBhvr>
                                        <p:cTn id="278" dur="2000" fill="hold"/>
                                        <p:tgtEl>
                                          <p:spTgt spid="74"/>
                                        </p:tgtEl>
                                        <p:attrNameLst>
                                          <p:attrName>ppt_x</p:attrName>
                                          <p:attrName>ppt_y</p:attrName>
                                        </p:attrNameLst>
                                      </p:cBhvr>
                                      <p:rCtr x="50" y="38"/>
                                    </p:animMotion>
                                  </p:childTnLst>
                                </p:cTn>
                              </p:par>
                              <p:par>
                                <p:cTn id="279" presetID="10" presetClass="entr" presetSubtype="0" fill="hold" nodeType="withEffect">
                                  <p:stCondLst>
                                    <p:cond delay="0"/>
                                  </p:stCondLst>
                                  <p:childTnLst>
                                    <p:set>
                                      <p:cBhvr>
                                        <p:cTn id="280" dur="1" fill="hold">
                                          <p:stCondLst>
                                            <p:cond delay="0"/>
                                          </p:stCondLst>
                                        </p:cTn>
                                        <p:tgtEl>
                                          <p:spTgt spid="75"/>
                                        </p:tgtEl>
                                        <p:attrNameLst>
                                          <p:attrName>style.visibility</p:attrName>
                                        </p:attrNameLst>
                                      </p:cBhvr>
                                      <p:to>
                                        <p:strVal val="visible"/>
                                      </p:to>
                                    </p:set>
                                    <p:animEffect transition="in" filter="fade">
                                      <p:cBhvr>
                                        <p:cTn id="281" dur="2000"/>
                                        <p:tgtEl>
                                          <p:spTgt spid="75"/>
                                        </p:tgtEl>
                                      </p:cBhvr>
                                    </p:animEffect>
                                  </p:childTnLst>
                                </p:cTn>
                              </p:par>
                              <p:par>
                                <p:cTn id="282" presetID="49" presetClass="path" presetSubtype="0" accel="50000" decel="50000" fill="hold" nodeType="withEffect">
                                  <p:stCondLst>
                                    <p:cond delay="0"/>
                                  </p:stCondLst>
                                  <p:childTnLst>
                                    <p:animMotion origin="layout" path="M 2.77778E-6 -2.22222E-6 L 0.1 0.075 " pathEditMode="relative" rAng="0" ptsTypes="AA">
                                      <p:cBhvr>
                                        <p:cTn id="283" dur="2000" fill="hold"/>
                                        <p:tgtEl>
                                          <p:spTgt spid="75"/>
                                        </p:tgtEl>
                                        <p:attrNameLst>
                                          <p:attrName>ppt_x</p:attrName>
                                          <p:attrName>ppt_y</p:attrName>
                                        </p:attrNameLst>
                                      </p:cBhvr>
                                      <p:rCtr x="50" y="38"/>
                                    </p:animMotion>
                                  </p:childTnLst>
                                </p:cTn>
                              </p:par>
                              <p:par>
                                <p:cTn id="284" presetID="10" presetClass="entr" presetSubtype="0" fill="hold" nodeType="withEffect">
                                  <p:stCondLst>
                                    <p:cond delay="0"/>
                                  </p:stCondLst>
                                  <p:childTnLst>
                                    <p:set>
                                      <p:cBhvr>
                                        <p:cTn id="285" dur="1" fill="hold">
                                          <p:stCondLst>
                                            <p:cond delay="0"/>
                                          </p:stCondLst>
                                        </p:cTn>
                                        <p:tgtEl>
                                          <p:spTgt spid="76"/>
                                        </p:tgtEl>
                                        <p:attrNameLst>
                                          <p:attrName>style.visibility</p:attrName>
                                        </p:attrNameLst>
                                      </p:cBhvr>
                                      <p:to>
                                        <p:strVal val="visible"/>
                                      </p:to>
                                    </p:set>
                                    <p:animEffect transition="in" filter="fade">
                                      <p:cBhvr>
                                        <p:cTn id="286" dur="2000"/>
                                        <p:tgtEl>
                                          <p:spTgt spid="76"/>
                                        </p:tgtEl>
                                      </p:cBhvr>
                                    </p:animEffect>
                                  </p:childTnLst>
                                </p:cTn>
                              </p:par>
                              <p:par>
                                <p:cTn id="287" presetID="49" presetClass="path" presetSubtype="0" accel="50000" decel="50000" fill="hold" nodeType="withEffect">
                                  <p:stCondLst>
                                    <p:cond delay="0"/>
                                  </p:stCondLst>
                                  <p:childTnLst>
                                    <p:animMotion origin="layout" path="M 2.77778E-6 -2.22222E-6 L 0.1 0.075 " pathEditMode="relative" rAng="0" ptsTypes="AA">
                                      <p:cBhvr>
                                        <p:cTn id="288" dur="2000" fill="hold"/>
                                        <p:tgtEl>
                                          <p:spTgt spid="76"/>
                                        </p:tgtEl>
                                        <p:attrNameLst>
                                          <p:attrName>ppt_x</p:attrName>
                                          <p:attrName>ppt_y</p:attrName>
                                        </p:attrNameLst>
                                      </p:cBhvr>
                                      <p:rCtr x="50" y="38"/>
                                    </p:animMotion>
                                  </p:childTnLst>
                                </p:cTn>
                              </p:par>
                            </p:childTnLst>
                          </p:cTn>
                        </p:par>
                      </p:childTnLst>
                    </p:cTn>
                  </p:par>
                  <p:par>
                    <p:cTn id="289" fill="hold">
                      <p:stCondLst>
                        <p:cond delay="indefinite"/>
                      </p:stCondLst>
                      <p:childTnLst>
                        <p:par>
                          <p:cTn id="290" fill="hold">
                            <p:stCondLst>
                              <p:cond delay="0"/>
                            </p:stCondLst>
                            <p:childTnLst>
                              <p:par>
                                <p:cTn id="291" presetID="10" presetClass="exit" presetSubtype="0" fill="hold" grpId="0" nodeType="clickEffect">
                                  <p:stCondLst>
                                    <p:cond delay="0"/>
                                  </p:stCondLst>
                                  <p:childTnLst>
                                    <p:animEffect transition="out" filter="fade">
                                      <p:cBhvr>
                                        <p:cTn id="292" dur="500"/>
                                        <p:tgtEl>
                                          <p:spTgt spid="5"/>
                                        </p:tgtEl>
                                      </p:cBhvr>
                                    </p:animEffect>
                                    <p:set>
                                      <p:cBhvr>
                                        <p:cTn id="293" dur="1" fill="hold">
                                          <p:stCondLst>
                                            <p:cond delay="499"/>
                                          </p:stCondLst>
                                        </p:cTn>
                                        <p:tgtEl>
                                          <p:spTgt spid="5"/>
                                        </p:tgtEl>
                                        <p:attrNameLst>
                                          <p:attrName>style.visibility</p:attrName>
                                        </p:attrNameLst>
                                      </p:cBhvr>
                                      <p:to>
                                        <p:strVal val="hidden"/>
                                      </p:to>
                                    </p:set>
                                  </p:childTnLst>
                                </p:cTn>
                              </p:par>
                            </p:childTnLst>
                          </p:cTn>
                        </p:par>
                        <p:par>
                          <p:cTn id="294" fill="hold">
                            <p:stCondLst>
                              <p:cond delay="500"/>
                            </p:stCondLst>
                            <p:childTnLst>
                              <p:par>
                                <p:cTn id="295" presetID="10" presetClass="entr" presetSubtype="0" fill="hold" grpId="0" nodeType="afterEffect">
                                  <p:stCondLst>
                                    <p:cond delay="0"/>
                                  </p:stCondLst>
                                  <p:childTnLst>
                                    <p:set>
                                      <p:cBhvr>
                                        <p:cTn id="296" dur="1" fill="hold">
                                          <p:stCondLst>
                                            <p:cond delay="0"/>
                                          </p:stCondLst>
                                        </p:cTn>
                                        <p:tgtEl>
                                          <p:spTgt spid="36"/>
                                        </p:tgtEl>
                                        <p:attrNameLst>
                                          <p:attrName>style.visibility</p:attrName>
                                        </p:attrNameLst>
                                      </p:cBhvr>
                                      <p:to>
                                        <p:strVal val="visible"/>
                                      </p:to>
                                    </p:set>
                                    <p:animEffect transition="in" filter="fade">
                                      <p:cBhvr>
                                        <p:cTn id="297" dur="1000"/>
                                        <p:tgtEl>
                                          <p:spTgt spid="36"/>
                                        </p:tgtEl>
                                      </p:cBhvr>
                                    </p:animEffect>
                                  </p:childTnLst>
                                </p:cTn>
                              </p:par>
                            </p:childTnLst>
                          </p:cTn>
                        </p:par>
                        <p:par>
                          <p:cTn id="298" fill="hold">
                            <p:stCondLst>
                              <p:cond delay="1500"/>
                            </p:stCondLst>
                            <p:childTnLst>
                              <p:par>
                                <p:cTn id="299" presetID="10" presetClass="entr" presetSubtype="0" fill="hold" nodeType="afterEffect">
                                  <p:stCondLst>
                                    <p:cond delay="0"/>
                                  </p:stCondLst>
                                  <p:childTnLst>
                                    <p:set>
                                      <p:cBhvr>
                                        <p:cTn id="300" dur="1" fill="hold">
                                          <p:stCondLst>
                                            <p:cond delay="0"/>
                                          </p:stCondLst>
                                        </p:cTn>
                                        <p:tgtEl>
                                          <p:spTgt spid="12347"/>
                                        </p:tgtEl>
                                        <p:attrNameLst>
                                          <p:attrName>style.visibility</p:attrName>
                                        </p:attrNameLst>
                                      </p:cBhvr>
                                      <p:to>
                                        <p:strVal val="visible"/>
                                      </p:to>
                                    </p:set>
                                    <p:animEffect transition="in" filter="fade">
                                      <p:cBhvr>
                                        <p:cTn id="301" dur="1500"/>
                                        <p:tgtEl>
                                          <p:spTgt spid="12347"/>
                                        </p:tgtEl>
                                      </p:cBhvr>
                                    </p:animEffect>
                                  </p:childTnLst>
                                </p:cTn>
                              </p:par>
                              <p:par>
                                <p:cTn id="302" presetID="10" presetClass="entr" presetSubtype="0" fill="hold" nodeType="withEffect">
                                  <p:stCondLst>
                                    <p:cond delay="0"/>
                                  </p:stCondLst>
                                  <p:childTnLst>
                                    <p:set>
                                      <p:cBhvr>
                                        <p:cTn id="303" dur="1" fill="hold">
                                          <p:stCondLst>
                                            <p:cond delay="0"/>
                                          </p:stCondLst>
                                        </p:cTn>
                                        <p:tgtEl>
                                          <p:spTgt spid="10299"/>
                                        </p:tgtEl>
                                        <p:attrNameLst>
                                          <p:attrName>style.visibility</p:attrName>
                                        </p:attrNameLst>
                                      </p:cBhvr>
                                      <p:to>
                                        <p:strVal val="visible"/>
                                      </p:to>
                                    </p:set>
                                    <p:animEffect transition="in" filter="fade">
                                      <p:cBhvr>
                                        <p:cTn id="304" dur="1000"/>
                                        <p:tgtEl>
                                          <p:spTgt spid="10299"/>
                                        </p:tgtEl>
                                      </p:cBhvr>
                                    </p:animEffect>
                                  </p:childTnLst>
                                </p:cTn>
                              </p:par>
                              <p:par>
                                <p:cTn id="305" presetID="49" presetClass="path" presetSubtype="0" accel="50000" decel="50000" fill="hold" nodeType="withEffect">
                                  <p:stCondLst>
                                    <p:cond delay="1000"/>
                                  </p:stCondLst>
                                  <p:childTnLst>
                                    <p:animMotion origin="layout" path="M 0.1 0.075 L 0.32639 0.13796 " pathEditMode="relative" rAng="0" ptsTypes="AA">
                                      <p:cBhvr>
                                        <p:cTn id="306" dur="1800" fill="hold"/>
                                        <p:tgtEl>
                                          <p:spTgt spid="70"/>
                                        </p:tgtEl>
                                        <p:attrNameLst>
                                          <p:attrName>ppt_x</p:attrName>
                                          <p:attrName>ppt_y</p:attrName>
                                        </p:attrNameLst>
                                      </p:cBhvr>
                                      <p:rCtr x="113" y="31"/>
                                    </p:animMotion>
                                  </p:childTnLst>
                                </p:cTn>
                              </p:par>
                              <p:par>
                                <p:cTn id="307" presetID="49" presetClass="path" presetSubtype="0" accel="50000" decel="50000" fill="hold" nodeType="withEffect">
                                  <p:stCondLst>
                                    <p:cond delay="2000"/>
                                  </p:stCondLst>
                                  <p:childTnLst>
                                    <p:animMotion origin="layout" path="M 0.1 0.075 L 0.42291 0.30486 " pathEditMode="relative" rAng="0" ptsTypes="AA">
                                      <p:cBhvr>
                                        <p:cTn id="308" dur="1800" fill="hold"/>
                                        <p:tgtEl>
                                          <p:spTgt spid="71"/>
                                        </p:tgtEl>
                                        <p:attrNameLst>
                                          <p:attrName>ppt_x</p:attrName>
                                          <p:attrName>ppt_y</p:attrName>
                                        </p:attrNameLst>
                                      </p:cBhvr>
                                      <p:rCtr x="161" y="115"/>
                                    </p:animMotion>
                                  </p:childTnLst>
                                </p:cTn>
                              </p:par>
                              <p:par>
                                <p:cTn id="309" presetID="49" presetClass="path" presetSubtype="0" accel="50000" decel="50000" fill="hold" nodeType="withEffect">
                                  <p:stCondLst>
                                    <p:cond delay="3000"/>
                                  </p:stCondLst>
                                  <p:childTnLst>
                                    <p:animMotion origin="layout" path="M 0.1 0.075 L 0.32552 0.22407 " pathEditMode="fixed" rAng="0" ptsTypes="AA">
                                      <p:cBhvr>
                                        <p:cTn id="310" dur="1800" fill="hold"/>
                                        <p:tgtEl>
                                          <p:spTgt spid="72"/>
                                        </p:tgtEl>
                                        <p:attrNameLst>
                                          <p:attrName>ppt_x</p:attrName>
                                          <p:attrName>ppt_y</p:attrName>
                                        </p:attrNameLst>
                                      </p:cBhvr>
                                      <p:rCtr x="113" y="75"/>
                                    </p:animMotion>
                                  </p:childTnLst>
                                </p:cTn>
                              </p:par>
                              <p:par>
                                <p:cTn id="311" presetID="49" presetClass="path" presetSubtype="0" accel="50000" decel="50000" fill="hold" nodeType="withEffect">
                                  <p:stCondLst>
                                    <p:cond delay="4000"/>
                                  </p:stCondLst>
                                  <p:childTnLst>
                                    <p:animMotion origin="layout" path="M 0.1 0.075 L 0.51371 0.46898 " pathEditMode="relative" rAng="0" ptsTypes="AA">
                                      <p:cBhvr>
                                        <p:cTn id="312" dur="1800" fill="hold"/>
                                        <p:tgtEl>
                                          <p:spTgt spid="73"/>
                                        </p:tgtEl>
                                        <p:attrNameLst>
                                          <p:attrName>ppt_x</p:attrName>
                                          <p:attrName>ppt_y</p:attrName>
                                        </p:attrNameLst>
                                      </p:cBhvr>
                                      <p:rCtr x="207" y="197"/>
                                    </p:animMotion>
                                  </p:childTnLst>
                                </p:cTn>
                              </p:par>
                              <p:par>
                                <p:cTn id="313" presetID="49" presetClass="path" presetSubtype="0" accel="50000" decel="50000" fill="hold" nodeType="withEffect">
                                  <p:stCondLst>
                                    <p:cond delay="5000"/>
                                  </p:stCondLst>
                                  <p:childTnLst>
                                    <p:animMotion origin="layout" path="M 0.1 0.075 L 0.51302 0.46366 " pathEditMode="relative" rAng="0" ptsTypes="AA">
                                      <p:cBhvr>
                                        <p:cTn id="314" dur="1800" fill="hold"/>
                                        <p:tgtEl>
                                          <p:spTgt spid="74"/>
                                        </p:tgtEl>
                                        <p:attrNameLst>
                                          <p:attrName>ppt_x</p:attrName>
                                          <p:attrName>ppt_y</p:attrName>
                                        </p:attrNameLst>
                                      </p:cBhvr>
                                      <p:rCtr x="206" y="194"/>
                                    </p:animMotion>
                                  </p:childTnLst>
                                </p:cTn>
                              </p:par>
                              <p:par>
                                <p:cTn id="315" presetID="49" presetClass="path" presetSubtype="0" accel="50000" decel="50000" fill="hold" nodeType="withEffect">
                                  <p:stCondLst>
                                    <p:cond delay="6000"/>
                                  </p:stCondLst>
                                  <p:childTnLst>
                                    <p:animMotion origin="layout" path="M 0.1 0.075 L 0.32656 0.31574 " pathEditMode="relative" rAng="0" ptsTypes="AA">
                                      <p:cBhvr>
                                        <p:cTn id="316" dur="1800" fill="hold"/>
                                        <p:tgtEl>
                                          <p:spTgt spid="75"/>
                                        </p:tgtEl>
                                        <p:attrNameLst>
                                          <p:attrName>ppt_x</p:attrName>
                                          <p:attrName>ppt_y</p:attrName>
                                        </p:attrNameLst>
                                      </p:cBhvr>
                                      <p:rCtr x="113" y="120"/>
                                    </p:animMotion>
                                  </p:childTnLst>
                                </p:cTn>
                              </p:par>
                              <p:par>
                                <p:cTn id="317" presetID="49" presetClass="path" presetSubtype="0" accel="50000" decel="50000" fill="hold" nodeType="withEffect">
                                  <p:stCondLst>
                                    <p:cond delay="7000"/>
                                  </p:stCondLst>
                                  <p:childTnLst>
                                    <p:animMotion origin="layout" path="M 0.1 0.075 L 0.51389 0.50602 " pathEditMode="relative" rAng="0" ptsTypes="AA">
                                      <p:cBhvr>
                                        <p:cTn id="318" dur="1800" fill="hold"/>
                                        <p:tgtEl>
                                          <p:spTgt spid="76"/>
                                        </p:tgtEl>
                                        <p:attrNameLst>
                                          <p:attrName>ppt_x</p:attrName>
                                          <p:attrName>ppt_y</p:attrName>
                                        </p:attrNameLst>
                                      </p:cBhvr>
                                      <p:rCtr x="207" y="216"/>
                                    </p:animMotion>
                                  </p:childTnLst>
                                </p:cTn>
                              </p:par>
                            </p:childTnLst>
                          </p:cTn>
                        </p:par>
                      </p:childTnLst>
                    </p:cTn>
                  </p:par>
                  <p:par>
                    <p:cTn id="319" fill="hold">
                      <p:stCondLst>
                        <p:cond delay="indefinite"/>
                      </p:stCondLst>
                      <p:childTnLst>
                        <p:par>
                          <p:cTn id="320" fill="hold">
                            <p:stCondLst>
                              <p:cond delay="0"/>
                            </p:stCondLst>
                            <p:childTnLst>
                              <p:par>
                                <p:cTn id="321" presetID="10" presetClass="exit" presetSubtype="0" fill="hold" grpId="1" nodeType="clickEffect">
                                  <p:stCondLst>
                                    <p:cond delay="0"/>
                                  </p:stCondLst>
                                  <p:childTnLst>
                                    <p:animEffect transition="out" filter="fade">
                                      <p:cBhvr>
                                        <p:cTn id="322" dur="500"/>
                                        <p:tgtEl>
                                          <p:spTgt spid="36"/>
                                        </p:tgtEl>
                                      </p:cBhvr>
                                    </p:animEffect>
                                    <p:set>
                                      <p:cBhvr>
                                        <p:cTn id="323" dur="1" fill="hold">
                                          <p:stCondLst>
                                            <p:cond delay="499"/>
                                          </p:stCondLst>
                                        </p:cTn>
                                        <p:tgtEl>
                                          <p:spTgt spid="36"/>
                                        </p:tgtEl>
                                        <p:attrNameLst>
                                          <p:attrName>style.visibility</p:attrName>
                                        </p:attrNameLst>
                                      </p:cBhvr>
                                      <p:to>
                                        <p:strVal val="hidden"/>
                                      </p:to>
                                    </p:set>
                                  </p:childTnLst>
                                </p:cTn>
                              </p:par>
                              <p:par>
                                <p:cTn id="324" presetID="10" presetClass="exit" presetSubtype="0" fill="hold" nodeType="withEffect">
                                  <p:stCondLst>
                                    <p:cond delay="0"/>
                                  </p:stCondLst>
                                  <p:childTnLst>
                                    <p:animEffect transition="out" filter="fade">
                                      <p:cBhvr>
                                        <p:cTn id="325" dur="1000"/>
                                        <p:tgtEl>
                                          <p:spTgt spid="12347"/>
                                        </p:tgtEl>
                                      </p:cBhvr>
                                    </p:animEffect>
                                    <p:set>
                                      <p:cBhvr>
                                        <p:cTn id="326" dur="1" fill="hold">
                                          <p:stCondLst>
                                            <p:cond delay="999"/>
                                          </p:stCondLst>
                                        </p:cTn>
                                        <p:tgtEl>
                                          <p:spTgt spid="12347"/>
                                        </p:tgtEl>
                                        <p:attrNameLst>
                                          <p:attrName>style.visibility</p:attrName>
                                        </p:attrNameLst>
                                      </p:cBhvr>
                                      <p:to>
                                        <p:strVal val="hidden"/>
                                      </p:to>
                                    </p:set>
                                  </p:childTnLst>
                                </p:cTn>
                              </p:par>
                              <p:par>
                                <p:cTn id="327" presetID="10" presetClass="exit" presetSubtype="0" fill="hold" nodeType="withEffect">
                                  <p:stCondLst>
                                    <p:cond delay="0"/>
                                  </p:stCondLst>
                                  <p:childTnLst>
                                    <p:animEffect transition="out" filter="fade">
                                      <p:cBhvr>
                                        <p:cTn id="328" dur="500"/>
                                        <p:tgtEl>
                                          <p:spTgt spid="10299"/>
                                        </p:tgtEl>
                                      </p:cBhvr>
                                    </p:animEffect>
                                    <p:set>
                                      <p:cBhvr>
                                        <p:cTn id="329" dur="1" fill="hold">
                                          <p:stCondLst>
                                            <p:cond delay="499"/>
                                          </p:stCondLst>
                                        </p:cTn>
                                        <p:tgtEl>
                                          <p:spTgt spid="10299"/>
                                        </p:tgtEl>
                                        <p:attrNameLst>
                                          <p:attrName>style.visibility</p:attrName>
                                        </p:attrNameLst>
                                      </p:cBhvr>
                                      <p:to>
                                        <p:strVal val="hidden"/>
                                      </p:to>
                                    </p:set>
                                  </p:childTnLst>
                                </p:cTn>
                              </p:par>
                            </p:childTnLst>
                          </p:cTn>
                        </p:par>
                        <p:par>
                          <p:cTn id="330" fill="hold">
                            <p:stCondLst>
                              <p:cond delay="1000"/>
                            </p:stCondLst>
                            <p:childTnLst>
                              <p:par>
                                <p:cTn id="331" presetID="10" presetClass="entr" presetSubtype="0" fill="hold" grpId="0" nodeType="afterEffect">
                                  <p:stCondLst>
                                    <p:cond delay="0"/>
                                  </p:stCondLst>
                                  <p:childTnLst>
                                    <p:set>
                                      <p:cBhvr>
                                        <p:cTn id="332" dur="1" fill="hold">
                                          <p:stCondLst>
                                            <p:cond delay="0"/>
                                          </p:stCondLst>
                                        </p:cTn>
                                        <p:tgtEl>
                                          <p:spTgt spid="37"/>
                                        </p:tgtEl>
                                        <p:attrNameLst>
                                          <p:attrName>style.visibility</p:attrName>
                                        </p:attrNameLst>
                                      </p:cBhvr>
                                      <p:to>
                                        <p:strVal val="visible"/>
                                      </p:to>
                                    </p:set>
                                    <p:animEffect transition="in" filter="fade">
                                      <p:cBhvr>
                                        <p:cTn id="333" dur="1000"/>
                                        <p:tgtEl>
                                          <p:spTgt spid="37"/>
                                        </p:tgtEl>
                                      </p:cBhvr>
                                    </p:animEffect>
                                  </p:childTnLst>
                                </p:cTn>
                              </p:par>
                            </p:childTnLst>
                          </p:cTn>
                        </p:par>
                        <p:par>
                          <p:cTn id="334" fill="hold">
                            <p:stCondLst>
                              <p:cond delay="2000"/>
                            </p:stCondLst>
                            <p:childTnLst>
                              <p:par>
                                <p:cTn id="335" presetID="10" presetClass="exit" presetSubtype="0" fill="hold" nodeType="afterEffect">
                                  <p:stCondLst>
                                    <p:cond delay="0"/>
                                  </p:stCondLst>
                                  <p:childTnLst>
                                    <p:animEffect transition="out" filter="fade">
                                      <p:cBhvr>
                                        <p:cTn id="336" dur="2000"/>
                                        <p:tgtEl>
                                          <p:spTgt spid="193571"/>
                                        </p:tgtEl>
                                      </p:cBhvr>
                                    </p:animEffect>
                                    <p:set>
                                      <p:cBhvr>
                                        <p:cTn id="337" dur="1" fill="hold">
                                          <p:stCondLst>
                                            <p:cond delay="1999"/>
                                          </p:stCondLst>
                                        </p:cTn>
                                        <p:tgtEl>
                                          <p:spTgt spid="193571"/>
                                        </p:tgtEl>
                                        <p:attrNameLst>
                                          <p:attrName>style.visibility</p:attrName>
                                        </p:attrNameLst>
                                      </p:cBhvr>
                                      <p:to>
                                        <p:strVal val="hidden"/>
                                      </p:to>
                                    </p:set>
                                  </p:childTnLst>
                                </p:cTn>
                              </p:par>
                              <p:par>
                                <p:cTn id="338" presetID="10" presetClass="exit" presetSubtype="0" fill="hold" nodeType="withEffect">
                                  <p:stCondLst>
                                    <p:cond delay="300"/>
                                  </p:stCondLst>
                                  <p:childTnLst>
                                    <p:animEffect transition="out" filter="fade">
                                      <p:cBhvr>
                                        <p:cTn id="339" dur="1500"/>
                                        <p:tgtEl>
                                          <p:spTgt spid="193549"/>
                                        </p:tgtEl>
                                      </p:cBhvr>
                                    </p:animEffect>
                                    <p:set>
                                      <p:cBhvr>
                                        <p:cTn id="340" dur="1" fill="hold">
                                          <p:stCondLst>
                                            <p:cond delay="1499"/>
                                          </p:stCondLst>
                                        </p:cTn>
                                        <p:tgtEl>
                                          <p:spTgt spid="193549"/>
                                        </p:tgtEl>
                                        <p:attrNameLst>
                                          <p:attrName>style.visibility</p:attrName>
                                        </p:attrNameLst>
                                      </p:cBhvr>
                                      <p:to>
                                        <p:strVal val="hidden"/>
                                      </p:to>
                                    </p:set>
                                  </p:childTnLst>
                                </p:cTn>
                              </p:par>
                              <p:par>
                                <p:cTn id="341" presetID="10" presetClass="exit" presetSubtype="0" fill="hold" nodeType="withEffect">
                                  <p:stCondLst>
                                    <p:cond delay="600"/>
                                  </p:stCondLst>
                                  <p:childTnLst>
                                    <p:animEffect transition="out" filter="fade">
                                      <p:cBhvr>
                                        <p:cTn id="342" dur="1500"/>
                                        <p:tgtEl>
                                          <p:spTgt spid="193548"/>
                                        </p:tgtEl>
                                      </p:cBhvr>
                                    </p:animEffect>
                                    <p:set>
                                      <p:cBhvr>
                                        <p:cTn id="343" dur="1" fill="hold">
                                          <p:stCondLst>
                                            <p:cond delay="1499"/>
                                          </p:stCondLst>
                                        </p:cTn>
                                        <p:tgtEl>
                                          <p:spTgt spid="193548"/>
                                        </p:tgtEl>
                                        <p:attrNameLst>
                                          <p:attrName>style.visibility</p:attrName>
                                        </p:attrNameLst>
                                      </p:cBhvr>
                                      <p:to>
                                        <p:strVal val="hidden"/>
                                      </p:to>
                                    </p:set>
                                  </p:childTnLst>
                                </p:cTn>
                              </p:par>
                              <p:par>
                                <p:cTn id="344" presetID="10" presetClass="exit" presetSubtype="0" fill="hold" nodeType="withEffect">
                                  <p:stCondLst>
                                    <p:cond delay="900"/>
                                  </p:stCondLst>
                                  <p:childTnLst>
                                    <p:animEffect transition="out" filter="fade">
                                      <p:cBhvr>
                                        <p:cTn id="345" dur="1500"/>
                                        <p:tgtEl>
                                          <p:spTgt spid="193547"/>
                                        </p:tgtEl>
                                      </p:cBhvr>
                                    </p:animEffect>
                                    <p:set>
                                      <p:cBhvr>
                                        <p:cTn id="346" dur="1" fill="hold">
                                          <p:stCondLst>
                                            <p:cond delay="1499"/>
                                          </p:stCondLst>
                                        </p:cTn>
                                        <p:tgtEl>
                                          <p:spTgt spid="193547"/>
                                        </p:tgtEl>
                                        <p:attrNameLst>
                                          <p:attrName>style.visibility</p:attrName>
                                        </p:attrNameLst>
                                      </p:cBhvr>
                                      <p:to>
                                        <p:strVal val="hidden"/>
                                      </p:to>
                                    </p:set>
                                  </p:childTnLst>
                                </p:cTn>
                              </p:par>
                              <p:par>
                                <p:cTn id="347" presetID="10" presetClass="exit" presetSubtype="0" fill="hold" nodeType="withEffect">
                                  <p:stCondLst>
                                    <p:cond delay="1200"/>
                                  </p:stCondLst>
                                  <p:childTnLst>
                                    <p:animEffect transition="out" filter="fade">
                                      <p:cBhvr>
                                        <p:cTn id="348" dur="1500"/>
                                        <p:tgtEl>
                                          <p:spTgt spid="193546"/>
                                        </p:tgtEl>
                                      </p:cBhvr>
                                    </p:animEffect>
                                    <p:set>
                                      <p:cBhvr>
                                        <p:cTn id="349" dur="1" fill="hold">
                                          <p:stCondLst>
                                            <p:cond delay="1499"/>
                                          </p:stCondLst>
                                        </p:cTn>
                                        <p:tgtEl>
                                          <p:spTgt spid="193546"/>
                                        </p:tgtEl>
                                        <p:attrNameLst>
                                          <p:attrName>style.visibility</p:attrName>
                                        </p:attrNameLst>
                                      </p:cBhvr>
                                      <p:to>
                                        <p:strVal val="hidden"/>
                                      </p:to>
                                    </p:set>
                                  </p:childTnLst>
                                </p:cTn>
                              </p:par>
                              <p:par>
                                <p:cTn id="350" presetID="10" presetClass="exit" presetSubtype="0" fill="hold" nodeType="withEffect">
                                  <p:stCondLst>
                                    <p:cond delay="1800"/>
                                  </p:stCondLst>
                                  <p:childTnLst>
                                    <p:animEffect transition="out" filter="fade">
                                      <p:cBhvr>
                                        <p:cTn id="351" dur="1500"/>
                                        <p:tgtEl>
                                          <p:spTgt spid="193545"/>
                                        </p:tgtEl>
                                      </p:cBhvr>
                                    </p:animEffect>
                                    <p:set>
                                      <p:cBhvr>
                                        <p:cTn id="352" dur="1" fill="hold">
                                          <p:stCondLst>
                                            <p:cond delay="1499"/>
                                          </p:stCondLst>
                                        </p:cTn>
                                        <p:tgtEl>
                                          <p:spTgt spid="193545"/>
                                        </p:tgtEl>
                                        <p:attrNameLst>
                                          <p:attrName>style.visibility</p:attrName>
                                        </p:attrNameLst>
                                      </p:cBhvr>
                                      <p:to>
                                        <p:strVal val="hidden"/>
                                      </p:to>
                                    </p:set>
                                  </p:childTnLst>
                                </p:cTn>
                              </p:par>
                              <p:par>
                                <p:cTn id="353" presetID="10" presetClass="exit" presetSubtype="0" fill="hold" nodeType="withEffect">
                                  <p:stCondLst>
                                    <p:cond delay="2100"/>
                                  </p:stCondLst>
                                  <p:childTnLst>
                                    <p:animEffect transition="out" filter="fade">
                                      <p:cBhvr>
                                        <p:cTn id="354" dur="1500"/>
                                        <p:tgtEl>
                                          <p:spTgt spid="193542"/>
                                        </p:tgtEl>
                                      </p:cBhvr>
                                    </p:animEffect>
                                    <p:set>
                                      <p:cBhvr>
                                        <p:cTn id="355" dur="1" fill="hold">
                                          <p:stCondLst>
                                            <p:cond delay="1499"/>
                                          </p:stCondLst>
                                        </p:cTn>
                                        <p:tgtEl>
                                          <p:spTgt spid="193542"/>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10" presetClass="exit" presetSubtype="0" fill="hold" grpId="1" nodeType="clickEffect">
                                  <p:stCondLst>
                                    <p:cond delay="0"/>
                                  </p:stCondLst>
                                  <p:childTnLst>
                                    <p:animEffect transition="out" filter="fade">
                                      <p:cBhvr>
                                        <p:cTn id="359" dur="1000"/>
                                        <p:tgtEl>
                                          <p:spTgt spid="37"/>
                                        </p:tgtEl>
                                      </p:cBhvr>
                                    </p:animEffect>
                                    <p:set>
                                      <p:cBhvr>
                                        <p:cTn id="360"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7" grpId="0"/>
      <p:bldP spid="3" grpId="0"/>
      <p:bldP spid="3" grpId="1"/>
      <p:bldP spid="4" grpId="0"/>
      <p:bldP spid="4" grpId="1"/>
      <p:bldP spid="5" grpId="0"/>
      <p:bldP spid="35" grpId="0"/>
      <p:bldP spid="35" grpId="1"/>
      <p:bldP spid="36" grpId="0"/>
      <p:bldP spid="36" grpId="1"/>
      <p:bldP spid="37" grpId="0"/>
      <p:bldP spid="37" grpId="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矩形 2"/>
          <p:cNvSpPr/>
          <p:nvPr/>
        </p:nvSpPr>
        <p:spPr>
          <a:xfrm>
            <a:off x="500034" y="1643050"/>
            <a:ext cx="8358246" cy="707886"/>
          </a:xfrm>
          <a:prstGeom prst="rect">
            <a:avLst/>
          </a:prstGeom>
        </p:spPr>
        <p:txBody>
          <a:bodyPr wrap="square">
            <a:spAutoFit/>
          </a:bodyPr>
          <a:lstStyle/>
          <a:p>
            <a:pPr>
              <a:buFont typeface="Wingdings" pitchFamily="2" charset="2"/>
              <a:buChar char="l"/>
            </a:pPr>
            <a:r>
              <a:rPr lang="en-US" altLang="zh-CN" sz="2000" dirty="0" smtClean="0">
                <a:solidFill>
                  <a:schemeClr val="bg1"/>
                </a:solidFill>
              </a:rPr>
              <a:t>Infrastructure Planning and Design Guides for Virtualization</a:t>
            </a:r>
          </a:p>
          <a:p>
            <a:r>
              <a:rPr lang="en-US" altLang="zh-CN" sz="2000" dirty="0" smtClean="0">
                <a:solidFill>
                  <a:schemeClr val="bg1"/>
                </a:solidFill>
                <a:hlinkClick r:id="rId3"/>
              </a:rPr>
              <a:t>http://technet.microsoft.com/en-us/solutionaccelerators/ee395429.aspx</a:t>
            </a:r>
            <a:r>
              <a:rPr lang="en-US" altLang="zh-CN" sz="2000" dirty="0" smtClean="0">
                <a:solidFill>
                  <a:schemeClr val="bg1"/>
                </a:solidFill>
              </a:rPr>
              <a:t> </a:t>
            </a:r>
            <a:endParaRPr lang="zh-CN" altLang="en-US"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lang="zh-CN" altLang="en-US" sz="4400" dirty="0" smtClean="0"/>
              <a:t>虚拟化带来的好处</a:t>
            </a:r>
            <a:endParaRPr lang="en-US" sz="4400" dirty="0"/>
          </a:p>
        </p:txBody>
      </p:sp>
      <p:sp>
        <p:nvSpPr>
          <p:cNvPr id="50" name="Rounded Rectangle 49"/>
          <p:cNvSpPr/>
          <p:nvPr/>
        </p:nvSpPr>
        <p:spPr>
          <a:xfrm>
            <a:off x="2605473" y="1580917"/>
            <a:ext cx="1771320" cy="3724275"/>
          </a:xfrm>
          <a:prstGeom prst="roundRect">
            <a:avLst/>
          </a:prstGeom>
          <a:gradFill>
            <a:gsLst>
              <a:gs pos="0">
                <a:srgbClr val="102F94"/>
              </a:gs>
              <a:gs pos="50000">
                <a:srgbClr val="3776AF"/>
              </a:gs>
              <a:gs pos="100000">
                <a:schemeClr val="tx1"/>
              </a:gs>
            </a:gsLst>
            <a:lin ang="16200000" scaled="1"/>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indent="-342900" algn="ctr">
              <a:lnSpc>
                <a:spcPct val="80000"/>
              </a:lnSpc>
              <a:spcAft>
                <a:spcPts val="600"/>
              </a:spcAft>
              <a:defRPr/>
            </a:pPr>
            <a:endParaRPr lang="en-US" b="1" spc="-10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1" name="Rounded Rectangle 50"/>
          <p:cNvSpPr/>
          <p:nvPr/>
        </p:nvSpPr>
        <p:spPr>
          <a:xfrm>
            <a:off x="647699" y="1580917"/>
            <a:ext cx="1771320" cy="3724275"/>
          </a:xfrm>
          <a:prstGeom prst="roundRect">
            <a:avLst/>
          </a:prstGeom>
          <a:gradFill flip="none" rotWithShape="1">
            <a:gsLst>
              <a:gs pos="0">
                <a:srgbClr val="9E0000"/>
              </a:gs>
              <a:gs pos="50000">
                <a:srgbClr val="D3630F"/>
              </a:gs>
              <a:gs pos="100000">
                <a:schemeClr val="tx1"/>
              </a:gs>
            </a:gsLst>
            <a:lin ang="162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indent="-342900" algn="ctr">
              <a:lnSpc>
                <a:spcPct val="80000"/>
              </a:lnSpc>
              <a:spcAft>
                <a:spcPts val="600"/>
              </a:spcAft>
              <a:defRPr/>
            </a:pPr>
            <a:endParaRPr lang="en-US"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2" name="Rounded Rectangle 51"/>
          <p:cNvSpPr/>
          <p:nvPr/>
        </p:nvSpPr>
        <p:spPr>
          <a:xfrm>
            <a:off x="4569401" y="1580917"/>
            <a:ext cx="1771320" cy="3724275"/>
          </a:xfrm>
          <a:prstGeom prst="roundRect">
            <a:avLst/>
          </a:prstGeom>
          <a:gradFill>
            <a:gsLst>
              <a:gs pos="0">
                <a:schemeClr val="accent1">
                  <a:lumMod val="50000"/>
                </a:schemeClr>
              </a:gs>
              <a:gs pos="50000">
                <a:srgbClr val="B48900"/>
              </a:gs>
              <a:gs pos="100000">
                <a:schemeClr val="tx1"/>
              </a:gs>
            </a:gsLst>
            <a:lin ang="16200000" scaled="1"/>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indent="-342900" algn="ctr">
              <a:lnSpc>
                <a:spcPct val="80000"/>
              </a:lnSpc>
              <a:spcAft>
                <a:spcPts val="600"/>
              </a:spcAft>
              <a:defRPr/>
            </a:pPr>
            <a:endParaRPr lang="en-US" b="1" spc="-10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53" name="Rounded Rectangle 52"/>
          <p:cNvSpPr/>
          <p:nvPr/>
        </p:nvSpPr>
        <p:spPr>
          <a:xfrm>
            <a:off x="6521022" y="1580917"/>
            <a:ext cx="1771320" cy="3724275"/>
          </a:xfrm>
          <a:prstGeom prst="roundRect">
            <a:avLst/>
          </a:prstGeom>
          <a:gradFill>
            <a:gsLst>
              <a:gs pos="0">
                <a:srgbClr val="038B03"/>
              </a:gs>
              <a:gs pos="50000">
                <a:srgbClr val="59B73F"/>
              </a:gs>
              <a:gs pos="100000">
                <a:schemeClr val="tx1"/>
              </a:gs>
            </a:gsLst>
            <a:lin ang="16200000" scaled="1"/>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indent="-342900" algn="ctr">
              <a:lnSpc>
                <a:spcPct val="80000"/>
              </a:lnSpc>
              <a:spcAft>
                <a:spcPts val="600"/>
              </a:spcAft>
              <a:defRPr/>
            </a:pPr>
            <a:endParaRPr lang="en-US" b="1" spc="-10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24" name="Rounded Rectangle 23"/>
          <p:cNvSpPr/>
          <p:nvPr/>
        </p:nvSpPr>
        <p:spPr bwMode="auto">
          <a:xfrm>
            <a:off x="667642" y="1562449"/>
            <a:ext cx="1626150" cy="2514918"/>
          </a:xfrm>
          <a:prstGeom prst="roundRect">
            <a:avLst>
              <a:gd name="adj" fmla="val 13686"/>
            </a:avLst>
          </a:prstGeom>
          <a:no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76807" tIns="38404" rIns="76807" bIns="38404" anchor="ctr"/>
          <a:lstStyle/>
          <a:p>
            <a:pPr algn="ctr" defTabSz="640004">
              <a:defRPr/>
            </a:pPr>
            <a:endParaRPr lang="en-US" sz="2800" kern="0" dirty="0">
              <a:solidFill>
                <a:sysClr val="windowText" lastClr="000000"/>
              </a:solidFill>
              <a:effectLst>
                <a:glow rad="63500">
                  <a:schemeClr val="accent1">
                    <a:satMod val="175000"/>
                    <a:alpha val="40000"/>
                  </a:schemeClr>
                </a:glow>
                <a:reflection blurRad="6350" stA="55000" endA="300" endPos="45500" dir="5400000" sy="-100000" algn="bl" rotWithShape="0"/>
              </a:effectLst>
              <a:latin typeface="Arial" charset="0"/>
              <a:cs typeface="+mn-cs"/>
            </a:endParaRPr>
          </a:p>
        </p:txBody>
      </p:sp>
      <p:pic>
        <p:nvPicPr>
          <p:cNvPr id="21" name="Picture 3" descr="C:\Users\monical\Desktop\MMS\ARTWORK\4 BOXES\dynamic-woman.png"/>
          <p:cNvPicPr>
            <a:picLocks noChangeAspect="1" noChangeArrowheads="1"/>
          </p:cNvPicPr>
          <p:nvPr/>
        </p:nvPicPr>
        <p:blipFill>
          <a:blip r:embed="rId3" cstate="print"/>
          <a:srcRect/>
          <a:stretch>
            <a:fillRect/>
          </a:stretch>
        </p:blipFill>
        <p:spPr bwMode="auto">
          <a:xfrm>
            <a:off x="6598738" y="1962357"/>
            <a:ext cx="1581285" cy="1969276"/>
          </a:xfrm>
          <a:prstGeom prst="rect">
            <a:avLst/>
          </a:prstGeom>
          <a:noFill/>
          <a:ln w="9525">
            <a:noFill/>
            <a:miter lim="800000"/>
            <a:headEnd/>
            <a:tailEnd/>
          </a:ln>
        </p:spPr>
      </p:pic>
      <p:pic>
        <p:nvPicPr>
          <p:cNvPr id="13" name="Picture 6" descr="C:\Users\monical\Desktop\MMS\ARTWORK\4 BOXES\rationalized-woman.png"/>
          <p:cNvPicPr>
            <a:picLocks noChangeAspect="1" noChangeArrowheads="1"/>
          </p:cNvPicPr>
          <p:nvPr/>
        </p:nvPicPr>
        <p:blipFill>
          <a:blip r:embed="rId4" cstate="print"/>
          <a:srcRect/>
          <a:stretch>
            <a:fillRect/>
          </a:stretch>
        </p:blipFill>
        <p:spPr bwMode="auto">
          <a:xfrm>
            <a:off x="4597115" y="1962357"/>
            <a:ext cx="1658033" cy="1895931"/>
          </a:xfrm>
          <a:prstGeom prst="rect">
            <a:avLst/>
          </a:prstGeom>
          <a:noFill/>
          <a:ln w="9525">
            <a:noFill/>
            <a:miter lim="800000"/>
            <a:headEnd/>
            <a:tailEnd/>
          </a:ln>
        </p:spPr>
      </p:pic>
      <p:sp>
        <p:nvSpPr>
          <p:cNvPr id="66" name="TextBox 65"/>
          <p:cNvSpPr txBox="1"/>
          <p:nvPr/>
        </p:nvSpPr>
        <p:spPr>
          <a:xfrm>
            <a:off x="647699" y="1733323"/>
            <a:ext cx="1771320" cy="338554"/>
          </a:xfrm>
          <a:prstGeom prst="rect">
            <a:avLst/>
          </a:prstGeom>
          <a:noFill/>
        </p:spPr>
        <p:txBody>
          <a:bodyPr wrap="square" rtlCol="0">
            <a:spAutoFit/>
          </a:bodyPr>
          <a:lstStyle/>
          <a:p>
            <a:pPr indent="-342900" algn="ctr" defTabSz="457200">
              <a:lnSpc>
                <a:spcPct val="80000"/>
              </a:lnSpc>
              <a:spcAft>
                <a:spcPts val="600"/>
              </a:spcAft>
              <a:defRPr/>
            </a:pPr>
            <a:r>
              <a:rPr lang="zh-CN" alt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rPr>
              <a:t>基本</a:t>
            </a: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sp>
        <p:nvSpPr>
          <p:cNvPr id="67" name="TextBox 66"/>
          <p:cNvSpPr txBox="1"/>
          <p:nvPr/>
        </p:nvSpPr>
        <p:spPr>
          <a:xfrm>
            <a:off x="2605473" y="1733323"/>
            <a:ext cx="1771320" cy="338554"/>
          </a:xfrm>
          <a:prstGeom prst="rect">
            <a:avLst/>
          </a:prstGeom>
          <a:noFill/>
        </p:spPr>
        <p:txBody>
          <a:bodyPr wrap="square" rtlCol="0">
            <a:spAutoFit/>
          </a:bodyPr>
          <a:lstStyle/>
          <a:p>
            <a:pPr indent="-342900" algn="ctr" defTabSz="457200">
              <a:lnSpc>
                <a:spcPct val="80000"/>
              </a:lnSpc>
              <a:spcAft>
                <a:spcPts val="600"/>
              </a:spcAft>
              <a:defRPr/>
            </a:pPr>
            <a:r>
              <a:rPr lang="zh-CN" alt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rPr>
              <a:t>标准</a:t>
            </a: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sp>
        <p:nvSpPr>
          <p:cNvPr id="68" name="TextBox 67"/>
          <p:cNvSpPr txBox="1"/>
          <p:nvPr/>
        </p:nvSpPr>
        <p:spPr>
          <a:xfrm>
            <a:off x="4569401" y="1733323"/>
            <a:ext cx="1771320" cy="338554"/>
          </a:xfrm>
          <a:prstGeom prst="rect">
            <a:avLst/>
          </a:prstGeom>
          <a:noFill/>
        </p:spPr>
        <p:txBody>
          <a:bodyPr wrap="square" rtlCol="0">
            <a:spAutoFit/>
          </a:bodyPr>
          <a:lstStyle/>
          <a:p>
            <a:pPr indent="-342900" algn="ctr" defTabSz="457200">
              <a:lnSpc>
                <a:spcPct val="80000"/>
              </a:lnSpc>
              <a:spcAft>
                <a:spcPts val="600"/>
              </a:spcAft>
              <a:defRPr/>
            </a:pPr>
            <a:r>
              <a:rPr lang="zh-CN" alt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rPr>
              <a:t>合理</a:t>
            </a: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sp>
        <p:nvSpPr>
          <p:cNvPr id="69" name="TextBox 68"/>
          <p:cNvSpPr txBox="1"/>
          <p:nvPr/>
        </p:nvSpPr>
        <p:spPr>
          <a:xfrm>
            <a:off x="6521022" y="1733323"/>
            <a:ext cx="1771320" cy="338554"/>
          </a:xfrm>
          <a:prstGeom prst="rect">
            <a:avLst/>
          </a:prstGeom>
          <a:noFill/>
        </p:spPr>
        <p:txBody>
          <a:bodyPr wrap="square" rtlCol="0">
            <a:spAutoFit/>
          </a:bodyPr>
          <a:lstStyle/>
          <a:p>
            <a:pPr indent="-342900" algn="ctr" defTabSz="457200">
              <a:lnSpc>
                <a:spcPct val="80000"/>
              </a:lnSpc>
              <a:spcAft>
                <a:spcPts val="600"/>
              </a:spcAft>
              <a:defRPr/>
            </a:pPr>
            <a:r>
              <a:rPr lang="zh-CN" alt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rPr>
              <a:t>动态</a:t>
            </a:r>
            <a:endParaRPr lang="en-US" sz="2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grpSp>
        <p:nvGrpSpPr>
          <p:cNvPr id="3" name="Group 34"/>
          <p:cNvGrpSpPr/>
          <p:nvPr/>
        </p:nvGrpSpPr>
        <p:grpSpPr>
          <a:xfrm>
            <a:off x="430332" y="3599009"/>
            <a:ext cx="3198392" cy="2614733"/>
            <a:chOff x="430332" y="3599009"/>
            <a:chExt cx="3198392" cy="2614733"/>
          </a:xfrm>
        </p:grpSpPr>
        <p:pic>
          <p:nvPicPr>
            <p:cNvPr id="72" name="Picture 27" descr="arrow-bot-blue"/>
            <p:cNvPicPr>
              <a:picLocks noChangeAspect="1" noChangeArrowheads="1"/>
            </p:cNvPicPr>
            <p:nvPr/>
          </p:nvPicPr>
          <p:blipFill>
            <a:blip r:embed="rId5" cstate="print">
              <a:duotone>
                <a:prstClr val="black"/>
                <a:srgbClr val="FF0000">
                  <a:tint val="45000"/>
                  <a:satMod val="400000"/>
                </a:srgbClr>
              </a:duotone>
              <a:lum bright="10000" contrast="40000"/>
            </a:blip>
            <a:srcRect/>
            <a:stretch>
              <a:fillRect/>
            </a:stretch>
          </p:blipFill>
          <p:spPr bwMode="auto">
            <a:xfrm rot="373946" flipH="1">
              <a:off x="430332" y="3599009"/>
              <a:ext cx="3111418" cy="1487164"/>
            </a:xfrm>
            <a:prstGeom prst="rect">
              <a:avLst/>
            </a:prstGeom>
            <a:noFill/>
            <a:ln w="9525">
              <a:noFill/>
              <a:miter lim="800000"/>
              <a:headEnd/>
              <a:tailEnd/>
            </a:ln>
            <a:effectLst>
              <a:outerShdw blurRad="393700" sx="102000" sy="102000" algn="ctr" rotWithShape="0">
                <a:prstClr val="black">
                  <a:alpha val="73000"/>
                </a:prstClr>
              </a:outerShdw>
              <a:reflection blurRad="6350" stA="52000" endA="300" endPos="35000" dir="5400000" sy="-100000" algn="bl" rotWithShape="0"/>
            </a:effectLst>
          </p:spPr>
        </p:pic>
        <p:sp>
          <p:nvSpPr>
            <p:cNvPr id="36" name="Rounded Rectangle 35"/>
            <p:cNvSpPr/>
            <p:nvPr/>
          </p:nvSpPr>
          <p:spPr bwMode="auto">
            <a:xfrm>
              <a:off x="1639651" y="5486984"/>
              <a:ext cx="1989073" cy="726758"/>
            </a:xfrm>
            <a:prstGeom prst="roundRect">
              <a:avLst>
                <a:gd name="adj" fmla="val 11708"/>
              </a:avLst>
            </a:prstGeom>
            <a:noFill/>
            <a:ln w="34925" cap="flat" cmpd="dbl" algn="ctr">
              <a:noFill/>
              <a:prstDash val="solid"/>
              <a:round/>
              <a:headEnd type="none" w="med" len="med"/>
              <a:tailEnd type="none" w="med" len="med"/>
            </a:ln>
            <a:effectLst>
              <a:outerShdw blurRad="317500" dir="2700000" algn="ctr">
                <a:srgbClr val="000000">
                  <a:alpha val="43000"/>
                </a:srgbClr>
              </a:outerShdw>
            </a:effectLst>
            <a:scene3d>
              <a:camera prst="orthographicFront"/>
              <a:lightRig rig="threePt" dir="t">
                <a:rot lat="0" lon="0" rev="0"/>
              </a:lightRig>
            </a:scene3d>
            <a:sp3d prstMaterial="clear">
              <a:bevelT w="0" h="0" prst="softRound"/>
              <a:bevelB w="0" h="0" prst="softRound"/>
            </a:sp3d>
          </p:spPr>
          <p:txBody>
            <a:bodyPr lIns="91391" tIns="45698" rIns="91391" bIns="45698" anchor="t"/>
            <a:lstStyle/>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38100" dist="38100" dir="2700000" algn="tl">
                      <a:srgbClr val="000000">
                        <a:alpha val="43137"/>
                      </a:srgbClr>
                    </a:outerShdw>
                  </a:effectLst>
                </a:rPr>
                <a:t>能源</a:t>
              </a:r>
              <a:endParaRPr lang="en-US" sz="1600" dirty="0">
                <a:effectLst>
                  <a:outerShdw blurRad="38100" dist="38100" dir="2700000" algn="tl">
                    <a:srgbClr val="000000">
                      <a:alpha val="43137"/>
                    </a:srgbClr>
                  </a:outerShdw>
                </a:effectLst>
              </a:endParaRPr>
            </a:p>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38100" dist="38100" dir="2700000" algn="tl">
                      <a:srgbClr val="000000">
                        <a:alpha val="43137"/>
                      </a:srgbClr>
                    </a:outerShdw>
                  </a:effectLst>
                </a:rPr>
                <a:t>资产的利用</a:t>
              </a:r>
              <a:endParaRPr lang="en-US" sz="1600" dirty="0">
                <a:effectLst>
                  <a:outerShdw blurRad="38100" dist="38100" dir="2700000" algn="tl">
                    <a:srgbClr val="000000">
                      <a:alpha val="43137"/>
                    </a:srgbClr>
                  </a:outerShdw>
                </a:effectLst>
              </a:endParaRPr>
            </a:p>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38100" dist="38100" dir="2700000" algn="tl">
                      <a:srgbClr val="000000">
                        <a:alpha val="43137"/>
                      </a:srgbClr>
                    </a:outerShdw>
                  </a:effectLst>
                </a:rPr>
                <a:t>应用的测试</a:t>
              </a:r>
              <a:endParaRPr lang="en-US" sz="1600" dirty="0">
                <a:effectLst>
                  <a:outerShdw blurRad="38100" dist="38100" dir="2700000" algn="tl">
                    <a:srgbClr val="000000">
                      <a:alpha val="43137"/>
                    </a:srgbClr>
                  </a:outerShdw>
                </a:effectLst>
              </a:endParaRPr>
            </a:p>
          </p:txBody>
        </p:sp>
        <p:sp>
          <p:nvSpPr>
            <p:cNvPr id="76" name="Text Box 25"/>
            <p:cNvSpPr txBox="1">
              <a:spLocks noChangeArrowheads="1"/>
            </p:cNvSpPr>
            <p:nvPr/>
          </p:nvSpPr>
          <p:spPr bwMode="auto">
            <a:xfrm>
              <a:off x="1196898" y="4187987"/>
              <a:ext cx="2132747" cy="738664"/>
            </a:xfrm>
            <a:prstGeom prst="rect">
              <a:avLst/>
            </a:prstGeom>
            <a:noFill/>
            <a:ln w="12700">
              <a:noFill/>
              <a:miter lim="800000"/>
              <a:headEnd/>
              <a:tailEnd/>
            </a:ln>
            <a:effectLst/>
          </p:spPr>
          <p:txBody>
            <a:bodyPr wrap="square">
              <a:spAutoFit/>
            </a:bodyPr>
            <a:lstStyle/>
            <a:p>
              <a:pPr indent="-342900" algn="ctr">
                <a:lnSpc>
                  <a:spcPct val="90000"/>
                </a:lnSpc>
                <a:spcBef>
                  <a:spcPct val="30000"/>
                </a:spcBef>
                <a:spcAft>
                  <a:spcPct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减少总</a:t>
              </a:r>
              <a:endParaRPr lang="en-US" altLang="zh-CN"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indent="-342900" algn="ctr">
                <a:lnSpc>
                  <a:spcPct val="90000"/>
                </a:lnSpc>
                <a:spcBef>
                  <a:spcPct val="30000"/>
                </a:spcBef>
                <a:spcAft>
                  <a:spcPct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拥有成本</a:t>
              </a:r>
              <a:endParaRPr lang="en-US" altLang="en-US" sz="2000" b="1" i="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grpSp>
      <p:grpSp>
        <p:nvGrpSpPr>
          <p:cNvPr id="4" name="Group 38"/>
          <p:cNvGrpSpPr/>
          <p:nvPr/>
        </p:nvGrpSpPr>
        <p:grpSpPr>
          <a:xfrm>
            <a:off x="2576001" y="3599009"/>
            <a:ext cx="3122154" cy="2518303"/>
            <a:chOff x="2576001" y="3599009"/>
            <a:chExt cx="3122154" cy="2518303"/>
          </a:xfrm>
        </p:grpSpPr>
        <p:pic>
          <p:nvPicPr>
            <p:cNvPr id="74" name="Picture 27" descr="arrow-bot-blue"/>
            <p:cNvPicPr>
              <a:picLocks noChangeAspect="1" noChangeArrowheads="1"/>
            </p:cNvPicPr>
            <p:nvPr/>
          </p:nvPicPr>
          <p:blipFill>
            <a:blip r:embed="rId5" cstate="print">
              <a:duotone>
                <a:prstClr val="black"/>
                <a:srgbClr val="0070C0">
                  <a:tint val="45000"/>
                  <a:satMod val="400000"/>
                </a:srgbClr>
              </a:duotone>
              <a:lum bright="10000" contrast="40000"/>
            </a:blip>
            <a:srcRect/>
            <a:stretch>
              <a:fillRect/>
            </a:stretch>
          </p:blipFill>
          <p:spPr bwMode="auto">
            <a:xfrm rot="373946" flipH="1">
              <a:off x="2576001" y="3599009"/>
              <a:ext cx="3111418" cy="1487164"/>
            </a:xfrm>
            <a:prstGeom prst="rect">
              <a:avLst/>
            </a:prstGeom>
            <a:noFill/>
            <a:ln w="9525">
              <a:noFill/>
              <a:miter lim="800000"/>
              <a:headEnd/>
              <a:tailEnd/>
            </a:ln>
            <a:effectLst>
              <a:outerShdw blurRad="393700" sx="102000" sy="102000" algn="ctr" rotWithShape="0">
                <a:prstClr val="black">
                  <a:alpha val="73000"/>
                </a:prstClr>
              </a:outerShdw>
              <a:reflection blurRad="6350" stA="52000" endA="300" endPos="35000" dir="5400000" sy="-100000" algn="bl" rotWithShape="0"/>
            </a:effectLst>
          </p:spPr>
        </p:pic>
        <p:sp>
          <p:nvSpPr>
            <p:cNvPr id="37" name="Rounded Rectangle 36"/>
            <p:cNvSpPr/>
            <p:nvPr/>
          </p:nvSpPr>
          <p:spPr bwMode="auto">
            <a:xfrm>
              <a:off x="3785954" y="5486984"/>
              <a:ext cx="1912201" cy="630328"/>
            </a:xfrm>
            <a:prstGeom prst="roundRect">
              <a:avLst>
                <a:gd name="adj" fmla="val 11708"/>
              </a:avLst>
            </a:prstGeom>
            <a:noFill/>
            <a:ln w="34925" cap="flat" cmpd="dbl" algn="ctr">
              <a:noFill/>
              <a:prstDash val="solid"/>
              <a:round/>
              <a:headEnd type="none" w="med" len="med"/>
              <a:tailEnd type="none" w="med" len="med"/>
            </a:ln>
            <a:effectLst>
              <a:outerShdw blurRad="317500" dir="2700000" algn="ctr">
                <a:srgbClr val="000000">
                  <a:alpha val="43000"/>
                </a:srgbClr>
              </a:outerShdw>
            </a:effectLst>
            <a:scene3d>
              <a:camera prst="orthographicFront"/>
              <a:lightRig rig="threePt" dir="t">
                <a:rot lat="0" lon="0" rev="0"/>
              </a:lightRig>
            </a:scene3d>
            <a:sp3d prstMaterial="clear">
              <a:bevelT w="0" h="0" prst="softRound"/>
              <a:bevelB w="0" h="0" prst="softRound"/>
            </a:sp3d>
          </p:spPr>
          <p:txBody>
            <a:bodyPr lIns="91391" tIns="45698" rIns="91391" bIns="45698" anchor="t"/>
            <a:lstStyle/>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38100" dist="38100" dir="2700000" algn="tl">
                      <a:srgbClr val="000000">
                        <a:alpha val="43137"/>
                      </a:srgbClr>
                    </a:outerShdw>
                  </a:effectLst>
                </a:rPr>
                <a:t>备份</a:t>
              </a:r>
              <a:endParaRPr lang="en-US" sz="1600" dirty="0" smtClean="0">
                <a:effectLst>
                  <a:outerShdw blurRad="38100" dist="38100" dir="2700000" algn="tl">
                    <a:srgbClr val="000000">
                      <a:alpha val="43137"/>
                    </a:srgbClr>
                  </a:outerShdw>
                </a:effectLst>
              </a:endParaRPr>
            </a:p>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38100" dist="38100" dir="2700000" algn="tl">
                      <a:srgbClr val="000000">
                        <a:alpha val="43137"/>
                      </a:srgbClr>
                    </a:outerShdw>
                  </a:effectLst>
                </a:rPr>
                <a:t>还原</a:t>
              </a:r>
              <a:endParaRPr lang="en-US" sz="1600" dirty="0" smtClean="0">
                <a:effectLst>
                  <a:outerShdw blurRad="38100" dist="38100" dir="2700000" algn="tl">
                    <a:srgbClr val="000000">
                      <a:alpha val="43137"/>
                    </a:srgbClr>
                  </a:outerShdw>
                </a:effectLst>
              </a:endParaRPr>
            </a:p>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38100" dist="38100" dir="2700000" algn="tl">
                      <a:srgbClr val="000000">
                        <a:alpha val="43137"/>
                      </a:srgbClr>
                    </a:outerShdw>
                  </a:effectLst>
                </a:rPr>
                <a:t>高可用性</a:t>
              </a:r>
              <a:endParaRPr lang="en-US" sz="1600" dirty="0" smtClean="0">
                <a:effectLst>
                  <a:outerShdw blurRad="38100" dist="38100" dir="2700000" algn="tl">
                    <a:srgbClr val="000000">
                      <a:alpha val="43137"/>
                    </a:srgbClr>
                  </a:outerShdw>
                </a:effectLst>
              </a:endParaRPr>
            </a:p>
          </p:txBody>
        </p:sp>
        <p:sp>
          <p:nvSpPr>
            <p:cNvPr id="87" name="Text Box 27"/>
            <p:cNvSpPr txBox="1">
              <a:spLocks noChangeArrowheads="1"/>
            </p:cNvSpPr>
            <p:nvPr/>
          </p:nvSpPr>
          <p:spPr bwMode="auto">
            <a:xfrm>
              <a:off x="3656520" y="4187987"/>
              <a:ext cx="1562782" cy="738664"/>
            </a:xfrm>
            <a:prstGeom prst="rect">
              <a:avLst/>
            </a:prstGeom>
            <a:noFill/>
            <a:ln w="12700">
              <a:noFill/>
              <a:miter lim="800000"/>
              <a:headEnd/>
              <a:tailEnd/>
            </a:ln>
            <a:effectLst/>
          </p:spPr>
          <p:txBody>
            <a:bodyPr wrap="square">
              <a:spAutoFit/>
            </a:bodyPr>
            <a:lstStyle/>
            <a:p>
              <a:pPr indent="-342900" algn="ctr">
                <a:lnSpc>
                  <a:spcPct val="90000"/>
                </a:lnSpc>
                <a:spcBef>
                  <a:spcPct val="30000"/>
                </a:spcBef>
                <a:spcAft>
                  <a:spcPct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增加</a:t>
              </a:r>
              <a:endParaRPr lang="en-US" altLang="zh-CN"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indent="-342900" algn="ctr">
                <a:lnSpc>
                  <a:spcPct val="90000"/>
                </a:lnSpc>
                <a:spcBef>
                  <a:spcPct val="30000"/>
                </a:spcBef>
                <a:spcAft>
                  <a:spcPct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可用性</a:t>
              </a:r>
              <a:endParaRPr lang="en-US"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grpSp>
      <p:grpSp>
        <p:nvGrpSpPr>
          <p:cNvPr id="5" name="Group 39"/>
          <p:cNvGrpSpPr/>
          <p:nvPr/>
        </p:nvGrpSpPr>
        <p:grpSpPr>
          <a:xfrm>
            <a:off x="4707155" y="3599009"/>
            <a:ext cx="3156685" cy="2636504"/>
            <a:chOff x="4707155" y="3599009"/>
            <a:chExt cx="3156685" cy="2636504"/>
          </a:xfrm>
        </p:grpSpPr>
        <p:pic>
          <p:nvPicPr>
            <p:cNvPr id="75" name="Picture 27" descr="arrow-bot-blue"/>
            <p:cNvPicPr>
              <a:picLocks noChangeAspect="1" noChangeArrowheads="1"/>
            </p:cNvPicPr>
            <p:nvPr/>
          </p:nvPicPr>
          <p:blipFill>
            <a:blip r:embed="rId5" cstate="print">
              <a:duotone>
                <a:prstClr val="black"/>
                <a:schemeClr val="accent2">
                  <a:tint val="45000"/>
                  <a:satMod val="400000"/>
                </a:schemeClr>
              </a:duotone>
              <a:lum bright="10000" contrast="40000"/>
            </a:blip>
            <a:srcRect/>
            <a:stretch>
              <a:fillRect/>
            </a:stretch>
          </p:blipFill>
          <p:spPr bwMode="auto">
            <a:xfrm rot="373946" flipH="1">
              <a:off x="4707155" y="3599009"/>
              <a:ext cx="3111418" cy="1487164"/>
            </a:xfrm>
            <a:prstGeom prst="rect">
              <a:avLst/>
            </a:prstGeom>
            <a:noFill/>
            <a:ln w="9525">
              <a:noFill/>
              <a:miter lim="800000"/>
              <a:headEnd/>
              <a:tailEnd/>
            </a:ln>
            <a:effectLst>
              <a:outerShdw blurRad="393700" sx="102000" sy="102000" algn="ctr" rotWithShape="0">
                <a:prstClr val="black">
                  <a:alpha val="73000"/>
                </a:prstClr>
              </a:outerShdw>
              <a:reflection blurRad="6350" stA="52000" endA="300" endPos="35000" dir="5400000" sy="-100000" algn="bl" rotWithShape="0"/>
            </a:effectLst>
          </p:spPr>
        </p:pic>
        <p:sp>
          <p:nvSpPr>
            <p:cNvPr id="38" name="Rounded Rectangle 37"/>
            <p:cNvSpPr/>
            <p:nvPr/>
          </p:nvSpPr>
          <p:spPr bwMode="auto">
            <a:xfrm>
              <a:off x="5695512" y="5486984"/>
              <a:ext cx="2168328" cy="748529"/>
            </a:xfrm>
            <a:prstGeom prst="roundRect">
              <a:avLst>
                <a:gd name="adj" fmla="val 11708"/>
              </a:avLst>
            </a:prstGeom>
            <a:noFill/>
            <a:ln w="34925" cap="flat" cmpd="dbl" algn="ctr">
              <a:noFill/>
              <a:prstDash val="solid"/>
              <a:round/>
              <a:headEnd type="none" w="med" len="med"/>
              <a:tailEnd type="none" w="med" len="med"/>
            </a:ln>
            <a:effectLst>
              <a:outerShdw blurRad="317500" dir="2700000" algn="ctr">
                <a:srgbClr val="000000">
                  <a:alpha val="43000"/>
                </a:srgbClr>
              </a:outerShdw>
            </a:effectLst>
            <a:scene3d>
              <a:camera prst="orthographicFront"/>
              <a:lightRig rig="threePt" dir="t">
                <a:rot lat="0" lon="0" rev="0"/>
              </a:lightRig>
            </a:scene3d>
            <a:sp3d prstMaterial="clear">
              <a:bevelT w="0" h="0" prst="softRound"/>
              <a:bevelB w="0" h="0" prst="softRound"/>
            </a:sp3d>
          </p:spPr>
          <p:txBody>
            <a:bodyPr lIns="91391" tIns="45698" rIns="91391" bIns="45698" anchor="t"/>
            <a:lstStyle/>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228600" dist="38100" dir="2700000" algn="tl">
                      <a:srgbClr val="000000"/>
                    </a:outerShdw>
                  </a:effectLst>
                </a:rPr>
                <a:t>动态的提供</a:t>
              </a:r>
              <a:endParaRPr lang="en-US" sz="1600" dirty="0" smtClean="0">
                <a:effectLst>
                  <a:outerShdw blurRad="228600" dist="38100" dir="2700000" algn="tl">
                    <a:srgbClr val="000000"/>
                  </a:outerShdw>
                </a:effectLst>
              </a:endParaRPr>
            </a:p>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228600" dist="38100" dir="2700000" algn="tl">
                      <a:srgbClr val="000000"/>
                    </a:outerShdw>
                  </a:effectLst>
                </a:rPr>
                <a:t>迁移</a:t>
              </a:r>
              <a:endParaRPr lang="en-US" sz="1600" dirty="0" smtClean="0">
                <a:effectLst>
                  <a:outerShdw blurRad="228600" dist="38100" dir="2700000" algn="tl">
                    <a:srgbClr val="000000"/>
                  </a:outerShdw>
                </a:effectLst>
              </a:endParaRPr>
            </a:p>
            <a:p>
              <a:pPr marL="285750" lvl="1" indent="-171450" defTabSz="914363">
                <a:lnSpc>
                  <a:spcPct val="80000"/>
                </a:lnSpc>
                <a:spcAft>
                  <a:spcPts val="600"/>
                </a:spcAft>
                <a:buClr>
                  <a:srgbClr val="1F497D"/>
                </a:buClr>
                <a:buSzPct val="80000"/>
                <a:buBlip>
                  <a:blip r:embed="rId6"/>
                </a:buBlip>
                <a:defRPr/>
              </a:pPr>
              <a:r>
                <a:rPr lang="zh-CN" altLang="en-US" sz="1600" dirty="0" smtClean="0">
                  <a:effectLst>
                    <a:outerShdw blurRad="228600" dist="38100" dir="2700000" algn="tl">
                      <a:srgbClr val="000000"/>
                    </a:outerShdw>
                  </a:effectLst>
                </a:rPr>
                <a:t>自管理的动态系统</a:t>
              </a:r>
              <a:endParaRPr lang="en-US" sz="1600" dirty="0" smtClean="0">
                <a:effectLst>
                  <a:outerShdw blurRad="228600" dist="38100" dir="2700000" algn="tl">
                    <a:srgbClr val="000000"/>
                  </a:outerShdw>
                </a:effectLst>
              </a:endParaRPr>
            </a:p>
          </p:txBody>
        </p:sp>
        <p:sp>
          <p:nvSpPr>
            <p:cNvPr id="88" name="Text Box 26"/>
            <p:cNvSpPr txBox="1">
              <a:spLocks noChangeArrowheads="1"/>
            </p:cNvSpPr>
            <p:nvPr/>
          </p:nvSpPr>
          <p:spPr bwMode="auto">
            <a:xfrm>
              <a:off x="5754029" y="4187987"/>
              <a:ext cx="1359342" cy="738664"/>
            </a:xfrm>
            <a:prstGeom prst="rect">
              <a:avLst/>
            </a:prstGeom>
            <a:noFill/>
            <a:ln w="12700">
              <a:noFill/>
              <a:miter lim="800000"/>
              <a:headEnd/>
              <a:tailEnd/>
            </a:ln>
            <a:effectLst/>
          </p:spPr>
          <p:txBody>
            <a:bodyPr wrap="square">
              <a:spAutoFit/>
            </a:bodyPr>
            <a:lstStyle/>
            <a:p>
              <a:pPr indent="-342900" algn="ctr">
                <a:lnSpc>
                  <a:spcPct val="90000"/>
                </a:lnSpc>
                <a:spcBef>
                  <a:spcPct val="30000"/>
                </a:spcBef>
                <a:spcAft>
                  <a:spcPct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实现</a:t>
              </a:r>
              <a:endParaRPr lang="en-US" altLang="zh-CN"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indent="-342900" algn="ctr">
                <a:lnSpc>
                  <a:spcPct val="90000"/>
                </a:lnSpc>
                <a:spcBef>
                  <a:spcPct val="30000"/>
                </a:spcBef>
                <a:spcAft>
                  <a:spcPct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灵活性</a:t>
              </a:r>
              <a:endParaRPr lang="en-US"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grpSp>
      <p:sp>
        <p:nvSpPr>
          <p:cNvPr id="25" name="Rounded Rectangle 24"/>
          <p:cNvSpPr/>
          <p:nvPr/>
        </p:nvSpPr>
        <p:spPr>
          <a:xfrm>
            <a:off x="691375" y="1634403"/>
            <a:ext cx="1680117" cy="532649"/>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9"/>
          <p:cNvSpPr/>
          <p:nvPr/>
        </p:nvSpPr>
        <p:spPr>
          <a:xfrm>
            <a:off x="6568067" y="1634403"/>
            <a:ext cx="1680117" cy="532649"/>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ounded Rectangle 30"/>
          <p:cNvSpPr/>
          <p:nvPr/>
        </p:nvSpPr>
        <p:spPr>
          <a:xfrm>
            <a:off x="4609169" y="1634403"/>
            <a:ext cx="1680117" cy="532649"/>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31"/>
          <p:cNvSpPr/>
          <p:nvPr/>
        </p:nvSpPr>
        <p:spPr>
          <a:xfrm>
            <a:off x="2650272" y="1634403"/>
            <a:ext cx="1680117" cy="532649"/>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 descr="C:\Users\monical\Desktop\MMS\ARTWORK\4 BOXES\basic-guy.png"/>
          <p:cNvPicPr>
            <a:picLocks noChangeAspect="1" noChangeArrowheads="1"/>
          </p:cNvPicPr>
          <p:nvPr/>
        </p:nvPicPr>
        <p:blipFill>
          <a:blip r:embed="rId7" cstate="print"/>
          <a:srcRect/>
          <a:stretch>
            <a:fillRect/>
          </a:stretch>
        </p:blipFill>
        <p:spPr bwMode="auto">
          <a:xfrm>
            <a:off x="628806" y="1925186"/>
            <a:ext cx="1811965" cy="2014911"/>
          </a:xfrm>
          <a:prstGeom prst="rect">
            <a:avLst/>
          </a:prstGeom>
          <a:noFill/>
          <a:ln w="9525">
            <a:noFill/>
            <a:miter lim="800000"/>
            <a:headEnd/>
            <a:tailEnd/>
          </a:ln>
          <a:effectLst>
            <a:softEdge rad="63500"/>
          </a:effectLst>
        </p:spPr>
      </p:pic>
      <p:pic>
        <p:nvPicPr>
          <p:cNvPr id="17" name="Picture 4" descr="C:\Users\monical\Desktop\MMS\ARTWORK\4 BOXES\standard-man.png"/>
          <p:cNvPicPr>
            <a:picLocks noChangeAspect="1" noChangeArrowheads="1"/>
          </p:cNvPicPr>
          <p:nvPr/>
        </p:nvPicPr>
        <p:blipFill>
          <a:blip r:embed="rId8" cstate="print"/>
          <a:srcRect/>
          <a:stretch>
            <a:fillRect/>
          </a:stretch>
        </p:blipFill>
        <p:spPr bwMode="auto">
          <a:xfrm>
            <a:off x="2713180" y="1962357"/>
            <a:ext cx="1683037" cy="184330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262" y="-24"/>
            <a:ext cx="8229600" cy="428628"/>
          </a:xfrm>
        </p:spPr>
        <p:txBody>
          <a:bodyPr/>
          <a:lstStyle/>
          <a:p>
            <a:r>
              <a:rPr lang="zh-CN" altLang="en-US" sz="2400" b="1" dirty="0" smtClean="0"/>
              <a:t>欢迎您参加我们为您安排的其它虚拟化相关课程：</a:t>
            </a:r>
            <a:r>
              <a:rPr lang="en-US" altLang="zh-CN" sz="2400" b="1" dirty="0" smtClean="0"/>
              <a:t/>
            </a:r>
            <a:br>
              <a:rPr lang="en-US" altLang="zh-CN" sz="2400" b="1" dirty="0" smtClean="0"/>
            </a:br>
            <a:endParaRPr lang="zh-CN" altLang="en-US" sz="2400" dirty="0"/>
          </a:p>
        </p:txBody>
      </p:sp>
      <p:sp>
        <p:nvSpPr>
          <p:cNvPr id="3" name="TextBox 2"/>
          <p:cNvSpPr txBox="1"/>
          <p:nvPr/>
        </p:nvSpPr>
        <p:spPr>
          <a:xfrm>
            <a:off x="-32" y="440883"/>
            <a:ext cx="9425465" cy="6417141"/>
          </a:xfrm>
          <a:prstGeom prst="rect">
            <a:avLst/>
          </a:prstGeom>
          <a:noFill/>
        </p:spPr>
        <p:txBody>
          <a:bodyPr wrap="none" rtlCol="0">
            <a:spAutoFit/>
          </a:bodyPr>
          <a:lstStyle/>
          <a:p>
            <a:endParaRPr lang="en-US" altLang="zh-CN" sz="700" b="1"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Day1</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VIR221,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System Center Virtual Machine Manager 2008 R2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全新特性解析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,8:00-9:10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VIR403,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虚拟化技术深度剖析及监控、排错最佳实践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彭爱华</a:t>
            </a:r>
            <a:r>
              <a:rPr lang="zh-CN" altLang="en-US" sz="2000" dirty="0" smtClean="0">
                <a:solidFill>
                  <a:schemeClr val="bg1"/>
                </a:solidFill>
                <a:effectLst>
                  <a:outerShdw blurRad="38100" dist="38100" dir="2700000" algn="tl">
                    <a:srgbClr val="000000">
                      <a:alpha val="43137"/>
                    </a:srgbClr>
                  </a:outerShdw>
                </a:effectLst>
              </a:rPr>
              <a:t>，</a:t>
            </a:r>
            <a:r>
              <a:rPr lang="en-US" altLang="zh-CN" sz="2000" dirty="0" smtClean="0">
                <a:solidFill>
                  <a:schemeClr val="bg1"/>
                </a:solidFill>
                <a:effectLst>
                  <a:outerShdw blurRad="38100" dist="38100" dir="2700000" algn="tl">
                    <a:srgbClr val="000000">
                      <a:alpha val="43137"/>
                    </a:srgbClr>
                  </a:outerShdw>
                </a:effectLst>
              </a:rPr>
              <a:t>10:50-12:00</a:t>
            </a:r>
            <a:r>
              <a:rPr lang="zh-CN" altLang="en-US" sz="2000" dirty="0" smtClean="0">
                <a:solidFill>
                  <a:schemeClr val="bg1"/>
                </a:solidFill>
                <a:effectLst>
                  <a:outerShdw blurRad="38100" dist="38100" dir="2700000" algn="tl">
                    <a:srgbClr val="000000">
                      <a:alpha val="43137"/>
                    </a:srgbClr>
                  </a:outerShdw>
                </a:effectLst>
              </a:rPr>
              <a:t>，第</a:t>
            </a:r>
            <a:r>
              <a:rPr lang="en-US" altLang="zh-CN" sz="2000" dirty="0" smtClean="0">
                <a:solidFill>
                  <a:schemeClr val="bg1"/>
                </a:solidFill>
                <a:effectLst>
                  <a:outerShdw blurRad="38100" dist="38100" dir="2700000" algn="tl">
                    <a:srgbClr val="000000">
                      <a:alpha val="43137"/>
                    </a:srgbClr>
                  </a:outerShdw>
                </a:effectLst>
              </a:rPr>
              <a:t>10</a:t>
            </a:r>
            <a:r>
              <a:rPr lang="zh-CN" altLang="en-US" sz="2000" dirty="0" smtClean="0">
                <a:solidFill>
                  <a:schemeClr val="bg1"/>
                </a:solidFill>
                <a:effectLst>
                  <a:outerShdw blurRad="38100" dist="38100" dir="2700000" algn="tl">
                    <a:srgbClr val="000000">
                      <a:alpha val="43137"/>
                    </a:srgbClr>
                  </a:outerShdw>
                </a:effectLst>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VIR200,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眼见未必为实</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微软虚拟世界漫游行</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孔文达、沈旭，</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VIR322,</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System Center Virtual Machine Manager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性能资源优化（</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PRO</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架构设计、配置最佳实践及深度技术剖析</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魏成，</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14:25-15:35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Day2</a:t>
            </a: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VIR211,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Server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中的虚拟化技术以及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native VHD</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支持</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9:25-10:35</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VIR212,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Windows Virtual PC, Windows 7 XP Compatibility mode and Native VHD Support</a:t>
            </a: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Ben Armstrong</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6</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VIR202, </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Hyper-V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的最佳拍档</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—SCVMM 2008 R2</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全面接触</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孔俊，</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10:50-12:00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VIR301,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服务器虚拟化解决方案在企业中的规划及实施最佳实践</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	</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牛可，</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13:00-14:10</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，第</a:t>
            </a:r>
            <a:r>
              <a:rPr lang="en-US" altLang="zh-CN" sz="2000" dirty="0" smtClean="0">
                <a:solidFill>
                  <a:schemeClr val="bg1"/>
                </a:solidFill>
                <a:effectLst>
                  <a:outerShdw blurRad="38100" dist="38100" dir="2700000" algn="tl">
                    <a:srgbClr val="000000">
                      <a:alpha val="43137"/>
                    </a:srgbClr>
                  </a:outerShdw>
                </a:effectLst>
                <a:latin typeface="+mj-lt"/>
                <a:ea typeface="+mj-ea"/>
                <a:cs typeface="+mj-cs"/>
              </a:rPr>
              <a:t>8</a:t>
            </a:r>
            <a:r>
              <a:rPr lang="zh-CN" altLang="en-US" sz="2000" dirty="0" smtClean="0">
                <a:solidFill>
                  <a:schemeClr val="bg1"/>
                </a:solidFill>
                <a:effectLst>
                  <a:outerShdw blurRad="38100" dist="38100" dir="2700000" algn="tl">
                    <a:srgbClr val="000000">
                      <a:alpha val="43137"/>
                    </a:srgbClr>
                  </a:outerShdw>
                </a:effectLst>
                <a:latin typeface="+mj-lt"/>
                <a:ea typeface="+mj-ea"/>
                <a:cs typeface="+mj-cs"/>
              </a:rPr>
              <a:t>分会场</a:t>
            </a:r>
            <a:endParaRPr lang="en-US" altLang="zh-CN" sz="2000" dirty="0" smtClean="0">
              <a:solidFill>
                <a:schemeClr val="bg1"/>
              </a:solidFill>
              <a:effectLst>
                <a:outerShdw blurRad="38100" dist="38100" dir="2700000" algn="tl">
                  <a:srgbClr val="000000">
                    <a:alpha val="43137"/>
                  </a:srgbClr>
                </a:outerShdw>
              </a:effectLst>
              <a:latin typeface="+mj-lt"/>
              <a:ea typeface="+mj-ea"/>
              <a:cs typeface="+mj-cs"/>
            </a:endParaRPr>
          </a:p>
          <a:p>
            <a:endParaRPr lang="en-US" altLang="zh-CN" sz="700" dirty="0" smtClean="0">
              <a:solidFill>
                <a:schemeClr val="bg1"/>
              </a:solidFill>
              <a:effectLst>
                <a:outerShdw blurRad="38100" dist="38100" dir="2700000" algn="tl">
                  <a:srgbClr val="000000">
                    <a:alpha val="43137"/>
                  </a:srgbClr>
                </a:outerShdw>
              </a:effectLst>
              <a:latin typeface="+mj-lt"/>
              <a:ea typeface="+mj-ea"/>
              <a:cs typeface="+mj-cs"/>
            </a:endParaRPr>
          </a:p>
          <a:p>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以及</a:t>
            </a:r>
            <a:r>
              <a:rPr lang="en-US" altLang="zh-CN" sz="2000" b="1" dirty="0" smtClean="0">
                <a:solidFill>
                  <a:schemeClr val="bg1"/>
                </a:solidFill>
                <a:effectLst>
                  <a:outerShdw blurRad="38100" dist="38100" dir="2700000" algn="tl">
                    <a:srgbClr val="000000">
                      <a:alpha val="43137"/>
                    </a:srgbClr>
                  </a:outerShdw>
                </a:effectLst>
                <a:latin typeface="+mj-lt"/>
                <a:ea typeface="+mj-ea"/>
                <a:cs typeface="+mj-cs"/>
              </a:rPr>
              <a:t>5</a:t>
            </a:r>
            <a:r>
              <a:rPr lang="zh-CN" altLang="en-US" sz="2000" b="1" dirty="0" smtClean="0">
                <a:solidFill>
                  <a:schemeClr val="bg1"/>
                </a:solidFill>
                <a:effectLst>
                  <a:outerShdw blurRad="38100" dist="38100" dir="2700000" algn="tl">
                    <a:srgbClr val="000000">
                      <a:alpha val="43137"/>
                    </a:srgbClr>
                  </a:outerShdw>
                </a:effectLst>
                <a:latin typeface="+mj-lt"/>
                <a:ea typeface="+mj-ea"/>
                <a:cs typeface="+mj-cs"/>
              </a:rPr>
              <a:t>节虚拟化相关动手实验室课程。</a:t>
            </a:r>
            <a:endParaRPr lang="en-US" altLang="zh-CN" sz="2400" b="1" dirty="0" smtClean="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115716" y="1371600"/>
            <a:ext cx="8912569" cy="4908500"/>
          </a:xfrm>
          <a:prstGeom prst="roundRect">
            <a:avLst>
              <a:gd name="adj" fmla="val 5623"/>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a:lnSpc>
                <a:spcPct val="80000"/>
              </a:lnSpc>
              <a:spcAft>
                <a:spcPts val="600"/>
              </a:spcAft>
              <a:defRPr/>
            </a:pPr>
            <a:endParaRPr lang="en-US" sz="2000" b="1" spc="-10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2" name="Rounded Rectangle 11"/>
          <p:cNvSpPr/>
          <p:nvPr/>
        </p:nvSpPr>
        <p:spPr bwMode="invGray">
          <a:xfrm>
            <a:off x="6400800" y="1492898"/>
            <a:ext cx="2455818" cy="2661492"/>
          </a:xfrm>
          <a:prstGeom prst="roundRect">
            <a:avLst>
              <a:gd name="adj" fmla="val 11564"/>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grpSp>
        <p:nvGrpSpPr>
          <p:cNvPr id="2" name="Group 47"/>
          <p:cNvGrpSpPr/>
          <p:nvPr/>
        </p:nvGrpSpPr>
        <p:grpSpPr bwMode="invGray">
          <a:xfrm>
            <a:off x="7236478" y="1683860"/>
            <a:ext cx="836367" cy="795016"/>
            <a:chOff x="8773497" y="715246"/>
            <a:chExt cx="1546859" cy="1678300"/>
          </a:xfrm>
        </p:grpSpPr>
        <p:pic>
          <p:nvPicPr>
            <p:cNvPr id="18" name="Picture 15" descr="Server-Physical-Single"/>
            <p:cNvPicPr>
              <a:picLocks noChangeAspect="1" noChangeArrowheads="1"/>
            </p:cNvPicPr>
            <p:nvPr/>
          </p:nvPicPr>
          <p:blipFill>
            <a:blip r:embed="rId3" cstate="email"/>
            <a:stretch>
              <a:fillRect/>
            </a:stretch>
          </p:blipFill>
          <p:spPr bwMode="invGray">
            <a:xfrm>
              <a:off x="8773497" y="1166726"/>
              <a:ext cx="1546859" cy="1226820"/>
            </a:xfrm>
            <a:prstGeom prst="rect">
              <a:avLst/>
            </a:prstGeom>
            <a:noFill/>
            <a:ln>
              <a:noFill/>
            </a:ln>
          </p:spPr>
        </p:pic>
        <p:pic>
          <p:nvPicPr>
            <p:cNvPr id="19" name="Picture 18" descr="server.png"/>
            <p:cNvPicPr>
              <a:picLocks noChangeAspect="1"/>
            </p:cNvPicPr>
            <p:nvPr/>
          </p:nvPicPr>
          <p:blipFill>
            <a:blip r:embed="rId4" cstate="email"/>
            <a:stretch>
              <a:fillRect/>
            </a:stretch>
          </p:blipFill>
          <p:spPr bwMode="invGray">
            <a:xfrm>
              <a:off x="8832626" y="972421"/>
              <a:ext cx="1402767" cy="1026795"/>
            </a:xfrm>
            <a:prstGeom prst="rect">
              <a:avLst/>
            </a:prstGeom>
          </p:spPr>
        </p:pic>
        <p:pic>
          <p:nvPicPr>
            <p:cNvPr id="20" name="Picture 19" descr="server.png"/>
            <p:cNvPicPr>
              <a:picLocks noChangeAspect="1"/>
            </p:cNvPicPr>
            <p:nvPr/>
          </p:nvPicPr>
          <p:blipFill>
            <a:blip r:embed="rId4" cstate="email"/>
            <a:stretch>
              <a:fillRect/>
            </a:stretch>
          </p:blipFill>
          <p:spPr bwMode="invGray">
            <a:xfrm>
              <a:off x="8832625" y="715246"/>
              <a:ext cx="1402766" cy="1026794"/>
            </a:xfrm>
            <a:prstGeom prst="rect">
              <a:avLst/>
            </a:prstGeom>
          </p:spPr>
        </p:pic>
      </p:grpSp>
      <p:grpSp>
        <p:nvGrpSpPr>
          <p:cNvPr id="3" name="Group 48"/>
          <p:cNvGrpSpPr/>
          <p:nvPr/>
        </p:nvGrpSpPr>
        <p:grpSpPr bwMode="invGray">
          <a:xfrm>
            <a:off x="6776358" y="3293317"/>
            <a:ext cx="1655042" cy="639775"/>
            <a:chOff x="9009999" y="2964322"/>
            <a:chExt cx="3128160" cy="977673"/>
          </a:xfrm>
        </p:grpSpPr>
        <p:pic>
          <p:nvPicPr>
            <p:cNvPr id="16" name="Picture 9" descr="C:\Program Files\Microsoft Resource DVD Artwork\DVD_ART\BoxShots_Logos\Virtual Server 2005 R2\Virtual Server 2005 R2 logo r.png"/>
            <p:cNvPicPr>
              <a:picLocks noChangeAspect="1" noChangeArrowheads="1"/>
            </p:cNvPicPr>
            <p:nvPr/>
          </p:nvPicPr>
          <p:blipFill>
            <a:blip r:embed="rId5" cstate="email"/>
            <a:srcRect/>
            <a:stretch>
              <a:fillRect/>
            </a:stretch>
          </p:blipFill>
          <p:spPr bwMode="invGray">
            <a:xfrm>
              <a:off x="9600378" y="3642293"/>
              <a:ext cx="2408696" cy="299702"/>
            </a:xfrm>
            <a:prstGeom prst="rect">
              <a:avLst/>
            </a:prstGeom>
            <a:noFill/>
          </p:spPr>
        </p:pic>
        <p:pic>
          <p:nvPicPr>
            <p:cNvPr id="17" name="Picture 16" descr="WS08-HypeV_h_rgb_r.png"/>
            <p:cNvPicPr>
              <a:picLocks noChangeAspect="1"/>
            </p:cNvPicPr>
            <p:nvPr/>
          </p:nvPicPr>
          <p:blipFill>
            <a:blip r:embed="rId6" cstate="email"/>
            <a:stretch>
              <a:fillRect/>
            </a:stretch>
          </p:blipFill>
          <p:spPr bwMode="invGray">
            <a:xfrm>
              <a:off x="9009999" y="2964322"/>
              <a:ext cx="3128160" cy="566693"/>
            </a:xfrm>
            <a:prstGeom prst="rect">
              <a:avLst/>
            </a:prstGeom>
            <a:effectLst>
              <a:outerShdw blurRad="50800" dist="38100" dir="2700000" algn="tl" rotWithShape="0">
                <a:prstClr val="black">
                  <a:alpha val="40000"/>
                </a:prstClr>
              </a:outerShdw>
            </a:effectLst>
          </p:spPr>
        </p:pic>
      </p:grpSp>
      <p:sp>
        <p:nvSpPr>
          <p:cNvPr id="22" name="Rounded Rectangle 21"/>
          <p:cNvSpPr/>
          <p:nvPr/>
        </p:nvSpPr>
        <p:spPr bwMode="invGray">
          <a:xfrm>
            <a:off x="2973873" y="1492898"/>
            <a:ext cx="3172858" cy="1450972"/>
          </a:xfrm>
          <a:prstGeom prst="roundRect">
            <a:avLst/>
          </a:prstGeom>
          <a:gradFill>
            <a:gsLst>
              <a:gs pos="0">
                <a:schemeClr val="tx1">
                  <a:alpha val="18000"/>
                </a:schemeClr>
              </a:gs>
              <a:gs pos="68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5" name="Rectangle 24"/>
          <p:cNvSpPr/>
          <p:nvPr/>
        </p:nvSpPr>
        <p:spPr bwMode="invGray">
          <a:xfrm>
            <a:off x="3222684" y="2341524"/>
            <a:ext cx="2791175" cy="575614"/>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zh-CN" altLang="en-US" sz="1400" i="1" kern="1200" dirty="0" smtClean="0">
                <a:solidFill>
                  <a:srgbClr val="FFFFFF"/>
                </a:solidFill>
                <a:latin typeface="Segoe" pitchFamily="34" charset="0"/>
                <a:ea typeface="+mn-ea"/>
                <a:cs typeface="+mn-cs"/>
              </a:rPr>
              <a:t>文档重定向</a:t>
            </a:r>
            <a:endParaRPr lang="en-US" altLang="zh-CN" sz="1400" i="1" kern="1200" dirty="0" smtClean="0">
              <a:solidFill>
                <a:srgbClr val="FFFFFF"/>
              </a:solidFill>
              <a:latin typeface="Segoe" pitchFamily="34" charset="0"/>
              <a:ea typeface="+mn-ea"/>
              <a:cs typeface="+mn-cs"/>
            </a:endParaRPr>
          </a:p>
          <a:p>
            <a:pPr algn="ctr" defTabSz="914363" rtl="0" eaLnBrk="0" fontAlgn="base" hangingPunct="0">
              <a:lnSpc>
                <a:spcPct val="85000"/>
              </a:lnSpc>
              <a:spcBef>
                <a:spcPct val="20000"/>
              </a:spcBef>
              <a:spcAft>
                <a:spcPct val="0"/>
              </a:spcAft>
            </a:pPr>
            <a:r>
              <a:rPr lang="zh-CN" altLang="en-US" sz="1400" i="1" kern="1200" dirty="0" smtClean="0">
                <a:solidFill>
                  <a:srgbClr val="FFFFFF"/>
                </a:solidFill>
                <a:latin typeface="Segoe" pitchFamily="34" charset="0"/>
                <a:ea typeface="+mn-ea"/>
                <a:cs typeface="+mn-cs"/>
              </a:rPr>
              <a:t>脱机文件</a:t>
            </a:r>
            <a:endParaRPr lang="en-US" sz="1400" i="1" kern="1200" dirty="0">
              <a:solidFill>
                <a:srgbClr val="FFFFFF"/>
              </a:solidFill>
              <a:latin typeface="Segoe" pitchFamily="34" charset="0"/>
              <a:ea typeface="+mn-ea"/>
              <a:cs typeface="+mn-cs"/>
            </a:endParaRPr>
          </a:p>
        </p:txBody>
      </p:sp>
      <p:sp>
        <p:nvSpPr>
          <p:cNvPr id="36" name="Rounded Rectangle 35"/>
          <p:cNvSpPr/>
          <p:nvPr/>
        </p:nvSpPr>
        <p:spPr bwMode="invGray">
          <a:xfrm>
            <a:off x="274320" y="1492898"/>
            <a:ext cx="2457863" cy="2662829"/>
          </a:xfrm>
          <a:prstGeom prst="roundRect">
            <a:avLst>
              <a:gd name="adj" fmla="val 8854"/>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37" name="Picture 6" descr="Desktop-TS-Client"/>
          <p:cNvPicPr>
            <a:picLocks noChangeAspect="1" noChangeArrowheads="1"/>
          </p:cNvPicPr>
          <p:nvPr/>
        </p:nvPicPr>
        <p:blipFill>
          <a:blip r:embed="rId7" cstate="email"/>
          <a:stretch>
            <a:fillRect/>
          </a:stretch>
        </p:blipFill>
        <p:spPr bwMode="invGray">
          <a:xfrm>
            <a:off x="817992" y="1709654"/>
            <a:ext cx="1408288" cy="983836"/>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8" cstate="email"/>
          <a:srcRect/>
          <a:stretch>
            <a:fillRect/>
          </a:stretch>
        </p:blipFill>
        <p:spPr bwMode="invGray">
          <a:xfrm>
            <a:off x="619548" y="3588592"/>
            <a:ext cx="1725104" cy="343017"/>
          </a:xfrm>
          <a:prstGeom prst="rect">
            <a:avLst/>
          </a:prstGeom>
          <a:noFill/>
          <a:effectLst>
            <a:outerShdw blurRad="50800" dist="38100" dir="2700000" algn="tl" rotWithShape="0">
              <a:prstClr val="black">
                <a:alpha val="40000"/>
              </a:prstClr>
            </a:outerShdw>
          </a:effectLst>
        </p:spPr>
      </p:pic>
      <p:pic>
        <p:nvPicPr>
          <p:cNvPr id="23" name="Picture 22" descr="laptop.png"/>
          <p:cNvPicPr>
            <a:picLocks noChangeAspect="1"/>
          </p:cNvPicPr>
          <p:nvPr/>
        </p:nvPicPr>
        <p:blipFill>
          <a:blip r:embed="rId9" cstate="email"/>
          <a:stretch>
            <a:fillRect/>
          </a:stretch>
        </p:blipFill>
        <p:spPr bwMode="invGray">
          <a:xfrm>
            <a:off x="3256273" y="1683860"/>
            <a:ext cx="817202" cy="654393"/>
          </a:xfrm>
          <a:prstGeom prst="rect">
            <a:avLst/>
          </a:prstGeom>
          <a:noFill/>
          <a:ln>
            <a:noFill/>
          </a:ln>
        </p:spPr>
      </p:pic>
      <p:pic>
        <p:nvPicPr>
          <p:cNvPr id="44" name="Picture 2" descr="W:\TRANSFER\MBupload\SERVER-new\Logo\SystemCenter\SystemCenter\SysCnt_h_rgb_r.png"/>
          <p:cNvPicPr>
            <a:picLocks noChangeAspect="1" noChangeArrowheads="1"/>
          </p:cNvPicPr>
          <p:nvPr/>
        </p:nvPicPr>
        <p:blipFill>
          <a:blip r:embed="rId10" cstate="print"/>
          <a:srcRect/>
          <a:stretch>
            <a:fillRect/>
          </a:stretch>
        </p:blipFill>
        <p:spPr bwMode="auto">
          <a:xfrm>
            <a:off x="2897326" y="3156863"/>
            <a:ext cx="3310648" cy="701301"/>
          </a:xfrm>
          <a:prstGeom prst="rect">
            <a:avLst/>
          </a:prstGeom>
          <a:noFill/>
          <a:effectLst>
            <a:outerShdw blurRad="50800" dist="38100" dir="5400000" algn="t" rotWithShape="0">
              <a:prstClr val="black">
                <a:alpha val="40000"/>
              </a:prstClr>
            </a:outerShdw>
          </a:effectLst>
        </p:spPr>
      </p:pic>
      <p:sp>
        <p:nvSpPr>
          <p:cNvPr id="45" name="Text Placeholder 2"/>
          <p:cNvSpPr txBox="1">
            <a:spLocks/>
          </p:cNvSpPr>
          <p:nvPr/>
        </p:nvSpPr>
        <p:spPr>
          <a:xfrm>
            <a:off x="284013" y="2790499"/>
            <a:ext cx="243147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R="0" lvl="0" indent="-342900" algn="ctr" fontAlgn="auto">
              <a:lnSpc>
                <a:spcPct val="90000"/>
              </a:lnSpc>
              <a:buClr>
                <a:srgbClr val="777777"/>
              </a:buClr>
              <a:buSzPct val="130000"/>
              <a:buFont typeface="Wingdings 2" pitchFamily="18" charset="2"/>
              <a:buNone/>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表示</a:t>
            </a:r>
            <a:endParaRPr lang="en-US" altLang="zh-CN"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marR="0" lvl="0" indent="-342900" algn="ctr" fontAlgn="auto">
              <a:lnSpc>
                <a:spcPct val="90000"/>
              </a:lnSpc>
              <a:buClr>
                <a:srgbClr val="777777"/>
              </a:buClr>
              <a:buSzPct val="130000"/>
              <a:buFont typeface="Wingdings 2" pitchFamily="18" charset="2"/>
              <a:buNone/>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虚拟化</a:t>
            </a:r>
            <a:endPar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46" name="Text Placeholder 2"/>
          <p:cNvSpPr txBox="1">
            <a:spLocks/>
          </p:cNvSpPr>
          <p:nvPr/>
        </p:nvSpPr>
        <p:spPr>
          <a:xfrm>
            <a:off x="3652733" y="1715196"/>
            <a:ext cx="2644538" cy="705321"/>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spcAft>
                <a:spcPts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用户状态</a:t>
            </a:r>
            <a:endParaRPr lang="en-US" altLang="zh-CN"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indent="-342900" algn="ctr">
              <a:lnSpc>
                <a:spcPct val="90000"/>
              </a:lnSpc>
              <a:spcBef>
                <a:spcPct val="20000"/>
              </a:spcBef>
              <a:spcAft>
                <a:spcPts val="0"/>
              </a:spcAft>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虚拟化</a:t>
            </a:r>
            <a:endPar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47" name="Text Placeholder 2"/>
          <p:cNvSpPr txBox="1">
            <a:spLocks/>
          </p:cNvSpPr>
          <p:nvPr/>
        </p:nvSpPr>
        <p:spPr>
          <a:xfrm>
            <a:off x="6400800" y="2502828"/>
            <a:ext cx="2443019"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服务器</a:t>
            </a:r>
            <a:r>
              <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
            </a:r>
            <a:br>
              <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虚拟化</a:t>
            </a:r>
            <a:endPar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cxnSp>
        <p:nvCxnSpPr>
          <p:cNvPr id="33" name="Straight Connector 32"/>
          <p:cNvCxnSpPr/>
          <p:nvPr/>
        </p:nvCxnSpPr>
        <p:spPr>
          <a:xfrm>
            <a:off x="277091" y="3433954"/>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371772"/>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150827"/>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invGray">
          <a:xfrm>
            <a:off x="4754881" y="4307868"/>
            <a:ext cx="4114800" cy="1848788"/>
          </a:xfrm>
          <a:prstGeom prst="roundRect">
            <a:avLst>
              <a:gd name="adj" fmla="val 9516"/>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7" name="Rounded Rectangle 26"/>
          <p:cNvSpPr/>
          <p:nvPr/>
        </p:nvSpPr>
        <p:spPr bwMode="invGray">
          <a:xfrm>
            <a:off x="289428" y="4320931"/>
            <a:ext cx="4084268" cy="1828437"/>
          </a:xfrm>
          <a:prstGeom prst="roundRect">
            <a:avLst>
              <a:gd name="adj" fmla="val 11847"/>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31" name="Picture 6" descr="Desktop-TS-Client"/>
          <p:cNvPicPr>
            <a:picLocks noChangeAspect="1" noChangeArrowheads="1"/>
          </p:cNvPicPr>
          <p:nvPr/>
        </p:nvPicPr>
        <p:blipFill>
          <a:blip r:embed="rId11" cstate="email"/>
          <a:stretch>
            <a:fillRect/>
          </a:stretch>
        </p:blipFill>
        <p:spPr bwMode="invGray">
          <a:xfrm>
            <a:off x="632553" y="4449020"/>
            <a:ext cx="1272241" cy="857587"/>
          </a:xfrm>
          <a:prstGeom prst="rect">
            <a:avLst/>
          </a:prstGeom>
          <a:noFill/>
          <a:ln>
            <a:noFill/>
          </a:ln>
        </p:spPr>
      </p:pic>
      <p:pic>
        <p:nvPicPr>
          <p:cNvPr id="8" name="Picture 7" descr="Virtual App.png"/>
          <p:cNvPicPr>
            <a:picLocks noChangeAspect="1"/>
          </p:cNvPicPr>
          <p:nvPr/>
        </p:nvPicPr>
        <p:blipFill>
          <a:blip r:embed="rId12" cstate="email"/>
          <a:stretch>
            <a:fillRect/>
          </a:stretch>
        </p:blipFill>
        <p:spPr bwMode="invGray">
          <a:xfrm>
            <a:off x="7297452" y="4439689"/>
            <a:ext cx="1214846" cy="857587"/>
          </a:xfrm>
          <a:prstGeom prst="rect">
            <a:avLst/>
          </a:prstGeom>
        </p:spPr>
      </p:pic>
      <p:sp>
        <p:nvSpPr>
          <p:cNvPr id="48" name="Text Placeholder 2"/>
          <p:cNvSpPr txBox="1">
            <a:spLocks/>
          </p:cNvSpPr>
          <p:nvPr/>
        </p:nvSpPr>
        <p:spPr>
          <a:xfrm>
            <a:off x="4839535" y="4734539"/>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应用程序</a:t>
            </a:r>
            <a:r>
              <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
            </a:r>
            <a:br>
              <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虚拟化</a:t>
            </a:r>
            <a:endPar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49" name="Text Placeholder 2"/>
          <p:cNvSpPr txBox="1">
            <a:spLocks/>
          </p:cNvSpPr>
          <p:nvPr/>
        </p:nvSpPr>
        <p:spPr>
          <a:xfrm>
            <a:off x="1771528" y="4743870"/>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桌面</a:t>
            </a:r>
            <a:r>
              <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
            </a:r>
            <a:br>
              <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zh-CN" alt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虚拟化</a:t>
            </a:r>
            <a:endParaRPr lang="en-US" sz="2000" b="1" i="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42" name="Picture 5" descr="C:\Program Files\Microsoft Resource DVD Artwork\DVD_ART\BoxShots_Logos\Virtual PC for Mac 7.0\Virtual_PC_logo.png"/>
          <p:cNvPicPr>
            <a:picLocks noChangeAspect="1" noChangeArrowheads="1"/>
          </p:cNvPicPr>
          <p:nvPr/>
        </p:nvPicPr>
        <p:blipFill>
          <a:blip r:embed="rId13" cstate="email">
            <a:lum bright="100000"/>
          </a:blip>
          <a:srcRect/>
          <a:stretch>
            <a:fillRect/>
          </a:stretch>
        </p:blipFill>
        <p:spPr bwMode="invGray">
          <a:xfrm>
            <a:off x="742606" y="5596119"/>
            <a:ext cx="966653" cy="251692"/>
          </a:xfrm>
          <a:prstGeom prst="rect">
            <a:avLst/>
          </a:prstGeom>
          <a:noFill/>
        </p:spPr>
      </p:pic>
      <p:pic>
        <p:nvPicPr>
          <p:cNvPr id="43" name="Picture 20" descr="EDV_white"/>
          <p:cNvPicPr>
            <a:picLocks noChangeAspect="1" noChangeArrowheads="1"/>
          </p:cNvPicPr>
          <p:nvPr/>
        </p:nvPicPr>
        <p:blipFill>
          <a:blip r:embed="rId14" cstate="print"/>
          <a:srcRect/>
          <a:stretch>
            <a:fillRect/>
          </a:stretch>
        </p:blipFill>
        <p:spPr bwMode="auto">
          <a:xfrm>
            <a:off x="2434169" y="5535505"/>
            <a:ext cx="1456442" cy="384744"/>
          </a:xfrm>
          <a:prstGeom prst="rect">
            <a:avLst/>
          </a:prstGeom>
          <a:noFill/>
        </p:spPr>
      </p:pic>
      <p:pic>
        <p:nvPicPr>
          <p:cNvPr id="51" name="Picture 2" descr="C:\Users\chajones\Desktop\Logo-MSAV.png"/>
          <p:cNvPicPr>
            <a:picLocks noChangeAspect="1" noChangeArrowheads="1"/>
          </p:cNvPicPr>
          <p:nvPr/>
        </p:nvPicPr>
        <p:blipFill>
          <a:blip r:embed="rId15" cstate="print"/>
          <a:srcRect l="26233"/>
          <a:stretch>
            <a:fillRect/>
          </a:stretch>
        </p:blipFill>
        <p:spPr bwMode="auto">
          <a:xfrm>
            <a:off x="6271229" y="5488850"/>
            <a:ext cx="1364391" cy="480340"/>
          </a:xfrm>
          <a:prstGeom prst="rect">
            <a:avLst/>
          </a:prstGeom>
          <a:noFill/>
        </p:spPr>
      </p:pic>
      <p:cxnSp>
        <p:nvCxnSpPr>
          <p:cNvPr id="72" name="Straight Connector 71"/>
          <p:cNvCxnSpPr/>
          <p:nvPr/>
        </p:nvCxnSpPr>
        <p:spPr>
          <a:xfrm>
            <a:off x="278476" y="5380836"/>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38" name="Title 37"/>
          <p:cNvSpPr>
            <a:spLocks noGrp="1"/>
          </p:cNvSpPr>
          <p:nvPr>
            <p:ph type="title"/>
          </p:nvPr>
        </p:nvSpPr>
        <p:spPr>
          <a:xfrm>
            <a:off x="304800" y="304800"/>
            <a:ext cx="8382000" cy="886397"/>
          </a:xfrm>
        </p:spPr>
        <p:txBody>
          <a:bodyPr/>
          <a:lstStyle/>
          <a:p>
            <a:pPr algn="l"/>
            <a:r>
              <a:rPr lang="zh-CN" sz="4400" dirty="0" smtClean="0"/>
              <a:t>微软整体虚拟化解决方案</a:t>
            </a:r>
            <a:r>
              <a:rPr dirty="0" smtClean="0"/>
              <a:t/>
            </a:r>
            <a:br>
              <a:rPr dirty="0" smtClean="0"/>
            </a:br>
            <a:r>
              <a:rPr lang="zh-CN" sz="2000" i="1" spc="-100" dirty="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从数据中心到桌面</a:t>
            </a:r>
          </a:p>
        </p:txBody>
      </p:sp>
      <p:cxnSp>
        <p:nvCxnSpPr>
          <p:cNvPr id="41" name="Straight Connector 40"/>
          <p:cNvCxnSpPr/>
          <p:nvPr/>
        </p:nvCxnSpPr>
        <p:spPr>
          <a:xfrm>
            <a:off x="4754881" y="5388116"/>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831850" y="927100"/>
            <a:ext cx="7970838" cy="977900"/>
          </a:xfrm>
          <a:prstGeom prst="rightArrow">
            <a:avLst>
              <a:gd name="adj1" fmla="val 60065"/>
              <a:gd name="adj2" fmla="val 91548"/>
            </a:avLst>
          </a:prstGeom>
          <a:solidFill>
            <a:schemeClr val="bg2"/>
          </a:solidFill>
          <a:ln w="9525" algn="ctr">
            <a:noFill/>
            <a:miter lim="800000"/>
            <a:headEnd/>
            <a:tailEnd/>
          </a:ln>
        </p:spPr>
        <p:txBody>
          <a:bodyPr wrap="none" anchor="ctr"/>
          <a:lstStyle/>
          <a:p>
            <a:endParaRPr lang="de-DE"/>
          </a:p>
        </p:txBody>
      </p:sp>
      <p:sp>
        <p:nvSpPr>
          <p:cNvPr id="2560003" name="AutoShape 3"/>
          <p:cNvSpPr>
            <a:spLocks noChangeArrowheads="1"/>
          </p:cNvSpPr>
          <p:nvPr/>
        </p:nvSpPr>
        <p:spPr bwMode="auto">
          <a:xfrm rot="-5400000">
            <a:off x="411957" y="2156619"/>
            <a:ext cx="3314700" cy="2116137"/>
          </a:xfrm>
          <a:prstGeom prst="rightArrow">
            <a:avLst>
              <a:gd name="adj1" fmla="val 72667"/>
              <a:gd name="adj2" fmla="val 65411"/>
            </a:avLst>
          </a:prstGeom>
          <a:gradFill rotWithShape="1">
            <a:gsLst>
              <a:gs pos="0">
                <a:schemeClr val="hlink">
                  <a:gamma/>
                  <a:tint val="0"/>
                  <a:invGamma/>
                </a:schemeClr>
              </a:gs>
              <a:gs pos="100000">
                <a:schemeClr val="hlink"/>
              </a:gs>
            </a:gsLst>
            <a:lin ang="0" scaled="1"/>
          </a:gradFill>
          <a:ln w="9525" algn="ctr">
            <a:noFill/>
            <a:miter lim="800000"/>
            <a:headEnd/>
            <a:tailEnd/>
          </a:ln>
          <a:effectLst/>
        </p:spPr>
        <p:txBody>
          <a:bodyPr wrap="none" anchor="ctr"/>
          <a:lstStyle/>
          <a:p>
            <a:endParaRPr lang="zh-CN" altLang="zh-CN">
              <a:solidFill>
                <a:schemeClr val="bg1"/>
              </a:solidFill>
              <a:latin typeface="+mj-ea"/>
              <a:ea typeface="+mj-ea"/>
            </a:endParaRPr>
          </a:p>
        </p:txBody>
      </p:sp>
      <p:sp>
        <p:nvSpPr>
          <p:cNvPr id="2560004" name="AutoShape 4"/>
          <p:cNvSpPr>
            <a:spLocks noChangeArrowheads="1"/>
          </p:cNvSpPr>
          <p:nvPr/>
        </p:nvSpPr>
        <p:spPr bwMode="auto">
          <a:xfrm rot="-5400000">
            <a:off x="5249069" y="2185194"/>
            <a:ext cx="3314700" cy="2116138"/>
          </a:xfrm>
          <a:prstGeom prst="rightArrow">
            <a:avLst>
              <a:gd name="adj1" fmla="val 72667"/>
              <a:gd name="adj2" fmla="val 65411"/>
            </a:avLst>
          </a:prstGeom>
          <a:gradFill rotWithShape="1">
            <a:gsLst>
              <a:gs pos="0">
                <a:schemeClr val="folHlink">
                  <a:gamma/>
                  <a:tint val="0"/>
                  <a:invGamma/>
                </a:schemeClr>
              </a:gs>
              <a:gs pos="100000">
                <a:schemeClr val="folHlink"/>
              </a:gs>
            </a:gsLst>
            <a:lin ang="0" scaled="1"/>
          </a:gradFill>
          <a:ln w="9525" algn="ctr">
            <a:noFill/>
            <a:miter lim="800000"/>
            <a:headEnd/>
            <a:tailEnd/>
          </a:ln>
          <a:effectLst/>
        </p:spPr>
        <p:txBody>
          <a:bodyPr wrap="none" anchor="ctr"/>
          <a:lstStyle/>
          <a:p>
            <a:endParaRPr lang="zh-CN" altLang="zh-CN">
              <a:solidFill>
                <a:schemeClr val="bg1"/>
              </a:solidFill>
              <a:latin typeface="+mj-ea"/>
              <a:ea typeface="+mj-ea"/>
            </a:endParaRPr>
          </a:p>
        </p:txBody>
      </p:sp>
      <p:sp>
        <p:nvSpPr>
          <p:cNvPr id="2560005" name="AutoShape 5"/>
          <p:cNvSpPr>
            <a:spLocks noChangeArrowheads="1"/>
          </p:cNvSpPr>
          <p:nvPr/>
        </p:nvSpPr>
        <p:spPr bwMode="auto">
          <a:xfrm rot="-5400000">
            <a:off x="2791619" y="2178844"/>
            <a:ext cx="3314700" cy="2116138"/>
          </a:xfrm>
          <a:prstGeom prst="rightArrow">
            <a:avLst>
              <a:gd name="adj1" fmla="val 72667"/>
              <a:gd name="adj2" fmla="val 65411"/>
            </a:avLst>
          </a:prstGeom>
          <a:gradFill rotWithShape="1">
            <a:gsLst>
              <a:gs pos="0">
                <a:schemeClr val="accent2">
                  <a:gamma/>
                  <a:tint val="0"/>
                  <a:invGamma/>
                </a:schemeClr>
              </a:gs>
              <a:gs pos="100000">
                <a:schemeClr val="accent2"/>
              </a:gs>
            </a:gsLst>
            <a:lin ang="0" scaled="1"/>
          </a:gradFill>
          <a:ln w="9525" algn="ctr">
            <a:noFill/>
            <a:miter lim="800000"/>
            <a:headEnd/>
            <a:tailEnd/>
          </a:ln>
          <a:effectLst/>
        </p:spPr>
        <p:txBody>
          <a:bodyPr wrap="none" anchor="ctr"/>
          <a:lstStyle/>
          <a:p>
            <a:endParaRPr lang="zh-CN" altLang="zh-CN">
              <a:solidFill>
                <a:schemeClr val="bg1"/>
              </a:solidFill>
              <a:latin typeface="+mj-ea"/>
              <a:ea typeface="+mj-ea"/>
            </a:endParaRPr>
          </a:p>
        </p:txBody>
      </p:sp>
      <p:sp>
        <p:nvSpPr>
          <p:cNvPr id="14342" name="Rectangle 6"/>
          <p:cNvSpPr>
            <a:spLocks noGrp="1" noChangeArrowheads="1"/>
          </p:cNvSpPr>
          <p:nvPr>
            <p:ph type="title"/>
          </p:nvPr>
        </p:nvSpPr>
        <p:spPr>
          <a:prstGeom prst="rect">
            <a:avLst/>
          </a:prstGeom>
        </p:spPr>
        <p:txBody>
          <a:bodyPr>
            <a:normAutofit/>
          </a:bodyPr>
          <a:lstStyle/>
          <a:p>
            <a:pPr algn="l"/>
            <a:r>
              <a:rPr lang="zh-CN" altLang="en-US" dirty="0" smtClean="0"/>
              <a:t>服务器虚拟化的趋势</a:t>
            </a:r>
            <a:endParaRPr lang="en-US" altLang="zh-CN" dirty="0" smtClean="0">
              <a:ea typeface="宋体" pitchFamily="2" charset="-122"/>
            </a:endParaRPr>
          </a:p>
        </p:txBody>
      </p:sp>
      <p:sp>
        <p:nvSpPr>
          <p:cNvPr id="14343" name="Line 7"/>
          <p:cNvSpPr>
            <a:spLocks noChangeShapeType="1"/>
          </p:cNvSpPr>
          <p:nvPr/>
        </p:nvSpPr>
        <p:spPr bwMode="auto">
          <a:xfrm>
            <a:off x="987425" y="5395913"/>
            <a:ext cx="7100888" cy="14287"/>
          </a:xfrm>
          <a:prstGeom prst="line">
            <a:avLst/>
          </a:prstGeom>
          <a:noFill/>
          <a:ln w="38100">
            <a:solidFill>
              <a:schemeClr val="tx1"/>
            </a:solidFill>
            <a:round/>
            <a:headEnd/>
            <a:tailEnd/>
          </a:ln>
        </p:spPr>
        <p:txBody>
          <a:bodyPr/>
          <a:lstStyle/>
          <a:p>
            <a:endParaRPr lang="zh-CN" altLang="en-US">
              <a:solidFill>
                <a:schemeClr val="accent1"/>
              </a:solidFill>
              <a:latin typeface="+mj-ea"/>
              <a:ea typeface="+mj-ea"/>
            </a:endParaRPr>
          </a:p>
        </p:txBody>
      </p:sp>
      <p:sp>
        <p:nvSpPr>
          <p:cNvPr id="14344" name="AutoShape 125"/>
          <p:cNvSpPr>
            <a:spLocks noChangeArrowheads="1"/>
          </p:cNvSpPr>
          <p:nvPr/>
        </p:nvSpPr>
        <p:spPr bwMode="auto">
          <a:xfrm>
            <a:off x="5992813" y="4778375"/>
            <a:ext cx="1943100" cy="534988"/>
          </a:xfrm>
          <a:prstGeom prst="roundRect">
            <a:avLst>
              <a:gd name="adj" fmla="val 11981"/>
            </a:avLst>
          </a:prstGeom>
          <a:solidFill>
            <a:schemeClr val="accent1"/>
          </a:solidFill>
          <a:ln w="57150" algn="ctr">
            <a:solidFill>
              <a:schemeClr val="tx1"/>
            </a:solidFill>
            <a:round/>
            <a:headEnd/>
            <a:tailEnd/>
          </a:ln>
        </p:spPr>
        <p:txBody>
          <a:bodyPr tIns="9144" bIns="9144" anchor="ctr"/>
          <a:lstStyle/>
          <a:p>
            <a:pPr algn="ctr">
              <a:lnSpc>
                <a:spcPct val="87000"/>
              </a:lnSpc>
              <a:buClr>
                <a:schemeClr val="tx2"/>
              </a:buClr>
              <a:buSzPct val="80000"/>
            </a:pPr>
            <a:r>
              <a:rPr lang="zh-CN" altLang="en-US" dirty="0" smtClean="0">
                <a:solidFill>
                  <a:schemeClr val="bg1"/>
                </a:solidFill>
                <a:latin typeface="+mj-ea"/>
              </a:rPr>
              <a:t>虚拟服务器</a:t>
            </a:r>
            <a:endParaRPr lang="de-DE" dirty="0">
              <a:solidFill>
                <a:schemeClr val="bg1"/>
              </a:solidFill>
              <a:latin typeface="+mj-ea"/>
              <a:ea typeface="+mj-ea"/>
            </a:endParaRPr>
          </a:p>
        </p:txBody>
      </p:sp>
      <p:sp>
        <p:nvSpPr>
          <p:cNvPr id="14345" name="AutoShape 125"/>
          <p:cNvSpPr>
            <a:spLocks noChangeArrowheads="1"/>
          </p:cNvSpPr>
          <p:nvPr/>
        </p:nvSpPr>
        <p:spPr bwMode="auto">
          <a:xfrm>
            <a:off x="5992813" y="4149725"/>
            <a:ext cx="1943100" cy="534988"/>
          </a:xfrm>
          <a:prstGeom prst="roundRect">
            <a:avLst>
              <a:gd name="adj" fmla="val 11981"/>
            </a:avLst>
          </a:prstGeom>
          <a:solidFill>
            <a:schemeClr val="accent2"/>
          </a:solidFill>
          <a:ln w="57150" algn="ctr">
            <a:solidFill>
              <a:schemeClr val="tx1"/>
            </a:solidFill>
            <a:round/>
            <a:headEnd/>
            <a:tailEnd/>
          </a:ln>
        </p:spPr>
        <p:txBody>
          <a:bodyPr tIns="9144" bIns="9144" anchor="ctr"/>
          <a:lstStyle/>
          <a:p>
            <a:pPr algn="ctr">
              <a:lnSpc>
                <a:spcPct val="87000"/>
              </a:lnSpc>
              <a:buClr>
                <a:schemeClr val="tx2"/>
              </a:buClr>
              <a:buSzPct val="80000"/>
            </a:pPr>
            <a:r>
              <a:rPr lang="zh-CN" altLang="en-US" dirty="0" smtClean="0">
                <a:solidFill>
                  <a:schemeClr val="bg1"/>
                </a:solidFill>
                <a:latin typeface="+mj-ea"/>
                <a:ea typeface="+mj-ea"/>
              </a:rPr>
              <a:t>虚拟架构</a:t>
            </a:r>
            <a:endParaRPr lang="de-DE" dirty="0">
              <a:solidFill>
                <a:schemeClr val="bg1"/>
              </a:solidFill>
              <a:latin typeface="+mj-ea"/>
              <a:ea typeface="+mj-ea"/>
            </a:endParaRPr>
          </a:p>
        </p:txBody>
      </p:sp>
      <p:sp>
        <p:nvSpPr>
          <p:cNvPr id="14346" name="AutoShape 125"/>
          <p:cNvSpPr>
            <a:spLocks noChangeArrowheads="1"/>
          </p:cNvSpPr>
          <p:nvPr/>
        </p:nvSpPr>
        <p:spPr bwMode="auto">
          <a:xfrm>
            <a:off x="5992813" y="3533775"/>
            <a:ext cx="1943100" cy="534988"/>
          </a:xfrm>
          <a:prstGeom prst="roundRect">
            <a:avLst>
              <a:gd name="adj" fmla="val 11981"/>
            </a:avLst>
          </a:prstGeom>
          <a:solidFill>
            <a:srgbClr val="FFAB2F"/>
          </a:solidFill>
          <a:ln w="57150" algn="ctr">
            <a:solidFill>
              <a:schemeClr val="tx1"/>
            </a:solidFill>
            <a:round/>
            <a:headEnd/>
            <a:tailEnd/>
          </a:ln>
        </p:spPr>
        <p:txBody>
          <a:bodyPr tIns="9144" bIns="9144" anchor="ctr"/>
          <a:lstStyle/>
          <a:p>
            <a:pPr algn="ctr">
              <a:lnSpc>
                <a:spcPct val="87000"/>
              </a:lnSpc>
              <a:buClr>
                <a:schemeClr val="tx2"/>
              </a:buClr>
              <a:buSzPct val="80000"/>
            </a:pPr>
            <a:r>
              <a:rPr lang="zh-CN" altLang="en-US" dirty="0" smtClean="0">
                <a:solidFill>
                  <a:schemeClr val="bg1"/>
                </a:solidFill>
                <a:latin typeface="+mj-ea"/>
                <a:ea typeface="+mj-ea"/>
              </a:rPr>
              <a:t>管理自动化</a:t>
            </a:r>
            <a:endParaRPr lang="de-DE" dirty="0">
              <a:solidFill>
                <a:schemeClr val="bg1"/>
              </a:solidFill>
              <a:latin typeface="+mj-ea"/>
              <a:ea typeface="+mj-ea"/>
            </a:endParaRPr>
          </a:p>
        </p:txBody>
      </p:sp>
      <p:sp>
        <p:nvSpPr>
          <p:cNvPr id="14347" name="AutoShape 125"/>
          <p:cNvSpPr>
            <a:spLocks noChangeArrowheads="1"/>
          </p:cNvSpPr>
          <p:nvPr/>
        </p:nvSpPr>
        <p:spPr bwMode="auto">
          <a:xfrm>
            <a:off x="3517900" y="4759325"/>
            <a:ext cx="1943100" cy="534988"/>
          </a:xfrm>
          <a:prstGeom prst="roundRect">
            <a:avLst>
              <a:gd name="adj" fmla="val 11981"/>
            </a:avLst>
          </a:prstGeom>
          <a:solidFill>
            <a:schemeClr val="accent1"/>
          </a:solidFill>
          <a:ln w="57150" algn="ctr">
            <a:solidFill>
              <a:schemeClr val="tx1"/>
            </a:solidFill>
            <a:round/>
            <a:headEnd/>
            <a:tailEnd/>
          </a:ln>
        </p:spPr>
        <p:txBody>
          <a:bodyPr tIns="9144" bIns="9144" anchor="ctr"/>
          <a:lstStyle/>
          <a:p>
            <a:pPr algn="ctr">
              <a:lnSpc>
                <a:spcPct val="87000"/>
              </a:lnSpc>
              <a:buClr>
                <a:schemeClr val="tx2"/>
              </a:buClr>
              <a:buSzPct val="80000"/>
            </a:pPr>
            <a:r>
              <a:rPr lang="zh-CN" altLang="en-US" dirty="0" smtClean="0">
                <a:solidFill>
                  <a:schemeClr val="bg1"/>
                </a:solidFill>
                <a:latin typeface="+mj-ea"/>
              </a:rPr>
              <a:t>虚拟服务器</a:t>
            </a:r>
            <a:endParaRPr lang="de-DE" dirty="0">
              <a:solidFill>
                <a:schemeClr val="bg1"/>
              </a:solidFill>
              <a:latin typeface="+mj-ea"/>
              <a:ea typeface="+mj-ea"/>
            </a:endParaRPr>
          </a:p>
        </p:txBody>
      </p:sp>
      <p:sp>
        <p:nvSpPr>
          <p:cNvPr id="14348" name="AutoShape 125"/>
          <p:cNvSpPr>
            <a:spLocks noChangeArrowheads="1"/>
          </p:cNvSpPr>
          <p:nvPr/>
        </p:nvSpPr>
        <p:spPr bwMode="auto">
          <a:xfrm>
            <a:off x="3517900" y="4130675"/>
            <a:ext cx="1943100" cy="534988"/>
          </a:xfrm>
          <a:prstGeom prst="roundRect">
            <a:avLst>
              <a:gd name="adj" fmla="val 11981"/>
            </a:avLst>
          </a:prstGeom>
          <a:solidFill>
            <a:schemeClr val="accent2"/>
          </a:solidFill>
          <a:ln w="57150" algn="ctr">
            <a:solidFill>
              <a:schemeClr val="tx1"/>
            </a:solidFill>
            <a:round/>
            <a:headEnd/>
            <a:tailEnd/>
          </a:ln>
        </p:spPr>
        <p:txBody>
          <a:bodyPr tIns="9144" bIns="9144" anchor="ctr"/>
          <a:lstStyle/>
          <a:p>
            <a:pPr algn="ctr">
              <a:lnSpc>
                <a:spcPct val="87000"/>
              </a:lnSpc>
              <a:buClr>
                <a:schemeClr val="tx2"/>
              </a:buClr>
              <a:buSzPct val="80000"/>
            </a:pPr>
            <a:r>
              <a:rPr lang="zh-CN" altLang="en-US" dirty="0" smtClean="0">
                <a:solidFill>
                  <a:schemeClr val="bg1"/>
                </a:solidFill>
                <a:latin typeface="+mj-ea"/>
                <a:ea typeface="+mj-ea"/>
              </a:rPr>
              <a:t>虚拟架构</a:t>
            </a:r>
            <a:endParaRPr lang="de-DE" dirty="0">
              <a:solidFill>
                <a:schemeClr val="bg1"/>
              </a:solidFill>
              <a:latin typeface="+mj-ea"/>
              <a:ea typeface="+mj-ea"/>
            </a:endParaRPr>
          </a:p>
        </p:txBody>
      </p:sp>
      <p:sp>
        <p:nvSpPr>
          <p:cNvPr id="14349" name="AutoShape 125"/>
          <p:cNvSpPr>
            <a:spLocks noChangeArrowheads="1"/>
          </p:cNvSpPr>
          <p:nvPr/>
        </p:nvSpPr>
        <p:spPr bwMode="auto">
          <a:xfrm>
            <a:off x="1014413" y="4783138"/>
            <a:ext cx="1943100" cy="534987"/>
          </a:xfrm>
          <a:prstGeom prst="roundRect">
            <a:avLst>
              <a:gd name="adj" fmla="val 11981"/>
            </a:avLst>
          </a:prstGeom>
          <a:solidFill>
            <a:schemeClr val="accent1"/>
          </a:solidFill>
          <a:ln w="57150" algn="ctr">
            <a:solidFill>
              <a:schemeClr val="tx1"/>
            </a:solidFill>
            <a:round/>
            <a:headEnd/>
            <a:tailEnd/>
          </a:ln>
        </p:spPr>
        <p:txBody>
          <a:bodyPr tIns="9144" bIns="9144" anchor="ctr"/>
          <a:lstStyle/>
          <a:p>
            <a:pPr algn="ctr">
              <a:lnSpc>
                <a:spcPct val="87000"/>
              </a:lnSpc>
              <a:buClr>
                <a:schemeClr val="tx2"/>
              </a:buClr>
              <a:buSzPct val="80000"/>
            </a:pPr>
            <a:r>
              <a:rPr lang="zh-CN" altLang="en-US" dirty="0" smtClean="0">
                <a:solidFill>
                  <a:schemeClr val="bg1"/>
                </a:solidFill>
                <a:latin typeface="+mj-ea"/>
                <a:ea typeface="+mj-ea"/>
              </a:rPr>
              <a:t>虚拟机</a:t>
            </a:r>
            <a:endParaRPr lang="de-DE" dirty="0">
              <a:solidFill>
                <a:schemeClr val="bg1"/>
              </a:solidFill>
              <a:latin typeface="+mj-ea"/>
              <a:ea typeface="+mj-ea"/>
            </a:endParaRPr>
          </a:p>
        </p:txBody>
      </p:sp>
      <p:sp>
        <p:nvSpPr>
          <p:cNvPr id="14350" name="Text Box 14"/>
          <p:cNvSpPr txBox="1">
            <a:spLocks noChangeArrowheads="1"/>
          </p:cNvSpPr>
          <p:nvPr/>
        </p:nvSpPr>
        <p:spPr bwMode="auto">
          <a:xfrm>
            <a:off x="1017588" y="2481263"/>
            <a:ext cx="1935162" cy="646331"/>
          </a:xfrm>
          <a:prstGeom prst="rect">
            <a:avLst/>
          </a:prstGeom>
          <a:noFill/>
          <a:ln w="9525">
            <a:noFill/>
            <a:miter lim="800000"/>
            <a:headEnd/>
            <a:tailEnd/>
          </a:ln>
        </p:spPr>
        <p:txBody>
          <a:bodyPr>
            <a:spAutoFit/>
          </a:bodyPr>
          <a:lstStyle/>
          <a:p>
            <a:pPr marL="4763" indent="-4763" algn="ctr"/>
            <a:r>
              <a:rPr lang="zh-CN" altLang="en-US" dirty="0" smtClean="0">
                <a:solidFill>
                  <a:schemeClr val="accent1"/>
                </a:solidFill>
                <a:latin typeface="+mj-ea"/>
                <a:ea typeface="+mj-ea"/>
              </a:rPr>
              <a:t>测试</a:t>
            </a:r>
            <a:endParaRPr lang="en-US" altLang="zh-CN" dirty="0">
              <a:solidFill>
                <a:schemeClr val="accent1"/>
              </a:solidFill>
              <a:latin typeface="+mj-ea"/>
              <a:ea typeface="+mj-ea"/>
            </a:endParaRPr>
          </a:p>
          <a:p>
            <a:pPr marL="4763" indent="-4763" algn="ctr"/>
            <a:r>
              <a:rPr lang="zh-CN" altLang="en-US" dirty="0" smtClean="0">
                <a:solidFill>
                  <a:schemeClr val="accent1"/>
                </a:solidFill>
                <a:latin typeface="+mj-ea"/>
                <a:ea typeface="+mj-ea"/>
              </a:rPr>
              <a:t>与开发</a:t>
            </a:r>
            <a:endParaRPr lang="en-US" altLang="zh-CN" dirty="0">
              <a:solidFill>
                <a:schemeClr val="accent1"/>
              </a:solidFill>
              <a:latin typeface="+mj-ea"/>
              <a:ea typeface="+mj-ea"/>
            </a:endParaRPr>
          </a:p>
        </p:txBody>
      </p:sp>
      <p:sp>
        <p:nvSpPr>
          <p:cNvPr id="14351" name="Text Box 15"/>
          <p:cNvSpPr txBox="1">
            <a:spLocks noChangeArrowheads="1"/>
          </p:cNvSpPr>
          <p:nvPr/>
        </p:nvSpPr>
        <p:spPr bwMode="auto">
          <a:xfrm>
            <a:off x="917575" y="1233488"/>
            <a:ext cx="2133600" cy="366712"/>
          </a:xfrm>
          <a:prstGeom prst="rect">
            <a:avLst/>
          </a:prstGeom>
          <a:noFill/>
          <a:ln w="9525">
            <a:noFill/>
            <a:miter lim="800000"/>
            <a:headEnd/>
            <a:tailEnd/>
          </a:ln>
        </p:spPr>
        <p:txBody>
          <a:bodyPr>
            <a:spAutoFit/>
          </a:bodyPr>
          <a:lstStyle/>
          <a:p>
            <a:pPr marL="4763" indent="-4763" algn="ctr"/>
            <a:r>
              <a:rPr lang="zh-CN" altLang="en-US" sz="1800" dirty="0" smtClean="0">
                <a:solidFill>
                  <a:schemeClr val="bg1"/>
                </a:solidFill>
                <a:latin typeface="+mj-ea"/>
                <a:ea typeface="+mj-ea"/>
              </a:rPr>
              <a:t>早期应用</a:t>
            </a:r>
            <a:endParaRPr lang="en-US" altLang="zh-CN" sz="1800" dirty="0">
              <a:solidFill>
                <a:schemeClr val="bg1"/>
              </a:solidFill>
              <a:latin typeface="+mj-ea"/>
              <a:ea typeface="+mj-ea"/>
            </a:endParaRPr>
          </a:p>
        </p:txBody>
      </p:sp>
      <p:sp>
        <p:nvSpPr>
          <p:cNvPr id="14352" name="Text Box 16"/>
          <p:cNvSpPr txBox="1">
            <a:spLocks noChangeArrowheads="1"/>
          </p:cNvSpPr>
          <p:nvPr/>
        </p:nvSpPr>
        <p:spPr bwMode="auto">
          <a:xfrm>
            <a:off x="3463925" y="1233488"/>
            <a:ext cx="1985963" cy="366712"/>
          </a:xfrm>
          <a:prstGeom prst="rect">
            <a:avLst/>
          </a:prstGeom>
          <a:noFill/>
          <a:ln w="9525">
            <a:noFill/>
            <a:miter lim="800000"/>
            <a:headEnd/>
            <a:tailEnd/>
          </a:ln>
        </p:spPr>
        <p:txBody>
          <a:bodyPr>
            <a:spAutoFit/>
          </a:bodyPr>
          <a:lstStyle/>
          <a:p>
            <a:pPr marL="4763" indent="-4763" algn="ctr"/>
            <a:r>
              <a:rPr lang="zh-CN" altLang="en-US" sz="1800" dirty="0" smtClean="0">
                <a:solidFill>
                  <a:schemeClr val="bg1"/>
                </a:solidFill>
                <a:latin typeface="+mj-ea"/>
                <a:ea typeface="+mj-ea"/>
              </a:rPr>
              <a:t>成为主流</a:t>
            </a:r>
            <a:endParaRPr lang="en-US" altLang="zh-CN" sz="1800" dirty="0">
              <a:solidFill>
                <a:schemeClr val="bg1"/>
              </a:solidFill>
              <a:latin typeface="+mj-ea"/>
              <a:ea typeface="+mj-ea"/>
            </a:endParaRPr>
          </a:p>
        </p:txBody>
      </p:sp>
      <p:sp>
        <p:nvSpPr>
          <p:cNvPr id="14353" name="Text Box 17"/>
          <p:cNvSpPr txBox="1">
            <a:spLocks noChangeArrowheads="1"/>
          </p:cNvSpPr>
          <p:nvPr/>
        </p:nvSpPr>
        <p:spPr bwMode="auto">
          <a:xfrm>
            <a:off x="5862638" y="1233488"/>
            <a:ext cx="2211387" cy="366712"/>
          </a:xfrm>
          <a:prstGeom prst="rect">
            <a:avLst/>
          </a:prstGeom>
          <a:noFill/>
          <a:ln w="9525">
            <a:noFill/>
            <a:miter lim="800000"/>
            <a:headEnd/>
            <a:tailEnd/>
          </a:ln>
        </p:spPr>
        <p:txBody>
          <a:bodyPr>
            <a:spAutoFit/>
          </a:bodyPr>
          <a:lstStyle/>
          <a:p>
            <a:pPr marL="4763" indent="-4763" algn="ctr"/>
            <a:r>
              <a:rPr lang="zh-CN" altLang="en-US" dirty="0" smtClean="0">
                <a:solidFill>
                  <a:schemeClr val="bg1"/>
                </a:solidFill>
                <a:latin typeface="+mj-ea"/>
                <a:ea typeface="+mj-ea"/>
              </a:rPr>
              <a:t>标准化设施</a:t>
            </a:r>
            <a:endParaRPr lang="en-US" altLang="zh-CN" sz="1800" dirty="0">
              <a:solidFill>
                <a:schemeClr val="bg1"/>
              </a:solidFill>
              <a:latin typeface="+mj-ea"/>
              <a:ea typeface="+mj-ea"/>
            </a:endParaRPr>
          </a:p>
        </p:txBody>
      </p:sp>
      <p:sp>
        <p:nvSpPr>
          <p:cNvPr id="14354" name="Text Box 18"/>
          <p:cNvSpPr txBox="1">
            <a:spLocks noChangeArrowheads="1"/>
          </p:cNvSpPr>
          <p:nvPr/>
        </p:nvSpPr>
        <p:spPr bwMode="auto">
          <a:xfrm>
            <a:off x="3509963" y="2481263"/>
            <a:ext cx="1935162" cy="646331"/>
          </a:xfrm>
          <a:prstGeom prst="rect">
            <a:avLst/>
          </a:prstGeom>
          <a:noFill/>
          <a:ln w="9525">
            <a:noFill/>
            <a:miter lim="800000"/>
            <a:headEnd/>
            <a:tailEnd/>
          </a:ln>
        </p:spPr>
        <p:txBody>
          <a:bodyPr>
            <a:spAutoFit/>
          </a:bodyPr>
          <a:lstStyle/>
          <a:p>
            <a:pPr marL="4763" indent="-4763" algn="ctr"/>
            <a:r>
              <a:rPr lang="zh-CN" altLang="en-US" dirty="0" smtClean="0">
                <a:solidFill>
                  <a:schemeClr val="accent1"/>
                </a:solidFill>
                <a:latin typeface="+mj-ea"/>
                <a:ea typeface="+mj-ea"/>
              </a:rPr>
              <a:t>服务</a:t>
            </a:r>
            <a:endParaRPr lang="en-US" altLang="zh-CN" dirty="0" smtClean="0">
              <a:solidFill>
                <a:schemeClr val="accent1"/>
              </a:solidFill>
              <a:latin typeface="+mj-ea"/>
              <a:ea typeface="+mj-ea"/>
            </a:endParaRPr>
          </a:p>
          <a:p>
            <a:pPr marL="4763" indent="-4763" algn="ctr"/>
            <a:r>
              <a:rPr lang="zh-CN" altLang="en-US" dirty="0" smtClean="0">
                <a:solidFill>
                  <a:schemeClr val="accent1"/>
                </a:solidFill>
                <a:latin typeface="+mj-ea"/>
                <a:ea typeface="+mj-ea"/>
              </a:rPr>
              <a:t>器整合</a:t>
            </a:r>
            <a:endParaRPr lang="en-US" altLang="zh-CN" dirty="0">
              <a:solidFill>
                <a:schemeClr val="accent1"/>
              </a:solidFill>
              <a:latin typeface="+mj-ea"/>
              <a:ea typeface="+mj-ea"/>
            </a:endParaRPr>
          </a:p>
        </p:txBody>
      </p:sp>
      <p:sp>
        <p:nvSpPr>
          <p:cNvPr id="14355" name="Text Box 19"/>
          <p:cNvSpPr txBox="1">
            <a:spLocks noChangeArrowheads="1"/>
          </p:cNvSpPr>
          <p:nvPr/>
        </p:nvSpPr>
        <p:spPr bwMode="auto">
          <a:xfrm>
            <a:off x="5940425" y="2481263"/>
            <a:ext cx="1935163" cy="646331"/>
          </a:xfrm>
          <a:prstGeom prst="rect">
            <a:avLst/>
          </a:prstGeom>
          <a:noFill/>
          <a:ln w="9525">
            <a:noFill/>
            <a:miter lim="800000"/>
            <a:headEnd/>
            <a:tailEnd/>
          </a:ln>
        </p:spPr>
        <p:txBody>
          <a:bodyPr>
            <a:spAutoFit/>
          </a:bodyPr>
          <a:lstStyle/>
          <a:p>
            <a:pPr marL="4763" indent="-4763" algn="ctr"/>
            <a:r>
              <a:rPr lang="zh-CN" altLang="en-US" dirty="0" smtClean="0">
                <a:solidFill>
                  <a:schemeClr val="accent1"/>
                </a:solidFill>
                <a:latin typeface="+mj-ea"/>
                <a:ea typeface="+mj-ea"/>
              </a:rPr>
              <a:t>管理</a:t>
            </a:r>
            <a:endParaRPr lang="en-US" altLang="zh-CN" dirty="0" smtClean="0">
              <a:solidFill>
                <a:schemeClr val="accent1"/>
              </a:solidFill>
              <a:latin typeface="+mj-ea"/>
              <a:ea typeface="+mj-ea"/>
            </a:endParaRPr>
          </a:p>
          <a:p>
            <a:pPr marL="4763" indent="-4763" algn="ctr"/>
            <a:r>
              <a:rPr lang="zh-CN" altLang="en-US" dirty="0" smtClean="0">
                <a:solidFill>
                  <a:schemeClr val="accent1"/>
                </a:solidFill>
                <a:latin typeface="+mj-ea"/>
                <a:ea typeface="+mj-ea"/>
              </a:rPr>
              <a:t>可用性</a:t>
            </a:r>
            <a:endParaRPr lang="en-US" altLang="zh-CN" dirty="0" smtClean="0">
              <a:solidFill>
                <a:schemeClr val="accent1"/>
              </a:solidFill>
              <a:latin typeface="+mj-ea"/>
              <a:ea typeface="+mj-ea"/>
            </a:endParaRPr>
          </a:p>
        </p:txBody>
      </p:sp>
      <p:sp>
        <p:nvSpPr>
          <p:cNvPr id="14356" name="Text Box 20"/>
          <p:cNvSpPr txBox="1">
            <a:spLocks noChangeArrowheads="1"/>
          </p:cNvSpPr>
          <p:nvPr/>
        </p:nvSpPr>
        <p:spPr bwMode="auto">
          <a:xfrm>
            <a:off x="6003925" y="5470525"/>
            <a:ext cx="1727200" cy="646331"/>
          </a:xfrm>
          <a:prstGeom prst="rect">
            <a:avLst/>
          </a:prstGeom>
          <a:noFill/>
          <a:ln w="9525">
            <a:noFill/>
            <a:miter lim="800000"/>
            <a:headEnd/>
            <a:tailEnd/>
          </a:ln>
        </p:spPr>
        <p:txBody>
          <a:bodyPr>
            <a:spAutoFit/>
          </a:bodyPr>
          <a:lstStyle/>
          <a:p>
            <a:pPr algn="ctr">
              <a:spcBef>
                <a:spcPct val="50000"/>
              </a:spcBef>
            </a:pPr>
            <a:r>
              <a:rPr lang="zh-CN" altLang="en-US" dirty="0" smtClean="0">
                <a:solidFill>
                  <a:schemeClr val="accent1"/>
                </a:solidFill>
                <a:latin typeface="+mj-ea"/>
                <a:ea typeface="+mj-ea"/>
              </a:rPr>
              <a:t>第三阶段</a:t>
            </a:r>
            <a:r>
              <a:rPr lang="en-US" altLang="zh-CN" dirty="0" smtClean="0">
                <a:solidFill>
                  <a:schemeClr val="accent1"/>
                </a:solidFill>
                <a:latin typeface="+mj-ea"/>
                <a:ea typeface="+mj-ea"/>
              </a:rPr>
              <a:t/>
            </a:r>
            <a:br>
              <a:rPr lang="en-US" altLang="zh-CN" dirty="0" smtClean="0">
                <a:solidFill>
                  <a:schemeClr val="accent1"/>
                </a:solidFill>
                <a:latin typeface="+mj-ea"/>
                <a:ea typeface="+mj-ea"/>
              </a:rPr>
            </a:br>
            <a:r>
              <a:rPr lang="en-US" altLang="zh-CN" dirty="0" smtClean="0">
                <a:solidFill>
                  <a:schemeClr val="accent1"/>
                </a:solidFill>
                <a:latin typeface="+mj-ea"/>
                <a:ea typeface="+mj-ea"/>
              </a:rPr>
              <a:t>2007- 2010</a:t>
            </a:r>
          </a:p>
        </p:txBody>
      </p:sp>
      <p:sp>
        <p:nvSpPr>
          <p:cNvPr id="14357" name="Text Box 21"/>
          <p:cNvSpPr txBox="1">
            <a:spLocks noChangeArrowheads="1"/>
          </p:cNvSpPr>
          <p:nvPr/>
        </p:nvSpPr>
        <p:spPr bwMode="auto">
          <a:xfrm>
            <a:off x="3627438" y="5470525"/>
            <a:ext cx="1720850" cy="646331"/>
          </a:xfrm>
          <a:prstGeom prst="rect">
            <a:avLst/>
          </a:prstGeom>
          <a:noFill/>
          <a:ln w="9525">
            <a:noFill/>
            <a:miter lim="800000"/>
            <a:headEnd/>
            <a:tailEnd/>
          </a:ln>
        </p:spPr>
        <p:txBody>
          <a:bodyPr wrap="square">
            <a:spAutoFit/>
          </a:bodyPr>
          <a:lstStyle/>
          <a:p>
            <a:pPr algn="ctr">
              <a:spcBef>
                <a:spcPct val="50000"/>
              </a:spcBef>
            </a:pPr>
            <a:r>
              <a:rPr lang="zh-CN" altLang="en-US" dirty="0" smtClean="0">
                <a:solidFill>
                  <a:schemeClr val="accent1"/>
                </a:solidFill>
                <a:latin typeface="+mj-ea"/>
                <a:ea typeface="+mj-ea"/>
              </a:rPr>
              <a:t>第二阶段</a:t>
            </a:r>
            <a:r>
              <a:rPr lang="en-US" altLang="zh-CN" dirty="0" smtClean="0">
                <a:solidFill>
                  <a:schemeClr val="accent1"/>
                </a:solidFill>
                <a:latin typeface="+mj-ea"/>
                <a:ea typeface="+mj-ea"/>
              </a:rPr>
              <a:t/>
            </a:r>
            <a:br>
              <a:rPr lang="en-US" altLang="zh-CN" dirty="0" smtClean="0">
                <a:solidFill>
                  <a:schemeClr val="accent1"/>
                </a:solidFill>
                <a:latin typeface="+mj-ea"/>
                <a:ea typeface="+mj-ea"/>
              </a:rPr>
            </a:br>
            <a:r>
              <a:rPr lang="en-US" altLang="zh-CN" dirty="0" smtClean="0">
                <a:solidFill>
                  <a:schemeClr val="accent1"/>
                </a:solidFill>
                <a:latin typeface="+mj-ea"/>
                <a:ea typeface="+mj-ea"/>
              </a:rPr>
              <a:t>2003 </a:t>
            </a:r>
            <a:r>
              <a:rPr lang="zh-CN" altLang="en-US" dirty="0" smtClean="0">
                <a:solidFill>
                  <a:schemeClr val="accent1"/>
                </a:solidFill>
                <a:latin typeface="+mj-ea"/>
                <a:ea typeface="+mj-ea"/>
              </a:rPr>
              <a:t>－</a:t>
            </a:r>
            <a:r>
              <a:rPr lang="en-US" altLang="zh-CN" dirty="0" smtClean="0">
                <a:solidFill>
                  <a:schemeClr val="accent1"/>
                </a:solidFill>
                <a:latin typeface="+mj-ea"/>
                <a:ea typeface="+mj-ea"/>
              </a:rPr>
              <a:t>2006</a:t>
            </a:r>
          </a:p>
        </p:txBody>
      </p:sp>
      <p:sp>
        <p:nvSpPr>
          <p:cNvPr id="14358" name="Text Box 22"/>
          <p:cNvSpPr txBox="1">
            <a:spLocks noChangeArrowheads="1"/>
          </p:cNvSpPr>
          <p:nvPr/>
        </p:nvSpPr>
        <p:spPr bwMode="auto">
          <a:xfrm>
            <a:off x="1150938" y="5470525"/>
            <a:ext cx="1720850" cy="646331"/>
          </a:xfrm>
          <a:prstGeom prst="rect">
            <a:avLst/>
          </a:prstGeom>
          <a:noFill/>
          <a:ln w="9525">
            <a:noFill/>
            <a:miter lim="800000"/>
            <a:headEnd/>
            <a:tailEnd/>
          </a:ln>
        </p:spPr>
        <p:txBody>
          <a:bodyPr>
            <a:spAutoFit/>
          </a:bodyPr>
          <a:lstStyle/>
          <a:p>
            <a:pPr algn="ctr">
              <a:spcBef>
                <a:spcPct val="50000"/>
              </a:spcBef>
            </a:pPr>
            <a:r>
              <a:rPr lang="zh-CN" altLang="en-US" dirty="0" smtClean="0">
                <a:solidFill>
                  <a:schemeClr val="accent1"/>
                </a:solidFill>
                <a:latin typeface="+mj-ea"/>
                <a:ea typeface="+mj-ea"/>
              </a:rPr>
              <a:t>第一阶段</a:t>
            </a:r>
            <a:r>
              <a:rPr lang="en-US" altLang="zh-CN" dirty="0">
                <a:solidFill>
                  <a:schemeClr val="accent1"/>
                </a:solidFill>
                <a:latin typeface="+mj-ea"/>
                <a:ea typeface="+mj-ea"/>
              </a:rPr>
              <a:t/>
            </a:r>
            <a:br>
              <a:rPr lang="en-US" altLang="zh-CN" dirty="0">
                <a:solidFill>
                  <a:schemeClr val="accent1"/>
                </a:solidFill>
                <a:latin typeface="+mj-ea"/>
                <a:ea typeface="+mj-ea"/>
              </a:rPr>
            </a:br>
            <a:r>
              <a:rPr lang="en-US" altLang="zh-CN" dirty="0">
                <a:solidFill>
                  <a:schemeClr val="accent1"/>
                </a:solidFill>
                <a:latin typeface="+mj-ea"/>
                <a:ea typeface="+mj-ea"/>
              </a:rPr>
              <a:t>1998 – 2002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sz="4400" dirty="0" smtClean="0"/>
              <a:t>服务器虚拟化</a:t>
            </a:r>
            <a:r>
              <a:rPr lang="en-US" sz="4400" dirty="0" smtClean="0"/>
              <a:t/>
            </a:r>
            <a:br>
              <a:rPr lang="en-US" sz="4400" dirty="0" smtClean="0"/>
            </a:br>
            <a:r>
              <a:rPr lang="zh-CN" sz="2000" i="1" spc="-100" dirty="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服务器整合</a:t>
            </a:r>
            <a:endParaRPr lang="zh-CN" sz="2000" i="1" spc="-100" dirty="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260" name="Rounded Rectangle 259"/>
          <p:cNvSpPr/>
          <p:nvPr/>
        </p:nvSpPr>
        <p:spPr bwMode="auto">
          <a:xfrm>
            <a:off x="254374" y="1647824"/>
            <a:ext cx="2755083" cy="1458233"/>
          </a:xfrm>
          <a:prstGeom prst="roundRect">
            <a:avLst>
              <a:gd name="adj" fmla="val 12039"/>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defTabSz="457200" fontAlgn="base">
              <a:lnSpc>
                <a:spcPct val="90000"/>
              </a:lnSpc>
              <a:spcBef>
                <a:spcPts val="400"/>
              </a:spcBef>
              <a:spcAft>
                <a:spcPct val="0"/>
              </a:spcAft>
              <a:defRPr/>
            </a:pPr>
            <a:endParaRPr lang="en-US" altLang="zh-CN"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grpSp>
        <p:nvGrpSpPr>
          <p:cNvPr id="3" name="Group 232"/>
          <p:cNvGrpSpPr/>
          <p:nvPr/>
        </p:nvGrpSpPr>
        <p:grpSpPr>
          <a:xfrm>
            <a:off x="2641896" y="4417967"/>
            <a:ext cx="1666572" cy="1310154"/>
            <a:chOff x="2511711" y="3366877"/>
            <a:chExt cx="2081977" cy="1636719"/>
          </a:xfrm>
        </p:grpSpPr>
        <p:pic>
          <p:nvPicPr>
            <p:cNvPr id="234" name="Picture 4" descr="\\.PSF\Parallels Share\Virtualization Slides\Server-Physical-3U.png"/>
            <p:cNvPicPr>
              <a:picLocks noChangeAspect="1" noChangeArrowheads="1"/>
            </p:cNvPicPr>
            <p:nvPr/>
          </p:nvPicPr>
          <p:blipFill>
            <a:blip r:embed="rId3" cstate="print"/>
            <a:srcRect/>
            <a:stretch>
              <a:fillRect/>
            </a:stretch>
          </p:blipFill>
          <p:spPr bwMode="auto">
            <a:xfrm>
              <a:off x="2511711" y="3366877"/>
              <a:ext cx="2081977" cy="1636719"/>
            </a:xfrm>
            <a:prstGeom prst="rect">
              <a:avLst/>
            </a:prstGeom>
            <a:noFill/>
          </p:spPr>
        </p:pic>
        <p:pic>
          <p:nvPicPr>
            <p:cNvPr id="235" name="Picture 234" descr="exc.png"/>
            <p:cNvPicPr>
              <a:picLocks noChangeAspect="1"/>
            </p:cNvPicPr>
            <p:nvPr/>
          </p:nvPicPr>
          <p:blipFill>
            <a:blip r:embed="rId4" cstate="print"/>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236" name="Picture 235" descr="Windows_Vista3.png"/>
            <p:cNvPicPr>
              <a:picLocks/>
            </p:cNvPicPr>
            <p:nvPr/>
          </p:nvPicPr>
          <p:blipFill>
            <a:blip r:embed="rId5" cstate="print"/>
            <a:srcRect r="76802" b="-2843"/>
            <a:stretch>
              <a:fillRect/>
            </a:stretch>
          </p:blipFill>
          <p:spPr>
            <a:xfrm>
              <a:off x="3146931" y="3722443"/>
              <a:ext cx="207344" cy="192297"/>
            </a:xfrm>
            <a:prstGeom prst="rect">
              <a:avLst/>
            </a:prstGeom>
            <a:scene3d>
              <a:camera prst="isometricOffAxis2Left"/>
              <a:lightRig rig="threePt" dir="t"/>
            </a:scene3d>
          </p:spPr>
        </p:pic>
      </p:grpSp>
      <p:pic>
        <p:nvPicPr>
          <p:cNvPr id="175" name="Picture 4" descr="\\.PSF\Parallels Share\Virtualization Slides\Server-Physical-3U.png"/>
          <p:cNvPicPr>
            <a:picLocks noChangeAspect="1" noChangeArrowheads="1"/>
          </p:cNvPicPr>
          <p:nvPr/>
        </p:nvPicPr>
        <p:blipFill>
          <a:blip r:embed="rId3" cstate="print"/>
          <a:srcRect/>
          <a:stretch>
            <a:fillRect/>
          </a:stretch>
        </p:blipFill>
        <p:spPr bwMode="auto">
          <a:xfrm>
            <a:off x="6466637" y="4421443"/>
            <a:ext cx="2677363" cy="2054906"/>
          </a:xfrm>
          <a:prstGeom prst="rect">
            <a:avLst/>
          </a:prstGeom>
          <a:noFill/>
        </p:spPr>
      </p:pic>
      <p:grpSp>
        <p:nvGrpSpPr>
          <p:cNvPr id="4" name="Group 206"/>
          <p:cNvGrpSpPr/>
          <p:nvPr/>
        </p:nvGrpSpPr>
        <p:grpSpPr>
          <a:xfrm>
            <a:off x="6939551" y="4022458"/>
            <a:ext cx="1726526" cy="1363930"/>
            <a:chOff x="6846888" y="2864261"/>
            <a:chExt cx="1726526" cy="1363930"/>
          </a:xfrm>
        </p:grpSpPr>
        <p:pic>
          <p:nvPicPr>
            <p:cNvPr id="174" name="Picture 2" descr="\\.PSF\Parallels Share\DDC\Server-Virtual-2U.png"/>
            <p:cNvPicPr>
              <a:picLocks noChangeAspect="1" noChangeArrowheads="1"/>
            </p:cNvPicPr>
            <p:nvPr/>
          </p:nvPicPr>
          <p:blipFill>
            <a:blip r:embed="rId6" cstate="print"/>
            <a:srcRect/>
            <a:stretch>
              <a:fillRect/>
            </a:stretch>
          </p:blipFill>
          <p:spPr bwMode="auto">
            <a:xfrm>
              <a:off x="6846888" y="2864261"/>
              <a:ext cx="1726526" cy="1363930"/>
            </a:xfrm>
            <a:prstGeom prst="rect">
              <a:avLst/>
            </a:prstGeom>
            <a:noFill/>
          </p:spPr>
        </p:pic>
        <p:sp>
          <p:nvSpPr>
            <p:cNvPr id="185" name="Text Box 19"/>
            <p:cNvSpPr txBox="1">
              <a:spLocks noChangeArrowheads="1"/>
            </p:cNvSpPr>
            <p:nvPr/>
          </p:nvSpPr>
          <p:spPr bwMode="auto">
            <a:xfrm>
              <a:off x="7698553" y="3570559"/>
              <a:ext cx="830414"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500" b="1" dirty="0" smtClean="0">
                  <a:latin typeface="Segoe Semibold" pitchFamily="34" charset="0"/>
                </a:rPr>
                <a:t>Oracle</a:t>
              </a:r>
            </a:p>
          </p:txBody>
        </p:sp>
        <p:pic>
          <p:nvPicPr>
            <p:cNvPr id="189" name="Picture 3" descr="\\showsrus\images\LOGOS\GEN_LOGO\L\Linux penguin.png"/>
            <p:cNvPicPr>
              <a:picLocks noChangeAspect="1" noChangeArrowheads="1"/>
            </p:cNvPicPr>
            <p:nvPr/>
          </p:nvPicPr>
          <p:blipFill>
            <a:blip r:embed="rId7" cstate="print"/>
            <a:srcRect/>
            <a:stretch>
              <a:fillRect/>
            </a:stretch>
          </p:blipFill>
          <p:spPr bwMode="auto">
            <a:xfrm>
              <a:off x="7017662" y="3471886"/>
              <a:ext cx="190809" cy="224154"/>
            </a:xfrm>
            <a:prstGeom prst="rect">
              <a:avLst/>
            </a:prstGeom>
            <a:noFill/>
            <a:scene3d>
              <a:camera prst="isometricOffAxis2Left"/>
              <a:lightRig rig="threePt" dir="t"/>
            </a:scene3d>
          </p:spPr>
        </p:pic>
      </p:grpSp>
      <p:grpSp>
        <p:nvGrpSpPr>
          <p:cNvPr id="5" name="Group 205"/>
          <p:cNvGrpSpPr/>
          <p:nvPr/>
        </p:nvGrpSpPr>
        <p:grpSpPr>
          <a:xfrm>
            <a:off x="6939551" y="3628126"/>
            <a:ext cx="1987772" cy="1363930"/>
            <a:chOff x="6823723" y="2446076"/>
            <a:chExt cx="1987772" cy="1363930"/>
          </a:xfrm>
        </p:grpSpPr>
        <p:pic>
          <p:nvPicPr>
            <p:cNvPr id="176" name="Picture 2" descr="\\.PSF\Parallels Share\DDC\Server-Virtual-2U.png"/>
            <p:cNvPicPr>
              <a:picLocks noChangeAspect="1" noChangeArrowheads="1"/>
            </p:cNvPicPr>
            <p:nvPr/>
          </p:nvPicPr>
          <p:blipFill>
            <a:blip r:embed="rId6" cstate="print"/>
            <a:srcRect/>
            <a:stretch>
              <a:fillRect/>
            </a:stretch>
          </p:blipFill>
          <p:spPr bwMode="auto">
            <a:xfrm>
              <a:off x="6823723" y="2446076"/>
              <a:ext cx="1726526" cy="1363930"/>
            </a:xfrm>
            <a:prstGeom prst="rect">
              <a:avLst/>
            </a:prstGeom>
            <a:noFill/>
          </p:spPr>
        </p:pic>
        <p:sp>
          <p:nvSpPr>
            <p:cNvPr id="187" name="Text Box 19"/>
            <p:cNvSpPr txBox="1">
              <a:spLocks noChangeArrowheads="1"/>
            </p:cNvSpPr>
            <p:nvPr/>
          </p:nvSpPr>
          <p:spPr bwMode="auto">
            <a:xfrm>
              <a:off x="7406102" y="3184432"/>
              <a:ext cx="1405393" cy="25853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200" b="1" dirty="0" smtClean="0">
                  <a:latin typeface="Segoe Semibold" pitchFamily="34" charset="0"/>
                </a:rPr>
                <a:t>File &amp; Print</a:t>
              </a:r>
            </a:p>
          </p:txBody>
        </p:sp>
        <p:pic>
          <p:nvPicPr>
            <p:cNvPr id="191" name="Picture 190" descr="Windows_Vista3.png"/>
            <p:cNvPicPr>
              <a:picLocks/>
            </p:cNvPicPr>
            <p:nvPr/>
          </p:nvPicPr>
          <p:blipFill>
            <a:blip r:embed="rId8" cstate="print"/>
            <a:srcRect r="76802" b="-2843"/>
            <a:stretch>
              <a:fillRect/>
            </a:stretch>
          </p:blipFill>
          <p:spPr>
            <a:xfrm>
              <a:off x="6977578" y="3066707"/>
              <a:ext cx="207344" cy="192297"/>
            </a:xfrm>
            <a:prstGeom prst="rect">
              <a:avLst/>
            </a:prstGeom>
            <a:scene3d>
              <a:camera prst="isometricOffAxis2Left"/>
              <a:lightRig rig="threePt" dir="t"/>
            </a:scene3d>
          </p:spPr>
        </p:pic>
      </p:grpSp>
      <p:grpSp>
        <p:nvGrpSpPr>
          <p:cNvPr id="6" name="Group 204"/>
          <p:cNvGrpSpPr/>
          <p:nvPr/>
        </p:nvGrpSpPr>
        <p:grpSpPr>
          <a:xfrm>
            <a:off x="6939551" y="3221052"/>
            <a:ext cx="1726526" cy="1363930"/>
            <a:chOff x="6794463" y="2007164"/>
            <a:chExt cx="1726526" cy="1363930"/>
          </a:xfrm>
        </p:grpSpPr>
        <p:pic>
          <p:nvPicPr>
            <p:cNvPr id="177" name="Picture 2" descr="\\.PSF\Parallels Share\DDC\Server-Virtual-2U.png"/>
            <p:cNvPicPr>
              <a:picLocks noChangeAspect="1" noChangeArrowheads="1"/>
            </p:cNvPicPr>
            <p:nvPr/>
          </p:nvPicPr>
          <p:blipFill>
            <a:blip r:embed="rId6" cstate="print"/>
            <a:srcRect/>
            <a:stretch>
              <a:fillRect/>
            </a:stretch>
          </p:blipFill>
          <p:spPr bwMode="auto">
            <a:xfrm>
              <a:off x="6794463" y="2007164"/>
              <a:ext cx="1726526" cy="1363930"/>
            </a:xfrm>
            <a:prstGeom prst="rect">
              <a:avLst/>
            </a:prstGeom>
            <a:noFill/>
          </p:spPr>
        </p:pic>
        <p:sp>
          <p:nvSpPr>
            <p:cNvPr id="184" name="TextBox 183"/>
            <p:cNvSpPr txBox="1"/>
            <p:nvPr/>
          </p:nvSpPr>
          <p:spPr>
            <a:xfrm>
              <a:off x="6994468" y="2711814"/>
              <a:ext cx="657322" cy="276999"/>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sp>
          <p:nvSpPr>
            <p:cNvPr id="186" name="Text Box 19"/>
            <p:cNvSpPr txBox="1">
              <a:spLocks noChangeArrowheads="1"/>
            </p:cNvSpPr>
            <p:nvPr/>
          </p:nvSpPr>
          <p:spPr bwMode="auto">
            <a:xfrm>
              <a:off x="7659432" y="2697303"/>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IIS</a:t>
              </a:r>
            </a:p>
          </p:txBody>
        </p:sp>
        <p:pic>
          <p:nvPicPr>
            <p:cNvPr id="190" name="Picture 189" descr="Windows_Vista3.png"/>
            <p:cNvPicPr>
              <a:picLocks/>
            </p:cNvPicPr>
            <p:nvPr/>
          </p:nvPicPr>
          <p:blipFill>
            <a:blip r:embed="rId8" cstate="print"/>
            <a:srcRect r="76802" b="-2843"/>
            <a:stretch>
              <a:fillRect/>
            </a:stretch>
          </p:blipFill>
          <p:spPr>
            <a:xfrm>
              <a:off x="6934585" y="2633465"/>
              <a:ext cx="207344" cy="192297"/>
            </a:xfrm>
            <a:prstGeom prst="rect">
              <a:avLst/>
            </a:prstGeom>
            <a:scene3d>
              <a:camera prst="isometricOffAxis2Left"/>
              <a:lightRig rig="threePt" dir="t"/>
            </a:scene3d>
          </p:spPr>
        </p:pic>
      </p:grpSp>
      <p:grpSp>
        <p:nvGrpSpPr>
          <p:cNvPr id="7" name="Group 203"/>
          <p:cNvGrpSpPr/>
          <p:nvPr/>
        </p:nvGrpSpPr>
        <p:grpSpPr>
          <a:xfrm>
            <a:off x="6939551" y="2829862"/>
            <a:ext cx="1726526" cy="1363930"/>
            <a:chOff x="6778618" y="1552419"/>
            <a:chExt cx="1726526" cy="1363930"/>
          </a:xfrm>
        </p:grpSpPr>
        <p:pic>
          <p:nvPicPr>
            <p:cNvPr id="201" name="Picture 2" descr="\\.PSF\Parallels Share\DDC\Server-Virtual-2U.png"/>
            <p:cNvPicPr>
              <a:picLocks noChangeAspect="1" noChangeArrowheads="1"/>
            </p:cNvPicPr>
            <p:nvPr/>
          </p:nvPicPr>
          <p:blipFill>
            <a:blip r:embed="rId6" cstate="print"/>
            <a:srcRect/>
            <a:stretch>
              <a:fillRect/>
            </a:stretch>
          </p:blipFill>
          <p:spPr bwMode="auto">
            <a:xfrm>
              <a:off x="6778618" y="1552419"/>
              <a:ext cx="1726526" cy="1363930"/>
            </a:xfrm>
            <a:prstGeom prst="rect">
              <a:avLst/>
            </a:prstGeom>
            <a:noFill/>
          </p:spPr>
        </p:pic>
        <p:sp>
          <p:nvSpPr>
            <p:cNvPr id="202" name="Text Box 19"/>
            <p:cNvSpPr txBox="1">
              <a:spLocks noChangeArrowheads="1"/>
            </p:cNvSpPr>
            <p:nvPr/>
          </p:nvSpPr>
          <p:spPr bwMode="auto">
            <a:xfrm>
              <a:off x="7643587" y="2242558"/>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ct val="90000"/>
                </a:lnSpc>
                <a:spcBef>
                  <a:spcPct val="50000"/>
                </a:spcBef>
                <a:defRPr/>
              </a:pPr>
              <a:r>
                <a:rPr lang="en-US" sz="1900" b="1" dirty="0" smtClean="0">
                  <a:latin typeface="Segoe Semibold" pitchFamily="34" charset="0"/>
                </a:rPr>
                <a:t>SQL</a:t>
              </a:r>
            </a:p>
          </p:txBody>
        </p:sp>
        <p:pic>
          <p:nvPicPr>
            <p:cNvPr id="203" name="Picture 202" descr="Windows_Vista3.png"/>
            <p:cNvPicPr>
              <a:picLocks/>
            </p:cNvPicPr>
            <p:nvPr/>
          </p:nvPicPr>
          <p:blipFill>
            <a:blip r:embed="rId8" cstate="print"/>
            <a:srcRect r="76802" b="-2843"/>
            <a:stretch>
              <a:fillRect/>
            </a:stretch>
          </p:blipFill>
          <p:spPr>
            <a:xfrm>
              <a:off x="6972176" y="2183492"/>
              <a:ext cx="207344" cy="192297"/>
            </a:xfrm>
            <a:prstGeom prst="rect">
              <a:avLst/>
            </a:prstGeom>
            <a:scene3d>
              <a:camera prst="isometricOffAxis2Left"/>
              <a:lightRig rig="threePt" dir="t"/>
            </a:scene3d>
          </p:spPr>
        </p:pic>
      </p:grpSp>
      <p:pic>
        <p:nvPicPr>
          <p:cNvPr id="170" name="Picture 2" descr="C:\Program Files\Microsoft Resource DVD Artwork\DVD_ART\Artwork_Imagery\Shapes and Graphics\Arrows - arrow\Straight\arrow swoosh.png"/>
          <p:cNvPicPr>
            <a:picLocks noChangeAspect="1" noChangeArrowheads="1"/>
          </p:cNvPicPr>
          <p:nvPr/>
        </p:nvPicPr>
        <p:blipFill>
          <a:blip r:embed="rId9" cstate="print"/>
          <a:srcRect/>
          <a:stretch>
            <a:fillRect/>
          </a:stretch>
        </p:blipFill>
        <p:spPr bwMode="auto">
          <a:xfrm>
            <a:off x="2714625" y="2869954"/>
            <a:ext cx="4065609" cy="3356501"/>
          </a:xfrm>
          <a:prstGeom prst="rect">
            <a:avLst/>
          </a:prstGeom>
          <a:noFill/>
        </p:spPr>
      </p:pic>
      <p:grpSp>
        <p:nvGrpSpPr>
          <p:cNvPr id="8" name="Group 196"/>
          <p:cNvGrpSpPr/>
          <p:nvPr/>
        </p:nvGrpSpPr>
        <p:grpSpPr>
          <a:xfrm>
            <a:off x="813144" y="3225408"/>
            <a:ext cx="1666572" cy="1310154"/>
            <a:chOff x="848723" y="2033072"/>
            <a:chExt cx="2081977" cy="1636719"/>
          </a:xfrm>
        </p:grpSpPr>
        <p:pic>
          <p:nvPicPr>
            <p:cNvPr id="160" name="Picture 4" descr="\\.PSF\Parallels Share\Virtualization Slides\Server-Physical-3U.png"/>
            <p:cNvPicPr>
              <a:picLocks noChangeAspect="1" noChangeArrowheads="1"/>
            </p:cNvPicPr>
            <p:nvPr/>
          </p:nvPicPr>
          <p:blipFill>
            <a:blip r:embed="rId3" cstate="print"/>
            <a:srcRect/>
            <a:stretch>
              <a:fillRect/>
            </a:stretch>
          </p:blipFill>
          <p:spPr bwMode="auto">
            <a:xfrm>
              <a:off x="848723" y="2033072"/>
              <a:ext cx="2081977" cy="1636719"/>
            </a:xfrm>
            <a:prstGeom prst="rect">
              <a:avLst/>
            </a:prstGeom>
            <a:noFill/>
          </p:spPr>
        </p:pic>
        <p:pic>
          <p:nvPicPr>
            <p:cNvPr id="144" name="Picture 143" descr="exc.png"/>
            <p:cNvPicPr>
              <a:picLocks noChangeAspect="1"/>
            </p:cNvPicPr>
            <p:nvPr/>
          </p:nvPicPr>
          <p:blipFill>
            <a:blip r:embed="rId10" cstate="print"/>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154" name="Picture 153" descr="Windows_Vista3.png"/>
            <p:cNvPicPr>
              <a:picLocks/>
            </p:cNvPicPr>
            <p:nvPr/>
          </p:nvPicPr>
          <p:blipFill>
            <a:blip r:embed="rId5" cstate="print"/>
            <a:srcRect r="76802" b="-2843"/>
            <a:stretch>
              <a:fillRect/>
            </a:stretch>
          </p:blipFill>
          <p:spPr>
            <a:xfrm>
              <a:off x="1487520" y="2390052"/>
              <a:ext cx="207344" cy="192297"/>
            </a:xfrm>
            <a:prstGeom prst="rect">
              <a:avLst/>
            </a:prstGeom>
            <a:scene3d>
              <a:camera prst="isometricOffAxis2Left"/>
              <a:lightRig rig="threePt" dir="t"/>
            </a:scene3d>
          </p:spPr>
        </p:pic>
      </p:grpSp>
      <p:grpSp>
        <p:nvGrpSpPr>
          <p:cNvPr id="9" name="Group 197"/>
          <p:cNvGrpSpPr/>
          <p:nvPr/>
        </p:nvGrpSpPr>
        <p:grpSpPr>
          <a:xfrm>
            <a:off x="-71539" y="3848038"/>
            <a:ext cx="1666572" cy="1310154"/>
            <a:chOff x="-169310" y="2741427"/>
            <a:chExt cx="2081977" cy="1636719"/>
          </a:xfrm>
        </p:grpSpPr>
        <p:pic>
          <p:nvPicPr>
            <p:cNvPr id="161" name="Picture 4" descr="\\.PSF\Parallels Share\Virtualization Slides\Server-Physical-3U.png"/>
            <p:cNvPicPr>
              <a:picLocks noChangeAspect="1" noChangeArrowheads="1"/>
            </p:cNvPicPr>
            <p:nvPr/>
          </p:nvPicPr>
          <p:blipFill>
            <a:blip r:embed="rId3" cstate="print"/>
            <a:srcRect/>
            <a:stretch>
              <a:fillRect/>
            </a:stretch>
          </p:blipFill>
          <p:spPr bwMode="auto">
            <a:xfrm>
              <a:off x="-169310" y="2741427"/>
              <a:ext cx="2081977" cy="1636719"/>
            </a:xfrm>
            <a:prstGeom prst="rect">
              <a:avLst/>
            </a:prstGeom>
            <a:noFill/>
          </p:spPr>
        </p:pic>
        <p:pic>
          <p:nvPicPr>
            <p:cNvPr id="166" name="Picture 3" descr="\\showsrus\images\LOGOS\GEN_LOGO\L\Linux penguin.png"/>
            <p:cNvPicPr>
              <a:picLocks noChangeAspect="1" noChangeArrowheads="1"/>
            </p:cNvPicPr>
            <p:nvPr/>
          </p:nvPicPr>
          <p:blipFill>
            <a:blip r:embed="rId11" cstate="print"/>
            <a:srcRect/>
            <a:stretch>
              <a:fillRect/>
            </a:stretch>
          </p:blipFill>
          <p:spPr bwMode="auto">
            <a:xfrm>
              <a:off x="427886" y="3063453"/>
              <a:ext cx="190809" cy="224154"/>
            </a:xfrm>
            <a:prstGeom prst="rect">
              <a:avLst/>
            </a:prstGeom>
            <a:noFill/>
            <a:scene3d>
              <a:camera prst="isometricOffAxis2Left"/>
              <a:lightRig rig="threePt" dir="t"/>
            </a:scene3d>
          </p:spPr>
        </p:pic>
        <p:pic>
          <p:nvPicPr>
            <p:cNvPr id="143" name="Picture 142" descr="IIS.png"/>
            <p:cNvPicPr>
              <a:picLocks noChangeAspect="1"/>
            </p:cNvPicPr>
            <p:nvPr/>
          </p:nvPicPr>
          <p:blipFill>
            <a:blip r:embed="rId12" cstate="print"/>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10" name="Group 207"/>
          <p:cNvGrpSpPr/>
          <p:nvPr/>
        </p:nvGrpSpPr>
        <p:grpSpPr>
          <a:xfrm>
            <a:off x="3850339" y="5652618"/>
            <a:ext cx="2299717" cy="498193"/>
            <a:chOff x="4305912" y="3284526"/>
            <a:chExt cx="2299717" cy="498193"/>
          </a:xfrm>
        </p:grpSpPr>
        <p:pic>
          <p:nvPicPr>
            <p:cNvPr id="104" name="Picture 103" descr="\\.PSF\Parallels Share\Virtualization PPT\Windows-Server-2008-Logo.png"/>
            <p:cNvPicPr>
              <a:picLocks noChangeAspect="1" noChangeArrowheads="1"/>
            </p:cNvPicPr>
            <p:nvPr/>
          </p:nvPicPr>
          <p:blipFill>
            <a:blip r:embed="rId13" cstate="print"/>
            <a:srcRect/>
            <a:stretch>
              <a:fillRect/>
            </a:stretch>
          </p:blipFill>
          <p:spPr bwMode="auto">
            <a:xfrm>
              <a:off x="4305912" y="3284526"/>
              <a:ext cx="2178761" cy="331004"/>
            </a:xfrm>
            <a:prstGeom prst="rect">
              <a:avLst/>
            </a:prstGeom>
            <a:noFill/>
            <a:ln w="9525">
              <a:noFill/>
              <a:miter lim="800000"/>
              <a:headEnd/>
              <a:tailEnd/>
            </a:ln>
          </p:spPr>
        </p:pic>
        <p:sp>
          <p:nvSpPr>
            <p:cNvPr id="106" name="Rectangle 105"/>
            <p:cNvSpPr/>
            <p:nvPr/>
          </p:nvSpPr>
          <p:spPr>
            <a:xfrm>
              <a:off x="5626216" y="3521109"/>
              <a:ext cx="979413" cy="261610"/>
            </a:xfrm>
            <a:prstGeom prst="rect">
              <a:avLst/>
            </a:prstGeom>
          </p:spPr>
          <p:txBody>
            <a:bodyPr wrap="square">
              <a:spAutoFit/>
            </a:bodyPr>
            <a:lstStyle/>
            <a:p>
              <a:r>
                <a:rPr lang="en-US" sz="1100" kern="0" dirty="0" smtClean="0">
                  <a:solidFill>
                    <a:sysClr val="window" lastClr="FFFFFF"/>
                  </a:solidFill>
                  <a:latin typeface="Calibri"/>
                </a:rPr>
                <a:t>         Hyper-V</a:t>
              </a:r>
              <a:endParaRPr lang="en-US" sz="1100" dirty="0"/>
            </a:p>
          </p:txBody>
        </p:sp>
      </p:grpSp>
      <p:grpSp>
        <p:nvGrpSpPr>
          <p:cNvPr id="11" name="Group 194"/>
          <p:cNvGrpSpPr/>
          <p:nvPr/>
        </p:nvGrpSpPr>
        <p:grpSpPr>
          <a:xfrm>
            <a:off x="2630742" y="4406813"/>
            <a:ext cx="1666572" cy="1310154"/>
            <a:chOff x="2511711" y="3366877"/>
            <a:chExt cx="2081977" cy="1636719"/>
          </a:xfrm>
        </p:grpSpPr>
        <p:pic>
          <p:nvPicPr>
            <p:cNvPr id="158" name="Picture 4" descr="\\.PSF\Parallels Share\Virtualization Slides\Server-Physical-3U.png"/>
            <p:cNvPicPr>
              <a:picLocks noChangeAspect="1" noChangeArrowheads="1"/>
            </p:cNvPicPr>
            <p:nvPr/>
          </p:nvPicPr>
          <p:blipFill>
            <a:blip r:embed="rId3" cstate="print"/>
            <a:srcRect/>
            <a:stretch>
              <a:fillRect/>
            </a:stretch>
          </p:blipFill>
          <p:spPr bwMode="auto">
            <a:xfrm>
              <a:off x="2511711" y="3366877"/>
              <a:ext cx="2081977" cy="1636719"/>
            </a:xfrm>
            <a:prstGeom prst="rect">
              <a:avLst/>
            </a:prstGeom>
            <a:noFill/>
          </p:spPr>
        </p:pic>
        <p:pic>
          <p:nvPicPr>
            <p:cNvPr id="145" name="Picture 144" descr="exc.png"/>
            <p:cNvPicPr>
              <a:picLocks noChangeAspect="1"/>
            </p:cNvPicPr>
            <p:nvPr/>
          </p:nvPicPr>
          <p:blipFill>
            <a:blip r:embed="rId4" cstate="print"/>
            <a:stretch>
              <a:fillRect/>
            </a:stretch>
          </p:blipFill>
          <p:spPr>
            <a:xfrm>
              <a:off x="3234199" y="3464741"/>
              <a:ext cx="813816" cy="603655"/>
            </a:xfrm>
            <a:prstGeom prst="rect">
              <a:avLst/>
            </a:prstGeom>
            <a:effectLst>
              <a:outerShdw blurRad="50800" dist="38100" dir="2700000" algn="tl" rotWithShape="0">
                <a:prstClr val="black">
                  <a:alpha val="40000"/>
                </a:prstClr>
              </a:outerShdw>
            </a:effectLst>
          </p:spPr>
        </p:pic>
        <p:pic>
          <p:nvPicPr>
            <p:cNvPr id="155" name="Picture 154" descr="Windows_Vista3.png"/>
            <p:cNvPicPr>
              <a:picLocks/>
            </p:cNvPicPr>
            <p:nvPr/>
          </p:nvPicPr>
          <p:blipFill>
            <a:blip r:embed="rId5" cstate="print"/>
            <a:srcRect r="76802" b="-2843"/>
            <a:stretch>
              <a:fillRect/>
            </a:stretch>
          </p:blipFill>
          <p:spPr>
            <a:xfrm>
              <a:off x="3146931" y="3722443"/>
              <a:ext cx="207344" cy="192297"/>
            </a:xfrm>
            <a:prstGeom prst="rect">
              <a:avLst/>
            </a:prstGeom>
            <a:scene3d>
              <a:camera prst="isometricOffAxis2Left"/>
              <a:lightRig rig="threePt" dir="t"/>
            </a:scene3d>
          </p:spPr>
        </p:pic>
      </p:grpSp>
      <p:grpSp>
        <p:nvGrpSpPr>
          <p:cNvPr id="12" name="Group 199"/>
          <p:cNvGrpSpPr/>
          <p:nvPr/>
        </p:nvGrpSpPr>
        <p:grpSpPr>
          <a:xfrm>
            <a:off x="1078777" y="4246108"/>
            <a:ext cx="1666572" cy="1310154"/>
            <a:chOff x="904806" y="3215697"/>
            <a:chExt cx="2081977" cy="1636719"/>
          </a:xfrm>
        </p:grpSpPr>
        <p:pic>
          <p:nvPicPr>
            <p:cNvPr id="162" name="Picture 4" descr="\\.PSF\Parallels Share\Virtualization Slides\Server-Physical-3U.png"/>
            <p:cNvPicPr>
              <a:picLocks noChangeAspect="1" noChangeArrowheads="1"/>
            </p:cNvPicPr>
            <p:nvPr/>
          </p:nvPicPr>
          <p:blipFill>
            <a:blip r:embed="rId3" cstate="print"/>
            <a:srcRect/>
            <a:stretch>
              <a:fillRect/>
            </a:stretch>
          </p:blipFill>
          <p:spPr bwMode="auto">
            <a:xfrm>
              <a:off x="904806" y="3215697"/>
              <a:ext cx="2081977" cy="1636719"/>
            </a:xfrm>
            <a:prstGeom prst="rect">
              <a:avLst/>
            </a:prstGeom>
            <a:noFill/>
          </p:spPr>
        </p:pic>
        <p:pic>
          <p:nvPicPr>
            <p:cNvPr id="142" name="Picture 141" descr="SQL.png"/>
            <p:cNvPicPr>
              <a:picLocks noChangeAspect="1"/>
            </p:cNvPicPr>
            <p:nvPr/>
          </p:nvPicPr>
          <p:blipFill>
            <a:blip r:embed="rId14" cstate="print"/>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167" name="Picture 166" descr="Windows_Vista3.png"/>
            <p:cNvPicPr>
              <a:picLocks/>
            </p:cNvPicPr>
            <p:nvPr/>
          </p:nvPicPr>
          <p:blipFill>
            <a:blip r:embed="rId5"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13" name="Group 193"/>
          <p:cNvGrpSpPr/>
          <p:nvPr/>
        </p:nvGrpSpPr>
        <p:grpSpPr>
          <a:xfrm>
            <a:off x="1663459" y="5044302"/>
            <a:ext cx="1666572" cy="1310154"/>
            <a:chOff x="1518063" y="4099616"/>
            <a:chExt cx="2081977" cy="1636719"/>
          </a:xfrm>
        </p:grpSpPr>
        <p:pic>
          <p:nvPicPr>
            <p:cNvPr id="163" name="Picture 4" descr="\\.PSF\Parallels Share\Virtualization Slides\Server-Physical-3U.png"/>
            <p:cNvPicPr>
              <a:picLocks noChangeAspect="1" noChangeArrowheads="1"/>
            </p:cNvPicPr>
            <p:nvPr/>
          </p:nvPicPr>
          <p:blipFill>
            <a:blip r:embed="rId3" cstate="print"/>
            <a:srcRect/>
            <a:stretch>
              <a:fillRect/>
            </a:stretch>
          </p:blipFill>
          <p:spPr bwMode="auto">
            <a:xfrm>
              <a:off x="1518063" y="4099616"/>
              <a:ext cx="2081977" cy="1636719"/>
            </a:xfrm>
            <a:prstGeom prst="rect">
              <a:avLst/>
            </a:prstGeom>
            <a:noFill/>
          </p:spPr>
        </p:pic>
        <p:pic>
          <p:nvPicPr>
            <p:cNvPr id="141" name="Picture 140" descr="IIS.png"/>
            <p:cNvPicPr>
              <a:picLocks noChangeAspect="1"/>
            </p:cNvPicPr>
            <p:nvPr/>
          </p:nvPicPr>
          <p:blipFill>
            <a:blip r:embed="rId15" cstate="print"/>
            <a:stretch>
              <a:fillRect/>
            </a:stretch>
          </p:blipFill>
          <p:spPr>
            <a:xfrm>
              <a:off x="2247823" y="4198514"/>
              <a:ext cx="813816" cy="568378"/>
            </a:xfrm>
            <a:prstGeom prst="rect">
              <a:avLst/>
            </a:prstGeom>
            <a:effectLst>
              <a:outerShdw blurRad="50800" dist="38100" dir="2700000" algn="tl" rotWithShape="0">
                <a:prstClr val="black">
                  <a:alpha val="40000"/>
                </a:prstClr>
              </a:outerShdw>
            </a:effectLst>
          </p:spPr>
        </p:pic>
        <p:pic>
          <p:nvPicPr>
            <p:cNvPr id="168" name="Picture 167" descr="Windows_Vista3.png"/>
            <p:cNvPicPr>
              <a:picLocks/>
            </p:cNvPicPr>
            <p:nvPr/>
          </p:nvPicPr>
          <p:blipFill>
            <a:blip r:embed="rId5" cstate="print"/>
            <a:srcRect r="76802" b="-2843"/>
            <a:stretch>
              <a:fillRect/>
            </a:stretch>
          </p:blipFill>
          <p:spPr>
            <a:xfrm>
              <a:off x="2144669" y="4451719"/>
              <a:ext cx="207344" cy="192297"/>
            </a:xfrm>
            <a:prstGeom prst="rect">
              <a:avLst/>
            </a:prstGeom>
            <a:scene3d>
              <a:camera prst="isometricOffAxis2Left"/>
              <a:lightRig rig="threePt" dir="t"/>
            </a:scene3d>
          </p:spPr>
        </p:pic>
      </p:grpSp>
      <p:grpSp>
        <p:nvGrpSpPr>
          <p:cNvPr id="14" name="Group 195"/>
          <p:cNvGrpSpPr/>
          <p:nvPr/>
        </p:nvGrpSpPr>
        <p:grpSpPr>
          <a:xfrm>
            <a:off x="2099247" y="3532876"/>
            <a:ext cx="1666572" cy="1310154"/>
            <a:chOff x="1925276" y="2502465"/>
            <a:chExt cx="2081977" cy="1636719"/>
          </a:xfrm>
        </p:grpSpPr>
        <p:pic>
          <p:nvPicPr>
            <p:cNvPr id="159" name="Picture 4" descr="\\.PSF\Parallels Share\Virtualization Slides\Server-Physical-3U.png"/>
            <p:cNvPicPr>
              <a:picLocks noChangeAspect="1" noChangeArrowheads="1"/>
            </p:cNvPicPr>
            <p:nvPr/>
          </p:nvPicPr>
          <p:blipFill>
            <a:blip r:embed="rId3" cstate="print"/>
            <a:srcRect/>
            <a:stretch>
              <a:fillRect/>
            </a:stretch>
          </p:blipFill>
          <p:spPr bwMode="auto">
            <a:xfrm>
              <a:off x="1925276" y="2502465"/>
              <a:ext cx="2081977" cy="1636719"/>
            </a:xfrm>
            <a:prstGeom prst="rect">
              <a:avLst/>
            </a:prstGeom>
            <a:noFill/>
          </p:spPr>
        </p:pic>
        <p:pic>
          <p:nvPicPr>
            <p:cNvPr id="146" name="Picture 145" descr="IIS.png"/>
            <p:cNvPicPr>
              <a:picLocks noChangeAspect="1"/>
            </p:cNvPicPr>
            <p:nvPr/>
          </p:nvPicPr>
          <p:blipFill>
            <a:blip r:embed="rId16" cstate="print"/>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156" name="Picture 155" descr="Windows_Vista3.png"/>
            <p:cNvPicPr>
              <a:picLocks/>
            </p:cNvPicPr>
            <p:nvPr/>
          </p:nvPicPr>
          <p:blipFill>
            <a:blip r:embed="rId5" cstate="print"/>
            <a:srcRect r="76802" b="-2843"/>
            <a:stretch>
              <a:fillRect/>
            </a:stretch>
          </p:blipFill>
          <p:spPr>
            <a:xfrm>
              <a:off x="2574853" y="2857838"/>
              <a:ext cx="207344" cy="192297"/>
            </a:xfrm>
            <a:prstGeom prst="rect">
              <a:avLst/>
            </a:prstGeom>
            <a:scene3d>
              <a:camera prst="isometricOffAxis2Left"/>
              <a:lightRig rig="threePt" dir="t"/>
            </a:scene3d>
          </p:spPr>
        </p:pic>
        <p:sp>
          <p:nvSpPr>
            <p:cNvPr id="188" name="TextBox 187"/>
            <p:cNvSpPr txBox="1"/>
            <p:nvPr/>
          </p:nvSpPr>
          <p:spPr>
            <a:xfrm>
              <a:off x="2326473" y="3077313"/>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15" name="Group 208"/>
          <p:cNvGrpSpPr/>
          <p:nvPr/>
        </p:nvGrpSpPr>
        <p:grpSpPr>
          <a:xfrm>
            <a:off x="4262532" y="6098114"/>
            <a:ext cx="1668084" cy="511273"/>
            <a:chOff x="4327580" y="3701447"/>
            <a:chExt cx="1668084" cy="511273"/>
          </a:xfrm>
        </p:grpSpPr>
        <p:pic>
          <p:nvPicPr>
            <p:cNvPr id="105" name="Picture 10" descr="Logo-Systems-Center"/>
            <p:cNvPicPr>
              <a:picLocks noChangeAspect="1" noChangeArrowheads="1"/>
            </p:cNvPicPr>
            <p:nvPr/>
          </p:nvPicPr>
          <p:blipFill>
            <a:blip r:embed="rId17" cstate="print"/>
            <a:srcRect/>
            <a:stretch>
              <a:fillRect/>
            </a:stretch>
          </p:blipFill>
          <p:spPr bwMode="auto">
            <a:xfrm>
              <a:off x="4327580" y="3701447"/>
              <a:ext cx="1333710" cy="360408"/>
            </a:xfrm>
            <a:prstGeom prst="rect">
              <a:avLst/>
            </a:prstGeom>
            <a:noFill/>
            <a:ln w="9525">
              <a:noFill/>
              <a:miter lim="800000"/>
              <a:headEnd/>
              <a:tailEnd/>
            </a:ln>
          </p:spPr>
        </p:pic>
        <p:sp>
          <p:nvSpPr>
            <p:cNvPr id="192" name="Rectangle 191"/>
            <p:cNvSpPr/>
            <p:nvPr/>
          </p:nvSpPr>
          <p:spPr>
            <a:xfrm>
              <a:off x="4417988" y="3958804"/>
              <a:ext cx="1577676" cy="253916"/>
            </a:xfrm>
            <a:prstGeom prst="rect">
              <a:avLst/>
            </a:prstGeom>
          </p:spPr>
          <p:txBody>
            <a:bodyPr wrap="none">
              <a:spAutoFit/>
            </a:bodyPr>
            <a:lstStyle/>
            <a:p>
              <a:r>
                <a:rPr lang="en-US" sz="1050" kern="0" dirty="0" smtClean="0">
                  <a:solidFill>
                    <a:sysClr val="window" lastClr="FFFFFF"/>
                  </a:solidFill>
                  <a:latin typeface="Calibri"/>
                </a:rPr>
                <a:t>Virtual Machine Manager</a:t>
              </a:r>
              <a:endParaRPr lang="en-US" sz="1050" dirty="0"/>
            </a:p>
          </p:txBody>
        </p:sp>
      </p:grpSp>
      <p:grpSp>
        <p:nvGrpSpPr>
          <p:cNvPr id="16" name="Group 209"/>
          <p:cNvGrpSpPr/>
          <p:nvPr/>
        </p:nvGrpSpPr>
        <p:grpSpPr>
          <a:xfrm>
            <a:off x="3850339" y="5652618"/>
            <a:ext cx="2299717" cy="498193"/>
            <a:chOff x="4305912" y="3284526"/>
            <a:chExt cx="2299717" cy="498193"/>
          </a:xfrm>
          <a:effectLst>
            <a:outerShdw blurRad="50800" dist="38100" dir="2700000" algn="tl" rotWithShape="0">
              <a:prstClr val="black">
                <a:alpha val="40000"/>
              </a:prstClr>
            </a:outerShdw>
          </a:effectLst>
        </p:grpSpPr>
        <p:pic>
          <p:nvPicPr>
            <p:cNvPr id="211" name="Picture 210" descr="\\.PSF\Parallels Share\Virtualization PPT\Windows-Server-2008-Logo.png"/>
            <p:cNvPicPr>
              <a:picLocks noChangeAspect="1" noChangeArrowheads="1"/>
            </p:cNvPicPr>
            <p:nvPr/>
          </p:nvPicPr>
          <p:blipFill>
            <a:blip r:embed="rId13" cstate="print"/>
            <a:srcRect/>
            <a:stretch>
              <a:fillRect/>
            </a:stretch>
          </p:blipFill>
          <p:spPr bwMode="auto">
            <a:xfrm>
              <a:off x="4305912" y="3284526"/>
              <a:ext cx="2178761" cy="331004"/>
            </a:xfrm>
            <a:prstGeom prst="rect">
              <a:avLst/>
            </a:prstGeom>
            <a:noFill/>
            <a:ln w="9525">
              <a:noFill/>
              <a:miter lim="800000"/>
              <a:headEnd/>
              <a:tailEnd/>
            </a:ln>
          </p:spPr>
        </p:pic>
        <p:sp>
          <p:nvSpPr>
            <p:cNvPr id="212" name="Rectangle 211"/>
            <p:cNvSpPr/>
            <p:nvPr/>
          </p:nvSpPr>
          <p:spPr>
            <a:xfrm>
              <a:off x="5626216" y="3521109"/>
              <a:ext cx="979413" cy="261610"/>
            </a:xfrm>
            <a:prstGeom prst="rect">
              <a:avLst/>
            </a:prstGeom>
          </p:spPr>
          <p:txBody>
            <a:bodyPr wrap="square">
              <a:spAutoFit/>
            </a:bodyPr>
            <a:lstStyle/>
            <a:p>
              <a:r>
                <a:rPr lang="en-US" sz="1100" kern="0" dirty="0" smtClean="0">
                  <a:solidFill>
                    <a:sysClr val="window" lastClr="FFFFFF"/>
                  </a:solidFill>
                  <a:latin typeface="Calibri"/>
                </a:rPr>
                <a:t>         Hyper-V</a:t>
              </a:r>
              <a:endParaRPr lang="en-US" sz="1100" dirty="0"/>
            </a:p>
          </p:txBody>
        </p:sp>
      </p:grpSp>
      <p:grpSp>
        <p:nvGrpSpPr>
          <p:cNvPr id="17" name="Group 212"/>
          <p:cNvGrpSpPr/>
          <p:nvPr/>
        </p:nvGrpSpPr>
        <p:grpSpPr>
          <a:xfrm>
            <a:off x="4262532" y="6098114"/>
            <a:ext cx="1668084" cy="511273"/>
            <a:chOff x="4327580" y="3701447"/>
            <a:chExt cx="1668084" cy="511273"/>
          </a:xfrm>
          <a:effectLst>
            <a:outerShdw blurRad="50800" dist="38100" dir="2700000" algn="tl" rotWithShape="0">
              <a:prstClr val="black">
                <a:alpha val="40000"/>
              </a:prstClr>
            </a:outerShdw>
          </a:effectLst>
        </p:grpSpPr>
        <p:pic>
          <p:nvPicPr>
            <p:cNvPr id="214" name="Picture 10" descr="Logo-Systems-Center"/>
            <p:cNvPicPr>
              <a:picLocks noChangeAspect="1" noChangeArrowheads="1"/>
            </p:cNvPicPr>
            <p:nvPr/>
          </p:nvPicPr>
          <p:blipFill>
            <a:blip r:embed="rId17" cstate="print"/>
            <a:srcRect/>
            <a:stretch>
              <a:fillRect/>
            </a:stretch>
          </p:blipFill>
          <p:spPr bwMode="auto">
            <a:xfrm>
              <a:off x="4327580" y="3701447"/>
              <a:ext cx="1333710" cy="360408"/>
            </a:xfrm>
            <a:prstGeom prst="rect">
              <a:avLst/>
            </a:prstGeom>
            <a:noFill/>
            <a:ln w="9525">
              <a:noFill/>
              <a:miter lim="800000"/>
              <a:headEnd/>
              <a:tailEnd/>
            </a:ln>
          </p:spPr>
        </p:pic>
        <p:sp>
          <p:nvSpPr>
            <p:cNvPr id="215" name="Rectangle 214"/>
            <p:cNvSpPr/>
            <p:nvPr/>
          </p:nvSpPr>
          <p:spPr>
            <a:xfrm>
              <a:off x="4417988" y="3958804"/>
              <a:ext cx="1577676" cy="253916"/>
            </a:xfrm>
            <a:prstGeom prst="rect">
              <a:avLst/>
            </a:prstGeom>
          </p:spPr>
          <p:txBody>
            <a:bodyPr wrap="none">
              <a:spAutoFit/>
            </a:bodyPr>
            <a:lstStyle/>
            <a:p>
              <a:r>
                <a:rPr lang="en-US" sz="1050" kern="0" dirty="0" smtClean="0">
                  <a:solidFill>
                    <a:sysClr val="window" lastClr="FFFFFF"/>
                  </a:solidFill>
                  <a:latin typeface="Calibri"/>
                </a:rPr>
                <a:t>Virtual Machine Manager</a:t>
              </a:r>
              <a:endParaRPr lang="en-US" sz="1050" dirty="0"/>
            </a:p>
          </p:txBody>
        </p:sp>
      </p:grpSp>
      <p:grpSp>
        <p:nvGrpSpPr>
          <p:cNvPr id="18" name="Group 198"/>
          <p:cNvGrpSpPr/>
          <p:nvPr/>
        </p:nvGrpSpPr>
        <p:grpSpPr>
          <a:xfrm>
            <a:off x="125661" y="4860052"/>
            <a:ext cx="1666572" cy="1310154"/>
            <a:chOff x="-29260" y="4010616"/>
            <a:chExt cx="2081977" cy="1636719"/>
          </a:xfrm>
        </p:grpSpPr>
        <p:pic>
          <p:nvPicPr>
            <p:cNvPr id="164" name="Picture 4" descr="\\.PSF\Parallels Share\Virtualization Slides\Server-Physical-3U.png"/>
            <p:cNvPicPr>
              <a:picLocks noChangeAspect="1" noChangeArrowheads="1"/>
            </p:cNvPicPr>
            <p:nvPr/>
          </p:nvPicPr>
          <p:blipFill>
            <a:blip r:embed="rId3" cstate="print"/>
            <a:srcRect/>
            <a:stretch>
              <a:fillRect/>
            </a:stretch>
          </p:blipFill>
          <p:spPr bwMode="auto">
            <a:xfrm>
              <a:off x="-29260" y="4010616"/>
              <a:ext cx="2081977" cy="1636719"/>
            </a:xfrm>
            <a:prstGeom prst="rect">
              <a:avLst/>
            </a:prstGeom>
            <a:noFill/>
          </p:spPr>
        </p:pic>
        <p:pic>
          <p:nvPicPr>
            <p:cNvPr id="147" name="Picture 146" descr="SQL.png"/>
            <p:cNvPicPr>
              <a:picLocks noChangeAspect="1"/>
            </p:cNvPicPr>
            <p:nvPr/>
          </p:nvPicPr>
          <p:blipFill>
            <a:blip r:embed="rId18" cstate="print"/>
            <a:stretch>
              <a:fillRect/>
            </a:stretch>
          </p:blipFill>
          <p:spPr>
            <a:xfrm>
              <a:off x="675075" y="4125114"/>
              <a:ext cx="813816" cy="568380"/>
            </a:xfrm>
            <a:prstGeom prst="rect">
              <a:avLst/>
            </a:prstGeom>
            <a:effectLst>
              <a:outerShdw blurRad="50800" dist="38100" dir="2700000" algn="tl" rotWithShape="0">
                <a:prstClr val="black">
                  <a:alpha val="40000"/>
                </a:prstClr>
              </a:outerShdw>
            </a:effectLst>
          </p:spPr>
        </p:pic>
        <p:pic>
          <p:nvPicPr>
            <p:cNvPr id="165" name="Picture 3" descr="\\showsrus\images\LOGOS\GEN_LOGO\L\Linux penguin.png"/>
            <p:cNvPicPr>
              <a:picLocks noChangeAspect="1" noChangeArrowheads="1"/>
            </p:cNvPicPr>
            <p:nvPr/>
          </p:nvPicPr>
          <p:blipFill>
            <a:blip r:embed="rId11" cstate="print"/>
            <a:srcRect/>
            <a:stretch>
              <a:fillRect/>
            </a:stretch>
          </p:blipFill>
          <p:spPr bwMode="auto">
            <a:xfrm>
              <a:off x="588820" y="4328983"/>
              <a:ext cx="190809" cy="224154"/>
            </a:xfrm>
            <a:prstGeom prst="rect">
              <a:avLst/>
            </a:prstGeom>
            <a:noFill/>
            <a:scene3d>
              <a:camera prst="isometricOffAxis2Left"/>
              <a:lightRig rig="threePt" dir="t"/>
            </a:scene3d>
          </p:spPr>
        </p:pic>
      </p:grpSp>
      <p:sp>
        <p:nvSpPr>
          <p:cNvPr id="224" name="Text Box 19"/>
          <p:cNvSpPr txBox="1">
            <a:spLocks noChangeArrowheads="1"/>
          </p:cNvSpPr>
          <p:nvPr/>
        </p:nvSpPr>
        <p:spPr bwMode="auto">
          <a:xfrm>
            <a:off x="7592643" y="5166365"/>
            <a:ext cx="1306027" cy="469616"/>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a:lnSpc>
                <a:spcPts val="1000"/>
              </a:lnSpc>
              <a:spcBef>
                <a:spcPct val="50000"/>
              </a:spcBef>
              <a:defRPr/>
            </a:pPr>
            <a:r>
              <a:rPr lang="en-US" sz="1400" b="1" dirty="0" smtClean="0">
                <a:latin typeface="Segoe Semibold" pitchFamily="34" charset="0"/>
              </a:rPr>
              <a:t>Hyper-V</a:t>
            </a:r>
          </a:p>
          <a:p>
            <a:pPr algn="ctr">
              <a:lnSpc>
                <a:spcPts val="1000"/>
              </a:lnSpc>
              <a:spcBef>
                <a:spcPct val="50000"/>
              </a:spcBef>
              <a:defRPr/>
            </a:pPr>
            <a:r>
              <a:rPr lang="en-US" sz="1400" b="1" dirty="0" smtClean="0">
                <a:latin typeface="Segoe Semibold" pitchFamily="34" charset="0"/>
              </a:rPr>
              <a:t>VMM</a:t>
            </a:r>
          </a:p>
        </p:txBody>
      </p:sp>
      <p:grpSp>
        <p:nvGrpSpPr>
          <p:cNvPr id="19" name="Group 240"/>
          <p:cNvGrpSpPr/>
          <p:nvPr/>
        </p:nvGrpSpPr>
        <p:grpSpPr>
          <a:xfrm>
            <a:off x="1667179" y="5040588"/>
            <a:ext cx="1666572" cy="1310154"/>
            <a:chOff x="1518063" y="4099616"/>
            <a:chExt cx="2081977" cy="1636719"/>
          </a:xfrm>
        </p:grpSpPr>
        <p:pic>
          <p:nvPicPr>
            <p:cNvPr id="242" name="Picture 4" descr="\\.PSF\Parallels Share\Virtualization Slides\Server-Physical-3U.png"/>
            <p:cNvPicPr>
              <a:picLocks noChangeAspect="1" noChangeArrowheads="1"/>
            </p:cNvPicPr>
            <p:nvPr/>
          </p:nvPicPr>
          <p:blipFill>
            <a:blip r:embed="rId3" cstate="print"/>
            <a:srcRect/>
            <a:stretch>
              <a:fillRect/>
            </a:stretch>
          </p:blipFill>
          <p:spPr bwMode="auto">
            <a:xfrm>
              <a:off x="1518063" y="4099616"/>
              <a:ext cx="2081977" cy="1636719"/>
            </a:xfrm>
            <a:prstGeom prst="rect">
              <a:avLst/>
            </a:prstGeom>
            <a:noFill/>
          </p:spPr>
        </p:pic>
        <p:pic>
          <p:nvPicPr>
            <p:cNvPr id="243" name="Picture 242" descr="IIS.png"/>
            <p:cNvPicPr>
              <a:picLocks noChangeAspect="1"/>
            </p:cNvPicPr>
            <p:nvPr/>
          </p:nvPicPr>
          <p:blipFill>
            <a:blip r:embed="rId15" cstate="print"/>
            <a:stretch>
              <a:fillRect/>
            </a:stretch>
          </p:blipFill>
          <p:spPr>
            <a:xfrm>
              <a:off x="2247823" y="4198514"/>
              <a:ext cx="813816" cy="568378"/>
            </a:xfrm>
            <a:prstGeom prst="rect">
              <a:avLst/>
            </a:prstGeom>
            <a:effectLst>
              <a:outerShdw blurRad="50800" dist="38100" dir="2700000" algn="tl" rotWithShape="0">
                <a:prstClr val="black">
                  <a:alpha val="40000"/>
                </a:prstClr>
              </a:outerShdw>
            </a:effectLst>
          </p:spPr>
        </p:pic>
        <p:pic>
          <p:nvPicPr>
            <p:cNvPr id="244" name="Picture 243" descr="Windows_Vista3.png"/>
            <p:cNvPicPr>
              <a:picLocks/>
            </p:cNvPicPr>
            <p:nvPr/>
          </p:nvPicPr>
          <p:blipFill>
            <a:blip r:embed="rId5" cstate="print"/>
            <a:srcRect r="76802" b="-2843"/>
            <a:stretch>
              <a:fillRect/>
            </a:stretch>
          </p:blipFill>
          <p:spPr>
            <a:xfrm>
              <a:off x="2144669" y="4451719"/>
              <a:ext cx="207344" cy="192297"/>
            </a:xfrm>
            <a:prstGeom prst="rect">
              <a:avLst/>
            </a:prstGeom>
            <a:scene3d>
              <a:camera prst="isometricOffAxis2Left"/>
              <a:lightRig rig="threePt" dir="t"/>
            </a:scene3d>
          </p:spPr>
        </p:pic>
      </p:grpSp>
      <p:grpSp>
        <p:nvGrpSpPr>
          <p:cNvPr id="20" name="Group 249"/>
          <p:cNvGrpSpPr/>
          <p:nvPr/>
        </p:nvGrpSpPr>
        <p:grpSpPr>
          <a:xfrm>
            <a:off x="129381" y="4856338"/>
            <a:ext cx="1666572" cy="1310154"/>
            <a:chOff x="-29260" y="4010616"/>
            <a:chExt cx="2081977" cy="1636719"/>
          </a:xfrm>
        </p:grpSpPr>
        <p:pic>
          <p:nvPicPr>
            <p:cNvPr id="251" name="Picture 4" descr="\\.PSF\Parallels Share\Virtualization Slides\Server-Physical-3U.png"/>
            <p:cNvPicPr>
              <a:picLocks noChangeAspect="1" noChangeArrowheads="1"/>
            </p:cNvPicPr>
            <p:nvPr/>
          </p:nvPicPr>
          <p:blipFill>
            <a:blip r:embed="rId3" cstate="print"/>
            <a:srcRect/>
            <a:stretch>
              <a:fillRect/>
            </a:stretch>
          </p:blipFill>
          <p:spPr bwMode="auto">
            <a:xfrm>
              <a:off x="-29260" y="4010616"/>
              <a:ext cx="2081977" cy="1636719"/>
            </a:xfrm>
            <a:prstGeom prst="rect">
              <a:avLst/>
            </a:prstGeom>
            <a:noFill/>
          </p:spPr>
        </p:pic>
        <p:pic>
          <p:nvPicPr>
            <p:cNvPr id="252" name="Picture 251" descr="SQL.png"/>
            <p:cNvPicPr>
              <a:picLocks noChangeAspect="1"/>
            </p:cNvPicPr>
            <p:nvPr/>
          </p:nvPicPr>
          <p:blipFill>
            <a:blip r:embed="rId18" cstate="print"/>
            <a:stretch>
              <a:fillRect/>
            </a:stretch>
          </p:blipFill>
          <p:spPr>
            <a:xfrm>
              <a:off x="675075" y="4125114"/>
              <a:ext cx="813816" cy="568380"/>
            </a:xfrm>
            <a:prstGeom prst="rect">
              <a:avLst/>
            </a:prstGeom>
            <a:effectLst>
              <a:outerShdw blurRad="50800" dist="38100" dir="2700000" algn="tl" rotWithShape="0">
                <a:prstClr val="black">
                  <a:alpha val="40000"/>
                </a:prstClr>
              </a:outerShdw>
            </a:effectLst>
          </p:spPr>
        </p:pic>
        <p:pic>
          <p:nvPicPr>
            <p:cNvPr id="253" name="Picture 3" descr="\\showsrus\images\LOGOS\GEN_LOGO\L\Linux penguin.png"/>
            <p:cNvPicPr>
              <a:picLocks noChangeAspect="1" noChangeArrowheads="1"/>
            </p:cNvPicPr>
            <p:nvPr/>
          </p:nvPicPr>
          <p:blipFill>
            <a:blip r:embed="rId11" cstate="print"/>
            <a:srcRect/>
            <a:stretch>
              <a:fillRect/>
            </a:stretch>
          </p:blipFill>
          <p:spPr bwMode="auto">
            <a:xfrm>
              <a:off x="588820" y="4328983"/>
              <a:ext cx="190809" cy="224154"/>
            </a:xfrm>
            <a:prstGeom prst="rect">
              <a:avLst/>
            </a:prstGeom>
            <a:noFill/>
            <a:scene3d>
              <a:camera prst="isometricOffAxis2Left"/>
              <a:lightRig rig="threePt" dir="t"/>
            </a:scene3d>
          </p:spPr>
        </p:pic>
      </p:grpSp>
      <p:grpSp>
        <p:nvGrpSpPr>
          <p:cNvPr id="21" name="Group 244"/>
          <p:cNvGrpSpPr/>
          <p:nvPr/>
        </p:nvGrpSpPr>
        <p:grpSpPr>
          <a:xfrm>
            <a:off x="2102967" y="3529162"/>
            <a:ext cx="1666572" cy="1310154"/>
            <a:chOff x="1925276" y="2502465"/>
            <a:chExt cx="2081977" cy="1636719"/>
          </a:xfrm>
        </p:grpSpPr>
        <p:pic>
          <p:nvPicPr>
            <p:cNvPr id="246" name="Picture 4" descr="\\.PSF\Parallels Share\Virtualization Slides\Server-Physical-3U.png"/>
            <p:cNvPicPr>
              <a:picLocks noChangeAspect="1" noChangeArrowheads="1"/>
            </p:cNvPicPr>
            <p:nvPr/>
          </p:nvPicPr>
          <p:blipFill>
            <a:blip r:embed="rId3" cstate="print"/>
            <a:srcRect/>
            <a:stretch>
              <a:fillRect/>
            </a:stretch>
          </p:blipFill>
          <p:spPr bwMode="auto">
            <a:xfrm>
              <a:off x="1925276" y="2502465"/>
              <a:ext cx="2081977" cy="1636719"/>
            </a:xfrm>
            <a:prstGeom prst="rect">
              <a:avLst/>
            </a:prstGeom>
            <a:noFill/>
          </p:spPr>
        </p:pic>
        <p:pic>
          <p:nvPicPr>
            <p:cNvPr id="247" name="Picture 246" descr="IIS.png"/>
            <p:cNvPicPr>
              <a:picLocks noChangeAspect="1"/>
            </p:cNvPicPr>
            <p:nvPr/>
          </p:nvPicPr>
          <p:blipFill>
            <a:blip r:embed="rId16" cstate="print"/>
            <a:stretch>
              <a:fillRect/>
            </a:stretch>
          </p:blipFill>
          <p:spPr>
            <a:xfrm>
              <a:off x="2657494" y="2588373"/>
              <a:ext cx="813816" cy="603655"/>
            </a:xfrm>
            <a:prstGeom prst="rect">
              <a:avLst/>
            </a:prstGeom>
            <a:effectLst>
              <a:outerShdw blurRad="50800" dist="38100" dir="2700000" algn="tl" rotWithShape="0">
                <a:prstClr val="black">
                  <a:alpha val="40000"/>
                </a:prstClr>
              </a:outerShdw>
            </a:effectLst>
          </p:spPr>
        </p:pic>
        <p:pic>
          <p:nvPicPr>
            <p:cNvPr id="248" name="Picture 247" descr="Windows_Vista3.png"/>
            <p:cNvPicPr>
              <a:picLocks/>
            </p:cNvPicPr>
            <p:nvPr/>
          </p:nvPicPr>
          <p:blipFill>
            <a:blip r:embed="rId5" cstate="print"/>
            <a:srcRect r="76802" b="-2843"/>
            <a:stretch>
              <a:fillRect/>
            </a:stretch>
          </p:blipFill>
          <p:spPr>
            <a:xfrm>
              <a:off x="2574853" y="2857838"/>
              <a:ext cx="207344" cy="192297"/>
            </a:xfrm>
            <a:prstGeom prst="rect">
              <a:avLst/>
            </a:prstGeom>
            <a:scene3d>
              <a:camera prst="isometricOffAxis2Left"/>
              <a:lightRig rig="threePt" dir="t"/>
            </a:scene3d>
          </p:spPr>
        </p:pic>
        <p:sp>
          <p:nvSpPr>
            <p:cNvPr id="249" name="TextBox 248"/>
            <p:cNvSpPr txBox="1"/>
            <p:nvPr/>
          </p:nvSpPr>
          <p:spPr>
            <a:xfrm>
              <a:off x="2326473" y="3077313"/>
              <a:ext cx="657322" cy="34345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22" name="Group 236"/>
          <p:cNvGrpSpPr/>
          <p:nvPr/>
        </p:nvGrpSpPr>
        <p:grpSpPr>
          <a:xfrm>
            <a:off x="1082497" y="4242394"/>
            <a:ext cx="1666572" cy="1310154"/>
            <a:chOff x="904806" y="3215697"/>
            <a:chExt cx="2081977" cy="1636719"/>
          </a:xfrm>
        </p:grpSpPr>
        <p:pic>
          <p:nvPicPr>
            <p:cNvPr id="238" name="Picture 4" descr="\\.PSF\Parallels Share\Virtualization Slides\Server-Physical-3U.png"/>
            <p:cNvPicPr>
              <a:picLocks noChangeAspect="1" noChangeArrowheads="1"/>
            </p:cNvPicPr>
            <p:nvPr/>
          </p:nvPicPr>
          <p:blipFill>
            <a:blip r:embed="rId3" cstate="print"/>
            <a:srcRect/>
            <a:stretch>
              <a:fillRect/>
            </a:stretch>
          </p:blipFill>
          <p:spPr bwMode="auto">
            <a:xfrm>
              <a:off x="904806" y="3215697"/>
              <a:ext cx="2081977" cy="1636719"/>
            </a:xfrm>
            <a:prstGeom prst="rect">
              <a:avLst/>
            </a:prstGeom>
            <a:noFill/>
          </p:spPr>
        </p:pic>
        <p:pic>
          <p:nvPicPr>
            <p:cNvPr id="239" name="Picture 238" descr="SQL.png"/>
            <p:cNvPicPr>
              <a:picLocks noChangeAspect="1"/>
            </p:cNvPicPr>
            <p:nvPr/>
          </p:nvPicPr>
          <p:blipFill>
            <a:blip r:embed="rId14" cstate="print"/>
            <a:stretch>
              <a:fillRect/>
            </a:stretch>
          </p:blipFill>
          <p:spPr>
            <a:xfrm>
              <a:off x="1620240" y="3310864"/>
              <a:ext cx="813816" cy="568379"/>
            </a:xfrm>
            <a:prstGeom prst="rect">
              <a:avLst/>
            </a:prstGeom>
            <a:effectLst>
              <a:outerShdw blurRad="50800" dist="38100" dir="2700000" algn="tl" rotWithShape="0">
                <a:prstClr val="black">
                  <a:alpha val="40000"/>
                </a:prstClr>
              </a:outerShdw>
            </a:effectLst>
          </p:spPr>
        </p:pic>
        <p:pic>
          <p:nvPicPr>
            <p:cNvPr id="240" name="Picture 239" descr="Windows_Vista3.png"/>
            <p:cNvPicPr>
              <a:picLocks/>
            </p:cNvPicPr>
            <p:nvPr/>
          </p:nvPicPr>
          <p:blipFill>
            <a:blip r:embed="rId5" cstate="print"/>
            <a:srcRect r="76802" b="-2843"/>
            <a:stretch>
              <a:fillRect/>
            </a:stretch>
          </p:blipFill>
          <p:spPr>
            <a:xfrm>
              <a:off x="1530192" y="3559264"/>
              <a:ext cx="207344" cy="192297"/>
            </a:xfrm>
            <a:prstGeom prst="rect">
              <a:avLst/>
            </a:prstGeom>
            <a:scene3d>
              <a:camera prst="isometricOffAxis2Left"/>
              <a:lightRig rig="threePt" dir="t"/>
            </a:scene3d>
          </p:spPr>
        </p:pic>
      </p:grpSp>
      <p:grpSp>
        <p:nvGrpSpPr>
          <p:cNvPr id="23" name="Group 228"/>
          <p:cNvGrpSpPr/>
          <p:nvPr/>
        </p:nvGrpSpPr>
        <p:grpSpPr>
          <a:xfrm>
            <a:off x="-77344" y="3844324"/>
            <a:ext cx="1666572" cy="1310154"/>
            <a:chOff x="-169310" y="2741427"/>
            <a:chExt cx="2081977" cy="1636719"/>
          </a:xfrm>
        </p:grpSpPr>
        <p:pic>
          <p:nvPicPr>
            <p:cNvPr id="230" name="Picture 4" descr="\\.PSF\Parallels Share\Virtualization Slides\Server-Physical-3U.png"/>
            <p:cNvPicPr>
              <a:picLocks noChangeAspect="1" noChangeArrowheads="1"/>
            </p:cNvPicPr>
            <p:nvPr/>
          </p:nvPicPr>
          <p:blipFill>
            <a:blip r:embed="rId3" cstate="print"/>
            <a:srcRect/>
            <a:stretch>
              <a:fillRect/>
            </a:stretch>
          </p:blipFill>
          <p:spPr bwMode="auto">
            <a:xfrm>
              <a:off x="-169310" y="2741427"/>
              <a:ext cx="2081977" cy="1636719"/>
            </a:xfrm>
            <a:prstGeom prst="rect">
              <a:avLst/>
            </a:prstGeom>
            <a:noFill/>
          </p:spPr>
        </p:pic>
        <p:pic>
          <p:nvPicPr>
            <p:cNvPr id="232" name="Picture 231" descr="IIS.png"/>
            <p:cNvPicPr>
              <a:picLocks noChangeAspect="1"/>
            </p:cNvPicPr>
            <p:nvPr/>
          </p:nvPicPr>
          <p:blipFill>
            <a:blip r:embed="rId12" cstate="print"/>
            <a:stretch>
              <a:fillRect/>
            </a:stretch>
          </p:blipFill>
          <p:spPr>
            <a:xfrm>
              <a:off x="513394" y="2867558"/>
              <a:ext cx="813816" cy="568378"/>
            </a:xfrm>
            <a:prstGeom prst="rect">
              <a:avLst/>
            </a:prstGeom>
            <a:effectLst>
              <a:outerShdw blurRad="50800" dist="38100" dir="2700000" algn="tl" rotWithShape="0">
                <a:prstClr val="black">
                  <a:alpha val="40000"/>
                </a:prstClr>
              </a:outerShdw>
            </a:effectLst>
          </p:spPr>
        </p:pic>
      </p:grpSp>
      <p:grpSp>
        <p:nvGrpSpPr>
          <p:cNvPr id="24" name="Group 224"/>
          <p:cNvGrpSpPr/>
          <p:nvPr/>
        </p:nvGrpSpPr>
        <p:grpSpPr>
          <a:xfrm>
            <a:off x="816864" y="3221694"/>
            <a:ext cx="1666572" cy="1310154"/>
            <a:chOff x="848723" y="2033072"/>
            <a:chExt cx="2081977" cy="1636719"/>
          </a:xfrm>
        </p:grpSpPr>
        <p:pic>
          <p:nvPicPr>
            <p:cNvPr id="226" name="Picture 4" descr="\\.PSF\Parallels Share\Virtualization Slides\Server-Physical-3U.png"/>
            <p:cNvPicPr>
              <a:picLocks noChangeAspect="1" noChangeArrowheads="1"/>
            </p:cNvPicPr>
            <p:nvPr/>
          </p:nvPicPr>
          <p:blipFill>
            <a:blip r:embed="rId3" cstate="print"/>
            <a:srcRect/>
            <a:stretch>
              <a:fillRect/>
            </a:stretch>
          </p:blipFill>
          <p:spPr bwMode="auto">
            <a:xfrm>
              <a:off x="848723" y="2033072"/>
              <a:ext cx="2081977" cy="1636719"/>
            </a:xfrm>
            <a:prstGeom prst="rect">
              <a:avLst/>
            </a:prstGeom>
            <a:noFill/>
          </p:spPr>
        </p:pic>
        <p:pic>
          <p:nvPicPr>
            <p:cNvPr id="227" name="Picture 226" descr="exc.png"/>
            <p:cNvPicPr>
              <a:picLocks noChangeAspect="1"/>
            </p:cNvPicPr>
            <p:nvPr/>
          </p:nvPicPr>
          <p:blipFill>
            <a:blip r:embed="rId10" cstate="print"/>
            <a:stretch>
              <a:fillRect/>
            </a:stretch>
          </p:blipFill>
          <p:spPr>
            <a:xfrm>
              <a:off x="1567839" y="2119275"/>
              <a:ext cx="813816" cy="568380"/>
            </a:xfrm>
            <a:prstGeom prst="rect">
              <a:avLst/>
            </a:prstGeom>
            <a:effectLst>
              <a:outerShdw blurRad="50800" dist="38100" dir="2700000" algn="tl" rotWithShape="0">
                <a:prstClr val="black">
                  <a:alpha val="40000"/>
                </a:prstClr>
              </a:outerShdw>
            </a:effectLst>
          </p:spPr>
        </p:pic>
        <p:pic>
          <p:nvPicPr>
            <p:cNvPr id="228" name="Picture 227" descr="Windows_Vista3.png"/>
            <p:cNvPicPr>
              <a:picLocks/>
            </p:cNvPicPr>
            <p:nvPr/>
          </p:nvPicPr>
          <p:blipFill>
            <a:blip r:embed="rId5" cstate="print"/>
            <a:srcRect r="76802" b="-2843"/>
            <a:stretch>
              <a:fillRect/>
            </a:stretch>
          </p:blipFill>
          <p:spPr>
            <a:xfrm>
              <a:off x="1487520" y="2390052"/>
              <a:ext cx="207344" cy="192297"/>
            </a:xfrm>
            <a:prstGeom prst="rect">
              <a:avLst/>
            </a:prstGeom>
            <a:scene3d>
              <a:camera prst="isometricOffAxis2Left"/>
              <a:lightRig rig="threePt" dir="t"/>
            </a:scene3d>
          </p:spPr>
        </p:pic>
      </p:grpSp>
      <p:sp>
        <p:nvSpPr>
          <p:cNvPr id="256" name="Rectangle 5"/>
          <p:cNvSpPr>
            <a:spLocks noChangeArrowheads="1"/>
          </p:cNvSpPr>
          <p:nvPr/>
        </p:nvSpPr>
        <p:spPr bwMode="auto">
          <a:xfrm>
            <a:off x="354105" y="1677477"/>
            <a:ext cx="2793132" cy="1328569"/>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挑战</a:t>
            </a: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a:p>
            <a:pPr marL="171450" lvl="1" indent="-171450" defTabSz="914363">
              <a:lnSpc>
                <a:spcPct val="90000"/>
              </a:lnSpc>
              <a:spcBef>
                <a:spcPts val="200"/>
              </a:spcBef>
              <a:buClr>
                <a:schemeClr val="tx2"/>
              </a:buClr>
              <a:buSzPct val="80000"/>
              <a:buBlip>
                <a:blip r:embed="rId19"/>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实体资产的成本</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19"/>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管理的过渡开销</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19"/>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低服务器利用率</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19"/>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能源和制冷的开销</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19"/>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环境的影响</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p:txBody>
      </p:sp>
      <p:sp>
        <p:nvSpPr>
          <p:cNvPr id="259" name="Rectangle 5"/>
          <p:cNvSpPr>
            <a:spLocks noChangeArrowheads="1"/>
          </p:cNvSpPr>
          <p:nvPr/>
        </p:nvSpPr>
        <p:spPr bwMode="auto">
          <a:xfrm>
            <a:off x="3186944" y="1677477"/>
            <a:ext cx="2358929" cy="561179"/>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解决方案</a:t>
            </a:r>
            <a:endParaRPr lang="en-US" sz="1400" b="1" dirty="0">
              <a:solidFill>
                <a:schemeClr val="bg1"/>
              </a:solidFill>
              <a:latin typeface="微软雅黑" pitchFamily="34" charset="-122"/>
              <a:ea typeface="微软雅黑" pitchFamily="34" charset="-122"/>
            </a:endParaRPr>
          </a:p>
          <a:p>
            <a:pPr marL="171450" lvl="1" indent="-171450" defTabSz="914363">
              <a:lnSpc>
                <a:spcPct val="90000"/>
              </a:lnSpc>
              <a:spcBef>
                <a:spcPts val="200"/>
              </a:spcBef>
              <a:spcAft>
                <a:spcPts val="300"/>
              </a:spcAft>
              <a:buClr>
                <a:schemeClr val="tx2"/>
              </a:buClr>
              <a:buSzPct val="80000"/>
              <a:buBlip>
                <a:blip r:embed="rId19"/>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可管理的整合数据中心</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p:txBody>
      </p:sp>
      <p:pic>
        <p:nvPicPr>
          <p:cNvPr id="95" name="Picture 7" descr="E:\DVD_ART34\Logos\System Center Operations Manager 2007 - (Brand)\System Center Operations Manager 2007 logo rev.png"/>
          <p:cNvPicPr>
            <a:picLocks noChangeAspect="1" noChangeArrowheads="1"/>
          </p:cNvPicPr>
          <p:nvPr/>
        </p:nvPicPr>
        <p:blipFill>
          <a:blip r:embed="rId20" cstate="print"/>
          <a:srcRect/>
          <a:stretch>
            <a:fillRect/>
          </a:stretch>
        </p:blipFill>
        <p:spPr bwMode="auto">
          <a:xfrm>
            <a:off x="2517905" y="6119303"/>
            <a:ext cx="1650058" cy="454276"/>
          </a:xfrm>
          <a:prstGeom prst="rect">
            <a:avLst/>
          </a:prstGeom>
          <a:noFill/>
          <a:effectLst>
            <a:outerShdw blurRad="50800" dist="38100" dir="2700000" algn="tl" rotWithShape="0">
              <a:prstClr val="black">
                <a:alpha val="40000"/>
              </a:prstClr>
            </a:outerShdw>
          </a:effectLst>
        </p:spPr>
      </p:pic>
      <p:pic>
        <p:nvPicPr>
          <p:cNvPr id="1027" name="Picture 3" descr="\\eventsql\dvd\Online_ART\DVD_ART34\Logos\System Center Configuration Manager 2007\System Center Configuration Manager 2007 logo rev.png"/>
          <p:cNvPicPr>
            <a:picLocks noChangeAspect="1" noChangeArrowheads="1"/>
          </p:cNvPicPr>
          <p:nvPr/>
        </p:nvPicPr>
        <p:blipFill>
          <a:blip r:embed="rId21" cstate="print"/>
          <a:srcRect/>
          <a:stretch>
            <a:fillRect/>
          </a:stretch>
        </p:blipFill>
        <p:spPr bwMode="auto">
          <a:xfrm>
            <a:off x="6012710" y="6128383"/>
            <a:ext cx="1843433" cy="457200"/>
          </a:xfrm>
          <a:prstGeom prst="rect">
            <a:avLst/>
          </a:prstGeom>
          <a:noFill/>
          <a:effectLst>
            <a:outerShdw blurRad="50800" dist="38100" dir="2700000" algn="tl" rotWithShape="0">
              <a:prstClr val="black">
                <a:alpha val="40000"/>
              </a:prstClr>
            </a:outerShdw>
          </a:effectLst>
        </p:spPr>
      </p:pic>
      <p:pic>
        <p:nvPicPr>
          <p:cNvPr id="107" name="Picture 106" descr="Windows_Vista3.png"/>
          <p:cNvPicPr>
            <a:picLocks/>
          </p:cNvPicPr>
          <p:nvPr/>
        </p:nvPicPr>
        <p:blipFill>
          <a:blip r:embed="rId5" cstate="print"/>
          <a:srcRect r="76802" b="-2843"/>
          <a:stretch>
            <a:fillRect/>
          </a:stretch>
        </p:blipFill>
        <p:spPr>
          <a:xfrm>
            <a:off x="254374" y="4287125"/>
            <a:ext cx="165974" cy="153929"/>
          </a:xfrm>
          <a:prstGeom prst="rect">
            <a:avLst/>
          </a:prstGeom>
          <a:scene3d>
            <a:camera prst="isometricOffAxis2Left"/>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2.22222E-6 L 0.30399 2.22222E-6 " pathEditMode="relative" rAng="0" ptsTypes="AA">
                                      <p:cBhvr>
                                        <p:cTn id="6" dur="1000" fill="hold"/>
                                        <p:tgtEl>
                                          <p:spTgt spid="260"/>
                                        </p:tgtEl>
                                        <p:attrNameLst>
                                          <p:attrName>ppt_x</p:attrName>
                                          <p:attrName>ppt_y</p:attrName>
                                        </p:attrNameLst>
                                      </p:cBhvr>
                                      <p:rCtr x="152"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dissolve">
                                      <p:cBhvr>
                                        <p:cTn id="21" dur="500"/>
                                        <p:tgtEl>
                                          <p:spTgt spid="95"/>
                                        </p:tgtEl>
                                      </p:cBhvr>
                                    </p:animEffect>
                                  </p:childTnLst>
                                </p:cTn>
                              </p:par>
                              <p:par>
                                <p:cTn id="22" presetID="9"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dissolve">
                                      <p:cBhvr>
                                        <p:cTn id="24" dur="500"/>
                                        <p:tgtEl>
                                          <p:spTgt spid="1027"/>
                                        </p:tgtEl>
                                      </p:cBhvr>
                                    </p:animEffect>
                                  </p:childTnLst>
                                </p:cTn>
                              </p:par>
                              <p:par>
                                <p:cTn id="25" presetID="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childTnLst>
                          </p:cTn>
                        </p:par>
                        <p:par>
                          <p:cTn id="35" fill="hold">
                            <p:stCondLst>
                              <p:cond delay="1000"/>
                            </p:stCondLst>
                            <p:childTnLst>
                              <p:par>
                                <p:cTn id="36" presetID="49" presetClass="path" presetSubtype="0" accel="50000" decel="50000" fill="hold" nodeType="afterEffect">
                                  <p:stCondLst>
                                    <p:cond delay="0"/>
                                  </p:stCondLst>
                                  <p:childTnLst>
                                    <p:animMotion origin="layout" path="M -1.38889E-6 1.02985E-6 L 0.3066 -0.12867 " pathEditMode="relative" rAng="0" ptsTypes="AA">
                                      <p:cBhvr>
                                        <p:cTn id="37" dur="1000" fill="hold"/>
                                        <p:tgtEl>
                                          <p:spTgt spid="10"/>
                                        </p:tgtEl>
                                        <p:attrNameLst>
                                          <p:attrName>ppt_x</p:attrName>
                                          <p:attrName>ppt_y</p:attrName>
                                        </p:attrNameLst>
                                      </p:cBhvr>
                                      <p:rCtr x="153" y="-64"/>
                                    </p:animMotion>
                                  </p:childTnLst>
                                </p:cTn>
                              </p:par>
                            </p:childTnLst>
                          </p:cTn>
                        </p:par>
                        <p:par>
                          <p:cTn id="38" fill="hold">
                            <p:stCondLst>
                              <p:cond delay="2000"/>
                            </p:stCondLst>
                            <p:childTnLst>
                              <p:par>
                                <p:cTn id="39" presetID="10" presetClass="exit" presetSubtype="0" fill="hold" nodeType="after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26" presetClass="emph" presetSubtype="0" fill="hold" nodeType="withEffect">
                                  <p:stCondLst>
                                    <p:cond delay="0"/>
                                  </p:stCondLst>
                                  <p:childTnLst>
                                    <p:animEffect transition="out" filter="fade">
                                      <p:cBhvr>
                                        <p:cTn id="43" dur="500" tmFilter="0, 0; .2, .5; .8, .5; 1, 0"/>
                                        <p:tgtEl>
                                          <p:spTgt spid="175"/>
                                        </p:tgtEl>
                                      </p:cBhvr>
                                    </p:animEffect>
                                    <p:animScale>
                                      <p:cBhvr>
                                        <p:cTn id="44" dur="250" autoRev="1" fill="hold"/>
                                        <p:tgtEl>
                                          <p:spTgt spid="175"/>
                                        </p:tgtEl>
                                      </p:cBhvr>
                                      <p:by x="105000" y="105000"/>
                                    </p:animScale>
                                  </p:childTnLst>
                                </p:cTn>
                              </p:par>
                            </p:childTnLst>
                          </p:cTn>
                        </p:par>
                        <p:par>
                          <p:cTn id="45" fill="hold">
                            <p:stCondLst>
                              <p:cond delay="2500"/>
                            </p:stCondLst>
                            <p:childTnLst>
                              <p:par>
                                <p:cTn id="46" presetID="49" presetClass="path" presetSubtype="0" accel="50000" decel="50000" fill="hold" nodeType="afterEffect">
                                  <p:stCondLst>
                                    <p:cond delay="0"/>
                                  </p:stCondLst>
                                  <p:childTnLst>
                                    <p:animMotion origin="layout" path="M 1.66667E-6 -1.93429E-6 L 0.29809 -0.18787 " pathEditMode="relative" rAng="0" ptsTypes="AA">
                                      <p:cBhvr>
                                        <p:cTn id="47" dur="1000" fill="hold"/>
                                        <p:tgtEl>
                                          <p:spTgt spid="15"/>
                                        </p:tgtEl>
                                        <p:attrNameLst>
                                          <p:attrName>ppt_x</p:attrName>
                                          <p:attrName>ppt_y</p:attrName>
                                        </p:attrNameLst>
                                      </p:cBhvr>
                                      <p:rCtr x="149" y="-94"/>
                                    </p:animMotion>
                                  </p:childTnLst>
                                </p:cTn>
                              </p:par>
                            </p:childTnLst>
                          </p:cTn>
                        </p:par>
                        <p:par>
                          <p:cTn id="48" fill="hold">
                            <p:stCondLst>
                              <p:cond delay="3500"/>
                            </p:stCondLst>
                            <p:childTnLst>
                              <p:par>
                                <p:cTn id="49" presetID="10" presetClass="exit" presetSubtype="0" fill="hold" nodeType="after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26" presetClass="emph" presetSubtype="0" fill="hold" nodeType="withEffect">
                                  <p:stCondLst>
                                    <p:cond delay="0"/>
                                  </p:stCondLst>
                                  <p:childTnLst>
                                    <p:animEffect transition="out" filter="fade">
                                      <p:cBhvr>
                                        <p:cTn id="53" dur="500" tmFilter="0, 0; .2, .5; .8, .5; 1, 0"/>
                                        <p:tgtEl>
                                          <p:spTgt spid="175"/>
                                        </p:tgtEl>
                                      </p:cBhvr>
                                    </p:animEffect>
                                    <p:animScale>
                                      <p:cBhvr>
                                        <p:cTn id="54" dur="250" autoRev="1" fill="hold"/>
                                        <p:tgtEl>
                                          <p:spTgt spid="175"/>
                                        </p:tgtEl>
                                      </p:cBhvr>
                                      <p:by x="105000" y="105000"/>
                                    </p:animScale>
                                  </p:childTnLst>
                                </p:cTn>
                              </p:par>
                              <p:par>
                                <p:cTn id="55" presetID="10" presetClass="entr" presetSubtype="0" fill="hold" nodeType="with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fade">
                                      <p:cBhvr>
                                        <p:cTn id="57" dur="500"/>
                                        <p:tgtEl>
                                          <p:spTgt spid="2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0"/>
                                        </p:tgtEl>
                                        <p:attrNameLst>
                                          <p:attrName>style.visibility</p:attrName>
                                        </p:attrNameLst>
                                      </p:cBhvr>
                                      <p:to>
                                        <p:strVal val="visible"/>
                                      </p:to>
                                    </p:set>
                                    <p:animEffect transition="in" filter="wipe(left)">
                                      <p:cBhvr>
                                        <p:cTn id="62" dur="500"/>
                                        <p:tgtEl>
                                          <p:spTgt spid="170"/>
                                        </p:tgtEl>
                                      </p:cBhvr>
                                    </p:animEffect>
                                  </p:childTnLst>
                                </p:cTn>
                              </p:par>
                            </p:childTnLst>
                          </p:cTn>
                        </p:par>
                        <p:par>
                          <p:cTn id="63" fill="hold">
                            <p:stCondLst>
                              <p:cond delay="500"/>
                            </p:stCondLst>
                            <p:childTnLst>
                              <p:par>
                                <p:cTn id="64" presetID="63" presetClass="path" presetSubtype="0" accel="50000" decel="50000" fill="hold" nodeType="afterEffect">
                                  <p:stCondLst>
                                    <p:cond delay="0"/>
                                  </p:stCondLst>
                                  <p:childTnLst>
                                    <p:animMotion origin="layout" path="M -1.11111E-6 -5.60056E-7 L 0.75104 -0.07244 " pathEditMode="relative" rAng="0" ptsTypes="AA">
                                      <p:cBhvr>
                                        <p:cTn id="65" dur="500" fill="hold"/>
                                        <p:tgtEl>
                                          <p:spTgt spid="18"/>
                                        </p:tgtEl>
                                        <p:attrNameLst>
                                          <p:attrName>ppt_x</p:attrName>
                                          <p:attrName>ppt_y</p:attrName>
                                        </p:attrNameLst>
                                      </p:cBhvr>
                                      <p:rCtr x="376" y="-36"/>
                                    </p:animMotion>
                                  </p:childTnLst>
                                </p:cTn>
                              </p:par>
                              <p:par>
                                <p:cTn id="66" presetID="9" presetClass="emph" presetSubtype="0" nodeType="withEffect">
                                  <p:stCondLst>
                                    <p:cond delay="0"/>
                                  </p:stCondLst>
                                  <p:childTnLst>
                                    <p:set>
                                      <p:cBhvr rctx="PPT">
                                        <p:cTn id="67" dur="indefinite"/>
                                        <p:tgtEl>
                                          <p:spTgt spid="20"/>
                                        </p:tgtEl>
                                        <p:attrNameLst>
                                          <p:attrName>style.opacity</p:attrName>
                                        </p:attrNameLst>
                                      </p:cBhvr>
                                      <p:to>
                                        <p:strVal val="0.25"/>
                                      </p:to>
                                    </p:set>
                                    <p:animEffect filter="image" prLst="opacity: 0.25">
                                      <p:cBhvr rctx="IE">
                                        <p:cTn id="68" dur="indefinite"/>
                                        <p:tgtEl>
                                          <p:spTgt spid="20"/>
                                        </p:tgtEl>
                                      </p:cBhvr>
                                    </p:animEffect>
                                  </p:childTnLst>
                                </p:cTn>
                              </p:par>
                            </p:childTnLst>
                          </p:cTn>
                        </p:par>
                        <p:par>
                          <p:cTn id="69" fill="hold">
                            <p:stCondLst>
                              <p:cond delay="1000"/>
                            </p:stCondLst>
                            <p:childTnLst>
                              <p:par>
                                <p:cTn id="70" presetID="10" presetClass="exit" presetSubtype="0" fill="hold" nodeType="after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63" presetClass="path" presetSubtype="0" accel="50000" decel="50000" fill="hold" nodeType="withEffect">
                                  <p:stCondLst>
                                    <p:cond delay="0"/>
                                  </p:stCondLst>
                                  <p:childTnLst>
                                    <p:animMotion origin="layout" path="M -2.77778E-7 3.80236E-6 L 0.58333 -0.09813 " pathEditMode="relative" rAng="0" ptsTypes="AA">
                                      <p:cBhvr>
                                        <p:cTn id="74" dur="500" fill="hold"/>
                                        <p:tgtEl>
                                          <p:spTgt spid="13"/>
                                        </p:tgtEl>
                                        <p:attrNameLst>
                                          <p:attrName>ppt_x</p:attrName>
                                          <p:attrName>ppt_y</p:attrName>
                                        </p:attrNameLst>
                                      </p:cBhvr>
                                      <p:rCtr x="292" y="-49"/>
                                    </p:animMotion>
                                  </p:childTnLst>
                                </p:cTn>
                              </p:par>
                              <p:par>
                                <p:cTn id="75" presetID="9" presetClass="emph" presetSubtype="0" nodeType="withEffect">
                                  <p:stCondLst>
                                    <p:cond delay="0"/>
                                  </p:stCondLst>
                                  <p:childTnLst>
                                    <p:set>
                                      <p:cBhvr rctx="PPT">
                                        <p:cTn id="76" dur="indefinite"/>
                                        <p:tgtEl>
                                          <p:spTgt spid="19"/>
                                        </p:tgtEl>
                                        <p:attrNameLst>
                                          <p:attrName>style.opacity</p:attrName>
                                        </p:attrNameLst>
                                      </p:cBhvr>
                                      <p:to>
                                        <p:strVal val="0.25"/>
                                      </p:to>
                                    </p:set>
                                    <p:animEffect filter="image" prLst="opacity: 0.25">
                                      <p:cBhvr rctx="IE">
                                        <p:cTn id="77" dur="indefinite"/>
                                        <p:tgtEl>
                                          <p:spTgt spid="19"/>
                                        </p:tgtEl>
                                      </p:cBhvr>
                                    </p:animEffect>
                                  </p:childTnLst>
                                </p:cTn>
                              </p:par>
                            </p:childTnLst>
                          </p:cTn>
                        </p:par>
                        <p:par>
                          <p:cTn id="78" fill="hold">
                            <p:stCondLst>
                              <p:cond delay="1500"/>
                            </p:stCondLst>
                            <p:childTnLst>
                              <p:par>
                                <p:cTn id="79" presetID="10" presetClass="exit" presetSubtype="0" fill="hold" nodeType="after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63" presetClass="path" presetSubtype="0" accel="50000" decel="50000" fill="hold" nodeType="withEffect">
                                  <p:stCondLst>
                                    <p:cond delay="0"/>
                                  </p:stCondLst>
                                  <p:childTnLst>
                                    <p:animMotion origin="layout" path="M 4.16667E-6 -2.82277E-6 L 0.47604 -0.00416 " pathEditMode="relative" rAng="0" ptsTypes="AA">
                                      <p:cBhvr>
                                        <p:cTn id="83" dur="500" fill="hold"/>
                                        <p:tgtEl>
                                          <p:spTgt spid="11"/>
                                        </p:tgtEl>
                                        <p:attrNameLst>
                                          <p:attrName>ppt_x</p:attrName>
                                          <p:attrName>ppt_y</p:attrName>
                                        </p:attrNameLst>
                                      </p:cBhvr>
                                      <p:rCtr x="238" y="-2"/>
                                    </p:animMotion>
                                  </p:childTnLst>
                                </p:cTn>
                              </p:par>
                              <p:par>
                                <p:cTn id="84" presetID="9" presetClass="emph" presetSubtype="0" nodeType="withEffect">
                                  <p:stCondLst>
                                    <p:cond delay="0"/>
                                  </p:stCondLst>
                                  <p:childTnLst>
                                    <p:set>
                                      <p:cBhvr rctx="PPT">
                                        <p:cTn id="85" dur="indefinite"/>
                                        <p:tgtEl>
                                          <p:spTgt spid="3"/>
                                        </p:tgtEl>
                                        <p:attrNameLst>
                                          <p:attrName>style.opacity</p:attrName>
                                        </p:attrNameLst>
                                      </p:cBhvr>
                                      <p:to>
                                        <p:strVal val="0.25"/>
                                      </p:to>
                                    </p:set>
                                    <p:animEffect filter="image" prLst="opacity: 0.25">
                                      <p:cBhvr rctx="IE">
                                        <p:cTn id="86" dur="indefinite"/>
                                        <p:tgtEl>
                                          <p:spTgt spid="3"/>
                                        </p:tgtEl>
                                      </p:cBhvr>
                                    </p:animEffect>
                                  </p:childTnLst>
                                </p:cTn>
                              </p:par>
                            </p:childTnLst>
                          </p:cTn>
                        </p:par>
                        <p:par>
                          <p:cTn id="87" fill="hold">
                            <p:stCondLst>
                              <p:cond delay="2000"/>
                            </p:stCondLst>
                            <p:childTnLst>
                              <p:par>
                                <p:cTn id="88" presetID="10" presetClass="exit" presetSubtype="0" fill="hold" nodeType="afterEffect">
                                  <p:stCondLst>
                                    <p:cond delay="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63" presetClass="path" presetSubtype="0" accel="50000" decel="50000" fill="hold" nodeType="withEffect">
                                  <p:stCondLst>
                                    <p:cond delay="0"/>
                                  </p:stCondLst>
                                  <p:childTnLst>
                                    <p:animMotion origin="layout" path="M 2.22222E-6 -3.79454E-6 L 0.54028 0.12032 " pathEditMode="relative" rAng="0" ptsTypes="AA">
                                      <p:cBhvr>
                                        <p:cTn id="92" dur="500" fill="hold"/>
                                        <p:tgtEl>
                                          <p:spTgt spid="14"/>
                                        </p:tgtEl>
                                        <p:attrNameLst>
                                          <p:attrName>ppt_x</p:attrName>
                                          <p:attrName>ppt_y</p:attrName>
                                        </p:attrNameLst>
                                      </p:cBhvr>
                                      <p:rCtr x="270" y="60"/>
                                    </p:animMotion>
                                  </p:childTnLst>
                                </p:cTn>
                              </p:par>
                              <p:par>
                                <p:cTn id="93" presetID="9" presetClass="emph" presetSubtype="0" nodeType="withEffect">
                                  <p:stCondLst>
                                    <p:cond delay="0"/>
                                  </p:stCondLst>
                                  <p:childTnLst>
                                    <p:set>
                                      <p:cBhvr rctx="PPT">
                                        <p:cTn id="94" dur="indefinite"/>
                                        <p:tgtEl>
                                          <p:spTgt spid="21"/>
                                        </p:tgtEl>
                                        <p:attrNameLst>
                                          <p:attrName>style.opacity</p:attrName>
                                        </p:attrNameLst>
                                      </p:cBhvr>
                                      <p:to>
                                        <p:strVal val="0.25"/>
                                      </p:to>
                                    </p:set>
                                    <p:animEffect filter="image" prLst="opacity: 0.25">
                                      <p:cBhvr rctx="IE">
                                        <p:cTn id="95" dur="indefinite"/>
                                        <p:tgtEl>
                                          <p:spTgt spid="21"/>
                                        </p:tgtEl>
                                      </p:cBhvr>
                                    </p:animEffect>
                                  </p:childTnLst>
                                </p:cTn>
                              </p:par>
                            </p:childTnLst>
                          </p:cTn>
                        </p:par>
                        <p:par>
                          <p:cTn id="96" fill="hold">
                            <p:stCondLst>
                              <p:cond delay="2500"/>
                            </p:stCondLst>
                            <p:childTnLst>
                              <p:par>
                                <p:cTn id="97" presetID="10" presetClass="exit" presetSubtype="0" fill="hold" nodeType="after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63" presetClass="path" presetSubtype="0" accel="50000" decel="50000" fill="hold" nodeType="withEffect">
                                  <p:stCondLst>
                                    <p:cond delay="0"/>
                                  </p:stCondLst>
                                  <p:childTnLst>
                                    <p:animMotion origin="layout" path="M 4.16667E-6 -2.25821E-6 L 0.6526 0.01944 " pathEditMode="relative" rAng="0" ptsTypes="AA">
                                      <p:cBhvr>
                                        <p:cTn id="101" dur="500" fill="hold"/>
                                        <p:tgtEl>
                                          <p:spTgt spid="12"/>
                                        </p:tgtEl>
                                        <p:attrNameLst>
                                          <p:attrName>ppt_x</p:attrName>
                                          <p:attrName>ppt_y</p:attrName>
                                        </p:attrNameLst>
                                      </p:cBhvr>
                                      <p:rCtr x="326" y="10"/>
                                    </p:animMotion>
                                  </p:childTnLst>
                                </p:cTn>
                              </p:par>
                              <p:par>
                                <p:cTn id="102" presetID="9" presetClass="emph" presetSubtype="0" nodeType="withEffect">
                                  <p:stCondLst>
                                    <p:cond delay="0"/>
                                  </p:stCondLst>
                                  <p:childTnLst>
                                    <p:set>
                                      <p:cBhvr rctx="PPT">
                                        <p:cTn id="103" dur="indefinite"/>
                                        <p:tgtEl>
                                          <p:spTgt spid="22"/>
                                        </p:tgtEl>
                                        <p:attrNameLst>
                                          <p:attrName>style.opacity</p:attrName>
                                        </p:attrNameLst>
                                      </p:cBhvr>
                                      <p:to>
                                        <p:strVal val="0.25"/>
                                      </p:to>
                                    </p:set>
                                    <p:animEffect filter="image" prLst="opacity: 0.25">
                                      <p:cBhvr rctx="IE">
                                        <p:cTn id="104" dur="indefinite"/>
                                        <p:tgtEl>
                                          <p:spTgt spid="22"/>
                                        </p:tgtEl>
                                      </p:cBhvr>
                                    </p:animEffect>
                                  </p:childTnLst>
                                </p:cTn>
                              </p:par>
                            </p:childTnLst>
                          </p:cTn>
                        </p:par>
                        <p:par>
                          <p:cTn id="105" fill="hold">
                            <p:stCondLst>
                              <p:cond delay="3000"/>
                            </p:stCondLst>
                            <p:childTnLst>
                              <p:par>
                                <p:cTn id="106" presetID="10" presetClass="exit" presetSubtype="0" fill="hold" nodeType="after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63" presetClass="path" presetSubtype="0" accel="50000" decel="50000" fill="hold" nodeType="withEffect">
                                  <p:stCondLst>
                                    <p:cond delay="0"/>
                                  </p:stCondLst>
                                  <p:childTnLst>
                                    <p:animMotion origin="layout" path="M -1.11111E-6 -1.32346E-6 L 0.76875 0.0833 " pathEditMode="relative" rAng="0" ptsTypes="AA">
                                      <p:cBhvr>
                                        <p:cTn id="110" dur="500" fill="hold"/>
                                        <p:tgtEl>
                                          <p:spTgt spid="9"/>
                                        </p:tgtEl>
                                        <p:attrNameLst>
                                          <p:attrName>ppt_x</p:attrName>
                                          <p:attrName>ppt_y</p:attrName>
                                        </p:attrNameLst>
                                      </p:cBhvr>
                                      <p:rCtr x="384" y="42"/>
                                    </p:animMotion>
                                  </p:childTnLst>
                                </p:cTn>
                              </p:par>
                              <p:par>
                                <p:cTn id="111" presetID="9" presetClass="emph" presetSubtype="0" nodeType="withEffect">
                                  <p:stCondLst>
                                    <p:cond delay="0"/>
                                  </p:stCondLst>
                                  <p:childTnLst>
                                    <p:set>
                                      <p:cBhvr rctx="PPT">
                                        <p:cTn id="112" dur="indefinite"/>
                                        <p:tgtEl>
                                          <p:spTgt spid="23"/>
                                        </p:tgtEl>
                                        <p:attrNameLst>
                                          <p:attrName>style.opacity</p:attrName>
                                        </p:attrNameLst>
                                      </p:cBhvr>
                                      <p:to>
                                        <p:strVal val="0.25"/>
                                      </p:to>
                                    </p:set>
                                    <p:animEffect filter="image" prLst="opacity: 0.25">
                                      <p:cBhvr rctx="IE">
                                        <p:cTn id="113" dur="indefinite"/>
                                        <p:tgtEl>
                                          <p:spTgt spid="23"/>
                                        </p:tgtEl>
                                      </p:cBhvr>
                                    </p:animEffect>
                                  </p:childTnLst>
                                </p:cTn>
                              </p:par>
                              <p:par>
                                <p:cTn id="114" presetID="1" presetClass="exit" presetSubtype="0" fill="hold" nodeType="withEffect">
                                  <p:stCondLst>
                                    <p:cond delay="0"/>
                                  </p:stCondLst>
                                  <p:childTnLst>
                                    <p:set>
                                      <p:cBhvr>
                                        <p:cTn id="115" dur="1" fill="hold">
                                          <p:stCondLst>
                                            <p:cond delay="0"/>
                                          </p:stCondLst>
                                        </p:cTn>
                                        <p:tgtEl>
                                          <p:spTgt spid="107"/>
                                        </p:tgtEl>
                                        <p:attrNameLst>
                                          <p:attrName>style.visibility</p:attrName>
                                        </p:attrNameLst>
                                      </p:cBhvr>
                                      <p:to>
                                        <p:strVal val="hidden"/>
                                      </p:to>
                                    </p:set>
                                  </p:childTnLst>
                                </p:cTn>
                              </p:par>
                            </p:childTnLst>
                          </p:cTn>
                        </p:par>
                        <p:par>
                          <p:cTn id="116" fill="hold">
                            <p:stCondLst>
                              <p:cond delay="3500"/>
                            </p:stCondLst>
                            <p:childTnLst>
                              <p:par>
                                <p:cTn id="117" presetID="10" presetClass="exit" presetSubtype="0" fill="hold" nodeType="afterEffect">
                                  <p:stCondLst>
                                    <p:cond delay="0"/>
                                  </p:stCondLst>
                                  <p:childTnLst>
                                    <p:animEffect transition="out" filter="fade">
                                      <p:cBhvr>
                                        <p:cTn id="118" dur="500"/>
                                        <p:tgtEl>
                                          <p:spTgt spid="9"/>
                                        </p:tgtEl>
                                      </p:cBhvr>
                                    </p:animEffect>
                                    <p:set>
                                      <p:cBhvr>
                                        <p:cTn id="119" dur="1" fill="hold">
                                          <p:stCondLst>
                                            <p:cond delay="499"/>
                                          </p:stCondLst>
                                        </p:cTn>
                                        <p:tgtEl>
                                          <p:spTgt spid="9"/>
                                        </p:tgtEl>
                                        <p:attrNameLst>
                                          <p:attrName>style.visibility</p:attrName>
                                        </p:attrNameLst>
                                      </p:cBhvr>
                                      <p:to>
                                        <p:strVal val="hidden"/>
                                      </p:to>
                                    </p:set>
                                  </p:childTnLst>
                                </p:cTn>
                              </p:par>
                              <p:par>
                                <p:cTn id="120" presetID="63" presetClass="path" presetSubtype="0" accel="50000" decel="50000" fill="hold" nodeType="withEffect">
                                  <p:stCondLst>
                                    <p:cond delay="0"/>
                                  </p:stCondLst>
                                  <p:childTnLst>
                                    <p:animMotion origin="layout" path="M -4.72222E-6 1.87457E-7 L 0.67674 0.16825 " pathEditMode="relative" rAng="0" ptsTypes="AA">
                                      <p:cBhvr>
                                        <p:cTn id="121" dur="500" fill="hold"/>
                                        <p:tgtEl>
                                          <p:spTgt spid="8"/>
                                        </p:tgtEl>
                                        <p:attrNameLst>
                                          <p:attrName>ppt_x</p:attrName>
                                          <p:attrName>ppt_y</p:attrName>
                                        </p:attrNameLst>
                                      </p:cBhvr>
                                      <p:rCtr x="338" y="84"/>
                                    </p:animMotion>
                                  </p:childTnLst>
                                </p:cTn>
                              </p:par>
                              <p:par>
                                <p:cTn id="122" presetID="9" presetClass="emph" presetSubtype="0" nodeType="withEffect">
                                  <p:stCondLst>
                                    <p:cond delay="0"/>
                                  </p:stCondLst>
                                  <p:childTnLst>
                                    <p:set>
                                      <p:cBhvr rctx="PPT">
                                        <p:cTn id="123" dur="indefinite"/>
                                        <p:tgtEl>
                                          <p:spTgt spid="24"/>
                                        </p:tgtEl>
                                        <p:attrNameLst>
                                          <p:attrName>style.opacity</p:attrName>
                                        </p:attrNameLst>
                                      </p:cBhvr>
                                      <p:to>
                                        <p:strVal val="0.25"/>
                                      </p:to>
                                    </p:set>
                                    <p:animEffect filter="image" prLst="opacity: 0.25">
                                      <p:cBhvr rctx="IE">
                                        <p:cTn id="124" dur="indefinite"/>
                                        <p:tgtEl>
                                          <p:spTgt spid="24"/>
                                        </p:tgtEl>
                                      </p:cBhvr>
                                    </p:animEffect>
                                  </p:childTnLst>
                                </p:cTn>
                              </p:par>
                            </p:childTnLst>
                          </p:cTn>
                        </p:par>
                        <p:par>
                          <p:cTn id="125" fill="hold">
                            <p:stCondLst>
                              <p:cond delay="4000"/>
                            </p:stCondLst>
                            <p:childTnLst>
                              <p:par>
                                <p:cTn id="126" presetID="10" presetClass="exit" presetSubtype="0" fill="hold" nodeType="afterEffect">
                                  <p:stCondLst>
                                    <p:cond delay="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4500"/>
                            </p:stCondLst>
                            <p:childTnLst>
                              <p:par>
                                <p:cTn id="130" presetID="10" presetClass="entr" presetSubtype="0" fill="hold" nodeType="after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500"/>
                                        <p:tgtEl>
                                          <p:spTgt spid="4"/>
                                        </p:tgtEl>
                                      </p:cBhvr>
                                    </p:animEffect>
                                  </p:childTnLst>
                                </p:cTn>
                              </p:par>
                            </p:childTnLst>
                          </p:cTn>
                        </p:par>
                        <p:par>
                          <p:cTn id="133" fill="hold">
                            <p:stCondLst>
                              <p:cond delay="5000"/>
                            </p:stCondLst>
                            <p:childTnLst>
                              <p:par>
                                <p:cTn id="134" presetID="10" presetClass="entr" presetSubtype="0"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500"/>
                                        <p:tgtEl>
                                          <p:spTgt spid="5"/>
                                        </p:tgtEl>
                                      </p:cBhvr>
                                    </p:animEffect>
                                  </p:childTnLst>
                                </p:cTn>
                              </p:par>
                            </p:childTnLst>
                          </p:cTn>
                        </p:par>
                        <p:par>
                          <p:cTn id="137" fill="hold">
                            <p:stCondLst>
                              <p:cond delay="5500"/>
                            </p:stCondLst>
                            <p:childTnLst>
                              <p:par>
                                <p:cTn id="138" presetID="10" presetClass="entr" presetSubtype="0" fill="hold" nodeType="afterEffect">
                                  <p:stCondLst>
                                    <p:cond delay="0"/>
                                  </p:stCondLst>
                                  <p:childTnLst>
                                    <p:set>
                                      <p:cBhvr>
                                        <p:cTn id="139" dur="1" fill="hold">
                                          <p:stCondLst>
                                            <p:cond delay="0"/>
                                          </p:stCondLst>
                                        </p:cTn>
                                        <p:tgtEl>
                                          <p:spTgt spid="6"/>
                                        </p:tgtEl>
                                        <p:attrNameLst>
                                          <p:attrName>style.visibility</p:attrName>
                                        </p:attrNameLst>
                                      </p:cBhvr>
                                      <p:to>
                                        <p:strVal val="visible"/>
                                      </p:to>
                                    </p:set>
                                    <p:animEffect transition="in" filter="fade">
                                      <p:cBhvr>
                                        <p:cTn id="140" dur="500"/>
                                        <p:tgtEl>
                                          <p:spTgt spid="6"/>
                                        </p:tgtEl>
                                      </p:cBhvr>
                                    </p:animEffect>
                                  </p:childTnLst>
                                </p:cTn>
                              </p:par>
                            </p:childTnLst>
                          </p:cTn>
                        </p:par>
                        <p:par>
                          <p:cTn id="141" fill="hold">
                            <p:stCondLst>
                              <p:cond delay="6000"/>
                            </p:stCondLst>
                            <p:childTnLst>
                              <p:par>
                                <p:cTn id="142" presetID="10" presetClass="entr" presetSubtype="0" fill="hold" nodeType="after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fade">
                                      <p:cBhvr>
                                        <p:cTn id="1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5964200" y="3394605"/>
            <a:ext cx="2322576" cy="2902128"/>
            <a:chOff x="6128535" y="3743767"/>
            <a:chExt cx="2322576" cy="2902128"/>
          </a:xfrm>
        </p:grpSpPr>
        <p:pic>
          <p:nvPicPr>
            <p:cNvPr id="115" name="Picture 45" descr="Server-3U-Physical-Base"/>
            <p:cNvPicPr>
              <a:picLocks noChangeAspect="1" noChangeArrowheads="1"/>
            </p:cNvPicPr>
            <p:nvPr/>
          </p:nvPicPr>
          <p:blipFill>
            <a:blip r:embed="rId3" cstate="print"/>
            <a:srcRect/>
            <a:stretch>
              <a:fillRect/>
            </a:stretch>
          </p:blipFill>
          <p:spPr bwMode="auto">
            <a:xfrm>
              <a:off x="6128535" y="4741403"/>
              <a:ext cx="2322576" cy="1735591"/>
            </a:xfrm>
            <a:prstGeom prst="rect">
              <a:avLst/>
            </a:prstGeom>
            <a:noFill/>
            <a:ln w="9525">
              <a:noFill/>
              <a:miter lim="800000"/>
              <a:headEnd/>
              <a:tailEnd/>
            </a:ln>
          </p:spPr>
        </p:pic>
        <p:sp>
          <p:nvSpPr>
            <p:cNvPr id="28" name="Rectangle 40"/>
            <p:cNvSpPr>
              <a:spLocks noChangeArrowheads="1"/>
            </p:cNvSpPr>
            <p:nvPr/>
          </p:nvSpPr>
          <p:spPr bwMode="auto">
            <a:xfrm>
              <a:off x="6848189" y="6276563"/>
              <a:ext cx="987771" cy="369332"/>
            </a:xfrm>
            <a:prstGeom prst="rect">
              <a:avLst/>
            </a:prstGeom>
            <a:noFill/>
            <a:ln w="9525">
              <a:noFill/>
              <a:miter lim="800000"/>
              <a:headEnd/>
              <a:tailEnd/>
            </a:ln>
            <a:effectLst/>
          </p:spPr>
          <p:txBody>
            <a:bodyPr wrap="none">
              <a:spAutoFit/>
            </a:bodyPr>
            <a:lstStyle/>
            <a:p>
              <a:r>
                <a:rPr lang="zh-CN" altLang="en-US" b="1" spc="-100" dirty="0" smtClean="0">
                  <a:ln w="3175">
                    <a:noFill/>
                  </a:ln>
                  <a:solidFill>
                    <a:schemeClr val="accent1"/>
                  </a:solidFill>
                  <a:effectLst>
                    <a:outerShdw blurRad="38100" dist="38100" dir="2700000" algn="tl">
                      <a:srgbClr val="000000">
                        <a:alpha val="43137"/>
                      </a:srgbClr>
                    </a:outerShdw>
                  </a:effectLst>
                </a:rPr>
                <a:t>服务器 </a:t>
              </a:r>
              <a:r>
                <a:rPr lang="en-US" b="1" spc="-100" dirty="0" smtClean="0">
                  <a:ln w="3175">
                    <a:noFill/>
                  </a:ln>
                  <a:solidFill>
                    <a:schemeClr val="accent1"/>
                  </a:solidFill>
                  <a:effectLst>
                    <a:outerShdw blurRad="38100" dist="38100" dir="2700000" algn="tl">
                      <a:srgbClr val="000000">
                        <a:alpha val="43137"/>
                      </a:srgbClr>
                    </a:outerShdw>
                  </a:effectLst>
                </a:rPr>
                <a:t>C</a:t>
              </a:r>
              <a:endParaRPr lang="en-US" b="1" spc="-100" dirty="0">
                <a:ln w="3175">
                  <a:noFill/>
                </a:ln>
                <a:solidFill>
                  <a:schemeClr val="accent1"/>
                </a:solidFill>
                <a:effectLst>
                  <a:outerShdw blurRad="38100" dist="38100" dir="2700000" algn="tl">
                    <a:srgbClr val="000000">
                      <a:alpha val="43137"/>
                    </a:srgbClr>
                  </a:outerShdw>
                </a:effectLst>
              </a:endParaRPr>
            </a:p>
          </p:txBody>
        </p:sp>
        <p:pic>
          <p:nvPicPr>
            <p:cNvPr id="39" name="Picture 2" descr="\\.PSF\Parallels Share\DDC\Server-Virtual-2U.png"/>
            <p:cNvPicPr>
              <a:picLocks noChangeAspect="1" noChangeArrowheads="1"/>
            </p:cNvPicPr>
            <p:nvPr/>
          </p:nvPicPr>
          <p:blipFill>
            <a:blip r:embed="rId4" cstate="print"/>
            <a:srcRect/>
            <a:stretch>
              <a:fillRect/>
            </a:stretch>
          </p:blipFill>
          <p:spPr bwMode="auto">
            <a:xfrm>
              <a:off x="6415056" y="4418685"/>
              <a:ext cx="1726526" cy="1363930"/>
            </a:xfrm>
            <a:prstGeom prst="rect">
              <a:avLst/>
            </a:prstGeom>
            <a:noFill/>
          </p:spPr>
        </p:pic>
        <p:pic>
          <p:nvPicPr>
            <p:cNvPr id="37" name="Picture 2" descr="\\.PSF\Parallels Share\DDC\Server-Virtual-2U.png"/>
            <p:cNvPicPr>
              <a:picLocks noChangeAspect="1" noChangeArrowheads="1"/>
            </p:cNvPicPr>
            <p:nvPr/>
          </p:nvPicPr>
          <p:blipFill>
            <a:blip r:embed="rId4" cstate="print"/>
            <a:srcRect/>
            <a:stretch>
              <a:fillRect/>
            </a:stretch>
          </p:blipFill>
          <p:spPr bwMode="auto">
            <a:xfrm>
              <a:off x="6428845" y="4084195"/>
              <a:ext cx="1726526" cy="1363930"/>
            </a:xfrm>
            <a:prstGeom prst="rect">
              <a:avLst/>
            </a:prstGeom>
            <a:noFill/>
          </p:spPr>
        </p:pic>
        <p:pic>
          <p:nvPicPr>
            <p:cNvPr id="38" name="Picture 2" descr="\\.PSF\Parallels Share\DDC\Server-Virtual-2U.png"/>
            <p:cNvPicPr>
              <a:picLocks noChangeAspect="1" noChangeArrowheads="1"/>
            </p:cNvPicPr>
            <p:nvPr/>
          </p:nvPicPr>
          <p:blipFill>
            <a:blip r:embed="rId4" cstate="print"/>
            <a:srcRect/>
            <a:stretch>
              <a:fillRect/>
            </a:stretch>
          </p:blipFill>
          <p:spPr bwMode="auto">
            <a:xfrm>
              <a:off x="6428845" y="3743767"/>
              <a:ext cx="1726526" cy="1363930"/>
            </a:xfrm>
            <a:prstGeom prst="rect">
              <a:avLst/>
            </a:prstGeom>
            <a:noFill/>
          </p:spPr>
        </p:pic>
      </p:grpSp>
      <p:sp>
        <p:nvSpPr>
          <p:cNvPr id="117" name="Rounded Rectangle 116"/>
          <p:cNvSpPr/>
          <p:nvPr/>
        </p:nvSpPr>
        <p:spPr bwMode="auto">
          <a:xfrm>
            <a:off x="260416" y="1582805"/>
            <a:ext cx="2957102" cy="1206061"/>
          </a:xfrm>
          <a:prstGeom prst="roundRect">
            <a:avLst>
              <a:gd name="adj" fmla="val 14586"/>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defTabSz="457200" fontAlgn="base">
              <a:lnSpc>
                <a:spcPct val="90000"/>
              </a:lnSpc>
              <a:spcBef>
                <a:spcPts val="400"/>
              </a:spcBef>
              <a:spcAft>
                <a:spcPct val="0"/>
              </a:spcAft>
              <a:defRPr/>
            </a:pPr>
            <a:endParaRPr lang="en-US" altLang="zh-CN"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sp>
        <p:nvSpPr>
          <p:cNvPr id="118" name="Rectangle 5"/>
          <p:cNvSpPr>
            <a:spLocks noChangeArrowheads="1"/>
          </p:cNvSpPr>
          <p:nvPr/>
        </p:nvSpPr>
        <p:spPr bwMode="auto">
          <a:xfrm>
            <a:off x="354103" y="1629520"/>
            <a:ext cx="2977493" cy="944874"/>
          </a:xfrm>
          <a:prstGeom prst="rect">
            <a:avLst/>
          </a:prstGeom>
          <a:noFill/>
          <a:ln w="9525">
            <a:noFill/>
            <a:miter lim="800000"/>
            <a:headEnd/>
            <a:tailEnd/>
          </a:ln>
        </p:spPr>
        <p:txBody>
          <a:bodyPr wrap="square">
            <a:noAutofit/>
          </a:bodyPr>
          <a:lstStyle/>
          <a:p>
            <a:pPr eaLnBrk="0" hangingPunct="0">
              <a:spcBef>
                <a:spcPct val="20000"/>
              </a:spcBef>
              <a:buClr>
                <a:schemeClr val="tx2"/>
              </a:buClr>
              <a:buSzPct val="95000"/>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挑战</a:t>
            </a:r>
            <a:endParaRPr lang="en-US" sz="1400" b="1" dirty="0" smtClean="0">
              <a:solidFill>
                <a:schemeClr val="bg1"/>
              </a:solidFill>
              <a:latin typeface="微软雅黑" pitchFamily="34" charset="-122"/>
              <a:ea typeface="微软雅黑" pitchFamily="34" charset="-122"/>
            </a:endParaRPr>
          </a:p>
          <a:p>
            <a:pPr marL="171450" lvl="1" indent="-171450" defTabSz="914363">
              <a:lnSpc>
                <a:spcPct val="90000"/>
              </a:lnSpc>
              <a:spcBef>
                <a:spcPts val="200"/>
              </a:spcBef>
              <a:buClr>
                <a:schemeClr val="tx2"/>
              </a:buClr>
              <a:buSzPct val="80000"/>
              <a:buBlip>
                <a:blip r:embed="rId5"/>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服务器和应用不可用造成的影响</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5"/>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满足业务 </a:t>
            </a:r>
            <a:r>
              <a:rPr lang="en-US" altLang="zh-CN" sz="1200" dirty="0" smtClean="0">
                <a:solidFill>
                  <a:schemeClr val="accent1">
                    <a:lumMod val="40000"/>
                    <a:lumOff val="60000"/>
                  </a:schemeClr>
                </a:solidFill>
                <a:effectLst>
                  <a:outerShdw blurRad="38100" dist="38100" dir="2700000" algn="tl">
                    <a:srgbClr val="000000">
                      <a:alpha val="43137"/>
                    </a:srgbClr>
                  </a:outerShdw>
                </a:effectLst>
              </a:rPr>
              <a:t>SLA </a:t>
            </a: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的要求</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5"/>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任务关键系统的可用性</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p:txBody>
      </p:sp>
      <p:sp>
        <p:nvSpPr>
          <p:cNvPr id="119" name="Rectangle 5"/>
          <p:cNvSpPr>
            <a:spLocks noChangeArrowheads="1"/>
          </p:cNvSpPr>
          <p:nvPr/>
        </p:nvSpPr>
        <p:spPr bwMode="auto">
          <a:xfrm>
            <a:off x="3387701" y="1629520"/>
            <a:ext cx="2970381" cy="944874"/>
          </a:xfrm>
          <a:prstGeom prst="rect">
            <a:avLst/>
          </a:prstGeom>
          <a:noFill/>
          <a:ln w="9525">
            <a:noFill/>
            <a:miter lim="800000"/>
            <a:headEnd/>
            <a:tailEnd/>
          </a:ln>
        </p:spPr>
        <p:txBody>
          <a:bodyPr wrap="square">
            <a:spAutoFit/>
          </a:bodyPr>
          <a:lstStyle/>
          <a:p>
            <a:pPr eaLnBrk="0" hangingPunct="0">
              <a:spcBef>
                <a:spcPct val="20000"/>
              </a:spcBef>
              <a:buClr>
                <a:schemeClr val="tx2"/>
              </a:buClr>
              <a:buSzPct val="95000"/>
              <a:buFont typeface="Wingdings" pitchFamily="48" charset="2"/>
              <a:buNone/>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解决方案</a:t>
            </a:r>
            <a:endParaRPr lang="en-US" sz="1400" b="1" dirty="0" smtClean="0">
              <a:solidFill>
                <a:schemeClr val="bg1"/>
              </a:solidFill>
              <a:latin typeface="微软雅黑" pitchFamily="34" charset="-122"/>
              <a:ea typeface="微软雅黑" pitchFamily="34" charset="-122"/>
            </a:endParaRPr>
          </a:p>
          <a:p>
            <a:pPr marL="171450" lvl="1" indent="-171450" defTabSz="914363">
              <a:lnSpc>
                <a:spcPct val="90000"/>
              </a:lnSpc>
              <a:spcBef>
                <a:spcPts val="200"/>
              </a:spcBef>
              <a:buClr>
                <a:schemeClr val="tx2"/>
              </a:buClr>
              <a:buSzPct val="80000"/>
              <a:buBlip>
                <a:blip r:embed="rId5"/>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高可用性</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5"/>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成本有的效强健业务持续性</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5"/>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基于实例的故障转移规划</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p:txBody>
      </p:sp>
      <p:grpSp>
        <p:nvGrpSpPr>
          <p:cNvPr id="3" name="Group 44"/>
          <p:cNvGrpSpPr/>
          <p:nvPr/>
        </p:nvGrpSpPr>
        <p:grpSpPr>
          <a:xfrm>
            <a:off x="1289180" y="4075460"/>
            <a:ext cx="2318497" cy="2209451"/>
            <a:chOff x="911232" y="4103988"/>
            <a:chExt cx="2318497" cy="2209451"/>
          </a:xfrm>
        </p:grpSpPr>
        <p:pic>
          <p:nvPicPr>
            <p:cNvPr id="42" name="Picture 45" descr="Server-3U-Physical-Base"/>
            <p:cNvPicPr>
              <a:picLocks noChangeAspect="1" noChangeArrowheads="1"/>
            </p:cNvPicPr>
            <p:nvPr/>
          </p:nvPicPr>
          <p:blipFill>
            <a:blip r:embed="rId3" cstate="print"/>
            <a:srcRect/>
            <a:stretch>
              <a:fillRect/>
            </a:stretch>
          </p:blipFill>
          <p:spPr bwMode="auto">
            <a:xfrm>
              <a:off x="911232" y="4420769"/>
              <a:ext cx="2318497" cy="1731051"/>
            </a:xfrm>
            <a:prstGeom prst="rect">
              <a:avLst/>
            </a:prstGeom>
            <a:noFill/>
            <a:ln w="9525">
              <a:noFill/>
              <a:miter lim="800000"/>
              <a:headEnd/>
              <a:tailEnd/>
            </a:ln>
          </p:spPr>
        </p:pic>
        <p:sp>
          <p:nvSpPr>
            <p:cNvPr id="43" name="Rectangle 40"/>
            <p:cNvSpPr>
              <a:spLocks noChangeArrowheads="1"/>
            </p:cNvSpPr>
            <p:nvPr/>
          </p:nvSpPr>
          <p:spPr bwMode="auto">
            <a:xfrm>
              <a:off x="1461572" y="5944107"/>
              <a:ext cx="995785" cy="369332"/>
            </a:xfrm>
            <a:prstGeom prst="rect">
              <a:avLst/>
            </a:prstGeom>
            <a:noFill/>
            <a:ln w="9525">
              <a:noFill/>
              <a:miter lim="800000"/>
              <a:headEnd/>
              <a:tailEnd/>
            </a:ln>
            <a:effectLst/>
          </p:spPr>
          <p:txBody>
            <a:bodyPr wrap="none">
              <a:spAutoFit/>
            </a:bodyPr>
            <a:lstStyle/>
            <a:p>
              <a:r>
                <a:rPr lang="zh-CN" altLang="en-US" b="1" spc="-100" dirty="0" smtClean="0">
                  <a:ln w="3175">
                    <a:noFill/>
                  </a:ln>
                  <a:solidFill>
                    <a:schemeClr val="accent1"/>
                  </a:solidFill>
                  <a:effectLst>
                    <a:outerShdw blurRad="38100" dist="38100" dir="2700000" algn="tl">
                      <a:srgbClr val="000000">
                        <a:alpha val="43137"/>
                      </a:srgbClr>
                    </a:outerShdw>
                  </a:effectLst>
                </a:rPr>
                <a:t>服务器 </a:t>
              </a:r>
              <a:r>
                <a:rPr lang="en-US" b="1" spc="-100" dirty="0" smtClean="0">
                  <a:ln w="3175">
                    <a:noFill/>
                  </a:ln>
                  <a:solidFill>
                    <a:schemeClr val="accent1"/>
                  </a:solidFill>
                  <a:effectLst>
                    <a:outerShdw blurRad="38100" dist="38100" dir="2700000" algn="tl">
                      <a:srgbClr val="000000">
                        <a:alpha val="43137"/>
                      </a:srgbClr>
                    </a:outerShdw>
                  </a:effectLst>
                </a:rPr>
                <a:t>B</a:t>
              </a:r>
              <a:endParaRPr lang="en-US" b="1" spc="-100" dirty="0">
                <a:ln w="3175">
                  <a:noFill/>
                </a:ln>
                <a:solidFill>
                  <a:schemeClr val="accent1"/>
                </a:solidFill>
                <a:effectLst>
                  <a:outerShdw blurRad="38100" dist="38100" dir="2700000" algn="tl">
                    <a:srgbClr val="000000">
                      <a:alpha val="43137"/>
                    </a:srgbClr>
                  </a:outerShdw>
                </a:effectLst>
              </a:endParaRPr>
            </a:p>
          </p:txBody>
        </p:sp>
        <p:pic>
          <p:nvPicPr>
            <p:cNvPr id="44" name="Picture 2" descr="\\.PSF\Parallels Share\DDC\Server-Virtual-2U.png"/>
            <p:cNvPicPr>
              <a:picLocks noChangeAspect="1" noChangeArrowheads="1"/>
            </p:cNvPicPr>
            <p:nvPr/>
          </p:nvPicPr>
          <p:blipFill>
            <a:blip r:embed="rId4" cstate="print"/>
            <a:srcRect/>
            <a:stretch>
              <a:fillRect/>
            </a:stretch>
          </p:blipFill>
          <p:spPr bwMode="auto">
            <a:xfrm>
              <a:off x="1203764" y="4103988"/>
              <a:ext cx="1726526" cy="1363930"/>
            </a:xfrm>
            <a:prstGeom prst="rect">
              <a:avLst/>
            </a:prstGeom>
            <a:noFill/>
          </p:spPr>
        </p:pic>
      </p:grpSp>
      <p:pic>
        <p:nvPicPr>
          <p:cNvPr id="101" name="Picture 45" descr="Server-3U-Physical-Base"/>
          <p:cNvPicPr>
            <a:picLocks noChangeAspect="1" noChangeArrowheads="1"/>
          </p:cNvPicPr>
          <p:nvPr/>
        </p:nvPicPr>
        <p:blipFill>
          <a:blip r:embed="rId3" cstate="print"/>
          <a:srcRect/>
          <a:stretch>
            <a:fillRect/>
          </a:stretch>
        </p:blipFill>
        <p:spPr bwMode="auto">
          <a:xfrm>
            <a:off x="3671220" y="4392241"/>
            <a:ext cx="2176272" cy="1677544"/>
          </a:xfrm>
          <a:prstGeom prst="rect">
            <a:avLst/>
          </a:prstGeom>
          <a:noFill/>
          <a:ln w="9525">
            <a:noFill/>
            <a:miter lim="800000"/>
            <a:headEnd/>
            <a:tailEnd/>
          </a:ln>
        </p:spPr>
      </p:pic>
      <p:pic>
        <p:nvPicPr>
          <p:cNvPr id="30" name="Picture 2" descr="\\.PSF\Parallels Share\DDC\Server-Virtual-2U.png"/>
          <p:cNvPicPr>
            <a:picLocks noChangeAspect="1" noChangeArrowheads="1"/>
          </p:cNvPicPr>
          <p:nvPr/>
        </p:nvPicPr>
        <p:blipFill>
          <a:blip r:embed="rId4" cstate="print"/>
          <a:srcRect/>
          <a:stretch>
            <a:fillRect/>
          </a:stretch>
        </p:blipFill>
        <p:spPr bwMode="auto">
          <a:xfrm>
            <a:off x="3890879" y="4035875"/>
            <a:ext cx="1726526" cy="1363930"/>
          </a:xfrm>
          <a:prstGeom prst="rect">
            <a:avLst/>
          </a:prstGeom>
          <a:noFill/>
        </p:spPr>
      </p:pic>
      <p:grpSp>
        <p:nvGrpSpPr>
          <p:cNvPr id="4" name="Group 48"/>
          <p:cNvGrpSpPr/>
          <p:nvPr/>
        </p:nvGrpSpPr>
        <p:grpSpPr>
          <a:xfrm>
            <a:off x="3890879" y="2996785"/>
            <a:ext cx="1726526" cy="2056656"/>
            <a:chOff x="3810655" y="3345947"/>
            <a:chExt cx="1726526" cy="2056656"/>
          </a:xfrm>
        </p:grpSpPr>
        <p:pic>
          <p:nvPicPr>
            <p:cNvPr id="33" name="Picture 2" descr="\\.PSF\Parallels Share\DDC\Server-Virtual-2U.png"/>
            <p:cNvPicPr>
              <a:picLocks noChangeAspect="1" noChangeArrowheads="1"/>
            </p:cNvPicPr>
            <p:nvPr/>
          </p:nvPicPr>
          <p:blipFill>
            <a:blip r:embed="rId4" cstate="print"/>
            <a:srcRect/>
            <a:stretch>
              <a:fillRect/>
            </a:stretch>
          </p:blipFill>
          <p:spPr bwMode="auto">
            <a:xfrm>
              <a:off x="3810655" y="4038673"/>
              <a:ext cx="1726526" cy="1363930"/>
            </a:xfrm>
            <a:prstGeom prst="rect">
              <a:avLst/>
            </a:prstGeom>
            <a:noFill/>
          </p:spPr>
        </p:pic>
        <p:pic>
          <p:nvPicPr>
            <p:cNvPr id="34" name="Picture 2" descr="\\.PSF\Parallels Share\DDC\Server-Virtual-2U.png"/>
            <p:cNvPicPr>
              <a:picLocks noChangeAspect="1" noChangeArrowheads="1"/>
            </p:cNvPicPr>
            <p:nvPr/>
          </p:nvPicPr>
          <p:blipFill>
            <a:blip r:embed="rId4" cstate="print"/>
            <a:srcRect/>
            <a:stretch>
              <a:fillRect/>
            </a:stretch>
          </p:blipFill>
          <p:spPr bwMode="auto">
            <a:xfrm>
              <a:off x="3810655" y="3692310"/>
              <a:ext cx="1726526" cy="1363930"/>
            </a:xfrm>
            <a:prstGeom prst="rect">
              <a:avLst/>
            </a:prstGeom>
            <a:noFill/>
          </p:spPr>
        </p:pic>
        <p:pic>
          <p:nvPicPr>
            <p:cNvPr id="35" name="Picture 2" descr="\\.PSF\Parallels Share\DDC\Server-Virtual-2U.png"/>
            <p:cNvPicPr>
              <a:picLocks noChangeAspect="1" noChangeArrowheads="1"/>
            </p:cNvPicPr>
            <p:nvPr/>
          </p:nvPicPr>
          <p:blipFill>
            <a:blip r:embed="rId4" cstate="print"/>
            <a:srcRect/>
            <a:stretch>
              <a:fillRect/>
            </a:stretch>
          </p:blipFill>
          <p:spPr bwMode="auto">
            <a:xfrm>
              <a:off x="3810655" y="3345947"/>
              <a:ext cx="1726526" cy="1363930"/>
            </a:xfrm>
            <a:prstGeom prst="rect">
              <a:avLst/>
            </a:prstGeom>
            <a:noFill/>
          </p:spPr>
        </p:pic>
      </p:grpSp>
      <p:pic>
        <p:nvPicPr>
          <p:cNvPr id="50" name="Picture 2" descr="\\.PSF\Parallels Share\DDC\Server-Virtual-2U.png"/>
          <p:cNvPicPr>
            <a:picLocks noChangeAspect="1" noChangeArrowheads="1"/>
          </p:cNvPicPr>
          <p:nvPr/>
        </p:nvPicPr>
        <p:blipFill>
          <a:blip r:embed="rId4" cstate="print"/>
          <a:srcRect/>
          <a:stretch>
            <a:fillRect/>
          </a:stretch>
        </p:blipFill>
        <p:spPr bwMode="auto">
          <a:xfrm>
            <a:off x="6256913" y="3036368"/>
            <a:ext cx="1726526" cy="1363930"/>
          </a:xfrm>
          <a:prstGeom prst="rect">
            <a:avLst/>
          </a:prstGeom>
          <a:noFill/>
        </p:spPr>
      </p:pic>
      <p:grpSp>
        <p:nvGrpSpPr>
          <p:cNvPr id="5" name="Group 50"/>
          <p:cNvGrpSpPr/>
          <p:nvPr/>
        </p:nvGrpSpPr>
        <p:grpSpPr>
          <a:xfrm>
            <a:off x="1574052" y="3030432"/>
            <a:ext cx="1726526" cy="2056656"/>
            <a:chOff x="3810655" y="3345947"/>
            <a:chExt cx="1726526" cy="2056656"/>
          </a:xfrm>
        </p:grpSpPr>
        <p:pic>
          <p:nvPicPr>
            <p:cNvPr id="52" name="Picture 2" descr="\\.PSF\Parallels Share\DDC\Server-Virtual-2U.png"/>
            <p:cNvPicPr>
              <a:picLocks noChangeAspect="1" noChangeArrowheads="1"/>
            </p:cNvPicPr>
            <p:nvPr/>
          </p:nvPicPr>
          <p:blipFill>
            <a:blip r:embed="rId4" cstate="print"/>
            <a:srcRect/>
            <a:stretch>
              <a:fillRect/>
            </a:stretch>
          </p:blipFill>
          <p:spPr bwMode="auto">
            <a:xfrm>
              <a:off x="3810655" y="4038673"/>
              <a:ext cx="1726526" cy="1363930"/>
            </a:xfrm>
            <a:prstGeom prst="rect">
              <a:avLst/>
            </a:prstGeom>
            <a:noFill/>
          </p:spPr>
        </p:pic>
        <p:pic>
          <p:nvPicPr>
            <p:cNvPr id="53" name="Picture 2" descr="\\.PSF\Parallels Share\DDC\Server-Virtual-2U.png"/>
            <p:cNvPicPr>
              <a:picLocks noChangeAspect="1" noChangeArrowheads="1"/>
            </p:cNvPicPr>
            <p:nvPr/>
          </p:nvPicPr>
          <p:blipFill>
            <a:blip r:embed="rId4" cstate="print"/>
            <a:srcRect/>
            <a:stretch>
              <a:fillRect/>
            </a:stretch>
          </p:blipFill>
          <p:spPr bwMode="auto">
            <a:xfrm>
              <a:off x="3810655" y="3692310"/>
              <a:ext cx="1726526" cy="1363930"/>
            </a:xfrm>
            <a:prstGeom prst="rect">
              <a:avLst/>
            </a:prstGeom>
            <a:noFill/>
          </p:spPr>
        </p:pic>
        <p:pic>
          <p:nvPicPr>
            <p:cNvPr id="54" name="Picture 2" descr="\\.PSF\Parallels Share\DDC\Server-Virtual-2U.png"/>
            <p:cNvPicPr>
              <a:picLocks noChangeAspect="1" noChangeArrowheads="1"/>
            </p:cNvPicPr>
            <p:nvPr/>
          </p:nvPicPr>
          <p:blipFill>
            <a:blip r:embed="rId4" cstate="print"/>
            <a:srcRect/>
            <a:stretch>
              <a:fillRect/>
            </a:stretch>
          </p:blipFill>
          <p:spPr bwMode="auto">
            <a:xfrm>
              <a:off x="3810655" y="3345947"/>
              <a:ext cx="1726526" cy="1363930"/>
            </a:xfrm>
            <a:prstGeom prst="rect">
              <a:avLst/>
            </a:prstGeom>
            <a:noFill/>
          </p:spPr>
        </p:pic>
      </p:grpSp>
      <p:sp>
        <p:nvSpPr>
          <p:cNvPr id="40" name="Rectangle 39"/>
          <p:cNvSpPr>
            <a:spLocks noChangeArrowheads="1"/>
          </p:cNvSpPr>
          <p:nvPr/>
        </p:nvSpPr>
        <p:spPr bwMode="auto">
          <a:xfrm>
            <a:off x="3864851" y="2928934"/>
            <a:ext cx="1887055" cy="3154710"/>
          </a:xfrm>
          <a:prstGeom prst="rect">
            <a:avLst/>
          </a:prstGeom>
          <a:noFill/>
          <a:ln w="9525">
            <a:noFill/>
            <a:miter lim="800000"/>
            <a:headEnd/>
            <a:tailEnd/>
          </a:ln>
          <a:effectLst/>
        </p:spPr>
        <p:txBody>
          <a:bodyPr wrap="none">
            <a:spAutoFit/>
          </a:bodyPr>
          <a:lstStyle/>
          <a:p>
            <a:r>
              <a:rPr lang="en-US" sz="19900" dirty="0" smtClean="0">
                <a:solidFill>
                  <a:srgbClr val="C00000"/>
                </a:solidFill>
                <a:effectLst>
                  <a:outerShdw blurRad="38100" dist="38100" dir="2700000" algn="tl">
                    <a:srgbClr val="000000">
                      <a:alpha val="43137"/>
                    </a:srgbClr>
                  </a:outerShdw>
                </a:effectLst>
              </a:rPr>
              <a:t>X</a:t>
            </a:r>
            <a:endParaRPr lang="en-US" sz="2000" dirty="0">
              <a:solidFill>
                <a:srgbClr val="C00000"/>
              </a:solidFill>
              <a:effectLst>
                <a:outerShdw blurRad="38100" dist="38100" dir="2700000" algn="tl">
                  <a:srgbClr val="000000">
                    <a:alpha val="43137"/>
                  </a:srgbClr>
                </a:outerShdw>
              </a:effectLst>
            </a:endParaRPr>
          </a:p>
        </p:txBody>
      </p:sp>
      <p:sp>
        <p:nvSpPr>
          <p:cNvPr id="75" name="Title 1"/>
          <p:cNvSpPr>
            <a:spLocks noGrp="1"/>
          </p:cNvSpPr>
          <p:nvPr>
            <p:ph type="title"/>
          </p:nvPr>
        </p:nvSpPr>
        <p:spPr/>
        <p:txBody>
          <a:bodyPr/>
          <a:lstStyle/>
          <a:p>
            <a:pPr algn="l"/>
            <a:r>
              <a:rPr lang="zh-CN" sz="4400" dirty="0" smtClean="0"/>
              <a:t>服务器虚拟化</a:t>
            </a:r>
            <a:r>
              <a:rPr lang="en-US" sz="4400" dirty="0" smtClean="0"/>
              <a:t/>
            </a:r>
            <a:br>
              <a:rPr lang="en-US" sz="4400" dirty="0" smtClean="0"/>
            </a:br>
            <a:r>
              <a:rPr lang="zh-CN" sz="2000" i="1" spc="-100" dirty="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业务持续性</a:t>
            </a:r>
            <a:endParaRPr lang="zh-CN" sz="2000" i="1" spc="-100" dirty="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26" name="Rectangle 39"/>
          <p:cNvSpPr>
            <a:spLocks noChangeArrowheads="1"/>
          </p:cNvSpPr>
          <p:nvPr/>
        </p:nvSpPr>
        <p:spPr bwMode="auto">
          <a:xfrm>
            <a:off x="4140007" y="5915579"/>
            <a:ext cx="1005403" cy="369332"/>
          </a:xfrm>
          <a:prstGeom prst="rect">
            <a:avLst/>
          </a:prstGeom>
          <a:noFill/>
          <a:ln w="9525">
            <a:noFill/>
            <a:miter lim="800000"/>
            <a:headEnd/>
            <a:tailEnd/>
          </a:ln>
          <a:effectLst/>
        </p:spPr>
        <p:txBody>
          <a:bodyPr wrap="none">
            <a:spAutoFit/>
          </a:bodyPr>
          <a:lstStyle/>
          <a:p>
            <a:r>
              <a:rPr lang="zh-CN" altLang="en-US" b="1" spc="-100" dirty="0" smtClean="0">
                <a:ln w="3175">
                  <a:noFill/>
                </a:ln>
                <a:solidFill>
                  <a:schemeClr val="accent1"/>
                </a:solidFill>
                <a:effectLst>
                  <a:outerShdw blurRad="38100" dist="38100" dir="2700000" algn="tl">
                    <a:srgbClr val="000000">
                      <a:alpha val="43137"/>
                    </a:srgbClr>
                  </a:outerShdw>
                </a:effectLst>
              </a:rPr>
              <a:t>服务器 </a:t>
            </a:r>
            <a:r>
              <a:rPr lang="en-US" b="1" spc="-100" dirty="0" smtClean="0">
                <a:ln w="3175">
                  <a:noFill/>
                </a:ln>
                <a:solidFill>
                  <a:schemeClr val="accent1"/>
                </a:solidFill>
                <a:effectLst>
                  <a:outerShdw blurRad="38100" dist="38100" dir="2700000" algn="tl">
                    <a:srgbClr val="000000">
                      <a:alpha val="43137"/>
                    </a:srgbClr>
                  </a:outerShdw>
                </a:effectLst>
              </a:rPr>
              <a:t>A</a:t>
            </a:r>
            <a:endParaRPr lang="en-US" b="1" spc="-100" dirty="0">
              <a:ln w="3175">
                <a:noFill/>
              </a:ln>
              <a:solidFill>
                <a:schemeClr val="accent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889E-6 2.22222E-6 L 0.32344 2.22222E-6 " pathEditMode="relative" rAng="0" ptsTypes="AA">
                                      <p:cBhvr>
                                        <p:cTn id="6" dur="1000" fill="hold"/>
                                        <p:tgtEl>
                                          <p:spTgt spid="117"/>
                                        </p:tgtEl>
                                        <p:attrNameLst>
                                          <p:attrName>ppt_x</p:attrName>
                                          <p:attrName>ppt_y</p:attrName>
                                        </p:attrNameLst>
                                      </p:cBhvr>
                                      <p:rCtr x="162"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childTnLst>
                                </p:cTn>
                              </p:par>
                            </p:childTnLst>
                          </p:cTn>
                        </p:par>
                        <p:par>
                          <p:cTn id="16" fill="hold">
                            <p:stCondLst>
                              <p:cond delay="1000"/>
                            </p:stCondLst>
                            <p:childTnLst>
                              <p:par>
                                <p:cTn id="17" presetID="56" presetClass="path" presetSubtype="0" accel="50000" decel="50000" fill="hold" nodeType="afterEffect">
                                  <p:stCondLst>
                                    <p:cond delay="0"/>
                                  </p:stCondLst>
                                  <p:childTnLst>
                                    <p:animMotion origin="layout" path="M -0.00243 -2.22222E-6 L -0.25035 0.0044 " pathEditMode="relative" rAng="0" ptsTypes="AA">
                                      <p:cBhvr>
                                        <p:cTn id="18" dur="1000" fill="hold"/>
                                        <p:tgtEl>
                                          <p:spTgt spid="4"/>
                                        </p:tgtEl>
                                        <p:attrNameLst>
                                          <p:attrName>ppt_x</p:attrName>
                                          <p:attrName>ppt_y</p:attrName>
                                        </p:attrNameLst>
                                      </p:cBhvr>
                                      <p:rCtr x="-124" y="2"/>
                                    </p:animMotion>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49" presetClass="path" presetSubtype="0" accel="50000" decel="50000" fill="hold" nodeType="afterEffect">
                                  <p:stCondLst>
                                    <p:cond delay="0"/>
                                  </p:stCondLst>
                                  <p:childTnLst>
                                    <p:animMotion origin="layout" path="M -0.01701 -0.00324 L 0.26736 -0.14584 " pathEditMode="relative" rAng="0" ptsTypes="AA">
                                      <p:cBhvr>
                                        <p:cTn id="28" dur="1000" fill="hold"/>
                                        <p:tgtEl>
                                          <p:spTgt spid="30"/>
                                        </p:tgtEl>
                                        <p:attrNameLst>
                                          <p:attrName>ppt_x</p:attrName>
                                          <p:attrName>ppt_y</p:attrName>
                                        </p:attrNameLst>
                                      </p:cBhvr>
                                      <p:rCtr x="142" y="-71"/>
                                    </p:animMotion>
                                  </p:childTnLst>
                                </p:cTn>
                              </p:par>
                            </p:childTnLst>
                          </p:cTn>
                        </p:par>
                        <p:par>
                          <p:cTn id="29" fill="hold">
                            <p:stCondLst>
                              <p:cond delay="3500"/>
                            </p:stCondLst>
                            <p:childTnLst>
                              <p:par>
                                <p:cTn id="30" presetID="10" presetClass="exit" presetSubtype="0" fill="hold" nodeType="after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1000"/>
                                        <p:tgtEl>
                                          <p:spTgt spid="40"/>
                                        </p:tgtEl>
                                      </p:cBhvr>
                                    </p:animEffect>
                                    <p:set>
                                      <p:cBhvr>
                                        <p:cTn id="40" dur="1" fill="hold">
                                          <p:stCondLst>
                                            <p:cond delay="999"/>
                                          </p:stCondLst>
                                        </p:cTn>
                                        <p:tgtEl>
                                          <p:spTgt spid="40"/>
                                        </p:tgtEl>
                                        <p:attrNameLst>
                                          <p:attrName>style.visibility</p:attrName>
                                        </p:attrNameLst>
                                      </p:cBhvr>
                                      <p:to>
                                        <p:strVal val="hidden"/>
                                      </p:to>
                                    </p:set>
                                  </p:childTnLst>
                                </p:cTn>
                              </p:par>
                            </p:childTnLst>
                          </p:cTn>
                        </p:par>
                        <p:par>
                          <p:cTn id="41" fill="hold">
                            <p:stCondLst>
                              <p:cond delay="1000"/>
                            </p:stCondLst>
                            <p:childTnLst>
                              <p:par>
                                <p:cTn id="42" presetID="49" presetClass="path" presetSubtype="0" accel="50000" decel="50000" fill="hold" nodeType="afterEffect">
                                  <p:stCondLst>
                                    <p:cond delay="0"/>
                                  </p:stCondLst>
                                  <p:childTnLst>
                                    <p:animMotion origin="layout" path="M 0.0085 -4.81481E-6 L -0.25729 0.15533 " pathEditMode="relative" rAng="0" ptsTypes="AA">
                                      <p:cBhvr>
                                        <p:cTn id="43" dur="1000" fill="hold"/>
                                        <p:tgtEl>
                                          <p:spTgt spid="50"/>
                                        </p:tgtEl>
                                        <p:attrNameLst>
                                          <p:attrName>ppt_x</p:attrName>
                                          <p:attrName>ppt_y</p:attrName>
                                        </p:attrNameLst>
                                      </p:cBhvr>
                                      <p:rCtr x="-133" y="78"/>
                                    </p:animMotion>
                                  </p:childTnLst>
                                </p:cTn>
                              </p:par>
                            </p:childTnLst>
                          </p:cTn>
                        </p:par>
                        <p:par>
                          <p:cTn id="44" fill="hold">
                            <p:stCondLst>
                              <p:cond delay="2000"/>
                            </p:stCondLst>
                            <p:childTnLst>
                              <p:par>
                                <p:cTn id="45" presetID="56" presetClass="path" presetSubtype="0" accel="50000" decel="50000" fill="hold" nodeType="afterEffect">
                                  <p:stCondLst>
                                    <p:cond delay="0"/>
                                  </p:stCondLst>
                                  <p:childTnLst>
                                    <p:animMotion origin="layout" path="M 0.00295 -0.00047 L 0.2566 -0.0007 " pathEditMode="relative" rAng="0" ptsTypes="AA">
                                      <p:cBhvr>
                                        <p:cTn id="46" dur="1000" fill="hold"/>
                                        <p:tgtEl>
                                          <p:spTgt spid="5"/>
                                        </p:tgtEl>
                                        <p:attrNameLst>
                                          <p:attrName>ppt_x</p:attrName>
                                          <p:attrName>ppt_y</p:attrName>
                                        </p:attrNameLst>
                                      </p:cBhvr>
                                      <p:rCtr x="1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p:bldP spid="40" grpId="0"/>
      <p:bldP spid="4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ounded Rectangle 116"/>
          <p:cNvSpPr/>
          <p:nvPr/>
        </p:nvSpPr>
        <p:spPr bwMode="auto">
          <a:xfrm>
            <a:off x="265176" y="1581912"/>
            <a:ext cx="2106549" cy="1207008"/>
          </a:xfrm>
          <a:prstGeom prst="roundRect">
            <a:avLst>
              <a:gd name="adj" fmla="val 13622"/>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t"/>
          <a:lstStyle/>
          <a:p>
            <a:pPr defTabSz="457200" fontAlgn="base">
              <a:lnSpc>
                <a:spcPct val="90000"/>
              </a:lnSpc>
              <a:spcBef>
                <a:spcPts val="400"/>
              </a:spcBef>
              <a:spcAft>
                <a:spcPct val="0"/>
              </a:spcAft>
              <a:defRPr/>
            </a:pPr>
            <a:endParaRPr lang="en-US" altLang="zh-CN"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Segoe"/>
              <a:cs typeface="Arial" charset="0"/>
            </a:endParaRPr>
          </a:p>
        </p:txBody>
      </p:sp>
      <p:sp>
        <p:nvSpPr>
          <p:cNvPr id="118" name="Rectangle 5"/>
          <p:cNvSpPr>
            <a:spLocks noChangeArrowheads="1"/>
          </p:cNvSpPr>
          <p:nvPr/>
        </p:nvSpPr>
        <p:spPr bwMode="auto">
          <a:xfrm>
            <a:off x="354104" y="1718690"/>
            <a:ext cx="2747684" cy="736099"/>
          </a:xfrm>
          <a:prstGeom prst="rect">
            <a:avLst/>
          </a:prstGeom>
          <a:noFill/>
          <a:ln w="9525">
            <a:noFill/>
            <a:miter lim="800000"/>
            <a:headEnd/>
            <a:tailEnd/>
          </a:ln>
        </p:spPr>
        <p:txBody>
          <a:bodyPr wrap="square">
            <a:noAutofit/>
          </a:bodyPr>
          <a:lstStyle/>
          <a:p>
            <a:pPr marL="282575" lvl="1" indent="-282575">
              <a:lnSpc>
                <a:spcPct val="80000"/>
              </a:lnSpc>
              <a:spcBef>
                <a:spcPct val="20000"/>
              </a:spcBef>
              <a:spcAft>
                <a:spcPts val="300"/>
              </a:spcAft>
              <a:buClr>
                <a:schemeClr val="tx2"/>
              </a:buClr>
              <a:buSzPct val="80000"/>
              <a:defRPr/>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挑战</a:t>
            </a:r>
            <a:endParaRPr lang="en-US" sz="1400" b="1" dirty="0">
              <a:solidFill>
                <a:schemeClr val="bg1"/>
              </a:solidFill>
              <a:latin typeface="微软雅黑" pitchFamily="34" charset="-122"/>
              <a:ea typeface="微软雅黑" pitchFamily="34" charset="-122"/>
            </a:endParaRPr>
          </a:p>
          <a:p>
            <a:pPr marL="171450" lvl="1" indent="-171450" defTabSz="914363">
              <a:lnSpc>
                <a:spcPct val="90000"/>
              </a:lnSpc>
              <a:spcBef>
                <a:spcPts val="200"/>
              </a:spcBef>
              <a:buClr>
                <a:schemeClr val="tx2"/>
              </a:buClr>
              <a:buSzPct val="80000"/>
              <a:buBlip>
                <a:blip r:embed="rId3"/>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按照峰值需求进行扩展</a:t>
            </a:r>
            <a:endParaRPr lang="en-US" sz="1200" dirty="0" smtClean="0">
              <a:solidFill>
                <a:schemeClr val="accent1">
                  <a:lumMod val="40000"/>
                  <a:lumOff val="60000"/>
                </a:schemeClr>
              </a:solidFill>
              <a:effectLst>
                <a:outerShdw blurRad="38100" dist="38100" dir="2700000" algn="tl">
                  <a:srgbClr val="000000">
                    <a:alpha val="43137"/>
                  </a:srgbClr>
                </a:outerShdw>
              </a:effectLst>
            </a:endParaRPr>
          </a:p>
          <a:p>
            <a:pPr marL="171450" lvl="1" indent="-171450" defTabSz="914363">
              <a:lnSpc>
                <a:spcPct val="90000"/>
              </a:lnSpc>
              <a:spcBef>
                <a:spcPts val="200"/>
              </a:spcBef>
              <a:buClr>
                <a:schemeClr val="tx2"/>
              </a:buClr>
              <a:buSzPct val="80000"/>
              <a:buBlip>
                <a:blip r:embed="rId3"/>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避免未充分利用的系统</a:t>
            </a:r>
            <a:endParaRPr lang="en-US" sz="1400" b="1" dirty="0">
              <a:solidFill>
                <a:schemeClr val="accent1">
                  <a:lumMod val="40000"/>
                  <a:lumOff val="60000"/>
                </a:schemeClr>
              </a:solidFill>
            </a:endParaRPr>
          </a:p>
        </p:txBody>
      </p:sp>
      <p:sp>
        <p:nvSpPr>
          <p:cNvPr id="119" name="Rectangle 5"/>
          <p:cNvSpPr>
            <a:spLocks noChangeArrowheads="1"/>
          </p:cNvSpPr>
          <p:nvPr/>
        </p:nvSpPr>
        <p:spPr bwMode="auto">
          <a:xfrm>
            <a:off x="2346120" y="1727410"/>
            <a:ext cx="2767947" cy="710451"/>
          </a:xfrm>
          <a:prstGeom prst="rect">
            <a:avLst/>
          </a:prstGeom>
          <a:noFill/>
          <a:ln w="9525">
            <a:noFill/>
            <a:miter lim="800000"/>
            <a:headEnd/>
            <a:tailEnd/>
          </a:ln>
        </p:spPr>
        <p:txBody>
          <a:bodyPr wrap="square">
            <a:spAutoFit/>
          </a:bodyPr>
          <a:lstStyle/>
          <a:p>
            <a:pPr marL="282575" lvl="1" indent="-282575">
              <a:lnSpc>
                <a:spcPct val="80000"/>
              </a:lnSpc>
              <a:spcBef>
                <a:spcPct val="20000"/>
              </a:spcBef>
              <a:spcAft>
                <a:spcPts val="300"/>
              </a:spcAft>
              <a:buClr>
                <a:schemeClr val="tx2"/>
              </a:buClr>
              <a:buSzPct val="80000"/>
              <a:buFont typeface="Wingdings" pitchFamily="48" charset="2"/>
              <a:buNone/>
              <a:defRPr/>
            </a:pPr>
            <a:r>
              <a:rPr lang="zh-CN"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rPr>
              <a:t>解决方案</a:t>
            </a:r>
            <a:endParaRPr lang="en-US"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软雅黑" pitchFamily="34" charset="-122"/>
              <a:ea typeface="微软雅黑" pitchFamily="34" charset="-122"/>
              <a:cs typeface="Arial" charset="0"/>
            </a:endParaRPr>
          </a:p>
          <a:p>
            <a:pPr marL="171450" lvl="1" indent="-171450" defTabSz="914363">
              <a:lnSpc>
                <a:spcPct val="90000"/>
              </a:lnSpc>
              <a:spcBef>
                <a:spcPts val="200"/>
              </a:spcBef>
              <a:buClr>
                <a:schemeClr val="tx2"/>
              </a:buClr>
              <a:buSzPct val="80000"/>
              <a:buBlip>
                <a:blip r:embed="rId3"/>
              </a:buBlip>
              <a:defRPr/>
            </a:pP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自适应和具有弹性的</a:t>
            </a:r>
            <a:r>
              <a:rPr lang="en-US" altLang="zh-CN" sz="1200" dirty="0" smtClean="0">
                <a:solidFill>
                  <a:schemeClr val="accent1">
                    <a:lumMod val="40000"/>
                    <a:lumOff val="60000"/>
                  </a:schemeClr>
                </a:solidFill>
                <a:effectLst>
                  <a:outerShdw blurRad="38100" dist="38100" dir="2700000" algn="tl">
                    <a:srgbClr val="000000">
                      <a:alpha val="43137"/>
                    </a:srgbClr>
                  </a:outerShdw>
                </a:effectLst>
              </a:rPr>
              <a:t/>
            </a:r>
            <a:br>
              <a:rPr lang="en-US" altLang="zh-CN" sz="1200" dirty="0" smtClean="0">
                <a:solidFill>
                  <a:schemeClr val="accent1">
                    <a:lumMod val="40000"/>
                    <a:lumOff val="60000"/>
                  </a:schemeClr>
                </a:solidFill>
                <a:effectLst>
                  <a:outerShdw blurRad="38100" dist="38100" dir="2700000" algn="tl">
                    <a:srgbClr val="000000">
                      <a:alpha val="43137"/>
                    </a:srgbClr>
                  </a:outerShdw>
                </a:effectLst>
              </a:rPr>
            </a:br>
            <a:r>
              <a:rPr lang="zh-CN" altLang="en-US" sz="1200" dirty="0" smtClean="0">
                <a:solidFill>
                  <a:schemeClr val="accent1">
                    <a:lumMod val="40000"/>
                    <a:lumOff val="60000"/>
                  </a:schemeClr>
                </a:solidFill>
                <a:effectLst>
                  <a:outerShdw blurRad="38100" dist="38100" dir="2700000" algn="tl">
                    <a:srgbClr val="000000">
                      <a:alpha val="43137"/>
                    </a:srgbClr>
                  </a:outerShdw>
                </a:effectLst>
              </a:rPr>
              <a:t>数据中心</a:t>
            </a:r>
            <a:endParaRPr lang="en-US" sz="1200" dirty="0">
              <a:solidFill>
                <a:schemeClr val="accent1">
                  <a:lumMod val="40000"/>
                  <a:lumOff val="60000"/>
                </a:schemeClr>
              </a:solidFill>
              <a:effectLst>
                <a:outerShdw blurRad="38100" dist="38100" dir="2700000" algn="tl">
                  <a:srgbClr val="000000">
                    <a:alpha val="43137"/>
                  </a:srgbClr>
                </a:outerShdw>
              </a:effectLst>
            </a:endParaRPr>
          </a:p>
        </p:txBody>
      </p:sp>
      <p:sp>
        <p:nvSpPr>
          <p:cNvPr id="61" name="Rectangle 39"/>
          <p:cNvSpPr>
            <a:spLocks noChangeArrowheads="1"/>
          </p:cNvSpPr>
          <p:nvPr/>
        </p:nvSpPr>
        <p:spPr bwMode="auto">
          <a:xfrm>
            <a:off x="1473218" y="5360334"/>
            <a:ext cx="925703" cy="400110"/>
          </a:xfrm>
          <a:prstGeom prst="rect">
            <a:avLst/>
          </a:prstGeom>
          <a:noFill/>
          <a:ln w="9525">
            <a:noFill/>
            <a:miter lim="800000"/>
            <a:headEnd/>
            <a:tailEnd/>
          </a:ln>
          <a:effectLst/>
        </p:spPr>
        <p:txBody>
          <a:bodyPr wrap="none">
            <a:spAutoFit/>
          </a:bodyPr>
          <a:lstStyle/>
          <a:p>
            <a:r>
              <a:rPr lang="en-US" sz="2000" b="1" spc="-100" dirty="0" smtClean="0">
                <a:ln w="3175">
                  <a:noFill/>
                </a:ln>
                <a:solidFill>
                  <a:schemeClr val="accent1"/>
                </a:solidFill>
                <a:effectLst>
                  <a:outerShdw blurRad="38100" dist="38100" dir="2700000" algn="tl">
                    <a:srgbClr val="000000">
                      <a:alpha val="43137"/>
                    </a:srgbClr>
                  </a:outerShdw>
                </a:effectLst>
              </a:rPr>
              <a:t>Web </a:t>
            </a:r>
            <a:r>
              <a:rPr lang="zh-CN" altLang="en-US" sz="2000" b="1" spc="-100" dirty="0" smtClean="0">
                <a:ln w="3175">
                  <a:noFill/>
                </a:ln>
                <a:solidFill>
                  <a:schemeClr val="accent1"/>
                </a:solidFill>
                <a:effectLst>
                  <a:outerShdw blurRad="38100" dist="38100" dir="2700000" algn="tl">
                    <a:srgbClr val="000000">
                      <a:alpha val="43137"/>
                    </a:srgbClr>
                  </a:outerShdw>
                </a:effectLst>
              </a:rPr>
              <a:t>场</a:t>
            </a:r>
            <a:endParaRPr lang="en-US" sz="2000" b="1" spc="-100" dirty="0">
              <a:ln w="3175">
                <a:noFill/>
              </a:ln>
              <a:solidFill>
                <a:schemeClr val="accent1"/>
              </a:solidFill>
              <a:effectLst>
                <a:outerShdw blurRad="38100" dist="38100" dir="2700000" algn="tl">
                  <a:srgbClr val="000000">
                    <a:alpha val="43137"/>
                  </a:srgbClr>
                </a:outerShdw>
              </a:effectLst>
            </a:endParaRPr>
          </a:p>
        </p:txBody>
      </p:sp>
      <p:pic>
        <p:nvPicPr>
          <p:cNvPr id="73"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380010" y="3828849"/>
            <a:ext cx="1196196" cy="905918"/>
          </a:xfrm>
          <a:prstGeom prst="rect">
            <a:avLst/>
          </a:prstGeom>
          <a:noFill/>
        </p:spPr>
      </p:pic>
      <p:pic>
        <p:nvPicPr>
          <p:cNvPr id="74"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1552133" y="3828849"/>
            <a:ext cx="1196196" cy="905918"/>
          </a:xfrm>
          <a:prstGeom prst="rect">
            <a:avLst/>
          </a:prstGeom>
          <a:noFill/>
        </p:spPr>
      </p:pic>
      <p:pic>
        <p:nvPicPr>
          <p:cNvPr id="75"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2724256" y="3828849"/>
            <a:ext cx="1196196" cy="905918"/>
          </a:xfrm>
          <a:prstGeom prst="rect">
            <a:avLst/>
          </a:prstGeom>
          <a:noFill/>
        </p:spPr>
      </p:pic>
      <p:pic>
        <p:nvPicPr>
          <p:cNvPr id="71"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962749" y="4383031"/>
            <a:ext cx="1196196" cy="905918"/>
          </a:xfrm>
          <a:prstGeom prst="rect">
            <a:avLst/>
          </a:prstGeom>
          <a:noFill/>
        </p:spPr>
      </p:pic>
      <p:pic>
        <p:nvPicPr>
          <p:cNvPr id="72"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2053300" y="4383031"/>
            <a:ext cx="1196196" cy="905918"/>
          </a:xfrm>
          <a:prstGeom prst="rect">
            <a:avLst/>
          </a:prstGeom>
          <a:noFill/>
        </p:spPr>
      </p:pic>
      <p:pic>
        <p:nvPicPr>
          <p:cNvPr id="76"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2176011" y="3292480"/>
            <a:ext cx="1196196" cy="905918"/>
          </a:xfrm>
          <a:prstGeom prst="rect">
            <a:avLst/>
          </a:prstGeom>
          <a:noFill/>
        </p:spPr>
      </p:pic>
      <p:pic>
        <p:nvPicPr>
          <p:cNvPr id="77" name="Picture 2" descr="E:\DVD_ART34\Artwork_Imagery\Icons - Illustrations\_VIRTUALIZATION ICONS\Server Virtual Web.png"/>
          <p:cNvPicPr>
            <a:picLocks noChangeAspect="1" noChangeArrowheads="1"/>
          </p:cNvPicPr>
          <p:nvPr/>
        </p:nvPicPr>
        <p:blipFill>
          <a:blip r:embed="rId4" cstate="print"/>
          <a:srcRect/>
          <a:stretch>
            <a:fillRect/>
          </a:stretch>
        </p:blipFill>
        <p:spPr bwMode="auto">
          <a:xfrm>
            <a:off x="1022127" y="3266751"/>
            <a:ext cx="1196196" cy="905918"/>
          </a:xfrm>
          <a:prstGeom prst="rect">
            <a:avLst/>
          </a:prstGeom>
          <a:noFill/>
        </p:spPr>
      </p:pic>
      <p:grpSp>
        <p:nvGrpSpPr>
          <p:cNvPr id="2" name="Group 82"/>
          <p:cNvGrpSpPr/>
          <p:nvPr/>
        </p:nvGrpSpPr>
        <p:grpSpPr>
          <a:xfrm>
            <a:off x="366155" y="3838745"/>
            <a:ext cx="3540442" cy="1460100"/>
            <a:chOff x="532410" y="3644310"/>
            <a:chExt cx="3540442" cy="1460100"/>
          </a:xfrm>
        </p:grpSpPr>
        <p:pic>
          <p:nvPicPr>
            <p:cNvPr id="78" name="Picture 2" descr="E:\DVD_ART34\Artwork_Imagery\Icons - Illustrations\_VIRTUALIZATION ICONS\Server Virtual Web.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32410" y="3644310"/>
              <a:ext cx="1196196" cy="905918"/>
            </a:xfrm>
            <a:prstGeom prst="rect">
              <a:avLst/>
            </a:prstGeom>
            <a:noFill/>
          </p:spPr>
        </p:pic>
        <p:pic>
          <p:nvPicPr>
            <p:cNvPr id="79" name="Picture 2" descr="E:\DVD_ART34\Artwork_Imagery\Icons - Illustrations\_VIRTUALIZATION ICONS\Server Virtual Web.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1704533" y="3644310"/>
              <a:ext cx="1196196" cy="905918"/>
            </a:xfrm>
            <a:prstGeom prst="rect">
              <a:avLst/>
            </a:prstGeom>
            <a:noFill/>
          </p:spPr>
        </p:pic>
        <p:pic>
          <p:nvPicPr>
            <p:cNvPr id="80" name="Picture 2" descr="E:\DVD_ART34\Artwork_Imagery\Icons - Illustrations\_VIRTUALIZATION ICONS\Server Virtual Web.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2876656" y="3644310"/>
              <a:ext cx="1196196" cy="905918"/>
            </a:xfrm>
            <a:prstGeom prst="rect">
              <a:avLst/>
            </a:prstGeom>
            <a:noFill/>
          </p:spPr>
        </p:pic>
        <p:pic>
          <p:nvPicPr>
            <p:cNvPr id="81" name="Picture 2" descr="E:\DVD_ART34\Artwork_Imagery\Icons - Illustrations\_VIRTUALIZATION ICONS\Server Virtual Web.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1115149" y="4198492"/>
              <a:ext cx="1196196" cy="905918"/>
            </a:xfrm>
            <a:prstGeom prst="rect">
              <a:avLst/>
            </a:prstGeom>
            <a:noFill/>
          </p:spPr>
        </p:pic>
        <p:pic>
          <p:nvPicPr>
            <p:cNvPr id="82" name="Picture 2" descr="E:\DVD_ART34\Artwork_Imagery\Icons - Illustrations\_VIRTUALIZATION ICONS\Server Virtual Web.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2205700" y="4198492"/>
              <a:ext cx="1196196" cy="905918"/>
            </a:xfrm>
            <a:prstGeom prst="rect">
              <a:avLst/>
            </a:prstGeom>
            <a:noFill/>
          </p:spPr>
        </p:pic>
      </p:grpSp>
      <p:grpSp>
        <p:nvGrpSpPr>
          <p:cNvPr id="3" name="Group 102"/>
          <p:cNvGrpSpPr/>
          <p:nvPr/>
        </p:nvGrpSpPr>
        <p:grpSpPr>
          <a:xfrm>
            <a:off x="7201454" y="3116533"/>
            <a:ext cx="1507186" cy="1002147"/>
            <a:chOff x="5808560" y="3218214"/>
            <a:chExt cx="1993528" cy="1325522"/>
          </a:xfrm>
        </p:grpSpPr>
        <p:pic>
          <p:nvPicPr>
            <p:cNvPr id="104" name="Picture 3" descr="E:\DVD_ART34\Artwork_Imagery\Icons - Illustrations\_WINDOWS VISTA ICONS\Female User woman people person.png"/>
            <p:cNvPicPr>
              <a:picLocks noChangeAspect="1" noChangeArrowheads="1"/>
            </p:cNvPicPr>
            <p:nvPr/>
          </p:nvPicPr>
          <p:blipFill>
            <a:blip r:embed="rId5" cstate="print"/>
            <a:srcRect/>
            <a:stretch>
              <a:fillRect/>
            </a:stretch>
          </p:blipFill>
          <p:spPr bwMode="auto">
            <a:xfrm>
              <a:off x="5808560" y="3407578"/>
              <a:ext cx="548973" cy="764641"/>
            </a:xfrm>
            <a:prstGeom prst="rect">
              <a:avLst/>
            </a:prstGeom>
            <a:noFill/>
          </p:spPr>
        </p:pic>
        <p:pic>
          <p:nvPicPr>
            <p:cNvPr id="105" name="Picture 5" descr="E:\DVD_ART34\Artwork_Imagery\Icons - Illustrations\_WINDOWS VISTA ICONS\Male man people person User.png"/>
            <p:cNvPicPr>
              <a:picLocks noChangeAspect="1" noChangeArrowheads="1"/>
            </p:cNvPicPr>
            <p:nvPr/>
          </p:nvPicPr>
          <p:blipFill>
            <a:blip r:embed="rId6" cstate="print"/>
            <a:srcRect/>
            <a:stretch>
              <a:fillRect/>
            </a:stretch>
          </p:blipFill>
          <p:spPr bwMode="auto">
            <a:xfrm>
              <a:off x="6323879" y="3218214"/>
              <a:ext cx="619555" cy="843066"/>
            </a:xfrm>
            <a:prstGeom prst="rect">
              <a:avLst/>
            </a:prstGeom>
            <a:noFill/>
          </p:spPr>
        </p:pic>
        <p:pic>
          <p:nvPicPr>
            <p:cNvPr id="106" name="Picture 4" descr="E:\DVD_ART34\Artwork_Imagery\Icons - Illustrations\_WINDOWS VISTA ICONS\Generic User person people.png"/>
            <p:cNvPicPr>
              <a:picLocks noChangeAspect="1" noChangeArrowheads="1"/>
            </p:cNvPicPr>
            <p:nvPr/>
          </p:nvPicPr>
          <p:blipFill>
            <a:blip r:embed="rId7" cstate="print"/>
            <a:srcRect/>
            <a:stretch>
              <a:fillRect/>
            </a:stretch>
          </p:blipFill>
          <p:spPr bwMode="auto">
            <a:xfrm>
              <a:off x="6281922" y="3712713"/>
              <a:ext cx="623476" cy="758759"/>
            </a:xfrm>
            <a:prstGeom prst="rect">
              <a:avLst/>
            </a:prstGeom>
            <a:noFill/>
          </p:spPr>
        </p:pic>
        <p:pic>
          <p:nvPicPr>
            <p:cNvPr id="107" name="Picture 6" descr="E:\DVD_ART34\Artwork_Imagery\Icons - Illustrations\_WINDOWS VISTA ICONS\Users man woman people persons.png"/>
            <p:cNvPicPr>
              <a:picLocks noChangeAspect="1" noChangeArrowheads="1"/>
            </p:cNvPicPr>
            <p:nvPr/>
          </p:nvPicPr>
          <p:blipFill>
            <a:blip r:embed="rId8" cstate="print"/>
            <a:srcRect/>
            <a:stretch>
              <a:fillRect/>
            </a:stretch>
          </p:blipFill>
          <p:spPr bwMode="auto">
            <a:xfrm>
              <a:off x="6819880" y="3561528"/>
              <a:ext cx="982208" cy="982208"/>
            </a:xfrm>
            <a:prstGeom prst="rect">
              <a:avLst/>
            </a:prstGeom>
            <a:noFill/>
          </p:spPr>
        </p:pic>
      </p:grpSp>
      <p:grpSp>
        <p:nvGrpSpPr>
          <p:cNvPr id="4" name="Group 88"/>
          <p:cNvGrpSpPr/>
          <p:nvPr/>
        </p:nvGrpSpPr>
        <p:grpSpPr>
          <a:xfrm>
            <a:off x="6716033" y="3901977"/>
            <a:ext cx="1507186" cy="1002147"/>
            <a:chOff x="5808560" y="3218214"/>
            <a:chExt cx="1993528" cy="1325522"/>
          </a:xfrm>
        </p:grpSpPr>
        <p:pic>
          <p:nvPicPr>
            <p:cNvPr id="1027" name="Picture 3" descr="E:\DVD_ART34\Artwork_Imagery\Icons - Illustrations\_WINDOWS VISTA ICONS\Female User woman people person.png"/>
            <p:cNvPicPr>
              <a:picLocks noChangeAspect="1" noChangeArrowheads="1"/>
            </p:cNvPicPr>
            <p:nvPr/>
          </p:nvPicPr>
          <p:blipFill>
            <a:blip r:embed="rId5" cstate="print"/>
            <a:srcRect/>
            <a:stretch>
              <a:fillRect/>
            </a:stretch>
          </p:blipFill>
          <p:spPr bwMode="auto">
            <a:xfrm>
              <a:off x="5808560" y="3407578"/>
              <a:ext cx="548973" cy="764641"/>
            </a:xfrm>
            <a:prstGeom prst="rect">
              <a:avLst/>
            </a:prstGeom>
            <a:noFill/>
          </p:spPr>
        </p:pic>
        <p:pic>
          <p:nvPicPr>
            <p:cNvPr id="1029" name="Picture 5" descr="E:\DVD_ART34\Artwork_Imagery\Icons - Illustrations\_WINDOWS VISTA ICONS\Male man people person User.png"/>
            <p:cNvPicPr>
              <a:picLocks noChangeAspect="1" noChangeArrowheads="1"/>
            </p:cNvPicPr>
            <p:nvPr/>
          </p:nvPicPr>
          <p:blipFill>
            <a:blip r:embed="rId6" cstate="print"/>
            <a:srcRect/>
            <a:stretch>
              <a:fillRect/>
            </a:stretch>
          </p:blipFill>
          <p:spPr bwMode="auto">
            <a:xfrm>
              <a:off x="6323879" y="3218214"/>
              <a:ext cx="619555" cy="843066"/>
            </a:xfrm>
            <a:prstGeom prst="rect">
              <a:avLst/>
            </a:prstGeom>
            <a:noFill/>
          </p:spPr>
        </p:pic>
        <p:pic>
          <p:nvPicPr>
            <p:cNvPr id="1028" name="Picture 4" descr="E:\DVD_ART34\Artwork_Imagery\Icons - Illustrations\_WINDOWS VISTA ICONS\Generic User person people.png"/>
            <p:cNvPicPr>
              <a:picLocks noChangeAspect="1" noChangeArrowheads="1"/>
            </p:cNvPicPr>
            <p:nvPr/>
          </p:nvPicPr>
          <p:blipFill>
            <a:blip r:embed="rId7" cstate="print"/>
            <a:srcRect/>
            <a:stretch>
              <a:fillRect/>
            </a:stretch>
          </p:blipFill>
          <p:spPr bwMode="auto">
            <a:xfrm>
              <a:off x="6281922" y="3712713"/>
              <a:ext cx="623476" cy="758759"/>
            </a:xfrm>
            <a:prstGeom prst="rect">
              <a:avLst/>
            </a:prstGeom>
            <a:noFill/>
          </p:spPr>
        </p:pic>
        <p:pic>
          <p:nvPicPr>
            <p:cNvPr id="1030" name="Picture 6" descr="E:\DVD_ART34\Artwork_Imagery\Icons - Illustrations\_WINDOWS VISTA ICONS\Users man woman people persons.png"/>
            <p:cNvPicPr>
              <a:picLocks noChangeAspect="1" noChangeArrowheads="1"/>
            </p:cNvPicPr>
            <p:nvPr/>
          </p:nvPicPr>
          <p:blipFill>
            <a:blip r:embed="rId8" cstate="print"/>
            <a:srcRect/>
            <a:stretch>
              <a:fillRect/>
            </a:stretch>
          </p:blipFill>
          <p:spPr bwMode="auto">
            <a:xfrm>
              <a:off x="6819880" y="3561528"/>
              <a:ext cx="982208" cy="982208"/>
            </a:xfrm>
            <a:prstGeom prst="rect">
              <a:avLst/>
            </a:prstGeom>
            <a:noFill/>
          </p:spPr>
        </p:pic>
      </p:grpSp>
      <p:grpSp>
        <p:nvGrpSpPr>
          <p:cNvPr id="5" name="Group 87"/>
          <p:cNvGrpSpPr/>
          <p:nvPr/>
        </p:nvGrpSpPr>
        <p:grpSpPr>
          <a:xfrm>
            <a:off x="7101810" y="4806037"/>
            <a:ext cx="1507186" cy="1002147"/>
            <a:chOff x="5379070" y="4344390"/>
            <a:chExt cx="1993528" cy="1325522"/>
          </a:xfrm>
        </p:grpSpPr>
        <p:pic>
          <p:nvPicPr>
            <p:cNvPr id="84" name="Picture 3" descr="E:\DVD_ART34\Artwork_Imagery\Icons - Illustrations\_WINDOWS VISTA ICONS\Female User woman people person.png"/>
            <p:cNvPicPr>
              <a:picLocks noChangeAspect="1" noChangeArrowheads="1"/>
            </p:cNvPicPr>
            <p:nvPr/>
          </p:nvPicPr>
          <p:blipFill>
            <a:blip r:embed="rId5" cstate="print"/>
            <a:srcRect/>
            <a:stretch>
              <a:fillRect/>
            </a:stretch>
          </p:blipFill>
          <p:spPr bwMode="auto">
            <a:xfrm>
              <a:off x="5379070" y="4533754"/>
              <a:ext cx="548973" cy="764641"/>
            </a:xfrm>
            <a:prstGeom prst="rect">
              <a:avLst/>
            </a:prstGeom>
            <a:noFill/>
          </p:spPr>
        </p:pic>
        <p:pic>
          <p:nvPicPr>
            <p:cNvPr id="85" name="Picture 5" descr="E:\DVD_ART34\Artwork_Imagery\Icons - Illustrations\_WINDOWS VISTA ICONS\Male man people person User.png"/>
            <p:cNvPicPr>
              <a:picLocks noChangeAspect="1" noChangeArrowheads="1"/>
            </p:cNvPicPr>
            <p:nvPr/>
          </p:nvPicPr>
          <p:blipFill>
            <a:blip r:embed="rId6" cstate="print"/>
            <a:srcRect/>
            <a:stretch>
              <a:fillRect/>
            </a:stretch>
          </p:blipFill>
          <p:spPr bwMode="auto">
            <a:xfrm>
              <a:off x="5894389" y="4344390"/>
              <a:ext cx="619555" cy="843066"/>
            </a:xfrm>
            <a:prstGeom prst="rect">
              <a:avLst/>
            </a:prstGeom>
            <a:noFill/>
          </p:spPr>
        </p:pic>
        <p:pic>
          <p:nvPicPr>
            <p:cNvPr id="86" name="Picture 4" descr="E:\DVD_ART34\Artwork_Imagery\Icons - Illustrations\_WINDOWS VISTA ICONS\Generic User person people.png"/>
            <p:cNvPicPr>
              <a:picLocks noChangeAspect="1" noChangeArrowheads="1"/>
            </p:cNvPicPr>
            <p:nvPr/>
          </p:nvPicPr>
          <p:blipFill>
            <a:blip r:embed="rId7" cstate="print"/>
            <a:srcRect/>
            <a:stretch>
              <a:fillRect/>
            </a:stretch>
          </p:blipFill>
          <p:spPr bwMode="auto">
            <a:xfrm>
              <a:off x="5852432" y="4838889"/>
              <a:ext cx="623476" cy="758759"/>
            </a:xfrm>
            <a:prstGeom prst="rect">
              <a:avLst/>
            </a:prstGeom>
            <a:noFill/>
          </p:spPr>
        </p:pic>
        <p:pic>
          <p:nvPicPr>
            <p:cNvPr id="87" name="Picture 6" descr="E:\DVD_ART34\Artwork_Imagery\Icons - Illustrations\_WINDOWS VISTA ICONS\Users man woman people persons.png"/>
            <p:cNvPicPr>
              <a:picLocks noChangeAspect="1" noChangeArrowheads="1"/>
            </p:cNvPicPr>
            <p:nvPr/>
          </p:nvPicPr>
          <p:blipFill>
            <a:blip r:embed="rId8" cstate="print"/>
            <a:srcRect/>
            <a:stretch>
              <a:fillRect/>
            </a:stretch>
          </p:blipFill>
          <p:spPr bwMode="auto">
            <a:xfrm>
              <a:off x="6390390" y="4687704"/>
              <a:ext cx="982208" cy="982208"/>
            </a:xfrm>
            <a:prstGeom prst="rect">
              <a:avLst/>
            </a:prstGeom>
            <a:noFill/>
          </p:spPr>
        </p:pic>
      </p:grpSp>
      <p:grpSp>
        <p:nvGrpSpPr>
          <p:cNvPr id="6" name="Group 120"/>
          <p:cNvGrpSpPr/>
          <p:nvPr/>
        </p:nvGrpSpPr>
        <p:grpSpPr>
          <a:xfrm>
            <a:off x="7199479" y="3114558"/>
            <a:ext cx="1507186" cy="1002147"/>
            <a:chOff x="5808560" y="3218214"/>
            <a:chExt cx="1993528" cy="1325522"/>
          </a:xfrm>
        </p:grpSpPr>
        <p:pic>
          <p:nvPicPr>
            <p:cNvPr id="122" name="Picture 3" descr="E:\DVD_ART34\Artwork_Imagery\Icons - Illustrations\_WINDOWS VISTA ICONS\Female User woman people person.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5808560" y="3407578"/>
              <a:ext cx="548973" cy="764641"/>
            </a:xfrm>
            <a:prstGeom prst="rect">
              <a:avLst/>
            </a:prstGeom>
            <a:noFill/>
          </p:spPr>
        </p:pic>
        <p:pic>
          <p:nvPicPr>
            <p:cNvPr id="123" name="Picture 5" descr="E:\DVD_ART34\Artwork_Imagery\Icons - Illustrations\_WINDOWS VISTA ICONS\Male man people person User.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6323879" y="3218214"/>
              <a:ext cx="619555" cy="843066"/>
            </a:xfrm>
            <a:prstGeom prst="rect">
              <a:avLst/>
            </a:prstGeom>
            <a:noFill/>
          </p:spPr>
        </p:pic>
        <p:pic>
          <p:nvPicPr>
            <p:cNvPr id="124" name="Picture 4" descr="E:\DVD_ART34\Artwork_Imagery\Icons - Illustrations\_WINDOWS VISTA ICONS\Generic User person people.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6281922" y="3712713"/>
              <a:ext cx="623476" cy="758759"/>
            </a:xfrm>
            <a:prstGeom prst="rect">
              <a:avLst/>
            </a:prstGeom>
            <a:noFill/>
          </p:spPr>
        </p:pic>
        <p:pic>
          <p:nvPicPr>
            <p:cNvPr id="125" name="Picture 6" descr="E:\DVD_ART34\Artwork_Imagery\Icons - Illustrations\_WINDOWS VISTA ICONS\Users man woman people persons.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6819880" y="3561528"/>
              <a:ext cx="982208" cy="982208"/>
            </a:xfrm>
            <a:prstGeom prst="rect">
              <a:avLst/>
            </a:prstGeom>
            <a:noFill/>
          </p:spPr>
        </p:pic>
      </p:grpSp>
      <p:grpSp>
        <p:nvGrpSpPr>
          <p:cNvPr id="7" name="Group 130"/>
          <p:cNvGrpSpPr/>
          <p:nvPr/>
        </p:nvGrpSpPr>
        <p:grpSpPr>
          <a:xfrm>
            <a:off x="6717978" y="3903922"/>
            <a:ext cx="1507186" cy="1002147"/>
            <a:chOff x="5808560" y="3218214"/>
            <a:chExt cx="1993528" cy="1325522"/>
          </a:xfrm>
        </p:grpSpPr>
        <p:pic>
          <p:nvPicPr>
            <p:cNvPr id="132" name="Picture 3" descr="E:\DVD_ART34\Artwork_Imagery\Icons - Illustrations\_WINDOWS VISTA ICONS\Female User woman people person.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5808560" y="3407578"/>
              <a:ext cx="548973" cy="764641"/>
            </a:xfrm>
            <a:prstGeom prst="rect">
              <a:avLst/>
            </a:prstGeom>
            <a:noFill/>
          </p:spPr>
        </p:pic>
        <p:pic>
          <p:nvPicPr>
            <p:cNvPr id="133" name="Picture 5" descr="E:\DVD_ART34\Artwork_Imagery\Icons - Illustrations\_WINDOWS VISTA ICONS\Male man people person User.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6323879" y="3218214"/>
              <a:ext cx="619555" cy="843066"/>
            </a:xfrm>
            <a:prstGeom prst="rect">
              <a:avLst/>
            </a:prstGeom>
            <a:noFill/>
          </p:spPr>
        </p:pic>
        <p:pic>
          <p:nvPicPr>
            <p:cNvPr id="134" name="Picture 4" descr="E:\DVD_ART34\Artwork_Imagery\Icons - Illustrations\_WINDOWS VISTA ICONS\Generic User person people.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6281922" y="3712713"/>
              <a:ext cx="623476" cy="758759"/>
            </a:xfrm>
            <a:prstGeom prst="rect">
              <a:avLst/>
            </a:prstGeom>
            <a:noFill/>
          </p:spPr>
        </p:pic>
        <p:pic>
          <p:nvPicPr>
            <p:cNvPr id="135" name="Picture 6" descr="E:\DVD_ART34\Artwork_Imagery\Icons - Illustrations\_WINDOWS VISTA ICONS\Users man woman people persons.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6819880" y="3561528"/>
              <a:ext cx="982208" cy="982208"/>
            </a:xfrm>
            <a:prstGeom prst="rect">
              <a:avLst/>
            </a:prstGeom>
            <a:noFill/>
          </p:spPr>
        </p:pic>
      </p:grpSp>
      <p:grpSp>
        <p:nvGrpSpPr>
          <p:cNvPr id="8" name="Group 125"/>
          <p:cNvGrpSpPr/>
          <p:nvPr/>
        </p:nvGrpSpPr>
        <p:grpSpPr>
          <a:xfrm>
            <a:off x="7099835" y="4804062"/>
            <a:ext cx="1507186" cy="1002147"/>
            <a:chOff x="5379070" y="4344390"/>
            <a:chExt cx="1993528" cy="1325522"/>
          </a:xfrm>
        </p:grpSpPr>
        <p:pic>
          <p:nvPicPr>
            <p:cNvPr id="127" name="Picture 3" descr="E:\DVD_ART34\Artwork_Imagery\Icons - Illustrations\_WINDOWS VISTA ICONS\Female User woman people person.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5379070" y="4533754"/>
              <a:ext cx="548973" cy="764641"/>
            </a:xfrm>
            <a:prstGeom prst="rect">
              <a:avLst/>
            </a:prstGeom>
            <a:noFill/>
          </p:spPr>
        </p:pic>
        <p:pic>
          <p:nvPicPr>
            <p:cNvPr id="128" name="Picture 5" descr="E:\DVD_ART34\Artwork_Imagery\Icons - Illustrations\_WINDOWS VISTA ICONS\Male man people person User.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5894389" y="4344390"/>
              <a:ext cx="619555" cy="843066"/>
            </a:xfrm>
            <a:prstGeom prst="rect">
              <a:avLst/>
            </a:prstGeom>
            <a:noFill/>
          </p:spPr>
        </p:pic>
        <p:pic>
          <p:nvPicPr>
            <p:cNvPr id="129" name="Picture 4" descr="E:\DVD_ART34\Artwork_Imagery\Icons - Illustrations\_WINDOWS VISTA ICONS\Generic User person people.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5852432" y="4838889"/>
              <a:ext cx="623476" cy="758759"/>
            </a:xfrm>
            <a:prstGeom prst="rect">
              <a:avLst/>
            </a:prstGeom>
            <a:noFill/>
          </p:spPr>
        </p:pic>
        <p:pic>
          <p:nvPicPr>
            <p:cNvPr id="130" name="Picture 6" descr="E:\DVD_ART34\Artwork_Imagery\Icons - Illustrations\_WINDOWS VISTA ICONS\Users man woman people persons.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6390390" y="4687704"/>
              <a:ext cx="982208" cy="982208"/>
            </a:xfrm>
            <a:prstGeom prst="rect">
              <a:avLst/>
            </a:prstGeom>
            <a:noFill/>
          </p:spPr>
        </p:pic>
      </p:grpSp>
      <p:pic>
        <p:nvPicPr>
          <p:cNvPr id="1032" name="Picture 8" descr="E:\DVD_ART34\Artwork_Imagery\Shapes\Arrows\Gold Gradient Collection\arrow 0 gold  arrow double headed 3-2.png"/>
          <p:cNvPicPr>
            <a:picLocks noChangeAspect="1" noChangeArrowheads="1"/>
          </p:cNvPicPr>
          <p:nvPr/>
        </p:nvPicPr>
        <p:blipFill>
          <a:blip r:embed="rId9" cstate="print"/>
          <a:srcRect/>
          <a:stretch>
            <a:fillRect/>
          </a:stretch>
        </p:blipFill>
        <p:spPr bwMode="auto">
          <a:xfrm>
            <a:off x="3989482" y="4042046"/>
            <a:ext cx="2550206" cy="485301"/>
          </a:xfrm>
          <a:prstGeom prst="rect">
            <a:avLst/>
          </a:prstGeom>
          <a:noFill/>
        </p:spPr>
      </p:pic>
      <p:grpSp>
        <p:nvGrpSpPr>
          <p:cNvPr id="9" name="Group 137"/>
          <p:cNvGrpSpPr/>
          <p:nvPr/>
        </p:nvGrpSpPr>
        <p:grpSpPr>
          <a:xfrm>
            <a:off x="4690432" y="3744339"/>
            <a:ext cx="1160648" cy="1160648"/>
            <a:chOff x="4515922" y="3644900"/>
            <a:chExt cx="1160648" cy="1160648"/>
          </a:xfrm>
        </p:grpSpPr>
        <p:pic>
          <p:nvPicPr>
            <p:cNvPr id="1033" name="Picture 9" descr="E:\DVD_ART34\Artwork_Imagery\Icons - Illustrations\_WINDOWS VISTA ICONS\Flip 3D Vista screen.png"/>
            <p:cNvPicPr>
              <a:picLocks noChangeAspect="1" noChangeArrowheads="1"/>
            </p:cNvPicPr>
            <p:nvPr/>
          </p:nvPicPr>
          <p:blipFill>
            <a:blip r:embed="rId10" cstate="print"/>
            <a:srcRect/>
            <a:stretch>
              <a:fillRect/>
            </a:stretch>
          </p:blipFill>
          <p:spPr bwMode="auto">
            <a:xfrm>
              <a:off x="4515922" y="3644900"/>
              <a:ext cx="855848" cy="855848"/>
            </a:xfrm>
            <a:prstGeom prst="rect">
              <a:avLst/>
            </a:prstGeom>
            <a:noFill/>
          </p:spPr>
        </p:pic>
        <p:pic>
          <p:nvPicPr>
            <p:cNvPr id="136" name="Picture 9" descr="E:\DVD_ART34\Artwork_Imagery\Icons - Illustrations\_WINDOWS VISTA ICONS\Flip 3D Vista screen.png"/>
            <p:cNvPicPr>
              <a:picLocks noChangeAspect="1" noChangeArrowheads="1"/>
            </p:cNvPicPr>
            <p:nvPr/>
          </p:nvPicPr>
          <p:blipFill>
            <a:blip r:embed="rId10" cstate="print"/>
            <a:srcRect/>
            <a:stretch>
              <a:fillRect/>
            </a:stretch>
          </p:blipFill>
          <p:spPr bwMode="auto">
            <a:xfrm>
              <a:off x="4668322" y="3797300"/>
              <a:ext cx="855848" cy="855848"/>
            </a:xfrm>
            <a:prstGeom prst="rect">
              <a:avLst/>
            </a:prstGeom>
            <a:noFill/>
          </p:spPr>
        </p:pic>
        <p:pic>
          <p:nvPicPr>
            <p:cNvPr id="137" name="Picture 9" descr="E:\DVD_ART34\Artwork_Imagery\Icons - Illustrations\_WINDOWS VISTA ICONS\Flip 3D Vista screen.png"/>
            <p:cNvPicPr>
              <a:picLocks noChangeAspect="1" noChangeArrowheads="1"/>
            </p:cNvPicPr>
            <p:nvPr/>
          </p:nvPicPr>
          <p:blipFill>
            <a:blip r:embed="rId10" cstate="print"/>
            <a:srcRect/>
            <a:stretch>
              <a:fillRect/>
            </a:stretch>
          </p:blipFill>
          <p:spPr bwMode="auto">
            <a:xfrm>
              <a:off x="4820722" y="3949700"/>
              <a:ext cx="855848" cy="855848"/>
            </a:xfrm>
            <a:prstGeom prst="rect">
              <a:avLst/>
            </a:prstGeom>
            <a:noFill/>
          </p:spPr>
        </p:pic>
      </p:grpSp>
      <p:sp>
        <p:nvSpPr>
          <p:cNvPr id="115" name="Title 1"/>
          <p:cNvSpPr>
            <a:spLocks noGrp="1"/>
          </p:cNvSpPr>
          <p:nvPr>
            <p:ph type="title"/>
          </p:nvPr>
        </p:nvSpPr>
        <p:spPr/>
        <p:txBody>
          <a:bodyPr/>
          <a:lstStyle/>
          <a:p>
            <a:pPr algn="l"/>
            <a:r>
              <a:rPr lang="zh-CN" sz="4400" dirty="0" smtClean="0"/>
              <a:t>服务器虚拟化</a:t>
            </a:r>
            <a:r>
              <a:rPr lang="en-US" sz="5400" dirty="0" smtClean="0"/>
              <a:t/>
            </a:r>
            <a:br>
              <a:rPr lang="en-US" sz="5400" dirty="0" smtClean="0"/>
            </a:br>
            <a:r>
              <a:rPr lang="zh-CN" sz="2000" i="1" spc="-100" dirty="0" smtClean="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动态的基础架构</a:t>
            </a:r>
            <a:endParaRPr lang="zh-CN" sz="2000" i="1" spc="-100" dirty="0">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2.54975E-6 L 0.21232 -2.54975E-6 " pathEditMode="relative" rAng="0" ptsTypes="AA">
                                      <p:cBhvr>
                                        <p:cTn id="6" dur="1000" fill="hold"/>
                                        <p:tgtEl>
                                          <p:spTgt spid="117"/>
                                        </p:tgtEl>
                                        <p:attrNameLst>
                                          <p:attrName>ppt_x</p:attrName>
                                          <p:attrName>ppt_y</p:attrName>
                                        </p:attrNameLst>
                                      </p:cBhvr>
                                      <p:rCtr x="106" y="0"/>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childTnLst>
                                </p:cTn>
                              </p:par>
                            </p:childTnLst>
                          </p:cTn>
                        </p:par>
                        <p:par>
                          <p:cTn id="42" fill="hold">
                            <p:stCondLst>
                              <p:cond delay="2000"/>
                            </p:stCondLst>
                            <p:childTnLst>
                              <p:par>
                                <p:cTn id="43" presetID="10" presetClass="exit" presetSubtype="0" fill="hold" nodeType="afterEffect">
                                  <p:stCondLst>
                                    <p:cond delay="0"/>
                                  </p:stCondLst>
                                  <p:childTnLst>
                                    <p:animEffect transition="out" filter="fade">
                                      <p:cBhvr>
                                        <p:cTn id="44" dur="1000"/>
                                        <p:tgtEl>
                                          <p:spTgt spid="2"/>
                                        </p:tgtEl>
                                      </p:cBhvr>
                                    </p:animEffect>
                                    <p:set>
                                      <p:cBhvr>
                                        <p:cTn id="45" dur="1" fill="hold">
                                          <p:stCondLst>
                                            <p:cond delay="999"/>
                                          </p:stCondLst>
                                        </p:cTn>
                                        <p:tgtEl>
                                          <p:spTgt spid="2"/>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nodeType="afterEffect">
                                  <p:stCondLst>
                                    <p:cond delay="0"/>
                                  </p:stCondLst>
                                  <p:childTnLst>
                                    <p:animEffect transition="out" filter="fade">
                                      <p:cBhvr>
                                        <p:cTn id="48" dur="1000"/>
                                        <p:tgtEl>
                                          <p:spTgt spid="6"/>
                                        </p:tgtEl>
                                      </p:cBhvr>
                                    </p:animEffect>
                                    <p:set>
                                      <p:cBhvr>
                                        <p:cTn id="49" dur="1" fill="hold">
                                          <p:stCondLst>
                                            <p:cond delay="9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7"/>
                                        </p:tgtEl>
                                      </p:cBhvr>
                                    </p:animEffect>
                                    <p:set>
                                      <p:cBhvr>
                                        <p:cTn id="52" dur="1" fill="hold">
                                          <p:stCondLst>
                                            <p:cond delay="999"/>
                                          </p:stCondLst>
                                        </p:cTn>
                                        <p:tgtEl>
                                          <p:spTgt spid="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8"/>
                                        </p:tgtEl>
                                      </p:cBhvr>
                                    </p:animEffect>
                                    <p:set>
                                      <p:cBhvr>
                                        <p:cTn id="55" dur="1" fill="hold">
                                          <p:stCondLst>
                                            <p:cond delay="9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00"/>
                                        <p:tgtEl>
                                          <p:spTgt spid="5"/>
                                        </p:tgtEl>
                                      </p:cBhvr>
                                    </p:animEffect>
                                    <p:set>
                                      <p:cBhvr>
                                        <p:cTn id="60" dur="1" fill="hold">
                                          <p:stCondLst>
                                            <p:cond delay="999"/>
                                          </p:stCondLst>
                                        </p:cTn>
                                        <p:tgtEl>
                                          <p:spTgt spid="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3"/>
                                        </p:tgtEl>
                                      </p:cBhvr>
                                    </p:animEffect>
                                    <p:set>
                                      <p:cBhvr>
                                        <p:cTn id="63" dur="1" fill="hold">
                                          <p:stCondLst>
                                            <p:cond delay="999"/>
                                          </p:stCondLst>
                                        </p:cTn>
                                        <p:tgtEl>
                                          <p:spTgt spid="3"/>
                                        </p:tgtEl>
                                        <p:attrNameLst>
                                          <p:attrName>style.visibility</p:attrName>
                                        </p:attrNameLst>
                                      </p:cBhvr>
                                      <p:to>
                                        <p:strVal val="hidden"/>
                                      </p:to>
                                    </p:set>
                                  </p:childTnLst>
                                </p:cTn>
                              </p:par>
                            </p:childTnLst>
                          </p:cTn>
                        </p:par>
                        <p:par>
                          <p:cTn id="64" fill="hold">
                            <p:stCondLst>
                              <p:cond delay="1000"/>
                            </p:stCondLst>
                            <p:childTnLst>
                              <p:par>
                                <p:cTn id="65" presetID="10" presetClass="exit" presetSubtype="0" fill="hold" nodeType="afterEffect">
                                  <p:stCondLst>
                                    <p:cond delay="0"/>
                                  </p:stCondLst>
                                  <p:childTnLst>
                                    <p:animEffect transition="out" filter="fade">
                                      <p:cBhvr>
                                        <p:cTn id="66" dur="1000"/>
                                        <p:tgtEl>
                                          <p:spTgt spid="76"/>
                                        </p:tgtEl>
                                      </p:cBhvr>
                                    </p:animEffect>
                                    <p:set>
                                      <p:cBhvr>
                                        <p:cTn id="67" dur="1" fill="hold">
                                          <p:stCondLst>
                                            <p:cond delay="999"/>
                                          </p:stCondLst>
                                        </p:cTn>
                                        <p:tgtEl>
                                          <p:spTgt spid="76"/>
                                        </p:tgtEl>
                                        <p:attrNameLst>
                                          <p:attrName>style.visibility</p:attrName>
                                        </p:attrNameLst>
                                      </p:cBhvr>
                                      <p:to>
                                        <p:strVal val="hidden"/>
                                      </p:to>
                                    </p:set>
                                  </p:childTnLst>
                                </p:cTn>
                              </p:par>
                            </p:childTnLst>
                          </p:cTn>
                        </p:par>
                        <p:par>
                          <p:cTn id="68" fill="hold">
                            <p:stCondLst>
                              <p:cond delay="2000"/>
                            </p:stCondLst>
                            <p:childTnLst>
                              <p:par>
                                <p:cTn id="69" presetID="10" presetClass="exit" presetSubtype="0" fill="hold" nodeType="afterEffect">
                                  <p:stCondLst>
                                    <p:cond delay="0"/>
                                  </p:stCondLst>
                                  <p:childTnLst>
                                    <p:animEffect transition="out" filter="fade">
                                      <p:cBhvr>
                                        <p:cTn id="70" dur="1000"/>
                                        <p:tgtEl>
                                          <p:spTgt spid="77"/>
                                        </p:tgtEl>
                                      </p:cBhvr>
                                    </p:animEffect>
                                    <p:set>
                                      <p:cBhvr>
                                        <p:cTn id="71" dur="1" fill="hold">
                                          <p:stCondLst>
                                            <p:cond delay="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5" descr="Server-3U-Physical-Base"/>
          <p:cNvPicPr>
            <a:picLocks noChangeAspect="1" noChangeArrowheads="1"/>
          </p:cNvPicPr>
          <p:nvPr/>
        </p:nvPicPr>
        <p:blipFill>
          <a:blip r:embed="rId4" cstate="print"/>
          <a:srcRect/>
          <a:stretch>
            <a:fillRect/>
          </a:stretch>
        </p:blipFill>
        <p:spPr bwMode="auto">
          <a:xfrm>
            <a:off x="762000" y="4648200"/>
            <a:ext cx="2035175" cy="1520825"/>
          </a:xfrm>
          <a:prstGeom prst="rect">
            <a:avLst/>
          </a:prstGeom>
          <a:noFill/>
          <a:ln w="9525">
            <a:noFill/>
            <a:miter lim="800000"/>
            <a:headEnd/>
            <a:tailEnd/>
          </a:ln>
        </p:spPr>
      </p:pic>
      <p:pic>
        <p:nvPicPr>
          <p:cNvPr id="14" name="Picture 11" descr="\\.PSF\Parallels Share\Virtualization Slides\Server-Virtual-Single.png"/>
          <p:cNvPicPr>
            <a:picLocks noChangeAspect="1" noChangeArrowheads="1"/>
          </p:cNvPicPr>
          <p:nvPr/>
        </p:nvPicPr>
        <p:blipFill>
          <a:blip r:embed="rId5" cstate="print"/>
          <a:srcRect/>
          <a:stretch>
            <a:fillRect/>
          </a:stretch>
        </p:blipFill>
        <p:spPr bwMode="auto">
          <a:xfrm>
            <a:off x="1073150" y="4487446"/>
            <a:ext cx="1339712" cy="1015072"/>
          </a:xfrm>
          <a:prstGeom prst="rect">
            <a:avLst/>
          </a:prstGeom>
          <a:noFill/>
        </p:spPr>
      </p:pic>
      <p:pic>
        <p:nvPicPr>
          <p:cNvPr id="15" name="Picture 45" descr="Server-3U-Physical-Base"/>
          <p:cNvPicPr>
            <a:picLocks noChangeAspect="1" noChangeArrowheads="1"/>
          </p:cNvPicPr>
          <p:nvPr/>
        </p:nvPicPr>
        <p:blipFill>
          <a:blip r:embed="rId4" cstate="print"/>
          <a:srcRect/>
          <a:stretch>
            <a:fillRect/>
          </a:stretch>
        </p:blipFill>
        <p:spPr bwMode="auto">
          <a:xfrm>
            <a:off x="4572000" y="1524000"/>
            <a:ext cx="2035175" cy="1520825"/>
          </a:xfrm>
          <a:prstGeom prst="rect">
            <a:avLst/>
          </a:prstGeom>
          <a:noFill/>
          <a:ln w="9525">
            <a:noFill/>
            <a:miter lim="800000"/>
            <a:headEnd/>
            <a:tailEnd/>
          </a:ln>
        </p:spPr>
      </p:pic>
      <p:pic>
        <p:nvPicPr>
          <p:cNvPr id="16" name="Picture 11" descr="\\.PSF\Parallels Share\Virtualization Slides\Server-Virtual-Single.png"/>
          <p:cNvPicPr>
            <a:picLocks noChangeAspect="1" noChangeArrowheads="1"/>
          </p:cNvPicPr>
          <p:nvPr/>
        </p:nvPicPr>
        <p:blipFill>
          <a:blip r:embed="rId5" cstate="print"/>
          <a:srcRect/>
          <a:stretch>
            <a:fillRect/>
          </a:stretch>
        </p:blipFill>
        <p:spPr bwMode="auto">
          <a:xfrm>
            <a:off x="1073150" y="4182646"/>
            <a:ext cx="1339712" cy="1015072"/>
          </a:xfrm>
          <a:prstGeom prst="rect">
            <a:avLst/>
          </a:prstGeom>
          <a:noFill/>
        </p:spPr>
      </p:pic>
      <p:pic>
        <p:nvPicPr>
          <p:cNvPr id="17" name="Picture 11" descr="\\.PSF\Parallels Share\Virtualization Slides\Server-Virtual-Single.png"/>
          <p:cNvPicPr>
            <a:picLocks noChangeAspect="1" noChangeArrowheads="1"/>
          </p:cNvPicPr>
          <p:nvPr/>
        </p:nvPicPr>
        <p:blipFill>
          <a:blip r:embed="rId5" cstate="print"/>
          <a:srcRect/>
          <a:stretch>
            <a:fillRect/>
          </a:stretch>
        </p:blipFill>
        <p:spPr bwMode="auto">
          <a:xfrm>
            <a:off x="1073150" y="3877846"/>
            <a:ext cx="1339712" cy="1015072"/>
          </a:xfrm>
          <a:prstGeom prst="rect">
            <a:avLst/>
          </a:prstGeom>
          <a:noFill/>
        </p:spPr>
      </p:pic>
      <p:pic>
        <p:nvPicPr>
          <p:cNvPr id="21" name="Picture 45" descr="Server-3U-Physical-Base"/>
          <p:cNvPicPr>
            <a:picLocks noChangeAspect="1" noChangeArrowheads="1"/>
          </p:cNvPicPr>
          <p:nvPr/>
        </p:nvPicPr>
        <p:blipFill>
          <a:blip r:embed="rId4" cstate="print"/>
          <a:srcRect/>
          <a:stretch>
            <a:fillRect/>
          </a:stretch>
        </p:blipFill>
        <p:spPr bwMode="auto">
          <a:xfrm>
            <a:off x="6096000" y="2286000"/>
            <a:ext cx="2035175" cy="1520825"/>
          </a:xfrm>
          <a:prstGeom prst="rect">
            <a:avLst/>
          </a:prstGeom>
          <a:noFill/>
          <a:ln w="9525">
            <a:noFill/>
            <a:miter lim="800000"/>
            <a:headEnd/>
            <a:tailEnd/>
          </a:ln>
        </p:spPr>
      </p:pic>
      <p:pic>
        <p:nvPicPr>
          <p:cNvPr id="22" name="Picture 11" descr="\\.PSF\Parallels Share\Virtualization Slides\Server-Virtual-Single.png"/>
          <p:cNvPicPr>
            <a:picLocks noChangeAspect="1" noChangeArrowheads="1"/>
          </p:cNvPicPr>
          <p:nvPr/>
        </p:nvPicPr>
        <p:blipFill>
          <a:blip r:embed="rId5" cstate="print"/>
          <a:srcRect/>
          <a:stretch>
            <a:fillRect/>
          </a:stretch>
        </p:blipFill>
        <p:spPr bwMode="auto">
          <a:xfrm>
            <a:off x="6400800" y="2133600"/>
            <a:ext cx="1339712" cy="1015072"/>
          </a:xfrm>
          <a:prstGeom prst="rect">
            <a:avLst/>
          </a:prstGeom>
          <a:noFill/>
        </p:spPr>
      </p:pic>
      <p:pic>
        <p:nvPicPr>
          <p:cNvPr id="23" name="Picture 11" descr="\\.PSF\Parallels Share\Virtualization Slides\Server-Virtual-Single.png"/>
          <p:cNvPicPr>
            <a:picLocks noChangeAspect="1" noChangeArrowheads="1"/>
          </p:cNvPicPr>
          <p:nvPr/>
        </p:nvPicPr>
        <p:blipFill>
          <a:blip r:embed="rId5" cstate="print"/>
          <a:srcRect/>
          <a:stretch>
            <a:fillRect/>
          </a:stretch>
        </p:blipFill>
        <p:spPr bwMode="auto">
          <a:xfrm>
            <a:off x="6400800" y="1828800"/>
            <a:ext cx="1339712" cy="1015072"/>
          </a:xfrm>
          <a:prstGeom prst="rect">
            <a:avLst/>
          </a:prstGeom>
          <a:noFill/>
        </p:spPr>
      </p:pic>
      <p:pic>
        <p:nvPicPr>
          <p:cNvPr id="18" name="Picture 45" descr="Server-3U-Physical-Base"/>
          <p:cNvPicPr>
            <a:picLocks noChangeAspect="1" noChangeArrowheads="1"/>
          </p:cNvPicPr>
          <p:nvPr/>
        </p:nvPicPr>
        <p:blipFill>
          <a:blip r:embed="rId4" cstate="print"/>
          <a:srcRect/>
          <a:stretch>
            <a:fillRect/>
          </a:stretch>
        </p:blipFill>
        <p:spPr bwMode="auto">
          <a:xfrm>
            <a:off x="7010400" y="2822575"/>
            <a:ext cx="2035175" cy="1520825"/>
          </a:xfrm>
          <a:prstGeom prst="rect">
            <a:avLst/>
          </a:prstGeom>
          <a:noFill/>
          <a:ln w="9525">
            <a:noFill/>
            <a:miter lim="800000"/>
            <a:headEnd/>
            <a:tailEnd/>
          </a:ln>
        </p:spPr>
      </p:pic>
      <p:pic>
        <p:nvPicPr>
          <p:cNvPr id="19" name="Picture 11" descr="\\.PSF\Parallels Share\Virtualization Slides\Server-Virtual-Single.png"/>
          <p:cNvPicPr>
            <a:picLocks noChangeAspect="1" noChangeArrowheads="1"/>
          </p:cNvPicPr>
          <p:nvPr/>
        </p:nvPicPr>
        <p:blipFill>
          <a:blip r:embed="rId5" cstate="print"/>
          <a:srcRect/>
          <a:stretch>
            <a:fillRect/>
          </a:stretch>
        </p:blipFill>
        <p:spPr bwMode="auto">
          <a:xfrm>
            <a:off x="7315200" y="2670175"/>
            <a:ext cx="1339712" cy="1015072"/>
          </a:xfrm>
          <a:prstGeom prst="rect">
            <a:avLst/>
          </a:prstGeom>
          <a:noFill/>
        </p:spPr>
      </p:pic>
      <p:pic>
        <p:nvPicPr>
          <p:cNvPr id="25" name="Picture 11" descr="\\.PSF\Parallels Share\Virtualization Slides\Server-Virtual-Single.png"/>
          <p:cNvPicPr>
            <a:picLocks noChangeAspect="1" noChangeArrowheads="1"/>
          </p:cNvPicPr>
          <p:nvPr/>
        </p:nvPicPr>
        <p:blipFill>
          <a:blip r:embed="rId5" cstate="print"/>
          <a:srcRect/>
          <a:stretch>
            <a:fillRect/>
          </a:stretch>
        </p:blipFill>
        <p:spPr bwMode="auto">
          <a:xfrm>
            <a:off x="6400800" y="1524000"/>
            <a:ext cx="1339712" cy="1015072"/>
          </a:xfrm>
          <a:prstGeom prst="rect">
            <a:avLst/>
          </a:prstGeom>
          <a:noFill/>
        </p:spPr>
      </p:pic>
      <p:pic>
        <p:nvPicPr>
          <p:cNvPr id="26" name="Picture 11" descr="\\.PSF\Parallels Share\Virtualization Slides\Server-Virtual-Single.png"/>
          <p:cNvPicPr>
            <a:picLocks noChangeAspect="1" noChangeArrowheads="1"/>
          </p:cNvPicPr>
          <p:nvPr/>
        </p:nvPicPr>
        <p:blipFill>
          <a:blip r:embed="rId5" cstate="print"/>
          <a:srcRect/>
          <a:stretch>
            <a:fillRect/>
          </a:stretch>
        </p:blipFill>
        <p:spPr bwMode="auto">
          <a:xfrm>
            <a:off x="7315200" y="2362200"/>
            <a:ext cx="1339712" cy="1015072"/>
          </a:xfrm>
          <a:prstGeom prst="rect">
            <a:avLst/>
          </a:prstGeom>
          <a:noFill/>
        </p:spPr>
      </p:pic>
      <p:pic>
        <p:nvPicPr>
          <p:cNvPr id="27" name="Picture 11" descr="\\.PSF\Parallels Share\Virtualization Slides\Server-Virtual-Single.png"/>
          <p:cNvPicPr>
            <a:picLocks noChangeAspect="1" noChangeArrowheads="1"/>
          </p:cNvPicPr>
          <p:nvPr/>
        </p:nvPicPr>
        <p:blipFill>
          <a:blip r:embed="rId5" cstate="print"/>
          <a:srcRect/>
          <a:stretch>
            <a:fillRect/>
          </a:stretch>
        </p:blipFill>
        <p:spPr bwMode="auto">
          <a:xfrm>
            <a:off x="7315200" y="2057400"/>
            <a:ext cx="1339712" cy="1015072"/>
          </a:xfrm>
          <a:prstGeom prst="rect">
            <a:avLst/>
          </a:prstGeom>
          <a:noFill/>
        </p:spPr>
      </p:pic>
      <p:sp>
        <p:nvSpPr>
          <p:cNvPr id="20" name="Cloud 19"/>
          <p:cNvSpPr/>
          <p:nvPr/>
        </p:nvSpPr>
        <p:spPr bwMode="auto">
          <a:xfrm>
            <a:off x="2438400" y="2743200"/>
            <a:ext cx="2971800" cy="2286000"/>
          </a:xfrm>
          <a:prstGeom prst="clou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TextBox 23"/>
          <p:cNvSpPr txBox="1"/>
          <p:nvPr/>
        </p:nvSpPr>
        <p:spPr>
          <a:xfrm>
            <a:off x="3657600" y="1600200"/>
            <a:ext cx="1447800" cy="400110"/>
          </a:xfrm>
          <a:prstGeom prst="rect">
            <a:avLst/>
          </a:prstGeom>
          <a:noFill/>
        </p:spPr>
        <p:txBody>
          <a:bodyPr wrap="square" rtlCol="0">
            <a:spAutoFit/>
          </a:bodyPr>
          <a:lstStyle/>
          <a:p>
            <a:r>
              <a:rPr lang="zh-CN" altLang="en-US" sz="2000" spc="-100" dirty="0" smtClean="0">
                <a:ln w="3175">
                  <a:noFill/>
                </a:ln>
                <a:solidFill>
                  <a:schemeClr val="accent1"/>
                </a:solidFill>
                <a:effectLst>
                  <a:outerShdw blurRad="38100" dist="38100" dir="2700000" algn="tl" rotWithShape="0">
                    <a:srgbClr val="000000">
                      <a:alpha val="43137"/>
                    </a:srgbClr>
                  </a:outerShdw>
                </a:effectLst>
                <a:latin typeface="微软雅黑" pitchFamily="34" charset="-122"/>
                <a:ea typeface="微软雅黑" pitchFamily="34" charset="-122"/>
                <a:cs typeface="Arial" charset="0"/>
              </a:rPr>
              <a:t>备份服务器</a:t>
            </a:r>
            <a:endParaRPr lang="en-US" altLang="en-US" sz="2000" spc="-100" dirty="0">
              <a:ln w="3175">
                <a:noFill/>
              </a:ln>
              <a:solidFill>
                <a:schemeClr val="accent1"/>
              </a:solidFill>
              <a:effectLst>
                <a:outerShdw blurRad="38100" dist="38100" dir="2700000" algn="tl" rotWithShape="0">
                  <a:srgbClr val="000000">
                    <a:alpha val="43137"/>
                  </a:srgbClr>
                </a:outerShdw>
              </a:effectLst>
              <a:latin typeface="微软雅黑" pitchFamily="34" charset="-122"/>
              <a:ea typeface="微软雅黑" pitchFamily="34" charset="-122"/>
              <a:cs typeface="Arial" charset="0"/>
            </a:endParaRPr>
          </a:p>
        </p:txBody>
      </p:sp>
      <p:sp>
        <p:nvSpPr>
          <p:cNvPr id="28" name="TextBox 27"/>
          <p:cNvSpPr txBox="1"/>
          <p:nvPr/>
        </p:nvSpPr>
        <p:spPr>
          <a:xfrm>
            <a:off x="838200" y="5943600"/>
            <a:ext cx="2362200" cy="369332"/>
          </a:xfrm>
          <a:prstGeom prst="rect">
            <a:avLst/>
          </a:prstGeom>
          <a:noFill/>
        </p:spPr>
        <p:txBody>
          <a:bodyPr wrap="square" rtlCol="0">
            <a:spAutoFit/>
          </a:bodyPr>
          <a:lstStyle/>
          <a:p>
            <a:r>
              <a:rPr lang="zh-CN" altLang="en-US" dirty="0" smtClean="0">
                <a:solidFill>
                  <a:schemeClr val="accent1"/>
                </a:solidFill>
                <a:effectLst>
                  <a:outerShdw blurRad="38100" dist="38100" dir="2700000" algn="tl">
                    <a:srgbClr val="000000">
                      <a:alpha val="43137"/>
                    </a:srgbClr>
                  </a:outerShdw>
                </a:effectLst>
              </a:rPr>
              <a:t>虚拟化服务器宿主机</a:t>
            </a:r>
            <a:endParaRPr lang="en-US" dirty="0">
              <a:solidFill>
                <a:schemeClr val="accent1"/>
              </a:solidFill>
              <a:effectLst>
                <a:outerShdw blurRad="38100" dist="38100" dir="2700000" algn="tl">
                  <a:srgbClr val="000000">
                    <a:alpha val="43137"/>
                  </a:srgbClr>
                </a:outerShdw>
              </a:effectLst>
            </a:endParaRPr>
          </a:p>
        </p:txBody>
      </p:sp>
      <p:sp>
        <p:nvSpPr>
          <p:cNvPr id="29" name="TextBox 28"/>
          <p:cNvSpPr txBox="1"/>
          <p:nvPr/>
        </p:nvSpPr>
        <p:spPr>
          <a:xfrm>
            <a:off x="6477000" y="4211429"/>
            <a:ext cx="2362200" cy="646331"/>
          </a:xfrm>
          <a:prstGeom prst="rect">
            <a:avLst/>
          </a:prstGeom>
          <a:noFill/>
        </p:spPr>
        <p:txBody>
          <a:bodyPr wrap="square" rtlCol="0">
            <a:spAutoFit/>
          </a:bodyPr>
          <a:lstStyle/>
          <a:p>
            <a:r>
              <a:rPr lang="zh-CN" altLang="en-US" dirty="0" smtClean="0">
                <a:solidFill>
                  <a:schemeClr val="accent1"/>
                </a:solidFill>
                <a:effectLst>
                  <a:outerShdw blurRad="38100" dist="38100" dir="2700000" algn="tl">
                    <a:srgbClr val="000000">
                      <a:alpha val="43137"/>
                    </a:srgbClr>
                  </a:outerShdw>
                </a:effectLst>
              </a:rPr>
              <a:t>虚拟化服务器宿主机</a:t>
            </a:r>
            <a:endParaRPr lang="en-US" dirty="0" smtClean="0">
              <a:solidFill>
                <a:schemeClr val="accent1"/>
              </a:solidFill>
              <a:effectLst>
                <a:outerShdw blurRad="38100" dist="38100" dir="2700000" algn="tl">
                  <a:srgbClr val="000000">
                    <a:alpha val="43137"/>
                  </a:srgbClr>
                </a:outerShdw>
              </a:effectLst>
            </a:endParaRPr>
          </a:p>
          <a:p>
            <a:endParaRPr lang="en-US" dirty="0">
              <a:solidFill>
                <a:schemeClr val="accent1"/>
              </a:solidFill>
              <a:effectLst>
                <a:outerShdw blurRad="38100" dist="38100" dir="2700000" algn="tl">
                  <a:srgbClr val="000000">
                    <a:alpha val="43137"/>
                  </a:srgbClr>
                </a:outerShdw>
              </a:effectLst>
            </a:endParaRPr>
          </a:p>
        </p:txBody>
      </p:sp>
      <p:sp>
        <p:nvSpPr>
          <p:cNvPr id="31" name="Title 1"/>
          <p:cNvSpPr txBox="1">
            <a:spLocks/>
          </p:cNvSpPr>
          <p:nvPr/>
        </p:nvSpPr>
        <p:spPr>
          <a:xfrm>
            <a:off x="609600" y="4270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sz="44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服务器虚拟化</a:t>
            </a:r>
            <a:r>
              <a:rPr kumimoji="0" lang="en-US" sz="54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r>
            <a:br>
              <a:rPr kumimoji="0" lang="en-US" sz="54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br>
            <a:r>
              <a:rPr kumimoji="0" lang="zh-CN" altLang="en-US" sz="2000" b="1" i="1" u="none" strike="noStrike" kern="1200" cap="none" spc="-100" normalizeH="0" baseline="0" noProof="0" dirty="0" smtClean="0">
                <a:ln w="1905"/>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j-ea"/>
                <a:cs typeface="Arial" charset="0"/>
              </a:rPr>
              <a:t>灾难恢复</a:t>
            </a:r>
            <a:endParaRPr kumimoji="0" lang="zh-CN" sz="2000" b="1" i="1" u="none" strike="noStrike" kern="1200" cap="none" spc="-100" normalizeH="0" baseline="0" noProof="0" dirty="0">
              <a:ln w="1905"/>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j-ea"/>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6"/>
                                        </p:tgtEl>
                                        <p:attrNameLst>
                                          <p:attrName>ppt_x</p:attrName>
                                        </p:attrNameLst>
                                      </p:cBhvr>
                                      <p:tavLst>
                                        <p:tav tm="0">
                                          <p:val>
                                            <p:strVal val="ppt_x"/>
                                          </p:val>
                                        </p:tav>
                                        <p:tav tm="100000">
                                          <p:val>
                                            <p:strVal val="ppt_x"/>
                                          </p:val>
                                        </p:tav>
                                      </p:tavLst>
                                    </p:anim>
                                    <p:anim calcmode="lin" valueType="num">
                                      <p:cBhvr additive="base">
                                        <p:cTn id="16" dur="500"/>
                                        <p:tgtEl>
                                          <p:spTgt spid="16"/>
                                        </p:tgtEl>
                                        <p:attrNameLst>
                                          <p:attrName>ppt_y</p:attrName>
                                        </p:attrNameLst>
                                      </p:cBhvr>
                                      <p:tavLst>
                                        <p:tav tm="0">
                                          <p:val>
                                            <p:strVal val="ppt_y"/>
                                          </p:val>
                                        </p:tav>
                                        <p:tav tm="100000">
                                          <p:val>
                                            <p:strVal val="1+ppt_h/2"/>
                                          </p:val>
                                        </p:tav>
                                      </p:tavLst>
                                    </p:anim>
                                    <p:set>
                                      <p:cBhvr>
                                        <p:cTn id="17" dur="1" fill="hold">
                                          <p:stCondLst>
                                            <p:cond delay="499"/>
                                          </p:stCondLst>
                                        </p:cTn>
                                        <p:tgtEl>
                                          <p:spTgt spid="16"/>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17"/>
                                        </p:tgtEl>
                                        <p:attrNameLst>
                                          <p:attrName>ppt_x</p:attrName>
                                        </p:attrNameLst>
                                      </p:cBhvr>
                                      <p:tavLst>
                                        <p:tav tm="0">
                                          <p:val>
                                            <p:strVal val="ppt_x"/>
                                          </p:val>
                                        </p:tav>
                                        <p:tav tm="100000">
                                          <p:val>
                                            <p:strVal val="ppt_x"/>
                                          </p:val>
                                        </p:tav>
                                      </p:tavLst>
                                    </p:anim>
                                    <p:anim calcmode="lin" valueType="num">
                                      <p:cBhvr additive="base">
                                        <p:cTn id="20" dur="500"/>
                                        <p:tgtEl>
                                          <p:spTgt spid="17"/>
                                        </p:tgtEl>
                                        <p:attrNameLst>
                                          <p:attrName>ppt_y</p:attrName>
                                        </p:attrNameLst>
                                      </p:cBhvr>
                                      <p:tavLst>
                                        <p:tav tm="0">
                                          <p:val>
                                            <p:strVal val="ppt_y"/>
                                          </p:val>
                                        </p:tav>
                                        <p:tav tm="100000">
                                          <p:val>
                                            <p:strVal val="1+ppt_h/2"/>
                                          </p:val>
                                        </p:tav>
                                      </p:tavLst>
                                    </p:anim>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6" presetClass="emph" presetSubtype="0" repeatCount="5000" fill="hold" nodeType="clickEffect">
                                  <p:stCondLst>
                                    <p:cond delay="0"/>
                                  </p:stCondLst>
                                  <p:childTnLst>
                                    <p:animEffect transition="out" filter="fade">
                                      <p:cBhvr>
                                        <p:cTn id="25" dur="500" tmFilter="0, 0; .2, .5; .8, .5; 1, 0"/>
                                        <p:tgtEl>
                                          <p:spTgt spid="15"/>
                                        </p:tgtEl>
                                      </p:cBhvr>
                                    </p:animEffect>
                                    <p:animScale>
                                      <p:cBhvr>
                                        <p:cTn id="26" dur="250" autoRev="1" fill="hold"/>
                                        <p:tgtEl>
                                          <p:spTgt spid="15"/>
                                        </p:tgtEl>
                                      </p:cBhvr>
                                      <p:by x="105000" y="105000"/>
                                    </p:animScale>
                                  </p:childTnLst>
                                </p:cTn>
                              </p:par>
                              <p:par>
                                <p:cTn id="27" presetID="9"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3000"/>
                                        <p:tgtEl>
                                          <p:spTgt spid="25"/>
                                        </p:tgtEl>
                                      </p:cBhvr>
                                    </p:animEffect>
                                  </p:childTnLst>
                                </p:cTn>
                              </p:par>
                              <p:par>
                                <p:cTn id="30" presetID="9"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3000"/>
                                        <p:tgtEl>
                                          <p:spTgt spid="27"/>
                                        </p:tgtEl>
                                      </p:cBhvr>
                                    </p:animEffect>
                                  </p:childTnLst>
                                </p:cTn>
                              </p:par>
                              <p:par>
                                <p:cTn id="33" presetID="9"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5|1.1|7"/>
</p:tagLst>
</file>

<file path=ppt/tags/tag2.xml><?xml version="1.0" encoding="utf-8"?>
<p:tagLst xmlns:a="http://schemas.openxmlformats.org/drawingml/2006/main" xmlns:r="http://schemas.openxmlformats.org/officeDocument/2006/relationships" xmlns:p="http://schemas.openxmlformats.org/presentationml/2006/main">
  <p:tag name="TIMING" val="|.6|1|1|1|1|1"/>
</p:tagLst>
</file>

<file path=ppt/tags/tag3.xml><?xml version="1.0" encoding="utf-8"?>
<p:tagLst xmlns:a="http://schemas.openxmlformats.org/drawingml/2006/main" xmlns:r="http://schemas.openxmlformats.org/officeDocument/2006/relationships" xmlns:p="http://schemas.openxmlformats.org/presentationml/2006/main">
  <p:tag name="TIMING" val="|.3|6.9|1.5|1|1|3.5|2.2"/>
</p:tagLst>
</file>

<file path=ppt/tags/tag4.xml><?xml version="1.0" encoding="utf-8"?>
<p:tagLst xmlns:a="http://schemas.openxmlformats.org/drawingml/2006/main" xmlns:r="http://schemas.openxmlformats.org/officeDocument/2006/relationships" xmlns:p="http://schemas.openxmlformats.org/presentationml/2006/main">
  <p:tag name="TIMING" val="|1.9|1.4|3.5|35|87|101|73.9"/>
</p:tagLst>
</file>

<file path=ppt/tags/tag5.xml><?xml version="1.0" encoding="utf-8"?>
<p:tagLst xmlns:a="http://schemas.openxmlformats.org/drawingml/2006/main" xmlns:r="http://schemas.openxmlformats.org/officeDocument/2006/relationships" xmlns:p="http://schemas.openxmlformats.org/presentationml/2006/main">
  <p:tag name="TIMING" val="|9.2|10.5|3.7|3.8|2.3|3.9|1|1.6|18.4|4.1|1|1|7.3|1|1|9.1|3.5|2|1.5|1|8.8|19.3|1|3.6|2.8"/>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1412</Words>
  <Application>Microsoft Office PowerPoint</Application>
  <PresentationFormat>全屏显示(4:3)</PresentationFormat>
  <Paragraphs>362</Paragraphs>
  <Slides>33</Slides>
  <Notes>33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35" baseType="lpstr">
      <vt:lpstr>Office 主题</vt:lpstr>
      <vt:lpstr>Visio</vt:lpstr>
      <vt:lpstr>幻灯片 1</vt:lpstr>
      <vt:lpstr>服务器虚拟化解决方案 在企业中的规划及实施最佳实践 </vt:lpstr>
      <vt:lpstr>虚拟化带来的好处</vt:lpstr>
      <vt:lpstr>微软整体虚拟化解决方案 从数据中心到桌面</vt:lpstr>
      <vt:lpstr>服务器虚拟化的趋势</vt:lpstr>
      <vt:lpstr>服务器虚拟化 服务器整合</vt:lpstr>
      <vt:lpstr>服务器虚拟化 业务持续性</vt:lpstr>
      <vt:lpstr>服务器虚拟化 动态的基础架构</vt:lpstr>
      <vt:lpstr>幻灯片 9</vt:lpstr>
      <vt:lpstr>幻灯片 10</vt:lpstr>
      <vt:lpstr>虚拟机存储连接方式的选择</vt:lpstr>
      <vt:lpstr>使用 Hyper-V VLAN 标识隔离网络</vt:lpstr>
      <vt:lpstr>Hyper-V 虚拟网络与 VLAN 示例</vt:lpstr>
      <vt:lpstr>幻灯片 14</vt:lpstr>
      <vt:lpstr>管理生命周期</vt:lpstr>
      <vt:lpstr>System Center 解决方案 人员，过程，技术</vt:lpstr>
      <vt:lpstr>微软服务器虚拟化解决方案 - 高效动态 IT</vt:lpstr>
      <vt:lpstr>企业虚拟基础设施拓扑</vt:lpstr>
      <vt:lpstr>管理虚拟机</vt:lpstr>
      <vt:lpstr>端到端的监视 预见性的平台，应用和服务级别的监视</vt:lpstr>
      <vt:lpstr>演 示</vt:lpstr>
      <vt:lpstr>性能和资源优化 (PRO)</vt:lpstr>
      <vt:lpstr>演 示</vt:lpstr>
      <vt:lpstr>虚拟架构的备份与恢复</vt:lpstr>
      <vt:lpstr>幻灯片 25</vt:lpstr>
      <vt:lpstr>MAP 评估现有物理环境</vt:lpstr>
      <vt:lpstr>物理服务器的整合</vt:lpstr>
      <vt:lpstr>疑问和解答</vt:lpstr>
      <vt:lpstr>参考资源</vt:lpstr>
      <vt:lpstr>欢迎您参加我们为您安排的其它虚拟化相关课程： </vt:lpstr>
      <vt:lpstr>专家问答区 (F4) 本课程结束后，我将在接下来的70分钟内于4层专家问答区与您交流答疑</vt:lpstr>
      <vt:lpstr>幻灯片 32</vt:lpstr>
      <vt:lpstr>幻灯片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2009-10-16T08:24:42Z</dcterms:created>
  <dcterms:modified xsi:type="dcterms:W3CDTF">2009-10-29T03:23:56Z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