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256" r:id="rId2"/>
    <p:sldId id="257" r:id="rId3"/>
    <p:sldId id="314"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4" r:id="rId20"/>
    <p:sldId id="295" r:id="rId21"/>
    <p:sldId id="312" r:id="rId22"/>
    <p:sldId id="297" r:id="rId23"/>
    <p:sldId id="298" r:id="rId24"/>
    <p:sldId id="315" r:id="rId25"/>
    <p:sldId id="300" r:id="rId26"/>
    <p:sldId id="301" r:id="rId27"/>
    <p:sldId id="302" r:id="rId28"/>
    <p:sldId id="303" r:id="rId29"/>
    <p:sldId id="304" r:id="rId30"/>
    <p:sldId id="305" r:id="rId31"/>
    <p:sldId id="306" r:id="rId32"/>
    <p:sldId id="307" r:id="rId33"/>
    <p:sldId id="313" r:id="rId34"/>
    <p:sldId id="299" r:id="rId35"/>
    <p:sldId id="308" r:id="rId36"/>
    <p:sldId id="309" r:id="rId37"/>
    <p:sldId id="310" r:id="rId38"/>
    <p:sldId id="311" r:id="rId3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3" d="100"/>
          <a:sy n="63" d="100"/>
        </p:scale>
        <p:origin x="-648" y="-102"/>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Talks\Microsoft\TechReady\Feb09\Research\Summary_Native_vs_V1_VHD_Performance_Comparison_K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title>
      <c:tx>
        <c:rich>
          <a:bodyPr/>
          <a:lstStyle/>
          <a:p>
            <a:pPr>
              <a:defRPr/>
            </a:pPr>
            <a:r>
              <a:rPr lang="zh-CN" altLang="en-US" dirty="0" smtClean="0"/>
              <a:t>物理分区</a:t>
            </a:r>
            <a:r>
              <a:rPr lang="en-US" dirty="0" smtClean="0"/>
              <a:t> </a:t>
            </a:r>
            <a:r>
              <a:rPr lang="en-US" dirty="0"/>
              <a:t>vs. </a:t>
            </a:r>
            <a:r>
              <a:rPr lang="zh-CN" altLang="en-US" dirty="0" smtClean="0"/>
              <a:t>固定容量</a:t>
            </a:r>
            <a:r>
              <a:rPr lang="en-US" altLang="zh-CN" dirty="0" smtClean="0"/>
              <a:t>VHD</a:t>
            </a:r>
            <a:r>
              <a:rPr lang="en-US" dirty="0" smtClean="0"/>
              <a:t> </a:t>
            </a:r>
            <a:r>
              <a:rPr lang="en-US" dirty="0"/>
              <a:t>vs.</a:t>
            </a:r>
            <a:r>
              <a:rPr lang="en-US" baseline="0" dirty="0"/>
              <a:t> </a:t>
            </a:r>
            <a:r>
              <a:rPr lang="zh-CN" altLang="en-US" baseline="0" dirty="0" smtClean="0"/>
              <a:t>动态</a:t>
            </a:r>
            <a:r>
              <a:rPr lang="en-US" baseline="0" dirty="0" smtClean="0"/>
              <a:t>VHD </a:t>
            </a:r>
            <a:r>
              <a:rPr lang="en-US" baseline="0" dirty="0"/>
              <a:t>vs. </a:t>
            </a:r>
            <a:r>
              <a:rPr lang="zh-CN" altLang="en-US" baseline="0" dirty="0" smtClean="0"/>
              <a:t>穿透式</a:t>
            </a:r>
            <a:r>
              <a:rPr lang="en-US" baseline="0" dirty="0" smtClean="0"/>
              <a:t>(VM</a:t>
            </a:r>
            <a:r>
              <a:rPr lang="zh-CN" altLang="en-US" baseline="0" dirty="0" smtClean="0"/>
              <a:t>模式</a:t>
            </a:r>
            <a:r>
              <a:rPr lang="en-US" baseline="0" dirty="0" smtClean="0"/>
              <a:t>)</a:t>
            </a:r>
            <a:endParaRPr lang="en-US" dirty="0"/>
          </a:p>
        </c:rich>
      </c:tx>
      <c:layout/>
    </c:title>
    <c:plotArea>
      <c:layout/>
      <c:barChart>
        <c:barDir val="col"/>
        <c:grouping val="clustered"/>
        <c:ser>
          <c:idx val="0"/>
          <c:order val="0"/>
          <c:tx>
            <c:v>Physical Drive in Host</c:v>
          </c:tx>
          <c:cat>
            <c:strRef>
              <c:f>'[Summary_Native_vs_V1_VHD_Performance_Comparison_KT.xlsx]Win7 vs. Win2K8'!$A$4:$A$7</c:f>
              <c:strCache>
                <c:ptCount val="4"/>
                <c:pt idx="0">
                  <c:v>64K Sequential Read</c:v>
                </c:pt>
                <c:pt idx="1">
                  <c:v>64K Sequential Write</c:v>
                </c:pt>
                <c:pt idx="2">
                  <c:v>4K Random Read</c:v>
                </c:pt>
                <c:pt idx="3">
                  <c:v>4K Random Write</c:v>
                </c:pt>
              </c:strCache>
            </c:strRef>
          </c:cat>
          <c:val>
            <c:numRef>
              <c:f>'[Summary_Native_vs_V1_VHD_Performance_Comparison_KT.xlsx]Win7 vs. Win2K8'!$B$4:$B$7</c:f>
              <c:numCache>
                <c:formatCode>0.00</c:formatCode>
                <c:ptCount val="4"/>
                <c:pt idx="0">
                  <c:v>714.73376599999995</c:v>
                </c:pt>
                <c:pt idx="1">
                  <c:v>338.39538199999993</c:v>
                </c:pt>
                <c:pt idx="2">
                  <c:v>6.6688429999999945</c:v>
                </c:pt>
                <c:pt idx="3">
                  <c:v>10.353306000000041</c:v>
                </c:pt>
              </c:numCache>
            </c:numRef>
          </c:val>
        </c:ser>
        <c:ser>
          <c:idx val="1"/>
          <c:order val="1"/>
          <c:tx>
            <c:v>Fixed VHD in Win7</c:v>
          </c:tx>
          <c:val>
            <c:numRef>
              <c:f>'[Summary_Native_vs_V1_VHD_Performance_Comparison_KT.xlsx]Win7 vs. Win2K8'!$C$4:$C$7</c:f>
              <c:numCache>
                <c:formatCode>0.00</c:formatCode>
                <c:ptCount val="4"/>
                <c:pt idx="0">
                  <c:v>713.31619299999738</c:v>
                </c:pt>
                <c:pt idx="1">
                  <c:v>327.97467599999999</c:v>
                </c:pt>
                <c:pt idx="2">
                  <c:v>6.6759859999999742</c:v>
                </c:pt>
                <c:pt idx="3">
                  <c:v>10.438648000000001</c:v>
                </c:pt>
              </c:numCache>
            </c:numRef>
          </c:val>
        </c:ser>
        <c:ser>
          <c:idx val="3"/>
          <c:order val="2"/>
          <c:tx>
            <c:v>Dynamic VHD in Win7</c:v>
          </c:tx>
          <c:val>
            <c:numRef>
              <c:f>'[Summary_Native_vs_V1_VHD_Performance_Comparison_KT.xlsx]Win7 vs. Win2K8'!$E$4:$E$7</c:f>
              <c:numCache>
                <c:formatCode>0.00</c:formatCode>
                <c:ptCount val="4"/>
                <c:pt idx="0">
                  <c:v>714.56219899999746</c:v>
                </c:pt>
                <c:pt idx="1">
                  <c:v>230.46547100000001</c:v>
                </c:pt>
                <c:pt idx="2">
                  <c:v>6.674709</c:v>
                </c:pt>
                <c:pt idx="3">
                  <c:v>8.9679789999999997</c:v>
                </c:pt>
              </c:numCache>
            </c:numRef>
          </c:val>
        </c:ser>
        <c:ser>
          <c:idx val="5"/>
          <c:order val="3"/>
          <c:tx>
            <c:v>Passthru in Win7</c:v>
          </c:tx>
          <c:val>
            <c:numRef>
              <c:f>'[Summary_Native_vs_V1_VHD_Performance_Comparison_KT.xlsx]Win7 vs. Win2K8'!$G$4:$G$7</c:f>
              <c:numCache>
                <c:formatCode>0.00</c:formatCode>
                <c:ptCount val="4"/>
                <c:pt idx="0">
                  <c:v>715.53</c:v>
                </c:pt>
                <c:pt idx="1">
                  <c:v>315.22999999999894</c:v>
                </c:pt>
                <c:pt idx="2">
                  <c:v>6.6599999999999975</c:v>
                </c:pt>
                <c:pt idx="3">
                  <c:v>10.48</c:v>
                </c:pt>
              </c:numCache>
            </c:numRef>
          </c:val>
        </c:ser>
        <c:axId val="159448064"/>
        <c:axId val="159793920"/>
      </c:barChart>
      <c:catAx>
        <c:axId val="159448064"/>
        <c:scaling>
          <c:orientation val="minMax"/>
        </c:scaling>
        <c:axPos val="b"/>
        <c:majorTickMark val="none"/>
        <c:tickLblPos val="nextTo"/>
        <c:txPr>
          <a:bodyPr/>
          <a:lstStyle/>
          <a:p>
            <a:pPr>
              <a:defRPr sz="1800" b="1">
                <a:solidFill>
                  <a:schemeClr val="tx1"/>
                </a:solidFill>
              </a:defRPr>
            </a:pPr>
            <a:endParaRPr lang="zh-CN"/>
          </a:p>
        </c:txPr>
        <c:crossAx val="159793920"/>
        <c:crosses val="autoZero"/>
        <c:auto val="1"/>
        <c:lblAlgn val="ctr"/>
        <c:lblOffset val="100"/>
      </c:catAx>
      <c:valAx>
        <c:axId val="159793920"/>
        <c:scaling>
          <c:logBase val="10"/>
          <c:orientation val="minMax"/>
        </c:scaling>
        <c:axPos val="l"/>
        <c:majorGridlines/>
        <c:minorGridlines/>
        <c:title>
          <c:tx>
            <c:rich>
              <a:bodyPr/>
              <a:lstStyle/>
              <a:p>
                <a:pPr>
                  <a:defRPr sz="1600"/>
                </a:pPr>
                <a:r>
                  <a:rPr lang="en-US" sz="1600"/>
                  <a:t>Througput(MBps)</a:t>
                </a:r>
              </a:p>
            </c:rich>
          </c:tx>
          <c:layout/>
        </c:title>
        <c:numFmt formatCode="0.00" sourceLinked="1"/>
        <c:tickLblPos val="nextTo"/>
        <c:crossAx val="159448064"/>
        <c:crosses val="autoZero"/>
        <c:crossBetween val="between"/>
      </c:valAx>
    </c:plotArea>
    <c:legend>
      <c:legendPos val="r"/>
      <c:layout/>
      <c:txPr>
        <a:bodyPr/>
        <a:lstStyle/>
        <a:p>
          <a:pPr>
            <a:defRPr sz="1600"/>
          </a:pPr>
          <a:endParaRPr lang="zh-CN"/>
        </a:p>
      </c:txPr>
    </c:legend>
    <c:plotVisOnly val="1"/>
    <c:dispBlanksAs val="zero"/>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0.79376</cdr:x>
      <cdr:y>0.90472</cdr:y>
    </cdr:from>
    <cdr:to>
      <cdr:x>0.93613</cdr:x>
      <cdr:y>0.93947</cdr:y>
    </cdr:to>
    <cdr:sp macro="" textlink="">
      <cdr:nvSpPr>
        <cdr:cNvPr id="2" name="TextBox 1"/>
        <cdr:cNvSpPr txBox="1"/>
      </cdr:nvSpPr>
      <cdr:spPr>
        <a:xfrm xmlns:a="http://schemas.openxmlformats.org/drawingml/2006/main">
          <a:off x="6688001" y="4911971"/>
          <a:ext cx="1199568" cy="18866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1600" dirty="0">
              <a:solidFill>
                <a:schemeClr val="tx1"/>
              </a:solidFill>
            </a:rPr>
            <a:t>(Log Scaled by 10)</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p14="http://schemas.microsoft.com/office/powerpoint/2010/main" xmlns="" val="3993263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31775" indent="-222250" defTabSz="914266">
              <a:spcAft>
                <a:spcPts val="600"/>
              </a:spcAft>
              <a:buFont typeface="Arial" pitchFamily="34" charset="0"/>
              <a:buNone/>
            </a:pPr>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4BE72C-C2F2-4A26-87C4-5AE932279E0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14BE72C-C2F2-4A26-87C4-5AE932279E02}"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87A68BBC-B309-484B-893D-30FD5E908E17}"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33</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34</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35</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36</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37</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文本占位符 2"/>
          <p:cNvSpPr>
            <a:spLocks noGrp="1"/>
          </p:cNvSpPr>
          <p:nvPr>
            <p:ph type="body" idx="1" hasCustomPrompt="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dirty="0" smtClean="0"/>
              <a:t>Click here to edit</a:t>
            </a:r>
            <a:endParaRPr lang="zh-CN" altLang="en-US" dirty="0" smtClean="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sz="half" idx="1" hasCustomPrompt="1"/>
          </p:nvPr>
        </p:nvSpPr>
        <p:spPr>
          <a:xfrm>
            <a:off x="457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内容占位符 3"/>
          <p:cNvSpPr>
            <a:spLocks noGrp="1"/>
          </p:cNvSpPr>
          <p:nvPr>
            <p:ph sz="half" idx="2" hasCustomPrompt="1"/>
          </p:nvPr>
        </p:nvSpPr>
        <p:spPr>
          <a:xfrm>
            <a:off x="4648200" y="1600200"/>
            <a:ext cx="4038600" cy="4525963"/>
          </a:xfrm>
          <a:prstGeom prst="rect">
            <a:avLst/>
          </a:prstGeom>
        </p:spPr>
        <p:txBody>
          <a:bodyPr/>
          <a:lstStyle>
            <a:lvl1pPr>
              <a:buClr>
                <a:schemeClr val="accent1"/>
              </a:buClr>
              <a:buFont typeface="Wingdings" pitchFamily="2" charset="2"/>
              <a:buChar char="l"/>
              <a:defRPr sz="2800">
                <a:solidFill>
                  <a:schemeClr val="accent1"/>
                </a:solidFill>
              </a:defRPr>
            </a:lvl1pPr>
            <a:lvl2pPr>
              <a:buClr>
                <a:schemeClr val="bg1">
                  <a:lumMod val="50000"/>
                </a:schemeClr>
              </a:buClr>
              <a:buFont typeface="Wingdings" pitchFamily="2" charset="2"/>
              <a:buChar char="l"/>
              <a:defRPr sz="2400" baseline="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sz="1800" baseline="0"/>
            </a:lvl4pPr>
            <a:lvl5pPr>
              <a:buClr>
                <a:schemeClr val="bg1">
                  <a:lumMod val="65000"/>
                </a:schemeClr>
              </a:buClr>
              <a:buFont typeface="Wingdings" pitchFamily="2" charset="2"/>
              <a:buChar char="l"/>
              <a:defRPr sz="1800" baseline="0"/>
            </a:lvl5pPr>
            <a:lvl6pPr>
              <a:defRPr sz="1800"/>
            </a:lvl6pPr>
            <a:lvl7pPr>
              <a:defRPr sz="1800"/>
            </a:lvl7pPr>
            <a:lvl8pPr>
              <a:defRPr sz="1800"/>
            </a:lvl8pPr>
            <a:lvl9pPr>
              <a:defRPr sz="18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3050"/>
            <a:ext cx="3008313" cy="1162050"/>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3575050" y="273050"/>
            <a:ext cx="5111750" cy="5853113"/>
          </a:xfrm>
          <a:prstGeom prst="rect">
            <a:avLst/>
          </a:prstGeom>
        </p:spPr>
        <p:txBody>
          <a:bodyPr/>
          <a:lstStyle>
            <a:lvl1pPr>
              <a:buClr>
                <a:schemeClr val="accent1"/>
              </a:buClr>
              <a:buFont typeface="Wingdings" pitchFamily="2" charset="2"/>
              <a:buChar char="l"/>
              <a:defRPr sz="3200">
                <a:solidFill>
                  <a:schemeClr val="accent1"/>
                </a:solidFill>
              </a:defRPr>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baseline="0"/>
            </a:lvl3pPr>
            <a:lvl4pPr>
              <a:buClr>
                <a:schemeClr val="bg1">
                  <a:lumMod val="65000"/>
                </a:schemeClr>
              </a:buClr>
              <a:buFont typeface="Wingdings" pitchFamily="2" charset="2"/>
              <a:buChar char="l"/>
              <a:defRPr sz="2000" baseline="0"/>
            </a:lvl4pPr>
            <a:lvl5pPr>
              <a:buClr>
                <a:schemeClr val="bg1">
                  <a:lumMod val="65000"/>
                </a:schemeClr>
              </a:buClr>
              <a:buFont typeface="Wingdings" pitchFamily="2" charset="2"/>
              <a:buChar char="l"/>
              <a:defRPr sz="2000" baseline="0"/>
            </a:lvl5pPr>
            <a:lvl6pPr>
              <a:defRPr sz="2000"/>
            </a:lvl6pPr>
            <a:lvl7pPr>
              <a:defRPr sz="2000"/>
            </a:lvl7pPr>
            <a:lvl8pPr>
              <a:defRPr sz="2000"/>
            </a:lvl8pPr>
            <a:lvl9pPr>
              <a:defRPr sz="2000"/>
            </a:lvl9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
        <p:nvSpPr>
          <p:cNvPr id="4" name="文本占位符 3"/>
          <p:cNvSpPr>
            <a:spLocks noGrp="1"/>
          </p:cNvSpPr>
          <p:nvPr>
            <p:ph type="body" sz="half" idx="2" hasCustomPrompt="1"/>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792288" y="4800600"/>
            <a:ext cx="5486400" cy="566738"/>
          </a:xfrm>
          <a:prstGeom prst="rect">
            <a:avLst/>
          </a:prstGeom>
        </p:spPr>
        <p:txBody>
          <a:bodyPr anchor="b"/>
          <a:lstStyle>
            <a:lvl1pPr algn="l">
              <a:defRPr sz="2000" b="1"/>
            </a:lvl1pPr>
          </a:lstStyle>
          <a:p>
            <a:r>
              <a:rPr lang="en-US" altLang="zh-CN" dirty="0" smtClean="0"/>
              <a:t>Click here to edit</a:t>
            </a:r>
            <a:endParaRPr lang="zh-CN" altLang="en-US" dirty="0"/>
          </a:p>
        </p:txBody>
      </p:sp>
      <p:sp>
        <p:nvSpPr>
          <p:cNvPr id="3" name="图片占位符 2"/>
          <p:cNvSpPr>
            <a:spLocks noGrp="1"/>
          </p:cNvSpPr>
          <p:nvPr>
            <p:ph type="pic" idx="1" hasCustomPrompt="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Picture</a:t>
            </a:r>
            <a:endParaRPr lang="zh-CN" altLang="en-US" dirty="0"/>
          </a:p>
        </p:txBody>
      </p:sp>
      <p:sp>
        <p:nvSpPr>
          <p:cNvPr id="4" name="文本占位符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dirty="0" smtClean="0"/>
              <a:t>Click here to edit</a:t>
            </a:r>
            <a:endParaRPr lang="zh-CN" altLang="en-US" dirty="0"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baseline="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6629400" y="274638"/>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竖排文字占位符 2"/>
          <p:cNvSpPr>
            <a:spLocks noGrp="1"/>
          </p:cNvSpPr>
          <p:nvPr>
            <p:ph type="body" orient="vert" idx="1" hasCustomPrompt="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65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en-US" altLang="zh-CN" dirty="0" smtClean="0"/>
              <a:t>Click here to edit</a:t>
            </a:r>
            <a:endParaRPr lang="zh-CN" altLang="en-US" dirty="0" smtClean="0"/>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7" name="TextBox 6"/>
          <p:cNvSpPr txBox="1"/>
          <p:nvPr userDrawn="1"/>
        </p:nvSpPr>
        <p:spPr>
          <a:xfrm>
            <a:off x="1750199" y="425215"/>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8" name="TextBox 7"/>
          <p:cNvSpPr txBox="1"/>
          <p:nvPr userDrawn="1"/>
        </p:nvSpPr>
        <p:spPr>
          <a:xfrm>
            <a:off x="785786" y="1857364"/>
            <a:ext cx="7715304" cy="2862322"/>
          </a:xfrm>
          <a:prstGeom prst="rect">
            <a:avLst/>
          </a:prstGeom>
          <a:noFill/>
        </p:spPr>
        <p:txBody>
          <a:bodyPr wrap="square" rtlCol="0">
            <a:spAutoFit/>
          </a:bodyPr>
          <a:lstStyle/>
          <a:p>
            <a:pPr algn="just">
              <a:buClr>
                <a:schemeClr val="tx1">
                  <a:lumMod val="95000"/>
                </a:schemeClr>
              </a:buClr>
              <a:buFont typeface="Wingdings" pitchFamily="2" charset="2"/>
              <a:buChar char="l"/>
            </a:pPr>
            <a:r>
              <a:rPr lang="en-US" altLang="zh-CN" sz="2000" dirty="0" smtClean="0"/>
              <a:t> </a:t>
            </a:r>
            <a:r>
              <a:rPr lang="en-US" altLang="zh-CN" sz="2000" dirty="0" smtClean="0">
                <a:solidFill>
                  <a:srgbClr val="FF0000"/>
                </a:solidFill>
              </a:rPr>
              <a:t>This template is for the use of the native English speaker</a:t>
            </a:r>
            <a:r>
              <a:rPr lang="en-US" altLang="zh-CN" sz="2000" baseline="0" dirty="0" smtClean="0">
                <a:solidFill>
                  <a:srgbClr val="FF0000"/>
                </a:solidFill>
              </a:rPr>
              <a:t> ONLY. Please follow the Chinese template if you can write your slide by Chinese.</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a:t>
            </a:r>
            <a:r>
              <a:rPr lang="en-US" altLang="zh-CN" sz="2000" baseline="0" dirty="0" smtClean="0">
                <a:solidFill>
                  <a:srgbClr val="FFFF00"/>
                </a:solidFill>
              </a:rPr>
              <a:t>This template is designed using Office PowerPoint 2007. The charts and graphics can be edited with PowerPoint 2007, but not with PowerPoint 2003</a:t>
            </a:r>
          </a:p>
          <a:p>
            <a:pPr algn="just">
              <a:buClr>
                <a:schemeClr val="tx1">
                  <a:lumMod val="95000"/>
                </a:schemeClr>
              </a:buClr>
              <a:buFont typeface="Wingdings" pitchFamily="2" charset="2"/>
              <a:buChar char="l"/>
            </a:pPr>
            <a:endParaRPr lang="en-US" altLang="zh-CN" sz="2000" baseline="0" dirty="0" smtClean="0"/>
          </a:p>
          <a:p>
            <a:pPr algn="just">
              <a:buClr>
                <a:schemeClr val="tx1">
                  <a:lumMod val="95000"/>
                </a:schemeClr>
              </a:buClr>
              <a:buFont typeface="Wingdings" pitchFamily="2" charset="2"/>
              <a:buChar char="l"/>
            </a:pPr>
            <a:r>
              <a:rPr lang="en-US" altLang="zh-CN" sz="2000" baseline="0" dirty="0" smtClean="0"/>
              <a:t> This template uses the Calibri font family which is a standard font included with Windows.</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5" name="TextBox 4"/>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6" name="TextBox 5"/>
          <p:cNvSpPr txBox="1"/>
          <p:nvPr userDrawn="1"/>
        </p:nvSpPr>
        <p:spPr>
          <a:xfrm>
            <a:off x="785786" y="928670"/>
            <a:ext cx="7715304" cy="5693866"/>
          </a:xfrm>
          <a:prstGeom prst="rect">
            <a:avLst/>
          </a:prstGeom>
          <a:noFill/>
        </p:spPr>
        <p:txBody>
          <a:bodyPr wrap="square" rtlCol="0">
            <a:spAutoFit/>
          </a:bodyPr>
          <a:lstStyle/>
          <a:p>
            <a:pPr eaLnBrk="1" hangingPunct="1">
              <a:lnSpc>
                <a:spcPct val="100000"/>
              </a:lnSpc>
              <a:spcBef>
                <a:spcPts val="250"/>
              </a:spcBef>
              <a:buFontTx/>
              <a:buNone/>
            </a:pPr>
            <a:r>
              <a:rPr lang="en-US" altLang="zh-CN" sz="1800" b="1" dirty="0" smtClean="0">
                <a:solidFill>
                  <a:srgbClr val="FFFF00"/>
                </a:solidFill>
                <a:ea typeface="宋体" pitchFamily="2" charset="-122"/>
              </a:rPr>
              <a:t>When you edit your slide, please follow:</a:t>
            </a:r>
          </a:p>
          <a:p>
            <a:pPr lvl="1" eaLnBrk="1" hangingPunct="1">
              <a:lnSpc>
                <a:spcPct val="100000"/>
              </a:lnSpc>
              <a:spcBef>
                <a:spcPts val="250"/>
              </a:spcBef>
              <a:buFontTx/>
              <a:buBlip>
                <a:blip r:embed="rId2"/>
              </a:buBlip>
            </a:pPr>
            <a:r>
              <a:rPr lang="en-US" altLang="zh-CN" sz="1400" dirty="0" smtClean="0">
                <a:ea typeface="宋体" pitchFamily="2" charset="-122"/>
              </a:rPr>
              <a:t>Apply template – backgrounds, PPT object color (as time allows), positioning and specified font </a:t>
            </a:r>
          </a:p>
          <a:p>
            <a:pPr lvl="1" eaLnBrk="1" hangingPunct="1">
              <a:lnSpc>
                <a:spcPct val="100000"/>
              </a:lnSpc>
              <a:spcBef>
                <a:spcPts val="250"/>
              </a:spcBef>
              <a:buFontTx/>
              <a:buBlip>
                <a:blip r:embed="rId2"/>
              </a:buBlip>
            </a:pPr>
            <a:r>
              <a:rPr lang="en-US" altLang="zh-CN" sz="1400" dirty="0" smtClean="0">
                <a:ea typeface="宋体" pitchFamily="2" charset="-122"/>
              </a:rPr>
              <a:t>Remove any non-template logos and graphics from the walk-in slide </a:t>
            </a:r>
          </a:p>
          <a:p>
            <a:pPr lvl="1" eaLnBrk="1" hangingPunct="1">
              <a:lnSpc>
                <a:spcPct val="100000"/>
              </a:lnSpc>
              <a:spcBef>
                <a:spcPts val="250"/>
              </a:spcBef>
              <a:buFontTx/>
              <a:buBlip>
                <a:blip r:embed="rId2"/>
              </a:buBlip>
            </a:pPr>
            <a:r>
              <a:rPr lang="en-US" altLang="zh-CN" sz="1400" dirty="0" smtClean="0">
                <a:ea typeface="宋体" pitchFamily="2" charset="-122"/>
              </a:rPr>
              <a:t>Set titles to Title Case and correct widows (widows = single word spilling over to a new line)</a:t>
            </a:r>
          </a:p>
          <a:p>
            <a:pPr lvl="1" eaLnBrk="1" hangingPunct="1">
              <a:lnSpc>
                <a:spcPct val="100000"/>
              </a:lnSpc>
              <a:spcBef>
                <a:spcPts val="250"/>
              </a:spcBef>
              <a:buFontTx/>
              <a:buBlip>
                <a:blip r:embed="rId2"/>
              </a:buBlip>
            </a:pPr>
            <a:r>
              <a:rPr lang="en-US" altLang="zh-CN" sz="1400" dirty="0" smtClean="0">
                <a:ea typeface="宋体" pitchFamily="2" charset="-122"/>
              </a:rPr>
              <a:t>Set subtitles to subtitle color, size, and sentence case </a:t>
            </a:r>
          </a:p>
          <a:p>
            <a:pPr lvl="1" eaLnBrk="1" hangingPunct="1">
              <a:lnSpc>
                <a:spcPct val="100000"/>
              </a:lnSpc>
              <a:spcBef>
                <a:spcPts val="250"/>
              </a:spcBef>
              <a:buFontTx/>
              <a:buBlip>
                <a:blip r:embed="rId2"/>
              </a:buBlip>
            </a:pPr>
            <a:r>
              <a:rPr lang="en-US" altLang="zh-CN" sz="1400" dirty="0" smtClean="0">
                <a:ea typeface="宋体" pitchFamily="2" charset="-122"/>
              </a:rPr>
              <a:t>Correct all type for consistent shadowing </a:t>
            </a:r>
          </a:p>
          <a:p>
            <a:pPr lvl="1" eaLnBrk="1" hangingPunct="1">
              <a:lnSpc>
                <a:spcPct val="100000"/>
              </a:lnSpc>
              <a:spcBef>
                <a:spcPts val="250"/>
              </a:spcBef>
              <a:buFontTx/>
              <a:buBlip>
                <a:blip r:embed="rId2"/>
              </a:buBlip>
            </a:pPr>
            <a:r>
              <a:rPr lang="en-US" altLang="zh-CN" sz="1400" dirty="0" smtClean="0">
                <a:ea typeface="宋体" pitchFamily="2" charset="-122"/>
              </a:rPr>
              <a:t>Set bullets to template </a:t>
            </a:r>
          </a:p>
          <a:p>
            <a:pPr lvl="1" eaLnBrk="1" hangingPunct="1">
              <a:lnSpc>
                <a:spcPct val="100000"/>
              </a:lnSpc>
              <a:spcBef>
                <a:spcPts val="250"/>
              </a:spcBef>
              <a:buFontTx/>
              <a:buBlip>
                <a:blip r:embed="rId2"/>
              </a:buBlip>
            </a:pPr>
            <a:r>
              <a:rPr lang="fr-FR" altLang="zh-CN" sz="1400" dirty="0" smtClean="0">
                <a:ea typeface="宋体" pitchFamily="2" charset="-122"/>
              </a:rPr>
              <a:t>Set software code samples to template code format </a:t>
            </a:r>
            <a:endParaRPr lang="en-US" altLang="zh-CN" sz="1400" dirty="0" smtClean="0">
              <a:ea typeface="宋体" pitchFamily="2" charset="-122"/>
            </a:endParaRPr>
          </a:p>
          <a:p>
            <a:pPr lvl="1" eaLnBrk="1" hangingPunct="1">
              <a:lnSpc>
                <a:spcPct val="100000"/>
              </a:lnSpc>
              <a:spcBef>
                <a:spcPts val="250"/>
              </a:spcBef>
              <a:buFontTx/>
              <a:buBlip>
                <a:blip r:embed="rId2"/>
              </a:buBlip>
            </a:pPr>
            <a:r>
              <a:rPr lang="en-US" altLang="zh-CN" sz="1400" dirty="0" smtClean="0">
                <a:ea typeface="宋体" pitchFamily="2" charset="-122"/>
              </a:rPr>
              <a:t>Replace transition slides with template transition slides </a:t>
            </a:r>
          </a:p>
          <a:p>
            <a:pPr lvl="1" eaLnBrk="1" hangingPunct="1">
              <a:lnSpc>
                <a:spcPct val="100000"/>
              </a:lnSpc>
              <a:spcBef>
                <a:spcPts val="250"/>
              </a:spcBef>
              <a:buFontTx/>
              <a:buBlip>
                <a:blip r:embed="rId2"/>
              </a:buBlip>
            </a:pPr>
            <a:r>
              <a:rPr lang="en-US" altLang="zh-CN" sz="1400" dirty="0" smtClean="0">
                <a:ea typeface="宋体" pitchFamily="2" charset="-122"/>
              </a:rPr>
              <a:t>Correct template application issues if time allows </a:t>
            </a:r>
          </a:p>
          <a:p>
            <a:pPr lvl="1" eaLnBrk="1" hangingPunct="1">
              <a:lnSpc>
                <a:spcPct val="100000"/>
              </a:lnSpc>
              <a:spcBef>
                <a:spcPts val="250"/>
              </a:spcBef>
              <a:buFontTx/>
              <a:buBlip>
                <a:blip r:embed="rId2"/>
              </a:buBlip>
            </a:pPr>
            <a:r>
              <a:rPr lang="en-US" altLang="zh-CN" sz="1400" dirty="0" smtClean="0">
                <a:ea typeface="宋体" pitchFamily="2" charset="-122"/>
              </a:rPr>
              <a:t>Escalate template application issues if no time to fix </a:t>
            </a:r>
          </a:p>
          <a:p>
            <a:pPr lvl="1" eaLnBrk="1" hangingPunct="1">
              <a:lnSpc>
                <a:spcPct val="100000"/>
              </a:lnSpc>
              <a:spcBef>
                <a:spcPts val="250"/>
              </a:spcBef>
              <a:buFontTx/>
              <a:buBlip>
                <a:blip r:embed="rId2"/>
              </a:buBlip>
            </a:pPr>
            <a:r>
              <a:rPr lang="en-US" altLang="zh-CN" sz="1400" dirty="0" smtClean="0">
                <a:ea typeface="宋体" pitchFamily="2" charset="-122"/>
              </a:rPr>
              <a:t>Correct Microsoft product names to follow corporate branding rules</a:t>
            </a:r>
          </a:p>
          <a:p>
            <a:pPr lvl="1" eaLnBrk="1" hangingPunct="1">
              <a:lnSpc>
                <a:spcPct val="100000"/>
              </a:lnSpc>
              <a:spcBef>
                <a:spcPts val="250"/>
              </a:spcBef>
              <a:buFontTx/>
              <a:buBlip>
                <a:blip r:embed="rId2"/>
              </a:buBlip>
            </a:pPr>
            <a:r>
              <a:rPr lang="en-US" altLang="zh-CN" sz="1400" dirty="0" smtClean="0">
                <a:ea typeface="宋体" pitchFamily="2" charset="-122"/>
              </a:rPr>
              <a:t>Remove any images we identify to be unlicensed and escalate to content owner </a:t>
            </a:r>
          </a:p>
          <a:p>
            <a:pPr lvl="1" eaLnBrk="1" hangingPunct="1">
              <a:lnSpc>
                <a:spcPct val="100000"/>
              </a:lnSpc>
              <a:spcBef>
                <a:spcPts val="250"/>
              </a:spcBef>
              <a:buFontTx/>
              <a:buBlip>
                <a:blip r:embed="rId2"/>
              </a:buBlip>
            </a:pPr>
            <a:r>
              <a:rPr lang="en-US" altLang="zh-CN" sz="1400" dirty="0" smtClean="0">
                <a:ea typeface="宋体" pitchFamily="2" charset="-122"/>
              </a:rPr>
              <a:t>Add session code to title slide if not already there</a:t>
            </a:r>
          </a:p>
          <a:p>
            <a:pPr lvl="1" indent="-738188" eaLnBrk="1" hangingPunct="1">
              <a:lnSpc>
                <a:spcPct val="100000"/>
              </a:lnSpc>
              <a:spcBef>
                <a:spcPts val="250"/>
              </a:spcBef>
              <a:buNone/>
            </a:pPr>
            <a:endParaRPr lang="en-US" altLang="zh-CN" sz="1800" b="1" dirty="0" smtClean="0">
              <a:solidFill>
                <a:srgbClr val="FFFF00"/>
              </a:solidFill>
              <a:ea typeface="宋体" pitchFamily="2" charset="-122"/>
            </a:endParaRPr>
          </a:p>
          <a:p>
            <a:pPr lvl="1" indent="-738188" eaLnBrk="1" hangingPunct="1">
              <a:lnSpc>
                <a:spcPct val="100000"/>
              </a:lnSpc>
              <a:spcBef>
                <a:spcPts val="250"/>
              </a:spcBef>
              <a:buNone/>
            </a:pPr>
            <a:r>
              <a:rPr lang="en-US" altLang="zh-CN" sz="1800" b="1" dirty="0" smtClean="0">
                <a:solidFill>
                  <a:srgbClr val="FFFF00"/>
                </a:solidFill>
                <a:ea typeface="宋体" pitchFamily="2" charset="-122"/>
              </a:rPr>
              <a:t>Here are examples of how to use the accent colors for highlighting text:</a:t>
            </a:r>
          </a:p>
          <a:p>
            <a:pPr lvl="1" eaLnBrk="1" hangingPunct="1">
              <a:lnSpc>
                <a:spcPct val="100000"/>
              </a:lnSpc>
              <a:spcBef>
                <a:spcPts val="250"/>
              </a:spcBef>
              <a:buFontTx/>
              <a:buBlip>
                <a:blip r:embed="rId2"/>
              </a:buBlip>
            </a:pPr>
            <a:r>
              <a:rPr lang="en-US" sz="1400" dirty="0" smtClean="0"/>
              <a:t>Call attention by using the </a:t>
            </a:r>
            <a:r>
              <a:rPr lang="en-US" sz="1400" i="1" dirty="0" smtClean="0">
                <a:solidFill>
                  <a:srgbClr val="FF0000"/>
                </a:solidFill>
              </a:rPr>
              <a:t>red with italics</a:t>
            </a:r>
          </a:p>
          <a:p>
            <a:pPr lvl="1" eaLnBrk="1" hangingPunct="1">
              <a:lnSpc>
                <a:spcPct val="100000"/>
              </a:lnSpc>
              <a:spcBef>
                <a:spcPts val="250"/>
              </a:spcBef>
              <a:buFontTx/>
              <a:buBlip>
                <a:blip r:embed="rId2"/>
              </a:buBlip>
            </a:pPr>
            <a:r>
              <a:rPr lang="en-US" sz="1400" u="sng" dirty="0" smtClean="0">
                <a:solidFill>
                  <a:srgbClr val="FFC000"/>
                </a:solidFill>
              </a:rPr>
              <a:t>The orange text can be used in small quantities. Using underlining  increases legibility when printing to a black and white printer.</a:t>
            </a:r>
          </a:p>
          <a:p>
            <a:pPr lvl="1" eaLnBrk="1" hangingPunct="1">
              <a:lnSpc>
                <a:spcPct val="100000"/>
              </a:lnSpc>
              <a:spcBef>
                <a:spcPts val="250"/>
              </a:spcBef>
              <a:buFontTx/>
              <a:buBlip>
                <a:blip r:embed="rId2"/>
              </a:buBlip>
            </a:pPr>
            <a:r>
              <a:rPr lang="en-US" sz="1400" dirty="0" smtClean="0"/>
              <a:t>Five levels of sub-bullets are available</a:t>
            </a:r>
          </a:p>
          <a:p>
            <a:pPr lvl="2" eaLnBrk="1" hangingPunct="1">
              <a:lnSpc>
                <a:spcPct val="100000"/>
              </a:lnSpc>
              <a:spcBef>
                <a:spcPts val="250"/>
              </a:spcBef>
              <a:buFontTx/>
              <a:buBlip>
                <a:blip r:embed="rId2"/>
              </a:buBlip>
            </a:pPr>
            <a:r>
              <a:rPr lang="en-US" sz="1200" dirty="0" smtClean="0"/>
              <a:t>At each level the bullet size and font size and indentation amount changes</a:t>
            </a:r>
          </a:p>
          <a:p>
            <a:pPr lvl="3" eaLnBrk="1" hangingPunct="1">
              <a:lnSpc>
                <a:spcPct val="100000"/>
              </a:lnSpc>
              <a:spcBef>
                <a:spcPts val="250"/>
              </a:spcBef>
              <a:buFontTx/>
              <a:buBlip>
                <a:blip r:embed="rId2"/>
              </a:buBlip>
            </a:pPr>
            <a:r>
              <a:rPr lang="en-US" sz="1000" dirty="0" smtClean="0"/>
              <a:t>The last level is 10pt type</a:t>
            </a: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4" name="Rectangle 1"/>
          <p:cNvSpPr>
            <a:spLocks noChangeArrowheads="1"/>
          </p:cNvSpPr>
          <p:nvPr userDrawn="1"/>
        </p:nvSpPr>
        <p:spPr bwMode="auto">
          <a:xfrm>
            <a:off x="457200" y="4385510"/>
            <a:ext cx="8273302" cy="1203402"/>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wrap="square" lIns="91436" tIns="45718" rIns="91436" bIns="45718">
            <a:spAutoFit/>
          </a:bodyPr>
          <a:lstStyle/>
          <a:p>
            <a:pPr>
              <a:lnSpc>
                <a:spcPct val="90000"/>
              </a:lnSpc>
              <a:spcBef>
                <a:spcPct val="20000"/>
              </a:spcBef>
            </a:pPr>
            <a:r>
              <a:rPr lang="en-US" altLang="zh-CN"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IMPORTANT</a:t>
            </a:r>
          </a:p>
          <a:p>
            <a:pPr marL="577850" indent="-349250">
              <a:lnSpc>
                <a:spcPct val="90000"/>
              </a:lnSpc>
              <a:spcBef>
                <a:spcPct val="20000"/>
              </a:spcBef>
              <a:buBlip>
                <a:blip r:embed="rId2"/>
              </a:buBlip>
            </a:pP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not use photographs unless they come from the Microsoft Media Bank unless you have written authorization of use from the copyright owner when you submit the presentation.   </a:t>
            </a:r>
            <a:endPar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ndParaRPr>
          </a:p>
          <a:p>
            <a:pPr marL="577850" indent="-349250">
              <a:lnSpc>
                <a:spcPct val="90000"/>
              </a:lnSpc>
              <a:spcBef>
                <a:spcPct val="20000"/>
              </a:spcBef>
              <a:buBlip>
                <a:blip r:embed="rId2"/>
              </a:buBlip>
            </a:pP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Do not use art or media that must be licensed (for example: TV commercials, print advertisements, characters from a movie or TV show) as this will be removed from the final presentation</a:t>
            </a:r>
            <a:r>
              <a:rPr lang="en-US" altLang="zh-CN"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rPr>
              <a:t>.</a:t>
            </a:r>
          </a:p>
        </p:txBody>
      </p:sp>
      <p:sp>
        <p:nvSpPr>
          <p:cNvPr id="6" name="TextBox 5"/>
          <p:cNvSpPr txBox="1"/>
          <p:nvPr userDrawn="1"/>
        </p:nvSpPr>
        <p:spPr>
          <a:xfrm>
            <a:off x="1750199" y="142852"/>
            <a:ext cx="5643602" cy="646331"/>
          </a:xfrm>
          <a:prstGeom prst="rect">
            <a:avLst/>
          </a:prstGeom>
          <a:noFill/>
        </p:spPr>
        <p:txBody>
          <a:bodyPr wrap="square" rtlCol="0">
            <a:spAutoFit/>
          </a:bodyPr>
          <a:lstStyle/>
          <a:p>
            <a:pPr algn="ctr"/>
            <a:r>
              <a:rPr lang="en-US" altLang="zh-CN" sz="3600" dirty="0" smtClean="0"/>
              <a:t>PLEASE READ (hidden</a:t>
            </a:r>
            <a:r>
              <a:rPr lang="en-US" altLang="zh-CN" sz="3600" baseline="0" dirty="0" smtClean="0"/>
              <a:t> slide)</a:t>
            </a:r>
            <a:endParaRPr lang="zh-CN" altLang="en-US" sz="3600" dirty="0"/>
          </a:p>
        </p:txBody>
      </p:sp>
      <p:sp>
        <p:nvSpPr>
          <p:cNvPr id="7" name="TextBox 6"/>
          <p:cNvSpPr txBox="1"/>
          <p:nvPr userDrawn="1"/>
        </p:nvSpPr>
        <p:spPr>
          <a:xfrm>
            <a:off x="714348" y="1000108"/>
            <a:ext cx="7572428" cy="2931572"/>
          </a:xfrm>
          <a:prstGeom prst="rect">
            <a:avLst/>
          </a:prstGeom>
          <a:noFill/>
        </p:spPr>
        <p:txBody>
          <a:bodyPr wrap="square" rtlCol="0">
            <a:spAutoFit/>
          </a:bodyPr>
          <a:lstStyle/>
          <a:p>
            <a:pPr eaLnBrk="1" hangingPunct="1">
              <a:lnSpc>
                <a:spcPct val="100000"/>
              </a:lnSpc>
              <a:spcBef>
                <a:spcPts val="250"/>
              </a:spcBef>
              <a:buNone/>
            </a:pPr>
            <a:r>
              <a:rPr lang="en-US" altLang="zh-CN" sz="1800" b="1" dirty="0" smtClean="0">
                <a:solidFill>
                  <a:srgbClr val="FFFF00"/>
                </a:solidFill>
                <a:ea typeface="宋体" pitchFamily="2" charset="-122"/>
              </a:rPr>
              <a:t>Before you submit your slide to content owner, please check:</a:t>
            </a:r>
          </a:p>
          <a:p>
            <a:pPr lvl="1" eaLnBrk="1" hangingPunct="1">
              <a:lnSpc>
                <a:spcPct val="100000"/>
              </a:lnSpc>
              <a:spcBef>
                <a:spcPts val="250"/>
              </a:spcBef>
              <a:buFontTx/>
              <a:buBlip>
                <a:blip r:embed="rId3"/>
              </a:buBlip>
            </a:pPr>
            <a:r>
              <a:rPr lang="en-US" altLang="zh-CN" sz="1400" dirty="0" smtClean="0">
                <a:ea typeface="宋体" pitchFamily="2" charset="-122"/>
              </a:rPr>
              <a:t>Correct misspelled words</a:t>
            </a:r>
          </a:p>
          <a:p>
            <a:pPr lvl="1" eaLnBrk="1" hangingPunct="1">
              <a:lnSpc>
                <a:spcPct val="100000"/>
              </a:lnSpc>
              <a:spcBef>
                <a:spcPts val="250"/>
              </a:spcBef>
              <a:buFontTx/>
              <a:buBlip>
                <a:blip r:embed="rId3"/>
              </a:buBlip>
            </a:pPr>
            <a:r>
              <a:rPr lang="en-US" altLang="zh-CN" sz="1400" dirty="0" smtClean="0">
                <a:ea typeface="宋体" pitchFamily="2" charset="-122"/>
              </a:rPr>
              <a:t>Correct grammar of language</a:t>
            </a:r>
          </a:p>
          <a:p>
            <a:pPr lvl="1" eaLnBrk="1" hangingPunct="1">
              <a:lnSpc>
                <a:spcPct val="100000"/>
              </a:lnSpc>
              <a:spcBef>
                <a:spcPts val="250"/>
              </a:spcBef>
              <a:buFontTx/>
              <a:buBlip>
                <a:blip r:embed="rId3"/>
              </a:buBlip>
            </a:pPr>
            <a:r>
              <a:rPr lang="en-US" altLang="zh-CN" sz="1400" dirty="0" smtClean="0">
                <a:ea typeface="宋体" pitchFamily="2" charset="-122"/>
              </a:rPr>
              <a:t>Remove all comments from slides </a:t>
            </a:r>
          </a:p>
          <a:p>
            <a:pPr lvl="1" eaLnBrk="1" hangingPunct="1">
              <a:lnSpc>
                <a:spcPct val="100000"/>
              </a:lnSpc>
              <a:spcBef>
                <a:spcPts val="250"/>
              </a:spcBef>
              <a:buFontTx/>
              <a:buBlip>
                <a:blip r:embed="rId3"/>
              </a:buBlip>
            </a:pPr>
            <a:r>
              <a:rPr lang="en-US" altLang="zh-CN" sz="1400" dirty="0" smtClean="0">
                <a:ea typeface="宋体" pitchFamily="2" charset="-122"/>
              </a:rPr>
              <a:t>Remove all hidden slides </a:t>
            </a:r>
          </a:p>
          <a:p>
            <a:pPr lvl="1" eaLnBrk="1" hangingPunct="1">
              <a:lnSpc>
                <a:spcPct val="100000"/>
              </a:lnSpc>
              <a:spcBef>
                <a:spcPts val="250"/>
              </a:spcBef>
              <a:buFontTx/>
              <a:buBlip>
                <a:blip r:embed="rId3"/>
              </a:buBlip>
            </a:pPr>
            <a:r>
              <a:rPr lang="en-US" altLang="zh-CN" sz="1400" dirty="0" smtClean="0">
                <a:ea typeface="宋体" pitchFamily="2" charset="-122"/>
              </a:rPr>
              <a:t>Remove speaker notes </a:t>
            </a:r>
          </a:p>
          <a:p>
            <a:pPr lvl="1" eaLnBrk="1" hangingPunct="1">
              <a:lnSpc>
                <a:spcPct val="100000"/>
              </a:lnSpc>
              <a:spcBef>
                <a:spcPts val="250"/>
              </a:spcBef>
              <a:buFontTx/>
              <a:buBlip>
                <a:blip r:embed="rId3"/>
              </a:buBlip>
            </a:pPr>
            <a:r>
              <a:rPr lang="en-US" altLang="zh-CN" sz="1400" dirty="0" smtClean="0">
                <a:ea typeface="宋体" pitchFamily="2" charset="-122"/>
              </a:rPr>
              <a:t>Correct slides for readability and consistency</a:t>
            </a:r>
          </a:p>
          <a:p>
            <a:pPr lvl="1" eaLnBrk="1" hangingPunct="1">
              <a:lnSpc>
                <a:spcPct val="100000"/>
              </a:lnSpc>
              <a:spcBef>
                <a:spcPts val="250"/>
              </a:spcBef>
              <a:buFontTx/>
              <a:buBlip>
                <a:blip r:embed="rId3"/>
              </a:buBlip>
            </a:pPr>
            <a:r>
              <a:rPr lang="en-US" altLang="zh-CN" sz="1400" dirty="0" smtClean="0">
                <a:ea typeface="宋体" pitchFamily="2" charset="-122"/>
              </a:rPr>
              <a:t>Correct copy to Microsoft style </a:t>
            </a:r>
          </a:p>
          <a:p>
            <a:pPr lvl="1" eaLnBrk="1" hangingPunct="1">
              <a:lnSpc>
                <a:spcPct val="100000"/>
              </a:lnSpc>
              <a:spcBef>
                <a:spcPts val="250"/>
              </a:spcBef>
              <a:buFontTx/>
              <a:buBlip>
                <a:blip r:embed="rId3"/>
              </a:buBlip>
            </a:pPr>
            <a:r>
              <a:rPr lang="en-US" altLang="zh-CN" sz="1400" dirty="0" smtClean="0">
                <a:ea typeface="宋体" pitchFamily="2" charset="-122"/>
              </a:rPr>
              <a:t>Set file properties box for ease in searching </a:t>
            </a:r>
          </a:p>
          <a:p>
            <a:pPr lvl="1" eaLnBrk="1" hangingPunct="1">
              <a:lnSpc>
                <a:spcPct val="100000"/>
              </a:lnSpc>
              <a:spcBef>
                <a:spcPts val="250"/>
              </a:spcBef>
              <a:buFontTx/>
              <a:buBlip>
                <a:blip r:embed="rId3"/>
              </a:buBlip>
            </a:pPr>
            <a:r>
              <a:rPr lang="en-US" altLang="zh-CN" sz="1400" dirty="0" smtClean="0">
                <a:ea typeface="宋体" pitchFamily="2" charset="-122"/>
              </a:rPr>
              <a:t>Set printability in grayscale </a:t>
            </a:r>
          </a:p>
          <a:p>
            <a:endParaRPr lang="zh-CN" altLang="en-US"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en-US" altLang="zh-CN" dirty="0" smtClean="0"/>
              <a:t>Title of Presentation</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en-US" altLang="zh-CN" dirty="0" smtClean="0"/>
              <a:t>Session Code</a:t>
            </a:r>
            <a:r>
              <a:rPr lang="zh-CN" altLang="en-US" dirty="0" smtClean="0"/>
              <a:t>：</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835878"/>
          </a:xfrm>
          <a:prstGeom prst="rect">
            <a:avLst/>
          </a:prstGeom>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a:prstGeom prst="rect">
            <a:avLst/>
          </a:prstGeo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2390802857"/>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0" baseline="0">
                <a:solidFill>
                  <a:schemeClr val="bg1"/>
                </a:solidFill>
                <a:effectLst>
                  <a:outerShdw blurRad="38100" dist="38100" dir="2700000" algn="tl">
                    <a:srgbClr val="000000">
                      <a:alpha val="43137"/>
                    </a:srgbClr>
                  </a:outerShdw>
                </a:effectLst>
              </a:defRPr>
            </a:lvl1pPr>
          </a:lstStyle>
          <a:p>
            <a:r>
              <a:rPr lang="en-US" altLang="zh-CN" dirty="0" smtClean="0"/>
              <a:t>Click here to edit</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en-US" altLang="zh-CN" dirty="0" smtClean="0"/>
              <a:t>Click here to edit</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4" name="Picture 2" descr="white bar"/>
          <p:cNvPicPr>
            <a:picLocks noChangeAspect="1" noChangeArrowheads="1"/>
          </p:cNvPicPr>
          <p:nvPr userDrawn="1"/>
        </p:nvPicPr>
        <p:blipFill>
          <a:blip r:embed="rId3" cstate="print"/>
          <a:srcRect/>
          <a:stretch>
            <a:fillRect/>
          </a:stretch>
        </p:blipFill>
        <p:spPr bwMode="hidden">
          <a:xfrm>
            <a:off x="0" y="2000240"/>
            <a:ext cx="9156700" cy="3760788"/>
          </a:xfrm>
          <a:prstGeom prst="rect">
            <a:avLst/>
          </a:prstGeom>
          <a:noFill/>
          <a:ln w="9525">
            <a:noFill/>
            <a:miter lim="800000"/>
            <a:headEnd/>
            <a:tailEnd/>
          </a:ln>
        </p:spPr>
      </p:pic>
      <p:sp>
        <p:nvSpPr>
          <p:cNvPr id="5" name="AutoShape 3"/>
          <p:cNvSpPr>
            <a:spLocks noChangeArrowheads="1"/>
          </p:cNvSpPr>
          <p:nvPr userDrawn="1"/>
        </p:nvSpPr>
        <p:spPr bwMode="auto">
          <a:xfrm>
            <a:off x="381000" y="2533640"/>
            <a:ext cx="8458200" cy="2662238"/>
          </a:xfrm>
          <a:prstGeom prst="roundRect">
            <a:avLst>
              <a:gd name="adj" fmla="val 35657"/>
            </a:avLst>
          </a:prstGeom>
          <a:noFill/>
          <a:ln w="48500" algn="ctr">
            <a:noFill/>
            <a:round/>
            <a:headEnd/>
            <a:tailEnd/>
          </a:ln>
          <a:effectLst>
            <a:outerShdw dist="25000" dir="5400000" rotWithShape="0">
              <a:srgbClr val="000000">
                <a:alpha val="37999"/>
              </a:srgbClr>
            </a:outerShdw>
          </a:effectLst>
        </p:spPr>
        <p:txBody>
          <a:bodyPr rIns="36576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Thank you for attending this session with us!  </a:t>
            </a:r>
          </a:p>
          <a:p>
            <a:pPr marL="0" marR="0" lvl="0" indent="0" algn="ctr" defTabSz="914400" eaLnBrk="1" fontAlgn="auto" latinLnBrk="0" hangingPunct="1">
              <a:lnSpc>
                <a:spcPct val="150000"/>
              </a:lnSpc>
              <a:spcBef>
                <a:spcPts val="0"/>
              </a:spcBef>
              <a:spcAft>
                <a:spcPts val="0"/>
              </a:spcAft>
              <a:buClrTx/>
              <a:buSzTx/>
              <a:buFontTx/>
              <a:buNone/>
              <a:tabLst/>
              <a:defRPr/>
            </a:pP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Your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suggestions and comments are very important to us</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  Please help us to complete </a:t>
            </a:r>
            <a:r>
              <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rPr>
              <a:t>an </a:t>
            </a:r>
            <a:r>
              <a:rPr kumimoji="0" lang="en-US" altLang="zh-CN" sz="2300" b="1" i="0" u="none" strike="noStrike" kern="0" cap="none" spc="0" normalizeH="0" baseline="0" noProof="0" dirty="0" smtClean="0">
                <a:ln>
                  <a:noFill/>
                </a:ln>
                <a:solidFill>
                  <a:srgbClr val="FFFFFF"/>
                </a:solidFill>
                <a:effectLst>
                  <a:outerShdw blurRad="38100" dist="38100" dir="2700000" algn="tl">
                    <a:srgbClr val="02024A"/>
                  </a:outerShdw>
                </a:effectLst>
                <a:uLnTx/>
                <a:uFillTx/>
              </a:rPr>
              <a:t>evaluation.</a:t>
            </a:r>
            <a:endParaRPr kumimoji="0" lang="en-US" altLang="zh-CN" sz="2300" b="1" i="0" u="none" strike="noStrike" kern="0" cap="none" spc="0" normalizeH="0" baseline="0" noProof="0" dirty="0">
              <a:ln>
                <a:noFill/>
              </a:ln>
              <a:solidFill>
                <a:srgbClr val="FFFFFF"/>
              </a:solidFill>
              <a:effectLst>
                <a:outerShdw blurRad="38100" dist="38100" dir="2700000" algn="tl">
                  <a:srgbClr val="02024A"/>
                </a:outerShdw>
              </a:effectLst>
              <a:uLnTx/>
              <a:uFillTx/>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baseline="0"/>
            </a:lvl3pPr>
            <a:lvl4pPr>
              <a:buClr>
                <a:schemeClr val="bg1">
                  <a:lumMod val="65000"/>
                </a:schemeClr>
              </a:buClr>
              <a:buFont typeface="Wingdings" pitchFamily="2" charset="2"/>
              <a:buChar char="l"/>
              <a:defRPr baseline="0"/>
            </a:lvl4pPr>
            <a:lvl5pPr>
              <a:buClr>
                <a:schemeClr val="bg1">
                  <a:lumMod val="65000"/>
                </a:schemeClr>
              </a:buClr>
              <a:buFont typeface="Wingdings" pitchFamily="2" charset="2"/>
              <a:buChar char="l"/>
              <a:defRPr baseline="0"/>
            </a:lvl5pPr>
          </a:lstStyle>
          <a:p>
            <a:pPr lvl="0"/>
            <a:r>
              <a:rPr lang="en-US" altLang="zh-CN" dirty="0" smtClean="0"/>
              <a:t>Click here to edit subtitle</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baseline="0">
                <a:latin typeface="Courier New" pitchFamily="49" charset="0"/>
                <a:cs typeface="Courier New" pitchFamily="49" charset="0"/>
              </a:defRPr>
            </a:lvl2pPr>
            <a:lvl3pPr>
              <a:buClr>
                <a:schemeClr val="bg1">
                  <a:lumMod val="65000"/>
                </a:schemeClr>
              </a:buClr>
              <a:buFont typeface="Wingdings" pitchFamily="2" charset="2"/>
              <a:buChar char="l"/>
              <a:defRPr sz="2000" baseline="0">
                <a:latin typeface="Courier New" pitchFamily="49" charset="0"/>
                <a:cs typeface="Courier New" pitchFamily="49" charset="0"/>
              </a:defRPr>
            </a:lvl3pPr>
            <a:lvl4pPr>
              <a:buClr>
                <a:schemeClr val="bg1">
                  <a:lumMod val="65000"/>
                </a:schemeClr>
              </a:buClr>
              <a:buFont typeface="Wingdings" pitchFamily="2" charset="2"/>
              <a:buChar char="l"/>
              <a:defRPr baseline="0">
                <a:latin typeface="Courier New" pitchFamily="49" charset="0"/>
                <a:cs typeface="Courier New" pitchFamily="49" charset="0"/>
              </a:defRPr>
            </a:lvl4pPr>
            <a:lvl5pPr>
              <a:buClr>
                <a:schemeClr val="bg1">
                  <a:lumMod val="65000"/>
                </a:schemeClr>
              </a:buClr>
              <a:buFont typeface="Wingdings" pitchFamily="2" charset="2"/>
              <a:buChar char="l"/>
              <a:defRPr baseline="0">
                <a:latin typeface="Courier New" pitchFamily="49" charset="0"/>
                <a:cs typeface="Courier New" pitchFamily="49" charset="0"/>
              </a:defRPr>
            </a:lvl5pPr>
          </a:lstStyle>
          <a:p>
            <a:pPr lvl="0"/>
            <a:r>
              <a:rPr lang="en-US" altLang="zh-CN" dirty="0" smtClean="0"/>
              <a:t>Click here to edit</a:t>
            </a:r>
          </a:p>
          <a:p>
            <a:pPr lvl="1"/>
            <a:r>
              <a:rPr lang="en-US" altLang="zh-CN" dirty="0" smtClean="0"/>
              <a:t>Second level</a:t>
            </a:r>
            <a:endParaRPr lang="zh-CN" altLang="en-US" dirty="0" smtClean="0"/>
          </a:p>
          <a:p>
            <a:pPr lvl="2"/>
            <a:r>
              <a:rPr lang="en-US" altLang="zh-CN" dirty="0" smtClean="0"/>
              <a:t>Third level</a:t>
            </a:r>
            <a:endParaRPr lang="zh-CN" altLang="en-US" dirty="0" smtClean="0"/>
          </a:p>
          <a:p>
            <a:pPr lvl="3"/>
            <a:r>
              <a:rPr lang="en-US" altLang="zh-CN" dirty="0" smtClean="0"/>
              <a:t>Forth level</a:t>
            </a:r>
            <a:endParaRPr lang="zh-CN" altLang="en-US" dirty="0" smtClean="0"/>
          </a:p>
          <a:p>
            <a:pPr lvl="4"/>
            <a:r>
              <a:rPr lang="en-US" altLang="zh-CN" dirty="0" smtClean="0"/>
              <a:t>Fifth level</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en-US" altLang="zh-CN" dirty="0" smtClean="0"/>
              <a:t>Click here to edit</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9" r:id="rId17"/>
    <p:sldLayoutId id="2147483670" r:id="rId18"/>
    <p:sldLayoutId id="2147483671" r:id="rId19"/>
    <p:sldLayoutId id="2147483672"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0.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gif"/><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hyperlink" Target="http://itknowledgeexchange.techtarget.com/" TargetMode="External"/><Relationship Id="rId5" Type="http://schemas.openxmlformats.org/officeDocument/2006/relationships/image" Target="../media/image11.jpeg"/><Relationship Id="rId4" Type="http://schemas.openxmlformats.org/officeDocument/2006/relationships/image" Target="../media/image10.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809819" y="1008380"/>
            <a:ext cx="2345185" cy="32004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5" name="Rounded Rectangle 4"/>
          <p:cNvSpPr/>
          <p:nvPr/>
        </p:nvSpPr>
        <p:spPr bwMode="auto">
          <a:xfrm>
            <a:off x="5809974" y="1402632"/>
            <a:ext cx="2318927" cy="865861"/>
          </a:xfrm>
          <a:prstGeom prst="roundRect">
            <a:avLst>
              <a:gd name="adj" fmla="val 0"/>
            </a:avLst>
          </a:prstGeom>
          <a:gradFill flip="none" rotWithShape="1">
            <a:gsLst>
              <a:gs pos="0">
                <a:schemeClr val="accent1">
                  <a:lumMod val="60000"/>
                  <a:lumOff val="40000"/>
                  <a:alpha val="7000"/>
                </a:schemeClr>
              </a:gs>
              <a:gs pos="50000">
                <a:schemeClr val="accent1">
                  <a:alpha val="34000"/>
                </a:schemeClr>
              </a:gs>
              <a:gs pos="100000">
                <a:schemeClr val="accent1">
                  <a:alpha val="19000"/>
                </a:schemeClr>
              </a:gs>
            </a:gsLst>
            <a:lin ang="16200000" scaled="1"/>
            <a:tileRect/>
          </a:gradFill>
          <a:ln>
            <a:gradFill>
              <a:gsLst>
                <a:gs pos="0">
                  <a:schemeClr val="accent1">
                    <a:tint val="66000"/>
                    <a:satMod val="160000"/>
                    <a:alpha val="0"/>
                  </a:schemeClr>
                </a:gs>
                <a:gs pos="50000">
                  <a:schemeClr val="accent1">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000" dirty="0" smtClean="0">
              <a:solidFill>
                <a:srgbClr val="FFFFFF"/>
              </a:solidFill>
              <a:effectLst>
                <a:outerShdw blurRad="38100" dist="38100" dir="2700000" algn="tl">
                  <a:srgbClr val="000000">
                    <a:alpha val="43137"/>
                  </a:srgbClr>
                </a:outerShdw>
              </a:effectLst>
              <a:latin typeface="Segoe Semibold" pitchFamily="34" charset="0"/>
            </a:endParaRPr>
          </a:p>
        </p:txBody>
      </p:sp>
      <p:sp>
        <p:nvSpPr>
          <p:cNvPr id="6" name="Rectangle 5"/>
          <p:cNvSpPr/>
          <p:nvPr/>
        </p:nvSpPr>
        <p:spPr>
          <a:xfrm>
            <a:off x="5809819" y="1494561"/>
            <a:ext cx="2286595" cy="353939"/>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fontAlgn="base">
              <a:lnSpc>
                <a:spcPct val="85000"/>
              </a:lnSpc>
              <a:spcBef>
                <a:spcPct val="0"/>
              </a:spcBef>
              <a:spcAft>
                <a:spcPct val="0"/>
              </a:spcAft>
              <a:defRPr/>
            </a:pPr>
            <a:r>
              <a:rPr lang="zh-CN" altLang="en-US" sz="2000" dirty="0" smtClean="0">
                <a:effectLst>
                  <a:outerShdw blurRad="25400" dist="25400" dir="2700000" algn="tl">
                    <a:srgbClr val="000000">
                      <a:alpha val="23000"/>
                    </a:srgbClr>
                  </a:outerShdw>
                </a:effectLst>
                <a:latin typeface="Segoe Semibold" pitchFamily="34" charset="0"/>
              </a:rPr>
              <a:t>易于使用</a:t>
            </a:r>
            <a:endParaRPr lang="en-US" sz="2000" dirty="0">
              <a:effectLst>
                <a:outerShdw blurRad="25400" dist="25400" dir="2700000" algn="tl">
                  <a:srgbClr val="000000">
                    <a:alpha val="23000"/>
                  </a:srgbClr>
                </a:outerShdw>
              </a:effectLst>
              <a:latin typeface="Segoe Semibold" pitchFamily="34" charset="0"/>
            </a:endParaRPr>
          </a:p>
        </p:txBody>
      </p:sp>
      <p:sp>
        <p:nvSpPr>
          <p:cNvPr id="11" name="Title 1"/>
          <p:cNvSpPr>
            <a:spLocks noGrp="1"/>
          </p:cNvSpPr>
          <p:nvPr>
            <p:ph type="title"/>
          </p:nvPr>
        </p:nvSpPr>
        <p:spPr>
          <a:xfrm>
            <a:off x="0" y="116632"/>
            <a:ext cx="8382000" cy="609398"/>
          </a:xfrm>
        </p:spPr>
        <p:txBody>
          <a:bodyPr>
            <a:normAutofit fontScale="90000"/>
          </a:bodyPr>
          <a:lstStyle/>
          <a:p>
            <a:r>
              <a:rPr lang="en-US" dirty="0"/>
              <a:t>Windows XP </a:t>
            </a:r>
            <a:r>
              <a:rPr lang="zh-CN" altLang="en-US" dirty="0" smtClean="0"/>
              <a:t>模式</a:t>
            </a:r>
            <a:endParaRPr sz="4400" dirty="0"/>
          </a:p>
        </p:txBody>
      </p:sp>
      <p:sp>
        <p:nvSpPr>
          <p:cNvPr id="14" name="Rounded Rectangle 13"/>
          <p:cNvSpPr/>
          <p:nvPr/>
        </p:nvSpPr>
        <p:spPr bwMode="auto">
          <a:xfrm>
            <a:off x="851641" y="980998"/>
            <a:ext cx="2343760" cy="32766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15" name="Rounded Rectangle 14"/>
          <p:cNvSpPr/>
          <p:nvPr/>
        </p:nvSpPr>
        <p:spPr bwMode="auto">
          <a:xfrm>
            <a:off x="3366896" y="980998"/>
            <a:ext cx="2282187" cy="32766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16" name="Rounded Rectangle 15"/>
          <p:cNvSpPr/>
          <p:nvPr/>
        </p:nvSpPr>
        <p:spPr bwMode="auto">
          <a:xfrm>
            <a:off x="851641" y="1361999"/>
            <a:ext cx="2343760" cy="845245"/>
          </a:xfrm>
          <a:prstGeom prst="roundRect">
            <a:avLst>
              <a:gd name="adj" fmla="val 0"/>
            </a:avLst>
          </a:prstGeom>
          <a:gradFill flip="none" rotWithShape="1">
            <a:gsLst>
              <a:gs pos="0">
                <a:schemeClr val="accent2">
                  <a:lumMod val="60000"/>
                  <a:lumOff val="40000"/>
                  <a:alpha val="29000"/>
                </a:schemeClr>
              </a:gs>
              <a:gs pos="50000">
                <a:schemeClr val="accent2">
                  <a:alpha val="24000"/>
                </a:schemeClr>
              </a:gs>
              <a:gs pos="100000">
                <a:schemeClr val="accent2">
                  <a:lumMod val="60000"/>
                  <a:lumOff val="40000"/>
                  <a:alpha val="11000"/>
                </a:schemeClr>
              </a:gs>
            </a:gsLst>
            <a:lin ang="16200000" scaled="1"/>
            <a:tileRect/>
          </a:gradFill>
          <a:ln>
            <a:gradFill>
              <a:gsLst>
                <a:gs pos="0">
                  <a:schemeClr val="accent1">
                    <a:tint val="66000"/>
                    <a:satMod val="160000"/>
                    <a:alpha val="0"/>
                  </a:schemeClr>
                </a:gs>
                <a:gs pos="50000">
                  <a:schemeClr val="accent2">
                    <a:lumMod val="60000"/>
                    <a:lumOff val="40000"/>
                  </a:schemeClr>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1600" b="1" dirty="0" smtClean="0">
              <a:solidFill>
                <a:srgbClr val="FFFFFF"/>
              </a:solidFill>
              <a:effectLst>
                <a:outerShdw blurRad="38100" dist="38100" dir="2700000" algn="tl">
                  <a:srgbClr val="000000">
                    <a:alpha val="43137"/>
                  </a:srgbClr>
                </a:outerShdw>
              </a:effectLst>
              <a:latin typeface="+mj-lt"/>
            </a:endParaRPr>
          </a:p>
        </p:txBody>
      </p:sp>
      <p:sp>
        <p:nvSpPr>
          <p:cNvPr id="17" name="Rectangle 16"/>
          <p:cNvSpPr/>
          <p:nvPr/>
        </p:nvSpPr>
        <p:spPr>
          <a:xfrm>
            <a:off x="1023135" y="1424408"/>
            <a:ext cx="1943606" cy="353939"/>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fontAlgn="base">
              <a:lnSpc>
                <a:spcPct val="85000"/>
              </a:lnSpc>
              <a:spcBef>
                <a:spcPct val="0"/>
              </a:spcBef>
              <a:spcAft>
                <a:spcPct val="0"/>
              </a:spcAft>
              <a:defRPr/>
            </a:pPr>
            <a:r>
              <a:rPr lang="zh-CN" altLang="en-US" sz="2000" dirty="0" smtClean="0">
                <a:effectLst>
                  <a:outerShdw blurRad="25400" dist="25400" dir="2700000" algn="tl">
                    <a:srgbClr val="000000">
                      <a:alpha val="23000"/>
                    </a:srgbClr>
                  </a:outerShdw>
                </a:effectLst>
                <a:latin typeface="Segoe Semibold" pitchFamily="34" charset="0"/>
              </a:rPr>
              <a:t>业务连续性</a:t>
            </a:r>
            <a:endParaRPr lang="en-US" sz="2000" dirty="0" smtClean="0">
              <a:effectLst>
                <a:outerShdw blurRad="25400" dist="25400" dir="2700000" algn="tl">
                  <a:srgbClr val="000000">
                    <a:alpha val="23000"/>
                  </a:srgbClr>
                </a:outerShdw>
              </a:effectLst>
              <a:latin typeface="Segoe Semibold" pitchFamily="34" charset="0"/>
            </a:endParaRPr>
          </a:p>
        </p:txBody>
      </p:sp>
      <p:sp>
        <p:nvSpPr>
          <p:cNvPr id="18" name="Rounded Rectangle 17"/>
          <p:cNvSpPr/>
          <p:nvPr/>
        </p:nvSpPr>
        <p:spPr bwMode="auto">
          <a:xfrm>
            <a:off x="3375001" y="1361999"/>
            <a:ext cx="2273442" cy="845245"/>
          </a:xfrm>
          <a:prstGeom prst="roundRect">
            <a:avLst>
              <a:gd name="adj" fmla="val 0"/>
            </a:avLst>
          </a:prstGeom>
          <a:gradFill flip="none" rotWithShape="1">
            <a:gsLst>
              <a:gs pos="0">
                <a:schemeClr val="accent3">
                  <a:alpha val="22000"/>
                </a:schemeClr>
              </a:gs>
              <a:gs pos="50000">
                <a:schemeClr val="accent3">
                  <a:alpha val="27000"/>
                </a:schemeClr>
              </a:gs>
              <a:gs pos="100000">
                <a:schemeClr val="accent3">
                  <a:lumMod val="60000"/>
                  <a:lumOff val="40000"/>
                  <a:alpha val="19000"/>
                </a:schemeClr>
              </a:gs>
            </a:gsLst>
            <a:lin ang="16200000" scaled="1"/>
            <a:tileRect/>
          </a:gradFill>
          <a:ln>
            <a:gradFill>
              <a:gsLst>
                <a:gs pos="0">
                  <a:schemeClr val="accent1">
                    <a:tint val="66000"/>
                    <a:satMod val="160000"/>
                    <a:alpha val="0"/>
                  </a:schemeClr>
                </a:gs>
                <a:gs pos="50000">
                  <a:schemeClr val="accent3"/>
                </a:gs>
                <a:gs pos="100000">
                  <a:schemeClr val="accent1">
                    <a:tint val="23500"/>
                    <a:satMod val="160000"/>
                    <a:alpha val="0"/>
                  </a:schemeClr>
                </a:gs>
              </a:gsLst>
              <a:lin ang="0" scaled="0"/>
            </a:gra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1600" b="1" dirty="0" smtClean="0">
              <a:solidFill>
                <a:srgbClr val="FFFFFF"/>
              </a:solidFill>
              <a:effectLst>
                <a:outerShdw blurRad="38100" dist="38100" dir="2700000" algn="tl">
                  <a:srgbClr val="000000">
                    <a:alpha val="43137"/>
                  </a:srgbClr>
                </a:outerShdw>
              </a:effectLst>
              <a:latin typeface="+mj-lt"/>
            </a:endParaRPr>
          </a:p>
        </p:txBody>
      </p:sp>
      <p:sp>
        <p:nvSpPr>
          <p:cNvPr id="19" name="Rectangle 18"/>
          <p:cNvSpPr/>
          <p:nvPr/>
        </p:nvSpPr>
        <p:spPr>
          <a:xfrm>
            <a:off x="3553790" y="1424408"/>
            <a:ext cx="1707076" cy="353939"/>
          </a:xfrm>
          <a:prstGeom prst="rect">
            <a:avLst/>
          </a:prstGeom>
          <a:noFill/>
          <a:effectLst>
            <a:outerShdw blurRad="50800" dist="38100" dir="2700000" algn="tl" rotWithShape="0">
              <a:prstClr val="black">
                <a:alpha val="40000"/>
              </a:prstClr>
            </a:outerShdw>
          </a:effectLst>
        </p:spPr>
        <p:txBody>
          <a:bodyPr wrap="square" lIns="91436" tIns="45718" rIns="91436" bIns="45718">
            <a:spAutoFit/>
          </a:bodyPr>
          <a:lstStyle/>
          <a:p>
            <a:pPr algn="ctr" fontAlgn="base">
              <a:lnSpc>
                <a:spcPct val="85000"/>
              </a:lnSpc>
              <a:spcBef>
                <a:spcPct val="0"/>
              </a:spcBef>
              <a:spcAft>
                <a:spcPct val="0"/>
              </a:spcAft>
              <a:defRPr/>
            </a:pPr>
            <a:r>
              <a:rPr lang="zh-CN" altLang="en-US" sz="2000" dirty="0" smtClean="0">
                <a:effectLst>
                  <a:outerShdw blurRad="25400" dist="25400" dir="2700000" algn="tl">
                    <a:srgbClr val="000000">
                      <a:alpha val="23000"/>
                    </a:srgbClr>
                  </a:outerShdw>
                </a:effectLst>
                <a:latin typeface="Segoe Semibold" pitchFamily="34" charset="0"/>
              </a:rPr>
              <a:t>成本管理</a:t>
            </a:r>
            <a:endParaRPr lang="en-US" sz="2000" dirty="0">
              <a:effectLst>
                <a:outerShdw blurRad="25400" dist="25400" dir="2700000" algn="tl">
                  <a:srgbClr val="000000">
                    <a:alpha val="23000"/>
                  </a:srgbClr>
                </a:outerShdw>
              </a:effectLst>
              <a:latin typeface="Segoe Semibold" pitchFamily="34" charset="0"/>
            </a:endParaRPr>
          </a:p>
        </p:txBody>
      </p:sp>
      <p:sp>
        <p:nvSpPr>
          <p:cNvPr id="20" name="Rounded Rectangle 24"/>
          <p:cNvSpPr/>
          <p:nvPr/>
        </p:nvSpPr>
        <p:spPr>
          <a:xfrm>
            <a:off x="3714526" y="2286000"/>
            <a:ext cx="1943606" cy="4419600"/>
          </a:xfrm>
          <a:prstGeom prst="roundRect">
            <a:avLst>
              <a:gd name="adj" fmla="val 209"/>
            </a:avLst>
          </a:prstGeom>
          <a:noFill/>
          <a:ln w="9525" algn="ctr">
            <a:noFill/>
            <a:round/>
            <a:headEnd/>
            <a:tailEnd/>
          </a:ln>
          <a:effectLst/>
        </p:spPr>
        <p:style>
          <a:lnRef idx="1">
            <a:schemeClr val="accent2"/>
          </a:lnRef>
          <a:fillRef idx="3">
            <a:schemeClr val="accent2"/>
          </a:fillRef>
          <a:effectRef idx="2">
            <a:schemeClr val="accent2"/>
          </a:effectRef>
          <a:fontRef idx="minor">
            <a:schemeClr val="lt1"/>
          </a:fontRef>
        </p:style>
        <p:txBody>
          <a:bodyPr vert="horz" wrap="square" lIns="0" tIns="0" rIns="0" bIns="0" numCol="1" rtlCol="0" anchor="t" anchorCtr="0" compatLnSpc="1">
            <a:prstTxWarp prst="textNoShape">
              <a:avLst/>
            </a:prstTxWarp>
          </a:bodyPr>
          <a:lstStyle/>
          <a:p>
            <a:pPr marL="287307" indent="-277784" defTabSz="914266">
              <a:spcAft>
                <a:spcPts val="600"/>
              </a:spcAft>
            </a:pPr>
            <a:endParaRPr lang="en-US" sz="1400" dirty="0" smtClean="0">
              <a:solidFill>
                <a:prstClr val="white"/>
              </a:solidFill>
              <a:effectLst>
                <a:outerShdw blurRad="393700" algn="ctr" rotWithShape="0">
                  <a:prstClr val="black">
                    <a:alpha val="68000"/>
                  </a:prstClr>
                </a:outerShdw>
              </a:effectLst>
              <a:latin typeface="Segoe Semibold" pitchFamily="34" charset="0"/>
            </a:endParaRPr>
          </a:p>
        </p:txBody>
      </p:sp>
      <p:sp>
        <p:nvSpPr>
          <p:cNvPr id="24" name="TextBox 23"/>
          <p:cNvSpPr txBox="1"/>
          <p:nvPr/>
        </p:nvSpPr>
        <p:spPr>
          <a:xfrm>
            <a:off x="5882151" y="2355912"/>
            <a:ext cx="2258855" cy="1534266"/>
          </a:xfrm>
          <a:prstGeom prst="rect">
            <a:avLst/>
          </a:prstGeom>
          <a:noFill/>
        </p:spPr>
        <p:txBody>
          <a:bodyPr wrap="square" rtlCol="0">
            <a:spAutoFit/>
          </a:bodyPr>
          <a:lstStyle/>
          <a:p>
            <a:pPr marL="231775" lvl="1" indent="-222250">
              <a:lnSpc>
                <a:spcPct val="95000"/>
              </a:lnSpc>
              <a:spcBef>
                <a:spcPts val="200"/>
              </a:spcBef>
              <a:spcAft>
                <a:spcPts val="100"/>
              </a:spcAft>
              <a:buBlip>
                <a:blip r:embed="rId4"/>
              </a:buBlip>
              <a:defRPr/>
            </a:pPr>
            <a:r>
              <a:rPr lang="zh-CN" altLang="en-US" sz="1600" i="1" dirty="0" smtClean="0">
                <a:effectLst>
                  <a:outerShdw blurRad="393700" algn="ctr" rotWithShape="0">
                    <a:prstClr val="black">
                      <a:alpha val="68000"/>
                    </a:prstClr>
                  </a:outerShdw>
                </a:effectLst>
              </a:rPr>
              <a:t>在安装后，</a:t>
            </a:r>
            <a:r>
              <a:rPr lang="en-US" sz="1600" i="1" dirty="0" smtClean="0">
                <a:effectLst>
                  <a:outerShdw blurRad="393700" algn="ctr" rotWithShape="0">
                    <a:prstClr val="black">
                      <a:alpha val="68000"/>
                    </a:prstClr>
                  </a:outerShdw>
                </a:effectLst>
              </a:rPr>
              <a:t>Windows XP</a:t>
            </a:r>
            <a:r>
              <a:rPr lang="zh-CN" altLang="en-US" sz="1600" i="1" dirty="0" smtClean="0">
                <a:effectLst>
                  <a:outerShdw blurRad="393700" algn="ctr" rotWithShape="0">
                    <a:prstClr val="black">
                      <a:alpha val="68000"/>
                    </a:prstClr>
                  </a:outerShdw>
                </a:effectLst>
              </a:rPr>
              <a:t>应用程序出现在</a:t>
            </a:r>
            <a:r>
              <a:rPr lang="en-US" sz="1600" i="1" dirty="0" smtClean="0">
                <a:effectLst>
                  <a:outerShdw blurRad="393700" algn="ctr" rotWithShape="0">
                    <a:prstClr val="black">
                      <a:alpha val="68000"/>
                    </a:prstClr>
                  </a:outerShdw>
                </a:effectLst>
              </a:rPr>
              <a:t>Windows 7</a:t>
            </a:r>
            <a:r>
              <a:rPr lang="zh-CN" altLang="en-US" sz="1600" i="1" dirty="0" smtClean="0">
                <a:effectLst>
                  <a:outerShdw blurRad="393700" algn="ctr" rotWithShape="0">
                    <a:prstClr val="black">
                      <a:alpha val="68000"/>
                    </a:prstClr>
                  </a:outerShdw>
                </a:effectLst>
              </a:rPr>
              <a:t>桌面上</a:t>
            </a:r>
            <a:endParaRPr lang="en-US" altLang="zh-CN" sz="1600" i="1" dirty="0" smtClean="0">
              <a:effectLst>
                <a:outerShdw blurRad="393700" algn="ctr" rotWithShape="0">
                  <a:prstClr val="black">
                    <a:alpha val="68000"/>
                  </a:prstClr>
                </a:outerShdw>
              </a:effectLst>
            </a:endParaRPr>
          </a:p>
          <a:p>
            <a:pPr marL="231775" lvl="1" indent="-222250">
              <a:lnSpc>
                <a:spcPct val="95000"/>
              </a:lnSpc>
              <a:spcBef>
                <a:spcPts val="200"/>
              </a:spcBef>
              <a:spcAft>
                <a:spcPts val="100"/>
              </a:spcAft>
              <a:buBlip>
                <a:blip r:embed="rId4"/>
              </a:buBlip>
              <a:defRPr/>
            </a:pPr>
            <a:r>
              <a:rPr lang="zh-CN" altLang="en-US" sz="1600" i="1" dirty="0" smtClean="0">
                <a:effectLst>
                  <a:outerShdw blurRad="393700" algn="ctr" rotWithShape="0">
                    <a:prstClr val="black">
                      <a:alpha val="68000"/>
                    </a:prstClr>
                  </a:outerShdw>
                </a:effectLst>
              </a:rPr>
              <a:t>直接从</a:t>
            </a:r>
            <a:r>
              <a:rPr lang="en-US" altLang="zh-CN" sz="1600" i="1" dirty="0" smtClean="0">
                <a:effectLst>
                  <a:outerShdw blurRad="393700" algn="ctr" rotWithShape="0">
                    <a:prstClr val="black">
                      <a:alpha val="68000"/>
                    </a:prstClr>
                  </a:outerShdw>
                </a:effectLst>
              </a:rPr>
              <a:t>Windows 7</a:t>
            </a:r>
            <a:r>
              <a:rPr lang="zh-CN" altLang="en-US" sz="1600" i="1" dirty="0" smtClean="0">
                <a:effectLst>
                  <a:outerShdw blurRad="393700" algn="ctr" rotWithShape="0">
                    <a:prstClr val="black">
                      <a:alpha val="68000"/>
                    </a:prstClr>
                  </a:outerShdw>
                </a:effectLst>
              </a:rPr>
              <a:t>桌面上运行</a:t>
            </a:r>
            <a:r>
              <a:rPr lang="en-US" altLang="zh-CN" sz="1600" i="1" dirty="0" smtClean="0">
                <a:effectLst>
                  <a:outerShdw blurRad="393700" algn="ctr" rotWithShape="0">
                    <a:prstClr val="black">
                      <a:alpha val="68000"/>
                    </a:prstClr>
                  </a:outerShdw>
                </a:effectLst>
              </a:rPr>
              <a:t>Windows XP</a:t>
            </a:r>
            <a:r>
              <a:rPr lang="zh-CN" altLang="en-US" sz="1600" i="1" dirty="0" smtClean="0">
                <a:effectLst>
                  <a:outerShdw blurRad="393700" algn="ctr" rotWithShape="0">
                    <a:prstClr val="black">
                      <a:alpha val="68000"/>
                    </a:prstClr>
                  </a:outerShdw>
                </a:effectLst>
              </a:rPr>
              <a:t>应用程序</a:t>
            </a:r>
            <a:endParaRPr lang="en-US" sz="1600" i="1" dirty="0" smtClean="0">
              <a:effectLst>
                <a:outerShdw blurRad="393700" algn="ctr" rotWithShape="0">
                  <a:prstClr val="black">
                    <a:alpha val="68000"/>
                  </a:prstClr>
                </a:outerShdw>
              </a:effectLst>
            </a:endParaRPr>
          </a:p>
        </p:txBody>
      </p:sp>
      <p:sp>
        <p:nvSpPr>
          <p:cNvPr id="25" name="TextBox 24"/>
          <p:cNvSpPr txBox="1"/>
          <p:nvPr/>
        </p:nvSpPr>
        <p:spPr>
          <a:xfrm>
            <a:off x="936146" y="2418521"/>
            <a:ext cx="2137018" cy="1534266"/>
          </a:xfrm>
          <a:prstGeom prst="rect">
            <a:avLst/>
          </a:prstGeom>
          <a:noFill/>
        </p:spPr>
        <p:txBody>
          <a:bodyPr wrap="square" rtlCol="0">
            <a:spAutoFit/>
          </a:bodyPr>
          <a:lstStyle/>
          <a:p>
            <a:pPr marL="231775" lvl="1" indent="-222250">
              <a:lnSpc>
                <a:spcPct val="95000"/>
              </a:lnSpc>
              <a:spcBef>
                <a:spcPts val="200"/>
              </a:spcBef>
              <a:spcAft>
                <a:spcPts val="100"/>
              </a:spcAft>
              <a:buBlip>
                <a:blip r:embed="rId4"/>
              </a:buBlip>
              <a:defRPr/>
            </a:pPr>
            <a:r>
              <a:rPr lang="zh-CN" altLang="en-US" sz="1600" i="1" dirty="0" smtClean="0">
                <a:effectLst>
                  <a:outerShdw blurRad="393700" algn="ctr" rotWithShape="0">
                    <a:prstClr val="black">
                      <a:alpha val="68000"/>
                    </a:prstClr>
                  </a:outerShdw>
                </a:effectLst>
              </a:rPr>
              <a:t>运行众多的</a:t>
            </a:r>
            <a:r>
              <a:rPr lang="en-US" sz="1600" i="1" dirty="0" smtClean="0">
                <a:effectLst>
                  <a:outerShdw blurRad="393700" algn="ctr" rotWithShape="0">
                    <a:prstClr val="black">
                      <a:alpha val="68000"/>
                    </a:prstClr>
                  </a:outerShdw>
                </a:effectLst>
              </a:rPr>
              <a:t>Windows XP</a:t>
            </a:r>
            <a:r>
              <a:rPr lang="zh-CN" altLang="en-US" sz="1600" i="1" dirty="0" smtClean="0">
                <a:effectLst>
                  <a:outerShdw blurRad="393700" algn="ctr" rotWithShape="0">
                    <a:prstClr val="black">
                      <a:alpha val="68000"/>
                    </a:prstClr>
                  </a:outerShdw>
                </a:effectLst>
              </a:rPr>
              <a:t>生产用应用程序</a:t>
            </a:r>
            <a:endParaRPr lang="en-US" sz="1600" i="1" dirty="0" smtClean="0">
              <a:effectLst>
                <a:outerShdw blurRad="393700" algn="ctr" rotWithShape="0">
                  <a:prstClr val="black">
                    <a:alpha val="68000"/>
                  </a:prstClr>
                </a:outerShdw>
              </a:effectLst>
            </a:endParaRPr>
          </a:p>
          <a:p>
            <a:pPr marL="231775" lvl="1" indent="-222250">
              <a:lnSpc>
                <a:spcPct val="95000"/>
              </a:lnSpc>
              <a:spcBef>
                <a:spcPts val="200"/>
              </a:spcBef>
              <a:spcAft>
                <a:spcPts val="100"/>
              </a:spcAft>
              <a:buBlip>
                <a:blip r:embed="rId4"/>
              </a:buBlip>
              <a:defRPr/>
            </a:pPr>
            <a:r>
              <a:rPr lang="zh-CN" altLang="en-US" sz="1600" i="1" dirty="0" smtClean="0">
                <a:effectLst>
                  <a:outerShdw blurRad="393700" algn="ctr" rotWithShape="0">
                    <a:prstClr val="black">
                      <a:alpha val="68000"/>
                    </a:prstClr>
                  </a:outerShdw>
                </a:effectLst>
              </a:rPr>
              <a:t>通过</a:t>
            </a:r>
            <a:r>
              <a:rPr lang="en-US" altLang="zh-CN" sz="1600" i="1" dirty="0" smtClean="0">
                <a:effectLst>
                  <a:outerShdw blurRad="393700" algn="ctr" rotWithShape="0">
                    <a:prstClr val="black">
                      <a:alpha val="68000"/>
                    </a:prstClr>
                  </a:outerShdw>
                </a:effectLst>
              </a:rPr>
              <a:t>USB</a:t>
            </a:r>
            <a:r>
              <a:rPr lang="zh-CN" altLang="en-US" sz="1600" i="1" dirty="0" smtClean="0">
                <a:effectLst>
                  <a:outerShdw blurRad="393700" algn="ctr" rotWithShape="0">
                    <a:prstClr val="black">
                      <a:alpha val="68000"/>
                    </a:prstClr>
                  </a:outerShdw>
                </a:effectLst>
              </a:rPr>
              <a:t>连接支持许多</a:t>
            </a:r>
            <a:r>
              <a:rPr lang="en-US" altLang="zh-CN" sz="1600" i="1" dirty="0" smtClean="0">
                <a:effectLst>
                  <a:outerShdw blurRad="393700" algn="ctr" rotWithShape="0">
                    <a:prstClr val="black">
                      <a:alpha val="68000"/>
                    </a:prstClr>
                  </a:outerShdw>
                </a:effectLst>
              </a:rPr>
              <a:t>Windows XP</a:t>
            </a:r>
            <a:r>
              <a:rPr lang="zh-CN" altLang="en-US" sz="1600" i="1" dirty="0" smtClean="0">
                <a:effectLst>
                  <a:outerShdw blurRad="393700" algn="ctr" rotWithShape="0">
                    <a:prstClr val="black">
                      <a:alpha val="68000"/>
                    </a:prstClr>
                  </a:outerShdw>
                </a:effectLst>
              </a:rPr>
              <a:t>设备</a:t>
            </a:r>
            <a:endParaRPr lang="en-US" sz="1200" i="1" dirty="0"/>
          </a:p>
        </p:txBody>
      </p:sp>
      <p:sp>
        <p:nvSpPr>
          <p:cNvPr id="26" name="TextBox 25"/>
          <p:cNvSpPr txBox="1"/>
          <p:nvPr/>
        </p:nvSpPr>
        <p:spPr>
          <a:xfrm>
            <a:off x="3384294" y="2362537"/>
            <a:ext cx="2292788" cy="1805623"/>
          </a:xfrm>
          <a:prstGeom prst="rect">
            <a:avLst/>
          </a:prstGeom>
          <a:noFill/>
        </p:spPr>
        <p:txBody>
          <a:bodyPr wrap="square" rtlCol="0">
            <a:spAutoFit/>
          </a:bodyPr>
          <a:lstStyle/>
          <a:p>
            <a:pPr marL="231775" lvl="1" indent="-222250">
              <a:spcBef>
                <a:spcPts val="200"/>
              </a:spcBef>
              <a:spcAft>
                <a:spcPts val="100"/>
              </a:spcAft>
              <a:buBlip>
                <a:blip r:embed="rId4"/>
              </a:buBlip>
              <a:defRPr/>
            </a:pPr>
            <a:r>
              <a:rPr lang="zh-CN" altLang="en-US" sz="1600" i="1" dirty="0" smtClean="0">
                <a:effectLst>
                  <a:outerShdw blurRad="393700" algn="ctr" rotWithShape="0">
                    <a:prstClr val="black">
                      <a:alpha val="68000"/>
                    </a:prstClr>
                  </a:outerShdw>
                </a:effectLst>
              </a:rPr>
              <a:t>延长现有的</a:t>
            </a:r>
            <a:r>
              <a:rPr lang="en-US" sz="1600" i="1" dirty="0" smtClean="0">
                <a:effectLst>
                  <a:outerShdw blurRad="393700" algn="ctr" rotWithShape="0">
                    <a:prstClr val="black">
                      <a:alpha val="68000"/>
                    </a:prstClr>
                  </a:outerShdw>
                </a:effectLst>
              </a:rPr>
              <a:t>Windows XP</a:t>
            </a:r>
            <a:r>
              <a:rPr lang="zh-CN" altLang="en-US" sz="1600" i="1" dirty="0" smtClean="0">
                <a:effectLst>
                  <a:outerShdw blurRad="393700" algn="ctr" rotWithShape="0">
                    <a:prstClr val="black">
                      <a:alpha val="68000"/>
                    </a:prstClr>
                  </a:outerShdw>
                </a:effectLst>
              </a:rPr>
              <a:t>应用程序及设备的使用时间</a:t>
            </a:r>
            <a:endParaRPr lang="en-US" sz="1600" i="1" dirty="0" smtClean="0">
              <a:effectLst>
                <a:outerShdw blurRad="393700" algn="ctr" rotWithShape="0">
                  <a:prstClr val="black">
                    <a:alpha val="68000"/>
                  </a:prstClr>
                </a:outerShdw>
              </a:effectLst>
            </a:endParaRPr>
          </a:p>
          <a:p>
            <a:pPr marL="231775" lvl="1" indent="-222250">
              <a:spcBef>
                <a:spcPts val="200"/>
              </a:spcBef>
              <a:spcAft>
                <a:spcPts val="100"/>
              </a:spcAft>
              <a:buBlip>
                <a:blip r:embed="rId4"/>
              </a:buBlip>
              <a:defRPr/>
            </a:pPr>
            <a:r>
              <a:rPr lang="zh-CN" altLang="en-US" sz="1600" i="1" dirty="0" smtClean="0">
                <a:effectLst>
                  <a:outerShdw blurRad="393700" algn="ctr" rotWithShape="0">
                    <a:prstClr val="black">
                      <a:alpha val="68000"/>
                    </a:prstClr>
                  </a:outerShdw>
                </a:effectLst>
              </a:rPr>
              <a:t>通过使用熟悉的应用程序及设备减少学习时间</a:t>
            </a:r>
            <a:endParaRPr lang="en-US" sz="1600" i="1" dirty="0" smtClean="0">
              <a:effectLst>
                <a:outerShdw blurRad="393700" algn="ctr" rotWithShape="0">
                  <a:prstClr val="black">
                    <a:alpha val="68000"/>
                  </a:prstClr>
                </a:outerShdw>
              </a:effectLst>
            </a:endParaRPr>
          </a:p>
          <a:p>
            <a:endParaRPr lang="en-US" sz="1200" i="1" dirty="0"/>
          </a:p>
        </p:txBody>
      </p:sp>
      <p:sp>
        <p:nvSpPr>
          <p:cNvPr id="22" name="Rounded Rectangle 21"/>
          <p:cNvSpPr/>
          <p:nvPr/>
        </p:nvSpPr>
        <p:spPr bwMode="auto">
          <a:xfrm>
            <a:off x="441246" y="4483022"/>
            <a:ext cx="8063749" cy="1634412"/>
          </a:xfrm>
          <a:prstGeom prst="roundRect">
            <a:avLst>
              <a:gd name="adj" fmla="val 50000"/>
            </a:avLst>
          </a:prstGeom>
          <a:gradFill flip="none" rotWithShape="1">
            <a:gsLst>
              <a:gs pos="0">
                <a:schemeClr val="bg1">
                  <a:alpha val="0"/>
                </a:schemeClr>
              </a:gs>
              <a:gs pos="50000">
                <a:schemeClr val="bg1">
                  <a:alpha val="35000"/>
                </a:schemeClr>
              </a:gs>
              <a:gs pos="100000">
                <a:schemeClr val="bg1">
                  <a:alpha val="10000"/>
                </a:schemeClr>
              </a:gs>
            </a:gsLst>
            <a:lin ang="16200000" scaled="0"/>
            <a:tileRect/>
          </a:gradFill>
          <a:ln>
            <a:solidFill>
              <a:schemeClr val="tx1"/>
            </a:soli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不要犹豫，现在就使用</a:t>
            </a:r>
            <a:r>
              <a:rPr lang="en-US" sz="2000" dirty="0" smtClean="0">
                <a:solidFill>
                  <a:schemeClr val="tx1"/>
                </a:solidFill>
                <a:effectLst>
                  <a:outerShdw blurRad="38100" dist="38100" dir="2700000" algn="tl">
                    <a:srgbClr val="000000">
                      <a:alpha val="43137"/>
                    </a:srgbClr>
                  </a:outerShdw>
                </a:effectLst>
                <a:latin typeface="Segoe Print" pitchFamily="2" charset="0"/>
              </a:rPr>
              <a:t>Windows 7 Pro</a:t>
            </a: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a:t>
            </a:r>
            <a:endParaRPr lang="en-US" sz="2000" dirty="0" smtClean="0">
              <a:solidFill>
                <a:schemeClr val="tx1"/>
              </a:solidFill>
              <a:effectLst>
                <a:outerShdw blurRad="38100" dist="38100" dir="2700000" algn="tl">
                  <a:srgbClr val="000000">
                    <a:alpha val="43137"/>
                  </a:srgbClr>
                </a:outerShdw>
              </a:effectLst>
              <a:latin typeface="Segoe Print" pitchFamily="2" charset="0"/>
            </a:endParaRPr>
          </a:p>
          <a:p>
            <a:pPr marL="0" lvl="1" indent="-342900" algn="ctr" defTabSz="914099" fontAlgn="base">
              <a:lnSpc>
                <a:spcPct val="90000"/>
              </a:lnSpc>
              <a:spcBef>
                <a:spcPct val="0"/>
              </a:spcBef>
              <a:spcAft>
                <a:spcPct val="0"/>
              </a:spcAft>
              <a:buClr>
                <a:schemeClr val="tx2"/>
              </a:buClr>
              <a:buSzPct val="80000"/>
              <a:tabLst>
                <a:tab pos="424590" algn="l"/>
              </a:tabLst>
              <a:defRPr/>
            </a:pP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通过</a:t>
            </a:r>
            <a:r>
              <a:rPr lang="en-US" altLang="zh-CN" sz="2000" dirty="0" smtClean="0">
                <a:solidFill>
                  <a:schemeClr val="tx1"/>
                </a:solidFill>
                <a:effectLst>
                  <a:outerShdw blurRad="38100" dist="38100" dir="2700000" algn="tl">
                    <a:srgbClr val="000000">
                      <a:alpha val="43137"/>
                    </a:srgbClr>
                  </a:outerShdw>
                </a:effectLst>
                <a:latin typeface="Segoe Print" pitchFamily="2" charset="0"/>
              </a:rPr>
              <a:t>Windows XP</a:t>
            </a: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模式以及</a:t>
            </a:r>
            <a:r>
              <a:rPr lang="en-US" altLang="zh-CN" sz="2000" dirty="0" smtClean="0">
                <a:solidFill>
                  <a:schemeClr val="tx1"/>
                </a:solidFill>
                <a:effectLst>
                  <a:outerShdw blurRad="38100" dist="38100" dir="2700000" algn="tl">
                    <a:srgbClr val="000000">
                      <a:alpha val="43137"/>
                    </a:srgbClr>
                  </a:outerShdw>
                </a:effectLst>
                <a:latin typeface="Segoe Print" pitchFamily="2" charset="0"/>
              </a:rPr>
              <a:t>Windows Virtual PC</a:t>
            </a: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特性，它可以让您在基于</a:t>
            </a:r>
            <a:r>
              <a:rPr lang="en-US" altLang="zh-CN" sz="2000" dirty="0" smtClean="0">
                <a:solidFill>
                  <a:schemeClr val="tx1"/>
                </a:solidFill>
                <a:effectLst>
                  <a:outerShdw blurRad="38100" dist="38100" dir="2700000" algn="tl">
                    <a:srgbClr val="000000">
                      <a:alpha val="43137"/>
                    </a:srgbClr>
                  </a:outerShdw>
                </a:effectLst>
                <a:latin typeface="Segoe Print" pitchFamily="2" charset="0"/>
              </a:rPr>
              <a:t>Windows 7</a:t>
            </a: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的</a:t>
            </a:r>
            <a:r>
              <a:rPr lang="en-US" altLang="zh-CN" sz="2000" dirty="0" smtClean="0">
                <a:solidFill>
                  <a:schemeClr val="tx1"/>
                </a:solidFill>
                <a:effectLst>
                  <a:outerShdw blurRad="38100" dist="38100" dir="2700000" algn="tl">
                    <a:srgbClr val="000000">
                      <a:alpha val="43137"/>
                    </a:srgbClr>
                  </a:outerShdw>
                </a:effectLst>
                <a:latin typeface="Segoe Print" pitchFamily="2" charset="0"/>
              </a:rPr>
              <a:t>PC</a:t>
            </a: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上的</a:t>
            </a:r>
            <a:r>
              <a:rPr lang="en-US" altLang="zh-CN" sz="2000" dirty="0" smtClean="0">
                <a:solidFill>
                  <a:schemeClr val="tx1"/>
                </a:solidFill>
                <a:effectLst>
                  <a:outerShdw blurRad="38100" dist="38100" dir="2700000" algn="tl">
                    <a:srgbClr val="000000">
                      <a:alpha val="43137"/>
                    </a:srgbClr>
                  </a:outerShdw>
                </a:effectLst>
                <a:latin typeface="Segoe Print" pitchFamily="2" charset="0"/>
              </a:rPr>
              <a:t>Windows XP</a:t>
            </a:r>
            <a:r>
              <a:rPr lang="zh-CN" altLang="en-US" sz="2000" dirty="0" smtClean="0">
                <a:solidFill>
                  <a:schemeClr val="tx1"/>
                </a:solidFill>
                <a:effectLst>
                  <a:outerShdw blurRad="38100" dist="38100" dir="2700000" algn="tl">
                    <a:srgbClr val="000000">
                      <a:alpha val="43137"/>
                    </a:srgbClr>
                  </a:outerShdw>
                </a:effectLst>
                <a:latin typeface="Segoe Print" pitchFamily="2" charset="0"/>
              </a:rPr>
              <a:t>虚拟环境中，提供给您运行许多旧版应用程序的灵活性。</a:t>
            </a:r>
            <a:endParaRPr lang="en-US" sz="2000" dirty="0" smtClean="0">
              <a:solidFill>
                <a:schemeClr val="tx1"/>
              </a:solidFill>
              <a:effectLst>
                <a:outerShdw blurRad="38100" dist="38100" dir="2700000" algn="tl">
                  <a:srgbClr val="000000">
                    <a:alpha val="43137"/>
                  </a:srgbClr>
                </a:outerShdw>
              </a:effectLst>
              <a:latin typeface="Segoe Print" pitchFamily="2" charset="0"/>
            </a:endParaRPr>
          </a:p>
        </p:txBody>
      </p:sp>
    </p:spTree>
    <p:extLst>
      <p:ext uri="{BB962C8B-B14F-4D97-AF65-F5344CB8AC3E}">
        <p14:creationId xmlns:p14="http://schemas.microsoft.com/office/powerpoint/2010/main" xmlns="" val="9573233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100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88640"/>
            <a:ext cx="7970847" cy="498598"/>
          </a:xfrm>
        </p:spPr>
        <p:txBody>
          <a:bodyPr>
            <a:normAutofit fontScale="90000"/>
          </a:bodyPr>
          <a:lstStyle/>
          <a:p>
            <a:r>
              <a:rPr lang="zh-CN" altLang="en-US" sz="3600" dirty="0" smtClean="0">
                <a:solidFill>
                  <a:schemeClr val="tx1"/>
                </a:solidFill>
              </a:rPr>
              <a:t>易于从</a:t>
            </a:r>
            <a:r>
              <a:rPr lang="en-US" altLang="zh-CN" sz="3600" dirty="0" smtClean="0">
                <a:solidFill>
                  <a:schemeClr val="tx1"/>
                </a:solidFill>
              </a:rPr>
              <a:t>Windows 7</a:t>
            </a:r>
            <a:r>
              <a:rPr lang="zh-CN" altLang="en-US" sz="3600" dirty="0" smtClean="0">
                <a:solidFill>
                  <a:schemeClr val="tx1"/>
                </a:solidFill>
              </a:rPr>
              <a:t>桌面设置</a:t>
            </a:r>
            <a:endParaRPr lang="en-US" sz="3600" dirty="0">
              <a:solidFill>
                <a:schemeClr val="tx1"/>
              </a:solidFill>
            </a:endParaRPr>
          </a:p>
        </p:txBody>
      </p:sp>
      <p:pic>
        <p:nvPicPr>
          <p:cNvPr id="3" name="Picture 2"/>
          <p:cNvPicPr/>
          <p:nvPr/>
        </p:nvPicPr>
        <p:blipFill>
          <a:blip r:embed="rId3" cstate="print"/>
          <a:srcRect r="16870"/>
          <a:stretch>
            <a:fillRect/>
          </a:stretch>
        </p:blipFill>
        <p:spPr bwMode="auto">
          <a:xfrm>
            <a:off x="171495" y="1076326"/>
            <a:ext cx="2443799" cy="3781424"/>
          </a:xfrm>
          <a:prstGeom prst="rect">
            <a:avLst/>
          </a:prstGeom>
          <a:ln>
            <a:noFill/>
          </a:ln>
          <a:effectLst>
            <a:outerShdw blurRad="292100" dist="139700" dir="2700000" algn="tl" rotWithShape="0">
              <a:srgbClr val="333333">
                <a:alpha val="65000"/>
              </a:srgbClr>
            </a:outerShdw>
          </a:effectLst>
        </p:spPr>
      </p:pic>
      <p:pic>
        <p:nvPicPr>
          <p:cNvPr id="4" name="Picture 3"/>
          <p:cNvPicPr/>
          <p:nvPr/>
        </p:nvPicPr>
        <p:blipFill>
          <a:blip r:embed="rId4" cstate="print"/>
          <a:srcRect/>
          <a:stretch>
            <a:fillRect/>
          </a:stretch>
        </p:blipFill>
        <p:spPr bwMode="auto">
          <a:xfrm>
            <a:off x="1925745" y="1500187"/>
            <a:ext cx="3531122" cy="3614739"/>
          </a:xfrm>
          <a:prstGeom prst="rect">
            <a:avLst/>
          </a:prstGeom>
          <a:ln>
            <a:noFill/>
          </a:ln>
          <a:effectLst>
            <a:outerShdw blurRad="292100" dist="139700" dir="2700000" algn="tl" rotWithShape="0">
              <a:srgbClr val="333333">
                <a:alpha val="65000"/>
              </a:srgbClr>
            </a:outerShdw>
          </a:effectLst>
        </p:spPr>
      </p:pic>
      <p:pic>
        <p:nvPicPr>
          <p:cNvPr id="5" name="Picture 4"/>
          <p:cNvPicPr/>
          <p:nvPr/>
        </p:nvPicPr>
        <p:blipFill>
          <a:blip r:embed="rId5" cstate="print"/>
          <a:srcRect/>
          <a:stretch>
            <a:fillRect/>
          </a:stretch>
        </p:blipFill>
        <p:spPr bwMode="auto">
          <a:xfrm>
            <a:off x="3126207" y="2314576"/>
            <a:ext cx="3359628" cy="3257550"/>
          </a:xfrm>
          <a:prstGeom prst="rect">
            <a:avLst/>
          </a:prstGeom>
          <a:ln>
            <a:noFill/>
          </a:ln>
          <a:effectLst>
            <a:outerShdw blurRad="292100" dist="139700" dir="2700000" algn="tl" rotWithShape="0">
              <a:srgbClr val="333333">
                <a:alpha val="65000"/>
              </a:srgbClr>
            </a:outerShdw>
          </a:effectLst>
        </p:spPr>
      </p:pic>
      <p:pic>
        <p:nvPicPr>
          <p:cNvPr id="6" name="Picture 5"/>
          <p:cNvPicPr/>
          <p:nvPr/>
        </p:nvPicPr>
        <p:blipFill>
          <a:blip r:embed="rId6" cstate="print"/>
          <a:srcRect/>
          <a:stretch>
            <a:fillRect/>
          </a:stretch>
        </p:blipFill>
        <p:spPr bwMode="auto">
          <a:xfrm>
            <a:off x="4315951" y="3157539"/>
            <a:ext cx="3369154" cy="3057525"/>
          </a:xfrm>
          <a:prstGeom prst="rect">
            <a:avLst/>
          </a:prstGeom>
          <a:ln>
            <a:noFill/>
          </a:ln>
          <a:effectLst>
            <a:outerShdw blurRad="292100" dist="139700" dir="2700000" algn="tl" rotWithShape="0">
              <a:srgbClr val="333333">
                <a:alpha val="65000"/>
              </a:srgbClr>
            </a:outerShdw>
          </a:effectLst>
        </p:spPr>
      </p:pic>
      <p:pic>
        <p:nvPicPr>
          <p:cNvPr id="7" name="Picture 6"/>
          <p:cNvPicPr/>
          <p:nvPr/>
        </p:nvPicPr>
        <p:blipFill>
          <a:blip r:embed="rId7" cstate="print"/>
          <a:srcRect/>
          <a:stretch>
            <a:fillRect/>
          </a:stretch>
        </p:blipFill>
        <p:spPr bwMode="auto">
          <a:xfrm>
            <a:off x="6142844" y="5724526"/>
            <a:ext cx="2808225" cy="9239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19097725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4530" y="116632"/>
            <a:ext cx="8375946" cy="498598"/>
          </a:xfrm>
        </p:spPr>
        <p:txBody>
          <a:bodyPr>
            <a:normAutofit fontScale="90000"/>
          </a:bodyPr>
          <a:lstStyle/>
          <a:p>
            <a:r>
              <a:rPr lang="zh-CN" altLang="en-US" sz="3600" dirty="0" smtClean="0">
                <a:solidFill>
                  <a:schemeClr val="tx1"/>
                </a:solidFill>
              </a:rPr>
              <a:t>从</a:t>
            </a:r>
            <a:r>
              <a:rPr lang="en-US" altLang="zh-CN" sz="3600" dirty="0" smtClean="0">
                <a:solidFill>
                  <a:schemeClr val="tx1"/>
                </a:solidFill>
              </a:rPr>
              <a:t>Virtual Windows XP</a:t>
            </a:r>
            <a:r>
              <a:rPr lang="zh-CN" altLang="en-US" sz="3600" dirty="0" smtClean="0">
                <a:solidFill>
                  <a:schemeClr val="tx1"/>
                </a:solidFill>
              </a:rPr>
              <a:t>中安装应用程序</a:t>
            </a:r>
            <a:endParaRPr lang="en-US" sz="3600" dirty="0">
              <a:solidFill>
                <a:schemeClr val="tx1"/>
              </a:solidFill>
            </a:endParaRPr>
          </a:p>
        </p:txBody>
      </p:sp>
      <p:pic>
        <p:nvPicPr>
          <p:cNvPr id="3075" name="Picture 3"/>
          <p:cNvPicPr>
            <a:picLocks noChangeAspect="1" noChangeArrowheads="1"/>
          </p:cNvPicPr>
          <p:nvPr/>
        </p:nvPicPr>
        <p:blipFill>
          <a:blip r:embed="rId3" cstate="print"/>
          <a:srcRect l="4849"/>
          <a:stretch>
            <a:fillRect/>
          </a:stretch>
        </p:blipFill>
        <p:spPr bwMode="auto">
          <a:xfrm>
            <a:off x="2589069" y="1798401"/>
            <a:ext cx="5150971" cy="4125311"/>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a:scene3d>
            <a:camera prst="orthographicFront"/>
            <a:lightRig rig="threePt" dir="t"/>
          </a:scene3d>
          <a:sp3d>
            <a:bevelT/>
          </a:sp3d>
        </p:spPr>
      </p:pic>
      <p:grpSp>
        <p:nvGrpSpPr>
          <p:cNvPr id="3" name="Group 5"/>
          <p:cNvGrpSpPr/>
          <p:nvPr/>
        </p:nvGrpSpPr>
        <p:grpSpPr>
          <a:xfrm>
            <a:off x="136892" y="1262371"/>
            <a:ext cx="2696606" cy="4865961"/>
            <a:chOff x="0" y="1337890"/>
            <a:chExt cx="3951890" cy="4978499"/>
          </a:xfrm>
          <a:scene3d>
            <a:camera prst="isometricOffAxis1Right"/>
            <a:lightRig rig="threePt" dir="t"/>
          </a:scene3d>
        </p:grpSpPr>
        <p:pic>
          <p:nvPicPr>
            <p:cNvPr id="3074" name="Picture 2"/>
            <p:cNvPicPr>
              <a:picLocks noChangeAspect="1" noChangeArrowheads="1"/>
            </p:cNvPicPr>
            <p:nvPr/>
          </p:nvPicPr>
          <p:blipFill>
            <a:blip r:embed="rId4" cstate="print"/>
            <a:srcRect r="16256"/>
            <a:stretch>
              <a:fillRect/>
            </a:stretch>
          </p:blipFill>
          <p:spPr bwMode="auto">
            <a:xfrm>
              <a:off x="0" y="1337890"/>
              <a:ext cx="3951890" cy="4978499"/>
            </a:xfrm>
            <a:prstGeom prst="roundRect">
              <a:avLst>
                <a:gd name="adj" fmla="val 8594"/>
              </a:avLst>
            </a:prstGeom>
            <a:solidFill>
              <a:srgbClr val="FFFFFF">
                <a:shade val="85000"/>
              </a:srgbClr>
            </a:solidFill>
            <a:ln w="28575">
              <a:solidFill>
                <a:schemeClr val="tx1"/>
              </a:solidFill>
            </a:ln>
            <a:effectLst>
              <a:reflection blurRad="12700" stA="38000" endPos="28000" dist="5000" dir="5400000" sy="-100000" algn="bl" rotWithShape="0"/>
            </a:effectLst>
            <a:sp3d>
              <a:bevelT/>
            </a:sp3d>
          </p:spPr>
        </p:pic>
        <p:sp>
          <p:nvSpPr>
            <p:cNvPr id="5" name="Rounded Rectangle 4"/>
            <p:cNvSpPr/>
            <p:nvPr/>
          </p:nvSpPr>
          <p:spPr bwMode="auto">
            <a:xfrm>
              <a:off x="63060" y="1418898"/>
              <a:ext cx="2417379" cy="388882"/>
            </a:xfrm>
            <a:prstGeom prst="roundRect">
              <a:avLst>
                <a:gd name="adj" fmla="val 22073"/>
              </a:avLst>
            </a:prstGeom>
            <a:solidFill>
              <a:srgbClr val="6699FF">
                <a:alpha val="36000"/>
              </a:srgbClr>
            </a:solidFill>
            <a:ln w="28575" cmpd="thickThin">
              <a:solidFill>
                <a:srgbClr val="66A4FF"/>
              </a:solidFill>
              <a:headEnd type="none" w="med" len="med"/>
              <a:tailEnd type="none" w="med" len="med"/>
            </a:ln>
          </p:spPr>
          <p:style>
            <a:lnRef idx="0">
              <a:schemeClr val="accent6"/>
            </a:lnRef>
            <a:fillRef idx="1002">
              <a:schemeClr val="dk1"/>
            </a:fillRef>
            <a:effectRef idx="3">
              <a:schemeClr val="accent6"/>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grpSp>
      <p:cxnSp>
        <p:nvCxnSpPr>
          <p:cNvPr id="7" name="Straight Arrow Connector 6"/>
          <p:cNvCxnSpPr/>
          <p:nvPr/>
        </p:nvCxnSpPr>
        <p:spPr>
          <a:xfrm rot="5400000">
            <a:off x="1013465" y="1374035"/>
            <a:ext cx="336330" cy="70962"/>
          </a:xfrm>
          <a:prstGeom prst="straightConnector1">
            <a:avLst/>
          </a:prstGeom>
          <a:ln w="28575">
            <a:solidFill>
              <a:schemeClr val="bg1"/>
            </a:solidFill>
            <a:tailEnd type="arrow"/>
          </a:ln>
          <a:effectLst>
            <a:outerShdw blurRad="63500" sx="124000" sy="1240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114610" y="820938"/>
            <a:ext cx="5712211" cy="369332"/>
          </a:xfrm>
          <a:prstGeom prst="rect">
            <a:avLst/>
          </a:prstGeom>
          <a:noFill/>
          <a:ln>
            <a:noFill/>
          </a:ln>
        </p:spPr>
        <p:txBody>
          <a:bodyPr wrap="square" rtlCol="0">
            <a:spAutoFit/>
          </a:bodyPr>
          <a:lstStyle/>
          <a:p>
            <a:r>
              <a:rPr lang="zh-CN" altLang="en-US" dirty="0" smtClean="0"/>
              <a:t>从</a:t>
            </a:r>
            <a:r>
              <a:rPr lang="en-US" altLang="zh-CN" dirty="0" smtClean="0"/>
              <a:t>Windows 7</a:t>
            </a:r>
            <a:r>
              <a:rPr lang="zh-CN" altLang="en-US" dirty="0" smtClean="0"/>
              <a:t>开始菜单中打开</a:t>
            </a:r>
            <a:r>
              <a:rPr lang="en-US" dirty="0" smtClean="0"/>
              <a:t>Virtual Windows XP</a:t>
            </a:r>
            <a:endParaRPr lang="en-US" dirty="0"/>
          </a:p>
        </p:txBody>
      </p:sp>
      <p:sp>
        <p:nvSpPr>
          <p:cNvPr id="11" name="TextBox 10"/>
          <p:cNvSpPr txBox="1"/>
          <p:nvPr/>
        </p:nvSpPr>
        <p:spPr>
          <a:xfrm>
            <a:off x="2245309" y="6036670"/>
            <a:ext cx="5576107" cy="369332"/>
          </a:xfrm>
          <a:prstGeom prst="rect">
            <a:avLst/>
          </a:prstGeom>
          <a:noFill/>
          <a:ln>
            <a:noFill/>
          </a:ln>
        </p:spPr>
        <p:txBody>
          <a:bodyPr wrap="square" rtlCol="0">
            <a:spAutoFit/>
          </a:bodyPr>
          <a:lstStyle/>
          <a:p>
            <a:r>
              <a:rPr lang="en-US" dirty="0" smtClean="0"/>
              <a:t>Install Windows XP applications like you normally do</a:t>
            </a:r>
            <a:endParaRPr lang="en-US" dirty="0"/>
          </a:p>
        </p:txBody>
      </p:sp>
      <p:cxnSp>
        <p:nvCxnSpPr>
          <p:cNvPr id="12" name="Straight Arrow Connector 11"/>
          <p:cNvCxnSpPr/>
          <p:nvPr/>
        </p:nvCxnSpPr>
        <p:spPr>
          <a:xfrm rot="5400000" flipH="1" flipV="1">
            <a:off x="4836310" y="5726629"/>
            <a:ext cx="504493" cy="110387"/>
          </a:xfrm>
          <a:prstGeom prst="straightConnector1">
            <a:avLst/>
          </a:prstGeom>
          <a:ln w="28575">
            <a:solidFill>
              <a:schemeClr val="bg1"/>
            </a:solidFill>
            <a:tailEnd type="arrow"/>
          </a:ln>
          <a:effectLst>
            <a:outerShdw blurRad="63500" sx="124000" sy="124000" algn="ctr" rotWithShape="0">
              <a:prstClr val="black"/>
            </a:outerShdw>
          </a:effectLst>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bwMode="auto">
          <a:xfrm>
            <a:off x="5569527" y="4016084"/>
            <a:ext cx="662324" cy="273267"/>
          </a:xfrm>
          <a:prstGeom prst="roundRect">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2">
                  <a:lumMod val="75000"/>
                </a:schemeClr>
              </a:solidFill>
              <a:effectLst>
                <a:outerShdw blurRad="38100" dist="38100" dir="2700000" algn="tl">
                  <a:srgbClr val="000000">
                    <a:alpha val="43137"/>
                  </a:srgbClr>
                </a:outerShdw>
              </a:effectLst>
              <a:latin typeface="Segoe" pitchFamily="34" charset="0"/>
            </a:endParaRPr>
          </a:p>
        </p:txBody>
      </p:sp>
    </p:spTree>
    <p:extLst>
      <p:ext uri="{BB962C8B-B14F-4D97-AF65-F5344CB8AC3E}">
        <p14:creationId xmlns:p14="http://schemas.microsoft.com/office/powerpoint/2010/main" xmlns="" val="417260925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568" y="116632"/>
            <a:ext cx="8375946" cy="553998"/>
          </a:xfrm>
        </p:spPr>
        <p:txBody>
          <a:bodyPr>
            <a:noAutofit/>
          </a:bodyPr>
          <a:lstStyle/>
          <a:p>
            <a:r>
              <a:rPr lang="zh-CN" altLang="en-US" sz="2800" dirty="0" smtClean="0">
                <a:solidFill>
                  <a:schemeClr val="tx1"/>
                </a:solidFill>
              </a:rPr>
              <a:t>针对</a:t>
            </a:r>
            <a:r>
              <a:rPr sz="2800" dirty="0" smtClean="0">
                <a:solidFill>
                  <a:schemeClr val="tx1"/>
                </a:solidFill>
              </a:rPr>
              <a:t>Windows XP</a:t>
            </a:r>
            <a:r>
              <a:rPr lang="zh-CN" altLang="en-US" sz="2800" dirty="0" smtClean="0">
                <a:solidFill>
                  <a:schemeClr val="tx1"/>
                </a:solidFill>
              </a:rPr>
              <a:t>应用程序的</a:t>
            </a:r>
            <a:r>
              <a:rPr lang="en-US" altLang="zh-CN" sz="2800" dirty="0" smtClean="0">
                <a:solidFill>
                  <a:schemeClr val="tx1"/>
                </a:solidFill>
              </a:rPr>
              <a:t>Windows 7 exp</a:t>
            </a:r>
            <a:endParaRPr lang="en-US" sz="2800" dirty="0">
              <a:solidFill>
                <a:schemeClr val="tx1"/>
              </a:solidFill>
            </a:endParaRPr>
          </a:p>
        </p:txBody>
      </p:sp>
      <p:pic>
        <p:nvPicPr>
          <p:cNvPr id="3" name="Picture 2" descr="launch.png"/>
          <p:cNvPicPr/>
          <p:nvPr/>
        </p:nvPicPr>
        <p:blipFill>
          <a:blip r:embed="rId3" cstate="print"/>
          <a:stretch>
            <a:fillRect/>
          </a:stretch>
        </p:blipFill>
        <p:spPr>
          <a:xfrm>
            <a:off x="524012" y="1066800"/>
            <a:ext cx="7393325" cy="49149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400454670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
          <p:cNvGrpSpPr/>
          <p:nvPr/>
        </p:nvGrpSpPr>
        <p:grpSpPr>
          <a:xfrm>
            <a:off x="599135" y="1298076"/>
            <a:ext cx="3637207" cy="2189747"/>
            <a:chOff x="1215189" y="1251284"/>
            <a:chExt cx="4572000" cy="2189747"/>
          </a:xfrm>
        </p:grpSpPr>
        <p:sp>
          <p:nvSpPr>
            <p:cNvPr id="9" name="Rounded Rectangle 8"/>
            <p:cNvSpPr/>
            <p:nvPr/>
          </p:nvSpPr>
          <p:spPr>
            <a:xfrm>
              <a:off x="1215189" y="1251284"/>
              <a:ext cx="4572000" cy="2189747"/>
            </a:xfrm>
            <a:prstGeom prst="roundRect">
              <a:avLst>
                <a:gd name="adj" fmla="val 7337"/>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1027" name="Picture 3"/>
            <p:cNvPicPr>
              <a:picLocks noChangeAspect="1" noChangeArrowheads="1"/>
            </p:cNvPicPr>
            <p:nvPr/>
          </p:nvPicPr>
          <p:blipFill>
            <a:blip r:embed="rId3" cstate="print"/>
            <a:srcRect/>
            <a:stretch>
              <a:fillRect/>
            </a:stretch>
          </p:blipFill>
          <p:spPr bwMode="auto">
            <a:xfrm>
              <a:off x="1325256" y="1355557"/>
              <a:ext cx="4351867" cy="1981200"/>
            </a:xfrm>
            <a:prstGeom prst="roundRect">
              <a:avLst>
                <a:gd name="adj" fmla="val 3269"/>
              </a:avLst>
            </a:prstGeom>
            <a:noFill/>
            <a:ln w="9525">
              <a:solidFill>
                <a:schemeClr val="tx1"/>
              </a:solidFill>
              <a:miter lim="800000"/>
              <a:headEnd/>
              <a:tailEnd/>
            </a:ln>
            <a:effectLst/>
          </p:spPr>
        </p:pic>
      </p:grpSp>
      <p:sp>
        <p:nvSpPr>
          <p:cNvPr id="3" name="Title 2"/>
          <p:cNvSpPr>
            <a:spLocks noGrp="1"/>
          </p:cNvSpPr>
          <p:nvPr>
            <p:ph type="title"/>
          </p:nvPr>
        </p:nvSpPr>
        <p:spPr/>
        <p:txBody>
          <a:bodyPr>
            <a:normAutofit/>
          </a:bodyPr>
          <a:lstStyle/>
          <a:p>
            <a:r>
              <a:rPr lang="zh-CN" altLang="en-US" dirty="0" smtClean="0">
                <a:solidFill>
                  <a:schemeClr val="tx1"/>
                </a:solidFill>
              </a:rPr>
              <a:t>与</a:t>
            </a:r>
            <a:r>
              <a:rPr lang="en-US" dirty="0" smtClean="0">
                <a:solidFill>
                  <a:schemeClr val="tx1"/>
                </a:solidFill>
              </a:rPr>
              <a:t>Windows 7</a:t>
            </a:r>
            <a:r>
              <a:rPr lang="zh-CN" altLang="en-US" dirty="0" smtClean="0">
                <a:solidFill>
                  <a:schemeClr val="tx1"/>
                </a:solidFill>
              </a:rPr>
              <a:t>结合</a:t>
            </a:r>
            <a:endParaRPr lang="en-US" dirty="0">
              <a:solidFill>
                <a:schemeClr val="tx1"/>
              </a:solidFill>
            </a:endParaRPr>
          </a:p>
        </p:txBody>
      </p:sp>
      <p:grpSp>
        <p:nvGrpSpPr>
          <p:cNvPr id="4" name="Group 7"/>
          <p:cNvGrpSpPr/>
          <p:nvPr/>
        </p:nvGrpSpPr>
        <p:grpSpPr>
          <a:xfrm>
            <a:off x="381099" y="3035300"/>
            <a:ext cx="6869315" cy="3525948"/>
            <a:chOff x="146206" y="3038004"/>
            <a:chExt cx="8869680" cy="3657600"/>
          </a:xfrm>
        </p:grpSpPr>
        <p:sp>
          <p:nvSpPr>
            <p:cNvPr id="7" name="Rounded Rectangle 6"/>
            <p:cNvSpPr/>
            <p:nvPr/>
          </p:nvSpPr>
          <p:spPr>
            <a:xfrm>
              <a:off x="146206" y="3038004"/>
              <a:ext cx="8869680" cy="3657600"/>
            </a:xfrm>
            <a:prstGeom prst="roundRect">
              <a:avLst>
                <a:gd name="adj" fmla="val 6012"/>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1026" name="Picture 2"/>
            <p:cNvPicPr>
              <a:picLocks noChangeAspect="1" noChangeArrowheads="1"/>
            </p:cNvPicPr>
            <p:nvPr/>
          </p:nvPicPr>
          <p:blipFill>
            <a:blip r:embed="rId4" cstate="print"/>
            <a:srcRect/>
            <a:stretch>
              <a:fillRect/>
            </a:stretch>
          </p:blipFill>
          <p:spPr bwMode="auto">
            <a:xfrm>
              <a:off x="234639" y="3128241"/>
              <a:ext cx="8692815" cy="3477126"/>
            </a:xfrm>
            <a:prstGeom prst="roundRect">
              <a:avLst>
                <a:gd name="adj" fmla="val 3269"/>
              </a:avLst>
            </a:prstGeom>
            <a:noFill/>
            <a:ln w="9525">
              <a:solidFill>
                <a:schemeClr val="tx1"/>
              </a:solidFill>
              <a:miter lim="800000"/>
              <a:headEnd/>
              <a:tailEnd/>
            </a:ln>
            <a:effectLst/>
          </p:spPr>
        </p:pic>
      </p:grpSp>
      <p:sp>
        <p:nvSpPr>
          <p:cNvPr id="6" name="TextBox 5"/>
          <p:cNvSpPr txBox="1"/>
          <p:nvPr/>
        </p:nvSpPr>
        <p:spPr>
          <a:xfrm>
            <a:off x="4526240" y="1600202"/>
            <a:ext cx="3340769" cy="1477328"/>
          </a:xfrm>
          <a:prstGeom prst="rect">
            <a:avLst/>
          </a:prstGeom>
          <a:noFill/>
        </p:spPr>
        <p:txBody>
          <a:bodyPr wrap="square" rtlCol="0">
            <a:spAutoFit/>
          </a:bodyPr>
          <a:lstStyle/>
          <a:p>
            <a:r>
              <a:rPr lang="en-US" dirty="0" smtClean="0"/>
              <a:t>Intuitive interface to discover </a:t>
            </a:r>
            <a:br>
              <a:rPr lang="en-US" dirty="0" smtClean="0"/>
            </a:br>
            <a:r>
              <a:rPr lang="en-US" dirty="0" smtClean="0"/>
              <a:t>all registered virtual machines.</a:t>
            </a:r>
          </a:p>
          <a:p>
            <a:r>
              <a:rPr lang="en-US" dirty="0" smtClean="0"/>
              <a:t>Launching point to start the VM’s, </a:t>
            </a:r>
            <a:br>
              <a:rPr lang="en-US" dirty="0" smtClean="0"/>
            </a:br>
            <a:r>
              <a:rPr lang="en-US" dirty="0" smtClean="0"/>
              <a:t>view settings and create new VM’s</a:t>
            </a:r>
            <a:endParaRPr lang="en-US" dirty="0"/>
          </a:p>
        </p:txBody>
      </p:sp>
    </p:spTree>
    <p:extLst>
      <p:ext uri="{BB962C8B-B14F-4D97-AF65-F5344CB8AC3E}">
        <p14:creationId xmlns:p14="http://schemas.microsoft.com/office/powerpoint/2010/main" xmlns="" val="3374057999"/>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tx1"/>
                </a:solidFill>
              </a:rPr>
              <a:t>Superba</a:t>
            </a:r>
            <a:r>
              <a:rPr lang="en-US" altLang="zh-CN" dirty="0" err="1" smtClean="0">
                <a:solidFill>
                  <a:schemeClr val="tx1"/>
                </a:solidFill>
              </a:rPr>
              <a:t>r</a:t>
            </a:r>
            <a:r>
              <a:rPr lang="zh-CN" altLang="en-US" dirty="0" smtClean="0">
                <a:solidFill>
                  <a:schemeClr val="tx1"/>
                </a:solidFill>
              </a:rPr>
              <a:t>整合</a:t>
            </a:r>
            <a:endParaRPr lang="en-US" dirty="0">
              <a:solidFill>
                <a:schemeClr val="tx1"/>
              </a:solidFill>
            </a:endParaRPr>
          </a:p>
        </p:txBody>
      </p:sp>
      <p:grpSp>
        <p:nvGrpSpPr>
          <p:cNvPr id="3" name="Group 9"/>
          <p:cNvGrpSpPr/>
          <p:nvPr/>
        </p:nvGrpSpPr>
        <p:grpSpPr>
          <a:xfrm>
            <a:off x="464874" y="1442734"/>
            <a:ext cx="3576214" cy="2968159"/>
            <a:chOff x="143693" y="1747532"/>
            <a:chExt cx="4088673" cy="2968159"/>
          </a:xfrm>
        </p:grpSpPr>
        <p:sp>
          <p:nvSpPr>
            <p:cNvPr id="7" name="Rounded Rectangle 6"/>
            <p:cNvSpPr/>
            <p:nvPr/>
          </p:nvSpPr>
          <p:spPr>
            <a:xfrm>
              <a:off x="143693" y="1747532"/>
              <a:ext cx="4088673" cy="2968159"/>
            </a:xfrm>
            <a:prstGeom prst="roundRect">
              <a:avLst>
                <a:gd name="adj" fmla="val 5959"/>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2050" name="Picture 2"/>
            <p:cNvPicPr>
              <a:picLocks noChangeAspect="1" noChangeArrowheads="1"/>
            </p:cNvPicPr>
            <p:nvPr/>
          </p:nvPicPr>
          <p:blipFill>
            <a:blip r:embed="rId3" cstate="print"/>
            <a:srcRect l="11451" t="6174" r="7634"/>
            <a:stretch>
              <a:fillRect/>
            </a:stretch>
          </p:blipFill>
          <p:spPr bwMode="auto">
            <a:xfrm>
              <a:off x="249666" y="1841911"/>
              <a:ext cx="3876727" cy="2779400"/>
            </a:xfrm>
            <a:prstGeom prst="roundRect">
              <a:avLst>
                <a:gd name="adj" fmla="val 3269"/>
              </a:avLst>
            </a:prstGeom>
            <a:noFill/>
            <a:ln w="9525">
              <a:solidFill>
                <a:schemeClr val="tx1"/>
              </a:solidFill>
              <a:miter lim="800000"/>
              <a:headEnd/>
              <a:tailEnd/>
            </a:ln>
            <a:effectLst/>
          </p:spPr>
        </p:pic>
      </p:grpSp>
      <p:grpSp>
        <p:nvGrpSpPr>
          <p:cNvPr id="4" name="Group 8"/>
          <p:cNvGrpSpPr/>
          <p:nvPr/>
        </p:nvGrpSpPr>
        <p:grpSpPr>
          <a:xfrm>
            <a:off x="4554586" y="2794008"/>
            <a:ext cx="3648576" cy="3233770"/>
            <a:chOff x="4554584" y="3415224"/>
            <a:chExt cx="4171405" cy="3233770"/>
          </a:xfrm>
        </p:grpSpPr>
        <p:sp>
          <p:nvSpPr>
            <p:cNvPr id="8" name="Rounded Rectangle 7"/>
            <p:cNvSpPr/>
            <p:nvPr/>
          </p:nvSpPr>
          <p:spPr>
            <a:xfrm>
              <a:off x="4554584" y="3415224"/>
              <a:ext cx="4171405" cy="3233770"/>
            </a:xfrm>
            <a:prstGeom prst="roundRect">
              <a:avLst>
                <a:gd name="adj" fmla="val 5959"/>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2051" name="Picture 3"/>
            <p:cNvPicPr>
              <a:picLocks noChangeAspect="1" noChangeArrowheads="1"/>
            </p:cNvPicPr>
            <p:nvPr/>
          </p:nvPicPr>
          <p:blipFill>
            <a:blip r:embed="rId4" cstate="print"/>
            <a:srcRect l="2110" r="6330"/>
            <a:stretch>
              <a:fillRect/>
            </a:stretch>
          </p:blipFill>
          <p:spPr bwMode="auto">
            <a:xfrm>
              <a:off x="4656221" y="3508109"/>
              <a:ext cx="3968130" cy="3048000"/>
            </a:xfrm>
            <a:prstGeom prst="roundRect">
              <a:avLst>
                <a:gd name="adj" fmla="val 3269"/>
              </a:avLst>
            </a:prstGeom>
            <a:noFill/>
            <a:ln w="9525">
              <a:solidFill>
                <a:schemeClr val="tx1"/>
              </a:solidFill>
              <a:miter lim="800000"/>
              <a:headEnd/>
              <a:tailEnd/>
            </a:ln>
            <a:effectLst/>
          </p:spPr>
        </p:pic>
      </p:grpSp>
      <p:sp>
        <p:nvSpPr>
          <p:cNvPr id="6" name="TextBox 5"/>
          <p:cNvSpPr txBox="1"/>
          <p:nvPr/>
        </p:nvSpPr>
        <p:spPr>
          <a:xfrm>
            <a:off x="4554586" y="1728788"/>
            <a:ext cx="4267200" cy="461665"/>
          </a:xfrm>
          <a:prstGeom prst="rect">
            <a:avLst/>
          </a:prstGeom>
          <a:noFill/>
        </p:spPr>
        <p:txBody>
          <a:bodyPr wrap="square" rtlCol="0">
            <a:spAutoFit/>
          </a:bodyPr>
          <a:lstStyle/>
          <a:p>
            <a:r>
              <a:rPr lang="zh-CN" altLang="en-US" sz="2400" dirty="0" smtClean="0"/>
              <a:t>与</a:t>
            </a:r>
            <a:r>
              <a:rPr lang="en-US" sz="2400" dirty="0" smtClean="0"/>
              <a:t>Windows 7 </a:t>
            </a:r>
            <a:r>
              <a:rPr lang="en-US" sz="2400" dirty="0" err="1" smtClean="0"/>
              <a:t>Superbar</a:t>
            </a:r>
            <a:r>
              <a:rPr lang="zh-CN" altLang="en-US" sz="2400" dirty="0" smtClean="0"/>
              <a:t>集成</a:t>
            </a:r>
            <a:endParaRPr lang="en-US" sz="2400" dirty="0"/>
          </a:p>
        </p:txBody>
      </p:sp>
    </p:spTree>
    <p:extLst>
      <p:ext uri="{BB962C8B-B14F-4D97-AF65-F5344CB8AC3E}">
        <p14:creationId xmlns:p14="http://schemas.microsoft.com/office/powerpoint/2010/main" xmlns="" val="113979171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953485" y="3857628"/>
            <a:ext cx="7101673" cy="399464"/>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953485" y="1444226"/>
            <a:ext cx="7101673" cy="420293"/>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53485" y="2013133"/>
            <a:ext cx="7101673" cy="415735"/>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953485" y="2603483"/>
            <a:ext cx="7101673" cy="396889"/>
          </a:xfrm>
          <a:prstGeom prst="roundRect">
            <a:avLst>
              <a:gd name="adj" fmla="val 26923"/>
            </a:avLst>
          </a:prstGeom>
          <a:gradFill flip="none" rotWithShape="1">
            <a:gsLst>
              <a:gs pos="0">
                <a:schemeClr val="bg1">
                  <a:lumMod val="95000"/>
                </a:schemeClr>
              </a:gs>
              <a:gs pos="100000">
                <a:schemeClr val="bg1">
                  <a:lumMod val="85000"/>
                  <a:alpha val="0"/>
                </a:schemeClr>
              </a:gs>
            </a:gsLst>
            <a:lin ang="0" scaled="1"/>
            <a:tileRect/>
          </a:gradFill>
          <a:ln w="19050">
            <a:gradFill flip="none" rotWithShape="1">
              <a:gsLst>
                <a:gs pos="0">
                  <a:schemeClr val="bg1">
                    <a:lumMod val="65000"/>
                  </a:schemeClr>
                </a:gs>
                <a:gs pos="100000">
                  <a:schemeClr val="bg1">
                    <a:lumMod val="95000"/>
                    <a:alpha val="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p:nvPr>
        </p:nvSpPr>
        <p:spPr/>
        <p:txBody>
          <a:bodyPr>
            <a:normAutofit/>
          </a:bodyPr>
          <a:lstStyle/>
          <a:p>
            <a:r>
              <a:rPr lang="zh-CN" altLang="en-US" dirty="0" smtClean="0"/>
              <a:t>设备重定向</a:t>
            </a:r>
            <a:r>
              <a:rPr lang="en-US" dirty="0" smtClean="0"/>
              <a:t> / USB</a:t>
            </a:r>
            <a:r>
              <a:rPr lang="zh-CN" altLang="en-US" dirty="0" smtClean="0"/>
              <a:t>支持</a:t>
            </a:r>
            <a:endParaRPr lang="en-US" dirty="0"/>
          </a:p>
        </p:txBody>
      </p:sp>
      <p:sp>
        <p:nvSpPr>
          <p:cNvPr id="2" name="Content Placeholder 1"/>
          <p:cNvSpPr>
            <a:spLocks noGrp="1"/>
          </p:cNvSpPr>
          <p:nvPr>
            <p:ph idx="1"/>
          </p:nvPr>
        </p:nvSpPr>
        <p:spPr>
          <a:xfrm>
            <a:off x="1048023" y="1028702"/>
            <a:ext cx="7457636" cy="3250121"/>
          </a:xfrm>
        </p:spPr>
        <p:txBody>
          <a:bodyPr>
            <a:normAutofit fontScale="92500" lnSpcReduction="10000"/>
          </a:bodyPr>
          <a:lstStyle/>
          <a:p>
            <a:pPr marL="0" indent="0">
              <a:spcAft>
                <a:spcPts val="1200"/>
              </a:spcAft>
              <a:buNone/>
            </a:pPr>
            <a:r>
              <a:rPr lang="zh-CN" altLang="en-US" sz="2400" dirty="0" smtClean="0"/>
              <a:t>只需插入并在来宾操作系统中使用现在的设备</a:t>
            </a:r>
            <a:r>
              <a:rPr lang="en-US" sz="2400" dirty="0" smtClean="0"/>
              <a:t>*</a:t>
            </a:r>
            <a:endParaRPr lang="en-US" sz="2800" baseline="50000" dirty="0" smtClean="0"/>
          </a:p>
          <a:p>
            <a:pPr>
              <a:spcAft>
                <a:spcPts val="1800"/>
              </a:spcAft>
            </a:pPr>
            <a:r>
              <a:rPr lang="zh-CN" altLang="en-US" sz="2000" dirty="0" smtClean="0"/>
              <a:t>大存储设备</a:t>
            </a:r>
            <a:endParaRPr lang="en-US" sz="2000" dirty="0" smtClean="0"/>
          </a:p>
          <a:p>
            <a:pPr>
              <a:spcAft>
                <a:spcPts val="1800"/>
              </a:spcAft>
            </a:pPr>
            <a:r>
              <a:rPr lang="zh-CN" altLang="en-US" sz="2000" dirty="0" smtClean="0"/>
              <a:t>打印机 </a:t>
            </a:r>
            <a:r>
              <a:rPr lang="en-US" altLang="zh-CN" sz="2000" dirty="0" smtClean="0"/>
              <a:t>/ </a:t>
            </a:r>
            <a:r>
              <a:rPr lang="zh-CN" altLang="en-US" sz="2000" dirty="0" smtClean="0"/>
              <a:t>扫描仪</a:t>
            </a:r>
            <a:endParaRPr lang="en-US" sz="2000" dirty="0" smtClean="0"/>
          </a:p>
          <a:p>
            <a:pPr>
              <a:spcAft>
                <a:spcPts val="1800"/>
              </a:spcAft>
            </a:pPr>
            <a:r>
              <a:rPr lang="zh-CN" altLang="en-US" sz="2000" dirty="0" smtClean="0"/>
              <a:t>智能卡</a:t>
            </a:r>
            <a:endParaRPr lang="en-US" dirty="0" smtClean="0"/>
          </a:p>
          <a:p>
            <a:pPr marL="0" indent="0">
              <a:spcBef>
                <a:spcPts val="1800"/>
              </a:spcBef>
              <a:spcAft>
                <a:spcPts val="1200"/>
              </a:spcAft>
              <a:buNone/>
            </a:pPr>
            <a:r>
              <a:rPr lang="zh-CN" altLang="en-US" sz="2400" dirty="0" smtClean="0"/>
              <a:t>将</a:t>
            </a:r>
            <a:r>
              <a:rPr lang="en-US" altLang="zh-CN" sz="2400" dirty="0" smtClean="0"/>
              <a:t>USB</a:t>
            </a:r>
            <a:r>
              <a:rPr lang="zh-CN" altLang="en-US" sz="2400" dirty="0" smtClean="0"/>
              <a:t>设备重定向到来宾操作系统</a:t>
            </a:r>
            <a:endParaRPr lang="en-US" sz="2400" dirty="0" smtClean="0"/>
          </a:p>
          <a:p>
            <a:pPr>
              <a:spcAft>
                <a:spcPts val="1800"/>
              </a:spcAft>
            </a:pPr>
            <a:r>
              <a:rPr lang="zh-CN" altLang="en-US" sz="2000" dirty="0" smtClean="0"/>
              <a:t>使用</a:t>
            </a:r>
            <a:r>
              <a:rPr lang="en-US" altLang="zh-CN" sz="2000" dirty="0" smtClean="0"/>
              <a:t>Windows 7</a:t>
            </a:r>
            <a:r>
              <a:rPr lang="zh-CN" altLang="en-US" sz="2000" dirty="0" smtClean="0"/>
              <a:t>驱动不支持的</a:t>
            </a:r>
            <a:r>
              <a:rPr lang="en-US" altLang="zh-CN" sz="2000" dirty="0" smtClean="0"/>
              <a:t>USB</a:t>
            </a:r>
            <a:r>
              <a:rPr lang="zh-CN" altLang="en-US" sz="2000" dirty="0" smtClean="0"/>
              <a:t>设备</a:t>
            </a:r>
            <a:r>
              <a:rPr lang="en-US" sz="2000" dirty="0" smtClean="0"/>
              <a:t>	</a:t>
            </a:r>
          </a:p>
        </p:txBody>
      </p:sp>
      <p:grpSp>
        <p:nvGrpSpPr>
          <p:cNvPr id="4" name="Group 5"/>
          <p:cNvGrpSpPr/>
          <p:nvPr/>
        </p:nvGrpSpPr>
        <p:grpSpPr>
          <a:xfrm>
            <a:off x="5715514" y="4079091"/>
            <a:ext cx="3353673" cy="2504441"/>
            <a:chOff x="4611190" y="4728754"/>
            <a:chExt cx="4336868" cy="1854926"/>
          </a:xfrm>
        </p:grpSpPr>
        <p:sp>
          <p:nvSpPr>
            <p:cNvPr id="5" name="Rounded Rectangle 4"/>
            <p:cNvSpPr/>
            <p:nvPr/>
          </p:nvSpPr>
          <p:spPr>
            <a:xfrm>
              <a:off x="4611190" y="4728754"/>
              <a:ext cx="4336868" cy="1854926"/>
            </a:xfrm>
            <a:prstGeom prst="roundRect">
              <a:avLst>
                <a:gd name="adj" fmla="val 8072"/>
              </a:avLst>
            </a:prstGeom>
            <a:gradFill flip="none" rotWithShape="1">
              <a:gsLst>
                <a:gs pos="0">
                  <a:schemeClr val="bg1">
                    <a:lumMod val="85000"/>
                    <a:alpha val="90000"/>
                  </a:schemeClr>
                </a:gs>
                <a:gs pos="100000">
                  <a:schemeClr val="bg1">
                    <a:lumMod val="85000"/>
                    <a:alpha val="90000"/>
                  </a:schemeClr>
                </a:gs>
              </a:gsLst>
              <a:lin ang="0" scaled="1"/>
              <a:tileRect/>
            </a:gradFill>
            <a:ln w="19050">
              <a:gradFill flip="none" rotWithShape="1">
                <a:gsLst>
                  <a:gs pos="0">
                    <a:schemeClr val="bg1">
                      <a:lumMod val="50000"/>
                    </a:schemeClr>
                  </a:gs>
                  <a:gs pos="100000">
                    <a:schemeClr val="bg1">
                      <a:lumMod val="50000"/>
                    </a:schemeClr>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tx2"/>
                </a:solidFill>
                <a:effectLst>
                  <a:outerShdw blurRad="50000" dist="30000" dir="5400000" algn="tl" rotWithShape="0">
                    <a:srgbClr val="000000">
                      <a:alpha val="30000"/>
                    </a:srgbClr>
                  </a:outerShdw>
                </a:effectLst>
              </a:endParaRPr>
            </a:p>
          </p:txBody>
        </p:sp>
        <p:pic>
          <p:nvPicPr>
            <p:cNvPr id="3075" name="Picture 3"/>
            <p:cNvPicPr>
              <a:picLocks noChangeAspect="1" noChangeArrowheads="1"/>
            </p:cNvPicPr>
            <p:nvPr/>
          </p:nvPicPr>
          <p:blipFill>
            <a:blip r:embed="rId3" cstate="print"/>
            <a:srcRect b="24721"/>
            <a:stretch>
              <a:fillRect/>
            </a:stretch>
          </p:blipFill>
          <p:spPr bwMode="auto">
            <a:xfrm>
              <a:off x="4707937" y="4820873"/>
              <a:ext cx="4143375" cy="1670688"/>
            </a:xfrm>
            <a:prstGeom prst="roundRect">
              <a:avLst>
                <a:gd name="adj" fmla="val 5615"/>
              </a:avLst>
            </a:prstGeom>
            <a:noFill/>
            <a:ln w="9525">
              <a:solidFill>
                <a:schemeClr val="tx1"/>
              </a:solidFill>
              <a:miter lim="800000"/>
              <a:headEnd/>
              <a:tailEnd/>
            </a:ln>
            <a:effectLst/>
          </p:spPr>
        </p:pic>
      </p:grpSp>
      <p:sp>
        <p:nvSpPr>
          <p:cNvPr id="7" name="TextBox 6"/>
          <p:cNvSpPr txBox="1"/>
          <p:nvPr/>
        </p:nvSpPr>
        <p:spPr>
          <a:xfrm>
            <a:off x="0" y="6457890"/>
            <a:ext cx="2926080" cy="400110"/>
          </a:xfrm>
          <a:prstGeom prst="rect">
            <a:avLst/>
          </a:prstGeom>
          <a:noFill/>
        </p:spPr>
        <p:txBody>
          <a:bodyPr wrap="square" rtlCol="0">
            <a:spAutoFit/>
          </a:bodyPr>
          <a:lstStyle/>
          <a:p>
            <a:pPr algn="r"/>
            <a:r>
              <a:rPr lang="en-US" sz="2000" baseline="50000" dirty="0" smtClean="0">
                <a:solidFill>
                  <a:prstClr val="black">
                    <a:lumMod val="75000"/>
                    <a:lumOff val="25000"/>
                  </a:prstClr>
                </a:solidFill>
              </a:rPr>
              <a:t>* Requires Host and Guest drivers</a:t>
            </a:r>
            <a:endParaRPr lang="en-US" dirty="0"/>
          </a:p>
        </p:txBody>
      </p:sp>
    </p:spTree>
    <p:extLst>
      <p:ext uri="{BB962C8B-B14F-4D97-AF65-F5344CB8AC3E}">
        <p14:creationId xmlns:p14="http://schemas.microsoft.com/office/powerpoint/2010/main" xmlns="" val="1340139796"/>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81818" y="1214438"/>
            <a:ext cx="8092916" cy="4615543"/>
          </a:xfrm>
          <a:prstGeom prst="round2SameRect">
            <a:avLst>
              <a:gd name="adj1" fmla="val 31841"/>
              <a:gd name="adj2" fmla="val 0"/>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en-US" sz="2400" dirty="0" smtClean="0">
                <a:solidFill>
                  <a:schemeClr val="tx1"/>
                </a:solidFill>
                <a:effectLst>
                  <a:outerShdw blurRad="25400" dist="25400" dir="2700000" algn="tl">
                    <a:srgbClr val="000000">
                      <a:alpha val="23000"/>
                    </a:srgbClr>
                  </a:outerShdw>
                </a:effectLst>
                <a:latin typeface="Segoe"/>
              </a:rPr>
              <a:t>Windows Virtual PC</a:t>
            </a:r>
            <a:r>
              <a:rPr lang="zh-CN" altLang="en-US" sz="2400" dirty="0" smtClean="0">
                <a:solidFill>
                  <a:schemeClr val="tx1"/>
                </a:solidFill>
                <a:effectLst>
                  <a:outerShdw blurRad="25400" dist="25400" dir="2700000" algn="tl">
                    <a:srgbClr val="000000">
                      <a:alpha val="23000"/>
                    </a:srgbClr>
                  </a:outerShdw>
                </a:effectLst>
                <a:latin typeface="Segoe"/>
              </a:rPr>
              <a:t>被设计用来解决小型企业</a:t>
            </a:r>
            <a:r>
              <a:rPr lang="en-US" altLang="zh-CN" sz="2400" dirty="0" smtClean="0">
                <a:solidFill>
                  <a:schemeClr val="tx1"/>
                </a:solidFill>
                <a:effectLst>
                  <a:outerShdw blurRad="25400" dist="25400" dir="2700000" algn="tl">
                    <a:srgbClr val="000000">
                      <a:alpha val="23000"/>
                    </a:srgbClr>
                  </a:outerShdw>
                </a:effectLst>
                <a:latin typeface="Segoe"/>
              </a:rPr>
              <a:t>/</a:t>
            </a:r>
            <a:r>
              <a:rPr lang="zh-CN" altLang="en-US" sz="2400" dirty="0" smtClean="0">
                <a:solidFill>
                  <a:schemeClr val="tx1"/>
                </a:solidFill>
                <a:effectLst>
                  <a:outerShdw blurRad="25400" dist="25400" dir="2700000" algn="tl">
                    <a:srgbClr val="000000">
                      <a:alpha val="23000"/>
                    </a:srgbClr>
                  </a:outerShdw>
                </a:effectLst>
                <a:latin typeface="Segoe"/>
              </a:rPr>
              <a:t>家庭用户的应用程序兼容性问题</a:t>
            </a:r>
            <a:endParaRPr lang="en-US" sz="2400" dirty="0" smtClean="0">
              <a:solidFill>
                <a:schemeClr val="tx1"/>
              </a:solidFill>
              <a:effectLst>
                <a:outerShdw blurRad="25400" dist="25400" dir="2700000" algn="tl">
                  <a:srgbClr val="000000">
                    <a:alpha val="23000"/>
                  </a:srgbClr>
                </a:outerShdw>
              </a:effectLst>
              <a:latin typeface="Segoe"/>
            </a:endParaRPr>
          </a:p>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400" dirty="0">
              <a:solidFill>
                <a:schemeClr val="tx1"/>
              </a:solidFill>
              <a:effectLst>
                <a:outerShdw blurRad="25400" dist="25400" dir="2700000" algn="tl">
                  <a:srgbClr val="000000">
                    <a:alpha val="23000"/>
                  </a:srgbClr>
                </a:outerShdw>
              </a:effectLst>
              <a:latin typeface="Segoe"/>
            </a:endParaRPr>
          </a:p>
        </p:txBody>
      </p:sp>
      <p:sp>
        <p:nvSpPr>
          <p:cNvPr id="2" name="Title 1"/>
          <p:cNvSpPr>
            <a:spLocks noGrp="1"/>
          </p:cNvSpPr>
          <p:nvPr>
            <p:ph type="title"/>
          </p:nvPr>
        </p:nvSpPr>
        <p:spPr>
          <a:xfrm>
            <a:off x="387054" y="228602"/>
            <a:ext cx="8756946" cy="657223"/>
          </a:xfrm>
        </p:spPr>
        <p:txBody>
          <a:bodyPr>
            <a:normAutofit fontScale="90000"/>
          </a:bodyPr>
          <a:lstStyle/>
          <a:p>
            <a:r>
              <a:rPr dirty="0" smtClean="0"/>
              <a:t>Windows Virtual PC</a:t>
            </a:r>
            <a:r>
              <a:rPr lang="zh-CN" altLang="en-US" dirty="0" smtClean="0"/>
              <a:t>的限制</a:t>
            </a:r>
            <a:endParaRPr lang="en-US" dirty="0"/>
          </a:p>
        </p:txBody>
      </p:sp>
      <p:sp>
        <p:nvSpPr>
          <p:cNvPr id="3" name="Content Placeholder 2"/>
          <p:cNvSpPr>
            <a:spLocks noGrp="1"/>
          </p:cNvSpPr>
          <p:nvPr>
            <p:ph idx="1"/>
          </p:nvPr>
        </p:nvSpPr>
        <p:spPr>
          <a:xfrm>
            <a:off x="1870990" y="3054247"/>
            <a:ext cx="6237165" cy="1569660"/>
          </a:xfrm>
        </p:spPr>
        <p:txBody>
          <a:bodyPr>
            <a:normAutofit/>
          </a:bodyPr>
          <a:lstStyle/>
          <a:p>
            <a:r>
              <a:rPr lang="zh-CN" altLang="en-US" sz="2000" dirty="0" smtClean="0"/>
              <a:t>不支持</a:t>
            </a:r>
            <a:r>
              <a:rPr lang="en-US" altLang="zh-CN" sz="2000" dirty="0" smtClean="0"/>
              <a:t>3D</a:t>
            </a:r>
            <a:r>
              <a:rPr lang="zh-CN" altLang="en-US" sz="2000" dirty="0" smtClean="0"/>
              <a:t>图像</a:t>
            </a:r>
            <a:endParaRPr lang="en-US" sz="2000" dirty="0" smtClean="0"/>
          </a:p>
          <a:p>
            <a:r>
              <a:rPr lang="zh-CN" altLang="en-US" sz="2000" dirty="0" smtClean="0"/>
              <a:t>不支持双向音频</a:t>
            </a:r>
            <a:endParaRPr lang="en-US" sz="2000" dirty="0" smtClean="0"/>
          </a:p>
          <a:p>
            <a:r>
              <a:rPr lang="zh-CN" altLang="en-US" sz="2000" dirty="0" smtClean="0"/>
              <a:t>不支持</a:t>
            </a:r>
            <a:r>
              <a:rPr lang="en-US" altLang="zh-CN" sz="2000" dirty="0" smtClean="0"/>
              <a:t>64-bit</a:t>
            </a:r>
            <a:r>
              <a:rPr lang="zh-CN" altLang="en-US" sz="2000" dirty="0" smtClean="0"/>
              <a:t>来宾操作系统</a:t>
            </a:r>
            <a:endParaRPr lang="en-US" sz="2000" dirty="0" smtClean="0"/>
          </a:p>
          <a:p>
            <a:pPr>
              <a:buNone/>
            </a:pPr>
            <a:r>
              <a:rPr lang="en-US" sz="2000" dirty="0" smtClean="0"/>
              <a:t>  </a:t>
            </a:r>
            <a:endParaRPr lang="en-US" sz="2000" dirty="0"/>
          </a:p>
        </p:txBody>
      </p:sp>
      <p:sp>
        <p:nvSpPr>
          <p:cNvPr id="6" name="TextBox 5"/>
          <p:cNvSpPr txBox="1"/>
          <p:nvPr/>
        </p:nvSpPr>
        <p:spPr>
          <a:xfrm>
            <a:off x="511763" y="4385026"/>
            <a:ext cx="8034388" cy="762000"/>
          </a:xfrm>
          <a:prstGeom prst="roundRect">
            <a:avLst>
              <a:gd name="adj" fmla="val 50000"/>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no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zh-CN" altLang="en-US" sz="1600" dirty="0" smtClean="0">
                <a:solidFill>
                  <a:schemeClr val="tx1"/>
                </a:solidFill>
                <a:effectLst>
                  <a:outerShdw blurRad="25400" dist="25400" dir="2700000" algn="tl">
                    <a:srgbClr val="000000">
                      <a:alpha val="23000"/>
                    </a:srgbClr>
                  </a:outerShdw>
                </a:effectLst>
                <a:latin typeface="Segoe Print" pitchFamily="2" charset="0"/>
              </a:rPr>
              <a:t>不被设计用来运行例如高端游戏等应用程序</a:t>
            </a:r>
            <a:endParaRPr lang="en-US" sz="1600" dirty="0">
              <a:solidFill>
                <a:schemeClr val="tx1"/>
              </a:solidFill>
              <a:effectLst>
                <a:outerShdw blurRad="25400" dist="25400" dir="2700000" algn="tl">
                  <a:srgbClr val="000000">
                    <a:alpha val="23000"/>
                  </a:srgbClr>
                </a:outerShdw>
              </a:effectLst>
              <a:latin typeface="Segoe Print" pitchFamily="2" charset="0"/>
            </a:endParaRPr>
          </a:p>
        </p:txBody>
      </p:sp>
      <p:sp>
        <p:nvSpPr>
          <p:cNvPr id="8" name="TextBox 7"/>
          <p:cNvSpPr txBox="1"/>
          <p:nvPr/>
        </p:nvSpPr>
        <p:spPr>
          <a:xfrm>
            <a:off x="500872" y="5188755"/>
            <a:ext cx="8016696" cy="762000"/>
          </a:xfrm>
          <a:prstGeom prst="roundRect">
            <a:avLst>
              <a:gd name="adj" fmla="val 50000"/>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no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r>
              <a:rPr lang="zh-CN" altLang="en-US" sz="1600" dirty="0" smtClean="0">
                <a:solidFill>
                  <a:schemeClr val="tx1"/>
                </a:solidFill>
                <a:effectLst>
                  <a:outerShdw blurRad="25400" dist="25400" dir="2700000" algn="tl">
                    <a:srgbClr val="000000">
                      <a:alpha val="23000"/>
                    </a:srgbClr>
                  </a:outerShdw>
                </a:effectLst>
                <a:latin typeface="Segoe Print" pitchFamily="2" charset="0"/>
              </a:rPr>
              <a:t>在</a:t>
            </a:r>
            <a:r>
              <a:rPr lang="en-US" sz="1600" dirty="0" smtClean="0">
                <a:solidFill>
                  <a:schemeClr val="tx1"/>
                </a:solidFill>
                <a:effectLst>
                  <a:outerShdw blurRad="25400" dist="25400" dir="2700000" algn="tl">
                    <a:srgbClr val="000000">
                      <a:alpha val="23000"/>
                    </a:srgbClr>
                  </a:outerShdw>
                </a:effectLst>
                <a:latin typeface="Segoe Print" pitchFamily="2" charset="0"/>
              </a:rPr>
              <a:t>Virtual Windows XP</a:t>
            </a:r>
            <a:r>
              <a:rPr lang="zh-CN" altLang="en-US" sz="1600" dirty="0" smtClean="0">
                <a:solidFill>
                  <a:schemeClr val="tx1"/>
                </a:solidFill>
                <a:effectLst>
                  <a:outerShdw blurRad="25400" dist="25400" dir="2700000" algn="tl">
                    <a:srgbClr val="000000">
                      <a:alpha val="23000"/>
                    </a:srgbClr>
                  </a:outerShdw>
                </a:effectLst>
                <a:latin typeface="Segoe Print" pitchFamily="2" charset="0"/>
              </a:rPr>
              <a:t>中运行的反病毒软件不能保护</a:t>
            </a:r>
            <a:r>
              <a:rPr lang="en-US" sz="1600" dirty="0" smtClean="0">
                <a:solidFill>
                  <a:schemeClr val="tx1"/>
                </a:solidFill>
                <a:effectLst>
                  <a:outerShdw blurRad="25400" dist="25400" dir="2700000" algn="tl">
                    <a:srgbClr val="000000">
                      <a:alpha val="23000"/>
                    </a:srgbClr>
                  </a:outerShdw>
                </a:effectLst>
                <a:latin typeface="Segoe Print" pitchFamily="2" charset="0"/>
              </a:rPr>
              <a:t>Windows 7 </a:t>
            </a:r>
          </a:p>
        </p:txBody>
      </p:sp>
      <p:sp>
        <p:nvSpPr>
          <p:cNvPr id="7" name="TextBox 6"/>
          <p:cNvSpPr txBox="1"/>
          <p:nvPr/>
        </p:nvSpPr>
        <p:spPr>
          <a:xfrm>
            <a:off x="1333847" y="2602366"/>
            <a:ext cx="2177199" cy="400110"/>
          </a:xfrm>
          <a:prstGeom prst="rect">
            <a:avLst/>
          </a:prstGeom>
          <a:noFill/>
        </p:spPr>
        <p:txBody>
          <a:bodyPr wrap="none" rtlCol="0">
            <a:spAutoFit/>
          </a:bodyPr>
          <a:lstStyle/>
          <a:p>
            <a:r>
              <a:rPr lang="zh-CN" altLang="en-US" sz="2000" u="sng" dirty="0" smtClean="0"/>
              <a:t>关键的已知限制</a:t>
            </a:r>
            <a:r>
              <a:rPr lang="en-US" sz="2000" u="sng" dirty="0" smtClean="0"/>
              <a:t>:*</a:t>
            </a:r>
            <a:endParaRPr lang="en-US" sz="2000" u="sng" dirty="0"/>
          </a:p>
        </p:txBody>
      </p:sp>
      <p:sp>
        <p:nvSpPr>
          <p:cNvPr id="9" name="TextBox 8"/>
          <p:cNvSpPr txBox="1"/>
          <p:nvPr/>
        </p:nvSpPr>
        <p:spPr>
          <a:xfrm>
            <a:off x="504956" y="5963402"/>
            <a:ext cx="7805022" cy="461665"/>
          </a:xfrm>
          <a:prstGeom prst="rect">
            <a:avLst/>
          </a:prstGeom>
          <a:noFill/>
        </p:spPr>
        <p:txBody>
          <a:bodyPr wrap="none" rtlCol="0">
            <a:spAutoFit/>
          </a:bodyPr>
          <a:lstStyle/>
          <a:p>
            <a:r>
              <a:rPr lang="en-US" sz="1200" dirty="0" smtClean="0"/>
              <a:t>* While these are key known limitations, other limitations may exist which could affect performance of your applications.  </a:t>
            </a:r>
          </a:p>
          <a:p>
            <a:endParaRPr lang="en-US" sz="1200" dirty="0"/>
          </a:p>
        </p:txBody>
      </p:sp>
    </p:spTree>
    <p:extLst>
      <p:ext uri="{BB962C8B-B14F-4D97-AF65-F5344CB8AC3E}">
        <p14:creationId xmlns:p14="http://schemas.microsoft.com/office/powerpoint/2010/main" xmlns="" val="1331902647"/>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09398"/>
          </a:xfrm>
        </p:spPr>
        <p:txBody>
          <a:bodyPr>
            <a:normAutofit fontScale="90000"/>
          </a:bodyPr>
          <a:lstStyle/>
          <a:p>
            <a:r>
              <a:rPr sz="4400" dirty="0" smtClean="0"/>
              <a:t>Windows Virtual PC </a:t>
            </a:r>
            <a:r>
              <a:rPr lang="zh-CN" altLang="en-US" sz="4400" dirty="0" smtClean="0"/>
              <a:t>环境</a:t>
            </a:r>
            <a:endParaRPr lang="en-US" dirty="0"/>
          </a:p>
        </p:txBody>
      </p:sp>
      <p:sp>
        <p:nvSpPr>
          <p:cNvPr id="3" name="Text Placeholder 2"/>
          <p:cNvSpPr>
            <a:spLocks noGrp="1"/>
          </p:cNvSpPr>
          <p:nvPr>
            <p:ph type="body" sz="quarter" idx="10"/>
          </p:nvPr>
        </p:nvSpPr>
        <p:spPr>
          <a:xfrm>
            <a:off x="381000" y="1411553"/>
            <a:ext cx="8382000" cy="2831544"/>
          </a:xfrm>
        </p:spPr>
        <p:txBody>
          <a:bodyPr>
            <a:normAutofit/>
          </a:bodyPr>
          <a:lstStyle/>
          <a:p>
            <a:r>
              <a:rPr dirty="0" smtClean="0">
                <a:solidFill>
                  <a:schemeClr val="tx1"/>
                </a:solidFill>
              </a:rPr>
              <a:t>Windows 7 </a:t>
            </a:r>
            <a:r>
              <a:rPr lang="zh-CN" altLang="en-US" dirty="0" smtClean="0"/>
              <a:t>是唯一被支持的宿主操作系统</a:t>
            </a:r>
            <a:endParaRPr lang="en-US" altLang="zh-CN" dirty="0" smtClean="0"/>
          </a:p>
          <a:p>
            <a:r>
              <a:rPr dirty="0" smtClean="0">
                <a:solidFill>
                  <a:schemeClr val="tx1"/>
                </a:solidFill>
              </a:rPr>
              <a:t>Windows XP, Windows Vista </a:t>
            </a:r>
            <a:r>
              <a:rPr lang="zh-CN" altLang="en-US" dirty="0" smtClean="0">
                <a:solidFill>
                  <a:schemeClr val="tx1"/>
                </a:solidFill>
              </a:rPr>
              <a:t>以及 </a:t>
            </a:r>
            <a:r>
              <a:rPr dirty="0" smtClean="0">
                <a:solidFill>
                  <a:schemeClr val="tx1"/>
                </a:solidFill>
              </a:rPr>
              <a:t>Windows 7</a:t>
            </a:r>
            <a:r>
              <a:rPr lang="zh-CN" altLang="en-US" dirty="0" smtClean="0">
                <a:solidFill>
                  <a:schemeClr val="tx1"/>
                </a:solidFill>
              </a:rPr>
              <a:t>都可以作为来宾操作系统</a:t>
            </a:r>
            <a:endParaRPr dirty="0" smtClean="0">
              <a:solidFill>
                <a:schemeClr val="tx1"/>
              </a:solidFill>
            </a:endParaRPr>
          </a:p>
          <a:p>
            <a:pPr lvl="1"/>
            <a:r>
              <a:rPr lang="zh-CN" altLang="en-US" dirty="0" smtClean="0">
                <a:solidFill>
                  <a:schemeClr val="tx1"/>
                </a:solidFill>
              </a:rPr>
              <a:t>对于非支持的操作系统保持</a:t>
            </a:r>
            <a:r>
              <a:rPr dirty="0" smtClean="0">
                <a:solidFill>
                  <a:schemeClr val="tx1"/>
                </a:solidFill>
              </a:rPr>
              <a:t>Virtual PC</a:t>
            </a:r>
            <a:r>
              <a:rPr lang="zh-CN" altLang="en-US" dirty="0" smtClean="0">
                <a:solidFill>
                  <a:schemeClr val="tx1"/>
                </a:solidFill>
              </a:rPr>
              <a:t>兼容性</a:t>
            </a:r>
            <a:endParaRPr lang="en-US" altLang="zh-CN" dirty="0" smtClean="0">
              <a:solidFill>
                <a:schemeClr val="tx1"/>
              </a:solidFill>
            </a:endParaRPr>
          </a:p>
          <a:p>
            <a:r>
              <a:rPr lang="zh-CN" altLang="en-US" dirty="0" smtClean="0">
                <a:solidFill>
                  <a:schemeClr val="tx1"/>
                </a:solidFill>
              </a:rPr>
              <a:t>需要硬件虚拟化</a:t>
            </a:r>
            <a:endParaRPr lang="en-US" dirty="0">
              <a:solidFill>
                <a:schemeClr val="tx1"/>
              </a:solidFill>
            </a:endParaRPr>
          </a:p>
        </p:txBody>
      </p:sp>
    </p:spTree>
    <p:extLst>
      <p:ext uri="{BB962C8B-B14F-4D97-AF65-F5344CB8AC3E}">
        <p14:creationId xmlns:p14="http://schemas.microsoft.com/office/powerpoint/2010/main" xmlns="" val="168805088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054" y="228600"/>
            <a:ext cx="8375946" cy="553998"/>
          </a:xfrm>
        </p:spPr>
        <p:txBody>
          <a:bodyPr>
            <a:normAutofit fontScale="90000"/>
          </a:bodyPr>
          <a:lstStyle/>
          <a:p>
            <a:r>
              <a:rPr lang="zh-CN" altLang="en-US" sz="4000" dirty="0" smtClean="0">
                <a:solidFill>
                  <a:schemeClr val="tx1"/>
                </a:solidFill>
              </a:rPr>
              <a:t>启用硬件虚拟化</a:t>
            </a:r>
            <a:endParaRPr lang="en-US" sz="4000" dirty="0">
              <a:solidFill>
                <a:schemeClr val="tx1"/>
              </a:solidFill>
            </a:endParaRPr>
          </a:p>
        </p:txBody>
      </p:sp>
      <p:pic>
        <p:nvPicPr>
          <p:cNvPr id="1026" name="Picture 5" descr="image003"/>
          <p:cNvPicPr>
            <a:picLocks noChangeAspect="1" noChangeArrowheads="1"/>
          </p:cNvPicPr>
          <p:nvPr/>
        </p:nvPicPr>
        <p:blipFill>
          <a:blip r:embed="rId3" cstate="print"/>
          <a:srcRect/>
          <a:stretch>
            <a:fillRect/>
          </a:stretch>
        </p:blipFill>
        <p:spPr bwMode="auto">
          <a:xfrm>
            <a:off x="204841" y="1120777"/>
            <a:ext cx="3015448" cy="2740272"/>
          </a:xfrm>
          <a:prstGeom prst="rect">
            <a:avLst/>
          </a:prstGeom>
          <a:noFill/>
          <a:ln w="9525">
            <a:noFill/>
            <a:miter lim="800000"/>
            <a:headEnd/>
            <a:tailEnd/>
          </a:ln>
        </p:spPr>
      </p:pic>
      <p:pic>
        <p:nvPicPr>
          <p:cNvPr id="1027" name="Picture 3" descr="image002"/>
          <p:cNvPicPr>
            <a:picLocks noChangeAspect="1" noChangeArrowheads="1"/>
          </p:cNvPicPr>
          <p:nvPr/>
        </p:nvPicPr>
        <p:blipFill>
          <a:blip r:embed="rId4" cstate="print"/>
          <a:srcRect/>
          <a:stretch>
            <a:fillRect/>
          </a:stretch>
        </p:blipFill>
        <p:spPr bwMode="auto">
          <a:xfrm>
            <a:off x="2796316" y="1663700"/>
            <a:ext cx="3333588" cy="2629396"/>
          </a:xfrm>
          <a:prstGeom prst="rect">
            <a:avLst/>
          </a:prstGeom>
          <a:noFill/>
          <a:ln w="9525">
            <a:noFill/>
            <a:miter lim="800000"/>
            <a:headEnd/>
            <a:tailEnd/>
          </a:ln>
        </p:spPr>
      </p:pic>
      <p:pic>
        <p:nvPicPr>
          <p:cNvPr id="1028" name="Picture 2" descr="image001"/>
          <p:cNvPicPr>
            <a:picLocks noChangeAspect="1" noChangeArrowheads="1"/>
          </p:cNvPicPr>
          <p:nvPr/>
        </p:nvPicPr>
        <p:blipFill>
          <a:blip r:embed="rId5" cstate="print"/>
          <a:srcRect/>
          <a:stretch>
            <a:fillRect/>
          </a:stretch>
        </p:blipFill>
        <p:spPr bwMode="auto">
          <a:xfrm>
            <a:off x="5220072" y="2348880"/>
            <a:ext cx="3268861" cy="3021434"/>
          </a:xfrm>
          <a:prstGeom prst="rect">
            <a:avLst/>
          </a:prstGeom>
          <a:noFill/>
          <a:ln w="9525">
            <a:noFill/>
            <a:miter lim="800000"/>
            <a:headEnd/>
            <a:tailEnd/>
          </a:ln>
        </p:spPr>
      </p:pic>
    </p:spTree>
    <p:extLst>
      <p:ext uri="{BB962C8B-B14F-4D97-AF65-F5344CB8AC3E}">
        <p14:creationId xmlns:p14="http://schemas.microsoft.com/office/powerpoint/2010/main" xmlns="" val="2079676748"/>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643182"/>
            <a:ext cx="8229600" cy="1143000"/>
          </a:xfrm>
        </p:spPr>
        <p:txBody>
          <a:bodyPr/>
          <a:lstStyle/>
          <a:p>
            <a:r>
              <a:rPr lang="en-US" altLang="zh-CN" sz="2800" dirty="0"/>
              <a:t>Windows Virtual PC, Windows 7 </a:t>
            </a:r>
            <a:r>
              <a:rPr lang="en-US" altLang="zh-CN" sz="2800" dirty="0" smtClean="0"/>
              <a:t>XP</a:t>
            </a:r>
            <a:r>
              <a:rPr lang="zh-CN" altLang="en-US" sz="2800" dirty="0" smtClean="0"/>
              <a:t>兼容性模式以及</a:t>
            </a:r>
            <a:r>
              <a:rPr lang="en-US" altLang="zh-CN" sz="2800" dirty="0" smtClean="0"/>
              <a:t>Windows 7</a:t>
            </a:r>
            <a:r>
              <a:rPr lang="zh-CN" altLang="en-US" sz="2800" dirty="0" smtClean="0"/>
              <a:t>中的本地</a:t>
            </a:r>
            <a:r>
              <a:rPr lang="en-US" altLang="zh-CN" sz="2800" dirty="0" smtClean="0"/>
              <a:t>VHD</a:t>
            </a:r>
            <a:r>
              <a:rPr lang="zh-CN" altLang="en-US" sz="2800" dirty="0" smtClean="0"/>
              <a:t>支持</a:t>
            </a:r>
            <a:endParaRPr lang="zh-CN" altLang="en-US" sz="2800" dirty="0"/>
          </a:p>
        </p:txBody>
      </p:sp>
      <p:sp>
        <p:nvSpPr>
          <p:cNvPr id="5" name="文本占位符 4"/>
          <p:cNvSpPr>
            <a:spLocks noGrp="1"/>
          </p:cNvSpPr>
          <p:nvPr>
            <p:ph type="body" sz="quarter" idx="10"/>
          </p:nvPr>
        </p:nvSpPr>
        <p:spPr/>
        <p:txBody>
          <a:bodyPr/>
          <a:lstStyle/>
          <a:p>
            <a:r>
              <a:rPr lang="en-US" altLang="zh-CN" dirty="0" smtClean="0"/>
              <a:t>VIR212</a:t>
            </a:r>
            <a:endParaRPr lang="zh-CN"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bwMode="auto">
          <a:xfrm>
            <a:off x="179512" y="752424"/>
            <a:ext cx="8041194" cy="55118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2" name="Title 1"/>
          <p:cNvSpPr>
            <a:spLocks noGrp="1"/>
          </p:cNvSpPr>
          <p:nvPr>
            <p:ph type="title"/>
          </p:nvPr>
        </p:nvSpPr>
        <p:spPr>
          <a:xfrm>
            <a:off x="105992" y="116632"/>
            <a:ext cx="8934395" cy="498598"/>
          </a:xfrm>
        </p:spPr>
        <p:txBody>
          <a:bodyPr>
            <a:noAutofit/>
          </a:bodyPr>
          <a:lstStyle/>
          <a:p>
            <a:pPr algn="l"/>
            <a:r>
              <a:rPr sz="2400" dirty="0" smtClean="0"/>
              <a:t>Microsoft </a:t>
            </a:r>
            <a:r>
              <a:rPr lang="zh-CN" altLang="en-US" sz="2400" dirty="0" smtClean="0"/>
              <a:t>企业桌面虚拟化</a:t>
            </a:r>
            <a:r>
              <a:rPr sz="2400" dirty="0" smtClean="0"/>
              <a:t> (MED-V)</a:t>
            </a:r>
            <a:endParaRPr lang="en-US" sz="2400" dirty="0"/>
          </a:p>
        </p:txBody>
      </p:sp>
      <p:sp>
        <p:nvSpPr>
          <p:cNvPr id="4" name="Rounded Rectangle 3"/>
          <p:cNvSpPr/>
          <p:nvPr/>
        </p:nvSpPr>
        <p:spPr bwMode="auto">
          <a:xfrm>
            <a:off x="198567" y="3429363"/>
            <a:ext cx="8003084" cy="2006600"/>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7" name="TextBox 6"/>
          <p:cNvSpPr txBox="1"/>
          <p:nvPr/>
        </p:nvSpPr>
        <p:spPr>
          <a:xfrm>
            <a:off x="503446" y="4216764"/>
            <a:ext cx="7374270" cy="600164"/>
          </a:xfrm>
          <a:prstGeom prst="rect">
            <a:avLst/>
          </a:prstGeom>
          <a:noFill/>
        </p:spPr>
        <p:txBody>
          <a:bodyPr wrap="square" rtlCol="0">
            <a:spAutoFit/>
          </a:bodyPr>
          <a:lstStyle/>
          <a:p>
            <a:pPr>
              <a:spcBef>
                <a:spcPts val="600"/>
              </a:spcBef>
              <a:buFont typeface="Arial" pitchFamily="34" charset="0"/>
              <a:buChar char="•"/>
            </a:pPr>
            <a:r>
              <a:rPr lang="en-US" sz="1400" i="1" dirty="0" smtClean="0">
                <a:latin typeface="Segoe"/>
              </a:rPr>
              <a:t> </a:t>
            </a:r>
            <a:r>
              <a:rPr lang="zh-CN" altLang="en-US" sz="1400" i="1" dirty="0" smtClean="0">
                <a:latin typeface="Segoe"/>
              </a:rPr>
              <a:t>在</a:t>
            </a:r>
            <a:r>
              <a:rPr lang="en-US" altLang="zh-CN" sz="1400" i="1" dirty="0" smtClean="0">
                <a:latin typeface="Segoe"/>
              </a:rPr>
              <a:t>Windows 7</a:t>
            </a:r>
            <a:r>
              <a:rPr lang="zh-CN" altLang="en-US" sz="1400" i="1" dirty="0" smtClean="0">
                <a:latin typeface="Segoe"/>
              </a:rPr>
              <a:t>上运行</a:t>
            </a:r>
            <a:r>
              <a:rPr lang="en-US" altLang="zh-CN" sz="1400" i="1" dirty="0" smtClean="0">
                <a:latin typeface="Segoe"/>
              </a:rPr>
              <a:t>Windows XP</a:t>
            </a:r>
            <a:r>
              <a:rPr lang="zh-CN" altLang="en-US" sz="1400" i="1" dirty="0" smtClean="0">
                <a:latin typeface="Segoe"/>
              </a:rPr>
              <a:t>或者其它</a:t>
            </a:r>
            <a:r>
              <a:rPr lang="en-US" altLang="zh-CN" sz="1400" i="1" dirty="0" smtClean="0">
                <a:latin typeface="Segoe"/>
              </a:rPr>
              <a:t>Windows</a:t>
            </a:r>
            <a:r>
              <a:rPr lang="zh-CN" altLang="en-US" sz="1400" i="1" dirty="0" smtClean="0">
                <a:latin typeface="Segoe"/>
              </a:rPr>
              <a:t>环境</a:t>
            </a:r>
            <a:endParaRPr lang="en-US" sz="1400" i="1" dirty="0" smtClean="0">
              <a:latin typeface="Segoe"/>
            </a:endParaRPr>
          </a:p>
          <a:p>
            <a:pPr>
              <a:spcBef>
                <a:spcPts val="600"/>
              </a:spcBef>
              <a:buFont typeface="Arial" pitchFamily="34" charset="0"/>
              <a:buChar char="•"/>
            </a:pPr>
            <a:r>
              <a:rPr lang="en-US" sz="1400" i="1" dirty="0" smtClean="0">
                <a:latin typeface="Segoe"/>
              </a:rPr>
              <a:t> </a:t>
            </a:r>
            <a:r>
              <a:rPr lang="zh-CN" altLang="en-US" sz="1400" i="1" dirty="0" smtClean="0">
                <a:latin typeface="Segoe"/>
              </a:rPr>
              <a:t>从</a:t>
            </a:r>
            <a:r>
              <a:rPr lang="en-US" altLang="zh-CN" sz="1400" i="1" dirty="0" smtClean="0">
                <a:latin typeface="Segoe"/>
              </a:rPr>
              <a:t>Windows 7</a:t>
            </a:r>
            <a:r>
              <a:rPr lang="zh-CN" altLang="en-US" sz="1400" i="1" dirty="0" smtClean="0">
                <a:latin typeface="Segoe"/>
              </a:rPr>
              <a:t>桌面安装以及运行</a:t>
            </a:r>
            <a:r>
              <a:rPr lang="en-US" altLang="zh-CN" sz="1400" i="1" dirty="0" smtClean="0">
                <a:latin typeface="Segoe"/>
              </a:rPr>
              <a:t>Windows XP</a:t>
            </a:r>
            <a:r>
              <a:rPr lang="zh-CN" altLang="en-US" sz="1400" i="1" dirty="0" smtClean="0">
                <a:latin typeface="Segoe"/>
              </a:rPr>
              <a:t>应用程序</a:t>
            </a:r>
            <a:endParaRPr lang="en-US" sz="1400" i="1" dirty="0">
              <a:latin typeface="Segoe"/>
            </a:endParaRPr>
          </a:p>
        </p:txBody>
      </p:sp>
      <p:sp>
        <p:nvSpPr>
          <p:cNvPr id="8" name="TextBox 7"/>
          <p:cNvSpPr txBox="1"/>
          <p:nvPr/>
        </p:nvSpPr>
        <p:spPr>
          <a:xfrm>
            <a:off x="522501" y="3699927"/>
            <a:ext cx="7488600" cy="369332"/>
          </a:xfrm>
          <a:prstGeom prst="rect">
            <a:avLst/>
          </a:prstGeom>
          <a:noFill/>
        </p:spPr>
        <p:txBody>
          <a:bodyPr wrap="square" rtlCol="0">
            <a:spAutoFit/>
          </a:bodyPr>
          <a:lstStyle/>
          <a:p>
            <a:pPr algn="ctr"/>
            <a:r>
              <a:rPr lang="en-US" b="1" dirty="0" smtClean="0">
                <a:solidFill>
                  <a:schemeClr val="accent1"/>
                </a:solidFill>
              </a:rPr>
              <a:t>Windows Virtual PC </a:t>
            </a:r>
            <a:r>
              <a:rPr lang="zh-CN" altLang="en-US" b="1" dirty="0" smtClean="0">
                <a:solidFill>
                  <a:schemeClr val="accent1"/>
                </a:solidFill>
              </a:rPr>
              <a:t>提供给最终用户易用性</a:t>
            </a:r>
            <a:endParaRPr lang="en-US" b="1" dirty="0">
              <a:solidFill>
                <a:schemeClr val="accent1"/>
              </a:solidFill>
            </a:endParaRPr>
          </a:p>
        </p:txBody>
      </p:sp>
      <p:sp>
        <p:nvSpPr>
          <p:cNvPr id="11" name="TextBox 10"/>
          <p:cNvSpPr txBox="1"/>
          <p:nvPr/>
        </p:nvSpPr>
        <p:spPr>
          <a:xfrm>
            <a:off x="408171" y="1494553"/>
            <a:ext cx="7812535" cy="1184940"/>
          </a:xfrm>
          <a:prstGeom prst="rect">
            <a:avLst/>
          </a:prstGeom>
          <a:noFill/>
        </p:spPr>
        <p:txBody>
          <a:bodyPr wrap="square" rtlCol="0">
            <a:spAutoFit/>
          </a:bodyPr>
          <a:lstStyle/>
          <a:p>
            <a:pPr>
              <a:spcBef>
                <a:spcPts val="600"/>
              </a:spcBef>
              <a:buFont typeface="Arial" pitchFamily="34" charset="0"/>
              <a:buChar char="•"/>
            </a:pPr>
            <a:r>
              <a:rPr lang="en-US" sz="1400" i="1" dirty="0" smtClean="0">
                <a:latin typeface="Segoe"/>
              </a:rPr>
              <a:t> </a:t>
            </a:r>
            <a:r>
              <a:rPr lang="zh-CN" altLang="en-US" sz="1400" i="1" dirty="0" smtClean="0">
                <a:latin typeface="Segoe"/>
              </a:rPr>
              <a:t>部署</a:t>
            </a:r>
            <a:r>
              <a:rPr lang="en-US" sz="1400" i="1" dirty="0" smtClean="0">
                <a:latin typeface="Segoe"/>
              </a:rPr>
              <a:t> – </a:t>
            </a:r>
            <a:r>
              <a:rPr lang="zh-CN" altLang="en-US" sz="1400" i="1" dirty="0" smtClean="0">
                <a:latin typeface="Segoe"/>
              </a:rPr>
              <a:t>部署虚拟</a:t>
            </a:r>
            <a:r>
              <a:rPr lang="en-US" altLang="zh-CN" sz="1400" i="1" dirty="0" smtClean="0">
                <a:latin typeface="Segoe"/>
              </a:rPr>
              <a:t>Windows</a:t>
            </a:r>
            <a:r>
              <a:rPr lang="zh-CN" altLang="en-US" sz="1400" i="1" dirty="0" smtClean="0">
                <a:latin typeface="Segoe"/>
              </a:rPr>
              <a:t>映像并自定义每个用户和设备的设置</a:t>
            </a:r>
            <a:endParaRPr lang="en-US" sz="1400" i="1" dirty="0" smtClean="0">
              <a:latin typeface="Segoe"/>
            </a:endParaRPr>
          </a:p>
          <a:p>
            <a:pPr>
              <a:spcBef>
                <a:spcPts val="600"/>
              </a:spcBef>
              <a:buFont typeface="Arial" pitchFamily="34" charset="0"/>
              <a:buChar char="•"/>
            </a:pPr>
            <a:r>
              <a:rPr lang="en-US" sz="1400" i="1" dirty="0" smtClean="0">
                <a:latin typeface="Segoe"/>
              </a:rPr>
              <a:t> </a:t>
            </a:r>
            <a:r>
              <a:rPr lang="zh-CN" altLang="en-US" sz="1400" i="1" dirty="0" smtClean="0">
                <a:latin typeface="Segoe"/>
              </a:rPr>
              <a:t>供应</a:t>
            </a:r>
            <a:r>
              <a:rPr lang="en-US" sz="1400" i="1" dirty="0" smtClean="0">
                <a:latin typeface="Segoe"/>
              </a:rPr>
              <a:t>– </a:t>
            </a:r>
            <a:r>
              <a:rPr lang="zh-CN" altLang="en-US" sz="1400" i="1" dirty="0" smtClean="0">
                <a:latin typeface="Segoe"/>
              </a:rPr>
              <a:t>定义哪个应用程序以及站点对于不同的用户组是可用的</a:t>
            </a:r>
            <a:endParaRPr lang="en-US" sz="1400" i="1" dirty="0" smtClean="0">
              <a:latin typeface="Segoe"/>
            </a:endParaRPr>
          </a:p>
          <a:p>
            <a:pPr>
              <a:spcBef>
                <a:spcPts val="600"/>
              </a:spcBef>
              <a:buFont typeface="Arial" pitchFamily="34" charset="0"/>
              <a:buChar char="•"/>
            </a:pPr>
            <a:r>
              <a:rPr lang="zh-CN" altLang="en-US" sz="1400" i="1" dirty="0" smtClean="0">
                <a:latin typeface="Segoe"/>
              </a:rPr>
              <a:t> 控制</a:t>
            </a:r>
            <a:r>
              <a:rPr lang="en-US" sz="1400" i="1" dirty="0" smtClean="0">
                <a:latin typeface="Segoe"/>
              </a:rPr>
              <a:t>– </a:t>
            </a:r>
            <a:r>
              <a:rPr lang="zh-CN" altLang="en-US" sz="1400" i="1" dirty="0" smtClean="0">
                <a:latin typeface="Segoe"/>
              </a:rPr>
              <a:t>分配以及撤销使用权限以及</a:t>
            </a:r>
            <a:r>
              <a:rPr lang="en-US" sz="1400" i="1" dirty="0" smtClean="0"/>
              <a:t>Virtual PC</a:t>
            </a:r>
            <a:r>
              <a:rPr lang="zh-CN" altLang="en-US" sz="1400" i="1" dirty="0" smtClean="0"/>
              <a:t>设置</a:t>
            </a:r>
            <a:endParaRPr lang="en-US" sz="1400" i="1" dirty="0" smtClean="0">
              <a:latin typeface="Segoe"/>
            </a:endParaRPr>
          </a:p>
          <a:p>
            <a:pPr>
              <a:spcBef>
                <a:spcPts val="600"/>
              </a:spcBef>
              <a:buFont typeface="Arial" pitchFamily="34" charset="0"/>
              <a:buChar char="•"/>
            </a:pPr>
            <a:r>
              <a:rPr lang="en-US" sz="1400" i="1" dirty="0" smtClean="0">
                <a:latin typeface="Segoe"/>
              </a:rPr>
              <a:t> </a:t>
            </a:r>
            <a:r>
              <a:rPr lang="zh-CN" altLang="en-US" sz="1400" i="1" dirty="0" smtClean="0">
                <a:latin typeface="Segoe"/>
              </a:rPr>
              <a:t>维护及支持</a:t>
            </a:r>
            <a:r>
              <a:rPr lang="en-US" altLang="zh-CN" sz="1400" i="1" dirty="0" smtClean="0">
                <a:latin typeface="Segoe"/>
              </a:rPr>
              <a:t>-</a:t>
            </a:r>
            <a:r>
              <a:rPr lang="en-US" sz="1400" i="1" dirty="0" smtClean="0">
                <a:latin typeface="Segoe"/>
              </a:rPr>
              <a:t> </a:t>
            </a:r>
            <a:r>
              <a:rPr lang="zh-CN" altLang="en-US" sz="1400" i="1" dirty="0" smtClean="0">
                <a:latin typeface="Segoe"/>
              </a:rPr>
              <a:t>升级映像，集中监控用户以及远程排错</a:t>
            </a:r>
            <a:endParaRPr lang="en-US" sz="1400" i="1" dirty="0" smtClean="0">
              <a:latin typeface="Segoe"/>
            </a:endParaRPr>
          </a:p>
        </p:txBody>
      </p:sp>
      <p:sp>
        <p:nvSpPr>
          <p:cNvPr id="12" name="TextBox 11"/>
          <p:cNvSpPr txBox="1"/>
          <p:nvPr/>
        </p:nvSpPr>
        <p:spPr>
          <a:xfrm>
            <a:off x="1083379" y="987652"/>
            <a:ext cx="5966689" cy="369332"/>
          </a:xfrm>
          <a:prstGeom prst="rect">
            <a:avLst/>
          </a:prstGeom>
          <a:noFill/>
        </p:spPr>
        <p:txBody>
          <a:bodyPr wrap="square" rtlCol="0">
            <a:spAutoFit/>
          </a:bodyPr>
          <a:lstStyle/>
          <a:p>
            <a:pPr algn="ctr"/>
            <a:r>
              <a:rPr lang="en-US" b="1" dirty="0" smtClean="0">
                <a:solidFill>
                  <a:schemeClr val="accent1"/>
                </a:solidFill>
                <a:latin typeface="+mj-lt"/>
              </a:rPr>
              <a:t>MED-V* </a:t>
            </a:r>
            <a:r>
              <a:rPr lang="zh-CN" altLang="en-US" b="1" dirty="0" smtClean="0">
                <a:solidFill>
                  <a:schemeClr val="accent1"/>
                </a:solidFill>
                <a:latin typeface="+mj-lt"/>
              </a:rPr>
              <a:t>集中的管理虚拟</a:t>
            </a:r>
            <a:r>
              <a:rPr lang="en-US" altLang="zh-CN" b="1" dirty="0" smtClean="0">
                <a:solidFill>
                  <a:schemeClr val="accent1"/>
                </a:solidFill>
                <a:latin typeface="+mj-lt"/>
              </a:rPr>
              <a:t>Windows</a:t>
            </a:r>
            <a:r>
              <a:rPr lang="zh-CN" altLang="en-US" b="1" dirty="0" smtClean="0">
                <a:solidFill>
                  <a:schemeClr val="accent1"/>
                </a:solidFill>
                <a:latin typeface="+mj-lt"/>
              </a:rPr>
              <a:t>环境</a:t>
            </a:r>
            <a:endParaRPr lang="en-US" b="1" dirty="0">
              <a:solidFill>
                <a:schemeClr val="accent1"/>
              </a:solidFill>
              <a:latin typeface="+mj-lt"/>
            </a:endParaRPr>
          </a:p>
        </p:txBody>
      </p:sp>
      <p:sp>
        <p:nvSpPr>
          <p:cNvPr id="13" name="TextBox 12"/>
          <p:cNvSpPr txBox="1"/>
          <p:nvPr/>
        </p:nvSpPr>
        <p:spPr>
          <a:xfrm>
            <a:off x="223795" y="3103388"/>
            <a:ext cx="5210081" cy="430887"/>
          </a:xfrm>
          <a:prstGeom prst="rect">
            <a:avLst/>
          </a:prstGeom>
          <a:noFill/>
        </p:spPr>
        <p:txBody>
          <a:bodyPr wrap="none" rtlCol="0">
            <a:spAutoFit/>
          </a:bodyPr>
          <a:lstStyle/>
          <a:p>
            <a:r>
              <a:rPr lang="en-US" sz="1100" dirty="0" smtClean="0"/>
              <a:t>*Available post Windows 7 GA as part of Microsoft Desktop Optimization Pack (MDOP)  </a:t>
            </a:r>
          </a:p>
          <a:p>
            <a:endParaRPr lang="en-US" sz="1100" dirty="0"/>
          </a:p>
        </p:txBody>
      </p:sp>
      <p:sp>
        <p:nvSpPr>
          <p:cNvPr id="10" name="Rectangle 9"/>
          <p:cNvSpPr/>
          <p:nvPr/>
        </p:nvSpPr>
        <p:spPr>
          <a:xfrm>
            <a:off x="408999" y="4966296"/>
            <a:ext cx="7632860" cy="830997"/>
          </a:xfrm>
          <a:prstGeom prst="rect">
            <a:avLst/>
          </a:prstGeom>
        </p:spPr>
        <p:txBody>
          <a:bodyPr wrap="square">
            <a:spAutoFit/>
          </a:bodyPr>
          <a:lstStyle/>
          <a:p>
            <a:pPr algn="ctr"/>
            <a:r>
              <a:rPr lang="en-US" sz="2400" b="1" dirty="0" smtClean="0">
                <a:solidFill>
                  <a:schemeClr val="accent1"/>
                </a:solidFill>
              </a:rPr>
              <a:t> IT Pros: </a:t>
            </a:r>
            <a:r>
              <a:rPr lang="zh-CN" altLang="en-US" sz="2400" b="1" dirty="0" smtClean="0">
                <a:solidFill>
                  <a:schemeClr val="accent1"/>
                </a:solidFill>
              </a:rPr>
              <a:t>在部署</a:t>
            </a:r>
            <a:r>
              <a:rPr lang="en-US" altLang="zh-CN" sz="2400" b="1" dirty="0" smtClean="0">
                <a:solidFill>
                  <a:schemeClr val="accent1"/>
                </a:solidFill>
              </a:rPr>
              <a:t>Windows Virtual PC</a:t>
            </a:r>
            <a:r>
              <a:rPr lang="zh-CN" altLang="en-US" sz="2400" b="1" dirty="0" smtClean="0">
                <a:solidFill>
                  <a:schemeClr val="accent1"/>
                </a:solidFill>
              </a:rPr>
              <a:t>时，使用</a:t>
            </a:r>
            <a:r>
              <a:rPr lang="en-US" sz="2400" b="1" dirty="0" smtClean="0">
                <a:solidFill>
                  <a:schemeClr val="accent1"/>
                </a:solidFill>
              </a:rPr>
              <a:t>MED-V, </a:t>
            </a:r>
            <a:r>
              <a:rPr lang="zh-CN" altLang="en-US" sz="2400" b="1" dirty="0" smtClean="0">
                <a:solidFill>
                  <a:schemeClr val="accent1"/>
                </a:solidFill>
              </a:rPr>
              <a:t>以减少复杂性，保持可控性，并节省成本</a:t>
            </a:r>
            <a:endParaRPr lang="en-US" sz="2400" dirty="0"/>
          </a:p>
        </p:txBody>
      </p:sp>
    </p:spTree>
    <p:extLst>
      <p:ext uri="{BB962C8B-B14F-4D97-AF65-F5344CB8AC3E}">
        <p14:creationId xmlns:p14="http://schemas.microsoft.com/office/powerpoint/2010/main" xmlns="" val="4285626131"/>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en-US" altLang="zh-CN" dirty="0" smtClean="0"/>
              <a:t>Windows Virtual PC</a:t>
            </a:r>
            <a:endParaRPr lang="zh-CN" altLang="en-US" dirty="0"/>
          </a:p>
        </p:txBody>
      </p:sp>
    </p:spTree>
    <p:extLst>
      <p:ext uri="{BB962C8B-B14F-4D97-AF65-F5344CB8AC3E}">
        <p14:creationId xmlns:p14="http://schemas.microsoft.com/office/powerpoint/2010/main" xmlns="" val="442795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dirty="0" smtClean="0"/>
              <a:t>Windows Virtual PC </a:t>
            </a:r>
            <a:r>
              <a:rPr lang="zh-CN" altLang="en-US" dirty="0" smtClean="0"/>
              <a:t>架构</a:t>
            </a:r>
            <a:endParaRPr lang="en-US" dirty="0"/>
          </a:p>
        </p:txBody>
      </p:sp>
      <p:sp>
        <p:nvSpPr>
          <p:cNvPr id="3" name="Text Placeholder 2"/>
          <p:cNvSpPr>
            <a:spLocks noGrp="1"/>
          </p:cNvSpPr>
          <p:nvPr>
            <p:ph type="body" sz="quarter" idx="10"/>
          </p:nvPr>
        </p:nvSpPr>
        <p:spPr>
          <a:xfrm>
            <a:off x="381000" y="1411554"/>
            <a:ext cx="8382000" cy="3083921"/>
          </a:xfrm>
        </p:spPr>
        <p:txBody>
          <a:bodyPr>
            <a:normAutofit lnSpcReduction="10000"/>
          </a:bodyPr>
          <a:lstStyle/>
          <a:p>
            <a:r>
              <a:rPr lang="zh-CN" altLang="en-US" dirty="0" smtClean="0">
                <a:solidFill>
                  <a:schemeClr val="tx1"/>
                </a:solidFill>
              </a:rPr>
              <a:t>基于</a:t>
            </a:r>
            <a:r>
              <a:rPr dirty="0" smtClean="0">
                <a:solidFill>
                  <a:schemeClr val="tx1"/>
                </a:solidFill>
              </a:rPr>
              <a:t>Virtual Server</a:t>
            </a:r>
            <a:r>
              <a:rPr lang="zh-CN" altLang="en-US" dirty="0" smtClean="0">
                <a:solidFill>
                  <a:schemeClr val="tx1"/>
                </a:solidFill>
              </a:rPr>
              <a:t>引擎</a:t>
            </a:r>
            <a:endParaRPr dirty="0" smtClean="0">
              <a:solidFill>
                <a:schemeClr val="tx1"/>
              </a:solidFill>
            </a:endParaRPr>
          </a:p>
          <a:p>
            <a:pPr lvl="1"/>
            <a:r>
              <a:rPr lang="zh-CN" altLang="en-US" dirty="0" smtClean="0"/>
              <a:t>针对最终用户环境做了修改</a:t>
            </a:r>
            <a:endParaRPr dirty="0" smtClean="0">
              <a:solidFill>
                <a:schemeClr val="tx1"/>
              </a:solidFill>
            </a:endParaRPr>
          </a:p>
          <a:p>
            <a:pPr lvl="1"/>
            <a:r>
              <a:rPr lang="zh-CN" altLang="en-US" dirty="0" smtClean="0">
                <a:solidFill>
                  <a:schemeClr val="tx1"/>
                </a:solidFill>
              </a:rPr>
              <a:t>使用了终端服务技术，为了</a:t>
            </a:r>
            <a:r>
              <a:rPr dirty="0" smtClean="0">
                <a:solidFill>
                  <a:schemeClr val="tx1"/>
                </a:solidFill>
              </a:rPr>
              <a:t>:</a:t>
            </a:r>
          </a:p>
          <a:p>
            <a:pPr lvl="2"/>
            <a:r>
              <a:rPr lang="zh-CN" altLang="en-US" dirty="0" smtClean="0">
                <a:solidFill>
                  <a:schemeClr val="tx1"/>
                </a:solidFill>
              </a:rPr>
              <a:t>无缝的应用程序</a:t>
            </a:r>
            <a:endParaRPr dirty="0" smtClean="0">
              <a:solidFill>
                <a:schemeClr val="tx1"/>
              </a:solidFill>
            </a:endParaRPr>
          </a:p>
          <a:p>
            <a:pPr lvl="2"/>
            <a:r>
              <a:rPr lang="zh-CN" altLang="en-US" dirty="0" smtClean="0">
                <a:solidFill>
                  <a:schemeClr val="tx1"/>
                </a:solidFill>
              </a:rPr>
              <a:t>高级集成</a:t>
            </a:r>
            <a:r>
              <a:rPr dirty="0" smtClean="0">
                <a:solidFill>
                  <a:schemeClr val="tx1"/>
                </a:solidFill>
              </a:rPr>
              <a:t> (</a:t>
            </a:r>
            <a:r>
              <a:rPr lang="zh-CN" altLang="en-US" dirty="0" smtClean="0">
                <a:solidFill>
                  <a:schemeClr val="tx1"/>
                </a:solidFill>
              </a:rPr>
              <a:t>智能卡，驱动器</a:t>
            </a:r>
            <a:r>
              <a:rPr dirty="0" smtClean="0">
                <a:solidFill>
                  <a:schemeClr val="tx1"/>
                </a:solidFill>
              </a:rPr>
              <a:t>, </a:t>
            </a:r>
            <a:r>
              <a:rPr lang="zh-CN" altLang="en-US" dirty="0" smtClean="0">
                <a:solidFill>
                  <a:schemeClr val="tx1"/>
                </a:solidFill>
              </a:rPr>
              <a:t>等等</a:t>
            </a:r>
            <a:r>
              <a:rPr lang="en-US" dirty="0" smtClean="0">
                <a:solidFill>
                  <a:schemeClr val="tx1"/>
                </a:solidFill>
              </a:rPr>
              <a:t>…)</a:t>
            </a:r>
          </a:p>
          <a:p>
            <a:pPr lvl="1"/>
            <a:r>
              <a:rPr lang="zh-CN" altLang="en-US" dirty="0" smtClean="0">
                <a:solidFill>
                  <a:schemeClr val="tx1"/>
                </a:solidFill>
              </a:rPr>
              <a:t>为新的设备使用的</a:t>
            </a:r>
            <a:r>
              <a:rPr dirty="0" smtClean="0">
                <a:solidFill>
                  <a:schemeClr val="tx1"/>
                </a:solidFill>
              </a:rPr>
              <a:t>Hyper-V</a:t>
            </a:r>
            <a:r>
              <a:rPr lang="zh-CN" altLang="en-US" dirty="0" smtClean="0">
                <a:solidFill>
                  <a:schemeClr val="tx1"/>
                </a:solidFill>
              </a:rPr>
              <a:t>技术</a:t>
            </a:r>
            <a:endParaRPr dirty="0" smtClean="0">
              <a:solidFill>
                <a:schemeClr val="tx1"/>
              </a:solidFill>
            </a:endParaRPr>
          </a:p>
          <a:p>
            <a:pPr lvl="2"/>
            <a:r>
              <a:rPr dirty="0" smtClean="0">
                <a:solidFill>
                  <a:schemeClr val="tx1"/>
                </a:solidFill>
              </a:rPr>
              <a:t>USB</a:t>
            </a:r>
            <a:r>
              <a:rPr lang="zh-CN" altLang="en-US" dirty="0" smtClean="0">
                <a:solidFill>
                  <a:schemeClr val="tx1"/>
                </a:solidFill>
              </a:rPr>
              <a:t>基于</a:t>
            </a:r>
            <a:r>
              <a:rPr dirty="0" err="1" smtClean="0">
                <a:solidFill>
                  <a:schemeClr val="tx1"/>
                </a:solidFill>
              </a:rPr>
              <a:t>VMBus</a:t>
            </a:r>
            <a:r>
              <a:rPr dirty="0" smtClean="0">
                <a:solidFill>
                  <a:schemeClr val="tx1"/>
                </a:solidFill>
              </a:rPr>
              <a:t> style architecture (</a:t>
            </a:r>
            <a:r>
              <a:rPr dirty="0" err="1" smtClean="0">
                <a:solidFill>
                  <a:schemeClr val="tx1"/>
                </a:solidFill>
              </a:rPr>
              <a:t>VPCBus</a:t>
            </a:r>
            <a:r>
              <a:rPr dirty="0" smtClean="0">
                <a:solidFill>
                  <a:schemeClr val="tx1"/>
                </a:solidFill>
              </a:rPr>
              <a:t>)</a:t>
            </a:r>
          </a:p>
        </p:txBody>
      </p:sp>
    </p:spTree>
    <p:extLst>
      <p:ext uri="{BB962C8B-B14F-4D97-AF65-F5344CB8AC3E}">
        <p14:creationId xmlns:p14="http://schemas.microsoft.com/office/powerpoint/2010/main" xmlns="" val="20670136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a:xfrm>
            <a:off x="304800" y="304006"/>
            <a:ext cx="990600" cy="1600200"/>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b="1" dirty="0">
              <a:solidFill>
                <a:schemeClr val="tx1"/>
              </a:solidFill>
            </a:endParaRPr>
          </a:p>
        </p:txBody>
      </p:sp>
      <p:cxnSp>
        <p:nvCxnSpPr>
          <p:cNvPr id="6" name="Straight Connector 5"/>
          <p:cNvCxnSpPr/>
          <p:nvPr/>
        </p:nvCxnSpPr>
        <p:spPr>
          <a:xfrm flipV="1">
            <a:off x="304800" y="3809206"/>
            <a:ext cx="8686800" cy="19192"/>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5942806"/>
            <a:ext cx="8686800" cy="1588"/>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513806" y="3580606"/>
            <a:ext cx="5944394" cy="794"/>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366301" y="589696"/>
            <a:ext cx="672300" cy="400110"/>
          </a:xfrm>
          <a:prstGeom prst="rect">
            <a:avLst/>
          </a:prstGeom>
          <a:noFill/>
          <a:ln>
            <a:noFill/>
          </a:ln>
        </p:spPr>
        <p:txBody>
          <a:bodyPr wrap="none" rtlCol="0">
            <a:spAutoFit/>
          </a:bodyPr>
          <a:lstStyle/>
          <a:p>
            <a:r>
              <a:rPr lang="en-US" sz="2000" b="1" dirty="0" smtClean="0"/>
              <a:t>Host</a:t>
            </a:r>
            <a:endParaRPr lang="en-US" sz="2400" b="1" dirty="0"/>
          </a:p>
        </p:txBody>
      </p:sp>
      <p:sp>
        <p:nvSpPr>
          <p:cNvPr id="12" name="TextBox 11"/>
          <p:cNvSpPr txBox="1"/>
          <p:nvPr/>
        </p:nvSpPr>
        <p:spPr>
          <a:xfrm>
            <a:off x="6858001" y="608806"/>
            <a:ext cx="803746" cy="400110"/>
          </a:xfrm>
          <a:prstGeom prst="rect">
            <a:avLst/>
          </a:prstGeom>
          <a:noFill/>
          <a:ln>
            <a:noFill/>
          </a:ln>
        </p:spPr>
        <p:txBody>
          <a:bodyPr wrap="none" rtlCol="0">
            <a:spAutoFit/>
          </a:bodyPr>
          <a:lstStyle/>
          <a:p>
            <a:r>
              <a:rPr lang="en-US" sz="2000" b="1" dirty="0" smtClean="0"/>
              <a:t>Guest</a:t>
            </a:r>
            <a:endParaRPr lang="en-US" sz="2400" b="1" dirty="0"/>
          </a:p>
        </p:txBody>
      </p:sp>
      <p:sp>
        <p:nvSpPr>
          <p:cNvPr id="13" name="TextBox 12"/>
          <p:cNvSpPr txBox="1"/>
          <p:nvPr/>
        </p:nvSpPr>
        <p:spPr>
          <a:xfrm>
            <a:off x="381001" y="380206"/>
            <a:ext cx="838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r>
              <a:rPr lang="en-US" sz="900" b="1" dirty="0" smtClean="0">
                <a:solidFill>
                  <a:schemeClr val="tx1"/>
                </a:solidFill>
              </a:rPr>
              <a:t>User Mode</a:t>
            </a:r>
            <a:endParaRPr lang="en-US" sz="1100" b="1" dirty="0">
              <a:solidFill>
                <a:schemeClr val="tx1"/>
              </a:solidFill>
            </a:endParaRPr>
          </a:p>
        </p:txBody>
      </p:sp>
      <p:sp>
        <p:nvSpPr>
          <p:cNvPr id="26" name="TextBox 25"/>
          <p:cNvSpPr txBox="1"/>
          <p:nvPr/>
        </p:nvSpPr>
        <p:spPr>
          <a:xfrm>
            <a:off x="381001" y="761206"/>
            <a:ext cx="838200" cy="215444"/>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800" b="1" dirty="0" smtClean="0">
                <a:solidFill>
                  <a:schemeClr val="tx1"/>
                </a:solidFill>
              </a:rPr>
              <a:t>Kernel Mode</a:t>
            </a:r>
            <a:endParaRPr lang="en-US" sz="1200" b="1" dirty="0">
              <a:solidFill>
                <a:schemeClr val="tx1"/>
              </a:solidFill>
            </a:endParaRPr>
          </a:p>
        </p:txBody>
      </p:sp>
      <p:sp>
        <p:nvSpPr>
          <p:cNvPr id="27" name="TextBox 26"/>
          <p:cNvSpPr txBox="1"/>
          <p:nvPr/>
        </p:nvSpPr>
        <p:spPr>
          <a:xfrm>
            <a:off x="381001" y="1142209"/>
            <a:ext cx="838200" cy="276999"/>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1200" b="1" dirty="0" smtClean="0">
                <a:solidFill>
                  <a:schemeClr val="tx1"/>
                </a:solidFill>
              </a:rPr>
              <a:t>VMX</a:t>
            </a:r>
            <a:endParaRPr lang="en-US" sz="2400" b="1" dirty="0">
              <a:solidFill>
                <a:schemeClr val="tx1"/>
              </a:solidFill>
            </a:endParaRPr>
          </a:p>
        </p:txBody>
      </p:sp>
      <p:sp>
        <p:nvSpPr>
          <p:cNvPr id="30" name="Rectangle 29"/>
          <p:cNvSpPr/>
          <p:nvPr/>
        </p:nvSpPr>
        <p:spPr>
          <a:xfrm>
            <a:off x="5715000" y="6095206"/>
            <a:ext cx="2057400" cy="304800"/>
          </a:xfrm>
          <a:prstGeom prst="rect">
            <a:avLst/>
          </a:prstGeom>
          <a:ln>
            <a:solidFill>
              <a:schemeClr val="tx1"/>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800" b="1" dirty="0" smtClean="0">
                <a:solidFill>
                  <a:schemeClr val="tx1"/>
                </a:solidFill>
              </a:rPr>
              <a:t>VMX Kernel</a:t>
            </a:r>
            <a:endParaRPr lang="en-US" sz="1800" b="1" dirty="0">
              <a:solidFill>
                <a:schemeClr val="tx1"/>
              </a:solidFill>
            </a:endParaRPr>
          </a:p>
        </p:txBody>
      </p:sp>
      <p:sp>
        <p:nvSpPr>
          <p:cNvPr id="31" name="Rectangle 30"/>
          <p:cNvSpPr/>
          <p:nvPr/>
        </p:nvSpPr>
        <p:spPr>
          <a:xfrm>
            <a:off x="3352800" y="5485606"/>
            <a:ext cx="2133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VMM.SYS</a:t>
            </a:r>
            <a:endParaRPr lang="en-US" sz="1800" b="1" dirty="0">
              <a:solidFill>
                <a:schemeClr val="tx1"/>
              </a:solidFill>
            </a:endParaRPr>
          </a:p>
        </p:txBody>
      </p:sp>
      <p:sp>
        <p:nvSpPr>
          <p:cNvPr id="32" name="Rectangle 31"/>
          <p:cNvSpPr/>
          <p:nvPr/>
        </p:nvSpPr>
        <p:spPr>
          <a:xfrm>
            <a:off x="3352800" y="4799806"/>
            <a:ext cx="2133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VPC BUS</a:t>
            </a:r>
            <a:endParaRPr lang="en-US" sz="1800" b="1" dirty="0">
              <a:solidFill>
                <a:schemeClr val="tx1"/>
              </a:solidFill>
            </a:endParaRPr>
          </a:p>
        </p:txBody>
      </p:sp>
      <p:sp>
        <p:nvSpPr>
          <p:cNvPr id="33" name="Rectangle 32"/>
          <p:cNvSpPr/>
          <p:nvPr/>
        </p:nvSpPr>
        <p:spPr>
          <a:xfrm>
            <a:off x="5486400" y="4799806"/>
            <a:ext cx="2133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VPC BUS</a:t>
            </a:r>
            <a:endParaRPr lang="en-US" sz="1800" b="1" dirty="0">
              <a:solidFill>
                <a:schemeClr val="tx1"/>
              </a:solidFill>
            </a:endParaRPr>
          </a:p>
        </p:txBody>
      </p:sp>
      <p:sp>
        <p:nvSpPr>
          <p:cNvPr id="34" name="Rectangle 33"/>
          <p:cNvSpPr/>
          <p:nvPr/>
        </p:nvSpPr>
        <p:spPr>
          <a:xfrm>
            <a:off x="3352800" y="4037806"/>
            <a:ext cx="1371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USB VSP</a:t>
            </a:r>
            <a:endParaRPr lang="en-US" sz="1800" b="1" dirty="0">
              <a:solidFill>
                <a:schemeClr val="tx1"/>
              </a:solidFill>
            </a:endParaRPr>
          </a:p>
        </p:txBody>
      </p:sp>
      <p:sp>
        <p:nvSpPr>
          <p:cNvPr id="35" name="Rectangle 34"/>
          <p:cNvSpPr/>
          <p:nvPr/>
        </p:nvSpPr>
        <p:spPr>
          <a:xfrm>
            <a:off x="2971800" y="4342606"/>
            <a:ext cx="762000" cy="3048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RPM</a:t>
            </a:r>
            <a:endParaRPr lang="en-US" sz="1800" b="1" dirty="0">
              <a:solidFill>
                <a:schemeClr val="tx1"/>
              </a:solidFill>
            </a:endParaRPr>
          </a:p>
        </p:txBody>
      </p:sp>
      <p:sp>
        <p:nvSpPr>
          <p:cNvPr id="36" name="Rectangle 35"/>
          <p:cNvSpPr/>
          <p:nvPr/>
        </p:nvSpPr>
        <p:spPr>
          <a:xfrm>
            <a:off x="1752600" y="4037806"/>
            <a:ext cx="8382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Stub</a:t>
            </a:r>
            <a:endParaRPr lang="en-US" sz="1800" b="1" dirty="0">
              <a:solidFill>
                <a:schemeClr val="tx1"/>
              </a:solidFill>
            </a:endParaRPr>
          </a:p>
        </p:txBody>
      </p:sp>
      <p:sp>
        <p:nvSpPr>
          <p:cNvPr id="37" name="Rectangle 36"/>
          <p:cNvSpPr/>
          <p:nvPr/>
        </p:nvSpPr>
        <p:spPr>
          <a:xfrm>
            <a:off x="1752600" y="4495006"/>
            <a:ext cx="838200" cy="13716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USB Stack</a:t>
            </a:r>
            <a:endParaRPr lang="en-US" sz="1800" b="1" dirty="0">
              <a:solidFill>
                <a:schemeClr val="tx1"/>
              </a:solidFill>
            </a:endParaRPr>
          </a:p>
        </p:txBody>
      </p:sp>
      <p:sp>
        <p:nvSpPr>
          <p:cNvPr id="38" name="Rectangle 37"/>
          <p:cNvSpPr/>
          <p:nvPr/>
        </p:nvSpPr>
        <p:spPr>
          <a:xfrm>
            <a:off x="6781800" y="4037806"/>
            <a:ext cx="13716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b="1" dirty="0" smtClean="0">
                <a:solidFill>
                  <a:schemeClr val="tx1"/>
                </a:solidFill>
              </a:rPr>
              <a:t>USB VSC</a:t>
            </a:r>
            <a:endParaRPr lang="en-US" sz="1800" b="1" dirty="0">
              <a:solidFill>
                <a:schemeClr val="tx1"/>
              </a:solidFill>
            </a:endParaRPr>
          </a:p>
        </p:txBody>
      </p:sp>
      <p:cxnSp>
        <p:nvCxnSpPr>
          <p:cNvPr id="39" name="Straight Arrow Connector 89"/>
          <p:cNvCxnSpPr>
            <a:stCxn id="31" idx="2"/>
          </p:cNvCxnSpPr>
          <p:nvPr/>
        </p:nvCxnSpPr>
        <p:spPr>
          <a:xfrm rot="16200000" flipH="1">
            <a:off x="4838700" y="5447506"/>
            <a:ext cx="457200" cy="1295400"/>
          </a:xfrm>
          <a:prstGeom prst="bentConnector2">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43" name="Straight Arrow Connector 89"/>
          <p:cNvCxnSpPr/>
          <p:nvPr/>
        </p:nvCxnSpPr>
        <p:spPr>
          <a:xfrm rot="16200000" flipH="1">
            <a:off x="6066558" y="5629349"/>
            <a:ext cx="914400" cy="17317"/>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44" name="Straight Arrow Connector 89"/>
          <p:cNvCxnSpPr>
            <a:stCxn id="32" idx="2"/>
            <a:endCxn id="31" idx="0"/>
          </p:cNvCxnSpPr>
          <p:nvPr/>
        </p:nvCxnSpPr>
        <p:spPr>
          <a:xfrm rot="5400000">
            <a:off x="4267200" y="5333207"/>
            <a:ext cx="3048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1" name="Straight Arrow Connector 89"/>
          <p:cNvCxnSpPr>
            <a:endCxn id="32" idx="0"/>
          </p:cNvCxnSpPr>
          <p:nvPr/>
        </p:nvCxnSpPr>
        <p:spPr>
          <a:xfrm rot="5400000">
            <a:off x="4229100" y="4609307"/>
            <a:ext cx="381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3" name="Straight Arrow Connector 89"/>
          <p:cNvCxnSpPr/>
          <p:nvPr/>
        </p:nvCxnSpPr>
        <p:spPr>
          <a:xfrm rot="5400000">
            <a:off x="7276306" y="4608513"/>
            <a:ext cx="381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4" name="Straight Arrow Connector 89"/>
          <p:cNvCxnSpPr>
            <a:stCxn id="35" idx="2"/>
            <a:endCxn id="37" idx="3"/>
          </p:cNvCxnSpPr>
          <p:nvPr/>
        </p:nvCxnSpPr>
        <p:spPr>
          <a:xfrm rot="5400000">
            <a:off x="2705100" y="4533107"/>
            <a:ext cx="533400" cy="7620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57" name="Straight Arrow Connector 89"/>
          <p:cNvCxnSpPr>
            <a:stCxn id="34" idx="1"/>
            <a:endCxn id="36" idx="3"/>
          </p:cNvCxnSpPr>
          <p:nvPr/>
        </p:nvCxnSpPr>
        <p:spPr>
          <a:xfrm rot="10800000">
            <a:off x="2590801" y="4228306"/>
            <a:ext cx="762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60" name="Rectangle 59"/>
          <p:cNvSpPr/>
          <p:nvPr/>
        </p:nvSpPr>
        <p:spPr>
          <a:xfrm>
            <a:off x="1752600" y="2590006"/>
            <a:ext cx="3581400" cy="10668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vert="wordArtVert" rtlCol="0" anchor="t"/>
          <a:lstStyle/>
          <a:p>
            <a:r>
              <a:rPr lang="en-US" sz="1600" b="1" dirty="0" smtClean="0">
                <a:solidFill>
                  <a:schemeClr val="tx1"/>
                </a:solidFill>
              </a:rPr>
              <a:t>VPC</a:t>
            </a:r>
            <a:endParaRPr lang="en-US" sz="1600" b="1" dirty="0">
              <a:solidFill>
                <a:schemeClr val="tx1"/>
              </a:solidFill>
            </a:endParaRPr>
          </a:p>
        </p:txBody>
      </p:sp>
      <p:sp>
        <p:nvSpPr>
          <p:cNvPr id="62" name="Rectangle 61"/>
          <p:cNvSpPr/>
          <p:nvPr/>
        </p:nvSpPr>
        <p:spPr>
          <a:xfrm>
            <a:off x="2133600" y="27424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RDP ET</a:t>
            </a:r>
            <a:endParaRPr lang="en-US" sz="1400" b="1" dirty="0">
              <a:solidFill>
                <a:schemeClr val="tx1"/>
              </a:solidFill>
            </a:endParaRPr>
          </a:p>
        </p:txBody>
      </p:sp>
      <p:sp>
        <p:nvSpPr>
          <p:cNvPr id="63" name="Rectangle 62"/>
          <p:cNvSpPr/>
          <p:nvPr/>
        </p:nvSpPr>
        <p:spPr>
          <a:xfrm>
            <a:off x="3200401" y="27424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COM</a:t>
            </a:r>
            <a:endParaRPr lang="en-US" sz="1600" b="1" dirty="0">
              <a:solidFill>
                <a:schemeClr val="tx1"/>
              </a:solidFill>
            </a:endParaRPr>
          </a:p>
        </p:txBody>
      </p:sp>
      <p:sp>
        <p:nvSpPr>
          <p:cNvPr id="65" name="Rectangle 64"/>
          <p:cNvSpPr/>
          <p:nvPr/>
        </p:nvSpPr>
        <p:spPr>
          <a:xfrm>
            <a:off x="533401" y="4495006"/>
            <a:ext cx="838200" cy="13716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t" anchorCtr="0"/>
          <a:lstStyle/>
          <a:p>
            <a:pPr algn="ctr"/>
            <a:r>
              <a:rPr lang="en-US" b="1" dirty="0" smtClean="0">
                <a:solidFill>
                  <a:schemeClr val="tx1"/>
                </a:solidFill>
              </a:rPr>
              <a:t>NDIS </a:t>
            </a:r>
            <a:r>
              <a:rPr lang="en-US" sz="1800" b="1" dirty="0" smtClean="0">
                <a:solidFill>
                  <a:schemeClr val="tx1"/>
                </a:solidFill>
              </a:rPr>
              <a:t>Stack</a:t>
            </a:r>
            <a:endParaRPr lang="en-US" sz="1800" b="1" dirty="0">
              <a:solidFill>
                <a:schemeClr val="tx1"/>
              </a:solidFill>
            </a:endParaRPr>
          </a:p>
        </p:txBody>
      </p:sp>
      <p:sp>
        <p:nvSpPr>
          <p:cNvPr id="66" name="Rectangle 65"/>
          <p:cNvSpPr/>
          <p:nvPr/>
        </p:nvSpPr>
        <p:spPr>
          <a:xfrm>
            <a:off x="533401" y="5257006"/>
            <a:ext cx="838200" cy="381000"/>
          </a:xfrm>
          <a:prstGeom prst="rect">
            <a:avLst/>
          </a:prstGeom>
          <a:ln>
            <a:solidFill>
              <a:schemeClr val="tx1"/>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b="1" dirty="0" smtClean="0">
                <a:solidFill>
                  <a:schemeClr val="tx1"/>
                </a:solidFill>
              </a:rPr>
              <a:t>Switch</a:t>
            </a:r>
            <a:endParaRPr lang="en-US" sz="1400" b="1" dirty="0">
              <a:solidFill>
                <a:schemeClr val="tx1"/>
              </a:solidFill>
            </a:endParaRPr>
          </a:p>
        </p:txBody>
      </p:sp>
      <p:sp>
        <p:nvSpPr>
          <p:cNvPr id="67" name="Rectangle 66"/>
          <p:cNvSpPr/>
          <p:nvPr/>
        </p:nvSpPr>
        <p:spPr>
          <a:xfrm>
            <a:off x="2133600" y="31996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smtClean="0">
                <a:solidFill>
                  <a:schemeClr val="tx1"/>
                </a:solidFill>
              </a:rPr>
              <a:t>Devices</a:t>
            </a:r>
            <a:endParaRPr lang="en-US" sz="1400" b="1" dirty="0">
              <a:solidFill>
                <a:schemeClr val="tx1"/>
              </a:solidFill>
            </a:endParaRPr>
          </a:p>
        </p:txBody>
      </p:sp>
      <p:sp>
        <p:nvSpPr>
          <p:cNvPr id="68" name="Rectangle 67"/>
          <p:cNvSpPr/>
          <p:nvPr/>
        </p:nvSpPr>
        <p:spPr>
          <a:xfrm>
            <a:off x="3200401" y="31996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NAT</a:t>
            </a:r>
            <a:endParaRPr lang="en-US" sz="1600" b="1" dirty="0">
              <a:solidFill>
                <a:schemeClr val="tx1"/>
              </a:solidFill>
            </a:endParaRPr>
          </a:p>
        </p:txBody>
      </p:sp>
      <p:sp>
        <p:nvSpPr>
          <p:cNvPr id="69" name="Rectangle 68"/>
          <p:cNvSpPr/>
          <p:nvPr/>
        </p:nvSpPr>
        <p:spPr>
          <a:xfrm>
            <a:off x="4267200" y="31996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ICs</a:t>
            </a:r>
            <a:endParaRPr lang="en-US" sz="1600" b="1" dirty="0">
              <a:solidFill>
                <a:schemeClr val="tx1"/>
              </a:solidFill>
            </a:endParaRPr>
          </a:p>
        </p:txBody>
      </p:sp>
      <p:cxnSp>
        <p:nvCxnSpPr>
          <p:cNvPr id="70" name="Straight Arrow Connector 89"/>
          <p:cNvCxnSpPr>
            <a:stCxn id="60" idx="1"/>
            <a:endCxn id="66" idx="3"/>
          </p:cNvCxnSpPr>
          <p:nvPr/>
        </p:nvCxnSpPr>
        <p:spPr>
          <a:xfrm rot="10800000" flipV="1">
            <a:off x="1371600" y="3123406"/>
            <a:ext cx="381000" cy="2324100"/>
          </a:xfrm>
          <a:prstGeom prst="bentConnector3">
            <a:avLst>
              <a:gd name="adj1" fmla="val 50000"/>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74" name="Straight Arrow Connector 89"/>
          <p:cNvCxnSpPr/>
          <p:nvPr/>
        </p:nvCxnSpPr>
        <p:spPr>
          <a:xfrm rot="5400000">
            <a:off x="3847305" y="3846513"/>
            <a:ext cx="3810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75" name="Straight Arrow Connector 89"/>
          <p:cNvCxnSpPr/>
          <p:nvPr/>
        </p:nvCxnSpPr>
        <p:spPr>
          <a:xfrm rot="5400000">
            <a:off x="4115594" y="4570413"/>
            <a:ext cx="1828800" cy="1588"/>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77" name="Rectangle 76"/>
          <p:cNvSpPr/>
          <p:nvPr/>
        </p:nvSpPr>
        <p:spPr>
          <a:xfrm>
            <a:off x="2057400" y="1523206"/>
            <a:ext cx="1371600" cy="762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VM Window</a:t>
            </a:r>
            <a:endParaRPr lang="en-US" sz="1600" b="1" dirty="0">
              <a:solidFill>
                <a:schemeClr val="tx1"/>
              </a:solidFill>
            </a:endParaRPr>
          </a:p>
        </p:txBody>
      </p:sp>
      <p:sp>
        <p:nvSpPr>
          <p:cNvPr id="78" name="Rectangle 77"/>
          <p:cNvSpPr/>
          <p:nvPr/>
        </p:nvSpPr>
        <p:spPr>
          <a:xfrm>
            <a:off x="3657600" y="1523206"/>
            <a:ext cx="1371600" cy="762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b="1" dirty="0" smtClean="0">
                <a:solidFill>
                  <a:schemeClr val="tx1"/>
                </a:solidFill>
              </a:rPr>
              <a:t>VM SAL</a:t>
            </a:r>
            <a:endParaRPr lang="en-US" sz="1800" b="1" dirty="0">
              <a:solidFill>
                <a:schemeClr val="tx1"/>
              </a:solidFill>
            </a:endParaRPr>
          </a:p>
        </p:txBody>
      </p:sp>
      <p:cxnSp>
        <p:nvCxnSpPr>
          <p:cNvPr id="79" name="Straight Arrow Connector 89"/>
          <p:cNvCxnSpPr>
            <a:stCxn id="102" idx="2"/>
            <a:endCxn id="62" idx="0"/>
          </p:cNvCxnSpPr>
          <p:nvPr/>
        </p:nvCxnSpPr>
        <p:spPr>
          <a:xfrm rot="16200000" flipH="1">
            <a:off x="2305050" y="2494757"/>
            <a:ext cx="457200" cy="381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2" name="Straight Arrow Connector 89"/>
          <p:cNvCxnSpPr>
            <a:endCxn id="63" idx="0"/>
          </p:cNvCxnSpPr>
          <p:nvPr/>
        </p:nvCxnSpPr>
        <p:spPr>
          <a:xfrm rot="16200000" flipH="1">
            <a:off x="3181350" y="2304256"/>
            <a:ext cx="457200" cy="4191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5" name="Straight Arrow Connector 89"/>
          <p:cNvCxnSpPr>
            <a:stCxn id="78" idx="2"/>
            <a:endCxn id="63" idx="0"/>
          </p:cNvCxnSpPr>
          <p:nvPr/>
        </p:nvCxnSpPr>
        <p:spPr>
          <a:xfrm rot="5400000">
            <a:off x="3752850" y="2151857"/>
            <a:ext cx="457200" cy="723900"/>
          </a:xfrm>
          <a:prstGeom prst="straightConnector1">
            <a:avLst/>
          </a:prstGeom>
          <a:ln w="44450" cmpd="sng">
            <a:solidFill>
              <a:schemeClr val="tx1"/>
            </a:solidFill>
            <a:headEnd type="triangle"/>
            <a:tailEnd type="triangle"/>
          </a:ln>
        </p:spPr>
        <p:style>
          <a:lnRef idx="2">
            <a:schemeClr val="dk1"/>
          </a:lnRef>
          <a:fillRef idx="0">
            <a:schemeClr val="dk1"/>
          </a:fillRef>
          <a:effectRef idx="1">
            <a:schemeClr val="dk1"/>
          </a:effectRef>
          <a:fontRef idx="minor">
            <a:schemeClr val="tx1"/>
          </a:fontRef>
        </p:style>
      </p:cxnSp>
      <p:sp>
        <p:nvSpPr>
          <p:cNvPr id="88" name="Rectangle 87"/>
          <p:cNvSpPr/>
          <p:nvPr/>
        </p:nvSpPr>
        <p:spPr>
          <a:xfrm>
            <a:off x="5791200" y="2209006"/>
            <a:ext cx="838200" cy="22098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RDP Stack</a:t>
            </a:r>
            <a:endParaRPr lang="en-US" sz="1800" b="1" dirty="0">
              <a:solidFill>
                <a:schemeClr val="tx1"/>
              </a:solidFill>
            </a:endParaRPr>
          </a:p>
        </p:txBody>
      </p:sp>
      <p:sp>
        <p:nvSpPr>
          <p:cNvPr id="89" name="Rectangle 88"/>
          <p:cNvSpPr/>
          <p:nvPr/>
        </p:nvSpPr>
        <p:spPr>
          <a:xfrm>
            <a:off x="5791200" y="1447006"/>
            <a:ext cx="838200" cy="7366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800" b="1" dirty="0" smtClean="0">
                <a:solidFill>
                  <a:schemeClr val="tx1"/>
                </a:solidFill>
              </a:rPr>
              <a:t>RAIL</a:t>
            </a:r>
            <a:endParaRPr lang="en-US" sz="1800" b="1" dirty="0">
              <a:solidFill>
                <a:schemeClr val="tx1"/>
              </a:solidFill>
            </a:endParaRPr>
          </a:p>
        </p:txBody>
      </p:sp>
      <p:cxnSp>
        <p:nvCxnSpPr>
          <p:cNvPr id="93" name="Straight Arrow Connector 89"/>
          <p:cNvCxnSpPr>
            <a:stCxn id="88" idx="1"/>
            <a:endCxn id="77" idx="0"/>
          </p:cNvCxnSpPr>
          <p:nvPr/>
        </p:nvCxnSpPr>
        <p:spPr>
          <a:xfrm rot="10800000">
            <a:off x="2743200" y="1523206"/>
            <a:ext cx="3048000" cy="1790700"/>
          </a:xfrm>
          <a:prstGeom prst="bentConnector4">
            <a:avLst>
              <a:gd name="adj1" fmla="val 6607"/>
              <a:gd name="adj2" fmla="val 112766"/>
            </a:avLst>
          </a:prstGeom>
          <a:ln w="44450" cmpd="sng">
            <a:solidFill>
              <a:schemeClr val="tx1"/>
            </a:solidFill>
            <a:prstDash val="sysDash"/>
            <a:headEnd type="triangle"/>
            <a:tailEnd type="triangle"/>
          </a:ln>
        </p:spPr>
        <p:style>
          <a:lnRef idx="2">
            <a:schemeClr val="dk1"/>
          </a:lnRef>
          <a:fillRef idx="0">
            <a:schemeClr val="dk1"/>
          </a:fillRef>
          <a:effectRef idx="1">
            <a:schemeClr val="dk1"/>
          </a:effectRef>
          <a:fontRef idx="minor">
            <a:schemeClr val="tx1"/>
          </a:fontRef>
        </p:style>
      </p:cxnSp>
      <p:cxnSp>
        <p:nvCxnSpPr>
          <p:cNvPr id="99" name="Straight Arrow Connector 89"/>
          <p:cNvCxnSpPr>
            <a:stCxn id="89" idx="0"/>
            <a:endCxn id="78" idx="0"/>
          </p:cNvCxnSpPr>
          <p:nvPr/>
        </p:nvCxnSpPr>
        <p:spPr>
          <a:xfrm rot="16200000" flipH="1" flipV="1">
            <a:off x="5238750" y="551656"/>
            <a:ext cx="76200" cy="1866900"/>
          </a:xfrm>
          <a:prstGeom prst="bentConnector3">
            <a:avLst>
              <a:gd name="adj1" fmla="val -637500"/>
            </a:avLst>
          </a:prstGeom>
          <a:ln w="44450" cmpd="sng">
            <a:solidFill>
              <a:schemeClr val="tx1"/>
            </a:solidFill>
            <a:prstDash val="sysDash"/>
            <a:headEnd type="triangle"/>
            <a:tailEnd type="triangle"/>
          </a:ln>
        </p:spPr>
        <p:style>
          <a:lnRef idx="2">
            <a:schemeClr val="dk1"/>
          </a:lnRef>
          <a:fillRef idx="0">
            <a:schemeClr val="dk1"/>
          </a:fillRef>
          <a:effectRef idx="1">
            <a:schemeClr val="dk1"/>
          </a:effectRef>
          <a:fontRef idx="minor">
            <a:schemeClr val="tx1"/>
          </a:fontRef>
        </p:style>
      </p:cxnSp>
      <p:sp>
        <p:nvSpPr>
          <p:cNvPr id="102" name="Rectangle 101"/>
          <p:cNvSpPr/>
          <p:nvPr/>
        </p:nvSpPr>
        <p:spPr>
          <a:xfrm>
            <a:off x="2057400" y="2082006"/>
            <a:ext cx="914400" cy="2032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smtClean="0">
                <a:solidFill>
                  <a:schemeClr val="tx1"/>
                </a:solidFill>
              </a:rPr>
              <a:t>TS ActiveX</a:t>
            </a:r>
            <a:endParaRPr lang="en-US" sz="1400" b="1" dirty="0">
              <a:solidFill>
                <a:schemeClr val="tx1"/>
              </a:solidFill>
            </a:endParaRPr>
          </a:p>
        </p:txBody>
      </p:sp>
      <p:sp>
        <p:nvSpPr>
          <p:cNvPr id="103" name="Rectangle 102"/>
          <p:cNvSpPr/>
          <p:nvPr/>
        </p:nvSpPr>
        <p:spPr>
          <a:xfrm>
            <a:off x="3810000" y="1523206"/>
            <a:ext cx="1066800" cy="2032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200" b="1" dirty="0" smtClean="0">
                <a:solidFill>
                  <a:schemeClr val="tx1"/>
                </a:solidFill>
              </a:rPr>
              <a:t>TS ActiveX</a:t>
            </a:r>
            <a:endParaRPr lang="en-US" sz="1400" b="1" dirty="0">
              <a:solidFill>
                <a:schemeClr val="tx1"/>
              </a:solidFill>
            </a:endParaRPr>
          </a:p>
        </p:txBody>
      </p:sp>
      <p:sp>
        <p:nvSpPr>
          <p:cNvPr id="117" name="Rectangle 116"/>
          <p:cNvSpPr/>
          <p:nvPr/>
        </p:nvSpPr>
        <p:spPr>
          <a:xfrm>
            <a:off x="6781800" y="2056606"/>
            <a:ext cx="1371600" cy="16002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t"/>
          <a:lstStyle/>
          <a:p>
            <a:pPr algn="ctr"/>
            <a:r>
              <a:rPr lang="en-US" sz="1800" b="1" dirty="0" smtClean="0">
                <a:solidFill>
                  <a:schemeClr val="tx1"/>
                </a:solidFill>
              </a:rPr>
              <a:t>ICs</a:t>
            </a:r>
            <a:endParaRPr lang="en-US" sz="1800" b="1" dirty="0">
              <a:solidFill>
                <a:schemeClr val="tx1"/>
              </a:solidFill>
            </a:endParaRPr>
          </a:p>
        </p:txBody>
      </p:sp>
      <p:sp>
        <p:nvSpPr>
          <p:cNvPr id="118" name="Rectangle 117"/>
          <p:cNvSpPr/>
          <p:nvPr/>
        </p:nvSpPr>
        <p:spPr>
          <a:xfrm>
            <a:off x="6858001" y="27424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Mouse </a:t>
            </a:r>
            <a:r>
              <a:rPr lang="en-US" sz="1400" b="1" dirty="0" err="1" smtClean="0">
                <a:solidFill>
                  <a:schemeClr val="tx1"/>
                </a:solidFill>
              </a:rPr>
              <a:t>Int</a:t>
            </a:r>
            <a:endParaRPr lang="en-US" sz="1400" b="1" dirty="0">
              <a:solidFill>
                <a:schemeClr val="tx1"/>
              </a:solidFill>
            </a:endParaRPr>
          </a:p>
        </p:txBody>
      </p:sp>
      <p:sp>
        <p:nvSpPr>
          <p:cNvPr id="119" name="Rectangle 118"/>
          <p:cNvSpPr/>
          <p:nvPr/>
        </p:nvSpPr>
        <p:spPr>
          <a:xfrm>
            <a:off x="6858001" y="30472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solidFill>
                  <a:schemeClr val="tx1"/>
                </a:solidFill>
              </a:rPr>
              <a:t>Arb</a:t>
            </a:r>
            <a:r>
              <a:rPr lang="en-US" sz="1400" b="1" dirty="0" smtClean="0">
                <a:solidFill>
                  <a:schemeClr val="tx1"/>
                </a:solidFill>
              </a:rPr>
              <a:t>. Res.</a:t>
            </a:r>
            <a:endParaRPr lang="en-US" sz="1400" b="1" dirty="0">
              <a:solidFill>
                <a:schemeClr val="tx1"/>
              </a:solidFill>
            </a:endParaRPr>
          </a:p>
        </p:txBody>
      </p:sp>
      <p:sp>
        <p:nvSpPr>
          <p:cNvPr id="120" name="Rectangle 119"/>
          <p:cNvSpPr/>
          <p:nvPr/>
        </p:nvSpPr>
        <p:spPr>
          <a:xfrm>
            <a:off x="6858001" y="33520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Time Sync</a:t>
            </a:r>
            <a:endParaRPr lang="en-US" sz="1400" b="1" dirty="0">
              <a:solidFill>
                <a:schemeClr val="tx1"/>
              </a:solidFill>
            </a:endParaRPr>
          </a:p>
        </p:txBody>
      </p:sp>
      <p:sp>
        <p:nvSpPr>
          <p:cNvPr id="123" name="Rectangle 122"/>
          <p:cNvSpPr/>
          <p:nvPr/>
        </p:nvSpPr>
        <p:spPr>
          <a:xfrm>
            <a:off x="4267200" y="2742406"/>
            <a:ext cx="838200" cy="3810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App Pub</a:t>
            </a:r>
            <a:endParaRPr lang="en-US" sz="1600" b="1" dirty="0">
              <a:solidFill>
                <a:schemeClr val="tx1"/>
              </a:solidFill>
            </a:endParaRPr>
          </a:p>
        </p:txBody>
      </p:sp>
      <p:sp>
        <p:nvSpPr>
          <p:cNvPr id="124" name="Rectangle 123"/>
          <p:cNvSpPr/>
          <p:nvPr/>
        </p:nvSpPr>
        <p:spPr>
          <a:xfrm>
            <a:off x="6858001" y="2437606"/>
            <a:ext cx="1219200" cy="228600"/>
          </a:xfrm>
          <a:prstGeom prst="rect">
            <a:avLst/>
          </a:prstGeom>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smtClean="0">
                <a:solidFill>
                  <a:schemeClr val="tx1"/>
                </a:solidFill>
              </a:rPr>
              <a:t>App Pub</a:t>
            </a:r>
            <a:endParaRPr lang="en-US" sz="1400" b="1" dirty="0">
              <a:solidFill>
                <a:schemeClr val="tx1"/>
              </a:solidFill>
            </a:endParaRPr>
          </a:p>
        </p:txBody>
      </p:sp>
      <p:sp>
        <p:nvSpPr>
          <p:cNvPr id="127" name="TextBox 126"/>
          <p:cNvSpPr txBox="1"/>
          <p:nvPr/>
        </p:nvSpPr>
        <p:spPr>
          <a:xfrm>
            <a:off x="2895600" y="152400"/>
            <a:ext cx="4421505" cy="707886"/>
          </a:xfrm>
          <a:prstGeom prst="rect">
            <a:avLst/>
          </a:prstGeom>
          <a:noFill/>
          <a:ln>
            <a:noFill/>
          </a:ln>
        </p:spPr>
        <p:txBody>
          <a:bodyPr wrap="square" rtlCol="0">
            <a:spAutoFit/>
          </a:bodyPr>
          <a:lstStyle/>
          <a:p>
            <a:pPr algn="ctr"/>
            <a:r>
              <a:rPr lang="en-US" sz="2000" b="1" dirty="0" smtClean="0">
                <a:effectLst>
                  <a:glow rad="63500">
                    <a:schemeClr val="accent3">
                      <a:satMod val="175000"/>
                      <a:alpha val="40000"/>
                    </a:schemeClr>
                  </a:glow>
                </a:effectLst>
              </a:rPr>
              <a:t>Windows Virtual PC High Level Architecture</a:t>
            </a:r>
            <a:endParaRPr lang="en-IN" b="1" dirty="0">
              <a:effectLst>
                <a:glow rad="63500">
                  <a:schemeClr val="accent3">
                    <a:satMod val="175000"/>
                    <a:alpha val="40000"/>
                  </a:schemeClr>
                </a:glow>
              </a:effectLst>
            </a:endParaRPr>
          </a:p>
        </p:txBody>
      </p:sp>
      <p:sp>
        <p:nvSpPr>
          <p:cNvPr id="55" name="Rectangle 54"/>
          <p:cNvSpPr/>
          <p:nvPr/>
        </p:nvSpPr>
        <p:spPr>
          <a:xfrm>
            <a:off x="381001" y="1523206"/>
            <a:ext cx="838200" cy="304800"/>
          </a:xfrm>
          <a:prstGeom prst="rect">
            <a:avLst/>
          </a:prstGeom>
          <a:ln>
            <a:solidFill>
              <a:schemeClr val="tx1"/>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1100" b="1" dirty="0" smtClean="0">
                <a:solidFill>
                  <a:schemeClr val="tx1"/>
                </a:solidFill>
              </a:rPr>
              <a:t>Windows</a:t>
            </a:r>
            <a:endParaRPr lang="en-US" sz="1100" b="1" dirty="0">
              <a:solidFill>
                <a:schemeClr val="tx1"/>
              </a:solidFill>
            </a:endParaRPr>
          </a:p>
        </p:txBody>
      </p:sp>
    </p:spTree>
    <p:extLst>
      <p:ext uri="{BB962C8B-B14F-4D97-AF65-F5344CB8AC3E}">
        <p14:creationId xmlns:p14="http://schemas.microsoft.com/office/powerpoint/2010/main" xmlns="" val="1503534753"/>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本地虚拟磁盘支持</a:t>
            </a:r>
            <a:r>
              <a:rPr lang="en-US" altLang="zh-CN" dirty="0" smtClean="0"/>
              <a:t/>
            </a:r>
            <a:br>
              <a:rPr lang="en-US" altLang="zh-CN" dirty="0" smtClean="0"/>
            </a:br>
            <a:r>
              <a:rPr lang="zh-CN" altLang="en-US" dirty="0" smtClean="0"/>
              <a:t>（</a:t>
            </a:r>
            <a:r>
              <a:rPr lang="en-US" dirty="0" smtClean="0"/>
              <a:t>Native Virtual Hard Disk</a:t>
            </a:r>
            <a:r>
              <a:rPr lang="zh-CN" altLang="en-US" dirty="0" smtClean="0"/>
              <a:t>）</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4291454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76058"/>
            <a:ext cx="8534400" cy="664797"/>
          </a:xfrm>
        </p:spPr>
        <p:txBody>
          <a:bodyPr>
            <a:normAutofit fontScale="90000"/>
          </a:bodyPr>
          <a:lstStyle/>
          <a:p>
            <a:r>
              <a:rPr lang="zh-CN" altLang="en-US" dirty="0" smtClean="0">
                <a:solidFill>
                  <a:schemeClr val="tx1"/>
                </a:solidFill>
              </a:rPr>
              <a:t>现在的</a:t>
            </a:r>
            <a:r>
              <a:rPr lang="en-US" dirty="0" smtClean="0">
                <a:solidFill>
                  <a:schemeClr val="tx1"/>
                </a:solidFill>
              </a:rPr>
              <a:t>VHD</a:t>
            </a:r>
            <a:r>
              <a:rPr lang="zh-CN" altLang="en-US" dirty="0" smtClean="0">
                <a:solidFill>
                  <a:schemeClr val="tx1"/>
                </a:solidFill>
              </a:rPr>
              <a:t>使用</a:t>
            </a:r>
            <a:endParaRPr lang="en-US" dirty="0">
              <a:solidFill>
                <a:schemeClr val="tx1"/>
              </a:solidFill>
            </a:endParaRPr>
          </a:p>
        </p:txBody>
      </p:sp>
      <p:sp>
        <p:nvSpPr>
          <p:cNvPr id="3" name="Content Placeholder 2"/>
          <p:cNvSpPr>
            <a:spLocks noGrp="1"/>
          </p:cNvSpPr>
          <p:nvPr>
            <p:ph idx="1"/>
          </p:nvPr>
        </p:nvSpPr>
        <p:spPr>
          <a:xfrm>
            <a:off x="304800" y="1066800"/>
            <a:ext cx="8382000" cy="4351961"/>
          </a:xfrm>
        </p:spPr>
        <p:txBody>
          <a:bodyPr/>
          <a:lstStyle/>
          <a:p>
            <a:r>
              <a:rPr lang="zh-CN" altLang="en-US" dirty="0" smtClean="0">
                <a:solidFill>
                  <a:schemeClr val="tx1"/>
                </a:solidFill>
              </a:rPr>
              <a:t>在微软产品中</a:t>
            </a:r>
            <a:r>
              <a:rPr lang="en-US" dirty="0" smtClean="0">
                <a:solidFill>
                  <a:schemeClr val="tx1"/>
                </a:solidFill>
              </a:rPr>
              <a:t>:</a:t>
            </a:r>
          </a:p>
          <a:p>
            <a:pPr lvl="1"/>
            <a:r>
              <a:rPr lang="zh-CN" altLang="en-US" sz="2400" dirty="0" smtClean="0">
                <a:solidFill>
                  <a:schemeClr val="tx1"/>
                </a:solidFill>
              </a:rPr>
              <a:t>虚拟机映像的容器</a:t>
            </a:r>
            <a:r>
              <a:rPr lang="en-US" sz="2400" dirty="0" smtClean="0">
                <a:solidFill>
                  <a:schemeClr val="tx1"/>
                </a:solidFill>
              </a:rPr>
              <a:t> (</a:t>
            </a:r>
            <a:r>
              <a:rPr lang="zh-CN" altLang="en-US" sz="2400" dirty="0" smtClean="0">
                <a:solidFill>
                  <a:schemeClr val="tx1"/>
                </a:solidFill>
              </a:rPr>
              <a:t>例如</a:t>
            </a:r>
            <a:r>
              <a:rPr lang="en-US" sz="2400" dirty="0" smtClean="0">
                <a:solidFill>
                  <a:schemeClr val="tx1"/>
                </a:solidFill>
              </a:rPr>
              <a:t>Hyper-V, Virtual Server, Virtual PC)</a:t>
            </a:r>
          </a:p>
          <a:p>
            <a:pPr lvl="1"/>
            <a:r>
              <a:rPr lang="zh-CN" altLang="en-US" sz="2400" dirty="0" smtClean="0">
                <a:solidFill>
                  <a:schemeClr val="tx1"/>
                </a:solidFill>
              </a:rPr>
              <a:t>备份的容器 </a:t>
            </a:r>
            <a:r>
              <a:rPr lang="en-US" sz="2400" dirty="0" smtClean="0">
                <a:solidFill>
                  <a:schemeClr val="tx1"/>
                </a:solidFill>
              </a:rPr>
              <a:t>(</a:t>
            </a:r>
            <a:r>
              <a:rPr lang="zh-CN" altLang="en-US" sz="2400" dirty="0" smtClean="0">
                <a:solidFill>
                  <a:schemeClr val="tx1"/>
                </a:solidFill>
              </a:rPr>
              <a:t>例如</a:t>
            </a:r>
            <a:r>
              <a:rPr lang="en-US" sz="2400" dirty="0" smtClean="0">
                <a:solidFill>
                  <a:schemeClr val="tx1"/>
                </a:solidFill>
              </a:rPr>
              <a:t>Windows Server Backup, Vista/Windows 7 Complete PC Backup)</a:t>
            </a:r>
          </a:p>
          <a:p>
            <a:pPr lvl="1"/>
            <a:r>
              <a:rPr lang="en-US" sz="2400" dirty="0" err="1" smtClean="0">
                <a:solidFill>
                  <a:schemeClr val="tx1"/>
                </a:solidFill>
              </a:rPr>
              <a:t>iSCSI</a:t>
            </a:r>
            <a:r>
              <a:rPr lang="en-US" sz="2400" dirty="0" smtClean="0">
                <a:solidFill>
                  <a:schemeClr val="tx1"/>
                </a:solidFill>
              </a:rPr>
              <a:t> LUN</a:t>
            </a:r>
            <a:r>
              <a:rPr lang="zh-CN" altLang="en-US" sz="2400" dirty="0" smtClean="0">
                <a:solidFill>
                  <a:schemeClr val="tx1"/>
                </a:solidFill>
              </a:rPr>
              <a:t>的后台存储 </a:t>
            </a:r>
            <a:r>
              <a:rPr lang="en-US" sz="2400" dirty="0" smtClean="0">
                <a:solidFill>
                  <a:schemeClr val="tx1"/>
                </a:solidFill>
              </a:rPr>
              <a:t>(</a:t>
            </a:r>
            <a:r>
              <a:rPr lang="zh-CN" altLang="en-US" sz="2400" dirty="0" smtClean="0">
                <a:solidFill>
                  <a:schemeClr val="tx1"/>
                </a:solidFill>
              </a:rPr>
              <a:t>例如</a:t>
            </a:r>
            <a:r>
              <a:rPr lang="en-US" sz="2400" dirty="0" smtClean="0">
                <a:solidFill>
                  <a:schemeClr val="tx1"/>
                </a:solidFill>
              </a:rPr>
              <a:t> Windows Unified Data and Storage Server)</a:t>
            </a:r>
          </a:p>
          <a:p>
            <a:pPr lvl="1"/>
            <a:r>
              <a:rPr lang="en-US" sz="2400" dirty="0" smtClean="0">
                <a:solidFill>
                  <a:schemeClr val="tx1"/>
                </a:solidFill>
              </a:rPr>
              <a:t>SCVMM</a:t>
            </a:r>
            <a:r>
              <a:rPr lang="zh-CN" altLang="en-US" sz="2400" dirty="0" smtClean="0">
                <a:solidFill>
                  <a:schemeClr val="tx1"/>
                </a:solidFill>
              </a:rPr>
              <a:t>管理支持</a:t>
            </a:r>
            <a:endParaRPr lang="en-US" sz="2400" dirty="0" smtClean="0">
              <a:solidFill>
                <a:schemeClr val="tx1"/>
              </a:solidFill>
            </a:endParaRPr>
          </a:p>
          <a:p>
            <a:r>
              <a:rPr lang="zh-CN" altLang="en-US" sz="2800" dirty="0" smtClean="0">
                <a:solidFill>
                  <a:schemeClr val="tx1"/>
                </a:solidFill>
              </a:rPr>
              <a:t>合作伙伴也在使用它</a:t>
            </a:r>
            <a:endParaRPr lang="en-US" sz="2800" dirty="0" smtClean="0">
              <a:solidFill>
                <a:schemeClr val="tx1"/>
              </a:solidFill>
            </a:endParaRPr>
          </a:p>
          <a:p>
            <a:pPr lvl="1"/>
            <a:r>
              <a:rPr lang="en-US" sz="2400" dirty="0" smtClean="0">
                <a:solidFill>
                  <a:schemeClr val="tx1"/>
                </a:solidFill>
              </a:rPr>
              <a:t> Citrix </a:t>
            </a:r>
            <a:r>
              <a:rPr lang="en-US" sz="2400" dirty="0" err="1" smtClean="0">
                <a:solidFill>
                  <a:schemeClr val="tx1"/>
                </a:solidFill>
              </a:rPr>
              <a:t>XenServer</a:t>
            </a:r>
            <a:endParaRPr lang="en-US" sz="2400" dirty="0" smtClean="0">
              <a:solidFill>
                <a:schemeClr val="tx1"/>
              </a:solidFill>
            </a:endParaRPr>
          </a:p>
          <a:p>
            <a:pPr lvl="1"/>
            <a:r>
              <a:rPr lang="zh-CN" altLang="en-US" sz="2400" dirty="0" smtClean="0">
                <a:solidFill>
                  <a:schemeClr val="tx1"/>
                </a:solidFill>
              </a:rPr>
              <a:t>许多</a:t>
            </a:r>
            <a:r>
              <a:rPr lang="en-US" sz="2400" dirty="0" smtClean="0">
                <a:solidFill>
                  <a:schemeClr val="tx1"/>
                </a:solidFill>
              </a:rPr>
              <a:t>ISV</a:t>
            </a:r>
            <a:r>
              <a:rPr lang="zh-CN" altLang="en-US" sz="2400" dirty="0" smtClean="0">
                <a:solidFill>
                  <a:schemeClr val="tx1"/>
                </a:solidFill>
              </a:rPr>
              <a:t>使用它用于评估再发放</a:t>
            </a:r>
            <a:endParaRPr lang="en-US" sz="1400" dirty="0" smtClean="0">
              <a:solidFill>
                <a:schemeClr val="tx1"/>
              </a:solidFill>
            </a:endParaRPr>
          </a:p>
        </p:txBody>
      </p:sp>
    </p:spTree>
    <p:extLst>
      <p:ext uri="{BB962C8B-B14F-4D97-AF65-F5344CB8AC3E}">
        <p14:creationId xmlns:p14="http://schemas.microsoft.com/office/powerpoint/2010/main" xmlns="" val="7628905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为什么使用</a:t>
            </a:r>
            <a:r>
              <a:rPr lang="en-US" dirty="0" smtClean="0"/>
              <a:t>VHD?</a:t>
            </a:r>
            <a:endParaRPr lang="en-US" dirty="0"/>
          </a:p>
        </p:txBody>
      </p:sp>
      <p:sp>
        <p:nvSpPr>
          <p:cNvPr id="3" name="Content Placeholder 2"/>
          <p:cNvSpPr>
            <a:spLocks noGrp="1"/>
          </p:cNvSpPr>
          <p:nvPr>
            <p:ph type="body" sz="quarter" idx="10"/>
          </p:nvPr>
        </p:nvSpPr>
        <p:spPr>
          <a:xfrm>
            <a:off x="375492" y="1181496"/>
            <a:ext cx="8382000" cy="1973561"/>
          </a:xfrm>
        </p:spPr>
        <p:txBody>
          <a:bodyPr/>
          <a:lstStyle/>
          <a:p>
            <a:r>
              <a:rPr lang="zh-CN" altLang="en-US" dirty="0" smtClean="0">
                <a:solidFill>
                  <a:schemeClr val="tx1"/>
                </a:solidFill>
              </a:rPr>
              <a:t>减少格式泛滥</a:t>
            </a:r>
            <a:endParaRPr lang="en-US" dirty="0" smtClean="0">
              <a:solidFill>
                <a:schemeClr val="tx1"/>
              </a:solidFill>
            </a:endParaRPr>
          </a:p>
          <a:p>
            <a:pPr lvl="1"/>
            <a:r>
              <a:rPr lang="en-US" dirty="0" smtClean="0">
                <a:solidFill>
                  <a:schemeClr val="tx1"/>
                </a:solidFill>
              </a:rPr>
              <a:t>ISV</a:t>
            </a:r>
            <a:r>
              <a:rPr lang="zh-CN" altLang="en-US" dirty="0" smtClean="0"/>
              <a:t>在建立容器技术之上关注</a:t>
            </a:r>
            <a:r>
              <a:rPr lang="zh-CN" altLang="en-US" dirty="0" smtClean="0">
                <a:solidFill>
                  <a:schemeClr val="tx1"/>
                </a:solidFill>
              </a:rPr>
              <a:t>于</a:t>
            </a:r>
            <a:r>
              <a:rPr lang="en-US" dirty="0" smtClean="0">
                <a:solidFill>
                  <a:schemeClr val="tx1"/>
                </a:solidFill>
              </a:rPr>
              <a:t>domain vertical (</a:t>
            </a:r>
            <a:r>
              <a:rPr lang="zh-CN" altLang="en-US" dirty="0" smtClean="0">
                <a:solidFill>
                  <a:schemeClr val="tx1"/>
                </a:solidFill>
              </a:rPr>
              <a:t>像</a:t>
            </a:r>
            <a:r>
              <a:rPr lang="en-US" altLang="zh-CN" dirty="0" smtClean="0">
                <a:solidFill>
                  <a:schemeClr val="tx1"/>
                </a:solidFill>
              </a:rPr>
              <a:t>A</a:t>
            </a:r>
            <a:r>
              <a:rPr lang="en-US" dirty="0" smtClean="0">
                <a:solidFill>
                  <a:schemeClr val="tx1"/>
                </a:solidFill>
              </a:rPr>
              <a:t>/V)</a:t>
            </a:r>
          </a:p>
          <a:p>
            <a:pPr lvl="1"/>
            <a:r>
              <a:rPr lang="zh-CN" altLang="en-US" dirty="0" smtClean="0">
                <a:solidFill>
                  <a:schemeClr val="tx1"/>
                </a:solidFill>
              </a:rPr>
              <a:t>利用已经存在的</a:t>
            </a:r>
            <a:r>
              <a:rPr lang="en-US" dirty="0" smtClean="0">
                <a:solidFill>
                  <a:schemeClr val="tx1"/>
                </a:solidFill>
              </a:rPr>
              <a:t>OS</a:t>
            </a:r>
            <a:r>
              <a:rPr lang="zh-CN" altLang="en-US" dirty="0" smtClean="0">
                <a:solidFill>
                  <a:schemeClr val="tx1"/>
                </a:solidFill>
              </a:rPr>
              <a:t>技术及工具</a:t>
            </a:r>
            <a:endParaRPr lang="en-US" dirty="0" smtClean="0">
              <a:solidFill>
                <a:schemeClr val="tx1"/>
              </a:solidFill>
            </a:endParaRPr>
          </a:p>
          <a:p>
            <a:pPr lvl="2"/>
            <a:r>
              <a:rPr lang="zh-CN" altLang="en-US" dirty="0" smtClean="0">
                <a:solidFill>
                  <a:schemeClr val="tx1"/>
                </a:solidFill>
              </a:rPr>
              <a:t>安全、压缩、</a:t>
            </a:r>
            <a:r>
              <a:rPr lang="en-US" altLang="zh-CN" dirty="0" smtClean="0">
                <a:solidFill>
                  <a:schemeClr val="tx1"/>
                </a:solidFill>
              </a:rPr>
              <a:t>FS</a:t>
            </a:r>
            <a:r>
              <a:rPr lang="zh-CN" altLang="en-US" dirty="0" smtClean="0">
                <a:solidFill>
                  <a:schemeClr val="tx1"/>
                </a:solidFill>
              </a:rPr>
              <a:t>管理工具等等</a:t>
            </a:r>
            <a:endParaRPr lang="en-US" dirty="0" smtClean="0">
              <a:solidFill>
                <a:schemeClr val="tx1"/>
              </a:solidFill>
            </a:endParaRPr>
          </a:p>
          <a:p>
            <a:r>
              <a:rPr lang="zh-CN" altLang="en-US" dirty="0" smtClean="0">
                <a:solidFill>
                  <a:schemeClr val="tx1"/>
                </a:solidFill>
              </a:rPr>
              <a:t>对于合作伙伴连续的且相容的体验</a:t>
            </a:r>
            <a:endParaRPr lang="en-US" dirty="0" smtClean="0">
              <a:solidFill>
                <a:schemeClr val="tx1"/>
              </a:solidFill>
            </a:endParaRPr>
          </a:p>
          <a:p>
            <a:pPr lvl="1"/>
            <a:r>
              <a:rPr lang="zh-CN" altLang="en-US" dirty="0" smtClean="0"/>
              <a:t>映像管理</a:t>
            </a:r>
            <a:r>
              <a:rPr lang="en-US" dirty="0" smtClean="0">
                <a:solidFill>
                  <a:schemeClr val="tx1"/>
                </a:solidFill>
              </a:rPr>
              <a:t>, </a:t>
            </a:r>
            <a:r>
              <a:rPr lang="zh-CN" altLang="en-US" dirty="0" smtClean="0">
                <a:solidFill>
                  <a:schemeClr val="tx1"/>
                </a:solidFill>
              </a:rPr>
              <a:t>操作系统及应用程序虚拟化，部署</a:t>
            </a:r>
            <a:endParaRPr lang="en-US" dirty="0" smtClean="0">
              <a:solidFill>
                <a:schemeClr val="tx1"/>
              </a:solidFill>
            </a:endParaRPr>
          </a:p>
          <a:p>
            <a:r>
              <a:rPr lang="en-US" dirty="0" smtClean="0">
                <a:solidFill>
                  <a:schemeClr val="tx1"/>
                </a:solidFill>
              </a:rPr>
              <a:t>VHD stacks exist today</a:t>
            </a:r>
          </a:p>
          <a:p>
            <a:pPr lvl="1"/>
            <a:r>
              <a:rPr lang="zh-CN" altLang="en-US" dirty="0" smtClean="0">
                <a:solidFill>
                  <a:schemeClr val="tx1"/>
                </a:solidFill>
              </a:rPr>
              <a:t>本地支持改进可靠性及连续性</a:t>
            </a:r>
            <a:endParaRPr lang="en-US" dirty="0" smtClean="0">
              <a:solidFill>
                <a:schemeClr val="tx1"/>
              </a:solidFill>
            </a:endParaRPr>
          </a:p>
        </p:txBody>
      </p:sp>
    </p:spTree>
    <p:extLst>
      <p:ext uri="{BB962C8B-B14F-4D97-AF65-F5344CB8AC3E}">
        <p14:creationId xmlns:p14="http://schemas.microsoft.com/office/powerpoint/2010/main" xmlns="" val="1593170440"/>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r>
              <a:rPr lang="zh-CN" altLang="en-US" dirty="0" smtClean="0">
                <a:solidFill>
                  <a:schemeClr val="tx1"/>
                </a:solidFill>
              </a:rPr>
              <a:t>本地</a:t>
            </a:r>
            <a:r>
              <a:rPr lang="en-US" altLang="zh-CN" dirty="0" smtClean="0">
                <a:solidFill>
                  <a:schemeClr val="tx1"/>
                </a:solidFill>
              </a:rPr>
              <a:t>VHD</a:t>
            </a:r>
            <a:r>
              <a:rPr lang="zh-CN" altLang="en-US" dirty="0" smtClean="0">
                <a:solidFill>
                  <a:schemeClr val="tx1"/>
                </a:solidFill>
              </a:rPr>
              <a:t>支持</a:t>
            </a:r>
            <a:endParaRPr lang="en-US" dirty="0">
              <a:solidFill>
                <a:schemeClr val="tx1"/>
              </a:solidFill>
            </a:endParaRPr>
          </a:p>
        </p:txBody>
      </p:sp>
      <p:sp>
        <p:nvSpPr>
          <p:cNvPr id="3" name="Content Placeholder 2"/>
          <p:cNvSpPr>
            <a:spLocks noGrp="1"/>
          </p:cNvSpPr>
          <p:nvPr>
            <p:ph idx="1"/>
          </p:nvPr>
        </p:nvSpPr>
        <p:spPr>
          <a:xfrm>
            <a:off x="395536" y="908720"/>
            <a:ext cx="8382000" cy="5109091"/>
          </a:xfrm>
        </p:spPr>
        <p:txBody>
          <a:bodyPr/>
          <a:lstStyle/>
          <a:p>
            <a:r>
              <a:rPr lang="zh-CN" altLang="en-US" sz="2800" dirty="0" smtClean="0">
                <a:solidFill>
                  <a:schemeClr val="tx1"/>
                </a:solidFill>
              </a:rPr>
              <a:t>对从</a:t>
            </a:r>
            <a:r>
              <a:rPr lang="en-US" altLang="zh-CN" sz="2800" dirty="0" smtClean="0">
                <a:solidFill>
                  <a:schemeClr val="tx1"/>
                </a:solidFill>
              </a:rPr>
              <a:t>VHD</a:t>
            </a:r>
            <a:r>
              <a:rPr lang="zh-CN" altLang="en-US" sz="2800" dirty="0" smtClean="0">
                <a:solidFill>
                  <a:schemeClr val="tx1"/>
                </a:solidFill>
              </a:rPr>
              <a:t>引导的基础支持以及</a:t>
            </a:r>
            <a:r>
              <a:rPr lang="en-US" altLang="zh-CN" sz="2800" dirty="0" smtClean="0">
                <a:solidFill>
                  <a:schemeClr val="tx1"/>
                </a:solidFill>
              </a:rPr>
              <a:t>VHD</a:t>
            </a:r>
            <a:r>
              <a:rPr lang="zh-CN" altLang="en-US" sz="2800" dirty="0" smtClean="0">
                <a:solidFill>
                  <a:schemeClr val="tx1"/>
                </a:solidFill>
              </a:rPr>
              <a:t>的</a:t>
            </a:r>
            <a:r>
              <a:rPr lang="en-US" sz="2800" dirty="0" smtClean="0">
                <a:solidFill>
                  <a:schemeClr val="tx1"/>
                </a:solidFill>
              </a:rPr>
              <a:t>Surface/Removal</a:t>
            </a:r>
          </a:p>
          <a:p>
            <a:pPr lvl="2"/>
            <a:r>
              <a:rPr lang="en-US" sz="2000" dirty="0" smtClean="0">
                <a:solidFill>
                  <a:schemeClr val="tx1"/>
                </a:solidFill>
              </a:rPr>
              <a:t>Orderly shutdown of volumes</a:t>
            </a:r>
          </a:p>
          <a:p>
            <a:pPr lvl="2"/>
            <a:r>
              <a:rPr lang="en-US" sz="2000" dirty="0" smtClean="0">
                <a:solidFill>
                  <a:schemeClr val="tx1"/>
                </a:solidFill>
              </a:rPr>
              <a:t>Support for nested volumes (2 levels)</a:t>
            </a:r>
          </a:p>
          <a:p>
            <a:pPr lvl="2"/>
            <a:r>
              <a:rPr lang="en-US" sz="2000" dirty="0" smtClean="0">
                <a:solidFill>
                  <a:schemeClr val="tx1"/>
                </a:solidFill>
              </a:rPr>
              <a:t>Servicing for mounted (offline) VHD volumes</a:t>
            </a:r>
          </a:p>
          <a:p>
            <a:pPr lvl="1"/>
            <a:r>
              <a:rPr lang="en-US" sz="2400" dirty="0" smtClean="0">
                <a:solidFill>
                  <a:schemeClr val="tx1"/>
                </a:solidFill>
              </a:rPr>
              <a:t>VHD</a:t>
            </a:r>
            <a:r>
              <a:rPr lang="zh-CN" altLang="en-US" sz="2400" dirty="0" smtClean="0">
                <a:solidFill>
                  <a:schemeClr val="tx1"/>
                </a:solidFill>
              </a:rPr>
              <a:t>操作</a:t>
            </a:r>
            <a:endParaRPr lang="en-US" sz="2400" dirty="0" smtClean="0">
              <a:solidFill>
                <a:schemeClr val="tx1"/>
              </a:solidFill>
            </a:endParaRPr>
          </a:p>
          <a:p>
            <a:pPr lvl="2"/>
            <a:r>
              <a:rPr lang="zh-CN" altLang="en-US" sz="2000" dirty="0" smtClean="0">
                <a:solidFill>
                  <a:schemeClr val="tx1"/>
                </a:solidFill>
              </a:rPr>
              <a:t>建立 </a:t>
            </a:r>
            <a:r>
              <a:rPr lang="en-US" altLang="zh-CN" sz="2000" dirty="0" smtClean="0">
                <a:solidFill>
                  <a:schemeClr val="tx1"/>
                </a:solidFill>
              </a:rPr>
              <a:t>/ </a:t>
            </a:r>
            <a:r>
              <a:rPr lang="zh-CN" altLang="en-US" dirty="0" smtClean="0"/>
              <a:t>加载 </a:t>
            </a:r>
            <a:r>
              <a:rPr lang="en-US" altLang="zh-CN" dirty="0" smtClean="0"/>
              <a:t>/ </a:t>
            </a:r>
            <a:r>
              <a:rPr lang="zh-CN" altLang="en-US" dirty="0" smtClean="0"/>
              <a:t>卸载</a:t>
            </a:r>
            <a:endParaRPr lang="en-US" sz="2000" dirty="0" smtClean="0">
              <a:solidFill>
                <a:schemeClr val="tx1"/>
              </a:solidFill>
            </a:endParaRPr>
          </a:p>
          <a:p>
            <a:pPr lvl="2"/>
            <a:r>
              <a:rPr lang="zh-CN" altLang="en-US" sz="2000" dirty="0" smtClean="0">
                <a:solidFill>
                  <a:schemeClr val="tx1"/>
                </a:solidFill>
              </a:rPr>
              <a:t>之后的操作</a:t>
            </a:r>
            <a:r>
              <a:rPr lang="en-US" sz="2000" dirty="0" smtClean="0">
                <a:solidFill>
                  <a:schemeClr val="tx1"/>
                </a:solidFill>
              </a:rPr>
              <a:t>: </a:t>
            </a:r>
            <a:r>
              <a:rPr lang="zh-CN" altLang="en-US" sz="2000" dirty="0" smtClean="0">
                <a:solidFill>
                  <a:schemeClr val="tx1"/>
                </a:solidFill>
              </a:rPr>
              <a:t>合并、扩展、压缩</a:t>
            </a:r>
            <a:endParaRPr lang="en-US" sz="2000" dirty="0" smtClean="0">
              <a:solidFill>
                <a:schemeClr val="tx1"/>
              </a:solidFill>
            </a:endParaRPr>
          </a:p>
          <a:p>
            <a:r>
              <a:rPr lang="zh-CN" altLang="en-US" sz="2800" dirty="0" smtClean="0">
                <a:solidFill>
                  <a:schemeClr val="tx1"/>
                </a:solidFill>
              </a:rPr>
              <a:t>工具以及</a:t>
            </a:r>
            <a:r>
              <a:rPr lang="en-US" altLang="zh-CN" sz="2800" dirty="0" smtClean="0">
                <a:solidFill>
                  <a:schemeClr val="tx1"/>
                </a:solidFill>
              </a:rPr>
              <a:t>API</a:t>
            </a:r>
            <a:r>
              <a:rPr lang="en-US" sz="2800" dirty="0" smtClean="0">
                <a:solidFill>
                  <a:schemeClr val="tx1"/>
                </a:solidFill>
              </a:rPr>
              <a:t>:</a:t>
            </a:r>
          </a:p>
          <a:p>
            <a:pPr lvl="1"/>
            <a:r>
              <a:rPr lang="en-US" sz="2400" dirty="0" smtClean="0">
                <a:solidFill>
                  <a:schemeClr val="tx1"/>
                </a:solidFill>
              </a:rPr>
              <a:t> Win32 APIs</a:t>
            </a:r>
          </a:p>
          <a:p>
            <a:pPr lvl="1"/>
            <a:r>
              <a:rPr lang="en-US" sz="2400" dirty="0" smtClean="0">
                <a:solidFill>
                  <a:schemeClr val="tx1"/>
                </a:solidFill>
              </a:rPr>
              <a:t> VDS APIs (DCOM </a:t>
            </a:r>
            <a:r>
              <a:rPr lang="en-US" sz="2400" dirty="0" err="1" smtClean="0">
                <a:solidFill>
                  <a:schemeClr val="tx1"/>
                </a:solidFill>
              </a:rPr>
              <a:t>Remotable</a:t>
            </a:r>
            <a:r>
              <a:rPr lang="en-US" sz="2400" dirty="0" smtClean="0">
                <a:solidFill>
                  <a:schemeClr val="tx1"/>
                </a:solidFill>
              </a:rPr>
              <a:t>)</a:t>
            </a:r>
          </a:p>
          <a:p>
            <a:pPr lvl="1"/>
            <a:r>
              <a:rPr lang="en-US" sz="2400" dirty="0" smtClean="0">
                <a:solidFill>
                  <a:schemeClr val="tx1"/>
                </a:solidFill>
              </a:rPr>
              <a:t> Hyper-V WMI for management operations</a:t>
            </a:r>
          </a:p>
          <a:p>
            <a:r>
              <a:rPr lang="zh-CN" altLang="en-US" sz="2800" dirty="0" smtClean="0">
                <a:solidFill>
                  <a:schemeClr val="tx1"/>
                </a:solidFill>
              </a:rPr>
              <a:t>性能目标</a:t>
            </a:r>
            <a:r>
              <a:rPr lang="en-US" sz="2800" dirty="0" smtClean="0">
                <a:solidFill>
                  <a:schemeClr val="tx1"/>
                </a:solidFill>
              </a:rPr>
              <a:t>: </a:t>
            </a:r>
            <a:r>
              <a:rPr lang="zh-CN" altLang="en-US" sz="2800" dirty="0" smtClean="0">
                <a:solidFill>
                  <a:schemeClr val="tx1"/>
                </a:solidFill>
              </a:rPr>
              <a:t>不超出本地的</a:t>
            </a:r>
            <a:r>
              <a:rPr lang="en-US" sz="2800" dirty="0" smtClean="0">
                <a:solidFill>
                  <a:schemeClr val="tx1"/>
                </a:solidFill>
              </a:rPr>
              <a:t>10%</a:t>
            </a:r>
          </a:p>
        </p:txBody>
      </p:sp>
    </p:spTree>
    <p:extLst>
      <p:ext uri="{BB962C8B-B14F-4D97-AF65-F5344CB8AC3E}">
        <p14:creationId xmlns:p14="http://schemas.microsoft.com/office/powerpoint/2010/main" xmlns="" val="112046671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135"/>
          <p:cNvSpPr txBox="1"/>
          <p:nvPr/>
        </p:nvSpPr>
        <p:spPr>
          <a:xfrm>
            <a:off x="4267200" y="3338244"/>
            <a:ext cx="4572000" cy="3139321"/>
          </a:xfrm>
          <a:prstGeom prst="rect">
            <a:avLst/>
          </a:prstGeom>
          <a:solidFill>
            <a:schemeClr val="tx1">
              <a:alpha val="22000"/>
            </a:schemeClr>
          </a:solidFill>
        </p:spPr>
        <p:txBody>
          <a:bodyPr wrap="square" rtlCol="0">
            <a:spAutoFit/>
          </a:bodyPr>
          <a:lstStyle/>
          <a:p>
            <a:pPr algn="ctr"/>
            <a:r>
              <a:rPr lang="en-US" dirty="0" smtClean="0"/>
              <a:t>Physical Volume Stack</a:t>
            </a: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smtClean="0">
              <a:solidFill>
                <a:schemeClr val="bg1"/>
              </a:solidFill>
            </a:endParaRPr>
          </a:p>
          <a:p>
            <a:pPr algn="ctr"/>
            <a:endParaRPr lang="en-US" dirty="0">
              <a:solidFill>
                <a:schemeClr val="bg1"/>
              </a:solidFill>
            </a:endParaRPr>
          </a:p>
        </p:txBody>
      </p:sp>
      <p:sp>
        <p:nvSpPr>
          <p:cNvPr id="137" name="TextBox 136"/>
          <p:cNvSpPr txBox="1"/>
          <p:nvPr/>
        </p:nvSpPr>
        <p:spPr>
          <a:xfrm>
            <a:off x="381000" y="3337679"/>
            <a:ext cx="3352800" cy="3139321"/>
          </a:xfrm>
          <a:prstGeom prst="rect">
            <a:avLst/>
          </a:prstGeom>
          <a:solidFill>
            <a:schemeClr val="tx1">
              <a:alpha val="17000"/>
            </a:schemeClr>
          </a:solidFill>
        </p:spPr>
        <p:txBody>
          <a:bodyPr wrap="square" rtlCol="0">
            <a:spAutoFit/>
          </a:bodyPr>
          <a:lstStyle/>
          <a:p>
            <a:pPr algn="ctr"/>
            <a:r>
              <a:rPr lang="en-US" dirty="0" smtClean="0"/>
              <a:t>Virtual Volume Stack</a:t>
            </a: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smtClean="0">
              <a:solidFill>
                <a:schemeClr val="bg1"/>
              </a:solidFill>
            </a:endParaRPr>
          </a:p>
          <a:p>
            <a:endParaRPr lang="en-US" dirty="0">
              <a:solidFill>
                <a:schemeClr val="bg1"/>
              </a:solidFill>
            </a:endParaRPr>
          </a:p>
        </p:txBody>
      </p:sp>
      <p:sp>
        <p:nvSpPr>
          <p:cNvPr id="2" name="Title 1"/>
          <p:cNvSpPr>
            <a:spLocks noGrp="1"/>
          </p:cNvSpPr>
          <p:nvPr>
            <p:ph type="title"/>
          </p:nvPr>
        </p:nvSpPr>
        <p:spPr>
          <a:xfrm>
            <a:off x="152400" y="3709"/>
            <a:ext cx="8229600" cy="1143000"/>
          </a:xfrm>
        </p:spPr>
        <p:txBody>
          <a:bodyPr/>
          <a:lstStyle/>
          <a:p>
            <a:pPr algn="l"/>
            <a:r>
              <a:rPr lang="zh-CN" altLang="en-US" sz="3600" dirty="0" smtClean="0">
                <a:solidFill>
                  <a:schemeClr val="tx1"/>
                </a:solidFill>
              </a:rPr>
              <a:t>本地</a:t>
            </a:r>
            <a:r>
              <a:rPr lang="en-US" altLang="zh-CN" sz="3600" dirty="0" smtClean="0">
                <a:solidFill>
                  <a:schemeClr val="tx1"/>
                </a:solidFill>
              </a:rPr>
              <a:t>VHD</a:t>
            </a:r>
            <a:r>
              <a:rPr lang="zh-CN" altLang="en-US" sz="3600" dirty="0" smtClean="0">
                <a:solidFill>
                  <a:schemeClr val="tx1"/>
                </a:solidFill>
              </a:rPr>
              <a:t>架构</a:t>
            </a:r>
            <a:endParaRPr lang="en-US" sz="3600" dirty="0">
              <a:solidFill>
                <a:schemeClr val="tx1"/>
              </a:solidFill>
            </a:endParaRPr>
          </a:p>
        </p:txBody>
      </p:sp>
      <p:sp>
        <p:nvSpPr>
          <p:cNvPr id="9" name="Rectangle 8"/>
          <p:cNvSpPr/>
          <p:nvPr/>
        </p:nvSpPr>
        <p:spPr>
          <a:xfrm>
            <a:off x="2209800" y="5044534"/>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Disk</a:t>
            </a:r>
            <a:endParaRPr lang="en-US" sz="1400" dirty="0">
              <a:solidFill>
                <a:schemeClr val="bg1"/>
              </a:solidFill>
            </a:endParaRPr>
          </a:p>
        </p:txBody>
      </p:sp>
      <p:sp>
        <p:nvSpPr>
          <p:cNvPr id="10" name="Rectangle 9"/>
          <p:cNvSpPr/>
          <p:nvPr/>
        </p:nvSpPr>
        <p:spPr>
          <a:xfrm>
            <a:off x="2133600" y="4206334"/>
            <a:ext cx="10668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solidFill>
                  <a:schemeClr val="bg1"/>
                </a:solidFill>
              </a:rPr>
              <a:t>Partmgr</a:t>
            </a:r>
            <a:endParaRPr lang="en-US" sz="1600" dirty="0">
              <a:solidFill>
                <a:schemeClr val="bg1"/>
              </a:solidFill>
            </a:endParaRPr>
          </a:p>
        </p:txBody>
      </p:sp>
      <p:sp>
        <p:nvSpPr>
          <p:cNvPr id="11" name="Rectangle 10"/>
          <p:cNvSpPr/>
          <p:nvPr/>
        </p:nvSpPr>
        <p:spPr>
          <a:xfrm>
            <a:off x="685800" y="5730334"/>
            <a:ext cx="935182" cy="41148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2" name="Rectangle 11"/>
          <p:cNvSpPr/>
          <p:nvPr/>
        </p:nvSpPr>
        <p:spPr>
          <a:xfrm>
            <a:off x="609600" y="4892134"/>
            <a:ext cx="9144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3" name="Rectangle 12"/>
          <p:cNvSpPr/>
          <p:nvPr/>
        </p:nvSpPr>
        <p:spPr>
          <a:xfrm>
            <a:off x="5867400" y="5501734"/>
            <a:ext cx="11430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Volmgr</a:t>
            </a:r>
            <a:endParaRPr lang="en-US" sz="1400" dirty="0">
              <a:solidFill>
                <a:schemeClr val="bg1"/>
              </a:solidFill>
            </a:endParaRPr>
          </a:p>
        </p:txBody>
      </p:sp>
      <p:sp>
        <p:nvSpPr>
          <p:cNvPr id="14" name="Rectangle 13"/>
          <p:cNvSpPr/>
          <p:nvPr/>
        </p:nvSpPr>
        <p:spPr>
          <a:xfrm>
            <a:off x="5943600" y="4739734"/>
            <a:ext cx="990600" cy="38100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400" dirty="0" smtClean="0">
                <a:solidFill>
                  <a:schemeClr val="bg1"/>
                </a:solidFill>
              </a:rPr>
              <a:t>FS</a:t>
            </a:r>
            <a:endParaRPr lang="en-US" sz="1400" dirty="0">
              <a:solidFill>
                <a:schemeClr val="bg1"/>
              </a:solidFill>
            </a:endParaRPr>
          </a:p>
        </p:txBody>
      </p:sp>
      <p:sp>
        <p:nvSpPr>
          <p:cNvPr id="16" name="Flowchart: Magnetic Disk 15"/>
          <p:cNvSpPr/>
          <p:nvPr/>
        </p:nvSpPr>
        <p:spPr>
          <a:xfrm>
            <a:off x="7696200" y="4812886"/>
            <a:ext cx="914400" cy="612648"/>
          </a:xfrm>
          <a:prstGeom prst="flowChartMagneticDisk">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17" name="Rectangle 16"/>
          <p:cNvSpPr/>
          <p:nvPr/>
        </p:nvSpPr>
        <p:spPr>
          <a:xfrm>
            <a:off x="609600" y="3825334"/>
            <a:ext cx="9144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sp>
        <p:nvSpPr>
          <p:cNvPr id="18" name="Rectangle 17"/>
          <p:cNvSpPr/>
          <p:nvPr/>
        </p:nvSpPr>
        <p:spPr>
          <a:xfrm>
            <a:off x="5943600" y="3672934"/>
            <a:ext cx="9906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FS Depends</a:t>
            </a:r>
            <a:endParaRPr lang="en-US" sz="1400" dirty="0"/>
          </a:p>
        </p:txBody>
      </p:sp>
      <p:cxnSp>
        <p:nvCxnSpPr>
          <p:cNvPr id="20" name="Straight Arrow Connector 19"/>
          <p:cNvCxnSpPr>
            <a:stCxn id="17" idx="2"/>
            <a:endCxn id="12" idx="0"/>
          </p:cNvCxnSpPr>
          <p:nvPr/>
        </p:nvCxnSpPr>
        <p:spPr>
          <a:xfrm rot="5400000">
            <a:off x="838200" y="4663534"/>
            <a:ext cx="457200" cy="1588"/>
          </a:xfrm>
          <a:prstGeom prst="straightConnector1">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12" idx="2"/>
            <a:endCxn id="11" idx="0"/>
          </p:cNvCxnSpPr>
          <p:nvPr/>
        </p:nvCxnSpPr>
        <p:spPr>
          <a:xfrm rot="16200000" flipH="1">
            <a:off x="881495" y="5458438"/>
            <a:ext cx="457200" cy="86591"/>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4" name="Shape 23"/>
          <p:cNvCxnSpPr>
            <a:stCxn id="27" idx="1"/>
            <a:endCxn id="187" idx="0"/>
          </p:cNvCxnSpPr>
          <p:nvPr/>
        </p:nvCxnSpPr>
        <p:spPr>
          <a:xfrm rot="10800000" flipV="1">
            <a:off x="3850908" y="1409700"/>
            <a:ext cx="1600200" cy="838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6" name="Elbow Connector 25"/>
          <p:cNvCxnSpPr>
            <a:stCxn id="10" idx="2"/>
            <a:endCxn id="9" idx="0"/>
          </p:cNvCxnSpPr>
          <p:nvPr/>
        </p:nvCxnSpPr>
        <p:spPr>
          <a:xfrm rot="5400000">
            <a:off x="2438400" y="4815934"/>
            <a:ext cx="4572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28" name="Elbow Connector 27"/>
          <p:cNvCxnSpPr>
            <a:stCxn id="9" idx="2"/>
            <a:endCxn id="5" idx="0"/>
          </p:cNvCxnSpPr>
          <p:nvPr/>
        </p:nvCxnSpPr>
        <p:spPr>
          <a:xfrm rot="5400000">
            <a:off x="2514600" y="5577934"/>
            <a:ext cx="3048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Elbow Connector 29"/>
          <p:cNvCxnSpPr>
            <a:stCxn id="5" idx="3"/>
            <a:endCxn id="18" idx="1"/>
          </p:cNvCxnSpPr>
          <p:nvPr/>
        </p:nvCxnSpPr>
        <p:spPr>
          <a:xfrm flipV="1">
            <a:off x="3352800" y="3977734"/>
            <a:ext cx="2590800" cy="1981200"/>
          </a:xfrm>
          <a:prstGeom prst="bentConnector3">
            <a:avLst>
              <a:gd name="adj1" fmla="val 50000"/>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18" idx="2"/>
            <a:endCxn id="14" idx="0"/>
          </p:cNvCxnSpPr>
          <p:nvPr/>
        </p:nvCxnSpPr>
        <p:spPr>
          <a:xfrm rot="5400000">
            <a:off x="6210300" y="4511134"/>
            <a:ext cx="457200" cy="1588"/>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14" idx="2"/>
            <a:endCxn id="13" idx="0"/>
          </p:cNvCxnSpPr>
          <p:nvPr/>
        </p:nvCxnSpPr>
        <p:spPr>
          <a:xfrm rot="5400000">
            <a:off x="6248400" y="5311234"/>
            <a:ext cx="381000" cy="1588"/>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cxnSp>
        <p:nvCxnSpPr>
          <p:cNvPr id="36" name="Shape 35"/>
          <p:cNvCxnSpPr>
            <a:stCxn id="13" idx="3"/>
            <a:endCxn id="16" idx="1"/>
          </p:cNvCxnSpPr>
          <p:nvPr/>
        </p:nvCxnSpPr>
        <p:spPr>
          <a:xfrm flipV="1">
            <a:off x="7010400" y="4812886"/>
            <a:ext cx="1143000" cy="879348"/>
          </a:xfrm>
          <a:prstGeom prst="bentConnector4">
            <a:avLst>
              <a:gd name="adj1" fmla="val 30000"/>
              <a:gd name="adj2" fmla="val 125997"/>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1981200" y="5730334"/>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VHD Driver</a:t>
            </a:r>
            <a:endParaRPr lang="en-US" sz="1400" dirty="0"/>
          </a:p>
        </p:txBody>
      </p:sp>
      <p:sp>
        <p:nvSpPr>
          <p:cNvPr id="27" name="Rectangle 26"/>
          <p:cNvSpPr/>
          <p:nvPr/>
        </p:nvSpPr>
        <p:spPr>
          <a:xfrm>
            <a:off x="5451108" y="1104900"/>
            <a:ext cx="1905000" cy="6096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solidFill>
                  <a:schemeClr val="tx1"/>
                </a:solidFill>
              </a:rPr>
              <a:t>User / Management Application</a:t>
            </a:r>
            <a:endParaRPr lang="en-US" sz="1400" dirty="0">
              <a:solidFill>
                <a:schemeClr val="tx1"/>
              </a:solidFill>
            </a:endParaRPr>
          </a:p>
        </p:txBody>
      </p:sp>
      <p:cxnSp>
        <p:nvCxnSpPr>
          <p:cNvPr id="31" name="Shape 30"/>
          <p:cNvCxnSpPr>
            <a:stCxn id="11" idx="3"/>
            <a:endCxn id="10" idx="1"/>
          </p:cNvCxnSpPr>
          <p:nvPr/>
        </p:nvCxnSpPr>
        <p:spPr>
          <a:xfrm flipV="1">
            <a:off x="1620982" y="4396834"/>
            <a:ext cx="512618" cy="1539240"/>
          </a:xfrm>
          <a:prstGeom prst="bentConnector3">
            <a:avLst>
              <a:gd name="adj1" fmla="val 50000"/>
            </a:avLst>
          </a:prstGeom>
          <a:ln w="19050">
            <a:headEnd type="arrow"/>
            <a:tailEnd type="arrow"/>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685800" y="1600200"/>
            <a:ext cx="1981200" cy="1371600"/>
          </a:xfrm>
          <a:prstGeom prst="rect">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r>
              <a:rPr lang="en-US" sz="2000" b="1" dirty="0" smtClean="0">
                <a:solidFill>
                  <a:schemeClr val="bg1"/>
                </a:solidFill>
                <a:effectLst>
                  <a:outerShdw blurRad="38100" dist="38100" dir="2700000" algn="tl">
                    <a:srgbClr val="000000">
                      <a:alpha val="43137"/>
                    </a:srgbClr>
                  </a:outerShdw>
                </a:effectLst>
              </a:rPr>
              <a:t>Win32</a:t>
            </a:r>
            <a:r>
              <a:rPr lang="en-US" sz="2000" b="1"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a:t>
            </a:r>
            <a:r>
              <a:rPr lang="en-US" sz="1600" dirty="0" smtClean="0">
                <a:solidFill>
                  <a:schemeClr val="bg1"/>
                </a:solidFill>
                <a:effectLst>
                  <a:outerShdw blurRad="38100" dist="38100" dir="2700000" algn="tl">
                    <a:srgbClr val="000000">
                      <a:alpha val="43137"/>
                    </a:srgbClr>
                  </a:outerShdw>
                </a:effectLst>
              </a:rPr>
              <a:t>xxxVirtualDisk()</a:t>
            </a:r>
          </a:p>
          <a:p>
            <a:pPr algn="ctr"/>
            <a:r>
              <a:rPr lang="en-US" sz="1200" dirty="0" smtClean="0">
                <a:solidFill>
                  <a:schemeClr val="bg1"/>
                </a:solidFill>
                <a:effectLst>
                  <a:outerShdw blurRad="38100" dist="38100" dir="2700000" algn="tl">
                    <a:srgbClr val="000000">
                      <a:alpha val="43137"/>
                    </a:srgbClr>
                  </a:outerShdw>
                </a:effectLst>
              </a:rPr>
              <a:t>[Create, Surface, Remove, Merge, Compact, Convert]</a:t>
            </a:r>
            <a:endParaRPr lang="en-US" sz="1200" dirty="0">
              <a:solidFill>
                <a:schemeClr val="bg1"/>
              </a:solidFill>
              <a:effectLst>
                <a:outerShdw blurRad="38100" dist="38100" dir="2700000" algn="tl">
                  <a:srgbClr val="000000">
                    <a:alpha val="43137"/>
                  </a:srgbClr>
                </a:outerShdw>
              </a:effectLst>
            </a:endParaRPr>
          </a:p>
        </p:txBody>
      </p:sp>
      <p:sp>
        <p:nvSpPr>
          <p:cNvPr id="186" name="TextBox 185"/>
          <p:cNvSpPr txBox="1"/>
          <p:nvPr/>
        </p:nvSpPr>
        <p:spPr>
          <a:xfrm>
            <a:off x="7356108" y="2247900"/>
            <a:ext cx="16764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solidFill>
                  <a:schemeClr val="bg1"/>
                </a:solidFill>
              </a:rPr>
              <a:t>*HYPER-V WMI</a:t>
            </a:r>
            <a:endParaRPr lang="en-US" sz="1400" dirty="0">
              <a:solidFill>
                <a:schemeClr val="bg1"/>
              </a:solidFill>
            </a:endParaRPr>
          </a:p>
        </p:txBody>
      </p:sp>
      <p:sp>
        <p:nvSpPr>
          <p:cNvPr id="187" name="TextBox 186"/>
          <p:cNvSpPr txBox="1"/>
          <p:nvPr/>
        </p:nvSpPr>
        <p:spPr>
          <a:xfrm>
            <a:off x="3165108" y="2247900"/>
            <a:ext cx="1371600" cy="307777"/>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400" dirty="0" smtClean="0">
                <a:solidFill>
                  <a:schemeClr val="tx1"/>
                </a:solidFill>
              </a:rPr>
              <a:t>Diskmgmt.msc</a:t>
            </a:r>
            <a:endParaRPr lang="en-US" sz="1400" dirty="0">
              <a:solidFill>
                <a:schemeClr val="tx1"/>
              </a:solidFill>
            </a:endParaRPr>
          </a:p>
        </p:txBody>
      </p:sp>
      <p:sp>
        <p:nvSpPr>
          <p:cNvPr id="188" name="TextBox 187"/>
          <p:cNvSpPr txBox="1"/>
          <p:nvPr/>
        </p:nvSpPr>
        <p:spPr>
          <a:xfrm>
            <a:off x="4689108" y="2247900"/>
            <a:ext cx="1219200" cy="30777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400" dirty="0" smtClean="0">
                <a:solidFill>
                  <a:schemeClr val="bg1"/>
                </a:solidFill>
              </a:rPr>
              <a:t>Diskpart.exe</a:t>
            </a:r>
            <a:endParaRPr lang="en-US" sz="1400" dirty="0">
              <a:solidFill>
                <a:schemeClr val="bg1"/>
              </a:solidFill>
            </a:endParaRPr>
          </a:p>
        </p:txBody>
      </p:sp>
      <p:cxnSp>
        <p:nvCxnSpPr>
          <p:cNvPr id="191" name="Elbow Connector 190"/>
          <p:cNvCxnSpPr>
            <a:stCxn id="61" idx="0"/>
            <a:endCxn id="27" idx="0"/>
          </p:cNvCxnSpPr>
          <p:nvPr/>
        </p:nvCxnSpPr>
        <p:spPr>
          <a:xfrm rot="5400000" flipH="1" flipV="1">
            <a:off x="3792354" y="-1011054"/>
            <a:ext cx="495300" cy="4727208"/>
          </a:xfrm>
          <a:prstGeom prst="bentConnector3">
            <a:avLst>
              <a:gd name="adj1" fmla="val 146154"/>
            </a:avLst>
          </a:prstGeom>
          <a:ln w="19050">
            <a:prstDash val="dash"/>
            <a:headEnd type="arrow"/>
            <a:tailEnd type="arrow"/>
          </a:ln>
        </p:spPr>
        <p:style>
          <a:lnRef idx="1">
            <a:schemeClr val="accent1"/>
          </a:lnRef>
          <a:fillRef idx="0">
            <a:schemeClr val="accent1"/>
          </a:fillRef>
          <a:effectRef idx="0">
            <a:schemeClr val="accent1"/>
          </a:effectRef>
          <a:fontRef idx="minor">
            <a:schemeClr val="tx1"/>
          </a:fontRef>
        </p:style>
      </p:cxnSp>
      <p:cxnSp>
        <p:nvCxnSpPr>
          <p:cNvPr id="200" name="Shape 199"/>
          <p:cNvCxnSpPr>
            <a:stCxn id="27" idx="3"/>
            <a:endCxn id="186" idx="0"/>
          </p:cNvCxnSpPr>
          <p:nvPr/>
        </p:nvCxnSpPr>
        <p:spPr>
          <a:xfrm>
            <a:off x="7356108" y="1409700"/>
            <a:ext cx="838200" cy="838200"/>
          </a:xfrm>
          <a:prstGeom prst="bentConnector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1" name="Shape 200"/>
          <p:cNvCxnSpPr>
            <a:stCxn id="188" idx="0"/>
            <a:endCxn id="27" idx="2"/>
          </p:cNvCxnSpPr>
          <p:nvPr/>
        </p:nvCxnSpPr>
        <p:spPr>
          <a:xfrm rot="5400000" flipH="1" flipV="1">
            <a:off x="5584458" y="1428750"/>
            <a:ext cx="533400" cy="11049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5" name="Shape 214"/>
          <p:cNvCxnSpPr>
            <a:stCxn id="187" idx="2"/>
            <a:endCxn id="61" idx="3"/>
          </p:cNvCxnSpPr>
          <p:nvPr/>
        </p:nvCxnSpPr>
        <p:spPr>
          <a:xfrm rot="5400000" flipH="1">
            <a:off x="3124115" y="1828885"/>
            <a:ext cx="269677" cy="1183908"/>
          </a:xfrm>
          <a:prstGeom prst="bentConnector4">
            <a:avLst>
              <a:gd name="adj1" fmla="val -84768"/>
              <a:gd name="adj2" fmla="val 78963"/>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Shape 215"/>
          <p:cNvCxnSpPr>
            <a:stCxn id="186" idx="2"/>
            <a:endCxn id="61" idx="3"/>
          </p:cNvCxnSpPr>
          <p:nvPr/>
        </p:nvCxnSpPr>
        <p:spPr>
          <a:xfrm rot="5400000" flipH="1">
            <a:off x="5295815" y="-342815"/>
            <a:ext cx="269677" cy="5527308"/>
          </a:xfrm>
          <a:prstGeom prst="bentConnector4">
            <a:avLst>
              <a:gd name="adj1" fmla="val -84768"/>
              <a:gd name="adj2" fmla="val 95454"/>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17" name="Shape 216"/>
          <p:cNvCxnSpPr>
            <a:stCxn id="188" idx="2"/>
            <a:endCxn id="61" idx="3"/>
          </p:cNvCxnSpPr>
          <p:nvPr/>
        </p:nvCxnSpPr>
        <p:spPr>
          <a:xfrm rot="5400000" flipH="1">
            <a:off x="3848015" y="1104985"/>
            <a:ext cx="269677" cy="2631708"/>
          </a:xfrm>
          <a:prstGeom prst="bentConnector4">
            <a:avLst>
              <a:gd name="adj1" fmla="val -84768"/>
              <a:gd name="adj2" fmla="val 90872"/>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24" name="Shape 223"/>
          <p:cNvCxnSpPr>
            <a:stCxn id="137" idx="0"/>
            <a:endCxn id="61" idx="2"/>
          </p:cNvCxnSpPr>
          <p:nvPr/>
        </p:nvCxnSpPr>
        <p:spPr>
          <a:xfrm rot="16200000" flipV="1">
            <a:off x="1683961" y="2964240"/>
            <a:ext cx="365879" cy="3810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60708" y="2247900"/>
            <a:ext cx="1143000" cy="30777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smtClean="0">
                <a:solidFill>
                  <a:schemeClr val="bg1"/>
                </a:solidFill>
              </a:rPr>
              <a:t>VDS APIs</a:t>
            </a:r>
            <a:endParaRPr lang="en-US" sz="1600" dirty="0">
              <a:solidFill>
                <a:schemeClr val="bg1"/>
              </a:solidFill>
            </a:endParaRPr>
          </a:p>
        </p:txBody>
      </p:sp>
      <p:cxnSp>
        <p:nvCxnSpPr>
          <p:cNvPr id="78" name="Shape 200"/>
          <p:cNvCxnSpPr>
            <a:stCxn id="37" idx="0"/>
            <a:endCxn id="27" idx="2"/>
          </p:cNvCxnSpPr>
          <p:nvPr/>
        </p:nvCxnSpPr>
        <p:spPr>
          <a:xfrm rot="16200000" flipV="1">
            <a:off x="6251208" y="1866900"/>
            <a:ext cx="533400" cy="228600"/>
          </a:xfrm>
          <a:prstGeom prst="bentConnector3">
            <a:avLst>
              <a:gd name="adj1" fmla="val 50000"/>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6210300" y="6546976"/>
            <a:ext cx="2743200" cy="261610"/>
          </a:xfrm>
          <a:prstGeom prst="rect">
            <a:avLst/>
          </a:prstGeom>
          <a:noFill/>
        </p:spPr>
        <p:txBody>
          <a:bodyPr wrap="square" rtlCol="0">
            <a:spAutoFit/>
          </a:bodyPr>
          <a:lstStyle/>
          <a:p>
            <a:r>
              <a:rPr lang="en-US" sz="1100" dirty="0" smtClean="0"/>
              <a:t>*Requires installation of Hyper-V role</a:t>
            </a:r>
            <a:endParaRPr lang="en-US" sz="1100" dirty="0"/>
          </a:p>
        </p:txBody>
      </p:sp>
    </p:spTree>
    <p:extLst>
      <p:ext uri="{BB962C8B-B14F-4D97-AF65-F5344CB8AC3E}">
        <p14:creationId xmlns:p14="http://schemas.microsoft.com/office/powerpoint/2010/main" xmlns="" val="6558054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229600" cy="1143000"/>
          </a:xfrm>
        </p:spPr>
        <p:txBody>
          <a:bodyPr/>
          <a:lstStyle/>
          <a:p>
            <a:r>
              <a:rPr dirty="0" smtClean="0">
                <a:solidFill>
                  <a:schemeClr val="tx1"/>
                </a:solidFill>
              </a:rPr>
              <a:t>Native </a:t>
            </a:r>
            <a:r>
              <a:rPr lang="en-US" dirty="0" smtClean="0">
                <a:solidFill>
                  <a:schemeClr val="tx1"/>
                </a:solidFill>
              </a:rPr>
              <a:t>VHD</a:t>
            </a:r>
            <a:r>
              <a:rPr lang="zh-CN" altLang="en-US" dirty="0" smtClean="0">
                <a:solidFill>
                  <a:schemeClr val="tx1"/>
                </a:solidFill>
              </a:rPr>
              <a:t>性能</a:t>
            </a:r>
            <a:endParaRPr lang="en-US" dirty="0">
              <a:solidFill>
                <a:schemeClr val="tx1"/>
              </a:solidFill>
            </a:endParaRPr>
          </a:p>
        </p:txBody>
      </p:sp>
      <p:graphicFrame>
        <p:nvGraphicFramePr>
          <p:cNvPr id="7" name="Chart 6"/>
          <p:cNvGraphicFramePr/>
          <p:nvPr>
            <p:extLst>
              <p:ext uri="{D42A27DB-BD31-4B8C-83A1-F6EECF244321}">
                <p14:modId xmlns:p14="http://schemas.microsoft.com/office/powerpoint/2010/main" xmlns="" val="2011907293"/>
              </p:ext>
            </p:extLst>
          </p:nvPr>
        </p:nvGraphicFramePr>
        <p:xfrm>
          <a:off x="359148" y="957263"/>
          <a:ext cx="8425704" cy="5429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xmlns="" val="35658971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Windows Virtual PC</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251267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VHD</a:t>
            </a:r>
            <a:r>
              <a:rPr lang="zh-CN" altLang="en-US" dirty="0" smtClean="0">
                <a:solidFill>
                  <a:schemeClr val="tx1"/>
                </a:solidFill>
              </a:rPr>
              <a:t>引导</a:t>
            </a:r>
            <a:endParaRPr lang="en-US" dirty="0">
              <a:solidFill>
                <a:schemeClr val="tx1"/>
              </a:solidFill>
            </a:endParaRPr>
          </a:p>
        </p:txBody>
      </p:sp>
      <p:sp>
        <p:nvSpPr>
          <p:cNvPr id="3" name="Content Placeholder 2"/>
          <p:cNvSpPr>
            <a:spLocks noGrp="1"/>
          </p:cNvSpPr>
          <p:nvPr>
            <p:ph idx="1"/>
          </p:nvPr>
        </p:nvSpPr>
        <p:spPr>
          <a:xfrm>
            <a:off x="381000" y="1066800"/>
            <a:ext cx="8382000" cy="5539978"/>
          </a:xfrm>
        </p:spPr>
        <p:txBody>
          <a:bodyPr/>
          <a:lstStyle/>
          <a:p>
            <a:r>
              <a:rPr lang="en-US" sz="2800" dirty="0" smtClean="0">
                <a:solidFill>
                  <a:schemeClr val="tx1"/>
                </a:solidFill>
              </a:rPr>
              <a:t> </a:t>
            </a:r>
            <a:r>
              <a:rPr lang="zh-CN" altLang="en-US" sz="2800" dirty="0" smtClean="0">
                <a:solidFill>
                  <a:schemeClr val="tx1"/>
                </a:solidFill>
              </a:rPr>
              <a:t>数据中心中的</a:t>
            </a:r>
            <a:r>
              <a:rPr lang="en-US" sz="2800" dirty="0" smtClean="0">
                <a:solidFill>
                  <a:schemeClr val="tx1"/>
                </a:solidFill>
              </a:rPr>
              <a:t>Windows</a:t>
            </a:r>
            <a:r>
              <a:rPr lang="zh-CN" altLang="en-US" sz="2800" dirty="0" smtClean="0">
                <a:solidFill>
                  <a:schemeClr val="tx1"/>
                </a:solidFill>
              </a:rPr>
              <a:t>的战略方向</a:t>
            </a:r>
            <a:endParaRPr lang="en-US" sz="2800" dirty="0" smtClean="0">
              <a:solidFill>
                <a:schemeClr val="tx1"/>
              </a:solidFill>
            </a:endParaRPr>
          </a:p>
          <a:p>
            <a:pPr lvl="1"/>
            <a:r>
              <a:rPr lang="zh-CN" altLang="en-US" sz="2400" dirty="0" smtClean="0">
                <a:solidFill>
                  <a:schemeClr val="tx1"/>
                </a:solidFill>
              </a:rPr>
              <a:t>映像整合</a:t>
            </a:r>
            <a:endParaRPr lang="en-US" sz="2400" dirty="0" smtClean="0">
              <a:solidFill>
                <a:schemeClr val="tx1"/>
              </a:solidFill>
            </a:endParaRPr>
          </a:p>
          <a:p>
            <a:pPr lvl="2"/>
            <a:r>
              <a:rPr lang="zh-CN" altLang="en-US" sz="2000" dirty="0" smtClean="0">
                <a:solidFill>
                  <a:schemeClr val="tx1"/>
                </a:solidFill>
              </a:rPr>
              <a:t>用于生成专用物理映像的单一映像格式</a:t>
            </a:r>
            <a:endParaRPr lang="en-US" sz="2000" dirty="0" smtClean="0">
              <a:solidFill>
                <a:schemeClr val="tx1"/>
              </a:solidFill>
            </a:endParaRPr>
          </a:p>
          <a:p>
            <a:pPr lvl="2"/>
            <a:r>
              <a:rPr lang="zh-CN" altLang="en-US" sz="2000" dirty="0" smtClean="0">
                <a:solidFill>
                  <a:schemeClr val="tx1"/>
                </a:solidFill>
              </a:rPr>
              <a:t>针对虚拟和物理环境的单一生成的主映像</a:t>
            </a:r>
            <a:endParaRPr lang="en-US" sz="2000" dirty="0" smtClean="0">
              <a:solidFill>
                <a:schemeClr val="tx1"/>
              </a:solidFill>
            </a:endParaRPr>
          </a:p>
          <a:p>
            <a:pPr lvl="1"/>
            <a:r>
              <a:rPr lang="zh-CN" altLang="en-US" sz="2400" dirty="0" smtClean="0">
                <a:solidFill>
                  <a:schemeClr val="tx1"/>
                </a:solidFill>
              </a:rPr>
              <a:t>减少管理</a:t>
            </a:r>
            <a:r>
              <a:rPr lang="en-US" altLang="zh-CN" sz="2400" dirty="0" smtClean="0">
                <a:solidFill>
                  <a:schemeClr val="tx1"/>
                </a:solidFill>
              </a:rPr>
              <a:t>TCO</a:t>
            </a:r>
            <a:endParaRPr lang="en-US" sz="2400" dirty="0" smtClean="0">
              <a:solidFill>
                <a:schemeClr val="tx1"/>
              </a:solidFill>
            </a:endParaRPr>
          </a:p>
          <a:p>
            <a:pPr lvl="2"/>
            <a:r>
              <a:rPr lang="zh-CN" altLang="en-US" sz="2000" dirty="0" smtClean="0">
                <a:solidFill>
                  <a:schemeClr val="tx1"/>
                </a:solidFill>
              </a:rPr>
              <a:t>单一的工具及以及管理、部署过程</a:t>
            </a:r>
            <a:endParaRPr lang="en-US" sz="2000" dirty="0" smtClean="0">
              <a:solidFill>
                <a:schemeClr val="tx1"/>
              </a:solidFill>
            </a:endParaRPr>
          </a:p>
          <a:p>
            <a:r>
              <a:rPr lang="en-US" sz="2800" dirty="0" smtClean="0">
                <a:solidFill>
                  <a:schemeClr val="tx1"/>
                </a:solidFill>
              </a:rPr>
              <a:t> </a:t>
            </a:r>
            <a:r>
              <a:rPr lang="zh-CN" altLang="en-US" sz="2800" dirty="0" smtClean="0">
                <a:solidFill>
                  <a:schemeClr val="tx1"/>
                </a:solidFill>
              </a:rPr>
              <a:t>其它的重要应用场景</a:t>
            </a:r>
            <a:endParaRPr lang="en-US" sz="2800" dirty="0" smtClean="0">
              <a:solidFill>
                <a:schemeClr val="tx1"/>
              </a:solidFill>
            </a:endParaRPr>
          </a:p>
          <a:p>
            <a:pPr lvl="1"/>
            <a:r>
              <a:rPr lang="en-US" sz="2400" dirty="0" smtClean="0">
                <a:solidFill>
                  <a:schemeClr val="tx1"/>
                </a:solidFill>
              </a:rPr>
              <a:t> </a:t>
            </a:r>
            <a:r>
              <a:rPr lang="zh-CN" altLang="en-US" sz="2400" dirty="0" smtClean="0">
                <a:solidFill>
                  <a:schemeClr val="tx1"/>
                </a:solidFill>
              </a:rPr>
              <a:t>快速供应及复制生产</a:t>
            </a:r>
            <a:endParaRPr lang="en-US" sz="2400" dirty="0" smtClean="0">
              <a:solidFill>
                <a:schemeClr val="tx1"/>
              </a:solidFill>
            </a:endParaRPr>
          </a:p>
          <a:p>
            <a:pPr lvl="1"/>
            <a:r>
              <a:rPr lang="en-US" sz="2400" dirty="0" smtClean="0">
                <a:solidFill>
                  <a:schemeClr val="tx1"/>
                </a:solidFill>
              </a:rPr>
              <a:t> </a:t>
            </a:r>
            <a:r>
              <a:rPr lang="zh-CN" altLang="en-US" sz="2400" dirty="0" smtClean="0">
                <a:solidFill>
                  <a:schemeClr val="tx1"/>
                </a:solidFill>
              </a:rPr>
              <a:t>快速、可靠的打包及回滚</a:t>
            </a:r>
            <a:endParaRPr lang="en-US" sz="2400" dirty="0" smtClean="0">
              <a:solidFill>
                <a:schemeClr val="tx1"/>
              </a:solidFill>
            </a:endParaRPr>
          </a:p>
        </p:txBody>
      </p:sp>
    </p:spTree>
    <p:extLst>
      <p:ext uri="{BB962C8B-B14F-4D97-AF65-F5344CB8AC3E}">
        <p14:creationId xmlns:p14="http://schemas.microsoft.com/office/powerpoint/2010/main" xmlns="" val="42009969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3352800" y="5791200"/>
            <a:ext cx="5257800" cy="457200"/>
          </a:xfrm>
          <a:prstGeom prst="round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r>
              <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rPr>
              <a:t>D</a:t>
            </a:r>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8" name="Rectangle 7"/>
          <p:cNvSpPr/>
          <p:nvPr/>
        </p:nvSpPr>
        <p:spPr bwMode="auto">
          <a:xfrm>
            <a:off x="6553200" y="5257800"/>
            <a:ext cx="1524000" cy="749300"/>
          </a:xfrm>
          <a:prstGeom prst="rect">
            <a:avLst/>
          </a:prstGeom>
          <a:solidFill>
            <a:srgbClr val="FFFFFF">
              <a:alpha val="29000"/>
            </a:srgb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91436" tIns="45718" rIns="91436" bIns="45718" rtlCol="0" anchor="ctr"/>
          <a:lstStyle/>
          <a:p>
            <a:pPr algn="ctr" defTabSz="914099"/>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sp>
        <p:nvSpPr>
          <p:cNvPr id="2" name="Title 1"/>
          <p:cNvSpPr>
            <a:spLocks noGrp="1"/>
          </p:cNvSpPr>
          <p:nvPr>
            <p:ph type="title"/>
          </p:nvPr>
        </p:nvSpPr>
        <p:spPr>
          <a:xfrm>
            <a:off x="179512" y="116632"/>
            <a:ext cx="8229600" cy="1143000"/>
          </a:xfrm>
        </p:spPr>
        <p:txBody>
          <a:bodyPr/>
          <a:lstStyle/>
          <a:p>
            <a:pPr algn="l"/>
            <a:r>
              <a:rPr lang="en-US" altLang="zh-CN" dirty="0" smtClean="0">
                <a:solidFill>
                  <a:schemeClr val="tx1"/>
                </a:solidFill>
              </a:rPr>
              <a:t>Windows</a:t>
            </a:r>
            <a:r>
              <a:rPr lang="zh-CN" altLang="en-US" dirty="0" smtClean="0">
                <a:solidFill>
                  <a:schemeClr val="tx1"/>
                </a:solidFill>
              </a:rPr>
              <a:t>中的</a:t>
            </a:r>
            <a:r>
              <a:rPr dirty="0" smtClean="0">
                <a:solidFill>
                  <a:schemeClr val="tx1"/>
                </a:solidFill>
              </a:rPr>
              <a:t>VHD</a:t>
            </a:r>
            <a:r>
              <a:rPr lang="zh-CN" altLang="en-US" dirty="0" smtClean="0">
                <a:solidFill>
                  <a:schemeClr val="tx1"/>
                </a:solidFill>
              </a:rPr>
              <a:t>引导</a:t>
            </a:r>
            <a:endParaRPr lang="en-US" dirty="0">
              <a:solidFill>
                <a:schemeClr val="tx1"/>
              </a:solidFill>
            </a:endParaRPr>
          </a:p>
        </p:txBody>
      </p:sp>
      <p:pic>
        <p:nvPicPr>
          <p:cNvPr id="55298" name="Picture 2"/>
          <p:cNvPicPr>
            <a:picLocks noChangeAspect="1" noChangeArrowheads="1"/>
          </p:cNvPicPr>
          <p:nvPr/>
        </p:nvPicPr>
        <p:blipFill>
          <a:blip r:embed="rId3" cstate="print"/>
          <a:srcRect/>
          <a:stretch>
            <a:fillRect/>
          </a:stretch>
        </p:blipFill>
        <p:spPr bwMode="auto">
          <a:xfrm>
            <a:off x="533400" y="990600"/>
            <a:ext cx="4191000" cy="2901461"/>
          </a:xfrm>
          <a:prstGeom prst="rect">
            <a:avLst/>
          </a:prstGeom>
          <a:noFill/>
          <a:ln w="9525">
            <a:noFill/>
            <a:miter lim="800000"/>
            <a:headEnd/>
            <a:tailEnd/>
          </a:ln>
          <a:effectLst/>
        </p:spPr>
      </p:pic>
      <p:sp>
        <p:nvSpPr>
          <p:cNvPr id="7" name="Rounded Rectangle 6"/>
          <p:cNvSpPr/>
          <p:nvPr/>
        </p:nvSpPr>
        <p:spPr bwMode="auto">
          <a:xfrm>
            <a:off x="6553200" y="5105400"/>
            <a:ext cx="15240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a:solidFill>
                  <a:schemeClr val="bg1"/>
                </a:solidFill>
                <a:effectLst>
                  <a:outerShdw blurRad="38100" dist="38100" dir="2700000" algn="tl">
                    <a:srgbClr val="000000">
                      <a:alpha val="43137"/>
                    </a:srgbClr>
                  </a:outerShdw>
                </a:effectLst>
              </a:rPr>
              <a:t>C</a:t>
            </a:r>
            <a:r>
              <a:rPr lang="en-US" sz="2400" dirty="0" smtClean="0">
                <a:solidFill>
                  <a:schemeClr val="bg1"/>
                </a:solidFill>
                <a:effectLst>
                  <a:outerShdw blurRad="38100" dist="38100" dir="2700000" algn="tl">
                    <a:srgbClr val="000000">
                      <a:alpha val="43137"/>
                    </a:srgbClr>
                  </a:outerShdw>
                </a:effectLst>
              </a:rPr>
              <a:t>:\</a:t>
            </a:r>
            <a:endParaRPr lang="en-US" sz="2400" dirty="0">
              <a:solidFill>
                <a:schemeClr val="bg1"/>
              </a:solidFill>
              <a:effectLst>
                <a:outerShdw blurRad="38100" dist="38100" dir="2700000" algn="tl">
                  <a:srgbClr val="000000">
                    <a:alpha val="43137"/>
                  </a:srgbClr>
                </a:outerShdw>
              </a:effectLst>
            </a:endParaRPr>
          </a:p>
        </p:txBody>
      </p:sp>
      <p:sp>
        <p:nvSpPr>
          <p:cNvPr id="6" name="Rounded Rectangle 5"/>
          <p:cNvSpPr/>
          <p:nvPr/>
        </p:nvSpPr>
        <p:spPr bwMode="auto">
          <a:xfrm>
            <a:off x="6553200" y="5880100"/>
            <a:ext cx="1524000" cy="30480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lIns="91436" tIns="45718" rIns="91436" bIns="45718" rtlCol="0" anchor="ctr"/>
          <a:lstStyle/>
          <a:p>
            <a:pPr algn="ctr" defTabSz="914099"/>
            <a:r>
              <a:rPr lang="en-US" sz="2400" dirty="0" smtClean="0">
                <a:solidFill>
                  <a:schemeClr val="bg1"/>
                </a:solidFill>
                <a:effectLst>
                  <a:outerShdw blurRad="38100" dist="38100" dir="2700000" algn="tl">
                    <a:srgbClr val="000000">
                      <a:alpha val="43137"/>
                    </a:srgbClr>
                  </a:outerShdw>
                </a:effectLst>
              </a:rPr>
              <a:t>VHD</a:t>
            </a:r>
            <a:endParaRPr lang="en-US" sz="2400" dirty="0">
              <a:solidFill>
                <a:schemeClr val="bg1"/>
              </a:solidFill>
              <a:effectLst>
                <a:outerShdw blurRad="38100" dist="38100" dir="2700000" algn="tl">
                  <a:srgbClr val="000000">
                    <a:alpha val="43137"/>
                  </a:srgbClr>
                </a:outerShdw>
              </a:effectLst>
            </a:endParaRPr>
          </a:p>
        </p:txBody>
      </p:sp>
      <p:sp>
        <p:nvSpPr>
          <p:cNvPr id="9" name="Rectangle 8"/>
          <p:cNvSpPr/>
          <p:nvPr/>
        </p:nvSpPr>
        <p:spPr bwMode="auto">
          <a:xfrm>
            <a:off x="3352800" y="4038600"/>
            <a:ext cx="5334000" cy="762000"/>
          </a:xfrm>
          <a:prstGeom prst="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lIns="91436" tIns="45718" rIns="91436" bIns="45718" rtlCol="0" anchor="ctr"/>
          <a:lstStyle/>
          <a:p>
            <a:pPr algn="ctr" defTabSz="914099"/>
            <a:r>
              <a:rPr lang="en-US" sz="2400" dirty="0" smtClean="0">
                <a:gradFill>
                  <a:gsLst>
                    <a:gs pos="50000">
                      <a:schemeClr val="tx1"/>
                    </a:gs>
                    <a:gs pos="100000">
                      <a:schemeClr val="tx1"/>
                    </a:gs>
                  </a:gsLst>
                  <a:lin ang="5400000" scaled="0"/>
                </a:gradFill>
                <a:effectLst>
                  <a:outerShdw blurRad="38100" dist="38100" dir="2700000" algn="tl">
                    <a:srgbClr val="000000">
                      <a:alpha val="43137"/>
                    </a:srgbClr>
                  </a:outerShdw>
                </a:effectLst>
              </a:rPr>
              <a:t>Windows</a:t>
            </a:r>
            <a:endParaRPr lang="en-US" sz="2400" dirty="0">
              <a:gradFill>
                <a:gsLst>
                  <a:gs pos="50000">
                    <a:schemeClr val="tx1"/>
                  </a:gs>
                  <a:gs pos="100000">
                    <a:schemeClr val="tx1"/>
                  </a:gs>
                </a:gsLst>
                <a:lin ang="5400000" scaled="0"/>
              </a:gradFill>
              <a:effectLst>
                <a:outerShdw blurRad="38100" dist="38100" dir="2700000" algn="tl">
                  <a:srgbClr val="000000">
                    <a:alpha val="43137"/>
                  </a:srgbClr>
                </a:outerShdw>
              </a:effectLst>
            </a:endParaRPr>
          </a:p>
        </p:txBody>
      </p:sp>
      <p:cxnSp>
        <p:nvCxnSpPr>
          <p:cNvPr id="11" name="Straight Arrow Connector 10"/>
          <p:cNvCxnSpPr/>
          <p:nvPr/>
        </p:nvCxnSpPr>
        <p:spPr>
          <a:xfrm rot="5400000">
            <a:off x="4762500" y="5295900"/>
            <a:ext cx="990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7" idx="0"/>
          </p:cNvCxnSpPr>
          <p:nvPr/>
        </p:nvCxnSpPr>
        <p:spPr>
          <a:xfrm rot="5400000">
            <a:off x="7163594" y="4952206"/>
            <a:ext cx="304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9537428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solidFill>
                  <a:schemeClr val="tx1"/>
                </a:solidFill>
              </a:rPr>
              <a:t>从</a:t>
            </a:r>
            <a:r>
              <a:rPr dirty="0" smtClean="0">
                <a:solidFill>
                  <a:schemeClr val="tx1"/>
                </a:solidFill>
              </a:rPr>
              <a:t>VHD</a:t>
            </a:r>
            <a:r>
              <a:rPr lang="zh-CN" altLang="en-US" dirty="0" smtClean="0">
                <a:solidFill>
                  <a:schemeClr val="tx1"/>
                </a:solidFill>
              </a:rPr>
              <a:t>中引导的策略</a:t>
            </a:r>
            <a:endParaRPr lang="en-US" dirty="0">
              <a:solidFill>
                <a:schemeClr val="tx1"/>
              </a:solidFill>
            </a:endParaRPr>
          </a:p>
        </p:txBody>
      </p:sp>
      <p:sp>
        <p:nvSpPr>
          <p:cNvPr id="3" name="Content Placeholder 2"/>
          <p:cNvSpPr>
            <a:spLocks noGrp="1"/>
          </p:cNvSpPr>
          <p:nvPr>
            <p:ph idx="1"/>
          </p:nvPr>
        </p:nvSpPr>
        <p:spPr>
          <a:xfrm>
            <a:off x="457200" y="1066800"/>
            <a:ext cx="8382000" cy="5459956"/>
          </a:xfrm>
        </p:spPr>
        <p:txBody>
          <a:bodyPr/>
          <a:lstStyle/>
          <a:p>
            <a:r>
              <a:rPr lang="en-US" sz="2800" dirty="0" smtClean="0">
                <a:solidFill>
                  <a:schemeClr val="tx1"/>
                </a:solidFill>
              </a:rPr>
              <a:t>Differencing chain must reside on a single partition</a:t>
            </a:r>
          </a:p>
          <a:p>
            <a:pPr lvl="1"/>
            <a:r>
              <a:rPr lang="zh-CN" altLang="en-US" sz="2400" dirty="0" smtClean="0">
                <a:solidFill>
                  <a:schemeClr val="tx1"/>
                </a:solidFill>
              </a:rPr>
              <a:t>相同的</a:t>
            </a:r>
            <a:r>
              <a:rPr lang="en-US" sz="2400" dirty="0" smtClean="0">
                <a:solidFill>
                  <a:schemeClr val="tx1"/>
                </a:solidFill>
              </a:rPr>
              <a:t>LUN</a:t>
            </a:r>
            <a:r>
              <a:rPr lang="zh-CN" altLang="en-US" sz="2400" dirty="0" smtClean="0">
                <a:solidFill>
                  <a:schemeClr val="tx1"/>
                </a:solidFill>
              </a:rPr>
              <a:t>使用</a:t>
            </a:r>
            <a:r>
              <a:rPr lang="en-US" sz="2400" dirty="0" err="1" smtClean="0">
                <a:solidFill>
                  <a:schemeClr val="tx1"/>
                </a:solidFill>
              </a:rPr>
              <a:t>iSCSI</a:t>
            </a:r>
            <a:r>
              <a:rPr lang="zh-CN" altLang="en-US" dirty="0" smtClean="0"/>
              <a:t>引导</a:t>
            </a:r>
            <a:endParaRPr lang="en-US" sz="2400" dirty="0" smtClean="0">
              <a:solidFill>
                <a:schemeClr val="tx1"/>
              </a:solidFill>
            </a:endParaRPr>
          </a:p>
          <a:p>
            <a:r>
              <a:rPr lang="zh-CN" altLang="en-US" sz="2800" dirty="0" smtClean="0">
                <a:solidFill>
                  <a:schemeClr val="tx1"/>
                </a:solidFill>
              </a:rPr>
              <a:t>动态</a:t>
            </a:r>
            <a:r>
              <a:rPr lang="en-US" sz="2800" dirty="0" smtClean="0">
                <a:solidFill>
                  <a:schemeClr val="tx1"/>
                </a:solidFill>
              </a:rPr>
              <a:t>VHD</a:t>
            </a:r>
            <a:r>
              <a:rPr lang="zh-CN" altLang="en-US" sz="2800" dirty="0" smtClean="0">
                <a:solidFill>
                  <a:schemeClr val="tx1"/>
                </a:solidFill>
              </a:rPr>
              <a:t>默认预先扩展</a:t>
            </a:r>
            <a:endParaRPr lang="en-US" sz="2800" dirty="0" smtClean="0">
              <a:solidFill>
                <a:schemeClr val="tx1"/>
              </a:solidFill>
            </a:endParaRPr>
          </a:p>
          <a:p>
            <a:pPr lvl="1"/>
            <a:r>
              <a:rPr lang="zh-CN" altLang="en-US" sz="2400" dirty="0" smtClean="0">
                <a:solidFill>
                  <a:schemeClr val="tx1"/>
                </a:solidFill>
              </a:rPr>
              <a:t>用户在建立时设定最大值</a:t>
            </a:r>
            <a:endParaRPr lang="en-US" sz="2400" dirty="0" smtClean="0">
              <a:solidFill>
                <a:schemeClr val="tx1"/>
              </a:solidFill>
            </a:endParaRPr>
          </a:p>
          <a:p>
            <a:r>
              <a:rPr lang="zh-CN" altLang="en-US" sz="2800" dirty="0" smtClean="0">
                <a:solidFill>
                  <a:schemeClr val="tx1"/>
                </a:solidFill>
              </a:rPr>
              <a:t>不推荐嵌套的</a:t>
            </a:r>
            <a:r>
              <a:rPr lang="en-US" sz="2800" dirty="0" smtClean="0">
                <a:solidFill>
                  <a:schemeClr val="tx1"/>
                </a:solidFill>
              </a:rPr>
              <a:t>VHD</a:t>
            </a:r>
          </a:p>
          <a:p>
            <a:pPr lvl="1"/>
            <a:r>
              <a:rPr lang="zh-CN" altLang="en-US" sz="2400" dirty="0" smtClean="0">
                <a:solidFill>
                  <a:schemeClr val="tx1"/>
                </a:solidFill>
              </a:rPr>
              <a:t>不支持嵌套深度</a:t>
            </a:r>
            <a:r>
              <a:rPr lang="en-US" altLang="zh-CN" sz="2400" dirty="0" smtClean="0">
                <a:solidFill>
                  <a:schemeClr val="tx1"/>
                </a:solidFill>
              </a:rPr>
              <a:t>&gt;2</a:t>
            </a:r>
            <a:endParaRPr lang="en-US" sz="2400" dirty="0" smtClean="0">
              <a:solidFill>
                <a:schemeClr val="tx1"/>
              </a:solidFill>
            </a:endParaRPr>
          </a:p>
          <a:p>
            <a:r>
              <a:rPr lang="zh-CN" altLang="en-US" sz="2800" dirty="0" smtClean="0">
                <a:solidFill>
                  <a:schemeClr val="tx1"/>
                </a:solidFill>
              </a:rPr>
              <a:t>非引导</a:t>
            </a:r>
            <a:r>
              <a:rPr lang="en-US" altLang="zh-CN" sz="2800" dirty="0" smtClean="0">
                <a:solidFill>
                  <a:schemeClr val="tx1"/>
                </a:solidFill>
              </a:rPr>
              <a:t>VHD</a:t>
            </a:r>
            <a:r>
              <a:rPr lang="zh-CN" altLang="en-US" sz="2800" dirty="0" smtClean="0">
                <a:solidFill>
                  <a:schemeClr val="tx1"/>
                </a:solidFill>
              </a:rPr>
              <a:t>不自动加载</a:t>
            </a:r>
            <a:endParaRPr lang="en-US" sz="2800" dirty="0" smtClean="0">
              <a:solidFill>
                <a:schemeClr val="tx1"/>
              </a:solidFill>
            </a:endParaRPr>
          </a:p>
          <a:p>
            <a:r>
              <a:rPr lang="en-US" sz="2800" dirty="0" err="1" smtClean="0">
                <a:solidFill>
                  <a:schemeClr val="tx1"/>
                </a:solidFill>
              </a:rPr>
              <a:t>Pagefile</a:t>
            </a:r>
            <a:r>
              <a:rPr lang="zh-CN" altLang="en-US" sz="2800" dirty="0" smtClean="0">
                <a:solidFill>
                  <a:schemeClr val="tx1"/>
                </a:solidFill>
              </a:rPr>
              <a:t>和</a:t>
            </a:r>
            <a:r>
              <a:rPr lang="en-US" sz="2800" dirty="0" smtClean="0">
                <a:solidFill>
                  <a:schemeClr val="tx1"/>
                </a:solidFill>
              </a:rPr>
              <a:t>boot loader/boot store</a:t>
            </a:r>
            <a:r>
              <a:rPr lang="zh-CN" altLang="en-US" sz="2800" dirty="0" smtClean="0">
                <a:solidFill>
                  <a:schemeClr val="tx1"/>
                </a:solidFill>
              </a:rPr>
              <a:t>在</a:t>
            </a:r>
            <a:r>
              <a:rPr lang="en-US" altLang="zh-CN" sz="2800" dirty="0" smtClean="0">
                <a:solidFill>
                  <a:schemeClr val="tx1"/>
                </a:solidFill>
              </a:rPr>
              <a:t>VHD</a:t>
            </a:r>
            <a:r>
              <a:rPr lang="zh-CN" altLang="en-US" sz="2800" dirty="0" smtClean="0">
                <a:solidFill>
                  <a:schemeClr val="tx1"/>
                </a:solidFill>
              </a:rPr>
              <a:t>外面</a:t>
            </a:r>
            <a:endParaRPr lang="en-US" sz="2800" dirty="0" smtClean="0">
              <a:solidFill>
                <a:schemeClr val="tx1"/>
              </a:solidFill>
            </a:endParaRPr>
          </a:p>
          <a:p>
            <a:r>
              <a:rPr lang="zh-CN" altLang="en-US" sz="2800" dirty="0" smtClean="0">
                <a:solidFill>
                  <a:schemeClr val="tx1"/>
                </a:solidFill>
              </a:rPr>
              <a:t>不支持休眠及</a:t>
            </a:r>
            <a:r>
              <a:rPr lang="en-US" sz="2800" dirty="0" err="1" smtClean="0">
                <a:solidFill>
                  <a:schemeClr val="tx1"/>
                </a:solidFill>
              </a:rPr>
              <a:t>BitLocker</a:t>
            </a:r>
            <a:endParaRPr lang="en-US" sz="2800" dirty="0" smtClean="0">
              <a:solidFill>
                <a:schemeClr val="tx1"/>
              </a:solidFill>
            </a:endParaRPr>
          </a:p>
        </p:txBody>
      </p:sp>
    </p:spTree>
    <p:extLst>
      <p:ext uri="{BB962C8B-B14F-4D97-AF65-F5344CB8AC3E}">
        <p14:creationId xmlns:p14="http://schemas.microsoft.com/office/powerpoint/2010/main" xmlns="" val="125291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本地虚拟磁盘</a:t>
            </a:r>
            <a:endParaRPr lang="zh-CN" altLang="en-US" dirty="0"/>
          </a:p>
        </p:txBody>
      </p:sp>
    </p:spTree>
    <p:extLst>
      <p:ext uri="{BB962C8B-B14F-4D97-AF65-F5344CB8AC3E}">
        <p14:creationId xmlns:p14="http://schemas.microsoft.com/office/powerpoint/2010/main" xmlns="" val="8863399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en-US" dirty="0"/>
          </a:p>
        </p:txBody>
      </p:sp>
      <p:sp>
        <p:nvSpPr>
          <p:cNvPr id="3" name="Text Placeholder 2"/>
          <p:cNvSpPr>
            <a:spLocks noGrp="1"/>
          </p:cNvSpPr>
          <p:nvPr>
            <p:ph type="body" sz="quarter" idx="10"/>
          </p:nvPr>
        </p:nvSpPr>
        <p:spPr>
          <a:xfrm>
            <a:off x="381000" y="1411552"/>
            <a:ext cx="8382000" cy="4393711"/>
          </a:xfrm>
        </p:spPr>
        <p:txBody>
          <a:bodyPr>
            <a:normAutofit/>
          </a:bodyPr>
          <a:lstStyle/>
          <a:p>
            <a:r>
              <a:rPr lang="zh-CN" altLang="en-US" dirty="0" smtClean="0">
                <a:solidFill>
                  <a:schemeClr val="tx1"/>
                </a:solidFill>
              </a:rPr>
              <a:t>微软继续致力于桌面虚拟化</a:t>
            </a:r>
            <a:endParaRPr lang="en-US" altLang="zh-CN" dirty="0" smtClean="0">
              <a:solidFill>
                <a:schemeClr val="tx1"/>
              </a:solidFill>
            </a:endParaRPr>
          </a:p>
          <a:p>
            <a:r>
              <a:rPr lang="zh-CN" altLang="en-US" dirty="0" smtClean="0"/>
              <a:t>应用程序兼容性是</a:t>
            </a:r>
            <a:r>
              <a:rPr lang="en-US" altLang="zh-CN" dirty="0" smtClean="0"/>
              <a:t>Windows 7</a:t>
            </a:r>
            <a:r>
              <a:rPr lang="zh-CN" altLang="en-US" dirty="0" smtClean="0"/>
              <a:t>虚拟化的最主要的应用场景</a:t>
            </a:r>
            <a:endParaRPr lang="en-US" dirty="0" smtClean="0">
              <a:solidFill>
                <a:schemeClr val="tx1"/>
              </a:solidFill>
            </a:endParaRPr>
          </a:p>
          <a:p>
            <a:r>
              <a:rPr lang="zh-CN" altLang="en-US" dirty="0" smtClean="0">
                <a:solidFill>
                  <a:schemeClr val="tx1"/>
                </a:solidFill>
              </a:rPr>
              <a:t>本地虚拟磁盘支持带来了新的、吸引人的应用场景</a:t>
            </a:r>
            <a:endParaRPr dirty="0" smtClean="0">
              <a:solidFill>
                <a:schemeClr val="tx1"/>
              </a:solidFill>
            </a:endParaRPr>
          </a:p>
          <a:p>
            <a:r>
              <a:rPr lang="zh-CN" altLang="en-US" dirty="0" smtClean="0">
                <a:solidFill>
                  <a:schemeClr val="tx1"/>
                </a:solidFill>
              </a:rPr>
              <a:t>在您的环境中评估</a:t>
            </a:r>
            <a:r>
              <a:rPr dirty="0" smtClean="0">
                <a:solidFill>
                  <a:schemeClr val="tx1"/>
                </a:solidFill>
              </a:rPr>
              <a:t>Virtual PC</a:t>
            </a:r>
            <a:r>
              <a:rPr lang="zh-CN" altLang="en-US" dirty="0" smtClean="0">
                <a:solidFill>
                  <a:schemeClr val="tx1"/>
                </a:solidFill>
              </a:rPr>
              <a:t>以及</a:t>
            </a:r>
            <a:r>
              <a:rPr lang="en-US" altLang="zh-CN" dirty="0" smtClean="0">
                <a:solidFill>
                  <a:schemeClr val="tx1"/>
                </a:solidFill>
              </a:rPr>
              <a:t>M</a:t>
            </a:r>
            <a:r>
              <a:rPr dirty="0" smtClean="0">
                <a:solidFill>
                  <a:schemeClr val="tx1"/>
                </a:solidFill>
              </a:rPr>
              <a:t>ED-V</a:t>
            </a:r>
            <a:r>
              <a:rPr lang="zh-CN" altLang="en-US" dirty="0" smtClean="0">
                <a:solidFill>
                  <a:schemeClr val="tx1"/>
                </a:solidFill>
              </a:rPr>
              <a:t>来解决应用程序兼容性问题</a:t>
            </a:r>
            <a:endParaRPr lang="en-US" dirty="0" smtClean="0">
              <a:solidFill>
                <a:schemeClr val="tx1"/>
              </a:solidFill>
            </a:endParaRPr>
          </a:p>
          <a:p>
            <a:r>
              <a:rPr lang="zh-CN" altLang="en-US" dirty="0" smtClean="0"/>
              <a:t>评估本地虚拟磁盘支持</a:t>
            </a:r>
            <a:endParaRPr lang="en-US" dirty="0">
              <a:solidFill>
                <a:schemeClr val="tx1"/>
              </a:solidFill>
            </a:endParaRPr>
          </a:p>
        </p:txBody>
      </p:sp>
    </p:spTree>
    <p:extLst>
      <p:ext uri="{BB962C8B-B14F-4D97-AF65-F5344CB8AC3E}">
        <p14:creationId xmlns:p14="http://schemas.microsoft.com/office/powerpoint/2010/main" xmlns="" val="306288138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extLst>
      <p:ext uri="{BB962C8B-B14F-4D97-AF65-F5344CB8AC3E}">
        <p14:creationId xmlns:p14="http://schemas.microsoft.com/office/powerpoint/2010/main" xmlns="" val="31004709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en-US" altLang="zh-CN" smtClean="0"/>
              <a:t>Ask the </a:t>
            </a:r>
            <a:r>
              <a:rPr lang="en-US" altLang="zh-CN" dirty="0" smtClean="0"/>
              <a:t>Expert (F4)</a:t>
            </a:r>
            <a:br>
              <a:rPr lang="en-US" altLang="zh-CN" dirty="0" smtClean="0"/>
            </a:br>
            <a:r>
              <a:rPr lang="en-US" altLang="zh-CN" sz="1400" dirty="0" smtClean="0"/>
              <a:t>In next 70 minutes, I will be available at the “</a:t>
            </a:r>
            <a:r>
              <a:rPr lang="en-US" altLang="zh-CN" sz="1400" smtClean="0"/>
              <a:t>Ask the </a:t>
            </a:r>
            <a:r>
              <a:rPr lang="en-US" altLang="zh-CN" sz="1400" dirty="0" smtClean="0"/>
              <a:t>Expert” area to answer your questions</a:t>
            </a:r>
            <a:endParaRPr lang="zh-CN" altLang="en-US" dirty="0"/>
          </a:p>
        </p:txBody>
      </p:sp>
      <p:pic>
        <p:nvPicPr>
          <p:cNvPr id="4" name="图片 3" descr="4层.jpg"/>
          <p:cNvPicPr>
            <a:picLocks noChangeAspect="1"/>
          </p:cNvPicPr>
          <p:nvPr/>
        </p:nvPicPr>
        <p:blipFill>
          <a:blip r:embed="rId3"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xmlns="" val="4096465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513653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42204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Virtual PC </a:t>
            </a:r>
            <a:r>
              <a:rPr lang="zh-CN" altLang="en-US" dirty="0" smtClean="0"/>
              <a:t>历史</a:t>
            </a:r>
            <a:endParaRPr lang="en-US" dirty="0"/>
          </a:p>
        </p:txBody>
      </p:sp>
      <p:sp>
        <p:nvSpPr>
          <p:cNvPr id="3" name="Text Placeholder 2"/>
          <p:cNvSpPr>
            <a:spLocks noGrp="1"/>
          </p:cNvSpPr>
          <p:nvPr>
            <p:ph type="body" sz="quarter" idx="10"/>
          </p:nvPr>
        </p:nvSpPr>
        <p:spPr>
          <a:xfrm>
            <a:off x="381000" y="1411553"/>
            <a:ext cx="8382000" cy="849463"/>
          </a:xfrm>
        </p:spPr>
        <p:txBody>
          <a:bodyPr>
            <a:normAutofit fontScale="92500" lnSpcReduction="10000"/>
          </a:bodyPr>
          <a:lstStyle/>
          <a:p>
            <a:r>
              <a:rPr dirty="0" smtClean="0">
                <a:solidFill>
                  <a:schemeClr val="tx1"/>
                </a:solidFill>
              </a:rPr>
              <a:t>1997 </a:t>
            </a:r>
            <a:r>
              <a:rPr lang="en-US" dirty="0" smtClean="0">
                <a:solidFill>
                  <a:schemeClr val="tx1"/>
                </a:solidFill>
              </a:rPr>
              <a:t>–</a:t>
            </a:r>
            <a:r>
              <a:rPr dirty="0" smtClean="0">
                <a:solidFill>
                  <a:schemeClr val="tx1"/>
                </a:solidFill>
              </a:rPr>
              <a:t> Virtual PC for Mac 1.0</a:t>
            </a:r>
          </a:p>
          <a:p>
            <a:pPr lvl="1"/>
            <a:r>
              <a:rPr lang="zh-CN" altLang="en-US" sz="2400" dirty="0" smtClean="0">
                <a:solidFill>
                  <a:schemeClr val="tx1"/>
                </a:solidFill>
              </a:rPr>
              <a:t>专注于在</a:t>
            </a:r>
            <a:r>
              <a:rPr lang="en-US" altLang="zh-CN" sz="2400" dirty="0" smtClean="0">
                <a:solidFill>
                  <a:schemeClr val="tx1"/>
                </a:solidFill>
              </a:rPr>
              <a:t>Mac</a:t>
            </a:r>
            <a:r>
              <a:rPr lang="zh-CN" altLang="en-US" sz="2400" dirty="0" smtClean="0">
                <a:solidFill>
                  <a:schemeClr val="tx1"/>
                </a:solidFill>
              </a:rPr>
              <a:t>上运行</a:t>
            </a:r>
            <a:r>
              <a:rPr lang="en-US" altLang="zh-CN" sz="2400" dirty="0" smtClean="0">
                <a:solidFill>
                  <a:schemeClr val="tx1"/>
                </a:solidFill>
              </a:rPr>
              <a:t>Windows</a:t>
            </a:r>
            <a:r>
              <a:rPr lang="zh-CN" altLang="en-US" sz="2400" dirty="0" smtClean="0">
                <a:solidFill>
                  <a:schemeClr val="tx1"/>
                </a:solidFill>
              </a:rPr>
              <a:t>应用程序</a:t>
            </a:r>
            <a:endParaRPr sz="2400" dirty="0" smtClean="0">
              <a:solidFill>
                <a:schemeClr val="tx1"/>
              </a:solidFill>
            </a:endParaRPr>
          </a:p>
        </p:txBody>
      </p:sp>
      <p:sp>
        <p:nvSpPr>
          <p:cNvPr id="4" name="Rectangle 3"/>
          <p:cNvSpPr/>
          <p:nvPr/>
        </p:nvSpPr>
        <p:spPr>
          <a:xfrm>
            <a:off x="304800" y="2362201"/>
            <a:ext cx="8153400" cy="941796"/>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2001 – Virtual PC 4.0 for Windows</a:t>
            </a:r>
          </a:p>
          <a:p>
            <a:pPr marL="855663" lvl="1" indent="-395288">
              <a:lnSpc>
                <a:spcPct val="90000"/>
              </a:lnSpc>
              <a:spcBef>
                <a:spcPct val="20000"/>
              </a:spcBef>
              <a:buClr>
                <a:srgbClr val="FFFFFF"/>
              </a:buClr>
              <a:buSzPct val="70000"/>
              <a:buFont typeface="Wingdings" pitchFamily="2" charset="2"/>
              <a:buChar char="l"/>
            </a:pPr>
            <a:r>
              <a:rPr lang="zh-CN" altLang="en-US" sz="2400" dirty="0" smtClean="0"/>
              <a:t>专注于在</a:t>
            </a:r>
            <a:r>
              <a:rPr lang="en-US" altLang="zh-CN" sz="2400" dirty="0" smtClean="0"/>
              <a:t>Windows 2000 / XP</a:t>
            </a:r>
            <a:r>
              <a:rPr lang="zh-CN" altLang="en-US" sz="2400" dirty="0" smtClean="0"/>
              <a:t>上运行较旧的应用程序</a:t>
            </a:r>
            <a:endParaRPr lang="en-US" sz="2400" dirty="0" smtClean="0"/>
          </a:p>
        </p:txBody>
      </p:sp>
      <p:sp>
        <p:nvSpPr>
          <p:cNvPr id="5" name="Rectangle 4"/>
          <p:cNvSpPr/>
          <p:nvPr/>
        </p:nvSpPr>
        <p:spPr>
          <a:xfrm>
            <a:off x="304800" y="3657601"/>
            <a:ext cx="8305800" cy="1274195"/>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2003 – Microsoft Virtual PC 2004</a:t>
            </a:r>
          </a:p>
          <a:p>
            <a:pPr marL="855663" lvl="1" indent="-395288">
              <a:lnSpc>
                <a:spcPct val="90000"/>
              </a:lnSpc>
              <a:spcBef>
                <a:spcPct val="20000"/>
              </a:spcBef>
              <a:buClr>
                <a:srgbClr val="FFFFFF"/>
              </a:buClr>
              <a:buSzPct val="70000"/>
              <a:buFont typeface="Wingdings" pitchFamily="2" charset="2"/>
              <a:buChar char="l"/>
            </a:pPr>
            <a:r>
              <a:rPr lang="zh-CN" altLang="en-US" sz="2400" dirty="0" smtClean="0"/>
              <a:t>两个主要市场：在企业中的较旧的应用程序兼容性以及开发</a:t>
            </a:r>
            <a:r>
              <a:rPr lang="en-US" altLang="zh-CN" sz="2400" dirty="0" smtClean="0"/>
              <a:t>/</a:t>
            </a:r>
            <a:r>
              <a:rPr lang="zh-CN" altLang="en-US" sz="2400" dirty="0" smtClean="0"/>
              <a:t>测试</a:t>
            </a:r>
            <a:endParaRPr lang="en-US" sz="2400" dirty="0" smtClean="0"/>
          </a:p>
        </p:txBody>
      </p:sp>
      <p:sp>
        <p:nvSpPr>
          <p:cNvPr id="6" name="Rectangle 5"/>
          <p:cNvSpPr/>
          <p:nvPr/>
        </p:nvSpPr>
        <p:spPr>
          <a:xfrm>
            <a:off x="304800" y="5013176"/>
            <a:ext cx="8382000" cy="941796"/>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2007 – Microsoft Virtual PC 2007</a:t>
            </a:r>
          </a:p>
          <a:p>
            <a:pPr marL="855663" lvl="1" indent="-395288">
              <a:lnSpc>
                <a:spcPct val="90000"/>
              </a:lnSpc>
              <a:spcBef>
                <a:spcPct val="20000"/>
              </a:spcBef>
              <a:buClr>
                <a:srgbClr val="FFFFFF"/>
              </a:buClr>
              <a:buSzPct val="70000"/>
              <a:buFont typeface="Wingdings" pitchFamily="2" charset="2"/>
              <a:buChar char="l"/>
            </a:pPr>
            <a:r>
              <a:rPr lang="zh-CN" altLang="en-US" sz="2400" dirty="0" smtClean="0"/>
              <a:t>增加对</a:t>
            </a:r>
            <a:r>
              <a:rPr lang="en-US" altLang="zh-CN" sz="2400" dirty="0" smtClean="0"/>
              <a:t>64-bit</a:t>
            </a:r>
            <a:r>
              <a:rPr lang="zh-CN" altLang="en-US" sz="2400" dirty="0" smtClean="0"/>
              <a:t>宿主的支持、硬件虚拟化</a:t>
            </a:r>
            <a:endParaRPr lang="en-US" sz="2400" dirty="0"/>
          </a:p>
        </p:txBody>
      </p:sp>
    </p:spTree>
    <p:extLst>
      <p:ext uri="{BB962C8B-B14F-4D97-AF65-F5344CB8AC3E}">
        <p14:creationId xmlns:p14="http://schemas.microsoft.com/office/powerpoint/2010/main" xmlns="" val="12161606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227468" y="1066800"/>
            <a:ext cx="8689063" cy="4600309"/>
          </a:xfrm>
          <a:prstGeom prst="roundRect">
            <a:avLst>
              <a:gd name="adj" fmla="val 13686"/>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pic>
        <p:nvPicPr>
          <p:cNvPr id="1026" name="Picture 2" descr="D:\DVD_ART35\Artwork_Imagery\Brand Photos\Scenarios\FY08 Brand - Business - No_exp\group four meeting laptop conference room business meeting customer.png"/>
          <p:cNvPicPr>
            <a:picLocks noChangeAspect="1" noChangeArrowheads="1"/>
          </p:cNvPicPr>
          <p:nvPr/>
        </p:nvPicPr>
        <p:blipFill>
          <a:blip r:embed="rId4" cstate="print"/>
          <a:srcRect l="3604" r="3586"/>
          <a:stretch>
            <a:fillRect/>
          </a:stretch>
        </p:blipFill>
        <p:spPr bwMode="auto">
          <a:xfrm>
            <a:off x="3028548" y="1066801"/>
            <a:ext cx="5887983" cy="4882479"/>
          </a:xfrm>
          <a:prstGeom prst="rect">
            <a:avLst/>
          </a:prstGeom>
          <a:noFill/>
        </p:spPr>
      </p:pic>
      <p:sp>
        <p:nvSpPr>
          <p:cNvPr id="2" name="Title 1"/>
          <p:cNvSpPr>
            <a:spLocks noGrp="1"/>
          </p:cNvSpPr>
          <p:nvPr>
            <p:ph type="title"/>
          </p:nvPr>
        </p:nvSpPr>
        <p:spPr>
          <a:xfrm>
            <a:off x="387054" y="228601"/>
            <a:ext cx="8375946" cy="664797"/>
          </a:xfrm>
        </p:spPr>
        <p:txBody>
          <a:bodyPr>
            <a:normAutofit fontScale="90000"/>
          </a:bodyPr>
          <a:lstStyle/>
          <a:p>
            <a:r>
              <a:rPr lang="zh-CN" altLang="en-US" dirty="0" smtClean="0"/>
              <a:t>主要的用户挑战</a:t>
            </a:r>
            <a:endParaRPr lang="en-US" dirty="0"/>
          </a:p>
        </p:txBody>
      </p:sp>
      <p:sp>
        <p:nvSpPr>
          <p:cNvPr id="9" name="Rectangle 8"/>
          <p:cNvSpPr/>
          <p:nvPr/>
        </p:nvSpPr>
        <p:spPr>
          <a:xfrm>
            <a:off x="513293" y="1628800"/>
            <a:ext cx="3830047" cy="803289"/>
          </a:xfrm>
          <a:prstGeom prst="rect">
            <a:avLst/>
          </a:prstGeom>
          <a:noFill/>
          <a:ln>
            <a:noFill/>
            <a:headEnd type="none" w="med" len="med"/>
            <a:tailEnd type="none" w="med" len="med"/>
          </a:ln>
          <a:effectLst>
            <a:outerShdw blurRad="50800" dist="38100" dir="5400000" rotWithShape="0">
              <a:srgbClr val="000000">
                <a:alpha val="35000"/>
              </a:srgbClr>
            </a:outerShdw>
          </a:effectLst>
        </p:spPr>
        <p:txBody>
          <a:bodyPr wrap="square" lIns="91430" tIns="45716" rIns="91430" bIns="45716">
            <a:spAutoFit/>
          </a:bodyPr>
          <a:lstStyle/>
          <a:p>
            <a:pPr eaLnBrk="0" fontAlgn="base" hangingPunct="0">
              <a:lnSpc>
                <a:spcPct val="90000"/>
              </a:lnSpc>
              <a:spcBef>
                <a:spcPct val="30000"/>
              </a:spcBef>
              <a:spcAft>
                <a:spcPct val="0"/>
              </a:spcAft>
            </a:pPr>
            <a:r>
              <a:rPr lang="en-US" sz="1400" dirty="0" smtClean="0">
                <a:latin typeface="Segoe Print" pitchFamily="2" charset="0"/>
              </a:rPr>
              <a:t>“</a:t>
            </a:r>
            <a:r>
              <a:rPr lang="zh-CN" altLang="en-US" sz="1400" dirty="0" smtClean="0">
                <a:latin typeface="Segoe Print" pitchFamily="2" charset="0"/>
              </a:rPr>
              <a:t>如果它不能很好的与</a:t>
            </a:r>
            <a:endParaRPr lang="en-US" altLang="zh-CN" sz="1400" dirty="0" smtClean="0">
              <a:latin typeface="Segoe Print" pitchFamily="2" charset="0"/>
            </a:endParaRPr>
          </a:p>
          <a:p>
            <a:pPr eaLnBrk="0" fontAlgn="base" hangingPunct="0">
              <a:lnSpc>
                <a:spcPct val="90000"/>
              </a:lnSpc>
              <a:spcBef>
                <a:spcPct val="30000"/>
              </a:spcBef>
              <a:spcAft>
                <a:spcPct val="0"/>
              </a:spcAft>
            </a:pPr>
            <a:r>
              <a:rPr lang="zh-CN" altLang="en-US" sz="1400" dirty="0" smtClean="0">
                <a:latin typeface="Segoe Print" pitchFamily="2" charset="0"/>
              </a:rPr>
              <a:t>我拥有的软件一起工作</a:t>
            </a:r>
            <a:endParaRPr lang="en-US" altLang="zh-CN" sz="1400" dirty="0" smtClean="0">
              <a:latin typeface="Segoe Print" pitchFamily="2" charset="0"/>
            </a:endParaRPr>
          </a:p>
          <a:p>
            <a:pPr eaLnBrk="0" fontAlgn="base" hangingPunct="0">
              <a:lnSpc>
                <a:spcPct val="90000"/>
              </a:lnSpc>
              <a:spcBef>
                <a:spcPct val="30000"/>
              </a:spcBef>
              <a:spcAft>
                <a:spcPct val="0"/>
              </a:spcAft>
            </a:pPr>
            <a:r>
              <a:rPr lang="zh-CN" altLang="en-US" sz="1400" dirty="0" smtClean="0">
                <a:latin typeface="Segoe Print" pitchFamily="2" charset="0"/>
              </a:rPr>
              <a:t>那它就不能为我工作。</a:t>
            </a:r>
            <a:r>
              <a:rPr lang="en-US" sz="1400" dirty="0" smtClean="0">
                <a:latin typeface="Segoe Print" pitchFamily="2" charset="0"/>
              </a:rPr>
              <a:t>”</a:t>
            </a:r>
            <a:endParaRPr lang="en-US" sz="1400" dirty="0">
              <a:latin typeface="Segoe Print" pitchFamily="2" charset="0"/>
            </a:endParaRPr>
          </a:p>
        </p:txBody>
      </p:sp>
      <p:sp>
        <p:nvSpPr>
          <p:cNvPr id="10" name="Rectangle 9"/>
          <p:cNvSpPr/>
          <p:nvPr/>
        </p:nvSpPr>
        <p:spPr>
          <a:xfrm>
            <a:off x="513293" y="2780928"/>
            <a:ext cx="3658553" cy="1061821"/>
          </a:xfrm>
          <a:prstGeom prst="rect">
            <a:avLst/>
          </a:prstGeom>
          <a:noFill/>
          <a:ln>
            <a:noFill/>
            <a:headEnd type="none" w="med" len="med"/>
            <a:tailEnd type="none" w="med" len="med"/>
          </a:ln>
          <a:effectLst>
            <a:outerShdw blurRad="50800" dist="38100" dir="5400000" rotWithShape="0">
              <a:srgbClr val="000000">
                <a:alpha val="35000"/>
              </a:srgbClr>
            </a:outerShdw>
          </a:effectLst>
        </p:spPr>
        <p:txBody>
          <a:bodyPr wrap="square" lIns="91430" tIns="45716" rIns="91430" bIns="45716">
            <a:spAutoFit/>
          </a:bodyPr>
          <a:lstStyle/>
          <a:p>
            <a:pPr indent="-1588" eaLnBrk="0" fontAlgn="base" hangingPunct="0">
              <a:lnSpc>
                <a:spcPct val="90000"/>
              </a:lnSpc>
              <a:spcBef>
                <a:spcPct val="30000"/>
              </a:spcBef>
              <a:spcAft>
                <a:spcPct val="0"/>
              </a:spcAft>
            </a:pPr>
            <a:r>
              <a:rPr lang="en-US" sz="1400" dirty="0" smtClean="0">
                <a:latin typeface="Segoe Print" pitchFamily="2" charset="0"/>
              </a:rPr>
              <a:t>“</a:t>
            </a:r>
            <a:r>
              <a:rPr lang="zh-CN" altLang="en-US" sz="1400" dirty="0" smtClean="0">
                <a:latin typeface="Segoe Print" pitchFamily="2" charset="0"/>
              </a:rPr>
              <a:t>时间就是金钱。我不能</a:t>
            </a:r>
            <a:endParaRPr lang="en-US" altLang="zh-CN" sz="1400" dirty="0" smtClean="0">
              <a:latin typeface="Segoe Print" pitchFamily="2" charset="0"/>
            </a:endParaRPr>
          </a:p>
          <a:p>
            <a:pPr indent="-1588" eaLnBrk="0" fontAlgn="base" hangingPunct="0">
              <a:lnSpc>
                <a:spcPct val="90000"/>
              </a:lnSpc>
              <a:spcBef>
                <a:spcPct val="30000"/>
              </a:spcBef>
              <a:spcAft>
                <a:spcPct val="0"/>
              </a:spcAft>
            </a:pPr>
            <a:r>
              <a:rPr lang="zh-CN" altLang="en-US" sz="1400" dirty="0" smtClean="0">
                <a:latin typeface="Segoe Print" pitchFamily="2" charset="0"/>
              </a:rPr>
              <a:t>使用一个缓慢的或者不可</a:t>
            </a:r>
            <a:endParaRPr lang="en-US" altLang="zh-CN" sz="1400" dirty="0" smtClean="0">
              <a:latin typeface="Segoe Print" pitchFamily="2" charset="0"/>
            </a:endParaRPr>
          </a:p>
          <a:p>
            <a:pPr indent="-1588" eaLnBrk="0" fontAlgn="base" hangingPunct="0">
              <a:lnSpc>
                <a:spcPct val="90000"/>
              </a:lnSpc>
              <a:spcBef>
                <a:spcPct val="30000"/>
              </a:spcBef>
              <a:spcAft>
                <a:spcPct val="0"/>
              </a:spcAft>
            </a:pPr>
            <a:r>
              <a:rPr lang="zh-CN" altLang="en-US" sz="1400" dirty="0" smtClean="0">
                <a:latin typeface="Segoe Print" pitchFamily="2" charset="0"/>
              </a:rPr>
              <a:t>靠的计算机。我根本不能</a:t>
            </a:r>
            <a:endParaRPr lang="en-US" altLang="zh-CN" sz="1400" dirty="0" smtClean="0">
              <a:latin typeface="Segoe Print" pitchFamily="2" charset="0"/>
            </a:endParaRPr>
          </a:p>
          <a:p>
            <a:pPr indent="-1588" eaLnBrk="0" fontAlgn="base" hangingPunct="0">
              <a:lnSpc>
                <a:spcPct val="90000"/>
              </a:lnSpc>
              <a:spcBef>
                <a:spcPct val="30000"/>
              </a:spcBef>
              <a:spcAft>
                <a:spcPct val="0"/>
              </a:spcAft>
            </a:pPr>
            <a:r>
              <a:rPr lang="zh-CN" altLang="en-US" sz="1400" dirty="0" smtClean="0">
                <a:latin typeface="Segoe Print" pitchFamily="2" charset="0"/>
              </a:rPr>
              <a:t>拥有它。</a:t>
            </a:r>
            <a:r>
              <a:rPr lang="en-US" sz="1400" dirty="0" smtClean="0">
                <a:latin typeface="Segoe Print" pitchFamily="2" charset="0"/>
              </a:rPr>
              <a:t>”</a:t>
            </a:r>
          </a:p>
        </p:txBody>
      </p:sp>
      <p:sp>
        <p:nvSpPr>
          <p:cNvPr id="11" name="Rectangle 10"/>
          <p:cNvSpPr/>
          <p:nvPr/>
        </p:nvSpPr>
        <p:spPr>
          <a:xfrm>
            <a:off x="513293" y="4149080"/>
            <a:ext cx="2858244" cy="544756"/>
          </a:xfrm>
          <a:prstGeom prst="rect">
            <a:avLst/>
          </a:prstGeom>
          <a:noFill/>
          <a:ln>
            <a:noFill/>
            <a:headEnd type="none" w="med" len="med"/>
            <a:tailEnd type="none" w="med" len="med"/>
          </a:ln>
          <a:effectLst>
            <a:outerShdw blurRad="50800" dist="38100" dir="5400000" rotWithShape="0">
              <a:srgbClr val="000000">
                <a:alpha val="35000"/>
              </a:srgbClr>
            </a:outerShdw>
          </a:effectLst>
        </p:spPr>
        <p:txBody>
          <a:bodyPr wrap="square" lIns="91430" tIns="45716" rIns="91430" bIns="45716">
            <a:spAutoFit/>
          </a:bodyPr>
          <a:lstStyle/>
          <a:p>
            <a:pPr eaLnBrk="0" fontAlgn="base" hangingPunct="0">
              <a:lnSpc>
                <a:spcPct val="90000"/>
              </a:lnSpc>
              <a:spcBef>
                <a:spcPct val="30000"/>
              </a:spcBef>
              <a:spcAft>
                <a:spcPct val="0"/>
              </a:spcAft>
            </a:pPr>
            <a:r>
              <a:rPr lang="en-US" sz="1400" dirty="0" smtClean="0">
                <a:latin typeface="Segoe Print" pitchFamily="2" charset="0"/>
              </a:rPr>
              <a:t>“</a:t>
            </a:r>
            <a:r>
              <a:rPr lang="zh-CN" altLang="en-US" sz="1400" dirty="0" smtClean="0">
                <a:latin typeface="Segoe Print" pitchFamily="2" charset="0"/>
              </a:rPr>
              <a:t>当我上网的时候我需要</a:t>
            </a:r>
            <a:endParaRPr lang="en-US" altLang="zh-CN" sz="1400" dirty="0" smtClean="0">
              <a:latin typeface="Segoe Print" pitchFamily="2" charset="0"/>
            </a:endParaRPr>
          </a:p>
          <a:p>
            <a:pPr eaLnBrk="0" fontAlgn="base" hangingPunct="0">
              <a:lnSpc>
                <a:spcPct val="90000"/>
              </a:lnSpc>
              <a:spcBef>
                <a:spcPct val="30000"/>
              </a:spcBef>
              <a:spcAft>
                <a:spcPct val="0"/>
              </a:spcAft>
            </a:pPr>
            <a:r>
              <a:rPr lang="zh-CN" altLang="en-US" sz="1400" dirty="0" smtClean="0">
                <a:latin typeface="Segoe Print" pitchFamily="2" charset="0"/>
              </a:rPr>
              <a:t>知道我是安全的。</a:t>
            </a:r>
            <a:r>
              <a:rPr lang="en-US" sz="1400" dirty="0" smtClean="0">
                <a:latin typeface="Segoe Print" pitchFamily="2" charset="0"/>
              </a:rPr>
              <a:t>”</a:t>
            </a:r>
          </a:p>
        </p:txBody>
      </p:sp>
      <p:cxnSp>
        <p:nvCxnSpPr>
          <p:cNvPr id="13" name="Straight Connector 12"/>
          <p:cNvCxnSpPr/>
          <p:nvPr/>
        </p:nvCxnSpPr>
        <p:spPr>
          <a:xfrm>
            <a:off x="570458" y="2564904"/>
            <a:ext cx="2057936" cy="1588"/>
          </a:xfrm>
          <a:prstGeom prst="line">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cxnSp>
      <p:cxnSp>
        <p:nvCxnSpPr>
          <p:cNvPr id="14" name="Straight Connector 13"/>
          <p:cNvCxnSpPr/>
          <p:nvPr/>
        </p:nvCxnSpPr>
        <p:spPr>
          <a:xfrm>
            <a:off x="570458" y="3933056"/>
            <a:ext cx="2057936" cy="1588"/>
          </a:xfrm>
          <a:prstGeom prst="line">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cxnSp>
      <p:cxnSp>
        <p:nvCxnSpPr>
          <p:cNvPr id="17" name="Straight Connector 16"/>
          <p:cNvCxnSpPr/>
          <p:nvPr/>
        </p:nvCxnSpPr>
        <p:spPr>
          <a:xfrm>
            <a:off x="3029739" y="1066800"/>
            <a:ext cx="0" cy="47209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96124502"/>
      </p:ext>
    </p:extLst>
  </p:cSld>
  <p:clrMapOvr>
    <a:masterClrMapping/>
  </p:clrMapOvr>
  <mc:AlternateContent xmlns:mc="http://schemas.openxmlformats.org/markup-compatibility/2006">
    <mc:Choice xmlns:p14="http://schemas.microsoft.com/office/powerpoint/2007/7/12/main" xmlns="" Requires="p14">
      <p:transition xmlns:p141="http://schemas.microsoft.com/office/powerpoint/2010/main" spd="slow" p141: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childTnLst>
                                </p:cTn>
                              </p:par>
                            </p:childTnLst>
                          </p:cTn>
                        </p:par>
                        <p:par>
                          <p:cTn id="12" fill="hold">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 Same Side Corner Rectangle 17"/>
          <p:cNvSpPr/>
          <p:nvPr/>
        </p:nvSpPr>
        <p:spPr bwMode="auto">
          <a:xfrm rot="16200000">
            <a:off x="-859337" y="2501661"/>
            <a:ext cx="4149634" cy="1943606"/>
          </a:xfrm>
          <a:prstGeom prst="round2SameRect">
            <a:avLst/>
          </a:prstGeom>
          <a:gradFill flip="none" rotWithShape="1">
            <a:gsLst>
              <a:gs pos="0">
                <a:schemeClr val="accent1">
                  <a:shade val="15000"/>
                  <a:satMod val="180000"/>
                  <a:alpha val="0"/>
                </a:schemeClr>
              </a:gs>
              <a:gs pos="50000">
                <a:schemeClr val="bg1">
                  <a:alpha val="60000"/>
                </a:schemeClr>
              </a:gs>
              <a:gs pos="100000">
                <a:schemeClr val="bg1">
                  <a:alpha val="33000"/>
                </a:schemeClr>
              </a:gs>
            </a:gsLst>
            <a:lin ang="16200000" scaled="0"/>
            <a:tileRect/>
          </a:gradFill>
          <a:ln>
            <a:gradFill>
              <a:gsLst>
                <a:gs pos="0">
                  <a:schemeClr val="tx1"/>
                </a:gs>
                <a:gs pos="50000">
                  <a:schemeClr val="tx1">
                    <a:alpha val="25000"/>
                  </a:schemeClr>
                </a:gs>
                <a:gs pos="100000">
                  <a:schemeClr val="tx1">
                    <a:alpha val="0"/>
                  </a:schemeClr>
                </a:gs>
              </a:gsLst>
              <a:lin ang="5400000" scaled="0"/>
            </a:gradFill>
            <a:headEnd type="none" w="med" len="med"/>
            <a:tailEnd type="none" w="med" len="med"/>
          </a:ln>
          <a:effectLst>
            <a:outerShdw blurRad="50800" dist="381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marL="0" lvl="1" indent="-342900" algn="ctr" defTabSz="914099" fontAlgn="base">
              <a:lnSpc>
                <a:spcPct val="90000"/>
              </a:lnSpc>
              <a:spcBef>
                <a:spcPct val="0"/>
              </a:spcBef>
              <a:spcAft>
                <a:spcPct val="0"/>
              </a:spcAft>
              <a:buClr>
                <a:schemeClr val="tx2"/>
              </a:buClr>
              <a:buSzPct val="80000"/>
              <a:buBlip>
                <a:blip r:embed="rId3"/>
              </a:buBlip>
              <a:tabLst>
                <a:tab pos="424590" algn="l"/>
              </a:tabLst>
              <a:defRPr/>
            </a:pPr>
            <a:endParaRPr lang="en-US" sz="2200" b="1" dirty="0" smtClean="0">
              <a:solidFill>
                <a:schemeClr val="tx1"/>
              </a:solidFill>
              <a:effectLst>
                <a:outerShdw blurRad="25400" dist="25400" dir="2700000" algn="tl">
                  <a:srgbClr val="000000">
                    <a:alpha val="23000"/>
                  </a:srgbClr>
                </a:outerShdw>
              </a:effectLst>
              <a:latin typeface="+mj-lt"/>
            </a:endParaRPr>
          </a:p>
        </p:txBody>
      </p:sp>
      <p:sp>
        <p:nvSpPr>
          <p:cNvPr id="5" name="Title 4"/>
          <p:cNvSpPr>
            <a:spLocks noGrp="1"/>
          </p:cNvSpPr>
          <p:nvPr>
            <p:ph type="title"/>
          </p:nvPr>
        </p:nvSpPr>
        <p:spPr>
          <a:xfrm>
            <a:off x="215703" y="116632"/>
            <a:ext cx="8375946" cy="1274195"/>
          </a:xfrm>
        </p:spPr>
        <p:txBody>
          <a:bodyPr>
            <a:normAutofit fontScale="90000"/>
          </a:bodyPr>
          <a:lstStyle/>
          <a:p>
            <a:r>
              <a:rPr sz="3600" dirty="0" smtClean="0">
                <a:solidFill>
                  <a:schemeClr val="tx1"/>
                </a:solidFill>
              </a:rPr>
              <a:t>Windows 7</a:t>
            </a:r>
            <a:r>
              <a:rPr lang="zh-CN" altLang="en-US" sz="3600" dirty="0" smtClean="0">
                <a:solidFill>
                  <a:schemeClr val="tx1"/>
                </a:solidFill>
              </a:rPr>
              <a:t>需要考虑到</a:t>
            </a:r>
            <a:r>
              <a:rPr sz="3600" dirty="0" smtClean="0">
                <a:solidFill>
                  <a:schemeClr val="tx1"/>
                </a:solidFill>
              </a:rPr>
              <a:t>Windows XP</a:t>
            </a:r>
            <a:r>
              <a:rPr lang="en-US" sz="3600" dirty="0" smtClean="0">
                <a:solidFill>
                  <a:schemeClr val="tx1"/>
                </a:solidFill>
              </a:rPr>
              <a:t/>
            </a:r>
            <a:br>
              <a:rPr lang="en-US" sz="3600" dirty="0" smtClean="0">
                <a:solidFill>
                  <a:schemeClr val="tx1"/>
                </a:solidFill>
              </a:rPr>
            </a:br>
            <a:r>
              <a:rPr lang="zh-CN" altLang="en-US" sz="3600" dirty="0" smtClean="0">
                <a:solidFill>
                  <a:schemeClr val="tx1"/>
                </a:solidFill>
              </a:rPr>
              <a:t>应用程序兼容性的问题</a:t>
            </a:r>
            <a:r>
              <a:rPr lang="en-US" sz="3600" dirty="0" smtClean="0">
                <a:solidFill>
                  <a:schemeClr val="tx1"/>
                </a:solidFill>
              </a:rPr>
              <a:t>… </a:t>
            </a:r>
            <a:r>
              <a:rPr sz="3600" dirty="0"/>
              <a:t/>
            </a:r>
            <a:br>
              <a:rPr sz="3600" dirty="0"/>
            </a:br>
            <a:endParaRPr sz="1800" dirty="0">
              <a:solidFill>
                <a:schemeClr val="tx1"/>
              </a:solidFill>
            </a:endParaRPr>
          </a:p>
        </p:txBody>
      </p:sp>
      <p:sp>
        <p:nvSpPr>
          <p:cNvPr id="11" name="Rectangle 10"/>
          <p:cNvSpPr/>
          <p:nvPr/>
        </p:nvSpPr>
        <p:spPr>
          <a:xfrm>
            <a:off x="2413735" y="1844824"/>
            <a:ext cx="6002313" cy="830997"/>
          </a:xfrm>
          <a:prstGeom prst="rect">
            <a:avLst/>
          </a:prstGeom>
        </p:spPr>
        <p:txBody>
          <a:bodyPr wrap="square" lIns="0" tIns="0" rIns="0" bIns="0">
            <a:spAutoFit/>
          </a:bodyPr>
          <a:lstStyle/>
          <a:p>
            <a:r>
              <a:rPr lang="en-US" dirty="0" smtClean="0">
                <a:effectLst>
                  <a:outerShdw blurRad="38100" dist="38100" dir="2700000" algn="tl">
                    <a:srgbClr val="000000">
                      <a:alpha val="43137"/>
                    </a:srgbClr>
                  </a:outerShdw>
                </a:effectLst>
                <a:latin typeface="Segoe Print" pitchFamily="2" charset="0"/>
              </a:rPr>
              <a:t>“</a:t>
            </a:r>
            <a:r>
              <a:rPr lang="zh-CN" altLang="en-US" dirty="0" smtClean="0">
                <a:effectLst>
                  <a:outerShdw blurRad="38100" dist="38100" dir="2700000" algn="tl">
                    <a:srgbClr val="000000">
                      <a:alpha val="43137"/>
                    </a:srgbClr>
                  </a:outerShdw>
                </a:effectLst>
                <a:latin typeface="Segoe Print" pitchFamily="2" charset="0"/>
              </a:rPr>
              <a:t>当</a:t>
            </a:r>
            <a:r>
              <a:rPr lang="en-US" altLang="zh-CN" dirty="0" smtClean="0">
                <a:effectLst>
                  <a:outerShdw blurRad="38100" dist="38100" dir="2700000" algn="tl">
                    <a:srgbClr val="000000">
                      <a:alpha val="43137"/>
                    </a:srgbClr>
                  </a:outerShdw>
                </a:effectLst>
                <a:latin typeface="Segoe Print" pitchFamily="2" charset="0"/>
              </a:rPr>
              <a:t>Windows 7</a:t>
            </a:r>
            <a:r>
              <a:rPr lang="zh-CN" altLang="en-US" dirty="0" smtClean="0">
                <a:effectLst>
                  <a:outerShdw blurRad="38100" dist="38100" dir="2700000" algn="tl">
                    <a:srgbClr val="000000">
                      <a:alpha val="43137"/>
                    </a:srgbClr>
                  </a:outerShdw>
                </a:effectLst>
                <a:latin typeface="Segoe Print" pitchFamily="2" charset="0"/>
              </a:rPr>
              <a:t>在今年或者</a:t>
            </a:r>
            <a:r>
              <a:rPr lang="en-US" altLang="zh-CN" dirty="0" smtClean="0">
                <a:effectLst>
                  <a:outerShdw blurRad="38100" dist="38100" dir="2700000" algn="tl">
                    <a:srgbClr val="000000">
                      <a:alpha val="43137"/>
                    </a:srgbClr>
                  </a:outerShdw>
                </a:effectLst>
                <a:latin typeface="Segoe Print" pitchFamily="2" charset="0"/>
              </a:rPr>
              <a:t>2010</a:t>
            </a:r>
            <a:r>
              <a:rPr lang="zh-CN" altLang="en-US" dirty="0" smtClean="0">
                <a:effectLst>
                  <a:outerShdw blurRad="38100" dist="38100" dir="2700000" algn="tl">
                    <a:srgbClr val="000000">
                      <a:alpha val="43137"/>
                    </a:srgbClr>
                  </a:outerShdw>
                </a:effectLst>
                <a:latin typeface="Segoe Print" pitchFamily="2" charset="0"/>
              </a:rPr>
              <a:t>初发布时，很多升级的</a:t>
            </a:r>
            <a:r>
              <a:rPr lang="en-US" altLang="zh-CN" dirty="0" smtClean="0">
                <a:effectLst>
                  <a:outerShdw blurRad="38100" dist="38100" dir="2700000" algn="tl">
                    <a:srgbClr val="000000">
                      <a:alpha val="43137"/>
                    </a:srgbClr>
                  </a:outerShdw>
                </a:effectLst>
                <a:latin typeface="Segoe Print" pitchFamily="2" charset="0"/>
              </a:rPr>
              <a:t>PC</a:t>
            </a:r>
            <a:r>
              <a:rPr lang="zh-CN" altLang="en-US" dirty="0" smtClean="0">
                <a:effectLst>
                  <a:outerShdw blurRad="38100" dist="38100" dir="2700000" algn="tl">
                    <a:srgbClr val="000000">
                      <a:alpha val="43137"/>
                    </a:srgbClr>
                  </a:outerShdw>
                </a:effectLst>
                <a:latin typeface="Segoe Print" pitchFamily="2" charset="0"/>
              </a:rPr>
              <a:t>用户将来自于</a:t>
            </a:r>
            <a:r>
              <a:rPr lang="en-US" altLang="zh-CN" dirty="0" smtClean="0">
                <a:effectLst>
                  <a:outerShdw blurRad="38100" dist="38100" dir="2700000" algn="tl">
                    <a:srgbClr val="000000">
                      <a:alpha val="43137"/>
                    </a:srgbClr>
                  </a:outerShdw>
                </a:effectLst>
                <a:latin typeface="Segoe Print" pitchFamily="2" charset="0"/>
              </a:rPr>
              <a:t>Windows XP</a:t>
            </a:r>
            <a:r>
              <a:rPr lang="zh-CN" altLang="en-US" dirty="0" smtClean="0">
                <a:effectLst>
                  <a:outerShdw blurRad="38100" dist="38100" dir="2700000" algn="tl">
                    <a:srgbClr val="000000">
                      <a:alpha val="43137"/>
                    </a:srgbClr>
                  </a:outerShdw>
                </a:effectLst>
                <a:latin typeface="Segoe Print" pitchFamily="2" charset="0"/>
              </a:rPr>
              <a:t>。</a:t>
            </a:r>
            <a:r>
              <a:rPr lang="en-US" dirty="0" smtClean="0">
                <a:effectLst>
                  <a:outerShdw blurRad="38100" dist="38100" dir="2700000" algn="tl">
                    <a:srgbClr val="000000">
                      <a:alpha val="43137"/>
                    </a:srgbClr>
                  </a:outerShdw>
                </a:effectLst>
                <a:latin typeface="Segoe Print" pitchFamily="2" charset="0"/>
              </a:rPr>
              <a:t>”</a:t>
            </a:r>
          </a:p>
          <a:p>
            <a:endParaRPr lang="en-US" dirty="0"/>
          </a:p>
        </p:txBody>
      </p:sp>
      <p:cxnSp>
        <p:nvCxnSpPr>
          <p:cNvPr id="20" name="Straight Connector 19"/>
          <p:cNvCxnSpPr/>
          <p:nvPr/>
        </p:nvCxnSpPr>
        <p:spPr>
          <a:xfrm rot="5400000">
            <a:off x="52491" y="3530063"/>
            <a:ext cx="4271966" cy="11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Picture 13" descr="PCWorld logo.gif"/>
          <p:cNvPicPr>
            <a:picLocks noChangeAspect="1"/>
          </p:cNvPicPr>
          <p:nvPr/>
        </p:nvPicPr>
        <p:blipFill>
          <a:blip r:embed="rId4" cstate="print"/>
          <a:stretch>
            <a:fillRect/>
          </a:stretch>
        </p:blipFill>
        <p:spPr>
          <a:xfrm>
            <a:off x="424971" y="1852710"/>
            <a:ext cx="1636107" cy="473990"/>
          </a:xfrm>
          <a:prstGeom prst="rect">
            <a:avLst/>
          </a:prstGeom>
        </p:spPr>
      </p:pic>
      <p:sp>
        <p:nvSpPr>
          <p:cNvPr id="16" name="Text Placeholder 1"/>
          <p:cNvSpPr txBox="1">
            <a:spLocks/>
          </p:cNvSpPr>
          <p:nvPr/>
        </p:nvSpPr>
        <p:spPr>
          <a:xfrm>
            <a:off x="2376885" y="4722125"/>
            <a:ext cx="6002313" cy="553998"/>
          </a:xfrm>
          <a:prstGeom prst="rect">
            <a:avLst/>
          </a:prstGeom>
        </p:spPr>
        <p:txBody>
          <a:bodyPr vert="horz" wrap="square" lIns="0" tIns="0" rIns="0" bIns="0" rtlCol="0">
            <a:spAutoFit/>
          </a:bodyPr>
          <a:lstStyle/>
          <a:p>
            <a:pPr lvl="0"/>
            <a:r>
              <a:rPr lang="en-US" sz="1600" dirty="0" smtClean="0">
                <a:effectLst>
                  <a:outerShdw blurRad="38100" dist="38100" dir="2700000" algn="tl">
                    <a:srgbClr val="000000">
                      <a:alpha val="43137"/>
                    </a:srgbClr>
                  </a:outerShdw>
                </a:effectLst>
                <a:latin typeface="Segoe Print" pitchFamily="2" charset="0"/>
              </a:rPr>
              <a:t>“</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所有</a:t>
            </a:r>
            <a:r>
              <a:rPr lang="en-US" altLang="zh-CN" spc="-150" dirty="0" smtClean="0">
                <a:ln w="3175">
                  <a:noFill/>
                </a:ln>
                <a:effectLst>
                  <a:outerShdw blurRad="50800" dist="38100" dir="2700000" algn="tl" rotWithShape="0">
                    <a:prstClr val="black">
                      <a:alpha val="40000"/>
                    </a:prstClr>
                  </a:outerShdw>
                </a:effectLst>
                <a:latin typeface="Segoe Print" pitchFamily="2" charset="0"/>
                <a:cs typeface="Arial" charset="0"/>
              </a:rPr>
              <a:t>XP</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的用户联合起来</a:t>
            </a:r>
            <a:r>
              <a:rPr lang="en-US"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 </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你打算要求额外的支持？计划现在迁移到</a:t>
            </a:r>
            <a:r>
              <a:rPr lang="en-US" altLang="zh-CN" spc="-150" dirty="0" smtClean="0">
                <a:ln w="3175">
                  <a:noFill/>
                </a:ln>
                <a:effectLst>
                  <a:outerShdw blurRad="50800" dist="38100" dir="2700000" algn="tl" rotWithShape="0">
                    <a:prstClr val="black">
                      <a:alpha val="40000"/>
                    </a:prstClr>
                  </a:outerShdw>
                </a:effectLst>
                <a:latin typeface="Segoe Print" pitchFamily="2" charset="0"/>
                <a:cs typeface="Arial" charset="0"/>
              </a:rPr>
              <a:t>Windows 7</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a:t>
            </a:r>
            <a:r>
              <a:rPr lang="en-US"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a:t>
            </a:r>
          </a:p>
        </p:txBody>
      </p:sp>
      <p:pic>
        <p:nvPicPr>
          <p:cNvPr id="13" name="Picture 4"/>
          <p:cNvPicPr>
            <a:picLocks noChangeAspect="1" noChangeArrowheads="1"/>
          </p:cNvPicPr>
          <p:nvPr/>
        </p:nvPicPr>
        <p:blipFill>
          <a:blip r:embed="rId5" cstate="print"/>
          <a:srcRect/>
          <a:stretch>
            <a:fillRect/>
          </a:stretch>
        </p:blipFill>
        <p:spPr bwMode="auto">
          <a:xfrm>
            <a:off x="425916" y="2914662"/>
            <a:ext cx="1635163" cy="1065689"/>
          </a:xfrm>
          <a:prstGeom prst="rect">
            <a:avLst/>
          </a:prstGeom>
          <a:noFill/>
          <a:ln w="9525">
            <a:noFill/>
            <a:miter lim="800000"/>
            <a:headEnd/>
            <a:tailEnd/>
          </a:ln>
          <a:effectLst/>
        </p:spPr>
      </p:pic>
      <p:sp>
        <p:nvSpPr>
          <p:cNvPr id="19" name="Rectangle 18"/>
          <p:cNvSpPr/>
          <p:nvPr/>
        </p:nvSpPr>
        <p:spPr>
          <a:xfrm>
            <a:off x="2324477" y="2892167"/>
            <a:ext cx="5829628" cy="646331"/>
          </a:xfrm>
          <a:prstGeom prst="rect">
            <a:avLst/>
          </a:prstGeom>
        </p:spPr>
        <p:txBody>
          <a:bodyPr wrap="square">
            <a:spAutoFit/>
          </a:bodyPr>
          <a:lstStyle/>
          <a:p>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 … </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一个最主要的来自</a:t>
            </a:r>
            <a:r>
              <a:rPr lang="en-US" altLang="zh-CN" spc="-150" dirty="0" smtClean="0">
                <a:ln w="3175">
                  <a:noFill/>
                </a:ln>
                <a:effectLst>
                  <a:outerShdw blurRad="50800" dist="38100" dir="2700000" algn="tl" rotWithShape="0">
                    <a:prstClr val="black">
                      <a:alpha val="40000"/>
                    </a:prstClr>
                  </a:outerShdw>
                </a:effectLst>
                <a:latin typeface="Segoe Print" pitchFamily="2" charset="0"/>
                <a:cs typeface="Arial" charset="0"/>
              </a:rPr>
              <a:t>Vista</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的抱怨是它缺乏驱动，而关键性的更高的硬件需求是</a:t>
            </a:r>
            <a:r>
              <a:rPr lang="en-US" altLang="zh-CN" spc="-150" dirty="0" smtClean="0">
                <a:ln w="3175">
                  <a:noFill/>
                </a:ln>
                <a:effectLst>
                  <a:outerShdw blurRad="50800" dist="38100" dir="2700000" algn="tl" rotWithShape="0">
                    <a:prstClr val="black">
                      <a:alpha val="40000"/>
                    </a:prstClr>
                  </a:outerShdw>
                </a:effectLst>
                <a:latin typeface="Segoe Print" pitchFamily="2" charset="0"/>
                <a:cs typeface="Arial" charset="0"/>
              </a:rPr>
              <a:t>Windows XP</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兼容性</a:t>
            </a:r>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a:t>
            </a:r>
          </a:p>
        </p:txBody>
      </p:sp>
      <p:sp>
        <p:nvSpPr>
          <p:cNvPr id="22" name="Rectangle 21"/>
          <p:cNvSpPr/>
          <p:nvPr/>
        </p:nvSpPr>
        <p:spPr>
          <a:xfrm>
            <a:off x="2320938" y="3929575"/>
            <a:ext cx="5829628" cy="646331"/>
          </a:xfrm>
          <a:prstGeom prst="rect">
            <a:avLst/>
          </a:prstGeom>
        </p:spPr>
        <p:txBody>
          <a:bodyPr wrap="square">
            <a:spAutoFit/>
          </a:bodyPr>
          <a:lstStyle/>
          <a:p>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但即使</a:t>
            </a:r>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Windows 7</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具有优秀的</a:t>
            </a:r>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Windows XP</a:t>
            </a:r>
            <a:r>
              <a:rPr lang="zh-CN" alt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兼容性又怎样呢</a:t>
            </a:r>
            <a:r>
              <a:rPr lang="en-US" spc="-150" dirty="0" smtClean="0">
                <a:ln w="3175">
                  <a:noFill/>
                </a:ln>
                <a:effectLst>
                  <a:outerShdw blurRad="50800" dist="38100" dir="2700000" algn="tl" rotWithShape="0">
                    <a:prstClr val="black">
                      <a:alpha val="40000"/>
                    </a:prstClr>
                  </a:outerShdw>
                </a:effectLst>
                <a:latin typeface="Segoe Print" pitchFamily="2" charset="0"/>
                <a:cs typeface="Arial" charset="0"/>
              </a:rPr>
              <a:t>?”</a:t>
            </a:r>
          </a:p>
        </p:txBody>
      </p:sp>
      <p:pic>
        <p:nvPicPr>
          <p:cNvPr id="23" name="Picture 6" descr="IT Knowledge Exchange">
            <a:hlinkClick r:id="rId6"/>
          </p:cNvPr>
          <p:cNvPicPr>
            <a:picLocks noChangeAspect="1" noChangeArrowheads="1"/>
          </p:cNvPicPr>
          <p:nvPr/>
        </p:nvPicPr>
        <p:blipFill>
          <a:blip r:embed="rId7" cstate="print"/>
          <a:srcRect/>
          <a:stretch>
            <a:fillRect/>
          </a:stretch>
        </p:blipFill>
        <p:spPr bwMode="auto">
          <a:xfrm>
            <a:off x="302033" y="4594466"/>
            <a:ext cx="1859265" cy="570935"/>
          </a:xfrm>
          <a:prstGeom prst="rect">
            <a:avLst/>
          </a:prstGeom>
          <a:solidFill>
            <a:schemeClr val="bg1"/>
          </a:solidFill>
        </p:spPr>
      </p:pic>
    </p:spTree>
    <p:extLst>
      <p:ext uri="{BB962C8B-B14F-4D97-AF65-F5344CB8AC3E}">
        <p14:creationId xmlns:p14="http://schemas.microsoft.com/office/powerpoint/2010/main" xmlns="" val="3453745871"/>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dirty="0" smtClean="0"/>
              <a:t>Windows Virtual PC</a:t>
            </a:r>
            <a:r>
              <a:rPr lang="zh-CN" altLang="en-US" dirty="0" smtClean="0"/>
              <a:t>的目标</a:t>
            </a:r>
            <a:endParaRPr lang="en-US" dirty="0"/>
          </a:p>
        </p:txBody>
      </p:sp>
      <p:sp>
        <p:nvSpPr>
          <p:cNvPr id="6" name="Text Placeholder 5"/>
          <p:cNvSpPr>
            <a:spLocks noGrp="1"/>
          </p:cNvSpPr>
          <p:nvPr>
            <p:ph type="body" sz="quarter" idx="10"/>
          </p:nvPr>
        </p:nvSpPr>
        <p:spPr>
          <a:xfrm>
            <a:off x="381000" y="1411553"/>
            <a:ext cx="8382000" cy="1428083"/>
          </a:xfrm>
        </p:spPr>
        <p:txBody>
          <a:bodyPr>
            <a:normAutofit lnSpcReduction="10000"/>
          </a:bodyPr>
          <a:lstStyle/>
          <a:p>
            <a:r>
              <a:rPr lang="zh-CN" altLang="en-US" dirty="0" smtClean="0">
                <a:solidFill>
                  <a:schemeClr val="tx1"/>
                </a:solidFill>
              </a:rPr>
              <a:t>使用虚拟化技术为在</a:t>
            </a:r>
            <a:r>
              <a:rPr lang="en-US" altLang="zh-CN" dirty="0" smtClean="0">
                <a:solidFill>
                  <a:schemeClr val="tx1"/>
                </a:solidFill>
              </a:rPr>
              <a:t>Windows 7</a:t>
            </a:r>
            <a:r>
              <a:rPr lang="zh-CN" altLang="en-US" dirty="0" smtClean="0">
                <a:solidFill>
                  <a:schemeClr val="tx1"/>
                </a:solidFill>
              </a:rPr>
              <a:t>上面运行</a:t>
            </a:r>
            <a:r>
              <a:rPr lang="en-US" altLang="zh-CN" dirty="0" smtClean="0">
                <a:solidFill>
                  <a:schemeClr val="tx1"/>
                </a:solidFill>
              </a:rPr>
              <a:t>Windows XP</a:t>
            </a:r>
            <a:r>
              <a:rPr lang="zh-CN" altLang="en-US" dirty="0" smtClean="0">
                <a:solidFill>
                  <a:schemeClr val="tx1"/>
                </a:solidFill>
              </a:rPr>
              <a:t>应用程序提供无缝的解决方案</a:t>
            </a:r>
            <a:endParaRPr dirty="0" smtClean="0">
              <a:solidFill>
                <a:schemeClr val="tx1"/>
              </a:solidFill>
            </a:endParaRPr>
          </a:p>
          <a:p>
            <a:r>
              <a:rPr lang="zh-CN" altLang="en-US" dirty="0" smtClean="0">
                <a:solidFill>
                  <a:schemeClr val="tx1"/>
                </a:solidFill>
              </a:rPr>
              <a:t>保留已经存在的</a:t>
            </a:r>
            <a:r>
              <a:rPr dirty="0" smtClean="0">
                <a:solidFill>
                  <a:schemeClr val="tx1"/>
                </a:solidFill>
              </a:rPr>
              <a:t>Virtual PC</a:t>
            </a:r>
            <a:r>
              <a:rPr lang="zh-CN" altLang="en-US" dirty="0" smtClean="0">
                <a:solidFill>
                  <a:schemeClr val="tx1"/>
                </a:solidFill>
              </a:rPr>
              <a:t>功能</a:t>
            </a:r>
            <a:endParaRPr lang="en-US" dirty="0" smtClean="0">
              <a:solidFill>
                <a:schemeClr val="tx1"/>
              </a:solidFill>
            </a:endParaRPr>
          </a:p>
        </p:txBody>
      </p:sp>
    </p:spTree>
    <p:extLst>
      <p:ext uri="{BB962C8B-B14F-4D97-AF65-F5344CB8AC3E}">
        <p14:creationId xmlns:p14="http://schemas.microsoft.com/office/powerpoint/2010/main" xmlns="" val="1332142420"/>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Windows Virtual PC</a:t>
            </a:r>
            <a:r>
              <a:rPr lang="zh-CN" altLang="en-US" dirty="0" smtClean="0"/>
              <a:t>的特性</a:t>
            </a:r>
            <a:endParaRPr lang="en-US" dirty="0"/>
          </a:p>
        </p:txBody>
      </p:sp>
      <p:sp>
        <p:nvSpPr>
          <p:cNvPr id="3" name="Text Placeholder 2"/>
          <p:cNvSpPr>
            <a:spLocks noGrp="1"/>
          </p:cNvSpPr>
          <p:nvPr>
            <p:ph type="body" sz="quarter" idx="10"/>
          </p:nvPr>
        </p:nvSpPr>
        <p:spPr>
          <a:xfrm>
            <a:off x="381000" y="1411554"/>
            <a:ext cx="8382000" cy="1304973"/>
          </a:xfrm>
        </p:spPr>
        <p:txBody>
          <a:bodyPr>
            <a:normAutofit lnSpcReduction="10000"/>
          </a:bodyPr>
          <a:lstStyle/>
          <a:p>
            <a:r>
              <a:rPr dirty="0" smtClean="0">
                <a:solidFill>
                  <a:schemeClr val="tx1"/>
                </a:solidFill>
              </a:rPr>
              <a:t>Windows XP</a:t>
            </a:r>
            <a:r>
              <a:rPr lang="en-US" dirty="0" smtClean="0">
                <a:solidFill>
                  <a:schemeClr val="tx1"/>
                </a:solidFill>
              </a:rPr>
              <a:t> </a:t>
            </a:r>
            <a:r>
              <a:rPr lang="zh-CN" altLang="en-US" dirty="0" smtClean="0">
                <a:solidFill>
                  <a:schemeClr val="tx1"/>
                </a:solidFill>
              </a:rPr>
              <a:t>模式</a:t>
            </a:r>
            <a:endParaRPr dirty="0" smtClean="0">
              <a:solidFill>
                <a:schemeClr val="tx1"/>
              </a:solidFill>
            </a:endParaRPr>
          </a:p>
          <a:p>
            <a:pPr lvl="1"/>
            <a:r>
              <a:rPr lang="zh-CN" altLang="en-US" dirty="0" smtClean="0">
                <a:solidFill>
                  <a:schemeClr val="tx1"/>
                </a:solidFill>
              </a:rPr>
              <a:t>选择</a:t>
            </a:r>
            <a:r>
              <a:rPr dirty="0" smtClean="0">
                <a:solidFill>
                  <a:schemeClr val="tx1"/>
                </a:solidFill>
              </a:rPr>
              <a:t>Windows 7</a:t>
            </a:r>
            <a:r>
              <a:rPr lang="zh-CN" altLang="en-US" dirty="0" smtClean="0">
                <a:solidFill>
                  <a:schemeClr val="tx1"/>
                </a:solidFill>
              </a:rPr>
              <a:t>将会包含运行一个</a:t>
            </a:r>
            <a:r>
              <a:rPr dirty="0" smtClean="0">
                <a:solidFill>
                  <a:schemeClr val="tx1"/>
                </a:solidFill>
              </a:rPr>
              <a:t>Windows XP</a:t>
            </a:r>
            <a:r>
              <a:rPr lang="zh-CN" altLang="en-US" dirty="0" smtClean="0">
                <a:solidFill>
                  <a:schemeClr val="tx1"/>
                </a:solidFill>
              </a:rPr>
              <a:t>虚拟机的权利</a:t>
            </a:r>
            <a:endParaRPr dirty="0" smtClean="0">
              <a:solidFill>
                <a:schemeClr val="tx1"/>
              </a:solidFill>
            </a:endParaRPr>
          </a:p>
        </p:txBody>
      </p:sp>
      <p:sp>
        <p:nvSpPr>
          <p:cNvPr id="5" name="TextBox 4"/>
          <p:cNvSpPr txBox="1"/>
          <p:nvPr/>
        </p:nvSpPr>
        <p:spPr>
          <a:xfrm>
            <a:off x="304800" y="2819401"/>
            <a:ext cx="4191000" cy="1378839"/>
          </a:xfrm>
          <a:prstGeom prst="rect">
            <a:avLst/>
          </a:prstGeom>
          <a:noFill/>
        </p:spPr>
        <p:txBody>
          <a:bodyPr wrap="square" rtlCol="0">
            <a:spAutoFit/>
          </a:bodyPr>
          <a:lstStyle/>
          <a:p>
            <a:pPr marL="460375" lvl="0" indent="-460375">
              <a:lnSpc>
                <a:spcPct val="90000"/>
              </a:lnSpc>
              <a:spcBef>
                <a:spcPct val="20000"/>
              </a:spcBef>
              <a:buClr>
                <a:srgbClr val="FFFFFF"/>
              </a:buClr>
              <a:buSzPct val="70000"/>
              <a:buFont typeface="Wingdings" pitchFamily="2" charset="2"/>
              <a:buChar char="l"/>
            </a:pPr>
            <a:r>
              <a:rPr lang="en-US" sz="3200" dirty="0" smtClean="0"/>
              <a:t>USB</a:t>
            </a:r>
            <a:r>
              <a:rPr lang="zh-CN" altLang="en-US" sz="3200" dirty="0" smtClean="0"/>
              <a:t>支持</a:t>
            </a:r>
            <a:endParaRPr lang="en-US" sz="3200" dirty="0" smtClean="0"/>
          </a:p>
          <a:p>
            <a:pPr marL="855663" lvl="1" indent="-395288">
              <a:lnSpc>
                <a:spcPct val="90000"/>
              </a:lnSpc>
              <a:spcBef>
                <a:spcPct val="20000"/>
              </a:spcBef>
              <a:buClr>
                <a:srgbClr val="FFFFFF"/>
              </a:buClr>
              <a:buSzPct val="70000"/>
              <a:buFont typeface="Wingdings" pitchFamily="2" charset="2"/>
              <a:buChar char="l"/>
            </a:pPr>
            <a:r>
              <a:rPr lang="zh-CN" altLang="en-US" sz="2800" dirty="0" smtClean="0"/>
              <a:t>终于</a:t>
            </a:r>
            <a:r>
              <a:rPr lang="en-US" sz="2800" dirty="0" smtClean="0"/>
              <a:t>!</a:t>
            </a:r>
          </a:p>
          <a:p>
            <a:endParaRPr lang="en-US" sz="2400" dirty="0" smtClean="0"/>
          </a:p>
        </p:txBody>
      </p:sp>
      <p:sp>
        <p:nvSpPr>
          <p:cNvPr id="6" name="Rectangle 5"/>
          <p:cNvSpPr/>
          <p:nvPr/>
        </p:nvSpPr>
        <p:spPr>
          <a:xfrm>
            <a:off x="304800" y="3919918"/>
            <a:ext cx="8077200" cy="1483483"/>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zh-CN" altLang="en-US" sz="3200" dirty="0" smtClean="0"/>
              <a:t>无缝的应用程序模式</a:t>
            </a:r>
            <a:endParaRPr lang="en-US" sz="3200" dirty="0" smtClean="0"/>
          </a:p>
          <a:p>
            <a:pPr marL="855663" lvl="1" indent="-395288">
              <a:lnSpc>
                <a:spcPct val="90000"/>
              </a:lnSpc>
              <a:spcBef>
                <a:spcPct val="20000"/>
              </a:spcBef>
              <a:buClr>
                <a:srgbClr val="FFFFFF"/>
              </a:buClr>
              <a:buSzPct val="70000"/>
              <a:buFont typeface="Wingdings" pitchFamily="2" charset="2"/>
              <a:buChar char="l"/>
            </a:pPr>
            <a:r>
              <a:rPr lang="zh-CN" altLang="en-US" sz="2800" dirty="0" smtClean="0"/>
              <a:t>单次登录</a:t>
            </a:r>
            <a:endParaRPr lang="en-US" sz="2800" dirty="0" smtClean="0"/>
          </a:p>
          <a:p>
            <a:pPr marL="855663" lvl="1" indent="-395288">
              <a:lnSpc>
                <a:spcPct val="90000"/>
              </a:lnSpc>
              <a:spcBef>
                <a:spcPct val="20000"/>
              </a:spcBef>
              <a:buClr>
                <a:srgbClr val="FFFFFF"/>
              </a:buClr>
              <a:buSzPct val="70000"/>
              <a:buFont typeface="Wingdings" pitchFamily="2" charset="2"/>
              <a:buChar char="l"/>
            </a:pPr>
            <a:r>
              <a:rPr lang="zh-CN" altLang="en-US" sz="2800" dirty="0" smtClean="0"/>
              <a:t>用户不需要了解正在运行的虚拟机</a:t>
            </a:r>
            <a:endParaRPr lang="en-US" sz="2800" dirty="0"/>
          </a:p>
        </p:txBody>
      </p:sp>
    </p:spTree>
    <p:extLst>
      <p:ext uri="{BB962C8B-B14F-4D97-AF65-F5344CB8AC3E}">
        <p14:creationId xmlns:p14="http://schemas.microsoft.com/office/powerpoint/2010/main" xmlns="" val="9920723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Windows Virtual P</a:t>
            </a:r>
            <a:r>
              <a:rPr lang="en-US" dirty="0" smtClean="0"/>
              <a:t>C</a:t>
            </a:r>
            <a:r>
              <a:rPr lang="zh-CN" altLang="en-US" dirty="0" smtClean="0"/>
              <a:t>的特性</a:t>
            </a:r>
            <a:endParaRPr lang="en-US" dirty="0"/>
          </a:p>
        </p:txBody>
      </p:sp>
      <p:sp>
        <p:nvSpPr>
          <p:cNvPr id="3" name="Text Placeholder 2"/>
          <p:cNvSpPr>
            <a:spLocks noGrp="1"/>
          </p:cNvSpPr>
          <p:nvPr>
            <p:ph type="body" sz="quarter" idx="10"/>
          </p:nvPr>
        </p:nvSpPr>
        <p:spPr>
          <a:xfrm>
            <a:off x="381000" y="1411553"/>
            <a:ext cx="8382000" cy="1391150"/>
          </a:xfrm>
        </p:spPr>
        <p:txBody>
          <a:bodyPr>
            <a:normAutofit lnSpcReduction="10000"/>
          </a:bodyPr>
          <a:lstStyle/>
          <a:p>
            <a:r>
              <a:rPr lang="zh-CN" altLang="en-US" dirty="0" smtClean="0">
                <a:solidFill>
                  <a:schemeClr val="tx1"/>
                </a:solidFill>
              </a:rPr>
              <a:t>与</a:t>
            </a:r>
            <a:r>
              <a:rPr lang="en-US" altLang="zh-CN" dirty="0" smtClean="0"/>
              <a:t>Windows 7</a:t>
            </a:r>
            <a:r>
              <a:rPr lang="zh-CN" altLang="en-US" dirty="0" smtClean="0"/>
              <a:t>的高度整合</a:t>
            </a:r>
            <a:endParaRPr lang="en-US" dirty="0" smtClean="0">
              <a:solidFill>
                <a:schemeClr val="tx1"/>
              </a:solidFill>
            </a:endParaRPr>
          </a:p>
          <a:p>
            <a:pPr lvl="1"/>
            <a:r>
              <a:rPr lang="en-US" dirty="0" smtClean="0">
                <a:solidFill>
                  <a:schemeClr val="tx1"/>
                </a:solidFill>
              </a:rPr>
              <a:t>Jump list</a:t>
            </a:r>
            <a:r>
              <a:rPr lang="zh-CN" altLang="en-US" dirty="0" smtClean="0">
                <a:solidFill>
                  <a:schemeClr val="tx1"/>
                </a:solidFill>
              </a:rPr>
              <a:t>支持</a:t>
            </a:r>
            <a:endParaRPr lang="en-US" dirty="0" smtClean="0">
              <a:solidFill>
                <a:schemeClr val="tx1"/>
              </a:solidFill>
            </a:endParaRPr>
          </a:p>
          <a:p>
            <a:pPr lvl="1"/>
            <a:r>
              <a:rPr lang="zh-CN" altLang="en-US" dirty="0" smtClean="0">
                <a:solidFill>
                  <a:schemeClr val="tx1"/>
                </a:solidFill>
              </a:rPr>
              <a:t>其它</a:t>
            </a:r>
            <a:r>
              <a:rPr lang="en-US" dirty="0" smtClean="0">
                <a:solidFill>
                  <a:schemeClr val="tx1"/>
                </a:solidFill>
              </a:rPr>
              <a:t>…</a:t>
            </a:r>
            <a:endParaRPr dirty="0" smtClean="0">
              <a:solidFill>
                <a:schemeClr val="tx1"/>
              </a:solidFill>
            </a:endParaRPr>
          </a:p>
        </p:txBody>
      </p:sp>
      <p:sp>
        <p:nvSpPr>
          <p:cNvPr id="5" name="TextBox 4"/>
          <p:cNvSpPr txBox="1"/>
          <p:nvPr/>
        </p:nvSpPr>
        <p:spPr>
          <a:xfrm>
            <a:off x="304800" y="2819402"/>
            <a:ext cx="6274594" cy="904863"/>
          </a:xfrm>
          <a:prstGeom prst="rect">
            <a:avLst/>
          </a:prstGeom>
          <a:noFill/>
        </p:spPr>
        <p:txBody>
          <a:bodyPr wrap="square" rtlCol="0">
            <a:spAutoFit/>
          </a:bodyPr>
          <a:lstStyle/>
          <a:p>
            <a:pPr marL="460375" lvl="0" indent="-460375">
              <a:lnSpc>
                <a:spcPct val="90000"/>
              </a:lnSpc>
              <a:spcBef>
                <a:spcPct val="20000"/>
              </a:spcBef>
              <a:buClr>
                <a:srgbClr val="FFFFFF"/>
              </a:buClr>
              <a:buSzPct val="70000"/>
              <a:buFont typeface="Wingdings" pitchFamily="2" charset="2"/>
              <a:buChar char="l"/>
            </a:pPr>
            <a:r>
              <a:rPr lang="zh-CN" altLang="en-US" sz="3200" dirty="0" smtClean="0"/>
              <a:t>智能卡</a:t>
            </a:r>
            <a:r>
              <a:rPr lang="en-US" sz="3200" dirty="0" smtClean="0"/>
              <a:t> / </a:t>
            </a:r>
            <a:r>
              <a:rPr lang="zh-CN" altLang="en-US" sz="3200" dirty="0" smtClean="0"/>
              <a:t>打印机重定向</a:t>
            </a:r>
            <a:endParaRPr lang="en-US" sz="2800" dirty="0" smtClean="0"/>
          </a:p>
          <a:p>
            <a:endParaRPr lang="en-US" sz="2400" dirty="0" smtClean="0"/>
          </a:p>
        </p:txBody>
      </p:sp>
      <p:sp>
        <p:nvSpPr>
          <p:cNvPr id="6" name="Rectangle 5"/>
          <p:cNvSpPr/>
          <p:nvPr/>
        </p:nvSpPr>
        <p:spPr>
          <a:xfrm>
            <a:off x="283369" y="3498435"/>
            <a:ext cx="8077200" cy="1009507"/>
          </a:xfrm>
          <a:prstGeom prst="rect">
            <a:avLst/>
          </a:prstGeom>
        </p:spPr>
        <p:txBody>
          <a:bodyPr wrap="square">
            <a:spAutoFit/>
          </a:bodyPr>
          <a:lstStyle/>
          <a:p>
            <a:pPr marL="460375" lvl="0" indent="-460375">
              <a:lnSpc>
                <a:spcPct val="90000"/>
              </a:lnSpc>
              <a:spcBef>
                <a:spcPct val="20000"/>
              </a:spcBef>
              <a:buClr>
                <a:srgbClr val="FFFFFF"/>
              </a:buClr>
              <a:buSzPct val="70000"/>
              <a:buFont typeface="Wingdings" pitchFamily="2" charset="2"/>
              <a:buChar char="l"/>
            </a:pPr>
            <a:r>
              <a:rPr lang="zh-CN" altLang="en-US" sz="3200" dirty="0" smtClean="0"/>
              <a:t>脚本界面</a:t>
            </a:r>
            <a:endParaRPr lang="en-US" sz="3200" dirty="0" smtClean="0"/>
          </a:p>
          <a:p>
            <a:pPr marL="915988" lvl="1" indent="-460375">
              <a:lnSpc>
                <a:spcPct val="90000"/>
              </a:lnSpc>
              <a:spcBef>
                <a:spcPct val="20000"/>
              </a:spcBef>
              <a:buClr>
                <a:srgbClr val="FFFFFF"/>
              </a:buClr>
              <a:buSzPct val="70000"/>
              <a:buFont typeface="Wingdings" pitchFamily="2" charset="2"/>
              <a:buChar char="l"/>
            </a:pPr>
            <a:r>
              <a:rPr lang="zh-CN" altLang="en-US" sz="2800" dirty="0" smtClean="0"/>
              <a:t>类似于</a:t>
            </a:r>
            <a:r>
              <a:rPr lang="en-US" sz="2800" dirty="0" smtClean="0"/>
              <a:t>Virtual Server</a:t>
            </a:r>
            <a:r>
              <a:rPr lang="zh-CN" altLang="en-US" sz="2800" dirty="0" smtClean="0"/>
              <a:t>界面</a:t>
            </a:r>
            <a:endParaRPr lang="en-US" sz="2800" dirty="0"/>
          </a:p>
        </p:txBody>
      </p:sp>
    </p:spTree>
    <p:extLst>
      <p:ext uri="{BB962C8B-B14F-4D97-AF65-F5344CB8AC3E}">
        <p14:creationId xmlns:p14="http://schemas.microsoft.com/office/powerpoint/2010/main" xmlns="" val="12573240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1511</Words>
  <Application>Microsoft Office PowerPoint</Application>
  <PresentationFormat>全屏显示(4:3)</PresentationFormat>
  <Paragraphs>293</Paragraphs>
  <Slides>38</Slides>
  <Notes>38</Notes>
  <HiddenSlides>0</HiddenSlides>
  <MMClips>0</MMClips>
  <ScaleCrop>false</ScaleCrop>
  <HeadingPairs>
    <vt:vector size="4" baseType="variant">
      <vt:variant>
        <vt:lpstr>主题</vt:lpstr>
      </vt:variant>
      <vt:variant>
        <vt:i4>1</vt:i4>
      </vt:variant>
      <vt:variant>
        <vt:lpstr>幻灯片标题</vt:lpstr>
      </vt:variant>
      <vt:variant>
        <vt:i4>38</vt:i4>
      </vt:variant>
    </vt:vector>
  </HeadingPairs>
  <TitlesOfParts>
    <vt:vector size="39" baseType="lpstr">
      <vt:lpstr>Office 主题</vt:lpstr>
      <vt:lpstr>幻灯片 1</vt:lpstr>
      <vt:lpstr>Windows Virtual PC, Windows 7 XP兼容性模式以及Windows 7中的本地VHD支持</vt:lpstr>
      <vt:lpstr>Windows Virtual PC</vt:lpstr>
      <vt:lpstr>Virtual PC 历史</vt:lpstr>
      <vt:lpstr>主要的用户挑战</vt:lpstr>
      <vt:lpstr>Windows 7需要考虑到Windows XP 应用程序兼容性的问题…  </vt:lpstr>
      <vt:lpstr>Windows Virtual PC的目标</vt:lpstr>
      <vt:lpstr>Windows Virtual PC的特性</vt:lpstr>
      <vt:lpstr>Windows Virtual PC的特性</vt:lpstr>
      <vt:lpstr>Windows XP 模式</vt:lpstr>
      <vt:lpstr>易于从Windows 7桌面设置</vt:lpstr>
      <vt:lpstr>从Virtual Windows XP中安装应用程序</vt:lpstr>
      <vt:lpstr>针对Windows XP应用程序的Windows 7 exp</vt:lpstr>
      <vt:lpstr>与Windows 7结合</vt:lpstr>
      <vt:lpstr>Superbar整合</vt:lpstr>
      <vt:lpstr>设备重定向 / USB支持</vt:lpstr>
      <vt:lpstr>Windows Virtual PC的限制</vt:lpstr>
      <vt:lpstr>Windows Virtual PC 环境</vt:lpstr>
      <vt:lpstr>启用硬件虚拟化</vt:lpstr>
      <vt:lpstr>Microsoft 企业桌面虚拟化 (MED-V)</vt:lpstr>
      <vt:lpstr>演 示</vt:lpstr>
      <vt:lpstr>Windows Virtual PC 架构</vt:lpstr>
      <vt:lpstr>幻灯片 23</vt:lpstr>
      <vt:lpstr>本地虚拟磁盘支持 （Native Virtual Hard Disk）</vt:lpstr>
      <vt:lpstr>现在的VHD使用</vt:lpstr>
      <vt:lpstr>为什么使用VHD?</vt:lpstr>
      <vt:lpstr>本地VHD支持</vt:lpstr>
      <vt:lpstr>本地VHD架构</vt:lpstr>
      <vt:lpstr>Native VHD性能</vt:lpstr>
      <vt:lpstr>VHD引导</vt:lpstr>
      <vt:lpstr>Windows中的VHD引导</vt:lpstr>
      <vt:lpstr>从VHD中引导的策略</vt:lpstr>
      <vt:lpstr>演 示</vt:lpstr>
      <vt:lpstr>总结</vt:lpstr>
      <vt:lpstr>疑问和解答</vt:lpstr>
      <vt:lpstr>Ask the Expert (F4) In next 70 minutes, I will be available at the “Ask the Expert” area to answer your questions</vt:lpstr>
      <vt:lpstr>幻灯片 37</vt:lpstr>
      <vt:lpstr>幻灯片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2009-10-29T03:22:03Z</dcterms:created>
  <dcterms:modified xsi:type="dcterms:W3CDTF">2009-10-29T03:22:09Z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