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57" r:id="rId3"/>
    <p:sldId id="320" r:id="rId4"/>
    <p:sldId id="321" r:id="rId5"/>
    <p:sldId id="322" r:id="rId6"/>
    <p:sldId id="349" r:id="rId7"/>
    <p:sldId id="325" r:id="rId8"/>
    <p:sldId id="350" r:id="rId9"/>
    <p:sldId id="299" r:id="rId10"/>
    <p:sldId id="326" r:id="rId11"/>
    <p:sldId id="327" r:id="rId12"/>
    <p:sldId id="328" r:id="rId13"/>
    <p:sldId id="329" r:id="rId14"/>
    <p:sldId id="317" r:id="rId15"/>
    <p:sldId id="341" r:id="rId16"/>
    <p:sldId id="319" r:id="rId17"/>
    <p:sldId id="316" r:id="rId18"/>
    <p:sldId id="351" r:id="rId19"/>
    <p:sldId id="348" r:id="rId20"/>
    <p:sldId id="300" r:id="rId21"/>
    <p:sldId id="272" r:id="rId22"/>
    <p:sldId id="274" r:id="rId23"/>
    <p:sldId id="27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78D"/>
    <a:srgbClr val="CFD181"/>
    <a:srgbClr val="BFC256"/>
    <a:srgbClr val="F0563C"/>
    <a:srgbClr val="F3EB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175" autoAdjust="0"/>
  </p:normalViewPr>
  <p:slideViewPr>
    <p:cSldViewPr>
      <p:cViewPr varScale="1">
        <p:scale>
          <a:sx n="60" d="100"/>
          <a:sy n="60" d="100"/>
        </p:scale>
        <p:origin x="-70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82"/>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310982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extLst>
      <p:ext uri="{BB962C8B-B14F-4D97-AF65-F5344CB8AC3E}">
        <p14:creationId xmlns:p14="http://schemas.microsoft.com/office/powerpoint/2010/main" xmlns="" val="206776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p14="http://schemas.microsoft.com/office/powerpoint/2010/main" xmlns="" val="4050287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extLst>
      <p:ext uri="{BB962C8B-B14F-4D97-AF65-F5344CB8AC3E}">
        <p14:creationId xmlns:p14="http://schemas.microsoft.com/office/powerpoint/2010/main" xmlns="" val="218766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29.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34.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25.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4.gif"/><Relationship Id="rId13" Type="http://schemas.openxmlformats.org/officeDocument/2006/relationships/image" Target="../media/image69.jpeg"/><Relationship Id="rId18" Type="http://schemas.openxmlformats.org/officeDocument/2006/relationships/hyperlink" Target="http://www.palm.com/us/products/smartphones/treo755p/" TargetMode="External"/><Relationship Id="rId26" Type="http://schemas.openxmlformats.org/officeDocument/2006/relationships/image" Target="../media/image80.png"/><Relationship Id="rId3" Type="http://schemas.openxmlformats.org/officeDocument/2006/relationships/image" Target="../media/image59.png"/><Relationship Id="rId21" Type="http://schemas.openxmlformats.org/officeDocument/2006/relationships/image" Target="../media/image75.png"/><Relationship Id="rId7" Type="http://schemas.openxmlformats.org/officeDocument/2006/relationships/image" Target="../media/image63.gif"/><Relationship Id="rId12" Type="http://schemas.openxmlformats.org/officeDocument/2006/relationships/image" Target="../media/image68.jpeg"/><Relationship Id="rId17" Type="http://schemas.openxmlformats.org/officeDocument/2006/relationships/image" Target="../media/image72.gif"/><Relationship Id="rId25" Type="http://schemas.openxmlformats.org/officeDocument/2006/relationships/image" Target="../media/image79.png"/><Relationship Id="rId2" Type="http://schemas.openxmlformats.org/officeDocument/2006/relationships/notesSlide" Target="../notesSlides/notesSlide16.xml"/><Relationship Id="rId16" Type="http://schemas.openxmlformats.org/officeDocument/2006/relationships/hyperlink" Target="http://www.palm.com/us/products/smartphones/centro/" TargetMode="External"/><Relationship Id="rId20" Type="http://schemas.openxmlformats.org/officeDocument/2006/relationships/image" Target="../media/image74.gif"/><Relationship Id="rId1" Type="http://schemas.openxmlformats.org/officeDocument/2006/relationships/slideLayout" Target="../slideLayouts/slideLayout6.xml"/><Relationship Id="rId6" Type="http://schemas.openxmlformats.org/officeDocument/2006/relationships/image" Target="../media/image62.jpeg"/><Relationship Id="rId11" Type="http://schemas.openxmlformats.org/officeDocument/2006/relationships/image" Target="../media/image67.jpeg"/><Relationship Id="rId24" Type="http://schemas.openxmlformats.org/officeDocument/2006/relationships/image" Target="../media/image78.png"/><Relationship Id="rId5" Type="http://schemas.openxmlformats.org/officeDocument/2006/relationships/image" Target="../media/image61.jpeg"/><Relationship Id="rId15" Type="http://schemas.openxmlformats.org/officeDocument/2006/relationships/image" Target="../media/image71.gif"/><Relationship Id="rId23" Type="http://schemas.openxmlformats.org/officeDocument/2006/relationships/image" Target="../media/image77.png"/><Relationship Id="rId10" Type="http://schemas.openxmlformats.org/officeDocument/2006/relationships/image" Target="../media/image66.gif"/><Relationship Id="rId19" Type="http://schemas.openxmlformats.org/officeDocument/2006/relationships/image" Target="../media/image73.gif"/><Relationship Id="rId4" Type="http://schemas.openxmlformats.org/officeDocument/2006/relationships/image" Target="../media/image60.gif"/><Relationship Id="rId9" Type="http://schemas.openxmlformats.org/officeDocument/2006/relationships/image" Target="../media/image65.jpeg"/><Relationship Id="rId14" Type="http://schemas.openxmlformats.org/officeDocument/2006/relationships/image" Target="../media/image70.jpeg"/><Relationship Id="rId22" Type="http://schemas.openxmlformats.org/officeDocument/2006/relationships/image" Target="../media/image76.png"/><Relationship Id="rId27"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7.png"/><Relationship Id="rId3" Type="http://schemas.openxmlformats.org/officeDocument/2006/relationships/image" Target="../media/image34.png"/><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短信同步 </a:t>
            </a:r>
            <a:r>
              <a:rPr lang="en-US" altLang="zh-CN" dirty="0" smtClean="0"/>
              <a:t>(SMS Sync)</a:t>
            </a:r>
            <a:endParaRPr lang="zh-CN" altLang="en-US" dirty="0"/>
          </a:p>
        </p:txBody>
      </p:sp>
      <p:pic>
        <p:nvPicPr>
          <p:cNvPr id="8" name="Picture 4"/>
          <p:cNvPicPr>
            <a:picLocks noChangeAspect="1" noChangeArrowheads="1"/>
          </p:cNvPicPr>
          <p:nvPr/>
        </p:nvPicPr>
        <p:blipFill>
          <a:blip r:embed="rId3"/>
          <a:srcRect/>
          <a:stretch>
            <a:fillRect/>
          </a:stretch>
        </p:blipFill>
        <p:spPr bwMode="auto">
          <a:xfrm>
            <a:off x="419100" y="7262813"/>
            <a:ext cx="3333750" cy="219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1268760"/>
            <a:ext cx="8162401" cy="4544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79912" y="2564904"/>
            <a:ext cx="4644405" cy="4057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157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短信同步</a:t>
            </a:r>
            <a:endParaRPr lang="zh-CN" altLang="en-US" dirty="0"/>
          </a:p>
        </p:txBody>
      </p:sp>
      <p:pic>
        <p:nvPicPr>
          <p:cNvPr id="5" name="Picture 2" descr="C:\Documents and Settings\Captain\Desktop\Mesh\Clip Art\User green.png"/>
          <p:cNvPicPr>
            <a:picLocks noChangeAspect="1" noChangeArrowheads="1"/>
          </p:cNvPicPr>
          <p:nvPr/>
        </p:nvPicPr>
        <p:blipFill>
          <a:blip r:embed="rId3" cstate="print"/>
          <a:srcRect/>
          <a:stretch>
            <a:fillRect/>
          </a:stretch>
        </p:blipFill>
        <p:spPr bwMode="auto">
          <a:xfrm>
            <a:off x="2981325" y="2686050"/>
            <a:ext cx="641414" cy="866775"/>
          </a:xfrm>
          <a:prstGeom prst="rect">
            <a:avLst/>
          </a:prstGeom>
          <a:noFill/>
        </p:spPr>
      </p:pic>
      <p:pic>
        <p:nvPicPr>
          <p:cNvPr id="6" name="Picture 3" descr="C:\Documents and Settings\Captain\Desktop\Mesh\Clip Art\user blue.png"/>
          <p:cNvPicPr>
            <a:picLocks noChangeAspect="1" noChangeArrowheads="1"/>
          </p:cNvPicPr>
          <p:nvPr/>
        </p:nvPicPr>
        <p:blipFill>
          <a:blip r:embed="rId4" cstate="print"/>
          <a:srcRect/>
          <a:stretch>
            <a:fillRect/>
          </a:stretch>
        </p:blipFill>
        <p:spPr bwMode="auto">
          <a:xfrm>
            <a:off x="647700" y="4238625"/>
            <a:ext cx="634365" cy="857250"/>
          </a:xfrm>
          <a:prstGeom prst="rect">
            <a:avLst/>
          </a:prstGeom>
          <a:noFill/>
        </p:spPr>
      </p:pic>
      <p:pic>
        <p:nvPicPr>
          <p:cNvPr id="7" name="Picture 5" descr="C:\Users\aglick\Desktop\Mesh\Internet Cloud\cloud illustration icon.png"/>
          <p:cNvPicPr>
            <a:picLocks noChangeAspect="1" noChangeArrowheads="1"/>
          </p:cNvPicPr>
          <p:nvPr/>
        </p:nvPicPr>
        <p:blipFill>
          <a:blip r:embed="rId5"/>
          <a:srcRect/>
          <a:stretch>
            <a:fillRect/>
          </a:stretch>
        </p:blipFill>
        <p:spPr bwMode="auto">
          <a:xfrm>
            <a:off x="3019425" y="3062909"/>
            <a:ext cx="3162300" cy="2956891"/>
          </a:xfrm>
          <a:prstGeom prst="rect">
            <a:avLst/>
          </a:prstGeom>
          <a:noFill/>
        </p:spPr>
      </p:pic>
      <p:sp>
        <p:nvSpPr>
          <p:cNvPr id="8" name="Rounded Rectangle 7"/>
          <p:cNvSpPr/>
          <p:nvPr/>
        </p:nvSpPr>
        <p:spPr bwMode="auto">
          <a:xfrm>
            <a:off x="6229349" y="3105150"/>
            <a:ext cx="2324101" cy="3171824"/>
          </a:xfrm>
          <a:prstGeom prst="roundRect">
            <a:avLst/>
          </a:prstGeom>
          <a:gradFill>
            <a:gsLst>
              <a:gs pos="0">
                <a:srgbClr val="8A574E"/>
              </a:gs>
              <a:gs pos="25000">
                <a:srgbClr val="C05442"/>
              </a:gs>
              <a:gs pos="75000">
                <a:srgbClr val="C63C20"/>
              </a:gs>
              <a:gs pos="100000">
                <a:srgbClr val="B3310D"/>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9" name="Group 21"/>
          <p:cNvGrpSpPr/>
          <p:nvPr/>
        </p:nvGrpSpPr>
        <p:grpSpPr>
          <a:xfrm>
            <a:off x="3133725" y="2762250"/>
            <a:ext cx="1316767" cy="1247776"/>
            <a:chOff x="2400300" y="3952874"/>
            <a:chExt cx="2459767" cy="2333625"/>
          </a:xfrm>
        </p:grpSpPr>
        <p:pic>
          <p:nvPicPr>
            <p:cNvPr id="10" name="Picture 4" descr="C:\Users\aglick\Documents\Clipart\laptop notebook portable Computer.png"/>
            <p:cNvPicPr>
              <a:picLocks noChangeAspect="1" noChangeArrowheads="1"/>
            </p:cNvPicPr>
            <p:nvPr/>
          </p:nvPicPr>
          <p:blipFill>
            <a:blip r:embed="rId6" cstate="print"/>
            <a:srcRect/>
            <a:stretch>
              <a:fillRect/>
            </a:stretch>
          </p:blipFill>
          <p:spPr bwMode="auto">
            <a:xfrm>
              <a:off x="2400300" y="3952874"/>
              <a:ext cx="2459767" cy="2333625"/>
            </a:xfrm>
            <a:prstGeom prst="rect">
              <a:avLst/>
            </a:prstGeom>
            <a:noFill/>
          </p:spPr>
        </p:pic>
        <p:pic>
          <p:nvPicPr>
            <p:cNvPr id="11" name="Picture 2"/>
            <p:cNvPicPr>
              <a:picLocks noChangeAspect="1" noChangeArrowheads="1"/>
            </p:cNvPicPr>
            <p:nvPr/>
          </p:nvPicPr>
          <p:blipFill>
            <a:blip r:embed="rId7">
              <a:clrChange>
                <a:clrFrom>
                  <a:srgbClr val="ED1C24"/>
                </a:clrFrom>
                <a:clrTo>
                  <a:srgbClr val="ED1C24">
                    <a:alpha val="0"/>
                  </a:srgbClr>
                </a:clrTo>
              </a:clrChange>
            </a:blip>
            <a:srcRect/>
            <a:stretch>
              <a:fillRect/>
            </a:stretch>
          </p:blipFill>
          <p:spPr bwMode="auto">
            <a:xfrm>
              <a:off x="3501389" y="4410074"/>
              <a:ext cx="1080135" cy="1012627"/>
            </a:xfrm>
            <a:prstGeom prst="rect">
              <a:avLst/>
            </a:prstGeom>
            <a:noFill/>
            <a:ln w="9525">
              <a:noFill/>
              <a:miter lim="800000"/>
              <a:headEnd/>
              <a:tailEnd/>
            </a:ln>
            <a:effectLst/>
            <a:scene3d>
              <a:camera prst="perspectiveContrastingLeftFacing"/>
              <a:lightRig rig="threePt" dir="t"/>
            </a:scene3d>
          </p:spPr>
        </p:pic>
      </p:grpSp>
      <p:pic>
        <p:nvPicPr>
          <p:cNvPr id="12" name="Picture 11" descr="C:\Users\aglick\Documents\Clipart\Pocket PC pda.png"/>
          <p:cNvPicPr>
            <a:picLocks noChangeAspect="1" noChangeArrowheads="1"/>
          </p:cNvPicPr>
          <p:nvPr/>
        </p:nvPicPr>
        <p:blipFill>
          <a:blip r:embed="rId8" cstate="print"/>
          <a:srcRect/>
          <a:stretch>
            <a:fillRect/>
          </a:stretch>
        </p:blipFill>
        <p:spPr bwMode="auto">
          <a:xfrm>
            <a:off x="968240" y="4518164"/>
            <a:ext cx="435678" cy="830744"/>
          </a:xfrm>
          <a:prstGeom prst="rect">
            <a:avLst/>
          </a:prstGeom>
          <a:noFill/>
        </p:spPr>
      </p:pic>
      <p:grpSp>
        <p:nvGrpSpPr>
          <p:cNvPr id="13" name="Group 30"/>
          <p:cNvGrpSpPr/>
          <p:nvPr/>
        </p:nvGrpSpPr>
        <p:grpSpPr>
          <a:xfrm>
            <a:off x="2532408" y="4636190"/>
            <a:ext cx="685799" cy="1707421"/>
            <a:chOff x="1570383" y="4512365"/>
            <a:chExt cx="685799" cy="1707421"/>
          </a:xfrm>
        </p:grpSpPr>
        <p:sp>
          <p:nvSpPr>
            <p:cNvPr id="14" name="Explosion 1 13"/>
            <p:cNvSpPr/>
            <p:nvPr/>
          </p:nvSpPr>
          <p:spPr bwMode="auto">
            <a:xfrm>
              <a:off x="1659835" y="4512365"/>
              <a:ext cx="536713" cy="457200"/>
            </a:xfrm>
            <a:prstGeom prst="irregularSeal1">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5" name="Picture 7" descr="C:\Users\aglick\Desktop\Mesh\Radio cell tower.png"/>
            <p:cNvPicPr>
              <a:picLocks noChangeAspect="1" noChangeArrowheads="1"/>
            </p:cNvPicPr>
            <p:nvPr/>
          </p:nvPicPr>
          <p:blipFill>
            <a:blip r:embed="rId9"/>
            <a:srcRect/>
            <a:stretch>
              <a:fillRect/>
            </a:stretch>
          </p:blipFill>
          <p:spPr bwMode="auto">
            <a:xfrm>
              <a:off x="1570383" y="4807411"/>
              <a:ext cx="685799" cy="1412375"/>
            </a:xfrm>
            <a:prstGeom prst="rect">
              <a:avLst/>
            </a:prstGeom>
            <a:noFill/>
          </p:spPr>
        </p:pic>
      </p:grpSp>
      <p:grpSp>
        <p:nvGrpSpPr>
          <p:cNvPr id="16" name="Group 33"/>
          <p:cNvGrpSpPr/>
          <p:nvPr/>
        </p:nvGrpSpPr>
        <p:grpSpPr>
          <a:xfrm rot="13603291">
            <a:off x="2558074" y="3926752"/>
            <a:ext cx="686114" cy="516229"/>
            <a:chOff x="762000" y="5373757"/>
            <a:chExt cx="1209261" cy="1099931"/>
          </a:xfrm>
        </p:grpSpPr>
        <p:sp>
          <p:nvSpPr>
            <p:cNvPr id="17" name="Lightning Bolt 16"/>
            <p:cNvSpPr/>
            <p:nvPr/>
          </p:nvSpPr>
          <p:spPr bwMode="auto">
            <a:xfrm>
              <a:off x="1166192" y="5887279"/>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ightning Bolt 17"/>
            <p:cNvSpPr/>
            <p:nvPr/>
          </p:nvSpPr>
          <p:spPr bwMode="auto">
            <a:xfrm rot="11349423">
              <a:off x="762000" y="5373757"/>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9" name="TextBox 18"/>
          <p:cNvSpPr txBox="1"/>
          <p:nvPr/>
        </p:nvSpPr>
        <p:spPr>
          <a:xfrm>
            <a:off x="7010400" y="4886325"/>
            <a:ext cx="1428596" cy="307777"/>
          </a:xfrm>
          <a:prstGeom prst="rect">
            <a:avLst/>
          </a:prstGeom>
          <a:noFill/>
        </p:spPr>
        <p:txBody>
          <a:bodyPr wrap="none" rtlCol="0">
            <a:spAutoFit/>
          </a:bodyPr>
          <a:lstStyle/>
          <a:p>
            <a:r>
              <a:rPr lang="en-US" sz="1400" dirty="0" smtClean="0">
                <a:solidFill>
                  <a:schemeClr val="bg1"/>
                </a:solidFill>
                <a:effectLst>
                  <a:outerShdw blurRad="38100" dist="38100" dir="2700000" algn="tl">
                    <a:srgbClr val="000000">
                      <a:alpha val="43137"/>
                    </a:srgbClr>
                  </a:outerShdw>
                </a:effectLst>
              </a:rPr>
              <a:t>Exchange 2010</a:t>
            </a:r>
          </a:p>
        </p:txBody>
      </p:sp>
      <p:cxnSp>
        <p:nvCxnSpPr>
          <p:cNvPr id="20" name="Straight Arrow Connector 19"/>
          <p:cNvCxnSpPr>
            <a:endCxn id="26" idx="1"/>
          </p:cNvCxnSpPr>
          <p:nvPr/>
        </p:nvCxnSpPr>
        <p:spPr>
          <a:xfrm flipV="1">
            <a:off x="3152775" y="4341779"/>
            <a:ext cx="4171949" cy="468346"/>
          </a:xfrm>
          <a:prstGeom prst="straightConnector1">
            <a:avLst/>
          </a:prstGeom>
          <a:ln w="25400">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6" idx="1"/>
          </p:cNvCxnSpPr>
          <p:nvPr/>
        </p:nvCxnSpPr>
        <p:spPr>
          <a:xfrm>
            <a:off x="4352925" y="3467100"/>
            <a:ext cx="2971799" cy="874679"/>
          </a:xfrm>
          <a:prstGeom prst="straightConnector1">
            <a:avLst/>
          </a:prstGeom>
          <a:ln w="25400">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8117" y="6519446"/>
            <a:ext cx="1383608" cy="338554"/>
          </a:xfrm>
          <a:prstGeom prst="rect">
            <a:avLst/>
          </a:prstGeom>
          <a:noFill/>
        </p:spPr>
        <p:txBody>
          <a:bodyPr wrap="square" rtlCol="0">
            <a:spAutoFit/>
          </a:bodyPr>
          <a:lstStyle/>
          <a:p>
            <a:r>
              <a:rPr lang="zh-CN" altLang="en-US" sz="1600" dirty="0">
                <a:solidFill>
                  <a:schemeClr val="bg1"/>
                </a:solidFill>
                <a:effectLst>
                  <a:outerShdw blurRad="38100" dist="38100" dir="2700000" algn="tl">
                    <a:srgbClr val="000000">
                      <a:alpha val="43137"/>
                    </a:srgbClr>
                  </a:outerShdw>
                </a:effectLst>
              </a:rPr>
              <a:t>无线通</a:t>
            </a:r>
            <a:r>
              <a:rPr lang="zh-CN" altLang="en-US" sz="1600" dirty="0" smtClean="0">
                <a:solidFill>
                  <a:schemeClr val="bg1"/>
                </a:solidFill>
                <a:effectLst>
                  <a:outerShdw blurRad="38100" dist="38100" dir="2700000" algn="tl">
                    <a:srgbClr val="000000">
                      <a:alpha val="43137"/>
                    </a:srgbClr>
                  </a:outerShdw>
                </a:effectLst>
              </a:rPr>
              <a:t>讯网</a:t>
            </a:r>
            <a:endParaRPr lang="en-US" sz="1600" dirty="0" smtClean="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4308615" y="6519446"/>
            <a:ext cx="904460" cy="338554"/>
          </a:xfrm>
          <a:prstGeom prst="rect">
            <a:avLst/>
          </a:prstGeom>
          <a:noFill/>
        </p:spPr>
        <p:txBody>
          <a:bodyPr wrap="square" rtlCol="0">
            <a:spAutoFit/>
          </a:bodyPr>
          <a:lstStyle/>
          <a:p>
            <a:r>
              <a:rPr lang="zh-CN" altLang="en-US" sz="1600" dirty="0" smtClean="0">
                <a:solidFill>
                  <a:schemeClr val="bg1"/>
                </a:solidFill>
                <a:effectLst>
                  <a:outerShdw blurRad="38100" dist="38100" dir="2700000" algn="tl">
                    <a:srgbClr val="000000">
                      <a:alpha val="43137"/>
                    </a:srgbClr>
                  </a:outerShdw>
                </a:effectLst>
              </a:rPr>
              <a:t>互联网</a:t>
            </a:r>
            <a:endParaRPr lang="en-US" sz="1600" dirty="0" smtClean="0">
              <a:solidFill>
                <a:schemeClr val="bg1"/>
              </a:solidFill>
              <a:effectLst>
                <a:outerShdw blurRad="38100" dist="38100" dir="2700000" algn="tl">
                  <a:srgbClr val="000000">
                    <a:alpha val="43137"/>
                  </a:srgbClr>
                </a:outerShdw>
              </a:effectLst>
            </a:endParaRPr>
          </a:p>
        </p:txBody>
      </p:sp>
      <p:sp>
        <p:nvSpPr>
          <p:cNvPr id="24" name="Left Brace 23"/>
          <p:cNvSpPr/>
          <p:nvPr/>
        </p:nvSpPr>
        <p:spPr>
          <a:xfrm rot="16200000">
            <a:off x="7176691" y="5248467"/>
            <a:ext cx="422414" cy="228147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rot="16200000">
            <a:off x="1465195" y="4858993"/>
            <a:ext cx="422414" cy="31051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3" descr="C:\Users\aglick\Documents\Clipart\Server Exchange.png"/>
          <p:cNvPicPr>
            <a:picLocks noChangeAspect="1" noChangeArrowheads="1"/>
          </p:cNvPicPr>
          <p:nvPr/>
        </p:nvPicPr>
        <p:blipFill>
          <a:blip r:embed="rId10" cstate="print"/>
          <a:srcRect/>
          <a:stretch>
            <a:fillRect/>
          </a:stretch>
        </p:blipFill>
        <p:spPr bwMode="auto">
          <a:xfrm>
            <a:off x="7324724" y="3733799"/>
            <a:ext cx="847725" cy="1215959"/>
          </a:xfrm>
          <a:prstGeom prst="rect">
            <a:avLst/>
          </a:prstGeom>
          <a:noFill/>
        </p:spPr>
      </p:pic>
      <p:pic>
        <p:nvPicPr>
          <p:cNvPr id="27" name="Picture 26" descr="C:\Users\aglick\Documents\Clipart\Pocket PC pda.png"/>
          <p:cNvPicPr>
            <a:picLocks noChangeAspect="1" noChangeArrowheads="1"/>
          </p:cNvPicPr>
          <p:nvPr/>
        </p:nvPicPr>
        <p:blipFill>
          <a:blip r:embed="rId8" cstate="print"/>
          <a:srcRect/>
          <a:stretch>
            <a:fillRect/>
          </a:stretch>
        </p:blipFill>
        <p:spPr bwMode="auto">
          <a:xfrm>
            <a:off x="2692265" y="2975114"/>
            <a:ext cx="435678" cy="830744"/>
          </a:xfrm>
          <a:prstGeom prst="rect">
            <a:avLst/>
          </a:prstGeom>
          <a:noFill/>
        </p:spPr>
      </p:pic>
      <p:grpSp>
        <p:nvGrpSpPr>
          <p:cNvPr id="28" name="Group 26"/>
          <p:cNvGrpSpPr/>
          <p:nvPr/>
        </p:nvGrpSpPr>
        <p:grpSpPr>
          <a:xfrm rot="18735566">
            <a:off x="1568637" y="4566267"/>
            <a:ext cx="882877" cy="735251"/>
            <a:chOff x="762000" y="5373757"/>
            <a:chExt cx="1209261" cy="1099931"/>
          </a:xfrm>
        </p:grpSpPr>
        <p:sp>
          <p:nvSpPr>
            <p:cNvPr id="29" name="Lightning Bolt 28"/>
            <p:cNvSpPr/>
            <p:nvPr/>
          </p:nvSpPr>
          <p:spPr bwMode="auto">
            <a:xfrm>
              <a:off x="1166192" y="5887279"/>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Lightning Bolt 29"/>
            <p:cNvSpPr/>
            <p:nvPr/>
          </p:nvSpPr>
          <p:spPr bwMode="auto">
            <a:xfrm rot="11349423">
              <a:off x="762000" y="5373757"/>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1" name="Left Brace 30"/>
          <p:cNvSpPr/>
          <p:nvPr/>
        </p:nvSpPr>
        <p:spPr>
          <a:xfrm rot="16200000">
            <a:off x="4522718" y="4893780"/>
            <a:ext cx="422414" cy="30099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937515" y="6519446"/>
            <a:ext cx="904460" cy="338554"/>
          </a:xfrm>
          <a:prstGeom prst="rect">
            <a:avLst/>
          </a:prstGeom>
          <a:noFill/>
        </p:spPr>
        <p:txBody>
          <a:bodyPr wrap="square" rtlCol="0">
            <a:spAutoFit/>
          </a:bodyPr>
          <a:lstStyle/>
          <a:p>
            <a:r>
              <a:rPr lang="zh-CN" altLang="en-US" sz="1600" dirty="0" smtClean="0">
                <a:solidFill>
                  <a:schemeClr val="bg1"/>
                </a:solidFill>
                <a:effectLst>
                  <a:outerShdw blurRad="38100" dist="38100" dir="2700000" algn="tl">
                    <a:srgbClr val="000000">
                      <a:alpha val="43137"/>
                    </a:srgbClr>
                  </a:outerShdw>
                </a:effectLst>
              </a:rPr>
              <a:t>内网</a:t>
            </a:r>
            <a:endParaRPr lang="en-US" sz="1600" dirty="0" smtClean="0">
              <a:solidFill>
                <a:schemeClr val="bg1"/>
              </a:solidFill>
              <a:effectLst>
                <a:outerShdw blurRad="38100" dist="38100" dir="2700000" algn="tl">
                  <a:srgbClr val="000000">
                    <a:alpha val="43137"/>
                  </a:srgbClr>
                </a:outerShdw>
              </a:effectLst>
            </a:endParaRPr>
          </a:p>
        </p:txBody>
      </p:sp>
      <p:pic>
        <p:nvPicPr>
          <p:cNvPr id="33" name="Picture 8" descr="C:\Users\aglick\Desktop\Mesh\Firewall fire wall.png"/>
          <p:cNvPicPr>
            <a:picLocks noChangeAspect="1" noChangeArrowheads="1"/>
          </p:cNvPicPr>
          <p:nvPr/>
        </p:nvPicPr>
        <p:blipFill>
          <a:blip r:embed="rId11" cstate="print"/>
          <a:srcRect/>
          <a:stretch>
            <a:fillRect/>
          </a:stretch>
        </p:blipFill>
        <p:spPr bwMode="auto">
          <a:xfrm>
            <a:off x="6221827" y="3690868"/>
            <a:ext cx="539266" cy="1225274"/>
          </a:xfrm>
          <a:prstGeom prst="rect">
            <a:avLst/>
          </a:prstGeom>
          <a:noFill/>
        </p:spPr>
      </p:pic>
      <p:sp>
        <p:nvSpPr>
          <p:cNvPr id="34" name="TextBox 33"/>
          <p:cNvSpPr txBox="1"/>
          <p:nvPr/>
        </p:nvSpPr>
        <p:spPr bwMode="auto">
          <a:xfrm>
            <a:off x="4572000" y="4524375"/>
            <a:ext cx="380233" cy="203133"/>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800" kern="0" dirty="0" smtClean="0">
                <a:effectLst>
                  <a:outerShdw blurRad="38100" dist="38100" dir="2700000" algn="tl">
                    <a:srgbClr val="000000">
                      <a:alpha val="43137"/>
                    </a:srgbClr>
                  </a:outerShdw>
                </a:effectLst>
                <a:latin typeface="Arial" pitchFamily="34" charset="0"/>
                <a:cs typeface="Arial" pitchFamily="34" charset="0"/>
              </a:rPr>
              <a:t>SSL</a:t>
            </a:r>
            <a:endParaRPr lang="en-US" sz="800" kern="0" dirty="0">
              <a:effectLst>
                <a:outerShdw blurRad="38100" dist="38100" dir="2700000" algn="tl">
                  <a:srgbClr val="000000">
                    <a:alpha val="43137"/>
                  </a:srgbClr>
                </a:outerShdw>
              </a:effectLst>
              <a:latin typeface="Arial" pitchFamily="34" charset="0"/>
              <a:cs typeface="Arial" pitchFamily="34" charset="0"/>
            </a:endParaRPr>
          </a:p>
        </p:txBody>
      </p:sp>
      <p:sp>
        <p:nvSpPr>
          <p:cNvPr id="35" name="TextBox 34"/>
          <p:cNvSpPr txBox="1"/>
          <p:nvPr/>
        </p:nvSpPr>
        <p:spPr bwMode="auto">
          <a:xfrm>
            <a:off x="5314950" y="3743325"/>
            <a:ext cx="380233" cy="203133"/>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800" kern="0" dirty="0" smtClean="0">
                <a:effectLst>
                  <a:outerShdw blurRad="38100" dist="38100" dir="2700000" algn="tl">
                    <a:srgbClr val="000000">
                      <a:alpha val="43137"/>
                    </a:srgbClr>
                  </a:outerShdw>
                </a:effectLst>
                <a:latin typeface="Arial" pitchFamily="34" charset="0"/>
                <a:cs typeface="Arial" pitchFamily="34" charset="0"/>
              </a:rPr>
              <a:t>SSL</a:t>
            </a:r>
            <a:endParaRPr lang="en-US" sz="800" kern="0" dirty="0">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219075" y="1023119"/>
            <a:ext cx="540917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 OWA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发送一条短信到</a:t>
            </a:r>
            <a:r>
              <a:rPr lang="en-US" altLang="zh-CN"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Exchange Server</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 name="TextBox 36"/>
          <p:cNvSpPr txBox="1"/>
          <p:nvPr/>
        </p:nvSpPr>
        <p:spPr>
          <a:xfrm>
            <a:off x="219075" y="1023119"/>
            <a:ext cx="4046172"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2) EAS</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连接将短信同步到手机</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 name="TextBox 37"/>
          <p:cNvSpPr txBox="1"/>
          <p:nvPr/>
        </p:nvSpPr>
        <p:spPr>
          <a:xfrm>
            <a:off x="219075" y="1052736"/>
            <a:ext cx="3272050"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3)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用户手机将短信发出</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 name="TextBox 38"/>
          <p:cNvSpPr txBox="1"/>
          <p:nvPr/>
        </p:nvSpPr>
        <p:spPr>
          <a:xfrm>
            <a:off x="219075" y="1023119"/>
            <a:ext cx="2656496"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4)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接收者回复短信</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 name="TextBox 39"/>
          <p:cNvSpPr txBox="1"/>
          <p:nvPr/>
        </p:nvSpPr>
        <p:spPr>
          <a:xfrm>
            <a:off x="219075" y="1023119"/>
            <a:ext cx="4394152"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5)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短信被同步回</a:t>
            </a:r>
            <a:r>
              <a:rPr lang="en-US" altLang="zh-CN"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Exchange Server</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41" name="TextBox 40"/>
          <p:cNvSpPr txBox="1"/>
          <p:nvPr/>
        </p:nvSpPr>
        <p:spPr>
          <a:xfrm>
            <a:off x="3657599" y="2943225"/>
            <a:ext cx="600076" cy="584775"/>
          </a:xfrm>
          <a:prstGeom prst="rect">
            <a:avLst/>
          </a:prstGeom>
          <a:solidFill>
            <a:schemeClr val="tx1">
              <a:lumMod val="75000"/>
            </a:schemeClr>
          </a:solidFill>
          <a:ln w="28575">
            <a:solidFill>
              <a:schemeClr val="bg1"/>
            </a:solidFill>
          </a:ln>
          <a:scene3d>
            <a:camera prst="isometricLeftDown"/>
            <a:lightRig rig="balanced" dir="t"/>
          </a:scene3d>
          <a:sp3d extrusionH="31750" contourW="12700" prstMaterial="dkEdge"/>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Text</a:t>
            </a:r>
          </a:p>
          <a:p>
            <a:r>
              <a:rPr lang="en-US" sz="1600" dirty="0" err="1" smtClean="0">
                <a:solidFill>
                  <a:schemeClr val="bg1"/>
                </a:solidFill>
                <a:effectLst>
                  <a:outerShdw blurRad="38100" dist="38100" dir="2700000" algn="tl">
                    <a:srgbClr val="000000">
                      <a:alpha val="43137"/>
                    </a:srgbClr>
                  </a:outerShdw>
                </a:effectLst>
              </a:rPr>
              <a:t>Msg</a:t>
            </a:r>
            <a:endParaRPr lang="en-US" sz="1600" dirty="0" smtClean="0">
              <a:solidFill>
                <a:schemeClr val="bg1"/>
              </a:solidFill>
              <a:effectLst>
                <a:outerShdw blurRad="38100" dist="38100" dir="2700000" algn="tl">
                  <a:srgbClr val="000000">
                    <a:alpha val="43137"/>
                  </a:srgbClr>
                </a:outerShdw>
              </a:effectLst>
            </a:endParaRPr>
          </a:p>
        </p:txBody>
      </p:sp>
      <p:pic>
        <p:nvPicPr>
          <p:cNvPr id="42" name="Picture 4" descr="C:\Documents and Settings\Captain\Desktop\Mesh\Clip Art\envelope email.png"/>
          <p:cNvPicPr>
            <a:picLocks noChangeAspect="1" noChangeArrowheads="1"/>
          </p:cNvPicPr>
          <p:nvPr/>
        </p:nvPicPr>
        <p:blipFill>
          <a:blip r:embed="rId12" cstate="print"/>
          <a:srcRect/>
          <a:stretch>
            <a:fillRect/>
          </a:stretch>
        </p:blipFill>
        <p:spPr bwMode="auto">
          <a:xfrm>
            <a:off x="7740651" y="4219575"/>
            <a:ext cx="365124" cy="461534"/>
          </a:xfrm>
          <a:prstGeom prst="rect">
            <a:avLst/>
          </a:prstGeom>
          <a:noFill/>
        </p:spPr>
      </p:pic>
      <p:sp>
        <p:nvSpPr>
          <p:cNvPr id="43" name="TextBox 42"/>
          <p:cNvSpPr txBox="1"/>
          <p:nvPr/>
        </p:nvSpPr>
        <p:spPr>
          <a:xfrm>
            <a:off x="571500" y="5295900"/>
            <a:ext cx="931665"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rPr>
              <a:t>Recipient</a:t>
            </a:r>
          </a:p>
        </p:txBody>
      </p:sp>
      <p:sp>
        <p:nvSpPr>
          <p:cNvPr id="44" name="TextBox 43"/>
          <p:cNvSpPr txBox="1"/>
          <p:nvPr/>
        </p:nvSpPr>
        <p:spPr>
          <a:xfrm>
            <a:off x="2990850" y="3867150"/>
            <a:ext cx="562975"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rPr>
              <a:t>User</a:t>
            </a:r>
          </a:p>
        </p:txBody>
      </p:sp>
      <p:sp>
        <p:nvSpPr>
          <p:cNvPr id="45" name="TextBox 44"/>
          <p:cNvSpPr txBox="1"/>
          <p:nvPr/>
        </p:nvSpPr>
        <p:spPr>
          <a:xfrm>
            <a:off x="661251" y="1112256"/>
            <a:ext cx="4945585" cy="1723549"/>
          </a:xfrm>
          <a:prstGeom prst="rect">
            <a:avLst/>
          </a:prstGeom>
          <a:noFill/>
        </p:spPr>
        <p:txBody>
          <a:bodyPr wrap="none" rtlCol="0">
            <a:spAutoFit/>
          </a:bodyPr>
          <a:lstStyle/>
          <a:p>
            <a:pPr marL="396875" indent="-396875">
              <a:lnSpc>
                <a:spcPct val="90000"/>
              </a:lnSpc>
              <a:spcBef>
                <a:spcPct val="20000"/>
              </a:spcBef>
            </a:pPr>
            <a:r>
              <a:rPr lang="zh-CN" altLang="en-US" sz="2000" dirty="0" smtClean="0"/>
              <a:t>优势</a:t>
            </a:r>
            <a:r>
              <a:rPr lang="en-US" sz="2000" dirty="0" smtClean="0"/>
              <a:t>:</a:t>
            </a:r>
          </a:p>
          <a:p>
            <a:pPr marL="396875" indent="-396875">
              <a:lnSpc>
                <a:spcPct val="90000"/>
              </a:lnSpc>
              <a:spcBef>
                <a:spcPct val="20000"/>
              </a:spcBef>
              <a:buBlip>
                <a:blip r:embed="rId13"/>
              </a:buBlip>
            </a:pPr>
            <a:r>
              <a:rPr lang="zh-CN" altLang="en-US" sz="2000" dirty="0" smtClean="0"/>
              <a:t>用户可以使用</a:t>
            </a:r>
            <a:r>
              <a:rPr lang="en-US" altLang="zh-CN" sz="2000" dirty="0" smtClean="0"/>
              <a:t>OWA, Outlook</a:t>
            </a:r>
            <a:r>
              <a:rPr lang="zh-CN" altLang="en-US" sz="2000" dirty="0" smtClean="0"/>
              <a:t>回复</a:t>
            </a:r>
            <a:endParaRPr lang="en-US" sz="2000" dirty="0" smtClean="0"/>
          </a:p>
          <a:p>
            <a:pPr marL="396875" indent="-396875">
              <a:lnSpc>
                <a:spcPct val="90000"/>
              </a:lnSpc>
              <a:spcBef>
                <a:spcPct val="20000"/>
              </a:spcBef>
              <a:buBlip>
                <a:blip r:embed="rId13"/>
              </a:buBlip>
            </a:pPr>
            <a:r>
              <a:rPr lang="zh-CN" altLang="en-US" sz="2000" dirty="0" smtClean="0"/>
              <a:t>短信在服务器上备份</a:t>
            </a:r>
            <a:endParaRPr lang="en-US" altLang="zh-CN" sz="2000" dirty="0" smtClean="0"/>
          </a:p>
          <a:p>
            <a:pPr marL="396875" indent="-396875">
              <a:lnSpc>
                <a:spcPct val="90000"/>
              </a:lnSpc>
              <a:spcBef>
                <a:spcPct val="20000"/>
              </a:spcBef>
              <a:buBlip>
                <a:blip r:embed="rId13"/>
              </a:buBlip>
            </a:pPr>
            <a:r>
              <a:rPr lang="zh-CN" altLang="en-US" sz="2000" dirty="0"/>
              <a:t>接收</a:t>
            </a:r>
            <a:r>
              <a:rPr lang="zh-CN" altLang="en-US" sz="2000" dirty="0" smtClean="0"/>
              <a:t>者可直接回复短信</a:t>
            </a:r>
            <a:endParaRPr lang="en-US" altLang="zh-CN" sz="2000" dirty="0" smtClean="0"/>
          </a:p>
          <a:p>
            <a:pPr marL="396875" indent="-396875">
              <a:lnSpc>
                <a:spcPct val="90000"/>
              </a:lnSpc>
              <a:spcBef>
                <a:spcPct val="20000"/>
              </a:spcBef>
              <a:buBlip>
                <a:blip r:embed="rId13"/>
              </a:buBlip>
            </a:pPr>
            <a:r>
              <a:rPr lang="zh-CN" altLang="en-US" sz="2000" dirty="0" smtClean="0"/>
              <a:t>用户可以在不同终端看到其所有的短信</a:t>
            </a:r>
            <a:endParaRPr lang="en-US" sz="2000" dirty="0" smtClean="0"/>
          </a:p>
        </p:txBody>
      </p:sp>
    </p:spTree>
    <p:extLst>
      <p:ext uri="{BB962C8B-B14F-4D97-AF65-F5344CB8AC3E}">
        <p14:creationId xmlns:p14="http://schemas.microsoft.com/office/powerpoint/2010/main" xmlns="" val="41851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500"/>
                            </p:stCondLst>
                            <p:childTnLst>
                              <p:par>
                                <p:cTn id="25" presetID="0" presetClass="path" presetSubtype="0" accel="50000" decel="50000" fill="hold" grpId="2" nodeType="afterEffect">
                                  <p:stCondLst>
                                    <p:cond delay="0"/>
                                  </p:stCondLst>
                                  <p:childTnLst>
                                    <p:animMotion origin="layout" path="M 0 0 L 0.37917 0.16667 " pathEditMode="relative" ptsTypes="AA">
                                      <p:cBhvr>
                                        <p:cTn id="26" dur="2000" fill="hold"/>
                                        <p:tgtEl>
                                          <p:spTgt spid="4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grpId="1"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0" presetClass="path" presetSubtype="0" accel="50000" fill="hold" grpId="3" nodeType="afterEffect">
                                  <p:stCondLst>
                                    <p:cond delay="0"/>
                                  </p:stCondLst>
                                  <p:childTnLst>
                                    <p:animMotion origin="layout" path="M 0.37917 0.16667 L -0.11667 0.23472 " pathEditMode="relative" rAng="0" ptsTypes="AA">
                                      <p:cBhvr>
                                        <p:cTn id="35" dur="2000" fill="hold"/>
                                        <p:tgtEl>
                                          <p:spTgt spid="41"/>
                                        </p:tgtEl>
                                        <p:attrNameLst>
                                          <p:attrName>ppt_x</p:attrName>
                                          <p:attrName>ppt_y</p:attrName>
                                        </p:attrNameLst>
                                      </p:cBhvr>
                                      <p:rCtr x="-248" y="34"/>
                                    </p:animMotion>
                                  </p:childTnLst>
                                </p:cTn>
                              </p:par>
                            </p:childTnLst>
                          </p:cTn>
                        </p:par>
                        <p:par>
                          <p:cTn id="36" fill="hold">
                            <p:stCondLst>
                              <p:cond delay="2000"/>
                            </p:stCondLst>
                            <p:childTnLst>
                              <p:par>
                                <p:cTn id="37" presetID="0" presetClass="path" presetSubtype="0" decel="50000" fill="hold" grpId="4" nodeType="afterEffect">
                                  <p:stCondLst>
                                    <p:cond delay="0"/>
                                  </p:stCondLst>
                                  <p:childTnLst>
                                    <p:animMotion origin="layout" path="M -0.11666 0.23472 L -0.11666 0.02084 " pathEditMode="relative" rAng="0" ptsTypes="AA">
                                      <p:cBhvr>
                                        <p:cTn id="38" dur="2000" fill="hold"/>
                                        <p:tgtEl>
                                          <p:spTgt spid="41"/>
                                        </p:tgtEl>
                                        <p:attrNameLst>
                                          <p:attrName>ppt_x</p:attrName>
                                          <p:attrName>ppt_y</p:attrName>
                                        </p:attrNameLst>
                                      </p:cBhvr>
                                      <p:rCtr x="0" y="-107"/>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5" nodeType="clickEffect">
                                  <p:stCondLst>
                                    <p:cond delay="0"/>
                                  </p:stCondLst>
                                  <p:childTnLst>
                                    <p:animEffect transition="out" filter="fad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37"/>
                                        </p:tgtEl>
                                        <p:attrNameLst>
                                          <p:attrName>style.visibility</p:attrName>
                                        </p:attrNameLst>
                                      </p:cBhvr>
                                      <p:to>
                                        <p:strVal val="hidden"/>
                                      </p:to>
                                    </p:set>
                                  </p:childTnLst>
                                </p:cTn>
                              </p:par>
                              <p:par>
                                <p:cTn id="46" presetID="1"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500"/>
                            </p:stCondLst>
                            <p:childTnLst>
                              <p:par>
                                <p:cTn id="49" presetID="10" presetClass="entr" presetSubtype="0" fill="hold" grpId="6"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000"/>
                            </p:stCondLst>
                            <p:childTnLst>
                              <p:par>
                                <p:cTn id="53" presetID="0" presetClass="path" presetSubtype="0" accel="50000" fill="hold" grpId="7" nodeType="afterEffect">
                                  <p:stCondLst>
                                    <p:cond delay="0"/>
                                  </p:stCondLst>
                                  <p:childTnLst>
                                    <p:animMotion origin="layout" path="M -0.11667 0.02083 L -0.11563 0.23055 " pathEditMode="relative" rAng="0" ptsTypes="AA">
                                      <p:cBhvr>
                                        <p:cTn id="54" dur="2000" fill="hold"/>
                                        <p:tgtEl>
                                          <p:spTgt spid="41"/>
                                        </p:tgtEl>
                                        <p:attrNameLst>
                                          <p:attrName>ppt_x</p:attrName>
                                          <p:attrName>ppt_y</p:attrName>
                                        </p:attrNameLst>
                                      </p:cBhvr>
                                      <p:rCtr x="1" y="105"/>
                                    </p:animMotion>
                                  </p:childTnLst>
                                </p:cTn>
                              </p:par>
                            </p:childTnLst>
                          </p:cTn>
                        </p:par>
                        <p:par>
                          <p:cTn id="55" fill="hold">
                            <p:stCondLst>
                              <p:cond delay="3000"/>
                            </p:stCondLst>
                            <p:childTnLst>
                              <p:par>
                                <p:cTn id="56" presetID="0" presetClass="path" presetSubtype="0" decel="50000" fill="hold" grpId="8" nodeType="afterEffect">
                                  <p:stCondLst>
                                    <p:cond delay="0"/>
                                  </p:stCondLst>
                                  <p:childTnLst>
                                    <p:animMotion origin="layout" path="M -0.11667 0.23472 L -0.30625 0.24722 " pathEditMode="relative" rAng="0" ptsTypes="AA">
                                      <p:cBhvr>
                                        <p:cTn id="57" dur="2000" fill="hold"/>
                                        <p:tgtEl>
                                          <p:spTgt spid="41"/>
                                        </p:tgtEl>
                                        <p:attrNameLst>
                                          <p:attrName>ppt_x</p:attrName>
                                          <p:attrName>ppt_y</p:attrName>
                                        </p:attrNameLst>
                                      </p:cBhvr>
                                      <p:rCtr x="-95" y="6"/>
                                    </p:animMotion>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9" nodeType="clickEffect">
                                  <p:stCondLst>
                                    <p:cond delay="0"/>
                                  </p:stCondLst>
                                  <p:childTnLst>
                                    <p:animEffect transition="out" filter="fade">
                                      <p:cBhvr>
                                        <p:cTn id="61" dur="500"/>
                                        <p:tgtEl>
                                          <p:spTgt spid="41"/>
                                        </p:tgtEl>
                                      </p:cBhvr>
                                    </p:animEffect>
                                    <p:set>
                                      <p:cBhvr>
                                        <p:cTn id="62" dur="1" fill="hold">
                                          <p:stCondLst>
                                            <p:cond delay="499"/>
                                          </p:stCondLst>
                                        </p:cTn>
                                        <p:tgtEl>
                                          <p:spTgt spid="41"/>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38"/>
                                        </p:tgtEl>
                                        <p:attrNameLst>
                                          <p:attrName>style.visibility</p:attrName>
                                        </p:attrNameLst>
                                      </p:cBhvr>
                                      <p:to>
                                        <p:strVal val="hidden"/>
                                      </p:to>
                                    </p:set>
                                  </p:childTnLst>
                                </p:cTn>
                              </p:par>
                              <p:par>
                                <p:cTn id="65" presetID="1" presetClass="entr" presetSubtype="0" fill="hold" grpId="1"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par>
                          <p:cTn id="67" fill="hold">
                            <p:stCondLst>
                              <p:cond delay="500"/>
                            </p:stCondLst>
                            <p:childTnLst>
                              <p:par>
                                <p:cTn id="68" presetID="10" presetClass="entr" presetSubtype="0" fill="hold" grpId="1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par>
                          <p:cTn id="71" fill="hold">
                            <p:stCondLst>
                              <p:cond delay="1000"/>
                            </p:stCondLst>
                            <p:childTnLst>
                              <p:par>
                                <p:cTn id="72" presetID="0" presetClass="path" presetSubtype="0" accel="50000" fill="hold" grpId="11" nodeType="afterEffect">
                                  <p:stCondLst>
                                    <p:cond delay="0"/>
                                  </p:stCondLst>
                                  <p:childTnLst>
                                    <p:animMotion origin="layout" path="M -0.30625 0.24722 L -0.11667 0.23194 " pathEditMode="relative" rAng="0" ptsTypes="AA">
                                      <p:cBhvr>
                                        <p:cTn id="73" dur="2000" fill="hold"/>
                                        <p:tgtEl>
                                          <p:spTgt spid="41"/>
                                        </p:tgtEl>
                                        <p:attrNameLst>
                                          <p:attrName>ppt_x</p:attrName>
                                          <p:attrName>ppt_y</p:attrName>
                                        </p:attrNameLst>
                                      </p:cBhvr>
                                      <p:rCtr x="95" y="-8"/>
                                    </p:animMotion>
                                  </p:childTnLst>
                                </p:cTn>
                              </p:par>
                            </p:childTnLst>
                          </p:cTn>
                        </p:par>
                        <p:par>
                          <p:cTn id="74" fill="hold">
                            <p:stCondLst>
                              <p:cond delay="3000"/>
                            </p:stCondLst>
                            <p:childTnLst>
                              <p:par>
                                <p:cTn id="75" presetID="0" presetClass="path" presetSubtype="0" decel="50000" fill="hold" grpId="12" nodeType="afterEffect">
                                  <p:stCondLst>
                                    <p:cond delay="0"/>
                                  </p:stCondLst>
                                  <p:childTnLst>
                                    <p:animMotion origin="layout" path="M -0.11666 0.23472 L -0.11771 0.02222 " pathEditMode="relative" rAng="0" ptsTypes="AA">
                                      <p:cBhvr>
                                        <p:cTn id="76" dur="2000" fill="hold"/>
                                        <p:tgtEl>
                                          <p:spTgt spid="41"/>
                                        </p:tgtEl>
                                        <p:attrNameLst>
                                          <p:attrName>ppt_x</p:attrName>
                                          <p:attrName>ppt_y</p:attrName>
                                        </p:attrNameLst>
                                      </p:cBhvr>
                                      <p:rCtr x="-1" y="-106"/>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1"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par>
                          <p:cTn id="83" fill="hold">
                            <p:stCondLst>
                              <p:cond delay="0"/>
                            </p:stCondLst>
                            <p:childTnLst>
                              <p:par>
                                <p:cTn id="84" presetID="0" presetClass="path" presetSubtype="0" accel="50000" fill="hold" grpId="13" nodeType="afterEffect">
                                  <p:stCondLst>
                                    <p:cond delay="0"/>
                                  </p:stCondLst>
                                  <p:childTnLst>
                                    <p:animMotion origin="layout" path="M -0.11667 0.02083 L -0.11667 0.23055 " pathEditMode="relative" rAng="0" ptsTypes="AA">
                                      <p:cBhvr>
                                        <p:cTn id="85" dur="2000" fill="hold"/>
                                        <p:tgtEl>
                                          <p:spTgt spid="41"/>
                                        </p:tgtEl>
                                        <p:attrNameLst>
                                          <p:attrName>ppt_x</p:attrName>
                                          <p:attrName>ppt_y</p:attrName>
                                        </p:attrNameLst>
                                      </p:cBhvr>
                                      <p:rCtr x="0" y="105"/>
                                    </p:animMotion>
                                  </p:childTnLst>
                                </p:cTn>
                              </p:par>
                            </p:childTnLst>
                          </p:cTn>
                        </p:par>
                        <p:par>
                          <p:cTn id="86" fill="hold">
                            <p:stCondLst>
                              <p:cond delay="2000"/>
                            </p:stCondLst>
                            <p:childTnLst>
                              <p:par>
                                <p:cTn id="87" presetID="0" presetClass="path" presetSubtype="0" decel="50000" fill="hold" grpId="14" nodeType="afterEffect">
                                  <p:stCondLst>
                                    <p:cond delay="0"/>
                                  </p:stCondLst>
                                  <p:childTnLst>
                                    <p:animMotion origin="layout" path="M -0.11667 0.23472 L 0.41666 0.16111 " pathEditMode="relative" rAng="0" ptsTypes="AA">
                                      <p:cBhvr>
                                        <p:cTn id="88" dur="5000" fill="hold"/>
                                        <p:tgtEl>
                                          <p:spTgt spid="41"/>
                                        </p:tgtEl>
                                        <p:attrNameLst>
                                          <p:attrName>ppt_x</p:attrName>
                                          <p:attrName>ppt_y</p:attrName>
                                        </p:attrNameLst>
                                      </p:cBhvr>
                                      <p:rCtr x="267" y="-37"/>
                                    </p:animMotion>
                                  </p:childTnLst>
                                </p:cTn>
                              </p:par>
                            </p:childTnLst>
                          </p:cTn>
                        </p:par>
                        <p:par>
                          <p:cTn id="89" fill="hold">
                            <p:stCondLst>
                              <p:cond delay="7000"/>
                            </p:stCondLst>
                            <p:childTnLst>
                              <p:par>
                                <p:cTn id="90" presetID="10" presetClass="exit" presetSubtype="0" fill="hold" grpId="15" nodeType="afterEffect">
                                  <p:stCondLst>
                                    <p:cond delay="0"/>
                                  </p:stCondLst>
                                  <p:childTnLst>
                                    <p:animEffect transition="out" filter="fade">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childTnLst>
                          </p:cTn>
                        </p:par>
                        <p:par>
                          <p:cTn id="96" fill="hold">
                            <p:stCondLst>
                              <p:cond delay="7500"/>
                            </p:stCondLst>
                            <p:childTnLst>
                              <p:par>
                                <p:cTn id="97" presetID="0" presetClass="path" presetSubtype="0" accel="50000" decel="50000" fill="hold" nodeType="afterEffect">
                                  <p:stCondLst>
                                    <p:cond delay="0"/>
                                  </p:stCondLst>
                                  <p:childTnLst>
                                    <p:animMotion origin="layout" path="M 8.33333E-7 7.40741E-7 L -0.43542 -0.17222 " pathEditMode="relative" rAng="0" ptsTypes="AA">
                                      <p:cBhvr>
                                        <p:cTn id="98" dur="4000" fill="hold"/>
                                        <p:tgtEl>
                                          <p:spTgt spid="42"/>
                                        </p:tgtEl>
                                        <p:attrNameLst>
                                          <p:attrName>ppt_x</p:attrName>
                                          <p:attrName>ppt_y</p:attrName>
                                        </p:attrNameLst>
                                      </p:cBhvr>
                                      <p:rCtr x="-218" y="-86"/>
                                    </p:animMotion>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2" nodeType="clickEffect">
                                  <p:stCondLst>
                                    <p:cond delay="0"/>
                                  </p:stCondLst>
                                  <p:childTnLst>
                                    <p:set>
                                      <p:cBhvr>
                                        <p:cTn id="102" dur="1" fill="hold">
                                          <p:stCondLst>
                                            <p:cond delay="0"/>
                                          </p:stCondLst>
                                        </p:cTn>
                                        <p:tgtEl>
                                          <p:spTgt spid="40"/>
                                        </p:tgtEl>
                                        <p:attrNameLst>
                                          <p:attrName>style.visibility</p:attrName>
                                        </p:attrNameLst>
                                      </p:cBhvr>
                                      <p:to>
                                        <p:strVal val="hidden"/>
                                      </p:to>
                                    </p:set>
                                  </p:childTnLst>
                                </p:cTn>
                              </p:par>
                              <p:par>
                                <p:cTn id="103" presetID="1" presetClass="entr" presetSubtype="0" fill="hold" grpId="1"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0" presetClass="exit" presetSubtype="0" fill="hold" nodeType="withEffect">
                                  <p:stCondLst>
                                    <p:cond delay="0"/>
                                  </p:stCondLst>
                                  <p:childTnLst>
                                    <p:animEffect transition="out" filter="fade">
                                      <p:cBhvr>
                                        <p:cTn id="106" dur="500"/>
                                        <p:tgtEl>
                                          <p:spTgt spid="42"/>
                                        </p:tgtEl>
                                      </p:cBhvr>
                                    </p:animEffect>
                                    <p:set>
                                      <p:cBhvr>
                                        <p:cTn id="107"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7" grpId="1"/>
      <p:bldP spid="37" grpId="2"/>
      <p:bldP spid="38" grpId="0"/>
      <p:bldP spid="38" grpId="1"/>
      <p:bldP spid="38" grpId="2"/>
      <p:bldP spid="39" grpId="0"/>
      <p:bldP spid="39" grpId="1"/>
      <p:bldP spid="39" grpId="2"/>
      <p:bldP spid="40" grpId="0"/>
      <p:bldP spid="40" grpId="1"/>
      <p:bldP spid="40" grpId="2"/>
      <p:bldP spid="41" grpId="0" animBg="1"/>
      <p:bldP spid="41" grpId="1" animBg="1"/>
      <p:bldP spid="41" grpId="2" animBg="1"/>
      <p:bldP spid="41" grpId="3" animBg="1"/>
      <p:bldP spid="41" grpId="4" animBg="1"/>
      <p:bldP spid="41" grpId="5" animBg="1"/>
      <p:bldP spid="41" grpId="6" animBg="1"/>
      <p:bldP spid="41" grpId="7" animBg="1"/>
      <p:bldP spid="41" grpId="8" animBg="1"/>
      <p:bldP spid="41" grpId="9" animBg="1"/>
      <p:bldP spid="41" grpId="10" animBg="1"/>
      <p:bldP spid="41" grpId="11" animBg="1"/>
      <p:bldP spid="41" grpId="12" animBg="1"/>
      <p:bldP spid="41" grpId="13" animBg="1"/>
      <p:bldP spid="41" grpId="14" animBg="1"/>
      <p:bldP spid="41" grpId="15" animBg="1"/>
      <p:bldP spid="45" grpId="0"/>
      <p:bldP spid="4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配置即时消息（</a:t>
            </a:r>
            <a:r>
              <a:rPr lang="en-US" altLang="zh-CN" dirty="0" smtClean="0"/>
              <a:t>4</a:t>
            </a:r>
            <a:r>
              <a:rPr lang="zh-CN" altLang="en-US" dirty="0" smtClean="0"/>
              <a:t>步）</a:t>
            </a:r>
            <a:endParaRPr lang="zh-CN" altLang="en-US" dirty="0"/>
          </a:p>
        </p:txBody>
      </p:sp>
      <p:pic>
        <p:nvPicPr>
          <p:cNvPr id="8" name="Picture 4"/>
          <p:cNvPicPr>
            <a:picLocks noChangeAspect="1" noChangeArrowheads="1"/>
          </p:cNvPicPr>
          <p:nvPr/>
        </p:nvPicPr>
        <p:blipFill>
          <a:blip r:embed="rId3"/>
          <a:srcRect/>
          <a:stretch>
            <a:fillRect/>
          </a:stretch>
        </p:blipFill>
        <p:spPr bwMode="auto">
          <a:xfrm>
            <a:off x="419100" y="7262813"/>
            <a:ext cx="3333750" cy="219075"/>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a:stretch>
            <a:fillRect/>
          </a:stretch>
        </p:blipFill>
        <p:spPr bwMode="auto">
          <a:xfrm>
            <a:off x="4257369" y="-479323"/>
            <a:ext cx="5053780" cy="3232571"/>
          </a:xfrm>
          <a:prstGeom prst="rect">
            <a:avLst/>
          </a:prstGeom>
          <a:noFill/>
          <a:ln w="9525">
            <a:noFill/>
            <a:miter lim="800000"/>
            <a:headEnd/>
            <a:tailEnd/>
          </a:ln>
          <a:effectLst>
            <a:softEdge rad="635000"/>
          </a:effectLst>
        </p:spPr>
      </p:pic>
      <p:sp>
        <p:nvSpPr>
          <p:cNvPr id="12" name="Rounded Rectangle 11"/>
          <p:cNvSpPr/>
          <p:nvPr/>
        </p:nvSpPr>
        <p:spPr bwMode="auto">
          <a:xfrm>
            <a:off x="5153025" y="666750"/>
            <a:ext cx="3448050" cy="314325"/>
          </a:xfrm>
          <a:prstGeom prst="roundRect">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3156155" y="2821857"/>
            <a:ext cx="1524000" cy="3244645"/>
          </a:xfrm>
          <a:prstGeom prst="roundRect">
            <a:avLst/>
          </a:prstGeom>
          <a:gradFill flip="none" rotWithShape="1">
            <a:gsLst>
              <a:gs pos="0">
                <a:srgbClr val="D6B19C"/>
              </a:gs>
              <a:gs pos="30000">
                <a:srgbClr val="D49E6C"/>
              </a:gs>
              <a:gs pos="70000">
                <a:srgbClr val="A65528"/>
              </a:gs>
              <a:gs pos="100000">
                <a:srgbClr val="663012"/>
              </a:gs>
            </a:gsLst>
            <a:lin ang="54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4670323" y="2802194"/>
            <a:ext cx="4188542" cy="330363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5" name="Picture 5" descr="C:\Users\aglick\Desktop\Mesh\Internet Cloud\cloud illustration icon.png"/>
          <p:cNvPicPr>
            <a:picLocks noChangeAspect="1" noChangeArrowheads="1"/>
          </p:cNvPicPr>
          <p:nvPr/>
        </p:nvPicPr>
        <p:blipFill>
          <a:blip r:embed="rId5"/>
          <a:srcRect/>
          <a:stretch>
            <a:fillRect/>
          </a:stretch>
        </p:blipFill>
        <p:spPr bwMode="auto">
          <a:xfrm>
            <a:off x="0" y="2511947"/>
            <a:ext cx="3177835" cy="3584053"/>
          </a:xfrm>
          <a:prstGeom prst="rect">
            <a:avLst/>
          </a:prstGeom>
          <a:noFill/>
        </p:spPr>
      </p:pic>
      <p:pic>
        <p:nvPicPr>
          <p:cNvPr id="17" name="Picture 3" descr="C:\Users\aglick\Documents\Clipart\Server Exchange.png"/>
          <p:cNvPicPr>
            <a:picLocks noChangeAspect="1" noChangeArrowheads="1"/>
          </p:cNvPicPr>
          <p:nvPr/>
        </p:nvPicPr>
        <p:blipFill>
          <a:blip r:embed="rId6" cstate="print"/>
          <a:srcRect/>
          <a:stretch>
            <a:fillRect/>
          </a:stretch>
        </p:blipFill>
        <p:spPr bwMode="auto">
          <a:xfrm>
            <a:off x="5201264" y="4677698"/>
            <a:ext cx="758415" cy="1210237"/>
          </a:xfrm>
          <a:prstGeom prst="rect">
            <a:avLst/>
          </a:prstGeom>
          <a:noFill/>
        </p:spPr>
      </p:pic>
      <p:pic>
        <p:nvPicPr>
          <p:cNvPr id="18" name="Picture 4" descr="C:\Users\aglick\Documents\Clipart\Server RTC.png"/>
          <p:cNvPicPr>
            <a:picLocks noChangeAspect="1" noChangeArrowheads="1"/>
          </p:cNvPicPr>
          <p:nvPr/>
        </p:nvPicPr>
        <p:blipFill>
          <a:blip r:embed="rId7" cstate="print"/>
          <a:srcRect/>
          <a:stretch>
            <a:fillRect/>
          </a:stretch>
        </p:blipFill>
        <p:spPr bwMode="auto">
          <a:xfrm>
            <a:off x="5201264" y="2836607"/>
            <a:ext cx="868516" cy="1229032"/>
          </a:xfrm>
          <a:prstGeom prst="rect">
            <a:avLst/>
          </a:prstGeom>
          <a:noFill/>
        </p:spPr>
      </p:pic>
      <p:pic>
        <p:nvPicPr>
          <p:cNvPr id="19" name="Picture 9"/>
          <p:cNvPicPr>
            <a:picLocks noChangeAspect="1" noChangeArrowheads="1"/>
          </p:cNvPicPr>
          <p:nvPr/>
        </p:nvPicPr>
        <p:blipFill>
          <a:blip r:embed="rId8" cstate="print">
            <a:clrChange>
              <a:clrFrom>
                <a:srgbClr val="FFC20E"/>
              </a:clrFrom>
              <a:clrTo>
                <a:srgbClr val="FFC20E">
                  <a:alpha val="0"/>
                </a:srgbClr>
              </a:clrTo>
            </a:clrChange>
          </a:blip>
          <a:srcRect/>
          <a:stretch>
            <a:fillRect/>
          </a:stretch>
        </p:blipFill>
        <p:spPr bwMode="auto">
          <a:xfrm>
            <a:off x="5201152" y="269530"/>
            <a:ext cx="534782" cy="677211"/>
          </a:xfrm>
          <a:prstGeom prst="rect">
            <a:avLst/>
          </a:prstGeom>
          <a:noFill/>
          <a:ln w="9525">
            <a:noFill/>
            <a:miter lim="800000"/>
            <a:headEnd/>
            <a:tailEnd/>
          </a:ln>
          <a:effectLst/>
        </p:spPr>
      </p:pic>
      <p:grpSp>
        <p:nvGrpSpPr>
          <p:cNvPr id="20" name="Group 23"/>
          <p:cNvGrpSpPr/>
          <p:nvPr/>
        </p:nvGrpSpPr>
        <p:grpSpPr>
          <a:xfrm>
            <a:off x="432603" y="2676497"/>
            <a:ext cx="796105" cy="1135626"/>
            <a:chOff x="570431" y="4871882"/>
            <a:chExt cx="884436" cy="1304617"/>
          </a:xfrm>
        </p:grpSpPr>
        <p:pic>
          <p:nvPicPr>
            <p:cNvPr id="21" name="Picture 15" descr="C:\Users\aglick\Documents\Clipart\Server.png"/>
            <p:cNvPicPr>
              <a:picLocks noChangeAspect="1" noChangeArrowheads="1"/>
            </p:cNvPicPr>
            <p:nvPr/>
          </p:nvPicPr>
          <p:blipFill>
            <a:blip r:embed="rId9" cstate="print"/>
            <a:srcRect/>
            <a:stretch>
              <a:fillRect/>
            </a:stretch>
          </p:blipFill>
          <p:spPr bwMode="auto">
            <a:xfrm>
              <a:off x="570431" y="4871882"/>
              <a:ext cx="884436" cy="1304617"/>
            </a:xfrm>
            <a:prstGeom prst="rect">
              <a:avLst/>
            </a:prstGeom>
            <a:noFill/>
          </p:spPr>
        </p:pic>
        <p:pic>
          <p:nvPicPr>
            <p:cNvPr id="22"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909601" y="5592213"/>
              <a:ext cx="535741" cy="535741"/>
            </a:xfrm>
            <a:prstGeom prst="rect">
              <a:avLst/>
            </a:prstGeom>
            <a:noFill/>
            <a:scene3d>
              <a:camera prst="perspectiveHeroicExtremeLeftFacing"/>
              <a:lightRig rig="threePt" dir="t"/>
            </a:scene3d>
          </p:spPr>
        </p:pic>
      </p:grpSp>
      <p:sp>
        <p:nvSpPr>
          <p:cNvPr id="23" name="TextBox 22"/>
          <p:cNvSpPr txBox="1"/>
          <p:nvPr/>
        </p:nvSpPr>
        <p:spPr>
          <a:xfrm>
            <a:off x="299237" y="1285577"/>
            <a:ext cx="270779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安装</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OCS 2007 R2</a:t>
            </a:r>
          </a:p>
        </p:txBody>
      </p:sp>
      <p:sp>
        <p:nvSpPr>
          <p:cNvPr id="24" name="TextBox 23"/>
          <p:cNvSpPr txBox="1"/>
          <p:nvPr/>
        </p:nvSpPr>
        <p:spPr>
          <a:xfrm>
            <a:off x="318553" y="1311151"/>
            <a:ext cx="1733167"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2)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安装认证</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TextBox 24"/>
          <p:cNvSpPr txBox="1"/>
          <p:nvPr/>
        </p:nvSpPr>
        <p:spPr>
          <a:xfrm>
            <a:off x="323528" y="1311151"/>
            <a:ext cx="2683940"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3)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安装</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MSI package</a:t>
            </a:r>
          </a:p>
        </p:txBody>
      </p:sp>
      <p:sp>
        <p:nvSpPr>
          <p:cNvPr id="26" name="TextBox 25"/>
          <p:cNvSpPr txBox="1"/>
          <p:nvPr/>
        </p:nvSpPr>
        <p:spPr>
          <a:xfrm>
            <a:off x="323528" y="1311151"/>
            <a:ext cx="396448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4)</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 使用 </a:t>
            </a:r>
            <a:r>
              <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rPr>
              <a:t>cmdlet</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 打开即时消息</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7" name="Picture 6" descr="C:\Users\aglick\Documents\Clipart\Server XML Web Service.png"/>
          <p:cNvPicPr>
            <a:picLocks noChangeAspect="1" noChangeArrowheads="1"/>
          </p:cNvPicPr>
          <p:nvPr/>
        </p:nvPicPr>
        <p:blipFill>
          <a:blip r:embed="rId11" cstate="print"/>
          <a:srcRect/>
          <a:stretch>
            <a:fillRect/>
          </a:stretch>
        </p:blipFill>
        <p:spPr bwMode="auto">
          <a:xfrm>
            <a:off x="7643970" y="2836607"/>
            <a:ext cx="772108" cy="1184787"/>
          </a:xfrm>
          <a:prstGeom prst="rect">
            <a:avLst/>
          </a:prstGeom>
          <a:noFill/>
        </p:spPr>
      </p:pic>
      <p:pic>
        <p:nvPicPr>
          <p:cNvPr id="28" name="Picture 16" descr="C:\Users\aglick\Documents\Clipart\Server ISAS - firewall.png"/>
          <p:cNvPicPr>
            <a:picLocks noChangeAspect="1" noChangeArrowheads="1"/>
          </p:cNvPicPr>
          <p:nvPr/>
        </p:nvPicPr>
        <p:blipFill>
          <a:blip r:embed="rId12" cstate="print"/>
          <a:srcRect/>
          <a:stretch>
            <a:fillRect/>
          </a:stretch>
        </p:blipFill>
        <p:spPr bwMode="auto">
          <a:xfrm>
            <a:off x="3529781" y="3765937"/>
            <a:ext cx="758928" cy="1208365"/>
          </a:xfrm>
          <a:prstGeom prst="rect">
            <a:avLst/>
          </a:prstGeom>
          <a:noFill/>
        </p:spPr>
      </p:pic>
      <p:pic>
        <p:nvPicPr>
          <p:cNvPr id="29" name="Picture 7" descr="C:\Users\aglick\Documents\Clipart\Server SQL database.png"/>
          <p:cNvPicPr>
            <a:picLocks noChangeAspect="1" noChangeArrowheads="1"/>
          </p:cNvPicPr>
          <p:nvPr/>
        </p:nvPicPr>
        <p:blipFill>
          <a:blip r:embed="rId13" cstate="print">
            <a:lum bright="2000"/>
          </a:blip>
          <a:srcRect/>
          <a:stretch>
            <a:fillRect/>
          </a:stretch>
        </p:blipFill>
        <p:spPr bwMode="auto">
          <a:xfrm>
            <a:off x="7643970" y="4677698"/>
            <a:ext cx="759543" cy="1124223"/>
          </a:xfrm>
          <a:prstGeom prst="rect">
            <a:avLst/>
          </a:prstGeom>
          <a:noFill/>
        </p:spPr>
      </p:pic>
      <p:grpSp>
        <p:nvGrpSpPr>
          <p:cNvPr id="30" name="Group 35"/>
          <p:cNvGrpSpPr/>
          <p:nvPr/>
        </p:nvGrpSpPr>
        <p:grpSpPr>
          <a:xfrm>
            <a:off x="2086406" y="2755191"/>
            <a:ext cx="764949" cy="1069557"/>
            <a:chOff x="5625272" y="4578488"/>
            <a:chExt cx="629756" cy="911225"/>
          </a:xfrm>
        </p:grpSpPr>
        <p:pic>
          <p:nvPicPr>
            <p:cNvPr id="31" name="Picture 2" descr="C:\Users\aglick\Desktop\Mesh\Server.png"/>
            <p:cNvPicPr>
              <a:picLocks noChangeAspect="1" noChangeArrowheads="1"/>
            </p:cNvPicPr>
            <p:nvPr/>
          </p:nvPicPr>
          <p:blipFill>
            <a:blip r:embed="rId14" cstate="print"/>
            <a:srcRect/>
            <a:stretch>
              <a:fillRect/>
            </a:stretch>
          </p:blipFill>
          <p:spPr bwMode="auto">
            <a:xfrm>
              <a:off x="5625272" y="4578488"/>
              <a:ext cx="617745" cy="911225"/>
            </a:xfrm>
            <a:prstGeom prst="rect">
              <a:avLst/>
            </a:prstGeom>
            <a:noFill/>
          </p:spPr>
        </p:pic>
        <p:sp>
          <p:nvSpPr>
            <p:cNvPr id="32" name="Oval 31"/>
            <p:cNvSpPr/>
            <p:nvPr/>
          </p:nvSpPr>
          <p:spPr bwMode="auto">
            <a:xfrm>
              <a:off x="5956854" y="5201479"/>
              <a:ext cx="298174" cy="282840"/>
            </a:xfrm>
            <a:prstGeom prst="ellipse">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a:off x="5996610" y="5231295"/>
              <a:ext cx="225364" cy="2385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34" name="Right Brace 33"/>
          <p:cNvSpPr/>
          <p:nvPr/>
        </p:nvSpPr>
        <p:spPr>
          <a:xfrm rot="5400000">
            <a:off x="3714134" y="5503610"/>
            <a:ext cx="329382" cy="150433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6563032" y="4183628"/>
            <a:ext cx="329382" cy="4154131"/>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1531373" y="4835018"/>
            <a:ext cx="329382" cy="284152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1120878" y="6396335"/>
            <a:ext cx="1228221"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Internet</a:t>
            </a:r>
          </a:p>
        </p:txBody>
      </p:sp>
      <p:sp>
        <p:nvSpPr>
          <p:cNvPr id="38" name="TextBox 37"/>
          <p:cNvSpPr txBox="1"/>
          <p:nvPr/>
        </p:nvSpPr>
        <p:spPr>
          <a:xfrm>
            <a:off x="6150078" y="6396335"/>
            <a:ext cx="1228221"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Intranet</a:t>
            </a:r>
          </a:p>
        </p:txBody>
      </p:sp>
      <p:sp>
        <p:nvSpPr>
          <p:cNvPr id="39" name="TextBox 38"/>
          <p:cNvSpPr txBox="1"/>
          <p:nvPr/>
        </p:nvSpPr>
        <p:spPr>
          <a:xfrm>
            <a:off x="3485536" y="6396335"/>
            <a:ext cx="851515"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DMZ</a:t>
            </a:r>
          </a:p>
        </p:txBody>
      </p:sp>
      <p:cxnSp>
        <p:nvCxnSpPr>
          <p:cNvPr id="40" name="Straight Arrow Connector 39"/>
          <p:cNvCxnSpPr/>
          <p:nvPr/>
        </p:nvCxnSpPr>
        <p:spPr>
          <a:xfrm>
            <a:off x="5928852" y="5211100"/>
            <a:ext cx="1720645" cy="1588"/>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33768" y="3406878"/>
            <a:ext cx="1720645" cy="1588"/>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796116" y="3755923"/>
            <a:ext cx="1843549" cy="1047136"/>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3"/>
            <a:endCxn id="17" idx="1"/>
          </p:cNvCxnSpPr>
          <p:nvPr/>
        </p:nvCxnSpPr>
        <p:spPr>
          <a:xfrm>
            <a:off x="4288709" y="4370120"/>
            <a:ext cx="912555" cy="912697"/>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18" idx="1"/>
          </p:cNvCxnSpPr>
          <p:nvPr/>
        </p:nvCxnSpPr>
        <p:spPr>
          <a:xfrm flipV="1">
            <a:off x="4288709" y="3451123"/>
            <a:ext cx="912555" cy="918997"/>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 idx="2"/>
          </p:cNvCxnSpPr>
          <p:nvPr/>
        </p:nvCxnSpPr>
        <p:spPr>
          <a:xfrm rot="5400000">
            <a:off x="5293032" y="4406491"/>
            <a:ext cx="683342" cy="1638"/>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1" idx="2"/>
            <a:endCxn id="28" idx="1"/>
          </p:cNvCxnSpPr>
          <p:nvPr/>
        </p:nvCxnSpPr>
        <p:spPr>
          <a:xfrm rot="16200000" flipH="1">
            <a:off x="2722997" y="3563336"/>
            <a:ext cx="545372" cy="1068195"/>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1" idx="2"/>
            <a:endCxn id="28" idx="1"/>
          </p:cNvCxnSpPr>
          <p:nvPr/>
        </p:nvCxnSpPr>
        <p:spPr>
          <a:xfrm rot="16200000" flipH="1">
            <a:off x="1901220" y="2741558"/>
            <a:ext cx="557997" cy="2699125"/>
          </a:xfrm>
          <a:prstGeom prst="straightConnector1">
            <a:avLst/>
          </a:prstGeom>
          <a:ln w="254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3455424" y="4919202"/>
            <a:ext cx="901209" cy="41549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Forefront</a:t>
            </a:r>
          </a:p>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UAG Server</a:t>
            </a:r>
            <a:endParaRPr lang="en-US" sz="1000" b="1" kern="0" dirty="0">
              <a:effectLst>
                <a:outerShdw blurRad="38100" dist="38100" dir="2700000" algn="tl">
                  <a:srgbClr val="000000">
                    <a:alpha val="43137"/>
                  </a:srgbClr>
                </a:outerShdw>
              </a:effectLst>
              <a:latin typeface="+mn-lt"/>
              <a:cs typeface="+mn-cs"/>
            </a:endParaRPr>
          </a:p>
        </p:txBody>
      </p:sp>
      <p:sp>
        <p:nvSpPr>
          <p:cNvPr id="49" name="TextBox 48"/>
          <p:cNvSpPr txBox="1"/>
          <p:nvPr/>
        </p:nvSpPr>
        <p:spPr bwMode="auto">
          <a:xfrm>
            <a:off x="5161321" y="4039214"/>
            <a:ext cx="978153" cy="230832"/>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OCS 2007 R2</a:t>
            </a:r>
            <a:endParaRPr lang="en-US" sz="1000" b="1" kern="0" dirty="0">
              <a:effectLst>
                <a:outerShdw blurRad="38100" dist="38100" dir="2700000" algn="tl">
                  <a:srgbClr val="000000">
                    <a:alpha val="43137"/>
                  </a:srgbClr>
                </a:outerShdw>
              </a:effectLst>
              <a:latin typeface="+mn-lt"/>
              <a:cs typeface="+mn-cs"/>
            </a:endParaRPr>
          </a:p>
        </p:txBody>
      </p:sp>
      <p:sp>
        <p:nvSpPr>
          <p:cNvPr id="50" name="TextBox 49"/>
          <p:cNvSpPr txBox="1"/>
          <p:nvPr/>
        </p:nvSpPr>
        <p:spPr bwMode="auto">
          <a:xfrm>
            <a:off x="7501399" y="4039214"/>
            <a:ext cx="1164100" cy="230832"/>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Active Directory</a:t>
            </a:r>
            <a:endParaRPr lang="en-US" sz="1000" b="1" kern="0" dirty="0">
              <a:effectLst>
                <a:outerShdw blurRad="38100" dist="38100" dir="2700000" algn="tl">
                  <a:srgbClr val="000000">
                    <a:alpha val="43137"/>
                  </a:srgbClr>
                </a:outerShdw>
              </a:effectLst>
              <a:latin typeface="+mn-lt"/>
              <a:cs typeface="+mn-cs"/>
            </a:endParaRPr>
          </a:p>
        </p:txBody>
      </p:sp>
      <p:sp>
        <p:nvSpPr>
          <p:cNvPr id="51" name="TextBox 50"/>
          <p:cNvSpPr txBox="1"/>
          <p:nvPr/>
        </p:nvSpPr>
        <p:spPr bwMode="auto">
          <a:xfrm>
            <a:off x="1769192" y="3803241"/>
            <a:ext cx="1237838" cy="230832"/>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Download Center</a:t>
            </a:r>
            <a:endParaRPr lang="en-US" sz="1000" b="1" kern="0" dirty="0">
              <a:effectLst>
                <a:outerShdw blurRad="38100" dist="38100" dir="2700000" algn="tl">
                  <a:srgbClr val="000000">
                    <a:alpha val="43137"/>
                  </a:srgbClr>
                </a:outerShdw>
              </a:effectLst>
              <a:latin typeface="+mn-lt"/>
              <a:cs typeface="+mn-cs"/>
            </a:endParaRPr>
          </a:p>
        </p:txBody>
      </p:sp>
      <p:sp>
        <p:nvSpPr>
          <p:cNvPr id="52" name="TextBox 51"/>
          <p:cNvSpPr txBox="1"/>
          <p:nvPr/>
        </p:nvSpPr>
        <p:spPr bwMode="auto">
          <a:xfrm>
            <a:off x="186798" y="3783541"/>
            <a:ext cx="1415772" cy="41549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3</a:t>
            </a:r>
            <a:r>
              <a:rPr lang="en-US" sz="1000" b="1" kern="0" baseline="30000" dirty="0" smtClean="0">
                <a:effectLst>
                  <a:outerShdw blurRad="38100" dist="38100" dir="2700000" algn="tl">
                    <a:srgbClr val="000000">
                      <a:alpha val="43137"/>
                    </a:srgbClr>
                  </a:outerShdw>
                </a:effectLst>
                <a:latin typeface="+mn-lt"/>
                <a:cs typeface="+mn-cs"/>
              </a:rPr>
              <a:t>rd</a:t>
            </a:r>
            <a:r>
              <a:rPr lang="en-US" sz="1000" b="1" kern="0" dirty="0" smtClean="0">
                <a:effectLst>
                  <a:outerShdw blurRad="38100" dist="38100" dir="2700000" algn="tl">
                    <a:srgbClr val="000000">
                      <a:alpha val="43137"/>
                    </a:srgbClr>
                  </a:outerShdw>
                </a:effectLst>
                <a:latin typeface="+mn-lt"/>
                <a:cs typeface="+mn-cs"/>
              </a:rPr>
              <a:t> Party </a:t>
            </a:r>
          </a:p>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Certificate Authority</a:t>
            </a:r>
            <a:endParaRPr lang="en-US" sz="1000" b="1" kern="0" dirty="0">
              <a:effectLst>
                <a:outerShdw blurRad="38100" dist="38100" dir="2700000" algn="tl">
                  <a:srgbClr val="000000">
                    <a:alpha val="43137"/>
                  </a:srgbClr>
                </a:outerShdw>
              </a:effectLst>
              <a:latin typeface="+mn-lt"/>
              <a:cs typeface="+mn-cs"/>
            </a:endParaRPr>
          </a:p>
        </p:txBody>
      </p:sp>
      <p:sp>
        <p:nvSpPr>
          <p:cNvPr id="53" name="TextBox 52"/>
          <p:cNvSpPr txBox="1"/>
          <p:nvPr/>
        </p:nvSpPr>
        <p:spPr bwMode="auto">
          <a:xfrm>
            <a:off x="4846689" y="5828687"/>
            <a:ext cx="1460656" cy="230832"/>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Exchange 2010 CAS</a:t>
            </a:r>
            <a:endParaRPr lang="en-US" sz="1000" b="1" kern="0" dirty="0">
              <a:effectLst>
                <a:outerShdw blurRad="38100" dist="38100" dir="2700000" algn="tl">
                  <a:srgbClr val="000000">
                    <a:alpha val="43137"/>
                  </a:srgbClr>
                </a:outerShdw>
              </a:effectLst>
              <a:latin typeface="+mn-lt"/>
              <a:cs typeface="+mn-cs"/>
            </a:endParaRPr>
          </a:p>
        </p:txBody>
      </p:sp>
      <p:sp>
        <p:nvSpPr>
          <p:cNvPr id="54" name="TextBox 53"/>
          <p:cNvSpPr txBox="1"/>
          <p:nvPr/>
        </p:nvSpPr>
        <p:spPr bwMode="auto">
          <a:xfrm>
            <a:off x="7235927" y="5828687"/>
            <a:ext cx="1475084" cy="230832"/>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1000" b="1" kern="0" dirty="0" smtClean="0">
                <a:effectLst>
                  <a:outerShdw blurRad="38100" dist="38100" dir="2700000" algn="tl">
                    <a:srgbClr val="000000">
                      <a:alpha val="43137"/>
                    </a:srgbClr>
                  </a:outerShdw>
                </a:effectLst>
                <a:latin typeface="+mn-lt"/>
                <a:cs typeface="+mn-cs"/>
              </a:rPr>
              <a:t>Exchange 2010 MBX</a:t>
            </a:r>
            <a:endParaRPr lang="en-US" sz="1000" b="1" kern="0" dirty="0">
              <a:effectLst>
                <a:outerShdw blurRad="38100" dist="38100" dir="2700000" algn="tl">
                  <a:srgbClr val="000000">
                    <a:alpha val="43137"/>
                  </a:srgbClr>
                </a:outerShdw>
              </a:effectLst>
              <a:latin typeface="+mn-lt"/>
              <a:cs typeface="+mn-cs"/>
            </a:endParaRPr>
          </a:p>
        </p:txBody>
      </p:sp>
      <p:grpSp>
        <p:nvGrpSpPr>
          <p:cNvPr id="55" name="Group 91"/>
          <p:cNvGrpSpPr/>
          <p:nvPr/>
        </p:nvGrpSpPr>
        <p:grpSpPr>
          <a:xfrm>
            <a:off x="5510980" y="4245080"/>
            <a:ext cx="1068131" cy="1421629"/>
            <a:chOff x="2138516" y="4667867"/>
            <a:chExt cx="1068131" cy="1421629"/>
          </a:xfrm>
        </p:grpSpPr>
        <p:pic>
          <p:nvPicPr>
            <p:cNvPr id="56" name="Picture 3" descr="C:\Users\aglick\Documents\Clipart\Server Exchange.png"/>
            <p:cNvPicPr>
              <a:picLocks noChangeAspect="1" noChangeArrowheads="1"/>
            </p:cNvPicPr>
            <p:nvPr/>
          </p:nvPicPr>
          <p:blipFill>
            <a:blip r:embed="rId6" cstate="print"/>
            <a:srcRect/>
            <a:stretch>
              <a:fillRect/>
            </a:stretch>
          </p:blipFill>
          <p:spPr bwMode="auto">
            <a:xfrm>
              <a:off x="2138516" y="4879259"/>
              <a:ext cx="758415" cy="1210237"/>
            </a:xfrm>
            <a:prstGeom prst="rect">
              <a:avLst/>
            </a:prstGeom>
            <a:noFill/>
          </p:spPr>
        </p:pic>
        <p:pic>
          <p:nvPicPr>
            <p:cNvPr id="57" name="Picture 3" descr="C:\Users\aglick\Documents\Clipart\Server Exchange.png"/>
            <p:cNvPicPr>
              <a:picLocks noChangeAspect="1" noChangeArrowheads="1"/>
            </p:cNvPicPr>
            <p:nvPr/>
          </p:nvPicPr>
          <p:blipFill>
            <a:blip r:embed="rId6" cstate="print"/>
            <a:srcRect/>
            <a:stretch>
              <a:fillRect/>
            </a:stretch>
          </p:blipFill>
          <p:spPr bwMode="auto">
            <a:xfrm>
              <a:off x="2448232" y="4667867"/>
              <a:ext cx="758415" cy="1210237"/>
            </a:xfrm>
            <a:prstGeom prst="rect">
              <a:avLst/>
            </a:prstGeom>
            <a:noFill/>
          </p:spPr>
        </p:pic>
      </p:grpSp>
      <p:pic>
        <p:nvPicPr>
          <p:cNvPr id="58" name="Picture 9"/>
          <p:cNvPicPr>
            <a:picLocks noChangeAspect="1" noChangeArrowheads="1"/>
          </p:cNvPicPr>
          <p:nvPr/>
        </p:nvPicPr>
        <p:blipFill>
          <a:blip r:embed="rId8" cstate="print">
            <a:clrChange>
              <a:clrFrom>
                <a:srgbClr val="FFC20E"/>
              </a:clrFrom>
              <a:clrTo>
                <a:srgbClr val="FFC20E">
                  <a:alpha val="0"/>
                </a:srgbClr>
              </a:clrTo>
            </a:clrChange>
          </a:blip>
          <a:srcRect/>
          <a:stretch>
            <a:fillRect/>
          </a:stretch>
        </p:blipFill>
        <p:spPr bwMode="auto">
          <a:xfrm>
            <a:off x="5202826" y="753525"/>
            <a:ext cx="534782" cy="677211"/>
          </a:xfrm>
          <a:prstGeom prst="rect">
            <a:avLst/>
          </a:prstGeom>
          <a:noFill/>
          <a:ln w="9525">
            <a:noFill/>
            <a:miter lim="800000"/>
            <a:headEnd/>
            <a:tailEnd/>
          </a:ln>
          <a:effectLst/>
        </p:spPr>
      </p:pic>
      <p:pic>
        <p:nvPicPr>
          <p:cNvPr id="59" name="Picture 9"/>
          <p:cNvPicPr>
            <a:picLocks noChangeAspect="1" noChangeArrowheads="1"/>
          </p:cNvPicPr>
          <p:nvPr/>
        </p:nvPicPr>
        <p:blipFill>
          <a:blip r:embed="rId8" cstate="print">
            <a:clrChange>
              <a:clrFrom>
                <a:srgbClr val="FFC20E"/>
              </a:clrFrom>
              <a:clrTo>
                <a:srgbClr val="FFC20E">
                  <a:alpha val="0"/>
                </a:srgbClr>
              </a:clrTo>
            </a:clrChange>
          </a:blip>
          <a:srcRect/>
          <a:stretch>
            <a:fillRect/>
          </a:stretch>
        </p:blipFill>
        <p:spPr bwMode="auto">
          <a:xfrm>
            <a:off x="5203317" y="1251133"/>
            <a:ext cx="534782" cy="677211"/>
          </a:xfrm>
          <a:prstGeom prst="rect">
            <a:avLst/>
          </a:prstGeom>
          <a:noFill/>
          <a:ln w="9525">
            <a:noFill/>
            <a:miter lim="800000"/>
            <a:headEnd/>
            <a:tailEnd/>
          </a:ln>
          <a:effectLst/>
        </p:spPr>
      </p:pic>
      <p:pic>
        <p:nvPicPr>
          <p:cNvPr id="60"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472064" y="3429114"/>
            <a:ext cx="670937" cy="670937"/>
          </a:xfrm>
          <a:prstGeom prst="rect">
            <a:avLst/>
          </a:prstGeom>
          <a:noFill/>
        </p:spPr>
      </p:pic>
      <p:pic>
        <p:nvPicPr>
          <p:cNvPr id="61"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5481599" y="3089901"/>
            <a:ext cx="670937" cy="670937"/>
          </a:xfrm>
          <a:prstGeom prst="rect">
            <a:avLst/>
          </a:prstGeom>
          <a:noFill/>
        </p:spPr>
      </p:pic>
      <p:sp>
        <p:nvSpPr>
          <p:cNvPr id="62" name="TextBox 61"/>
          <p:cNvSpPr txBox="1"/>
          <p:nvPr/>
        </p:nvSpPr>
        <p:spPr>
          <a:xfrm>
            <a:off x="5144757" y="622997"/>
            <a:ext cx="3336052" cy="2215991"/>
          </a:xfrm>
          <a:prstGeom prst="rect">
            <a:avLst/>
          </a:prstGeom>
          <a:noFill/>
        </p:spPr>
        <p:txBody>
          <a:bodyPr wrap="square" rtlCol="0">
            <a:spAutoFit/>
          </a:bodyPr>
          <a:lstStyle/>
          <a:p>
            <a:pPr>
              <a:buFont typeface="Arial" pitchFamily="34" charset="0"/>
              <a:buChar char="•"/>
            </a:pPr>
            <a:r>
              <a:rPr lang="en-US" dirty="0" smtClean="0">
                <a:effectLst>
                  <a:outerShdw blurRad="38100" dist="38100" dir="2700000" algn="tl">
                    <a:srgbClr val="000000">
                      <a:alpha val="43137"/>
                    </a:srgbClr>
                  </a:outerShdw>
                </a:effectLst>
              </a:rPr>
              <a:t>Cert. must be from same CA</a:t>
            </a:r>
          </a:p>
          <a:p>
            <a:pPr>
              <a:buFont typeface="Arial" pitchFamily="34" charset="0"/>
              <a:buChar char="•"/>
            </a:pPr>
            <a:r>
              <a:rPr lang="en-US" dirty="0" smtClean="0">
                <a:effectLst>
                  <a:outerShdw blurRad="38100" dist="38100" dir="2700000" algn="tl">
                    <a:srgbClr val="000000">
                      <a:alpha val="43137"/>
                    </a:srgbClr>
                  </a:outerShdw>
                </a:effectLst>
              </a:rPr>
              <a:t>Can use an internal CA</a:t>
            </a:r>
          </a:p>
          <a:p>
            <a:pPr>
              <a:buFont typeface="Arial" pitchFamily="34" charset="0"/>
              <a:buChar char="•"/>
            </a:pPr>
            <a:r>
              <a:rPr lang="en-US" dirty="0" smtClean="0">
                <a:effectLst>
                  <a:outerShdw blurRad="38100" dist="38100" dir="2700000" algn="tl">
                    <a:srgbClr val="000000">
                      <a:alpha val="43137"/>
                    </a:srgbClr>
                  </a:outerShdw>
                </a:effectLst>
              </a:rPr>
              <a:t>Multiple CAS = Multiple </a:t>
            </a:r>
            <a:r>
              <a:rPr lang="en-US" dirty="0" err="1" smtClean="0">
                <a:effectLst>
                  <a:outerShdw blurRad="38100" dist="38100" dir="2700000" algn="tl">
                    <a:srgbClr val="000000">
                      <a:alpha val="43137"/>
                    </a:srgbClr>
                  </a:outerShdw>
                </a:effectLst>
              </a:rPr>
              <a:t>Certs</a:t>
            </a:r>
            <a:r>
              <a:rPr lang="en-US" dirty="0" smtClean="0">
                <a:effectLst>
                  <a:outerShdw blurRad="38100" dist="38100" dir="2700000" algn="tl">
                    <a:srgbClr val="000000">
                      <a:alpha val="43137"/>
                    </a:srgbClr>
                  </a:outerShdw>
                </a:effectLst>
              </a:rPr>
              <a:t>.</a:t>
            </a:r>
          </a:p>
          <a:p>
            <a:pPr>
              <a:buFont typeface="Arial" pitchFamily="34" charset="0"/>
              <a:buChar char="•"/>
            </a:pPr>
            <a:r>
              <a:rPr lang="en-US" dirty="0" smtClean="0">
                <a:effectLst>
                  <a:outerShdw blurRad="38100" dist="38100" dir="2700000" algn="tl">
                    <a:srgbClr val="000000">
                      <a:alpha val="43137"/>
                    </a:srgbClr>
                  </a:outerShdw>
                </a:effectLst>
              </a:rPr>
              <a:t>Cert. must use FQDN</a:t>
            </a:r>
          </a:p>
          <a:p>
            <a:pPr>
              <a:buFont typeface="Arial" pitchFamily="34" charset="0"/>
              <a:buChar char="•"/>
            </a:pPr>
            <a:endParaRPr lang="en-US" dirty="0" smtClean="0">
              <a:solidFill>
                <a:schemeClr val="bg1"/>
              </a:solidFill>
              <a:effectLst>
                <a:outerShdw blurRad="38100" dist="38100" dir="2700000" algn="tl">
                  <a:srgbClr val="000000">
                    <a:alpha val="43137"/>
                  </a:srgbClr>
                </a:outerShdw>
              </a:effectLst>
            </a:endParaRPr>
          </a:p>
          <a:p>
            <a:endParaRPr lang="en-US" sz="2400" dirty="0" smtClean="0">
              <a:solidFill>
                <a:schemeClr val="bg1"/>
              </a:solidFill>
              <a:effectLst>
                <a:outerShdw blurRad="38100" dist="38100" dir="2700000" algn="tl">
                  <a:srgbClr val="000000">
                    <a:alpha val="43137"/>
                  </a:srgbClr>
                </a:outerShdw>
              </a:effectLst>
            </a:endParaRPr>
          </a:p>
          <a:p>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63" name="Group 98"/>
          <p:cNvGrpSpPr/>
          <p:nvPr/>
        </p:nvGrpSpPr>
        <p:grpSpPr>
          <a:xfrm>
            <a:off x="6073155" y="4191062"/>
            <a:ext cx="955263" cy="968767"/>
            <a:chOff x="1913137" y="5272069"/>
            <a:chExt cx="955263" cy="968767"/>
          </a:xfrm>
        </p:grpSpPr>
        <p:grpSp>
          <p:nvGrpSpPr>
            <p:cNvPr id="64" name="Group 90"/>
            <p:cNvGrpSpPr/>
            <p:nvPr/>
          </p:nvGrpSpPr>
          <p:grpSpPr>
            <a:xfrm>
              <a:off x="1913137" y="5417499"/>
              <a:ext cx="803672" cy="823337"/>
              <a:chOff x="614630" y="5257914"/>
              <a:chExt cx="803672" cy="823337"/>
            </a:xfrm>
          </p:grpSpPr>
          <p:pic>
            <p:nvPicPr>
              <p:cNvPr id="66"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614630" y="5410314"/>
                <a:ext cx="670937" cy="670937"/>
              </a:xfrm>
              <a:prstGeom prst="rect">
                <a:avLst/>
              </a:prstGeom>
              <a:noFill/>
            </p:spPr>
          </p:pic>
          <p:pic>
            <p:nvPicPr>
              <p:cNvPr id="67"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747365" y="5257914"/>
                <a:ext cx="670937" cy="670937"/>
              </a:xfrm>
              <a:prstGeom prst="rect">
                <a:avLst/>
              </a:prstGeom>
              <a:noFill/>
            </p:spPr>
          </p:pic>
        </p:grpSp>
        <p:pic>
          <p:nvPicPr>
            <p:cNvPr id="65" name="Picture 14" descr="C:\Users\aglick\AppData\Local\Microsoft\Windows\Temporary Internet Files\Content.IE5\O3OCE32P\MCj04348250000[1].png"/>
            <p:cNvPicPr>
              <a:picLocks noChangeAspect="1" noChangeArrowheads="1"/>
            </p:cNvPicPr>
            <p:nvPr/>
          </p:nvPicPr>
          <p:blipFill>
            <a:blip r:embed="rId10"/>
            <a:srcRect/>
            <a:stretch>
              <a:fillRect/>
            </a:stretch>
          </p:blipFill>
          <p:spPr bwMode="auto">
            <a:xfrm>
              <a:off x="2197463" y="5272069"/>
              <a:ext cx="670937" cy="670937"/>
            </a:xfrm>
            <a:prstGeom prst="rect">
              <a:avLst/>
            </a:prstGeom>
            <a:noFill/>
          </p:spPr>
        </p:pic>
      </p:grpSp>
      <p:pic>
        <p:nvPicPr>
          <p:cNvPr id="68" name="Picture 11"/>
          <p:cNvPicPr>
            <a:picLocks noChangeAspect="1" noChangeArrowheads="1"/>
          </p:cNvPicPr>
          <p:nvPr/>
        </p:nvPicPr>
        <p:blipFill>
          <a:blip r:embed="rId15">
            <a:clrChange>
              <a:clrFrom>
                <a:srgbClr val="FFC20E"/>
              </a:clrFrom>
              <a:clrTo>
                <a:srgbClr val="FFC20E">
                  <a:alpha val="0"/>
                </a:srgbClr>
              </a:clrTo>
            </a:clrChange>
          </a:blip>
          <a:srcRect/>
          <a:stretch>
            <a:fillRect/>
          </a:stretch>
        </p:blipFill>
        <p:spPr bwMode="auto">
          <a:xfrm>
            <a:off x="2196306" y="2859360"/>
            <a:ext cx="693942" cy="776274"/>
          </a:xfrm>
          <a:prstGeom prst="rect">
            <a:avLst/>
          </a:prstGeom>
          <a:noFill/>
          <a:ln w="9525">
            <a:noFill/>
            <a:miter lim="800000"/>
            <a:headEnd/>
            <a:tailEnd/>
          </a:ln>
          <a:effectLst/>
        </p:spPr>
      </p:pic>
      <p:sp>
        <p:nvSpPr>
          <p:cNvPr id="69" name="TextBox 68"/>
          <p:cNvSpPr txBox="1"/>
          <p:nvPr/>
        </p:nvSpPr>
        <p:spPr>
          <a:xfrm>
            <a:off x="5678994" y="348913"/>
            <a:ext cx="3336052" cy="2215991"/>
          </a:xfrm>
          <a:prstGeom prst="rect">
            <a:avLst/>
          </a:prstGeom>
          <a:noFill/>
        </p:spPr>
        <p:txBody>
          <a:bodyPr wrap="square" rtlCol="0">
            <a:spAutoFit/>
          </a:bodyPr>
          <a:lstStyle/>
          <a:p>
            <a:pPr>
              <a:buFont typeface="Arial" pitchFamily="34" charset="0"/>
              <a:buChar char="•"/>
            </a:pPr>
            <a:r>
              <a:rPr lang="en-US" dirty="0" smtClean="0">
                <a:effectLst>
                  <a:outerShdw blurRad="38100" dist="38100" dir="2700000" algn="tl">
                    <a:srgbClr val="000000">
                      <a:alpha val="43137"/>
                    </a:srgbClr>
                  </a:outerShdw>
                </a:effectLst>
              </a:rPr>
              <a:t>UCWeb.DLL </a:t>
            </a:r>
          </a:p>
          <a:p>
            <a:pPr>
              <a:buFont typeface="Arial" pitchFamily="34" charset="0"/>
              <a:buChar char="•"/>
            </a:pPr>
            <a:endParaRPr lang="en-US" dirty="0" smtClean="0">
              <a:effectLst>
                <a:outerShdw blurRad="38100" dist="38100" dir="2700000" algn="tl">
                  <a:srgbClr val="000000">
                    <a:alpha val="43137"/>
                  </a:srgbClr>
                </a:outerShdw>
              </a:effectLst>
            </a:endParaRPr>
          </a:p>
          <a:p>
            <a:pPr>
              <a:buFont typeface="Arial" pitchFamily="34" charset="0"/>
              <a:buChar char="•"/>
            </a:pPr>
            <a:r>
              <a:rPr lang="en-US" dirty="0" smtClean="0">
                <a:effectLst>
                  <a:outerShdw blurRad="38100" dist="38100" dir="2700000" algn="tl">
                    <a:srgbClr val="000000">
                      <a:alpha val="43137"/>
                    </a:srgbClr>
                  </a:outerShdw>
                </a:effectLst>
              </a:rPr>
              <a:t>Collaboration.DLL</a:t>
            </a:r>
          </a:p>
          <a:p>
            <a:pPr>
              <a:buFont typeface="Arial" pitchFamily="34" charset="0"/>
              <a:buChar char="•"/>
            </a:pPr>
            <a:endParaRPr lang="en-US" dirty="0" smtClean="0">
              <a:effectLst>
                <a:outerShdw blurRad="38100" dist="38100" dir="2700000" algn="tl">
                  <a:srgbClr val="000000">
                    <a:alpha val="43137"/>
                  </a:srgbClr>
                </a:outerShdw>
              </a:effectLst>
            </a:endParaRPr>
          </a:p>
          <a:p>
            <a:pPr>
              <a:buFont typeface="Arial" pitchFamily="34" charset="0"/>
              <a:buChar char="•"/>
            </a:pPr>
            <a:r>
              <a:rPr lang="en-US" dirty="0" smtClean="0">
                <a:effectLst>
                  <a:outerShdw blurRad="38100" dist="38100" dir="2700000" algn="tl">
                    <a:srgbClr val="000000">
                      <a:alpha val="43137"/>
                    </a:srgbClr>
                  </a:outerShdw>
                </a:effectLst>
              </a:rPr>
              <a:t>SipEPS.DLL</a:t>
            </a:r>
          </a:p>
          <a:p>
            <a:endParaRPr lang="en-US" sz="2400" dirty="0" smtClean="0">
              <a:solidFill>
                <a:schemeClr val="bg1"/>
              </a:solidFill>
              <a:effectLst>
                <a:outerShdw blurRad="38100" dist="38100" dir="2700000" algn="tl">
                  <a:srgbClr val="000000">
                    <a:alpha val="43137"/>
                  </a:srgbClr>
                </a:outerShdw>
              </a:effectLst>
            </a:endParaRPr>
          </a:p>
          <a:p>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70" name="Picture 2"/>
          <p:cNvPicPr>
            <a:picLocks noChangeAspect="1" noChangeArrowheads="1"/>
          </p:cNvPicPr>
          <p:nvPr/>
        </p:nvPicPr>
        <p:blipFill>
          <a:blip r:embed="rId4"/>
          <a:srcRect/>
          <a:stretch>
            <a:fillRect/>
          </a:stretch>
        </p:blipFill>
        <p:spPr bwMode="auto">
          <a:xfrm>
            <a:off x="0" y="3114366"/>
            <a:ext cx="9143999" cy="4238934"/>
          </a:xfrm>
          <a:prstGeom prst="rect">
            <a:avLst/>
          </a:prstGeom>
          <a:noFill/>
          <a:ln w="9525">
            <a:noFill/>
            <a:miter lim="800000"/>
            <a:headEnd/>
            <a:tailEnd/>
          </a:ln>
          <a:effectLst>
            <a:softEdge rad="635000"/>
          </a:effectLst>
        </p:spPr>
      </p:pic>
      <p:pic>
        <p:nvPicPr>
          <p:cNvPr id="71" name="Picture 10"/>
          <p:cNvPicPr>
            <a:picLocks noChangeAspect="1" noChangeArrowheads="1"/>
          </p:cNvPicPr>
          <p:nvPr/>
        </p:nvPicPr>
        <p:blipFill>
          <a:blip r:embed="rId16" cstate="print">
            <a:clrChange>
              <a:clrFrom>
                <a:srgbClr val="FFC20E"/>
              </a:clrFrom>
              <a:clrTo>
                <a:srgbClr val="FFC20E">
                  <a:alpha val="0"/>
                </a:srgbClr>
              </a:clrTo>
            </a:clrChange>
          </a:blip>
          <a:srcRect/>
          <a:stretch>
            <a:fillRect/>
          </a:stretch>
        </p:blipFill>
        <p:spPr bwMode="auto">
          <a:xfrm>
            <a:off x="5495177" y="4968051"/>
            <a:ext cx="678054" cy="578640"/>
          </a:xfrm>
          <a:prstGeom prst="rect">
            <a:avLst/>
          </a:prstGeom>
          <a:noFill/>
          <a:ln w="9525">
            <a:noFill/>
            <a:miter lim="800000"/>
            <a:headEnd/>
            <a:tailEnd/>
          </a:ln>
          <a:effectLst/>
        </p:spPr>
      </p:pic>
      <p:sp>
        <p:nvSpPr>
          <p:cNvPr id="72" name="TextBox 71"/>
          <p:cNvSpPr txBox="1"/>
          <p:nvPr/>
        </p:nvSpPr>
        <p:spPr>
          <a:xfrm>
            <a:off x="977026" y="4406907"/>
            <a:ext cx="6268063" cy="1938992"/>
          </a:xfrm>
          <a:prstGeom prst="rect">
            <a:avLst/>
          </a:prstGeom>
          <a:noFill/>
        </p:spPr>
        <p:txBody>
          <a:bodyPr wrap="none" rtlCol="0">
            <a:spAutoFit/>
          </a:bodyPr>
          <a:lstStyle/>
          <a:p>
            <a:r>
              <a:rPr lang="en-US" sz="2400" b="1" dirty="0" smtClean="0">
                <a:latin typeface="Courier New" pitchFamily="49" charset="0"/>
                <a:cs typeface="Courier New" pitchFamily="49" charset="0"/>
              </a:rPr>
              <a:t>Set-</a:t>
            </a:r>
            <a:r>
              <a:rPr lang="en-US" sz="2400" b="1" dirty="0" err="1" smtClean="0">
                <a:latin typeface="Courier New" pitchFamily="49" charset="0"/>
                <a:cs typeface="Courier New" pitchFamily="49" charset="0"/>
              </a:rPr>
              <a:t>OwaVirtualDirectory</a:t>
            </a:r>
            <a:r>
              <a:rPr lang="en-US" sz="2400" b="1" dirty="0" smtClean="0">
                <a:latin typeface="Courier New" pitchFamily="49" charset="0"/>
                <a:cs typeface="Courier New" pitchFamily="49" charset="0"/>
              </a:rPr>
              <a:t> </a:t>
            </a:r>
          </a:p>
          <a:p>
            <a:r>
              <a:rPr lang="en-US" sz="2400" b="1" dirty="0" smtClean="0">
                <a:latin typeface="Courier New" pitchFamily="49" charset="0"/>
                <a:cs typeface="Courier New" pitchFamily="49" charset="0"/>
              </a:rPr>
              <a:t>   –Identity &lt;identity name&gt;</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InstantMessagingType:server</a:t>
            </a:r>
            <a:endParaRPr lang="en-US" sz="2400" b="1" dirty="0" smtClean="0">
              <a:latin typeface="Courier New" pitchFamily="49" charset="0"/>
              <a:cs typeface="Courier New" pitchFamily="49" charset="0"/>
            </a:endParaRP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InstantMessagingEnabled</a:t>
            </a:r>
            <a:r>
              <a:rPr lang="en-US" sz="2400" b="1" dirty="0" smtClean="0">
                <a:latin typeface="Courier New" pitchFamily="49" charset="0"/>
                <a:cs typeface="Courier New" pitchFamily="49" charset="0"/>
              </a:rPr>
              <a:t>:$true</a:t>
            </a:r>
          </a:p>
          <a:p>
            <a:endParaRPr lang="en-US" sz="2400" dirty="0" err="1" smtClean="0">
              <a:effectLst>
                <a:outerShdw blurRad="38100" dist="38100" dir="2700000" algn="tl">
                  <a:srgbClr val="000000">
                    <a:alpha val="43137"/>
                  </a:srgbClr>
                </a:outerShdw>
              </a:effectLst>
            </a:endParaRPr>
          </a:p>
        </p:txBody>
      </p:sp>
      <p:sp>
        <p:nvSpPr>
          <p:cNvPr id="73" name="TextBox 72"/>
          <p:cNvSpPr txBox="1"/>
          <p:nvPr/>
        </p:nvSpPr>
        <p:spPr>
          <a:xfrm>
            <a:off x="815728" y="3938739"/>
            <a:ext cx="7640233" cy="2919261"/>
          </a:xfrm>
          <a:prstGeom prst="rect">
            <a:avLst/>
          </a:prstGeom>
          <a:noFill/>
        </p:spPr>
        <p:txBody>
          <a:bodyPr wrap="none" rtlCol="0">
            <a:spAutoFit/>
          </a:bodyPr>
          <a:lstStyle/>
          <a:p>
            <a:pPr>
              <a:lnSpc>
                <a:spcPct val="90000"/>
              </a:lnSpc>
              <a:spcAft>
                <a:spcPts val="333"/>
              </a:spcAft>
              <a:defRPr/>
            </a:pPr>
            <a:r>
              <a:rPr lang="en-US" sz="2400" b="1" dirty="0" smtClean="0">
                <a:solidFill>
                  <a:schemeClr val="bg1"/>
                </a:solidFill>
                <a:latin typeface="Courier New" pitchFamily="49" charset="0"/>
                <a:cs typeface="Courier New" pitchFamily="49" charset="0"/>
              </a:rPr>
              <a:t>Set-</a:t>
            </a:r>
            <a:r>
              <a:rPr lang="en-US" sz="2400" b="1" dirty="0" err="1" smtClean="0">
                <a:solidFill>
                  <a:schemeClr val="bg1"/>
                </a:solidFill>
                <a:latin typeface="Courier New" pitchFamily="49" charset="0"/>
                <a:cs typeface="Courier New" pitchFamily="49" charset="0"/>
              </a:rPr>
              <a:t>OwaMailboxPolicy</a:t>
            </a:r>
            <a:r>
              <a:rPr lang="en-US" sz="2400" b="1" dirty="0" smtClean="0">
                <a:solidFill>
                  <a:schemeClr val="bg1"/>
                </a:solidFill>
                <a:latin typeface="Courier New" pitchFamily="49" charset="0"/>
                <a:cs typeface="Courier New" pitchFamily="49" charset="0"/>
              </a:rPr>
              <a:t> </a:t>
            </a:r>
          </a:p>
          <a:p>
            <a:pPr>
              <a:lnSpc>
                <a:spcPct val="90000"/>
              </a:lnSpc>
              <a:spcAft>
                <a:spcPts val="333"/>
              </a:spcAft>
              <a:defRPr/>
            </a:pPr>
            <a:r>
              <a:rPr lang="en-US" sz="2400" b="1" dirty="0" smtClean="0">
                <a:solidFill>
                  <a:schemeClr val="bg1"/>
                </a:solidFill>
                <a:latin typeface="Courier New" pitchFamily="49" charset="0"/>
                <a:cs typeface="Courier New" pitchFamily="49" charset="0"/>
              </a:rPr>
              <a:t>   –identity </a:t>
            </a:r>
            <a:r>
              <a:rPr lang="en-US" b="1" i="1" dirty="0" smtClean="0">
                <a:solidFill>
                  <a:schemeClr val="bg1"/>
                </a:solidFill>
                <a:latin typeface="Courier New" pitchFamily="49" charset="0"/>
                <a:cs typeface="Courier New" pitchFamily="49" charset="0"/>
              </a:rPr>
              <a:t>&lt;identity name&gt;</a:t>
            </a:r>
            <a:r>
              <a:rPr lang="en-US" sz="2400" b="1" dirty="0" smtClean="0">
                <a:solidFill>
                  <a:schemeClr val="bg1"/>
                </a:solidFill>
                <a:latin typeface="Courier New" pitchFamily="49" charset="0"/>
                <a:cs typeface="Courier New" pitchFamily="49" charset="0"/>
              </a:rPr>
              <a:t> </a:t>
            </a:r>
          </a:p>
          <a:p>
            <a:pPr>
              <a:lnSpc>
                <a:spcPct val="90000"/>
              </a:lnSpc>
              <a:spcAft>
                <a:spcPts val="333"/>
              </a:spcAft>
              <a:defRPr/>
            </a:pP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InstantMessagingEnabled</a:t>
            </a:r>
            <a:r>
              <a:rPr lang="en-US" sz="2400" b="1" dirty="0" smtClean="0">
                <a:solidFill>
                  <a:schemeClr val="bg1"/>
                </a:solidFill>
                <a:latin typeface="Courier New" pitchFamily="49" charset="0"/>
                <a:cs typeface="Courier New" pitchFamily="49" charset="0"/>
              </a:rPr>
              <a:t>:$true </a:t>
            </a:r>
          </a:p>
          <a:p>
            <a:pPr>
              <a:lnSpc>
                <a:spcPct val="90000"/>
              </a:lnSpc>
              <a:spcAft>
                <a:spcPts val="333"/>
              </a:spcAft>
              <a:defRPr/>
            </a:pP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InstantMessagingType:server</a:t>
            </a:r>
            <a:endParaRPr lang="en-US" sz="2400" b="1" dirty="0" smtClean="0">
              <a:solidFill>
                <a:schemeClr val="bg1"/>
              </a:solidFill>
              <a:latin typeface="Courier New" pitchFamily="49" charset="0"/>
              <a:cs typeface="Courier New" pitchFamily="49" charset="0"/>
            </a:endParaRPr>
          </a:p>
          <a:p>
            <a:pPr>
              <a:lnSpc>
                <a:spcPct val="90000"/>
              </a:lnSpc>
              <a:spcAft>
                <a:spcPts val="333"/>
              </a:spcAft>
              <a:defRPr/>
            </a:pPr>
            <a:endParaRPr lang="en-US" sz="1400" b="1" dirty="0" smtClean="0">
              <a:solidFill>
                <a:schemeClr val="bg1"/>
              </a:solidFill>
              <a:latin typeface="Courier New" pitchFamily="49" charset="0"/>
              <a:cs typeface="Courier New" pitchFamily="49" charset="0"/>
            </a:endParaRPr>
          </a:p>
          <a:p>
            <a:pPr>
              <a:lnSpc>
                <a:spcPct val="90000"/>
              </a:lnSpc>
              <a:spcAft>
                <a:spcPts val="333"/>
              </a:spcAft>
              <a:defRPr/>
            </a:pPr>
            <a:r>
              <a:rPr lang="en-US" sz="2400" b="1" dirty="0" smtClean="0">
                <a:solidFill>
                  <a:schemeClr val="bg1"/>
                </a:solidFill>
                <a:latin typeface="Courier New" pitchFamily="49" charset="0"/>
                <a:cs typeface="Courier New" pitchFamily="49" charset="0"/>
              </a:rPr>
              <a:t>Set-</a:t>
            </a:r>
            <a:r>
              <a:rPr lang="en-US" sz="2400" b="1" dirty="0" err="1" smtClean="0">
                <a:solidFill>
                  <a:schemeClr val="bg1"/>
                </a:solidFill>
                <a:latin typeface="Courier New" pitchFamily="49" charset="0"/>
                <a:cs typeface="Courier New" pitchFamily="49" charset="0"/>
              </a:rPr>
              <a:t>CASMailbox</a:t>
            </a:r>
            <a:r>
              <a:rPr lang="en-US" sz="2400" b="1" dirty="0" smtClean="0">
                <a:solidFill>
                  <a:schemeClr val="bg1"/>
                </a:solidFill>
                <a:latin typeface="Courier New" pitchFamily="49" charset="0"/>
                <a:cs typeface="Courier New" pitchFamily="49" charset="0"/>
              </a:rPr>
              <a:t> </a:t>
            </a:r>
            <a:r>
              <a:rPr lang="en-US" b="1" i="1" dirty="0" smtClean="0">
                <a:solidFill>
                  <a:schemeClr val="bg1"/>
                </a:solidFill>
                <a:latin typeface="Courier New" pitchFamily="49" charset="0"/>
                <a:cs typeface="Courier New" pitchFamily="49" charset="0"/>
              </a:rPr>
              <a:t>&lt;</a:t>
            </a:r>
            <a:r>
              <a:rPr lang="en-US" b="1" i="1" dirty="0" err="1" smtClean="0">
                <a:solidFill>
                  <a:schemeClr val="bg1"/>
                </a:solidFill>
                <a:latin typeface="Courier New" pitchFamily="49" charset="0"/>
                <a:cs typeface="Courier New" pitchFamily="49" charset="0"/>
              </a:rPr>
              <a:t>MailboxIdParameter</a:t>
            </a:r>
            <a:r>
              <a:rPr lang="en-US" b="1" i="1" dirty="0" smtClean="0">
                <a:solidFill>
                  <a:schemeClr val="bg1"/>
                </a:solidFill>
                <a:latin typeface="Courier New" pitchFamily="49" charset="0"/>
                <a:cs typeface="Courier New" pitchFamily="49" charset="0"/>
              </a:rPr>
              <a:t>&gt; </a:t>
            </a:r>
            <a:endParaRPr lang="en-US" sz="2400" b="1" i="1" dirty="0" smtClean="0">
              <a:solidFill>
                <a:schemeClr val="bg1"/>
              </a:solidFill>
              <a:latin typeface="Courier New" pitchFamily="49" charset="0"/>
              <a:cs typeface="Courier New" pitchFamily="49" charset="0"/>
            </a:endParaRPr>
          </a:p>
          <a:p>
            <a:pPr>
              <a:lnSpc>
                <a:spcPct val="90000"/>
              </a:lnSpc>
              <a:spcAft>
                <a:spcPts val="333"/>
              </a:spcAft>
              <a:defRPr/>
            </a:pP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OwaMailboxPolicy</a:t>
            </a:r>
            <a:r>
              <a:rPr lang="en-US" sz="2400" b="1" dirty="0" smtClean="0">
                <a:solidFill>
                  <a:schemeClr val="bg1"/>
                </a:solidFill>
                <a:latin typeface="Courier New" pitchFamily="49" charset="0"/>
                <a:cs typeface="Courier New" pitchFamily="49" charset="0"/>
              </a:rPr>
              <a:t> </a:t>
            </a:r>
            <a:r>
              <a:rPr lang="en-US" b="1" i="1" dirty="0" smtClean="0">
                <a:solidFill>
                  <a:schemeClr val="bg1"/>
                </a:solidFill>
                <a:latin typeface="Courier New" pitchFamily="49" charset="0"/>
                <a:cs typeface="Courier New" pitchFamily="49" charset="0"/>
              </a:rPr>
              <a:t>&lt;</a:t>
            </a:r>
            <a:r>
              <a:rPr lang="en-US" b="1" i="1" dirty="0" err="1" smtClean="0">
                <a:solidFill>
                  <a:schemeClr val="bg1"/>
                </a:solidFill>
                <a:latin typeface="Courier New" pitchFamily="49" charset="0"/>
                <a:cs typeface="Courier New" pitchFamily="49" charset="0"/>
              </a:rPr>
              <a:t>MailboxPolicyIdParameter</a:t>
            </a:r>
            <a:r>
              <a:rPr lang="en-US" b="1" i="1" dirty="0" smtClean="0">
                <a:solidFill>
                  <a:schemeClr val="bg1"/>
                </a:solidFill>
                <a:latin typeface="Courier New" pitchFamily="49" charset="0"/>
                <a:cs typeface="Courier New" pitchFamily="49" charset="0"/>
              </a:rPr>
              <a:t>&gt;</a:t>
            </a:r>
            <a:endParaRPr lang="en-US" sz="2400" b="1" i="1" dirty="0" smtClean="0">
              <a:solidFill>
                <a:schemeClr val="bg1"/>
              </a:solidFill>
              <a:latin typeface="Courier New" pitchFamily="49" charset="0"/>
              <a:cs typeface="Courier New" pitchFamily="49" charset="0"/>
            </a:endParaRPr>
          </a:p>
          <a:p>
            <a:endParaRPr lang="en-US" sz="2400" dirty="0" err="1" smtClean="0">
              <a:solidFill>
                <a:schemeClr val="bg1"/>
              </a:solidFill>
              <a:effectLst>
                <a:outerShdw blurRad="38100" dist="38100" dir="2700000" algn="tl">
                  <a:srgbClr val="000000">
                    <a:alpha val="43137"/>
                  </a:srgbClr>
                </a:outerShdw>
              </a:effectLst>
            </a:endParaRPr>
          </a:p>
        </p:txBody>
      </p:sp>
      <p:sp>
        <p:nvSpPr>
          <p:cNvPr id="74" name="TextBox 73"/>
          <p:cNvSpPr txBox="1"/>
          <p:nvPr/>
        </p:nvSpPr>
        <p:spPr bwMode="auto">
          <a:xfrm>
            <a:off x="5400675" y="4305300"/>
            <a:ext cx="458780" cy="203133"/>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buNone/>
              <a:defRPr/>
            </a:pPr>
            <a:r>
              <a:rPr lang="en-US" sz="800" kern="0" dirty="0" smtClean="0">
                <a:effectLst>
                  <a:outerShdw blurRad="38100" dist="38100" dir="2700000" algn="tl">
                    <a:srgbClr val="000000">
                      <a:alpha val="43137"/>
                    </a:srgbClr>
                  </a:outerShdw>
                </a:effectLst>
                <a:latin typeface="Arial" pitchFamily="34" charset="0"/>
                <a:cs typeface="Arial" pitchFamily="34" charset="0"/>
              </a:rPr>
              <a:t>MTLS</a:t>
            </a:r>
            <a:endParaRPr lang="en-US" sz="800" kern="0" dirty="0">
              <a:effectLst>
                <a:outerShdw blurRad="38100" dist="38100" dir="2700000" algn="tl">
                  <a:srgbClr val="000000">
                    <a:alpha val="43137"/>
                  </a:srgbClr>
                </a:outerShdw>
              </a:effectLst>
              <a:latin typeface="Arial" pitchFamily="34" charset="0"/>
              <a:cs typeface="Arial" pitchFamily="34" charset="0"/>
            </a:endParaRPr>
          </a:p>
        </p:txBody>
      </p:sp>
      <p:sp>
        <p:nvSpPr>
          <p:cNvPr id="75" name="Slide Number Placeholder 66"/>
          <p:cNvSpPr txBox="1">
            <a:spLocks/>
          </p:cNvSpPr>
          <p:nvPr/>
        </p:nvSpPr>
        <p:spPr>
          <a:xfrm>
            <a:off x="381000" y="6356350"/>
            <a:ext cx="509239"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86800F-65A3-4649-8B73-7EFFA3F0CB78}" type="slidenum">
              <a:rPr lang="en-US" smtClean="0"/>
              <a:pPr/>
              <a:t>12</a:t>
            </a:fld>
            <a:endParaRPr lang="en-US" dirty="0"/>
          </a:p>
        </p:txBody>
      </p:sp>
    </p:spTree>
    <p:extLst>
      <p:ext uri="{BB962C8B-B14F-4D97-AF65-F5344CB8AC3E}">
        <p14:creationId xmlns:p14="http://schemas.microsoft.com/office/powerpoint/2010/main" xmlns="" val="18919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500"/>
                            </p:stCondLst>
                            <p:childTnLst>
                              <p:par>
                                <p:cTn id="59" presetID="1" presetClass="entr" presetSubtype="0" fill="hold" grpId="1" nodeType="after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ntr" presetSubtype="0" fill="hold" grpId="1"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6" presetClass="emph" presetSubtype="0" autoRev="1" fill="hold" nodeType="withEffect">
                                  <p:stCondLst>
                                    <p:cond delay="0"/>
                                  </p:stCondLst>
                                  <p:childTnLst>
                                    <p:animScale>
                                      <p:cBhvr>
                                        <p:cTn id="75" dur="500" fill="hold"/>
                                        <p:tgtEl>
                                          <p:spTgt spid="61"/>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6" presetClass="emph" presetSubtype="0" autoRev="1" fill="hold" nodeType="clickEffect">
                                  <p:stCondLst>
                                    <p:cond delay="0"/>
                                  </p:stCondLst>
                                  <p:childTnLst>
                                    <p:animScale>
                                      <p:cBhvr>
                                        <p:cTn id="79" dur="500" fill="hold"/>
                                        <p:tgtEl>
                                          <p:spTgt spid="20"/>
                                        </p:tgtEl>
                                      </p:cBhvr>
                                      <p:by x="150000" y="150000"/>
                                    </p:animScale>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childTnLst>
                                </p:cTn>
                              </p:par>
                            </p:childTnLst>
                          </p:cTn>
                        </p:par>
                        <p:par>
                          <p:cTn id="84" fill="hold">
                            <p:stCondLst>
                              <p:cond delay="2000"/>
                            </p:stCondLst>
                            <p:childTnLst>
                              <p:par>
                                <p:cTn id="85" presetID="22" presetClass="entr" presetSubtype="1" fill="hold" grpId="1"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up)">
                                      <p:cBhvr>
                                        <p:cTn id="87" dur="500"/>
                                        <p:tgtEl>
                                          <p:spTgt spid="62"/>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par>
                          <p:cTn id="96" fill="hold">
                            <p:stCondLst>
                              <p:cond delay="500"/>
                            </p:stCondLst>
                            <p:childTnLst>
                              <p:par>
                                <p:cTn id="97" presetID="0" presetClass="path" presetSubtype="0" accel="50000" fill="hold" nodeType="afterEffect">
                                  <p:stCondLst>
                                    <p:cond delay="0"/>
                                  </p:stCondLst>
                                  <p:childTnLst>
                                    <p:animMotion origin="layout" path="M -4.44444E-6 4.52926E-6 L 0.33872 0.096 " pathEditMode="relative" ptsTypes="AA">
                                      <p:cBhvr>
                                        <p:cTn id="98" dur="2000" fill="hold"/>
                                        <p:tgtEl>
                                          <p:spTgt spid="60"/>
                                        </p:tgtEl>
                                        <p:attrNameLst>
                                          <p:attrName>ppt_x</p:attrName>
                                          <p:attrName>ppt_y</p:attrName>
                                        </p:attrNameLst>
                                      </p:cBhvr>
                                    </p:animMotion>
                                  </p:childTnLst>
                                </p:cTn>
                              </p:par>
                            </p:childTnLst>
                          </p:cTn>
                        </p:par>
                        <p:par>
                          <p:cTn id="99" fill="hold">
                            <p:stCondLst>
                              <p:cond delay="2500"/>
                            </p:stCondLst>
                            <p:childTnLst>
                              <p:par>
                                <p:cTn id="100" presetID="0" presetClass="path" presetSubtype="0" decel="50000" fill="hold" nodeType="afterEffect">
                                  <p:stCondLst>
                                    <p:cond delay="0"/>
                                  </p:stCondLst>
                                  <p:childTnLst>
                                    <p:animMotion origin="layout" path="M 0.33872 0.096 L 0.5323 0.22069 " pathEditMode="relative" ptsTypes="AA">
                                      <p:cBhvr>
                                        <p:cTn id="101" dur="2000" fill="hold"/>
                                        <p:tgtEl>
                                          <p:spTgt spid="60"/>
                                        </p:tgtEl>
                                        <p:attrNameLst>
                                          <p:attrName>ppt_x</p:attrName>
                                          <p:attrName>ppt_y</p:attrName>
                                        </p:attrNameLst>
                                      </p:cBhvr>
                                    </p:animMotion>
                                  </p:childTnLst>
                                </p:cTn>
                              </p:par>
                            </p:childTnLst>
                          </p:cTn>
                        </p:par>
                      </p:childTnLst>
                    </p:cTn>
                  </p:par>
                  <p:par>
                    <p:cTn id="102" fill="hold">
                      <p:stCondLst>
                        <p:cond delay="indefinite"/>
                      </p:stCondLst>
                      <p:childTnLst>
                        <p:par>
                          <p:cTn id="103" fill="hold">
                            <p:stCondLst>
                              <p:cond delay="0"/>
                            </p:stCondLst>
                            <p:childTnLst>
                              <p:par>
                                <p:cTn id="104" presetID="0" presetClass="path" presetSubtype="0" accel="50000" decel="50000" fill="hold" grpId="2" nodeType="clickEffect">
                                  <p:stCondLst>
                                    <p:cond delay="0"/>
                                  </p:stCondLst>
                                  <p:childTnLst>
                                    <p:animMotion origin="layout" path="M -1.66667E-6 3.33333E-6 L -1.66667E-6 0.04166 " pathEditMode="relative" rAng="0" ptsTypes="AA">
                                      <p:cBhvr>
                                        <p:cTn id="105" dur="1000" fill="hold"/>
                                        <p:tgtEl>
                                          <p:spTgt spid="12"/>
                                        </p:tgtEl>
                                        <p:attrNameLst>
                                          <p:attrName>ppt_x</p:attrName>
                                          <p:attrName>ppt_y</p:attrName>
                                        </p:attrNameLst>
                                      </p:cBhvr>
                                      <p:rCtr x="0" y="21"/>
                                    </p:animMotion>
                                  </p:childTnLst>
                                </p:cTn>
                              </p:par>
                            </p:childTnLst>
                          </p:cTn>
                        </p:par>
                        <p:par>
                          <p:cTn id="106" fill="hold">
                            <p:stCondLst>
                              <p:cond delay="1000"/>
                            </p:stCondLst>
                            <p:childTnLst>
                              <p:par>
                                <p:cTn id="107" presetID="0" presetClass="path" presetSubtype="0" accel="50000" decel="50000" fill="hold" nodeType="afterEffect">
                                  <p:stCondLst>
                                    <p:cond delay="0"/>
                                  </p:stCondLst>
                                  <p:childTnLst>
                                    <p:animMotion origin="layout" path="M 0.24931 -5.27874E-6 L -1.94444E-6 -5.27874E-6 " pathEditMode="relative" ptsTypes="AA">
                                      <p:cBhvr>
                                        <p:cTn id="108" dur="2000" fill="hold"/>
                                        <p:tgtEl>
                                          <p:spTgt spid="61"/>
                                        </p:tgtEl>
                                        <p:attrNameLst>
                                          <p:attrName>ppt_x</p:attrName>
                                          <p:attrName>ppt_y</p:attrName>
                                        </p:attrNameLst>
                                      </p:cBhvr>
                                    </p:animMotion>
                                  </p:childTnLst>
                                </p:cTn>
                              </p:par>
                              <p:par>
                                <p:cTn id="109" presetID="0" presetClass="path" presetSubtype="0" accel="50000" decel="50000" fill="hold" nodeType="withEffect">
                                  <p:stCondLst>
                                    <p:cond delay="0"/>
                                  </p:stCondLst>
                                  <p:childTnLst>
                                    <p:animMotion origin="layout" path="M 0.79636 -0.05066 L 0.53264 0.21883 " pathEditMode="relative" ptsTypes="AA">
                                      <p:cBhvr>
                                        <p:cTn id="110" dur="2000" fill="hold"/>
                                        <p:tgtEl>
                                          <p:spTgt spid="60"/>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60"/>
                                        </p:tgtEl>
                                      </p:cBhvr>
                                    </p:animEffect>
                                    <p:set>
                                      <p:cBhvr>
                                        <p:cTn id="115" dur="1" fill="hold">
                                          <p:stCondLst>
                                            <p:cond delay="499"/>
                                          </p:stCondLst>
                                        </p:cTn>
                                        <p:tgtEl>
                                          <p:spTgt spid="60"/>
                                        </p:tgtEl>
                                        <p:attrNameLst>
                                          <p:attrName>style.visibility</p:attrName>
                                        </p:attrNameLst>
                                      </p:cBhvr>
                                      <p:to>
                                        <p:strVal val="hidden"/>
                                      </p:to>
                                    </p:set>
                                  </p:childTnLst>
                                </p:cTn>
                              </p:par>
                              <p:par>
                                <p:cTn id="116" presetID="0" presetClass="path" presetSubtype="0" accel="50000" decel="50000" fill="hold" grpId="3" nodeType="withEffect">
                                  <p:stCondLst>
                                    <p:cond delay="0"/>
                                  </p:stCondLst>
                                  <p:childTnLst>
                                    <p:animMotion origin="layout" path="M -1.66667E-6 0.04167 L -1.66667E-6 0.10555 " pathEditMode="relative" rAng="0" ptsTypes="AA">
                                      <p:cBhvr>
                                        <p:cTn id="117" dur="1000" fill="hold"/>
                                        <p:tgtEl>
                                          <p:spTgt spid="12"/>
                                        </p:tgtEl>
                                        <p:attrNameLst>
                                          <p:attrName>ppt_x</p:attrName>
                                          <p:attrName>ppt_y</p:attrName>
                                        </p:attrNameLst>
                                      </p:cBhvr>
                                      <p:rCtr x="0" y="32"/>
                                    </p:animMotion>
                                  </p:childTnLst>
                                </p:cTn>
                              </p:par>
                              <p:par>
                                <p:cTn id="118" presetID="6" presetClass="emph" presetSubtype="0" fill="hold" grpId="5" nodeType="withEffect">
                                  <p:stCondLst>
                                    <p:cond delay="0"/>
                                  </p:stCondLst>
                                  <p:childTnLst>
                                    <p:animScale>
                                      <p:cBhvr>
                                        <p:cTn id="119" dur="1000" fill="hold"/>
                                        <p:tgtEl>
                                          <p:spTgt spid="12"/>
                                        </p:tgtEl>
                                      </p:cBhvr>
                                      <p:by x="100000" y="175000"/>
                                    </p:animScale>
                                  </p:childTnLst>
                                </p:cTn>
                              </p:par>
                              <p:par>
                                <p:cTn id="120" presetID="10" presetClass="entr" presetSubtype="0" fill="hold"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63"/>
                                        </p:tgtEl>
                                        <p:attrNameLst>
                                          <p:attrName>style.visibility</p:attrName>
                                        </p:attrNameLst>
                                      </p:cBhvr>
                                      <p:to>
                                        <p:strVal val="hidden"/>
                                      </p:to>
                                    </p:set>
                                  </p:childTnLst>
                                </p:cTn>
                              </p:par>
                              <p:par>
                                <p:cTn id="131" presetID="10" presetClass="exit" presetSubtype="0" fill="hold" grpId="4" nodeType="withEffect">
                                  <p:stCondLst>
                                    <p:cond delay="0"/>
                                  </p:stCondLst>
                                  <p:childTnLst>
                                    <p:animEffect transition="out" filter="fade">
                                      <p:cBhvr>
                                        <p:cTn id="132" dur="500"/>
                                        <p:tgtEl>
                                          <p:spTgt spid="12"/>
                                        </p:tgtEl>
                                      </p:cBhvr>
                                    </p:animEffect>
                                    <p:set>
                                      <p:cBhvr>
                                        <p:cTn id="133" dur="1" fill="hold">
                                          <p:stCondLst>
                                            <p:cond delay="499"/>
                                          </p:stCondLst>
                                        </p:cTn>
                                        <p:tgtEl>
                                          <p:spTgt spid="12"/>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5"/>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24"/>
                                        </p:tgtEl>
                                        <p:attrNameLst>
                                          <p:attrName>style.visibility</p:attrName>
                                        </p:attrNameLst>
                                      </p:cBhvr>
                                      <p:to>
                                        <p:strVal val="hidden"/>
                                      </p:to>
                                    </p:set>
                                  </p:childTnLst>
                                </p:cTn>
                              </p:par>
                              <p:par>
                                <p:cTn id="138" presetID="1" presetClass="entr" presetSubtype="0"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childTnLst>
                                </p:cTn>
                              </p:par>
                              <p:par>
                                <p:cTn id="140" presetID="10" presetClass="exit" presetSubtype="0" fill="hold" grpId="2" nodeType="withEffect">
                                  <p:stCondLst>
                                    <p:cond delay="0"/>
                                  </p:stCondLst>
                                  <p:childTnLst>
                                    <p:animEffect transition="out" filter="fade">
                                      <p:cBhvr>
                                        <p:cTn id="141" dur="500"/>
                                        <p:tgtEl>
                                          <p:spTgt spid="62"/>
                                        </p:tgtEl>
                                      </p:cBhvr>
                                    </p:animEffect>
                                    <p:set>
                                      <p:cBhvr>
                                        <p:cTn id="142" dur="1" fill="hold">
                                          <p:stCondLst>
                                            <p:cond delay="499"/>
                                          </p:stCondLst>
                                        </p:cTn>
                                        <p:tgtEl>
                                          <p:spTgt spid="62"/>
                                        </p:tgtEl>
                                        <p:attrNameLst>
                                          <p:attrName>style.visibility</p:attrName>
                                        </p:attrNameLst>
                                      </p:cBhvr>
                                      <p:to>
                                        <p:strVal val="hidden"/>
                                      </p:to>
                                    </p:set>
                                  </p:childTnLst>
                                </p:cTn>
                              </p:par>
                              <p:par>
                                <p:cTn id="143" presetID="1" presetClass="entr" presetSubtype="0" fill="hold" grpId="1"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par>
                                <p:cTn id="145" presetID="10" presetClass="entr" presetSubtype="0" fill="hold" nodeType="withEffect">
                                  <p:stCondLst>
                                    <p:cond delay="0"/>
                                  </p:stCondLst>
                                  <p:childTnLst>
                                    <p:set>
                                      <p:cBhvr>
                                        <p:cTn id="146" dur="1" fill="hold">
                                          <p:stCondLst>
                                            <p:cond delay="0"/>
                                          </p:stCondLst>
                                        </p:cTn>
                                        <p:tgtEl>
                                          <p:spTgt spid="68"/>
                                        </p:tgtEl>
                                        <p:attrNameLst>
                                          <p:attrName>style.visibility</p:attrName>
                                        </p:attrNameLst>
                                      </p:cBhvr>
                                      <p:to>
                                        <p:strVal val="visible"/>
                                      </p:to>
                                    </p:set>
                                    <p:animEffect transition="in" filter="fade">
                                      <p:cBhvr>
                                        <p:cTn id="147" dur="500"/>
                                        <p:tgtEl>
                                          <p:spTgt spid="68"/>
                                        </p:tgtEl>
                                      </p:cBhvr>
                                    </p:animEffect>
                                  </p:childTnLst>
                                </p:cTn>
                              </p:par>
                            </p:childTnLst>
                          </p:cTn>
                        </p:par>
                        <p:par>
                          <p:cTn id="148" fill="hold">
                            <p:stCondLst>
                              <p:cond delay="500"/>
                            </p:stCondLst>
                            <p:childTnLst>
                              <p:par>
                                <p:cTn id="149" presetID="0" presetClass="path" presetSubtype="0" accel="50000" fill="hold" nodeType="afterEffect">
                                  <p:stCondLst>
                                    <p:cond delay="0"/>
                                  </p:stCondLst>
                                  <p:childTnLst>
                                    <p:animMotion origin="layout" path="M 6.94444E-6 -3.77516E-6 L 0.15817 0.15383 " pathEditMode="relative" ptsTypes="AA">
                                      <p:cBhvr>
                                        <p:cTn id="150" dur="2000" fill="hold"/>
                                        <p:tgtEl>
                                          <p:spTgt spid="68"/>
                                        </p:tgtEl>
                                        <p:attrNameLst>
                                          <p:attrName>ppt_x</p:attrName>
                                          <p:attrName>ppt_y</p:attrName>
                                        </p:attrNameLst>
                                      </p:cBhvr>
                                    </p:animMotion>
                                  </p:childTnLst>
                                </p:cTn>
                              </p:par>
                            </p:childTnLst>
                          </p:cTn>
                        </p:par>
                        <p:par>
                          <p:cTn id="151" fill="hold">
                            <p:stCondLst>
                              <p:cond delay="2500"/>
                            </p:stCondLst>
                            <p:childTnLst>
                              <p:par>
                                <p:cTn id="152" presetID="0" presetClass="path" presetSubtype="0" decel="50000" fill="hold" nodeType="afterEffect">
                                  <p:stCondLst>
                                    <p:cond delay="0"/>
                                  </p:stCondLst>
                                  <p:childTnLst>
                                    <p:animMotion origin="layout" path="M 0.15816 0.15383 L 0.34393 0.29285 " pathEditMode="relative" ptsTypes="AA">
                                      <p:cBhvr>
                                        <p:cTn id="153" dur="2000" fill="hold"/>
                                        <p:tgtEl>
                                          <p:spTgt spid="68"/>
                                        </p:tgtEl>
                                        <p:attrNameLst>
                                          <p:attrName>ppt_x</p:attrName>
                                          <p:attrName>ppt_y</p:attrName>
                                        </p:attrNameLst>
                                      </p:cBhvr>
                                    </p:animMotion>
                                  </p:childTnLst>
                                </p:cTn>
                              </p:par>
                            </p:childTnLst>
                          </p:cTn>
                        </p:par>
                        <p:par>
                          <p:cTn id="154" fill="hold">
                            <p:stCondLst>
                              <p:cond delay="4500"/>
                            </p:stCondLst>
                            <p:childTnLst>
                              <p:par>
                                <p:cTn id="155" presetID="10" presetClass="entr" presetSubtype="0" fill="hold"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fade">
                                      <p:cBhvr>
                                        <p:cTn id="157" dur="500"/>
                                        <p:tgtEl>
                                          <p:spTgt spid="19"/>
                                        </p:tgtEl>
                                      </p:cBhvr>
                                    </p:animEffect>
                                  </p:childTnLst>
                                </p:cTn>
                              </p:par>
                              <p:par>
                                <p:cTn id="158" presetID="10" presetClass="entr" presetSubtype="0" fill="hold" nodeType="with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par>
                                <p:cTn id="161" presetID="10" presetClass="entr" presetSubtype="0" fill="hold"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69"/>
                                        </p:tgtEl>
                                        <p:attrNameLst>
                                          <p:attrName>style.visibility</p:attrName>
                                        </p:attrNameLst>
                                      </p:cBhvr>
                                      <p:to>
                                        <p:strVal val="visible"/>
                                      </p:to>
                                    </p:set>
                                    <p:animEffect transition="in" filter="fade">
                                      <p:cBhvr>
                                        <p:cTn id="166" dur="500"/>
                                        <p:tgtEl>
                                          <p:spTgt spid="69"/>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500"/>
                                        <p:tgtEl>
                                          <p:spTgt spid="68"/>
                                        </p:tgtEl>
                                      </p:cBhvr>
                                    </p:animEffect>
                                    <p:set>
                                      <p:cBhvr>
                                        <p:cTn id="171" dur="1" fill="hold">
                                          <p:stCondLst>
                                            <p:cond delay="499"/>
                                          </p:stCondLst>
                                        </p:cTn>
                                        <p:tgtEl>
                                          <p:spTgt spid="68"/>
                                        </p:tgtEl>
                                        <p:attrNameLst>
                                          <p:attrName>style.visibility</p:attrName>
                                        </p:attrNameLst>
                                      </p:cBhvr>
                                      <p:to>
                                        <p:strVal val="hidden"/>
                                      </p:to>
                                    </p:set>
                                  </p:childTnLst>
                                </p:cTn>
                              </p:par>
                              <p:par>
                                <p:cTn id="172" presetID="10" presetClass="exit" presetSubtype="0" fill="hold" grpId="2" nodeType="withEffect">
                                  <p:stCondLst>
                                    <p:cond delay="0"/>
                                  </p:stCondLst>
                                  <p:childTnLst>
                                    <p:animEffect transition="out" filter="fade">
                                      <p:cBhvr>
                                        <p:cTn id="173" dur="500"/>
                                        <p:tgtEl>
                                          <p:spTgt spid="69"/>
                                        </p:tgtEl>
                                      </p:cBhvr>
                                    </p:animEffect>
                                    <p:set>
                                      <p:cBhvr>
                                        <p:cTn id="174" dur="1" fill="hold">
                                          <p:stCondLst>
                                            <p:cond delay="499"/>
                                          </p:stCondLst>
                                        </p:cTn>
                                        <p:tgtEl>
                                          <p:spTgt spid="69"/>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1000"/>
                                        <p:tgtEl>
                                          <p:spTgt spid="11"/>
                                        </p:tgtEl>
                                      </p:cBhvr>
                                    </p:animEffect>
                                    <p:set>
                                      <p:cBhvr>
                                        <p:cTn id="177" dur="1" fill="hold">
                                          <p:stCondLst>
                                            <p:cond delay="999"/>
                                          </p:stCondLst>
                                        </p:cTn>
                                        <p:tgtEl>
                                          <p:spTgt spid="11"/>
                                        </p:tgtEl>
                                        <p:attrNameLst>
                                          <p:attrName>style.visibility</p:attrName>
                                        </p:attrNameLst>
                                      </p:cBhvr>
                                      <p:to>
                                        <p:strVal val="hidden"/>
                                      </p:to>
                                    </p:set>
                                  </p:childTnLst>
                                </p:cTn>
                              </p:par>
                              <p:par>
                                <p:cTn id="178" presetID="0" presetClass="path" presetSubtype="0" accel="50000" decel="50000" fill="hold" nodeType="withEffect">
                                  <p:stCondLst>
                                    <p:cond delay="0"/>
                                  </p:stCondLst>
                                  <p:childTnLst>
                                    <p:animMotion origin="layout" path="M 0 0 L 0.03073 0.67361 " pathEditMode="relative" ptsTypes="AA">
                                      <p:cBhvr>
                                        <p:cTn id="179" dur="2000" fill="hold"/>
                                        <p:tgtEl>
                                          <p:spTgt spid="19"/>
                                        </p:tgtEl>
                                        <p:attrNameLst>
                                          <p:attrName>ppt_x</p:attrName>
                                          <p:attrName>ppt_y</p:attrName>
                                        </p:attrNameLst>
                                      </p:cBhvr>
                                    </p:animMotion>
                                  </p:childTnLst>
                                </p:cTn>
                              </p:par>
                              <p:par>
                                <p:cTn id="180" presetID="0" presetClass="path" presetSubtype="0" accel="50000" decel="50000" fill="hold" nodeType="withEffect">
                                  <p:stCondLst>
                                    <p:cond delay="0"/>
                                  </p:stCondLst>
                                  <p:childTnLst>
                                    <p:animMotion origin="layout" path="M -2.77778E-7 1.2607E-6 L 0.03073 0.59588 " pathEditMode="relative" rAng="0" ptsTypes="AA">
                                      <p:cBhvr>
                                        <p:cTn id="181" dur="2000" fill="hold"/>
                                        <p:tgtEl>
                                          <p:spTgt spid="58"/>
                                        </p:tgtEl>
                                        <p:attrNameLst>
                                          <p:attrName>ppt_x</p:attrName>
                                          <p:attrName>ppt_y</p:attrName>
                                        </p:attrNameLst>
                                      </p:cBhvr>
                                      <p:rCtr x="15" y="298"/>
                                    </p:animMotion>
                                  </p:childTnLst>
                                </p:cTn>
                              </p:par>
                              <p:par>
                                <p:cTn id="182" presetID="0" presetClass="path" presetSubtype="0" accel="50000" decel="50000" fill="hold" nodeType="withEffect">
                                  <p:stCondLst>
                                    <p:cond delay="0"/>
                                  </p:stCondLst>
                                  <p:childTnLst>
                                    <p:animMotion origin="layout" path="M -3.88889E-6 -2.16285E-6 L 0.02969 0.52718 " pathEditMode="relative" rAng="0" ptsTypes="AA">
                                      <p:cBhvr>
                                        <p:cTn id="183" dur="2000" fill="hold"/>
                                        <p:tgtEl>
                                          <p:spTgt spid="59"/>
                                        </p:tgtEl>
                                        <p:attrNameLst>
                                          <p:attrName>ppt_x</p:attrName>
                                          <p:attrName>ppt_y</p:attrName>
                                        </p:attrNameLst>
                                      </p:cBhvr>
                                      <p:rCtr x="15" y="263"/>
                                    </p:animMotion>
                                  </p:childTnLst>
                                </p:cTn>
                              </p:par>
                            </p:childTnLst>
                          </p:cTn>
                        </p:par>
                        <p:par>
                          <p:cTn id="184" fill="hold">
                            <p:stCondLst>
                              <p:cond delay="2000"/>
                            </p:stCondLst>
                            <p:childTnLst>
                              <p:par>
                                <p:cTn id="185" presetID="1" presetClass="exit" presetSubtype="0" fill="hold" grpId="2" nodeType="afterEffect">
                                  <p:stCondLst>
                                    <p:cond delay="0"/>
                                  </p:stCondLst>
                                  <p:childTnLst>
                                    <p:set>
                                      <p:cBhvr>
                                        <p:cTn id="186" dur="1" fill="hold">
                                          <p:stCondLst>
                                            <p:cond delay="0"/>
                                          </p:stCondLst>
                                        </p:cTn>
                                        <p:tgtEl>
                                          <p:spTgt spid="25"/>
                                        </p:tgtEl>
                                        <p:attrNameLst>
                                          <p:attrName>style.visibility</p:attrName>
                                        </p:attrNameLst>
                                      </p:cBhvr>
                                      <p:to>
                                        <p:strVal val="hidden"/>
                                      </p:to>
                                    </p:set>
                                  </p:childTnLst>
                                </p:cTn>
                              </p:par>
                              <p:par>
                                <p:cTn id="187" presetID="1" presetClass="entr" presetSubtype="0" fill="hold" grpId="1" nodeType="withEffect">
                                  <p:stCondLst>
                                    <p:cond delay="0"/>
                                  </p:stCondLst>
                                  <p:childTnLst>
                                    <p:set>
                                      <p:cBhvr>
                                        <p:cTn id="188" dur="1" fill="hold">
                                          <p:stCondLst>
                                            <p:cond delay="0"/>
                                          </p:stCondLst>
                                        </p:cTn>
                                        <p:tgtEl>
                                          <p:spTgt spid="26"/>
                                        </p:tgtEl>
                                        <p:attrNameLst>
                                          <p:attrName>style.visibility</p:attrName>
                                        </p:attrNameLst>
                                      </p:cBhvr>
                                      <p:to>
                                        <p:strVal val="visible"/>
                                      </p:to>
                                    </p:set>
                                  </p:childTnLst>
                                </p:cTn>
                              </p:par>
                              <p:par>
                                <p:cTn id="189" presetID="10" presetClass="entr" presetSubtype="0" fill="hold" nodeType="with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fade">
                                      <p:cBhvr>
                                        <p:cTn id="191" dur="500"/>
                                        <p:tgtEl>
                                          <p:spTgt spid="71"/>
                                        </p:tgtEl>
                                      </p:cBhvr>
                                    </p:animEffect>
                                  </p:childTnLst>
                                </p:cTn>
                              </p:par>
                            </p:childTnLst>
                          </p:cTn>
                        </p:par>
                        <p:par>
                          <p:cTn id="192" fill="hold">
                            <p:stCondLst>
                              <p:cond delay="2500"/>
                            </p:stCondLst>
                            <p:childTnLst>
                              <p:par>
                                <p:cTn id="193" presetID="0" presetClass="path" presetSubtype="0" accel="50000" decel="50000" fill="hold" nodeType="afterEffect">
                                  <p:stCondLst>
                                    <p:cond delay="0"/>
                                  </p:stCondLst>
                                  <p:childTnLst>
                                    <p:animMotion origin="layout" path="M 4.16667E-6 -4.06199E-6 L -0.5 -0.32246 " pathEditMode="relative" rAng="0" ptsTypes="AA">
                                      <p:cBhvr>
                                        <p:cTn id="194" dur="2000" fill="hold"/>
                                        <p:tgtEl>
                                          <p:spTgt spid="71"/>
                                        </p:tgtEl>
                                        <p:attrNameLst>
                                          <p:attrName>ppt_x</p:attrName>
                                          <p:attrName>ppt_y</p:attrName>
                                        </p:attrNameLst>
                                      </p:cBhvr>
                                      <p:rCtr x="-250" y="-161"/>
                                    </p:animMotion>
                                  </p:childTnLst>
                                </p:cTn>
                              </p:par>
                              <p:par>
                                <p:cTn id="195" presetID="6" presetClass="emph" presetSubtype="0" fill="hold" nodeType="withEffect">
                                  <p:stCondLst>
                                    <p:cond delay="0"/>
                                  </p:stCondLst>
                                  <p:childTnLst>
                                    <p:animScale>
                                      <p:cBhvr>
                                        <p:cTn id="196" dur="2000" fill="hold"/>
                                        <p:tgtEl>
                                          <p:spTgt spid="71"/>
                                        </p:tgtEl>
                                      </p:cBhvr>
                                      <p:by x="250000" y="250000"/>
                                    </p:animScale>
                                  </p:childTnLst>
                                </p:cTn>
                              </p:par>
                            </p:childTnLst>
                          </p:cTn>
                        </p:par>
                        <p:par>
                          <p:cTn id="197" fill="hold">
                            <p:stCondLst>
                              <p:cond delay="4500"/>
                            </p:stCondLst>
                            <p:childTnLst>
                              <p:par>
                                <p:cTn id="198" presetID="10" presetClass="entr" presetSubtype="0" fill="hold" nodeType="after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fade">
                                      <p:cBhvr>
                                        <p:cTn id="200" dur="1000"/>
                                        <p:tgtEl>
                                          <p:spTgt spid="70"/>
                                        </p:tgtEl>
                                      </p:cBhvr>
                                    </p:animEffect>
                                  </p:childTnLst>
                                </p:cTn>
                              </p:par>
                            </p:childTnLst>
                          </p:cTn>
                        </p:par>
                        <p:par>
                          <p:cTn id="201" fill="hold">
                            <p:stCondLst>
                              <p:cond delay="5500"/>
                            </p:stCondLst>
                            <p:childTnLst>
                              <p:par>
                                <p:cTn id="202" presetID="22" presetClass="entr" presetSubtype="1" fill="hold" grpId="0" nodeType="afterEffect">
                                  <p:stCondLst>
                                    <p:cond delay="0"/>
                                  </p:stCondLst>
                                  <p:childTnLst>
                                    <p:set>
                                      <p:cBhvr>
                                        <p:cTn id="203" dur="1" fill="hold">
                                          <p:stCondLst>
                                            <p:cond delay="0"/>
                                          </p:stCondLst>
                                        </p:cTn>
                                        <p:tgtEl>
                                          <p:spTgt spid="72"/>
                                        </p:tgtEl>
                                        <p:attrNameLst>
                                          <p:attrName>style.visibility</p:attrName>
                                        </p:attrNameLst>
                                      </p:cBhvr>
                                      <p:to>
                                        <p:strVal val="visible"/>
                                      </p:to>
                                    </p:set>
                                    <p:animEffect transition="in" filter="wipe(up)">
                                      <p:cBhvr>
                                        <p:cTn id="204" dur="500"/>
                                        <p:tgtEl>
                                          <p:spTgt spid="72"/>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xit" presetSubtype="1" fill="hold" grpId="1" nodeType="clickEffect">
                                  <p:stCondLst>
                                    <p:cond delay="0"/>
                                  </p:stCondLst>
                                  <p:childTnLst>
                                    <p:animEffect transition="out" filter="wipe(up)">
                                      <p:cBhvr>
                                        <p:cTn id="208" dur="500"/>
                                        <p:tgtEl>
                                          <p:spTgt spid="72"/>
                                        </p:tgtEl>
                                      </p:cBhvr>
                                    </p:animEffect>
                                    <p:set>
                                      <p:cBhvr>
                                        <p:cTn id="209" dur="1" fill="hold">
                                          <p:stCondLst>
                                            <p:cond delay="499"/>
                                          </p:stCondLst>
                                        </p:cTn>
                                        <p:tgtEl>
                                          <p:spTgt spid="72"/>
                                        </p:tgtEl>
                                        <p:attrNameLst>
                                          <p:attrName>style.visibility</p:attrName>
                                        </p:attrNameLst>
                                      </p:cBhvr>
                                      <p:to>
                                        <p:strVal val="hidden"/>
                                      </p:to>
                                    </p:set>
                                  </p:childTnLst>
                                </p:cTn>
                              </p:par>
                            </p:childTnLst>
                          </p:cTn>
                        </p:par>
                        <p:par>
                          <p:cTn id="210" fill="hold">
                            <p:stCondLst>
                              <p:cond delay="500"/>
                            </p:stCondLst>
                            <p:childTnLst>
                              <p:par>
                                <p:cTn id="211" presetID="22" presetClass="entr" presetSubtype="1" fill="hold" grpId="1" nodeType="afterEffect">
                                  <p:stCondLst>
                                    <p:cond delay="0"/>
                                  </p:stCondLst>
                                  <p:childTnLst>
                                    <p:set>
                                      <p:cBhvr>
                                        <p:cTn id="212" dur="1" fill="hold">
                                          <p:stCondLst>
                                            <p:cond delay="0"/>
                                          </p:stCondLst>
                                        </p:cTn>
                                        <p:tgtEl>
                                          <p:spTgt spid="73"/>
                                        </p:tgtEl>
                                        <p:attrNameLst>
                                          <p:attrName>style.visibility</p:attrName>
                                        </p:attrNameLst>
                                      </p:cBhvr>
                                      <p:to>
                                        <p:strVal val="visible"/>
                                      </p:to>
                                    </p:set>
                                    <p:animEffect transition="in" filter="wipe(up)">
                                      <p:cBhvr>
                                        <p:cTn id="213" dur="500"/>
                                        <p:tgtEl>
                                          <p:spTgt spid="73"/>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nodeType="clickEffect">
                                  <p:stCondLst>
                                    <p:cond delay="0"/>
                                  </p:stCondLst>
                                  <p:childTnLst>
                                    <p:animEffect transition="out" filter="fade">
                                      <p:cBhvr>
                                        <p:cTn id="217" dur="2000"/>
                                        <p:tgtEl>
                                          <p:spTgt spid="71"/>
                                        </p:tgtEl>
                                      </p:cBhvr>
                                    </p:animEffect>
                                    <p:set>
                                      <p:cBhvr>
                                        <p:cTn id="218" dur="1" fill="hold">
                                          <p:stCondLst>
                                            <p:cond delay="1999"/>
                                          </p:stCondLst>
                                        </p:cTn>
                                        <p:tgtEl>
                                          <p:spTgt spid="71"/>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2000"/>
                                        <p:tgtEl>
                                          <p:spTgt spid="73"/>
                                        </p:tgtEl>
                                      </p:cBhvr>
                                    </p:animEffect>
                                    <p:set>
                                      <p:cBhvr>
                                        <p:cTn id="221" dur="1" fill="hold">
                                          <p:stCondLst>
                                            <p:cond delay="1999"/>
                                          </p:stCondLst>
                                        </p:cTn>
                                        <p:tgtEl>
                                          <p:spTgt spid="73"/>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2000"/>
                                        <p:tgtEl>
                                          <p:spTgt spid="70"/>
                                        </p:tgtEl>
                                      </p:cBhvr>
                                    </p:animEffect>
                                    <p:set>
                                      <p:cBhvr>
                                        <p:cTn id="224" dur="1" fill="hold">
                                          <p:stCondLst>
                                            <p:cond delay="1999"/>
                                          </p:stCondLst>
                                        </p:cTn>
                                        <p:tgtEl>
                                          <p:spTgt spid="70"/>
                                        </p:tgtEl>
                                        <p:attrNameLst>
                                          <p:attrName>style.visibility</p:attrName>
                                        </p:attrNameLst>
                                      </p:cBhvr>
                                      <p:to>
                                        <p:strVal val="hidden"/>
                                      </p:to>
                                    </p:set>
                                  </p:childTnLst>
                                </p:cTn>
                              </p:par>
                            </p:childTnLst>
                          </p:cTn>
                        </p:par>
                        <p:par>
                          <p:cTn id="225" fill="hold">
                            <p:stCondLst>
                              <p:cond delay="2000"/>
                            </p:stCondLst>
                            <p:childTnLst>
                              <p:par>
                                <p:cTn id="226" presetID="50" presetClass="entr" presetSubtype="0" decel="100000" fill="hold" nodeType="afterEffect">
                                  <p:stCondLst>
                                    <p:cond delay="0"/>
                                  </p:stCondLst>
                                  <p:childTnLst>
                                    <p:set>
                                      <p:cBhvr>
                                        <p:cTn id="227" dur="1" fill="hold">
                                          <p:stCondLst>
                                            <p:cond delay="0"/>
                                          </p:stCondLst>
                                        </p:cTn>
                                        <p:tgtEl>
                                          <p:spTgt spid="45"/>
                                        </p:tgtEl>
                                        <p:attrNameLst>
                                          <p:attrName>style.visibility</p:attrName>
                                        </p:attrNameLst>
                                      </p:cBhvr>
                                      <p:to>
                                        <p:strVal val="visible"/>
                                      </p:to>
                                    </p:set>
                                    <p:anim calcmode="lin" valueType="num">
                                      <p:cBhvr>
                                        <p:cTn id="228" dur="1000" fill="hold"/>
                                        <p:tgtEl>
                                          <p:spTgt spid="45"/>
                                        </p:tgtEl>
                                        <p:attrNameLst>
                                          <p:attrName>ppt_w</p:attrName>
                                        </p:attrNameLst>
                                      </p:cBhvr>
                                      <p:tavLst>
                                        <p:tav tm="0">
                                          <p:val>
                                            <p:strVal val="#ppt_w+.3"/>
                                          </p:val>
                                        </p:tav>
                                        <p:tav tm="100000">
                                          <p:val>
                                            <p:strVal val="#ppt_w"/>
                                          </p:val>
                                        </p:tav>
                                      </p:tavLst>
                                    </p:anim>
                                    <p:anim calcmode="lin" valueType="num">
                                      <p:cBhvr>
                                        <p:cTn id="229" dur="1000" fill="hold"/>
                                        <p:tgtEl>
                                          <p:spTgt spid="45"/>
                                        </p:tgtEl>
                                        <p:attrNameLst>
                                          <p:attrName>ppt_h</p:attrName>
                                        </p:attrNameLst>
                                      </p:cBhvr>
                                      <p:tavLst>
                                        <p:tav tm="0">
                                          <p:val>
                                            <p:strVal val="#ppt_h"/>
                                          </p:val>
                                        </p:tav>
                                        <p:tav tm="100000">
                                          <p:val>
                                            <p:strVal val="#ppt_h"/>
                                          </p:val>
                                        </p:tav>
                                      </p:tavLst>
                                    </p:anim>
                                    <p:animEffect transition="in" filter="fade">
                                      <p:cBhvr>
                                        <p:cTn id="230" dur="1000"/>
                                        <p:tgtEl>
                                          <p:spTgt spid="45"/>
                                        </p:tgtEl>
                                      </p:cBhvr>
                                    </p:animEffect>
                                  </p:childTnLst>
                                </p:cTn>
                              </p:par>
                              <p:par>
                                <p:cTn id="231" presetID="6" presetClass="emph" presetSubtype="0" autoRev="1" fill="hold" nodeType="withEffect">
                                  <p:stCondLst>
                                    <p:cond delay="0"/>
                                  </p:stCondLst>
                                  <p:childTnLst>
                                    <p:animScale>
                                      <p:cBhvr>
                                        <p:cTn id="232" dur="500" fill="hold"/>
                                        <p:tgtEl>
                                          <p:spTgt spid="45"/>
                                        </p:tgtEl>
                                      </p:cBhvr>
                                      <p:by x="150000" y="150000"/>
                                    </p:animScale>
                                  </p:childTnLst>
                                </p:cTn>
                              </p:par>
                            </p:childTnLst>
                          </p:cTn>
                        </p:par>
                        <p:par>
                          <p:cTn id="233" fill="hold">
                            <p:stCondLst>
                              <p:cond delay="3000"/>
                            </p:stCondLst>
                            <p:childTnLst>
                              <p:par>
                                <p:cTn id="234" presetID="10" presetClass="entr" presetSubtype="0" fill="hold" grpId="1" nodeType="after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2" grpId="5" animBg="1"/>
      <p:bldP spid="23" grpId="0"/>
      <p:bldP spid="24" grpId="0"/>
      <p:bldP spid="24" grpId="1"/>
      <p:bldP spid="24" grpId="2"/>
      <p:bldP spid="25" grpId="0"/>
      <p:bldP spid="25" grpId="1"/>
      <p:bldP spid="25" grpId="2"/>
      <p:bldP spid="26" grpId="0"/>
      <p:bldP spid="26" grpId="1"/>
      <p:bldP spid="49" grpId="0"/>
      <p:bldP spid="49" grpId="1"/>
      <p:bldP spid="62" grpId="0"/>
      <p:bldP spid="62" grpId="1"/>
      <p:bldP spid="62" grpId="2"/>
      <p:bldP spid="69" grpId="0"/>
      <p:bldP spid="69" grpId="1"/>
      <p:bldP spid="69" grpId="2"/>
      <p:bldP spid="72" grpId="0"/>
      <p:bldP spid="72" grpId="1"/>
      <p:bldP spid="73" grpId="0"/>
      <p:bldP spid="73" grpId="1"/>
      <p:bldP spid="74" grpId="0" animBg="1"/>
      <p:bldP spid="7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a:t>
            </a:r>
            <a:r>
              <a:rPr lang="zh-CN" altLang="en-US" dirty="0" smtClean="0"/>
              <a:t>他功能</a:t>
            </a:r>
            <a:endParaRPr lang="zh-CN" altLang="en-US" dirty="0"/>
          </a:p>
        </p:txBody>
      </p:sp>
      <p:sp>
        <p:nvSpPr>
          <p:cNvPr id="3" name="内容占位符 2"/>
          <p:cNvSpPr>
            <a:spLocks noGrp="1"/>
          </p:cNvSpPr>
          <p:nvPr>
            <p:ph idx="1"/>
          </p:nvPr>
        </p:nvSpPr>
        <p:spPr/>
        <p:txBody>
          <a:bodyPr/>
          <a:lstStyle/>
          <a:p>
            <a:r>
              <a:rPr lang="zh-CN" altLang="en-US" dirty="0" smtClean="0"/>
              <a:t>代理访问</a:t>
            </a:r>
            <a:r>
              <a:rPr lang="en-US" altLang="zh-CN" dirty="0" smtClean="0"/>
              <a:t> (Delegate Access) </a:t>
            </a:r>
          </a:p>
          <a:p>
            <a:r>
              <a:rPr lang="zh-CN" altLang="en-US" dirty="0" smtClean="0"/>
              <a:t>邮件存档 </a:t>
            </a:r>
            <a:r>
              <a:rPr lang="en-US" altLang="zh-CN" dirty="0" smtClean="0"/>
              <a:t>(Archiving)</a:t>
            </a:r>
          </a:p>
          <a:p>
            <a:r>
              <a:rPr lang="zh-CN" altLang="en-US" dirty="0"/>
              <a:t>短</a:t>
            </a:r>
            <a:r>
              <a:rPr lang="zh-CN" altLang="en-US" dirty="0" smtClean="0"/>
              <a:t>信提醒</a:t>
            </a:r>
            <a:r>
              <a:rPr lang="en-US" altLang="zh-CN" dirty="0"/>
              <a:t> </a:t>
            </a:r>
            <a:r>
              <a:rPr lang="en-US" altLang="zh-CN" dirty="0" smtClean="0"/>
              <a:t>(SMS notification)</a:t>
            </a:r>
          </a:p>
          <a:p>
            <a:pPr marL="0" indent="0">
              <a:buNone/>
            </a:pPr>
            <a:endParaRPr lang="zh-CN" altLang="en-US" dirty="0"/>
          </a:p>
        </p:txBody>
      </p:sp>
    </p:spTree>
    <p:extLst>
      <p:ext uri="{BB962C8B-B14F-4D97-AF65-F5344CB8AC3E}">
        <p14:creationId xmlns:p14="http://schemas.microsoft.com/office/powerpoint/2010/main" xmlns="" val="1791758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手机邮件访问日益流行</a:t>
            </a:r>
            <a:endParaRPr lang="zh-CN" altLang="en-US" dirty="0"/>
          </a:p>
        </p:txBody>
      </p:sp>
      <p:sp>
        <p:nvSpPr>
          <p:cNvPr id="3" name="内容占位符 2"/>
          <p:cNvSpPr>
            <a:spLocks noGrp="1"/>
          </p:cNvSpPr>
          <p:nvPr>
            <p:ph idx="1"/>
          </p:nvPr>
        </p:nvSpPr>
        <p:spPr>
          <a:xfrm>
            <a:off x="457200" y="1600200"/>
            <a:ext cx="4474840" cy="4525963"/>
          </a:xfrm>
        </p:spPr>
        <p:txBody>
          <a:bodyPr/>
          <a:lstStyle/>
          <a:p>
            <a:r>
              <a:rPr lang="zh-CN" altLang="en-US" dirty="0"/>
              <a:t>移</a:t>
            </a:r>
            <a:r>
              <a:rPr lang="zh-CN" altLang="en-US" dirty="0" smtClean="0"/>
              <a:t>动</a:t>
            </a:r>
            <a:r>
              <a:rPr lang="zh-CN" altLang="en-US" dirty="0"/>
              <a:t>邮</a:t>
            </a:r>
            <a:r>
              <a:rPr lang="zh-CN" altLang="en-US" dirty="0" smtClean="0"/>
              <a:t>件访问已成为一</a:t>
            </a:r>
            <a:r>
              <a:rPr lang="zh-CN" altLang="en-US" dirty="0"/>
              <a:t>种生活方式</a:t>
            </a:r>
            <a:endParaRPr lang="en-US" altLang="zh-CN" dirty="0" smtClean="0"/>
          </a:p>
          <a:p>
            <a:pPr lvl="1"/>
            <a:r>
              <a:rPr lang="en-US" altLang="zh-CN" dirty="0" smtClean="0"/>
              <a:t>~15%</a:t>
            </a:r>
            <a:r>
              <a:rPr lang="zh-CN" altLang="en-US" dirty="0" smtClean="0"/>
              <a:t> </a:t>
            </a:r>
            <a:r>
              <a:rPr lang="zh-CN" altLang="en-US" dirty="0"/>
              <a:t>使</a:t>
            </a:r>
            <a:r>
              <a:rPr lang="zh-CN" altLang="en-US" dirty="0" smtClean="0"/>
              <a:t>用手机邮件</a:t>
            </a:r>
            <a:endParaRPr lang="en-US" altLang="zh-CN" dirty="0" smtClean="0"/>
          </a:p>
          <a:p>
            <a:pPr lvl="1"/>
            <a:r>
              <a:rPr lang="en-US" altLang="zh-CN" dirty="0" smtClean="0"/>
              <a:t>~23%</a:t>
            </a:r>
            <a:r>
              <a:rPr lang="zh-CN" altLang="en-US" dirty="0"/>
              <a:t> </a:t>
            </a:r>
            <a:r>
              <a:rPr lang="zh-CN" altLang="en-US" dirty="0" smtClean="0"/>
              <a:t>在近三年开始</a:t>
            </a:r>
            <a:endParaRPr lang="en-US" altLang="zh-CN" dirty="0" smtClean="0"/>
          </a:p>
          <a:p>
            <a:pPr lvl="1"/>
            <a:r>
              <a:rPr lang="zh-CN" altLang="en-US" dirty="0" smtClean="0"/>
              <a:t>近三年增长</a:t>
            </a:r>
            <a:r>
              <a:rPr lang="en-US" altLang="zh-CN" dirty="0" smtClean="0"/>
              <a:t>100%</a:t>
            </a:r>
          </a:p>
          <a:p>
            <a:pPr lvl="1"/>
            <a:r>
              <a:rPr lang="en-US" altLang="zh-CN" dirty="0" smtClean="0"/>
              <a:t>70%</a:t>
            </a:r>
            <a:r>
              <a:rPr lang="zh-CN" altLang="en-US" dirty="0" smtClean="0"/>
              <a:t>购买理由是收发邮件</a:t>
            </a:r>
            <a:endParaRPr lang="en-US" altLang="zh-CN" dirty="0" smtClean="0"/>
          </a:p>
          <a:p>
            <a:pPr marL="0" indent="0">
              <a:buNone/>
            </a:pPr>
            <a:endParaRPr lang="zh-CN" altLang="en-US" dirty="0"/>
          </a:p>
        </p:txBody>
      </p:sp>
      <p:pic>
        <p:nvPicPr>
          <p:cNvPr id="4" name="Picture 5" descr="C:\Users\aglick\AppData\Local\Microsoft\Windows\Temporary Internet Files\Content.IE5\5UM9SFXR\MPj04383950000[1].jpg"/>
          <p:cNvPicPr>
            <a:picLocks noChangeAspect="1" noChangeArrowheads="1"/>
          </p:cNvPicPr>
          <p:nvPr/>
        </p:nvPicPr>
        <p:blipFill>
          <a:blip r:embed="rId3" cstate="print"/>
          <a:srcRect/>
          <a:stretch>
            <a:fillRect/>
          </a:stretch>
        </p:blipFill>
        <p:spPr bwMode="auto">
          <a:xfrm>
            <a:off x="5652120" y="1556792"/>
            <a:ext cx="3328851" cy="4191000"/>
          </a:xfrm>
          <a:prstGeom prst="rect">
            <a:avLst/>
          </a:prstGeom>
          <a:ln>
            <a:noFill/>
          </a:ln>
          <a:effectLst>
            <a:softEdge rad="112500"/>
          </a:effectLst>
        </p:spPr>
      </p:pic>
    </p:spTree>
    <p:extLst>
      <p:ext uri="{BB962C8B-B14F-4D97-AF65-F5344CB8AC3E}">
        <p14:creationId xmlns:p14="http://schemas.microsoft.com/office/powerpoint/2010/main" xmlns="" val="284697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Exchange Active Sync</a:t>
            </a:r>
            <a:endParaRPr lang="zh-CN" altLang="en-US" dirty="0"/>
          </a:p>
        </p:txBody>
      </p:sp>
      <p:sp>
        <p:nvSpPr>
          <p:cNvPr id="3" name="内容占位符 2"/>
          <p:cNvSpPr>
            <a:spLocks noGrp="1"/>
          </p:cNvSpPr>
          <p:nvPr>
            <p:ph idx="1"/>
          </p:nvPr>
        </p:nvSpPr>
        <p:spPr>
          <a:xfrm>
            <a:off x="428564" y="1122828"/>
            <a:ext cx="4546848" cy="5474524"/>
          </a:xfrm>
        </p:spPr>
        <p:txBody>
          <a:bodyPr/>
          <a:lstStyle/>
          <a:p>
            <a:r>
              <a:rPr lang="zh-CN" altLang="en-US" sz="2000" dirty="0"/>
              <a:t>改</a:t>
            </a:r>
            <a:r>
              <a:rPr lang="zh-CN" altLang="en-US" sz="2000" dirty="0" smtClean="0"/>
              <a:t>进的用户体验</a:t>
            </a:r>
            <a:endParaRPr lang="en-US" altLang="zh-CN" sz="2000" dirty="0" smtClean="0"/>
          </a:p>
          <a:p>
            <a:pPr lvl="1"/>
            <a:r>
              <a:rPr lang="zh-CN" altLang="en-US" sz="2000" dirty="0" smtClean="0"/>
              <a:t>应对信息过量</a:t>
            </a:r>
            <a:endParaRPr lang="en-US" altLang="zh-CN" sz="2000" dirty="0" smtClean="0"/>
          </a:p>
          <a:p>
            <a:pPr lvl="2"/>
            <a:r>
              <a:rPr lang="zh-CN" altLang="en-US" sz="1800" dirty="0"/>
              <a:t>会</a:t>
            </a:r>
            <a:r>
              <a:rPr lang="zh-CN" altLang="en-US" sz="1800" dirty="0" smtClean="0"/>
              <a:t>话视图</a:t>
            </a:r>
            <a:endParaRPr lang="en-US" altLang="zh-CN" sz="1800" dirty="0" smtClean="0"/>
          </a:p>
          <a:p>
            <a:pPr lvl="2"/>
            <a:r>
              <a:rPr lang="zh-CN" altLang="en-US" sz="1800" dirty="0" smtClean="0"/>
              <a:t>邮件预览</a:t>
            </a:r>
            <a:endParaRPr lang="en-US" altLang="zh-CN" sz="1800" dirty="0" smtClean="0"/>
          </a:p>
          <a:p>
            <a:pPr lvl="2"/>
            <a:r>
              <a:rPr lang="zh-CN" altLang="en-US" sz="1800" dirty="0"/>
              <a:t>回</a:t>
            </a:r>
            <a:r>
              <a:rPr lang="zh-CN" altLang="en-US" sz="1800" dirty="0" smtClean="0"/>
              <a:t>复</a:t>
            </a:r>
            <a:r>
              <a:rPr lang="en-US" altLang="zh-CN" sz="1800" dirty="0" smtClean="0"/>
              <a:t>/</a:t>
            </a:r>
            <a:r>
              <a:rPr lang="zh-CN" altLang="en-US" sz="1800" dirty="0" smtClean="0"/>
              <a:t>转发状态</a:t>
            </a:r>
            <a:endParaRPr lang="en-US" altLang="zh-CN" sz="1800" dirty="0" smtClean="0"/>
          </a:p>
          <a:p>
            <a:pPr lvl="1"/>
            <a:r>
              <a:rPr lang="zh-CN" altLang="en-US" sz="2000" dirty="0"/>
              <a:t>忙</a:t>
            </a:r>
            <a:r>
              <a:rPr lang="zh-CN" altLang="en-US" sz="2000" dirty="0" smtClean="0"/>
              <a:t>闲信息</a:t>
            </a:r>
            <a:endParaRPr lang="en-US" altLang="zh-CN" sz="2000" dirty="0" smtClean="0"/>
          </a:p>
          <a:p>
            <a:pPr lvl="1"/>
            <a:r>
              <a:rPr lang="zh-CN" altLang="en-US" sz="2000" dirty="0" smtClean="0"/>
              <a:t>多种通讯方式集成</a:t>
            </a:r>
            <a:endParaRPr lang="en-US" altLang="zh-CN" sz="2000" dirty="0" smtClean="0"/>
          </a:p>
          <a:p>
            <a:pPr lvl="2"/>
            <a:r>
              <a:rPr lang="zh-CN" altLang="en-US" sz="1800" dirty="0"/>
              <a:t>语</a:t>
            </a:r>
            <a:r>
              <a:rPr lang="zh-CN" altLang="en-US" sz="1800" dirty="0" smtClean="0"/>
              <a:t>音邮件预览</a:t>
            </a:r>
            <a:endParaRPr lang="en-US" altLang="zh-CN" sz="1800" dirty="0" smtClean="0"/>
          </a:p>
          <a:p>
            <a:pPr lvl="2"/>
            <a:r>
              <a:rPr lang="zh-CN" altLang="en-US" sz="1800" dirty="0"/>
              <a:t>短</a:t>
            </a:r>
            <a:r>
              <a:rPr lang="zh-CN" altLang="en-US" sz="1800" dirty="0" smtClean="0"/>
              <a:t>信同步</a:t>
            </a:r>
            <a:endParaRPr lang="en-US" altLang="zh-CN" sz="1800" dirty="0" smtClean="0"/>
          </a:p>
          <a:p>
            <a:pPr lvl="1"/>
            <a:r>
              <a:rPr lang="zh-CN" altLang="en-US" sz="2000" dirty="0" smtClean="0"/>
              <a:t>收件人缓存</a:t>
            </a:r>
            <a:r>
              <a:rPr lang="en-US" altLang="zh-CN" sz="2000" dirty="0" smtClean="0"/>
              <a:t>(</a:t>
            </a:r>
            <a:r>
              <a:rPr lang="zh-CN" altLang="en-US" sz="2000" dirty="0" smtClean="0"/>
              <a:t>与</a:t>
            </a:r>
            <a:r>
              <a:rPr lang="en-US" altLang="zh-CN" sz="2000" dirty="0" smtClean="0"/>
              <a:t>OWA</a:t>
            </a:r>
            <a:r>
              <a:rPr lang="zh-CN" altLang="en-US" sz="2000" dirty="0" smtClean="0"/>
              <a:t>同步</a:t>
            </a:r>
            <a:r>
              <a:rPr lang="en-US" altLang="zh-CN" sz="2000" dirty="0" smtClean="0"/>
              <a:t>)</a:t>
            </a:r>
          </a:p>
          <a:p>
            <a:pPr lvl="1"/>
            <a:r>
              <a:rPr lang="zh-CN" altLang="en-US" sz="2000" dirty="0"/>
              <a:t>无</a:t>
            </a:r>
            <a:r>
              <a:rPr lang="zh-CN" altLang="en-US" sz="2000" dirty="0" smtClean="0"/>
              <a:t>线自动更新客户端</a:t>
            </a:r>
            <a:endParaRPr lang="en-US" altLang="zh-CN" sz="2000" dirty="0"/>
          </a:p>
          <a:p>
            <a:r>
              <a:rPr lang="zh-CN" altLang="en-US" sz="2000" dirty="0" smtClean="0"/>
              <a:t>增强的管理功能</a:t>
            </a:r>
            <a:endParaRPr lang="en-US" altLang="zh-CN" sz="2000" dirty="0" smtClean="0"/>
          </a:p>
          <a:p>
            <a:pPr lvl="1"/>
            <a:r>
              <a:rPr lang="zh-CN" altLang="en-US" sz="2000" dirty="0" smtClean="0"/>
              <a:t>允许</a:t>
            </a:r>
            <a:r>
              <a:rPr lang="en-US" altLang="zh-CN" sz="2000" dirty="0" smtClean="0"/>
              <a:t>/</a:t>
            </a:r>
            <a:r>
              <a:rPr lang="zh-CN" altLang="en-US" sz="2000" dirty="0" smtClean="0"/>
              <a:t>禁止</a:t>
            </a:r>
            <a:r>
              <a:rPr lang="zh-CN" altLang="en-US" sz="2000" dirty="0"/>
              <a:t>设</a:t>
            </a:r>
            <a:r>
              <a:rPr lang="zh-CN" altLang="en-US" sz="2000" dirty="0" smtClean="0"/>
              <a:t>备列表</a:t>
            </a:r>
            <a:endParaRPr lang="en-US" altLang="zh-CN" sz="2000" dirty="0" smtClean="0"/>
          </a:p>
          <a:p>
            <a:pPr lvl="1"/>
            <a:r>
              <a:rPr lang="en-US" altLang="zh-CN" sz="2000" dirty="0" smtClean="0"/>
              <a:t>Mailbox Logging</a:t>
            </a:r>
          </a:p>
          <a:p>
            <a:pPr lvl="1"/>
            <a:endParaRPr lang="zh-CN" altLang="en-US" sz="2000" dirty="0"/>
          </a:p>
        </p:txBody>
      </p:sp>
      <p:sp>
        <p:nvSpPr>
          <p:cNvPr id="11" name="Rectangle 10"/>
          <p:cNvSpPr/>
          <p:nvPr/>
        </p:nvSpPr>
        <p:spPr>
          <a:xfrm>
            <a:off x="7239000" y="3193231"/>
            <a:ext cx="1581472" cy="307777"/>
          </a:xfrm>
          <a:prstGeom prst="rect">
            <a:avLst/>
          </a:prstGeom>
        </p:spPr>
        <p:txBody>
          <a:bodyPr wrap="square">
            <a:spAutoFit/>
          </a:bodyPr>
          <a:lstStyle/>
          <a:p>
            <a:r>
              <a:rPr lang="zh-CN" altLang="en-US" sz="1400" dirty="0" smtClean="0">
                <a:solidFill>
                  <a:schemeClr val="tx1">
                    <a:lumMod val="75000"/>
                    <a:lumOff val="25000"/>
                  </a:schemeClr>
                </a:solidFill>
              </a:rPr>
              <a:t>联系人忙</a:t>
            </a:r>
            <a:r>
              <a:rPr lang="en-US" altLang="zh-CN" sz="1400" dirty="0" smtClean="0">
                <a:solidFill>
                  <a:schemeClr val="tx1">
                    <a:lumMod val="75000"/>
                    <a:lumOff val="25000"/>
                  </a:schemeClr>
                </a:solidFill>
              </a:rPr>
              <a:t>/</a:t>
            </a:r>
            <a:r>
              <a:rPr lang="zh-CN" altLang="en-US" sz="1400" dirty="0" smtClean="0">
                <a:solidFill>
                  <a:schemeClr val="tx1">
                    <a:lumMod val="75000"/>
                    <a:lumOff val="25000"/>
                  </a:schemeClr>
                </a:solidFill>
              </a:rPr>
              <a:t>闲信息</a:t>
            </a:r>
            <a:endParaRPr lang="en-US" sz="1400" dirty="0">
              <a:solidFill>
                <a:schemeClr val="tx1">
                  <a:lumMod val="75000"/>
                  <a:lumOff val="25000"/>
                </a:schemeClr>
              </a:solidFill>
            </a:endParaRPr>
          </a:p>
        </p:txBody>
      </p:sp>
      <p:sp>
        <p:nvSpPr>
          <p:cNvPr id="12" name="Rectangle 11"/>
          <p:cNvSpPr/>
          <p:nvPr/>
        </p:nvSpPr>
        <p:spPr>
          <a:xfrm>
            <a:off x="5105400" y="5791200"/>
            <a:ext cx="1698848" cy="307777"/>
          </a:xfrm>
          <a:prstGeom prst="rect">
            <a:avLst/>
          </a:prstGeom>
        </p:spPr>
        <p:txBody>
          <a:bodyPr wrap="square">
            <a:spAutoFit/>
          </a:bodyPr>
          <a:lstStyle/>
          <a:p>
            <a:r>
              <a:rPr lang="zh-CN" altLang="en-US" sz="1400" dirty="0" smtClean="0">
                <a:solidFill>
                  <a:schemeClr val="tx1">
                    <a:lumMod val="75000"/>
                    <a:lumOff val="25000"/>
                  </a:schemeClr>
                </a:solidFill>
              </a:rPr>
              <a:t>更直观的语音邮件</a:t>
            </a:r>
            <a:endParaRPr lang="en-US" sz="1400" dirty="0">
              <a:solidFill>
                <a:schemeClr val="tx1">
                  <a:lumMod val="75000"/>
                  <a:lumOff val="25000"/>
                </a:schemeClr>
              </a:solidFill>
            </a:endParaRPr>
          </a:p>
        </p:txBody>
      </p:sp>
      <p:sp>
        <p:nvSpPr>
          <p:cNvPr id="13" name="Rectangle 12"/>
          <p:cNvSpPr/>
          <p:nvPr/>
        </p:nvSpPr>
        <p:spPr>
          <a:xfrm>
            <a:off x="5364088" y="3310745"/>
            <a:ext cx="902568" cy="307777"/>
          </a:xfrm>
          <a:prstGeom prst="rect">
            <a:avLst/>
          </a:prstGeom>
        </p:spPr>
        <p:txBody>
          <a:bodyPr wrap="square">
            <a:spAutoFit/>
          </a:bodyPr>
          <a:lstStyle/>
          <a:p>
            <a:r>
              <a:rPr lang="zh-CN" altLang="en-US" sz="1400" dirty="0" smtClean="0">
                <a:solidFill>
                  <a:schemeClr val="tx1">
                    <a:lumMod val="75000"/>
                    <a:lumOff val="25000"/>
                  </a:schemeClr>
                </a:solidFill>
              </a:rPr>
              <a:t>会话视图</a:t>
            </a:r>
            <a:endParaRPr lang="en-US" sz="1400" dirty="0">
              <a:solidFill>
                <a:schemeClr val="tx1">
                  <a:lumMod val="75000"/>
                  <a:lumOff val="25000"/>
                </a:schemeClr>
              </a:solidFill>
            </a:endParaRPr>
          </a:p>
        </p:txBody>
      </p:sp>
      <p:sp>
        <p:nvSpPr>
          <p:cNvPr id="14" name="Rectangle 13"/>
          <p:cNvSpPr/>
          <p:nvPr/>
        </p:nvSpPr>
        <p:spPr>
          <a:xfrm>
            <a:off x="7490342" y="5805264"/>
            <a:ext cx="1546154" cy="307777"/>
          </a:xfrm>
          <a:prstGeom prst="rect">
            <a:avLst/>
          </a:prstGeom>
        </p:spPr>
        <p:txBody>
          <a:bodyPr wrap="square">
            <a:spAutoFit/>
          </a:bodyPr>
          <a:lstStyle/>
          <a:p>
            <a:r>
              <a:rPr lang="zh-CN" altLang="en-US" sz="1400" dirty="0" smtClean="0">
                <a:solidFill>
                  <a:schemeClr val="tx1">
                    <a:lumMod val="75000"/>
                    <a:lumOff val="25000"/>
                  </a:schemeClr>
                </a:solidFill>
              </a:rPr>
              <a:t>自动建议</a:t>
            </a:r>
            <a:endParaRPr lang="en-US" sz="1400" dirty="0">
              <a:solidFill>
                <a:schemeClr val="tx1">
                  <a:lumMod val="75000"/>
                  <a:lumOff val="25000"/>
                </a:schemeClr>
              </a:solidFill>
            </a:endParaRPr>
          </a:p>
        </p:txBody>
      </p:sp>
      <p:sp>
        <p:nvSpPr>
          <p:cNvPr id="19" name="TextBox 18"/>
          <p:cNvSpPr txBox="1"/>
          <p:nvPr/>
        </p:nvSpPr>
        <p:spPr>
          <a:xfrm>
            <a:off x="4975412" y="914400"/>
            <a:ext cx="3778624" cy="369332"/>
          </a:xfrm>
          <a:prstGeom prst="rect">
            <a:avLst/>
          </a:prstGeom>
          <a:noFill/>
        </p:spPr>
        <p:txBody>
          <a:bodyPr wrap="square" rtlCol="0">
            <a:spAutoFit/>
          </a:bodyPr>
          <a:lstStyle/>
          <a:p>
            <a:pPr>
              <a:buNone/>
            </a:pPr>
            <a:r>
              <a:rPr lang="en-US" b="1" dirty="0" smtClean="0"/>
              <a:t>Exchange Active sync </a:t>
            </a:r>
            <a:r>
              <a:rPr lang="zh-CN" altLang="en-US" b="1" dirty="0" smtClean="0"/>
              <a:t>设备</a:t>
            </a:r>
            <a:endParaRPr lang="en-US" b="1"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283732"/>
            <a:ext cx="1529916" cy="203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18548" y="3789040"/>
            <a:ext cx="1529916" cy="203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76056" y="3789447"/>
            <a:ext cx="1529899" cy="204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91697" y="1309149"/>
            <a:ext cx="1628775" cy="185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5006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Exchange ActiveSync </a:t>
            </a:r>
            <a:r>
              <a:rPr lang="zh-CN" altLang="en-US" dirty="0" smtClean="0"/>
              <a:t>的授权终端</a:t>
            </a:r>
            <a:endParaRPr lang="zh-CN" altLang="en-US" dirty="0"/>
          </a:p>
        </p:txBody>
      </p:sp>
      <p:pic>
        <p:nvPicPr>
          <p:cNvPr id="5" name="Picture 9" descr="F:\DVD\Shapes\Boxes\Rectangles misc\white shadow rectangle.png"/>
          <p:cNvPicPr>
            <a:picLocks noChangeAspect="1" noChangeArrowheads="1"/>
          </p:cNvPicPr>
          <p:nvPr/>
        </p:nvPicPr>
        <p:blipFill>
          <a:blip r:embed="rId3" cstate="print"/>
          <a:srcRect/>
          <a:stretch>
            <a:fillRect/>
          </a:stretch>
        </p:blipFill>
        <p:spPr bwMode="auto">
          <a:xfrm>
            <a:off x="152400" y="1066800"/>
            <a:ext cx="8839200" cy="5511800"/>
          </a:xfrm>
          <a:prstGeom prst="rect">
            <a:avLst/>
          </a:prstGeom>
          <a:noFill/>
        </p:spPr>
      </p:pic>
      <p:pic>
        <p:nvPicPr>
          <p:cNvPr id="6" name="Picture 5" descr="Symbian.gif"/>
          <p:cNvPicPr>
            <a:picLocks noChangeAspect="1"/>
          </p:cNvPicPr>
          <p:nvPr/>
        </p:nvPicPr>
        <p:blipFill>
          <a:blip r:embed="rId4" cstate="print"/>
          <a:stretch>
            <a:fillRect/>
          </a:stretch>
        </p:blipFill>
        <p:spPr>
          <a:xfrm>
            <a:off x="4382916" y="4171248"/>
            <a:ext cx="1914525" cy="657225"/>
          </a:xfrm>
          <a:prstGeom prst="rect">
            <a:avLst/>
          </a:prstGeom>
        </p:spPr>
      </p:pic>
      <p:grpSp>
        <p:nvGrpSpPr>
          <p:cNvPr id="7" name="Group 31"/>
          <p:cNvGrpSpPr/>
          <p:nvPr/>
        </p:nvGrpSpPr>
        <p:grpSpPr>
          <a:xfrm>
            <a:off x="6302025" y="4495800"/>
            <a:ext cx="2590800" cy="1447800"/>
            <a:chOff x="5486400" y="4267200"/>
            <a:chExt cx="3048000" cy="1828800"/>
          </a:xfrm>
        </p:grpSpPr>
        <p:pic>
          <p:nvPicPr>
            <p:cNvPr id="8" name="Picture 2" descr="http://download.dataviz.com/materials/imagegallery/company/DataViz_Logo_LoRes.jpg"/>
            <p:cNvPicPr>
              <a:picLocks noChangeAspect="1" noChangeArrowheads="1"/>
            </p:cNvPicPr>
            <p:nvPr/>
          </p:nvPicPr>
          <p:blipFill>
            <a:blip r:embed="rId5" cstate="print"/>
            <a:srcRect/>
            <a:stretch>
              <a:fillRect/>
            </a:stretch>
          </p:blipFill>
          <p:spPr bwMode="auto">
            <a:xfrm>
              <a:off x="5791200" y="4267200"/>
              <a:ext cx="2554606" cy="914400"/>
            </a:xfrm>
            <a:prstGeom prst="rect">
              <a:avLst/>
            </a:prstGeom>
            <a:noFill/>
          </p:spPr>
        </p:pic>
        <p:pic>
          <p:nvPicPr>
            <p:cNvPr id="9" name="Picture 11" descr="DataVis"/>
            <p:cNvPicPr>
              <a:picLocks noChangeAspect="1" noChangeArrowheads="1"/>
            </p:cNvPicPr>
            <p:nvPr/>
          </p:nvPicPr>
          <p:blipFill>
            <a:blip r:embed="rId6" cstate="print"/>
            <a:srcRect/>
            <a:stretch>
              <a:fillRect/>
            </a:stretch>
          </p:blipFill>
          <p:spPr bwMode="auto">
            <a:xfrm>
              <a:off x="5486400" y="5181600"/>
              <a:ext cx="3048000" cy="914400"/>
            </a:xfrm>
            <a:prstGeom prst="rect">
              <a:avLst/>
            </a:prstGeom>
            <a:noFill/>
          </p:spPr>
        </p:pic>
      </p:grpSp>
      <p:grpSp>
        <p:nvGrpSpPr>
          <p:cNvPr id="10" name="Group 30"/>
          <p:cNvGrpSpPr/>
          <p:nvPr/>
        </p:nvGrpSpPr>
        <p:grpSpPr>
          <a:xfrm>
            <a:off x="5867400" y="1524000"/>
            <a:ext cx="2933700" cy="2175510"/>
            <a:chOff x="5867400" y="1524000"/>
            <a:chExt cx="2933700" cy="2175510"/>
          </a:xfrm>
        </p:grpSpPr>
        <p:grpSp>
          <p:nvGrpSpPr>
            <p:cNvPr id="11" name="Group 11"/>
            <p:cNvGrpSpPr/>
            <p:nvPr/>
          </p:nvGrpSpPr>
          <p:grpSpPr>
            <a:xfrm>
              <a:off x="6553200" y="1524000"/>
              <a:ext cx="1676400" cy="1141958"/>
              <a:chOff x="5791200" y="4342358"/>
              <a:chExt cx="2133600" cy="1296442"/>
            </a:xfrm>
          </p:grpSpPr>
          <p:pic>
            <p:nvPicPr>
              <p:cNvPr id="13" name="Picture 12" descr="Sony Ericsson.gif"/>
              <p:cNvPicPr>
                <a:picLocks noChangeAspect="1"/>
              </p:cNvPicPr>
              <p:nvPr/>
            </p:nvPicPr>
            <p:blipFill>
              <a:blip r:embed="rId7" cstate="print"/>
              <a:stretch>
                <a:fillRect/>
              </a:stretch>
            </p:blipFill>
            <p:spPr>
              <a:xfrm>
                <a:off x="6400800" y="4342358"/>
                <a:ext cx="914400" cy="912614"/>
              </a:xfrm>
              <a:prstGeom prst="rect">
                <a:avLst/>
              </a:prstGeom>
            </p:spPr>
          </p:pic>
          <p:pic>
            <p:nvPicPr>
              <p:cNvPr id="14" name="Picture 13" descr="Sony Ericsson Name.gif"/>
              <p:cNvPicPr>
                <a:picLocks noChangeAspect="1"/>
              </p:cNvPicPr>
              <p:nvPr/>
            </p:nvPicPr>
            <p:blipFill>
              <a:blip r:embed="rId8" cstate="print"/>
              <a:stretch>
                <a:fillRect/>
              </a:stretch>
            </p:blipFill>
            <p:spPr>
              <a:xfrm>
                <a:off x="5791200" y="5361274"/>
                <a:ext cx="2133600" cy="277526"/>
              </a:xfrm>
              <a:prstGeom prst="rect">
                <a:avLst/>
              </a:prstGeom>
            </p:spPr>
          </p:pic>
        </p:grpSp>
        <p:pic>
          <p:nvPicPr>
            <p:cNvPr id="12" name="Picture 15" descr="Sony Ericsson"/>
            <p:cNvPicPr>
              <a:picLocks noChangeAspect="1" noChangeArrowheads="1"/>
            </p:cNvPicPr>
            <p:nvPr/>
          </p:nvPicPr>
          <p:blipFill>
            <a:blip r:embed="rId9" cstate="print"/>
            <a:srcRect/>
            <a:stretch>
              <a:fillRect/>
            </a:stretch>
          </p:blipFill>
          <p:spPr bwMode="auto">
            <a:xfrm>
              <a:off x="5867400" y="2819400"/>
              <a:ext cx="2933700" cy="880110"/>
            </a:xfrm>
            <a:prstGeom prst="rect">
              <a:avLst/>
            </a:prstGeom>
            <a:noFill/>
          </p:spPr>
        </p:pic>
      </p:grpSp>
      <p:grpSp>
        <p:nvGrpSpPr>
          <p:cNvPr id="15" name="Group 29"/>
          <p:cNvGrpSpPr/>
          <p:nvPr/>
        </p:nvGrpSpPr>
        <p:grpSpPr>
          <a:xfrm>
            <a:off x="2895600" y="1524000"/>
            <a:ext cx="2904882" cy="2209800"/>
            <a:chOff x="2438400" y="2362200"/>
            <a:chExt cx="2904882" cy="2209800"/>
          </a:xfrm>
        </p:grpSpPr>
        <p:pic>
          <p:nvPicPr>
            <p:cNvPr id="16" name="Picture 15" descr="Nokia.gif"/>
            <p:cNvPicPr>
              <a:picLocks noChangeAspect="1"/>
            </p:cNvPicPr>
            <p:nvPr/>
          </p:nvPicPr>
          <p:blipFill>
            <a:blip r:embed="rId10" cstate="print"/>
            <a:stretch>
              <a:fillRect/>
            </a:stretch>
          </p:blipFill>
          <p:spPr>
            <a:xfrm>
              <a:off x="2819400" y="2362200"/>
              <a:ext cx="2133600" cy="750316"/>
            </a:xfrm>
            <a:prstGeom prst="rect">
              <a:avLst/>
            </a:prstGeom>
          </p:spPr>
        </p:pic>
        <p:pic>
          <p:nvPicPr>
            <p:cNvPr id="17" name="Picture 21" descr="http://nds3.nokia.com/pressphotos/public/global/devices/e71/E71_01_lowres.jpg"/>
            <p:cNvPicPr>
              <a:picLocks noChangeAspect="1" noChangeArrowheads="1"/>
            </p:cNvPicPr>
            <p:nvPr/>
          </p:nvPicPr>
          <p:blipFill>
            <a:blip r:embed="rId11" cstate="print"/>
            <a:srcRect/>
            <a:stretch>
              <a:fillRect/>
            </a:stretch>
          </p:blipFill>
          <p:spPr bwMode="auto">
            <a:xfrm>
              <a:off x="2438400" y="3124200"/>
              <a:ext cx="796082" cy="1295400"/>
            </a:xfrm>
            <a:prstGeom prst="rect">
              <a:avLst/>
            </a:prstGeom>
            <a:noFill/>
          </p:spPr>
        </p:pic>
        <p:pic>
          <p:nvPicPr>
            <p:cNvPr id="18" name="Picture 23" descr="http://nds3.nokia.com/pressphotos/public/global/devices/e66/E66_01_lowres.jpg"/>
            <p:cNvPicPr>
              <a:picLocks noChangeAspect="1" noChangeArrowheads="1"/>
            </p:cNvPicPr>
            <p:nvPr/>
          </p:nvPicPr>
          <p:blipFill>
            <a:blip r:embed="rId12" cstate="print"/>
            <a:srcRect/>
            <a:stretch>
              <a:fillRect/>
            </a:stretch>
          </p:blipFill>
          <p:spPr bwMode="auto">
            <a:xfrm>
              <a:off x="4572000" y="3124200"/>
              <a:ext cx="771282" cy="1447800"/>
            </a:xfrm>
            <a:prstGeom prst="rect">
              <a:avLst/>
            </a:prstGeom>
            <a:noFill/>
          </p:spPr>
        </p:pic>
        <p:pic>
          <p:nvPicPr>
            <p:cNvPr id="19" name="Picture 25" descr="http://nds3.nokia.com/pressphotos/public/global/devices/e90_communicator/02_E90_lo.jpg"/>
            <p:cNvPicPr>
              <a:picLocks noChangeAspect="1" noChangeArrowheads="1"/>
            </p:cNvPicPr>
            <p:nvPr/>
          </p:nvPicPr>
          <p:blipFill>
            <a:blip r:embed="rId13" cstate="print"/>
            <a:srcRect l="4667" t="13333" r="6667" b="13333"/>
            <a:stretch>
              <a:fillRect/>
            </a:stretch>
          </p:blipFill>
          <p:spPr bwMode="auto">
            <a:xfrm>
              <a:off x="3276600" y="3352800"/>
              <a:ext cx="1316182" cy="762000"/>
            </a:xfrm>
            <a:prstGeom prst="rect">
              <a:avLst/>
            </a:prstGeom>
            <a:noFill/>
          </p:spPr>
        </p:pic>
      </p:grpSp>
      <p:pic>
        <p:nvPicPr>
          <p:cNvPr id="20" name="Picture 27" descr="http://digitaldaily.allthingsd.com/files/2007/06/iphone_email_jenny.jpg"/>
          <p:cNvPicPr>
            <a:picLocks noChangeAspect="1" noChangeArrowheads="1"/>
          </p:cNvPicPr>
          <p:nvPr/>
        </p:nvPicPr>
        <p:blipFill>
          <a:blip r:embed="rId14" cstate="print"/>
          <a:srcRect l="12500" r="12500"/>
          <a:stretch>
            <a:fillRect/>
          </a:stretch>
        </p:blipFill>
        <p:spPr bwMode="auto">
          <a:xfrm>
            <a:off x="355596" y="4648200"/>
            <a:ext cx="914400" cy="1625600"/>
          </a:xfrm>
          <a:prstGeom prst="rect">
            <a:avLst/>
          </a:prstGeom>
          <a:noFill/>
        </p:spPr>
      </p:pic>
      <p:grpSp>
        <p:nvGrpSpPr>
          <p:cNvPr id="21" name="Group 35"/>
          <p:cNvGrpSpPr/>
          <p:nvPr/>
        </p:nvGrpSpPr>
        <p:grpSpPr>
          <a:xfrm>
            <a:off x="533400" y="1371600"/>
            <a:ext cx="1724164" cy="2590800"/>
            <a:chOff x="533400" y="1371600"/>
            <a:chExt cx="1724164" cy="2590800"/>
          </a:xfrm>
        </p:grpSpPr>
        <p:pic>
          <p:nvPicPr>
            <p:cNvPr id="22" name="Picture 21" descr="Palm.gif"/>
            <p:cNvPicPr>
              <a:picLocks noChangeAspect="1"/>
            </p:cNvPicPr>
            <p:nvPr/>
          </p:nvPicPr>
          <p:blipFill>
            <a:blip r:embed="rId15" cstate="print"/>
            <a:stretch>
              <a:fillRect/>
            </a:stretch>
          </p:blipFill>
          <p:spPr>
            <a:xfrm>
              <a:off x="533400" y="1371600"/>
              <a:ext cx="1724164" cy="1294332"/>
            </a:xfrm>
            <a:prstGeom prst="rect">
              <a:avLst/>
            </a:prstGeom>
          </p:spPr>
        </p:pic>
        <p:pic>
          <p:nvPicPr>
            <p:cNvPr id="23" name="Picture 29" descr="http://www.palm.com/us/images/products/smartphones/Front_Centro.gif">
              <a:hlinkClick r:id="rId16"/>
            </p:cNvPr>
            <p:cNvPicPr>
              <a:picLocks noChangeAspect="1" noChangeArrowheads="1"/>
            </p:cNvPicPr>
            <p:nvPr/>
          </p:nvPicPr>
          <p:blipFill>
            <a:blip r:embed="rId17" cstate="print"/>
            <a:srcRect/>
            <a:stretch>
              <a:fillRect/>
            </a:stretch>
          </p:blipFill>
          <p:spPr bwMode="auto">
            <a:xfrm>
              <a:off x="609600" y="2524125"/>
              <a:ext cx="685800" cy="1438275"/>
            </a:xfrm>
            <a:prstGeom prst="rect">
              <a:avLst/>
            </a:prstGeom>
            <a:noFill/>
          </p:spPr>
        </p:pic>
        <p:pic>
          <p:nvPicPr>
            <p:cNvPr id="24" name="Picture 31" descr="http://www.palm.com/us/images/products/smartphones/Front_Treo755p.gif">
              <a:hlinkClick r:id="rId18"/>
            </p:cNvPr>
            <p:cNvPicPr>
              <a:picLocks noChangeAspect="1" noChangeArrowheads="1"/>
            </p:cNvPicPr>
            <p:nvPr/>
          </p:nvPicPr>
          <p:blipFill>
            <a:blip r:embed="rId19" cstate="print"/>
            <a:srcRect/>
            <a:stretch>
              <a:fillRect/>
            </a:stretch>
          </p:blipFill>
          <p:spPr bwMode="auto">
            <a:xfrm>
              <a:off x="1371600" y="2514600"/>
              <a:ext cx="685800" cy="1438275"/>
            </a:xfrm>
            <a:prstGeom prst="rect">
              <a:avLst/>
            </a:prstGeom>
            <a:noFill/>
          </p:spPr>
        </p:pic>
      </p:grpSp>
      <p:sp>
        <p:nvSpPr>
          <p:cNvPr id="25" name="TextBox 24"/>
          <p:cNvSpPr txBox="1"/>
          <p:nvPr/>
        </p:nvSpPr>
        <p:spPr>
          <a:xfrm>
            <a:off x="431796" y="4267200"/>
            <a:ext cx="729687" cy="369332"/>
          </a:xfrm>
          <a:prstGeom prst="rect">
            <a:avLst/>
          </a:prstGeom>
          <a:noFill/>
        </p:spPr>
        <p:txBody>
          <a:bodyPr wrap="none" rtlCol="0">
            <a:spAutoFit/>
          </a:bodyPr>
          <a:lstStyle/>
          <a:p>
            <a:r>
              <a:rPr lang="en-US" dirty="0" smtClean="0">
                <a:solidFill>
                  <a:schemeClr val="bg1"/>
                </a:solidFill>
              </a:rPr>
              <a:t>Apple</a:t>
            </a:r>
            <a:endParaRPr lang="en-US" dirty="0">
              <a:solidFill>
                <a:schemeClr val="bg1"/>
              </a:solidFill>
            </a:endParaRPr>
          </a:p>
        </p:txBody>
      </p:sp>
      <p:pic>
        <p:nvPicPr>
          <p:cNvPr id="26" name="Picture 2" descr="http://www.hitano.com.tw/images/samsungLogo.gif"/>
          <p:cNvPicPr>
            <a:picLocks noChangeAspect="1" noChangeArrowheads="1"/>
          </p:cNvPicPr>
          <p:nvPr/>
        </p:nvPicPr>
        <p:blipFill>
          <a:blip r:embed="rId20" cstate="print"/>
          <a:srcRect/>
          <a:stretch>
            <a:fillRect/>
          </a:stretch>
        </p:blipFill>
        <p:spPr bwMode="auto">
          <a:xfrm>
            <a:off x="1230480" y="4191000"/>
            <a:ext cx="1714500" cy="457200"/>
          </a:xfrm>
          <a:prstGeom prst="rect">
            <a:avLst/>
          </a:prstGeom>
          <a:noFill/>
        </p:spPr>
      </p:pic>
      <p:pic>
        <p:nvPicPr>
          <p:cNvPr id="27" name="Picture 3"/>
          <p:cNvPicPr>
            <a:picLocks noChangeAspect="1" noChangeArrowheads="1"/>
          </p:cNvPicPr>
          <p:nvPr/>
        </p:nvPicPr>
        <p:blipFill>
          <a:blip r:embed="rId21" cstate="print"/>
          <a:srcRect/>
          <a:stretch>
            <a:fillRect/>
          </a:stretch>
        </p:blipFill>
        <p:spPr bwMode="auto">
          <a:xfrm>
            <a:off x="1611480" y="4724400"/>
            <a:ext cx="839213" cy="1562100"/>
          </a:xfrm>
          <a:prstGeom prst="rect">
            <a:avLst/>
          </a:prstGeom>
          <a:noFill/>
          <a:ln w="9525">
            <a:noFill/>
            <a:miter lim="800000"/>
            <a:headEnd/>
            <a:tailEnd/>
          </a:ln>
          <a:effectLst/>
        </p:spPr>
      </p:pic>
      <p:pic>
        <p:nvPicPr>
          <p:cNvPr id="28" name="Picture 4"/>
          <p:cNvPicPr>
            <a:picLocks noChangeAspect="1" noChangeArrowheads="1"/>
          </p:cNvPicPr>
          <p:nvPr/>
        </p:nvPicPr>
        <p:blipFill>
          <a:blip r:embed="rId22" cstate="print"/>
          <a:srcRect/>
          <a:stretch>
            <a:fillRect/>
          </a:stretch>
        </p:blipFill>
        <p:spPr bwMode="auto">
          <a:xfrm>
            <a:off x="4351872" y="4834470"/>
            <a:ext cx="2020529" cy="457200"/>
          </a:xfrm>
          <a:prstGeom prst="rect">
            <a:avLst/>
          </a:prstGeom>
          <a:noFill/>
          <a:ln w="9525">
            <a:noFill/>
            <a:miter lim="800000"/>
            <a:headEnd/>
            <a:tailEnd/>
          </a:ln>
          <a:effectLst/>
        </p:spPr>
      </p:pic>
      <p:pic>
        <p:nvPicPr>
          <p:cNvPr id="29" name="Picture 5"/>
          <p:cNvPicPr>
            <a:picLocks noChangeAspect="1" noChangeArrowheads="1"/>
          </p:cNvPicPr>
          <p:nvPr/>
        </p:nvPicPr>
        <p:blipFill>
          <a:blip r:embed="rId23" cstate="print"/>
          <a:srcRect/>
          <a:stretch>
            <a:fillRect/>
          </a:stretch>
        </p:blipFill>
        <p:spPr bwMode="auto">
          <a:xfrm>
            <a:off x="4656671" y="5288848"/>
            <a:ext cx="1409700" cy="371475"/>
          </a:xfrm>
          <a:prstGeom prst="rect">
            <a:avLst/>
          </a:prstGeom>
          <a:noFill/>
          <a:ln w="9525">
            <a:noFill/>
            <a:miter lim="800000"/>
            <a:headEnd/>
            <a:tailEnd/>
          </a:ln>
          <a:effectLst/>
        </p:spPr>
      </p:pic>
      <p:pic>
        <p:nvPicPr>
          <p:cNvPr id="30" name="Picture 2"/>
          <p:cNvPicPr>
            <a:picLocks noChangeAspect="1" noChangeArrowheads="1"/>
          </p:cNvPicPr>
          <p:nvPr/>
        </p:nvPicPr>
        <p:blipFill>
          <a:blip r:embed="rId24">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4247269" y="5861055"/>
            <a:ext cx="2078831" cy="3143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31" name="Picture 3"/>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57688" y="4168245"/>
            <a:ext cx="1247775" cy="4857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32" name="Picture 4"/>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xmlns="" val="0"/>
              </a:ext>
            </a:extLst>
          </a:blip>
          <a:srcRect l="73848"/>
          <a:stretch/>
        </p:blipFill>
        <p:spPr bwMode="auto">
          <a:xfrm>
            <a:off x="3115733" y="4641849"/>
            <a:ext cx="1061156" cy="16383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5124" name="Picture 4"/>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428058" y="4347091"/>
            <a:ext cx="733425"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6096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Outlook</a:t>
            </a:r>
            <a:r>
              <a:rPr lang="zh-CN" altLang="en-US" dirty="0"/>
              <a:t> </a:t>
            </a:r>
            <a:r>
              <a:rPr lang="en-US" altLang="zh-CN" dirty="0"/>
              <a:t>Mobile</a:t>
            </a:r>
            <a:r>
              <a:rPr lang="zh-CN" altLang="en-US" dirty="0"/>
              <a:t> </a:t>
            </a:r>
            <a:r>
              <a:rPr lang="en-US" altLang="zh-CN" dirty="0"/>
              <a:t>OTA</a:t>
            </a:r>
            <a:r>
              <a:rPr lang="zh-CN" altLang="en-US" dirty="0"/>
              <a:t> 自动更新</a:t>
            </a:r>
          </a:p>
        </p:txBody>
      </p:sp>
      <p:pic>
        <p:nvPicPr>
          <p:cNvPr id="5" name="Picture 5" descr="C:\Users\aglick\Desktop\Mesh\Internet Cloud\cloud illustration icon.png"/>
          <p:cNvPicPr>
            <a:picLocks noChangeAspect="1" noChangeArrowheads="1"/>
          </p:cNvPicPr>
          <p:nvPr/>
        </p:nvPicPr>
        <p:blipFill>
          <a:blip r:embed="rId3"/>
          <a:srcRect/>
          <a:stretch>
            <a:fillRect/>
          </a:stretch>
        </p:blipFill>
        <p:spPr bwMode="auto">
          <a:xfrm>
            <a:off x="2128003" y="2186609"/>
            <a:ext cx="4809509" cy="4114799"/>
          </a:xfrm>
          <a:prstGeom prst="rect">
            <a:avLst/>
          </a:prstGeom>
          <a:noFill/>
        </p:spPr>
      </p:pic>
      <p:pic>
        <p:nvPicPr>
          <p:cNvPr id="6" name="Picture 5" descr="C:\Users\aglick\Documents\Clipart\Pocket PC pda.png"/>
          <p:cNvPicPr>
            <a:picLocks noChangeAspect="1" noChangeArrowheads="1"/>
          </p:cNvPicPr>
          <p:nvPr/>
        </p:nvPicPr>
        <p:blipFill>
          <a:blip r:embed="rId4" cstate="print"/>
          <a:srcRect/>
          <a:stretch>
            <a:fillRect/>
          </a:stretch>
        </p:blipFill>
        <p:spPr bwMode="auto">
          <a:xfrm>
            <a:off x="149090" y="5337314"/>
            <a:ext cx="435678" cy="830744"/>
          </a:xfrm>
          <a:prstGeom prst="rect">
            <a:avLst/>
          </a:prstGeom>
          <a:noFill/>
        </p:spPr>
      </p:pic>
      <p:pic>
        <p:nvPicPr>
          <p:cNvPr id="7" name="Picture 6" descr="C:\Users\aglick\Documents\Clipart\Server Exchange.png"/>
          <p:cNvPicPr>
            <a:picLocks noChangeAspect="1" noChangeArrowheads="1"/>
          </p:cNvPicPr>
          <p:nvPr/>
        </p:nvPicPr>
        <p:blipFill>
          <a:blip r:embed="rId5" cstate="print"/>
          <a:srcRect/>
          <a:stretch>
            <a:fillRect/>
          </a:stretch>
        </p:blipFill>
        <p:spPr bwMode="auto">
          <a:xfrm>
            <a:off x="7966435" y="3688263"/>
            <a:ext cx="879391" cy="1403284"/>
          </a:xfrm>
          <a:prstGeom prst="rect">
            <a:avLst/>
          </a:prstGeom>
          <a:noFill/>
        </p:spPr>
      </p:pic>
      <p:grpSp>
        <p:nvGrpSpPr>
          <p:cNvPr id="8" name="Group 12"/>
          <p:cNvGrpSpPr/>
          <p:nvPr/>
        </p:nvGrpSpPr>
        <p:grpSpPr>
          <a:xfrm>
            <a:off x="3521916" y="2234082"/>
            <a:ext cx="884434" cy="1108780"/>
            <a:chOff x="5625272" y="4578488"/>
            <a:chExt cx="629756" cy="911225"/>
          </a:xfrm>
        </p:grpSpPr>
        <p:pic>
          <p:nvPicPr>
            <p:cNvPr id="9" name="Picture 2" descr="C:\Users\aglick\Desktop\Mesh\Server.png"/>
            <p:cNvPicPr>
              <a:picLocks noChangeAspect="1" noChangeArrowheads="1"/>
            </p:cNvPicPr>
            <p:nvPr/>
          </p:nvPicPr>
          <p:blipFill>
            <a:blip r:embed="rId6" cstate="print"/>
            <a:srcRect/>
            <a:stretch>
              <a:fillRect/>
            </a:stretch>
          </p:blipFill>
          <p:spPr bwMode="auto">
            <a:xfrm>
              <a:off x="5625272" y="4578488"/>
              <a:ext cx="617745" cy="911225"/>
            </a:xfrm>
            <a:prstGeom prst="rect">
              <a:avLst/>
            </a:prstGeom>
            <a:noFill/>
          </p:spPr>
        </p:pic>
        <p:sp>
          <p:nvSpPr>
            <p:cNvPr id="10" name="Oval 9"/>
            <p:cNvSpPr/>
            <p:nvPr/>
          </p:nvSpPr>
          <p:spPr bwMode="auto">
            <a:xfrm>
              <a:off x="5956854" y="5201479"/>
              <a:ext cx="298174" cy="282840"/>
            </a:xfrm>
            <a:prstGeom prst="ellipse">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5996610" y="5231295"/>
              <a:ext cx="225364" cy="2385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2" name="Group 18"/>
          <p:cNvGrpSpPr/>
          <p:nvPr/>
        </p:nvGrpSpPr>
        <p:grpSpPr>
          <a:xfrm>
            <a:off x="5163970" y="2575325"/>
            <a:ext cx="1061240" cy="1108780"/>
            <a:chOff x="5708098" y="705540"/>
            <a:chExt cx="755650" cy="911225"/>
          </a:xfrm>
        </p:grpSpPr>
        <p:pic>
          <p:nvPicPr>
            <p:cNvPr id="13" name="Picture 2" descr="C:\Users\aglick\Desktop\Mesh\Server.png"/>
            <p:cNvPicPr>
              <a:picLocks noChangeAspect="1" noChangeArrowheads="1"/>
            </p:cNvPicPr>
            <p:nvPr/>
          </p:nvPicPr>
          <p:blipFill>
            <a:blip r:embed="rId6" cstate="print"/>
            <a:srcRect/>
            <a:stretch>
              <a:fillRect/>
            </a:stretch>
          </p:blipFill>
          <p:spPr bwMode="auto">
            <a:xfrm>
              <a:off x="5708098" y="705540"/>
              <a:ext cx="617745" cy="911225"/>
            </a:xfrm>
            <a:prstGeom prst="rect">
              <a:avLst/>
            </a:prstGeom>
            <a:noFill/>
          </p:spPr>
        </p:pic>
        <p:pic>
          <p:nvPicPr>
            <p:cNvPr id="14" name="Picture 5" descr="C:\Users\aglick\Desktop\Mesh\Internet Cloud\cloud illustration icon.png"/>
            <p:cNvPicPr>
              <a:picLocks noChangeAspect="1" noChangeArrowheads="1"/>
            </p:cNvPicPr>
            <p:nvPr/>
          </p:nvPicPr>
          <p:blipFill>
            <a:blip r:embed="rId7" cstate="print"/>
            <a:srcRect/>
            <a:stretch>
              <a:fillRect/>
            </a:stretch>
          </p:blipFill>
          <p:spPr bwMode="auto">
            <a:xfrm>
              <a:off x="5916546" y="1235766"/>
              <a:ext cx="547202" cy="377687"/>
            </a:xfrm>
            <a:prstGeom prst="rect">
              <a:avLst/>
            </a:prstGeom>
            <a:noFill/>
          </p:spPr>
        </p:pic>
        <p:pic>
          <p:nvPicPr>
            <p:cNvPr id="15" name="Picture 6" descr="C:\Users\aglick\Desktop\Mesh\Mobile cell Phone.png"/>
            <p:cNvPicPr>
              <a:picLocks noChangeAspect="1" noChangeArrowheads="1"/>
            </p:cNvPicPr>
            <p:nvPr/>
          </p:nvPicPr>
          <p:blipFill>
            <a:blip r:embed="rId8" cstate="print"/>
            <a:srcRect/>
            <a:stretch>
              <a:fillRect/>
            </a:stretch>
          </p:blipFill>
          <p:spPr bwMode="auto">
            <a:xfrm>
              <a:off x="6122299" y="1092408"/>
              <a:ext cx="169638" cy="401775"/>
            </a:xfrm>
            <a:prstGeom prst="rect">
              <a:avLst/>
            </a:prstGeom>
            <a:noFill/>
          </p:spPr>
        </p:pic>
      </p:grpSp>
      <p:sp>
        <p:nvSpPr>
          <p:cNvPr id="16" name="Explosion 1 15"/>
          <p:cNvSpPr/>
          <p:nvPr/>
        </p:nvSpPr>
        <p:spPr bwMode="auto">
          <a:xfrm>
            <a:off x="1659835" y="4512365"/>
            <a:ext cx="536713" cy="457200"/>
          </a:xfrm>
          <a:prstGeom prst="irregularSeal1">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7" descr="C:\Users\aglick\Desktop\Mesh\Radio cell tower.png"/>
          <p:cNvPicPr>
            <a:picLocks noChangeAspect="1" noChangeArrowheads="1"/>
          </p:cNvPicPr>
          <p:nvPr/>
        </p:nvPicPr>
        <p:blipFill>
          <a:blip r:embed="rId9"/>
          <a:srcRect/>
          <a:stretch>
            <a:fillRect/>
          </a:stretch>
        </p:blipFill>
        <p:spPr bwMode="auto">
          <a:xfrm>
            <a:off x="1570383" y="4807411"/>
            <a:ext cx="685799" cy="1412375"/>
          </a:xfrm>
          <a:prstGeom prst="rect">
            <a:avLst/>
          </a:prstGeom>
          <a:noFill/>
        </p:spPr>
      </p:pic>
      <p:grpSp>
        <p:nvGrpSpPr>
          <p:cNvPr id="18" name="Group 26"/>
          <p:cNvGrpSpPr/>
          <p:nvPr/>
        </p:nvGrpSpPr>
        <p:grpSpPr>
          <a:xfrm rot="16699652">
            <a:off x="701862" y="4794867"/>
            <a:ext cx="882877" cy="735251"/>
            <a:chOff x="762000" y="5373757"/>
            <a:chExt cx="1209261" cy="1099931"/>
          </a:xfrm>
        </p:grpSpPr>
        <p:sp>
          <p:nvSpPr>
            <p:cNvPr id="19" name="Lightning Bolt 18"/>
            <p:cNvSpPr/>
            <p:nvPr/>
          </p:nvSpPr>
          <p:spPr bwMode="auto">
            <a:xfrm>
              <a:off x="1166192" y="5887279"/>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Lightning Bolt 19"/>
            <p:cNvSpPr/>
            <p:nvPr/>
          </p:nvSpPr>
          <p:spPr bwMode="auto">
            <a:xfrm rot="11349423">
              <a:off x="762000" y="5373757"/>
              <a:ext cx="805069" cy="586409"/>
            </a:xfrm>
            <a:prstGeom prst="lightningBolt">
              <a:avLst/>
            </a:prstGeom>
            <a:solidFill>
              <a:srgbClr val="FFFF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21" name="Picture 8" descr="C:\Users\aglick\Desktop\Mesh\Firewall fire wall.png"/>
          <p:cNvPicPr>
            <a:picLocks noChangeAspect="1" noChangeArrowheads="1"/>
          </p:cNvPicPr>
          <p:nvPr/>
        </p:nvPicPr>
        <p:blipFill>
          <a:blip r:embed="rId10" cstate="print"/>
          <a:srcRect/>
          <a:stretch>
            <a:fillRect/>
          </a:stretch>
        </p:blipFill>
        <p:spPr bwMode="auto">
          <a:xfrm>
            <a:off x="6736177" y="3833743"/>
            <a:ext cx="539266" cy="1225274"/>
          </a:xfrm>
          <a:prstGeom prst="rect">
            <a:avLst/>
          </a:prstGeom>
          <a:noFill/>
        </p:spPr>
      </p:pic>
      <p:sp>
        <p:nvSpPr>
          <p:cNvPr id="22" name="TextBox 21"/>
          <p:cNvSpPr txBox="1"/>
          <p:nvPr/>
        </p:nvSpPr>
        <p:spPr>
          <a:xfrm>
            <a:off x="626166" y="6519446"/>
            <a:ext cx="1371599" cy="338554"/>
          </a:xfrm>
          <a:prstGeom prst="rect">
            <a:avLst/>
          </a:prstGeom>
          <a:noFill/>
        </p:spPr>
        <p:txBody>
          <a:bodyPr wrap="square" rtlCol="0">
            <a:spAutoFit/>
          </a:bodyPr>
          <a:lstStyle/>
          <a:p>
            <a:r>
              <a:rPr lang="zh-CN" altLang="en-US" sz="1600" dirty="0">
                <a:solidFill>
                  <a:schemeClr val="bg1"/>
                </a:solidFill>
                <a:effectLst>
                  <a:outerShdw blurRad="38100" dist="38100" dir="2700000" algn="tl">
                    <a:srgbClr val="000000">
                      <a:alpha val="43137"/>
                    </a:srgbClr>
                  </a:outerShdw>
                </a:effectLst>
              </a:rPr>
              <a:t>无线</a:t>
            </a:r>
            <a:r>
              <a:rPr lang="zh-CN" altLang="en-US" sz="1600" dirty="0" smtClean="0">
                <a:solidFill>
                  <a:schemeClr val="bg1"/>
                </a:solidFill>
                <a:effectLst>
                  <a:outerShdw blurRad="38100" dist="38100" dir="2700000" algn="tl">
                    <a:srgbClr val="000000">
                      <a:alpha val="43137"/>
                    </a:srgbClr>
                  </a:outerShdw>
                </a:effectLst>
              </a:rPr>
              <a:t>通讯网</a:t>
            </a:r>
            <a:endParaRPr lang="en-US" sz="1600" dirty="0" smtClean="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6599582" y="5218044"/>
            <a:ext cx="974035" cy="338554"/>
          </a:xfrm>
          <a:prstGeom prst="rect">
            <a:avLst/>
          </a:prstGeom>
          <a:noFill/>
        </p:spPr>
        <p:txBody>
          <a:bodyPr wrap="square" rtlCol="0">
            <a:spAutoFit/>
          </a:bodyPr>
          <a:lstStyle/>
          <a:p>
            <a:r>
              <a:rPr lang="zh-CN" alt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防火墙</a:t>
            </a: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TextBox 23"/>
          <p:cNvSpPr txBox="1"/>
          <p:nvPr/>
        </p:nvSpPr>
        <p:spPr>
          <a:xfrm>
            <a:off x="3965715" y="6519446"/>
            <a:ext cx="904460" cy="338554"/>
          </a:xfrm>
          <a:prstGeom prst="rect">
            <a:avLst/>
          </a:prstGeom>
          <a:noFill/>
        </p:spPr>
        <p:txBody>
          <a:bodyPr wrap="square" rtlCol="0">
            <a:spAutoFit/>
          </a:bodyPr>
          <a:lstStyle/>
          <a:p>
            <a:r>
              <a:rPr lang="zh-CN" altLang="en-US" sz="1600" dirty="0" smtClean="0">
                <a:solidFill>
                  <a:schemeClr val="bg1"/>
                </a:solidFill>
                <a:effectLst>
                  <a:outerShdw blurRad="38100" dist="38100" dir="2700000" algn="tl">
                    <a:srgbClr val="000000">
                      <a:alpha val="43137"/>
                    </a:srgbClr>
                  </a:outerShdw>
                </a:effectLst>
              </a:rPr>
              <a:t>互联网</a:t>
            </a:r>
            <a:endParaRPr lang="en-US" sz="1600" dirty="0" smtClean="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5029201" y="1977888"/>
            <a:ext cx="1752600" cy="584775"/>
          </a:xfrm>
          <a:prstGeom prst="rect">
            <a:avLst/>
          </a:prstGeom>
          <a:noFill/>
        </p:spPr>
        <p:txBody>
          <a:bodyPr wrap="square" rtlCol="0">
            <a:spAutoFit/>
          </a:bodyPr>
          <a:lstStyle/>
          <a:p>
            <a:pPr algn="ctr"/>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Outlook Live</a:t>
            </a:r>
          </a:p>
          <a:p>
            <a:pPr algn="ctr"/>
            <a:r>
              <a:rPr lang="zh-CN" alt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更新服务</a:t>
            </a: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26" name="TextBox 25"/>
          <p:cNvSpPr txBox="1"/>
          <p:nvPr/>
        </p:nvSpPr>
        <p:spPr>
          <a:xfrm>
            <a:off x="2895600" y="1719470"/>
            <a:ext cx="1981200" cy="584775"/>
          </a:xfrm>
          <a:prstGeom prst="rect">
            <a:avLst/>
          </a:prstGeom>
          <a:noFill/>
        </p:spPr>
        <p:txBody>
          <a:bodyPr wrap="square" rtlCol="0">
            <a:spAutoFit/>
          </a:bodyPr>
          <a:lstStyle/>
          <a:p>
            <a:pPr algn="ctr"/>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Outlook Live</a:t>
            </a:r>
          </a:p>
          <a:p>
            <a:pPr algn="ctr"/>
            <a:r>
              <a:rPr lang="zh-CN" alt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安装启动器</a:t>
            </a: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Left Brace 26"/>
          <p:cNvSpPr/>
          <p:nvPr/>
        </p:nvSpPr>
        <p:spPr>
          <a:xfrm rot="16200000">
            <a:off x="1018761" y="5719969"/>
            <a:ext cx="422414" cy="137656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eft Brace 27"/>
          <p:cNvSpPr/>
          <p:nvPr/>
        </p:nvSpPr>
        <p:spPr>
          <a:xfrm rot="16200000">
            <a:off x="4161186" y="3945837"/>
            <a:ext cx="422414" cy="493146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Left Brace 28"/>
          <p:cNvSpPr/>
          <p:nvPr/>
        </p:nvSpPr>
        <p:spPr>
          <a:xfrm rot="16200000">
            <a:off x="7711110" y="5312470"/>
            <a:ext cx="422414" cy="2165070"/>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a:xfrm>
            <a:off x="7467602" y="6519446"/>
            <a:ext cx="904460" cy="338554"/>
          </a:xfrm>
          <a:prstGeom prst="rect">
            <a:avLst/>
          </a:prstGeom>
          <a:noFill/>
        </p:spPr>
        <p:txBody>
          <a:bodyPr wrap="square" rtlCol="0">
            <a:spAutoFit/>
          </a:bodyPr>
          <a:lstStyle/>
          <a:p>
            <a:r>
              <a:rPr lang="zh-CN" alt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内网</a:t>
            </a: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31" name="Straight Arrow Connector 30"/>
          <p:cNvCxnSpPr/>
          <p:nvPr/>
        </p:nvCxnSpPr>
        <p:spPr>
          <a:xfrm>
            <a:off x="2246243" y="4740965"/>
            <a:ext cx="5645427" cy="29818"/>
          </a:xfrm>
          <a:prstGeom prst="straightConnector1">
            <a:avLst/>
          </a:prstGeom>
          <a:ln w="25400">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166730" y="3498574"/>
            <a:ext cx="2961861" cy="1093304"/>
          </a:xfrm>
          <a:prstGeom prst="straightConnector1">
            <a:avLst/>
          </a:prstGeom>
          <a:ln w="25400">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001078" y="3349487"/>
            <a:ext cx="1676400" cy="1136373"/>
          </a:xfrm>
          <a:prstGeom prst="straightConnector1">
            <a:avLst/>
          </a:prstGeom>
          <a:ln w="25400">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2633" y="1398202"/>
            <a:ext cx="3853940"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1)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连接</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Exchange Server 2010</a:t>
            </a:r>
          </a:p>
        </p:txBody>
      </p:sp>
      <p:sp>
        <p:nvSpPr>
          <p:cNvPr id="35" name="TextBox 34"/>
          <p:cNvSpPr txBox="1"/>
          <p:nvPr/>
        </p:nvSpPr>
        <p:spPr>
          <a:xfrm>
            <a:off x="284393" y="1412776"/>
            <a:ext cx="388760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2)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一封包含更新链接的邮件</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6" name="TextBox 35"/>
          <p:cNvSpPr txBox="1"/>
          <p:nvPr/>
        </p:nvSpPr>
        <p:spPr>
          <a:xfrm>
            <a:off x="265801" y="1412776"/>
            <a:ext cx="388760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3) </a:t>
            </a:r>
            <a:r>
              <a:rPr lang="zh-CN" altLang="en-US" sz="2400" dirty="0">
                <a:gradFill>
                  <a:gsLst>
                    <a:gs pos="0">
                      <a:schemeClr val="tx1"/>
                    </a:gs>
                    <a:gs pos="100000">
                      <a:schemeClr val="tx1"/>
                    </a:gs>
                  </a:gsLst>
                  <a:lin ang="5400000" scaled="0"/>
                </a:gradFill>
                <a:effectLst>
                  <a:outerShdw blurRad="38100" dist="38100" dir="2700000" algn="tl">
                    <a:srgbClr val="000000">
                      <a:alpha val="43137"/>
                    </a:srgbClr>
                  </a:outerShdw>
                </a:effectLst>
              </a:rPr>
              <a:t>点</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击连接安装更新启动器</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 name="TextBox 36"/>
          <p:cNvSpPr txBox="1"/>
          <p:nvPr/>
        </p:nvSpPr>
        <p:spPr>
          <a:xfrm>
            <a:off x="251520" y="1412776"/>
            <a:ext cx="5532284"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5) </a:t>
            </a:r>
            <a:r>
              <a:rPr lang="zh-CN" altLang="en-US" sz="2400" dirty="0">
                <a:gradFill>
                  <a:gsLst>
                    <a:gs pos="0">
                      <a:schemeClr val="tx1"/>
                    </a:gs>
                    <a:gs pos="100000">
                      <a:schemeClr val="tx1"/>
                    </a:gs>
                  </a:gsLst>
                  <a:lin ang="5400000" scaled="0"/>
                </a:gradFill>
                <a:effectLst>
                  <a:outerShdw blurRad="38100" dist="38100" dir="2700000" algn="tl">
                    <a:srgbClr val="000000">
                      <a:alpha val="43137"/>
                    </a:srgbClr>
                  </a:outerShdw>
                </a:effectLst>
              </a:rPr>
              <a:t>下载并</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安装新的</a:t>
            </a:r>
            <a:r>
              <a:rPr lang="en-US" altLang="zh-CN"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Outlook Mobile</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客户端</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 name="TextBox 37"/>
          <p:cNvSpPr txBox="1"/>
          <p:nvPr/>
        </p:nvSpPr>
        <p:spPr>
          <a:xfrm>
            <a:off x="252349" y="1412776"/>
            <a:ext cx="388760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6)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重启手机使得新安装生效</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39" name="Picture 1" descr="C:\Users\aglick\Desktop\Mesh\envelope email.png"/>
          <p:cNvPicPr>
            <a:picLocks noChangeAspect="1" noChangeArrowheads="1"/>
          </p:cNvPicPr>
          <p:nvPr/>
        </p:nvPicPr>
        <p:blipFill>
          <a:blip r:embed="rId11" cstate="print"/>
          <a:srcRect/>
          <a:stretch>
            <a:fillRect/>
          </a:stretch>
        </p:blipFill>
        <p:spPr bwMode="auto">
          <a:xfrm>
            <a:off x="8388327" y="4627718"/>
            <a:ext cx="386638" cy="488728"/>
          </a:xfrm>
          <a:prstGeom prst="rect">
            <a:avLst/>
          </a:prstGeom>
          <a:noFill/>
        </p:spPr>
      </p:pic>
      <p:pic>
        <p:nvPicPr>
          <p:cNvPr id="40" name="Picture 9" descr="C:\Users\aglick\Desktop\Mesh\Binary Code.png"/>
          <p:cNvPicPr>
            <a:picLocks noChangeAspect="1" noChangeArrowheads="1"/>
          </p:cNvPicPr>
          <p:nvPr/>
        </p:nvPicPr>
        <p:blipFill>
          <a:blip r:embed="rId12" cstate="print"/>
          <a:srcRect/>
          <a:stretch>
            <a:fillRect/>
          </a:stretch>
        </p:blipFill>
        <p:spPr bwMode="auto">
          <a:xfrm>
            <a:off x="545133" y="5014430"/>
            <a:ext cx="331571" cy="710509"/>
          </a:xfrm>
          <a:prstGeom prst="rect">
            <a:avLst/>
          </a:prstGeom>
          <a:noFill/>
        </p:spPr>
      </p:pic>
      <p:pic>
        <p:nvPicPr>
          <p:cNvPr id="41" name="Picture 9" descr="C:\Users\aglick\Desktop\Mesh\Binary Code.png"/>
          <p:cNvPicPr>
            <a:picLocks noChangeAspect="1" noChangeArrowheads="1"/>
          </p:cNvPicPr>
          <p:nvPr/>
        </p:nvPicPr>
        <p:blipFill>
          <a:blip r:embed="rId12" cstate="print"/>
          <a:srcRect/>
          <a:stretch>
            <a:fillRect/>
          </a:stretch>
        </p:blipFill>
        <p:spPr bwMode="auto">
          <a:xfrm>
            <a:off x="548000" y="5018861"/>
            <a:ext cx="331571" cy="710509"/>
          </a:xfrm>
          <a:prstGeom prst="rect">
            <a:avLst/>
          </a:prstGeom>
          <a:noFill/>
        </p:spPr>
      </p:pic>
      <p:grpSp>
        <p:nvGrpSpPr>
          <p:cNvPr id="42" name="Group 49"/>
          <p:cNvGrpSpPr/>
          <p:nvPr/>
        </p:nvGrpSpPr>
        <p:grpSpPr>
          <a:xfrm>
            <a:off x="3996870" y="2989779"/>
            <a:ext cx="410818" cy="375607"/>
            <a:chOff x="1335157" y="2478158"/>
            <a:chExt cx="298174" cy="282840"/>
          </a:xfrm>
        </p:grpSpPr>
        <p:sp>
          <p:nvSpPr>
            <p:cNvPr id="43" name="Oval 42"/>
            <p:cNvSpPr/>
            <p:nvPr/>
          </p:nvSpPr>
          <p:spPr bwMode="auto">
            <a:xfrm>
              <a:off x="1335157" y="2478158"/>
              <a:ext cx="298174" cy="282840"/>
            </a:xfrm>
            <a:prstGeom prst="ellipse">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Down Arrow 43"/>
            <p:cNvSpPr/>
            <p:nvPr/>
          </p:nvSpPr>
          <p:spPr bwMode="auto">
            <a:xfrm>
              <a:off x="1374913" y="2507974"/>
              <a:ext cx="225364" cy="2385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45" name="Picture 2" descr="C:\Users\aglick\Desktop\Mesh\Outlook.png"/>
          <p:cNvPicPr>
            <a:picLocks noChangeAspect="1" noChangeArrowheads="1"/>
          </p:cNvPicPr>
          <p:nvPr/>
        </p:nvPicPr>
        <p:blipFill>
          <a:blip r:embed="rId13">
            <a:clrChange>
              <a:clrFrom>
                <a:srgbClr val="D4D0C8"/>
              </a:clrFrom>
              <a:clrTo>
                <a:srgbClr val="D4D0C8">
                  <a:alpha val="0"/>
                </a:srgbClr>
              </a:clrTo>
            </a:clrChange>
          </a:blip>
          <a:srcRect/>
          <a:stretch>
            <a:fillRect/>
          </a:stretch>
        </p:blipFill>
        <p:spPr bwMode="auto">
          <a:xfrm>
            <a:off x="5442005" y="2643536"/>
            <a:ext cx="538784" cy="453713"/>
          </a:xfrm>
          <a:prstGeom prst="rect">
            <a:avLst/>
          </a:prstGeom>
          <a:noFill/>
        </p:spPr>
      </p:pic>
      <p:sp>
        <p:nvSpPr>
          <p:cNvPr id="46" name="TextBox 45"/>
          <p:cNvSpPr txBox="1"/>
          <p:nvPr/>
        </p:nvSpPr>
        <p:spPr>
          <a:xfrm>
            <a:off x="251183" y="1412776"/>
            <a:ext cx="7273145"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4) </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更新启动器检验手机配置并查询相应的网络更新包</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47" name="Picture 9" descr="C:\Users\aglick\Desktop\Mesh\Binary Code.png"/>
          <p:cNvPicPr>
            <a:picLocks noChangeAspect="1" noChangeArrowheads="1"/>
          </p:cNvPicPr>
          <p:nvPr/>
        </p:nvPicPr>
        <p:blipFill>
          <a:blip r:embed="rId12" cstate="print"/>
          <a:srcRect/>
          <a:stretch>
            <a:fillRect/>
          </a:stretch>
        </p:blipFill>
        <p:spPr bwMode="auto">
          <a:xfrm>
            <a:off x="546288" y="5017149"/>
            <a:ext cx="331571" cy="710509"/>
          </a:xfrm>
          <a:prstGeom prst="rect">
            <a:avLst/>
          </a:prstGeom>
          <a:noFill/>
        </p:spPr>
      </p:pic>
      <p:sp>
        <p:nvSpPr>
          <p:cNvPr id="48" name="TextBox 47"/>
          <p:cNvSpPr txBox="1"/>
          <p:nvPr/>
        </p:nvSpPr>
        <p:spPr>
          <a:xfrm>
            <a:off x="7852167" y="5100136"/>
            <a:ext cx="1110858" cy="830997"/>
          </a:xfrm>
          <a:prstGeom prst="rect">
            <a:avLst/>
          </a:prstGeom>
          <a:noFill/>
        </p:spPr>
        <p:txBody>
          <a:bodyPr wrap="square" rtlCol="0">
            <a:spAutoFit/>
          </a:bodyPr>
          <a:lstStyle/>
          <a:p>
            <a:pPr algn="ctr"/>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Exchange</a:t>
            </a:r>
          </a:p>
          <a:p>
            <a:pPr algn="ctr"/>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Server 2010</a:t>
            </a:r>
          </a:p>
        </p:txBody>
      </p:sp>
    </p:spTree>
    <p:extLst>
      <p:ext uri="{BB962C8B-B14F-4D97-AF65-F5344CB8AC3E}">
        <p14:creationId xmlns:p14="http://schemas.microsoft.com/office/powerpoint/2010/main" xmlns="" val="3100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nodeType="afterEffect">
                                  <p:stCondLst>
                                    <p:cond delay="0"/>
                                  </p:stCondLst>
                                  <p:childTnLst>
                                    <p:animMotion origin="layout" path="M 7.22222E-6 3.33333E-6 L 0.13369 -0.1044 " pathEditMode="relative" ptsTypes="AA">
                                      <p:cBhvr>
                                        <p:cTn id="37" dur="2000" fill="hold"/>
                                        <p:tgtEl>
                                          <p:spTgt spid="40"/>
                                        </p:tgtEl>
                                        <p:attrNameLst>
                                          <p:attrName>ppt_x</p:attrName>
                                          <p:attrName>ppt_y</p:attrName>
                                        </p:attrNameLst>
                                      </p:cBhvr>
                                    </p:animMotion>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0.13369 -0.1044 L 0.79133 -0.09722 " pathEditMode="relative" ptsTypes="AA">
                                      <p:cBhvr>
                                        <p:cTn id="40" dur="2000" fill="hold"/>
                                        <p:tgtEl>
                                          <p:spTgt spid="40"/>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4.16667E-6 4.44444E-6 L -0.72934 -0.04329 " pathEditMode="relative" ptsTypes="AA">
                                      <p:cBhvr>
                                        <p:cTn id="53" dur="2000" fill="hold"/>
                                        <p:tgtEl>
                                          <p:spTgt spid="39"/>
                                        </p:tgtEl>
                                        <p:attrNameLst>
                                          <p:attrName>ppt_x</p:attrName>
                                          <p:attrName>ppt_y</p:attrName>
                                        </p:attrNameLst>
                                      </p:cBhvr>
                                    </p:animMotion>
                                  </p:childTnLst>
                                </p:cTn>
                              </p:par>
                            </p:childTnLst>
                          </p:cTn>
                        </p:par>
                        <p:par>
                          <p:cTn id="54" fill="hold">
                            <p:stCondLst>
                              <p:cond delay="2000"/>
                            </p:stCondLst>
                            <p:childTnLst>
                              <p:par>
                                <p:cTn id="55" presetID="0" presetClass="path" presetSubtype="0" accel="50000" decel="50000" fill="hold" nodeType="afterEffect">
                                  <p:stCondLst>
                                    <p:cond delay="0"/>
                                  </p:stCondLst>
                                  <p:childTnLst>
                                    <p:animMotion origin="layout" path="M -0.72726 -0.04676 L -0.875 0.07801 " pathEditMode="relative" ptsTypes="AA">
                                      <p:cBhvr>
                                        <p:cTn id="56" dur="2000" fill="hold"/>
                                        <p:tgtEl>
                                          <p:spTgt spid="3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35"/>
                                        </p:tgtEl>
                                        <p:attrNameLst>
                                          <p:attrName>style.visibility</p:attrName>
                                        </p:attrNameLst>
                                      </p:cBhvr>
                                      <p:to>
                                        <p:strVal val="hidden"/>
                                      </p:to>
                                    </p:set>
                                  </p:childTnLst>
                                </p:cTn>
                              </p:par>
                              <p:par>
                                <p:cTn id="63" presetID="1" presetClass="entr" presetSubtype="0" fill="hold" grpId="1"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par>
                          <p:cTn id="67" fill="hold">
                            <p:stCondLst>
                              <p:cond delay="0"/>
                            </p:stCondLst>
                            <p:childTnLst>
                              <p:par>
                                <p:cTn id="68" presetID="0" presetClass="path" presetSubtype="0" accel="50000" decel="50000" fill="hold" nodeType="afterEffect">
                                  <p:stCondLst>
                                    <p:cond delay="0"/>
                                  </p:stCondLst>
                                  <p:childTnLst>
                                    <p:animMotion origin="layout" path="M 2.5E-6 -1.0502E-6 L 0.13264 -0.10178 " pathEditMode="relative" ptsTypes="AA">
                                      <p:cBhvr>
                                        <p:cTn id="69" dur="2000" fill="hold"/>
                                        <p:tgtEl>
                                          <p:spTgt spid="41"/>
                                        </p:tgtEl>
                                        <p:attrNameLst>
                                          <p:attrName>ppt_x</p:attrName>
                                          <p:attrName>ppt_y</p:attrName>
                                        </p:attrNameLst>
                                      </p:cBhvr>
                                    </p:animMotion>
                                  </p:childTnLst>
                                </p:cTn>
                              </p:par>
                            </p:childTnLst>
                          </p:cTn>
                        </p:par>
                        <p:par>
                          <p:cTn id="70" fill="hold">
                            <p:stCondLst>
                              <p:cond delay="2000"/>
                            </p:stCondLst>
                            <p:childTnLst>
                              <p:par>
                                <p:cTn id="71" presetID="0" presetClass="path" presetSubtype="0" accel="50000" decel="50000" fill="hold" nodeType="afterEffect">
                                  <p:stCondLst>
                                    <p:cond delay="0"/>
                                  </p:stCondLst>
                                  <p:childTnLst>
                                    <p:animMotion origin="layout" path="M 0.13334 -0.10502 L 0.32553 -0.30581 " pathEditMode="relative" ptsTypes="AA">
                                      <p:cBhvr>
                                        <p:cTn id="72" dur="2000" fill="hold"/>
                                        <p:tgtEl>
                                          <p:spTgt spid="41"/>
                                        </p:tgtEl>
                                        <p:attrNameLst>
                                          <p:attrName>ppt_x</p:attrName>
                                          <p:attrName>ppt_y</p:attrName>
                                        </p:attrNameLst>
                                      </p:cBhvr>
                                    </p:animMotion>
                                  </p:childTnLst>
                                </p:cTn>
                              </p:par>
                            </p:childTnLst>
                          </p:cTn>
                        </p:par>
                        <p:par>
                          <p:cTn id="73" fill="hold">
                            <p:stCondLst>
                              <p:cond delay="4000"/>
                            </p:stCondLst>
                            <p:childTnLst>
                              <p:par>
                                <p:cTn id="74" presetID="1" presetClass="exit" presetSubtype="0" fill="hold" nodeType="afterEffect">
                                  <p:stCondLst>
                                    <p:cond delay="0"/>
                                  </p:stCondLst>
                                  <p:childTnLst>
                                    <p:set>
                                      <p:cBhvr>
                                        <p:cTn id="75" dur="1" fill="hold">
                                          <p:stCondLst>
                                            <p:cond delay="0"/>
                                          </p:stCondLst>
                                        </p:cTn>
                                        <p:tgtEl>
                                          <p:spTgt spid="41"/>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0" presetClass="path" presetSubtype="0" accel="50000" decel="50000" fill="hold" nodeType="withEffect">
                                  <p:stCondLst>
                                    <p:cond delay="0"/>
                                  </p:stCondLst>
                                  <p:childTnLst>
                                    <p:animMotion origin="layout" path="M 1.66667E-6 1.32084E-6 L -0.25174 0.22161 " pathEditMode="relative" ptsTypes="AA">
                                      <p:cBhvr>
                                        <p:cTn id="79" dur="2000" fill="hold"/>
                                        <p:tgtEl>
                                          <p:spTgt spid="42"/>
                                        </p:tgtEl>
                                        <p:attrNameLst>
                                          <p:attrName>ppt_x</p:attrName>
                                          <p:attrName>ppt_y</p:attrName>
                                        </p:attrNameLst>
                                      </p:cBhvr>
                                    </p:animMotion>
                                  </p:childTnLst>
                                </p:cTn>
                              </p:par>
                            </p:childTnLst>
                          </p:cTn>
                        </p:par>
                        <p:par>
                          <p:cTn id="80" fill="hold">
                            <p:stCondLst>
                              <p:cond delay="6000"/>
                            </p:stCondLst>
                            <p:childTnLst>
                              <p:par>
                                <p:cTn id="81" presetID="0" presetClass="path" presetSubtype="0" accel="50000" decel="50000" fill="hold" nodeType="afterEffect">
                                  <p:stCondLst>
                                    <p:cond delay="0"/>
                                  </p:stCondLst>
                                  <p:childTnLst>
                                    <p:animMotion origin="layout" path="M -0.24827 0.21513 L -0.4191 0.40666 " pathEditMode="relative" rAng="0" ptsTypes="AA">
                                      <p:cBhvr>
                                        <p:cTn id="82" dur="2000" fill="hold"/>
                                        <p:tgtEl>
                                          <p:spTgt spid="42"/>
                                        </p:tgtEl>
                                        <p:attrNameLst>
                                          <p:attrName>ppt_x</p:attrName>
                                          <p:attrName>ppt_y</p:attrName>
                                        </p:attrNameLst>
                                      </p:cBhvr>
                                      <p:rCtr x="-8500" y="9600"/>
                                    </p:animMotion>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2" nodeType="clickEffect">
                                  <p:stCondLst>
                                    <p:cond delay="0"/>
                                  </p:stCondLst>
                                  <p:childTnLst>
                                    <p:set>
                                      <p:cBhvr>
                                        <p:cTn id="86" dur="1" fill="hold">
                                          <p:stCondLst>
                                            <p:cond delay="0"/>
                                          </p:stCondLst>
                                        </p:cTn>
                                        <p:tgtEl>
                                          <p:spTgt spid="36"/>
                                        </p:tgtEl>
                                        <p:attrNameLst>
                                          <p:attrName>style.visibility</p:attrName>
                                        </p:attrNameLst>
                                      </p:cBhvr>
                                      <p:to>
                                        <p:strVal val="hidden"/>
                                      </p:to>
                                    </p:set>
                                  </p:childTnLst>
                                </p:cTn>
                              </p:par>
                              <p:par>
                                <p:cTn id="87" presetID="1" presetClass="entr" presetSubtype="0" fill="hold" grpId="1"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par>
                          <p:cTn id="91" fill="hold">
                            <p:stCondLst>
                              <p:cond delay="0"/>
                            </p:stCondLst>
                            <p:childTnLst>
                              <p:par>
                                <p:cTn id="92" presetID="0" presetClass="path" presetSubtype="0" accel="50000" decel="50000" fill="hold" nodeType="afterEffect">
                                  <p:stCondLst>
                                    <p:cond delay="0"/>
                                  </p:stCondLst>
                                  <p:childTnLst>
                                    <p:animMotion origin="layout" path="M 2.5E-6 -1.0502E-6 L 0.13264 -0.10178 " pathEditMode="relative" ptsTypes="AA">
                                      <p:cBhvr>
                                        <p:cTn id="93" dur="2000" fill="hold"/>
                                        <p:tgtEl>
                                          <p:spTgt spid="47"/>
                                        </p:tgtEl>
                                        <p:attrNameLst>
                                          <p:attrName>ppt_x</p:attrName>
                                          <p:attrName>ppt_y</p:attrName>
                                        </p:attrNameLst>
                                      </p:cBhvr>
                                    </p:animMotion>
                                  </p:childTnLst>
                                </p:cTn>
                              </p:par>
                            </p:childTnLst>
                          </p:cTn>
                        </p:par>
                        <p:par>
                          <p:cTn id="94" fill="hold">
                            <p:stCondLst>
                              <p:cond delay="2000"/>
                            </p:stCondLst>
                            <p:childTnLst>
                              <p:par>
                                <p:cTn id="95" presetID="0" presetClass="path" presetSubtype="0" accel="50000" decel="50000" fill="hold" nodeType="afterEffect">
                                  <p:stCondLst>
                                    <p:cond delay="0"/>
                                  </p:stCondLst>
                                  <p:childTnLst>
                                    <p:animMotion origin="layout" path="M 0.13351 -0.10479 L 0.48611 -0.28013 " pathEditMode="relative" rAng="0" ptsTypes="AA">
                                      <p:cBhvr>
                                        <p:cTn id="96" dur="2000" fill="hold"/>
                                        <p:tgtEl>
                                          <p:spTgt spid="47"/>
                                        </p:tgtEl>
                                        <p:attrNameLst>
                                          <p:attrName>ppt_x</p:attrName>
                                          <p:attrName>ppt_y</p:attrName>
                                        </p:attrNameLst>
                                      </p:cBhvr>
                                      <p:rCtr x="17600" y="-8800"/>
                                    </p:animMotion>
                                  </p:childTnLst>
                                </p:cTn>
                              </p:par>
                            </p:childTnLst>
                          </p:cTn>
                        </p:par>
                        <p:par>
                          <p:cTn id="97" fill="hold">
                            <p:stCondLst>
                              <p:cond delay="4000"/>
                            </p:stCondLst>
                            <p:childTnLst>
                              <p:par>
                                <p:cTn id="98" presetID="1" presetClass="exit" presetSubtype="0" fill="hold" nodeType="afterEffect">
                                  <p:stCondLst>
                                    <p:cond delay="0"/>
                                  </p:stCondLst>
                                  <p:childTnLst>
                                    <p:set>
                                      <p:cBhvr>
                                        <p:cTn id="99" dur="1" fill="hold">
                                          <p:stCondLst>
                                            <p:cond delay="0"/>
                                          </p:stCondLst>
                                        </p:cTn>
                                        <p:tgtEl>
                                          <p:spTgt spid="47"/>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47"/>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childTnLst>
                                </p:cTn>
                              </p:par>
                            </p:childTnLst>
                          </p:cTn>
                        </p:par>
                        <p:par>
                          <p:cTn id="104" fill="hold">
                            <p:stCondLst>
                              <p:cond delay="4000"/>
                            </p:stCondLst>
                            <p:childTnLst>
                              <p:par>
                                <p:cTn id="105" presetID="0" presetClass="path" presetSubtype="0" accel="50000" decel="50000" fill="hold" nodeType="afterEffect">
                                  <p:stCondLst>
                                    <p:cond delay="0"/>
                                  </p:stCondLst>
                                  <p:childTnLst>
                                    <p:animMotion origin="layout" path="M 1.11111E-6 -4.52926E-6 L -0.41684 0.26186 " pathEditMode="relative" ptsTypes="AA">
                                      <p:cBhvr>
                                        <p:cTn id="106" dur="2000" fill="hold"/>
                                        <p:tgtEl>
                                          <p:spTgt spid="45"/>
                                        </p:tgtEl>
                                        <p:attrNameLst>
                                          <p:attrName>ppt_x</p:attrName>
                                          <p:attrName>ppt_y</p:attrName>
                                        </p:attrNameLst>
                                      </p:cBhvr>
                                    </p:animMotion>
                                  </p:childTnLst>
                                </p:cTn>
                              </p:par>
                            </p:childTnLst>
                          </p:cTn>
                        </p:par>
                        <p:par>
                          <p:cTn id="107" fill="hold">
                            <p:stCondLst>
                              <p:cond delay="6000"/>
                            </p:stCondLst>
                            <p:childTnLst>
                              <p:par>
                                <p:cTn id="108" presetID="0" presetClass="path" presetSubtype="0" accel="50000" decel="50000" fill="hold" nodeType="afterEffect">
                                  <p:stCondLst>
                                    <p:cond delay="0"/>
                                  </p:stCondLst>
                                  <p:childTnLst>
                                    <p:animMotion origin="layout" path="M -0.41319 0.25977 L -0.59409 0.33171 " pathEditMode="relative" ptsTypes="AA">
                                      <p:cBhvr>
                                        <p:cTn id="109" dur="2000" fill="hold"/>
                                        <p:tgtEl>
                                          <p:spTgt spid="45"/>
                                        </p:tgtEl>
                                        <p:attrNameLst>
                                          <p:attrName>ppt_x</p:attrName>
                                          <p:attrName>ppt_y</p:attrName>
                                        </p:attrNameLst>
                                      </p:cBhvr>
                                    </p:animMotion>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46"/>
                                        </p:tgtEl>
                                        <p:attrNameLst>
                                          <p:attrName>style.visibility</p:attrName>
                                        </p:attrNameLst>
                                      </p:cBhvr>
                                      <p:to>
                                        <p:strVal val="hidden"/>
                                      </p:to>
                                    </p:set>
                                  </p:childTnLst>
                                </p:cTn>
                              </p:par>
                              <p:par>
                                <p:cTn id="114" presetID="1" presetClass="entr" presetSubtype="0" fill="hold" grpId="1" nodeType="with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childTnLst>
                          </p:cTn>
                        </p:par>
                        <p:par>
                          <p:cTn id="116" fill="hold">
                            <p:stCondLst>
                              <p:cond delay="0"/>
                            </p:stCondLst>
                            <p:childTnLst>
                              <p:par>
                                <p:cTn id="117" presetID="2" presetClass="exit" presetSubtype="4" fill="hold" nodeType="afterEffect">
                                  <p:stCondLst>
                                    <p:cond delay="0"/>
                                  </p:stCondLst>
                                  <p:childTnLst>
                                    <p:anim calcmode="lin" valueType="num">
                                      <p:cBhvr additive="base">
                                        <p:cTn id="118" dur="500"/>
                                        <p:tgtEl>
                                          <p:spTgt spid="42"/>
                                        </p:tgtEl>
                                        <p:attrNameLst>
                                          <p:attrName>ppt_x</p:attrName>
                                        </p:attrNameLst>
                                      </p:cBhvr>
                                      <p:tavLst>
                                        <p:tav tm="0">
                                          <p:val>
                                            <p:strVal val="ppt_x"/>
                                          </p:val>
                                        </p:tav>
                                        <p:tav tm="100000">
                                          <p:val>
                                            <p:strVal val="ppt_x"/>
                                          </p:val>
                                        </p:tav>
                                      </p:tavLst>
                                    </p:anim>
                                    <p:anim calcmode="lin" valueType="num">
                                      <p:cBhvr additive="base">
                                        <p:cTn id="119" dur="500"/>
                                        <p:tgtEl>
                                          <p:spTgt spid="42"/>
                                        </p:tgtEl>
                                        <p:attrNameLst>
                                          <p:attrName>ppt_y</p:attrName>
                                        </p:attrNameLst>
                                      </p:cBhvr>
                                      <p:tavLst>
                                        <p:tav tm="0">
                                          <p:val>
                                            <p:strVal val="ppt_y"/>
                                          </p:val>
                                        </p:tav>
                                        <p:tav tm="100000">
                                          <p:val>
                                            <p:strVal val="1+ppt_h/2"/>
                                          </p:val>
                                        </p:tav>
                                      </p:tavLst>
                                    </p:anim>
                                    <p:set>
                                      <p:cBhvr>
                                        <p:cTn id="120" dur="1" fill="hold">
                                          <p:stCondLst>
                                            <p:cond delay="499"/>
                                          </p:stCondLst>
                                        </p:cTn>
                                        <p:tgtEl>
                                          <p:spTgt spid="4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2" nodeType="clickEffect">
                                  <p:stCondLst>
                                    <p:cond delay="0"/>
                                  </p:stCondLst>
                                  <p:childTnLst>
                                    <p:set>
                                      <p:cBhvr>
                                        <p:cTn id="124" dur="1" fill="hold">
                                          <p:stCondLst>
                                            <p:cond delay="0"/>
                                          </p:stCondLst>
                                        </p:cTn>
                                        <p:tgtEl>
                                          <p:spTgt spid="37"/>
                                        </p:tgtEl>
                                        <p:attrNameLst>
                                          <p:attrName>style.visibility</p:attrName>
                                        </p:attrNameLst>
                                      </p:cBhvr>
                                      <p:to>
                                        <p:strVal val="hidden"/>
                                      </p:to>
                                    </p:set>
                                  </p:childTnLst>
                                </p:cTn>
                              </p:par>
                              <p:par>
                                <p:cTn id="125" presetID="1" presetClass="entr" presetSubtype="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childTnLst>
                          </p:cTn>
                        </p:par>
                        <p:par>
                          <p:cTn id="127" fill="hold">
                            <p:stCondLst>
                              <p:cond delay="0"/>
                            </p:stCondLst>
                            <p:childTnLst>
                              <p:par>
                                <p:cTn id="128" presetID="6" presetClass="emph" presetSubtype="0" autoRev="1" fill="hold" nodeType="afterEffect">
                                  <p:stCondLst>
                                    <p:cond delay="0"/>
                                  </p:stCondLst>
                                  <p:childTnLst>
                                    <p:animScale>
                                      <p:cBhvr>
                                        <p:cTn id="129" dur="500" fill="hold"/>
                                        <p:tgtEl>
                                          <p:spTgt spid="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46" grpId="0"/>
      <p:bldP spid="46" grpId="1"/>
      <p:bldP spid="46"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手</a:t>
            </a:r>
            <a:r>
              <a:rPr lang="zh-CN" altLang="en-US" dirty="0" smtClean="0"/>
              <a:t>机</a:t>
            </a:r>
            <a:r>
              <a:rPr lang="en-US" altLang="zh-CN" dirty="0" smtClean="0"/>
              <a:t>Outlook</a:t>
            </a:r>
            <a:r>
              <a:rPr lang="zh-CN" altLang="en-US" dirty="0" smtClean="0"/>
              <a:t>语音邮件浏览</a:t>
            </a:r>
            <a:endParaRPr lang="zh-CN" altLang="en-US" dirty="0"/>
          </a:p>
        </p:txBody>
      </p:sp>
      <p:sp>
        <p:nvSpPr>
          <p:cNvPr id="3" name="内容占位符 2"/>
          <p:cNvSpPr>
            <a:spLocks noGrp="1"/>
          </p:cNvSpPr>
          <p:nvPr>
            <p:ph idx="1"/>
          </p:nvPr>
        </p:nvSpPr>
        <p:spPr/>
        <p:txBody>
          <a:bodyPr/>
          <a:lstStyle/>
          <a:p>
            <a:r>
              <a:rPr lang="zh-CN" altLang="en-US" dirty="0" smtClean="0"/>
              <a:t>语音邮件</a:t>
            </a:r>
            <a:r>
              <a:rPr lang="zh-CN" altLang="en-US" dirty="0"/>
              <a:t>图标</a:t>
            </a:r>
            <a:endParaRPr lang="en-US" altLang="zh-CN" dirty="0" smtClean="0"/>
          </a:p>
          <a:p>
            <a:r>
              <a:rPr lang="zh-CN" altLang="en-US" dirty="0" smtClean="0"/>
              <a:t>播放和回拨</a:t>
            </a:r>
            <a:endParaRPr lang="en-US" altLang="zh-CN" dirty="0"/>
          </a:p>
          <a:p>
            <a:r>
              <a:rPr lang="zh-CN" altLang="en-US" dirty="0" smtClean="0"/>
              <a:t>邮件预览</a:t>
            </a:r>
            <a:endParaRPr lang="en-US" altLang="zh-CN" dirty="0" smtClean="0"/>
          </a:p>
        </p:txBody>
      </p:sp>
      <p:pic>
        <p:nvPicPr>
          <p:cNvPr id="4" name="Picture 3" descr="UM003.jpg"/>
          <p:cNvPicPr>
            <a:picLocks noChangeAspect="1"/>
          </p:cNvPicPr>
          <p:nvPr/>
        </p:nvPicPr>
        <p:blipFill>
          <a:blip r:embed="rId3"/>
          <a:stretch>
            <a:fillRect/>
          </a:stretch>
        </p:blipFill>
        <p:spPr>
          <a:xfrm>
            <a:off x="5868144" y="1196752"/>
            <a:ext cx="2743200" cy="5048138"/>
          </a:xfrm>
          <a:prstGeom prst="rect">
            <a:avLst/>
          </a:prstGeom>
        </p:spPr>
      </p:pic>
      <p:pic>
        <p:nvPicPr>
          <p:cNvPr id="5" name="Picture 4" descr="UM004.jpg"/>
          <p:cNvPicPr>
            <a:picLocks noChangeAspect="1"/>
          </p:cNvPicPr>
          <p:nvPr/>
        </p:nvPicPr>
        <p:blipFill>
          <a:blip r:embed="rId4"/>
          <a:stretch>
            <a:fillRect/>
          </a:stretch>
        </p:blipFill>
        <p:spPr>
          <a:xfrm>
            <a:off x="5867400" y="1143000"/>
            <a:ext cx="2743200" cy="5048137"/>
          </a:xfrm>
          <a:prstGeom prst="rect">
            <a:avLst/>
          </a:prstGeom>
        </p:spPr>
      </p:pic>
    </p:spTree>
    <p:extLst>
      <p:ext uri="{BB962C8B-B14F-4D97-AF65-F5344CB8AC3E}">
        <p14:creationId xmlns:p14="http://schemas.microsoft.com/office/powerpoint/2010/main" xmlns="" val="1633409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1112139"/>
            <a:ext cx="6660232" cy="5353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en-US" altLang="zh-CN" dirty="0" smtClean="0"/>
              <a:t>Mailbox Logging</a:t>
            </a:r>
            <a:endParaRPr lang="zh-CN" altLang="en-US" dirty="0"/>
          </a:p>
        </p:txBody>
      </p:sp>
      <p:sp>
        <p:nvSpPr>
          <p:cNvPr id="3" name="Rectangle 2"/>
          <p:cNvSpPr/>
          <p:nvPr/>
        </p:nvSpPr>
        <p:spPr>
          <a:xfrm>
            <a:off x="4283968" y="3353941"/>
            <a:ext cx="720080" cy="28803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9632" y="1140570"/>
            <a:ext cx="6609183" cy="5312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90736" y="1124744"/>
            <a:ext cx="6593632" cy="5300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59632" y="1100286"/>
            <a:ext cx="6657975" cy="535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220072" y="3208437"/>
            <a:ext cx="2160240" cy="28803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2907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2920384"/>
            <a:ext cx="8229600" cy="1143000"/>
          </a:xfrm>
        </p:spPr>
        <p:txBody>
          <a:bodyPr/>
          <a:lstStyle/>
          <a:p>
            <a:r>
              <a:rPr lang="en-US" altLang="zh-CN" b="1" dirty="0" smtClean="0">
                <a:effectLst/>
              </a:rPr>
              <a:t>Exchange</a:t>
            </a:r>
            <a:r>
              <a:rPr lang="en-US" b="1" dirty="0" smtClean="0">
                <a:effectLst/>
              </a:rPr>
              <a:t> 2010 </a:t>
            </a:r>
            <a:r>
              <a:rPr lang="zh-CN" altLang="en-US" b="1" dirty="0">
                <a:effectLst/>
              </a:rPr>
              <a:t>移动办公新体验</a:t>
            </a:r>
            <a:endParaRPr lang="zh-CN" altLang="en-US" dirty="0"/>
          </a:p>
        </p:txBody>
      </p:sp>
      <p:sp>
        <p:nvSpPr>
          <p:cNvPr id="5" name="文本占位符 4"/>
          <p:cNvSpPr>
            <a:spLocks noGrp="1"/>
          </p:cNvSpPr>
          <p:nvPr>
            <p:ph type="body" sz="quarter" idx="11"/>
          </p:nvPr>
        </p:nvSpPr>
        <p:spPr>
          <a:xfrm>
            <a:off x="428596" y="2285992"/>
            <a:ext cx="2571750" cy="642938"/>
          </a:xfrm>
        </p:spPr>
        <p:txBody>
          <a:bodyPr/>
          <a:lstStyle/>
          <a:p>
            <a:r>
              <a:rPr lang="en-US" altLang="zh-CN" dirty="0" smtClean="0"/>
              <a:t>UNC204</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回顾</a:t>
            </a:r>
            <a:endParaRPr lang="zh-CN" altLang="en-US" dirty="0"/>
          </a:p>
        </p:txBody>
      </p:sp>
      <p:sp>
        <p:nvSpPr>
          <p:cNvPr id="3" name="内容占位符 2"/>
          <p:cNvSpPr>
            <a:spLocks noGrp="1"/>
          </p:cNvSpPr>
          <p:nvPr>
            <p:ph idx="1"/>
          </p:nvPr>
        </p:nvSpPr>
        <p:spPr/>
        <p:txBody>
          <a:bodyPr/>
          <a:lstStyle/>
          <a:p>
            <a:r>
              <a:rPr lang="zh-CN" altLang="en-US" dirty="0" smtClean="0"/>
              <a:t>经济危机背景下，企业更需要提高沟通效率来节省成本和提升竞争力</a:t>
            </a:r>
            <a:endParaRPr lang="en-US" altLang="zh-CN" dirty="0" smtClean="0"/>
          </a:p>
          <a:p>
            <a:endParaRPr lang="en-US" altLang="zh-CN" dirty="0" smtClean="0"/>
          </a:p>
          <a:p>
            <a:r>
              <a:rPr lang="en-US" altLang="zh-CN" dirty="0" smtClean="0"/>
              <a:t>Exchange Server 2010</a:t>
            </a:r>
            <a:r>
              <a:rPr lang="zh-CN" altLang="en-US" dirty="0" smtClean="0"/>
              <a:t>的移动办公新体验让我们实现</a:t>
            </a:r>
            <a:endParaRPr lang="en-US" altLang="zh-CN" dirty="0" smtClean="0"/>
          </a:p>
          <a:p>
            <a:pPr lvl="1"/>
            <a:r>
              <a:rPr lang="zh-CN" altLang="en-US" dirty="0" smtClean="0"/>
              <a:t>在各种终端上</a:t>
            </a:r>
            <a:endParaRPr lang="en-US" altLang="zh-CN" dirty="0" smtClean="0"/>
          </a:p>
          <a:p>
            <a:pPr lvl="2"/>
            <a:r>
              <a:rPr lang="zh-CN" altLang="en-US" sz="1800" dirty="0" smtClean="0"/>
              <a:t>各种主流浏览器（</a:t>
            </a:r>
            <a:r>
              <a:rPr lang="en-US" altLang="zh-CN" sz="1800" dirty="0" smtClean="0"/>
              <a:t>IE, Firefox, Safari)</a:t>
            </a:r>
            <a:r>
              <a:rPr lang="zh-CN" altLang="en-US" sz="1800" dirty="0" smtClean="0"/>
              <a:t>和手机 </a:t>
            </a:r>
            <a:r>
              <a:rPr lang="en-US" altLang="zh-CN" sz="1800" dirty="0" smtClean="0"/>
              <a:t>(WM6.1, WM6.5, etc.)</a:t>
            </a:r>
          </a:p>
          <a:p>
            <a:pPr lvl="1"/>
            <a:r>
              <a:rPr lang="zh-CN" altLang="en-US" dirty="0"/>
              <a:t>以</a:t>
            </a:r>
            <a:r>
              <a:rPr lang="zh-CN" altLang="en-US" dirty="0" smtClean="0"/>
              <a:t>各种通讯方式</a:t>
            </a:r>
            <a:endParaRPr lang="en-US" altLang="zh-CN" dirty="0" smtClean="0"/>
          </a:p>
          <a:p>
            <a:pPr lvl="2"/>
            <a:r>
              <a:rPr lang="zh-CN" altLang="en-US" sz="1800" dirty="0" smtClean="0"/>
              <a:t>电子邮件、语音邮件、即时消息</a:t>
            </a:r>
            <a:r>
              <a:rPr lang="en-US" altLang="zh-CN" sz="1800" dirty="0" smtClean="0"/>
              <a:t>IM</a:t>
            </a:r>
            <a:r>
              <a:rPr lang="zh-CN" altLang="en-US" sz="1800" dirty="0" smtClean="0"/>
              <a:t>或短信</a:t>
            </a:r>
            <a:endParaRPr lang="en-US" altLang="zh-CN" sz="1800" dirty="0"/>
          </a:p>
          <a:p>
            <a:pPr lvl="1"/>
            <a:r>
              <a:rPr lang="zh-CN" altLang="en-US" dirty="0"/>
              <a:t>高</a:t>
            </a:r>
            <a:r>
              <a:rPr lang="zh-CN" altLang="en-US" dirty="0" smtClean="0"/>
              <a:t>效并安全的沟通</a:t>
            </a:r>
            <a:endParaRPr lang="en-US" altLang="zh-CN" dirty="0"/>
          </a:p>
          <a:p>
            <a:pPr lvl="2"/>
            <a:r>
              <a:rPr lang="zh-CN" altLang="en-US" sz="1800" dirty="0"/>
              <a:t>会话视图、搜索和筛选</a:t>
            </a:r>
            <a:r>
              <a:rPr lang="zh-CN" altLang="en-US" sz="1800" dirty="0" smtClean="0"/>
              <a:t>器</a:t>
            </a:r>
            <a:endParaRPr lang="en-US" altLang="zh-CN" sz="1800" dirty="0" smtClean="0"/>
          </a:p>
          <a:p>
            <a:pPr lvl="2"/>
            <a:r>
              <a:rPr lang="en-US" altLang="zh-CN" sz="1800" dirty="0" smtClean="0"/>
              <a:t>IRM email, MailTips, </a:t>
            </a:r>
            <a:r>
              <a:rPr lang="zh-CN" altLang="en-US" sz="1800" dirty="0" smtClean="0"/>
              <a:t>邮件规则</a:t>
            </a:r>
            <a:endParaRPr lang="en-US" altLang="zh-CN" sz="2000" dirty="0" smtClean="0"/>
          </a:p>
          <a:p>
            <a:pPr marL="0" indent="0">
              <a:buNone/>
            </a:pPr>
            <a:endParaRPr lang="zh-CN" altLang="en-US" dirty="0"/>
          </a:p>
        </p:txBody>
      </p:sp>
    </p:spTree>
    <p:extLst>
      <p:ext uri="{BB962C8B-B14F-4D97-AF65-F5344CB8AC3E}">
        <p14:creationId xmlns:p14="http://schemas.microsoft.com/office/powerpoint/2010/main" xmlns="" val="2935664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lstStyle/>
          <a:p>
            <a:r>
              <a:rPr lang="zh-CN" altLang="en-US" dirty="0" smtClean="0"/>
              <a:t>日程提要</a:t>
            </a:r>
            <a:endParaRPr lang="zh-CN" altLang="en-US" dirty="0"/>
          </a:p>
        </p:txBody>
      </p:sp>
      <p:sp>
        <p:nvSpPr>
          <p:cNvPr id="3" name="内容占位符 2"/>
          <p:cNvSpPr>
            <a:spLocks noGrp="1"/>
          </p:cNvSpPr>
          <p:nvPr>
            <p:ph idx="1"/>
          </p:nvPr>
        </p:nvSpPr>
        <p:spPr/>
        <p:txBody>
          <a:bodyPr/>
          <a:lstStyle/>
          <a:p>
            <a:r>
              <a:rPr lang="en-US" altLang="zh-CN" dirty="0" smtClean="0"/>
              <a:t>Exchange Server 2010</a:t>
            </a:r>
            <a:r>
              <a:rPr lang="zh-CN" altLang="en-US" dirty="0"/>
              <a:t>企业部署架</a:t>
            </a:r>
            <a:r>
              <a:rPr lang="zh-CN" altLang="en-US" dirty="0" smtClean="0"/>
              <a:t>构概览</a:t>
            </a:r>
            <a:endParaRPr lang="en-US" altLang="zh-CN" dirty="0" smtClean="0"/>
          </a:p>
          <a:p>
            <a:r>
              <a:rPr lang="zh-CN" altLang="en-US" dirty="0" smtClean="0"/>
              <a:t>演示</a:t>
            </a:r>
            <a:endParaRPr lang="en-US" altLang="zh-CN" dirty="0" smtClean="0"/>
          </a:p>
          <a:p>
            <a:r>
              <a:rPr lang="en-US" altLang="zh-CN" dirty="0" smtClean="0"/>
              <a:t>Exchange Server 2010 </a:t>
            </a:r>
            <a:r>
              <a:rPr lang="zh-CN" altLang="en-US" dirty="0" smtClean="0"/>
              <a:t>的</a:t>
            </a:r>
            <a:r>
              <a:rPr lang="en-US" altLang="zh-CN" dirty="0" smtClean="0"/>
              <a:t>Web</a:t>
            </a:r>
            <a:r>
              <a:rPr lang="zh-CN" altLang="en-US" dirty="0" smtClean="0"/>
              <a:t>浏览器邮件客户端</a:t>
            </a:r>
            <a:endParaRPr lang="en-US" altLang="zh-CN" dirty="0" smtClean="0"/>
          </a:p>
          <a:p>
            <a:r>
              <a:rPr lang="en-US" altLang="zh-CN" dirty="0" smtClean="0"/>
              <a:t>Exchange Server 2010 </a:t>
            </a:r>
            <a:r>
              <a:rPr lang="zh-CN" altLang="en-US" dirty="0" smtClean="0"/>
              <a:t>的手机</a:t>
            </a:r>
            <a:r>
              <a:rPr lang="zh-CN" altLang="en-US" dirty="0"/>
              <a:t>访</a:t>
            </a:r>
            <a:r>
              <a:rPr lang="zh-CN" altLang="en-US" dirty="0" smtClean="0"/>
              <a:t>问新体验</a:t>
            </a:r>
            <a:endParaRPr lang="en-US" altLang="zh-CN" dirty="0" smtClean="0"/>
          </a:p>
        </p:txBody>
      </p:sp>
    </p:spTree>
    <p:extLst>
      <p:ext uri="{BB962C8B-B14F-4D97-AF65-F5344CB8AC3E}">
        <p14:creationId xmlns:p14="http://schemas.microsoft.com/office/powerpoint/2010/main" xmlns="" val="221339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Exchange</a:t>
            </a:r>
            <a:r>
              <a:rPr lang="zh-CN" altLang="en-US" dirty="0" smtClean="0"/>
              <a:t> 企业布署架构</a:t>
            </a:r>
            <a:endParaRPr lang="zh-CN" altLang="en-US" dirty="0"/>
          </a:p>
        </p:txBody>
      </p:sp>
      <p:sp>
        <p:nvSpPr>
          <p:cNvPr id="5" name="Rounded Rectangle 1024002"/>
          <p:cNvSpPr>
            <a:spLocks noChangeArrowheads="1"/>
          </p:cNvSpPr>
          <p:nvPr/>
        </p:nvSpPr>
        <p:spPr bwMode="gray">
          <a:xfrm>
            <a:off x="4191001" y="1371600"/>
            <a:ext cx="4267200" cy="4876800"/>
          </a:xfrm>
          <a:prstGeom prst="roundRect">
            <a:avLst>
              <a:gd name="adj" fmla="val 2389"/>
            </a:avLst>
          </a:prstGeom>
          <a:gradFill rotWithShape="1">
            <a:gsLst>
              <a:gs pos="0">
                <a:srgbClr val="FF9933">
                  <a:alpha val="67998"/>
                </a:srgbClr>
              </a:gs>
              <a:gs pos="100000">
                <a:srgbClr val="FF9933">
                  <a:alpha val="24001"/>
                </a:srgbClr>
              </a:gs>
            </a:gsLst>
            <a:lin ang="5400000" scaled="1"/>
          </a:gradFill>
          <a:ln w="9525">
            <a:noFill/>
            <a:round/>
            <a:headEnd/>
            <a:tailEnd/>
          </a:ln>
        </p:spPr>
        <p:txBody>
          <a:bodyPr wrap="none" anchor="ctr"/>
          <a:lstStyle/>
          <a:p>
            <a:pPr algn="ctr" eaLnBrk="1" hangingPunct="1">
              <a:lnSpc>
                <a:spcPct val="100000"/>
              </a:lnSpc>
              <a:spcBef>
                <a:spcPct val="0"/>
              </a:spcBef>
            </a:pPr>
            <a:endParaRPr lang="en-US" sz="1800" b="0" dirty="0">
              <a:latin typeface="Arial" pitchFamily="34" charset="0"/>
            </a:endParaRPr>
          </a:p>
        </p:txBody>
      </p:sp>
      <p:sp>
        <p:nvSpPr>
          <p:cNvPr id="6" name="Straight Connector 1024003"/>
          <p:cNvSpPr>
            <a:spLocks noChangeShapeType="1"/>
          </p:cNvSpPr>
          <p:nvPr/>
        </p:nvSpPr>
        <p:spPr bwMode="auto">
          <a:xfrm>
            <a:off x="4101549" y="2374900"/>
            <a:ext cx="914400" cy="0"/>
          </a:xfrm>
          <a:prstGeom prst="line">
            <a:avLst/>
          </a:prstGeom>
          <a:noFill/>
          <a:ln w="76200" algn="ctr">
            <a:solidFill>
              <a:schemeClr val="tx1"/>
            </a:solidFill>
            <a:round/>
            <a:headEnd/>
            <a:tailEnd/>
          </a:ln>
        </p:spPr>
        <p:txBody>
          <a:bodyPr/>
          <a:lstStyle/>
          <a:p>
            <a:endParaRPr lang="en-US"/>
          </a:p>
        </p:txBody>
      </p:sp>
      <p:sp>
        <p:nvSpPr>
          <p:cNvPr id="7" name="Rounded Rectangle 1024006"/>
          <p:cNvSpPr>
            <a:spLocks noChangeArrowheads="1"/>
          </p:cNvSpPr>
          <p:nvPr/>
        </p:nvSpPr>
        <p:spPr bwMode="gray">
          <a:xfrm rot="10800000">
            <a:off x="2669210" y="2113720"/>
            <a:ext cx="1384300" cy="5588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eaLnBrk="1" hangingPunct="1">
              <a:lnSpc>
                <a:spcPct val="100000"/>
              </a:lnSpc>
              <a:spcBef>
                <a:spcPct val="0"/>
              </a:spcBef>
            </a:pPr>
            <a:endParaRPr lang="en-US" sz="1800" b="0">
              <a:latin typeface="Arial" pitchFamily="34" charset="0"/>
            </a:endParaRPr>
          </a:p>
        </p:txBody>
      </p:sp>
      <p:sp>
        <p:nvSpPr>
          <p:cNvPr id="8" name="Rounded Rectangle 1024007"/>
          <p:cNvSpPr>
            <a:spLocks noChangeArrowheads="1"/>
          </p:cNvSpPr>
          <p:nvPr/>
        </p:nvSpPr>
        <p:spPr bwMode="gray">
          <a:xfrm rot="10800000">
            <a:off x="6818244" y="3378752"/>
            <a:ext cx="1476375" cy="69574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eaLnBrk="1" hangingPunct="1">
              <a:lnSpc>
                <a:spcPct val="100000"/>
              </a:lnSpc>
              <a:spcBef>
                <a:spcPct val="0"/>
              </a:spcBef>
            </a:pPr>
            <a:endParaRPr lang="en-US" sz="1800" b="0">
              <a:latin typeface="Arial" pitchFamily="34" charset="0"/>
            </a:endParaRPr>
          </a:p>
        </p:txBody>
      </p:sp>
      <p:sp>
        <p:nvSpPr>
          <p:cNvPr id="9" name="Rounded Rectangle 1024008"/>
          <p:cNvSpPr>
            <a:spLocks noChangeArrowheads="1"/>
          </p:cNvSpPr>
          <p:nvPr/>
        </p:nvSpPr>
        <p:spPr bwMode="gray">
          <a:xfrm rot="10800000">
            <a:off x="5118653" y="3421389"/>
            <a:ext cx="1346200" cy="619824"/>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eaLnBrk="1" hangingPunct="1">
              <a:lnSpc>
                <a:spcPct val="100000"/>
              </a:lnSpc>
              <a:spcBef>
                <a:spcPct val="0"/>
              </a:spcBef>
            </a:pPr>
            <a:endParaRPr lang="en-US" sz="1800" b="0">
              <a:latin typeface="Arial" pitchFamily="34" charset="0"/>
            </a:endParaRPr>
          </a:p>
        </p:txBody>
      </p:sp>
      <p:sp>
        <p:nvSpPr>
          <p:cNvPr id="10" name="Rounded Rectangle 1024009"/>
          <p:cNvSpPr>
            <a:spLocks noChangeArrowheads="1"/>
          </p:cNvSpPr>
          <p:nvPr/>
        </p:nvSpPr>
        <p:spPr bwMode="gray">
          <a:xfrm rot="10800000">
            <a:off x="5029202" y="4419600"/>
            <a:ext cx="1524000" cy="762000"/>
          </a:xfrm>
          <a:prstGeom prst="roundRect">
            <a:avLst>
              <a:gd name="adj" fmla="val 6412"/>
            </a:avLst>
          </a:prstGeom>
          <a:gradFill rotWithShape="1">
            <a:gsLst>
              <a:gs pos="0">
                <a:schemeClr val="tx1">
                  <a:alpha val="49001"/>
                </a:schemeClr>
              </a:gs>
              <a:gs pos="100000">
                <a:schemeClr val="tx1">
                  <a:alpha val="39998"/>
                </a:schemeClr>
              </a:gs>
            </a:gsLst>
            <a:lin ang="5400000" scaled="1"/>
          </a:gradFill>
          <a:ln w="9525">
            <a:noFill/>
            <a:round/>
            <a:headEnd/>
            <a:tailEnd/>
          </a:ln>
        </p:spPr>
        <p:txBody>
          <a:bodyPr rot="10800000" wrap="none" anchor="ctr"/>
          <a:lstStyle/>
          <a:p>
            <a:pPr algn="ctr" eaLnBrk="1" hangingPunct="1">
              <a:lnSpc>
                <a:spcPct val="100000"/>
              </a:lnSpc>
              <a:spcBef>
                <a:spcPct val="0"/>
              </a:spcBef>
            </a:pPr>
            <a:endParaRPr lang="en-US" sz="1800" b="0">
              <a:latin typeface="Arial" pitchFamily="34" charset="0"/>
            </a:endParaRPr>
          </a:p>
        </p:txBody>
      </p:sp>
      <p:sp>
        <p:nvSpPr>
          <p:cNvPr id="11" name="Rectangle 1024012"/>
          <p:cNvSpPr>
            <a:spLocks noChangeArrowheads="1"/>
          </p:cNvSpPr>
          <p:nvPr/>
        </p:nvSpPr>
        <p:spPr bwMode="black">
          <a:xfrm>
            <a:off x="4319589" y="1398073"/>
            <a:ext cx="2767012" cy="369328"/>
          </a:xfrm>
          <a:prstGeom prst="rect">
            <a:avLst/>
          </a:prstGeom>
          <a:noFill/>
          <a:ln w="9525">
            <a:noFill/>
            <a:miter lim="800000"/>
            <a:headEnd/>
            <a:tailEnd/>
          </a:ln>
        </p:spPr>
        <p:txBody>
          <a:bodyPr lIns="91436" tIns="45718" rIns="91436" bIns="45718" anchor="ctr">
            <a:spAutoFit/>
          </a:bodyPr>
          <a:lstStyle/>
          <a:p>
            <a:pPr eaLnBrk="1" hangingPunct="1">
              <a:lnSpc>
                <a:spcPct val="100000"/>
              </a:lnSpc>
              <a:spcBef>
                <a:spcPct val="0"/>
              </a:spcBef>
            </a:pPr>
            <a:r>
              <a:rPr lang="zh-CN" altLang="en-US" dirty="0" smtClean="0"/>
              <a:t>企业内部网络</a:t>
            </a:r>
            <a:endParaRPr lang="en-US" dirty="0"/>
          </a:p>
        </p:txBody>
      </p:sp>
      <p:sp>
        <p:nvSpPr>
          <p:cNvPr id="12" name="Rectangle 1024013"/>
          <p:cNvSpPr>
            <a:spLocks noChangeArrowheads="1"/>
          </p:cNvSpPr>
          <p:nvPr/>
        </p:nvSpPr>
        <p:spPr bwMode="gray">
          <a:xfrm>
            <a:off x="570395" y="2765482"/>
            <a:ext cx="1066800" cy="523216"/>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zh-CN" altLang="en-US" sz="1400" dirty="0"/>
              <a:t>外部</a:t>
            </a:r>
            <a:r>
              <a:rPr lang="en-US" sz="1400" dirty="0" smtClean="0"/>
              <a:t>SMTP</a:t>
            </a:r>
            <a:r>
              <a:rPr lang="en-US" sz="1400" dirty="0"/>
              <a:t/>
            </a:r>
            <a:br>
              <a:rPr lang="en-US" sz="1400" dirty="0"/>
            </a:br>
            <a:r>
              <a:rPr lang="zh-CN" altLang="en-US" sz="1400" dirty="0" smtClean="0"/>
              <a:t>服务器</a:t>
            </a:r>
            <a:endParaRPr lang="en-US" sz="1400" dirty="0"/>
          </a:p>
        </p:txBody>
      </p:sp>
      <p:sp>
        <p:nvSpPr>
          <p:cNvPr id="13" name="Rectangle 1024014"/>
          <p:cNvSpPr>
            <a:spLocks noChangeArrowheads="1"/>
          </p:cNvSpPr>
          <p:nvPr/>
        </p:nvSpPr>
        <p:spPr bwMode="black">
          <a:xfrm>
            <a:off x="5105400" y="3405256"/>
            <a:ext cx="1371599" cy="830993"/>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dirty="0" smtClean="0"/>
              <a:t>邮箱服务器</a:t>
            </a:r>
            <a:r>
              <a:rPr lang="en-US" sz="1200" dirty="0" smtClean="0"/>
              <a:t>Storage of mailbox items</a:t>
            </a:r>
          </a:p>
          <a:p>
            <a:pPr algn="ctr" eaLnBrk="1" hangingPunct="1">
              <a:lnSpc>
                <a:spcPct val="100000"/>
              </a:lnSpc>
              <a:spcBef>
                <a:spcPct val="0"/>
              </a:spcBef>
            </a:pPr>
            <a:endParaRPr lang="en-US" sz="1200" b="1" dirty="0"/>
          </a:p>
        </p:txBody>
      </p:sp>
      <p:sp>
        <p:nvSpPr>
          <p:cNvPr id="14" name="Rectangle 1024015"/>
          <p:cNvSpPr>
            <a:spLocks noChangeArrowheads="1"/>
          </p:cNvSpPr>
          <p:nvPr/>
        </p:nvSpPr>
        <p:spPr bwMode="gray">
          <a:xfrm>
            <a:off x="2667000" y="2113720"/>
            <a:ext cx="1384300"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zh-CN" altLang="en-US" sz="1200" dirty="0" smtClean="0"/>
              <a:t>边缘传输服务器</a:t>
            </a:r>
            <a:r>
              <a:rPr lang="en-US" sz="1200" dirty="0" smtClean="0"/>
              <a:t>Routing </a:t>
            </a:r>
            <a:r>
              <a:rPr lang="en-US" sz="1200" dirty="0"/>
              <a:t>&amp; AV/AS</a:t>
            </a:r>
          </a:p>
        </p:txBody>
      </p:sp>
      <p:sp>
        <p:nvSpPr>
          <p:cNvPr id="15" name="Rectangle 1024017"/>
          <p:cNvSpPr>
            <a:spLocks noChangeArrowheads="1"/>
          </p:cNvSpPr>
          <p:nvPr/>
        </p:nvSpPr>
        <p:spPr bwMode="black">
          <a:xfrm>
            <a:off x="6705601" y="3381633"/>
            <a:ext cx="1676400" cy="646327"/>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dirty="0" smtClean="0"/>
              <a:t>统一消息服务器</a:t>
            </a:r>
            <a:endParaRPr lang="en-US" altLang="zh-CN" sz="1200" dirty="0" smtClean="0"/>
          </a:p>
          <a:p>
            <a:pPr algn="ctr" eaLnBrk="1" hangingPunct="1">
              <a:lnSpc>
                <a:spcPct val="100000"/>
              </a:lnSpc>
              <a:spcBef>
                <a:spcPct val="0"/>
              </a:spcBef>
            </a:pPr>
            <a:r>
              <a:rPr lang="en-US" sz="1200" dirty="0" smtClean="0"/>
              <a:t>Voice mail &amp; </a:t>
            </a:r>
            <a:br>
              <a:rPr lang="en-US" sz="1200" dirty="0" smtClean="0"/>
            </a:br>
            <a:r>
              <a:rPr lang="en-US" sz="1200" dirty="0" smtClean="0"/>
              <a:t>voice access</a:t>
            </a:r>
            <a:endParaRPr lang="en-US" sz="1200" dirty="0"/>
          </a:p>
        </p:txBody>
      </p:sp>
      <p:sp>
        <p:nvSpPr>
          <p:cNvPr id="16" name="TextBox 1024021"/>
          <p:cNvSpPr txBox="1">
            <a:spLocks noChangeArrowheads="1"/>
          </p:cNvSpPr>
          <p:nvPr/>
        </p:nvSpPr>
        <p:spPr bwMode="black">
          <a:xfrm>
            <a:off x="6781801" y="1524000"/>
            <a:ext cx="1295400" cy="461665"/>
          </a:xfrm>
          <a:prstGeom prst="rect">
            <a:avLst/>
          </a:prstGeom>
          <a:noFill/>
          <a:ln w="9525">
            <a:noFill/>
            <a:miter lim="800000"/>
            <a:headEnd/>
            <a:tailEnd/>
          </a:ln>
        </p:spPr>
        <p:txBody>
          <a:bodyPr wrap="square">
            <a:spAutoFit/>
          </a:bodyPr>
          <a:lstStyle/>
          <a:p>
            <a:pPr algn="ctr" eaLnBrk="1" hangingPunct="1">
              <a:lnSpc>
                <a:spcPct val="100000"/>
              </a:lnSpc>
              <a:spcBef>
                <a:spcPct val="50000"/>
              </a:spcBef>
            </a:pPr>
            <a:r>
              <a:rPr lang="en-US" sz="1200" dirty="0" smtClean="0"/>
              <a:t>Phone system (PBX or VOIP)</a:t>
            </a:r>
            <a:endParaRPr lang="en-US" sz="1200" dirty="0"/>
          </a:p>
        </p:txBody>
      </p:sp>
      <p:sp>
        <p:nvSpPr>
          <p:cNvPr id="17" name="Rectangle 1024025"/>
          <p:cNvSpPr>
            <a:spLocks noChangeArrowheads="1"/>
          </p:cNvSpPr>
          <p:nvPr/>
        </p:nvSpPr>
        <p:spPr bwMode="black">
          <a:xfrm>
            <a:off x="5032513" y="4456044"/>
            <a:ext cx="1524000" cy="646327"/>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zh-CN" altLang="en-US" sz="1200" b="1" dirty="0"/>
              <a:t>客户</a:t>
            </a:r>
            <a:r>
              <a:rPr lang="zh-CN" altLang="en-US" sz="1200" b="1" dirty="0" smtClean="0"/>
              <a:t>端访问服务器</a:t>
            </a:r>
            <a:endParaRPr lang="en-US" sz="1200" b="1" dirty="0" smtClean="0"/>
          </a:p>
          <a:p>
            <a:pPr algn="ctr" eaLnBrk="1" hangingPunct="1">
              <a:lnSpc>
                <a:spcPct val="100000"/>
              </a:lnSpc>
              <a:spcBef>
                <a:spcPct val="0"/>
              </a:spcBef>
            </a:pPr>
            <a:r>
              <a:rPr lang="en-US" sz="1200" dirty="0" smtClean="0"/>
              <a:t>Client connectivity</a:t>
            </a:r>
          </a:p>
          <a:p>
            <a:pPr algn="ctr" eaLnBrk="1" hangingPunct="1">
              <a:lnSpc>
                <a:spcPct val="100000"/>
              </a:lnSpc>
              <a:spcBef>
                <a:spcPct val="0"/>
              </a:spcBef>
            </a:pPr>
            <a:r>
              <a:rPr lang="en-US" sz="1200" dirty="0" smtClean="0"/>
              <a:t>Web services</a:t>
            </a:r>
          </a:p>
        </p:txBody>
      </p:sp>
      <p:pic>
        <p:nvPicPr>
          <p:cNvPr id="18" name="Rectangle 1024072"/>
          <p:cNvPicPr>
            <a:picLocks noChangeAspect="1" noChangeArrowheads="1"/>
          </p:cNvPicPr>
          <p:nvPr/>
        </p:nvPicPr>
        <p:blipFill>
          <a:blip r:embed="rId3" cstate="print"/>
          <a:srcRect/>
          <a:stretch>
            <a:fillRect/>
          </a:stretch>
        </p:blipFill>
        <p:spPr bwMode="gray">
          <a:xfrm>
            <a:off x="4343401" y="1841500"/>
            <a:ext cx="456198" cy="1280160"/>
          </a:xfrm>
          <a:prstGeom prst="rect">
            <a:avLst/>
          </a:prstGeom>
          <a:noFill/>
          <a:ln w="9525">
            <a:noFill/>
            <a:miter lim="800000"/>
            <a:headEnd/>
            <a:tailEnd/>
          </a:ln>
        </p:spPr>
      </p:pic>
      <p:pic>
        <p:nvPicPr>
          <p:cNvPr id="19" name="Rectangle 1024078"/>
          <p:cNvPicPr>
            <a:picLocks noChangeAspect="1" noChangeArrowheads="1"/>
          </p:cNvPicPr>
          <p:nvPr/>
        </p:nvPicPr>
        <p:blipFill>
          <a:blip r:embed="rId4" cstate="print"/>
          <a:srcRect/>
          <a:stretch>
            <a:fillRect/>
          </a:stretch>
        </p:blipFill>
        <p:spPr bwMode="gray">
          <a:xfrm>
            <a:off x="7026965" y="2096604"/>
            <a:ext cx="609600" cy="566737"/>
          </a:xfrm>
          <a:prstGeom prst="rect">
            <a:avLst/>
          </a:prstGeom>
          <a:noFill/>
          <a:ln w="9525">
            <a:noFill/>
            <a:miter lim="800000"/>
            <a:headEnd/>
            <a:tailEnd/>
          </a:ln>
        </p:spPr>
      </p:pic>
      <p:sp>
        <p:nvSpPr>
          <p:cNvPr id="20" name="Straight Connector 1024003"/>
          <p:cNvSpPr>
            <a:spLocks noChangeShapeType="1"/>
          </p:cNvSpPr>
          <p:nvPr/>
        </p:nvSpPr>
        <p:spPr bwMode="auto">
          <a:xfrm>
            <a:off x="964647" y="2418520"/>
            <a:ext cx="1743559" cy="0"/>
          </a:xfrm>
          <a:prstGeom prst="line">
            <a:avLst/>
          </a:prstGeom>
          <a:noFill/>
          <a:ln w="76200" algn="ctr">
            <a:solidFill>
              <a:schemeClr val="tx1"/>
            </a:solidFill>
            <a:round/>
            <a:headEnd/>
            <a:tailEnd/>
          </a:ln>
        </p:spPr>
        <p:txBody>
          <a:bodyPr/>
          <a:lstStyle/>
          <a:p>
            <a:endParaRPr lang="en-US"/>
          </a:p>
        </p:txBody>
      </p:sp>
      <p:pic>
        <p:nvPicPr>
          <p:cNvPr id="21" name="Rectangle 1024082"/>
          <p:cNvPicPr>
            <a:picLocks noChangeAspect="1" noChangeArrowheads="1"/>
          </p:cNvPicPr>
          <p:nvPr/>
        </p:nvPicPr>
        <p:blipFill>
          <a:blip r:embed="rId3" cstate="print"/>
          <a:srcRect/>
          <a:stretch>
            <a:fillRect/>
          </a:stretch>
        </p:blipFill>
        <p:spPr bwMode="gray">
          <a:xfrm>
            <a:off x="2004943" y="1845364"/>
            <a:ext cx="456198" cy="1280160"/>
          </a:xfrm>
          <a:prstGeom prst="rect">
            <a:avLst/>
          </a:prstGeom>
          <a:noFill/>
          <a:ln w="9525">
            <a:noFill/>
            <a:miter lim="800000"/>
            <a:headEnd/>
            <a:tailEnd/>
          </a:ln>
        </p:spPr>
      </p:pic>
      <p:sp>
        <p:nvSpPr>
          <p:cNvPr id="22" name="Rounded Rectangle 1024005"/>
          <p:cNvSpPr>
            <a:spLocks noChangeArrowheads="1"/>
          </p:cNvSpPr>
          <p:nvPr/>
        </p:nvSpPr>
        <p:spPr bwMode="gray">
          <a:xfrm rot="10800000">
            <a:off x="5029753" y="2070101"/>
            <a:ext cx="1524000" cy="6096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eaLnBrk="1" hangingPunct="1">
              <a:lnSpc>
                <a:spcPct val="100000"/>
              </a:lnSpc>
              <a:spcBef>
                <a:spcPct val="0"/>
              </a:spcBef>
            </a:pPr>
            <a:endParaRPr lang="en-US" sz="1800" b="0">
              <a:latin typeface="Arial" pitchFamily="34" charset="0"/>
            </a:endParaRPr>
          </a:p>
        </p:txBody>
      </p:sp>
      <p:sp>
        <p:nvSpPr>
          <p:cNvPr id="23" name="Rectangle 1024016"/>
          <p:cNvSpPr>
            <a:spLocks noChangeArrowheads="1"/>
          </p:cNvSpPr>
          <p:nvPr/>
        </p:nvSpPr>
        <p:spPr bwMode="black">
          <a:xfrm>
            <a:off x="5029201" y="2096604"/>
            <a:ext cx="1511300"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zh-CN" altLang="en-US" sz="1200" dirty="0" smtClean="0"/>
              <a:t>中心传输服务器</a:t>
            </a:r>
            <a:r>
              <a:rPr lang="en-US" sz="1200" dirty="0" smtClean="0"/>
              <a:t>Routing </a:t>
            </a:r>
            <a:r>
              <a:rPr lang="en-US" sz="1200" dirty="0"/>
              <a:t>&amp; Policy</a:t>
            </a:r>
          </a:p>
        </p:txBody>
      </p:sp>
      <p:sp>
        <p:nvSpPr>
          <p:cNvPr id="24" name="Rectangle 1024013"/>
          <p:cNvSpPr>
            <a:spLocks noChangeArrowheads="1"/>
          </p:cNvSpPr>
          <p:nvPr/>
        </p:nvSpPr>
        <p:spPr bwMode="gray">
          <a:xfrm>
            <a:off x="389505" y="4616773"/>
            <a:ext cx="1219200" cy="307773"/>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400" dirty="0" smtClean="0"/>
              <a:t>浏览器</a:t>
            </a:r>
            <a:endParaRPr lang="en-US" sz="1400" dirty="0"/>
          </a:p>
        </p:txBody>
      </p:sp>
      <p:grpSp>
        <p:nvGrpSpPr>
          <p:cNvPr id="25" name="Group 40"/>
          <p:cNvGrpSpPr>
            <a:grpSpLocks/>
          </p:cNvGrpSpPr>
          <p:nvPr/>
        </p:nvGrpSpPr>
        <p:grpSpPr bwMode="auto">
          <a:xfrm>
            <a:off x="1600200" y="5261112"/>
            <a:ext cx="914400" cy="674688"/>
            <a:chOff x="528" y="2832"/>
            <a:chExt cx="576" cy="425"/>
          </a:xfrm>
        </p:grpSpPr>
        <p:sp>
          <p:nvSpPr>
            <p:cNvPr id="26"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27"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28" name="Group 49"/>
          <p:cNvGrpSpPr>
            <a:grpSpLocks/>
          </p:cNvGrpSpPr>
          <p:nvPr/>
        </p:nvGrpSpPr>
        <p:grpSpPr bwMode="auto">
          <a:xfrm>
            <a:off x="1562100" y="4499112"/>
            <a:ext cx="762000" cy="677863"/>
            <a:chOff x="619" y="3312"/>
            <a:chExt cx="480" cy="427"/>
          </a:xfrm>
        </p:grpSpPr>
        <p:sp>
          <p:nvSpPr>
            <p:cNvPr id="29"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30"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cxnSp>
        <p:nvCxnSpPr>
          <p:cNvPr id="31" name="Straight Connector 30"/>
          <p:cNvCxnSpPr>
            <a:stCxn id="10" idx="2"/>
            <a:endCxn id="9" idx="0"/>
          </p:cNvCxnSpPr>
          <p:nvPr/>
        </p:nvCxnSpPr>
        <p:spPr>
          <a:xfrm rot="5400000" flipH="1" flipV="1">
            <a:off x="5602284" y="4230132"/>
            <a:ext cx="378387" cy="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1"/>
          </p:cNvCxnSpPr>
          <p:nvPr/>
        </p:nvCxnSpPr>
        <p:spPr>
          <a:xfrm rot="10800000">
            <a:off x="3733801" y="4770120"/>
            <a:ext cx="1298712" cy="9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6957221" y="3024980"/>
            <a:ext cx="715963"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Straight Connector 1024003"/>
          <p:cNvSpPr>
            <a:spLocks noChangeShapeType="1"/>
          </p:cNvSpPr>
          <p:nvPr/>
        </p:nvSpPr>
        <p:spPr bwMode="auto">
          <a:xfrm>
            <a:off x="5791202" y="2679700"/>
            <a:ext cx="0" cy="731520"/>
          </a:xfrm>
          <a:prstGeom prst="line">
            <a:avLst/>
          </a:prstGeom>
          <a:noFill/>
          <a:ln w="76200" algn="ctr">
            <a:solidFill>
              <a:schemeClr val="tx1"/>
            </a:solidFill>
            <a:round/>
            <a:headEnd/>
            <a:tailEnd/>
          </a:ln>
        </p:spPr>
        <p:txBody>
          <a:bodyPr/>
          <a:lstStyle/>
          <a:p>
            <a:endParaRPr lang="en-US"/>
          </a:p>
        </p:txBody>
      </p:sp>
      <p:pic>
        <p:nvPicPr>
          <p:cNvPr id="35"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722795" y="2037520"/>
            <a:ext cx="384987" cy="628650"/>
          </a:xfrm>
          <a:prstGeom prst="rect">
            <a:avLst/>
          </a:prstGeom>
          <a:noFill/>
        </p:spPr>
      </p:pic>
      <p:pic>
        <p:nvPicPr>
          <p:cNvPr id="36"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1027595" y="2113720"/>
            <a:ext cx="384987" cy="628650"/>
          </a:xfrm>
          <a:prstGeom prst="rect">
            <a:avLst/>
          </a:prstGeom>
          <a:noFill/>
        </p:spPr>
      </p:pic>
      <p:pic>
        <p:nvPicPr>
          <p:cNvPr id="37" name="Picture 3" descr="\\eventsql\dvd\Online_ART\DVD_ART34\Artwork_Imagery\Icons - Illustrations\_MSN ICONS\MSN icon envelope email mail letter.png"/>
          <p:cNvPicPr>
            <a:picLocks noChangeAspect="1" noChangeArrowheads="1"/>
          </p:cNvPicPr>
          <p:nvPr/>
        </p:nvPicPr>
        <p:blipFill>
          <a:blip r:embed="rId8" cstate="email"/>
          <a:srcRect/>
          <a:stretch>
            <a:fillRect/>
          </a:stretch>
        </p:blipFill>
        <p:spPr bwMode="auto">
          <a:xfrm>
            <a:off x="1256195" y="2266120"/>
            <a:ext cx="335601" cy="548640"/>
          </a:xfrm>
          <a:prstGeom prst="rect">
            <a:avLst/>
          </a:prstGeom>
          <a:noFill/>
        </p:spPr>
      </p:pic>
      <p:cxnSp>
        <p:nvCxnSpPr>
          <p:cNvPr id="38" name="Straight Connector 37"/>
          <p:cNvCxnSpPr>
            <a:stCxn id="8" idx="3"/>
            <a:endCxn id="9" idx="1"/>
          </p:cNvCxnSpPr>
          <p:nvPr/>
        </p:nvCxnSpPr>
        <p:spPr>
          <a:xfrm rot="10800000" flipV="1">
            <a:off x="6464854" y="3726621"/>
            <a:ext cx="353391" cy="46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9" name="Group 40"/>
          <p:cNvGrpSpPr>
            <a:grpSpLocks/>
          </p:cNvGrpSpPr>
          <p:nvPr/>
        </p:nvGrpSpPr>
        <p:grpSpPr bwMode="auto">
          <a:xfrm>
            <a:off x="4191001" y="5322400"/>
            <a:ext cx="914400" cy="674688"/>
            <a:chOff x="528" y="2832"/>
            <a:chExt cx="576" cy="425"/>
          </a:xfrm>
        </p:grpSpPr>
        <p:sp>
          <p:nvSpPr>
            <p:cNvPr id="40"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41"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42" name="Group 49"/>
          <p:cNvGrpSpPr>
            <a:grpSpLocks/>
          </p:cNvGrpSpPr>
          <p:nvPr/>
        </p:nvGrpSpPr>
        <p:grpSpPr bwMode="auto">
          <a:xfrm>
            <a:off x="4953001" y="5398600"/>
            <a:ext cx="762000" cy="677863"/>
            <a:chOff x="619" y="3312"/>
            <a:chExt cx="480" cy="427"/>
          </a:xfrm>
        </p:grpSpPr>
        <p:sp>
          <p:nvSpPr>
            <p:cNvPr id="43"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44"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sp>
        <p:nvSpPr>
          <p:cNvPr id="45" name="Rectangle 1024013"/>
          <p:cNvSpPr>
            <a:spLocks noChangeArrowheads="1"/>
          </p:cNvSpPr>
          <p:nvPr/>
        </p:nvSpPr>
        <p:spPr bwMode="gray">
          <a:xfrm>
            <a:off x="533400" y="5300868"/>
            <a:ext cx="1285460" cy="523216"/>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400" dirty="0" smtClean="0"/>
              <a:t>Outlook </a:t>
            </a:r>
          </a:p>
          <a:p>
            <a:pPr algn="ctr" eaLnBrk="1" hangingPunct="1">
              <a:lnSpc>
                <a:spcPct val="100000"/>
              </a:lnSpc>
              <a:spcBef>
                <a:spcPct val="0"/>
              </a:spcBef>
            </a:pPr>
            <a:r>
              <a:rPr lang="en-US" sz="1400" dirty="0" smtClean="0"/>
              <a:t>(</a:t>
            </a:r>
            <a:r>
              <a:rPr lang="zh-CN" altLang="en-US" sz="1400" dirty="0" smtClean="0"/>
              <a:t>远程用户</a:t>
            </a:r>
            <a:r>
              <a:rPr lang="en-US" sz="1400" dirty="0" smtClean="0"/>
              <a:t>)</a:t>
            </a:r>
            <a:endParaRPr lang="en-US" sz="1400" dirty="0"/>
          </a:p>
        </p:txBody>
      </p:sp>
      <p:sp>
        <p:nvSpPr>
          <p:cNvPr id="46" name="Rectangle 1024013"/>
          <p:cNvSpPr>
            <a:spLocks noChangeArrowheads="1"/>
          </p:cNvSpPr>
          <p:nvPr/>
        </p:nvSpPr>
        <p:spPr bwMode="gray">
          <a:xfrm>
            <a:off x="764975" y="3871337"/>
            <a:ext cx="1219200" cy="307773"/>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400" dirty="0" smtClean="0"/>
              <a:t>手机</a:t>
            </a:r>
            <a:endParaRPr lang="en-US" sz="1400" dirty="0"/>
          </a:p>
        </p:txBody>
      </p:sp>
      <p:sp>
        <p:nvSpPr>
          <p:cNvPr id="47" name="Rectangle 1024013"/>
          <p:cNvSpPr>
            <a:spLocks noChangeArrowheads="1"/>
          </p:cNvSpPr>
          <p:nvPr/>
        </p:nvSpPr>
        <p:spPr bwMode="black">
          <a:xfrm>
            <a:off x="4131365" y="5956016"/>
            <a:ext cx="19050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Outlook (</a:t>
            </a:r>
            <a:r>
              <a:rPr lang="zh-CN" altLang="en-US" sz="1200" dirty="0" smtClean="0"/>
              <a:t>内部用户</a:t>
            </a:r>
            <a:r>
              <a:rPr lang="en-US" sz="1200" dirty="0" smtClean="0"/>
              <a:t>)</a:t>
            </a:r>
            <a:endParaRPr lang="en-US" sz="1200" dirty="0"/>
          </a:p>
        </p:txBody>
      </p:sp>
      <p:cxnSp>
        <p:nvCxnSpPr>
          <p:cNvPr id="48" name="Straight Connector 47"/>
          <p:cNvCxnSpPr>
            <a:stCxn id="10" idx="0"/>
          </p:cNvCxnSpPr>
          <p:nvPr/>
        </p:nvCxnSpPr>
        <p:spPr>
          <a:xfrm rot="5400000">
            <a:off x="5412045" y="5019849"/>
            <a:ext cx="217406" cy="5409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2" idx="3"/>
            <a:endCxn id="46" idx="3"/>
          </p:cNvCxnSpPr>
          <p:nvPr/>
        </p:nvCxnSpPr>
        <p:spPr>
          <a:xfrm flipH="1" flipV="1">
            <a:off x="1984175" y="4025224"/>
            <a:ext cx="1978225" cy="748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2" idx="3"/>
          </p:cNvCxnSpPr>
          <p:nvPr/>
        </p:nvCxnSpPr>
        <p:spPr>
          <a:xfrm flipH="1">
            <a:off x="2179216" y="4773432"/>
            <a:ext cx="1783184" cy="33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2" idx="3"/>
          </p:cNvCxnSpPr>
          <p:nvPr/>
        </p:nvCxnSpPr>
        <p:spPr>
          <a:xfrm flipH="1">
            <a:off x="2362200" y="4773432"/>
            <a:ext cx="1600200" cy="76073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2" name="Rectangle 1024072"/>
          <p:cNvPicPr>
            <a:picLocks noChangeAspect="1" noChangeArrowheads="1"/>
          </p:cNvPicPr>
          <p:nvPr/>
        </p:nvPicPr>
        <p:blipFill>
          <a:blip r:embed="rId3" cstate="print"/>
          <a:srcRect/>
          <a:stretch>
            <a:fillRect/>
          </a:stretch>
        </p:blipFill>
        <p:spPr bwMode="gray">
          <a:xfrm>
            <a:off x="3506202" y="4133352"/>
            <a:ext cx="456198" cy="1280160"/>
          </a:xfrm>
          <a:prstGeom prst="rect">
            <a:avLst/>
          </a:prstGeom>
          <a:noFill/>
          <a:ln w="9525">
            <a:noFill/>
            <a:miter lim="800000"/>
            <a:headEnd/>
            <a:tailEnd/>
          </a:ln>
        </p:spPr>
      </p:pic>
      <p:pic>
        <p:nvPicPr>
          <p:cNvPr id="53"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7162801" y="4800600"/>
            <a:ext cx="384987" cy="628650"/>
          </a:xfrm>
          <a:prstGeom prst="rect">
            <a:avLst/>
          </a:prstGeom>
          <a:noFill/>
        </p:spPr>
      </p:pic>
      <p:sp>
        <p:nvSpPr>
          <p:cNvPr id="54" name="Rectangle 1024013"/>
          <p:cNvSpPr>
            <a:spLocks noChangeArrowheads="1"/>
          </p:cNvSpPr>
          <p:nvPr/>
        </p:nvSpPr>
        <p:spPr bwMode="black">
          <a:xfrm>
            <a:off x="6407425" y="5548917"/>
            <a:ext cx="19050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altLang="zh-CN" sz="1200" dirty="0" smtClean="0"/>
              <a:t>LOB</a:t>
            </a:r>
            <a:r>
              <a:rPr lang="zh-CN" altLang="en-US" sz="1200" dirty="0" smtClean="0"/>
              <a:t> 应用</a:t>
            </a:r>
            <a:endParaRPr lang="en-US" sz="1200" dirty="0"/>
          </a:p>
        </p:txBody>
      </p:sp>
      <p:cxnSp>
        <p:nvCxnSpPr>
          <p:cNvPr id="55" name="Straight Connector 54"/>
          <p:cNvCxnSpPr>
            <a:stCxn id="17" idx="3"/>
            <a:endCxn id="53" idx="1"/>
          </p:cNvCxnSpPr>
          <p:nvPr/>
        </p:nvCxnSpPr>
        <p:spPr>
          <a:xfrm>
            <a:off x="6556513" y="4779208"/>
            <a:ext cx="606288" cy="335717"/>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6" name="Group 43"/>
          <p:cNvGrpSpPr>
            <a:grpSpLocks/>
          </p:cNvGrpSpPr>
          <p:nvPr/>
        </p:nvGrpSpPr>
        <p:grpSpPr bwMode="auto">
          <a:xfrm>
            <a:off x="1790700" y="3813312"/>
            <a:ext cx="647700" cy="533400"/>
            <a:chOff x="140" y="2400"/>
            <a:chExt cx="408" cy="336"/>
          </a:xfrm>
        </p:grpSpPr>
        <p:sp>
          <p:nvSpPr>
            <p:cNvPr id="57" name="Oval 1024043"/>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latin typeface="Arial" pitchFamily="34" charset="0"/>
              </a:endParaRPr>
            </a:p>
          </p:txBody>
        </p:sp>
        <p:pic>
          <p:nvPicPr>
            <p:cNvPr id="58" name="Rectangle 1024044"/>
            <p:cNvPicPr>
              <a:picLocks noChangeAspect="1" noChangeArrowheads="1"/>
            </p:cNvPicPr>
            <p:nvPr/>
          </p:nvPicPr>
          <p:blipFill>
            <a:blip r:embed="rId9" cstate="print"/>
            <a:srcRect/>
            <a:stretch>
              <a:fillRect/>
            </a:stretch>
          </p:blipFill>
          <p:spPr bwMode="gray">
            <a:xfrm>
              <a:off x="244" y="2400"/>
              <a:ext cx="188" cy="288"/>
            </a:xfrm>
            <a:prstGeom prst="rect">
              <a:avLst/>
            </a:prstGeom>
            <a:noFill/>
            <a:ln w="9525">
              <a:noFill/>
              <a:miter lim="800000"/>
              <a:headEnd/>
              <a:tailEnd/>
            </a:ln>
          </p:spPr>
        </p:pic>
      </p:grpSp>
      <p:cxnSp>
        <p:nvCxnSpPr>
          <p:cNvPr id="59" name="Straight Connector 58"/>
          <p:cNvCxnSpPr/>
          <p:nvPr/>
        </p:nvCxnSpPr>
        <p:spPr>
          <a:xfrm rot="10800000" flipV="1">
            <a:off x="4876801" y="3784308"/>
            <a:ext cx="241853" cy="184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4948078" y="3581606"/>
            <a:ext cx="167262" cy="5611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 name="Rectangle 1024028"/>
          <p:cNvPicPr>
            <a:picLocks noChangeAspect="1" noChangeArrowheads="1"/>
          </p:cNvPicPr>
          <p:nvPr/>
        </p:nvPicPr>
        <p:blipFill>
          <a:blip r:embed="rId10" cstate="print"/>
          <a:srcRect/>
          <a:stretch>
            <a:fillRect/>
          </a:stretch>
        </p:blipFill>
        <p:spPr bwMode="gray">
          <a:xfrm>
            <a:off x="4712758" y="3763616"/>
            <a:ext cx="316442" cy="371475"/>
          </a:xfrm>
          <a:prstGeom prst="rect">
            <a:avLst/>
          </a:prstGeom>
          <a:noFill/>
          <a:ln w="9525">
            <a:noFill/>
            <a:miter lim="800000"/>
            <a:headEnd/>
            <a:tailEnd/>
          </a:ln>
        </p:spPr>
      </p:pic>
      <p:pic>
        <p:nvPicPr>
          <p:cNvPr id="62" name="Rectangle 1024028"/>
          <p:cNvPicPr>
            <a:picLocks noChangeAspect="1" noChangeArrowheads="1"/>
          </p:cNvPicPr>
          <p:nvPr/>
        </p:nvPicPr>
        <p:blipFill>
          <a:blip r:embed="rId10" cstate="print"/>
          <a:srcRect/>
          <a:stretch>
            <a:fillRect/>
          </a:stretch>
        </p:blipFill>
        <p:spPr bwMode="gray">
          <a:xfrm>
            <a:off x="4697896" y="3369364"/>
            <a:ext cx="316442" cy="371475"/>
          </a:xfrm>
          <a:prstGeom prst="rect">
            <a:avLst/>
          </a:prstGeom>
          <a:noFill/>
          <a:ln w="9525">
            <a:noFill/>
            <a:miter lim="800000"/>
            <a:headEnd/>
            <a:tailEnd/>
          </a:ln>
        </p:spPr>
      </p:pic>
    </p:spTree>
    <p:extLst>
      <p:ext uri="{BB962C8B-B14F-4D97-AF65-F5344CB8AC3E}">
        <p14:creationId xmlns:p14="http://schemas.microsoft.com/office/powerpoint/2010/main" xmlns="" val="244464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商业价值</a:t>
            </a:r>
            <a:endParaRPr lang="zh-CN" altLang="en-US" dirty="0"/>
          </a:p>
        </p:txBody>
      </p:sp>
      <p:sp>
        <p:nvSpPr>
          <p:cNvPr id="3" name="内容占位符 2"/>
          <p:cNvSpPr>
            <a:spLocks noGrp="1"/>
          </p:cNvSpPr>
          <p:nvPr>
            <p:ph idx="1"/>
          </p:nvPr>
        </p:nvSpPr>
        <p:spPr/>
        <p:txBody>
          <a:bodyPr/>
          <a:lstStyle/>
          <a:p>
            <a:r>
              <a:rPr lang="zh-CN" altLang="en-US" dirty="0"/>
              <a:t>信</a:t>
            </a:r>
            <a:r>
              <a:rPr lang="zh-CN" altLang="en-US" dirty="0" smtClean="0"/>
              <a:t>息交换的效率和安全极大影响企业竞争力</a:t>
            </a:r>
            <a:endParaRPr lang="en-US" altLang="zh-CN" dirty="0" smtClean="0"/>
          </a:p>
          <a:p>
            <a:endParaRPr lang="en-US" altLang="zh-CN" dirty="0" smtClean="0"/>
          </a:p>
          <a:p>
            <a:r>
              <a:rPr lang="zh-CN" altLang="en-US" dirty="0" smtClean="0"/>
              <a:t>信息工作者们需要</a:t>
            </a:r>
            <a:endParaRPr lang="en-US" altLang="zh-CN" dirty="0" smtClean="0"/>
          </a:p>
          <a:p>
            <a:pPr lvl="1"/>
            <a:r>
              <a:rPr lang="zh-CN" altLang="en-US" dirty="0" smtClean="0"/>
              <a:t>随时随地访问电子邮件</a:t>
            </a:r>
            <a:endParaRPr lang="en-US" altLang="zh-CN" dirty="0" smtClean="0"/>
          </a:p>
          <a:p>
            <a:pPr lvl="1"/>
            <a:r>
              <a:rPr lang="zh-CN" altLang="en-US" dirty="0" smtClean="0"/>
              <a:t>管理不断增长的信息量</a:t>
            </a:r>
            <a:endParaRPr lang="en-US" altLang="zh-CN" dirty="0" smtClean="0"/>
          </a:p>
          <a:p>
            <a:pPr lvl="1"/>
            <a:r>
              <a:rPr lang="zh-CN" altLang="en-US" dirty="0" smtClean="0"/>
              <a:t>整</a:t>
            </a:r>
            <a:r>
              <a:rPr lang="zh-CN" altLang="en-US" dirty="0"/>
              <a:t>合</a:t>
            </a:r>
            <a:r>
              <a:rPr lang="zh-CN" altLang="en-US" dirty="0" smtClean="0"/>
              <a:t>电子邮件、语音邮件、即时消息、短信</a:t>
            </a:r>
            <a:endParaRPr lang="en-US" altLang="zh-CN" dirty="0" smtClean="0"/>
          </a:p>
          <a:p>
            <a:pPr lvl="1"/>
            <a:r>
              <a:rPr lang="zh-CN" altLang="en-US" dirty="0" smtClean="0"/>
              <a:t>了解他人当前状态</a:t>
            </a:r>
            <a:endParaRPr lang="en-US" altLang="zh-CN" dirty="0" smtClean="0"/>
          </a:p>
          <a:p>
            <a:endParaRPr lang="en-US" altLang="zh-CN" dirty="0" smtClean="0"/>
          </a:p>
          <a:p>
            <a:r>
              <a:rPr lang="en-US" altLang="zh-CN" dirty="0" smtClean="0"/>
              <a:t>IT</a:t>
            </a:r>
            <a:r>
              <a:rPr lang="zh-CN" altLang="en-US" dirty="0" smtClean="0"/>
              <a:t>管理人员需要</a:t>
            </a:r>
            <a:endParaRPr lang="en-US" altLang="zh-CN" dirty="0" smtClean="0"/>
          </a:p>
          <a:p>
            <a:pPr lvl="1"/>
            <a:r>
              <a:rPr lang="zh-CN" altLang="en-US" dirty="0"/>
              <a:t>灵活高</a:t>
            </a:r>
            <a:r>
              <a:rPr lang="zh-CN" altLang="en-US" dirty="0" smtClean="0"/>
              <a:t>效的</a:t>
            </a:r>
            <a:r>
              <a:rPr lang="en-US" altLang="zh-CN" dirty="0" smtClean="0"/>
              <a:t>IT</a:t>
            </a:r>
            <a:r>
              <a:rPr lang="zh-CN" altLang="en-US" dirty="0" smtClean="0"/>
              <a:t>管理</a:t>
            </a:r>
            <a:endParaRPr lang="en-US" altLang="zh-CN" dirty="0" smtClean="0"/>
          </a:p>
          <a:p>
            <a:pPr lvl="1"/>
            <a:r>
              <a:rPr lang="zh-CN" altLang="en-US" dirty="0" smtClean="0"/>
              <a:t>周全方便的安全控制</a:t>
            </a:r>
            <a:endParaRPr lang="en-US" altLang="zh-CN" dirty="0" smtClean="0"/>
          </a:p>
          <a:p>
            <a:endParaRPr lang="en-US" altLang="zh-CN" dirty="0"/>
          </a:p>
        </p:txBody>
      </p:sp>
      <p:sp>
        <p:nvSpPr>
          <p:cNvPr id="4" name="Parallelogram 3"/>
          <p:cNvSpPr/>
          <p:nvPr/>
        </p:nvSpPr>
        <p:spPr>
          <a:xfrm rot="20999553">
            <a:off x="-226002" y="2953798"/>
            <a:ext cx="9561405" cy="1292147"/>
          </a:xfrm>
          <a:prstGeom prst="parallelogram">
            <a:avLst>
              <a:gd name="adj" fmla="val 60435"/>
            </a:avLst>
          </a:prstGeom>
          <a:solidFill>
            <a:srgbClr val="F0563C"/>
          </a:solidFill>
          <a:ln>
            <a:noFill/>
          </a:ln>
          <a:effectLst>
            <a:outerShdw blurRad="50800" dist="38100" dir="2700000" algn="tl" rotWithShape="0">
              <a:prstClr val="black">
                <a:alpha val="40000"/>
              </a:prstClr>
            </a:outerShdw>
            <a:softEdge rad="635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solidFill>
                  <a:srgbClr val="E9E78D"/>
                </a:solidFill>
              </a:rPr>
              <a:t>Exchange Server 2010 </a:t>
            </a:r>
            <a:r>
              <a:rPr lang="zh-CN" altLang="en-US" sz="2400" b="1" dirty="0" smtClean="0">
                <a:solidFill>
                  <a:srgbClr val="E9E78D"/>
                </a:solidFill>
              </a:rPr>
              <a:t>为您带来</a:t>
            </a:r>
            <a:endParaRPr lang="en-US" altLang="zh-CN" sz="2400" b="1" dirty="0" smtClean="0">
              <a:solidFill>
                <a:srgbClr val="E9E78D"/>
              </a:solidFill>
            </a:endParaRPr>
          </a:p>
          <a:p>
            <a:pPr algn="ctr"/>
            <a:r>
              <a:rPr lang="zh-CN" altLang="en-US" sz="2400" b="1" dirty="0" smtClean="0">
                <a:solidFill>
                  <a:srgbClr val="E9E78D"/>
                </a:solidFill>
              </a:rPr>
              <a:t>可随处访问、集成多种通讯手段、高效安</a:t>
            </a:r>
            <a:r>
              <a:rPr lang="zh-CN" altLang="en-US" sz="2400" b="1" dirty="0">
                <a:solidFill>
                  <a:srgbClr val="E9E78D"/>
                </a:solidFill>
              </a:rPr>
              <a:t>全的</a:t>
            </a:r>
            <a:endParaRPr lang="en-US" altLang="zh-CN" sz="2400" b="1" dirty="0" smtClean="0">
              <a:solidFill>
                <a:srgbClr val="E9E78D"/>
              </a:solidFill>
            </a:endParaRPr>
          </a:p>
          <a:p>
            <a:pPr algn="ctr"/>
            <a:r>
              <a:rPr lang="zh-CN" altLang="en-US" sz="2400" b="1" dirty="0" smtClean="0">
                <a:solidFill>
                  <a:srgbClr val="E9E78D"/>
                </a:solidFill>
              </a:rPr>
              <a:t>移</a:t>
            </a:r>
            <a:r>
              <a:rPr lang="zh-CN" altLang="en-US" sz="2400" b="1" dirty="0">
                <a:solidFill>
                  <a:srgbClr val="E9E78D"/>
                </a:solidFill>
              </a:rPr>
              <a:t>动办</a:t>
            </a:r>
            <a:r>
              <a:rPr lang="zh-CN" altLang="en-US" sz="2400" b="1" dirty="0" smtClean="0">
                <a:solidFill>
                  <a:srgbClr val="E9E78D"/>
                </a:solidFill>
              </a:rPr>
              <a:t>公新体</a:t>
            </a:r>
            <a:r>
              <a:rPr lang="zh-CN" altLang="en-US" sz="2400" b="1" dirty="0">
                <a:solidFill>
                  <a:srgbClr val="E9E78D"/>
                </a:solidFill>
              </a:rPr>
              <a:t>验</a:t>
            </a:r>
            <a:endParaRPr lang="en-US" sz="2400" b="1" dirty="0">
              <a:solidFill>
                <a:srgbClr val="E9E78D"/>
              </a:solidFill>
            </a:endParaRPr>
          </a:p>
        </p:txBody>
      </p:sp>
    </p:spTree>
    <p:extLst>
      <p:ext uri="{BB962C8B-B14F-4D97-AF65-F5344CB8AC3E}">
        <p14:creationId xmlns:p14="http://schemas.microsoft.com/office/powerpoint/2010/main" xmlns="" val="14350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95818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980728"/>
            <a:ext cx="3680497"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en-US" altLang="zh-CN" dirty="0" smtClean="0"/>
              <a:t>Outlook Web Access (OWA)</a:t>
            </a:r>
            <a:endParaRPr lang="zh-CN" altLang="en-US" dirty="0"/>
          </a:p>
        </p:txBody>
      </p:sp>
      <p:sp>
        <p:nvSpPr>
          <p:cNvPr id="9" name="内容占位符 2"/>
          <p:cNvSpPr>
            <a:spLocks noGrp="1"/>
          </p:cNvSpPr>
          <p:nvPr>
            <p:ph idx="1"/>
          </p:nvPr>
        </p:nvSpPr>
        <p:spPr>
          <a:xfrm>
            <a:off x="457200" y="1600200"/>
            <a:ext cx="3754760" cy="4525963"/>
          </a:xfrm>
        </p:spPr>
        <p:txBody>
          <a:bodyPr/>
          <a:lstStyle/>
          <a:p>
            <a:r>
              <a:rPr lang="zh-CN" altLang="en-US" sz="1800" dirty="0" smtClean="0"/>
              <a:t>多浏览器支持</a:t>
            </a:r>
            <a:endParaRPr lang="en-US" altLang="zh-CN" sz="1800" dirty="0" smtClean="0"/>
          </a:p>
          <a:p>
            <a:pPr lvl="1"/>
            <a:r>
              <a:rPr lang="en-US" altLang="zh-CN" sz="1800" dirty="0" smtClean="0"/>
              <a:t>Firefox 3</a:t>
            </a:r>
          </a:p>
          <a:p>
            <a:pPr lvl="1"/>
            <a:r>
              <a:rPr lang="en-US" altLang="zh-CN" sz="1800" dirty="0" smtClean="0"/>
              <a:t>Safari 3</a:t>
            </a:r>
          </a:p>
          <a:p>
            <a:pPr lvl="1"/>
            <a:r>
              <a:rPr lang="en-US" altLang="zh-CN" sz="1800" dirty="0" smtClean="0"/>
              <a:t>Internet Explorer 7/8</a:t>
            </a:r>
          </a:p>
          <a:p>
            <a:r>
              <a:rPr lang="zh-CN" altLang="en-US" sz="1800" dirty="0"/>
              <a:t>应</a:t>
            </a:r>
            <a:r>
              <a:rPr lang="zh-CN" altLang="en-US" sz="1800" dirty="0" smtClean="0"/>
              <a:t>对信息过量</a:t>
            </a:r>
            <a:endParaRPr lang="en-US" altLang="zh-CN" sz="1800" dirty="0" smtClean="0"/>
          </a:p>
          <a:p>
            <a:pPr lvl="1"/>
            <a:r>
              <a:rPr lang="zh-CN" altLang="en-US" sz="1800" dirty="0" smtClean="0"/>
              <a:t>邮件会话</a:t>
            </a:r>
            <a:endParaRPr lang="en-US" altLang="zh-CN" sz="1800" dirty="0" smtClean="0"/>
          </a:p>
          <a:p>
            <a:pPr lvl="1"/>
            <a:r>
              <a:rPr lang="zh-CN" altLang="en-US" sz="1800" dirty="0" smtClean="0"/>
              <a:t>搜索和筛选器</a:t>
            </a:r>
            <a:endParaRPr lang="en-US" altLang="zh-CN" sz="1800" dirty="0" smtClean="0"/>
          </a:p>
          <a:p>
            <a:pPr lvl="1"/>
            <a:r>
              <a:rPr lang="zh-CN" altLang="en-US" sz="1800" dirty="0"/>
              <a:t>邮</a:t>
            </a:r>
            <a:r>
              <a:rPr lang="zh-CN" altLang="en-US" sz="1800" dirty="0" smtClean="0"/>
              <a:t>件收藏夹</a:t>
            </a:r>
            <a:endParaRPr lang="en-US" altLang="zh-CN" sz="1800" dirty="0" smtClean="0"/>
          </a:p>
          <a:p>
            <a:pPr lvl="1"/>
            <a:r>
              <a:rPr lang="en-US" altLang="zh-CN" sz="1800" dirty="0" smtClean="0"/>
              <a:t>VLV</a:t>
            </a:r>
          </a:p>
          <a:p>
            <a:r>
              <a:rPr lang="zh-CN" altLang="en-US" sz="1800" dirty="0" smtClean="0"/>
              <a:t>集成各种通讯方式</a:t>
            </a:r>
            <a:endParaRPr lang="en-US" altLang="zh-CN" sz="1800" dirty="0" smtClean="0"/>
          </a:p>
          <a:p>
            <a:pPr lvl="1"/>
            <a:r>
              <a:rPr lang="zh-CN" altLang="en-US" sz="1800" dirty="0" smtClean="0"/>
              <a:t>即时消息</a:t>
            </a:r>
            <a:r>
              <a:rPr lang="en-US" altLang="zh-CN" sz="1800" dirty="0" smtClean="0"/>
              <a:t>IM</a:t>
            </a:r>
            <a:r>
              <a:rPr lang="zh-CN" altLang="en-US" sz="1800" dirty="0" smtClean="0"/>
              <a:t>，查看设置状态</a:t>
            </a:r>
            <a:endParaRPr lang="en-US" altLang="zh-CN" sz="1800" dirty="0" smtClean="0"/>
          </a:p>
          <a:p>
            <a:pPr lvl="1"/>
            <a:r>
              <a:rPr lang="zh-CN" altLang="en-US" sz="1800" dirty="0" smtClean="0"/>
              <a:t>同步和收发短信</a:t>
            </a:r>
            <a:endParaRPr lang="en-US" altLang="zh-CN" sz="1800" dirty="0" smtClean="0"/>
          </a:p>
          <a:p>
            <a:pPr lvl="1"/>
            <a:r>
              <a:rPr lang="zh-CN" altLang="en-US" sz="1800" dirty="0" smtClean="0"/>
              <a:t>更直观的语音邮件浏览</a:t>
            </a:r>
            <a:endParaRPr lang="en-US" altLang="zh-CN" sz="1800" dirty="0" smtClean="0"/>
          </a:p>
          <a:p>
            <a:pPr lvl="1"/>
            <a:r>
              <a:rPr lang="zh-CN" altLang="en-US" sz="1800" dirty="0"/>
              <a:t>组</a:t>
            </a:r>
            <a:r>
              <a:rPr lang="zh-CN" altLang="en-US" sz="1800" dirty="0" smtClean="0"/>
              <a:t>织内和组织间的日历共享</a:t>
            </a:r>
            <a:endParaRPr lang="en-US" altLang="zh-CN" sz="1800" dirty="0"/>
          </a:p>
        </p:txBody>
      </p:sp>
      <p:sp>
        <p:nvSpPr>
          <p:cNvPr id="10" name="内容占位符 2"/>
          <p:cNvSpPr txBox="1">
            <a:spLocks/>
          </p:cNvSpPr>
          <p:nvPr/>
        </p:nvSpPr>
        <p:spPr>
          <a:xfrm>
            <a:off x="4364360" y="5095725"/>
            <a:ext cx="4024064" cy="193367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kern="1200">
                <a:solidFill>
                  <a:schemeClr val="accent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Wingdings" pitchFamily="2" charset="2"/>
              <a:buChar char="l"/>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800" dirty="0" smtClean="0"/>
              <a:t>信息保护和控制</a:t>
            </a:r>
            <a:endParaRPr lang="en-US" altLang="zh-CN" sz="1800" dirty="0" smtClean="0"/>
          </a:p>
          <a:p>
            <a:pPr lvl="1"/>
            <a:r>
              <a:rPr lang="zh-CN" altLang="en-US" sz="1800" dirty="0" smtClean="0"/>
              <a:t>撰写</a:t>
            </a:r>
            <a:r>
              <a:rPr lang="en-US" altLang="zh-CN" sz="1800" dirty="0" smtClean="0"/>
              <a:t>/</a:t>
            </a:r>
            <a:r>
              <a:rPr lang="zh-CN" altLang="en-US" sz="1800" dirty="0" smtClean="0"/>
              <a:t>浏览</a:t>
            </a:r>
            <a:r>
              <a:rPr lang="en-US" altLang="zh-CN" sz="1800" dirty="0" smtClean="0"/>
              <a:t>IRM</a:t>
            </a:r>
            <a:r>
              <a:rPr lang="zh-CN" altLang="en-US" sz="1800" dirty="0" smtClean="0"/>
              <a:t>加密邮件</a:t>
            </a:r>
            <a:r>
              <a:rPr lang="en-US" altLang="zh-CN" sz="1800" dirty="0" smtClean="0"/>
              <a:t>(</a:t>
            </a:r>
            <a:r>
              <a:rPr lang="zh-CN" altLang="en-US" sz="1800" dirty="0" smtClean="0"/>
              <a:t>无</a:t>
            </a:r>
            <a:r>
              <a:rPr lang="zh-CN" altLang="en-US" sz="1800" dirty="0"/>
              <a:t>插</a:t>
            </a:r>
            <a:r>
              <a:rPr lang="zh-CN" altLang="en-US" sz="1800" dirty="0" smtClean="0"/>
              <a:t>件</a:t>
            </a:r>
            <a:r>
              <a:rPr lang="en-US" altLang="zh-CN" sz="1800" dirty="0" smtClean="0"/>
              <a:t>)</a:t>
            </a:r>
          </a:p>
          <a:p>
            <a:pPr lvl="1"/>
            <a:r>
              <a:rPr lang="en-US" altLang="zh-CN" sz="1800" dirty="0" smtClean="0"/>
              <a:t>MailTips</a:t>
            </a:r>
          </a:p>
          <a:p>
            <a:pPr lvl="1"/>
            <a:r>
              <a:rPr lang="zh-CN" altLang="en-US" sz="1800" dirty="0"/>
              <a:t>传</a:t>
            </a:r>
            <a:r>
              <a:rPr lang="zh-CN" altLang="en-US" sz="1800" dirty="0" smtClean="0"/>
              <a:t>输访问规则</a:t>
            </a:r>
            <a:endParaRPr lang="en-US" altLang="zh-CN" sz="1800" dirty="0" smtClean="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1412776"/>
            <a:ext cx="3888432" cy="2706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2" y="3169963"/>
            <a:ext cx="1368152" cy="1195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srcRect/>
          <a:stretch>
            <a:fillRect/>
          </a:stretch>
        </p:blipFill>
        <p:spPr bwMode="auto">
          <a:xfrm>
            <a:off x="7020272" y="3501008"/>
            <a:ext cx="1807776" cy="1714784"/>
          </a:xfrm>
          <a:prstGeom prst="rect">
            <a:avLst/>
          </a:prstGeom>
          <a:noFill/>
          <a:ln w="9525">
            <a:noFill/>
            <a:miter lim="800000"/>
            <a:headEnd/>
            <a:tailEnd/>
          </a:ln>
          <a:effectLst/>
        </p:spPr>
      </p:pic>
    </p:spTree>
    <p:extLst>
      <p:ext uri="{BB962C8B-B14F-4D97-AF65-F5344CB8AC3E}">
        <p14:creationId xmlns:p14="http://schemas.microsoft.com/office/powerpoint/2010/main" xmlns="" val="128663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a:t>
            </a:r>
            <a:r>
              <a:rPr lang="zh-CN" altLang="en-US" dirty="0" smtClean="0"/>
              <a:t>音邮件</a:t>
            </a:r>
            <a:endParaRPr lang="zh-CN" altLang="en-US" dirty="0"/>
          </a:p>
        </p:txBody>
      </p:sp>
      <p:pic>
        <p:nvPicPr>
          <p:cNvPr id="6" name="Picture 2"/>
          <p:cNvPicPr>
            <a:picLocks noChangeAspect="1" noChangeArrowheads="1"/>
          </p:cNvPicPr>
          <p:nvPr/>
        </p:nvPicPr>
        <p:blipFill>
          <a:blip r:embed="rId3"/>
          <a:srcRect/>
          <a:stretch>
            <a:fillRect/>
          </a:stretch>
        </p:blipFill>
        <p:spPr bwMode="auto">
          <a:xfrm>
            <a:off x="304799" y="1538422"/>
            <a:ext cx="8515351" cy="5062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52425" y="980728"/>
            <a:ext cx="3531736" cy="461665"/>
          </a:xfrm>
          <a:prstGeom prst="rect">
            <a:avLst/>
          </a:prstGeom>
          <a:noFill/>
        </p:spPr>
        <p:txBody>
          <a:bodyPr wrap="none" rtlCol="0">
            <a:spAutoFit/>
          </a:bodyPr>
          <a:lstStyle/>
          <a:p>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语音邮件为</a:t>
            </a:r>
            <a:r>
              <a:rPr lang="en-US" altLang="zh-CN"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MP3</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格式附件</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TextBox 7"/>
          <p:cNvSpPr txBox="1"/>
          <p:nvPr/>
        </p:nvSpPr>
        <p:spPr>
          <a:xfrm>
            <a:off x="352425" y="980728"/>
            <a:ext cx="2339102" cy="461665"/>
          </a:xfrm>
          <a:prstGeom prst="rect">
            <a:avLst/>
          </a:prstGeom>
          <a:noFill/>
        </p:spPr>
        <p:txBody>
          <a:bodyPr wrap="none" rtlCol="0">
            <a:spAutoFit/>
          </a:bodyPr>
          <a:lstStyle/>
          <a:p>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内嵌语音播放器</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TextBox 8"/>
          <p:cNvSpPr txBox="1"/>
          <p:nvPr/>
        </p:nvSpPr>
        <p:spPr>
          <a:xfrm>
            <a:off x="352425" y="980728"/>
            <a:ext cx="2031325" cy="461665"/>
          </a:xfrm>
          <a:prstGeom prst="rect">
            <a:avLst/>
          </a:prstGeom>
          <a:noFill/>
        </p:spPr>
        <p:txBody>
          <a:bodyPr wrap="none" rtlCol="0">
            <a:spAutoFit/>
          </a:bodyPr>
          <a:lstStyle/>
          <a:p>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语音</a:t>
            </a:r>
            <a:r>
              <a:rPr lang="zh-CN" altLang="en-US" sz="2400" dirty="0">
                <a:gradFill>
                  <a:gsLst>
                    <a:gs pos="0">
                      <a:schemeClr val="tx1"/>
                    </a:gs>
                    <a:gs pos="100000">
                      <a:schemeClr val="tx1"/>
                    </a:gs>
                  </a:gsLst>
                  <a:lin ang="5400000" scaled="0"/>
                </a:gradFill>
                <a:effectLst>
                  <a:outerShdw blurRad="38100" dist="38100" dir="2700000" algn="tl">
                    <a:srgbClr val="000000">
                      <a:alpha val="43137"/>
                    </a:srgbClr>
                  </a:outerShdw>
                </a:effectLst>
              </a:rPr>
              <a:t>邮</a:t>
            </a:r>
            <a:r>
              <a:rPr lang="zh-CN" alt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件预览</a:t>
            </a:r>
            <a:endPar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ectangle 9"/>
          <p:cNvSpPr/>
          <p:nvPr/>
        </p:nvSpPr>
        <p:spPr bwMode="auto">
          <a:xfrm>
            <a:off x="4962525" y="3171825"/>
            <a:ext cx="1790700" cy="180975"/>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4314825" y="3476625"/>
            <a:ext cx="1676400" cy="38100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4324350" y="3962400"/>
            <a:ext cx="1314450" cy="190500"/>
          </a:xfrm>
          <a:prstGeom prst="rect">
            <a:avLst/>
          </a:prstGeom>
          <a:noFill/>
          <a:ln w="3492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3" name="Straight Connector 12"/>
          <p:cNvCxnSpPr/>
          <p:nvPr/>
        </p:nvCxnSpPr>
        <p:spPr>
          <a:xfrm rot="10800000">
            <a:off x="6124576" y="5048250"/>
            <a:ext cx="390525" cy="1588"/>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3351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9" grpId="2"/>
      <p:bldP spid="10" grpId="0" animBg="1"/>
      <p:bldP spid="10" grpId="1" animBg="1"/>
      <p:bldP spid="11" grpId="0" animBg="1"/>
      <p:bldP spid="11" grpId="1" animBg="1"/>
      <p:bldP spid="12" grpId="0" animBg="1"/>
      <p:bldP spid="12" grpId="1" animBg="1"/>
      <p:bldP spid="1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OWA </a:t>
            </a:r>
            <a:r>
              <a:rPr lang="zh-CN" altLang="en-US" dirty="0" smtClean="0"/>
              <a:t>浏览器支持</a:t>
            </a:r>
            <a:endParaRPr lang="zh-CN" altLang="en-US" dirty="0"/>
          </a:p>
        </p:txBody>
      </p:sp>
      <p:sp>
        <p:nvSpPr>
          <p:cNvPr id="6" name="Rounded Rectangle 5"/>
          <p:cNvSpPr/>
          <p:nvPr/>
        </p:nvSpPr>
        <p:spPr bwMode="auto">
          <a:xfrm>
            <a:off x="4876800" y="1704974"/>
            <a:ext cx="4124325" cy="460057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Footer Placeholder 4"/>
          <p:cNvSpPr txBox="1">
            <a:spLocks/>
          </p:cNvSpPr>
          <p:nvPr/>
        </p:nvSpPr>
        <p:spPr>
          <a:xfrm>
            <a:off x="0" y="8480425"/>
            <a:ext cx="2895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Microsoft Confidential</a:t>
            </a:r>
            <a:endParaRPr lang="en-US"/>
          </a:p>
        </p:txBody>
      </p:sp>
      <p:sp>
        <p:nvSpPr>
          <p:cNvPr id="8" name="Rounded Rectangle 7"/>
          <p:cNvSpPr/>
          <p:nvPr/>
        </p:nvSpPr>
        <p:spPr bwMode="auto">
          <a:xfrm>
            <a:off x="457199" y="1704975"/>
            <a:ext cx="3933825" cy="4591050"/>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smtClean="0">
              <a:solidFill>
                <a:srgbClr val="FFFFFF"/>
              </a:solidFill>
            </a:endParaRPr>
          </a:p>
        </p:txBody>
      </p:sp>
      <p:sp>
        <p:nvSpPr>
          <p:cNvPr id="9" name="Text Box 52"/>
          <p:cNvSpPr txBox="1">
            <a:spLocks noChangeArrowheads="1"/>
          </p:cNvSpPr>
          <p:nvPr/>
        </p:nvSpPr>
        <p:spPr bwMode="auto">
          <a:xfrm>
            <a:off x="745709" y="1793430"/>
            <a:ext cx="3356804" cy="503980"/>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7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OWA Premium</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pic>
        <p:nvPicPr>
          <p:cNvPr id="10"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5019674" y="3168240"/>
            <a:ext cx="1611923" cy="1550221"/>
          </a:xfrm>
          <a:prstGeom prst="rect">
            <a:avLst/>
          </a:prstGeom>
          <a:noFill/>
        </p:spPr>
      </p:pic>
      <p:pic>
        <p:nvPicPr>
          <p:cNvPr id="11" name="Picture 4" descr="http://www.mozilla.com/img/press/firefox-logo.png"/>
          <p:cNvPicPr>
            <a:picLocks noChangeAspect="1" noChangeArrowheads="1"/>
          </p:cNvPicPr>
          <p:nvPr/>
        </p:nvPicPr>
        <p:blipFill>
          <a:blip r:embed="rId5" cstate="print"/>
          <a:srcRect l="14130" t="13098" r="12826" b="14511"/>
          <a:stretch>
            <a:fillRect/>
          </a:stretch>
        </p:blipFill>
        <p:spPr bwMode="auto">
          <a:xfrm>
            <a:off x="7106526" y="2555576"/>
            <a:ext cx="1569873" cy="1555855"/>
          </a:xfrm>
          <a:prstGeom prst="rect">
            <a:avLst/>
          </a:prstGeom>
          <a:noFill/>
        </p:spPr>
      </p:pic>
      <p:pic>
        <p:nvPicPr>
          <p:cNvPr id="12" name="Picture 6" descr="http://blog.tice.de/a_icons/icons/512%20Safari%20Leopard.png"/>
          <p:cNvPicPr>
            <a:picLocks noChangeAspect="1" noChangeArrowheads="1"/>
          </p:cNvPicPr>
          <p:nvPr/>
        </p:nvPicPr>
        <p:blipFill>
          <a:blip r:embed="rId6" cstate="print"/>
          <a:srcRect/>
          <a:stretch>
            <a:fillRect/>
          </a:stretch>
        </p:blipFill>
        <p:spPr bwMode="auto">
          <a:xfrm>
            <a:off x="7053262" y="4229100"/>
            <a:ext cx="1676400" cy="1676400"/>
          </a:xfrm>
          <a:prstGeom prst="rect">
            <a:avLst/>
          </a:prstGeom>
          <a:noFill/>
        </p:spPr>
      </p:pic>
      <p:sp>
        <p:nvSpPr>
          <p:cNvPr id="13" name="Text Box 52"/>
          <p:cNvSpPr txBox="1">
            <a:spLocks noChangeArrowheads="1"/>
          </p:cNvSpPr>
          <p:nvPr/>
        </p:nvSpPr>
        <p:spPr bwMode="auto">
          <a:xfrm>
            <a:off x="5607671" y="1888680"/>
            <a:ext cx="2738783" cy="505199"/>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7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OWA </a:t>
            </a:r>
            <a:r>
              <a:rPr lang="en-US" sz="37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Lite</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pic>
        <p:nvPicPr>
          <p:cNvPr id="14"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1128711" y="2764211"/>
            <a:ext cx="2590801" cy="2491629"/>
          </a:xfrm>
          <a:prstGeom prst="rect">
            <a:avLst/>
          </a:prstGeom>
          <a:noFill/>
        </p:spPr>
      </p:pic>
      <p:pic>
        <p:nvPicPr>
          <p:cNvPr id="15" name="Picture 4" descr="http://www.mozilla.com/img/press/firefox-logo.png"/>
          <p:cNvPicPr>
            <a:picLocks noChangeAspect="1" noChangeArrowheads="1"/>
          </p:cNvPicPr>
          <p:nvPr/>
        </p:nvPicPr>
        <p:blipFill>
          <a:blip r:embed="rId5" cstate="print"/>
          <a:srcRect l="14130" t="13098" r="12826" b="14511"/>
          <a:stretch>
            <a:fillRect/>
          </a:stretch>
        </p:blipFill>
        <p:spPr bwMode="auto">
          <a:xfrm>
            <a:off x="7106526" y="2555576"/>
            <a:ext cx="1569873" cy="1555855"/>
          </a:xfrm>
          <a:prstGeom prst="rect">
            <a:avLst/>
          </a:prstGeom>
          <a:noFill/>
        </p:spPr>
      </p:pic>
      <p:pic>
        <p:nvPicPr>
          <p:cNvPr id="16" name="Picture 6" descr="http://blog.tice.de/a_icons/icons/512%20Safari%20Leopard.png"/>
          <p:cNvPicPr>
            <a:picLocks noChangeAspect="1" noChangeArrowheads="1"/>
          </p:cNvPicPr>
          <p:nvPr/>
        </p:nvPicPr>
        <p:blipFill>
          <a:blip r:embed="rId6" cstate="print"/>
          <a:srcRect/>
          <a:stretch>
            <a:fillRect/>
          </a:stretch>
        </p:blipFill>
        <p:spPr bwMode="auto">
          <a:xfrm>
            <a:off x="7053262" y="4238625"/>
            <a:ext cx="1676400" cy="1676400"/>
          </a:xfrm>
          <a:prstGeom prst="rect">
            <a:avLst/>
          </a:prstGeom>
          <a:noFill/>
        </p:spPr>
      </p:pic>
      <p:pic>
        <p:nvPicPr>
          <p:cNvPr id="17" name="Picture 2"/>
          <p:cNvPicPr>
            <a:picLocks noChangeAspect="1" noChangeArrowheads="1"/>
          </p:cNvPicPr>
          <p:nvPr/>
        </p:nvPicPr>
        <p:blipFill>
          <a:blip r:embed="rId7"/>
          <a:srcRect/>
          <a:stretch>
            <a:fillRect/>
          </a:stretch>
        </p:blipFill>
        <p:spPr bwMode="auto">
          <a:xfrm>
            <a:off x="-409575" y="904875"/>
            <a:ext cx="10172700" cy="6362701"/>
          </a:xfrm>
          <a:prstGeom prst="rect">
            <a:avLst/>
          </a:prstGeom>
          <a:noFill/>
          <a:ln w="9525">
            <a:noFill/>
            <a:miter lim="800000"/>
            <a:headEnd/>
            <a:tailEnd/>
          </a:ln>
          <a:effectLst>
            <a:softEdge rad="635000"/>
          </a:effectLst>
        </p:spPr>
      </p:pic>
      <p:pic>
        <p:nvPicPr>
          <p:cNvPr id="18" name="Picture 3"/>
          <p:cNvPicPr>
            <a:picLocks noChangeAspect="1" noChangeArrowheads="1"/>
          </p:cNvPicPr>
          <p:nvPr/>
        </p:nvPicPr>
        <p:blipFill>
          <a:blip r:embed="rId8"/>
          <a:srcRect/>
          <a:stretch>
            <a:fillRect/>
          </a:stretch>
        </p:blipFill>
        <p:spPr bwMode="auto">
          <a:xfrm>
            <a:off x="2347912" y="1995702"/>
            <a:ext cx="5486400" cy="4566891"/>
          </a:xfrm>
          <a:prstGeom prst="rect">
            <a:avLst/>
          </a:prstGeom>
          <a:noFill/>
          <a:ln w="9525">
            <a:noFill/>
            <a:miter lim="800000"/>
            <a:headEnd/>
            <a:tailEnd/>
          </a:ln>
          <a:effectLst/>
        </p:spPr>
      </p:pic>
      <p:pic>
        <p:nvPicPr>
          <p:cNvPr id="19" name="Picture 2"/>
          <p:cNvPicPr>
            <a:picLocks noChangeAspect="1" noChangeArrowheads="1"/>
          </p:cNvPicPr>
          <p:nvPr/>
        </p:nvPicPr>
        <p:blipFill>
          <a:blip r:embed="rId9"/>
          <a:srcRect/>
          <a:stretch>
            <a:fillRect/>
          </a:stretch>
        </p:blipFill>
        <p:spPr bwMode="auto">
          <a:xfrm>
            <a:off x="2677293" y="1995702"/>
            <a:ext cx="4827639" cy="4296239"/>
          </a:xfrm>
          <a:prstGeom prst="rect">
            <a:avLst/>
          </a:prstGeom>
          <a:noFill/>
          <a:ln w="9525">
            <a:noFill/>
            <a:miter lim="800000"/>
            <a:headEnd/>
            <a:tailEnd/>
          </a:ln>
          <a:effectLst/>
        </p:spPr>
      </p:pic>
      <p:pic>
        <p:nvPicPr>
          <p:cNvPr id="20" name="Picture 4" descr="http://www.mozilla.com/img/press/firefox-logo.png"/>
          <p:cNvPicPr>
            <a:picLocks noChangeAspect="1" noChangeArrowheads="1"/>
          </p:cNvPicPr>
          <p:nvPr/>
        </p:nvPicPr>
        <p:blipFill>
          <a:blip r:embed="rId5" cstate="print"/>
          <a:srcRect l="14130" t="13098" r="12826" b="14511"/>
          <a:stretch>
            <a:fillRect/>
          </a:stretch>
        </p:blipFill>
        <p:spPr bwMode="auto">
          <a:xfrm>
            <a:off x="0" y="1176792"/>
            <a:ext cx="1916315" cy="1899204"/>
          </a:xfrm>
          <a:prstGeom prst="rect">
            <a:avLst/>
          </a:prstGeom>
          <a:noFill/>
        </p:spPr>
      </p:pic>
      <p:pic>
        <p:nvPicPr>
          <p:cNvPr id="21" name="Picture 6" descr="http://blog.tice.de/a_icons/icons/512%20Safari%20Leopard.png"/>
          <p:cNvPicPr>
            <a:picLocks noChangeAspect="1" noChangeArrowheads="1"/>
          </p:cNvPicPr>
          <p:nvPr/>
        </p:nvPicPr>
        <p:blipFill>
          <a:blip r:embed="rId6" cstate="print"/>
          <a:srcRect/>
          <a:stretch>
            <a:fillRect/>
          </a:stretch>
        </p:blipFill>
        <p:spPr bwMode="auto">
          <a:xfrm>
            <a:off x="0" y="1176792"/>
            <a:ext cx="2046351" cy="2046351"/>
          </a:xfrm>
          <a:prstGeom prst="rect">
            <a:avLst/>
          </a:prstGeom>
          <a:noFill/>
        </p:spPr>
      </p:pic>
      <p:pic>
        <p:nvPicPr>
          <p:cNvPr id="22" name="Picture 7" descr="\\eventsql\dvd\Online_ART\DVD_ART34\Logos\Internet Explorer 7\IE Internet Explorer 7 logo bug.png"/>
          <p:cNvPicPr>
            <a:picLocks noChangeAspect="1" noChangeArrowheads="1"/>
          </p:cNvPicPr>
          <p:nvPr/>
        </p:nvPicPr>
        <p:blipFill>
          <a:blip r:embed="rId4" cstate="print"/>
          <a:srcRect/>
          <a:stretch>
            <a:fillRect/>
          </a:stretch>
        </p:blipFill>
        <p:spPr bwMode="auto">
          <a:xfrm>
            <a:off x="0" y="1176792"/>
            <a:ext cx="1967645" cy="1892326"/>
          </a:xfrm>
          <a:prstGeom prst="rect">
            <a:avLst/>
          </a:prstGeom>
          <a:noFill/>
        </p:spPr>
      </p:pic>
      <p:pic>
        <p:nvPicPr>
          <p:cNvPr id="23" name="Picture 4"/>
          <p:cNvPicPr>
            <a:picLocks noGrp="1" noChangeAspect="1" noChangeArrowheads="1"/>
          </p:cNvPicPr>
          <p:nvPr>
            <p:ph sz="half" idx="1"/>
          </p:nvPr>
        </p:nvPicPr>
        <p:blipFill>
          <a:blip r:embed="rId10"/>
          <a:stretch>
            <a:fillRect/>
          </a:stretch>
        </p:blipFill>
        <p:spPr bwMode="auto">
          <a:xfrm>
            <a:off x="2308698" y="1982788"/>
            <a:ext cx="5818478" cy="4208462"/>
          </a:xfrm>
          <a:prstGeom prst="rect">
            <a:avLst/>
          </a:prstGeom>
          <a:noFill/>
          <a:ln w="9525">
            <a:noFill/>
            <a:miter lim="800000"/>
            <a:headEnd/>
            <a:tailEnd/>
          </a:ln>
          <a:effectLst/>
        </p:spPr>
      </p:pic>
    </p:spTree>
    <p:extLst>
      <p:ext uri="{BB962C8B-B14F-4D97-AF65-F5344CB8AC3E}">
        <p14:creationId xmlns:p14="http://schemas.microsoft.com/office/powerpoint/2010/main" xmlns="" val="29356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4"/>
                                        </p:tgtEl>
                                      </p:cBhvr>
                                      <p:by x="65000" y="65000"/>
                                    </p:animScale>
                                  </p:childTnLst>
                                </p:cTn>
                              </p:par>
                              <p:par>
                                <p:cTn id="27" presetID="0" presetClass="path" presetSubtype="0" accel="50000" decel="50000" fill="hold" nodeType="withEffect">
                                  <p:stCondLst>
                                    <p:cond delay="0"/>
                                  </p:stCondLst>
                                  <p:childTnLst>
                                    <p:animMotion origin="layout" path="M -4.16667E-6 -2.22222E-6 L -0.1177 -2.22222E-6 " pathEditMode="relative" rAng="0" ptsTypes="AA">
                                      <p:cBhvr>
                                        <p:cTn id="28" dur="2000" fill="hold"/>
                                        <p:tgtEl>
                                          <p:spTgt spid="14"/>
                                        </p:tgtEl>
                                        <p:attrNameLst>
                                          <p:attrName>ppt_x</p:attrName>
                                          <p:attrName>ppt_y</p:attrName>
                                        </p:attrNameLst>
                                      </p:cBhvr>
                                      <p:rCtr x="-59" y="0"/>
                                    </p:animMotion>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5.83333E-6 5.55556E-6 L -0.49895 0.00139 " pathEditMode="relative" ptsTypes="AA">
                                      <p:cBhvr>
                                        <p:cTn id="32" dur="2000" fill="hold"/>
                                        <p:tgtEl>
                                          <p:spTgt spid="15"/>
                                        </p:tgtEl>
                                        <p:attrNameLst>
                                          <p:attrName>ppt_x</p:attrName>
                                          <p:attrName>ppt_y</p:attrName>
                                        </p:attrNameLst>
                                      </p:cBhvr>
                                    </p:animMotion>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8.33333E-7 -5.55556E-6 L -0.50104 -5.55556E-6 " pathEditMode="relative" ptsTypes="AA">
                                      <p:cBhvr>
                                        <p:cTn id="36" dur="2000" fill="hold"/>
                                        <p:tgtEl>
                                          <p:spTgt spid="1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全屏显示(4:3)</PresentationFormat>
  <Paragraphs>219</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Exchange 2010 移动办公新体验</vt:lpstr>
      <vt:lpstr>日程提要</vt:lpstr>
      <vt:lpstr>Exchange 企业布署架构</vt:lpstr>
      <vt:lpstr>商业价值</vt:lpstr>
      <vt:lpstr>演 示</vt:lpstr>
      <vt:lpstr>Outlook Web Access (OWA)</vt:lpstr>
      <vt:lpstr>语音邮件</vt:lpstr>
      <vt:lpstr>OWA 浏览器支持</vt:lpstr>
      <vt:lpstr>短信同步 (SMS Sync)</vt:lpstr>
      <vt:lpstr>短信同步</vt:lpstr>
      <vt:lpstr>配置即时消息（4步）</vt:lpstr>
      <vt:lpstr>其他功能</vt:lpstr>
      <vt:lpstr>手机邮件访问日益流行</vt:lpstr>
      <vt:lpstr>Exchange Active Sync</vt:lpstr>
      <vt:lpstr>Exchange ActiveSync 的授权终端</vt:lpstr>
      <vt:lpstr>Outlook Mobile OTA 自动更新</vt:lpstr>
      <vt:lpstr>手机Outlook语音邮件浏览</vt:lpstr>
      <vt:lpstr>Mailbox Logging</vt:lpstr>
      <vt:lpstr>回顾</vt:lpstr>
      <vt:lpstr>疑问和解答</vt:lpstr>
      <vt:lpstr>幻灯片 22</vt:lpstr>
      <vt:lpstr>幻灯片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2009-10-29T03:08:02Z</dcterms:created>
  <dcterms:modified xsi:type="dcterms:W3CDTF">2009-10-29T03:08:07Z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