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8" r:id="rId14"/>
    <p:sldId id="289" r:id="rId15"/>
    <p:sldId id="290" r:id="rId16"/>
    <p:sldId id="291" r:id="rId17"/>
    <p:sldId id="292" r:id="rId18"/>
    <p:sldId id="294" r:id="rId19"/>
    <p:sldId id="295" r:id="rId20"/>
    <p:sldId id="297" r:id="rId21"/>
    <p:sldId id="298" r:id="rId22"/>
    <p:sldId id="299" r:id="rId23"/>
    <p:sldId id="300" r:id="rId24"/>
    <p:sldId id="301" r:id="rId25"/>
    <p:sldId id="302" r:id="rId26"/>
    <p:sldId id="303" r:id="rId27"/>
    <p:sldId id="304" r:id="rId28"/>
    <p:sldId id="273" r:id="rId29"/>
    <p:sldId id="272" r:id="rId30"/>
    <p:sldId id="306" r:id="rId31"/>
    <p:sldId id="274" r:id="rId32"/>
    <p:sldId id="275"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2545" autoAdjust="0"/>
  </p:normalViewPr>
  <p:slideViewPr>
    <p:cSldViewPr>
      <p:cViewPr varScale="1">
        <p:scale>
          <a:sx n="40" d="100"/>
          <a:sy n="40" d="100"/>
        </p:scale>
        <p:origin x="-130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53884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a:prstGeom prst="rect">
            <a:avLst/>
          </a:prstGeo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dirty="0">
              <a:latin typeface="Sego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0"/>
            <a:endParaRPr lang="en-US" sz="90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dirty="0">
              <a:latin typeface="Sego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13</a:t>
            </a:fld>
            <a:endParaRPr lang="en-US" dirty="0">
              <a:latin typeface="Sego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14</a:t>
            </a:fld>
            <a:endParaRPr lang="en-US" dirty="0">
              <a:latin typeface="Sego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15</a:t>
            </a:fld>
            <a:endParaRPr lang="en-US" dirty="0">
              <a:latin typeface="Sego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1"/>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16</a:t>
            </a:fld>
            <a:endParaRPr lang="en-US" dirty="0">
              <a:latin typeface="Sego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17</a:t>
            </a:fld>
            <a:endParaRPr lang="en-US">
              <a:latin typeface="Sego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18</a:t>
            </a:fld>
            <a:endParaRPr lang="en-US" dirty="0">
              <a:latin typeface="Segoe"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0"/>
            <a:endParaRPr lang="en-US" sz="90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19</a:t>
            </a:fld>
            <a:endParaRPr lang="en-US" dirty="0">
              <a:latin typeface="Sego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21</a:t>
            </a:fld>
            <a:endParaRPr lang="en-US" dirty="0">
              <a:latin typeface="Segoe"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1">
              <a:buNone/>
            </a:pPr>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22</a:t>
            </a:fld>
            <a:endParaRPr lang="en-US" dirty="0">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z="900" kern="1200" dirty="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fld id="{B3D553A4-5C09-4355-826C-D60DC194952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24</a:t>
            </a:fld>
            <a:endParaRPr lang="en-US" dirty="0">
              <a:latin typeface="Segoe"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25</a:t>
            </a:fld>
            <a:endParaRPr lang="en-US" dirty="0">
              <a:latin typeface="Segoe"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pPr marL="171450" indent="-171450">
              <a:buFont typeface="Arial" pitchFamily="34" charset="0"/>
              <a:buNone/>
            </a:pPr>
            <a:endParaRPr lang="en-US" sz="9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z="900"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27</a:t>
            </a:fld>
            <a:endParaRPr lang="en-US" dirty="0">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dirty="0">
              <a:latin typeface="Segoe"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lvl="0">
              <a:buFont typeface="Arial" charset="0"/>
              <a:buNone/>
            </a:pPr>
            <a:endParaRPr lang="en-US" sz="90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dirty="0">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b="0" u="non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a:bodyPr>
          <a:lstStyle/>
          <a:p>
            <a:endParaRPr lang="en-US" b="0" u="non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dirty="0">
              <a:latin typeface="Segoe"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dirty="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a:prstGeom prst="rect">
            <a:avLst/>
          </a:prstGeo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419670467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84.png"/><Relationship Id="rId10" Type="http://schemas.openxmlformats.org/officeDocument/2006/relationships/image" Target="../media/image88.png"/><Relationship Id="rId4" Type="http://schemas.openxmlformats.org/officeDocument/2006/relationships/image" Target="../media/image39.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4.png"/><Relationship Id="rId7" Type="http://schemas.openxmlformats.org/officeDocument/2006/relationships/image" Target="../media/image9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hyperlink" Target="http://technet.microsoft.com/zh-cn/library/bb124558.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microsoft.com/Exchange" TargetMode="External"/><Relationship Id="rId4" Type="http://schemas.openxmlformats.org/officeDocument/2006/relationships/hyperlink" Target="http://msexchangeteam.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zh-CN" altLang="en-US" dirty="0" smtClean="0"/>
              <a:t>部署的灵活性</a:t>
            </a:r>
            <a:endParaRPr lang="en-US" dirty="0"/>
          </a:p>
        </p:txBody>
      </p:sp>
      <p:sp>
        <p:nvSpPr>
          <p:cNvPr id="3" name="Rectangle 2"/>
          <p:cNvSpPr/>
          <p:nvPr/>
        </p:nvSpPr>
        <p:spPr>
          <a:xfrm>
            <a:off x="2286000" y="1600200"/>
            <a:ext cx="7472856" cy="461665"/>
          </a:xfrm>
          <a:prstGeom prst="rect">
            <a:avLst/>
          </a:prstGeom>
        </p:spPr>
        <p:txBody>
          <a:bodyPr wrap="square">
            <a:spAutoFit/>
          </a:bodyPr>
          <a:lstStyle/>
          <a:p>
            <a:pPr algn="ctr"/>
            <a:endParaRPr lang="en-US" sz="2400" b="1" i="1" dirty="0" smtClean="0"/>
          </a:p>
        </p:txBody>
      </p:sp>
      <p:sp>
        <p:nvSpPr>
          <p:cNvPr id="5" name="Rounded Rectangle 4"/>
          <p:cNvSpPr/>
          <p:nvPr/>
        </p:nvSpPr>
        <p:spPr bwMode="auto">
          <a:xfrm>
            <a:off x="255653" y="2200275"/>
            <a:ext cx="8610600" cy="2100146"/>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dirty="0" smtClean="0">
              <a:gradFill>
                <a:gsLst>
                  <a:gs pos="0">
                    <a:schemeClr val="bg1"/>
                  </a:gs>
                  <a:gs pos="100000">
                    <a:schemeClr val="bg1"/>
                  </a:gs>
                </a:gsLst>
                <a:lin ang="13500000" scaled="1"/>
              </a:gradFill>
              <a:latin typeface="Segoe Semibold" pitchFamily="34" charset="0"/>
            </a:endParaRPr>
          </a:p>
        </p:txBody>
      </p:sp>
      <p:sp>
        <p:nvSpPr>
          <p:cNvPr id="10" name="Rectangle 9"/>
          <p:cNvSpPr/>
          <p:nvPr/>
        </p:nvSpPr>
        <p:spPr>
          <a:xfrm>
            <a:off x="244502" y="2286000"/>
            <a:ext cx="1760928" cy="338554"/>
          </a:xfrm>
          <a:prstGeom prst="rect">
            <a:avLst/>
          </a:prstGeom>
        </p:spPr>
        <p:txBody>
          <a:bodyPr wrap="square">
            <a:spAutoFit/>
          </a:bodyPr>
          <a:lstStyle/>
          <a:p>
            <a:pPr algn="ctr"/>
            <a:endParaRPr lang="en-US" sz="1600" dirty="0"/>
          </a:p>
        </p:txBody>
      </p:sp>
      <p:grpSp>
        <p:nvGrpSpPr>
          <p:cNvPr id="14" name="Group 45"/>
          <p:cNvGrpSpPr/>
          <p:nvPr/>
        </p:nvGrpSpPr>
        <p:grpSpPr>
          <a:xfrm>
            <a:off x="592775" y="2541599"/>
            <a:ext cx="1760928" cy="1319776"/>
            <a:chOff x="990600" y="2565349"/>
            <a:chExt cx="1760928" cy="1319776"/>
          </a:xfrm>
        </p:grpSpPr>
        <p:pic>
          <p:nvPicPr>
            <p:cNvPr id="15" name="Picture 6" descr="\\eventsql\dvd\Online_ART\DVD_ART34\Artwork_Imagery\Hardware Photos\OEM HW\SERVERS\HP AlphaServer SC4.png"/>
            <p:cNvPicPr>
              <a:picLocks noChangeAspect="1" noChangeArrowheads="1"/>
            </p:cNvPicPr>
            <p:nvPr/>
          </p:nvPicPr>
          <p:blipFill>
            <a:blip r:embed="rId3" cstate="email"/>
            <a:srcRect/>
            <a:stretch>
              <a:fillRect/>
            </a:stretch>
          </p:blipFill>
          <p:spPr bwMode="auto">
            <a:xfrm>
              <a:off x="1337664" y="2565349"/>
              <a:ext cx="1066800" cy="812901"/>
            </a:xfrm>
            <a:prstGeom prst="rect">
              <a:avLst/>
            </a:prstGeom>
            <a:noFill/>
          </p:spPr>
        </p:pic>
        <p:sp>
          <p:nvSpPr>
            <p:cNvPr id="16" name="Rectangle 15"/>
            <p:cNvSpPr/>
            <p:nvPr/>
          </p:nvSpPr>
          <p:spPr>
            <a:xfrm>
              <a:off x="990600" y="3300350"/>
              <a:ext cx="1760928" cy="584775"/>
            </a:xfrm>
            <a:prstGeom prst="rect">
              <a:avLst/>
            </a:prstGeom>
          </p:spPr>
          <p:txBody>
            <a:bodyPr wrap="square">
              <a:spAutoFit/>
            </a:bodyPr>
            <a:lstStyle/>
            <a:p>
              <a:pPr algn="ctr"/>
              <a:r>
                <a:rPr lang="en-US" sz="1600" dirty="0" smtClean="0">
                  <a:effectLst>
                    <a:glow rad="101600">
                      <a:schemeClr val="bg1">
                        <a:lumMod val="95000"/>
                        <a:lumOff val="5000"/>
                        <a:alpha val="60000"/>
                      </a:schemeClr>
                    </a:glow>
                  </a:effectLst>
                </a:rPr>
                <a:t>Storage Area Network (SAN)</a:t>
              </a:r>
              <a:endParaRPr lang="en-US" sz="1600" dirty="0">
                <a:effectLst>
                  <a:glow rad="101600">
                    <a:schemeClr val="bg1">
                      <a:lumMod val="95000"/>
                      <a:lumOff val="5000"/>
                      <a:alpha val="60000"/>
                    </a:schemeClr>
                  </a:glow>
                </a:effectLst>
              </a:endParaRPr>
            </a:p>
          </p:txBody>
        </p:sp>
      </p:grpSp>
      <p:grpSp>
        <p:nvGrpSpPr>
          <p:cNvPr id="17" name="Group 49"/>
          <p:cNvGrpSpPr/>
          <p:nvPr/>
        </p:nvGrpSpPr>
        <p:grpSpPr>
          <a:xfrm>
            <a:off x="2729207" y="2702229"/>
            <a:ext cx="1760928" cy="1159146"/>
            <a:chOff x="3039672" y="2725979"/>
            <a:chExt cx="1760928" cy="1159146"/>
          </a:xfrm>
        </p:grpSpPr>
        <p:pic>
          <p:nvPicPr>
            <p:cNvPr id="18" name="Picture 7" descr="\\eventsql\dvd\Online_ART\DVD_ART34\Artwork_Imagery\Hardware Photos\OEM HW\SERVERS\HP Compaq ProLiant BL e-Class -  p-Class Enterprise server.png"/>
            <p:cNvPicPr>
              <a:picLocks noChangeAspect="1" noChangeArrowheads="1"/>
            </p:cNvPicPr>
            <p:nvPr/>
          </p:nvPicPr>
          <p:blipFill>
            <a:blip r:embed="rId4" cstate="email"/>
            <a:srcRect/>
            <a:stretch>
              <a:fillRect/>
            </a:stretch>
          </p:blipFill>
          <p:spPr bwMode="auto">
            <a:xfrm>
              <a:off x="3174193" y="2725979"/>
              <a:ext cx="1491887" cy="474421"/>
            </a:xfrm>
            <a:prstGeom prst="rect">
              <a:avLst/>
            </a:prstGeom>
            <a:noFill/>
          </p:spPr>
        </p:pic>
        <p:sp>
          <p:nvSpPr>
            <p:cNvPr id="19" name="Rectangle 18"/>
            <p:cNvSpPr/>
            <p:nvPr/>
          </p:nvSpPr>
          <p:spPr>
            <a:xfrm>
              <a:off x="3039672" y="3300350"/>
              <a:ext cx="1760928" cy="584775"/>
            </a:xfrm>
            <a:prstGeom prst="rect">
              <a:avLst/>
            </a:prstGeom>
          </p:spPr>
          <p:txBody>
            <a:bodyPr wrap="square">
              <a:spAutoFit/>
            </a:bodyPr>
            <a:lstStyle/>
            <a:p>
              <a:pPr algn="ctr"/>
              <a:r>
                <a:rPr lang="en-US" sz="1600" dirty="0" smtClean="0">
                  <a:effectLst>
                    <a:glow rad="101600">
                      <a:schemeClr val="bg1">
                        <a:lumMod val="95000"/>
                        <a:lumOff val="5000"/>
                        <a:alpha val="60000"/>
                      </a:schemeClr>
                    </a:glow>
                  </a:effectLst>
                </a:rPr>
                <a:t>Direct Attached w/ SAS Disks</a:t>
              </a:r>
              <a:endParaRPr lang="en-US" sz="1600" dirty="0">
                <a:effectLst>
                  <a:glow rad="101600">
                    <a:schemeClr val="bg1">
                      <a:lumMod val="95000"/>
                      <a:lumOff val="5000"/>
                      <a:alpha val="60000"/>
                    </a:schemeClr>
                  </a:glow>
                </a:effectLst>
              </a:endParaRPr>
            </a:p>
          </p:txBody>
        </p:sp>
      </p:grpSp>
      <p:grpSp>
        <p:nvGrpSpPr>
          <p:cNvPr id="20" name="Group 55"/>
          <p:cNvGrpSpPr/>
          <p:nvPr/>
        </p:nvGrpSpPr>
        <p:grpSpPr>
          <a:xfrm>
            <a:off x="7002072" y="2414650"/>
            <a:ext cx="1760928" cy="1458600"/>
            <a:chOff x="6934200" y="2438400"/>
            <a:chExt cx="1760928" cy="1458600"/>
          </a:xfrm>
        </p:grpSpPr>
        <p:grpSp>
          <p:nvGrpSpPr>
            <p:cNvPr id="21" name="Group 39"/>
            <p:cNvGrpSpPr/>
            <p:nvPr/>
          </p:nvGrpSpPr>
          <p:grpSpPr>
            <a:xfrm>
              <a:off x="7253297" y="2438400"/>
              <a:ext cx="1128703" cy="896938"/>
              <a:chOff x="7253297" y="2438400"/>
              <a:chExt cx="1128703" cy="896938"/>
            </a:xfrm>
          </p:grpSpPr>
          <p:pic>
            <p:nvPicPr>
              <p:cNvPr id="23" name="Picture 4" descr="\\eventsql\dvd\Online_ART\DVD_ART34\Artwork_Imagery\Hardware Photos\OEM HW\Storage devices\open hard disk.png"/>
              <p:cNvPicPr>
                <a:picLocks noChangeAspect="1" noChangeArrowheads="1"/>
              </p:cNvPicPr>
              <p:nvPr/>
            </p:nvPicPr>
            <p:blipFill>
              <a:blip r:embed="rId5" cstate="email"/>
              <a:srcRect/>
              <a:stretch>
                <a:fillRect/>
              </a:stretch>
            </p:blipFill>
            <p:spPr bwMode="auto">
              <a:xfrm>
                <a:off x="7253297" y="2438400"/>
                <a:ext cx="825515" cy="744538"/>
              </a:xfrm>
              <a:prstGeom prst="rect">
                <a:avLst/>
              </a:prstGeom>
              <a:noFill/>
            </p:spPr>
          </p:pic>
          <p:pic>
            <p:nvPicPr>
              <p:cNvPr id="24" name="Picture 4" descr="\\eventsql\dvd\Online_ART\DVD_ART34\Artwork_Imagery\Hardware Photos\OEM HW\Storage devices\open hard disk.png"/>
              <p:cNvPicPr>
                <a:picLocks noChangeAspect="1" noChangeArrowheads="1"/>
              </p:cNvPicPr>
              <p:nvPr/>
            </p:nvPicPr>
            <p:blipFill>
              <a:blip r:embed="rId5" cstate="email"/>
              <a:srcRect/>
              <a:stretch>
                <a:fillRect/>
              </a:stretch>
            </p:blipFill>
            <p:spPr bwMode="auto">
              <a:xfrm>
                <a:off x="7556485" y="2590800"/>
                <a:ext cx="825515" cy="744538"/>
              </a:xfrm>
              <a:prstGeom prst="rect">
                <a:avLst/>
              </a:prstGeom>
              <a:noFill/>
            </p:spPr>
          </p:pic>
        </p:grpSp>
        <p:sp>
          <p:nvSpPr>
            <p:cNvPr id="22" name="Rectangle 21"/>
            <p:cNvSpPr/>
            <p:nvPr/>
          </p:nvSpPr>
          <p:spPr>
            <a:xfrm>
              <a:off x="6934200" y="3312225"/>
              <a:ext cx="1760928" cy="584775"/>
            </a:xfrm>
            <a:prstGeom prst="rect">
              <a:avLst/>
            </a:prstGeom>
          </p:spPr>
          <p:txBody>
            <a:bodyPr wrap="square">
              <a:spAutoFit/>
            </a:bodyPr>
            <a:lstStyle/>
            <a:p>
              <a:pPr algn="ctr"/>
              <a:r>
                <a:rPr lang="en-US" sz="1600" dirty="0" smtClean="0">
                  <a:effectLst>
                    <a:glow rad="101600">
                      <a:schemeClr val="bg1">
                        <a:lumMod val="95000"/>
                        <a:lumOff val="5000"/>
                        <a:alpha val="60000"/>
                      </a:schemeClr>
                    </a:glow>
                  </a:effectLst>
                </a:rPr>
                <a:t>JBOD SATA</a:t>
              </a:r>
              <a:br>
                <a:rPr lang="en-US" sz="1600" dirty="0" smtClean="0">
                  <a:effectLst>
                    <a:glow rad="101600">
                      <a:schemeClr val="bg1">
                        <a:lumMod val="95000"/>
                        <a:lumOff val="5000"/>
                        <a:alpha val="60000"/>
                      </a:schemeClr>
                    </a:glow>
                  </a:effectLst>
                </a:rPr>
              </a:br>
              <a:r>
                <a:rPr lang="en-US" sz="1600" dirty="0" smtClean="0">
                  <a:effectLst>
                    <a:glow rad="101600">
                      <a:schemeClr val="bg1">
                        <a:lumMod val="95000"/>
                        <a:lumOff val="5000"/>
                        <a:alpha val="60000"/>
                      </a:schemeClr>
                    </a:glow>
                  </a:effectLst>
                </a:rPr>
                <a:t>(RAID-less)</a:t>
              </a:r>
              <a:endParaRPr lang="en-US" sz="1600" dirty="0"/>
            </a:p>
          </p:txBody>
        </p:sp>
      </p:grpSp>
      <p:grpSp>
        <p:nvGrpSpPr>
          <p:cNvPr id="25" name="Group 74"/>
          <p:cNvGrpSpPr/>
          <p:nvPr/>
        </p:nvGrpSpPr>
        <p:grpSpPr>
          <a:xfrm>
            <a:off x="4865639" y="2734235"/>
            <a:ext cx="1760928" cy="1144361"/>
            <a:chOff x="5383316" y="2438400"/>
            <a:chExt cx="1760928" cy="1144361"/>
          </a:xfrm>
        </p:grpSpPr>
        <p:sp>
          <p:nvSpPr>
            <p:cNvPr id="26" name="Rectangle 25"/>
            <p:cNvSpPr/>
            <p:nvPr/>
          </p:nvSpPr>
          <p:spPr>
            <a:xfrm>
              <a:off x="5383316" y="2997986"/>
              <a:ext cx="1760928" cy="584775"/>
            </a:xfrm>
            <a:prstGeom prst="rect">
              <a:avLst/>
            </a:prstGeom>
          </p:spPr>
          <p:txBody>
            <a:bodyPr wrap="square">
              <a:spAutoFit/>
            </a:bodyPr>
            <a:lstStyle/>
            <a:p>
              <a:pPr algn="ctr"/>
              <a:r>
                <a:rPr lang="en-US" sz="1600" dirty="0" smtClean="0">
                  <a:effectLst>
                    <a:glow rad="101600">
                      <a:schemeClr val="bg1">
                        <a:lumMod val="95000"/>
                        <a:lumOff val="5000"/>
                        <a:alpha val="60000"/>
                      </a:schemeClr>
                    </a:glow>
                  </a:effectLst>
                </a:rPr>
                <a:t>Direct Attached w/ SATA Disks</a:t>
              </a:r>
              <a:endParaRPr lang="en-US" sz="1600" dirty="0"/>
            </a:p>
          </p:txBody>
        </p:sp>
        <p:pic>
          <p:nvPicPr>
            <p:cNvPr id="27" name="Picture 14" descr="\\eventsql\dvd\Online_ART\DVD_ART34\Artwork_Imagery\Hardware Photos\OEM HW\SERVERS\HP ProLiant DL320s.png"/>
            <p:cNvPicPr>
              <a:picLocks noChangeAspect="1" noChangeArrowheads="1"/>
            </p:cNvPicPr>
            <p:nvPr/>
          </p:nvPicPr>
          <p:blipFill>
            <a:blip r:embed="rId6" cstate="email"/>
            <a:srcRect/>
            <a:stretch>
              <a:fillRect/>
            </a:stretch>
          </p:blipFill>
          <p:spPr bwMode="auto">
            <a:xfrm>
              <a:off x="5430048" y="2438400"/>
              <a:ext cx="1667465" cy="475488"/>
            </a:xfrm>
            <a:prstGeom prst="rect">
              <a:avLst/>
            </a:prstGeom>
            <a:noFill/>
          </p:spPr>
        </p:pic>
      </p:grpSp>
      <p:sp>
        <p:nvSpPr>
          <p:cNvPr id="28" name="Rectangle 27"/>
          <p:cNvSpPr/>
          <p:nvPr/>
        </p:nvSpPr>
        <p:spPr>
          <a:xfrm>
            <a:off x="381000" y="4876800"/>
            <a:ext cx="8253664" cy="1149033"/>
          </a:xfrm>
          <a:prstGeom prst="rect">
            <a:avLst/>
          </a:prstGeom>
        </p:spPr>
        <p:txBody>
          <a:bodyPr wrap="square">
            <a:spAutoFit/>
          </a:bodyPr>
          <a:lstStyle/>
          <a:p>
            <a:pPr marL="346075" lvl="2" indent="-346075">
              <a:lnSpc>
                <a:spcPct val="90000"/>
              </a:lnSpc>
              <a:spcBef>
                <a:spcPct val="20000"/>
              </a:spcBef>
              <a:spcAft>
                <a:spcPts val="400"/>
              </a:spcAft>
              <a:buClr>
                <a:srgbClr val="777777"/>
              </a:buClr>
              <a:buSzPct val="130000"/>
              <a:buFont typeface="Arial" pitchFamily="34" charset="0"/>
              <a:buChar char="•"/>
              <a:defRPr/>
            </a:pPr>
            <a:r>
              <a:rPr lang="zh-CN" altLang="en-US" sz="2000" dirty="0" smtClean="0"/>
              <a:t>平台的不断革新带来超过</a:t>
            </a:r>
            <a:r>
              <a:rPr lang="en-US" sz="2000" dirty="0" smtClean="0"/>
              <a:t> 70%  I/O</a:t>
            </a:r>
            <a:r>
              <a:rPr lang="zh-CN" altLang="en-US" sz="2000" dirty="0" smtClean="0"/>
              <a:t> 降低</a:t>
            </a:r>
            <a:endParaRPr lang="en-US" sz="2000" dirty="0" smtClean="0"/>
          </a:p>
          <a:p>
            <a:pPr marL="346075" lvl="2" indent="-346075">
              <a:lnSpc>
                <a:spcPct val="90000"/>
              </a:lnSpc>
              <a:spcBef>
                <a:spcPct val="20000"/>
              </a:spcBef>
              <a:spcAft>
                <a:spcPts val="400"/>
              </a:spcAft>
              <a:buClr>
                <a:srgbClr val="777777"/>
              </a:buClr>
              <a:buSzPct val="130000"/>
              <a:buFont typeface="Arial" pitchFamily="34" charset="0"/>
              <a:buChar char="•"/>
              <a:defRPr/>
            </a:pPr>
            <a:r>
              <a:rPr lang="zh-CN" altLang="en-US" sz="2000" dirty="0" smtClean="0"/>
              <a:t>磁盘</a:t>
            </a:r>
            <a:r>
              <a:rPr lang="en-US" sz="2000" dirty="0" smtClean="0"/>
              <a:t>I/O </a:t>
            </a:r>
            <a:r>
              <a:rPr lang="zh-CN" altLang="en-US" sz="2000" dirty="0" smtClean="0"/>
              <a:t>模式的优化，提高硬件的利用率</a:t>
            </a:r>
            <a:endParaRPr lang="en-US" sz="2000" dirty="0" smtClean="0"/>
          </a:p>
          <a:p>
            <a:pPr marL="346075" lvl="2" indent="-346075">
              <a:lnSpc>
                <a:spcPct val="90000"/>
              </a:lnSpc>
              <a:spcBef>
                <a:spcPct val="20000"/>
              </a:spcBef>
              <a:spcAft>
                <a:spcPts val="400"/>
              </a:spcAft>
              <a:buClr>
                <a:srgbClr val="777777"/>
              </a:buClr>
              <a:buSzPct val="130000"/>
              <a:buFont typeface="Arial" pitchFamily="34" charset="0"/>
              <a:buChar char="•"/>
              <a:defRPr/>
            </a:pPr>
            <a:r>
              <a:rPr lang="zh-CN" altLang="en-US" sz="2000" dirty="0" smtClean="0"/>
              <a:t>通过自动页级的修复，防止崩溃的弹性</a:t>
            </a:r>
            <a:endParaRPr lang="en-US" sz="2000" dirty="0" smtClean="0"/>
          </a:p>
        </p:txBody>
      </p:sp>
      <p:sp>
        <p:nvSpPr>
          <p:cNvPr id="29" name="Rectangle 28"/>
          <p:cNvSpPr/>
          <p:nvPr/>
        </p:nvSpPr>
        <p:spPr>
          <a:xfrm>
            <a:off x="381000" y="1069210"/>
            <a:ext cx="8763000" cy="424732"/>
          </a:xfrm>
          <a:prstGeom prst="rect">
            <a:avLst/>
          </a:prstGeom>
        </p:spPr>
        <p:txBody>
          <a:bodyPr wrap="square">
            <a:spAutoFit/>
          </a:bodyPr>
          <a:lstStyle/>
          <a:p>
            <a:pPr>
              <a:lnSpc>
                <a:spcPct val="90000"/>
              </a:lnSpc>
              <a:spcBef>
                <a:spcPct val="20000"/>
              </a:spcBef>
              <a:defRPr/>
            </a:pP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提</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供广泛的存储方案选择，同时确保可扩展性和性能的提升。</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28888669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部署的灵活性</a:t>
            </a:r>
            <a:endParaRPr lang="en-US" dirty="0"/>
          </a:p>
        </p:txBody>
      </p:sp>
      <p:sp>
        <p:nvSpPr>
          <p:cNvPr id="67" name="Rectangle 66"/>
          <p:cNvSpPr/>
          <p:nvPr/>
        </p:nvSpPr>
        <p:spPr>
          <a:xfrm>
            <a:off x="357158" y="1069210"/>
            <a:ext cx="8116614" cy="424732"/>
          </a:xfrm>
          <a:prstGeom prst="rect">
            <a:avLst/>
          </a:prstGeom>
        </p:spPr>
        <p:txBody>
          <a:bodyPr wrap="square">
            <a:spAutoFit/>
          </a:bodyPr>
          <a:lstStyle/>
          <a:p>
            <a:pPr>
              <a:lnSpc>
                <a:spcPct val="90000"/>
              </a:lnSpc>
            </a:pP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灵活</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的服务器角色，方便部署并减少安装时间。</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
        <p:nvSpPr>
          <p:cNvPr id="65" name="Rounded Rectangle 64"/>
          <p:cNvSpPr>
            <a:spLocks noChangeArrowheads="1"/>
          </p:cNvSpPr>
          <p:nvPr/>
        </p:nvSpPr>
        <p:spPr bwMode="gray">
          <a:xfrm>
            <a:off x="492369" y="1905000"/>
            <a:ext cx="8108706" cy="4800600"/>
          </a:xfrm>
          <a:prstGeom prst="roundRect">
            <a:avLst>
              <a:gd name="adj" fmla="val 2389"/>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fontAlgn="base">
              <a:lnSpc>
                <a:spcPct val="85000"/>
              </a:lnSpc>
              <a:spcBef>
                <a:spcPct val="0"/>
              </a:spcBef>
              <a:spcAft>
                <a:spcPct val="0"/>
              </a:spcAft>
              <a:buClr>
                <a:srgbClr val="FFC000"/>
              </a:buClr>
              <a:buSzPct val="76000"/>
              <a:defRPr/>
            </a:pPr>
            <a:endParaRPr lang="en-US" sz="2300" dirty="0">
              <a:gradFill>
                <a:gsLst>
                  <a:gs pos="0">
                    <a:schemeClr val="tx1"/>
                  </a:gs>
                  <a:gs pos="50000">
                    <a:schemeClr val="tx1"/>
                  </a:gs>
                </a:gsLst>
                <a:lin ang="5400000" scaled="0"/>
              </a:gradFill>
              <a:latin typeface="Segoe" pitchFamily="34" charset="0"/>
            </a:endParaRPr>
          </a:p>
        </p:txBody>
      </p:sp>
      <p:sp>
        <p:nvSpPr>
          <p:cNvPr id="66" name="Straight Connector 1024003"/>
          <p:cNvSpPr>
            <a:spLocks noChangeShapeType="1"/>
          </p:cNvSpPr>
          <p:nvPr/>
        </p:nvSpPr>
        <p:spPr bwMode="auto">
          <a:xfrm>
            <a:off x="964648" y="3028120"/>
            <a:ext cx="1692828" cy="83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68" name="Rounded Rectangle 67"/>
          <p:cNvSpPr>
            <a:spLocks noChangeArrowheads="1"/>
          </p:cNvSpPr>
          <p:nvPr/>
        </p:nvSpPr>
        <p:spPr bwMode="gray">
          <a:xfrm>
            <a:off x="4191001" y="1981200"/>
            <a:ext cx="4257674" cy="4648200"/>
          </a:xfrm>
          <a:prstGeom prst="roundRect">
            <a:avLst>
              <a:gd name="adj" fmla="val 2389"/>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523854" algn="ctr" defTabSz="914099" fontAlgn="base">
              <a:lnSpc>
                <a:spcPct val="85000"/>
              </a:lnSpc>
              <a:spcBef>
                <a:spcPct val="0"/>
              </a:spcBef>
              <a:spcAft>
                <a:spcPct val="0"/>
              </a:spcAft>
              <a:buClr>
                <a:srgbClr val="FFC000"/>
              </a:buClr>
              <a:buSzPct val="76000"/>
              <a:defRPr/>
            </a:pPr>
            <a:endParaRPr lang="en-US" dirty="0">
              <a:gradFill>
                <a:gsLst>
                  <a:gs pos="0">
                    <a:schemeClr val="bg1"/>
                  </a:gs>
                  <a:gs pos="100000">
                    <a:schemeClr val="bg1"/>
                  </a:gs>
                </a:gsLst>
                <a:lin ang="13500000" scaled="1"/>
              </a:gradFill>
              <a:latin typeface="Segoe Semibold" pitchFamily="34" charset="0"/>
            </a:endParaRPr>
          </a:p>
        </p:txBody>
      </p:sp>
      <p:sp>
        <p:nvSpPr>
          <p:cNvPr id="70" name="Straight Connector 1024003"/>
          <p:cNvSpPr>
            <a:spLocks noChangeShapeType="1"/>
          </p:cNvSpPr>
          <p:nvPr/>
        </p:nvSpPr>
        <p:spPr bwMode="auto">
          <a:xfrm>
            <a:off x="4038600" y="2981324"/>
            <a:ext cx="977349" cy="31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71" name="Rounded Rectangle 1024006"/>
          <p:cNvSpPr>
            <a:spLocks noChangeArrowheads="1"/>
          </p:cNvSpPr>
          <p:nvPr/>
        </p:nvSpPr>
        <p:spPr bwMode="gray">
          <a:xfrm>
            <a:off x="2669210" y="2723320"/>
            <a:ext cx="1384300" cy="629480"/>
          </a:xfrm>
          <a:prstGeom prst="roundRect">
            <a:avLst>
              <a:gd name="adj" fmla="val 6412"/>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69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a:lnSpc>
                <a:spcPct val="85000"/>
              </a:lnSpc>
              <a:spcBef>
                <a:spcPct val="0"/>
              </a:spcBef>
              <a:buClr>
                <a:srgbClr val="FFFF99"/>
              </a:buClr>
              <a:buSzPct val="80000"/>
              <a:tabLst>
                <a:tab pos="424590" algn="l"/>
              </a:tabLst>
              <a:defRPr/>
            </a:pPr>
            <a:endParaRPr lang="en-US" altLang="zh-CN">
              <a:gradFill>
                <a:gsLst>
                  <a:gs pos="0">
                    <a:schemeClr val="bg1"/>
                  </a:gs>
                  <a:gs pos="100000">
                    <a:schemeClr val="bg1"/>
                  </a:gs>
                </a:gsLst>
                <a:lin ang="13500000" scaled="1"/>
              </a:gradFill>
              <a:latin typeface="Segoe Semibold" pitchFamily="34" charset="0"/>
            </a:endParaRPr>
          </a:p>
        </p:txBody>
      </p:sp>
      <p:sp>
        <p:nvSpPr>
          <p:cNvPr id="72" name="Rounded Rectangle 1024009"/>
          <p:cNvSpPr>
            <a:spLocks noChangeArrowheads="1"/>
          </p:cNvSpPr>
          <p:nvPr/>
        </p:nvSpPr>
        <p:spPr bwMode="gray">
          <a:xfrm>
            <a:off x="5029202" y="4842856"/>
            <a:ext cx="1524000" cy="76200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a:gradFill>
                <a:gsLst>
                  <a:gs pos="0">
                    <a:schemeClr val="bg1"/>
                  </a:gs>
                  <a:gs pos="100000">
                    <a:schemeClr val="bg1"/>
                  </a:gs>
                </a:gsLst>
                <a:lin ang="13500000" scaled="1"/>
              </a:gradFill>
              <a:latin typeface="Segoe Semibold" pitchFamily="34" charset="0"/>
            </a:endParaRPr>
          </a:p>
        </p:txBody>
      </p:sp>
      <p:sp>
        <p:nvSpPr>
          <p:cNvPr id="73" name="Rectangle 1024012"/>
          <p:cNvSpPr>
            <a:spLocks noChangeArrowheads="1"/>
          </p:cNvSpPr>
          <p:nvPr/>
        </p:nvSpPr>
        <p:spPr bwMode="gray">
          <a:xfrm>
            <a:off x="4319589" y="2007673"/>
            <a:ext cx="2767012" cy="369328"/>
          </a:xfrm>
          <a:prstGeom prst="rect">
            <a:avLst/>
          </a:prstGeom>
          <a:noFill/>
          <a:ln w="9525">
            <a:noFill/>
            <a:miter lim="800000"/>
            <a:headEnd/>
            <a:tailEnd/>
          </a:ln>
        </p:spPr>
        <p:txBody>
          <a:bodyPr lIns="91436" tIns="45718" rIns="91436" bIns="45718" anchor="ctr">
            <a:spAutoFit/>
          </a:bodyPr>
          <a:lstStyle/>
          <a:p>
            <a:pPr eaLnBrk="1" hangingPunct="1">
              <a:lnSpc>
                <a:spcPct val="100000"/>
              </a:lnSpc>
              <a:spcBef>
                <a:spcPct val="0"/>
              </a:spcBef>
            </a:pPr>
            <a:r>
              <a:rPr lang="zh-CN" altLang="en-US" dirty="0" smtClean="0">
                <a:solidFill>
                  <a:schemeClr val="bg1"/>
                </a:solidFill>
                <a:effectLst>
                  <a:outerShdw blurRad="38100" dist="38100" dir="2700000" algn="tl">
                    <a:srgbClr val="000000">
                      <a:alpha val="43137"/>
                    </a:srgbClr>
                  </a:outerShdw>
                </a:effectLst>
                <a:latin typeface="Segoe Semibold" pitchFamily="34" charset="0"/>
              </a:rPr>
              <a:t>企业网络</a:t>
            </a:r>
            <a:endParaRPr lang="en-US" dirty="0">
              <a:solidFill>
                <a:schemeClr val="bg1"/>
              </a:solidFill>
              <a:effectLst>
                <a:outerShdw blurRad="38100" dist="38100" dir="2700000" algn="tl">
                  <a:srgbClr val="000000">
                    <a:alpha val="43137"/>
                  </a:srgbClr>
                </a:outerShdw>
              </a:effectLst>
              <a:latin typeface="Segoe Semibold" pitchFamily="34" charset="0"/>
            </a:endParaRPr>
          </a:p>
        </p:txBody>
      </p:sp>
      <p:sp>
        <p:nvSpPr>
          <p:cNvPr id="74" name="Rectangle 1024013"/>
          <p:cNvSpPr>
            <a:spLocks noChangeArrowheads="1"/>
          </p:cNvSpPr>
          <p:nvPr/>
        </p:nvSpPr>
        <p:spPr bwMode="gray">
          <a:xfrm>
            <a:off x="570395" y="3313526"/>
            <a:ext cx="1066800" cy="646327"/>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zh-CN" altLang="en-US" sz="1200" dirty="0" smtClean="0"/>
              <a:t>外部</a:t>
            </a:r>
            <a:endParaRPr lang="en-US" sz="1200" dirty="0" smtClean="0"/>
          </a:p>
          <a:p>
            <a:pPr algn="ctr" eaLnBrk="1" hangingPunct="1">
              <a:lnSpc>
                <a:spcPct val="100000"/>
              </a:lnSpc>
              <a:spcBef>
                <a:spcPct val="0"/>
              </a:spcBef>
            </a:pPr>
            <a:r>
              <a:rPr lang="en-US" sz="1200" dirty="0" smtClean="0"/>
              <a:t>SMTP</a:t>
            </a:r>
            <a:r>
              <a:rPr lang="en-US" sz="1200" dirty="0"/>
              <a:t/>
            </a:r>
            <a:br>
              <a:rPr lang="en-US" sz="1200" dirty="0"/>
            </a:br>
            <a:r>
              <a:rPr lang="zh-CN" altLang="en-US" sz="1200" dirty="0" smtClean="0"/>
              <a:t>服务器</a:t>
            </a:r>
            <a:endParaRPr lang="en-US" sz="1200" dirty="0"/>
          </a:p>
        </p:txBody>
      </p:sp>
      <p:sp>
        <p:nvSpPr>
          <p:cNvPr id="75" name="Rectangle 1024015"/>
          <p:cNvSpPr>
            <a:spLocks noChangeArrowheads="1"/>
          </p:cNvSpPr>
          <p:nvPr/>
        </p:nvSpPr>
        <p:spPr bwMode="gray">
          <a:xfrm>
            <a:off x="2667000" y="2723320"/>
            <a:ext cx="1384300" cy="580842"/>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zh-CN" altLang="en-US" sz="1200" b="1" dirty="0" smtClean="0">
                <a:solidFill>
                  <a:schemeClr val="bg1"/>
                </a:solidFill>
              </a:rPr>
              <a:t>边缘传输</a:t>
            </a:r>
            <a:endParaRPr lang="en-US" sz="1200" b="1" dirty="0" smtClean="0">
              <a:solidFill>
                <a:schemeClr val="bg1"/>
              </a:solidFill>
            </a:endParaRPr>
          </a:p>
          <a:p>
            <a:pPr algn="ctr" eaLnBrk="1" hangingPunct="1">
              <a:lnSpc>
                <a:spcPct val="100000"/>
              </a:lnSpc>
              <a:spcBef>
                <a:spcPct val="0"/>
              </a:spcBef>
            </a:pPr>
            <a:r>
              <a:rPr lang="zh-CN" altLang="en-US" sz="1200" dirty="0" smtClean="0">
                <a:solidFill>
                  <a:schemeClr val="bg1"/>
                </a:solidFill>
              </a:rPr>
              <a:t>路由和</a:t>
            </a:r>
            <a:r>
              <a:rPr lang="en-US" sz="1200" dirty="0" smtClean="0">
                <a:solidFill>
                  <a:schemeClr val="bg1"/>
                </a:solidFill>
              </a:rPr>
              <a:t> </a:t>
            </a:r>
            <a:r>
              <a:rPr lang="en-US" sz="1200" dirty="0">
                <a:solidFill>
                  <a:schemeClr val="bg1"/>
                </a:solidFill>
              </a:rPr>
              <a:t>AV/AS</a:t>
            </a:r>
          </a:p>
        </p:txBody>
      </p:sp>
      <p:sp>
        <p:nvSpPr>
          <p:cNvPr id="79" name="TextBox 1024021"/>
          <p:cNvSpPr txBox="1">
            <a:spLocks noChangeArrowheads="1"/>
          </p:cNvSpPr>
          <p:nvPr/>
        </p:nvSpPr>
        <p:spPr bwMode="gray">
          <a:xfrm>
            <a:off x="6781801" y="2133600"/>
            <a:ext cx="1295400" cy="553998"/>
          </a:xfrm>
          <a:prstGeom prst="rect">
            <a:avLst/>
          </a:prstGeom>
          <a:noFill/>
          <a:ln w="9525">
            <a:noFill/>
            <a:miter lim="800000"/>
            <a:headEnd/>
            <a:tailEnd/>
          </a:ln>
        </p:spPr>
        <p:txBody>
          <a:bodyPr wrap="square">
            <a:spAutoFit/>
          </a:bodyPr>
          <a:lstStyle/>
          <a:p>
            <a:pPr algn="ctr" eaLnBrk="1" hangingPunct="1">
              <a:lnSpc>
                <a:spcPct val="100000"/>
              </a:lnSpc>
              <a:spcBef>
                <a:spcPct val="50000"/>
              </a:spcBef>
            </a:pPr>
            <a:r>
              <a:rPr lang="zh-CN" altLang="en-US" sz="1200" dirty="0"/>
              <a:t>电话系</a:t>
            </a:r>
            <a:r>
              <a:rPr lang="zh-CN" altLang="en-US" sz="1200" dirty="0" smtClean="0"/>
              <a:t>统</a:t>
            </a:r>
            <a:endParaRPr lang="en-US" altLang="zh-CN" sz="1200" dirty="0" smtClean="0"/>
          </a:p>
          <a:p>
            <a:pPr algn="ctr" eaLnBrk="1" hangingPunct="1">
              <a:lnSpc>
                <a:spcPct val="100000"/>
              </a:lnSpc>
              <a:spcBef>
                <a:spcPct val="50000"/>
              </a:spcBef>
            </a:pPr>
            <a:r>
              <a:rPr lang="en-US" sz="1200" dirty="0" smtClean="0"/>
              <a:t>(PBX or VOIP)</a:t>
            </a:r>
            <a:endParaRPr lang="en-US" sz="1200" dirty="0"/>
          </a:p>
        </p:txBody>
      </p:sp>
      <p:sp>
        <p:nvSpPr>
          <p:cNvPr id="80" name="Rectangle 1024025"/>
          <p:cNvSpPr>
            <a:spLocks noChangeArrowheads="1"/>
          </p:cNvSpPr>
          <p:nvPr/>
        </p:nvSpPr>
        <p:spPr bwMode="gray">
          <a:xfrm>
            <a:off x="5032513" y="4879300"/>
            <a:ext cx="1524000" cy="646327"/>
          </a:xfrm>
          <a:prstGeom prst="rect">
            <a:avLst/>
          </a:prstGeom>
          <a:noFill/>
          <a:ln w="9525">
            <a:noFill/>
            <a:miter lim="800000"/>
            <a:headEnd/>
            <a:tailEnd/>
          </a:ln>
        </p:spPr>
        <p:txBody>
          <a:bodyPr lIns="91436" tIns="45718" rIns="91436" bIns="45718" anchor="ctr">
            <a:spAutoFit/>
          </a:bodyPr>
          <a:lstStyle/>
          <a:p>
            <a:pPr algn="ctr" eaLnBrk="1" hangingPunct="1">
              <a:lnSpc>
                <a:spcPct val="100000"/>
              </a:lnSpc>
              <a:spcBef>
                <a:spcPct val="0"/>
              </a:spcBef>
            </a:pPr>
            <a:r>
              <a:rPr lang="zh-CN" altLang="en-US" sz="1200" dirty="0" smtClean="0">
                <a:solidFill>
                  <a:schemeClr val="bg1"/>
                </a:solidFill>
              </a:rPr>
              <a:t>客户访问服务器</a:t>
            </a:r>
            <a:endParaRPr lang="en-US" altLang="zh-CN" sz="1200" dirty="0" smtClean="0">
              <a:solidFill>
                <a:schemeClr val="bg1"/>
              </a:solidFill>
            </a:endParaRPr>
          </a:p>
          <a:p>
            <a:pPr algn="ctr" eaLnBrk="1" hangingPunct="1">
              <a:lnSpc>
                <a:spcPct val="100000"/>
              </a:lnSpc>
              <a:spcBef>
                <a:spcPct val="0"/>
              </a:spcBef>
            </a:pPr>
            <a:r>
              <a:rPr lang="zh-CN" altLang="en-US" sz="1200" dirty="0" smtClean="0">
                <a:solidFill>
                  <a:schemeClr val="bg1"/>
                </a:solidFill>
              </a:rPr>
              <a:t>客户端连接</a:t>
            </a:r>
            <a:endParaRPr lang="en-US" sz="1200" dirty="0" smtClean="0">
              <a:solidFill>
                <a:schemeClr val="bg1"/>
              </a:solidFill>
            </a:endParaRPr>
          </a:p>
          <a:p>
            <a:pPr algn="ctr" eaLnBrk="1" hangingPunct="1">
              <a:lnSpc>
                <a:spcPct val="100000"/>
              </a:lnSpc>
              <a:spcBef>
                <a:spcPct val="0"/>
              </a:spcBef>
            </a:pPr>
            <a:r>
              <a:rPr lang="en-US" sz="1200" dirty="0" smtClean="0">
                <a:solidFill>
                  <a:schemeClr val="bg1"/>
                </a:solidFill>
              </a:rPr>
              <a:t>Web services</a:t>
            </a:r>
          </a:p>
        </p:txBody>
      </p:sp>
      <p:pic>
        <p:nvPicPr>
          <p:cNvPr id="81" name="Rectangle 1024072"/>
          <p:cNvPicPr>
            <a:picLocks noChangeAspect="1" noChangeArrowheads="1"/>
          </p:cNvPicPr>
          <p:nvPr/>
        </p:nvPicPr>
        <p:blipFill>
          <a:blip r:embed="rId3" cstate="print"/>
          <a:srcRect/>
          <a:stretch>
            <a:fillRect/>
          </a:stretch>
        </p:blipFill>
        <p:spPr bwMode="gray">
          <a:xfrm>
            <a:off x="4343401" y="2451100"/>
            <a:ext cx="456198" cy="1280160"/>
          </a:xfrm>
          <a:prstGeom prst="rect">
            <a:avLst/>
          </a:prstGeom>
          <a:noFill/>
          <a:ln w="9525">
            <a:noFill/>
            <a:miter lim="800000"/>
            <a:headEnd/>
            <a:tailEnd/>
          </a:ln>
        </p:spPr>
      </p:pic>
      <p:pic>
        <p:nvPicPr>
          <p:cNvPr id="82" name="Rectangle 1024078"/>
          <p:cNvPicPr>
            <a:picLocks noChangeAspect="1" noChangeArrowheads="1"/>
          </p:cNvPicPr>
          <p:nvPr/>
        </p:nvPicPr>
        <p:blipFill>
          <a:blip r:embed="rId4" cstate="print"/>
          <a:srcRect/>
          <a:stretch>
            <a:fillRect/>
          </a:stretch>
        </p:blipFill>
        <p:spPr bwMode="gray">
          <a:xfrm>
            <a:off x="7026965" y="2706204"/>
            <a:ext cx="609600" cy="566737"/>
          </a:xfrm>
          <a:prstGeom prst="rect">
            <a:avLst/>
          </a:prstGeom>
          <a:noFill/>
          <a:ln w="9525">
            <a:noFill/>
            <a:miter lim="800000"/>
            <a:headEnd/>
            <a:tailEnd/>
          </a:ln>
        </p:spPr>
      </p:pic>
      <p:pic>
        <p:nvPicPr>
          <p:cNvPr id="83" name="Rectangle 1024082"/>
          <p:cNvPicPr>
            <a:picLocks noChangeAspect="1" noChangeArrowheads="1"/>
          </p:cNvPicPr>
          <p:nvPr/>
        </p:nvPicPr>
        <p:blipFill>
          <a:blip r:embed="rId3" cstate="print"/>
          <a:srcRect/>
          <a:stretch>
            <a:fillRect/>
          </a:stretch>
        </p:blipFill>
        <p:spPr bwMode="gray">
          <a:xfrm>
            <a:off x="2004943" y="2454964"/>
            <a:ext cx="456198" cy="1280160"/>
          </a:xfrm>
          <a:prstGeom prst="rect">
            <a:avLst/>
          </a:prstGeom>
          <a:noFill/>
          <a:ln w="9525">
            <a:noFill/>
            <a:miter lim="800000"/>
            <a:headEnd/>
            <a:tailEnd/>
          </a:ln>
        </p:spPr>
      </p:pic>
      <p:sp>
        <p:nvSpPr>
          <p:cNvPr id="84" name="Rounded Rectangle 1024005"/>
          <p:cNvSpPr>
            <a:spLocks noChangeArrowheads="1"/>
          </p:cNvSpPr>
          <p:nvPr/>
        </p:nvSpPr>
        <p:spPr bwMode="gray">
          <a:xfrm>
            <a:off x="5029753" y="2679701"/>
            <a:ext cx="1524000" cy="60960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a:gradFill>
                <a:gsLst>
                  <a:gs pos="0">
                    <a:schemeClr val="bg1"/>
                  </a:gs>
                  <a:gs pos="100000">
                    <a:schemeClr val="bg1"/>
                  </a:gs>
                </a:gsLst>
                <a:lin ang="13500000" scaled="1"/>
              </a:gradFill>
              <a:latin typeface="Segoe Semibold" pitchFamily="34" charset="0"/>
            </a:endParaRPr>
          </a:p>
        </p:txBody>
      </p:sp>
      <p:sp>
        <p:nvSpPr>
          <p:cNvPr id="85" name="Rectangle 1024016"/>
          <p:cNvSpPr>
            <a:spLocks noChangeArrowheads="1"/>
          </p:cNvSpPr>
          <p:nvPr/>
        </p:nvSpPr>
        <p:spPr bwMode="gray">
          <a:xfrm>
            <a:off x="5029201" y="2706204"/>
            <a:ext cx="1511300" cy="533400"/>
          </a:xfrm>
          <a:prstGeom prst="rect">
            <a:avLst/>
          </a:prstGeom>
          <a:noFill/>
          <a:ln w="9525">
            <a:noFill/>
            <a:miter lim="800000"/>
            <a:headEnd/>
            <a:tailEnd/>
          </a:ln>
        </p:spPr>
        <p:txBody>
          <a:bodyPr lIns="91436" tIns="45718" rIns="91436" bIns="45718" anchor="ctr"/>
          <a:lstStyle/>
          <a:p>
            <a:pPr algn="ctr" eaLnBrk="1" hangingPunct="1">
              <a:lnSpc>
                <a:spcPct val="100000"/>
              </a:lnSpc>
              <a:spcBef>
                <a:spcPct val="0"/>
              </a:spcBef>
            </a:pPr>
            <a:r>
              <a:rPr lang="en-US" sz="1200" b="1" dirty="0" smtClean="0">
                <a:solidFill>
                  <a:schemeClr val="bg1"/>
                </a:solidFill>
              </a:rPr>
              <a:t>Hub </a:t>
            </a:r>
            <a:r>
              <a:rPr lang="zh-CN" altLang="en-US" sz="1200" b="1" dirty="0" smtClean="0">
                <a:solidFill>
                  <a:schemeClr val="bg1"/>
                </a:solidFill>
              </a:rPr>
              <a:t>传输</a:t>
            </a:r>
            <a:endParaRPr lang="en-US" sz="1200" b="1" dirty="0" smtClean="0">
              <a:solidFill>
                <a:schemeClr val="bg1"/>
              </a:solidFill>
            </a:endParaRPr>
          </a:p>
          <a:p>
            <a:pPr algn="ctr" eaLnBrk="1" hangingPunct="1">
              <a:lnSpc>
                <a:spcPct val="100000"/>
              </a:lnSpc>
              <a:spcBef>
                <a:spcPct val="0"/>
              </a:spcBef>
            </a:pPr>
            <a:r>
              <a:rPr lang="zh-CN" altLang="en-US" sz="1200" dirty="0" smtClean="0">
                <a:solidFill>
                  <a:schemeClr val="bg1"/>
                </a:solidFill>
              </a:rPr>
              <a:t>路由和策略</a:t>
            </a:r>
            <a:endParaRPr lang="en-US" sz="1200" dirty="0">
              <a:solidFill>
                <a:schemeClr val="bg1"/>
              </a:solidFill>
            </a:endParaRPr>
          </a:p>
        </p:txBody>
      </p:sp>
      <p:sp>
        <p:nvSpPr>
          <p:cNvPr id="86" name="Rectangle 1024013"/>
          <p:cNvSpPr>
            <a:spLocks noChangeArrowheads="1"/>
          </p:cNvSpPr>
          <p:nvPr/>
        </p:nvSpPr>
        <p:spPr bwMode="gray">
          <a:xfrm>
            <a:off x="391355" y="5055418"/>
            <a:ext cx="12192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Web </a:t>
            </a:r>
            <a:r>
              <a:rPr lang="zh-CN" altLang="en-US" sz="1200" dirty="0" smtClean="0"/>
              <a:t>浏览器</a:t>
            </a:r>
            <a:endParaRPr lang="en-US" sz="1200" dirty="0"/>
          </a:p>
        </p:txBody>
      </p:sp>
      <p:grpSp>
        <p:nvGrpSpPr>
          <p:cNvPr id="87" name="Group 40"/>
          <p:cNvGrpSpPr>
            <a:grpSpLocks/>
          </p:cNvGrpSpPr>
          <p:nvPr/>
        </p:nvGrpSpPr>
        <p:grpSpPr bwMode="auto">
          <a:xfrm>
            <a:off x="1600200" y="5684368"/>
            <a:ext cx="914400" cy="674688"/>
            <a:chOff x="528" y="2832"/>
            <a:chExt cx="576" cy="425"/>
          </a:xfrm>
        </p:grpSpPr>
        <p:sp>
          <p:nvSpPr>
            <p:cNvPr id="88"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89"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90" name="Group 49"/>
          <p:cNvGrpSpPr>
            <a:grpSpLocks/>
          </p:cNvGrpSpPr>
          <p:nvPr/>
        </p:nvGrpSpPr>
        <p:grpSpPr bwMode="auto">
          <a:xfrm>
            <a:off x="1562100" y="4922368"/>
            <a:ext cx="762000" cy="677863"/>
            <a:chOff x="619" y="3312"/>
            <a:chExt cx="480" cy="427"/>
          </a:xfrm>
        </p:grpSpPr>
        <p:sp>
          <p:nvSpPr>
            <p:cNvPr id="91"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92"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cxnSp>
        <p:nvCxnSpPr>
          <p:cNvPr id="93" name="Straight Connector 92"/>
          <p:cNvCxnSpPr/>
          <p:nvPr/>
        </p:nvCxnSpPr>
        <p:spPr>
          <a:xfrm rot="5400000" flipH="1" flipV="1">
            <a:off x="5602283" y="4687331"/>
            <a:ext cx="378387" cy="55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0" idx="1"/>
          </p:cNvCxnSpPr>
          <p:nvPr/>
        </p:nvCxnSpPr>
        <p:spPr>
          <a:xfrm flipH="1" flipV="1">
            <a:off x="3733801" y="5193376"/>
            <a:ext cx="1298712" cy="90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flipV="1">
            <a:off x="6957221" y="3634580"/>
            <a:ext cx="715963" cy="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6" name="Straight Connector 1024003"/>
          <p:cNvSpPr>
            <a:spLocks noChangeShapeType="1"/>
          </p:cNvSpPr>
          <p:nvPr/>
        </p:nvSpPr>
        <p:spPr bwMode="auto">
          <a:xfrm flipH="1">
            <a:off x="5791200" y="3289300"/>
            <a:ext cx="2" cy="5969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en-US" dirty="0"/>
          </a:p>
        </p:txBody>
      </p:sp>
      <p:pic>
        <p:nvPicPr>
          <p:cNvPr id="97" name="Picture 2" descr="\\eventsql\dvd\Online_ART\DVD_ART34\Artwork_Imagery\Icons - Illustrations\_WINDOWS SERVER ICONS\Hardware\Virtual Servers 2.png"/>
          <p:cNvPicPr>
            <a:picLocks noChangeAspect="1" noChangeArrowheads="1"/>
          </p:cNvPicPr>
          <p:nvPr/>
        </p:nvPicPr>
        <p:blipFill>
          <a:blip r:embed="rId7" cstate="print"/>
          <a:stretch>
            <a:fillRect/>
          </a:stretch>
        </p:blipFill>
        <p:spPr bwMode="auto">
          <a:xfrm>
            <a:off x="676275" y="2635290"/>
            <a:ext cx="431507" cy="588827"/>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8" cstate="print"/>
          <a:stretch>
            <a:fillRect/>
          </a:stretch>
        </p:blipFill>
        <p:spPr bwMode="auto">
          <a:xfrm>
            <a:off x="969411" y="2695575"/>
            <a:ext cx="443171" cy="604743"/>
          </a:xfrm>
          <a:prstGeom prst="rect">
            <a:avLst/>
          </a:prstGeom>
          <a:noFill/>
        </p:spPr>
      </p:pic>
      <p:pic>
        <p:nvPicPr>
          <p:cNvPr id="99" name="Picture 3" descr="\\eventsql\dvd\Online_ART\DVD_ART34\Artwork_Imagery\Icons - Illustrations\_MSN ICONS\MSN icon envelope email mail letter.png"/>
          <p:cNvPicPr>
            <a:picLocks noChangeAspect="1" noChangeArrowheads="1"/>
          </p:cNvPicPr>
          <p:nvPr/>
        </p:nvPicPr>
        <p:blipFill>
          <a:blip r:embed="rId9" cstate="print"/>
          <a:stretch>
            <a:fillRect/>
          </a:stretch>
        </p:blipFill>
        <p:spPr bwMode="auto">
          <a:xfrm>
            <a:off x="1256195" y="2869722"/>
            <a:ext cx="335601" cy="312985"/>
          </a:xfrm>
          <a:prstGeom prst="rect">
            <a:avLst/>
          </a:prstGeom>
          <a:noFill/>
        </p:spPr>
      </p:pic>
      <p:cxnSp>
        <p:nvCxnSpPr>
          <p:cNvPr id="100" name="Straight Connector 99"/>
          <p:cNvCxnSpPr>
            <a:stCxn id="127" idx="1"/>
            <a:endCxn id="125" idx="3"/>
          </p:cNvCxnSpPr>
          <p:nvPr/>
        </p:nvCxnSpPr>
        <p:spPr>
          <a:xfrm rot="10800000">
            <a:off x="6464853" y="4166838"/>
            <a:ext cx="353391" cy="42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1" name="Group 40"/>
          <p:cNvGrpSpPr>
            <a:grpSpLocks/>
          </p:cNvGrpSpPr>
          <p:nvPr/>
        </p:nvGrpSpPr>
        <p:grpSpPr bwMode="auto">
          <a:xfrm>
            <a:off x="4191001" y="5745656"/>
            <a:ext cx="914400" cy="674688"/>
            <a:chOff x="528" y="2832"/>
            <a:chExt cx="576" cy="425"/>
          </a:xfrm>
        </p:grpSpPr>
        <p:sp>
          <p:nvSpPr>
            <p:cNvPr id="102" name="Oval 1024040"/>
            <p:cNvSpPr>
              <a:spLocks noChangeArrowheads="1"/>
            </p:cNvSpPr>
            <p:nvPr/>
          </p:nvSpPr>
          <p:spPr bwMode="gray">
            <a:xfrm>
              <a:off x="528" y="2976"/>
              <a:ext cx="576" cy="28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103" name="Rectangle 1024041"/>
            <p:cNvPicPr>
              <a:picLocks noChangeAspect="1" noChangeArrowheads="1"/>
            </p:cNvPicPr>
            <p:nvPr/>
          </p:nvPicPr>
          <p:blipFill>
            <a:blip r:embed="rId5" cstate="print"/>
            <a:srcRect/>
            <a:stretch>
              <a:fillRect/>
            </a:stretch>
          </p:blipFill>
          <p:spPr bwMode="gray">
            <a:xfrm>
              <a:off x="624" y="2832"/>
              <a:ext cx="384" cy="344"/>
            </a:xfrm>
            <a:prstGeom prst="rect">
              <a:avLst/>
            </a:prstGeom>
            <a:noFill/>
            <a:ln w="9525">
              <a:noFill/>
              <a:miter lim="800000"/>
              <a:headEnd/>
              <a:tailEnd/>
            </a:ln>
          </p:spPr>
        </p:pic>
      </p:grpSp>
      <p:grpSp>
        <p:nvGrpSpPr>
          <p:cNvPr id="104" name="Group 49"/>
          <p:cNvGrpSpPr>
            <a:grpSpLocks/>
          </p:cNvGrpSpPr>
          <p:nvPr/>
        </p:nvGrpSpPr>
        <p:grpSpPr bwMode="auto">
          <a:xfrm>
            <a:off x="4953001" y="5821856"/>
            <a:ext cx="762000" cy="677863"/>
            <a:chOff x="619" y="3312"/>
            <a:chExt cx="480" cy="427"/>
          </a:xfrm>
        </p:grpSpPr>
        <p:sp>
          <p:nvSpPr>
            <p:cNvPr id="105" name="Oval 1024049"/>
            <p:cNvSpPr>
              <a:spLocks noChangeArrowheads="1"/>
            </p:cNvSpPr>
            <p:nvPr/>
          </p:nvSpPr>
          <p:spPr bwMode="gray">
            <a:xfrm rot="538358">
              <a:off x="619" y="3504"/>
              <a:ext cx="480" cy="235"/>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106" name="Rectangle 1024050"/>
            <p:cNvPicPr>
              <a:picLocks noChangeAspect="1" noChangeArrowheads="1"/>
            </p:cNvPicPr>
            <p:nvPr/>
          </p:nvPicPr>
          <p:blipFill>
            <a:blip r:embed="rId6" cstate="print"/>
            <a:srcRect/>
            <a:stretch>
              <a:fillRect/>
            </a:stretch>
          </p:blipFill>
          <p:spPr bwMode="gray">
            <a:xfrm rot="21419117" flipH="1">
              <a:off x="624" y="3312"/>
              <a:ext cx="384" cy="370"/>
            </a:xfrm>
            <a:prstGeom prst="rect">
              <a:avLst/>
            </a:prstGeom>
            <a:noFill/>
            <a:ln w="9525">
              <a:noFill/>
              <a:miter lim="800000"/>
              <a:headEnd/>
              <a:tailEnd/>
            </a:ln>
          </p:spPr>
        </p:pic>
      </p:grpSp>
      <p:sp>
        <p:nvSpPr>
          <p:cNvPr id="107" name="Rectangle 1024013"/>
          <p:cNvSpPr>
            <a:spLocks noChangeArrowheads="1"/>
          </p:cNvSpPr>
          <p:nvPr/>
        </p:nvSpPr>
        <p:spPr bwMode="gray">
          <a:xfrm>
            <a:off x="533400" y="5847234"/>
            <a:ext cx="158115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Outlook (</a:t>
            </a:r>
            <a:r>
              <a:rPr lang="zh-CN" altLang="en-US" sz="1200" dirty="0" smtClean="0"/>
              <a:t>远程用户</a:t>
            </a:r>
            <a:r>
              <a:rPr lang="en-US" sz="1200" dirty="0" smtClean="0"/>
              <a:t>)</a:t>
            </a:r>
            <a:endParaRPr lang="en-US" sz="1200" dirty="0"/>
          </a:p>
        </p:txBody>
      </p:sp>
      <p:sp>
        <p:nvSpPr>
          <p:cNvPr id="108" name="Rectangle 1024013"/>
          <p:cNvSpPr>
            <a:spLocks noChangeArrowheads="1"/>
          </p:cNvSpPr>
          <p:nvPr/>
        </p:nvSpPr>
        <p:spPr bwMode="gray">
          <a:xfrm>
            <a:off x="819150" y="4309982"/>
            <a:ext cx="12192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dirty="0" smtClean="0"/>
              <a:t>移动电话</a:t>
            </a:r>
            <a:endParaRPr lang="en-US" sz="1200" dirty="0"/>
          </a:p>
        </p:txBody>
      </p:sp>
      <p:sp>
        <p:nvSpPr>
          <p:cNvPr id="109" name="Rectangle 1024013"/>
          <p:cNvSpPr>
            <a:spLocks noChangeArrowheads="1"/>
          </p:cNvSpPr>
          <p:nvPr/>
        </p:nvSpPr>
        <p:spPr bwMode="gray">
          <a:xfrm>
            <a:off x="4131365" y="6324600"/>
            <a:ext cx="19050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en-US" sz="1200" dirty="0" smtClean="0"/>
              <a:t>Outlook (</a:t>
            </a:r>
            <a:r>
              <a:rPr lang="zh-CN" altLang="en-US" sz="1200" dirty="0" smtClean="0"/>
              <a:t>内部网用户</a:t>
            </a:r>
            <a:r>
              <a:rPr lang="en-US" sz="1200" dirty="0" smtClean="0"/>
              <a:t>)</a:t>
            </a:r>
            <a:endParaRPr lang="en-US" sz="1200" dirty="0"/>
          </a:p>
        </p:txBody>
      </p:sp>
      <p:cxnSp>
        <p:nvCxnSpPr>
          <p:cNvPr id="110" name="Straight Connector 109"/>
          <p:cNvCxnSpPr>
            <a:stCxn id="72" idx="2"/>
          </p:cNvCxnSpPr>
          <p:nvPr/>
        </p:nvCxnSpPr>
        <p:spPr>
          <a:xfrm rot="5400000">
            <a:off x="5412045" y="5443105"/>
            <a:ext cx="217406" cy="54090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4" idx="3"/>
            <a:endCxn id="108" idx="3"/>
          </p:cNvCxnSpPr>
          <p:nvPr/>
        </p:nvCxnSpPr>
        <p:spPr>
          <a:xfrm flipH="1" flipV="1">
            <a:off x="2038350" y="4448480"/>
            <a:ext cx="1924050" cy="7482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14" idx="3"/>
          </p:cNvCxnSpPr>
          <p:nvPr/>
        </p:nvCxnSpPr>
        <p:spPr>
          <a:xfrm flipH="1">
            <a:off x="2179216" y="5196688"/>
            <a:ext cx="1783184" cy="333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4" idx="3"/>
          </p:cNvCxnSpPr>
          <p:nvPr/>
        </p:nvCxnSpPr>
        <p:spPr>
          <a:xfrm flipH="1">
            <a:off x="2362200" y="5196688"/>
            <a:ext cx="1600200" cy="76073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14" name="Rectangle 1024072"/>
          <p:cNvPicPr>
            <a:picLocks noChangeAspect="1" noChangeArrowheads="1"/>
          </p:cNvPicPr>
          <p:nvPr/>
        </p:nvPicPr>
        <p:blipFill>
          <a:blip r:embed="rId3" cstate="print"/>
          <a:srcRect/>
          <a:stretch>
            <a:fillRect/>
          </a:stretch>
        </p:blipFill>
        <p:spPr bwMode="gray">
          <a:xfrm>
            <a:off x="3506202" y="4556608"/>
            <a:ext cx="456198" cy="1280160"/>
          </a:xfrm>
          <a:prstGeom prst="rect">
            <a:avLst/>
          </a:prstGeom>
          <a:noFill/>
          <a:ln w="9525">
            <a:noFill/>
            <a:miter lim="800000"/>
            <a:headEnd/>
            <a:tailEnd/>
          </a:ln>
        </p:spPr>
      </p:pic>
      <p:pic>
        <p:nvPicPr>
          <p:cNvPr id="115" name="Picture 2" descr="\\eventsql\dvd\Online_ART\DVD_ART34\Artwork_Imagery\Icons - Illustrations\_WINDOWS SERVER ICONS\Hardware\Virtual Servers 2.png"/>
          <p:cNvPicPr>
            <a:picLocks noChangeAspect="1" noChangeArrowheads="1"/>
          </p:cNvPicPr>
          <p:nvPr/>
        </p:nvPicPr>
        <p:blipFill>
          <a:blip r:embed="rId10" cstate="print"/>
          <a:stretch>
            <a:fillRect/>
          </a:stretch>
        </p:blipFill>
        <p:spPr bwMode="auto">
          <a:xfrm>
            <a:off x="7124951" y="5214332"/>
            <a:ext cx="495050" cy="675536"/>
          </a:xfrm>
          <a:prstGeom prst="rect">
            <a:avLst/>
          </a:prstGeom>
          <a:noFill/>
        </p:spPr>
      </p:pic>
      <p:sp>
        <p:nvSpPr>
          <p:cNvPr id="116" name="Rectangle 1024013"/>
          <p:cNvSpPr>
            <a:spLocks noChangeArrowheads="1"/>
          </p:cNvSpPr>
          <p:nvPr/>
        </p:nvSpPr>
        <p:spPr bwMode="gray">
          <a:xfrm>
            <a:off x="6407425" y="5972173"/>
            <a:ext cx="1905000" cy="276995"/>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dirty="0" smtClean="0"/>
              <a:t>业务系统</a:t>
            </a:r>
            <a:endParaRPr lang="en-US" sz="1200" dirty="0"/>
          </a:p>
        </p:txBody>
      </p:sp>
      <p:cxnSp>
        <p:nvCxnSpPr>
          <p:cNvPr id="117" name="Straight Connector 116"/>
          <p:cNvCxnSpPr>
            <a:stCxn id="80" idx="3"/>
            <a:endCxn id="115" idx="1"/>
          </p:cNvCxnSpPr>
          <p:nvPr/>
        </p:nvCxnSpPr>
        <p:spPr>
          <a:xfrm>
            <a:off x="6556513" y="5202464"/>
            <a:ext cx="568438" cy="34963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8" name="Group 43"/>
          <p:cNvGrpSpPr>
            <a:grpSpLocks/>
          </p:cNvGrpSpPr>
          <p:nvPr/>
        </p:nvGrpSpPr>
        <p:grpSpPr bwMode="auto">
          <a:xfrm>
            <a:off x="1733550" y="4169893"/>
            <a:ext cx="704850" cy="625475"/>
            <a:chOff x="104" y="2358"/>
            <a:chExt cx="444" cy="394"/>
          </a:xfrm>
        </p:grpSpPr>
        <p:sp>
          <p:nvSpPr>
            <p:cNvPr id="119" name="Oval 1024043"/>
            <p:cNvSpPr>
              <a:spLocks noChangeArrowheads="1"/>
            </p:cNvSpPr>
            <p:nvPr/>
          </p:nvSpPr>
          <p:spPr bwMode="gray">
            <a:xfrm>
              <a:off x="140" y="2615"/>
              <a:ext cx="408" cy="121"/>
            </a:xfrm>
            <a:prstGeom prst="ellipse">
              <a:avLst/>
            </a:prstGeom>
            <a:gradFill rotWithShape="1">
              <a:gsLst>
                <a:gs pos="0">
                  <a:schemeClr val="tx1">
                    <a:alpha val="57999"/>
                  </a:schemeClr>
                </a:gs>
                <a:gs pos="100000">
                  <a:schemeClr val="tx1">
                    <a:alpha val="0"/>
                  </a:schemeClr>
                </a:gs>
              </a:gsLst>
              <a:path path="shape">
                <a:fillToRect l="50000" t="50000" r="50000" b="50000"/>
              </a:path>
            </a:gradFill>
            <a:ln w="9525">
              <a:noFill/>
              <a:round/>
              <a:headEnd/>
              <a:tailEnd/>
            </a:ln>
          </p:spPr>
          <p:txBody>
            <a:bodyPr wrap="none" anchor="ctr"/>
            <a:lstStyle/>
            <a:p>
              <a:pPr eaLnBrk="1" hangingPunct="1">
                <a:lnSpc>
                  <a:spcPct val="100000"/>
                </a:lnSpc>
                <a:spcBef>
                  <a:spcPct val="0"/>
                </a:spcBef>
              </a:pPr>
              <a:endParaRPr lang="en-US" sz="1800" b="0">
                <a:solidFill>
                  <a:srgbClr val="000000"/>
                </a:solidFill>
                <a:latin typeface="Arial" pitchFamily="34" charset="0"/>
              </a:endParaRPr>
            </a:p>
          </p:txBody>
        </p:sp>
        <p:pic>
          <p:nvPicPr>
            <p:cNvPr id="120" name="Rectangle 1024044"/>
            <p:cNvPicPr>
              <a:picLocks noChangeAspect="1" noChangeArrowheads="1"/>
            </p:cNvPicPr>
            <p:nvPr/>
          </p:nvPicPr>
          <p:blipFill>
            <a:blip r:embed="rId11" cstate="print"/>
            <a:stretch>
              <a:fillRect/>
            </a:stretch>
          </p:blipFill>
          <p:spPr bwMode="gray">
            <a:xfrm>
              <a:off x="104" y="2358"/>
              <a:ext cx="394" cy="394"/>
            </a:xfrm>
            <a:prstGeom prst="rect">
              <a:avLst/>
            </a:prstGeom>
            <a:noFill/>
            <a:ln w="9525">
              <a:noFill/>
              <a:miter lim="800000"/>
              <a:headEnd/>
              <a:tailEnd/>
            </a:ln>
          </p:spPr>
        </p:pic>
      </p:grpSp>
      <p:cxnSp>
        <p:nvCxnSpPr>
          <p:cNvPr id="121" name="Straight Connector 120"/>
          <p:cNvCxnSpPr>
            <a:stCxn id="126" idx="1"/>
            <a:endCxn id="123" idx="3"/>
          </p:cNvCxnSpPr>
          <p:nvPr/>
        </p:nvCxnSpPr>
        <p:spPr>
          <a:xfrm rot="10800000" flipV="1">
            <a:off x="4953001" y="4172636"/>
            <a:ext cx="152399" cy="21735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26" idx="1"/>
            <a:endCxn id="124" idx="3"/>
          </p:cNvCxnSpPr>
          <p:nvPr/>
        </p:nvCxnSpPr>
        <p:spPr>
          <a:xfrm rot="10800000">
            <a:off x="4953001" y="3995739"/>
            <a:ext cx="152399" cy="17689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3" name="Rectangle 1024028"/>
          <p:cNvPicPr>
            <a:picLocks noChangeAspect="1" noChangeArrowheads="1"/>
          </p:cNvPicPr>
          <p:nvPr/>
        </p:nvPicPr>
        <p:blipFill>
          <a:blip r:embed="rId12" cstate="print"/>
          <a:srcRect/>
          <a:stretch>
            <a:fillRect/>
          </a:stretch>
        </p:blipFill>
        <p:spPr bwMode="gray">
          <a:xfrm>
            <a:off x="4636558" y="4204252"/>
            <a:ext cx="316442" cy="371475"/>
          </a:xfrm>
          <a:prstGeom prst="rect">
            <a:avLst/>
          </a:prstGeom>
          <a:noFill/>
          <a:ln w="9525">
            <a:noFill/>
            <a:miter lim="800000"/>
            <a:headEnd/>
            <a:tailEnd/>
          </a:ln>
        </p:spPr>
      </p:pic>
      <p:pic>
        <p:nvPicPr>
          <p:cNvPr id="124" name="Rectangle 1024028"/>
          <p:cNvPicPr>
            <a:picLocks noChangeAspect="1" noChangeArrowheads="1"/>
          </p:cNvPicPr>
          <p:nvPr/>
        </p:nvPicPr>
        <p:blipFill>
          <a:blip r:embed="rId12" cstate="print"/>
          <a:srcRect/>
          <a:stretch>
            <a:fillRect/>
          </a:stretch>
        </p:blipFill>
        <p:spPr bwMode="gray">
          <a:xfrm>
            <a:off x="4636558" y="3810000"/>
            <a:ext cx="316442" cy="371475"/>
          </a:xfrm>
          <a:prstGeom prst="rect">
            <a:avLst/>
          </a:prstGeom>
          <a:noFill/>
          <a:ln w="9525">
            <a:noFill/>
            <a:miter lim="800000"/>
            <a:headEnd/>
            <a:tailEnd/>
          </a:ln>
        </p:spPr>
      </p:pic>
      <p:sp>
        <p:nvSpPr>
          <p:cNvPr id="125" name="Rounded Rectangle 1024008"/>
          <p:cNvSpPr>
            <a:spLocks noChangeArrowheads="1"/>
          </p:cNvSpPr>
          <p:nvPr/>
        </p:nvSpPr>
        <p:spPr bwMode="gray">
          <a:xfrm>
            <a:off x="5118652" y="3856926"/>
            <a:ext cx="1346200" cy="619824"/>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a:gradFill>
                <a:gsLst>
                  <a:gs pos="0">
                    <a:schemeClr val="bg1"/>
                  </a:gs>
                  <a:gs pos="100000">
                    <a:schemeClr val="bg1"/>
                  </a:gs>
                </a:gsLst>
                <a:lin ang="13500000" scaled="1"/>
              </a:gradFill>
              <a:latin typeface="Segoe Semibold" pitchFamily="34" charset="0"/>
            </a:endParaRPr>
          </a:p>
        </p:txBody>
      </p:sp>
      <p:sp>
        <p:nvSpPr>
          <p:cNvPr id="126" name="Rectangle 1024014"/>
          <p:cNvSpPr>
            <a:spLocks noChangeArrowheads="1"/>
          </p:cNvSpPr>
          <p:nvPr/>
        </p:nvSpPr>
        <p:spPr bwMode="gray">
          <a:xfrm>
            <a:off x="5105399" y="3941806"/>
            <a:ext cx="1371599" cy="461661"/>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dirty="0" smtClean="0">
                <a:solidFill>
                  <a:schemeClr val="bg1"/>
                </a:solidFill>
              </a:rPr>
              <a:t>邮箱服务器</a:t>
            </a:r>
            <a:endParaRPr lang="en-US" sz="1200" dirty="0" smtClean="0">
              <a:solidFill>
                <a:schemeClr val="bg1"/>
              </a:solidFill>
            </a:endParaRPr>
          </a:p>
          <a:p>
            <a:pPr algn="ctr" eaLnBrk="1" hangingPunct="1">
              <a:lnSpc>
                <a:spcPct val="100000"/>
              </a:lnSpc>
              <a:spcBef>
                <a:spcPct val="0"/>
              </a:spcBef>
            </a:pPr>
            <a:r>
              <a:rPr lang="zh-CN" altLang="en-US" sz="1200" b="1" dirty="0" smtClean="0">
                <a:solidFill>
                  <a:schemeClr val="bg1"/>
                </a:solidFill>
              </a:rPr>
              <a:t>邮件存储</a:t>
            </a:r>
            <a:endParaRPr lang="en-US" sz="1200" b="1" dirty="0">
              <a:solidFill>
                <a:schemeClr val="bg1"/>
              </a:solidFill>
            </a:endParaRPr>
          </a:p>
        </p:txBody>
      </p:sp>
      <p:sp>
        <p:nvSpPr>
          <p:cNvPr id="127" name="Rounded Rectangle 1024007"/>
          <p:cNvSpPr>
            <a:spLocks noChangeArrowheads="1"/>
          </p:cNvSpPr>
          <p:nvPr/>
        </p:nvSpPr>
        <p:spPr bwMode="gray">
          <a:xfrm>
            <a:off x="6818243" y="3819388"/>
            <a:ext cx="1476375" cy="695740"/>
          </a:xfrm>
          <a:prstGeom prst="roundRect">
            <a:avLst>
              <a:gd name="adj" fmla="val 6412"/>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spcBef>
                <a:spcPct val="0"/>
              </a:spcBef>
            </a:pPr>
            <a:endParaRPr lang="en-US">
              <a:gradFill>
                <a:gsLst>
                  <a:gs pos="0">
                    <a:schemeClr val="bg1"/>
                  </a:gs>
                  <a:gs pos="100000">
                    <a:schemeClr val="bg1"/>
                  </a:gs>
                </a:gsLst>
                <a:lin ang="13500000" scaled="1"/>
              </a:gradFill>
              <a:latin typeface="Segoe Semibold" pitchFamily="34" charset="0"/>
            </a:endParaRPr>
          </a:p>
        </p:txBody>
      </p:sp>
      <p:sp>
        <p:nvSpPr>
          <p:cNvPr id="128" name="Rectangle 1024017"/>
          <p:cNvSpPr>
            <a:spLocks noChangeArrowheads="1"/>
          </p:cNvSpPr>
          <p:nvPr/>
        </p:nvSpPr>
        <p:spPr bwMode="gray">
          <a:xfrm>
            <a:off x="6705600" y="3930231"/>
            <a:ext cx="1676400" cy="461661"/>
          </a:xfrm>
          <a:prstGeom prst="rect">
            <a:avLst/>
          </a:prstGeom>
          <a:noFill/>
          <a:ln w="9525">
            <a:noFill/>
            <a:miter lim="800000"/>
            <a:headEnd/>
            <a:tailEnd/>
          </a:ln>
        </p:spPr>
        <p:txBody>
          <a:bodyPr wrap="square" lIns="91436" tIns="45718" rIns="91436" bIns="45718" anchor="ctr">
            <a:spAutoFit/>
          </a:bodyPr>
          <a:lstStyle/>
          <a:p>
            <a:pPr algn="ctr" eaLnBrk="1" hangingPunct="1">
              <a:lnSpc>
                <a:spcPct val="100000"/>
              </a:lnSpc>
              <a:spcBef>
                <a:spcPct val="0"/>
              </a:spcBef>
            </a:pPr>
            <a:r>
              <a:rPr lang="zh-CN" altLang="en-US" sz="1200" b="1" dirty="0" smtClean="0">
                <a:solidFill>
                  <a:schemeClr val="bg1"/>
                </a:solidFill>
              </a:rPr>
              <a:t>统一消息</a:t>
            </a:r>
            <a:endParaRPr lang="en-US" sz="1200" b="1" dirty="0" smtClean="0">
              <a:solidFill>
                <a:schemeClr val="bg1"/>
              </a:solidFill>
            </a:endParaRPr>
          </a:p>
          <a:p>
            <a:pPr algn="ctr" eaLnBrk="1" hangingPunct="1">
              <a:lnSpc>
                <a:spcPct val="100000"/>
              </a:lnSpc>
              <a:spcBef>
                <a:spcPct val="0"/>
              </a:spcBef>
            </a:pPr>
            <a:r>
              <a:rPr lang="zh-CN" altLang="en-US" sz="1200" dirty="0" smtClean="0">
                <a:solidFill>
                  <a:schemeClr val="bg1"/>
                </a:solidFill>
              </a:rPr>
              <a:t>语音邮件和话音访问</a:t>
            </a:r>
            <a:endParaRPr lang="en-US" sz="1200" dirty="0">
              <a:solidFill>
                <a:schemeClr val="bg1"/>
              </a:solidFill>
            </a:endParaRPr>
          </a:p>
        </p:txBody>
      </p:sp>
    </p:spTree>
    <p:extLst>
      <p:ext uri="{BB962C8B-B14F-4D97-AF65-F5344CB8AC3E}">
        <p14:creationId xmlns:p14="http://schemas.microsoft.com/office/powerpoint/2010/main" xmlns="" val="16982780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flipH="1">
            <a:off x="176253" y="1905000"/>
            <a:ext cx="8763000" cy="4648200"/>
          </a:xfrm>
          <a:prstGeom prst="roundRect">
            <a:avLst>
              <a:gd name="adj" fmla="val 4748"/>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523854" algn="ctr" defTabSz="914099" fontAlgn="base">
              <a:lnSpc>
                <a:spcPct val="85000"/>
              </a:lnSpc>
              <a:spcBef>
                <a:spcPct val="0"/>
              </a:spcBef>
              <a:spcAft>
                <a:spcPct val="0"/>
              </a:spcAft>
              <a:buClr>
                <a:srgbClr val="FFC000"/>
              </a:buClr>
              <a:buSzPct val="76000"/>
              <a:defRPr/>
            </a:pPr>
            <a:endParaRPr lang="en-US" sz="2300" dirty="0" smtClean="0">
              <a:gradFill>
                <a:gsLst>
                  <a:gs pos="0">
                    <a:schemeClr val="tx1"/>
                  </a:gs>
                  <a:gs pos="50000">
                    <a:schemeClr val="tx1"/>
                  </a:gs>
                </a:gsLst>
                <a:lin ang="5400000" scaled="0"/>
              </a:gradFill>
              <a:latin typeface="Segoe" pitchFamily="34" charset="0"/>
            </a:endParaRPr>
          </a:p>
        </p:txBody>
      </p:sp>
      <p:sp>
        <p:nvSpPr>
          <p:cNvPr id="16" name="Rounded Rectangle 15"/>
          <p:cNvSpPr/>
          <p:nvPr/>
        </p:nvSpPr>
        <p:spPr>
          <a:xfrm>
            <a:off x="2514600" y="3636264"/>
            <a:ext cx="6400800"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863600" indent="-3349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语音邮件的文本预览加快邮件处理</a:t>
            </a:r>
            <a:endParaRPr lang="en-US" dirty="0" smtClean="0">
              <a:solidFill>
                <a:schemeClr val="tx1"/>
              </a:solidFill>
            </a:endParaRPr>
          </a:p>
          <a:p>
            <a:pPr marL="863600" indent="-3349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可定制的呼叫接听规则和菜单选项</a:t>
            </a:r>
            <a:endParaRPr lang="en-US" dirty="0" smtClean="0">
              <a:solidFill>
                <a:schemeClr val="tx1"/>
              </a:solidFill>
            </a:endParaRPr>
          </a:p>
        </p:txBody>
      </p:sp>
      <p:sp>
        <p:nvSpPr>
          <p:cNvPr id="15" name="Rounded Rectangle 14"/>
          <p:cNvSpPr/>
          <p:nvPr/>
        </p:nvSpPr>
        <p:spPr>
          <a:xfrm>
            <a:off x="2514600" y="2112264"/>
            <a:ext cx="6400800"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863600" lvl="0" indent="-3349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增强的会话视图方便邮箱导航</a:t>
            </a:r>
            <a:endParaRPr lang="en-US" dirty="0" smtClean="0">
              <a:solidFill>
                <a:schemeClr val="tx1"/>
              </a:solidFill>
            </a:endParaRPr>
          </a:p>
          <a:p>
            <a:pPr marL="863600" lvl="0" indent="-334963">
              <a:lnSpc>
                <a:spcPct val="90000"/>
              </a:lnSpc>
              <a:spcBef>
                <a:spcPct val="50000"/>
              </a:spcBef>
              <a:buClr>
                <a:srgbClr val="777777"/>
              </a:buClr>
              <a:buSzPct val="130000"/>
              <a:buFont typeface="Arial" pitchFamily="34" charset="0"/>
              <a:buChar char="•"/>
              <a:defRPr/>
            </a:pPr>
            <a:r>
              <a:rPr lang="en-US" dirty="0" err="1" smtClean="0">
                <a:solidFill>
                  <a:schemeClr val="tx1"/>
                </a:solidFill>
              </a:rPr>
              <a:t>MailTips</a:t>
            </a:r>
            <a:r>
              <a:rPr lang="zh-CN" altLang="en-US" dirty="0" smtClean="0">
                <a:solidFill>
                  <a:schemeClr val="tx1"/>
                </a:solidFill>
              </a:rPr>
              <a:t>（邮件小贴士）</a:t>
            </a:r>
            <a:r>
              <a:rPr lang="en-US" dirty="0" smtClean="0">
                <a:solidFill>
                  <a:schemeClr val="tx1"/>
                </a:solidFill>
              </a:rPr>
              <a:t> </a:t>
            </a:r>
            <a:r>
              <a:rPr lang="zh-CN" altLang="en-US" dirty="0" smtClean="0">
                <a:solidFill>
                  <a:schemeClr val="tx1"/>
                </a:solidFill>
              </a:rPr>
              <a:t>帮助避免不可传递的</a:t>
            </a:r>
            <a:r>
              <a:rPr lang="en-US" altLang="zh-CN" dirty="0" smtClean="0">
                <a:solidFill>
                  <a:schemeClr val="tx1"/>
                </a:solidFill>
              </a:rPr>
              <a:t>/</a:t>
            </a:r>
            <a:r>
              <a:rPr lang="zh-CN" altLang="en-US" dirty="0" smtClean="0">
                <a:solidFill>
                  <a:schemeClr val="tx1"/>
                </a:solidFill>
              </a:rPr>
              <a:t>指示错误的邮件</a:t>
            </a:r>
            <a:endParaRPr lang="en-US" dirty="0" smtClean="0">
              <a:solidFill>
                <a:schemeClr val="tx1"/>
              </a:solidFill>
            </a:endParaRPr>
          </a:p>
        </p:txBody>
      </p:sp>
      <p:sp>
        <p:nvSpPr>
          <p:cNvPr id="19" name="Rounded Rectangle 18"/>
          <p:cNvSpPr/>
          <p:nvPr/>
        </p:nvSpPr>
        <p:spPr>
          <a:xfrm>
            <a:off x="2514600" y="5160264"/>
            <a:ext cx="6400800"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863600" lvl="0" indent="-3349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跨“三个屏幕”的全功能体验</a:t>
            </a:r>
            <a:endParaRPr lang="en-US" dirty="0" smtClean="0">
              <a:solidFill>
                <a:schemeClr val="tx1"/>
              </a:solidFill>
            </a:endParaRPr>
          </a:p>
          <a:p>
            <a:pPr marL="863600" lvl="0" indent="-3349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与伙伴共享闲</a:t>
            </a:r>
            <a:r>
              <a:rPr lang="en-US" altLang="zh-CN" dirty="0" smtClean="0">
                <a:solidFill>
                  <a:schemeClr val="tx1"/>
                </a:solidFill>
              </a:rPr>
              <a:t>/</a:t>
            </a:r>
            <a:r>
              <a:rPr lang="zh-CN" altLang="en-US" dirty="0" smtClean="0">
                <a:solidFill>
                  <a:schemeClr val="tx1"/>
                </a:solidFill>
              </a:rPr>
              <a:t>忙信息</a:t>
            </a:r>
            <a:endParaRPr lang="en-US" dirty="0" smtClean="0">
              <a:solidFill>
                <a:schemeClr val="tx1"/>
              </a:solidFill>
            </a:endParaRPr>
          </a:p>
        </p:txBody>
      </p:sp>
      <p:sp>
        <p:nvSpPr>
          <p:cNvPr id="2" name="Title 1"/>
          <p:cNvSpPr>
            <a:spLocks noGrp="1"/>
          </p:cNvSpPr>
          <p:nvPr>
            <p:ph type="title"/>
          </p:nvPr>
        </p:nvSpPr>
        <p:spPr/>
        <p:txBody>
          <a:bodyPr/>
          <a:lstStyle/>
          <a:p>
            <a:r>
              <a:rPr lang="zh-CN" altLang="en-US" dirty="0" smtClean="0"/>
              <a:t>任何地点访问</a:t>
            </a:r>
            <a:endParaRPr lang="en-US" dirty="0"/>
          </a:p>
        </p:txBody>
      </p:sp>
      <p:sp>
        <p:nvSpPr>
          <p:cNvPr id="10" name="Rounded Rectangle 9"/>
          <p:cNvSpPr/>
          <p:nvPr/>
        </p:nvSpPr>
        <p:spPr bwMode="auto">
          <a:xfrm>
            <a:off x="381000" y="2057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管理邮箱超载</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18" name="Rounded Rectangle 17"/>
          <p:cNvSpPr/>
          <p:nvPr/>
        </p:nvSpPr>
        <p:spPr bwMode="auto">
          <a:xfrm>
            <a:off x="381000" y="3581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增强的语音邮件</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21" name="Rounded Rectangle 20"/>
          <p:cNvSpPr/>
          <p:nvPr/>
        </p:nvSpPr>
        <p:spPr bwMode="auto">
          <a:xfrm>
            <a:off x="381000" y="5105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高效的协作</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14" name="Rectangle 13"/>
          <p:cNvSpPr/>
          <p:nvPr/>
        </p:nvSpPr>
        <p:spPr>
          <a:xfrm>
            <a:off x="381000" y="1066800"/>
            <a:ext cx="8382000" cy="830997"/>
          </a:xfrm>
          <a:prstGeom prst="rect">
            <a:avLst/>
          </a:prstGeom>
        </p:spPr>
        <p:txBody>
          <a:bodyPr wrap="square">
            <a:spAutoFit/>
          </a:bodyPr>
          <a:lstStyle/>
          <a:p>
            <a:pPr defTabSz="914099"/>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让用户自由的选择任何平台、浏览器</a:t>
            </a:r>
            <a:r>
              <a:rPr lang="zh-CN" altLang="en-US" sz="2400" b="1" dirty="0">
                <a:gradFill>
                  <a:gsLst>
                    <a:gs pos="0">
                      <a:schemeClr val="tx1">
                        <a:lumMod val="95000"/>
                        <a:lumOff val="5000"/>
                      </a:schemeClr>
                    </a:gs>
                    <a:gs pos="100000">
                      <a:schemeClr val="tx1">
                        <a:lumMod val="65000"/>
                        <a:lumOff val="35000"/>
                      </a:schemeClr>
                    </a:gs>
                  </a:gsLst>
                  <a:lin ang="5400000" scaled="0"/>
                </a:gradFill>
                <a:cs typeface="Segoe UI" pitchFamily="34" charset="0"/>
              </a:rPr>
              <a:t>或</a:t>
            </a: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设备，安全地使用沟通工具，完成更多的操作。</a:t>
            </a:r>
            <a:endParaRPr 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endParaRPr>
          </a:p>
        </p:txBody>
      </p:sp>
    </p:spTree>
    <p:extLst>
      <p:ext uri="{BB962C8B-B14F-4D97-AF65-F5344CB8AC3E}">
        <p14:creationId xmlns:p14="http://schemas.microsoft.com/office/powerpoint/2010/main" xmlns="" val="2650837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管理邮箱过载</a:t>
            </a:r>
            <a:endParaRPr lang="en-US" dirty="0"/>
          </a:p>
        </p:txBody>
      </p:sp>
      <p:pic>
        <p:nvPicPr>
          <p:cNvPr id="11" name="Picture 2" descr="C:\Users\ianhamer\Desktop\Meshing Around\Work\OWA2.bmp"/>
          <p:cNvPicPr>
            <a:picLocks noChangeAspect="1" noChangeArrowheads="1"/>
          </p:cNvPicPr>
          <p:nvPr/>
        </p:nvPicPr>
        <p:blipFill>
          <a:blip r:embed="rId3" cstate="screen"/>
          <a:srcRect l="484" t="8174" r="274" b="5268"/>
          <a:stretch>
            <a:fillRect/>
          </a:stretch>
        </p:blipFill>
        <p:spPr bwMode="auto">
          <a:xfrm>
            <a:off x="1510831" y="2106429"/>
            <a:ext cx="6126480" cy="4473625"/>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12" name="TextBox 11"/>
          <p:cNvSpPr txBox="1"/>
          <p:nvPr/>
        </p:nvSpPr>
        <p:spPr>
          <a:xfrm>
            <a:off x="6608701" y="3113335"/>
            <a:ext cx="2209800"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a:solidFill>
                  <a:srgbClr val="373737"/>
                </a:solidFill>
              </a:rPr>
              <a:t>会话视图</a:t>
            </a:r>
            <a:endParaRPr kumimoji="0" lang="en-US" sz="1800" b="0" i="0" u="none" strike="noStrike" kern="0" cap="none" spc="0" normalizeH="0" baseline="0" noProof="0" dirty="0" smtClean="0">
              <a:ln>
                <a:noFill/>
              </a:ln>
              <a:solidFill>
                <a:srgbClr val="373737"/>
              </a:solidFill>
              <a:effectLst/>
              <a:uLnTx/>
              <a:uFillTx/>
            </a:endParaRPr>
          </a:p>
        </p:txBody>
      </p:sp>
      <p:cxnSp>
        <p:nvCxnSpPr>
          <p:cNvPr id="13" name="Straight Arrow Connector 12"/>
          <p:cNvCxnSpPr/>
          <p:nvPr/>
        </p:nvCxnSpPr>
        <p:spPr>
          <a:xfrm rot="5400000" flipH="1" flipV="1">
            <a:off x="6973475" y="3584637"/>
            <a:ext cx="762000" cy="599326"/>
          </a:xfrm>
          <a:prstGeom prst="straightConnector1">
            <a:avLst/>
          </a:prstGeom>
          <a:noFill/>
          <a:ln w="25400" cap="flat" cmpd="sng" algn="ctr">
            <a:solidFill>
              <a:schemeClr val="accent1"/>
            </a:solidFill>
            <a:prstDash val="solid"/>
            <a:headEnd type="triangle" w="med" len="med"/>
            <a:tailEnd type="none" w="med" len="med"/>
          </a:ln>
          <a:effectLst>
            <a:outerShdw blurRad="50800" dist="38100" dir="5400000" algn="t" rotWithShape="0">
              <a:prstClr val="black">
                <a:alpha val="40000"/>
              </a:prstClr>
            </a:outerShdw>
          </a:effectLst>
        </p:spPr>
      </p:cxnSp>
      <p:sp>
        <p:nvSpPr>
          <p:cNvPr id="14" name="TextBox 13"/>
          <p:cNvSpPr txBox="1"/>
          <p:nvPr/>
        </p:nvSpPr>
        <p:spPr>
          <a:xfrm>
            <a:off x="3781278" y="4364619"/>
            <a:ext cx="2438401"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忽略会话</a:t>
            </a:r>
            <a:endParaRPr kumimoji="0" lang="en-US" sz="1800" b="0" i="0" u="none" strike="noStrike" kern="0" cap="none" spc="0" normalizeH="0" baseline="0" noProof="0" dirty="0" smtClean="0">
              <a:ln>
                <a:noFill/>
              </a:ln>
              <a:solidFill>
                <a:srgbClr val="373737"/>
              </a:solidFill>
              <a:effectLst/>
              <a:uLnTx/>
              <a:uFillTx/>
            </a:endParaRPr>
          </a:p>
        </p:txBody>
      </p:sp>
      <p:cxnSp>
        <p:nvCxnSpPr>
          <p:cNvPr id="15" name="Straight Arrow Connector 14"/>
          <p:cNvCxnSpPr/>
          <p:nvPr/>
        </p:nvCxnSpPr>
        <p:spPr>
          <a:xfrm rot="5400000" flipH="1" flipV="1">
            <a:off x="3716927" y="4835921"/>
            <a:ext cx="762000" cy="599326"/>
          </a:xfrm>
          <a:prstGeom prst="straightConnector1">
            <a:avLst/>
          </a:prstGeom>
          <a:noFill/>
          <a:ln w="25400" cap="flat" cmpd="sng" algn="ctr">
            <a:solidFill>
              <a:schemeClr val="accent1"/>
            </a:solidFill>
            <a:prstDash val="solid"/>
            <a:headEnd type="triangle" w="med" len="med"/>
            <a:tailEnd type="none" w="med" len="med"/>
          </a:ln>
          <a:effectLst>
            <a:outerShdw blurRad="50800" dist="38100" dir="5400000" algn="t" rotWithShape="0">
              <a:prstClr val="black">
                <a:alpha val="40000"/>
              </a:prstClr>
            </a:outerShdw>
          </a:effectLst>
        </p:spPr>
      </p:cxnSp>
      <p:sp>
        <p:nvSpPr>
          <p:cNvPr id="16" name="TextBox 15"/>
          <p:cNvSpPr txBox="1"/>
          <p:nvPr/>
        </p:nvSpPr>
        <p:spPr>
          <a:xfrm>
            <a:off x="79565" y="3859293"/>
            <a:ext cx="2093494"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即时消息</a:t>
            </a:r>
            <a:endParaRPr kumimoji="0" lang="en-US" sz="1800" b="0" i="0" u="none" strike="noStrike" kern="0" cap="none" spc="0" normalizeH="0" baseline="0" noProof="0" dirty="0" smtClean="0">
              <a:ln>
                <a:noFill/>
              </a:ln>
              <a:solidFill>
                <a:srgbClr val="373737"/>
              </a:solidFill>
              <a:effectLst/>
              <a:uLnTx/>
              <a:uFillTx/>
            </a:endParaRPr>
          </a:p>
        </p:txBody>
      </p:sp>
      <p:cxnSp>
        <p:nvCxnSpPr>
          <p:cNvPr id="17" name="Straight Arrow Connector 16"/>
          <p:cNvCxnSpPr/>
          <p:nvPr/>
        </p:nvCxnSpPr>
        <p:spPr>
          <a:xfrm rot="16200000" flipV="1">
            <a:off x="934750" y="4449784"/>
            <a:ext cx="881371" cy="464278"/>
          </a:xfrm>
          <a:prstGeom prst="straightConnector1">
            <a:avLst/>
          </a:prstGeom>
          <a:noFill/>
          <a:ln w="25400" cap="flat" cmpd="sng" algn="ctr">
            <a:solidFill>
              <a:schemeClr val="accent1"/>
            </a:solidFill>
            <a:prstDash val="solid"/>
            <a:headEnd type="triangle" w="med" len="med"/>
            <a:tailEnd type="none" w="med" len="med"/>
          </a:ln>
          <a:effectLst>
            <a:outerShdw blurRad="50800" dist="38100" dir="5400000" algn="t" rotWithShape="0">
              <a:prstClr val="black">
                <a:alpha val="40000"/>
              </a:prstClr>
            </a:outerShdw>
          </a:effectLst>
        </p:spPr>
      </p:cxnSp>
      <p:sp>
        <p:nvSpPr>
          <p:cNvPr id="18" name="Rectangle 17"/>
          <p:cNvSpPr/>
          <p:nvPr/>
        </p:nvSpPr>
        <p:spPr>
          <a:xfrm>
            <a:off x="368434" y="1069210"/>
            <a:ext cx="8632722" cy="757130"/>
          </a:xfrm>
          <a:prstGeom prst="rect">
            <a:avLst/>
          </a:prstGeom>
        </p:spPr>
        <p:txBody>
          <a:bodyPr wrap="square">
            <a:spAutoFit/>
          </a:bodyPr>
          <a:lstStyle/>
          <a:p>
            <a:pPr>
              <a:lnSpc>
                <a:spcPct val="90000"/>
              </a:lnSpc>
              <a:spcBef>
                <a:spcPct val="20000"/>
              </a:spcBef>
              <a:defRPr/>
            </a:pPr>
            <a:r>
              <a:rPr lang="zh-CN" altLang="en-US" sz="2400" b="1" dirty="0">
                <a:gradFill>
                  <a:gsLst>
                    <a:gs pos="0">
                      <a:schemeClr val="tx1">
                        <a:lumMod val="95000"/>
                        <a:lumOff val="5000"/>
                      </a:schemeClr>
                    </a:gs>
                    <a:gs pos="100000">
                      <a:schemeClr val="tx1">
                        <a:lumMod val="65000"/>
                        <a:lumOff val="35000"/>
                      </a:schemeClr>
                    </a:gs>
                  </a:gsLst>
                  <a:lin ang="5400000" scaled="0"/>
                </a:gradFill>
                <a:cs typeface="Segoe UI" pitchFamily="34" charset="0"/>
              </a:rPr>
              <a:t>通过增强的会话视图和集成的即时消</a:t>
            </a: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息，更</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容易管理邮件和进行沟通。</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3553898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screen"/>
          <a:srcRect b="24558"/>
          <a:stretch>
            <a:fillRect/>
          </a:stretch>
        </p:blipFill>
        <p:spPr bwMode="auto">
          <a:xfrm>
            <a:off x="381000" y="2118852"/>
            <a:ext cx="6572250" cy="3657600"/>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zh-CN" altLang="en-US" dirty="0"/>
              <a:t>管理邮箱过载</a:t>
            </a:r>
            <a:endParaRPr lang="en-US" dirty="0"/>
          </a:p>
        </p:txBody>
      </p:sp>
      <p:pic>
        <p:nvPicPr>
          <p:cNvPr id="1027" name="Picture 3"/>
          <p:cNvPicPr>
            <a:picLocks noChangeAspect="1" noChangeArrowheads="1"/>
          </p:cNvPicPr>
          <p:nvPr/>
        </p:nvPicPr>
        <p:blipFill>
          <a:blip r:embed="rId4"/>
          <a:srcRect l="1300" t="16325" r="1200" b="20188"/>
          <a:stretch>
            <a:fillRect/>
          </a:stretch>
        </p:blipFill>
        <p:spPr bwMode="auto">
          <a:xfrm>
            <a:off x="2819400" y="4328652"/>
            <a:ext cx="5943600" cy="2133600"/>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8" name="TextBox 7"/>
          <p:cNvSpPr txBox="1"/>
          <p:nvPr/>
        </p:nvSpPr>
        <p:spPr>
          <a:xfrm>
            <a:off x="6163234" y="3127382"/>
            <a:ext cx="2980765"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邮件小贴士（</a:t>
            </a:r>
            <a:r>
              <a:rPr kumimoji="0" lang="en-US" sz="1800" b="0" i="0" u="none" strike="noStrike" kern="0" cap="none" spc="0" normalizeH="0" baseline="0" noProof="0" dirty="0" smtClean="0">
                <a:ln>
                  <a:noFill/>
                </a:ln>
                <a:solidFill>
                  <a:srgbClr val="373737"/>
                </a:solidFill>
                <a:effectLst/>
                <a:uLnTx/>
                <a:uFillTx/>
              </a:rPr>
              <a:t>Outlook 2010</a:t>
            </a:r>
            <a:r>
              <a:rPr kumimoji="0" lang="zh-CN" altLang="en-US" sz="1800" b="0" i="0" u="none" strike="noStrike" kern="0" cap="none" spc="0" normalizeH="0" baseline="0" noProof="0" dirty="0" smtClean="0">
                <a:ln>
                  <a:noFill/>
                </a:ln>
                <a:solidFill>
                  <a:srgbClr val="373737"/>
                </a:solidFill>
                <a:effectLst/>
                <a:uLnTx/>
                <a:uFillTx/>
              </a:rPr>
              <a:t>）</a:t>
            </a:r>
            <a:endParaRPr kumimoji="0" lang="en-US" sz="1800" b="0" i="0" u="none" strike="noStrike" kern="0" cap="none" spc="0" normalizeH="0" baseline="0" noProof="0" dirty="0">
              <a:ln>
                <a:noFill/>
              </a:ln>
              <a:solidFill>
                <a:srgbClr val="373737"/>
              </a:solidFill>
              <a:effectLst/>
              <a:uLnTx/>
              <a:uFillTx/>
            </a:endParaRPr>
          </a:p>
        </p:txBody>
      </p:sp>
      <p:cxnSp>
        <p:nvCxnSpPr>
          <p:cNvPr id="9" name="Straight Arrow Connector 8"/>
          <p:cNvCxnSpPr/>
          <p:nvPr/>
        </p:nvCxnSpPr>
        <p:spPr>
          <a:xfrm flipV="1">
            <a:off x="4572000" y="3452996"/>
            <a:ext cx="1534274" cy="342256"/>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sp>
        <p:nvSpPr>
          <p:cNvPr id="11" name="TextBox 10"/>
          <p:cNvSpPr txBox="1"/>
          <p:nvPr/>
        </p:nvSpPr>
        <p:spPr>
          <a:xfrm>
            <a:off x="929566" y="5945759"/>
            <a:ext cx="2085474"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smtClean="0">
                <a:solidFill>
                  <a:srgbClr val="373737"/>
                </a:solidFill>
              </a:rPr>
              <a:t>邮件小贴士</a:t>
            </a:r>
            <a:r>
              <a:rPr lang="en-US" altLang="zh-CN" kern="0" dirty="0" smtClean="0">
                <a:solidFill>
                  <a:srgbClr val="373737"/>
                </a:solidFill>
              </a:rPr>
              <a:t>(OWA)</a:t>
            </a:r>
            <a:endParaRPr kumimoji="0" lang="en-US" sz="1800" b="0" i="0" u="none" strike="noStrike" kern="0" cap="none" spc="0" normalizeH="0" baseline="0" noProof="0" dirty="0">
              <a:ln>
                <a:noFill/>
              </a:ln>
              <a:solidFill>
                <a:srgbClr val="373737"/>
              </a:solidFill>
              <a:effectLst/>
              <a:uLnTx/>
              <a:uFillTx/>
            </a:endParaRPr>
          </a:p>
        </p:txBody>
      </p:sp>
      <p:cxnSp>
        <p:nvCxnSpPr>
          <p:cNvPr id="12" name="Straight Arrow Connector 11"/>
          <p:cNvCxnSpPr/>
          <p:nvPr/>
        </p:nvCxnSpPr>
        <p:spPr>
          <a:xfrm flipH="1">
            <a:off x="2209799" y="4938252"/>
            <a:ext cx="914401" cy="822841"/>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sp>
        <p:nvSpPr>
          <p:cNvPr id="10" name="Rectangle 9"/>
          <p:cNvSpPr/>
          <p:nvPr/>
        </p:nvSpPr>
        <p:spPr>
          <a:xfrm>
            <a:off x="357158" y="1069210"/>
            <a:ext cx="8116614" cy="757130"/>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通过发件人 </a:t>
            </a:r>
            <a:r>
              <a:rPr lang="en-US" altLang="zh-CN" sz="2400" b="1" dirty="0" err="1"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MailTips</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（邮件小贴士）帮助减少不比要的或不可传递的邮件</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3459935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b="15372"/>
          <a:stretch>
            <a:fillRect/>
          </a:stretch>
        </p:blipFill>
        <p:spPr bwMode="auto">
          <a:xfrm>
            <a:off x="1295400" y="2112245"/>
            <a:ext cx="6553200" cy="4614710"/>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zh-CN" altLang="en-US" dirty="0"/>
              <a:t>增强</a:t>
            </a:r>
            <a:r>
              <a:rPr lang="zh-CN" altLang="en-US" dirty="0" smtClean="0"/>
              <a:t>的语音邮件</a:t>
            </a:r>
            <a:endParaRPr lang="en-US" dirty="0"/>
          </a:p>
        </p:txBody>
      </p:sp>
      <p:sp>
        <p:nvSpPr>
          <p:cNvPr id="13" name="TextBox 12"/>
          <p:cNvSpPr txBox="1"/>
          <p:nvPr/>
        </p:nvSpPr>
        <p:spPr>
          <a:xfrm>
            <a:off x="4191000" y="3424215"/>
            <a:ext cx="1856874"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话音播放</a:t>
            </a:r>
            <a:endParaRPr kumimoji="0" lang="en-US" sz="1800" b="0" i="0" u="none" strike="noStrike" kern="0" cap="none" spc="0" normalizeH="0" baseline="0" noProof="0" dirty="0">
              <a:ln>
                <a:noFill/>
              </a:ln>
              <a:solidFill>
                <a:srgbClr val="373737"/>
              </a:solidFill>
              <a:effectLst/>
              <a:uLnTx/>
              <a:uFillTx/>
            </a:endParaRPr>
          </a:p>
        </p:txBody>
      </p:sp>
      <p:cxnSp>
        <p:nvCxnSpPr>
          <p:cNvPr id="14" name="Straight Arrow Connector 13"/>
          <p:cNvCxnSpPr/>
          <p:nvPr/>
        </p:nvCxnSpPr>
        <p:spPr>
          <a:xfrm rot="10800000" flipH="1">
            <a:off x="3483427" y="3598385"/>
            <a:ext cx="696074" cy="342257"/>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sp>
        <p:nvSpPr>
          <p:cNvPr id="15" name="TextBox 14"/>
          <p:cNvSpPr txBox="1"/>
          <p:nvPr/>
        </p:nvSpPr>
        <p:spPr>
          <a:xfrm>
            <a:off x="204747" y="5404848"/>
            <a:ext cx="2057400"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语音邮件文字预览</a:t>
            </a:r>
            <a:endParaRPr kumimoji="0" lang="en-US" sz="1800" b="0" i="0" u="none" strike="noStrike" kern="0" cap="none" spc="0" normalizeH="0" baseline="0" noProof="0" dirty="0" smtClean="0">
              <a:ln>
                <a:noFill/>
              </a:ln>
              <a:solidFill>
                <a:srgbClr val="373737"/>
              </a:solidFill>
              <a:effectLst/>
              <a:uLnTx/>
              <a:uFillTx/>
            </a:endParaRPr>
          </a:p>
        </p:txBody>
      </p:sp>
      <p:cxnSp>
        <p:nvCxnSpPr>
          <p:cNvPr id="16" name="Straight Arrow Connector 15"/>
          <p:cNvCxnSpPr/>
          <p:nvPr/>
        </p:nvCxnSpPr>
        <p:spPr>
          <a:xfrm rot="10800000" flipV="1">
            <a:off x="1231232" y="5105400"/>
            <a:ext cx="445168" cy="227188"/>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sp>
        <p:nvSpPr>
          <p:cNvPr id="17" name="TextBox 16"/>
          <p:cNvSpPr txBox="1"/>
          <p:nvPr/>
        </p:nvSpPr>
        <p:spPr>
          <a:xfrm>
            <a:off x="6400800" y="4764323"/>
            <a:ext cx="2059632"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带上下文的联系人的动作</a:t>
            </a:r>
            <a:endParaRPr kumimoji="0" lang="en-US" sz="1800" b="0" i="0" u="none" strike="noStrike" kern="0" cap="none" spc="0" normalizeH="0" baseline="0" noProof="0" dirty="0">
              <a:ln>
                <a:noFill/>
              </a:ln>
              <a:solidFill>
                <a:srgbClr val="373737"/>
              </a:solidFill>
              <a:effectLst/>
              <a:uLnTx/>
              <a:uFillTx/>
            </a:endParaRPr>
          </a:p>
        </p:txBody>
      </p:sp>
      <p:cxnSp>
        <p:nvCxnSpPr>
          <p:cNvPr id="18" name="Straight Arrow Connector 17"/>
          <p:cNvCxnSpPr/>
          <p:nvPr/>
        </p:nvCxnSpPr>
        <p:spPr>
          <a:xfrm>
            <a:off x="5698958" y="4724400"/>
            <a:ext cx="674302" cy="141905"/>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sp>
        <p:nvSpPr>
          <p:cNvPr id="11" name="Rectangle 10"/>
          <p:cNvSpPr/>
          <p:nvPr/>
        </p:nvSpPr>
        <p:spPr>
          <a:xfrm>
            <a:off x="428596" y="1069210"/>
            <a:ext cx="7650163"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通过语音邮件预览，快速筛选邮件并采取行动。</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15751933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增强的语音邮件</a:t>
            </a:r>
            <a:endParaRPr lang="en-US" dirty="0"/>
          </a:p>
        </p:txBody>
      </p:sp>
      <p:pic>
        <p:nvPicPr>
          <p:cNvPr id="28" name="Picture 2" descr="C:\Users\ianhamer\Desktop\CAR1.bmp"/>
          <p:cNvPicPr>
            <a:picLocks noChangeAspect="1" noChangeArrowheads="1"/>
          </p:cNvPicPr>
          <p:nvPr/>
        </p:nvPicPr>
        <p:blipFill>
          <a:blip r:embed="rId3" cstate="screen"/>
          <a:srcRect l="590"/>
          <a:stretch>
            <a:fillRect/>
          </a:stretch>
        </p:blipFill>
        <p:spPr bwMode="auto">
          <a:xfrm>
            <a:off x="374407" y="2123245"/>
            <a:ext cx="8370835" cy="3783484"/>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29" name="TextBox 28"/>
          <p:cNvSpPr txBox="1"/>
          <p:nvPr/>
        </p:nvSpPr>
        <p:spPr>
          <a:xfrm>
            <a:off x="207252" y="5067766"/>
            <a:ext cx="2133600"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管理呼入应答规则</a:t>
            </a:r>
            <a:endParaRPr kumimoji="0" lang="en-US" sz="1800" b="0" i="0" u="none" strike="noStrike" kern="0" cap="none" spc="0" normalizeH="0" baseline="0" noProof="0" dirty="0">
              <a:ln>
                <a:noFill/>
              </a:ln>
              <a:solidFill>
                <a:srgbClr val="373737"/>
              </a:solidFill>
              <a:effectLst/>
              <a:uLnTx/>
              <a:uFillTx/>
            </a:endParaRPr>
          </a:p>
        </p:txBody>
      </p:sp>
      <p:cxnSp>
        <p:nvCxnSpPr>
          <p:cNvPr id="30" name="Straight Arrow Connector 29"/>
          <p:cNvCxnSpPr/>
          <p:nvPr/>
        </p:nvCxnSpPr>
        <p:spPr>
          <a:xfrm rot="10800000" flipV="1">
            <a:off x="1209886" y="4619221"/>
            <a:ext cx="770021" cy="425117"/>
          </a:xfrm>
          <a:prstGeom prst="straightConnector1">
            <a:avLst/>
          </a:prstGeom>
          <a:noFill/>
          <a:ln w="25400" cap="flat" cmpd="sng" algn="ctr">
            <a:solidFill>
              <a:srgbClr val="FFC000"/>
            </a:solidFill>
            <a:prstDash val="solid"/>
            <a:headEnd type="triangle" w="med" len="med"/>
            <a:tailEnd type="none" w="med" len="med"/>
          </a:ln>
          <a:effectLst>
            <a:outerShdw blurRad="50800" dist="38100" dir="5400000" algn="t" rotWithShape="0">
              <a:prstClr val="black">
                <a:alpha val="40000"/>
              </a:prstClr>
            </a:outerShdw>
          </a:effectLst>
        </p:spPr>
      </p:cxnSp>
      <p:pic>
        <p:nvPicPr>
          <p:cNvPr id="31" name="Picture 4" descr="C:\Users\ianhamer\Desktop\CAR2.bmp"/>
          <p:cNvPicPr>
            <a:picLocks noChangeAspect="1" noChangeArrowheads="1"/>
          </p:cNvPicPr>
          <p:nvPr/>
        </p:nvPicPr>
        <p:blipFill>
          <a:blip r:embed="rId4" cstate="screen"/>
          <a:srcRect/>
          <a:stretch>
            <a:fillRect/>
          </a:stretch>
        </p:blipFill>
        <p:spPr bwMode="auto">
          <a:xfrm>
            <a:off x="3988033" y="2759843"/>
            <a:ext cx="4865915" cy="3483643"/>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32" name="TextBox 31"/>
          <p:cNvSpPr txBox="1"/>
          <p:nvPr/>
        </p:nvSpPr>
        <p:spPr>
          <a:xfrm>
            <a:off x="6582558" y="4785527"/>
            <a:ext cx="2229854"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定义一个语音菜单</a:t>
            </a:r>
            <a:endParaRPr kumimoji="0" lang="en-US" sz="1800" b="0" i="0" u="none" strike="noStrike" kern="0" cap="none" spc="0" normalizeH="0" baseline="0" noProof="0" dirty="0">
              <a:ln>
                <a:noFill/>
              </a:ln>
              <a:solidFill>
                <a:srgbClr val="373737"/>
              </a:solidFill>
              <a:effectLst/>
              <a:uLnTx/>
              <a:uFillTx/>
            </a:endParaRPr>
          </a:p>
        </p:txBody>
      </p:sp>
      <p:cxnSp>
        <p:nvCxnSpPr>
          <p:cNvPr id="33" name="Straight Arrow Connector 32"/>
          <p:cNvCxnSpPr/>
          <p:nvPr/>
        </p:nvCxnSpPr>
        <p:spPr>
          <a:xfrm rot="10800000">
            <a:off x="5852643" y="4782150"/>
            <a:ext cx="697833" cy="288758"/>
          </a:xfrm>
          <a:prstGeom prst="straightConnector1">
            <a:avLst/>
          </a:prstGeom>
          <a:noFill/>
          <a:ln w="25400" cap="flat" cmpd="sng" algn="ctr">
            <a:solidFill>
              <a:srgbClr val="FFC000"/>
            </a:solidFill>
            <a:prstDash val="solid"/>
            <a:headEnd type="none" w="med" len="med"/>
            <a:tailEnd type="triangle" w="med" len="med"/>
          </a:ln>
          <a:effectLst>
            <a:outerShdw blurRad="50800" dist="38100" dir="5400000" algn="t" rotWithShape="0">
              <a:prstClr val="black">
                <a:alpha val="40000"/>
              </a:prstClr>
            </a:outerShdw>
          </a:effectLst>
        </p:spPr>
      </p:cxnSp>
      <p:sp>
        <p:nvSpPr>
          <p:cNvPr id="10" name="Rectangle 9"/>
          <p:cNvSpPr/>
          <p:nvPr/>
        </p:nvSpPr>
        <p:spPr>
          <a:xfrm>
            <a:off x="357158" y="1069210"/>
            <a:ext cx="8116614" cy="757130"/>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创建自定义的语音邮件菜单和呼入应答规则，提供呼入者最佳的提示选择</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2292462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2"/>
          <p:cNvSpPr txBox="1">
            <a:spLocks noChangeArrowheads="1"/>
          </p:cNvSpPr>
          <p:nvPr/>
        </p:nvSpPr>
        <p:spPr bwMode="auto">
          <a:xfrm>
            <a:off x="6098718" y="2816844"/>
            <a:ext cx="2834640" cy="3610633"/>
          </a:xfrm>
          <a:prstGeom prst="roundRect">
            <a:avLst>
              <a:gd name="adj" fmla="val 4303"/>
            </a:avLst>
          </a:prstGeom>
          <a:gradFill flip="none" rotWithShape="1">
            <a:gsLst>
              <a:gs pos="0">
                <a:schemeClr val="tx1">
                  <a:lumMod val="50000"/>
                  <a:lumOff val="50000"/>
                  <a:alpha val="52000"/>
                </a:schemeClr>
              </a:gs>
              <a:gs pos="18000">
                <a:schemeClr val="bg1">
                  <a:lumMod val="50000"/>
                  <a:alpha val="49000"/>
                </a:schemeClr>
              </a:gs>
              <a:gs pos="100000">
                <a:schemeClr val="bg1">
                  <a:lumMod val="85000"/>
                  <a:alpha val="56000"/>
                </a:schemeClr>
              </a:gs>
            </a:gsLst>
            <a:lin ang="5400000" scaled="1"/>
            <a:tileRect/>
          </a:gradFill>
          <a:ln>
            <a:solidFill>
              <a:schemeClr val="accent3"/>
            </a:solidFill>
            <a:headEnd type="none" w="med" len="med"/>
            <a:tailEnd type="none" w="med" len="med"/>
          </a:ln>
          <a:effectLst>
            <a:outerShdw blurRad="889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182880" rIns="91440" bIns="0" numCol="1" rtlCol="0" anchor="t" anchorCtr="0" compatLnSpc="1">
            <a:prstTxWarp prst="textNoShape">
              <a:avLst/>
            </a:prstTxWarp>
            <a:noAutofit/>
          </a:bodyPr>
          <a:lstStyle/>
          <a:p>
            <a:pPr marL="225425" indent="-225425" defTabSz="914363">
              <a:lnSpc>
                <a:spcPct val="85000"/>
              </a:lnSpc>
              <a:spcBef>
                <a:spcPts val="200"/>
              </a:spcBef>
              <a:spcAft>
                <a:spcPts val="600"/>
              </a:spcAft>
              <a:buClr>
                <a:schemeClr val="tx1">
                  <a:lumMod val="75000"/>
                  <a:lumOff val="25000"/>
                </a:schemeClr>
              </a:buClr>
              <a:buSzPct val="150000"/>
              <a:buFont typeface="Arial" pitchFamily="34" charset="0"/>
              <a:buChar char="•"/>
              <a:defRPr/>
            </a:pPr>
            <a:endParaRPr lang="en-US" sz="1600" dirty="0" smtClean="0">
              <a:solidFill>
                <a:schemeClr val="tx1"/>
              </a:solidFill>
              <a:latin typeface="+mj-lt"/>
            </a:endParaRPr>
          </a:p>
        </p:txBody>
      </p:sp>
      <p:sp>
        <p:nvSpPr>
          <p:cNvPr id="37" name="Round Same Side Corner Rectangle 36"/>
          <p:cNvSpPr/>
          <p:nvPr/>
        </p:nvSpPr>
        <p:spPr>
          <a:xfrm>
            <a:off x="6088284" y="2074390"/>
            <a:ext cx="2856104" cy="914400"/>
          </a:xfrm>
          <a:prstGeom prst="round2SameRect">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69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pPr>
            <a:r>
              <a:rPr lang="en-US" sz="28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Mobile</a:t>
            </a:r>
            <a:r>
              <a:rPr lang="en-US" dirty="0" smtClean="0">
                <a:gradFill>
                  <a:gsLst>
                    <a:gs pos="0">
                      <a:schemeClr val="bg1"/>
                    </a:gs>
                    <a:gs pos="100000">
                      <a:schemeClr val="bg1"/>
                    </a:gs>
                  </a:gsLst>
                  <a:lin ang="13500000" scaled="1"/>
                </a:gradFill>
                <a:latin typeface="Segoe Semibold" pitchFamily="34" charset="0"/>
              </a:rPr>
              <a:t> </a:t>
            </a:r>
          </a:p>
        </p:txBody>
      </p:sp>
      <p:sp>
        <p:nvSpPr>
          <p:cNvPr id="32" name="TextBox 32"/>
          <p:cNvSpPr txBox="1">
            <a:spLocks noChangeArrowheads="1"/>
          </p:cNvSpPr>
          <p:nvPr/>
        </p:nvSpPr>
        <p:spPr bwMode="auto">
          <a:xfrm>
            <a:off x="3134179" y="2788064"/>
            <a:ext cx="2834640" cy="3639413"/>
          </a:xfrm>
          <a:prstGeom prst="roundRect">
            <a:avLst>
              <a:gd name="adj" fmla="val 4838"/>
            </a:avLst>
          </a:prstGeom>
          <a:gradFill flip="none" rotWithShape="1">
            <a:gsLst>
              <a:gs pos="0">
                <a:schemeClr val="tx1">
                  <a:lumMod val="50000"/>
                  <a:lumOff val="50000"/>
                  <a:alpha val="52000"/>
                </a:schemeClr>
              </a:gs>
              <a:gs pos="18000">
                <a:schemeClr val="bg1">
                  <a:lumMod val="50000"/>
                  <a:alpha val="49000"/>
                </a:schemeClr>
              </a:gs>
              <a:gs pos="100000">
                <a:schemeClr val="bg1">
                  <a:lumMod val="85000"/>
                  <a:alpha val="56000"/>
                </a:schemeClr>
              </a:gs>
            </a:gsLst>
            <a:lin ang="5400000" scaled="1"/>
            <a:tileRect/>
          </a:gradFill>
          <a:ln>
            <a:solidFill>
              <a:schemeClr val="accent2"/>
            </a:solidFill>
            <a:headEnd type="none" w="med" len="med"/>
            <a:tailEnd type="none" w="med" len="med"/>
          </a:ln>
          <a:effectLst>
            <a:outerShdw blurRad="889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182880" rIns="91440" bIns="0" numCol="1" rtlCol="0" anchor="t" anchorCtr="0" compatLnSpc="1">
            <a:prstTxWarp prst="textNoShape">
              <a:avLst/>
            </a:prstTxWarp>
            <a:noAutofit/>
          </a:bodyPr>
          <a:lstStyle/>
          <a:p>
            <a:pPr marL="225425" indent="-225425" defTabSz="914363">
              <a:lnSpc>
                <a:spcPct val="85000"/>
              </a:lnSpc>
              <a:spcBef>
                <a:spcPts val="200"/>
              </a:spcBef>
              <a:spcAft>
                <a:spcPts val="600"/>
              </a:spcAft>
              <a:buClr>
                <a:schemeClr val="tx1">
                  <a:lumMod val="75000"/>
                  <a:lumOff val="25000"/>
                </a:schemeClr>
              </a:buClr>
              <a:buSzPct val="150000"/>
              <a:buFont typeface="Arial" pitchFamily="34" charset="0"/>
              <a:buChar char="•"/>
              <a:defRPr/>
            </a:pPr>
            <a:endParaRPr lang="en-US" sz="1600" dirty="0" smtClean="0">
              <a:solidFill>
                <a:schemeClr val="tx1"/>
              </a:solidFill>
              <a:latin typeface="+mj-lt"/>
            </a:endParaRPr>
          </a:p>
        </p:txBody>
      </p:sp>
      <p:sp>
        <p:nvSpPr>
          <p:cNvPr id="33" name="Round Same Side Corner Rectangle 32"/>
          <p:cNvSpPr/>
          <p:nvPr/>
        </p:nvSpPr>
        <p:spPr>
          <a:xfrm>
            <a:off x="3118130" y="2074390"/>
            <a:ext cx="2854407" cy="914400"/>
          </a:xfrm>
          <a:prstGeom prst="round2Same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pPr>
            <a:r>
              <a:rPr lang="en-US" sz="28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Web</a:t>
            </a:r>
            <a:r>
              <a:rPr lang="en-US" dirty="0" smtClean="0">
                <a:gradFill>
                  <a:gsLst>
                    <a:gs pos="0">
                      <a:schemeClr val="bg1"/>
                    </a:gs>
                    <a:gs pos="100000">
                      <a:schemeClr val="bg1"/>
                    </a:gs>
                  </a:gsLst>
                  <a:lin ang="13500000" scaled="1"/>
                </a:gradFill>
                <a:latin typeface="Segoe Semibold" pitchFamily="34" charset="0"/>
              </a:rPr>
              <a:t> </a:t>
            </a:r>
          </a:p>
        </p:txBody>
      </p:sp>
      <p:sp>
        <p:nvSpPr>
          <p:cNvPr id="34" name="TextBox 32"/>
          <p:cNvSpPr txBox="1">
            <a:spLocks noChangeArrowheads="1"/>
          </p:cNvSpPr>
          <p:nvPr/>
        </p:nvSpPr>
        <p:spPr bwMode="auto">
          <a:xfrm>
            <a:off x="165578" y="2788688"/>
            <a:ext cx="2832405" cy="3638789"/>
          </a:xfrm>
          <a:prstGeom prst="roundRect">
            <a:avLst>
              <a:gd name="adj" fmla="val 3983"/>
            </a:avLst>
          </a:prstGeom>
          <a:gradFill flip="none" rotWithShape="1">
            <a:gsLst>
              <a:gs pos="0">
                <a:schemeClr val="tx1">
                  <a:lumMod val="50000"/>
                  <a:lumOff val="50000"/>
                  <a:alpha val="52000"/>
                </a:schemeClr>
              </a:gs>
              <a:gs pos="18000">
                <a:schemeClr val="bg1">
                  <a:lumMod val="50000"/>
                  <a:alpha val="49000"/>
                </a:schemeClr>
              </a:gs>
              <a:gs pos="100000">
                <a:schemeClr val="bg1">
                  <a:lumMod val="85000"/>
                  <a:alpha val="56000"/>
                </a:schemeClr>
              </a:gs>
            </a:gsLst>
            <a:lin ang="5400000" scaled="1"/>
            <a:tileRect/>
          </a:gradFill>
          <a:ln>
            <a:solidFill>
              <a:schemeClr val="accent1"/>
            </a:solidFill>
            <a:headEnd type="none" w="med" len="med"/>
            <a:tailEnd type="none" w="med" len="med"/>
          </a:ln>
          <a:effectLst>
            <a:outerShdw blurRad="889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182880" rIns="91440" bIns="0" numCol="1" rtlCol="0" anchor="t" anchorCtr="0" compatLnSpc="1">
            <a:prstTxWarp prst="textNoShape">
              <a:avLst/>
            </a:prstTxWarp>
            <a:noAutofit/>
          </a:bodyPr>
          <a:lstStyle/>
          <a:p>
            <a:pPr marL="225425" indent="-225425" defTabSz="914363">
              <a:lnSpc>
                <a:spcPct val="85000"/>
              </a:lnSpc>
              <a:spcBef>
                <a:spcPts val="200"/>
              </a:spcBef>
              <a:spcAft>
                <a:spcPts val="600"/>
              </a:spcAft>
              <a:buClr>
                <a:schemeClr val="tx1">
                  <a:lumMod val="75000"/>
                  <a:lumOff val="25000"/>
                </a:schemeClr>
              </a:buClr>
              <a:buSzPct val="150000"/>
              <a:defRPr/>
            </a:pPr>
            <a:endParaRPr lang="en-US" sz="1600" dirty="0" smtClean="0">
              <a:solidFill>
                <a:schemeClr val="tx1"/>
              </a:solidFill>
              <a:latin typeface="+mj-lt"/>
            </a:endParaRPr>
          </a:p>
        </p:txBody>
      </p:sp>
      <p:sp>
        <p:nvSpPr>
          <p:cNvPr id="2" name="Title 1"/>
          <p:cNvSpPr>
            <a:spLocks noGrp="1"/>
          </p:cNvSpPr>
          <p:nvPr>
            <p:ph type="title"/>
          </p:nvPr>
        </p:nvSpPr>
        <p:spPr>
          <a:xfrm>
            <a:off x="381000" y="230188"/>
            <a:ext cx="8382000" cy="1329595"/>
          </a:xfrm>
        </p:spPr>
        <p:txBody>
          <a:bodyPr/>
          <a:lstStyle/>
          <a:p>
            <a:r>
              <a:rPr lang="zh-CN" altLang="en-US" dirty="0" smtClean="0"/>
              <a:t>高效协作</a:t>
            </a:r>
            <a:r>
              <a:rPr altLang="zh-CN" dirty="0" smtClean="0"/>
              <a:t/>
            </a:r>
            <a:br>
              <a:rPr altLang="zh-CN" dirty="0" smtClean="0"/>
            </a:br>
            <a:endParaRPr lang="en-US" dirty="0"/>
          </a:p>
        </p:txBody>
      </p:sp>
      <p:sp>
        <p:nvSpPr>
          <p:cNvPr id="3" name="Rectangle 2"/>
          <p:cNvSpPr/>
          <p:nvPr/>
        </p:nvSpPr>
        <p:spPr>
          <a:xfrm>
            <a:off x="385794" y="1058644"/>
            <a:ext cx="8686800"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跨客户端</a:t>
            </a: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设备和平台，熟悉和丰富的</a:t>
            </a:r>
            <a:r>
              <a:rPr 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Outlook</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体验。</a:t>
            </a:r>
            <a:endParaRPr lang="en-US" altLang="zh-CN"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pic>
        <p:nvPicPr>
          <p:cNvPr id="69" name="Picture 7" descr="\\eventsql\dvd\Online_ART\DVD_ART34\Logos\Internet Explorer 7\IE Internet Explorer 7 logo bug.png"/>
          <p:cNvPicPr>
            <a:picLocks noChangeAspect="1" noChangeArrowheads="1"/>
          </p:cNvPicPr>
          <p:nvPr/>
        </p:nvPicPr>
        <p:blipFill>
          <a:blip r:embed="rId3" cstate="screen"/>
          <a:srcRect/>
          <a:stretch>
            <a:fillRect/>
          </a:stretch>
        </p:blipFill>
        <p:spPr bwMode="auto">
          <a:xfrm>
            <a:off x="3239203" y="4243556"/>
            <a:ext cx="914400" cy="879398"/>
          </a:xfrm>
          <a:prstGeom prst="rect">
            <a:avLst/>
          </a:prstGeom>
          <a:noFill/>
        </p:spPr>
      </p:pic>
      <p:pic>
        <p:nvPicPr>
          <p:cNvPr id="70" name="Picture 7" descr="\\eventsql\dvd\Online_ART\DVD_ART34\Logos\Microsoft Office 2007 - all products\Outlook 2007\Office Outlook 2007 logo rev.png"/>
          <p:cNvPicPr>
            <a:picLocks noChangeAspect="1" noChangeArrowheads="1"/>
          </p:cNvPicPr>
          <p:nvPr/>
        </p:nvPicPr>
        <p:blipFill>
          <a:blip r:embed="rId4" cstate="screen"/>
          <a:srcRect/>
          <a:stretch>
            <a:fillRect/>
          </a:stretch>
        </p:blipFill>
        <p:spPr bwMode="auto">
          <a:xfrm>
            <a:off x="304300" y="4267200"/>
            <a:ext cx="2560320" cy="422351"/>
          </a:xfrm>
          <a:prstGeom prst="rect">
            <a:avLst/>
          </a:prstGeom>
          <a:noFill/>
        </p:spPr>
      </p:pic>
      <p:pic>
        <p:nvPicPr>
          <p:cNvPr id="71" name="Picture 8" descr="\\eventsql\dvd\Online_ART\DVD_ART34\Logos\Microsoft Office for Mac - all products\Office 2008 for MAC\Entourage 2008 for Mac\Entourage Mac 2008 logo r.png"/>
          <p:cNvPicPr>
            <a:picLocks noChangeAspect="1" noChangeArrowheads="1"/>
          </p:cNvPicPr>
          <p:nvPr/>
        </p:nvPicPr>
        <p:blipFill>
          <a:blip r:embed="rId5" cstate="screen"/>
          <a:srcRect/>
          <a:stretch>
            <a:fillRect/>
          </a:stretch>
        </p:blipFill>
        <p:spPr bwMode="auto">
          <a:xfrm>
            <a:off x="258580" y="5273153"/>
            <a:ext cx="2651760" cy="365647"/>
          </a:xfrm>
          <a:prstGeom prst="rect">
            <a:avLst/>
          </a:prstGeom>
          <a:noFill/>
        </p:spPr>
      </p:pic>
      <p:pic>
        <p:nvPicPr>
          <p:cNvPr id="87" name="Picture 4" descr="http://www.mozilla.com/img/press/firefox-logo.png"/>
          <p:cNvPicPr>
            <a:picLocks noChangeAspect="1" noChangeArrowheads="1"/>
          </p:cNvPicPr>
          <p:nvPr/>
        </p:nvPicPr>
        <p:blipFill>
          <a:blip r:embed="rId6" cstate="screen"/>
          <a:srcRect l="14130" t="13098" r="12826" b="14511"/>
          <a:stretch>
            <a:fillRect/>
          </a:stretch>
        </p:blipFill>
        <p:spPr bwMode="auto">
          <a:xfrm>
            <a:off x="4078697" y="4879391"/>
            <a:ext cx="890546" cy="882594"/>
          </a:xfrm>
          <a:prstGeom prst="rect">
            <a:avLst/>
          </a:prstGeom>
          <a:noFill/>
        </p:spPr>
      </p:pic>
      <p:pic>
        <p:nvPicPr>
          <p:cNvPr id="88" name="Picture 6" descr="http://blog.tice.de/a_icons/icons/512%20Safari%20Leopard.png"/>
          <p:cNvPicPr>
            <a:picLocks noChangeAspect="1" noChangeArrowheads="1"/>
          </p:cNvPicPr>
          <p:nvPr/>
        </p:nvPicPr>
        <p:blipFill>
          <a:blip r:embed="rId7" cstate="screen"/>
          <a:srcRect/>
          <a:stretch>
            <a:fillRect/>
          </a:stretch>
        </p:blipFill>
        <p:spPr bwMode="auto">
          <a:xfrm>
            <a:off x="4897352" y="4181189"/>
            <a:ext cx="950976" cy="950976"/>
          </a:xfrm>
          <a:prstGeom prst="rect">
            <a:avLst/>
          </a:prstGeom>
          <a:noFill/>
        </p:spPr>
      </p:pic>
      <p:pic>
        <p:nvPicPr>
          <p:cNvPr id="89" name="Picture 2" descr="https://mediabank.partners.extranet.microsoft.com/transfer/radA4E5F/0/Outlook2010_bL_r.png"/>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304300" y="3300345"/>
            <a:ext cx="2560320" cy="581891"/>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90" name="Picture 2"/>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3186706" y="3340900"/>
            <a:ext cx="2743200" cy="50078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Round Same Side Corner Rectangle 35"/>
          <p:cNvSpPr/>
          <p:nvPr/>
        </p:nvSpPr>
        <p:spPr>
          <a:xfrm>
            <a:off x="161980" y="2074390"/>
            <a:ext cx="2835864" cy="914400"/>
          </a:xfrm>
          <a:prstGeom prst="round2Same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5000"/>
              </a:lnSpc>
              <a:defRPr/>
            </a:pPr>
            <a:r>
              <a:rPr lang="en-US" altLang="zh-CN" sz="28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PC</a:t>
            </a:r>
            <a:endParaRPr lang="en-US" sz="28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pic>
        <p:nvPicPr>
          <p:cNvPr id="26626" name="Picture 2" descr="https://mediabank.partners.extranet.microsoft.com/transfer/rad80DE4/0/ofc-OtlkMob_rgb_r.png"/>
          <p:cNvPicPr>
            <a:picLocks noChangeAspect="1" noChangeArrowheads="1"/>
          </p:cNvPicPr>
          <p:nvPr/>
        </p:nvPicPr>
        <p:blipFill>
          <a:blip r:embed="rId10"/>
          <a:srcRect/>
          <a:stretch>
            <a:fillRect/>
          </a:stretch>
        </p:blipFill>
        <p:spPr bwMode="auto">
          <a:xfrm>
            <a:off x="6127855" y="3220181"/>
            <a:ext cx="2743200" cy="742219"/>
          </a:xfrm>
          <a:prstGeom prst="rect">
            <a:avLst/>
          </a:prstGeom>
          <a:noFill/>
        </p:spPr>
      </p:pic>
      <p:pic>
        <p:nvPicPr>
          <p:cNvPr id="44" name="Picture 6" descr="https://mediabank.partners.extranet.microsoft.com/transfer/rad80DE4/2/WPhone_h_cL_r.png"/>
          <p:cNvPicPr>
            <a:picLocks noChangeAspect="1" noChangeArrowheads="1"/>
          </p:cNvPicPr>
          <p:nvPr/>
        </p:nvPicPr>
        <p:blipFill>
          <a:blip r:embed="rId11"/>
          <a:srcRect/>
          <a:stretch>
            <a:fillRect/>
          </a:stretch>
        </p:blipFill>
        <p:spPr bwMode="auto">
          <a:xfrm>
            <a:off x="6127855" y="4393850"/>
            <a:ext cx="2743200" cy="406750"/>
          </a:xfrm>
          <a:prstGeom prst="rect">
            <a:avLst/>
          </a:prstGeom>
          <a:noFill/>
        </p:spPr>
      </p:pic>
      <p:grpSp>
        <p:nvGrpSpPr>
          <p:cNvPr id="4" name="Group 20"/>
          <p:cNvGrpSpPr/>
          <p:nvPr/>
        </p:nvGrpSpPr>
        <p:grpSpPr>
          <a:xfrm>
            <a:off x="6248400" y="5105400"/>
            <a:ext cx="2590800" cy="863912"/>
            <a:chOff x="6248400" y="5105400"/>
            <a:chExt cx="2590800" cy="863912"/>
          </a:xfrm>
        </p:grpSpPr>
        <p:pic>
          <p:nvPicPr>
            <p:cNvPr id="26628" name="Picture 4" descr="https://mediabank.partners.extranet.microsoft.com/transfer/rad80DE4/1/Exch-ActSync_bL_r.png"/>
            <p:cNvPicPr>
              <a:picLocks noChangeAspect="1" noChangeArrowheads="1"/>
            </p:cNvPicPr>
            <p:nvPr/>
          </p:nvPicPr>
          <p:blipFill>
            <a:blip r:embed="rId12"/>
            <a:srcRect/>
            <a:stretch>
              <a:fillRect/>
            </a:stretch>
          </p:blipFill>
          <p:spPr bwMode="auto">
            <a:xfrm>
              <a:off x="7010400" y="5105400"/>
              <a:ext cx="1828800" cy="863912"/>
            </a:xfrm>
            <a:prstGeom prst="rect">
              <a:avLst/>
            </a:prstGeom>
            <a:noFill/>
          </p:spPr>
        </p:pic>
        <p:pic>
          <p:nvPicPr>
            <p:cNvPr id="20" name="Picture 8" descr="C:\Users\Public\Documents\Mobile\Partner\Logo Program\ninjaStar.jpg"/>
            <p:cNvPicPr>
              <a:picLocks noChangeAspect="1" noChangeArrowheads="1"/>
            </p:cNvPicPr>
            <p:nvPr/>
          </p:nvPicPr>
          <p:blipFill>
            <a:blip r:embed="rId13" cstate="print"/>
            <a:srcRect/>
            <a:stretch>
              <a:fillRect/>
            </a:stretch>
          </p:blipFill>
          <p:spPr bwMode="auto">
            <a:xfrm>
              <a:off x="6248400" y="5204458"/>
              <a:ext cx="685801" cy="665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xmlns="" val="9073643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harepoint/sites/exmarketing/productmanagement/ReleaseLibrary/Core%20Content/E14%20BOM/Screen%20Shots/Outlook%20Web%20App/OWA%20-%20Scheduling%20Assistant%20-%20External%20-%20IE.png"/>
          <p:cNvPicPr>
            <a:picLocks noChangeAspect="1" noChangeArrowheads="1"/>
          </p:cNvPicPr>
          <p:nvPr/>
        </p:nvPicPr>
        <p:blipFill>
          <a:blip r:embed="rId3"/>
          <a:srcRect l="945" t="12055" r="1057" b="6324"/>
          <a:stretch>
            <a:fillRect/>
          </a:stretch>
        </p:blipFill>
        <p:spPr bwMode="auto">
          <a:xfrm>
            <a:off x="371475" y="2209800"/>
            <a:ext cx="8391525" cy="3933825"/>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zh-CN" altLang="en-US" dirty="0" smtClean="0"/>
              <a:t>高效的协作</a:t>
            </a:r>
            <a:endParaRPr lang="en-US" dirty="0"/>
          </a:p>
        </p:txBody>
      </p:sp>
      <p:sp>
        <p:nvSpPr>
          <p:cNvPr id="10" name="TextBox 9"/>
          <p:cNvSpPr txBox="1"/>
          <p:nvPr/>
        </p:nvSpPr>
        <p:spPr>
          <a:xfrm>
            <a:off x="2286000" y="4495800"/>
            <a:ext cx="2743200"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373737"/>
                </a:solidFill>
                <a:effectLst/>
                <a:uLnTx/>
                <a:uFillTx/>
              </a:rPr>
              <a:t>外部联系人</a:t>
            </a:r>
            <a:endParaRPr kumimoji="0" lang="en-US" altLang="zh-CN" sz="1800" b="0" i="0" u="none" strike="noStrike" kern="0" cap="none" spc="0" normalizeH="0" baseline="0" noProof="0" dirty="0" smtClean="0">
              <a:ln>
                <a:noFill/>
              </a:ln>
              <a:solidFill>
                <a:srgbClr val="373737"/>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kern="0" dirty="0" smtClean="0">
                <a:solidFill>
                  <a:srgbClr val="373737"/>
                </a:solidFill>
              </a:rPr>
              <a:t>闲</a:t>
            </a:r>
            <a:r>
              <a:rPr kumimoji="0" lang="en-US" sz="1800" b="0" i="0" u="none" strike="noStrike" kern="0" cap="none" spc="0" normalizeH="0" baseline="0" noProof="0" dirty="0" smtClean="0">
                <a:ln>
                  <a:noFill/>
                </a:ln>
                <a:solidFill>
                  <a:srgbClr val="373737"/>
                </a:solidFill>
                <a:effectLst/>
                <a:uLnTx/>
                <a:uFillTx/>
              </a:rPr>
              <a:t>/</a:t>
            </a:r>
            <a:r>
              <a:rPr kumimoji="0" lang="zh-CN" altLang="en-US" sz="1800" b="0" i="0" u="none" strike="noStrike" kern="0" cap="none" spc="0" normalizeH="0" baseline="0" noProof="0" dirty="0" smtClean="0">
                <a:ln>
                  <a:noFill/>
                </a:ln>
                <a:solidFill>
                  <a:srgbClr val="373737"/>
                </a:solidFill>
                <a:effectLst/>
                <a:uLnTx/>
                <a:uFillTx/>
              </a:rPr>
              <a:t>忙信息</a:t>
            </a:r>
            <a:endParaRPr kumimoji="0" lang="en-US" sz="1800" b="0" i="0" u="none" strike="noStrike" kern="0" cap="none" spc="0" normalizeH="0" baseline="0" noProof="0" dirty="0">
              <a:ln>
                <a:noFill/>
              </a:ln>
              <a:solidFill>
                <a:srgbClr val="373737"/>
              </a:solidFill>
              <a:effectLst/>
              <a:uLnTx/>
              <a:uFillTx/>
            </a:endParaRPr>
          </a:p>
        </p:txBody>
      </p:sp>
      <p:cxnSp>
        <p:nvCxnSpPr>
          <p:cNvPr id="11" name="Straight Arrow Connector 10"/>
          <p:cNvCxnSpPr/>
          <p:nvPr/>
        </p:nvCxnSpPr>
        <p:spPr>
          <a:xfrm>
            <a:off x="1828800" y="3886198"/>
            <a:ext cx="914400" cy="609602"/>
          </a:xfrm>
          <a:prstGeom prst="straightConnector1">
            <a:avLst/>
          </a:prstGeom>
          <a:noFill/>
          <a:ln w="25400" cap="flat" cmpd="sng" algn="ctr">
            <a:solidFill>
              <a:schemeClr val="accent1"/>
            </a:solidFill>
            <a:prstDash val="solid"/>
            <a:headEnd type="triangle" w="med" len="med"/>
            <a:tailEnd type="none" w="med" len="med"/>
          </a:ln>
          <a:effectLst>
            <a:outerShdw blurRad="50800" dist="38100" dir="5400000" algn="t" rotWithShape="0">
              <a:prstClr val="black">
                <a:alpha val="40000"/>
              </a:prstClr>
            </a:outerShdw>
          </a:effectLst>
        </p:spPr>
      </p:cxnSp>
      <p:sp>
        <p:nvSpPr>
          <p:cNvPr id="12" name="Rectangle 11"/>
          <p:cNvSpPr/>
          <p:nvPr/>
        </p:nvSpPr>
        <p:spPr>
          <a:xfrm>
            <a:off x="503814" y="1066566"/>
            <a:ext cx="81166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通过联盟日历与外部业务伙伴更方便的协作。</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cxnSp>
        <p:nvCxnSpPr>
          <p:cNvPr id="22" name="Straight Arrow Connector 21"/>
          <p:cNvCxnSpPr/>
          <p:nvPr/>
        </p:nvCxnSpPr>
        <p:spPr>
          <a:xfrm rot="10800000" flipV="1">
            <a:off x="4572000" y="3886196"/>
            <a:ext cx="762000" cy="609602"/>
          </a:xfrm>
          <a:prstGeom prst="straightConnector1">
            <a:avLst/>
          </a:prstGeom>
          <a:noFill/>
          <a:ln w="25400" cap="flat" cmpd="sng" algn="ctr">
            <a:solidFill>
              <a:schemeClr val="accent1"/>
            </a:solidFill>
            <a:prstDash val="solid"/>
            <a:headEnd type="triangle" w="med" len="med"/>
            <a:tailEnd type="none" w="med" len="med"/>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xmlns="" val="272284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flipH="1">
            <a:off x="176253" y="1905000"/>
            <a:ext cx="8763000" cy="4648200"/>
          </a:xfrm>
          <a:prstGeom prst="roundRect">
            <a:avLst>
              <a:gd name="adj" fmla="val 4748"/>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523854" algn="ctr" defTabSz="914099" fontAlgn="base">
              <a:lnSpc>
                <a:spcPct val="85000"/>
              </a:lnSpc>
              <a:spcBef>
                <a:spcPct val="0"/>
              </a:spcBef>
              <a:spcAft>
                <a:spcPct val="0"/>
              </a:spcAft>
              <a:buClr>
                <a:srgbClr val="FFC000"/>
              </a:buClr>
              <a:buSzPct val="76000"/>
              <a:defRPr/>
            </a:pPr>
            <a:endParaRPr lang="en-US" sz="2300" dirty="0" smtClean="0">
              <a:gradFill>
                <a:gsLst>
                  <a:gs pos="0">
                    <a:schemeClr val="tx1"/>
                  </a:gs>
                  <a:gs pos="50000">
                    <a:schemeClr val="tx1"/>
                  </a:gs>
                </a:gsLst>
                <a:lin ang="5400000" scaled="0"/>
              </a:gradFill>
              <a:latin typeface="Segoe" pitchFamily="34" charset="0"/>
            </a:endParaRPr>
          </a:p>
        </p:txBody>
      </p:sp>
      <p:sp>
        <p:nvSpPr>
          <p:cNvPr id="16" name="Rounded Rectangle 15"/>
          <p:cNvSpPr/>
          <p:nvPr/>
        </p:nvSpPr>
        <p:spPr>
          <a:xfrm>
            <a:off x="2514600" y="3634740"/>
            <a:ext cx="6400800" cy="1219200"/>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4400" lvl="0" indent="-3476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系列信息保护和控制工具</a:t>
            </a:r>
            <a:endParaRPr lang="en-US" dirty="0" smtClean="0">
              <a:solidFill>
                <a:schemeClr val="tx1"/>
              </a:solidFill>
            </a:endParaRPr>
          </a:p>
          <a:p>
            <a:pPr marL="914400" lvl="0" indent="-347663">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传输中自动的权限管理策略</a:t>
            </a:r>
            <a:endParaRPr lang="en-US" dirty="0" smtClean="0">
              <a:solidFill>
                <a:schemeClr val="tx1"/>
              </a:solidFill>
            </a:endParaRPr>
          </a:p>
        </p:txBody>
      </p:sp>
      <p:sp>
        <p:nvSpPr>
          <p:cNvPr id="15" name="Rounded Rectangle 14"/>
          <p:cNvSpPr/>
          <p:nvPr/>
        </p:nvSpPr>
        <p:spPr>
          <a:xfrm>
            <a:off x="2514660" y="2110740"/>
            <a:ext cx="6395766" cy="1219200"/>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4400" lvl="0" indent="-347663">
              <a:lnSpc>
                <a:spcPct val="90000"/>
              </a:lnSpc>
              <a:spcBef>
                <a:spcPct val="50000"/>
              </a:spcBef>
              <a:buClr>
                <a:srgbClr val="777777"/>
              </a:buClr>
              <a:buSzPct val="130000"/>
              <a:buFont typeface="Arial" pitchFamily="34" charset="0"/>
              <a:buChar char="•"/>
              <a:tabLst>
                <a:tab pos="914400" algn="l"/>
              </a:tabLst>
              <a:defRPr/>
            </a:pPr>
            <a:r>
              <a:rPr lang="zh-CN" altLang="en-US" dirty="0" smtClean="0">
                <a:solidFill>
                  <a:schemeClr val="tx1"/>
                </a:solidFill>
              </a:rPr>
              <a:t>集成的归档</a:t>
            </a:r>
            <a:r>
              <a:rPr lang="en-US" dirty="0" smtClean="0">
                <a:solidFill>
                  <a:schemeClr val="tx1"/>
                </a:solidFill>
              </a:rPr>
              <a:t>, </a:t>
            </a:r>
            <a:r>
              <a:rPr lang="zh-CN" altLang="en-US" dirty="0" smtClean="0">
                <a:solidFill>
                  <a:schemeClr val="tx1"/>
                </a:solidFill>
              </a:rPr>
              <a:t>保留和取证</a:t>
            </a:r>
            <a:endParaRPr lang="en-US" dirty="0" smtClean="0">
              <a:solidFill>
                <a:schemeClr val="tx1"/>
              </a:solidFill>
            </a:endParaRPr>
          </a:p>
          <a:p>
            <a:pPr marL="914400" lvl="0" indent="-347663">
              <a:lnSpc>
                <a:spcPct val="90000"/>
              </a:lnSpc>
              <a:spcBef>
                <a:spcPct val="50000"/>
              </a:spcBef>
              <a:buClr>
                <a:srgbClr val="777777"/>
              </a:buClr>
              <a:buSzPct val="130000"/>
              <a:buFont typeface="Arial" pitchFamily="34" charset="0"/>
              <a:buChar char="•"/>
              <a:tabLst>
                <a:tab pos="914400" algn="l"/>
              </a:tabLst>
              <a:defRPr/>
            </a:pPr>
            <a:r>
              <a:rPr lang="zh-CN" altLang="en-US" dirty="0" smtClean="0">
                <a:solidFill>
                  <a:schemeClr val="tx1"/>
                </a:solidFill>
              </a:rPr>
              <a:t>颗粒的保留策略和依法保留策略</a:t>
            </a:r>
            <a:endParaRPr lang="en-US" dirty="0" smtClean="0">
              <a:solidFill>
                <a:schemeClr val="tx1"/>
              </a:solidFill>
            </a:endParaRPr>
          </a:p>
        </p:txBody>
      </p:sp>
      <p:sp>
        <p:nvSpPr>
          <p:cNvPr id="19" name="Rounded Rectangle 18"/>
          <p:cNvSpPr/>
          <p:nvPr/>
        </p:nvSpPr>
        <p:spPr>
          <a:xfrm>
            <a:off x="2514600" y="5141323"/>
            <a:ext cx="6400800" cy="1219200"/>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1225" lvl="0" indent="-336550">
              <a:lnSpc>
                <a:spcPct val="90000"/>
              </a:lnSpc>
              <a:spcBef>
                <a:spcPct val="50000"/>
              </a:spcBef>
              <a:buClr>
                <a:srgbClr val="777777"/>
              </a:buClr>
              <a:buSzPct val="130000"/>
              <a:buFont typeface="Arial" pitchFamily="34" charset="0"/>
              <a:buChar char="•"/>
              <a:defRPr/>
            </a:pPr>
            <a:r>
              <a:rPr lang="zh-CN" altLang="en-US" dirty="0" smtClean="0">
                <a:solidFill>
                  <a:schemeClr val="tx1"/>
                </a:solidFill>
              </a:rPr>
              <a:t>通过</a:t>
            </a:r>
            <a:r>
              <a:rPr lang="en-US" altLang="zh-CN" dirty="0" smtClean="0">
                <a:solidFill>
                  <a:schemeClr val="tx1"/>
                </a:solidFill>
              </a:rPr>
              <a:t>Forefront </a:t>
            </a:r>
            <a:r>
              <a:rPr lang="zh-CN" altLang="en-US" dirty="0" smtClean="0">
                <a:solidFill>
                  <a:schemeClr val="tx1"/>
                </a:solidFill>
              </a:rPr>
              <a:t>提供多种反病毒扫描引擎</a:t>
            </a:r>
            <a:endParaRPr lang="en-US" dirty="0" smtClean="0">
              <a:solidFill>
                <a:schemeClr val="tx1"/>
              </a:solidFill>
            </a:endParaRPr>
          </a:p>
          <a:p>
            <a:pPr marL="911225" lvl="0" indent="-336550">
              <a:lnSpc>
                <a:spcPct val="90000"/>
              </a:lnSpc>
              <a:spcBef>
                <a:spcPct val="50000"/>
              </a:spcBef>
              <a:buClr>
                <a:srgbClr val="777777"/>
              </a:buClr>
              <a:buSzPct val="130000"/>
              <a:buFont typeface="Arial" pitchFamily="34" charset="0"/>
              <a:buChar char="•"/>
              <a:defRPr/>
            </a:pPr>
            <a:r>
              <a:rPr lang="zh-CN" altLang="en-US" dirty="0">
                <a:solidFill>
                  <a:schemeClr val="tx1"/>
                </a:solidFill>
              </a:rPr>
              <a:t>提</a:t>
            </a:r>
            <a:r>
              <a:rPr lang="zh-CN" altLang="en-US" dirty="0" smtClean="0">
                <a:solidFill>
                  <a:schemeClr val="tx1"/>
                </a:solidFill>
              </a:rPr>
              <a:t>供云计算平台服务或自建保护选择</a:t>
            </a:r>
            <a:endParaRPr lang="en-US" dirty="0" smtClean="0">
              <a:solidFill>
                <a:schemeClr val="tx1"/>
              </a:solidFill>
            </a:endParaRPr>
          </a:p>
        </p:txBody>
      </p:sp>
      <p:sp>
        <p:nvSpPr>
          <p:cNvPr id="2" name="Title 1"/>
          <p:cNvSpPr>
            <a:spLocks noGrp="1"/>
          </p:cNvSpPr>
          <p:nvPr>
            <p:ph type="title"/>
          </p:nvPr>
        </p:nvSpPr>
        <p:spPr/>
        <p:txBody>
          <a:bodyPr/>
          <a:lstStyle/>
          <a:p>
            <a:r>
              <a:rPr lang="zh-CN" altLang="en-US" dirty="0" smtClean="0"/>
              <a:t>保护和合规</a:t>
            </a:r>
            <a:endParaRPr lang="en-US" dirty="0"/>
          </a:p>
        </p:txBody>
      </p:sp>
      <p:sp>
        <p:nvSpPr>
          <p:cNvPr id="10" name="Rounded Rectangle 9"/>
          <p:cNvSpPr/>
          <p:nvPr/>
        </p:nvSpPr>
        <p:spPr bwMode="auto">
          <a:xfrm>
            <a:off x="381000" y="2057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邮</a:t>
            </a: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件归档</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sp>
        <p:nvSpPr>
          <p:cNvPr id="18" name="Rounded Rectangle 17"/>
          <p:cNvSpPr/>
          <p:nvPr/>
        </p:nvSpPr>
        <p:spPr bwMode="auto">
          <a:xfrm>
            <a:off x="381000" y="3581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保护沟通</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sp>
        <p:nvSpPr>
          <p:cNvPr id="21" name="Rounded Rectangle 20"/>
          <p:cNvSpPr/>
          <p:nvPr/>
        </p:nvSpPr>
        <p:spPr bwMode="auto">
          <a:xfrm>
            <a:off x="381000" y="5087983"/>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高级的安全性</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sp>
        <p:nvSpPr>
          <p:cNvPr id="14" name="Rectangle 13"/>
          <p:cNvSpPr/>
          <p:nvPr/>
        </p:nvSpPr>
        <p:spPr>
          <a:xfrm>
            <a:off x="385794" y="1012448"/>
            <a:ext cx="8686800" cy="461665"/>
          </a:xfrm>
          <a:prstGeom prst="rect">
            <a:avLst/>
          </a:prstGeom>
        </p:spPr>
        <p:txBody>
          <a:bodyPr wrap="square">
            <a:spAutoFit/>
          </a:bodyPr>
          <a:lstStyle/>
          <a:p>
            <a:pPr defTabSz="914099"/>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简化和自动地保护组织的沟通以满足法规的要求。</a:t>
            </a:r>
            <a:endParaRPr 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endParaRPr>
          </a:p>
        </p:txBody>
      </p:sp>
    </p:spTree>
    <p:extLst>
      <p:ext uri="{BB962C8B-B14F-4D97-AF65-F5344CB8AC3E}">
        <p14:creationId xmlns:p14="http://schemas.microsoft.com/office/powerpoint/2010/main" xmlns="" val="701078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Exchange 2010</a:t>
            </a:r>
            <a:r>
              <a:rPr lang="zh-CN" altLang="en-US" dirty="0" smtClean="0"/>
              <a:t>全面概览</a:t>
            </a:r>
            <a:r>
              <a:rPr lang="en-US" altLang="zh-CN" dirty="0" smtClean="0"/>
              <a:t/>
            </a:r>
            <a:br>
              <a:rPr lang="en-US" altLang="zh-CN" dirty="0" smtClean="0"/>
            </a:br>
            <a:endParaRPr lang="zh-CN" altLang="en-US" dirty="0"/>
          </a:p>
        </p:txBody>
      </p:sp>
      <p:sp>
        <p:nvSpPr>
          <p:cNvPr id="2" name="文本占位符 1"/>
          <p:cNvSpPr>
            <a:spLocks noGrp="1"/>
          </p:cNvSpPr>
          <p:nvPr>
            <p:ph type="body" sz="quarter" idx="10"/>
          </p:nvPr>
        </p:nvSpPr>
        <p:spPr/>
        <p:txBody>
          <a:bodyPr/>
          <a:lstStyle/>
          <a:p>
            <a:r>
              <a:rPr lang="en-US" altLang="zh-CN" b="1" dirty="0">
                <a:effectLst/>
              </a:rPr>
              <a:t>UNC200</a:t>
            </a:r>
            <a:endParaRPr lang="zh-CN" altLang="en-US" dirty="0"/>
          </a:p>
        </p:txBody>
      </p:sp>
    </p:spTree>
    <p:extLst>
      <p:ext uri="{BB962C8B-B14F-4D97-AF65-F5344CB8AC3E}">
        <p14:creationId xmlns:p14="http://schemas.microsoft.com/office/powerpoint/2010/main" xmlns="" val="32783308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68968" y="2356945"/>
            <a:ext cx="8382000" cy="3586655"/>
          </a:xfrm>
          <a:prstGeom prst="roundRect">
            <a:avLst>
              <a:gd name="adj" fmla="val 4546"/>
            </a:avLst>
          </a:prstGeom>
          <a:gradFill flip="none" rotWithShape="1">
            <a:gsLst>
              <a:gs pos="0">
                <a:schemeClr val="bg1">
                  <a:lumMod val="95000"/>
                  <a:alpha val="80000"/>
                </a:schemeClr>
              </a:gs>
              <a:gs pos="50000">
                <a:schemeClr val="tx1">
                  <a:lumMod val="20000"/>
                  <a:lumOff val="80000"/>
                  <a:alpha val="69000"/>
                </a:schemeClr>
              </a:gs>
              <a:gs pos="100000">
                <a:schemeClr val="bg1">
                  <a:lumMod val="95000"/>
                  <a:alpha val="29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523854" indent="-523854" algn="ctr" defTabSz="914099" eaLnBrk="0" fontAlgn="base" hangingPunct="0">
              <a:lnSpc>
                <a:spcPct val="85000"/>
              </a:lnSpc>
              <a:spcBef>
                <a:spcPct val="0"/>
              </a:spcBef>
              <a:spcAft>
                <a:spcPct val="0"/>
              </a:spcAft>
              <a:buClr>
                <a:srgbClr val="FFC000"/>
              </a:buClr>
              <a:buSzPct val="76000"/>
              <a:defRPr/>
            </a:pPr>
            <a:endParaRPr lang="en-US" sz="2300" dirty="0" err="1" smtClean="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zh-CN" altLang="en-US" dirty="0" smtClean="0"/>
              <a:t>邮件归档</a:t>
            </a:r>
            <a:endParaRPr lang="en-US" dirty="0"/>
          </a:p>
        </p:txBody>
      </p:sp>
      <p:sp>
        <p:nvSpPr>
          <p:cNvPr id="19" name="Rectangle 18"/>
          <p:cNvSpPr/>
          <p:nvPr/>
        </p:nvSpPr>
        <p:spPr>
          <a:xfrm>
            <a:off x="336842" y="1218318"/>
            <a:ext cx="86643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无需改变用户或</a:t>
            </a:r>
            <a:r>
              <a:rPr lang="en-US" altLang="zh-CN"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IT</a:t>
            </a: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人员的体验，保留和取证邮件数据。</a:t>
            </a:r>
            <a:endParaRPr 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endParaRPr>
          </a:p>
        </p:txBody>
      </p:sp>
      <p:sp>
        <p:nvSpPr>
          <p:cNvPr id="21" name="Rounded Rectangle 20"/>
          <p:cNvSpPr/>
          <p:nvPr/>
        </p:nvSpPr>
        <p:spPr>
          <a:xfrm>
            <a:off x="523224" y="2521408"/>
            <a:ext cx="5980946" cy="810891"/>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保留</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grpSp>
        <p:nvGrpSpPr>
          <p:cNvPr id="3" name="Group 7"/>
          <p:cNvGrpSpPr/>
          <p:nvPr/>
        </p:nvGrpSpPr>
        <p:grpSpPr>
          <a:xfrm>
            <a:off x="6610664" y="2521408"/>
            <a:ext cx="2046156" cy="797840"/>
            <a:chOff x="0" y="3041359"/>
            <a:chExt cx="2324862" cy="1320663"/>
          </a:xfrm>
          <a:scene3d>
            <a:camera prst="orthographicFront"/>
            <a:lightRig rig="flat" dir="t"/>
          </a:scene3d>
        </p:grpSpPr>
        <p:sp>
          <p:nvSpPr>
            <p:cNvPr id="23" name="Rounded Rectangle 22"/>
            <p:cNvSpPr/>
            <p:nvPr/>
          </p:nvSpPr>
          <p:spPr>
            <a:xfrm>
              <a:off x="0" y="3041359"/>
              <a:ext cx="2324862" cy="1320663"/>
            </a:xfrm>
            <a:prstGeom prst="round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sp>
        <p:sp>
          <p:nvSpPr>
            <p:cNvPr id="24" name="Rounded Rectangle 4"/>
            <p:cNvSpPr/>
            <p:nvPr/>
          </p:nvSpPr>
          <p:spPr>
            <a:xfrm>
              <a:off x="64469" y="3105828"/>
              <a:ext cx="2195924" cy="1191725"/>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rPr>
                <a:t>取证</a:t>
              </a:r>
              <a:endParaRPr lang="en-US" sz="2400"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Semibold" pitchFamily="34" charset="0"/>
              </a:endParaRPr>
            </a:p>
          </p:txBody>
        </p:sp>
      </p:grpSp>
      <p:sp>
        <p:nvSpPr>
          <p:cNvPr id="20" name="Rounded Rectangle 19"/>
          <p:cNvSpPr/>
          <p:nvPr/>
        </p:nvSpPr>
        <p:spPr bwMode="auto">
          <a:xfrm>
            <a:off x="514491"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4" name="Rounded Rectangle 33"/>
          <p:cNvSpPr/>
          <p:nvPr/>
        </p:nvSpPr>
        <p:spPr bwMode="auto">
          <a:xfrm>
            <a:off x="2551213"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5" name="Rounded Rectangle 34"/>
          <p:cNvSpPr/>
          <p:nvPr/>
        </p:nvSpPr>
        <p:spPr bwMode="auto">
          <a:xfrm>
            <a:off x="4571818"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36" name="Rounded Rectangle 35"/>
          <p:cNvSpPr/>
          <p:nvPr/>
        </p:nvSpPr>
        <p:spPr bwMode="auto">
          <a:xfrm>
            <a:off x="6656294" y="4106916"/>
            <a:ext cx="193390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chemeClr val="bg1"/>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indent="-523854" algn="ctr" defTabSz="912777" eaLnBrk="0" hangingPunct="0">
              <a:lnSpc>
                <a:spcPct val="85000"/>
              </a:lnSpc>
              <a:spcBef>
                <a:spcPct val="50000"/>
              </a:spcBef>
              <a:buClr>
                <a:srgbClr val="FFC000"/>
              </a:buClr>
              <a:buSzPct val="76000"/>
              <a:defRPr/>
            </a:pPr>
            <a:endParaRPr lang="en-US" sz="3000" i="1" kern="0" spc="-50" dirty="0" smtClean="0">
              <a:solidFill>
                <a:srgbClr val="FFFFFF"/>
              </a:solidFill>
              <a:latin typeface="Arial"/>
            </a:endParaRPr>
          </a:p>
        </p:txBody>
      </p:sp>
      <p:sp>
        <p:nvSpPr>
          <p:cNvPr id="25" name="Rectangle 24"/>
          <p:cNvSpPr/>
          <p:nvPr/>
        </p:nvSpPr>
        <p:spPr bwMode="auto">
          <a:xfrm>
            <a:off x="540810"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第二个邮箱，独立的配额</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显示在</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 Outlook </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和</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OWA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通过</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EMC </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或</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 PowerShell</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 管理</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26" name="Rectangle 25"/>
          <p:cNvSpPr/>
          <p:nvPr/>
        </p:nvSpPr>
        <p:spPr bwMode="auto">
          <a:xfrm>
            <a:off x="513861"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个人归档</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endParaRPr>
          </a:p>
        </p:txBody>
      </p:sp>
      <p:sp>
        <p:nvSpPr>
          <p:cNvPr id="27" name="Rectangle 26"/>
          <p:cNvSpPr/>
          <p:nvPr/>
        </p:nvSpPr>
        <p:spPr>
          <a:xfrm>
            <a:off x="598290" y="4415221"/>
            <a:ext cx="302006" cy="307777"/>
          </a:xfrm>
          <a:prstGeom prst="rect">
            <a:avLst/>
          </a:prstGeom>
        </p:spPr>
        <p:txBody>
          <a:bodyPr wrap="none">
            <a:spAutoFit/>
          </a:bodyPr>
          <a:lstStyle/>
          <a:p>
            <a:pPr marL="115888" marR="0" lvl="0" indent="-115888" defTabSz="914363" eaLnBrk="1" fontAlgn="auto" latinLnBrk="0" hangingPunct="1">
              <a:lnSpc>
                <a:spcPct val="100000"/>
              </a:lnSpc>
              <a:spcBef>
                <a:spcPts val="0"/>
              </a:spcBef>
              <a:spcAft>
                <a:spcPts val="600"/>
              </a:spcAft>
              <a:buClrTx/>
              <a:buSzPct val="65000"/>
              <a:buFontTx/>
              <a:buBlip>
                <a:blip r:embed="rId3"/>
              </a:buBlip>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ndParaRPr>
          </a:p>
        </p:txBody>
      </p:sp>
      <p:sp>
        <p:nvSpPr>
          <p:cNvPr id="28" name="Rectangle 27"/>
          <p:cNvSpPr/>
          <p:nvPr/>
        </p:nvSpPr>
        <p:spPr bwMode="auto">
          <a:xfrm>
            <a:off x="2577532"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自动的和基于时间的</a:t>
            </a:r>
            <a:r>
              <a:rPr lang="zh-CN" altLang="en-US" sz="1400" kern="0" dirty="0">
                <a:solidFill>
                  <a:srgbClr val="373737"/>
                </a:solidFill>
                <a:latin typeface="Segoe" pitchFamily="34" charset="0"/>
              </a:rPr>
              <a:t>条件</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zh-CN" altLang="en-US" sz="1400" kern="0" dirty="0" smtClean="0">
                <a:solidFill>
                  <a:srgbClr val="373737"/>
                </a:solidFill>
                <a:latin typeface="Segoe" pitchFamily="34" charset="0"/>
              </a:rPr>
              <a:t>在单个条目或文件夹级设定策略</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过期时间显示在邮件的消息中</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29" name="Rectangle 28"/>
          <p:cNvSpPr/>
          <p:nvPr/>
        </p:nvSpPr>
        <p:spPr bwMode="auto">
          <a:xfrm>
            <a:off x="2550583"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移动和删除策略</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endParaRPr>
          </a:p>
        </p:txBody>
      </p:sp>
      <p:sp>
        <p:nvSpPr>
          <p:cNvPr id="30" name="Rectangle 29"/>
          <p:cNvSpPr/>
          <p:nvPr/>
        </p:nvSpPr>
        <p:spPr bwMode="auto">
          <a:xfrm>
            <a:off x="4598137" y="4172498"/>
            <a:ext cx="1881265"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捕获删除和编辑的邮件信息</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zh-CN" altLang="en-US" sz="1400" kern="0" dirty="0">
                <a:solidFill>
                  <a:srgbClr val="373737"/>
                </a:solidFill>
                <a:latin typeface="Segoe" pitchFamily="34" charset="0"/>
              </a:rPr>
              <a:t>提</a:t>
            </a:r>
            <a:r>
              <a:rPr lang="zh-CN" altLang="en-US" sz="1400" kern="0" dirty="0" smtClean="0">
                <a:solidFill>
                  <a:srgbClr val="373737"/>
                </a:solidFill>
                <a:latin typeface="Segoe" pitchFamily="34" charset="0"/>
              </a:rPr>
              <a:t>供单个条目恢复</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lvl="0" indent="-115888">
              <a:spcAft>
                <a:spcPts val="600"/>
              </a:spcAft>
              <a:buClr>
                <a:schemeClr val="bg1">
                  <a:lumMod val="50000"/>
                </a:schemeClr>
              </a:buClr>
              <a:buSzPct val="125000"/>
              <a:buFont typeface="Arial" pitchFamily="34" charset="0"/>
              <a:buChar char="•"/>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保</a:t>
            </a:r>
            <a:r>
              <a:rPr lang="zh-CN" altLang="en-US" sz="1400" kern="0" dirty="0">
                <a:solidFill>
                  <a:srgbClr val="373737"/>
                </a:solidFill>
                <a:latin typeface="Segoe" pitchFamily="34" charset="0"/>
              </a:rPr>
              <a:t>留时通知用户</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31" name="Rectangle 30"/>
          <p:cNvSpPr/>
          <p:nvPr/>
        </p:nvSpPr>
        <p:spPr bwMode="auto">
          <a:xfrm>
            <a:off x="6682613" y="4172498"/>
            <a:ext cx="197420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基于</a:t>
            </a:r>
            <a:r>
              <a:rPr kumimoji="0" lang="en-US" altLang="zh-CN" sz="1400" b="0" i="0" u="none" strike="noStrike" kern="0" cap="none" spc="0" normalizeH="0" baseline="0" noProof="0" dirty="0" smtClean="0">
                <a:ln>
                  <a:noFill/>
                </a:ln>
                <a:solidFill>
                  <a:srgbClr val="373737"/>
                </a:solidFill>
                <a:effectLst/>
                <a:uLnTx/>
                <a:uFillTx/>
                <a:latin typeface="Segoe" pitchFamily="34" charset="0"/>
                <a:ea typeface="+mn-ea"/>
                <a:cs typeface="+mn-cs"/>
              </a:rPr>
              <a:t>Web </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界面</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搜索主邮箱</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 </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归档邮箱</a:t>
            </a:r>
            <a:r>
              <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rPr>
              <a:t>, </a:t>
            </a: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和可恢复的条目</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zh-CN" altLang="en-US" sz="1400" b="0" i="0" u="none" strike="noStrike" kern="0" cap="none" spc="0" normalizeH="0" baseline="0" noProof="0" dirty="0" smtClean="0">
                <a:ln>
                  <a:noFill/>
                </a:ln>
                <a:solidFill>
                  <a:srgbClr val="373737"/>
                </a:solidFill>
                <a:effectLst/>
                <a:uLnTx/>
                <a:uFillTx/>
                <a:latin typeface="Segoe" pitchFamily="34" charset="0"/>
                <a:ea typeface="+mn-ea"/>
                <a:cs typeface="+mn-cs"/>
              </a:rPr>
              <a:t>通过基于角色的委派</a:t>
            </a: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a typeface="+mn-ea"/>
              <a:cs typeface="+mn-cs"/>
            </a:endParaRPr>
          </a:p>
        </p:txBody>
      </p:sp>
      <p:sp>
        <p:nvSpPr>
          <p:cNvPr id="32" name="Rectangle 31"/>
          <p:cNvSpPr/>
          <p:nvPr/>
        </p:nvSpPr>
        <p:spPr bwMode="auto">
          <a:xfrm>
            <a:off x="4571188" y="3479376"/>
            <a:ext cx="1935163" cy="629587"/>
          </a:xfrm>
          <a:prstGeom prst="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zh-CN" altLang="en-US" dirty="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保</a:t>
            </a: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留策略</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endParaRPr>
          </a:p>
        </p:txBody>
      </p:sp>
      <p:sp>
        <p:nvSpPr>
          <p:cNvPr id="33" name="Rectangle 32"/>
          <p:cNvSpPr/>
          <p:nvPr/>
        </p:nvSpPr>
        <p:spPr bwMode="auto">
          <a:xfrm>
            <a:off x="6655664" y="3481876"/>
            <a:ext cx="1935163" cy="629587"/>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rPr>
              <a:t>多邮箱的搜索</a:t>
            </a: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294867319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邮件归档</a:t>
            </a:r>
            <a:endParaRPr lang="en-US" dirty="0"/>
          </a:p>
        </p:txBody>
      </p:sp>
      <p:sp>
        <p:nvSpPr>
          <p:cNvPr id="14" name="Rectangle 13"/>
          <p:cNvSpPr/>
          <p:nvPr/>
        </p:nvSpPr>
        <p:spPr>
          <a:xfrm>
            <a:off x="357158" y="1069210"/>
            <a:ext cx="8116614" cy="757130"/>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按条目设定颗粒的保留策略，并依法保留捕获所有修改和删除的邮件。</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pic>
        <p:nvPicPr>
          <p:cNvPr id="15" name="Picture 5" descr="\\Tkzaw-pro-18\Mydocs3\ianhamer\My Documents\_Archiving_\Ex2010 Launch\Content Refresh\Screen Shots\Outlook 2010\OL2010 Archive Policy (Hi-Res).bmp"/>
          <p:cNvPicPr>
            <a:picLocks noChangeAspect="1" noChangeArrowheads="1"/>
          </p:cNvPicPr>
          <p:nvPr/>
        </p:nvPicPr>
        <p:blipFill>
          <a:blip r:embed="rId3" cstate="screen"/>
          <a:srcRect/>
          <a:stretch>
            <a:fillRect/>
          </a:stretch>
        </p:blipFill>
        <p:spPr bwMode="auto">
          <a:xfrm>
            <a:off x="279162" y="2522339"/>
            <a:ext cx="8569419" cy="3842829"/>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6" name="Picture 2" descr="\\Tkzaw-pro-18\Mydocs3\ianhamer\My Documents\_Archiving_\Ex2010 Launch\Content Refresh\Screen Shots\Outlook 2010\OL2010 Inbox Folder Retention Policy (Hi-Res).bmp"/>
          <p:cNvPicPr>
            <a:picLocks noChangeAspect="1" noChangeArrowheads="1"/>
          </p:cNvPicPr>
          <p:nvPr/>
        </p:nvPicPr>
        <p:blipFill>
          <a:blip r:embed="rId4" cstate="screen"/>
          <a:srcRect/>
          <a:stretch>
            <a:fillRect/>
          </a:stretch>
        </p:blipFill>
        <p:spPr bwMode="auto">
          <a:xfrm>
            <a:off x="679561" y="2097968"/>
            <a:ext cx="3435239" cy="4607632"/>
          </a:xfrm>
          <a:prstGeom prst="rect">
            <a:avLst/>
          </a:prstGeom>
          <a:ln>
            <a:solidFill>
              <a:srgbClr val="FFFFFF">
                <a:lumMod val="75000"/>
              </a:srgbClr>
            </a:solidFill>
          </a:ln>
          <a:effectLst>
            <a:outerShdw blurRad="292100" dist="139700" dir="2700000" algn="tl" rotWithShape="0">
              <a:srgbClr val="333333">
                <a:alpha val="65000"/>
              </a:srgbClr>
            </a:outerShdw>
          </a:effectLst>
        </p:spPr>
      </p:pic>
      <p:cxnSp>
        <p:nvCxnSpPr>
          <p:cNvPr id="17" name="Straight Arrow Connector 16"/>
          <p:cNvCxnSpPr/>
          <p:nvPr/>
        </p:nvCxnSpPr>
        <p:spPr>
          <a:xfrm rot="10800000">
            <a:off x="5486400" y="2859970"/>
            <a:ext cx="685800" cy="30479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4"/>
          <p:cNvSpPr txBox="1"/>
          <p:nvPr/>
        </p:nvSpPr>
        <p:spPr>
          <a:xfrm>
            <a:off x="4343400" y="2174168"/>
            <a:ext cx="3429000"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应用移动和删除策略给单个消息</a:t>
            </a:r>
            <a:endParaRPr lang="en-US" dirty="0"/>
          </a:p>
        </p:txBody>
      </p:sp>
      <p:cxnSp>
        <p:nvCxnSpPr>
          <p:cNvPr id="19" name="Straight Arrow Connector 18"/>
          <p:cNvCxnSpPr/>
          <p:nvPr/>
        </p:nvCxnSpPr>
        <p:spPr>
          <a:xfrm rot="5400000">
            <a:off x="6705600" y="4841168"/>
            <a:ext cx="533400" cy="533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 name="TextBox 6"/>
          <p:cNvSpPr txBox="1"/>
          <p:nvPr/>
        </p:nvSpPr>
        <p:spPr>
          <a:xfrm>
            <a:off x="5385276" y="5450768"/>
            <a:ext cx="2387124"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保留策略和过期细则</a:t>
            </a:r>
            <a:r>
              <a:rPr lang="en-US" dirty="0" smtClean="0"/>
              <a:t> </a:t>
            </a:r>
            <a:endParaRPr lang="en-US" dirty="0"/>
          </a:p>
        </p:txBody>
      </p:sp>
      <p:sp>
        <p:nvSpPr>
          <p:cNvPr id="21" name="TextBox 9"/>
          <p:cNvSpPr txBox="1"/>
          <p:nvPr/>
        </p:nvSpPr>
        <p:spPr>
          <a:xfrm>
            <a:off x="381000" y="4138276"/>
            <a:ext cx="3038872"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应用到这个文件夹的策略</a:t>
            </a:r>
            <a:endParaRPr lang="en-US" dirty="0"/>
          </a:p>
        </p:txBody>
      </p:sp>
      <p:cxnSp>
        <p:nvCxnSpPr>
          <p:cNvPr id="22" name="Straight Arrow Connector 21"/>
          <p:cNvCxnSpPr/>
          <p:nvPr/>
        </p:nvCxnSpPr>
        <p:spPr>
          <a:xfrm rot="5400000">
            <a:off x="1524000" y="3621968"/>
            <a:ext cx="457200" cy="4572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1524000" y="4841168"/>
            <a:ext cx="457200" cy="3048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H="1">
            <a:off x="5638800" y="4841169"/>
            <a:ext cx="533400" cy="533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1288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邮件归档</a:t>
            </a:r>
            <a:endParaRPr lang="en-US" dirty="0"/>
          </a:p>
        </p:txBody>
      </p:sp>
      <p:pic>
        <p:nvPicPr>
          <p:cNvPr id="4" name="Picture 3" descr="C:\Users\ianhamer\Desktop\Meshing Around\Work\MMS05.bmp"/>
          <p:cNvPicPr>
            <a:picLocks noChangeAspect="1" noChangeArrowheads="1"/>
          </p:cNvPicPr>
          <p:nvPr/>
        </p:nvPicPr>
        <p:blipFill>
          <a:blip r:embed="rId3" cstate="screen"/>
          <a:srcRect t="560" b="7376"/>
          <a:stretch>
            <a:fillRect/>
          </a:stretch>
        </p:blipFill>
        <p:spPr bwMode="auto">
          <a:xfrm>
            <a:off x="400620" y="1997594"/>
            <a:ext cx="8333370" cy="4695092"/>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pic>
        <p:nvPicPr>
          <p:cNvPr id="5" name="Picture 4" descr="C:\Users\ianhamer\Desktop\Meshing Around\Work\MMS02.bmp"/>
          <p:cNvPicPr>
            <a:picLocks noChangeAspect="1" noChangeArrowheads="1"/>
          </p:cNvPicPr>
          <p:nvPr/>
        </p:nvPicPr>
        <p:blipFill>
          <a:blip r:embed="rId4" cstate="screen"/>
          <a:srcRect/>
          <a:stretch>
            <a:fillRect/>
          </a:stretch>
        </p:blipFill>
        <p:spPr bwMode="auto">
          <a:xfrm>
            <a:off x="990600" y="2406270"/>
            <a:ext cx="3307743" cy="3753016"/>
          </a:xfrm>
          <a:prstGeom prst="rect">
            <a:avLst/>
          </a:prstGeom>
          <a:ln>
            <a:solidFill>
              <a:schemeClr val="bg1">
                <a:lumMod val="60000"/>
                <a:lumOff val="40000"/>
              </a:schemeClr>
            </a:solidFill>
          </a:ln>
          <a:effectLst>
            <a:outerShdw blurRad="292100" dist="139700" dir="2700000" algn="tl" rotWithShape="0">
              <a:srgbClr val="333333">
                <a:alpha val="65000"/>
              </a:srgbClr>
            </a:outerShdw>
          </a:effectLst>
        </p:spPr>
      </p:pic>
      <p:pic>
        <p:nvPicPr>
          <p:cNvPr id="6" name="Picture 5" descr="C:\Users\ianhamer\Desktop\Meshing Around\Work\MMS04.bmp"/>
          <p:cNvPicPr>
            <a:picLocks noChangeAspect="1" noChangeArrowheads="1"/>
          </p:cNvPicPr>
          <p:nvPr/>
        </p:nvPicPr>
        <p:blipFill>
          <a:blip r:embed="rId5" cstate="screen"/>
          <a:srcRect/>
          <a:stretch>
            <a:fillRect/>
          </a:stretch>
        </p:blipFill>
        <p:spPr bwMode="auto">
          <a:xfrm>
            <a:off x="2564352" y="3035086"/>
            <a:ext cx="3291840" cy="3746714"/>
          </a:xfrm>
          <a:prstGeom prst="rect">
            <a:avLst/>
          </a:prstGeom>
          <a:ln>
            <a:solidFill>
              <a:schemeClr val="bg1">
                <a:lumMod val="60000"/>
                <a:lumOff val="40000"/>
              </a:schemeClr>
            </a:solidFill>
          </a:ln>
          <a:effectLst>
            <a:outerShdw blurRad="292100" dist="139700" dir="2700000" algn="tl" rotWithShape="0">
              <a:srgbClr val="333333">
                <a:alpha val="65000"/>
              </a:srgbClr>
            </a:outerShdw>
          </a:effectLst>
        </p:spPr>
      </p:pic>
      <p:sp>
        <p:nvSpPr>
          <p:cNvPr id="7" name="TextBox 5"/>
          <p:cNvSpPr txBox="1"/>
          <p:nvPr/>
        </p:nvSpPr>
        <p:spPr>
          <a:xfrm>
            <a:off x="76200" y="5208250"/>
            <a:ext cx="3559696"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丰富的搜索条件和定位选项</a:t>
            </a:r>
            <a:endParaRPr lang="en-US" dirty="0"/>
          </a:p>
        </p:txBody>
      </p:sp>
      <p:cxnSp>
        <p:nvCxnSpPr>
          <p:cNvPr id="8" name="Straight Arrow Connector 7"/>
          <p:cNvCxnSpPr/>
          <p:nvPr/>
        </p:nvCxnSpPr>
        <p:spPr>
          <a:xfrm rot="5400000">
            <a:off x="548899" y="4255580"/>
            <a:ext cx="1394849" cy="32546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1261823" y="4712776"/>
            <a:ext cx="1464589" cy="457201"/>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extBox 23"/>
          <p:cNvSpPr txBox="1"/>
          <p:nvPr/>
        </p:nvSpPr>
        <p:spPr>
          <a:xfrm>
            <a:off x="5377913" y="2289309"/>
            <a:ext cx="1937287"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委派访问权限给专员</a:t>
            </a:r>
            <a:endParaRPr lang="en-US" dirty="0"/>
          </a:p>
        </p:txBody>
      </p:sp>
      <p:cxnSp>
        <p:nvCxnSpPr>
          <p:cNvPr id="11" name="Straight Arrow Connector 10"/>
          <p:cNvCxnSpPr/>
          <p:nvPr/>
        </p:nvCxnSpPr>
        <p:spPr>
          <a:xfrm rot="10800000" flipV="1">
            <a:off x="7391400" y="2196886"/>
            <a:ext cx="401668" cy="24151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26"/>
          <p:cNvSpPr txBox="1"/>
          <p:nvPr/>
        </p:nvSpPr>
        <p:spPr>
          <a:xfrm>
            <a:off x="6384012" y="5951886"/>
            <a:ext cx="2759988"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结果存放在特定的邮箱中</a:t>
            </a:r>
            <a:endParaRPr lang="en-US" dirty="0"/>
          </a:p>
        </p:txBody>
      </p:sp>
      <p:cxnSp>
        <p:nvCxnSpPr>
          <p:cNvPr id="13" name="Straight Arrow Connector 12"/>
          <p:cNvCxnSpPr/>
          <p:nvPr/>
        </p:nvCxnSpPr>
        <p:spPr>
          <a:xfrm rot="10800000" flipV="1">
            <a:off x="6563762" y="5473486"/>
            <a:ext cx="599038" cy="42928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703885" y="5857417"/>
            <a:ext cx="1625882" cy="24245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57158" y="1069210"/>
            <a:ext cx="81166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允许核查人员方便执行多个邮箱搜索。</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39172608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28600" y="2209800"/>
            <a:ext cx="8686800" cy="2971800"/>
          </a:xfrm>
          <a:prstGeom prst="roundRect">
            <a:avLst>
              <a:gd name="adj" fmla="val 555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523854" algn="ctr" defTabSz="914099">
              <a:lnSpc>
                <a:spcPct val="85000"/>
              </a:lnSpc>
              <a:buClr>
                <a:srgbClr val="FFC000"/>
              </a:buClr>
              <a:buSzPct val="76000"/>
              <a:defRPr/>
            </a:pPr>
            <a:endParaRPr lang="en-US" sz="2300" dirty="0">
              <a:gradFill>
                <a:gsLst>
                  <a:gs pos="0">
                    <a:schemeClr val="tx1"/>
                  </a:gs>
                  <a:gs pos="50000">
                    <a:schemeClr val="tx1"/>
                  </a:gs>
                </a:gsLst>
                <a:lin ang="5400000" scaled="0"/>
              </a:gradFill>
              <a:latin typeface="Segoe" pitchFamily="34" charset="0"/>
            </a:endParaRPr>
          </a:p>
        </p:txBody>
      </p:sp>
      <p:pic>
        <p:nvPicPr>
          <p:cNvPr id="141" name="Picture 140" descr="HARDCONTROLS.png"/>
          <p:cNvPicPr>
            <a:picLocks noChangeAspect="1"/>
          </p:cNvPicPr>
          <p:nvPr/>
        </p:nvPicPr>
        <p:blipFill>
          <a:blip r:embed="rId3" cstate="print"/>
          <a:stretch>
            <a:fillRect/>
          </a:stretch>
        </p:blipFill>
        <p:spPr>
          <a:xfrm>
            <a:off x="7608460" y="3015188"/>
            <a:ext cx="1246781" cy="1243188"/>
          </a:xfrm>
          <a:prstGeom prst="rect">
            <a:avLst/>
          </a:prstGeom>
          <a:effectLst>
            <a:outerShdw blurRad="50800" dist="38100" dir="2700000" algn="tl" rotWithShape="0">
              <a:prstClr val="black">
                <a:alpha val="40000"/>
              </a:prstClr>
            </a:outerShdw>
          </a:effectLst>
        </p:spPr>
      </p:pic>
      <p:pic>
        <p:nvPicPr>
          <p:cNvPr id="142" name="Picture 141" descr="SOFTCONTROLS.png"/>
          <p:cNvPicPr>
            <a:picLocks noChangeAspect="1"/>
          </p:cNvPicPr>
          <p:nvPr/>
        </p:nvPicPr>
        <p:blipFill>
          <a:blip r:embed="rId4"/>
          <a:stretch>
            <a:fillRect/>
          </a:stretch>
        </p:blipFill>
        <p:spPr>
          <a:xfrm>
            <a:off x="153347" y="2928934"/>
            <a:ext cx="1422589" cy="1414096"/>
          </a:xfrm>
          <a:prstGeom prst="rect">
            <a:avLst/>
          </a:prstGeom>
          <a:effectLst>
            <a:outerShdw blurRad="50800" dist="38100" dir="2700000" algn="tl" rotWithShape="0">
              <a:prstClr val="black">
                <a:alpha val="40000"/>
              </a:prstClr>
            </a:outerShdw>
          </a:effectLst>
        </p:spPr>
      </p:pic>
      <p:sp>
        <p:nvSpPr>
          <p:cNvPr id="45" name="Left-Right Arrow 44"/>
          <p:cNvSpPr/>
          <p:nvPr/>
        </p:nvSpPr>
        <p:spPr>
          <a:xfrm>
            <a:off x="1600200" y="3147536"/>
            <a:ext cx="6019800" cy="914400"/>
          </a:xfrm>
          <a:prstGeom prst="leftRightArrow">
            <a:avLst>
              <a:gd name="adj1" fmla="val 50000"/>
              <a:gd name="adj2" fmla="val 30303"/>
            </a:avLst>
          </a:prstGeom>
          <a:gradFill flip="none" rotWithShape="1">
            <a:gsLst>
              <a:gs pos="17000">
                <a:srgbClr val="FF0000"/>
              </a:gs>
              <a:gs pos="50000">
                <a:srgbClr val="FFC000">
                  <a:shade val="67500"/>
                  <a:satMod val="115000"/>
                </a:srgbClr>
              </a:gs>
              <a:gs pos="100000">
                <a:srgbClr val="FFC000">
                  <a:shade val="100000"/>
                  <a:satMod val="115000"/>
                </a:srgbClr>
              </a:gs>
            </a:gsLst>
            <a:lin ang="10800000" scaled="1"/>
            <a:tileRect/>
          </a:gra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5" name="TextBox 24"/>
          <p:cNvSpPr txBox="1"/>
          <p:nvPr/>
        </p:nvSpPr>
        <p:spPr>
          <a:xfrm>
            <a:off x="1676400" y="3452336"/>
            <a:ext cx="5943600" cy="307777"/>
          </a:xfrm>
          <a:prstGeom prst="rect">
            <a:avLst/>
          </a:prstGeom>
          <a:noFill/>
        </p:spPr>
        <p:txBody>
          <a:bodyPr wrap="square" rtlCol="0">
            <a:spAutoFit/>
          </a:bodyPr>
          <a:lstStyle/>
          <a:p>
            <a:r>
              <a:rPr lang="en-US" sz="1400" b="1" dirty="0" smtClean="0">
                <a:latin typeface="+mj-lt"/>
              </a:rPr>
              <a:t>   </a:t>
            </a:r>
            <a:r>
              <a:rPr lang="zh-CN" altLang="en-US" sz="1400" b="1" dirty="0" smtClean="0">
                <a:latin typeface="+mj-lt"/>
              </a:rPr>
              <a:t>不严格的</a:t>
            </a:r>
            <a:r>
              <a:rPr lang="en-US" sz="1400" b="1" dirty="0" smtClean="0">
                <a:latin typeface="+mj-lt"/>
              </a:rPr>
              <a:t>	</a:t>
            </a:r>
            <a:r>
              <a:rPr lang="en-US" sz="1400" dirty="0" smtClean="0">
                <a:latin typeface="+mj-lt"/>
              </a:rPr>
              <a:t>        </a:t>
            </a:r>
            <a:r>
              <a:rPr lang="en-US" sz="1400" dirty="0" smtClean="0"/>
              <a:t>               </a:t>
            </a:r>
            <a:r>
              <a:rPr lang="zh-CN" altLang="en-US" sz="1400" dirty="0" smtClean="0"/>
              <a:t>                                                     更严格的</a:t>
            </a:r>
            <a:endParaRPr lang="en-US" sz="1400" b="1" dirty="0" smtClean="0">
              <a:solidFill>
                <a:schemeClr val="bg1"/>
              </a:solidFill>
              <a:latin typeface="+mj-lt"/>
            </a:endParaRPr>
          </a:p>
        </p:txBody>
      </p:sp>
      <p:sp>
        <p:nvSpPr>
          <p:cNvPr id="20" name="Isosceles Triangle 19"/>
          <p:cNvSpPr/>
          <p:nvPr/>
        </p:nvSpPr>
        <p:spPr bwMode="auto">
          <a:xfrm flipV="1">
            <a:off x="2232660" y="318357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1" name="Isosceles Triangle 20"/>
          <p:cNvSpPr/>
          <p:nvPr/>
        </p:nvSpPr>
        <p:spPr bwMode="auto">
          <a:xfrm flipV="1">
            <a:off x="3505200" y="31988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2" name="Isosceles Triangle 21"/>
          <p:cNvSpPr/>
          <p:nvPr/>
        </p:nvSpPr>
        <p:spPr bwMode="auto">
          <a:xfrm flipV="1">
            <a:off x="4724400" y="31988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3" name="Isosceles Triangle 22"/>
          <p:cNvSpPr/>
          <p:nvPr/>
        </p:nvSpPr>
        <p:spPr bwMode="auto">
          <a:xfrm flipV="1">
            <a:off x="6019800" y="31988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4" name="Isosceles Triangle 23"/>
          <p:cNvSpPr/>
          <p:nvPr/>
        </p:nvSpPr>
        <p:spPr bwMode="auto">
          <a:xfrm>
            <a:off x="2819400" y="38084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7" name="Isosceles Triangle 26"/>
          <p:cNvSpPr/>
          <p:nvPr/>
        </p:nvSpPr>
        <p:spPr bwMode="auto">
          <a:xfrm>
            <a:off x="4114800" y="38084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8" name="Isosceles Triangle 27"/>
          <p:cNvSpPr/>
          <p:nvPr/>
        </p:nvSpPr>
        <p:spPr bwMode="auto">
          <a:xfrm>
            <a:off x="5410200" y="38084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9" name="Isosceles Triangle 28"/>
          <p:cNvSpPr/>
          <p:nvPr/>
        </p:nvSpPr>
        <p:spPr bwMode="auto">
          <a:xfrm>
            <a:off x="6629400" y="3808412"/>
            <a:ext cx="152400" cy="152400"/>
          </a:xfrm>
          <a:prstGeom prst="triangle">
            <a:avLst/>
          </a:prstGeom>
          <a:gradFill>
            <a:gsLst>
              <a:gs pos="0">
                <a:schemeClr val="accent1">
                  <a:lumMod val="50000"/>
                </a:schemeClr>
              </a:gs>
              <a:gs pos="80000">
                <a:schemeClr val="accent1"/>
              </a:gs>
              <a:gs pos="100000">
                <a:schemeClr val="accent1"/>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2514600" y="4061936"/>
            <a:ext cx="1066800" cy="353943"/>
          </a:xfrm>
          <a:prstGeom prst="rect">
            <a:avLst/>
          </a:prstGeom>
          <a:noFill/>
        </p:spPr>
        <p:txBody>
          <a:bodyPr wrap="square" rtlCol="0">
            <a:spAutoFit/>
          </a:bodyPr>
          <a:lstStyle/>
          <a:p>
            <a:r>
              <a:rPr lang="en-US" sz="1700" b="1" dirty="0" smtClean="0"/>
              <a:t> </a:t>
            </a:r>
            <a:r>
              <a:rPr lang="zh-CN" altLang="en-US" sz="1700" b="1" dirty="0" smtClean="0"/>
              <a:t>分类</a:t>
            </a:r>
            <a:endParaRPr lang="en-US" sz="1700" b="1" dirty="0" smtClean="0"/>
          </a:p>
        </p:txBody>
      </p:sp>
      <p:sp>
        <p:nvSpPr>
          <p:cNvPr id="34" name="TextBox 33"/>
          <p:cNvSpPr txBox="1"/>
          <p:nvPr/>
        </p:nvSpPr>
        <p:spPr>
          <a:xfrm>
            <a:off x="6400800" y="4114800"/>
            <a:ext cx="1371600" cy="353943"/>
          </a:xfrm>
          <a:prstGeom prst="rect">
            <a:avLst/>
          </a:prstGeom>
          <a:noFill/>
        </p:spPr>
        <p:txBody>
          <a:bodyPr wrap="square" rtlCol="0">
            <a:spAutoFit/>
          </a:bodyPr>
          <a:lstStyle/>
          <a:p>
            <a:r>
              <a:rPr lang="zh-CN" altLang="en-US" sz="1700" b="1" dirty="0" smtClean="0"/>
              <a:t>阻止</a:t>
            </a:r>
            <a:endParaRPr lang="en-US" sz="1700" b="1" dirty="0" smtClean="0"/>
          </a:p>
        </p:txBody>
      </p:sp>
      <p:sp>
        <p:nvSpPr>
          <p:cNvPr id="39" name="TextBox 38"/>
          <p:cNvSpPr txBox="1"/>
          <p:nvPr/>
        </p:nvSpPr>
        <p:spPr>
          <a:xfrm>
            <a:off x="5181600" y="4038600"/>
            <a:ext cx="1828800" cy="353943"/>
          </a:xfrm>
          <a:prstGeom prst="rect">
            <a:avLst/>
          </a:prstGeom>
          <a:noFill/>
        </p:spPr>
        <p:txBody>
          <a:bodyPr wrap="square" rtlCol="0">
            <a:spAutoFit/>
          </a:bodyPr>
          <a:lstStyle/>
          <a:p>
            <a:r>
              <a:rPr lang="zh-CN" altLang="en-US" sz="1700" b="1" dirty="0" smtClean="0"/>
              <a:t>审查</a:t>
            </a:r>
            <a:endParaRPr lang="en-US" sz="1700" b="1" dirty="0" smtClean="0"/>
          </a:p>
        </p:txBody>
      </p:sp>
      <p:sp>
        <p:nvSpPr>
          <p:cNvPr id="43" name="TextBox 42"/>
          <p:cNvSpPr txBox="1"/>
          <p:nvPr/>
        </p:nvSpPr>
        <p:spPr>
          <a:xfrm>
            <a:off x="3886200" y="4061936"/>
            <a:ext cx="2057400" cy="353943"/>
          </a:xfrm>
          <a:prstGeom prst="rect">
            <a:avLst/>
          </a:prstGeom>
          <a:noFill/>
        </p:spPr>
        <p:txBody>
          <a:bodyPr wrap="square" rtlCol="0">
            <a:spAutoFit/>
          </a:bodyPr>
          <a:lstStyle/>
          <a:p>
            <a:r>
              <a:rPr lang="zh-CN" altLang="en-US" sz="1700" b="1" dirty="0" smtClean="0"/>
              <a:t>附加</a:t>
            </a:r>
            <a:endParaRPr lang="en-US" sz="1700" b="1" dirty="0" smtClean="0"/>
          </a:p>
        </p:txBody>
      </p:sp>
      <p:sp>
        <p:nvSpPr>
          <p:cNvPr id="44" name="TextBox 43"/>
          <p:cNvSpPr txBox="1"/>
          <p:nvPr/>
        </p:nvSpPr>
        <p:spPr>
          <a:xfrm>
            <a:off x="1981200" y="2743200"/>
            <a:ext cx="1371600" cy="353943"/>
          </a:xfrm>
          <a:prstGeom prst="rect">
            <a:avLst/>
          </a:prstGeom>
          <a:noFill/>
        </p:spPr>
        <p:txBody>
          <a:bodyPr wrap="square" rtlCol="0">
            <a:spAutoFit/>
          </a:bodyPr>
          <a:lstStyle/>
          <a:p>
            <a:r>
              <a:rPr lang="zh-CN" altLang="en-US" sz="1700" b="1" dirty="0" smtClean="0"/>
              <a:t>警告</a:t>
            </a:r>
            <a:endParaRPr lang="en-US" sz="1700" b="1" dirty="0" smtClean="0"/>
          </a:p>
        </p:txBody>
      </p:sp>
      <p:sp>
        <p:nvSpPr>
          <p:cNvPr id="46" name="TextBox 45"/>
          <p:cNvSpPr txBox="1"/>
          <p:nvPr/>
        </p:nvSpPr>
        <p:spPr>
          <a:xfrm>
            <a:off x="4419600" y="2766536"/>
            <a:ext cx="1371600" cy="353943"/>
          </a:xfrm>
          <a:prstGeom prst="rect">
            <a:avLst/>
          </a:prstGeom>
          <a:noFill/>
        </p:spPr>
        <p:txBody>
          <a:bodyPr wrap="square" rtlCol="0">
            <a:spAutoFit/>
          </a:bodyPr>
          <a:lstStyle/>
          <a:p>
            <a:r>
              <a:rPr lang="en-US" sz="1700" dirty="0" smtClean="0"/>
              <a:t> </a:t>
            </a:r>
            <a:r>
              <a:rPr lang="zh-CN" altLang="en-US" sz="1700" dirty="0" smtClean="0"/>
              <a:t>保护</a:t>
            </a:r>
            <a:endParaRPr lang="en-US" sz="1700" b="1" dirty="0" smtClean="0"/>
          </a:p>
        </p:txBody>
      </p:sp>
      <p:sp>
        <p:nvSpPr>
          <p:cNvPr id="47" name="TextBox 46"/>
          <p:cNvSpPr txBox="1"/>
          <p:nvPr/>
        </p:nvSpPr>
        <p:spPr>
          <a:xfrm>
            <a:off x="3200400" y="2743200"/>
            <a:ext cx="1371600" cy="353943"/>
          </a:xfrm>
          <a:prstGeom prst="rect">
            <a:avLst/>
          </a:prstGeom>
          <a:noFill/>
        </p:spPr>
        <p:txBody>
          <a:bodyPr wrap="square" rtlCol="0">
            <a:spAutoFit/>
          </a:bodyPr>
          <a:lstStyle/>
          <a:p>
            <a:r>
              <a:rPr lang="en-US" sz="1700" b="1" dirty="0" smtClean="0"/>
              <a:t> </a:t>
            </a:r>
            <a:r>
              <a:rPr lang="zh-CN" altLang="en-US" sz="1700" b="1" dirty="0" smtClean="0"/>
              <a:t>修改</a:t>
            </a:r>
            <a:endParaRPr lang="en-US" sz="1700" b="1" dirty="0" smtClean="0"/>
          </a:p>
        </p:txBody>
      </p:sp>
      <p:sp>
        <p:nvSpPr>
          <p:cNvPr id="48" name="TextBox 47"/>
          <p:cNvSpPr txBox="1"/>
          <p:nvPr/>
        </p:nvSpPr>
        <p:spPr>
          <a:xfrm>
            <a:off x="5791200" y="2743200"/>
            <a:ext cx="1371600" cy="353943"/>
          </a:xfrm>
          <a:prstGeom prst="rect">
            <a:avLst/>
          </a:prstGeom>
          <a:noFill/>
        </p:spPr>
        <p:txBody>
          <a:bodyPr wrap="square" rtlCol="0">
            <a:spAutoFit/>
          </a:bodyPr>
          <a:lstStyle/>
          <a:p>
            <a:r>
              <a:rPr lang="zh-CN" altLang="en-US" sz="1700" b="1" dirty="0" smtClean="0"/>
              <a:t>转发</a:t>
            </a:r>
            <a:endParaRPr lang="en-US" sz="1700" b="1" dirty="0" smtClean="0"/>
          </a:p>
        </p:txBody>
      </p:sp>
      <p:sp>
        <p:nvSpPr>
          <p:cNvPr id="31" name="Rectangle 30"/>
          <p:cNvSpPr/>
          <p:nvPr/>
        </p:nvSpPr>
        <p:spPr>
          <a:xfrm>
            <a:off x="457200" y="5489218"/>
            <a:ext cx="8382000" cy="759182"/>
          </a:xfrm>
          <a:prstGeom prst="rect">
            <a:avLst/>
          </a:prstGeom>
        </p:spPr>
        <p:txBody>
          <a:bodyPr wrap="square" lIns="0" rIns="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346075" lvl="2" indent="-346075" fontAlgn="base">
              <a:lnSpc>
                <a:spcPct val="90000"/>
              </a:lnSpc>
              <a:spcBef>
                <a:spcPct val="20000"/>
              </a:spcBef>
              <a:spcAft>
                <a:spcPts val="400"/>
              </a:spcAft>
              <a:buClr>
                <a:srgbClr val="777777"/>
              </a:buClr>
              <a:buSzPct val="130000"/>
              <a:buFont typeface="Arial" pitchFamily="34" charset="0"/>
              <a:buChar char="•"/>
              <a:defRPr/>
            </a:pPr>
            <a:r>
              <a:rPr lang="zh-CN" altLang="en-US" sz="2000" dirty="0"/>
              <a:t>基</a:t>
            </a:r>
            <a:r>
              <a:rPr lang="zh-CN" altLang="en-US" sz="2000" dirty="0" smtClean="0"/>
              <a:t>于不同的敏感数据应用合适级别的控制</a:t>
            </a:r>
            <a:endParaRPr lang="en-US" sz="2000" dirty="0" smtClean="0"/>
          </a:p>
          <a:p>
            <a:pPr marL="346075" lvl="2" indent="-346075"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最大化控制和最小化不必要的用户毁坏</a:t>
            </a:r>
            <a:endParaRPr lang="en-US" sz="2000" dirty="0" smtClean="0"/>
          </a:p>
        </p:txBody>
      </p:sp>
      <p:sp>
        <p:nvSpPr>
          <p:cNvPr id="36" name="Title 1"/>
          <p:cNvSpPr>
            <a:spLocks noGrp="1"/>
          </p:cNvSpPr>
          <p:nvPr>
            <p:ph type="title"/>
          </p:nvPr>
        </p:nvSpPr>
        <p:spPr>
          <a:xfrm>
            <a:off x="381000" y="304800"/>
            <a:ext cx="8382000" cy="664797"/>
          </a:xfrm>
        </p:spPr>
        <p:txBody>
          <a:bodyPr/>
          <a:lstStyle/>
          <a:p>
            <a:pPr lvl="0"/>
            <a:r>
              <a:rPr lang="zh-CN" altLang="en-US" dirty="0" smtClean="0"/>
              <a:t>保护沟通</a:t>
            </a:r>
            <a:endParaRPr lang="en-US" dirty="0"/>
          </a:p>
        </p:txBody>
      </p:sp>
      <p:sp>
        <p:nvSpPr>
          <p:cNvPr id="35" name="Rectangle 34"/>
          <p:cNvSpPr/>
          <p:nvPr/>
        </p:nvSpPr>
        <p:spPr>
          <a:xfrm>
            <a:off x="457200" y="1143000"/>
            <a:ext cx="8116614" cy="424732"/>
          </a:xfrm>
          <a:prstGeom prst="rect">
            <a:avLst/>
          </a:prstGeom>
        </p:spPr>
        <p:txBody>
          <a:bodyPr wrap="square">
            <a:spAutoFit/>
          </a:bodyPr>
          <a:lstStyle/>
          <a:p>
            <a:pPr>
              <a:lnSpc>
                <a:spcPct val="90000"/>
              </a:lnSpc>
              <a:spcBef>
                <a:spcPct val="20000"/>
              </a:spcBef>
              <a:buNone/>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通过一组信息保护和控制工具保障沟通安全。</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2081236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04800" y="2133600"/>
            <a:ext cx="8508274" cy="4114800"/>
          </a:xfrm>
          <a:prstGeom prst="roundRect">
            <a:avLst>
              <a:gd name="adj" fmla="val 555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523854" algn="ctr" defTabSz="914099">
              <a:lnSpc>
                <a:spcPct val="85000"/>
              </a:lnSpc>
              <a:buClr>
                <a:srgbClr val="FFC000"/>
              </a:buClr>
              <a:buSzPct val="76000"/>
              <a:defRPr/>
            </a:pPr>
            <a:endParaRPr lang="en-US" sz="2300" dirty="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zh-CN" altLang="en-US" dirty="0"/>
              <a:t>保护沟通</a:t>
            </a:r>
            <a:endParaRPr lang="en-US" dirty="0"/>
          </a:p>
        </p:txBody>
      </p:sp>
      <p:pic>
        <p:nvPicPr>
          <p:cNvPr id="5" name="Picture 4" descr="Edit Transport Rule.jpg"/>
          <p:cNvPicPr>
            <a:picLocks noChangeAspect="1"/>
          </p:cNvPicPr>
          <p:nvPr/>
        </p:nvPicPr>
        <p:blipFill>
          <a:blip r:embed="rId3" cstate="screen"/>
          <a:srcRect l="642" t="1103" r="1040" b="2535"/>
          <a:stretch>
            <a:fillRect/>
          </a:stretch>
        </p:blipFill>
        <p:spPr>
          <a:xfrm>
            <a:off x="533400" y="2357485"/>
            <a:ext cx="4191000" cy="3586115"/>
          </a:xfrm>
          <a:prstGeom prst="rect">
            <a:avLst/>
          </a:prstGeom>
          <a:ln>
            <a:solidFill>
              <a:srgbClr val="4D4D4D">
                <a:lumMod val="40000"/>
                <a:lumOff val="60000"/>
              </a:srgbClr>
            </a:solidFill>
          </a:ln>
          <a:effectLst>
            <a:outerShdw blurRad="292100" dist="139700" dir="2700000" algn="tl" rotWithShape="0">
              <a:srgbClr val="333333">
                <a:alpha val="65000"/>
              </a:srgbClr>
            </a:outerShdw>
          </a:effectLst>
        </p:spPr>
      </p:pic>
      <p:sp>
        <p:nvSpPr>
          <p:cNvPr id="47" name="Rectangle 46"/>
          <p:cNvSpPr/>
          <p:nvPr/>
        </p:nvSpPr>
        <p:spPr>
          <a:xfrm>
            <a:off x="4887310" y="2438400"/>
            <a:ext cx="3951890" cy="2369880"/>
          </a:xfrm>
          <a:prstGeom prst="rect">
            <a:avLst/>
          </a:prstGeom>
        </p:spPr>
        <p:txBody>
          <a:bodyPr wrap="square">
            <a:spAutoFit/>
          </a:bodyPr>
          <a:lstStyle/>
          <a:p>
            <a:pPr marL="225425" lvl="2" indent="-225425"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传输规则动作应用权限管理模板给邮件或语音邮件</a:t>
            </a:r>
            <a:endParaRPr lang="en-US" sz="2000" dirty="0" smtClean="0"/>
          </a:p>
          <a:p>
            <a:pPr marL="225425" lvl="2" indent="-225425"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支持附件扫描和受保护的邮件搜索</a:t>
            </a:r>
            <a:endParaRPr lang="en-US" sz="2000" dirty="0" smtClean="0"/>
          </a:p>
          <a:p>
            <a:pPr marL="225425" lvl="2" indent="-225425" fontAlgn="base">
              <a:lnSpc>
                <a:spcPct val="90000"/>
              </a:lnSpc>
              <a:spcBef>
                <a:spcPct val="20000"/>
              </a:spcBef>
              <a:spcAft>
                <a:spcPts val="400"/>
              </a:spcAft>
              <a:buClr>
                <a:srgbClr val="777777"/>
              </a:buClr>
              <a:buSzPct val="130000"/>
              <a:buFont typeface="Arial" pitchFamily="34" charset="0"/>
              <a:buChar char="•"/>
              <a:defRPr/>
            </a:pPr>
            <a:r>
              <a:rPr lang="zh-CN" altLang="en-US" sz="2000" dirty="0"/>
              <a:t>缺省</a:t>
            </a:r>
            <a:r>
              <a:rPr lang="zh-CN" altLang="en-US" sz="2000" dirty="0" smtClean="0"/>
              <a:t>带有</a:t>
            </a:r>
            <a:r>
              <a:rPr lang="en-US" sz="2000" dirty="0" smtClean="0"/>
              <a:t>“</a:t>
            </a:r>
            <a:r>
              <a:rPr lang="zh-CN" altLang="en-US" sz="2000" dirty="0" smtClean="0"/>
              <a:t>不可转发模板</a:t>
            </a:r>
            <a:r>
              <a:rPr lang="en-US" sz="2000" dirty="0" smtClean="0"/>
              <a:t>” </a:t>
            </a:r>
            <a:r>
              <a:rPr lang="zh-CN" altLang="en-US" sz="2000" dirty="0" smtClean="0"/>
              <a:t>策略</a:t>
            </a:r>
            <a:endParaRPr lang="en-US" altLang="zh-CN" sz="2000" dirty="0" smtClean="0"/>
          </a:p>
          <a:p>
            <a:pPr marL="225425" lvl="2" indent="-225425"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跨</a:t>
            </a:r>
            <a:r>
              <a:rPr lang="en-US" sz="2000" dirty="0" smtClean="0"/>
              <a:t> PC, Web, </a:t>
            </a:r>
            <a:r>
              <a:rPr lang="zh-CN" altLang="en-US" sz="2000" dirty="0" smtClean="0"/>
              <a:t>和移动设备的信息保护</a:t>
            </a:r>
            <a:endParaRPr lang="en-US" sz="3200" dirty="0" smtClean="0"/>
          </a:p>
        </p:txBody>
      </p:sp>
      <p:sp>
        <p:nvSpPr>
          <p:cNvPr id="48" name="TextBox 23"/>
          <p:cNvSpPr txBox="1"/>
          <p:nvPr/>
        </p:nvSpPr>
        <p:spPr>
          <a:xfrm>
            <a:off x="543906" y="4069422"/>
            <a:ext cx="2819400" cy="369332"/>
          </a:xfrm>
          <a:prstGeom prst="rect">
            <a:avLst/>
          </a:prstGeom>
          <a:solidFill>
            <a:schemeClr val="bg1">
              <a:lumMod val="95000"/>
              <a:alpha val="80000"/>
            </a:scheme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a:t>传</a:t>
            </a:r>
            <a:r>
              <a:rPr lang="zh-CN" altLang="en-US" dirty="0" smtClean="0"/>
              <a:t>输保护规则</a:t>
            </a:r>
            <a:endParaRPr lang="en-US" dirty="0"/>
          </a:p>
        </p:txBody>
      </p:sp>
      <p:cxnSp>
        <p:nvCxnSpPr>
          <p:cNvPr id="49" name="Straight Arrow Connector 48"/>
          <p:cNvCxnSpPr/>
          <p:nvPr/>
        </p:nvCxnSpPr>
        <p:spPr>
          <a:xfrm rot="5400000">
            <a:off x="1892037" y="3746021"/>
            <a:ext cx="381742" cy="203416"/>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6200000" flipV="1">
            <a:off x="1955692" y="4521308"/>
            <a:ext cx="304800" cy="253784"/>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57158" y="1069210"/>
            <a:ext cx="8116614" cy="424732"/>
          </a:xfrm>
          <a:prstGeom prst="rect">
            <a:avLst/>
          </a:prstGeom>
        </p:spPr>
        <p:txBody>
          <a:bodyPr wrap="square">
            <a:spAutoFit/>
          </a:bodyPr>
          <a:lstStyle/>
          <a:p>
            <a:pPr>
              <a:lnSpc>
                <a:spcPct val="90000"/>
              </a:lnSpc>
              <a:spcBef>
                <a:spcPct val="20000"/>
              </a:spcBef>
              <a:defRPr/>
            </a:pP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在</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传输中通过权限管理策略自动地保护邮件。</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1974688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126274" y="2018211"/>
            <a:ext cx="8915400" cy="2819400"/>
          </a:xfrm>
          <a:prstGeom prst="roundRect">
            <a:avLst>
              <a:gd name="adj" fmla="val 555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523854" algn="ctr" defTabSz="914099">
              <a:lnSpc>
                <a:spcPct val="85000"/>
              </a:lnSpc>
              <a:buClr>
                <a:srgbClr val="FFC000"/>
              </a:buClr>
              <a:buSzPct val="76000"/>
              <a:defRPr/>
            </a:pPr>
            <a:endParaRPr lang="en-US" sz="2300" dirty="0">
              <a:gradFill>
                <a:gsLst>
                  <a:gs pos="0">
                    <a:schemeClr val="tx1"/>
                  </a:gs>
                  <a:gs pos="50000">
                    <a:schemeClr val="tx1"/>
                  </a:gs>
                </a:gsLst>
                <a:lin ang="5400000" scaled="0"/>
              </a:gradFill>
              <a:latin typeface="Segoe" pitchFamily="34" charset="0"/>
            </a:endParaRPr>
          </a:p>
        </p:txBody>
      </p:sp>
      <p:sp>
        <p:nvSpPr>
          <p:cNvPr id="2" name="Title 1"/>
          <p:cNvSpPr>
            <a:spLocks noGrp="1"/>
          </p:cNvSpPr>
          <p:nvPr>
            <p:ph type="title"/>
          </p:nvPr>
        </p:nvSpPr>
        <p:spPr/>
        <p:txBody>
          <a:bodyPr/>
          <a:lstStyle/>
          <a:p>
            <a:r>
              <a:rPr lang="zh-CN" altLang="en-US" dirty="0" smtClean="0"/>
              <a:t>高级的安全性</a:t>
            </a:r>
            <a:endParaRPr lang="en-US" dirty="0"/>
          </a:p>
        </p:txBody>
      </p:sp>
      <p:sp>
        <p:nvSpPr>
          <p:cNvPr id="35" name="Rounded Rectangle 34"/>
          <p:cNvSpPr/>
          <p:nvPr/>
        </p:nvSpPr>
        <p:spPr bwMode="auto">
          <a:xfrm>
            <a:off x="3599958" y="2209800"/>
            <a:ext cx="5267325" cy="2460098"/>
          </a:xfrm>
          <a:prstGeom prst="roundRect">
            <a:avLst>
              <a:gd name="adj" fmla="val 6118"/>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indent="0" algn="ctr" defTabSz="914099" fontAlgn="base">
              <a:lnSpc>
                <a:spcPct val="85000"/>
              </a:lnSpc>
              <a:spcBef>
                <a:spcPct val="0"/>
              </a:spcBef>
              <a:spcAft>
                <a:spcPct val="0"/>
              </a:spcAft>
              <a:buClrTx/>
              <a:buSzTx/>
              <a:buFontTx/>
              <a:buNone/>
              <a:tabLst/>
              <a:defRPr/>
            </a:pPr>
            <a:endParaRPr lang="en-US" dirty="0">
              <a:gradFill>
                <a:gsLst>
                  <a:gs pos="0">
                    <a:schemeClr val="bg1"/>
                  </a:gs>
                  <a:gs pos="100000">
                    <a:schemeClr val="bg1"/>
                  </a:gs>
                </a:gsLst>
                <a:lin ang="13500000" scaled="1"/>
              </a:gradFill>
              <a:latin typeface="Segoe Semibold" pitchFamily="34" charset="0"/>
            </a:endParaRPr>
          </a:p>
        </p:txBody>
      </p:sp>
      <p:sp>
        <p:nvSpPr>
          <p:cNvPr id="36" name="Rounded Rectangle 35"/>
          <p:cNvSpPr/>
          <p:nvPr/>
        </p:nvSpPr>
        <p:spPr bwMode="auto">
          <a:xfrm>
            <a:off x="3823565" y="2605699"/>
            <a:ext cx="4825258" cy="1318749"/>
          </a:xfrm>
          <a:prstGeom prst="roundRect">
            <a:avLst>
              <a:gd name="adj" fmla="val 7683"/>
            </a:avLst>
          </a:prstGeom>
          <a:solidFill>
            <a:srgbClr val="FFFFFF">
              <a:alpha val="25000"/>
            </a:srgbClr>
          </a:solidFill>
          <a:ln w="9525"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0969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73737"/>
              </a:solidFill>
              <a:effectLst/>
              <a:uLnTx/>
              <a:uFillTx/>
              <a:latin typeface="Arial"/>
              <a:ea typeface="+mn-ea"/>
              <a:cs typeface="+mn-cs"/>
            </a:endParaRPr>
          </a:p>
        </p:txBody>
      </p:sp>
      <p:sp>
        <p:nvSpPr>
          <p:cNvPr id="37" name="Rounded Rectangle 36"/>
          <p:cNvSpPr/>
          <p:nvPr/>
        </p:nvSpPr>
        <p:spPr bwMode="auto">
          <a:xfrm>
            <a:off x="363210" y="2209800"/>
            <a:ext cx="2122488" cy="2460098"/>
          </a:xfrm>
          <a:prstGeom prst="roundRect">
            <a:avLst>
              <a:gd name="adj" fmla="val 7464"/>
            </a:avLst>
          </a:prstGeom>
          <a:gradFill flip="none" rotWithShape="1">
            <a:gsLst>
              <a:gs pos="0">
                <a:schemeClr val="accent2">
                  <a:lumMod val="50000"/>
                </a:schemeClr>
              </a:gs>
              <a:gs pos="50000">
                <a:schemeClr val="accent2">
                  <a:lumMod val="75000"/>
                </a:schemeClr>
              </a:gs>
              <a:gs pos="100000">
                <a:schemeClr val="accent2"/>
              </a:gs>
            </a:gsLst>
            <a:lin ang="13500000" scaled="1"/>
            <a:tileRect/>
          </a:gradFill>
          <a:ln>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base">
              <a:lnSpc>
                <a:spcPct val="85000"/>
              </a:lnSpc>
              <a:spcBef>
                <a:spcPct val="0"/>
              </a:spcBef>
              <a:spcAft>
                <a:spcPct val="0"/>
              </a:spcAft>
              <a:defRPr/>
            </a:pPr>
            <a:endParaRPr lang="en-US" dirty="0">
              <a:gradFill>
                <a:gsLst>
                  <a:gs pos="0">
                    <a:schemeClr val="bg1"/>
                  </a:gs>
                  <a:gs pos="100000">
                    <a:schemeClr val="bg1"/>
                  </a:gs>
                </a:gsLst>
                <a:lin ang="13500000" scaled="1"/>
              </a:gradFill>
              <a:latin typeface="Segoe Semibold" pitchFamily="34" charset="0"/>
            </a:endParaRPr>
          </a:p>
        </p:txBody>
      </p:sp>
      <p:sp>
        <p:nvSpPr>
          <p:cNvPr id="38" name="Text Box 154"/>
          <p:cNvSpPr txBox="1">
            <a:spLocks noChangeArrowheads="1"/>
          </p:cNvSpPr>
          <p:nvPr/>
        </p:nvSpPr>
        <p:spPr bwMode="auto">
          <a:xfrm>
            <a:off x="5849446" y="4133395"/>
            <a:ext cx="3097212" cy="46166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j-lt"/>
                <a:ea typeface="+mn-ea"/>
                <a:cs typeface="+mn-cs"/>
              </a:rPr>
              <a:t>Antivirus and anti-spam protection for Exchange Server </a:t>
            </a:r>
            <a:r>
              <a:rPr kumimoji="0" lang="en-US" sz="1200" b="0" i="0" u="none" strike="noStrike" kern="1200" cap="none" spc="0" normalizeH="0" baseline="0" noProof="0" dirty="0" smtClean="0">
                <a:ln>
                  <a:noFill/>
                </a:ln>
                <a:solidFill>
                  <a:srgbClr val="FFFFFF"/>
                </a:solidFill>
                <a:effectLst/>
                <a:uLnTx/>
                <a:uFillTx/>
                <a:latin typeface="+mj-lt"/>
                <a:ea typeface="+mn-ea"/>
                <a:cs typeface="+mn-cs"/>
              </a:rPr>
              <a:t>2010 </a:t>
            </a:r>
            <a:r>
              <a:rPr kumimoji="0" lang="en-US" sz="1200" b="0" i="0" u="none" strike="noStrike" kern="1200" cap="none" spc="0" normalizeH="0" baseline="0" noProof="0" dirty="0">
                <a:ln>
                  <a:noFill/>
                </a:ln>
                <a:solidFill>
                  <a:srgbClr val="FFFFFF"/>
                </a:solidFill>
                <a:effectLst/>
                <a:uLnTx/>
                <a:uFillTx/>
                <a:latin typeface="+mj-lt"/>
                <a:ea typeface="+mn-ea"/>
                <a:cs typeface="+mn-cs"/>
              </a:rPr>
              <a:t>Server Roles</a:t>
            </a:r>
          </a:p>
        </p:txBody>
      </p:sp>
      <p:sp>
        <p:nvSpPr>
          <p:cNvPr id="39" name="Text Box 156"/>
          <p:cNvSpPr txBox="1">
            <a:spLocks noChangeArrowheads="1"/>
          </p:cNvSpPr>
          <p:nvPr/>
        </p:nvSpPr>
        <p:spPr bwMode="auto">
          <a:xfrm>
            <a:off x="4771533" y="2220680"/>
            <a:ext cx="2971800" cy="369332"/>
          </a:xfrm>
          <a:prstGeom prst="rect">
            <a:avLst/>
          </a:prstGeom>
          <a:noFill/>
          <a:ln w="50800">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j-lt"/>
                <a:ea typeface="+mn-ea"/>
                <a:cs typeface="+mn-cs"/>
              </a:rPr>
              <a:t>On-Premises </a:t>
            </a:r>
            <a:r>
              <a:rPr kumimoji="0" lang="en-US" sz="1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n-ea"/>
                <a:cs typeface="+mn-cs"/>
              </a:rPr>
              <a:t>Software</a:t>
            </a:r>
          </a:p>
        </p:txBody>
      </p:sp>
      <p:sp>
        <p:nvSpPr>
          <p:cNvPr id="40" name="AutoShape 173"/>
          <p:cNvSpPr>
            <a:spLocks noChangeArrowheads="1"/>
          </p:cNvSpPr>
          <p:nvPr/>
        </p:nvSpPr>
        <p:spPr bwMode="auto">
          <a:xfrm>
            <a:off x="1126797" y="2979050"/>
            <a:ext cx="1295400" cy="703094"/>
          </a:xfrm>
          <a:prstGeom prst="rightArrow">
            <a:avLst>
              <a:gd name="adj1" fmla="val 50000"/>
              <a:gd name="adj2" fmla="val 50233"/>
            </a:avLst>
          </a:prstGeom>
          <a:gradFill rotWithShape="1">
            <a:gsLst>
              <a:gs pos="0">
                <a:srgbClr val="FFFFFF">
                  <a:lumMod val="50000"/>
                  <a:lumOff val="50000"/>
                  <a:alpha val="0"/>
                </a:srgbClr>
              </a:gs>
              <a:gs pos="100000">
                <a:srgbClr val="FFFFFF">
                  <a:lumMod val="50000"/>
                  <a:lumOff val="50000"/>
                </a:srgbClr>
              </a:gs>
            </a:gsLst>
            <a:lin ang="0" scaled="1"/>
          </a:gradFill>
          <a:ln w="12700" algn="ctr">
            <a:noFill/>
            <a:miter lim="800000"/>
            <a:headEnd/>
            <a:tailEnd/>
          </a:ln>
        </p:spPr>
        <p:txBody>
          <a:bodyPr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85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Semibold" pitchFamily="34" charset="0"/>
            </a:endParaRPr>
          </a:p>
        </p:txBody>
      </p:sp>
      <p:sp>
        <p:nvSpPr>
          <p:cNvPr id="41" name="Text Box 125"/>
          <p:cNvSpPr txBox="1">
            <a:spLocks noChangeArrowheads="1"/>
          </p:cNvSpPr>
          <p:nvPr/>
        </p:nvSpPr>
        <p:spPr bwMode="auto">
          <a:xfrm>
            <a:off x="360035" y="2231793"/>
            <a:ext cx="2108200" cy="369332"/>
          </a:xfrm>
          <a:prstGeom prst="rect">
            <a:avLst/>
          </a:prstGeom>
          <a:noFill/>
          <a:ln w="50800">
            <a:noFill/>
            <a:miter lim="800000"/>
            <a:headEnd/>
            <a:tailEnd/>
          </a:ln>
          <a:effec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j-lt"/>
                <a:ea typeface="+mn-ea"/>
                <a:cs typeface="+mn-cs"/>
              </a:rPr>
              <a:t>Hosted Service</a:t>
            </a:r>
          </a:p>
        </p:txBody>
      </p:sp>
      <p:grpSp>
        <p:nvGrpSpPr>
          <p:cNvPr id="42" name="Group 41"/>
          <p:cNvGrpSpPr/>
          <p:nvPr/>
        </p:nvGrpSpPr>
        <p:grpSpPr>
          <a:xfrm>
            <a:off x="3824247" y="3106996"/>
            <a:ext cx="1709737" cy="780427"/>
            <a:chOff x="3983945" y="2747772"/>
            <a:chExt cx="1709737" cy="780427"/>
          </a:xfrm>
        </p:grpSpPr>
        <p:sp>
          <p:nvSpPr>
            <p:cNvPr id="62" name="Text Box 159"/>
            <p:cNvSpPr txBox="1">
              <a:spLocks noChangeArrowheads="1"/>
            </p:cNvSpPr>
            <p:nvPr/>
          </p:nvSpPr>
          <p:spPr bwMode="auto">
            <a:xfrm>
              <a:off x="3983945" y="3251200"/>
              <a:ext cx="1709737" cy="276999"/>
            </a:xfrm>
            <a:prstGeom prst="rect">
              <a:avLst/>
            </a:prstGeom>
            <a:noFill/>
            <a:ln w="12700" algn="ctr">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737"/>
                  </a:solidFill>
                  <a:effectLst/>
                  <a:uLnTx/>
                  <a:uFillTx/>
                  <a:latin typeface="Segoe Semibold" pitchFamily="34" charset="0"/>
                </a:rPr>
                <a:t>Hub Transport Server</a:t>
              </a:r>
            </a:p>
          </p:txBody>
        </p:sp>
        <p:grpSp>
          <p:nvGrpSpPr>
            <p:cNvPr id="63" name="Group 62"/>
            <p:cNvGrpSpPr/>
            <p:nvPr/>
          </p:nvGrpSpPr>
          <p:grpSpPr>
            <a:xfrm>
              <a:off x="4588633" y="2747772"/>
              <a:ext cx="594555" cy="536337"/>
              <a:chOff x="4468890" y="2747772"/>
              <a:chExt cx="594555" cy="536337"/>
            </a:xfrm>
          </p:grpSpPr>
          <p:pic>
            <p:nvPicPr>
              <p:cNvPr id="64" name="Picture 63" descr="C:\Documents and Settings\justin\Desktop\JC015\Servers computer.png"/>
              <p:cNvPicPr>
                <a:picLocks noChangeAspect="1" noChangeArrowheads="1"/>
              </p:cNvPicPr>
              <p:nvPr/>
            </p:nvPicPr>
            <p:blipFill>
              <a:blip r:embed="rId3" cstate="screen"/>
              <a:srcRect/>
              <a:stretch>
                <a:fillRect/>
              </a:stretch>
            </p:blipFill>
            <p:spPr bwMode="auto">
              <a:xfrm>
                <a:off x="4468890" y="2747772"/>
                <a:ext cx="391939" cy="536337"/>
              </a:xfrm>
              <a:prstGeom prst="rect">
                <a:avLst/>
              </a:prstGeom>
              <a:noFill/>
            </p:spPr>
          </p:pic>
          <p:pic>
            <p:nvPicPr>
              <p:cNvPr id="65" name="Picture 64" descr="letter"/>
              <p:cNvPicPr>
                <a:picLocks noChangeAspect="1" noChangeArrowheads="1"/>
              </p:cNvPicPr>
              <p:nvPr/>
            </p:nvPicPr>
            <p:blipFill>
              <a:blip r:embed="rId4" cstate="screen"/>
              <a:srcRect/>
              <a:stretch>
                <a:fillRect/>
              </a:stretch>
            </p:blipFill>
            <p:spPr bwMode="auto">
              <a:xfrm>
                <a:off x="4708441" y="2847148"/>
                <a:ext cx="355004" cy="315899"/>
              </a:xfrm>
              <a:prstGeom prst="rect">
                <a:avLst/>
              </a:prstGeom>
              <a:noFill/>
              <a:ln w="9525">
                <a:noFill/>
                <a:miter lim="800000"/>
                <a:headEnd/>
                <a:tailEnd/>
              </a:ln>
              <a:effectLst>
                <a:outerShdw dist="35921" dir="2700000" algn="ctr" rotWithShape="0">
                  <a:srgbClr val="FFC000">
                    <a:alpha val="50000"/>
                  </a:srgbClr>
                </a:outerShdw>
              </a:effectLst>
            </p:spPr>
          </p:pic>
        </p:grpSp>
      </p:grpSp>
      <p:grpSp>
        <p:nvGrpSpPr>
          <p:cNvPr id="43" name="Group 42"/>
          <p:cNvGrpSpPr/>
          <p:nvPr/>
        </p:nvGrpSpPr>
        <p:grpSpPr>
          <a:xfrm>
            <a:off x="5570242" y="3106996"/>
            <a:ext cx="1232582" cy="780427"/>
            <a:chOff x="5729940" y="2747772"/>
            <a:chExt cx="1232582" cy="780427"/>
          </a:xfrm>
        </p:grpSpPr>
        <p:sp>
          <p:nvSpPr>
            <p:cNvPr id="59" name="Text Box 158"/>
            <p:cNvSpPr txBox="1">
              <a:spLocks noChangeArrowheads="1"/>
            </p:cNvSpPr>
            <p:nvPr/>
          </p:nvSpPr>
          <p:spPr bwMode="auto">
            <a:xfrm>
              <a:off x="5729940" y="3251200"/>
              <a:ext cx="1232582" cy="276999"/>
            </a:xfrm>
            <a:prstGeom prst="rect">
              <a:avLst/>
            </a:prstGeom>
            <a:noFill/>
            <a:ln w="12700" algn="ctr">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737"/>
                  </a:solidFill>
                  <a:effectLst/>
                  <a:uLnTx/>
                  <a:uFillTx/>
                  <a:latin typeface="Segoe Semibold" pitchFamily="34" charset="0"/>
                </a:rPr>
                <a:t>Mailbox Server</a:t>
              </a:r>
            </a:p>
          </p:txBody>
        </p:sp>
        <p:pic>
          <p:nvPicPr>
            <p:cNvPr id="60" name="Picture 59" descr="C:\Documents and Settings\justin\Desktop\JC015\Servers computer.png"/>
            <p:cNvPicPr>
              <a:picLocks noChangeAspect="1" noChangeArrowheads="1"/>
            </p:cNvPicPr>
            <p:nvPr/>
          </p:nvPicPr>
          <p:blipFill>
            <a:blip r:embed="rId3" cstate="screen"/>
            <a:srcRect/>
            <a:stretch>
              <a:fillRect/>
            </a:stretch>
          </p:blipFill>
          <p:spPr bwMode="auto">
            <a:xfrm>
              <a:off x="6058205" y="2747772"/>
              <a:ext cx="391939" cy="536337"/>
            </a:xfrm>
            <a:prstGeom prst="rect">
              <a:avLst/>
            </a:prstGeom>
            <a:noFill/>
          </p:spPr>
        </p:pic>
        <p:pic>
          <p:nvPicPr>
            <p:cNvPr id="61" name="Picture 60" descr="box"/>
            <p:cNvPicPr>
              <a:picLocks noChangeAspect="1" noChangeArrowheads="1"/>
            </p:cNvPicPr>
            <p:nvPr/>
          </p:nvPicPr>
          <p:blipFill>
            <a:blip r:embed="rId5" cstate="screen"/>
            <a:srcRect/>
            <a:stretch>
              <a:fillRect/>
            </a:stretch>
          </p:blipFill>
          <p:spPr bwMode="auto">
            <a:xfrm>
              <a:off x="6281262" y="2827309"/>
              <a:ext cx="290308" cy="358629"/>
            </a:xfrm>
            <a:prstGeom prst="rect">
              <a:avLst/>
            </a:prstGeom>
            <a:noFill/>
            <a:ln w="9525">
              <a:noFill/>
              <a:miter lim="800000"/>
              <a:headEnd/>
              <a:tailEnd/>
            </a:ln>
            <a:effectLst>
              <a:outerShdw dist="35921" dir="2700000" algn="ctr" rotWithShape="0">
                <a:srgbClr val="FFC000">
                  <a:alpha val="50000"/>
                </a:srgbClr>
              </a:outerShdw>
            </a:effectLst>
          </p:spPr>
        </p:pic>
      </p:grpSp>
      <p:grpSp>
        <p:nvGrpSpPr>
          <p:cNvPr id="44" name="Group 43"/>
          <p:cNvGrpSpPr/>
          <p:nvPr/>
        </p:nvGrpSpPr>
        <p:grpSpPr>
          <a:xfrm>
            <a:off x="6990483" y="3106996"/>
            <a:ext cx="1571713" cy="780427"/>
            <a:chOff x="7150181" y="2747772"/>
            <a:chExt cx="1571713" cy="780427"/>
          </a:xfrm>
        </p:grpSpPr>
        <p:pic>
          <p:nvPicPr>
            <p:cNvPr id="54" name="Picture 53" descr="C:\Documents and Settings\justin\Desktop\JC015\Servers computer.png"/>
            <p:cNvPicPr>
              <a:picLocks noChangeAspect="1" noChangeArrowheads="1"/>
            </p:cNvPicPr>
            <p:nvPr/>
          </p:nvPicPr>
          <p:blipFill>
            <a:blip r:embed="rId3" cstate="screen"/>
            <a:srcRect/>
            <a:stretch>
              <a:fillRect/>
            </a:stretch>
          </p:blipFill>
          <p:spPr bwMode="auto">
            <a:xfrm>
              <a:off x="7647520" y="2747772"/>
              <a:ext cx="391939" cy="536337"/>
            </a:xfrm>
            <a:prstGeom prst="rect">
              <a:avLst/>
            </a:prstGeom>
            <a:noFill/>
          </p:spPr>
        </p:pic>
        <p:sp>
          <p:nvSpPr>
            <p:cNvPr id="55" name="Text Box 160"/>
            <p:cNvSpPr txBox="1">
              <a:spLocks noChangeArrowheads="1"/>
            </p:cNvSpPr>
            <p:nvPr/>
          </p:nvSpPr>
          <p:spPr bwMode="auto">
            <a:xfrm>
              <a:off x="7150181" y="3251200"/>
              <a:ext cx="1571713" cy="276999"/>
            </a:xfrm>
            <a:prstGeom prst="rect">
              <a:avLst/>
            </a:prstGeom>
            <a:noFill/>
            <a:ln w="12700" algn="ctr">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73737"/>
                  </a:solidFill>
                  <a:effectLst/>
                  <a:uLnTx/>
                  <a:uFillTx/>
                  <a:latin typeface="Segoe Semibold" pitchFamily="34" charset="0"/>
                </a:rPr>
                <a:t>Client Access Server</a:t>
              </a:r>
            </a:p>
          </p:txBody>
        </p:sp>
        <p:grpSp>
          <p:nvGrpSpPr>
            <p:cNvPr id="56" name="Group 55"/>
            <p:cNvGrpSpPr/>
            <p:nvPr/>
          </p:nvGrpSpPr>
          <p:grpSpPr>
            <a:xfrm>
              <a:off x="7842665" y="2932711"/>
              <a:ext cx="365617" cy="334364"/>
              <a:chOff x="7505208" y="2932711"/>
              <a:chExt cx="365617" cy="334364"/>
            </a:xfrm>
          </p:grpSpPr>
          <p:pic>
            <p:nvPicPr>
              <p:cNvPr id="57" name="Picture 56" descr="letter"/>
              <p:cNvPicPr>
                <a:picLocks noChangeAspect="1" noChangeArrowheads="1"/>
              </p:cNvPicPr>
              <p:nvPr/>
            </p:nvPicPr>
            <p:blipFill>
              <a:blip r:embed="rId6" cstate="screen"/>
              <a:srcRect/>
              <a:stretch>
                <a:fillRect/>
              </a:stretch>
            </p:blipFill>
            <p:spPr bwMode="auto">
              <a:xfrm>
                <a:off x="7534852" y="2932711"/>
                <a:ext cx="335973" cy="309936"/>
              </a:xfrm>
              <a:prstGeom prst="rect">
                <a:avLst/>
              </a:prstGeom>
              <a:noFill/>
              <a:ln w="9525">
                <a:noFill/>
                <a:miter lim="800000"/>
                <a:headEnd/>
                <a:tailEnd/>
              </a:ln>
              <a:effectLst>
                <a:outerShdw dist="35921" dir="2700000" algn="ctr" rotWithShape="0">
                  <a:srgbClr val="FFC000">
                    <a:alpha val="50000"/>
                  </a:srgbClr>
                </a:outerShdw>
              </a:effectLst>
            </p:spPr>
          </p:pic>
          <p:pic>
            <p:nvPicPr>
              <p:cNvPr id="58" name="Picture 57" descr="man1"/>
              <p:cNvPicPr>
                <a:picLocks noChangeAspect="1" noChangeArrowheads="1"/>
              </p:cNvPicPr>
              <p:nvPr/>
            </p:nvPicPr>
            <p:blipFill>
              <a:blip r:embed="rId7" cstate="screen"/>
              <a:srcRect/>
              <a:stretch>
                <a:fillRect/>
              </a:stretch>
            </p:blipFill>
            <p:spPr bwMode="auto">
              <a:xfrm>
                <a:off x="7505208" y="3013630"/>
                <a:ext cx="197631" cy="253445"/>
              </a:xfrm>
              <a:prstGeom prst="rect">
                <a:avLst/>
              </a:prstGeom>
              <a:noFill/>
              <a:ln w="9525">
                <a:noFill/>
                <a:miter lim="800000"/>
                <a:headEnd/>
                <a:tailEnd/>
              </a:ln>
              <a:effectLst>
                <a:outerShdw dist="35921" dir="2700000" algn="ctr" rotWithShape="0">
                  <a:srgbClr val="FFC000">
                    <a:alpha val="50000"/>
                  </a:srgbClr>
                </a:outerShdw>
              </a:effectLst>
            </p:spPr>
          </p:pic>
        </p:grpSp>
      </p:grpSp>
      <p:grpSp>
        <p:nvGrpSpPr>
          <p:cNvPr id="45" name="Group 44"/>
          <p:cNvGrpSpPr/>
          <p:nvPr/>
        </p:nvGrpSpPr>
        <p:grpSpPr>
          <a:xfrm>
            <a:off x="425574" y="2993564"/>
            <a:ext cx="1156447" cy="612314"/>
            <a:chOff x="2372980" y="2731906"/>
            <a:chExt cx="1299303" cy="687953"/>
          </a:xfrm>
        </p:grpSpPr>
        <p:pic>
          <p:nvPicPr>
            <p:cNvPr id="52" name="Picture 51" descr="C:\Documents and Settings\justin\Desktop\JC015\cloud illustration icon.png"/>
            <p:cNvPicPr>
              <a:picLocks noChangeAspect="1" noChangeArrowheads="1"/>
            </p:cNvPicPr>
            <p:nvPr/>
          </p:nvPicPr>
          <p:blipFill>
            <a:blip r:embed="rId8" cstate="screen"/>
            <a:srcRect/>
            <a:stretch>
              <a:fillRect/>
            </a:stretch>
          </p:blipFill>
          <p:spPr bwMode="auto">
            <a:xfrm>
              <a:off x="2372980" y="2731906"/>
              <a:ext cx="1299303" cy="687953"/>
            </a:xfrm>
            <a:prstGeom prst="rect">
              <a:avLst/>
            </a:prstGeom>
            <a:noFill/>
          </p:spPr>
        </p:pic>
        <p:sp>
          <p:nvSpPr>
            <p:cNvPr id="53" name="TextBox 64"/>
            <p:cNvSpPr txBox="1"/>
            <p:nvPr/>
          </p:nvSpPr>
          <p:spPr>
            <a:xfrm>
              <a:off x="2470824" y="2942776"/>
              <a:ext cx="1088507" cy="311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73737"/>
                  </a:solidFill>
                  <a:effectLst/>
                  <a:uLnTx/>
                  <a:uFillTx/>
                  <a:latin typeface="Segoe Semibold" pitchFamily="34" charset="0"/>
                </a:rPr>
                <a:t>Internet</a:t>
              </a:r>
              <a:endParaRPr kumimoji="0" lang="en-US" sz="1200" b="0" i="0" u="none" strike="noStrike" kern="1200" cap="none" spc="0" normalizeH="0" baseline="0" noProof="0" dirty="0">
                <a:ln>
                  <a:noFill/>
                </a:ln>
                <a:solidFill>
                  <a:srgbClr val="373737"/>
                </a:solidFill>
                <a:effectLst/>
                <a:uLnTx/>
                <a:uFillTx/>
                <a:latin typeface="Segoe Semibold" pitchFamily="34" charset="0"/>
              </a:endParaRPr>
            </a:p>
          </p:txBody>
        </p:sp>
      </p:grpSp>
      <p:sp>
        <p:nvSpPr>
          <p:cNvPr id="46" name="TextBox 65"/>
          <p:cNvSpPr txBox="1"/>
          <p:nvPr/>
        </p:nvSpPr>
        <p:spPr>
          <a:xfrm>
            <a:off x="1644775" y="3189509"/>
            <a:ext cx="66402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73737"/>
                </a:solidFill>
                <a:effectLst/>
                <a:uLnTx/>
                <a:uFillTx/>
                <a:latin typeface="Segoe Semibold" pitchFamily="34" charset="0"/>
              </a:rPr>
              <a:t>SMTP      </a:t>
            </a:r>
          </a:p>
        </p:txBody>
      </p:sp>
      <p:pic>
        <p:nvPicPr>
          <p:cNvPr id="47" name="Picture 46" descr="C:\Documents and Settings\justin\Desktop\JC015\Security firewall fire wall secure.png"/>
          <p:cNvPicPr>
            <a:picLocks noChangeAspect="1" noChangeArrowheads="1"/>
          </p:cNvPicPr>
          <p:nvPr/>
        </p:nvPicPr>
        <p:blipFill>
          <a:blip r:embed="rId9" cstate="screen"/>
          <a:srcRect/>
          <a:stretch>
            <a:fillRect/>
          </a:stretch>
        </p:blipFill>
        <p:spPr bwMode="auto">
          <a:xfrm>
            <a:off x="2662949" y="2979275"/>
            <a:ext cx="707065" cy="1091769"/>
          </a:xfrm>
          <a:prstGeom prst="rect">
            <a:avLst/>
          </a:prstGeom>
          <a:noFill/>
        </p:spPr>
      </p:pic>
      <p:pic>
        <p:nvPicPr>
          <p:cNvPr id="48" name="Picture 47" descr="ExchangeSvr2010_h_rgb_r.png"/>
          <p:cNvPicPr>
            <a:picLocks noChangeAspect="1"/>
          </p:cNvPicPr>
          <p:nvPr/>
        </p:nvPicPr>
        <p:blipFill>
          <a:blip r:embed="rId10" cstate="screen"/>
          <a:stretch>
            <a:fillRect/>
          </a:stretch>
        </p:blipFill>
        <p:spPr>
          <a:xfrm>
            <a:off x="5180394" y="2661455"/>
            <a:ext cx="2138944" cy="345688"/>
          </a:xfrm>
          <a:prstGeom prst="rect">
            <a:avLst/>
          </a:prstGeom>
        </p:spPr>
      </p:pic>
      <p:sp>
        <p:nvSpPr>
          <p:cNvPr id="49" name="Rectangle 48"/>
          <p:cNvSpPr/>
          <p:nvPr/>
        </p:nvSpPr>
        <p:spPr>
          <a:xfrm>
            <a:off x="372708" y="5029200"/>
            <a:ext cx="8753708" cy="11490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lvl="2" indent="-346075" defTabSz="914363"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多个扫描引擎，贯穿整个组织架构</a:t>
            </a:r>
            <a:endParaRPr lang="en-US" sz="2000" dirty="0" smtClean="0"/>
          </a:p>
          <a:p>
            <a:pPr marL="346075" lvl="2" indent="-346075" defTabSz="914363"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与</a:t>
            </a:r>
            <a:r>
              <a:rPr lang="en-US" altLang="zh-CN" sz="2000" dirty="0" smtClean="0"/>
              <a:t>Exchange  </a:t>
            </a:r>
            <a:r>
              <a:rPr lang="zh-CN" altLang="en-US" sz="2000" dirty="0"/>
              <a:t>紧</a:t>
            </a:r>
            <a:r>
              <a:rPr lang="zh-CN" altLang="en-US" sz="2000" dirty="0" smtClean="0"/>
              <a:t>密集成，最大化可用性和性能</a:t>
            </a:r>
            <a:endParaRPr lang="en-US" sz="2000" dirty="0" smtClean="0"/>
          </a:p>
          <a:p>
            <a:pPr marL="346075" lvl="2" indent="-346075" defTabSz="914363" fontAlgn="base">
              <a:lnSpc>
                <a:spcPct val="90000"/>
              </a:lnSpc>
              <a:spcBef>
                <a:spcPct val="20000"/>
              </a:spcBef>
              <a:spcAft>
                <a:spcPts val="400"/>
              </a:spcAft>
              <a:buClr>
                <a:srgbClr val="777777"/>
              </a:buClr>
              <a:buSzPct val="130000"/>
              <a:buFont typeface="Arial" pitchFamily="34" charset="0"/>
              <a:buChar char="•"/>
              <a:defRPr/>
            </a:pPr>
            <a:r>
              <a:rPr lang="zh-CN" altLang="en-US" sz="2000" dirty="0" smtClean="0"/>
              <a:t>容易使用的管理平台，方便集中配置和运维</a:t>
            </a:r>
            <a:endParaRPr lang="en-US" sz="2000" dirty="0" smtClean="0"/>
          </a:p>
        </p:txBody>
      </p:sp>
      <p:pic>
        <p:nvPicPr>
          <p:cNvPr id="50" name="Picture 49" descr="F:\LIAB and VLE\Forefront-Protect10-ExchSrvr_h_bL_r.png"/>
          <p:cNvPicPr>
            <a:picLocks noChangeAspect="1" noChangeArrowheads="1"/>
          </p:cNvPicPr>
          <p:nvPr/>
        </p:nvPicPr>
        <p:blipFill>
          <a:blip r:embed="rId11" cstate="print"/>
          <a:srcRect/>
          <a:stretch>
            <a:fillRect/>
          </a:stretch>
        </p:blipFill>
        <p:spPr bwMode="auto">
          <a:xfrm>
            <a:off x="4212207" y="4012742"/>
            <a:ext cx="1227840" cy="590532"/>
          </a:xfrm>
          <a:prstGeom prst="rect">
            <a:avLst/>
          </a:prstGeom>
          <a:noFill/>
        </p:spPr>
      </p:pic>
      <p:pic>
        <p:nvPicPr>
          <p:cNvPr id="51" name="Picture 50" descr="C:\Users\ianhamer\Desktop\Forefront-OPExch_h_bL_r.png"/>
          <p:cNvPicPr>
            <a:picLocks noChangeAspect="1" noChangeArrowheads="1"/>
          </p:cNvPicPr>
          <p:nvPr/>
        </p:nvPicPr>
        <p:blipFill>
          <a:blip r:embed="rId12" cstate="print"/>
          <a:srcRect/>
          <a:stretch>
            <a:fillRect/>
          </a:stretch>
        </p:blipFill>
        <p:spPr bwMode="auto">
          <a:xfrm>
            <a:off x="507541" y="3945946"/>
            <a:ext cx="1801368" cy="376544"/>
          </a:xfrm>
          <a:prstGeom prst="rect">
            <a:avLst/>
          </a:prstGeom>
          <a:noFill/>
        </p:spPr>
      </p:pic>
      <p:sp>
        <p:nvSpPr>
          <p:cNvPr id="66" name="Rectangle 65"/>
          <p:cNvSpPr/>
          <p:nvPr/>
        </p:nvSpPr>
        <p:spPr>
          <a:xfrm>
            <a:off x="428596" y="1069210"/>
            <a:ext cx="81166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防止恶意软件和垃圾邮件的侵入。</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2230977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09398"/>
          </a:xfrm>
        </p:spPr>
        <p:txBody>
          <a:bodyPr/>
          <a:lstStyle/>
          <a:p>
            <a:r>
              <a:rPr lang="zh-CN" altLang="en-US" sz="4400" dirty="0" smtClean="0"/>
              <a:t>优化的软件</a:t>
            </a:r>
            <a:r>
              <a:rPr lang="en-US" sz="4400" dirty="0" smtClean="0"/>
              <a:t> + </a:t>
            </a:r>
            <a:r>
              <a:rPr lang="zh-CN" altLang="en-US" sz="4400" dirty="0" smtClean="0"/>
              <a:t>服务</a:t>
            </a:r>
            <a:endParaRPr sz="3200" dirty="0">
              <a:solidFill>
                <a:schemeClr val="accent1"/>
              </a:solidFill>
              <a:effectLst>
                <a:outerShdw blurRad="38100" dist="38100" dir="2700000" algn="tl">
                  <a:srgbClr val="000000">
                    <a:alpha val="43137"/>
                  </a:srgbClr>
                </a:outerShdw>
              </a:effectLst>
            </a:endParaRPr>
          </a:p>
        </p:txBody>
      </p:sp>
      <p:sp>
        <p:nvSpPr>
          <p:cNvPr id="35" name="Rectangle 34"/>
          <p:cNvSpPr/>
          <p:nvPr/>
        </p:nvSpPr>
        <p:spPr>
          <a:xfrm>
            <a:off x="385794" y="1004004"/>
            <a:ext cx="8686800" cy="757130"/>
          </a:xfrm>
          <a:prstGeom prst="rect">
            <a:avLst/>
          </a:prstGeom>
        </p:spPr>
        <p:txBody>
          <a:bodyPr wrap="square">
            <a:spAutoFit/>
          </a:bodyPr>
          <a:lstStyle/>
          <a:p>
            <a:pPr defTabSz="914099">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提供丰富的生产力工具，为企业现有的规模和技术需求提供最佳方案。</a:t>
            </a:r>
            <a:endParaRPr 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endParaRPr>
          </a:p>
        </p:txBody>
      </p:sp>
      <p:pic>
        <p:nvPicPr>
          <p:cNvPr id="43" name="Picture 42" descr="C:\Users\v-sacars\Documents\Microsoft\US EPG Marketing\New Economy\Presentation graphics\S+S funnel.png"/>
          <p:cNvPicPr>
            <a:picLocks noChangeAspect="1" noChangeArrowheads="1"/>
          </p:cNvPicPr>
          <p:nvPr/>
        </p:nvPicPr>
        <p:blipFill>
          <a:blip r:embed="rId3" cstate="screen">
            <a:duotone>
              <a:schemeClr val="accent1">
                <a:shade val="45000"/>
                <a:satMod val="135000"/>
              </a:schemeClr>
              <a:prstClr val="white"/>
            </a:duotone>
            <a:lum bright="27000" contrast="-4000"/>
          </a:blip>
          <a:srcRect/>
          <a:stretch>
            <a:fillRect/>
          </a:stretch>
        </p:blipFill>
        <p:spPr bwMode="auto">
          <a:xfrm>
            <a:off x="2631876" y="3526064"/>
            <a:ext cx="3633747" cy="2057400"/>
          </a:xfrm>
          <a:prstGeom prst="rect">
            <a:avLst/>
          </a:prstGeom>
          <a:noFill/>
        </p:spPr>
      </p:pic>
      <p:sp>
        <p:nvSpPr>
          <p:cNvPr id="44" name="Rounded Rectangle 43"/>
          <p:cNvSpPr/>
          <p:nvPr/>
        </p:nvSpPr>
        <p:spPr bwMode="auto">
          <a:xfrm flipH="1">
            <a:off x="176253" y="1880362"/>
            <a:ext cx="8763000" cy="4691910"/>
          </a:xfrm>
          <a:prstGeom prst="roundRect">
            <a:avLst>
              <a:gd name="adj" fmla="val 2596"/>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L="523854" marR="0" lvl="0" indent="-523854" algn="ctr" defTabSz="914099" eaLnBrk="0" latinLnBrk="0" hangingPunct="0">
              <a:lnSpc>
                <a:spcPct val="85000"/>
              </a:lnSpc>
              <a:buClr>
                <a:srgbClr val="FFC000"/>
              </a:buClr>
              <a:buSzPct val="76000"/>
              <a:buFontTx/>
              <a:buNone/>
              <a:tabLst/>
              <a:defRPr/>
            </a:pPr>
            <a:endParaRPr lang="en-US" sz="2300" dirty="0" smtClean="0">
              <a:gradFill>
                <a:gsLst>
                  <a:gs pos="0">
                    <a:schemeClr val="tx1"/>
                  </a:gs>
                  <a:gs pos="50000">
                    <a:schemeClr val="tx1"/>
                  </a:gs>
                </a:gsLst>
                <a:lin ang="5400000" scaled="0"/>
              </a:gradFill>
              <a:latin typeface="Segoe" pitchFamily="34" charset="0"/>
            </a:endParaRPr>
          </a:p>
        </p:txBody>
      </p:sp>
      <p:sp>
        <p:nvSpPr>
          <p:cNvPr id="45" name="Moon 44"/>
          <p:cNvSpPr/>
          <p:nvPr/>
        </p:nvSpPr>
        <p:spPr bwMode="auto">
          <a:xfrm rot="5400000">
            <a:off x="3965588" y="921880"/>
            <a:ext cx="942489" cy="3546285"/>
          </a:xfrm>
          <a:prstGeom prst="moon">
            <a:avLst>
              <a:gd name="adj" fmla="val 40573"/>
            </a:avLst>
          </a:prstGeom>
          <a:gradFill flip="none" rotWithShape="1">
            <a:gsLst>
              <a:gs pos="25000">
                <a:schemeClr val="accent1">
                  <a:lumMod val="60000"/>
                  <a:lumOff val="40000"/>
                </a:schemeClr>
              </a:gs>
              <a:gs pos="100000">
                <a:schemeClr val="bg1">
                  <a:alpha val="0"/>
                </a:schemeClr>
              </a:gs>
            </a:gsLst>
            <a:path path="circle">
              <a:fillToRect l="50000" t="50000" r="50000" b="50000"/>
            </a:path>
            <a:tileRect/>
          </a:gra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46" name="Oval 45"/>
          <p:cNvSpPr/>
          <p:nvPr/>
        </p:nvSpPr>
        <p:spPr bwMode="auto">
          <a:xfrm>
            <a:off x="3349669" y="4403244"/>
            <a:ext cx="2200340" cy="1692569"/>
          </a:xfrm>
          <a:prstGeom prst="ellipse">
            <a:avLst/>
          </a:prstGeom>
          <a:gradFill flip="none" rotWithShape="1">
            <a:gsLst>
              <a:gs pos="11000">
                <a:schemeClr val="bg1">
                  <a:alpha val="15000"/>
                </a:schemeClr>
              </a:gs>
              <a:gs pos="100000">
                <a:schemeClr val="accent1">
                  <a:lumMod val="60000"/>
                  <a:lumOff val="40000"/>
                </a:schemeClr>
              </a:gs>
            </a:gsLst>
            <a:lin ang="5400000" scaled="1"/>
            <a:tileRect/>
          </a:gradFill>
          <a:ln>
            <a:headEnd type="none" w="med" len="med"/>
            <a:tailEnd type="none" w="med" len="med"/>
          </a:ln>
          <a:effectLst>
            <a:outerShdw blurRad="44450" dist="38100" dir="5400000" algn="tl" rotWithShape="0">
              <a:prstClr val="black">
                <a:alpha val="35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grpSp>
        <p:nvGrpSpPr>
          <p:cNvPr id="47" name="Group 74"/>
          <p:cNvGrpSpPr/>
          <p:nvPr/>
        </p:nvGrpSpPr>
        <p:grpSpPr>
          <a:xfrm>
            <a:off x="4024062" y="4396908"/>
            <a:ext cx="800011" cy="748975"/>
            <a:chOff x="4073764" y="4529879"/>
            <a:chExt cx="656502" cy="614621"/>
          </a:xfrm>
        </p:grpSpPr>
        <p:pic>
          <p:nvPicPr>
            <p:cNvPr id="48" name="Rectangle 1024050"/>
            <p:cNvPicPr>
              <a:picLocks noChangeAspect="1" noChangeArrowheads="1"/>
            </p:cNvPicPr>
            <p:nvPr/>
          </p:nvPicPr>
          <p:blipFill>
            <a:blip r:embed="rId4" cstate="print"/>
            <a:srcRect/>
            <a:stretch>
              <a:fillRect/>
            </a:stretch>
          </p:blipFill>
          <p:spPr bwMode="gray">
            <a:xfrm rot="180883">
              <a:off x="4073764" y="4529879"/>
              <a:ext cx="656502" cy="614621"/>
            </a:xfrm>
            <a:prstGeom prst="rect">
              <a:avLst/>
            </a:prstGeom>
            <a:noFill/>
            <a:ln w="9525">
              <a:noFill/>
              <a:miter lim="800000"/>
              <a:headEnd/>
              <a:tailEnd/>
            </a:ln>
          </p:spPr>
        </p:pic>
        <p:sp>
          <p:nvSpPr>
            <p:cNvPr id="49" name="TextBox 48"/>
            <p:cNvSpPr txBox="1"/>
            <p:nvPr/>
          </p:nvSpPr>
          <p:spPr>
            <a:xfrm>
              <a:off x="4114800" y="4626298"/>
              <a:ext cx="457200" cy="202053"/>
            </a:xfrm>
            <a:prstGeom prst="rect">
              <a:avLst/>
            </a:prstGeom>
            <a:noFill/>
          </p:spPr>
          <p:txBody>
            <a:bodyPr wrap="square" rtlCol="0">
              <a:spAutoFit/>
            </a:bodyPr>
            <a:lstStyle/>
            <a:p>
              <a:pPr algn="ctr"/>
              <a:r>
                <a:rPr lang="zh-CN" altLang="en-US" sz="1000" b="1" dirty="0" smtClean="0">
                  <a:latin typeface="+mn-lt"/>
                </a:rPr>
                <a:t>电脑</a:t>
              </a:r>
              <a:endParaRPr lang="en-US" sz="1000" b="1" dirty="0" smtClean="0">
                <a:latin typeface="+mn-lt"/>
              </a:endParaRPr>
            </a:p>
          </p:txBody>
        </p:sp>
      </p:grpSp>
      <p:grpSp>
        <p:nvGrpSpPr>
          <p:cNvPr id="50" name="Group 73"/>
          <p:cNvGrpSpPr/>
          <p:nvPr/>
        </p:nvGrpSpPr>
        <p:grpSpPr>
          <a:xfrm>
            <a:off x="4811845" y="5015258"/>
            <a:ext cx="775155" cy="768544"/>
            <a:chOff x="4720232" y="5037304"/>
            <a:chExt cx="636105" cy="630680"/>
          </a:xfrm>
        </p:grpSpPr>
        <p:pic>
          <p:nvPicPr>
            <p:cNvPr id="51" name="Rectangle 1024044"/>
            <p:cNvPicPr>
              <a:picLocks noChangeAspect="1" noChangeArrowheads="1"/>
            </p:cNvPicPr>
            <p:nvPr/>
          </p:nvPicPr>
          <p:blipFill>
            <a:blip r:embed="rId5" cstate="print"/>
            <a:srcRect/>
            <a:stretch>
              <a:fillRect/>
            </a:stretch>
          </p:blipFill>
          <p:spPr bwMode="gray">
            <a:xfrm>
              <a:off x="4888017" y="5232214"/>
              <a:ext cx="292765" cy="435770"/>
            </a:xfrm>
            <a:prstGeom prst="rect">
              <a:avLst/>
            </a:prstGeom>
            <a:noFill/>
            <a:ln w="9525">
              <a:noFill/>
              <a:miter lim="800000"/>
              <a:headEnd/>
              <a:tailEnd/>
            </a:ln>
          </p:spPr>
        </p:pic>
        <p:sp>
          <p:nvSpPr>
            <p:cNvPr id="52" name="TextBox 51"/>
            <p:cNvSpPr txBox="1"/>
            <p:nvPr/>
          </p:nvSpPr>
          <p:spPr>
            <a:xfrm>
              <a:off x="4720232" y="5037304"/>
              <a:ext cx="636105" cy="202053"/>
            </a:xfrm>
            <a:prstGeom prst="rect">
              <a:avLst/>
            </a:prstGeom>
            <a:noFill/>
          </p:spPr>
          <p:txBody>
            <a:bodyPr wrap="square" rtlCol="0">
              <a:spAutoFit/>
            </a:bodyPr>
            <a:lstStyle/>
            <a:p>
              <a:pPr algn="ctr"/>
              <a:r>
                <a:rPr lang="zh-CN" altLang="en-US" sz="1000" b="1" dirty="0" smtClean="0">
                  <a:latin typeface="+mn-lt"/>
                </a:rPr>
                <a:t>手机</a:t>
              </a:r>
              <a:endParaRPr lang="en-US" sz="1000" b="1" dirty="0" smtClean="0">
                <a:latin typeface="+mn-lt"/>
              </a:endParaRPr>
            </a:p>
          </p:txBody>
        </p:sp>
      </p:grpSp>
      <p:grpSp>
        <p:nvGrpSpPr>
          <p:cNvPr id="53" name="Group 76"/>
          <p:cNvGrpSpPr/>
          <p:nvPr/>
        </p:nvGrpSpPr>
        <p:grpSpPr>
          <a:xfrm>
            <a:off x="3451017" y="5159198"/>
            <a:ext cx="942070" cy="727139"/>
            <a:chOff x="3394094" y="5155422"/>
            <a:chExt cx="773077" cy="596702"/>
          </a:xfrm>
        </p:grpSpPr>
        <p:pic>
          <p:nvPicPr>
            <p:cNvPr id="54" name="Rectangle 1024041"/>
            <p:cNvPicPr>
              <a:picLocks noChangeAspect="1" noChangeArrowheads="1"/>
            </p:cNvPicPr>
            <p:nvPr/>
          </p:nvPicPr>
          <p:blipFill>
            <a:blip r:embed="rId6" cstate="print"/>
            <a:srcRect/>
            <a:stretch>
              <a:fillRect/>
            </a:stretch>
          </p:blipFill>
          <p:spPr bwMode="gray">
            <a:xfrm flipH="1">
              <a:off x="3394094" y="5155422"/>
              <a:ext cx="773077" cy="596702"/>
            </a:xfrm>
            <a:prstGeom prst="rect">
              <a:avLst/>
            </a:prstGeom>
            <a:noFill/>
            <a:ln w="9525">
              <a:noFill/>
              <a:miter lim="800000"/>
              <a:headEnd/>
              <a:tailEnd/>
            </a:ln>
          </p:spPr>
        </p:pic>
        <p:sp>
          <p:nvSpPr>
            <p:cNvPr id="55" name="TextBox 54"/>
            <p:cNvSpPr txBox="1"/>
            <p:nvPr/>
          </p:nvSpPr>
          <p:spPr>
            <a:xfrm>
              <a:off x="3401679" y="5277256"/>
              <a:ext cx="533400" cy="202053"/>
            </a:xfrm>
            <a:prstGeom prst="rect">
              <a:avLst/>
            </a:prstGeom>
            <a:noFill/>
          </p:spPr>
          <p:txBody>
            <a:bodyPr wrap="square" rtlCol="0">
              <a:spAutoFit/>
            </a:bodyPr>
            <a:lstStyle/>
            <a:p>
              <a:pPr algn="ctr"/>
              <a:r>
                <a:rPr lang="zh-CN" altLang="en-US" sz="1000" b="1" dirty="0" smtClean="0">
                  <a:latin typeface="+mn-lt"/>
                </a:rPr>
                <a:t>浏览器</a:t>
              </a:r>
              <a:endParaRPr lang="en-US" sz="1000" b="1" dirty="0" smtClean="0">
                <a:latin typeface="+mn-lt"/>
              </a:endParaRPr>
            </a:p>
          </p:txBody>
        </p:sp>
      </p:grpSp>
      <p:sp>
        <p:nvSpPr>
          <p:cNvPr id="56" name="Rectangle 55"/>
          <p:cNvSpPr/>
          <p:nvPr/>
        </p:nvSpPr>
        <p:spPr>
          <a:xfrm>
            <a:off x="3048008" y="6085378"/>
            <a:ext cx="292409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spcAft>
                <a:spcPts val="1200"/>
              </a:spcAft>
              <a:buClr>
                <a:srgbClr val="FF5B00"/>
              </a:buClr>
            </a:pPr>
            <a:r>
              <a:rPr lang="zh-CN" altLang="en-US" sz="1400" b="1" dirty="0" smtClean="0">
                <a:solidFill>
                  <a:schemeClr val="tx1">
                    <a:lumMod val="85000"/>
                    <a:lumOff val="15000"/>
                  </a:schemeClr>
                </a:solidFill>
                <a:cs typeface="Segoe UI" pitchFamily="34" charset="0"/>
              </a:rPr>
              <a:t>一致的用户体验</a:t>
            </a:r>
            <a:endParaRPr lang="en-US" sz="1400" b="1" dirty="0" smtClean="0">
              <a:solidFill>
                <a:schemeClr val="tx1">
                  <a:lumMod val="85000"/>
                  <a:lumOff val="15000"/>
                </a:schemeClr>
              </a:solidFill>
              <a:cs typeface="Segoe UI" pitchFamily="34" charset="0"/>
            </a:endParaRPr>
          </a:p>
        </p:txBody>
      </p:sp>
      <p:sp>
        <p:nvSpPr>
          <p:cNvPr id="57" name="Rectangle 56"/>
          <p:cNvSpPr/>
          <p:nvPr/>
        </p:nvSpPr>
        <p:spPr>
          <a:xfrm>
            <a:off x="730497" y="2487566"/>
            <a:ext cx="196593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spcAft>
                <a:spcPts val="1200"/>
              </a:spcAft>
              <a:buClr>
                <a:srgbClr val="FF5B00"/>
              </a:buClr>
            </a:pPr>
            <a:r>
              <a:rPr lang="zh-CN" altLang="en-US" sz="1400" i="1" dirty="0" smtClean="0">
                <a:latin typeface="Segoe Semibold" pitchFamily="34" charset="0"/>
                <a:cs typeface="Segoe UI" pitchFamily="34" charset="0"/>
              </a:rPr>
              <a:t>自建系统</a:t>
            </a:r>
            <a:endParaRPr lang="en-US" sz="1400" i="1" dirty="0" smtClean="0">
              <a:latin typeface="Segoe Semibold" pitchFamily="34" charset="0"/>
              <a:cs typeface="Segoe UI" pitchFamily="34" charset="0"/>
            </a:endParaRPr>
          </a:p>
        </p:txBody>
      </p:sp>
      <p:pic>
        <p:nvPicPr>
          <p:cNvPr id="58" name="Picture 57" descr="server-in-the-clouds.png"/>
          <p:cNvPicPr>
            <a:picLocks noChangeAspect="1"/>
          </p:cNvPicPr>
          <p:nvPr/>
        </p:nvPicPr>
        <p:blipFill>
          <a:blip r:embed="rId7" cstate="print"/>
          <a:stretch>
            <a:fillRect/>
          </a:stretch>
        </p:blipFill>
        <p:spPr>
          <a:xfrm>
            <a:off x="5882168" y="2114630"/>
            <a:ext cx="2578798" cy="2130556"/>
          </a:xfrm>
          <a:prstGeom prst="rect">
            <a:avLst/>
          </a:prstGeom>
        </p:spPr>
      </p:pic>
      <p:pic>
        <p:nvPicPr>
          <p:cNvPr id="59" name="Picture 58" descr="ExchangeOnline_h_rgb.png"/>
          <p:cNvPicPr>
            <a:picLocks noChangeAspect="1"/>
          </p:cNvPicPr>
          <p:nvPr/>
        </p:nvPicPr>
        <p:blipFill>
          <a:blip r:embed="rId8"/>
          <a:stretch>
            <a:fillRect/>
          </a:stretch>
        </p:blipFill>
        <p:spPr>
          <a:xfrm>
            <a:off x="5990365" y="4174783"/>
            <a:ext cx="2286000" cy="431031"/>
          </a:xfrm>
          <a:prstGeom prst="rect">
            <a:avLst/>
          </a:prstGeom>
        </p:spPr>
      </p:pic>
      <p:pic>
        <p:nvPicPr>
          <p:cNvPr id="60" name="Picture 59" descr="ExchangeSvr_h_rgb.png"/>
          <p:cNvPicPr>
            <a:picLocks noChangeAspect="1"/>
          </p:cNvPicPr>
          <p:nvPr/>
        </p:nvPicPr>
        <p:blipFill>
          <a:blip r:embed="rId9"/>
          <a:stretch>
            <a:fillRect/>
          </a:stretch>
        </p:blipFill>
        <p:spPr>
          <a:xfrm>
            <a:off x="674349" y="4102993"/>
            <a:ext cx="2267712" cy="429550"/>
          </a:xfrm>
          <a:prstGeom prst="rect">
            <a:avLst/>
          </a:prstGeom>
        </p:spPr>
      </p:pic>
      <p:sp>
        <p:nvSpPr>
          <p:cNvPr id="61" name="Rectangle 60"/>
          <p:cNvSpPr/>
          <p:nvPr/>
        </p:nvSpPr>
        <p:spPr>
          <a:xfrm>
            <a:off x="6362060" y="2538243"/>
            <a:ext cx="196593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spcBef>
                <a:spcPct val="20000"/>
              </a:spcBef>
              <a:spcAft>
                <a:spcPts val="1200"/>
              </a:spcAft>
              <a:buClr>
                <a:srgbClr val="FF5B00"/>
              </a:buClr>
            </a:pPr>
            <a:r>
              <a:rPr lang="zh-CN" altLang="en-US" sz="1400" i="1" dirty="0" smtClean="0">
                <a:latin typeface="Segoe Semibold" pitchFamily="34" charset="0"/>
                <a:cs typeface="Segoe UI" pitchFamily="34" charset="0"/>
              </a:rPr>
              <a:t>云计算服务</a:t>
            </a:r>
            <a:endParaRPr lang="en-US" sz="1400" i="1" dirty="0" smtClean="0">
              <a:latin typeface="Segoe Semibold" pitchFamily="34" charset="0"/>
              <a:cs typeface="Segoe UI" pitchFamily="34" charset="0"/>
            </a:endParaRPr>
          </a:p>
        </p:txBody>
      </p:sp>
      <p:sp>
        <p:nvSpPr>
          <p:cNvPr id="62" name="Rectangle 61"/>
          <p:cNvSpPr/>
          <p:nvPr/>
        </p:nvSpPr>
        <p:spPr>
          <a:xfrm>
            <a:off x="2903728" y="2435044"/>
            <a:ext cx="3070694" cy="1839446"/>
          </a:xfrm>
          <a:prstGeom prst="rect">
            <a:avLst/>
          </a:prstGeom>
          <a:noFill/>
        </p:spPr>
        <p:txBody>
          <a:bodyPr wrap="none" lIns="91440" tIns="45720" rIns="91440" bIns="45720">
            <a:prstTxWarp prst="textArchUp">
              <a:avLst/>
            </a:prstTxWarp>
            <a:spAutoFit/>
          </a:bodyPr>
          <a:lstStyle/>
          <a:p>
            <a:pPr algn="ctr"/>
            <a:r>
              <a:rPr lang="zh-CN" altLang="en-US" sz="1400" i="1" dirty="0" smtClean="0">
                <a:solidFill>
                  <a:schemeClr val="tx1">
                    <a:lumMod val="85000"/>
                    <a:lumOff val="15000"/>
                  </a:schemeClr>
                </a:solidFill>
                <a:effectLst/>
              </a:rPr>
              <a:t>共存</a:t>
            </a:r>
            <a:endParaRPr lang="en-US" sz="1400" i="1" dirty="0" smtClean="0">
              <a:solidFill>
                <a:schemeClr val="tx1">
                  <a:lumMod val="85000"/>
                  <a:lumOff val="15000"/>
                </a:schemeClr>
              </a:solidFill>
              <a:effectLst/>
            </a:endParaRPr>
          </a:p>
        </p:txBody>
      </p:sp>
      <p:pic>
        <p:nvPicPr>
          <p:cNvPr id="63" name="Picture 2" descr="C:\Users\aliciat\Desktop\Events\MIX\ForMonicaRayOzzieKit\ForMonicaRayOzzieKit\Ray1970Pic\EDC data center more masked.png"/>
          <p:cNvPicPr>
            <a:picLocks noChangeAspect="1" noChangeArrowheads="1"/>
          </p:cNvPicPr>
          <p:nvPr/>
        </p:nvPicPr>
        <p:blipFill>
          <a:blip r:embed="rId10" cstate="print">
            <a:lum bright="-5000"/>
          </a:blip>
          <a:stretch>
            <a:fillRect/>
          </a:stretch>
        </p:blipFill>
        <p:spPr bwMode="auto">
          <a:xfrm rot="21319449">
            <a:off x="640771" y="2751204"/>
            <a:ext cx="2522439" cy="1610797"/>
          </a:xfrm>
          <a:prstGeom prst="rect">
            <a:avLst/>
          </a:prstGeom>
          <a:noFill/>
          <a:ln>
            <a:noFill/>
          </a:ln>
        </p:spPr>
      </p:pic>
    </p:spTree>
    <p:extLst>
      <p:ext uri="{BB962C8B-B14F-4D97-AF65-F5344CB8AC3E}">
        <p14:creationId xmlns:p14="http://schemas.microsoft.com/office/powerpoint/2010/main" xmlns="" val="2747125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828800" y="5257800"/>
            <a:ext cx="6923315" cy="990599"/>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sp>
        <p:nvSpPr>
          <p:cNvPr id="30" name="Rounded Rectangle 29"/>
          <p:cNvSpPr/>
          <p:nvPr/>
        </p:nvSpPr>
        <p:spPr>
          <a:xfrm>
            <a:off x="1828800" y="3429000"/>
            <a:ext cx="6923315" cy="990599"/>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sp>
        <p:nvSpPr>
          <p:cNvPr id="22" name="Rounded Rectangle 21"/>
          <p:cNvSpPr/>
          <p:nvPr/>
        </p:nvSpPr>
        <p:spPr>
          <a:xfrm>
            <a:off x="1828800" y="1676400"/>
            <a:ext cx="6923315" cy="990599"/>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sp>
        <p:nvSpPr>
          <p:cNvPr id="17" name="Round Same Side Corner Rectangle 16"/>
          <p:cNvSpPr/>
          <p:nvPr/>
        </p:nvSpPr>
        <p:spPr>
          <a:xfrm>
            <a:off x="457200" y="1579809"/>
            <a:ext cx="1518093" cy="1273259"/>
          </a:xfrm>
          <a:prstGeom prst="round2SameRect">
            <a:avLst>
              <a:gd name="adj1" fmla="val 10809"/>
              <a:gd name="adj2" fmla="val 8788"/>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sp>
        <p:nvSpPr>
          <p:cNvPr id="18" name="Round Same Side Corner Rectangle 17"/>
          <p:cNvSpPr/>
          <p:nvPr/>
        </p:nvSpPr>
        <p:spPr>
          <a:xfrm>
            <a:off x="463107" y="3352800"/>
            <a:ext cx="1518093" cy="1273259"/>
          </a:xfrm>
          <a:prstGeom prst="round2SameRect">
            <a:avLst>
              <a:gd name="adj1" fmla="val 10809"/>
              <a:gd name="adj2" fmla="val 8788"/>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sp>
        <p:nvSpPr>
          <p:cNvPr id="19" name="Round Same Side Corner Rectangle 18"/>
          <p:cNvSpPr/>
          <p:nvPr/>
        </p:nvSpPr>
        <p:spPr>
          <a:xfrm>
            <a:off x="539307" y="5084569"/>
            <a:ext cx="1518093" cy="1273259"/>
          </a:xfrm>
          <a:prstGeom prst="round2SameRect">
            <a:avLst>
              <a:gd name="adj1" fmla="val 10809"/>
              <a:gd name="adj2" fmla="val 8788"/>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69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pPr>
            <a:endParaRPr lang="en-US" dirty="0">
              <a:gradFill>
                <a:gsLst>
                  <a:gs pos="0">
                    <a:srgbClr val="FFFFFF"/>
                  </a:gs>
                  <a:gs pos="100000">
                    <a:srgbClr val="FFFFFF"/>
                  </a:gs>
                </a:gsLst>
                <a:lin ang="13500000" scaled="1"/>
              </a:gradFill>
              <a:latin typeface="Segoe Semibold" pitchFamily="34" charset="0"/>
            </a:endParaRPr>
          </a:p>
        </p:txBody>
      </p:sp>
      <p:pic>
        <p:nvPicPr>
          <p:cNvPr id="8" name="Picture 2" descr="C:\Users\ianhamer\Desktop\ExchangeSvr2010_h_rgb.png"/>
          <p:cNvPicPr>
            <a:picLocks noChangeAspect="1" noChangeArrowheads="1"/>
          </p:cNvPicPr>
          <p:nvPr/>
        </p:nvPicPr>
        <p:blipFill>
          <a:blip r:embed="rId3" cstate="screen"/>
          <a:srcRect/>
          <a:stretch>
            <a:fillRect/>
          </a:stretch>
        </p:blipFill>
        <p:spPr bwMode="auto">
          <a:xfrm>
            <a:off x="258547" y="256495"/>
            <a:ext cx="5813651" cy="939580"/>
          </a:xfrm>
          <a:prstGeom prst="rect">
            <a:avLst/>
          </a:prstGeom>
          <a:noFill/>
        </p:spPr>
      </p:pic>
      <p:grpSp>
        <p:nvGrpSpPr>
          <p:cNvPr id="21" name="Group 20"/>
          <p:cNvGrpSpPr>
            <a:grpSpLocks/>
          </p:cNvGrpSpPr>
          <p:nvPr/>
        </p:nvGrpSpPr>
        <p:grpSpPr bwMode="auto">
          <a:xfrm>
            <a:off x="762000" y="1571582"/>
            <a:ext cx="1039068" cy="1247818"/>
            <a:chOff x="2088043" y="5409463"/>
            <a:chExt cx="503790" cy="745290"/>
          </a:xfrm>
          <a:effectLst>
            <a:outerShdw blurRad="76200" dir="18900000" sy="23000" kx="-1200000" algn="bl" rotWithShape="0">
              <a:prstClr val="black">
                <a:alpha val="20000"/>
              </a:prstClr>
            </a:outerShdw>
          </a:effectLst>
        </p:grpSpPr>
        <p:pic>
          <p:nvPicPr>
            <p:cNvPr id="23" name="Picture 22" descr="server_03"/>
            <p:cNvPicPr>
              <a:picLocks noChangeAspect="1" noChangeArrowheads="1"/>
            </p:cNvPicPr>
            <p:nvPr/>
          </p:nvPicPr>
          <p:blipFill>
            <a:blip r:embed="rId4" cstate="email"/>
            <a:srcRect/>
            <a:stretch>
              <a:fillRect/>
            </a:stretch>
          </p:blipFill>
          <p:spPr bwMode="auto">
            <a:xfrm>
              <a:off x="2088043" y="5409463"/>
              <a:ext cx="375253" cy="745290"/>
            </a:xfrm>
            <a:prstGeom prst="rect">
              <a:avLst/>
            </a:prstGeom>
            <a:noFill/>
            <a:ln w="9525">
              <a:noFill/>
              <a:miter lim="800000"/>
              <a:headEnd/>
              <a:tailEnd/>
            </a:ln>
          </p:spPr>
        </p:pic>
        <p:pic>
          <p:nvPicPr>
            <p:cNvPr id="24" name="Picture 23" descr="C:\Program Files\Microsoft Resource DVD Artwork\DVD_ART\Artwork_Imagery\Shapes and Graphics\Symbols\dollar sign thin.png"/>
            <p:cNvPicPr>
              <a:picLocks noChangeAspect="1" noChangeArrowheads="1"/>
            </p:cNvPicPr>
            <p:nvPr/>
          </p:nvPicPr>
          <p:blipFill>
            <a:blip r:embed="rId5" cstate="email"/>
            <a:srcRect/>
            <a:stretch>
              <a:fillRect/>
            </a:stretch>
          </p:blipFill>
          <p:spPr bwMode="auto">
            <a:xfrm>
              <a:off x="2257805" y="5538925"/>
              <a:ext cx="334028" cy="579437"/>
            </a:xfrm>
            <a:prstGeom prst="rect">
              <a:avLst/>
            </a:prstGeom>
            <a:noFill/>
            <a:ln w="9525">
              <a:noFill/>
              <a:miter lim="800000"/>
              <a:headEnd/>
              <a:tailEnd/>
            </a:ln>
          </p:spPr>
        </p:pic>
      </p:grpSp>
      <p:sp>
        <p:nvSpPr>
          <p:cNvPr id="26" name="Rectangle 25"/>
          <p:cNvSpPr/>
          <p:nvPr/>
        </p:nvSpPr>
        <p:spPr>
          <a:xfrm>
            <a:off x="2057400" y="1712893"/>
            <a:ext cx="6648917" cy="954107"/>
          </a:xfrm>
          <a:prstGeom prst="rect">
            <a:avLst/>
          </a:prstGeom>
        </p:spPr>
        <p:txBody>
          <a:bodyPr wrap="square" anchor="ctr">
            <a:spAutoFit/>
          </a:bodyPr>
          <a:lstStyle/>
          <a:p>
            <a:r>
              <a:rPr lang="zh-CN" altLang="en-US" sz="2800" dirty="0" smtClean="0"/>
              <a:t>通过提供一个</a:t>
            </a:r>
            <a:r>
              <a:rPr lang="zh-CN" altLang="en-US" sz="2800" b="1" dirty="0" smtClean="0">
                <a:latin typeface="Segoe Semibold" pitchFamily="34" charset="0"/>
              </a:rPr>
              <a:t>灵活可靠的</a:t>
            </a:r>
            <a:r>
              <a:rPr lang="zh-CN" altLang="en-US" sz="2800" dirty="0" smtClean="0"/>
              <a:t>消息平台</a:t>
            </a:r>
            <a:r>
              <a:rPr lang="zh-CN" altLang="en-US" sz="2800" b="1" dirty="0" smtClean="0">
                <a:latin typeface="Segoe Semibold" pitchFamily="34" charset="0"/>
              </a:rPr>
              <a:t>降低</a:t>
            </a:r>
            <a:r>
              <a:rPr lang="en-US" sz="2800" b="1" dirty="0" smtClean="0">
                <a:latin typeface="Segoe Semibold" pitchFamily="34" charset="0"/>
              </a:rPr>
              <a:t> IT </a:t>
            </a:r>
            <a:r>
              <a:rPr lang="zh-CN" altLang="en-US" sz="2800" b="1" dirty="0" smtClean="0">
                <a:latin typeface="Segoe Semibold" pitchFamily="34" charset="0"/>
              </a:rPr>
              <a:t>成本</a:t>
            </a:r>
            <a:endParaRPr lang="en-US" sz="2800" dirty="0"/>
          </a:p>
        </p:txBody>
      </p:sp>
      <p:pic>
        <p:nvPicPr>
          <p:cNvPr id="27" name="Picture 2" descr="\\eventsql\dvd\Online_ART\DVD_ART36\Artwork_Imagery\Shapes\Arrows\Straight\arrow 14 red down arrow jaggy.png"/>
          <p:cNvPicPr>
            <a:picLocks noChangeAspect="1" noChangeArrowheads="1"/>
          </p:cNvPicPr>
          <p:nvPr/>
        </p:nvPicPr>
        <p:blipFill>
          <a:blip r:embed="rId6" cstate="print"/>
          <a:srcRect l="33928"/>
          <a:stretch>
            <a:fillRect/>
          </a:stretch>
        </p:blipFill>
        <p:spPr bwMode="auto">
          <a:xfrm>
            <a:off x="444549" y="1600200"/>
            <a:ext cx="1357867" cy="1489075"/>
          </a:xfrm>
          <a:prstGeom prst="rect">
            <a:avLst/>
          </a:prstGeom>
          <a:noFill/>
        </p:spPr>
      </p:pic>
      <p:sp>
        <p:nvSpPr>
          <p:cNvPr id="29" name="Rectangle 28"/>
          <p:cNvSpPr/>
          <p:nvPr/>
        </p:nvSpPr>
        <p:spPr>
          <a:xfrm>
            <a:off x="2057400" y="5257801"/>
            <a:ext cx="6781799" cy="954107"/>
          </a:xfrm>
          <a:prstGeom prst="rect">
            <a:avLst/>
          </a:prstGeom>
        </p:spPr>
        <p:txBody>
          <a:bodyPr wrap="square">
            <a:spAutoFit/>
          </a:bodyPr>
          <a:lstStyle/>
          <a:p>
            <a:r>
              <a:rPr lang="zh-CN" altLang="en-US" sz="2800" b="1" dirty="0" smtClean="0">
                <a:latin typeface="Segoe Semibold" pitchFamily="34" charset="0"/>
              </a:rPr>
              <a:t>保护</a:t>
            </a:r>
            <a:r>
              <a:rPr lang="zh-CN" altLang="en-US" sz="2800" b="1" dirty="0">
                <a:latin typeface="Segoe Semibold" pitchFamily="34" charset="0"/>
              </a:rPr>
              <a:t>和合</a:t>
            </a:r>
            <a:r>
              <a:rPr lang="zh-CN" altLang="en-US" sz="2800" b="1" dirty="0" smtClean="0">
                <a:latin typeface="Segoe Semibold" pitchFamily="34" charset="0"/>
              </a:rPr>
              <a:t>规</a:t>
            </a:r>
            <a:r>
              <a:rPr lang="zh-CN" altLang="en-US" sz="2800" dirty="0" smtClean="0"/>
              <a:t>为您的核心商业信息提供了坚实的保障，有效实现</a:t>
            </a:r>
            <a:r>
              <a:rPr lang="zh-CN" altLang="en-US" sz="2800" b="1" dirty="0">
                <a:latin typeface="Segoe Semibold" pitchFamily="34" charset="0"/>
              </a:rPr>
              <a:t>风险管理</a:t>
            </a:r>
            <a:r>
              <a:rPr lang="en-US" altLang="zh-CN" sz="2800" b="1" dirty="0">
                <a:latin typeface="Segoe Semibold" pitchFamily="34" charset="0"/>
              </a:rPr>
              <a:t> </a:t>
            </a:r>
            <a:endParaRPr lang="en-US" sz="2800" b="1" dirty="0" smtClean="0">
              <a:latin typeface="Segoe Semibold" pitchFamily="34" charset="0"/>
            </a:endParaRPr>
          </a:p>
        </p:txBody>
      </p:sp>
      <p:pic>
        <p:nvPicPr>
          <p:cNvPr id="32" name="Picture 6" descr="\\eventsql\dvd\Online_ART\DVD_ART36\Artwork_Imagery\Icons - Illustrations\_ VIRTUALIZATION ICONS\Server Virtual Email.png"/>
          <p:cNvPicPr>
            <a:picLocks noChangeAspect="1" noChangeArrowheads="1"/>
          </p:cNvPicPr>
          <p:nvPr/>
        </p:nvPicPr>
        <p:blipFill>
          <a:blip r:embed="rId7" cstate="screen">
            <a:grayscl/>
          </a:blip>
          <a:srcRect/>
          <a:stretch>
            <a:fillRect/>
          </a:stretch>
        </p:blipFill>
        <p:spPr bwMode="auto">
          <a:xfrm>
            <a:off x="533400" y="5120011"/>
            <a:ext cx="1447800" cy="1168778"/>
          </a:xfrm>
          <a:prstGeom prst="rect">
            <a:avLst/>
          </a:prstGeom>
          <a:noFill/>
        </p:spPr>
      </p:pic>
      <p:pic>
        <p:nvPicPr>
          <p:cNvPr id="33" name="Picture 4" descr="\\eventsql\dvd\Online_ART\DVD_ART36\Artwork_Imagery\Icons - Illustrations\_ REAL VISTA STYLE\lock locked secure security.png"/>
          <p:cNvPicPr>
            <a:picLocks noChangeAspect="1" noChangeArrowheads="1"/>
          </p:cNvPicPr>
          <p:nvPr/>
        </p:nvPicPr>
        <p:blipFill>
          <a:blip r:embed="rId8" cstate="screen"/>
          <a:srcRect/>
          <a:stretch>
            <a:fillRect/>
          </a:stretch>
        </p:blipFill>
        <p:spPr bwMode="auto">
          <a:xfrm>
            <a:off x="1057371" y="5410200"/>
            <a:ext cx="891296" cy="950076"/>
          </a:xfrm>
          <a:prstGeom prst="rect">
            <a:avLst/>
          </a:prstGeom>
          <a:noFill/>
        </p:spPr>
      </p:pic>
      <p:sp>
        <p:nvSpPr>
          <p:cNvPr id="35" name="Rectangle 34"/>
          <p:cNvSpPr/>
          <p:nvPr/>
        </p:nvSpPr>
        <p:spPr>
          <a:xfrm>
            <a:off x="2037883" y="3466640"/>
            <a:ext cx="6606083" cy="954107"/>
          </a:xfrm>
          <a:prstGeom prst="rect">
            <a:avLst/>
          </a:prstGeom>
        </p:spPr>
        <p:txBody>
          <a:bodyPr wrap="square">
            <a:spAutoFit/>
          </a:bodyPr>
          <a:lstStyle/>
          <a:p>
            <a:r>
              <a:rPr lang="zh-CN" altLang="en-US" sz="2800" b="1" dirty="0" smtClean="0">
                <a:latin typeface="Segoe Semibold" pitchFamily="34" charset="0"/>
              </a:rPr>
              <a:t>任何地点的访问</a:t>
            </a:r>
            <a:r>
              <a:rPr lang="zh-CN" altLang="en-US" sz="2800" dirty="0" smtClean="0">
                <a:latin typeface="Segoe Semibold" pitchFamily="34" charset="0"/>
              </a:rPr>
              <a:t>帮您实现</a:t>
            </a:r>
            <a:r>
              <a:rPr lang="zh-CN" altLang="en-US" sz="2800" b="1" dirty="0" smtClean="0"/>
              <a:t>高效的沟通及</a:t>
            </a:r>
            <a:r>
              <a:rPr lang="zh-CN" altLang="en-US" sz="2800" b="1" dirty="0" smtClean="0">
                <a:latin typeface="Segoe Semibold" pitchFamily="34" charset="0"/>
              </a:rPr>
              <a:t>生产力</a:t>
            </a:r>
            <a:endParaRPr lang="en-US" sz="2800" dirty="0" smtClean="0"/>
          </a:p>
        </p:txBody>
      </p:sp>
      <p:pic>
        <p:nvPicPr>
          <p:cNvPr id="36" name="Picture 7" descr="\\eventsql\dvd\Online_ART\DVD_ART36\Artwork_Imagery\Icons - Illustrations\_ MISC ICONS\Connecting people icon.png"/>
          <p:cNvPicPr>
            <a:picLocks noChangeAspect="1" noChangeArrowheads="1"/>
          </p:cNvPicPr>
          <p:nvPr/>
        </p:nvPicPr>
        <p:blipFill>
          <a:blip r:embed="rId9"/>
          <a:srcRect/>
          <a:stretch>
            <a:fillRect/>
          </a:stretch>
        </p:blipFill>
        <p:spPr bwMode="auto">
          <a:xfrm>
            <a:off x="381000" y="3197124"/>
            <a:ext cx="1690670" cy="1600200"/>
          </a:xfrm>
          <a:prstGeom prst="rect">
            <a:avLst/>
          </a:prstGeom>
          <a:noFill/>
        </p:spPr>
      </p:pic>
    </p:spTree>
    <p:extLst>
      <p:ext uri="{BB962C8B-B14F-4D97-AF65-F5344CB8AC3E}">
        <p14:creationId xmlns:p14="http://schemas.microsoft.com/office/powerpoint/2010/main" xmlns="" val="64500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TextBox 1"/>
          <p:cNvSpPr txBox="1"/>
          <p:nvPr/>
        </p:nvSpPr>
        <p:spPr>
          <a:xfrm>
            <a:off x="683568" y="2564904"/>
            <a:ext cx="8640960" cy="2954655"/>
          </a:xfrm>
          <a:prstGeom prst="rect">
            <a:avLst/>
          </a:prstGeom>
          <a:noFill/>
        </p:spPr>
        <p:txBody>
          <a:bodyPr wrap="square" rtlCol="0">
            <a:spAutoFit/>
          </a:bodyPr>
          <a:lstStyle/>
          <a:p>
            <a:pPr marL="457200" indent="-457200">
              <a:buFont typeface="Wingdings" pitchFamily="2" charset="2"/>
              <a:buChar char="ü"/>
            </a:pPr>
            <a:r>
              <a:rPr lang="en-US" altLang="zh-CN" sz="3200" dirty="0">
                <a:solidFill>
                  <a:schemeClr val="bg1"/>
                </a:solidFill>
              </a:rPr>
              <a:t>Exchange  </a:t>
            </a:r>
            <a:r>
              <a:rPr lang="en-US" altLang="zh-CN" sz="3200" dirty="0" err="1">
                <a:solidFill>
                  <a:schemeClr val="bg1"/>
                </a:solidFill>
              </a:rPr>
              <a:t>Technet</a:t>
            </a:r>
            <a:r>
              <a:rPr lang="en-US" altLang="zh-CN" sz="3200" dirty="0">
                <a:solidFill>
                  <a:schemeClr val="bg1"/>
                </a:solidFill>
              </a:rPr>
              <a:t> </a:t>
            </a:r>
            <a:r>
              <a:rPr lang="zh-CN" altLang="en-US" sz="3200" dirty="0">
                <a:solidFill>
                  <a:schemeClr val="bg1"/>
                </a:solidFill>
              </a:rPr>
              <a:t>网站</a:t>
            </a:r>
            <a:r>
              <a:rPr lang="en-US" altLang="zh-CN" sz="3200" dirty="0">
                <a:solidFill>
                  <a:schemeClr val="bg1"/>
                </a:solidFill>
              </a:rPr>
              <a:t/>
            </a:r>
            <a:br>
              <a:rPr lang="en-US" altLang="zh-CN" sz="3200" dirty="0">
                <a:solidFill>
                  <a:schemeClr val="bg1"/>
                </a:solidFill>
              </a:rPr>
            </a:br>
            <a:r>
              <a:rPr lang="en-US" altLang="zh-CN" sz="2400" dirty="0">
                <a:hlinkClick r:id="rId3"/>
              </a:rPr>
              <a:t>http://</a:t>
            </a:r>
            <a:r>
              <a:rPr lang="en-US" altLang="zh-CN" sz="2400" dirty="0" smtClean="0">
                <a:hlinkClick r:id="rId3"/>
              </a:rPr>
              <a:t>technet.microsoft.com/zh-cn/library/bb124558.aspx</a:t>
            </a:r>
            <a:endParaRPr lang="en-US" altLang="zh-CN" sz="2400" dirty="0" smtClean="0"/>
          </a:p>
          <a:p>
            <a:pPr marL="457200" indent="-457200">
              <a:buFont typeface="Wingdings" pitchFamily="2" charset="2"/>
              <a:buChar char="ü"/>
            </a:pPr>
            <a:r>
              <a:rPr lang="en-US" altLang="zh-CN" sz="3200" dirty="0" smtClean="0">
                <a:solidFill>
                  <a:schemeClr val="bg1"/>
                </a:solidFill>
              </a:rPr>
              <a:t>Exchange </a:t>
            </a:r>
            <a:r>
              <a:rPr lang="en-US" altLang="zh-CN" sz="3200" dirty="0">
                <a:solidFill>
                  <a:schemeClr val="bg1"/>
                </a:solidFill>
              </a:rPr>
              <a:t>Team Blog</a:t>
            </a:r>
            <a:br>
              <a:rPr lang="en-US" altLang="zh-CN" sz="3200" dirty="0">
                <a:solidFill>
                  <a:schemeClr val="bg1"/>
                </a:solidFill>
              </a:rPr>
            </a:br>
            <a:r>
              <a:rPr lang="en-US" altLang="zh-CN" sz="2400" dirty="0">
                <a:hlinkClick r:id="rId4"/>
              </a:rPr>
              <a:t>http://</a:t>
            </a:r>
            <a:r>
              <a:rPr lang="en-US" altLang="zh-CN" sz="2400" dirty="0" smtClean="0">
                <a:hlinkClick r:id="rId4"/>
              </a:rPr>
              <a:t>msexchangeteam.com</a:t>
            </a:r>
            <a:endParaRPr lang="en-US" altLang="zh-CN" sz="2400" dirty="0" smtClean="0"/>
          </a:p>
          <a:p>
            <a:pPr marL="457200" indent="-457200">
              <a:buFont typeface="Wingdings" pitchFamily="2" charset="2"/>
              <a:buChar char="ü"/>
            </a:pPr>
            <a:r>
              <a:rPr lang="en-US" altLang="zh-CN" sz="3200" dirty="0" smtClean="0">
                <a:solidFill>
                  <a:schemeClr val="bg1"/>
                </a:solidFill>
              </a:rPr>
              <a:t>Exchange </a:t>
            </a:r>
            <a:r>
              <a:rPr lang="zh-CN" altLang="en-US" sz="3200" dirty="0">
                <a:solidFill>
                  <a:schemeClr val="bg1"/>
                </a:solidFill>
              </a:rPr>
              <a:t>产品网站</a:t>
            </a:r>
            <a:r>
              <a:rPr lang="en-US" altLang="zh-CN" sz="3200" dirty="0"/>
              <a:t/>
            </a:r>
            <a:br>
              <a:rPr lang="en-US" altLang="zh-CN" sz="3200" dirty="0"/>
            </a:br>
            <a:r>
              <a:rPr lang="en-US" altLang="zh-CN" sz="2400" dirty="0">
                <a:hlinkClick r:id="rId5"/>
              </a:rPr>
              <a:t>http://</a:t>
            </a:r>
            <a:r>
              <a:rPr lang="en-US" altLang="zh-CN" sz="2400" dirty="0" smtClean="0">
                <a:hlinkClick r:id="rId5"/>
              </a:rPr>
              <a:t>www.microsoft.com/Exchange</a:t>
            </a:r>
            <a:endParaRPr lang="en-US" altLang="zh-CN" sz="3200" dirty="0" smtClean="0"/>
          </a:p>
          <a:p>
            <a:endParaRPr lang="en-US" altLang="zh-CN"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RESOURCES\PPT Resources\Patterns\1162258_84768947.jpg"/>
          <p:cNvPicPr>
            <a:picLocks noChangeAspect="1" noChangeArrowheads="1"/>
          </p:cNvPicPr>
          <p:nvPr/>
        </p:nvPicPr>
        <p:blipFill>
          <a:blip r:embed="rId4" cstate="print">
            <a:alphaModFix amt="25000"/>
            <a:grayscl/>
            <a:lum bright="-30000" contrast="-36000"/>
          </a:blip>
          <a:srcRect/>
          <a:stretch>
            <a:fillRect/>
          </a:stretch>
        </p:blipFill>
        <p:spPr bwMode="auto">
          <a:xfrm>
            <a:off x="-556055" y="1071546"/>
            <a:ext cx="9700055" cy="6466703"/>
          </a:xfrm>
          <a:prstGeom prst="rect">
            <a:avLst/>
          </a:prstGeom>
          <a:blipFill dpi="0" rotWithShape="1">
            <a:blip r:embed="rId5" cstate="print">
              <a:alphaModFix amt="25000"/>
              <a:grayscl/>
              <a:lum bright="-30000" contrast="-36000"/>
            </a:blip>
            <a:srcRect/>
            <a:stretch>
              <a:fillRect/>
            </a:stretch>
          </a:blipFill>
          <a:ln w="55000" cap="flat" cmpd="thickThin" algn="ctr">
            <a:noFill/>
            <a:prstDash val="solid"/>
            <a:headEnd type="none" w="med" len="med"/>
            <a:tailEnd type="none" w="med" len="med"/>
          </a:ln>
          <a:effectLst/>
        </p:spPr>
      </p:pic>
      <p:sp>
        <p:nvSpPr>
          <p:cNvPr id="31" name="Round Same Side Corner Rectangle 30"/>
          <p:cNvSpPr/>
          <p:nvPr/>
        </p:nvSpPr>
        <p:spPr bwMode="auto">
          <a:xfrm>
            <a:off x="6172200" y="1741487"/>
            <a:ext cx="2590800" cy="5116513"/>
          </a:xfrm>
          <a:prstGeom prst="round2SameRect">
            <a:avLst>
              <a:gd name="adj1" fmla="val 6709"/>
              <a:gd name="adj2" fmla="val 0"/>
            </a:avLst>
          </a:prstGeom>
          <a:gradFill flip="none" rotWithShape="1">
            <a:gsLst>
              <a:gs pos="0">
                <a:srgbClr val="1B396B"/>
              </a:gs>
              <a:gs pos="25000">
                <a:schemeClr val="accent2">
                  <a:lumMod val="75000"/>
                </a:schemeClr>
              </a:gs>
              <a:gs pos="80000">
                <a:schemeClr val="accent2"/>
              </a:gs>
              <a:gs pos="100000">
                <a:srgbClr val="5C9EE6">
                  <a:alpha val="18000"/>
                </a:srgb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dirty="0" smtClean="0">
              <a:gradFill>
                <a:gsLst>
                  <a:gs pos="0">
                    <a:schemeClr val="bg1"/>
                  </a:gs>
                  <a:gs pos="100000">
                    <a:schemeClr val="bg1"/>
                  </a:gs>
                </a:gsLst>
                <a:lin ang="13500000" scaled="1"/>
              </a:gradFill>
              <a:latin typeface="Segoe Semibold" pitchFamily="34" charset="0"/>
            </a:endParaRPr>
          </a:p>
        </p:txBody>
      </p:sp>
      <p:sp>
        <p:nvSpPr>
          <p:cNvPr id="32" name="Rectangle 31"/>
          <p:cNvSpPr/>
          <p:nvPr/>
        </p:nvSpPr>
        <p:spPr bwMode="auto">
          <a:xfrm>
            <a:off x="6172200" y="2856896"/>
            <a:ext cx="2590800" cy="1808704"/>
          </a:xfrm>
          <a:prstGeom prst="rect">
            <a:avLst/>
          </a:prstGeom>
          <a:solidFill>
            <a:schemeClr val="bg1">
              <a:lumMod val="50000"/>
              <a:alpha val="2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i="1" dirty="0" smtClean="0"/>
              <a:t>“</a:t>
            </a:r>
            <a:r>
              <a:rPr lang="zh-CN" altLang="en-US" i="1" dirty="0" smtClean="0"/>
              <a:t>我需要提供安全和合规的通讯工具</a:t>
            </a:r>
            <a:r>
              <a:rPr lang="en-US" i="1" dirty="0" smtClean="0"/>
              <a:t>”</a:t>
            </a:r>
          </a:p>
          <a:p>
            <a:pPr marL="100534" indent="-100534" algn="r">
              <a:spcBef>
                <a:spcPct val="50000"/>
              </a:spcBef>
              <a:defRPr/>
            </a:pPr>
            <a:r>
              <a:rPr lang="en-US" dirty="0" smtClean="0"/>
              <a:t>- CIO</a:t>
            </a:r>
          </a:p>
        </p:txBody>
      </p:sp>
      <p:sp>
        <p:nvSpPr>
          <p:cNvPr id="29" name="Round Same Side Corner Rectangle 28"/>
          <p:cNvSpPr/>
          <p:nvPr/>
        </p:nvSpPr>
        <p:spPr bwMode="auto">
          <a:xfrm>
            <a:off x="3276600" y="1730374"/>
            <a:ext cx="2590800" cy="5116513"/>
          </a:xfrm>
          <a:prstGeom prst="round2SameRect">
            <a:avLst>
              <a:gd name="adj1" fmla="val 6709"/>
              <a:gd name="adj2" fmla="val 0"/>
            </a:avLst>
          </a:prstGeom>
          <a:gradFill flip="none" rotWithShape="1">
            <a:gsLst>
              <a:gs pos="0">
                <a:srgbClr val="1B396B"/>
              </a:gs>
              <a:gs pos="25000">
                <a:schemeClr val="accent2">
                  <a:lumMod val="75000"/>
                </a:schemeClr>
              </a:gs>
              <a:gs pos="80000">
                <a:schemeClr val="accent2"/>
              </a:gs>
              <a:gs pos="100000">
                <a:srgbClr val="5C9EE6">
                  <a:alpha val="18000"/>
                </a:srgb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dirty="0" smtClean="0">
              <a:gradFill>
                <a:gsLst>
                  <a:gs pos="0">
                    <a:schemeClr val="bg1"/>
                  </a:gs>
                  <a:gs pos="100000">
                    <a:schemeClr val="bg1"/>
                  </a:gs>
                </a:gsLst>
                <a:lin ang="13500000" scaled="1"/>
              </a:gradFill>
              <a:latin typeface="Segoe Semibold" pitchFamily="34" charset="0"/>
            </a:endParaRPr>
          </a:p>
        </p:txBody>
      </p:sp>
      <p:sp>
        <p:nvSpPr>
          <p:cNvPr id="30" name="Rectangle 29"/>
          <p:cNvSpPr/>
          <p:nvPr/>
        </p:nvSpPr>
        <p:spPr bwMode="auto">
          <a:xfrm>
            <a:off x="3276600" y="2845783"/>
            <a:ext cx="2590800" cy="1808704"/>
          </a:xfrm>
          <a:prstGeom prst="rect">
            <a:avLst/>
          </a:prstGeom>
          <a:solidFill>
            <a:schemeClr val="bg1">
              <a:lumMod val="50000"/>
              <a:alpha val="2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i="1" dirty="0" smtClean="0"/>
              <a:t>“</a:t>
            </a:r>
            <a:r>
              <a:rPr lang="zh-CN" altLang="en-US" i="1" dirty="0" smtClean="0"/>
              <a:t>业务人员需要在任何地方与客户很容易的联系</a:t>
            </a:r>
            <a:r>
              <a:rPr lang="en-US" i="1" dirty="0" smtClean="0"/>
              <a:t>”</a:t>
            </a:r>
          </a:p>
          <a:p>
            <a:pPr algn="r">
              <a:spcBef>
                <a:spcPct val="50000"/>
              </a:spcBef>
              <a:defRPr/>
            </a:pPr>
            <a:r>
              <a:rPr lang="en-US" dirty="0" smtClean="0"/>
              <a:t>- </a:t>
            </a:r>
            <a:r>
              <a:rPr lang="zh-CN" altLang="en-US" dirty="0" smtClean="0"/>
              <a:t>业务副总裁</a:t>
            </a:r>
            <a:endParaRPr lang="en-US" dirty="0" smtClean="0"/>
          </a:p>
        </p:txBody>
      </p:sp>
      <p:sp>
        <p:nvSpPr>
          <p:cNvPr id="25" name="Round Same Side Corner Rectangle 24"/>
          <p:cNvSpPr/>
          <p:nvPr/>
        </p:nvSpPr>
        <p:spPr bwMode="auto">
          <a:xfrm>
            <a:off x="381000" y="1741487"/>
            <a:ext cx="2590800" cy="5116513"/>
          </a:xfrm>
          <a:prstGeom prst="round2SameRect">
            <a:avLst>
              <a:gd name="adj1" fmla="val 6341"/>
              <a:gd name="adj2" fmla="val 0"/>
            </a:avLst>
          </a:prstGeom>
          <a:gradFill flip="none" rotWithShape="1">
            <a:gsLst>
              <a:gs pos="0">
                <a:srgbClr val="1B396B"/>
              </a:gs>
              <a:gs pos="25000">
                <a:schemeClr val="accent2">
                  <a:lumMod val="75000"/>
                </a:schemeClr>
              </a:gs>
              <a:gs pos="80000">
                <a:schemeClr val="accent2"/>
              </a:gs>
              <a:gs pos="100000">
                <a:srgbClr val="5C9EE6">
                  <a:alpha val="18000"/>
                </a:srgb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dirty="0" smtClean="0">
              <a:gradFill>
                <a:gsLst>
                  <a:gs pos="0">
                    <a:schemeClr val="bg1"/>
                  </a:gs>
                  <a:gs pos="100000">
                    <a:schemeClr val="bg1"/>
                  </a:gs>
                </a:gsLst>
                <a:lin ang="13500000" scaled="1"/>
              </a:gradFill>
              <a:latin typeface="Segoe Semibold" pitchFamily="34" charset="0"/>
            </a:endParaRPr>
          </a:p>
        </p:txBody>
      </p:sp>
      <p:sp>
        <p:nvSpPr>
          <p:cNvPr id="5" name="Title 4"/>
          <p:cNvSpPr>
            <a:spLocks noGrp="1"/>
          </p:cNvSpPr>
          <p:nvPr>
            <p:ph type="title"/>
          </p:nvPr>
        </p:nvSpPr>
        <p:spPr/>
        <p:txBody>
          <a:bodyPr>
            <a:normAutofit/>
          </a:bodyPr>
          <a:lstStyle/>
          <a:p>
            <a:r>
              <a:rPr lang="zh-CN" altLang="en-US" dirty="0"/>
              <a:t>企业面临</a:t>
            </a:r>
            <a:r>
              <a:rPr lang="zh-CN" altLang="en-US" dirty="0" smtClean="0"/>
              <a:t>的挑战</a:t>
            </a:r>
            <a:endParaRPr lang="en-US" dirty="0"/>
          </a:p>
        </p:txBody>
      </p:sp>
      <p:sp>
        <p:nvSpPr>
          <p:cNvPr id="2" name="内容占位符 1"/>
          <p:cNvSpPr>
            <a:spLocks noGrp="1"/>
          </p:cNvSpPr>
          <p:nvPr>
            <p:ph idx="1"/>
          </p:nvPr>
        </p:nvSpPr>
        <p:spPr/>
        <p:txBody>
          <a:bodyPr/>
          <a:lstStyle/>
          <a:p>
            <a:endParaRPr lang="zh-CN" altLang="en-US" dirty="0"/>
          </a:p>
        </p:txBody>
      </p:sp>
      <p:pic>
        <p:nvPicPr>
          <p:cNvPr id="15" name="Picture 67" descr="Group_HiR-Man copy 2"/>
          <p:cNvPicPr>
            <a:picLocks noChangeAspect="1" noChangeArrowheads="1"/>
          </p:cNvPicPr>
          <p:nvPr>
            <p:custDataLst>
              <p:tags r:id="rId1"/>
            </p:custDataLst>
          </p:nvPr>
        </p:nvPicPr>
        <p:blipFill>
          <a:blip r:embed="rId6"/>
          <a:stretch>
            <a:fillRect/>
          </a:stretch>
        </p:blipFill>
        <p:spPr bwMode="auto">
          <a:xfrm>
            <a:off x="3200400" y="4060081"/>
            <a:ext cx="660912" cy="1920240"/>
          </a:xfrm>
          <a:prstGeom prst="rect">
            <a:avLst/>
          </a:prstGeom>
          <a:noFill/>
          <a:ln>
            <a:noFill/>
          </a:ln>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18" name="Picture 17" descr="Woman_Masked.png"/>
          <p:cNvPicPr>
            <a:picLocks noChangeAspect="1"/>
          </p:cNvPicPr>
          <p:nvPr/>
        </p:nvPicPr>
        <p:blipFill>
          <a:blip r:embed="rId7" cstate="email"/>
          <a:stretch>
            <a:fillRect/>
          </a:stretch>
        </p:blipFill>
        <p:spPr>
          <a:xfrm>
            <a:off x="6058217" y="4096385"/>
            <a:ext cx="821604" cy="192024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
        <p:nvSpPr>
          <p:cNvPr id="20" name="TextBox 19"/>
          <p:cNvSpPr txBox="1"/>
          <p:nvPr/>
        </p:nvSpPr>
        <p:spPr>
          <a:xfrm>
            <a:off x="339815" y="1821121"/>
            <a:ext cx="2619440" cy="954107"/>
          </a:xfrm>
          <a:prstGeom prst="rect">
            <a:avLst/>
          </a:prstGeom>
          <a:noFill/>
        </p:spPr>
        <p:txBody>
          <a:bodyPr wrap="square" rtlCol="0">
            <a:spAutoFit/>
          </a:bodyPr>
          <a:lstStyle/>
          <a:p>
            <a:pPr algn="ctr"/>
            <a:r>
              <a:rPr lang="zh-CN" altLang="en-US" sz="2800" dirty="0" smtClean="0">
                <a:solidFill>
                  <a:schemeClr val="bg1"/>
                </a:solidFill>
              </a:rPr>
              <a:t>降低</a:t>
            </a:r>
            <a:r>
              <a:rPr lang="en-US" sz="2800" dirty="0" smtClean="0">
                <a:solidFill>
                  <a:schemeClr val="bg1"/>
                </a:solidFill>
              </a:rPr>
              <a:t/>
            </a:r>
            <a:br>
              <a:rPr lang="en-US" sz="2800" dirty="0" smtClean="0">
                <a:solidFill>
                  <a:schemeClr val="bg1"/>
                </a:solidFill>
              </a:rPr>
            </a:br>
            <a:r>
              <a:rPr lang="en-US" sz="2800" dirty="0" smtClean="0">
                <a:solidFill>
                  <a:schemeClr val="bg1"/>
                </a:solidFill>
              </a:rPr>
              <a:t>IT </a:t>
            </a:r>
            <a:r>
              <a:rPr lang="zh-CN" altLang="en-US" sz="2800" dirty="0">
                <a:solidFill>
                  <a:schemeClr val="bg1"/>
                </a:solidFill>
              </a:rPr>
              <a:t>成本</a:t>
            </a:r>
            <a:endParaRPr lang="en-US" sz="2800" dirty="0" smtClean="0">
              <a:solidFill>
                <a:schemeClr val="bg1"/>
              </a:solidFill>
            </a:endParaRPr>
          </a:p>
        </p:txBody>
      </p:sp>
      <p:sp>
        <p:nvSpPr>
          <p:cNvPr id="21" name="TextBox 20"/>
          <p:cNvSpPr txBox="1"/>
          <p:nvPr/>
        </p:nvSpPr>
        <p:spPr>
          <a:xfrm>
            <a:off x="3259909" y="1821121"/>
            <a:ext cx="2619440" cy="523220"/>
          </a:xfrm>
          <a:prstGeom prst="rect">
            <a:avLst/>
          </a:prstGeom>
          <a:noFill/>
        </p:spPr>
        <p:txBody>
          <a:bodyPr wrap="square" rtlCol="0">
            <a:spAutoFit/>
          </a:bodyPr>
          <a:lstStyle/>
          <a:p>
            <a:pPr algn="ctr"/>
            <a:r>
              <a:rPr lang="zh-CN" altLang="en-US" sz="2800" dirty="0" smtClean="0">
                <a:solidFill>
                  <a:schemeClr val="bg1"/>
                </a:solidFill>
              </a:rPr>
              <a:t>提高生产力</a:t>
            </a:r>
            <a:endParaRPr lang="en-US" sz="2800" dirty="0" smtClean="0">
              <a:solidFill>
                <a:schemeClr val="bg1"/>
              </a:solidFill>
            </a:endParaRPr>
          </a:p>
        </p:txBody>
      </p:sp>
      <p:sp>
        <p:nvSpPr>
          <p:cNvPr id="22" name="TextBox 21"/>
          <p:cNvSpPr txBox="1"/>
          <p:nvPr/>
        </p:nvSpPr>
        <p:spPr>
          <a:xfrm>
            <a:off x="6560662" y="1821121"/>
            <a:ext cx="1858124" cy="523220"/>
          </a:xfrm>
          <a:prstGeom prst="rect">
            <a:avLst/>
          </a:prstGeom>
          <a:noFill/>
        </p:spPr>
        <p:txBody>
          <a:bodyPr wrap="square" rtlCol="0">
            <a:spAutoFit/>
          </a:bodyPr>
          <a:lstStyle/>
          <a:p>
            <a:pPr algn="ctr"/>
            <a:r>
              <a:rPr lang="zh-CN" altLang="en-US" sz="2800" dirty="0" smtClean="0">
                <a:solidFill>
                  <a:schemeClr val="bg1"/>
                </a:solidFill>
              </a:rPr>
              <a:t>管理风险</a:t>
            </a:r>
            <a:endParaRPr lang="en-US" sz="2800" dirty="0" smtClean="0">
              <a:solidFill>
                <a:schemeClr val="bg1"/>
              </a:solidFill>
            </a:endParaRPr>
          </a:p>
        </p:txBody>
      </p:sp>
      <p:sp>
        <p:nvSpPr>
          <p:cNvPr id="27" name="Rectangle 26"/>
          <p:cNvSpPr/>
          <p:nvPr/>
        </p:nvSpPr>
        <p:spPr bwMode="auto">
          <a:xfrm>
            <a:off x="381000" y="2856896"/>
            <a:ext cx="2590800" cy="1808704"/>
          </a:xfrm>
          <a:prstGeom prst="rect">
            <a:avLst/>
          </a:prstGeom>
          <a:solidFill>
            <a:schemeClr val="bg1">
              <a:lumMod val="50000"/>
              <a:alpha val="2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i="1" dirty="0" smtClean="0"/>
              <a:t>“</a:t>
            </a:r>
            <a:r>
              <a:rPr lang="zh-CN" altLang="en-US" i="1" dirty="0" smtClean="0"/>
              <a:t>我需要降低硬件成本和运维过载</a:t>
            </a:r>
            <a:r>
              <a:rPr lang="en-US" i="1" dirty="0" smtClean="0"/>
              <a:t>”</a:t>
            </a:r>
          </a:p>
          <a:p>
            <a:pPr algn="r">
              <a:spcBef>
                <a:spcPct val="50000"/>
              </a:spcBef>
              <a:defRPr/>
            </a:pPr>
            <a:r>
              <a:rPr lang="en-US" dirty="0" smtClean="0"/>
              <a:t>- IT </a:t>
            </a:r>
            <a:r>
              <a:rPr lang="zh-CN" altLang="en-US" dirty="0" smtClean="0"/>
              <a:t>经理</a:t>
            </a:r>
            <a:endParaRPr lang="en-US" dirty="0" smtClean="0"/>
          </a:p>
        </p:txBody>
      </p:sp>
      <p:pic>
        <p:nvPicPr>
          <p:cNvPr id="17" name="Picture 16" descr="PRB_CEO.png"/>
          <p:cNvPicPr>
            <a:picLocks noChangeAspect="1"/>
          </p:cNvPicPr>
          <p:nvPr/>
        </p:nvPicPr>
        <p:blipFill>
          <a:blip r:embed="rId8" cstate="email"/>
          <a:stretch>
            <a:fillRect/>
          </a:stretch>
        </p:blipFill>
        <p:spPr>
          <a:xfrm>
            <a:off x="-5491" y="4107498"/>
            <a:ext cx="1048278" cy="192024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grpSp>
        <p:nvGrpSpPr>
          <p:cNvPr id="42" name="Group 41"/>
          <p:cNvGrpSpPr/>
          <p:nvPr/>
        </p:nvGrpSpPr>
        <p:grpSpPr>
          <a:xfrm>
            <a:off x="-9526" y="4800600"/>
            <a:ext cx="9172575" cy="1219200"/>
            <a:chOff x="-1" y="4295776"/>
            <a:chExt cx="9172575" cy="1219200"/>
          </a:xfrm>
        </p:grpSpPr>
        <p:pic>
          <p:nvPicPr>
            <p:cNvPr id="41" name="Picture 2" descr="\\eventsql\dvd\Online_ART\DVD_ART36\Artwork_Imagery\Shapes\Bars\bowtie glass swoosh.png"/>
            <p:cNvPicPr>
              <a:picLocks noChangeAspect="1" noChangeArrowheads="1"/>
            </p:cNvPicPr>
            <p:nvPr/>
          </p:nvPicPr>
          <p:blipFill>
            <a:blip r:embed="rId9">
              <a:lum bright="-100000"/>
            </a:blip>
            <a:srcRect/>
            <a:stretch>
              <a:fillRect/>
            </a:stretch>
          </p:blipFill>
          <p:spPr bwMode="auto">
            <a:xfrm>
              <a:off x="-1" y="4295776"/>
              <a:ext cx="9172575" cy="1219200"/>
            </a:xfrm>
            <a:prstGeom prst="rect">
              <a:avLst/>
            </a:prstGeom>
            <a:noFill/>
          </p:spPr>
        </p:pic>
        <p:sp>
          <p:nvSpPr>
            <p:cNvPr id="35" name="TextBox 34"/>
            <p:cNvSpPr txBox="1"/>
            <p:nvPr/>
          </p:nvSpPr>
          <p:spPr>
            <a:xfrm>
              <a:off x="0" y="4659155"/>
              <a:ext cx="9144000" cy="477054"/>
            </a:xfrm>
            <a:prstGeom prst="rect">
              <a:avLst/>
            </a:prstGeom>
            <a:noFill/>
          </p:spPr>
          <p:txBody>
            <a:bodyPr wrap="square" rtlCol="0">
              <a:spAutoFit/>
            </a:bodyPr>
            <a:lstStyle/>
            <a:p>
              <a:pPr algn="ctr"/>
              <a:r>
                <a:rPr lang="en-US" sz="2500" dirty="0" smtClean="0">
                  <a:solidFill>
                    <a:schemeClr val="bg1"/>
                  </a:solidFill>
                  <a:effectLst>
                    <a:outerShdw blurRad="38100" dist="38100" dir="2700000" algn="tl">
                      <a:srgbClr val="000000">
                        <a:alpha val="43137"/>
                      </a:srgbClr>
                    </a:outerShdw>
                  </a:effectLst>
                </a:rPr>
                <a:t>“</a:t>
              </a:r>
              <a:r>
                <a:rPr lang="zh-CN" altLang="en-US" sz="2500" dirty="0" smtClean="0">
                  <a:solidFill>
                    <a:schemeClr val="bg1"/>
                  </a:solidFill>
                  <a:effectLst>
                    <a:outerShdw blurRad="38100" dist="38100" dir="2700000" algn="tl">
                      <a:srgbClr val="000000">
                        <a:alpha val="43137"/>
                      </a:srgbClr>
                    </a:outerShdw>
                  </a:effectLst>
                </a:rPr>
                <a:t>我如何解决这些挑战</a:t>
              </a:r>
              <a:r>
                <a:rPr lang="en-US" sz="2500" dirty="0" smtClean="0">
                  <a:solidFill>
                    <a:schemeClr val="bg1"/>
                  </a:solidFill>
                  <a:effectLst>
                    <a:outerShdw blurRad="38100" dist="38100" dir="2700000" algn="tl">
                      <a:srgbClr val="000000">
                        <a:alpha val="43137"/>
                      </a:srgbClr>
                    </a:outerShdw>
                  </a:effectLst>
                </a:rPr>
                <a:t>?”</a:t>
              </a:r>
            </a:p>
          </p:txBody>
        </p:sp>
      </p:grpSp>
    </p:spTree>
    <p:extLst>
      <p:ext uri="{BB962C8B-B14F-4D97-AF65-F5344CB8AC3E}">
        <p14:creationId xmlns:p14="http://schemas.microsoft.com/office/powerpoint/2010/main" xmlns="" val="7120375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45083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M:\RESOURCES\PPT Resources\Patterns\1162258_84768947.jpg"/>
          <p:cNvPicPr>
            <a:picLocks noChangeAspect="1" noChangeArrowheads="1"/>
          </p:cNvPicPr>
          <p:nvPr/>
        </p:nvPicPr>
        <p:blipFill>
          <a:blip r:embed="rId3" cstate="print">
            <a:alphaModFix amt="25000"/>
            <a:grayscl/>
            <a:lum bright="-30000" contrast="-36000"/>
          </a:blip>
          <a:srcRect/>
          <a:stretch>
            <a:fillRect/>
          </a:stretch>
        </p:blipFill>
        <p:spPr bwMode="auto">
          <a:xfrm>
            <a:off x="-556055" y="1357298"/>
            <a:ext cx="9700055" cy="6466703"/>
          </a:xfrm>
          <a:prstGeom prst="rect">
            <a:avLst/>
          </a:prstGeom>
          <a:blipFill dpi="0" rotWithShape="1">
            <a:blip r:embed="rId4" cstate="print">
              <a:alphaModFix amt="25000"/>
              <a:grayscl/>
              <a:lum bright="-30000" contrast="-36000"/>
            </a:blip>
            <a:srcRect/>
            <a:stretch>
              <a:fillRect/>
            </a:stretch>
          </a:blipFill>
          <a:ln w="55000" cap="flat" cmpd="thickThin" algn="ctr">
            <a:noFill/>
            <a:prstDash val="solid"/>
            <a:headEnd type="none" w="med" len="med"/>
            <a:tailEnd type="none" w="med" len="med"/>
          </a:ln>
          <a:effectLst/>
        </p:spPr>
      </p:pic>
      <p:pic>
        <p:nvPicPr>
          <p:cNvPr id="30" name="Picture 2" descr="C:\Users\ianhamer\Desktop\ExchangeSvr2010_h_rgb.png"/>
          <p:cNvPicPr>
            <a:picLocks noChangeAspect="1" noChangeArrowheads="1"/>
          </p:cNvPicPr>
          <p:nvPr/>
        </p:nvPicPr>
        <p:blipFill>
          <a:blip r:embed="rId5" cstate="screen"/>
          <a:srcRect/>
          <a:stretch>
            <a:fillRect/>
          </a:stretch>
        </p:blipFill>
        <p:spPr bwMode="auto">
          <a:xfrm>
            <a:off x="258547" y="256495"/>
            <a:ext cx="5943600" cy="960582"/>
          </a:xfrm>
          <a:prstGeom prst="rect">
            <a:avLst/>
          </a:prstGeom>
          <a:noFill/>
        </p:spPr>
      </p:pic>
      <p:sp>
        <p:nvSpPr>
          <p:cNvPr id="48" name="Rounded Rectangle 47"/>
          <p:cNvSpPr/>
          <p:nvPr/>
        </p:nvSpPr>
        <p:spPr bwMode="auto">
          <a:xfrm flipH="1">
            <a:off x="416689" y="1743075"/>
            <a:ext cx="8310622" cy="4288662"/>
          </a:xfrm>
          <a:prstGeom prst="roundRect">
            <a:avLst>
              <a:gd name="adj" fmla="val 5169"/>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523854" algn="ctr" defTabSz="914099" fontAlgn="base">
              <a:lnSpc>
                <a:spcPct val="85000"/>
              </a:lnSpc>
              <a:spcBef>
                <a:spcPct val="0"/>
              </a:spcBef>
              <a:spcAft>
                <a:spcPct val="0"/>
              </a:spcAft>
              <a:buClr>
                <a:srgbClr val="FFC000"/>
              </a:buClr>
              <a:buSzPct val="76000"/>
              <a:buFontTx/>
              <a:buNone/>
              <a:tabLst/>
              <a:defRPr/>
            </a:pPr>
            <a:endParaRPr lang="en-US" sz="2300" dirty="0" smtClean="0">
              <a:gradFill>
                <a:gsLst>
                  <a:gs pos="0">
                    <a:schemeClr val="tx1"/>
                  </a:gs>
                  <a:gs pos="50000">
                    <a:schemeClr val="tx1"/>
                  </a:gs>
                </a:gsLst>
                <a:lin ang="5400000" scaled="0"/>
              </a:gradFill>
              <a:latin typeface="Segoe" pitchFamily="34" charset="0"/>
            </a:endParaRPr>
          </a:p>
        </p:txBody>
      </p:sp>
      <p:sp>
        <p:nvSpPr>
          <p:cNvPr id="49" name="Rounded Rectangle 48"/>
          <p:cNvSpPr/>
          <p:nvPr/>
        </p:nvSpPr>
        <p:spPr bwMode="auto">
          <a:xfrm>
            <a:off x="3280185" y="1896121"/>
            <a:ext cx="2560320" cy="2724149"/>
          </a:xfrm>
          <a:prstGeom prst="roundRect">
            <a:avLst>
              <a:gd name="adj" fmla="val 9464"/>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endParaRPr lang="en-US" dirty="0" smtClean="0">
              <a:gradFill>
                <a:gsLst>
                  <a:gs pos="0">
                    <a:srgbClr val="FFFFFF"/>
                  </a:gs>
                  <a:gs pos="100000">
                    <a:srgbClr val="FFFFFF"/>
                  </a:gs>
                </a:gsLst>
                <a:lin ang="13500000" scaled="1"/>
              </a:gradFill>
              <a:latin typeface="Segoe Semibold" pitchFamily="34" charset="0"/>
            </a:endParaRPr>
          </a:p>
        </p:txBody>
      </p:sp>
      <p:sp>
        <p:nvSpPr>
          <p:cNvPr id="50" name="Rounded Rectangle 49"/>
          <p:cNvSpPr/>
          <p:nvPr/>
        </p:nvSpPr>
        <p:spPr bwMode="auto">
          <a:xfrm>
            <a:off x="5954598" y="1894538"/>
            <a:ext cx="2560320" cy="2724149"/>
          </a:xfrm>
          <a:prstGeom prst="roundRect">
            <a:avLst>
              <a:gd name="adj" fmla="val 9464"/>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0" marR="0" lvl="1" indent="-342900" algn="ctr" defTabSz="914099" fontAlgn="base">
              <a:lnSpc>
                <a:spcPct val="85000"/>
              </a:lnSpc>
              <a:spcBef>
                <a:spcPct val="0"/>
              </a:spcBef>
              <a:spcAft>
                <a:spcPct val="0"/>
              </a:spcAft>
              <a:buClr>
                <a:srgbClr val="FFFF99"/>
              </a:buClr>
              <a:buSzPct val="80000"/>
              <a:buFontTx/>
              <a:buNone/>
              <a:tabLst>
                <a:tab pos="424590" algn="l"/>
              </a:tabLst>
              <a:defRPr/>
            </a:pPr>
            <a:endParaRPr lang="en-US" altLang="zh-CN" dirty="0" smtClean="0">
              <a:gradFill>
                <a:gsLst>
                  <a:gs pos="0">
                    <a:srgbClr val="FFFFFF"/>
                  </a:gs>
                  <a:gs pos="100000">
                    <a:srgbClr val="FFFFFF"/>
                  </a:gs>
                </a:gsLst>
                <a:lin ang="13500000" scaled="1"/>
              </a:gradFill>
              <a:latin typeface="Segoe Semibold" pitchFamily="34" charset="0"/>
            </a:endParaRPr>
          </a:p>
        </p:txBody>
      </p:sp>
      <p:sp>
        <p:nvSpPr>
          <p:cNvPr id="51" name="Rounded Rectangle 50"/>
          <p:cNvSpPr/>
          <p:nvPr/>
        </p:nvSpPr>
        <p:spPr bwMode="auto">
          <a:xfrm>
            <a:off x="609600" y="4754737"/>
            <a:ext cx="7924800" cy="114300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fontAlgn="base">
              <a:spcBef>
                <a:spcPct val="0"/>
              </a:spcBef>
              <a:spcAft>
                <a:spcPct val="0"/>
              </a:spcAft>
              <a:defRPr/>
            </a:pPr>
            <a:r>
              <a:rPr lang="zh-CN" altLang="en-US" sz="2400" b="1" kern="0" dirty="0" smtClean="0">
                <a:solidFill>
                  <a:schemeClr val="bg1"/>
                </a:solidFill>
                <a:effectLst>
                  <a:outerShdw blurRad="38100" dist="38100" dir="2700000" algn="tl">
                    <a:srgbClr val="000000">
                      <a:alpha val="43137"/>
                    </a:srgbClr>
                  </a:outerShdw>
                </a:effectLst>
              </a:rPr>
              <a:t>软件</a:t>
            </a:r>
            <a:r>
              <a:rPr lang="en-US" altLang="zh-CN" sz="2400" b="1" kern="0" dirty="0" smtClean="0">
                <a:solidFill>
                  <a:schemeClr val="bg1"/>
                </a:solidFill>
                <a:effectLst>
                  <a:outerShdw blurRad="38100" dist="38100" dir="2700000" algn="tl">
                    <a:srgbClr val="000000">
                      <a:alpha val="43137"/>
                    </a:srgbClr>
                  </a:outerShdw>
                </a:effectLst>
              </a:rPr>
              <a:t>+</a:t>
            </a:r>
            <a:r>
              <a:rPr lang="zh-CN" altLang="en-US" sz="2400" b="1" kern="0" dirty="0" smtClean="0">
                <a:solidFill>
                  <a:schemeClr val="bg1"/>
                </a:solidFill>
                <a:effectLst>
                  <a:outerShdw blurRad="38100" dist="38100" dir="2700000" algn="tl">
                    <a:srgbClr val="000000">
                      <a:alpha val="43137"/>
                    </a:srgbClr>
                  </a:outerShdw>
                </a:effectLst>
              </a:rPr>
              <a:t>服务</a:t>
            </a:r>
            <a:endParaRPr lang="en-US" altLang="zh-CN" sz="2400" b="1" kern="0" dirty="0" smtClean="0">
              <a:solidFill>
                <a:schemeClr val="bg1"/>
              </a:solidFill>
              <a:effectLst>
                <a:outerShdw blurRad="38100" dist="38100" dir="2700000" algn="tl">
                  <a:srgbClr val="000000">
                    <a:alpha val="43137"/>
                  </a:srgbClr>
                </a:outerShdw>
              </a:effectLst>
            </a:endParaRPr>
          </a:p>
        </p:txBody>
      </p:sp>
      <p:pic>
        <p:nvPicPr>
          <p:cNvPr id="52" name="Picture 4" descr="\\eventsql\dvd27\Clip_Installer\DVD_ART\Artwork_Imagery\Photos_for_PPT\Photo_backgrounds\FY07 Partner To Customer\ITandMgmtConsulting_Image-2.png"/>
          <p:cNvPicPr>
            <a:picLocks noChangeAspect="1" noChangeArrowheads="1"/>
          </p:cNvPicPr>
          <p:nvPr/>
        </p:nvPicPr>
        <p:blipFill>
          <a:blip r:embed="rId6" cstate="screen">
            <a:grayscl/>
          </a:blip>
          <a:srcRect/>
          <a:stretch>
            <a:fillRect/>
          </a:stretch>
        </p:blipFill>
        <p:spPr bwMode="auto">
          <a:xfrm>
            <a:off x="5943600" y="1981200"/>
            <a:ext cx="2510590" cy="2667000"/>
          </a:xfrm>
          <a:prstGeom prst="rect">
            <a:avLst/>
          </a:prstGeom>
          <a:noFill/>
        </p:spPr>
      </p:pic>
      <p:pic>
        <p:nvPicPr>
          <p:cNvPr id="53" name="Picture 52" descr="C:\Program Files\Microsoft Resource DVD Artwork\DVD_ART\Artwork_Imagery\Photos_for_PPT\Soft-edge_photos\FY07 Brand - People Ready Business\PRB07_NYCSRVR_LIBV_SHELL.png"/>
          <p:cNvPicPr>
            <a:picLocks noChangeAspect="1" noChangeArrowheads="1"/>
          </p:cNvPicPr>
          <p:nvPr/>
        </p:nvPicPr>
        <p:blipFill>
          <a:blip r:embed="rId7" cstate="screen"/>
          <a:stretch>
            <a:fillRect/>
          </a:stretch>
        </p:blipFill>
        <p:spPr bwMode="auto">
          <a:xfrm>
            <a:off x="1371600" y="4799565"/>
            <a:ext cx="1198995" cy="1053260"/>
          </a:xfrm>
          <a:prstGeom prst="rect">
            <a:avLst/>
          </a:prstGeom>
          <a:noFill/>
          <a:ln>
            <a:noFill/>
          </a:ln>
        </p:spPr>
      </p:pic>
      <p:grpSp>
        <p:nvGrpSpPr>
          <p:cNvPr id="2" name="Group 52"/>
          <p:cNvGrpSpPr/>
          <p:nvPr/>
        </p:nvGrpSpPr>
        <p:grpSpPr>
          <a:xfrm>
            <a:off x="6324600" y="4828842"/>
            <a:ext cx="1497720" cy="994706"/>
            <a:chOff x="5562601" y="4648203"/>
            <a:chExt cx="1662992" cy="1033481"/>
          </a:xfrm>
        </p:grpSpPr>
        <p:pic>
          <p:nvPicPr>
            <p:cNvPr id="55" name="Picture 3" descr="C:\Program Files\Microsoft Resource DVD Artwork\DVD_ART\Artwork_Imagery\Shapes and Graphics\Internet Cloud\cloud 2.png"/>
            <p:cNvPicPr>
              <a:picLocks noChangeAspect="1" noChangeArrowheads="1"/>
            </p:cNvPicPr>
            <p:nvPr/>
          </p:nvPicPr>
          <p:blipFill>
            <a:blip r:embed="rId8" cstate="screen"/>
            <a:srcRect/>
            <a:stretch>
              <a:fillRect/>
            </a:stretch>
          </p:blipFill>
          <p:spPr bwMode="auto">
            <a:xfrm>
              <a:off x="5562601" y="4648203"/>
              <a:ext cx="1662992" cy="837093"/>
            </a:xfrm>
            <a:prstGeom prst="rect">
              <a:avLst/>
            </a:prstGeom>
            <a:noFill/>
            <a:ln>
              <a:noFill/>
            </a:ln>
          </p:spPr>
        </p:pic>
        <p:pic>
          <p:nvPicPr>
            <p:cNvPr id="56" name="Picture 2" descr="C:\Users\arib\Pictures\Presentation Stuff\Globe3.png"/>
            <p:cNvPicPr>
              <a:picLocks noChangeAspect="1" noChangeArrowheads="1"/>
            </p:cNvPicPr>
            <p:nvPr/>
          </p:nvPicPr>
          <p:blipFill>
            <a:blip r:embed="rId9" cstate="screen"/>
            <a:stretch>
              <a:fillRect/>
            </a:stretch>
          </p:blipFill>
          <p:spPr bwMode="auto">
            <a:xfrm>
              <a:off x="5826236" y="4769785"/>
              <a:ext cx="996537" cy="911899"/>
            </a:xfrm>
            <a:prstGeom prst="rect">
              <a:avLst/>
            </a:prstGeom>
            <a:noFill/>
            <a:ln>
              <a:noFill/>
            </a:ln>
          </p:spPr>
        </p:pic>
      </p:grpSp>
      <p:pic>
        <p:nvPicPr>
          <p:cNvPr id="57" name="Picture 3" descr="\\eventsql\dvd27\Clip_Installer\DVD_ART\Artwork_Imagery\Photos_for_PPT\Photo_backgrounds\FY07 Brand - Windows Mobile\MSMB07_Chen_01_BG.png"/>
          <p:cNvPicPr>
            <a:picLocks noChangeAspect="1" noChangeArrowheads="1"/>
          </p:cNvPicPr>
          <p:nvPr/>
        </p:nvPicPr>
        <p:blipFill>
          <a:blip r:embed="rId10" cstate="screen">
            <a:grayscl/>
          </a:blip>
          <a:srcRect/>
          <a:stretch>
            <a:fillRect/>
          </a:stretch>
        </p:blipFill>
        <p:spPr bwMode="auto">
          <a:xfrm>
            <a:off x="3276600" y="1899385"/>
            <a:ext cx="2510590" cy="2672615"/>
          </a:xfrm>
          <a:prstGeom prst="rect">
            <a:avLst/>
          </a:prstGeom>
          <a:noFill/>
        </p:spPr>
      </p:pic>
      <p:sp>
        <p:nvSpPr>
          <p:cNvPr id="58" name="Rounded Rectangle 57"/>
          <p:cNvSpPr/>
          <p:nvPr/>
        </p:nvSpPr>
        <p:spPr bwMode="auto">
          <a:xfrm>
            <a:off x="616513" y="1886695"/>
            <a:ext cx="2560320" cy="2724149"/>
          </a:xfrm>
          <a:prstGeom prst="roundRect">
            <a:avLst>
              <a:gd name="adj" fmla="val 9464"/>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endParaRPr lang="en-US" dirty="0" smtClean="0">
              <a:gradFill>
                <a:gsLst>
                  <a:gs pos="0">
                    <a:srgbClr val="FFFFFF"/>
                  </a:gs>
                  <a:gs pos="100000">
                    <a:srgbClr val="FFFFFF"/>
                  </a:gs>
                </a:gsLst>
                <a:lin ang="13500000" scaled="1"/>
              </a:gradFill>
              <a:latin typeface="Segoe Semibold" pitchFamily="34" charset="0"/>
            </a:endParaRPr>
          </a:p>
        </p:txBody>
      </p:sp>
      <p:pic>
        <p:nvPicPr>
          <p:cNvPr id="59" name="Picture 5" descr="\\eventsql\dvd27\Clip_Installer\DVD_ART\Artwork_Imagery\Photos_for_PPT\Photo_backgrounds\FY07 Brand - US Small Business\US Small Business FY07 receptionist nurse hospital headset.png"/>
          <p:cNvPicPr>
            <a:picLocks noChangeAspect="1" noChangeArrowheads="1"/>
          </p:cNvPicPr>
          <p:nvPr/>
        </p:nvPicPr>
        <p:blipFill>
          <a:blip r:embed="rId11" cstate="screen">
            <a:grayscl/>
          </a:blip>
          <a:srcRect/>
          <a:stretch>
            <a:fillRect/>
          </a:stretch>
        </p:blipFill>
        <p:spPr bwMode="auto">
          <a:xfrm>
            <a:off x="609600" y="1924050"/>
            <a:ext cx="2590799" cy="2667000"/>
          </a:xfrm>
          <a:prstGeom prst="rect">
            <a:avLst/>
          </a:prstGeom>
          <a:noFill/>
        </p:spPr>
      </p:pic>
      <p:sp>
        <p:nvSpPr>
          <p:cNvPr id="60" name="TextBox 59"/>
          <p:cNvSpPr txBox="1"/>
          <p:nvPr/>
        </p:nvSpPr>
        <p:spPr>
          <a:xfrm>
            <a:off x="5960414" y="3114675"/>
            <a:ext cx="2650185" cy="1131079"/>
          </a:xfrm>
          <a:prstGeom prst="rect">
            <a:avLst/>
          </a:prstGeom>
          <a:noFill/>
        </p:spPr>
        <p:txBody>
          <a:bodyPr wrap="square" rtlCol="0">
            <a:spAutoFit/>
          </a:bodyPr>
          <a:lstStyle/>
          <a:p>
            <a:pPr marL="119063" indent="-119063">
              <a:lnSpc>
                <a:spcPct val="150000"/>
              </a:lnSpc>
              <a:buFont typeface="Arial" pitchFamily="34" charset="0"/>
              <a:buChar char="•"/>
            </a:pPr>
            <a:r>
              <a:rPr lang="zh-CN" altLang="en-US" sz="1500" b="1" dirty="0">
                <a:solidFill>
                  <a:schemeClr val="bg1"/>
                </a:solidFill>
                <a:effectLst>
                  <a:outerShdw blurRad="38100" dist="38100" dir="2700000" algn="tl">
                    <a:srgbClr val="000000">
                      <a:alpha val="43137"/>
                    </a:srgbClr>
                  </a:outerShdw>
                </a:effectLst>
                <a:cs typeface="Segoe UI" pitchFamily="34" charset="0"/>
              </a:rPr>
              <a:t>邮</a:t>
            </a:r>
            <a:r>
              <a:rPr lang="zh-CN" altLang="en-US" sz="1500" b="1" dirty="0" smtClean="0">
                <a:solidFill>
                  <a:schemeClr val="bg1"/>
                </a:solidFill>
                <a:effectLst>
                  <a:outerShdw blurRad="38100" dist="38100" dir="2700000" algn="tl">
                    <a:srgbClr val="000000">
                      <a:alpha val="43137"/>
                    </a:srgbClr>
                  </a:outerShdw>
                </a:effectLst>
                <a:cs typeface="Segoe UI" pitchFamily="34" charset="0"/>
              </a:rPr>
              <a:t>件归档</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a:solidFill>
                  <a:schemeClr val="bg1"/>
                </a:solidFill>
                <a:effectLst>
                  <a:outerShdw blurRad="38100" dist="38100" dir="2700000" algn="tl">
                    <a:srgbClr val="000000">
                      <a:alpha val="43137"/>
                    </a:srgbClr>
                  </a:outerShdw>
                </a:effectLst>
                <a:cs typeface="Segoe UI" pitchFamily="34" charset="0"/>
              </a:rPr>
              <a:t>保</a:t>
            </a:r>
            <a:r>
              <a:rPr lang="zh-CN" altLang="en-US" sz="1500" b="1" dirty="0" smtClean="0">
                <a:solidFill>
                  <a:schemeClr val="bg1"/>
                </a:solidFill>
                <a:effectLst>
                  <a:outerShdw blurRad="38100" dist="38100" dir="2700000" algn="tl">
                    <a:srgbClr val="000000">
                      <a:alpha val="43137"/>
                    </a:srgbClr>
                  </a:outerShdw>
                </a:effectLst>
                <a:cs typeface="Segoe UI" pitchFamily="34" charset="0"/>
              </a:rPr>
              <a:t>护沟通</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高级的安全性</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p:txBody>
      </p:sp>
      <p:sp>
        <p:nvSpPr>
          <p:cNvPr id="61" name="TextBox 60"/>
          <p:cNvSpPr txBox="1"/>
          <p:nvPr/>
        </p:nvSpPr>
        <p:spPr>
          <a:xfrm>
            <a:off x="3282417" y="3114675"/>
            <a:ext cx="2568388" cy="1131079"/>
          </a:xfrm>
          <a:prstGeom prst="rect">
            <a:avLst/>
          </a:prstGeom>
          <a:noFill/>
        </p:spPr>
        <p:txBody>
          <a:bodyPr wrap="square" rtlCol="0">
            <a:spAutoFit/>
          </a:bodyPr>
          <a:lstStyle/>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管理邮件过载</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增强的语音邮件</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高效协作</a:t>
            </a:r>
            <a:endParaRPr lang="en-US" sz="1500" b="1" dirty="0">
              <a:solidFill>
                <a:schemeClr val="bg1"/>
              </a:solidFill>
              <a:effectLst>
                <a:outerShdw blurRad="38100" dist="38100" dir="2700000" algn="tl">
                  <a:srgbClr val="000000">
                    <a:alpha val="43137"/>
                  </a:srgbClr>
                </a:outerShdw>
              </a:effectLst>
              <a:cs typeface="Segoe UI" pitchFamily="34" charset="0"/>
            </a:endParaRPr>
          </a:p>
        </p:txBody>
      </p:sp>
      <p:sp>
        <p:nvSpPr>
          <p:cNvPr id="62" name="TextBox 61"/>
          <p:cNvSpPr txBox="1"/>
          <p:nvPr/>
        </p:nvSpPr>
        <p:spPr>
          <a:xfrm>
            <a:off x="618744" y="3114675"/>
            <a:ext cx="2563905" cy="1131079"/>
          </a:xfrm>
          <a:prstGeom prst="rect">
            <a:avLst/>
          </a:prstGeom>
          <a:noFill/>
        </p:spPr>
        <p:txBody>
          <a:bodyPr wrap="square" rtlCol="0">
            <a:spAutoFit/>
          </a:bodyPr>
          <a:lstStyle/>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连续的可用性</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a:solidFill>
                  <a:schemeClr val="bg1"/>
                </a:solidFill>
                <a:effectLst>
                  <a:outerShdw blurRad="38100" dist="38100" dir="2700000" algn="tl">
                    <a:srgbClr val="000000">
                      <a:alpha val="43137"/>
                    </a:srgbClr>
                  </a:outerShdw>
                </a:effectLst>
                <a:cs typeface="Segoe UI" pitchFamily="34" charset="0"/>
              </a:rPr>
              <a:t>简</a:t>
            </a:r>
            <a:r>
              <a:rPr lang="zh-CN" altLang="en-US" sz="1500" b="1" dirty="0" smtClean="0">
                <a:solidFill>
                  <a:schemeClr val="bg1"/>
                </a:solidFill>
                <a:effectLst>
                  <a:outerShdw blurRad="38100" dist="38100" dir="2700000" algn="tl">
                    <a:srgbClr val="000000">
                      <a:alpha val="43137"/>
                    </a:srgbClr>
                  </a:outerShdw>
                </a:effectLst>
                <a:cs typeface="Segoe UI" pitchFamily="34" charset="0"/>
              </a:rPr>
              <a:t>化的管理</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a:p>
            <a:pPr marL="119063" indent="-119063">
              <a:lnSpc>
                <a:spcPct val="150000"/>
              </a:lnSpc>
              <a:buFont typeface="Arial" pitchFamily="34" charset="0"/>
              <a:buChar char="•"/>
            </a:pPr>
            <a:r>
              <a:rPr lang="zh-CN" altLang="en-US" sz="1500" b="1" dirty="0" smtClean="0">
                <a:solidFill>
                  <a:schemeClr val="bg1"/>
                </a:solidFill>
                <a:effectLst>
                  <a:outerShdw blurRad="38100" dist="38100" dir="2700000" algn="tl">
                    <a:srgbClr val="000000">
                      <a:alpha val="43137"/>
                    </a:srgbClr>
                  </a:outerShdw>
                </a:effectLst>
                <a:cs typeface="Segoe UI" pitchFamily="34" charset="0"/>
              </a:rPr>
              <a:t>部署的灵活性</a:t>
            </a:r>
            <a:endParaRPr lang="en-US" sz="1500" b="1" dirty="0" smtClean="0">
              <a:solidFill>
                <a:schemeClr val="bg1"/>
              </a:solidFill>
              <a:effectLst>
                <a:outerShdw blurRad="38100" dist="38100" dir="2700000" algn="tl">
                  <a:srgbClr val="000000">
                    <a:alpha val="43137"/>
                  </a:srgbClr>
                </a:outerShdw>
              </a:effectLst>
              <a:cs typeface="Segoe UI" pitchFamily="34" charset="0"/>
            </a:endParaRPr>
          </a:p>
        </p:txBody>
      </p:sp>
      <p:sp>
        <p:nvSpPr>
          <p:cNvPr id="63" name="Rounded Rectangle 62"/>
          <p:cNvSpPr/>
          <p:nvPr/>
        </p:nvSpPr>
        <p:spPr bwMode="auto">
          <a:xfrm>
            <a:off x="533400" y="2208765"/>
            <a:ext cx="8063753" cy="688297"/>
          </a:xfrm>
          <a:prstGeom prst="roundRect">
            <a:avLst/>
          </a:prstGeom>
          <a:noFill/>
          <a:ln w="9525" cap="flat" cmpd="sng" algn="ctr">
            <a:noFill/>
            <a:prstDash val="solid"/>
            <a:headEnd type="none" w="med" len="med"/>
            <a:tailEnd type="none" w="med" len="med"/>
          </a:ln>
          <a:effectLst>
            <a:glow rad="63500">
              <a:srgbClr val="3497AE">
                <a:tint val="30000"/>
                <a:shade val="95000"/>
                <a:satMod val="300000"/>
                <a:alpha val="50000"/>
              </a:srgbClr>
            </a:glow>
          </a:effectLst>
        </p:spPr>
        <p:txBody>
          <a:bodyPr vert="horz" wrap="square" lIns="0" tIns="54864" rIns="0" bIns="54864"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64" name="TextBox 63"/>
          <p:cNvSpPr txBox="1"/>
          <p:nvPr/>
        </p:nvSpPr>
        <p:spPr>
          <a:xfrm>
            <a:off x="3505200" y="2160934"/>
            <a:ext cx="2133600"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任何地点访问</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p:txBody>
      </p:sp>
      <p:sp>
        <p:nvSpPr>
          <p:cNvPr id="65" name="TextBox 64"/>
          <p:cNvSpPr txBox="1"/>
          <p:nvPr/>
        </p:nvSpPr>
        <p:spPr>
          <a:xfrm>
            <a:off x="715573" y="2151508"/>
            <a:ext cx="2362200"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灵活和可靠</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p:txBody>
      </p:sp>
      <p:sp>
        <p:nvSpPr>
          <p:cNvPr id="66" name="TextBox 65"/>
          <p:cNvSpPr txBox="1"/>
          <p:nvPr/>
        </p:nvSpPr>
        <p:spPr>
          <a:xfrm>
            <a:off x="6053658" y="2151507"/>
            <a:ext cx="2362200"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rPr>
              <a:t>保护和合规</a:t>
            </a:r>
            <a:endParaRPr kumimoji="0" lang="en-US"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xmlns="" val="36199372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flipH="1">
            <a:off x="176253" y="1905000"/>
            <a:ext cx="8763000" cy="4648200"/>
          </a:xfrm>
          <a:prstGeom prst="roundRect">
            <a:avLst>
              <a:gd name="adj" fmla="val 4748"/>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523854" algn="ctr" defTabSz="914099" fontAlgn="base">
              <a:lnSpc>
                <a:spcPct val="85000"/>
              </a:lnSpc>
              <a:spcBef>
                <a:spcPct val="0"/>
              </a:spcBef>
              <a:spcAft>
                <a:spcPct val="0"/>
              </a:spcAft>
              <a:buClr>
                <a:srgbClr val="FFC000"/>
              </a:buClr>
              <a:buSzPct val="76000"/>
              <a:defRPr/>
            </a:pPr>
            <a:endParaRPr lang="en-US" sz="2300" dirty="0" smtClean="0">
              <a:gradFill>
                <a:gsLst>
                  <a:gs pos="0">
                    <a:schemeClr val="tx1"/>
                  </a:gs>
                  <a:gs pos="50000">
                    <a:schemeClr val="tx1"/>
                  </a:gs>
                </a:gsLst>
                <a:lin ang="5400000" scaled="0"/>
              </a:gradFill>
              <a:latin typeface="Segoe" pitchFamily="34" charset="0"/>
            </a:endParaRPr>
          </a:p>
        </p:txBody>
      </p:sp>
      <p:sp>
        <p:nvSpPr>
          <p:cNvPr id="16" name="Rounded Rectangle 15"/>
          <p:cNvSpPr/>
          <p:nvPr/>
        </p:nvSpPr>
        <p:spPr>
          <a:xfrm>
            <a:off x="2438400" y="3643251"/>
            <a:ext cx="6470904"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4400" lvl="0" indent="-290513">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基于角色管理和用户自主服务</a:t>
            </a:r>
            <a:endParaRPr lang="en-US" dirty="0" smtClean="0">
              <a:solidFill>
                <a:schemeClr val="tx1"/>
              </a:solidFill>
            </a:endParaRPr>
          </a:p>
          <a:p>
            <a:pPr marL="914400" lvl="0" indent="-290513">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基于 </a:t>
            </a:r>
            <a:r>
              <a:rPr lang="en-US" dirty="0" smtClean="0">
                <a:solidFill>
                  <a:schemeClr val="tx1"/>
                </a:solidFill>
              </a:rPr>
              <a:t>Web</a:t>
            </a:r>
            <a:r>
              <a:rPr lang="zh-CN" altLang="en-US" dirty="0" smtClean="0">
                <a:solidFill>
                  <a:schemeClr val="tx1"/>
                </a:solidFill>
              </a:rPr>
              <a:t> 的管理和远程</a:t>
            </a:r>
            <a:r>
              <a:rPr lang="en-US" dirty="0" smtClean="0">
                <a:solidFill>
                  <a:schemeClr val="tx1"/>
                </a:solidFill>
              </a:rPr>
              <a:t> PowerShell</a:t>
            </a:r>
          </a:p>
        </p:txBody>
      </p:sp>
      <p:sp>
        <p:nvSpPr>
          <p:cNvPr id="15" name="Rounded Rectangle 14"/>
          <p:cNvSpPr/>
          <p:nvPr/>
        </p:nvSpPr>
        <p:spPr>
          <a:xfrm>
            <a:off x="2438520" y="2118362"/>
            <a:ext cx="6465815"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4400" lvl="0" indent="-290513">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单一的平台实现可用性</a:t>
            </a:r>
            <a:r>
              <a:rPr lang="en-US" dirty="0" smtClean="0">
                <a:solidFill>
                  <a:schemeClr val="tx1"/>
                </a:solidFill>
              </a:rPr>
              <a:t>, </a:t>
            </a:r>
            <a:r>
              <a:rPr lang="zh-CN" altLang="en-US" dirty="0" smtClean="0">
                <a:solidFill>
                  <a:schemeClr val="tx1"/>
                </a:solidFill>
              </a:rPr>
              <a:t>备份和恢复</a:t>
            </a:r>
            <a:endParaRPr lang="en-US" dirty="0" smtClean="0">
              <a:solidFill>
                <a:schemeClr val="tx1"/>
              </a:solidFill>
            </a:endParaRPr>
          </a:p>
          <a:p>
            <a:pPr marL="914400" lvl="0" indent="-290513">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保持用户连接时</a:t>
            </a:r>
            <a:r>
              <a:rPr lang="en-US" altLang="zh-CN" dirty="0" smtClean="0">
                <a:solidFill>
                  <a:schemeClr val="tx1"/>
                </a:solidFill>
              </a:rPr>
              <a:t>,</a:t>
            </a:r>
            <a:r>
              <a:rPr lang="zh-CN" altLang="en-US" dirty="0" smtClean="0">
                <a:solidFill>
                  <a:schemeClr val="tx1"/>
                </a:solidFill>
              </a:rPr>
              <a:t>联机移动邮箱</a:t>
            </a:r>
            <a:endParaRPr lang="en-US" dirty="0" smtClean="0">
              <a:solidFill>
                <a:schemeClr val="tx1"/>
              </a:solidFill>
            </a:endParaRPr>
          </a:p>
        </p:txBody>
      </p:sp>
      <p:sp>
        <p:nvSpPr>
          <p:cNvPr id="19" name="Rounded Rectangle 18"/>
          <p:cNvSpPr/>
          <p:nvPr/>
        </p:nvSpPr>
        <p:spPr>
          <a:xfrm>
            <a:off x="2438400" y="5148945"/>
            <a:ext cx="6470904" cy="1216152"/>
          </a:xfrm>
          <a:prstGeom prst="roundRect">
            <a:avLst>
              <a:gd name="adj" fmla="val 16667"/>
            </a:avLst>
          </a:prstGeom>
          <a:gradFill flip="none" rotWithShape="1">
            <a:gsLst>
              <a:gs pos="0">
                <a:schemeClr val="bg1"/>
              </a:gs>
              <a:gs pos="18000">
                <a:schemeClr val="bg1">
                  <a:lumMod val="65000"/>
                  <a:alpha val="38000"/>
                </a:schemeClr>
              </a:gs>
              <a:gs pos="100000">
                <a:schemeClr val="bg1">
                  <a:alpha val="70000"/>
                </a:schemeClr>
              </a:gs>
            </a:gsLst>
            <a:lin ang="5400000" scaled="1"/>
            <a:tileRect/>
          </a:gradFill>
          <a:ln>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914400" lvl="0" indent="-280988">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从 </a:t>
            </a:r>
            <a:r>
              <a:rPr lang="en-US" dirty="0" smtClean="0">
                <a:solidFill>
                  <a:schemeClr val="tx1"/>
                </a:solidFill>
              </a:rPr>
              <a:t>SAN </a:t>
            </a:r>
            <a:r>
              <a:rPr lang="zh-CN" altLang="en-US" dirty="0" smtClean="0">
                <a:solidFill>
                  <a:schemeClr val="tx1"/>
                </a:solidFill>
              </a:rPr>
              <a:t>到低成本的</a:t>
            </a:r>
            <a:r>
              <a:rPr lang="en-US" dirty="0" smtClean="0">
                <a:solidFill>
                  <a:schemeClr val="tx1"/>
                </a:solidFill>
              </a:rPr>
              <a:t> DAS</a:t>
            </a:r>
            <a:r>
              <a:rPr lang="en-US" altLang="zh-CN" dirty="0" smtClean="0">
                <a:solidFill>
                  <a:schemeClr val="tx1"/>
                </a:solidFill>
              </a:rPr>
              <a:t>,</a:t>
            </a:r>
            <a:r>
              <a:rPr lang="zh-CN" altLang="en-US" dirty="0" smtClean="0">
                <a:solidFill>
                  <a:schemeClr val="tx1"/>
                </a:solidFill>
              </a:rPr>
              <a:t>多种选择存储方案</a:t>
            </a:r>
            <a:endParaRPr lang="en-US" dirty="0" smtClean="0">
              <a:solidFill>
                <a:schemeClr val="tx1"/>
              </a:solidFill>
            </a:endParaRPr>
          </a:p>
          <a:p>
            <a:pPr marL="914400" lvl="0" indent="-280988">
              <a:lnSpc>
                <a:spcPct val="90000"/>
              </a:lnSpc>
              <a:spcBef>
                <a:spcPts val="1080"/>
              </a:spcBef>
              <a:buClr>
                <a:srgbClr val="777777"/>
              </a:buClr>
              <a:buSzPct val="130000"/>
              <a:buFont typeface="Arial" pitchFamily="34" charset="0"/>
              <a:buChar char="•"/>
              <a:defRPr/>
            </a:pPr>
            <a:r>
              <a:rPr lang="zh-CN" altLang="en-US" dirty="0" smtClean="0">
                <a:solidFill>
                  <a:schemeClr val="tx1"/>
                </a:solidFill>
              </a:rPr>
              <a:t>模块化服务器角色简化部署</a:t>
            </a:r>
            <a:r>
              <a:rPr lang="en-US" dirty="0" smtClean="0">
                <a:solidFill>
                  <a:schemeClr val="tx1"/>
                </a:solidFill>
              </a:rPr>
              <a:t>  </a:t>
            </a:r>
          </a:p>
        </p:txBody>
      </p:sp>
      <p:sp>
        <p:nvSpPr>
          <p:cNvPr id="2" name="Title 1"/>
          <p:cNvSpPr>
            <a:spLocks noGrp="1"/>
          </p:cNvSpPr>
          <p:nvPr>
            <p:ph type="title"/>
          </p:nvPr>
        </p:nvSpPr>
        <p:spPr/>
        <p:txBody>
          <a:bodyPr/>
          <a:lstStyle/>
          <a:p>
            <a:r>
              <a:rPr lang="zh-CN" altLang="en-US" dirty="0" smtClean="0"/>
              <a:t>灵活和可靠</a:t>
            </a:r>
            <a:endParaRPr lang="en-US" dirty="0"/>
          </a:p>
        </p:txBody>
      </p:sp>
      <p:sp>
        <p:nvSpPr>
          <p:cNvPr id="10" name="Rounded Rectangle 9"/>
          <p:cNvSpPr/>
          <p:nvPr/>
        </p:nvSpPr>
        <p:spPr bwMode="auto">
          <a:xfrm>
            <a:off x="381000" y="2057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连续的可用性</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18" name="Rounded Rectangle 17"/>
          <p:cNvSpPr/>
          <p:nvPr/>
        </p:nvSpPr>
        <p:spPr bwMode="auto">
          <a:xfrm>
            <a:off x="381000" y="3581400"/>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简化的管理</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21" name="Rounded Rectangle 20"/>
          <p:cNvSpPr/>
          <p:nvPr/>
        </p:nvSpPr>
        <p:spPr bwMode="auto">
          <a:xfrm>
            <a:off x="381000" y="5087983"/>
            <a:ext cx="2743200" cy="1325880"/>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85000"/>
              </a:lnSpc>
              <a:spcBef>
                <a:spcPct val="0"/>
              </a:spcBef>
              <a:spcAft>
                <a:spcPct val="0"/>
              </a:spcAft>
              <a:defRPr/>
            </a:pPr>
            <a:r>
              <a:rPr lang="zh-CN" alt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部署的灵活性</a:t>
            </a:r>
            <a:endParaRPr lang="en-US" sz="240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endParaRPr>
          </a:p>
        </p:txBody>
      </p:sp>
      <p:sp>
        <p:nvSpPr>
          <p:cNvPr id="14" name="Rectangle 13"/>
          <p:cNvSpPr/>
          <p:nvPr/>
        </p:nvSpPr>
        <p:spPr>
          <a:xfrm>
            <a:off x="381000" y="1000108"/>
            <a:ext cx="8382000" cy="830997"/>
          </a:xfrm>
          <a:prstGeom prst="rect">
            <a:avLst/>
          </a:prstGeom>
        </p:spPr>
        <p:txBody>
          <a:bodyPr wrap="square">
            <a:spAutoFit/>
          </a:bodyPr>
          <a:lstStyle/>
          <a:p>
            <a:pPr defTabSz="914099"/>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根据特定需求</a:t>
            </a:r>
            <a:r>
              <a:rPr lang="zh-CN" altLang="en-US" sz="2400" b="1" dirty="0">
                <a:gradFill>
                  <a:gsLst>
                    <a:gs pos="0">
                      <a:schemeClr val="tx1">
                        <a:lumMod val="95000"/>
                        <a:lumOff val="5000"/>
                      </a:schemeClr>
                    </a:gs>
                    <a:gs pos="100000">
                      <a:schemeClr val="tx1">
                        <a:lumMod val="65000"/>
                        <a:lumOff val="35000"/>
                      </a:schemeClr>
                    </a:gs>
                  </a:gsLst>
                  <a:lin ang="5400000" scaled="0"/>
                </a:gradFill>
                <a:cs typeface="Segoe UI" pitchFamily="34" charset="0"/>
              </a:rPr>
              <a:t>制定灵</a:t>
            </a:r>
            <a:r>
              <a:rPr lang="zh-CN" altLang="en-US" sz="2400" b="1" dirty="0" smtClean="0">
                <a:gradFill>
                  <a:gsLst>
                    <a:gs pos="0">
                      <a:schemeClr val="tx1">
                        <a:lumMod val="95000"/>
                        <a:lumOff val="5000"/>
                      </a:schemeClr>
                    </a:gs>
                    <a:gs pos="100000">
                      <a:schemeClr val="tx1">
                        <a:lumMod val="65000"/>
                        <a:lumOff val="35000"/>
                      </a:schemeClr>
                    </a:gs>
                  </a:gsLst>
                  <a:lin ang="5400000" scaled="0"/>
                </a:gradFill>
                <a:cs typeface="Segoe UI" pitchFamily="34" charset="0"/>
              </a:rPr>
              <a:t>活的部</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署方案</a:t>
            </a: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简化和统一的高可用技术保证邮件的连续可用。</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4098455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115"/>
          <p:cNvSpPr/>
          <p:nvPr/>
        </p:nvSpPr>
        <p:spPr bwMode="auto">
          <a:xfrm>
            <a:off x="6172201" y="2465696"/>
            <a:ext cx="1828799" cy="2057400"/>
          </a:xfrm>
          <a:prstGeom prst="roundRect">
            <a:avLst>
              <a:gd name="adj" fmla="val 7724"/>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115" name="Rounded Rectangle 114"/>
          <p:cNvSpPr/>
          <p:nvPr/>
        </p:nvSpPr>
        <p:spPr bwMode="auto">
          <a:xfrm>
            <a:off x="1142999" y="2465696"/>
            <a:ext cx="3124201" cy="2057400"/>
          </a:xfrm>
          <a:prstGeom prst="roundRect">
            <a:avLst>
              <a:gd name="adj" fmla="val 7724"/>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sp>
        <p:nvSpPr>
          <p:cNvPr id="71" name="Text Placeholder 70"/>
          <p:cNvSpPr>
            <a:spLocks noGrp="1"/>
          </p:cNvSpPr>
          <p:nvPr>
            <p:ph type="body" sz="quarter" idx="4294967295"/>
          </p:nvPr>
        </p:nvSpPr>
        <p:spPr>
          <a:xfrm>
            <a:off x="258782" y="4953000"/>
            <a:ext cx="8872399" cy="1631950"/>
          </a:xfrm>
          <a:prstGeom prst="rect">
            <a:avLst/>
          </a:prstGeom>
        </p:spPr>
        <p:txBody>
          <a:bodyPr>
            <a:noAutofit/>
          </a:bodyPr>
          <a:lstStyle/>
          <a:p>
            <a:r>
              <a:rPr lang="zh-CN" altLang="en-US" sz="2000" dirty="0" smtClean="0"/>
              <a:t>连续复制技术的革新</a:t>
            </a:r>
            <a:endParaRPr lang="en-US" sz="2000" dirty="0" smtClean="0"/>
          </a:p>
          <a:p>
            <a:r>
              <a:rPr lang="en-US" altLang="zh-CN" sz="2000" dirty="0" smtClean="0"/>
              <a:t>2</a:t>
            </a:r>
            <a:r>
              <a:rPr lang="zh-CN" altLang="en-US" sz="2000" dirty="0" smtClean="0"/>
              <a:t>台服务器可以实现</a:t>
            </a:r>
            <a:r>
              <a:rPr lang="en-US" altLang="zh-CN" sz="2000" dirty="0" smtClean="0"/>
              <a:t>Exchange</a:t>
            </a:r>
            <a:r>
              <a:rPr lang="zh-CN" altLang="en-US" sz="2000" dirty="0" smtClean="0"/>
              <a:t>功能的冗余</a:t>
            </a:r>
            <a:endParaRPr lang="en-US" sz="2000" dirty="0" smtClean="0"/>
          </a:p>
          <a:p>
            <a:r>
              <a:rPr lang="zh-CN" altLang="en-US" sz="2000" dirty="0" smtClean="0"/>
              <a:t>每个数据库有</a:t>
            </a:r>
            <a:r>
              <a:rPr lang="en-US" altLang="zh-CN" sz="2000" dirty="0" smtClean="0"/>
              <a:t>16</a:t>
            </a:r>
            <a:r>
              <a:rPr lang="zh-CN" altLang="en-US" sz="2000" dirty="0" smtClean="0"/>
              <a:t>副本，减少备份频率</a:t>
            </a:r>
            <a:endParaRPr lang="en-US" sz="2000" dirty="0" smtClean="0"/>
          </a:p>
          <a:p>
            <a:r>
              <a:rPr lang="zh-CN" altLang="en-US" sz="2000" dirty="0"/>
              <a:t>存储的部署方案选择更</a:t>
            </a:r>
            <a:r>
              <a:rPr lang="zh-CN" altLang="en-US" sz="2000" dirty="0" smtClean="0"/>
              <a:t>广泛</a:t>
            </a:r>
            <a:endParaRPr lang="en-US" sz="2000" dirty="0" smtClean="0"/>
          </a:p>
          <a:p>
            <a:endParaRPr lang="en-US" sz="2000" dirty="0" smtClean="0"/>
          </a:p>
        </p:txBody>
      </p:sp>
      <p:sp>
        <p:nvSpPr>
          <p:cNvPr id="43" name="Title 42"/>
          <p:cNvSpPr>
            <a:spLocks noGrp="1"/>
          </p:cNvSpPr>
          <p:nvPr>
            <p:ph type="title"/>
          </p:nvPr>
        </p:nvSpPr>
        <p:spPr>
          <a:xfrm>
            <a:off x="314325" y="257175"/>
            <a:ext cx="8382000" cy="664797"/>
          </a:xfrm>
        </p:spPr>
        <p:txBody>
          <a:bodyPr/>
          <a:lstStyle/>
          <a:p>
            <a:r>
              <a:rPr lang="zh-CN" altLang="en-US" dirty="0" smtClean="0"/>
              <a:t>连续的可用性</a:t>
            </a:r>
            <a:endParaRPr lang="en-US" dirty="0"/>
          </a:p>
        </p:txBody>
      </p:sp>
      <p:sp>
        <p:nvSpPr>
          <p:cNvPr id="51" name="Rectangle 50"/>
          <p:cNvSpPr/>
          <p:nvPr/>
        </p:nvSpPr>
        <p:spPr>
          <a:xfrm>
            <a:off x="1743075"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R="0" lvl="0" indent="-523854" algn="ctr" defTabSz="914099" fontAlgn="base">
              <a:lnSpc>
                <a:spcPct val="85000"/>
              </a:lnSpc>
              <a:spcBef>
                <a:spcPct val="0"/>
              </a:spcBef>
              <a:spcAft>
                <a:spcPct val="0"/>
              </a:spcAft>
              <a:buClr>
                <a:srgbClr val="FFC000"/>
              </a:buClr>
              <a:buSzPct val="76000"/>
              <a:buFontTx/>
              <a:buNone/>
              <a:tabLst/>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a:gradFill>
                <a:gsLst>
                  <a:gs pos="0">
                    <a:schemeClr val="bg1"/>
                  </a:gs>
                  <a:gs pos="100000">
                    <a:schemeClr val="bg1"/>
                  </a:gs>
                </a:gsLst>
                <a:lin ang="13500000" scaled="1"/>
              </a:gradFill>
              <a:latin typeface="Segoe Semibold" pitchFamily="34" charset="0"/>
            </a:endParaRPr>
          </a:p>
        </p:txBody>
      </p:sp>
      <p:sp>
        <p:nvSpPr>
          <p:cNvPr id="52" name="Rectangle 51"/>
          <p:cNvSpPr/>
          <p:nvPr/>
        </p:nvSpPr>
        <p:spPr>
          <a:xfrm>
            <a:off x="1874278" y="3276697"/>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DB1</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3" name="Rectangle 52"/>
          <p:cNvSpPr/>
          <p:nvPr/>
        </p:nvSpPr>
        <p:spPr>
          <a:xfrm>
            <a:off x="1874278" y="3681906"/>
            <a:ext cx="475488" cy="164592"/>
          </a:xfrm>
          <a:prstGeom prst="rect">
            <a:avLst/>
          </a:prstGeom>
          <a:solidFill>
            <a:schemeClr val="accent4"/>
          </a:solidFill>
          <a:ln w="25400" cap="flat" cmpd="sng" algn="ctr">
            <a:noFill/>
            <a:prstDash val="solid"/>
          </a:ln>
          <a:effectLst>
            <a:glow rad="635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DB3</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4" name="Rectangle 53"/>
          <p:cNvSpPr/>
          <p:nvPr/>
        </p:nvSpPr>
        <p:spPr>
          <a:xfrm>
            <a:off x="1874278" y="3479301"/>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8628A"/>
                </a:solidFill>
                <a:effectLst/>
                <a:uLnTx/>
                <a:uFillTx/>
                <a:latin typeface="+mj-lt"/>
                <a:ea typeface="+mn-ea"/>
                <a:cs typeface="+mn-cs"/>
              </a:rPr>
              <a:t>DB2</a:t>
            </a:r>
            <a:endParaRPr kumimoji="0" lang="en-US" sz="1100" b="1" i="0" u="none" strike="noStrike" kern="0" cap="none" spc="0" normalizeH="0" baseline="0" noProof="0" dirty="0">
              <a:ln>
                <a:noFill/>
              </a:ln>
              <a:solidFill>
                <a:srgbClr val="38628A"/>
              </a:solidFill>
              <a:effectLst/>
              <a:uLnTx/>
              <a:uFillTx/>
              <a:latin typeface="+mj-lt"/>
              <a:ea typeface="+mn-ea"/>
              <a:cs typeface="+mn-cs"/>
            </a:endParaRPr>
          </a:p>
        </p:txBody>
      </p:sp>
      <p:sp>
        <p:nvSpPr>
          <p:cNvPr id="56" name="Rectangle 55"/>
          <p:cNvSpPr/>
          <p:nvPr/>
        </p:nvSpPr>
        <p:spPr>
          <a:xfrm>
            <a:off x="1874278" y="3884511"/>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DB4</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57" name="Rectangle 56"/>
          <p:cNvSpPr/>
          <p:nvPr/>
        </p:nvSpPr>
        <p:spPr>
          <a:xfrm>
            <a:off x="1874278" y="4087115"/>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38628A"/>
                </a:solidFill>
                <a:effectLst/>
                <a:uLnTx/>
                <a:uFillTx/>
                <a:latin typeface="+mj-lt"/>
                <a:ea typeface="+mn-ea"/>
                <a:cs typeface="+mn-cs"/>
              </a:rPr>
              <a:t>DB5</a:t>
            </a:r>
            <a:endParaRPr kumimoji="0" lang="en-US" sz="1100" b="1" i="0" u="none" strike="noStrike" kern="0" cap="none" spc="0" normalizeH="0" baseline="0" noProof="0" dirty="0">
              <a:ln>
                <a:noFill/>
              </a:ln>
              <a:solidFill>
                <a:srgbClr val="38628A"/>
              </a:solidFill>
              <a:effectLst/>
              <a:uLnTx/>
              <a:uFillTx/>
              <a:latin typeface="+mj-lt"/>
              <a:ea typeface="+mn-ea"/>
              <a:cs typeface="+mn-cs"/>
            </a:endParaRPr>
          </a:p>
        </p:txBody>
      </p:sp>
      <p:cxnSp>
        <p:nvCxnSpPr>
          <p:cNvPr id="58" name="Straight Arrow Connector 57"/>
          <p:cNvCxnSpPr/>
          <p:nvPr/>
        </p:nvCxnSpPr>
        <p:spPr>
          <a:xfrm rot="10800000" flipV="1">
            <a:off x="3467101" y="3085807"/>
            <a:ext cx="3171825" cy="7951"/>
          </a:xfrm>
          <a:prstGeom prst="straightConnector1">
            <a:avLst/>
          </a:prstGeom>
          <a:noFill/>
          <a:ln w="28575" cap="flat" cmpd="sng" algn="ctr">
            <a:solidFill>
              <a:schemeClr val="tx1"/>
            </a:solidFill>
            <a:prstDash val="sysDot"/>
            <a:headEnd type="triangle"/>
            <a:tailEnd type="none"/>
          </a:ln>
          <a:effectLst/>
        </p:spPr>
      </p:cxnSp>
      <p:cxnSp>
        <p:nvCxnSpPr>
          <p:cNvPr id="59" name="Straight Arrow Connector 58"/>
          <p:cNvCxnSpPr>
            <a:endCxn id="61" idx="0"/>
          </p:cNvCxnSpPr>
          <p:nvPr/>
        </p:nvCxnSpPr>
        <p:spPr>
          <a:xfrm>
            <a:off x="1714500" y="2628608"/>
            <a:ext cx="5648325" cy="1588"/>
          </a:xfrm>
          <a:prstGeom prst="straightConnector1">
            <a:avLst/>
          </a:prstGeom>
          <a:noFill/>
          <a:ln w="28575" cap="flat" cmpd="sng" algn="ctr">
            <a:solidFill>
              <a:schemeClr val="tx1"/>
            </a:solidFill>
            <a:prstDash val="sysDot"/>
            <a:headEnd type="triangle"/>
            <a:tailEnd type="none"/>
          </a:ln>
          <a:effectLst/>
        </p:spPr>
      </p:cxnSp>
      <p:cxnSp>
        <p:nvCxnSpPr>
          <p:cNvPr id="60" name="Straight Arrow Connector 59"/>
          <p:cNvCxnSpPr/>
          <p:nvPr/>
        </p:nvCxnSpPr>
        <p:spPr>
          <a:xfrm rot="10800000" flipV="1">
            <a:off x="2513426" y="3085808"/>
            <a:ext cx="256032" cy="7951"/>
          </a:xfrm>
          <a:prstGeom prst="straightConnector1">
            <a:avLst/>
          </a:prstGeom>
          <a:noFill/>
          <a:ln w="28575" cap="flat" cmpd="sng" algn="ctr">
            <a:solidFill>
              <a:schemeClr val="tx1"/>
            </a:solidFill>
            <a:prstDash val="sysDot"/>
            <a:headEnd type="triangle"/>
            <a:tailEnd type="none"/>
          </a:ln>
          <a:effectLst/>
        </p:spPr>
      </p:cxnSp>
      <p:sp>
        <p:nvSpPr>
          <p:cNvPr id="61" name="Arc 60"/>
          <p:cNvSpPr/>
          <p:nvPr/>
        </p:nvSpPr>
        <p:spPr>
          <a:xfrm>
            <a:off x="7134225" y="2628608"/>
            <a:ext cx="457200" cy="457200"/>
          </a:xfrm>
          <a:prstGeom prst="arc">
            <a:avLst/>
          </a:prstGeom>
          <a:noFill/>
          <a:ln w="28575" cap="flat" cmpd="sng" algn="ctr">
            <a:solidFill>
              <a:schemeClr val="tx1"/>
            </a:solidFill>
            <a:prstDash val="sysDot"/>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2" name="Arc 61"/>
          <p:cNvSpPr/>
          <p:nvPr/>
        </p:nvSpPr>
        <p:spPr>
          <a:xfrm rot="5400000">
            <a:off x="7187564" y="2670518"/>
            <a:ext cx="436245" cy="371475"/>
          </a:xfrm>
          <a:prstGeom prst="arc">
            <a:avLst/>
          </a:prstGeom>
          <a:noFill/>
          <a:ln w="28575" cap="flat" cmpd="sng" algn="ctr">
            <a:solidFill>
              <a:schemeClr val="tx1"/>
            </a:solidFill>
            <a:prstDash val="sysDot"/>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4" name="Arc 63"/>
          <p:cNvSpPr/>
          <p:nvPr/>
        </p:nvSpPr>
        <p:spPr>
          <a:xfrm rot="10800000">
            <a:off x="1531208" y="2628608"/>
            <a:ext cx="457200" cy="457200"/>
          </a:xfrm>
          <a:prstGeom prst="arc">
            <a:avLst/>
          </a:prstGeom>
          <a:noFill/>
          <a:ln w="28575" cap="flat" cmpd="sng" algn="ctr">
            <a:solidFill>
              <a:schemeClr val="tx1"/>
            </a:solidFill>
            <a:prstDash val="sysDot"/>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0" name="Arc 79"/>
          <p:cNvSpPr/>
          <p:nvPr/>
        </p:nvSpPr>
        <p:spPr>
          <a:xfrm rot="16200000">
            <a:off x="1502244" y="2659283"/>
            <a:ext cx="436245" cy="371475"/>
          </a:xfrm>
          <a:prstGeom prst="arc">
            <a:avLst/>
          </a:prstGeom>
          <a:noFill/>
          <a:ln w="28575" cap="flat" cmpd="sng" algn="ctr">
            <a:solidFill>
              <a:schemeClr val="tx1"/>
            </a:solidFill>
            <a:prstDash val="sysDot"/>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4" name="TextBox 93"/>
          <p:cNvSpPr txBox="1"/>
          <p:nvPr/>
        </p:nvSpPr>
        <p:spPr>
          <a:xfrm>
            <a:off x="94488" y="3408420"/>
            <a:ext cx="1371600" cy="461665"/>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r>
              <a:rPr lang="zh-CN" altLang="en-US" sz="1200" dirty="0" smtClean="0"/>
              <a:t>从磁盘和数据库故障中快速恢复</a:t>
            </a:r>
            <a:endParaRPr lang="en-US" sz="1200" dirty="0"/>
          </a:p>
        </p:txBody>
      </p:sp>
      <p:cxnSp>
        <p:nvCxnSpPr>
          <p:cNvPr id="95" name="Straight Arrow Connector 94"/>
          <p:cNvCxnSpPr/>
          <p:nvPr/>
        </p:nvCxnSpPr>
        <p:spPr>
          <a:xfrm>
            <a:off x="1500147" y="3706317"/>
            <a:ext cx="381000" cy="76200"/>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sp>
        <p:nvSpPr>
          <p:cNvPr id="96" name="Rectangle 95"/>
          <p:cNvSpPr/>
          <p:nvPr/>
        </p:nvSpPr>
        <p:spPr>
          <a:xfrm>
            <a:off x="2771775"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indent="-523854" algn="ctr" defTabSz="914099" fontAlgn="base">
              <a:lnSpc>
                <a:spcPct val="85000"/>
              </a:lnSpc>
              <a:spcBef>
                <a:spcPct val="0"/>
              </a:spcBef>
              <a:spcAft>
                <a:spcPct val="0"/>
              </a:spcAft>
              <a:buClr>
                <a:srgbClr val="FFC000"/>
              </a:buClr>
              <a:buSzPct val="76000"/>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smtClean="0">
              <a:gradFill>
                <a:gsLst>
                  <a:gs pos="0">
                    <a:schemeClr val="bg1"/>
                  </a:gs>
                  <a:gs pos="100000">
                    <a:schemeClr val="bg1"/>
                  </a:gs>
                </a:gsLst>
                <a:lin ang="13500000" scaled="1"/>
              </a:gradFill>
              <a:latin typeface="Segoe Semibold" pitchFamily="34" charset="0"/>
            </a:endParaRPr>
          </a:p>
          <a:p>
            <a:pPr indent="-523854" algn="ctr" defTabSz="914099" fontAlgn="base">
              <a:lnSpc>
                <a:spcPct val="85000"/>
              </a:lnSpc>
              <a:spcBef>
                <a:spcPct val="0"/>
              </a:spcBef>
              <a:spcAft>
                <a:spcPct val="0"/>
              </a:spcAft>
              <a:buClr>
                <a:srgbClr val="FFC000"/>
              </a:buClr>
              <a:buSzPct val="76000"/>
              <a:defRPr/>
            </a:pPr>
            <a:endParaRPr lang="en-US" sz="1150" dirty="0">
              <a:gradFill>
                <a:gsLst>
                  <a:gs pos="0">
                    <a:schemeClr val="bg1"/>
                  </a:gs>
                  <a:gs pos="100000">
                    <a:schemeClr val="bg1"/>
                  </a:gs>
                </a:gsLst>
                <a:lin ang="13500000" scaled="1"/>
              </a:gradFill>
              <a:latin typeface="Segoe Semibold" pitchFamily="34" charset="0"/>
            </a:endParaRPr>
          </a:p>
        </p:txBody>
      </p:sp>
      <p:sp>
        <p:nvSpPr>
          <p:cNvPr id="97" name="Rectangle 96"/>
          <p:cNvSpPr/>
          <p:nvPr/>
        </p:nvSpPr>
        <p:spPr>
          <a:xfrm>
            <a:off x="2895938" y="3293266"/>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DB1</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98" name="Rectangle 97"/>
          <p:cNvSpPr/>
          <p:nvPr/>
        </p:nvSpPr>
        <p:spPr>
          <a:xfrm>
            <a:off x="2895938" y="3492502"/>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mj-lt"/>
                <a:ea typeface="+mn-ea"/>
                <a:cs typeface="+mn-cs"/>
              </a:rPr>
              <a:t>DB2</a:t>
            </a:r>
            <a:endParaRPr kumimoji="0" lang="en-US" sz="1100" b="1" i="0" u="none" strike="noStrike" kern="0" cap="none" spc="0" normalizeH="0" baseline="0" noProof="0" dirty="0">
              <a:ln>
                <a:noFill/>
              </a:ln>
              <a:solidFill>
                <a:srgbClr val="FFFFFF"/>
              </a:solidFill>
              <a:effectLst/>
              <a:uLnTx/>
              <a:uFillTx/>
              <a:latin typeface="+mj-lt"/>
              <a:ea typeface="+mn-ea"/>
              <a:cs typeface="+mn-cs"/>
            </a:endParaRPr>
          </a:p>
        </p:txBody>
      </p:sp>
      <p:sp>
        <p:nvSpPr>
          <p:cNvPr id="99" name="Rectangle 98"/>
          <p:cNvSpPr/>
          <p:nvPr/>
        </p:nvSpPr>
        <p:spPr>
          <a:xfrm>
            <a:off x="2895938" y="3890974"/>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DB4</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0" name="Rectangle 99"/>
          <p:cNvSpPr/>
          <p:nvPr/>
        </p:nvSpPr>
        <p:spPr>
          <a:xfrm>
            <a:off x="2895938" y="4090208"/>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FFFFFF"/>
                </a:solidFill>
                <a:effectLst/>
                <a:uLnTx/>
                <a:uFillTx/>
                <a:latin typeface="+mj-lt"/>
                <a:ea typeface="+mn-ea"/>
                <a:cs typeface="+mn-cs"/>
              </a:rPr>
              <a:t>DB5</a:t>
            </a:r>
            <a:endParaRPr kumimoji="0" lang="en-US" sz="1100" b="1" i="0" u="none" strike="noStrike" kern="0" cap="none" spc="0" normalizeH="0" baseline="0" noProof="0" dirty="0">
              <a:ln>
                <a:noFill/>
              </a:ln>
              <a:solidFill>
                <a:srgbClr val="FFFFFF"/>
              </a:solidFill>
              <a:effectLst/>
              <a:uLnTx/>
              <a:uFillTx/>
              <a:latin typeface="+mj-lt"/>
              <a:ea typeface="+mn-ea"/>
              <a:cs typeface="+mn-cs"/>
            </a:endParaRPr>
          </a:p>
        </p:txBody>
      </p:sp>
      <p:sp>
        <p:nvSpPr>
          <p:cNvPr id="101" name="Rectangle 100"/>
          <p:cNvSpPr/>
          <p:nvPr/>
        </p:nvSpPr>
        <p:spPr>
          <a:xfrm>
            <a:off x="2895938" y="3691738"/>
            <a:ext cx="475488" cy="164592"/>
          </a:xfrm>
          <a:prstGeom prst="rect">
            <a:avLst/>
          </a:prstGeom>
          <a:solidFill>
            <a:schemeClr val="accent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mj-lt"/>
                <a:ea typeface="+mn-ea"/>
                <a:cs typeface="+mn-cs"/>
              </a:rPr>
              <a:t>DB3</a:t>
            </a:r>
            <a:endParaRPr kumimoji="0" lang="en-US" sz="1100" b="1" i="0" u="none" strike="noStrike" kern="1200" cap="none" spc="0" normalizeH="0" baseline="0" noProof="0" dirty="0">
              <a:ln>
                <a:noFill/>
              </a:ln>
              <a:solidFill>
                <a:srgbClr val="FFFFFF"/>
              </a:solidFill>
              <a:effectLst/>
              <a:uLnTx/>
              <a:uFillTx/>
              <a:latin typeface="+mj-lt"/>
              <a:ea typeface="+mn-ea"/>
              <a:cs typeface="+mn-cs"/>
            </a:endParaRPr>
          </a:p>
        </p:txBody>
      </p:sp>
      <p:sp>
        <p:nvSpPr>
          <p:cNvPr id="102" name="Rectangle 101"/>
          <p:cNvSpPr/>
          <p:nvPr/>
        </p:nvSpPr>
        <p:spPr>
          <a:xfrm>
            <a:off x="6631426" y="2730800"/>
            <a:ext cx="731520" cy="1600200"/>
          </a:xfrm>
          <a:prstGeom prst="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R="0" lvl="0" indent="-523854" algn="ctr" defTabSz="914099" fontAlgn="base">
              <a:lnSpc>
                <a:spcPct val="85000"/>
              </a:lnSpc>
              <a:spcBef>
                <a:spcPct val="0"/>
              </a:spcBef>
              <a:spcAft>
                <a:spcPct val="0"/>
              </a:spcAft>
              <a:buClr>
                <a:srgbClr val="FFC000"/>
              </a:buClr>
              <a:buSzPct val="76000"/>
              <a:buFontTx/>
              <a:buNone/>
              <a:tabLst/>
              <a:defRPr/>
            </a:pPr>
            <a:r>
              <a:rPr lang="en-US" sz="1150" dirty="0">
                <a:gradFill>
                  <a:gsLst>
                    <a:gs pos="0">
                      <a:schemeClr val="bg1"/>
                    </a:gs>
                    <a:gs pos="100000">
                      <a:schemeClr val="bg1"/>
                    </a:gs>
                  </a:gsLst>
                  <a:lin ang="13500000" scaled="1"/>
                </a:gradFill>
                <a:latin typeface="Segoe Semibold" pitchFamily="34" charset="0"/>
              </a:rPr>
              <a:t>Mailbox </a:t>
            </a:r>
            <a:r>
              <a:rPr lang="en-US" sz="1150" dirty="0" smtClean="0">
                <a:gradFill>
                  <a:gsLst>
                    <a:gs pos="0">
                      <a:schemeClr val="bg1"/>
                    </a:gs>
                    <a:gs pos="100000">
                      <a:schemeClr val="bg1"/>
                    </a:gs>
                  </a:gsLst>
                  <a:lin ang="13500000" scaled="1"/>
                </a:gradFill>
                <a:latin typeface="Segoe Semibold" pitchFamily="34" charset="0"/>
              </a:rPr>
              <a:t>Server</a:t>
            </a: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smtClean="0">
              <a:gradFill>
                <a:gsLst>
                  <a:gs pos="0">
                    <a:schemeClr val="bg1"/>
                  </a:gs>
                  <a:gs pos="100000">
                    <a:schemeClr val="bg1"/>
                  </a:gs>
                </a:gsLst>
                <a:lin ang="13500000" scaled="1"/>
              </a:gradFill>
              <a:latin typeface="Segoe Semibold" pitchFamily="34" charset="0"/>
            </a:endParaRPr>
          </a:p>
          <a:p>
            <a:pPr marR="0" lvl="0" indent="-523854" algn="ctr" defTabSz="914099" fontAlgn="base">
              <a:lnSpc>
                <a:spcPct val="85000"/>
              </a:lnSpc>
              <a:spcBef>
                <a:spcPct val="0"/>
              </a:spcBef>
              <a:spcAft>
                <a:spcPct val="0"/>
              </a:spcAft>
              <a:buClr>
                <a:srgbClr val="FFC000"/>
              </a:buClr>
              <a:buSzPct val="76000"/>
              <a:buFontTx/>
              <a:buNone/>
              <a:tabLst/>
              <a:defRPr/>
            </a:pPr>
            <a:endParaRPr lang="en-US" sz="1150" dirty="0">
              <a:gradFill>
                <a:gsLst>
                  <a:gs pos="0">
                    <a:schemeClr val="bg1"/>
                  </a:gs>
                  <a:gs pos="100000">
                    <a:schemeClr val="bg1"/>
                  </a:gs>
                </a:gsLst>
                <a:lin ang="13500000" scaled="1"/>
              </a:gradFill>
              <a:latin typeface="Segoe Semibold" pitchFamily="34" charset="0"/>
            </a:endParaRPr>
          </a:p>
        </p:txBody>
      </p:sp>
      <p:sp>
        <p:nvSpPr>
          <p:cNvPr id="103" name="Rectangle 102"/>
          <p:cNvSpPr/>
          <p:nvPr/>
        </p:nvSpPr>
        <p:spPr>
          <a:xfrm>
            <a:off x="6762145" y="3293266"/>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DB1</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4" name="Rectangle 103"/>
          <p:cNvSpPr/>
          <p:nvPr/>
        </p:nvSpPr>
        <p:spPr>
          <a:xfrm>
            <a:off x="6762145" y="3492502"/>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DB2</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5" name="Rectangle 104"/>
          <p:cNvSpPr/>
          <p:nvPr/>
        </p:nvSpPr>
        <p:spPr>
          <a:xfrm>
            <a:off x="6762145" y="3890974"/>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DB4</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6" name="Rectangle 105"/>
          <p:cNvSpPr/>
          <p:nvPr/>
        </p:nvSpPr>
        <p:spPr>
          <a:xfrm>
            <a:off x="6762145" y="4090208"/>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DB5</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7" name="Rectangle 106"/>
          <p:cNvSpPr/>
          <p:nvPr/>
        </p:nvSpPr>
        <p:spPr>
          <a:xfrm>
            <a:off x="6762145" y="3691738"/>
            <a:ext cx="475488" cy="164592"/>
          </a:xfrm>
          <a:prstGeom prst="rect">
            <a:avLst/>
          </a:prstGeom>
          <a:solidFill>
            <a:srgbClr val="FFF2CC">
              <a:alpha val="47843"/>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38628A"/>
                </a:solidFill>
                <a:effectLst/>
                <a:uLnTx/>
                <a:uFillTx/>
                <a:latin typeface="+mj-lt"/>
                <a:ea typeface="+mn-ea"/>
                <a:cs typeface="+mn-cs"/>
              </a:rPr>
              <a:t>DB3</a:t>
            </a:r>
            <a:endParaRPr kumimoji="0" lang="en-US" sz="1100" b="1" i="0" u="none" strike="noStrike" kern="1200" cap="none" spc="0" normalizeH="0" baseline="0" noProof="0" dirty="0">
              <a:ln>
                <a:noFill/>
              </a:ln>
              <a:solidFill>
                <a:srgbClr val="38628A"/>
              </a:solidFill>
              <a:effectLst/>
              <a:uLnTx/>
              <a:uFillTx/>
              <a:latin typeface="+mj-lt"/>
              <a:ea typeface="+mn-ea"/>
              <a:cs typeface="+mn-cs"/>
            </a:endParaRPr>
          </a:p>
        </p:txBody>
      </p:sp>
      <p:sp>
        <p:nvSpPr>
          <p:cNvPr id="108" name="TextBox 107"/>
          <p:cNvSpPr txBox="1"/>
          <p:nvPr/>
        </p:nvSpPr>
        <p:spPr>
          <a:xfrm>
            <a:off x="7467600" y="3223978"/>
            <a:ext cx="1600200" cy="461665"/>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p>
            <a:pPr marR="0" lvl="0" indent="0" fontAlgn="auto">
              <a:lnSpc>
                <a:spcPct val="100000"/>
              </a:lnSpc>
              <a:spcBef>
                <a:spcPts val="0"/>
              </a:spcBef>
              <a:spcAft>
                <a:spcPts val="0"/>
              </a:spcAft>
              <a:buClrTx/>
              <a:buSzTx/>
              <a:buFontTx/>
              <a:buNone/>
              <a:tabLst/>
              <a:defRPr/>
            </a:pPr>
            <a:r>
              <a:rPr lang="zh-CN" altLang="en-US" sz="1200" dirty="0" smtClean="0"/>
              <a:t>复制数据库到远程数据中心</a:t>
            </a:r>
            <a:endParaRPr lang="en-US" sz="1200" dirty="0"/>
          </a:p>
        </p:txBody>
      </p:sp>
      <p:sp>
        <p:nvSpPr>
          <p:cNvPr id="109" name="Rectangle 108"/>
          <p:cNvSpPr/>
          <p:nvPr/>
        </p:nvSpPr>
        <p:spPr>
          <a:xfrm>
            <a:off x="2303168" y="2058542"/>
            <a:ext cx="700833"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373737"/>
                </a:solidFill>
                <a:effectLst/>
                <a:uLnTx/>
                <a:uFillTx/>
                <a:latin typeface="Segoe"/>
              </a:rPr>
              <a:t>北京</a:t>
            </a:r>
            <a:endParaRPr kumimoji="0" lang="en-US" sz="2000" b="1" i="0" u="none" strike="noStrike" kern="0" cap="none" spc="0" normalizeH="0" baseline="0" noProof="0" dirty="0">
              <a:ln>
                <a:noFill/>
              </a:ln>
              <a:solidFill>
                <a:srgbClr val="373737"/>
              </a:solidFill>
              <a:effectLst/>
              <a:uLnTx/>
              <a:uFillTx/>
              <a:latin typeface="Segoe"/>
            </a:endParaRPr>
          </a:p>
        </p:txBody>
      </p:sp>
      <p:pic>
        <p:nvPicPr>
          <p:cNvPr id="110" name="Picture 3" descr="\\eventsql\dvd\Online_ART\DVD_ART34\Artwork_Imagery\Icons - Illustrations\_WINDOWS SERVER ICONS\Misc\building office with shadow.png"/>
          <p:cNvPicPr>
            <a:picLocks noChangeAspect="1" noChangeArrowheads="1"/>
          </p:cNvPicPr>
          <p:nvPr/>
        </p:nvPicPr>
        <p:blipFill>
          <a:blip r:embed="rId3" cstate="email"/>
          <a:srcRect/>
          <a:stretch>
            <a:fillRect/>
          </a:stretch>
        </p:blipFill>
        <p:spPr bwMode="auto">
          <a:xfrm>
            <a:off x="3695163" y="3481727"/>
            <a:ext cx="1295400" cy="1328474"/>
          </a:xfrm>
          <a:prstGeom prst="rect">
            <a:avLst/>
          </a:prstGeom>
          <a:noFill/>
        </p:spPr>
      </p:pic>
      <p:sp>
        <p:nvSpPr>
          <p:cNvPr id="111" name="Rectangle 110"/>
          <p:cNvSpPr/>
          <p:nvPr/>
        </p:nvSpPr>
        <p:spPr>
          <a:xfrm>
            <a:off x="6710426" y="2058542"/>
            <a:ext cx="700833"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a:solidFill>
                  <a:srgbClr val="373737"/>
                </a:solidFill>
                <a:latin typeface="Segoe"/>
              </a:rPr>
              <a:t>上海</a:t>
            </a:r>
            <a:endParaRPr kumimoji="0" lang="en-US" sz="2000" b="1" i="0" u="none" strike="noStrike" kern="0" cap="none" spc="0" normalizeH="0" baseline="0" noProof="0" dirty="0">
              <a:ln>
                <a:noFill/>
              </a:ln>
              <a:solidFill>
                <a:srgbClr val="373737"/>
              </a:solidFill>
              <a:effectLst/>
              <a:uLnTx/>
              <a:uFillTx/>
              <a:latin typeface="Segoe"/>
            </a:endParaRPr>
          </a:p>
        </p:txBody>
      </p:sp>
      <p:pic>
        <p:nvPicPr>
          <p:cNvPr id="112" name="Picture 3" descr="\\eventsql\dvd\Online_ART\DVD_ART34\Artwork_Imagery\Icons - Illustrations\_WINDOWS SERVER ICONS\Misc\building office with shadow.png"/>
          <p:cNvPicPr>
            <a:picLocks noChangeAspect="1" noChangeArrowheads="1"/>
          </p:cNvPicPr>
          <p:nvPr/>
        </p:nvPicPr>
        <p:blipFill>
          <a:blip r:embed="rId4" cstate="email">
            <a:duotone>
              <a:prstClr val="black"/>
              <a:srgbClr val="0066CC">
                <a:tint val="45000"/>
                <a:satMod val="400000"/>
              </a:srgbClr>
            </a:duotone>
          </a:blip>
          <a:srcRect/>
          <a:stretch>
            <a:fillRect/>
          </a:stretch>
        </p:blipFill>
        <p:spPr bwMode="auto">
          <a:xfrm>
            <a:off x="7620000" y="3862727"/>
            <a:ext cx="914400" cy="937746"/>
          </a:xfrm>
          <a:prstGeom prst="rect">
            <a:avLst/>
          </a:prstGeom>
          <a:noFill/>
        </p:spPr>
      </p:pic>
      <p:cxnSp>
        <p:nvCxnSpPr>
          <p:cNvPr id="113" name="Straight Arrow Connector 112"/>
          <p:cNvCxnSpPr/>
          <p:nvPr/>
        </p:nvCxnSpPr>
        <p:spPr>
          <a:xfrm rot="10800000">
            <a:off x="7162800" y="3172917"/>
            <a:ext cx="304800" cy="152400"/>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cxnSp>
        <p:nvCxnSpPr>
          <p:cNvPr id="114" name="Straight Arrow Connector 113"/>
          <p:cNvCxnSpPr/>
          <p:nvPr/>
        </p:nvCxnSpPr>
        <p:spPr>
          <a:xfrm>
            <a:off x="2438400" y="3766751"/>
            <a:ext cx="381000" cy="1588"/>
          </a:xfrm>
          <a:prstGeom prst="straightConnector1">
            <a:avLst/>
          </a:prstGeom>
          <a:noFill/>
          <a:ln w="25400" cap="flat" cmpd="sng" algn="ctr">
            <a:solidFill>
              <a:schemeClr val="accent1"/>
            </a:solidFill>
            <a:prstDash val="solid"/>
            <a:headEnd type="none" w="med" len="med"/>
            <a:tailEnd type="triangle" w="med" len="med"/>
          </a:ln>
          <a:effectLst>
            <a:outerShdw blurRad="50800" dist="38100" dir="5400000" algn="t" rotWithShape="0">
              <a:prstClr val="black">
                <a:alpha val="40000"/>
              </a:prstClr>
            </a:outerShdw>
          </a:effectLst>
        </p:spPr>
      </p:cxnSp>
      <p:sp>
        <p:nvSpPr>
          <p:cNvPr id="41" name="Rectangle 40"/>
          <p:cNvSpPr/>
          <p:nvPr/>
        </p:nvSpPr>
        <p:spPr>
          <a:xfrm>
            <a:off x="285720" y="1069026"/>
            <a:ext cx="9144000"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通过新的统一的</a:t>
            </a:r>
            <a:r>
              <a:rPr lang="en-US" altLang="zh-CN"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DAG</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技术，</a:t>
            </a: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简化邮箱的高</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可用、备份和</a:t>
            </a:r>
            <a:r>
              <a:rPr lang="zh-CN" altLang="en-US" sz="2400" b="1" dirty="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灾难</a:t>
            </a: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恢复。</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5647480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304801" y="2057400"/>
            <a:ext cx="3505199" cy="4267200"/>
          </a:xfrm>
          <a:prstGeom prst="roundRect">
            <a:avLst>
              <a:gd name="adj" fmla="val 1953"/>
            </a:avLst>
          </a:prstGeom>
          <a:gradFill flip="none" rotWithShape="1">
            <a:gsLst>
              <a:gs pos="0">
                <a:schemeClr val="bg1">
                  <a:lumMod val="85000"/>
                  <a:alpha val="67000"/>
                </a:schemeClr>
              </a:gs>
              <a:gs pos="50000">
                <a:schemeClr val="tx1">
                  <a:lumMod val="20000"/>
                  <a:lumOff val="80000"/>
                  <a:alpha val="41000"/>
                </a:schemeClr>
              </a:gs>
              <a:gs pos="100000">
                <a:schemeClr val="bg1">
                  <a:lumMod val="95000"/>
                  <a:alpha val="60000"/>
                </a:schemeClr>
              </a:gs>
            </a:gsLst>
            <a:lin ang="13500000" scaled="1"/>
            <a:tileRect/>
          </a:gradFill>
          <a:ln>
            <a:solidFill>
              <a:schemeClr val="accent1"/>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smtClean="0">
              <a:gradFill>
                <a:gsLst>
                  <a:gs pos="0">
                    <a:schemeClr val="tx1"/>
                  </a:gs>
                  <a:gs pos="50000">
                    <a:schemeClr val="tx1"/>
                  </a:gs>
                </a:gsLst>
                <a:lin ang="5400000" scaled="0"/>
              </a:gradFill>
              <a:latin typeface="Segoe" pitchFamily="34" charset="0"/>
            </a:endParaRPr>
          </a:p>
        </p:txBody>
      </p:sp>
      <p:grpSp>
        <p:nvGrpSpPr>
          <p:cNvPr id="2" name="Group 25"/>
          <p:cNvGrpSpPr/>
          <p:nvPr/>
        </p:nvGrpSpPr>
        <p:grpSpPr>
          <a:xfrm>
            <a:off x="381000" y="2209800"/>
            <a:ext cx="3244909" cy="4029504"/>
            <a:chOff x="304800" y="2396612"/>
            <a:chExt cx="3244909" cy="4029504"/>
          </a:xfrm>
        </p:grpSpPr>
        <p:pic>
          <p:nvPicPr>
            <p:cNvPr id="46081" name="Picture 1" descr="\\eventsql\dvd\Online_ART\DVD_ART34\Artwork_Imagery\Icons - Illustrations\_VIRTUALIZATION ICONS\server.png"/>
            <p:cNvPicPr>
              <a:picLocks noChangeAspect="1" noChangeArrowheads="1"/>
            </p:cNvPicPr>
            <p:nvPr/>
          </p:nvPicPr>
          <p:blipFill>
            <a:blip r:embed="rId3" cstate="print"/>
            <a:srcRect/>
            <a:stretch>
              <a:fillRect/>
            </a:stretch>
          </p:blipFill>
          <p:spPr bwMode="auto">
            <a:xfrm>
              <a:off x="1213605" y="3429001"/>
              <a:ext cx="1295400" cy="1029474"/>
            </a:xfrm>
            <a:prstGeom prst="rect">
              <a:avLst/>
            </a:prstGeom>
            <a:noFill/>
          </p:spPr>
        </p:pic>
        <p:pic>
          <p:nvPicPr>
            <p:cNvPr id="87" name="Picture 3" descr="\\eventsql\dvd27\Clip_Installer\DVD_ART\Artwork_Imagery\HARDWARE_IMAGERY\Illustration - Misc Hardware\Windows Server Icons\Hardware\Computer.png"/>
            <p:cNvPicPr>
              <a:picLocks noChangeAspect="1" noChangeArrowheads="1"/>
            </p:cNvPicPr>
            <p:nvPr/>
          </p:nvPicPr>
          <p:blipFill>
            <a:blip r:embed="rId4" cstate="screen"/>
            <a:srcRect/>
            <a:stretch>
              <a:fillRect/>
            </a:stretch>
          </p:blipFill>
          <p:spPr bwMode="auto">
            <a:xfrm>
              <a:off x="1358385" y="2396612"/>
              <a:ext cx="1005840" cy="839585"/>
            </a:xfrm>
            <a:prstGeom prst="rect">
              <a:avLst/>
            </a:prstGeom>
            <a:noFill/>
          </p:spPr>
        </p:pic>
        <p:cxnSp>
          <p:nvCxnSpPr>
            <p:cNvPr id="91" name="Straight Arrow Connector 90"/>
            <p:cNvCxnSpPr/>
            <p:nvPr/>
          </p:nvCxnSpPr>
          <p:spPr>
            <a:xfrm flipV="1">
              <a:off x="838200" y="4191000"/>
              <a:ext cx="762000" cy="567812"/>
            </a:xfrm>
            <a:prstGeom prst="straightConnector1">
              <a:avLst/>
            </a:prstGeom>
            <a:ln w="1905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H="1">
              <a:off x="1594604" y="3543298"/>
              <a:ext cx="533402" cy="2"/>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ight Arrow 97"/>
            <p:cNvSpPr/>
            <p:nvPr/>
          </p:nvSpPr>
          <p:spPr bwMode="auto">
            <a:xfrm>
              <a:off x="1981200" y="5334000"/>
              <a:ext cx="533400" cy="1524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04" name="Rectangle 103"/>
            <p:cNvSpPr/>
            <p:nvPr/>
          </p:nvSpPr>
          <p:spPr>
            <a:xfrm>
              <a:off x="2384454" y="2619284"/>
              <a:ext cx="950901" cy="253916"/>
            </a:xfrm>
            <a:prstGeom prst="rect">
              <a:avLst/>
            </a:prstGeom>
          </p:spPr>
          <p:txBody>
            <a:bodyPr wrap="none">
              <a:spAutoFit/>
            </a:bodyPr>
            <a:lstStyle/>
            <a:p>
              <a:pPr algn="ctr" defTabSz="914363" rtl="0"/>
              <a:r>
                <a:rPr lang="en-US" sz="1050" kern="1200" dirty="0" smtClean="0">
                  <a:latin typeface="Segoe"/>
                  <a:ea typeface="+mn-ea"/>
                  <a:cs typeface="+mn-cs"/>
                </a:rPr>
                <a:t>E-mail </a:t>
              </a:r>
              <a:r>
                <a:rPr lang="en-US" sz="1050" kern="1200" dirty="0">
                  <a:latin typeface="Segoe"/>
                  <a:ea typeface="+mn-ea"/>
                  <a:cs typeface="+mn-cs"/>
                </a:rPr>
                <a:t>Client</a:t>
              </a:r>
            </a:p>
          </p:txBody>
        </p:sp>
        <p:grpSp>
          <p:nvGrpSpPr>
            <p:cNvPr id="3" name="Group 105"/>
            <p:cNvGrpSpPr/>
            <p:nvPr/>
          </p:nvGrpSpPr>
          <p:grpSpPr>
            <a:xfrm>
              <a:off x="304800" y="4800600"/>
              <a:ext cx="1197764" cy="1625516"/>
              <a:chOff x="391257" y="4953000"/>
              <a:chExt cx="1197764" cy="1625516"/>
            </a:xfrm>
          </p:grpSpPr>
          <p:pic>
            <p:nvPicPr>
              <p:cNvPr id="46082" name="Picture 2" descr="\\eventsql\dvd\Online_ART\DVD_ART34\Artwork_Imagery\Icons - Illustrations\_WINDOWS SERVER ICONS\Hardware\Virtual Servers 2.png"/>
              <p:cNvPicPr>
                <a:picLocks noChangeAspect="1" noChangeArrowheads="1"/>
              </p:cNvPicPr>
              <p:nvPr/>
            </p:nvPicPr>
            <p:blipFill>
              <a:blip r:embed="rId5" cstate="print"/>
              <a:srcRect/>
              <a:stretch>
                <a:fillRect/>
              </a:stretch>
            </p:blipFill>
            <p:spPr bwMode="auto">
              <a:xfrm>
                <a:off x="564320" y="4953000"/>
                <a:ext cx="851638" cy="1390650"/>
              </a:xfrm>
              <a:prstGeom prst="rect">
                <a:avLst/>
              </a:prstGeom>
              <a:noFill/>
            </p:spPr>
          </p:pic>
          <p:sp>
            <p:nvSpPr>
              <p:cNvPr id="105" name="Rectangle 104"/>
              <p:cNvSpPr/>
              <p:nvPr/>
            </p:nvSpPr>
            <p:spPr>
              <a:xfrm>
                <a:off x="391257" y="6324600"/>
                <a:ext cx="1197764" cy="253916"/>
              </a:xfrm>
              <a:prstGeom prst="rect">
                <a:avLst/>
              </a:prstGeom>
            </p:spPr>
            <p:txBody>
              <a:bodyPr wrap="none">
                <a:spAutoFit/>
              </a:bodyPr>
              <a:lstStyle/>
              <a:p>
                <a:pPr algn="r" defTabSz="914363" rtl="0"/>
                <a:r>
                  <a:rPr lang="en-US" sz="1050" kern="1200" dirty="0">
                    <a:latin typeface="Segoe"/>
                    <a:ea typeface="+mn-ea"/>
                    <a:cs typeface="+mn-cs"/>
                  </a:rPr>
                  <a:t>Mailbox Server 1</a:t>
                </a:r>
              </a:p>
            </p:txBody>
          </p:sp>
        </p:grpSp>
        <p:grpSp>
          <p:nvGrpSpPr>
            <p:cNvPr id="4" name="Group 106"/>
            <p:cNvGrpSpPr/>
            <p:nvPr/>
          </p:nvGrpSpPr>
          <p:grpSpPr>
            <a:xfrm>
              <a:off x="2351945" y="4800600"/>
              <a:ext cx="1197764" cy="1625516"/>
              <a:chOff x="391259" y="4953000"/>
              <a:chExt cx="1197764" cy="1625516"/>
            </a:xfrm>
          </p:grpSpPr>
          <p:pic>
            <p:nvPicPr>
              <p:cNvPr id="108" name="Picture 2" descr="\\eventsql\dvd\Online_ART\DVD_ART34\Artwork_Imagery\Icons - Illustrations\_WINDOWS SERVER ICONS\Hardware\Virtual Servers 2.png"/>
              <p:cNvPicPr>
                <a:picLocks noChangeAspect="1" noChangeArrowheads="1"/>
              </p:cNvPicPr>
              <p:nvPr/>
            </p:nvPicPr>
            <p:blipFill>
              <a:blip r:embed="rId5" cstate="print"/>
              <a:srcRect/>
              <a:stretch>
                <a:fillRect/>
              </a:stretch>
            </p:blipFill>
            <p:spPr bwMode="auto">
              <a:xfrm>
                <a:off x="564320" y="4953000"/>
                <a:ext cx="851638" cy="1390650"/>
              </a:xfrm>
              <a:prstGeom prst="rect">
                <a:avLst/>
              </a:prstGeom>
              <a:noFill/>
            </p:spPr>
          </p:pic>
          <p:sp>
            <p:nvSpPr>
              <p:cNvPr id="109" name="Rectangle 108"/>
              <p:cNvSpPr/>
              <p:nvPr/>
            </p:nvSpPr>
            <p:spPr>
              <a:xfrm>
                <a:off x="391259" y="6324600"/>
                <a:ext cx="1197764" cy="253916"/>
              </a:xfrm>
              <a:prstGeom prst="rect">
                <a:avLst/>
              </a:prstGeom>
            </p:spPr>
            <p:txBody>
              <a:bodyPr wrap="none">
                <a:spAutoFit/>
              </a:bodyPr>
              <a:lstStyle/>
              <a:p>
                <a:pPr algn="r" defTabSz="914363" rtl="0"/>
                <a:r>
                  <a:rPr lang="en-US" sz="1050" kern="1200" dirty="0">
                    <a:latin typeface="Segoe"/>
                    <a:ea typeface="+mn-ea"/>
                    <a:cs typeface="+mn-cs"/>
                  </a:rPr>
                  <a:t>Mailbox Server 2</a:t>
                </a:r>
              </a:p>
            </p:txBody>
          </p:sp>
        </p:grpSp>
        <p:cxnSp>
          <p:nvCxnSpPr>
            <p:cNvPr id="112" name="Straight Arrow Connector 111"/>
            <p:cNvCxnSpPr/>
            <p:nvPr/>
          </p:nvCxnSpPr>
          <p:spPr>
            <a:xfrm flipH="1" flipV="1">
              <a:off x="2133600" y="4191000"/>
              <a:ext cx="762000" cy="567812"/>
            </a:xfrm>
            <a:prstGeom prst="straightConnector1">
              <a:avLst/>
            </a:prstGeom>
            <a:ln w="1905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143000" y="4428696"/>
              <a:ext cx="1436611" cy="253916"/>
            </a:xfrm>
            <a:prstGeom prst="rect">
              <a:avLst/>
            </a:prstGeom>
          </p:spPr>
          <p:txBody>
            <a:bodyPr wrap="none">
              <a:spAutoFit/>
            </a:bodyPr>
            <a:lstStyle/>
            <a:p>
              <a:pPr algn="ctr" defTabSz="914363" rtl="0"/>
              <a:r>
                <a:rPr lang="en-US" sz="1050" kern="1200" dirty="0">
                  <a:latin typeface="Segoe"/>
                  <a:ea typeface="+mn-ea"/>
                  <a:cs typeface="+mn-cs"/>
                </a:rPr>
                <a:t>Client Access Server</a:t>
              </a:r>
            </a:p>
          </p:txBody>
        </p:sp>
        <p:pic>
          <p:nvPicPr>
            <p:cNvPr id="46083" name="Picture 3" descr="\\eventsql\dvd\Online_ART\DVD_ART34\Artwork_Imagery\Icons - Illustrations\_MSN ICONS\MSN icon envelope email mail letter.png"/>
            <p:cNvPicPr>
              <a:picLocks noChangeAspect="1" noChangeArrowheads="1"/>
            </p:cNvPicPr>
            <p:nvPr/>
          </p:nvPicPr>
          <p:blipFill>
            <a:blip r:embed="rId6" cstate="print"/>
            <a:srcRect/>
            <a:stretch>
              <a:fillRect/>
            </a:stretch>
          </p:blipFill>
          <p:spPr bwMode="auto">
            <a:xfrm>
              <a:off x="1371600" y="5166360"/>
              <a:ext cx="335601" cy="548640"/>
            </a:xfrm>
            <a:prstGeom prst="rect">
              <a:avLst/>
            </a:prstGeom>
            <a:noFill/>
          </p:spPr>
        </p:pic>
        <p:pic>
          <p:nvPicPr>
            <p:cNvPr id="114" name="Picture 3" descr="\\eventsql\dvd\Online_ART\DVD_ART34\Artwork_Imagery\Icons - Illustrations\_MSN ICONS\MSN icon envelope email mail letter.png"/>
            <p:cNvPicPr>
              <a:picLocks noChangeAspect="1" noChangeArrowheads="1"/>
            </p:cNvPicPr>
            <p:nvPr/>
          </p:nvPicPr>
          <p:blipFill>
            <a:blip r:embed="rId6" cstate="print"/>
            <a:srcRect/>
            <a:stretch>
              <a:fillRect/>
            </a:stretch>
          </p:blipFill>
          <p:spPr bwMode="auto">
            <a:xfrm>
              <a:off x="1508599" y="5288280"/>
              <a:ext cx="335601" cy="548640"/>
            </a:xfrm>
            <a:prstGeom prst="rect">
              <a:avLst/>
            </a:prstGeom>
            <a:noFill/>
          </p:spPr>
        </p:pic>
        <p:pic>
          <p:nvPicPr>
            <p:cNvPr id="115" name="Picture 3" descr="\\eventsql\dvd\Online_ART\DVD_ART34\Artwork_Imagery\Icons - Illustrations\_MSN ICONS\MSN icon envelope email mail letter.png"/>
            <p:cNvPicPr>
              <a:picLocks noChangeAspect="1" noChangeArrowheads="1"/>
            </p:cNvPicPr>
            <p:nvPr/>
          </p:nvPicPr>
          <p:blipFill>
            <a:blip r:embed="rId6" cstate="print"/>
            <a:srcRect/>
            <a:stretch>
              <a:fillRect/>
            </a:stretch>
          </p:blipFill>
          <p:spPr bwMode="auto">
            <a:xfrm>
              <a:off x="1645599" y="5410200"/>
              <a:ext cx="335601" cy="548640"/>
            </a:xfrm>
            <a:prstGeom prst="rect">
              <a:avLst/>
            </a:prstGeom>
            <a:noFill/>
          </p:spPr>
        </p:pic>
      </p:grpSp>
      <p:sp>
        <p:nvSpPr>
          <p:cNvPr id="23" name="Text Placeholder 70"/>
          <p:cNvSpPr txBox="1">
            <a:spLocks/>
          </p:cNvSpPr>
          <p:nvPr/>
        </p:nvSpPr>
        <p:spPr>
          <a:xfrm>
            <a:off x="3886200" y="2042279"/>
            <a:ext cx="4953000" cy="3028521"/>
          </a:xfrm>
          <a:prstGeom prst="rect">
            <a:avLst/>
          </a:prstGeom>
        </p:spPr>
        <p:txBody>
          <a:bodyPr vert="horz" wrap="square" lIns="0" tIns="0" rIns="0" bIns="0" rtlCol="0">
            <a:spAutoFit/>
          </a:bodyPr>
          <a:lstStyle/>
          <a:p>
            <a:pPr marL="396875" indent="-287338">
              <a:spcBef>
                <a:spcPct val="20000"/>
              </a:spcBef>
              <a:buClr>
                <a:schemeClr val="bg1">
                  <a:lumMod val="50000"/>
                </a:schemeClr>
              </a:buClr>
              <a:buSzPct val="125000"/>
              <a:buFont typeface="Arial" pitchFamily="34" charset="0"/>
              <a:buChar char="•"/>
              <a:defRPr/>
            </a:pPr>
            <a:r>
              <a:rPr lang="zh-CN" altLang="en-US" sz="2400" dirty="0" smtClean="0">
                <a:gradFill>
                  <a:gsLst>
                    <a:gs pos="0">
                      <a:schemeClr val="tx1"/>
                    </a:gs>
                    <a:gs pos="100000">
                      <a:schemeClr val="tx1"/>
                    </a:gs>
                  </a:gsLst>
                  <a:lin ang="5400000" scaled="0"/>
                </a:gradFill>
              </a:rPr>
              <a:t>当邮箱在服务器间移动时用户仍保持在线连接</a:t>
            </a:r>
            <a:endParaRPr lang="en-US" sz="2400" dirty="0">
              <a:gradFill>
                <a:gsLst>
                  <a:gs pos="0">
                    <a:schemeClr val="tx1"/>
                  </a:gs>
                  <a:gs pos="100000">
                    <a:schemeClr val="tx1"/>
                  </a:gs>
                </a:gsLst>
                <a:lin ang="5400000" scaled="0"/>
              </a:gradFill>
            </a:endParaRPr>
          </a:p>
          <a:p>
            <a:pPr marL="801688" lvl="1" indent="-282575" defTabSz="914363">
              <a:spcBef>
                <a:spcPct val="20000"/>
              </a:spcBef>
              <a:buClr>
                <a:srgbClr val="777777"/>
              </a:buClr>
              <a:buSzPct val="130000"/>
              <a:buFont typeface="Segoe" pitchFamily="34" charset="0"/>
              <a:buChar char="−"/>
            </a:pPr>
            <a:r>
              <a:rPr lang="zh-CN" altLang="en-US" sz="2000" dirty="0"/>
              <a:t>发</a:t>
            </a:r>
            <a:r>
              <a:rPr lang="zh-CN" altLang="en-US" sz="2000" dirty="0" smtClean="0"/>
              <a:t>送消息</a:t>
            </a:r>
            <a:endParaRPr lang="en-US" sz="2000" dirty="0"/>
          </a:p>
          <a:p>
            <a:pPr marL="801688" lvl="1" indent="-282575" defTabSz="914363">
              <a:spcBef>
                <a:spcPct val="20000"/>
              </a:spcBef>
              <a:buClr>
                <a:srgbClr val="777777"/>
              </a:buClr>
              <a:buSzPct val="130000"/>
              <a:buFont typeface="Segoe" pitchFamily="34" charset="0"/>
              <a:buChar char="−"/>
            </a:pPr>
            <a:r>
              <a:rPr lang="zh-CN" altLang="en-US" sz="2000" dirty="0" smtClean="0"/>
              <a:t>接受消息</a:t>
            </a:r>
            <a:endParaRPr lang="en-US" altLang="zh-CN" sz="2000" dirty="0" smtClean="0"/>
          </a:p>
          <a:p>
            <a:pPr marL="801688" lvl="1" indent="-282575" defTabSz="914363">
              <a:spcBef>
                <a:spcPct val="20000"/>
              </a:spcBef>
              <a:buClr>
                <a:srgbClr val="777777"/>
              </a:buClr>
              <a:buSzPct val="130000"/>
              <a:buFont typeface="Segoe" pitchFamily="34" charset="0"/>
              <a:buChar char="−"/>
            </a:pPr>
            <a:r>
              <a:rPr lang="zh-CN" altLang="en-US" sz="2000" dirty="0"/>
              <a:t>访</a:t>
            </a:r>
            <a:r>
              <a:rPr lang="zh-CN" altLang="en-US" sz="2000" dirty="0" smtClean="0"/>
              <a:t>问整个邮箱</a:t>
            </a:r>
            <a:endParaRPr lang="en-US" sz="2000" dirty="0" smtClean="0"/>
          </a:p>
          <a:p>
            <a:pPr marL="396875" indent="-287338">
              <a:spcBef>
                <a:spcPct val="20000"/>
              </a:spcBef>
              <a:buClr>
                <a:schemeClr val="bg1">
                  <a:lumMod val="50000"/>
                </a:schemeClr>
              </a:buClr>
              <a:buSzPct val="125000"/>
              <a:buFont typeface="Arial" pitchFamily="34" charset="0"/>
              <a:buChar char="•"/>
              <a:defRPr/>
            </a:pPr>
            <a:r>
              <a:rPr lang="zh-CN" altLang="en-US" sz="2400" dirty="0" smtClean="0">
                <a:gradFill>
                  <a:gsLst>
                    <a:gs pos="0">
                      <a:schemeClr val="tx1"/>
                    </a:gs>
                    <a:gs pos="100000">
                      <a:schemeClr val="tx1"/>
                    </a:gs>
                  </a:gsLst>
                  <a:lin ang="5400000" scaled="0"/>
                </a:gradFill>
              </a:rPr>
              <a:t>管理员可以在正常的工作时间进行迁移和维护操作</a:t>
            </a:r>
            <a:endParaRPr lang="en-US" sz="2400" dirty="0" smtClean="0">
              <a:gradFill>
                <a:gsLst>
                  <a:gs pos="0">
                    <a:schemeClr val="tx1"/>
                  </a:gs>
                  <a:gs pos="100000">
                    <a:schemeClr val="tx1"/>
                  </a:gs>
                </a:gsLst>
                <a:lin ang="5400000" scaled="0"/>
              </a:gradFill>
            </a:endParaRPr>
          </a:p>
          <a:p>
            <a:pPr algn="l" defTabSz="914363" rtl="0">
              <a:spcBef>
                <a:spcPct val="20000"/>
              </a:spcBef>
              <a:defRPr/>
            </a:pPr>
            <a:endParaRPr lang="en-US" sz="2000" kern="1200" dirty="0">
              <a:latin typeface="Segoe"/>
              <a:ea typeface="+mn-ea"/>
              <a:cs typeface="+mn-cs"/>
            </a:endParaRPr>
          </a:p>
        </p:txBody>
      </p:sp>
      <p:sp>
        <p:nvSpPr>
          <p:cNvPr id="27" name="Rectangle 26"/>
          <p:cNvSpPr/>
          <p:nvPr/>
        </p:nvSpPr>
        <p:spPr>
          <a:xfrm>
            <a:off x="357158" y="1069210"/>
            <a:ext cx="76594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在邮箱移动和维护时仍保持用户的生产能力。</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
        <p:nvSpPr>
          <p:cNvPr id="30" name="Title 42"/>
          <p:cNvSpPr>
            <a:spLocks noGrp="1"/>
          </p:cNvSpPr>
          <p:nvPr>
            <p:ph type="title"/>
          </p:nvPr>
        </p:nvSpPr>
        <p:spPr>
          <a:xfrm>
            <a:off x="314325" y="257175"/>
            <a:ext cx="8382000" cy="664797"/>
          </a:xfrm>
        </p:spPr>
        <p:txBody>
          <a:bodyPr/>
          <a:lstStyle/>
          <a:p>
            <a:r>
              <a:rPr lang="zh-CN" altLang="en-US" dirty="0"/>
              <a:t>连续的可用性</a:t>
            </a:r>
            <a:endParaRPr lang="en-US" dirty="0"/>
          </a:p>
        </p:txBody>
      </p:sp>
    </p:spTree>
    <p:extLst>
      <p:ext uri="{BB962C8B-B14F-4D97-AF65-F5344CB8AC3E}">
        <p14:creationId xmlns:p14="http://schemas.microsoft.com/office/powerpoint/2010/main" xmlns="" val="1188434325"/>
      </p:ext>
    </p:extLst>
  </p:cSld>
  <p:clrMapOvr>
    <a:masterClrMapping/>
  </p:clrMapOvr>
  <p:transition advTm="78421">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 Same Side Corner Rectangle 28"/>
          <p:cNvSpPr/>
          <p:nvPr/>
        </p:nvSpPr>
        <p:spPr bwMode="auto">
          <a:xfrm>
            <a:off x="735874" y="2254284"/>
            <a:ext cx="2286000" cy="4672584"/>
          </a:xfrm>
          <a:prstGeom prst="round2SameRect">
            <a:avLst>
              <a:gd name="adj1" fmla="val 12098"/>
              <a:gd name="adj2" fmla="val 0"/>
            </a:avLst>
          </a:prstGeom>
          <a:gradFill flip="none" rotWithShape="1">
            <a:gsLst>
              <a:gs pos="0">
                <a:srgbClr val="B64506"/>
              </a:gs>
              <a:gs pos="25000">
                <a:srgbClr val="CB790B"/>
              </a:gs>
              <a:gs pos="80000">
                <a:srgbClr val="FA9B00"/>
              </a:gs>
              <a:gs pos="100000">
                <a:srgbClr val="FFC971">
                  <a:alpha val="18000"/>
                </a:srgbClr>
              </a:gs>
            </a:gsLst>
            <a:lin ang="5400000" scaled="1"/>
            <a:tileRect/>
          </a:gradFill>
          <a:ln>
            <a:headEnd type="none" w="med" len="med"/>
            <a:tailEnd type="none" w="med" len="med"/>
          </a:ln>
          <a:effectLst>
            <a:outerShdw blurRad="101600" dist="635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fontAlgn="base">
              <a:lnSpc>
                <a:spcPct val="90000"/>
              </a:lnSpc>
              <a:spcBef>
                <a:spcPct val="20000"/>
              </a:spcBef>
              <a:spcAft>
                <a:spcPct val="0"/>
              </a:spcAft>
              <a:defRPr/>
            </a:pPr>
            <a:r>
              <a:rPr lang="zh-CN" altLang="en-US" dirty="0" smtClean="0">
                <a:gradFill>
                  <a:gsLst>
                    <a:gs pos="0">
                      <a:schemeClr val="bg1"/>
                    </a:gs>
                    <a:gs pos="100000">
                      <a:schemeClr val="bg1"/>
                    </a:gs>
                  </a:gsLst>
                  <a:lin ang="13500000" scaled="1"/>
                </a:gradFill>
                <a:latin typeface="Segoe" pitchFamily="34" charset="0"/>
              </a:rPr>
              <a:t>合规官员</a:t>
            </a:r>
            <a:endParaRPr lang="en-US" altLang="zh-CN" dirty="0" smtClean="0">
              <a:gradFill>
                <a:gsLst>
                  <a:gs pos="0">
                    <a:schemeClr val="bg1"/>
                  </a:gs>
                  <a:gs pos="100000">
                    <a:schemeClr val="bg1"/>
                  </a:gs>
                </a:gsLst>
                <a:lin ang="13500000" scaled="1"/>
              </a:gradFill>
              <a:latin typeface="Segoe" pitchFamily="34" charset="0"/>
            </a:endParaRPr>
          </a:p>
        </p:txBody>
      </p:sp>
      <p:sp>
        <p:nvSpPr>
          <p:cNvPr id="30" name="Round Same Side Corner Rectangle 29"/>
          <p:cNvSpPr/>
          <p:nvPr/>
        </p:nvSpPr>
        <p:spPr bwMode="auto">
          <a:xfrm>
            <a:off x="3429000" y="2253242"/>
            <a:ext cx="2286000" cy="4674669"/>
          </a:xfrm>
          <a:prstGeom prst="round2SameRect">
            <a:avLst>
              <a:gd name="adj1" fmla="val 12098"/>
              <a:gd name="adj2" fmla="val 0"/>
            </a:avLst>
          </a:prstGeom>
          <a:gradFill flip="none" rotWithShape="1">
            <a:gsLst>
              <a:gs pos="0">
                <a:srgbClr val="1B396B"/>
              </a:gs>
              <a:gs pos="25000">
                <a:schemeClr val="accent2">
                  <a:lumMod val="75000"/>
                </a:schemeClr>
              </a:gs>
              <a:gs pos="80000">
                <a:schemeClr val="accent2"/>
              </a:gs>
              <a:gs pos="100000">
                <a:srgbClr val="5C9EE6">
                  <a:alpha val="18000"/>
                </a:srgb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85000"/>
              </a:lnSpc>
              <a:spcBef>
                <a:spcPct val="0"/>
              </a:spcBef>
              <a:spcAft>
                <a:spcPct val="0"/>
              </a:spcAft>
              <a:defRPr/>
            </a:pPr>
            <a:r>
              <a:rPr lang="zh-CN" altLang="en-US" dirty="0" smtClean="0">
                <a:gradFill>
                  <a:gsLst>
                    <a:gs pos="0">
                      <a:schemeClr val="bg1"/>
                    </a:gs>
                    <a:gs pos="100000">
                      <a:schemeClr val="bg1"/>
                    </a:gs>
                  </a:gsLst>
                  <a:lin ang="13500000" scaled="1"/>
                </a:gradFill>
                <a:latin typeface="Segoe Semibold" pitchFamily="34" charset="0"/>
              </a:rPr>
              <a:t>人力资源</a:t>
            </a:r>
            <a:endParaRPr lang="en-US" altLang="zh-CN" dirty="0">
              <a:gradFill>
                <a:gsLst>
                  <a:gs pos="0">
                    <a:schemeClr val="bg1"/>
                  </a:gs>
                  <a:gs pos="100000">
                    <a:schemeClr val="bg1"/>
                  </a:gs>
                </a:gsLst>
                <a:lin ang="13500000" scaled="1"/>
              </a:gradFill>
              <a:latin typeface="Segoe Semibold" pitchFamily="34" charset="0"/>
            </a:endParaRPr>
          </a:p>
          <a:p>
            <a:pPr indent="-290513" algn="ctr" defTabSz="914099" fontAlgn="base">
              <a:lnSpc>
                <a:spcPct val="85000"/>
              </a:lnSpc>
              <a:spcBef>
                <a:spcPct val="0"/>
              </a:spcBef>
              <a:spcAft>
                <a:spcPct val="0"/>
              </a:spcAft>
              <a:defRPr/>
            </a:pPr>
            <a:endParaRPr lang="en-US" altLang="zh-CN" dirty="0">
              <a:gradFill>
                <a:gsLst>
                  <a:gs pos="0">
                    <a:schemeClr val="bg1"/>
                  </a:gs>
                  <a:gs pos="100000">
                    <a:schemeClr val="bg1"/>
                  </a:gs>
                </a:gsLst>
                <a:lin ang="13500000" scaled="1"/>
              </a:gradFill>
              <a:latin typeface="Segoe Semibold" pitchFamily="34" charset="0"/>
            </a:endParaRPr>
          </a:p>
        </p:txBody>
      </p:sp>
      <p:sp>
        <p:nvSpPr>
          <p:cNvPr id="31" name="Round Same Side Corner Rectangle 30"/>
          <p:cNvSpPr/>
          <p:nvPr/>
        </p:nvSpPr>
        <p:spPr bwMode="auto">
          <a:xfrm>
            <a:off x="6069874" y="2254284"/>
            <a:ext cx="2286000" cy="4672584"/>
          </a:xfrm>
          <a:prstGeom prst="round2SameRect">
            <a:avLst>
              <a:gd name="adj1" fmla="val 12098"/>
              <a:gd name="adj2" fmla="val 0"/>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18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L="0" lvl="1" indent="-342900" algn="ctr" defTabSz="914099" fontAlgn="base">
              <a:lnSpc>
                <a:spcPct val="85000"/>
              </a:lnSpc>
              <a:spcBef>
                <a:spcPct val="0"/>
              </a:spcBef>
              <a:spcAft>
                <a:spcPct val="0"/>
              </a:spcAft>
              <a:buClr>
                <a:srgbClr val="FFFF99"/>
              </a:buClr>
              <a:buSzPct val="80000"/>
              <a:tabLst>
                <a:tab pos="424590" algn="l"/>
              </a:tabLst>
              <a:defRPr/>
            </a:pPr>
            <a:r>
              <a:rPr lang="en-US" altLang="zh-CN" dirty="0" smtClean="0">
                <a:gradFill>
                  <a:gsLst>
                    <a:gs pos="0">
                      <a:schemeClr val="bg1"/>
                    </a:gs>
                    <a:gs pos="100000">
                      <a:schemeClr val="bg1"/>
                    </a:gs>
                  </a:gsLst>
                  <a:lin ang="13500000" scaled="1"/>
                </a:gradFill>
                <a:latin typeface="Segoe" pitchFamily="34" charset="0"/>
              </a:rPr>
              <a:t>Help Desk </a:t>
            </a:r>
            <a:r>
              <a:rPr lang="zh-CN" altLang="en-US" dirty="0" smtClean="0">
                <a:gradFill>
                  <a:gsLst>
                    <a:gs pos="0">
                      <a:schemeClr val="bg1"/>
                    </a:gs>
                    <a:gs pos="100000">
                      <a:schemeClr val="bg1"/>
                    </a:gs>
                  </a:gsLst>
                  <a:lin ang="13500000" scaled="1"/>
                </a:gradFill>
                <a:latin typeface="Segoe" pitchFamily="34" charset="0"/>
              </a:rPr>
              <a:t>员工</a:t>
            </a:r>
            <a:endParaRPr lang="en-US" altLang="zh-CN" dirty="0" smtClean="0">
              <a:gradFill>
                <a:gsLst>
                  <a:gs pos="0">
                    <a:schemeClr val="bg1"/>
                  </a:gs>
                  <a:gs pos="100000">
                    <a:schemeClr val="bg1"/>
                  </a:gs>
                </a:gsLst>
                <a:lin ang="13500000" scaled="1"/>
              </a:gradFill>
              <a:latin typeface="Segoe" pitchFamily="34" charset="0"/>
            </a:endParaRPr>
          </a:p>
          <a:p>
            <a:pPr marL="0" lvl="1" indent="-342900" algn="ctr" defTabSz="914099" fontAlgn="base">
              <a:lnSpc>
                <a:spcPct val="85000"/>
              </a:lnSpc>
              <a:spcBef>
                <a:spcPct val="0"/>
              </a:spcBef>
              <a:spcAft>
                <a:spcPct val="0"/>
              </a:spcAft>
              <a:buClr>
                <a:srgbClr val="FFFF99"/>
              </a:buClr>
              <a:buSzPct val="80000"/>
              <a:tabLst>
                <a:tab pos="424590" algn="l"/>
              </a:tabLst>
              <a:defRPr/>
            </a:pPr>
            <a:endParaRPr lang="en-US" altLang="zh-CN" dirty="0">
              <a:gradFill>
                <a:gsLst>
                  <a:gs pos="0">
                    <a:schemeClr val="bg1"/>
                  </a:gs>
                  <a:gs pos="100000">
                    <a:schemeClr val="bg1"/>
                  </a:gs>
                </a:gsLst>
                <a:lin ang="13500000" scaled="1"/>
              </a:gradFill>
              <a:latin typeface="Segoe Semibold" pitchFamily="34" charset="0"/>
            </a:endParaRPr>
          </a:p>
        </p:txBody>
      </p:sp>
      <p:sp>
        <p:nvSpPr>
          <p:cNvPr id="2" name="Title 1"/>
          <p:cNvSpPr>
            <a:spLocks noGrp="1"/>
          </p:cNvSpPr>
          <p:nvPr>
            <p:ph type="title"/>
          </p:nvPr>
        </p:nvSpPr>
        <p:spPr/>
        <p:txBody>
          <a:bodyPr/>
          <a:lstStyle/>
          <a:p>
            <a:r>
              <a:rPr lang="zh-CN" altLang="en-US" dirty="0" smtClean="0"/>
              <a:t>简化的管理</a:t>
            </a:r>
            <a:endParaRPr lang="en-US" dirty="0"/>
          </a:p>
        </p:txBody>
      </p:sp>
      <p:pic>
        <p:nvPicPr>
          <p:cNvPr id="18" name="Picture 6" descr="C:\Program Files\Microsoft Resource DVD Artwork\DVD_ART\Artwork_Imagery\Photos_for_PPT\Soft-edge_photos\FY06 Brand - Ultra Mobile PC\Ultra Mobile PC 06 Samsung 4.png"/>
          <p:cNvPicPr>
            <a:picLocks noChangeAspect="1" noChangeArrowheads="1"/>
          </p:cNvPicPr>
          <p:nvPr/>
        </p:nvPicPr>
        <p:blipFill>
          <a:blip r:embed="rId3" cstate="email"/>
          <a:srcRect/>
          <a:stretch>
            <a:fillRect/>
          </a:stretch>
        </p:blipFill>
        <p:spPr bwMode="auto">
          <a:xfrm>
            <a:off x="1169961" y="2703164"/>
            <a:ext cx="1421072" cy="2743200"/>
          </a:xfrm>
          <a:prstGeom prst="rect">
            <a:avLst/>
          </a:prstGeom>
          <a:noFill/>
        </p:spPr>
      </p:pic>
      <p:pic>
        <p:nvPicPr>
          <p:cNvPr id="19" name="Picture 5" descr="\\eventsql\dvd27\Clip_Installer\DVD_ART\Artwork_Imagery\Photos_for_PPT\Soft-edge_photos\FY08 Office 2008 for Mac\MacBU07_Eileen01.png"/>
          <p:cNvPicPr>
            <a:picLocks noChangeAspect="1" noChangeArrowheads="1"/>
          </p:cNvPicPr>
          <p:nvPr/>
        </p:nvPicPr>
        <p:blipFill>
          <a:blip r:embed="rId4" cstate="email"/>
          <a:stretch>
            <a:fillRect/>
          </a:stretch>
        </p:blipFill>
        <p:spPr bwMode="auto">
          <a:xfrm>
            <a:off x="3711836" y="2779364"/>
            <a:ext cx="1666875" cy="2743200"/>
          </a:xfrm>
          <a:prstGeom prst="rect">
            <a:avLst/>
          </a:prstGeom>
          <a:noFill/>
          <a:ln>
            <a:noFill/>
          </a:ln>
          <a:effectLst>
            <a:softEdge rad="63500"/>
          </a:effectLst>
        </p:spPr>
      </p:pic>
      <p:sp>
        <p:nvSpPr>
          <p:cNvPr id="22" name="Rounded Rectangle 21"/>
          <p:cNvSpPr/>
          <p:nvPr/>
        </p:nvSpPr>
        <p:spPr bwMode="auto">
          <a:xfrm>
            <a:off x="784310" y="5326049"/>
            <a:ext cx="2209799" cy="1282146"/>
          </a:xfrm>
          <a:prstGeom prst="roundRect">
            <a:avLst/>
          </a:prstGeom>
          <a:gradFill flip="none" rotWithShape="1">
            <a:gsLst>
              <a:gs pos="0">
                <a:srgbClr val="B64506"/>
              </a:gs>
              <a:gs pos="25000">
                <a:srgbClr val="CB790B"/>
              </a:gs>
              <a:gs pos="80000">
                <a:srgbClr val="FA9B00"/>
              </a:gs>
              <a:gs pos="100000">
                <a:srgbClr val="FFC971"/>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zh-CN" altLang="en-US" dirty="0" smtClean="0">
                <a:gradFill>
                  <a:gsLst>
                    <a:gs pos="0">
                      <a:srgbClr val="FFFFFF"/>
                    </a:gs>
                    <a:gs pos="100000">
                      <a:srgbClr val="FFFFFF"/>
                    </a:gs>
                  </a:gsLst>
                  <a:lin ang="13500000" scaled="1"/>
                </a:gradFill>
                <a:latin typeface="+mj-lt"/>
                <a:ea typeface="+mn-ea"/>
                <a:cs typeface="+mn-cs"/>
              </a:rPr>
              <a:t>为电子取证执行多个邮箱搜索</a:t>
            </a:r>
            <a:endParaRPr lang="en-US" dirty="0" smtClean="0">
              <a:gradFill>
                <a:gsLst>
                  <a:gs pos="0">
                    <a:srgbClr val="FFFFFF"/>
                  </a:gs>
                  <a:gs pos="100000">
                    <a:srgbClr val="FFFFFF"/>
                  </a:gs>
                </a:gsLst>
                <a:lin ang="13500000" scaled="1"/>
              </a:gradFill>
              <a:latin typeface="+mj-lt"/>
              <a:ea typeface="+mn-ea"/>
              <a:cs typeface="+mn-cs"/>
            </a:endParaRPr>
          </a:p>
        </p:txBody>
      </p:sp>
      <p:sp>
        <p:nvSpPr>
          <p:cNvPr id="23" name="Rounded Rectangle 22"/>
          <p:cNvSpPr/>
          <p:nvPr/>
        </p:nvSpPr>
        <p:spPr bwMode="auto">
          <a:xfrm>
            <a:off x="3477738" y="5326049"/>
            <a:ext cx="2209799" cy="1282146"/>
          </a:xfrm>
          <a:prstGeom prst="roundRect">
            <a:avLst/>
          </a:prstGeom>
          <a:gradFill flip="none" rotWithShape="1">
            <a:gsLst>
              <a:gs pos="0">
                <a:srgbClr val="1B396B"/>
              </a:gs>
              <a:gs pos="25000">
                <a:schemeClr val="accent2">
                  <a:lumMod val="75000"/>
                </a:schemeClr>
              </a:gs>
              <a:gs pos="80000">
                <a:schemeClr val="accent2"/>
              </a:gs>
              <a:gs pos="100000">
                <a:srgbClr val="5C9EE6"/>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zh-CN" altLang="en-US" dirty="0" smtClean="0">
                <a:gradFill>
                  <a:gsLst>
                    <a:gs pos="0">
                      <a:srgbClr val="FFFFFF"/>
                    </a:gs>
                    <a:gs pos="100000">
                      <a:srgbClr val="FFFFFF"/>
                    </a:gs>
                  </a:gsLst>
                  <a:lin ang="13500000" scaled="1"/>
                </a:gradFill>
                <a:latin typeface="+mj-lt"/>
                <a:ea typeface="+mn-ea"/>
                <a:cs typeface="+mn-cs"/>
              </a:rPr>
              <a:t>在组织目录中更新员工信息</a:t>
            </a:r>
            <a:endParaRPr lang="en-US" dirty="0" smtClean="0">
              <a:gradFill>
                <a:gsLst>
                  <a:gs pos="0">
                    <a:srgbClr val="FFFFFF"/>
                  </a:gs>
                  <a:gs pos="100000">
                    <a:srgbClr val="FFFFFF"/>
                  </a:gs>
                </a:gsLst>
                <a:lin ang="13500000" scaled="1"/>
              </a:gradFill>
              <a:latin typeface="+mj-lt"/>
              <a:ea typeface="+mn-ea"/>
              <a:cs typeface="+mn-cs"/>
            </a:endParaRPr>
          </a:p>
        </p:txBody>
      </p:sp>
      <p:pic>
        <p:nvPicPr>
          <p:cNvPr id="25" name="Picture 24" descr="woman in dataceter.png"/>
          <p:cNvPicPr>
            <a:picLocks noChangeAspect="1"/>
          </p:cNvPicPr>
          <p:nvPr/>
        </p:nvPicPr>
        <p:blipFill>
          <a:blip r:embed="rId5" cstate="email"/>
          <a:srcRect/>
          <a:stretch>
            <a:fillRect/>
          </a:stretch>
        </p:blipFill>
        <p:spPr>
          <a:xfrm>
            <a:off x="6437104" y="2737454"/>
            <a:ext cx="1553957" cy="2708910"/>
          </a:xfrm>
          <a:prstGeom prst="rect">
            <a:avLst/>
          </a:prstGeom>
          <a:effectLst>
            <a:softEdge rad="31750"/>
          </a:effectLst>
        </p:spPr>
      </p:pic>
      <p:sp>
        <p:nvSpPr>
          <p:cNvPr id="27" name="Rounded Rectangle 26"/>
          <p:cNvSpPr/>
          <p:nvPr/>
        </p:nvSpPr>
        <p:spPr bwMode="auto">
          <a:xfrm>
            <a:off x="6122506" y="5339303"/>
            <a:ext cx="2209799" cy="1282146"/>
          </a:xfrm>
          <a:prstGeom prst="roundRect">
            <a:avLst/>
          </a:prstGeom>
          <a:gradFill flip="none" rotWithShape="1">
            <a:gsLst>
              <a:gs pos="0">
                <a:schemeClr val="accent3">
                  <a:lumMod val="50000"/>
                </a:schemeClr>
              </a:gs>
              <a:gs pos="25000">
                <a:schemeClr val="accent3">
                  <a:lumMod val="75000"/>
                </a:schemeClr>
              </a:gs>
              <a:gs pos="80000">
                <a:schemeClr val="accent3"/>
              </a:gs>
              <a:gs pos="100000">
                <a:schemeClr val="accent3">
                  <a:lumMod val="60000"/>
                  <a:lumOff val="40000"/>
                  <a:alpha val="69000"/>
                </a:schemeClr>
              </a:gs>
            </a:gsLst>
            <a:lin ang="5400000" scaled="1"/>
            <a:tileRect/>
          </a:gradFill>
          <a:ln>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85000"/>
              </a:lnSpc>
              <a:spcBef>
                <a:spcPct val="0"/>
              </a:spcBef>
              <a:spcAft>
                <a:spcPct val="0"/>
              </a:spcAft>
              <a:buClrTx/>
              <a:buSzTx/>
              <a:buFontTx/>
              <a:buNone/>
              <a:tabLst/>
              <a:defRPr/>
            </a:pPr>
            <a:r>
              <a:rPr lang="zh-CN" altLang="en-US" dirty="0" smtClean="0">
                <a:gradFill>
                  <a:gsLst>
                    <a:gs pos="0">
                      <a:srgbClr val="FFFFFF"/>
                    </a:gs>
                    <a:gs pos="100000">
                      <a:srgbClr val="FFFFFF"/>
                    </a:gs>
                  </a:gsLst>
                  <a:lin ang="13500000" scaled="1"/>
                </a:gradFill>
                <a:latin typeface="+mj-lt"/>
                <a:ea typeface="+mn-ea"/>
                <a:cs typeface="+mn-cs"/>
              </a:rPr>
              <a:t>管理邮箱配额</a:t>
            </a:r>
            <a:endParaRPr lang="en-US" dirty="0" smtClean="0">
              <a:gradFill>
                <a:gsLst>
                  <a:gs pos="0">
                    <a:srgbClr val="FFFFFF"/>
                  </a:gs>
                  <a:gs pos="100000">
                    <a:srgbClr val="FFFFFF"/>
                  </a:gs>
                </a:gsLst>
                <a:lin ang="13500000" scaled="1"/>
              </a:gradFill>
              <a:latin typeface="+mj-lt"/>
              <a:ea typeface="+mn-ea"/>
              <a:cs typeface="+mn-cs"/>
            </a:endParaRPr>
          </a:p>
        </p:txBody>
      </p:sp>
      <p:sp>
        <p:nvSpPr>
          <p:cNvPr id="28" name="Rectangle 27"/>
          <p:cNvSpPr/>
          <p:nvPr/>
        </p:nvSpPr>
        <p:spPr>
          <a:xfrm>
            <a:off x="428596" y="1069210"/>
            <a:ext cx="76594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通过角色管理委派特定任务。</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26884466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简化的管理</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384175" y="2118852"/>
            <a:ext cx="5342467" cy="31538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TextBox 13"/>
          <p:cNvSpPr txBox="1"/>
          <p:nvPr/>
        </p:nvSpPr>
        <p:spPr>
          <a:xfrm>
            <a:off x="5899894" y="2561177"/>
            <a:ext cx="2275726"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根踪发送的邮件状态</a:t>
            </a:r>
            <a:endParaRPr lang="en-US" dirty="0"/>
          </a:p>
        </p:txBody>
      </p:sp>
      <p:cxnSp>
        <p:nvCxnSpPr>
          <p:cNvPr id="6" name="Straight Arrow Connector 5"/>
          <p:cNvCxnSpPr/>
          <p:nvPr/>
        </p:nvCxnSpPr>
        <p:spPr>
          <a:xfrm>
            <a:off x="4907484" y="2775226"/>
            <a:ext cx="914400" cy="76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4" cstate="screen">
            <a:extLst>
              <a:ext uri="{28A0092B-C50C-407E-A947-70E740481C1C}">
                <a14:useLocalDpi xmlns:a14="http://schemas.microsoft.com/office/drawing/2010/main" xmlns="" val="0"/>
              </a:ext>
            </a:extLst>
          </a:blip>
          <a:srcRect/>
          <a:stretch/>
        </p:blipFill>
        <p:spPr>
          <a:xfrm>
            <a:off x="3389286" y="3758981"/>
            <a:ext cx="5370539" cy="2755577"/>
          </a:xfrm>
          <a:prstGeom prst="rect">
            <a:avLst/>
          </a:prstGeom>
          <a:ln>
            <a:solidFill>
              <a:schemeClr val="bg1">
                <a:lumMod val="75000"/>
              </a:schemeClr>
            </a:solidFill>
          </a:ln>
          <a:effectLst>
            <a:outerShdw blurRad="292100" dist="139700" dir="2700000" algn="tl" rotWithShape="0">
              <a:srgbClr val="333333">
                <a:alpha val="65000"/>
              </a:srgbClr>
            </a:outerShdw>
          </a:effectLst>
        </p:spPr>
      </p:pic>
      <p:cxnSp>
        <p:nvCxnSpPr>
          <p:cNvPr id="8" name="Straight Arrow Connector 7"/>
          <p:cNvCxnSpPr/>
          <p:nvPr/>
        </p:nvCxnSpPr>
        <p:spPr>
          <a:xfrm rot="10800000" flipV="1">
            <a:off x="3332694" y="5454600"/>
            <a:ext cx="838200" cy="304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extBox 17"/>
          <p:cNvSpPr txBox="1"/>
          <p:nvPr/>
        </p:nvSpPr>
        <p:spPr>
          <a:xfrm>
            <a:off x="987425" y="5492082"/>
            <a:ext cx="2275726" cy="369332"/>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zh-CN" altLang="en-US" dirty="0" smtClean="0"/>
              <a:t>创建和管理分发组</a:t>
            </a:r>
            <a:endParaRPr lang="en-US" dirty="0"/>
          </a:p>
        </p:txBody>
      </p:sp>
      <p:sp>
        <p:nvSpPr>
          <p:cNvPr id="10" name="Rectangle 9"/>
          <p:cNvSpPr/>
          <p:nvPr/>
        </p:nvSpPr>
        <p:spPr>
          <a:xfrm>
            <a:off x="357158" y="1069210"/>
            <a:ext cx="8040414" cy="424732"/>
          </a:xfrm>
          <a:prstGeom prst="rect">
            <a:avLst/>
          </a:prstGeom>
        </p:spPr>
        <p:txBody>
          <a:bodyPr wrap="square">
            <a:spAutoFit/>
          </a:bodyPr>
          <a:lstStyle/>
          <a:p>
            <a:pPr>
              <a:lnSpc>
                <a:spcPct val="90000"/>
              </a:lnSpc>
              <a:spcBef>
                <a:spcPct val="20000"/>
              </a:spcBef>
              <a:defRPr/>
            </a:pPr>
            <a:r>
              <a:rPr lang="zh-CN" alt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rPr>
              <a:t>通过新的用户自助服务降低支持成本。</a:t>
            </a:r>
            <a:endParaRPr lang="en-US" sz="2400" b="1" dirty="0" smtClean="0">
              <a:gradFill>
                <a:gsLst>
                  <a:gs pos="0">
                    <a:schemeClr val="tx1">
                      <a:lumMod val="95000"/>
                      <a:lumOff val="5000"/>
                    </a:schemeClr>
                  </a:gs>
                  <a:gs pos="100000">
                    <a:schemeClr val="tx1">
                      <a:lumMod val="65000"/>
                      <a:lumOff val="35000"/>
                    </a:schemeClr>
                  </a:gs>
                </a:gsLst>
                <a:lin ang="5400000" scaled="0"/>
              </a:gradFill>
              <a:latin typeface="Segoe"/>
              <a:cs typeface="Segoe UI" pitchFamily="34" charset="0"/>
            </a:endParaRPr>
          </a:p>
        </p:txBody>
      </p:sp>
    </p:spTree>
    <p:extLst>
      <p:ext uri="{BB962C8B-B14F-4D97-AF65-F5344CB8AC3E}">
        <p14:creationId xmlns:p14="http://schemas.microsoft.com/office/powerpoint/2010/main" xmlns="" val="4289845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GROUP_HIR-MAN COPY 2.PNG"/>
  <p:tag name="PSDSOURCE" val="C:\Projects\MBS\Microsoft Guidelines\Partner Ready\Partner Ready Photos\send_HiRes\"/>
  <p:tag name="PSDSOURCELAYER" val="Man copy 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全屏显示(4:3)</PresentationFormat>
  <Paragraphs>289</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Exchange 2010全面概览 </vt:lpstr>
      <vt:lpstr>企业面临的挑战</vt:lpstr>
      <vt:lpstr>幻灯片 4</vt:lpstr>
      <vt:lpstr>灵活和可靠</vt:lpstr>
      <vt:lpstr>连续的可用性</vt:lpstr>
      <vt:lpstr>连续的可用性</vt:lpstr>
      <vt:lpstr>简化的管理</vt:lpstr>
      <vt:lpstr>简化的管理</vt:lpstr>
      <vt:lpstr>部署的灵活性</vt:lpstr>
      <vt:lpstr>部署的灵活性</vt:lpstr>
      <vt:lpstr>任何地点访问</vt:lpstr>
      <vt:lpstr>管理邮箱过载</vt:lpstr>
      <vt:lpstr>管理邮箱过载</vt:lpstr>
      <vt:lpstr>增强的语音邮件</vt:lpstr>
      <vt:lpstr>增强的语音邮件</vt:lpstr>
      <vt:lpstr>高效协作 </vt:lpstr>
      <vt:lpstr>高效的协作</vt:lpstr>
      <vt:lpstr>保护和合规</vt:lpstr>
      <vt:lpstr>邮件归档</vt:lpstr>
      <vt:lpstr>邮件归档</vt:lpstr>
      <vt:lpstr>邮件归档</vt:lpstr>
      <vt:lpstr>保护沟通</vt:lpstr>
      <vt:lpstr>保护沟通</vt:lpstr>
      <vt:lpstr>高级的安全性</vt:lpstr>
      <vt:lpstr>优化的软件 + 服务</vt:lpstr>
      <vt:lpstr>幻灯片 27</vt:lpstr>
      <vt:lpstr>参考资源</vt:lpstr>
      <vt:lpstr>疑问和解答</vt:lpstr>
      <vt:lpstr>专家问答区 (F4) 本课程结束后，我将在接下来的70分钟内于4层专家问答区与您交流答疑</vt:lpstr>
      <vt:lpstr>幻灯片 31</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2009-10-29T03:06:21Z</dcterms:created>
  <dcterms:modified xsi:type="dcterms:W3CDTF">2009-10-29T03:06:28Z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