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sldIdLst>
    <p:sldId id="256" r:id="rId2"/>
    <p:sldId id="257" r:id="rId3"/>
    <p:sldId id="298" r:id="rId4"/>
    <p:sldId id="277" r:id="rId5"/>
    <p:sldId id="278" r:id="rId6"/>
    <p:sldId id="279" r:id="rId7"/>
    <p:sldId id="280" r:id="rId8"/>
    <p:sldId id="282" r:id="rId9"/>
    <p:sldId id="283" r:id="rId10"/>
    <p:sldId id="284" r:id="rId11"/>
    <p:sldId id="285" r:id="rId12"/>
    <p:sldId id="286" r:id="rId13"/>
    <p:sldId id="299" r:id="rId14"/>
    <p:sldId id="300" r:id="rId15"/>
    <p:sldId id="301" r:id="rId16"/>
    <p:sldId id="302" r:id="rId17"/>
    <p:sldId id="295" r:id="rId18"/>
    <p:sldId id="296" r:id="rId19"/>
    <p:sldId id="272" r:id="rId20"/>
    <p:sldId id="273" r:id="rId21"/>
    <p:sldId id="274" r:id="rId22"/>
    <p:sldId id="275"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008FD4-EF5F-43D2-B559-A486DEFF8D32}" type="doc">
      <dgm:prSet loTypeId="urn:microsoft.com/office/officeart/2005/8/layout/vList5" loCatId="list" qsTypeId="urn:microsoft.com/office/officeart/2005/8/quickstyle/3d2" qsCatId="3D" csTypeId="urn:microsoft.com/office/officeart/2005/8/colors/colorful2" csCatId="colorful" phldr="1"/>
      <dgm:spPr/>
      <dgm:t>
        <a:bodyPr/>
        <a:lstStyle/>
        <a:p>
          <a:endParaRPr lang="en-US"/>
        </a:p>
      </dgm:t>
    </dgm:pt>
    <dgm:pt modelId="{FAC42135-9E0D-4DF0-A5AA-AEB0F8C56CA4}">
      <dgm:prSet phldrT="[Text]">
        <dgm:style>
          <a:lnRef idx="1">
            <a:schemeClr val="accent3"/>
          </a:lnRef>
          <a:fillRef idx="3">
            <a:schemeClr val="accent3"/>
          </a:fillRef>
          <a:effectRef idx="2">
            <a:schemeClr val="accent3"/>
          </a:effectRef>
          <a:fontRef idx="minor">
            <a:schemeClr val="lt1"/>
          </a:fontRef>
        </dgm:style>
      </dgm:prSet>
      <dgm:spPr/>
      <dgm:t>
        <a:bodyPr/>
        <a:lstStyle/>
        <a:p>
          <a:r>
            <a:rPr lang="zh-CN" altLang="en-US" dirty="0" smtClean="0">
              <a:solidFill>
                <a:schemeClr val="bg1"/>
              </a:solidFill>
              <a:effectLst>
                <a:outerShdw blurRad="50800" dist="38100" dir="5400000" algn="ctr" rotWithShape="0">
                  <a:srgbClr val="000000">
                    <a:alpha val="47000"/>
                  </a:srgbClr>
                </a:outerShdw>
              </a:effectLst>
              <a:latin typeface="Segoe UI" pitchFamily="34" charset="0"/>
              <a:ea typeface="+mj-ea"/>
              <a:cs typeface="+mj-cs"/>
            </a:rPr>
            <a:t>界面集成</a:t>
          </a:r>
          <a:endParaRPr lang="en-US" dirty="0" smtClean="0">
            <a:solidFill>
              <a:schemeClr val="bg1"/>
            </a:solidFill>
            <a:effectLst>
              <a:outerShdw blurRad="50800" dist="38100" dir="5400000" algn="ctr" rotWithShape="0">
                <a:srgbClr val="000000">
                  <a:alpha val="47000"/>
                </a:srgbClr>
              </a:outerShdw>
            </a:effectLst>
            <a:latin typeface="Segoe UI" pitchFamily="34" charset="0"/>
            <a:ea typeface="+mj-ea"/>
            <a:cs typeface="+mj-cs"/>
          </a:endParaRPr>
        </a:p>
      </dgm:t>
    </dgm:pt>
    <dgm:pt modelId="{B0845828-FE65-42F0-A41A-00957741CC9A}" type="parTrans" cxnId="{C36590AE-62D7-466C-8C30-3A44881C8F1A}">
      <dgm:prSet/>
      <dgm:spPr/>
      <dgm:t>
        <a:bodyPr/>
        <a:lstStyle/>
        <a:p>
          <a:endParaRPr lang="en-US">
            <a:solidFill>
              <a:schemeClr val="bg1"/>
            </a:solidFill>
          </a:endParaRPr>
        </a:p>
      </dgm:t>
    </dgm:pt>
    <dgm:pt modelId="{148B276D-634F-46F4-957E-7D643FEE48DF}" type="sibTrans" cxnId="{C36590AE-62D7-466C-8C30-3A44881C8F1A}">
      <dgm:prSet/>
      <dgm:spPr/>
      <dgm:t>
        <a:bodyPr/>
        <a:lstStyle/>
        <a:p>
          <a:endParaRPr lang="en-US">
            <a:solidFill>
              <a:schemeClr val="bg1"/>
            </a:solidFill>
          </a:endParaRPr>
        </a:p>
      </dgm:t>
    </dgm:pt>
    <dgm:pt modelId="{9473EF78-A5C6-4CD1-AD72-69BCB749EC4B}">
      <dgm:prSet phldrT="[Text]">
        <dgm:style>
          <a:lnRef idx="1">
            <a:schemeClr val="accent2"/>
          </a:lnRef>
          <a:fillRef idx="3">
            <a:schemeClr val="accent2"/>
          </a:fillRef>
          <a:effectRef idx="2">
            <a:schemeClr val="accent2"/>
          </a:effectRef>
          <a:fontRef idx="minor">
            <a:schemeClr val="lt1"/>
          </a:fontRef>
        </dgm:style>
      </dgm:prSet>
      <dgm:spPr/>
      <dgm:t>
        <a:bodyPr/>
        <a:lstStyle/>
        <a:p>
          <a:pPr rtl="0"/>
          <a:r>
            <a:rPr lang="zh-CN" altLang="en-US" dirty="0" smtClean="0">
              <a:solidFill>
                <a:schemeClr val="bg1"/>
              </a:solidFill>
              <a:effectLst>
                <a:outerShdw blurRad="50800" dist="38100" dir="5400000" algn="ctr" rotWithShape="0">
                  <a:srgbClr val="000000">
                    <a:alpha val="47000"/>
                  </a:srgbClr>
                </a:outerShdw>
              </a:effectLst>
              <a:latin typeface="Segoe UI" pitchFamily="34" charset="0"/>
              <a:ea typeface="+mj-ea"/>
              <a:cs typeface="+mj-cs"/>
            </a:rPr>
            <a:t>连接能力</a:t>
          </a:r>
          <a:endParaRPr lang="en-US" dirty="0">
            <a:solidFill>
              <a:schemeClr val="bg1"/>
            </a:solidFill>
            <a:effectLst>
              <a:outerShdw blurRad="50800" dist="38100" dir="5400000" algn="ctr" rotWithShape="0">
                <a:srgbClr val="000000">
                  <a:alpha val="47000"/>
                </a:srgbClr>
              </a:outerShdw>
            </a:effectLst>
            <a:latin typeface="Segoe UI" pitchFamily="34" charset="0"/>
            <a:ea typeface="+mj-ea"/>
            <a:cs typeface="+mj-cs"/>
          </a:endParaRPr>
        </a:p>
      </dgm:t>
    </dgm:pt>
    <dgm:pt modelId="{8FEA4964-AD66-43D4-A842-7F9D761593A7}" type="parTrans" cxnId="{19922FC4-CC81-4642-95D8-46075C49707A}">
      <dgm:prSet/>
      <dgm:spPr/>
      <dgm:t>
        <a:bodyPr/>
        <a:lstStyle/>
        <a:p>
          <a:endParaRPr lang="en-US">
            <a:solidFill>
              <a:schemeClr val="bg1"/>
            </a:solidFill>
          </a:endParaRPr>
        </a:p>
      </dgm:t>
    </dgm:pt>
    <dgm:pt modelId="{BEB34984-8FA1-446C-833B-9E1DF6E4B391}" type="sibTrans" cxnId="{19922FC4-CC81-4642-95D8-46075C49707A}">
      <dgm:prSet/>
      <dgm:spPr/>
      <dgm:t>
        <a:bodyPr/>
        <a:lstStyle/>
        <a:p>
          <a:endParaRPr lang="en-US">
            <a:solidFill>
              <a:schemeClr val="bg1"/>
            </a:solidFill>
          </a:endParaRPr>
        </a:p>
      </dgm:t>
    </dgm:pt>
    <dgm:pt modelId="{F6205736-12EA-43E6-BF41-B0DE1A3F7E05}">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zh-CN" altLang="en-US" sz="1600" b="0" dirty="0" smtClean="0">
              <a:solidFill>
                <a:schemeClr val="bg1"/>
              </a:solidFill>
              <a:latin typeface="+mj-lt"/>
            </a:rPr>
            <a:t>对数据库、</a:t>
          </a:r>
          <a:r>
            <a:rPr lang="en-US" altLang="zh-CN" sz="1600" b="0" dirty="0" smtClean="0">
              <a:solidFill>
                <a:schemeClr val="bg1"/>
              </a:solidFill>
              <a:latin typeface="+mj-lt"/>
            </a:rPr>
            <a:t>WCF/Web Services</a:t>
          </a:r>
          <a:r>
            <a:rPr lang="zh-CN" altLang="en-US" sz="1600" b="0" dirty="0" smtClean="0">
              <a:solidFill>
                <a:schemeClr val="bg1"/>
              </a:solidFill>
              <a:latin typeface="+mj-lt"/>
            </a:rPr>
            <a:t>、</a:t>
          </a:r>
          <a:r>
            <a:rPr lang="en-US" altLang="zh-CN" sz="1600" b="0" dirty="0" smtClean="0">
              <a:solidFill>
                <a:schemeClr val="bg1"/>
              </a:solidFill>
              <a:latin typeface="+mj-lt"/>
            </a:rPr>
            <a:t>.NET</a:t>
          </a:r>
          <a:r>
            <a:rPr lang="zh-CN" altLang="en-US" sz="1600" b="0" dirty="0" smtClean="0">
              <a:solidFill>
                <a:schemeClr val="bg1"/>
              </a:solidFill>
              <a:latin typeface="+mj-lt"/>
            </a:rPr>
            <a:t>进行数据获取</a:t>
          </a:r>
          <a:r>
            <a:rPr lang="en-US" altLang="zh-CN" sz="1600" b="0" dirty="0" smtClean="0">
              <a:solidFill>
                <a:schemeClr val="bg1"/>
              </a:solidFill>
              <a:latin typeface="+mj-lt"/>
            </a:rPr>
            <a:t>/</a:t>
          </a:r>
          <a:r>
            <a:rPr lang="zh-CN" altLang="en-US" sz="1600" b="0" dirty="0" smtClean="0">
              <a:solidFill>
                <a:schemeClr val="bg1"/>
              </a:solidFill>
              <a:latin typeface="+mj-lt"/>
            </a:rPr>
            <a:t>写回</a:t>
          </a:r>
          <a:endParaRPr lang="en-US" sz="1600" b="0" dirty="0">
            <a:solidFill>
              <a:schemeClr val="bg1"/>
            </a:solidFill>
            <a:latin typeface="+mj-lt"/>
          </a:endParaRPr>
        </a:p>
      </dgm:t>
    </dgm:pt>
    <dgm:pt modelId="{7539AD8C-D230-40AB-9D72-D490FFA19241}" type="parTrans" cxnId="{E557BF94-0ACA-4BEA-AAAF-40B0B7718DF3}">
      <dgm:prSet/>
      <dgm:spPr/>
      <dgm:t>
        <a:bodyPr/>
        <a:lstStyle/>
        <a:p>
          <a:endParaRPr lang="en-US">
            <a:solidFill>
              <a:schemeClr val="bg1"/>
            </a:solidFill>
          </a:endParaRPr>
        </a:p>
      </dgm:t>
    </dgm:pt>
    <dgm:pt modelId="{DA1F8C19-FE6A-4D09-A749-A088C0C9662F}" type="sibTrans" cxnId="{E557BF94-0ACA-4BEA-AAAF-40B0B7718DF3}">
      <dgm:prSet/>
      <dgm:spPr/>
      <dgm:t>
        <a:bodyPr/>
        <a:lstStyle/>
        <a:p>
          <a:endParaRPr lang="en-US">
            <a:solidFill>
              <a:schemeClr val="bg1"/>
            </a:solidFill>
          </a:endParaRPr>
        </a:p>
      </dgm:t>
    </dgm:pt>
    <dgm:pt modelId="{6183FFD2-4CC1-4230-8842-96EE75A8AB15}">
      <dgm:prSet phldrT="[Text]">
        <dgm:style>
          <a:lnRef idx="1">
            <a:schemeClr val="accent1"/>
          </a:lnRef>
          <a:fillRef idx="3">
            <a:schemeClr val="accent1"/>
          </a:fillRef>
          <a:effectRef idx="2">
            <a:schemeClr val="accent1"/>
          </a:effectRef>
          <a:fontRef idx="minor">
            <a:schemeClr val="lt1"/>
          </a:fontRef>
        </dgm:style>
      </dgm:prSet>
      <dgm:spPr/>
      <dgm:t>
        <a:bodyPr/>
        <a:lstStyle/>
        <a:p>
          <a:r>
            <a:rPr lang="zh-CN" altLang="en-US" dirty="0" smtClean="0">
              <a:solidFill>
                <a:schemeClr val="bg1"/>
              </a:solidFill>
              <a:effectLst>
                <a:outerShdw blurRad="50800" dist="38100" dir="5400000" algn="ctr" rotWithShape="0">
                  <a:srgbClr val="000000">
                    <a:alpha val="47000"/>
                  </a:srgbClr>
                </a:outerShdw>
              </a:effectLst>
              <a:latin typeface="Segoe UI" pitchFamily="34" charset="0"/>
              <a:ea typeface="+mj-ea"/>
              <a:cs typeface="+mj-cs"/>
            </a:rPr>
            <a:t>工具支持</a:t>
          </a:r>
          <a:endParaRPr lang="en-US" dirty="0">
            <a:solidFill>
              <a:schemeClr val="bg1"/>
            </a:solidFill>
            <a:effectLst>
              <a:outerShdw blurRad="50800" dist="38100" dir="5400000" algn="ctr" rotWithShape="0">
                <a:srgbClr val="000000">
                  <a:alpha val="47000"/>
                </a:srgbClr>
              </a:outerShdw>
            </a:effectLst>
            <a:latin typeface="Segoe UI" pitchFamily="34" charset="0"/>
            <a:ea typeface="+mj-ea"/>
            <a:cs typeface="+mj-cs"/>
          </a:endParaRPr>
        </a:p>
      </dgm:t>
    </dgm:pt>
    <dgm:pt modelId="{EEF2EBF1-5686-4B39-9F9F-25670BF4AA1F}" type="parTrans" cxnId="{1AFACB12-75A6-4794-BBC0-9AA39DB36DF6}">
      <dgm:prSet/>
      <dgm:spPr/>
      <dgm:t>
        <a:bodyPr/>
        <a:lstStyle/>
        <a:p>
          <a:endParaRPr lang="en-US">
            <a:solidFill>
              <a:schemeClr val="bg1"/>
            </a:solidFill>
          </a:endParaRPr>
        </a:p>
      </dgm:t>
    </dgm:pt>
    <dgm:pt modelId="{EB528537-CBEF-4AE8-85E5-4C20853B681E}" type="sibTrans" cxnId="{1AFACB12-75A6-4794-BBC0-9AA39DB36DF6}">
      <dgm:prSet/>
      <dgm:spPr/>
      <dgm:t>
        <a:bodyPr/>
        <a:lstStyle/>
        <a:p>
          <a:endParaRPr lang="en-US">
            <a:solidFill>
              <a:schemeClr val="bg1"/>
            </a:solidFill>
          </a:endParaRPr>
        </a:p>
      </dgm:t>
    </dgm:pt>
    <dgm:pt modelId="{0772D38E-7718-4A41-8C9E-18724CED0300}">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zh-CN" altLang="en-US" sz="1600" b="0" dirty="0" smtClean="0">
              <a:solidFill>
                <a:schemeClr val="bg1"/>
              </a:solidFill>
              <a:latin typeface="+mj-lt"/>
            </a:rPr>
            <a:t>为从简单到复杂的解决方案都提供了集成工具</a:t>
          </a:r>
          <a:endParaRPr lang="en-US" sz="1600" b="0" dirty="0">
            <a:solidFill>
              <a:schemeClr val="bg1"/>
            </a:solidFill>
            <a:latin typeface="+mj-lt"/>
          </a:endParaRPr>
        </a:p>
      </dgm:t>
    </dgm:pt>
    <dgm:pt modelId="{C50799DB-C7BC-4FBC-BCA3-225115299ECE}" type="parTrans" cxnId="{F9497452-19EF-44BB-AF6A-388AD91103DB}">
      <dgm:prSet/>
      <dgm:spPr/>
      <dgm:t>
        <a:bodyPr/>
        <a:lstStyle/>
        <a:p>
          <a:endParaRPr lang="en-US">
            <a:solidFill>
              <a:schemeClr val="bg1"/>
            </a:solidFill>
          </a:endParaRPr>
        </a:p>
      </dgm:t>
    </dgm:pt>
    <dgm:pt modelId="{7459FFFD-20E8-4D7F-AAAD-739FFCB6E189}" type="sibTrans" cxnId="{F9497452-19EF-44BB-AF6A-388AD91103DB}">
      <dgm:prSet/>
      <dgm:spPr/>
      <dgm:t>
        <a:bodyPr/>
        <a:lstStyle/>
        <a:p>
          <a:endParaRPr lang="en-US">
            <a:solidFill>
              <a:schemeClr val="bg1"/>
            </a:solidFill>
          </a:endParaRPr>
        </a:p>
      </dgm:t>
    </dgm:pt>
    <dgm:pt modelId="{92F30276-E2E9-4A6D-A6B7-8C51D03CA26F}">
      <dgm:prSet phldrT="[Text]">
        <dgm:style>
          <a:lnRef idx="1">
            <a:schemeClr val="accent6"/>
          </a:lnRef>
          <a:fillRef idx="3">
            <a:schemeClr val="accent6"/>
          </a:fillRef>
          <a:effectRef idx="2">
            <a:schemeClr val="accent6"/>
          </a:effectRef>
          <a:fontRef idx="minor">
            <a:schemeClr val="lt1"/>
          </a:fontRef>
        </dgm:style>
      </dgm:prSet>
      <dgm:spPr/>
      <dgm:t>
        <a:bodyPr/>
        <a:lstStyle/>
        <a:p>
          <a:r>
            <a:rPr lang="zh-CN" altLang="en-US" dirty="0" smtClean="0">
              <a:solidFill>
                <a:schemeClr val="bg1"/>
              </a:solidFill>
              <a:effectLst>
                <a:outerShdw blurRad="50800" dist="38100" dir="5400000" algn="ctr" rotWithShape="0">
                  <a:srgbClr val="000000">
                    <a:alpha val="47000"/>
                  </a:srgbClr>
                </a:outerShdw>
              </a:effectLst>
              <a:latin typeface="Segoe UI" pitchFamily="34" charset="0"/>
              <a:ea typeface="+mj-ea"/>
              <a:cs typeface="+mj-cs"/>
            </a:rPr>
            <a:t>生命周期管理</a:t>
          </a:r>
          <a:endParaRPr lang="en-US" dirty="0">
            <a:solidFill>
              <a:schemeClr val="bg1"/>
            </a:solidFill>
            <a:effectLst>
              <a:outerShdw blurRad="50800" dist="38100" dir="5400000" algn="ctr" rotWithShape="0">
                <a:srgbClr val="000000">
                  <a:alpha val="47000"/>
                </a:srgbClr>
              </a:outerShdw>
            </a:effectLst>
            <a:latin typeface="Segoe UI" pitchFamily="34" charset="0"/>
            <a:ea typeface="+mj-ea"/>
            <a:cs typeface="+mj-cs"/>
          </a:endParaRPr>
        </a:p>
      </dgm:t>
    </dgm:pt>
    <dgm:pt modelId="{3F16EF52-FFE5-4265-9728-E16D7BF2AA92}" type="parTrans" cxnId="{16E3A5AD-4778-40BB-B677-E132453AF9CE}">
      <dgm:prSet/>
      <dgm:spPr/>
      <dgm:t>
        <a:bodyPr/>
        <a:lstStyle/>
        <a:p>
          <a:endParaRPr lang="en-US">
            <a:solidFill>
              <a:schemeClr val="bg1"/>
            </a:solidFill>
          </a:endParaRPr>
        </a:p>
      </dgm:t>
    </dgm:pt>
    <dgm:pt modelId="{9C943298-BE83-43B1-8B03-49B73E94D458}" type="sibTrans" cxnId="{16E3A5AD-4778-40BB-B677-E132453AF9CE}">
      <dgm:prSet/>
      <dgm:spPr/>
      <dgm:t>
        <a:bodyPr/>
        <a:lstStyle/>
        <a:p>
          <a:endParaRPr lang="en-US">
            <a:solidFill>
              <a:schemeClr val="bg1"/>
            </a:solidFill>
          </a:endParaRPr>
        </a:p>
      </dgm:t>
    </dgm:pt>
    <dgm:pt modelId="{D49ECE49-2EB1-4B45-AABD-09E6ED0B8ECB}">
      <dgm:prSet custT="1">
        <dgm:style>
          <a:lnRef idx="1">
            <a:schemeClr val="accent1"/>
          </a:lnRef>
          <a:fillRef idx="3">
            <a:schemeClr val="accent1"/>
          </a:fillRef>
          <a:effectRef idx="2">
            <a:schemeClr val="accent1"/>
          </a:effectRef>
          <a:fontRef idx="minor">
            <a:schemeClr val="lt1"/>
          </a:fontRef>
        </dgm:style>
      </dgm:prSet>
      <dgm:spPr/>
      <dgm:t>
        <a:bodyPr/>
        <a:lstStyle/>
        <a:p>
          <a:r>
            <a:rPr lang="zh-CN" altLang="en-US" sz="1600" b="0" dirty="0" smtClean="0">
              <a:solidFill>
                <a:schemeClr val="bg1"/>
              </a:solidFill>
              <a:latin typeface="+mj-lt"/>
            </a:rPr>
            <a:t>自动化的解决方案打包、部署与管理</a:t>
          </a:r>
          <a:endParaRPr lang="en-US" sz="1600" b="0" dirty="0" smtClean="0">
            <a:solidFill>
              <a:schemeClr val="bg1"/>
            </a:solidFill>
            <a:latin typeface="+mj-lt"/>
          </a:endParaRPr>
        </a:p>
      </dgm:t>
    </dgm:pt>
    <dgm:pt modelId="{5ADB12DB-EBB2-43B2-A13F-704C82EE08B2}" type="parTrans" cxnId="{DEF2902C-8E58-43A5-B053-D17929DFC6E3}">
      <dgm:prSet/>
      <dgm:spPr/>
      <dgm:t>
        <a:bodyPr/>
        <a:lstStyle/>
        <a:p>
          <a:endParaRPr lang="en-US">
            <a:solidFill>
              <a:schemeClr val="bg1"/>
            </a:solidFill>
          </a:endParaRPr>
        </a:p>
      </dgm:t>
    </dgm:pt>
    <dgm:pt modelId="{A3B3AB52-2C94-4A32-A284-CE0F2E71E8A5}" type="sibTrans" cxnId="{DEF2902C-8E58-43A5-B053-D17929DFC6E3}">
      <dgm:prSet/>
      <dgm:spPr/>
      <dgm:t>
        <a:bodyPr/>
        <a:lstStyle/>
        <a:p>
          <a:endParaRPr lang="en-US">
            <a:solidFill>
              <a:schemeClr val="bg1"/>
            </a:solidFill>
          </a:endParaRPr>
        </a:p>
      </dgm:t>
    </dgm:pt>
    <dgm:pt modelId="{A3DF04A3-503C-49D4-A82F-7B9A4716100E}">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zh-CN" altLang="en-US" sz="1600" b="0" dirty="0" smtClean="0">
              <a:solidFill>
                <a:schemeClr val="bg1"/>
              </a:solidFill>
              <a:latin typeface="+mj-lt"/>
            </a:rPr>
            <a:t>扩展了</a:t>
          </a:r>
          <a:r>
            <a:rPr lang="en-US" altLang="zh-CN" sz="1600" b="0" dirty="0" smtClean="0">
              <a:solidFill>
                <a:schemeClr val="bg1"/>
              </a:solidFill>
              <a:latin typeface="+mj-lt"/>
            </a:rPr>
            <a:t>Office</a:t>
          </a:r>
          <a:r>
            <a:rPr lang="zh-CN" altLang="en-US" sz="1600" b="0" dirty="0" smtClean="0">
              <a:solidFill>
                <a:schemeClr val="bg1"/>
              </a:solidFill>
              <a:latin typeface="+mj-lt"/>
            </a:rPr>
            <a:t>客户端与</a:t>
          </a:r>
          <a:r>
            <a:rPr lang="en-US" altLang="zh-CN" sz="1600" b="0" dirty="0" smtClean="0">
              <a:solidFill>
                <a:schemeClr val="bg1"/>
              </a:solidFill>
              <a:latin typeface="+mj-lt"/>
            </a:rPr>
            <a:t>SharePoint</a:t>
          </a:r>
          <a:r>
            <a:rPr lang="zh-CN" altLang="en-US" sz="1600" b="0" dirty="0" smtClean="0">
              <a:solidFill>
                <a:schemeClr val="bg1"/>
              </a:solidFill>
              <a:latin typeface="+mj-lt"/>
            </a:rPr>
            <a:t>的界面与功能</a:t>
          </a:r>
          <a:endParaRPr lang="en-US" sz="1600" b="0" dirty="0">
            <a:solidFill>
              <a:schemeClr val="bg1"/>
            </a:solidFill>
            <a:latin typeface="+mj-lt"/>
          </a:endParaRPr>
        </a:p>
      </dgm:t>
    </dgm:pt>
    <dgm:pt modelId="{F2107555-B3B7-4908-B941-F86D3C634E69}" type="sibTrans" cxnId="{20925FB2-8A2E-4799-A5DF-F0FEB7382422}">
      <dgm:prSet/>
      <dgm:spPr/>
      <dgm:t>
        <a:bodyPr/>
        <a:lstStyle/>
        <a:p>
          <a:endParaRPr lang="en-US">
            <a:solidFill>
              <a:schemeClr val="bg1"/>
            </a:solidFill>
          </a:endParaRPr>
        </a:p>
      </dgm:t>
    </dgm:pt>
    <dgm:pt modelId="{3D0BC8CD-5FEA-4708-A17A-0147E7DE4909}" type="parTrans" cxnId="{20925FB2-8A2E-4799-A5DF-F0FEB7382422}">
      <dgm:prSet/>
      <dgm:spPr/>
      <dgm:t>
        <a:bodyPr/>
        <a:lstStyle/>
        <a:p>
          <a:endParaRPr lang="en-US">
            <a:solidFill>
              <a:schemeClr val="bg1"/>
            </a:solidFill>
          </a:endParaRPr>
        </a:p>
      </dgm:t>
    </dgm:pt>
    <dgm:pt modelId="{249DE8C7-22A6-4267-957A-B6991549C5F4}" type="pres">
      <dgm:prSet presAssocID="{EC008FD4-EF5F-43D2-B559-A486DEFF8D32}" presName="Name0" presStyleCnt="0">
        <dgm:presLayoutVars>
          <dgm:dir/>
          <dgm:animLvl val="lvl"/>
          <dgm:resizeHandles val="exact"/>
        </dgm:presLayoutVars>
      </dgm:prSet>
      <dgm:spPr/>
      <dgm:t>
        <a:bodyPr/>
        <a:lstStyle/>
        <a:p>
          <a:endParaRPr lang="en-US"/>
        </a:p>
      </dgm:t>
    </dgm:pt>
    <dgm:pt modelId="{4645EFEA-EDA3-4D5E-8A95-355817B021F6}" type="pres">
      <dgm:prSet presAssocID="{FAC42135-9E0D-4DF0-A5AA-AEB0F8C56CA4}" presName="linNode" presStyleCnt="0"/>
      <dgm:spPr/>
      <dgm:t>
        <a:bodyPr/>
        <a:lstStyle/>
        <a:p>
          <a:endParaRPr lang="en-US"/>
        </a:p>
      </dgm:t>
    </dgm:pt>
    <dgm:pt modelId="{C325ADE0-67A1-4586-8408-32837C742A3D}" type="pres">
      <dgm:prSet presAssocID="{FAC42135-9E0D-4DF0-A5AA-AEB0F8C56CA4}" presName="parentText" presStyleLbl="node1" presStyleIdx="0" presStyleCnt="4">
        <dgm:presLayoutVars>
          <dgm:chMax val="1"/>
          <dgm:bulletEnabled val="1"/>
        </dgm:presLayoutVars>
      </dgm:prSet>
      <dgm:spPr/>
      <dgm:t>
        <a:bodyPr/>
        <a:lstStyle/>
        <a:p>
          <a:endParaRPr lang="en-US"/>
        </a:p>
      </dgm:t>
    </dgm:pt>
    <dgm:pt modelId="{912AE445-F8B2-46DE-A448-DE327C408542}" type="pres">
      <dgm:prSet presAssocID="{FAC42135-9E0D-4DF0-A5AA-AEB0F8C56CA4}" presName="descendantText" presStyleLbl="alignAccFollowNode1" presStyleIdx="0" presStyleCnt="4">
        <dgm:presLayoutVars>
          <dgm:bulletEnabled val="1"/>
        </dgm:presLayoutVars>
      </dgm:prSet>
      <dgm:spPr/>
      <dgm:t>
        <a:bodyPr/>
        <a:lstStyle/>
        <a:p>
          <a:endParaRPr lang="en-US"/>
        </a:p>
      </dgm:t>
    </dgm:pt>
    <dgm:pt modelId="{9764029B-3A15-4DE8-B188-EE8BDF451088}" type="pres">
      <dgm:prSet presAssocID="{148B276D-634F-46F4-957E-7D643FEE48DF}" presName="sp" presStyleCnt="0"/>
      <dgm:spPr/>
      <dgm:t>
        <a:bodyPr/>
        <a:lstStyle/>
        <a:p>
          <a:endParaRPr lang="en-US"/>
        </a:p>
      </dgm:t>
    </dgm:pt>
    <dgm:pt modelId="{C3F4E516-13F4-4BE7-B07F-6718681715DE}" type="pres">
      <dgm:prSet presAssocID="{9473EF78-A5C6-4CD1-AD72-69BCB749EC4B}" presName="linNode" presStyleCnt="0"/>
      <dgm:spPr/>
      <dgm:t>
        <a:bodyPr/>
        <a:lstStyle/>
        <a:p>
          <a:endParaRPr lang="en-US"/>
        </a:p>
      </dgm:t>
    </dgm:pt>
    <dgm:pt modelId="{FB428CFC-39C8-4D49-8BC6-DF58970E0438}" type="pres">
      <dgm:prSet presAssocID="{9473EF78-A5C6-4CD1-AD72-69BCB749EC4B}" presName="parentText" presStyleLbl="node1" presStyleIdx="1" presStyleCnt="4">
        <dgm:presLayoutVars>
          <dgm:chMax val="1"/>
          <dgm:bulletEnabled val="1"/>
        </dgm:presLayoutVars>
      </dgm:prSet>
      <dgm:spPr/>
      <dgm:t>
        <a:bodyPr/>
        <a:lstStyle/>
        <a:p>
          <a:endParaRPr lang="en-US"/>
        </a:p>
      </dgm:t>
    </dgm:pt>
    <dgm:pt modelId="{AC6B4779-D05F-42E0-80A2-1A83A9AE26BC}" type="pres">
      <dgm:prSet presAssocID="{9473EF78-A5C6-4CD1-AD72-69BCB749EC4B}" presName="descendantText" presStyleLbl="alignAccFollowNode1" presStyleIdx="1" presStyleCnt="4">
        <dgm:presLayoutVars>
          <dgm:bulletEnabled val="1"/>
        </dgm:presLayoutVars>
      </dgm:prSet>
      <dgm:spPr/>
      <dgm:t>
        <a:bodyPr/>
        <a:lstStyle/>
        <a:p>
          <a:endParaRPr lang="en-US"/>
        </a:p>
      </dgm:t>
    </dgm:pt>
    <dgm:pt modelId="{EE3652D1-C857-4FCA-A8FF-FB76C6AF5FCD}" type="pres">
      <dgm:prSet presAssocID="{BEB34984-8FA1-446C-833B-9E1DF6E4B391}" presName="sp" presStyleCnt="0"/>
      <dgm:spPr/>
      <dgm:t>
        <a:bodyPr/>
        <a:lstStyle/>
        <a:p>
          <a:endParaRPr lang="en-US"/>
        </a:p>
      </dgm:t>
    </dgm:pt>
    <dgm:pt modelId="{EF41E1DE-7870-4303-8357-E2332C556359}" type="pres">
      <dgm:prSet presAssocID="{6183FFD2-4CC1-4230-8842-96EE75A8AB15}" presName="linNode" presStyleCnt="0"/>
      <dgm:spPr/>
      <dgm:t>
        <a:bodyPr/>
        <a:lstStyle/>
        <a:p>
          <a:endParaRPr lang="en-US"/>
        </a:p>
      </dgm:t>
    </dgm:pt>
    <dgm:pt modelId="{4766120C-08DC-4BE9-B766-A5E30F104D4B}" type="pres">
      <dgm:prSet presAssocID="{6183FFD2-4CC1-4230-8842-96EE75A8AB15}" presName="parentText" presStyleLbl="node1" presStyleIdx="2" presStyleCnt="4">
        <dgm:presLayoutVars>
          <dgm:chMax val="1"/>
          <dgm:bulletEnabled val="1"/>
        </dgm:presLayoutVars>
      </dgm:prSet>
      <dgm:spPr/>
      <dgm:t>
        <a:bodyPr/>
        <a:lstStyle/>
        <a:p>
          <a:endParaRPr lang="en-US"/>
        </a:p>
      </dgm:t>
    </dgm:pt>
    <dgm:pt modelId="{B331A3D3-6723-48B4-9CC8-64330584C194}" type="pres">
      <dgm:prSet presAssocID="{6183FFD2-4CC1-4230-8842-96EE75A8AB15}" presName="descendantText" presStyleLbl="alignAccFollowNode1" presStyleIdx="2" presStyleCnt="4">
        <dgm:presLayoutVars>
          <dgm:bulletEnabled val="1"/>
        </dgm:presLayoutVars>
      </dgm:prSet>
      <dgm:spPr/>
      <dgm:t>
        <a:bodyPr/>
        <a:lstStyle/>
        <a:p>
          <a:endParaRPr lang="en-US"/>
        </a:p>
      </dgm:t>
    </dgm:pt>
    <dgm:pt modelId="{0C6AD9CA-F329-4F94-B9D8-7C64A854A075}" type="pres">
      <dgm:prSet presAssocID="{EB528537-CBEF-4AE8-85E5-4C20853B681E}" presName="sp" presStyleCnt="0"/>
      <dgm:spPr/>
      <dgm:t>
        <a:bodyPr/>
        <a:lstStyle/>
        <a:p>
          <a:endParaRPr lang="en-US"/>
        </a:p>
      </dgm:t>
    </dgm:pt>
    <dgm:pt modelId="{7B0DCA93-4B60-4131-8CFC-D54EE3F0832D}" type="pres">
      <dgm:prSet presAssocID="{92F30276-E2E9-4A6D-A6B7-8C51D03CA26F}" presName="linNode" presStyleCnt="0"/>
      <dgm:spPr/>
      <dgm:t>
        <a:bodyPr/>
        <a:lstStyle/>
        <a:p>
          <a:endParaRPr lang="en-US"/>
        </a:p>
      </dgm:t>
    </dgm:pt>
    <dgm:pt modelId="{0F1FFE73-368C-49E0-B4AA-C92820A4958D}" type="pres">
      <dgm:prSet presAssocID="{92F30276-E2E9-4A6D-A6B7-8C51D03CA26F}" presName="parentText" presStyleLbl="node1" presStyleIdx="3" presStyleCnt="4">
        <dgm:presLayoutVars>
          <dgm:chMax val="1"/>
          <dgm:bulletEnabled val="1"/>
        </dgm:presLayoutVars>
      </dgm:prSet>
      <dgm:spPr/>
      <dgm:t>
        <a:bodyPr/>
        <a:lstStyle/>
        <a:p>
          <a:endParaRPr lang="en-US"/>
        </a:p>
      </dgm:t>
    </dgm:pt>
    <dgm:pt modelId="{37093178-92D2-4BF7-9F61-7548006483A4}" type="pres">
      <dgm:prSet presAssocID="{92F30276-E2E9-4A6D-A6B7-8C51D03CA26F}" presName="descendantText" presStyleLbl="alignAccFollowNode1" presStyleIdx="3" presStyleCnt="4">
        <dgm:presLayoutVars>
          <dgm:bulletEnabled val="1"/>
        </dgm:presLayoutVars>
      </dgm:prSet>
      <dgm:spPr/>
      <dgm:t>
        <a:bodyPr/>
        <a:lstStyle/>
        <a:p>
          <a:endParaRPr lang="en-US"/>
        </a:p>
      </dgm:t>
    </dgm:pt>
  </dgm:ptLst>
  <dgm:cxnLst>
    <dgm:cxn modelId="{792C7E71-2CC2-47BF-B3B6-E862B6C9BF7A}" type="presOf" srcId="{FAC42135-9E0D-4DF0-A5AA-AEB0F8C56CA4}" destId="{C325ADE0-67A1-4586-8408-32837C742A3D}" srcOrd="0" destOrd="0" presId="urn:microsoft.com/office/officeart/2005/8/layout/vList5"/>
    <dgm:cxn modelId="{DEF2902C-8E58-43A5-B053-D17929DFC6E3}" srcId="{92F30276-E2E9-4A6D-A6B7-8C51D03CA26F}" destId="{D49ECE49-2EB1-4B45-AABD-09E6ED0B8ECB}" srcOrd="0" destOrd="0" parTransId="{5ADB12DB-EBB2-43B2-A13F-704C82EE08B2}" sibTransId="{A3B3AB52-2C94-4A32-A284-CE0F2E71E8A5}"/>
    <dgm:cxn modelId="{19922FC4-CC81-4642-95D8-46075C49707A}" srcId="{EC008FD4-EF5F-43D2-B559-A486DEFF8D32}" destId="{9473EF78-A5C6-4CD1-AD72-69BCB749EC4B}" srcOrd="1" destOrd="0" parTransId="{8FEA4964-AD66-43D4-A842-7F9D761593A7}" sibTransId="{BEB34984-8FA1-446C-833B-9E1DF6E4B391}"/>
    <dgm:cxn modelId="{20925FB2-8A2E-4799-A5DF-F0FEB7382422}" srcId="{FAC42135-9E0D-4DF0-A5AA-AEB0F8C56CA4}" destId="{A3DF04A3-503C-49D4-A82F-7B9A4716100E}" srcOrd="0" destOrd="0" parTransId="{3D0BC8CD-5FEA-4708-A17A-0147E7DE4909}" sibTransId="{F2107555-B3B7-4908-B941-F86D3C634E69}"/>
    <dgm:cxn modelId="{A8C1CE93-EAD0-4D6E-871C-0CA76EA247EB}" type="presOf" srcId="{A3DF04A3-503C-49D4-A82F-7B9A4716100E}" destId="{912AE445-F8B2-46DE-A448-DE327C408542}" srcOrd="0" destOrd="0" presId="urn:microsoft.com/office/officeart/2005/8/layout/vList5"/>
    <dgm:cxn modelId="{840141DA-6BC0-4477-A94E-A7C7594D8BAF}" type="presOf" srcId="{0772D38E-7718-4A41-8C9E-18724CED0300}" destId="{B331A3D3-6723-48B4-9CC8-64330584C194}" srcOrd="0" destOrd="0" presId="urn:microsoft.com/office/officeart/2005/8/layout/vList5"/>
    <dgm:cxn modelId="{482A3C2E-CA46-47EE-BF55-6A914D7A6B4E}" type="presOf" srcId="{D49ECE49-2EB1-4B45-AABD-09E6ED0B8ECB}" destId="{37093178-92D2-4BF7-9F61-7548006483A4}" srcOrd="0" destOrd="0" presId="urn:microsoft.com/office/officeart/2005/8/layout/vList5"/>
    <dgm:cxn modelId="{57964A14-0A85-4485-A44E-521BDE25F846}" type="presOf" srcId="{6183FFD2-4CC1-4230-8842-96EE75A8AB15}" destId="{4766120C-08DC-4BE9-B766-A5E30F104D4B}" srcOrd="0" destOrd="0" presId="urn:microsoft.com/office/officeart/2005/8/layout/vList5"/>
    <dgm:cxn modelId="{6107027D-0553-4464-9A79-C69C0928480A}" type="presOf" srcId="{EC008FD4-EF5F-43D2-B559-A486DEFF8D32}" destId="{249DE8C7-22A6-4267-957A-B6991549C5F4}" srcOrd="0" destOrd="0" presId="urn:microsoft.com/office/officeart/2005/8/layout/vList5"/>
    <dgm:cxn modelId="{F9497452-19EF-44BB-AF6A-388AD91103DB}" srcId="{6183FFD2-4CC1-4230-8842-96EE75A8AB15}" destId="{0772D38E-7718-4A41-8C9E-18724CED0300}" srcOrd="0" destOrd="0" parTransId="{C50799DB-C7BC-4FBC-BCA3-225115299ECE}" sibTransId="{7459FFFD-20E8-4D7F-AAAD-739FFCB6E189}"/>
    <dgm:cxn modelId="{DFF9E683-5786-42AE-9684-28006BF66FE1}" type="presOf" srcId="{F6205736-12EA-43E6-BF41-B0DE1A3F7E05}" destId="{AC6B4779-D05F-42E0-80A2-1A83A9AE26BC}" srcOrd="0" destOrd="0" presId="urn:microsoft.com/office/officeart/2005/8/layout/vList5"/>
    <dgm:cxn modelId="{16E3A5AD-4778-40BB-B677-E132453AF9CE}" srcId="{EC008FD4-EF5F-43D2-B559-A486DEFF8D32}" destId="{92F30276-E2E9-4A6D-A6B7-8C51D03CA26F}" srcOrd="3" destOrd="0" parTransId="{3F16EF52-FFE5-4265-9728-E16D7BF2AA92}" sibTransId="{9C943298-BE83-43B1-8B03-49B73E94D458}"/>
    <dgm:cxn modelId="{6BD8E7EE-56EC-4E27-8878-B2C0D5B58DD8}" type="presOf" srcId="{92F30276-E2E9-4A6D-A6B7-8C51D03CA26F}" destId="{0F1FFE73-368C-49E0-B4AA-C92820A4958D}" srcOrd="0" destOrd="0" presId="urn:microsoft.com/office/officeart/2005/8/layout/vList5"/>
    <dgm:cxn modelId="{E557BF94-0ACA-4BEA-AAAF-40B0B7718DF3}" srcId="{9473EF78-A5C6-4CD1-AD72-69BCB749EC4B}" destId="{F6205736-12EA-43E6-BF41-B0DE1A3F7E05}" srcOrd="0" destOrd="0" parTransId="{7539AD8C-D230-40AB-9D72-D490FFA19241}" sibTransId="{DA1F8C19-FE6A-4D09-A749-A088C0C9662F}"/>
    <dgm:cxn modelId="{C36590AE-62D7-466C-8C30-3A44881C8F1A}" srcId="{EC008FD4-EF5F-43D2-B559-A486DEFF8D32}" destId="{FAC42135-9E0D-4DF0-A5AA-AEB0F8C56CA4}" srcOrd="0" destOrd="0" parTransId="{B0845828-FE65-42F0-A41A-00957741CC9A}" sibTransId="{148B276D-634F-46F4-957E-7D643FEE48DF}"/>
    <dgm:cxn modelId="{1AFACB12-75A6-4794-BBC0-9AA39DB36DF6}" srcId="{EC008FD4-EF5F-43D2-B559-A486DEFF8D32}" destId="{6183FFD2-4CC1-4230-8842-96EE75A8AB15}" srcOrd="2" destOrd="0" parTransId="{EEF2EBF1-5686-4B39-9F9F-25670BF4AA1F}" sibTransId="{EB528537-CBEF-4AE8-85E5-4C20853B681E}"/>
    <dgm:cxn modelId="{CFFF0310-C0E0-439D-B8EB-B22154A0395F}" type="presOf" srcId="{9473EF78-A5C6-4CD1-AD72-69BCB749EC4B}" destId="{FB428CFC-39C8-4D49-8BC6-DF58970E0438}" srcOrd="0" destOrd="0" presId="urn:microsoft.com/office/officeart/2005/8/layout/vList5"/>
    <dgm:cxn modelId="{045A5BBB-C53E-43A8-917B-65CDF7C29F28}" type="presParOf" srcId="{249DE8C7-22A6-4267-957A-B6991549C5F4}" destId="{4645EFEA-EDA3-4D5E-8A95-355817B021F6}" srcOrd="0" destOrd="0" presId="urn:microsoft.com/office/officeart/2005/8/layout/vList5"/>
    <dgm:cxn modelId="{847A4387-D9C7-4C14-BBA5-56C2D2269837}" type="presParOf" srcId="{4645EFEA-EDA3-4D5E-8A95-355817B021F6}" destId="{C325ADE0-67A1-4586-8408-32837C742A3D}" srcOrd="0" destOrd="0" presId="urn:microsoft.com/office/officeart/2005/8/layout/vList5"/>
    <dgm:cxn modelId="{D09A291D-1FDD-4DE4-A7B9-BC55AA3542F5}" type="presParOf" srcId="{4645EFEA-EDA3-4D5E-8A95-355817B021F6}" destId="{912AE445-F8B2-46DE-A448-DE327C408542}" srcOrd="1" destOrd="0" presId="urn:microsoft.com/office/officeart/2005/8/layout/vList5"/>
    <dgm:cxn modelId="{C0E59D67-4956-4B3E-9832-2E4EC4A25F6B}" type="presParOf" srcId="{249DE8C7-22A6-4267-957A-B6991549C5F4}" destId="{9764029B-3A15-4DE8-B188-EE8BDF451088}" srcOrd="1" destOrd="0" presId="urn:microsoft.com/office/officeart/2005/8/layout/vList5"/>
    <dgm:cxn modelId="{58AEDC64-83DA-498E-9CA8-6726FF877E92}" type="presParOf" srcId="{249DE8C7-22A6-4267-957A-B6991549C5F4}" destId="{C3F4E516-13F4-4BE7-B07F-6718681715DE}" srcOrd="2" destOrd="0" presId="urn:microsoft.com/office/officeart/2005/8/layout/vList5"/>
    <dgm:cxn modelId="{484DAD85-36C1-47CC-A5FD-083E1F504313}" type="presParOf" srcId="{C3F4E516-13F4-4BE7-B07F-6718681715DE}" destId="{FB428CFC-39C8-4D49-8BC6-DF58970E0438}" srcOrd="0" destOrd="0" presId="urn:microsoft.com/office/officeart/2005/8/layout/vList5"/>
    <dgm:cxn modelId="{180C797E-07CB-4703-B90B-7DBDA49F4395}" type="presParOf" srcId="{C3F4E516-13F4-4BE7-B07F-6718681715DE}" destId="{AC6B4779-D05F-42E0-80A2-1A83A9AE26BC}" srcOrd="1" destOrd="0" presId="urn:microsoft.com/office/officeart/2005/8/layout/vList5"/>
    <dgm:cxn modelId="{83CF7736-9889-4561-AEAF-4D2B289CAC30}" type="presParOf" srcId="{249DE8C7-22A6-4267-957A-B6991549C5F4}" destId="{EE3652D1-C857-4FCA-A8FF-FB76C6AF5FCD}" srcOrd="3" destOrd="0" presId="urn:microsoft.com/office/officeart/2005/8/layout/vList5"/>
    <dgm:cxn modelId="{449DDC60-1245-4638-9D47-861208D50059}" type="presParOf" srcId="{249DE8C7-22A6-4267-957A-B6991549C5F4}" destId="{EF41E1DE-7870-4303-8357-E2332C556359}" srcOrd="4" destOrd="0" presId="urn:microsoft.com/office/officeart/2005/8/layout/vList5"/>
    <dgm:cxn modelId="{E375F689-B09B-4526-8AC2-B82F2A700900}" type="presParOf" srcId="{EF41E1DE-7870-4303-8357-E2332C556359}" destId="{4766120C-08DC-4BE9-B766-A5E30F104D4B}" srcOrd="0" destOrd="0" presId="urn:microsoft.com/office/officeart/2005/8/layout/vList5"/>
    <dgm:cxn modelId="{9B1CD63C-0156-40B2-9F64-22CFDB4B3BC8}" type="presParOf" srcId="{EF41E1DE-7870-4303-8357-E2332C556359}" destId="{B331A3D3-6723-48B4-9CC8-64330584C194}" srcOrd="1" destOrd="0" presId="urn:microsoft.com/office/officeart/2005/8/layout/vList5"/>
    <dgm:cxn modelId="{B3E36B45-4F39-4D07-B2CE-888801D76D6B}" type="presParOf" srcId="{249DE8C7-22A6-4267-957A-B6991549C5F4}" destId="{0C6AD9CA-F329-4F94-B9D8-7C64A854A075}" srcOrd="5" destOrd="0" presId="urn:microsoft.com/office/officeart/2005/8/layout/vList5"/>
    <dgm:cxn modelId="{08270FB7-DD1F-44BB-A685-F53F5DFC9752}" type="presParOf" srcId="{249DE8C7-22A6-4267-957A-B6991549C5F4}" destId="{7B0DCA93-4B60-4131-8CFC-D54EE3F0832D}" srcOrd="6" destOrd="0" presId="urn:microsoft.com/office/officeart/2005/8/layout/vList5"/>
    <dgm:cxn modelId="{ACDD15C2-721C-41D8-A7E8-B9AAFC3A6E40}" type="presParOf" srcId="{7B0DCA93-4B60-4131-8CFC-D54EE3F0832D}" destId="{0F1FFE73-368C-49E0-B4AA-C92820A4958D}" srcOrd="0" destOrd="0" presId="urn:microsoft.com/office/officeart/2005/8/layout/vList5"/>
    <dgm:cxn modelId="{8F8ACB73-9BB1-4C8F-8667-A6C38D7F7878}" type="presParOf" srcId="{7B0DCA93-4B60-4131-8CFC-D54EE3F0832D}" destId="{37093178-92D2-4BF7-9F61-7548006483A4}"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2AE445-F8B2-46DE-A448-DE327C408542}">
      <dsp:nvSpPr>
        <dsp:cNvPr id="0" name=""/>
        <dsp:cNvSpPr/>
      </dsp:nvSpPr>
      <dsp:spPr>
        <a:xfrm rot="5400000">
          <a:off x="4437807" y="-1748725"/>
          <a:ext cx="865792" cy="4584192"/>
        </a:xfrm>
        <a:prstGeom prst="round2SameRect">
          <a:avLst/>
        </a:prstGeom>
        <a:gradFill rotWithShape="1">
          <a:gsLst>
            <a:gs pos="0">
              <a:schemeClr val="accent1">
                <a:tint val="74000"/>
              </a:schemeClr>
            </a:gs>
            <a:gs pos="49000">
              <a:schemeClr val="accent1">
                <a:tint val="96000"/>
                <a:shade val="84000"/>
                <a:satMod val="110000"/>
              </a:schemeClr>
            </a:gs>
            <a:gs pos="49100">
              <a:schemeClr val="accent1">
                <a:shade val="55000"/>
                <a:satMod val="150000"/>
              </a:schemeClr>
            </a:gs>
            <a:gs pos="92000">
              <a:schemeClr val="accent1">
                <a:tint val="98000"/>
                <a:shade val="90000"/>
                <a:satMod val="128000"/>
              </a:schemeClr>
            </a:gs>
            <a:gs pos="100000">
              <a:schemeClr val="accent1">
                <a:tint val="90000"/>
                <a:shade val="97000"/>
                <a:satMod val="128000"/>
              </a:schemeClr>
            </a:gs>
          </a:gsLst>
          <a:lin ang="5400000" scaled="1"/>
        </a:gradFill>
        <a:ln w="11430" cap="flat" cmpd="sng" algn="ctr">
          <a:solidFill>
            <a:schemeClr val="accent1"/>
          </a:solidFill>
          <a:prstDash val="solid"/>
        </a:ln>
        <a:effectLst>
          <a:outerShdw blurRad="39000" dist="25400" dir="5400000" rotWithShape="0">
            <a:schemeClr val="accent1">
              <a:shade val="33000"/>
              <a:alpha val="83000"/>
            </a:schemeClr>
          </a:outerShdw>
        </a:effectLst>
        <a:scene3d>
          <a:camera prst="orthographicFront"/>
          <a:lightRig rig="threePt" dir="t">
            <a:rot lat="0" lon="0" rev="7500000"/>
          </a:lightRig>
        </a:scene3d>
        <a:sp3d extrusionH="190500"/>
      </dsp:spPr>
      <dsp:style>
        <a:lnRef idx="1">
          <a:schemeClr val="accent1"/>
        </a:lnRef>
        <a:fillRef idx="3">
          <a:schemeClr val="accent1"/>
        </a:fillRef>
        <a:effectRef idx="2">
          <a:schemeClr val="accent1"/>
        </a:effectRef>
        <a:fontRef idx="minor">
          <a:schemeClr val="lt1"/>
        </a:fontRef>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en-US" sz="1600" b="0" kern="1200" dirty="0" smtClean="0">
              <a:solidFill>
                <a:schemeClr val="bg1"/>
              </a:solidFill>
              <a:latin typeface="+mj-lt"/>
            </a:rPr>
            <a:t>扩展了</a:t>
          </a:r>
          <a:r>
            <a:rPr lang="en-US" altLang="zh-CN" sz="1600" b="0" kern="1200" dirty="0" smtClean="0">
              <a:solidFill>
                <a:schemeClr val="bg1"/>
              </a:solidFill>
              <a:latin typeface="+mj-lt"/>
            </a:rPr>
            <a:t>Office</a:t>
          </a:r>
          <a:r>
            <a:rPr lang="zh-CN" altLang="en-US" sz="1600" b="0" kern="1200" dirty="0" smtClean="0">
              <a:solidFill>
                <a:schemeClr val="bg1"/>
              </a:solidFill>
              <a:latin typeface="+mj-lt"/>
            </a:rPr>
            <a:t>客户端与</a:t>
          </a:r>
          <a:r>
            <a:rPr lang="en-US" altLang="zh-CN" sz="1600" b="0" kern="1200" dirty="0" smtClean="0">
              <a:solidFill>
                <a:schemeClr val="bg1"/>
              </a:solidFill>
              <a:latin typeface="+mj-lt"/>
            </a:rPr>
            <a:t>SharePoint</a:t>
          </a:r>
          <a:r>
            <a:rPr lang="zh-CN" altLang="en-US" sz="1600" b="0" kern="1200" dirty="0" smtClean="0">
              <a:solidFill>
                <a:schemeClr val="bg1"/>
              </a:solidFill>
              <a:latin typeface="+mj-lt"/>
            </a:rPr>
            <a:t>的界面与功能</a:t>
          </a:r>
          <a:endParaRPr lang="en-US" sz="1600" b="0" kern="1200" dirty="0">
            <a:solidFill>
              <a:schemeClr val="bg1"/>
            </a:solidFill>
            <a:latin typeface="+mj-lt"/>
          </a:endParaRPr>
        </a:p>
      </dsp:txBody>
      <dsp:txXfrm rot="5400000">
        <a:off x="4437807" y="-1748725"/>
        <a:ext cx="865792" cy="4584192"/>
      </dsp:txXfrm>
    </dsp:sp>
    <dsp:sp modelId="{C325ADE0-67A1-4586-8408-32837C742A3D}">
      <dsp:nvSpPr>
        <dsp:cNvPr id="0" name=""/>
        <dsp:cNvSpPr/>
      </dsp:nvSpPr>
      <dsp:spPr>
        <a:xfrm>
          <a:off x="0" y="2250"/>
          <a:ext cx="2578608" cy="1082240"/>
        </a:xfrm>
        <a:prstGeom prst="roundRect">
          <a:avLst/>
        </a:prstGeom>
        <a:gradFill rotWithShape="1">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lin ang="5400000" scaled="1"/>
        </a:gradFill>
        <a:ln w="11430" cap="flat" cmpd="sng" algn="ctr">
          <a:solidFill>
            <a:schemeClr val="accent3"/>
          </a:solidFill>
          <a:prstDash val="solid"/>
        </a:ln>
        <a:effectLst>
          <a:outerShdw blurRad="39000" dist="25400" dir="5400000" rotWithShape="0">
            <a:schemeClr val="accent3">
              <a:shade val="33000"/>
              <a:alpha val="83000"/>
            </a:schemeClr>
          </a:outerShdw>
        </a:effectLst>
        <a:scene3d>
          <a:camera prst="orthographicFront"/>
          <a:lightRig rig="threePt" dir="t">
            <a:rot lat="0" lon="0" rev="7500000"/>
          </a:lightRig>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zh-CN" altLang="en-US" sz="2900" kern="1200" dirty="0" smtClean="0">
              <a:solidFill>
                <a:schemeClr val="bg1"/>
              </a:solidFill>
              <a:effectLst>
                <a:outerShdw blurRad="50800" dist="38100" dir="5400000" algn="ctr" rotWithShape="0">
                  <a:srgbClr val="000000">
                    <a:alpha val="47000"/>
                  </a:srgbClr>
                </a:outerShdw>
              </a:effectLst>
              <a:latin typeface="Segoe UI" pitchFamily="34" charset="0"/>
              <a:ea typeface="+mj-ea"/>
              <a:cs typeface="+mj-cs"/>
            </a:rPr>
            <a:t>界面集成</a:t>
          </a:r>
          <a:endParaRPr lang="en-US" sz="2900" kern="1200" dirty="0" smtClean="0">
            <a:solidFill>
              <a:schemeClr val="bg1"/>
            </a:solidFill>
            <a:effectLst>
              <a:outerShdw blurRad="50800" dist="38100" dir="5400000" algn="ctr" rotWithShape="0">
                <a:srgbClr val="000000">
                  <a:alpha val="47000"/>
                </a:srgbClr>
              </a:outerShdw>
            </a:effectLst>
            <a:latin typeface="Segoe UI" pitchFamily="34" charset="0"/>
            <a:ea typeface="+mj-ea"/>
            <a:cs typeface="+mj-cs"/>
          </a:endParaRPr>
        </a:p>
      </dsp:txBody>
      <dsp:txXfrm>
        <a:off x="0" y="2250"/>
        <a:ext cx="2578608" cy="1082240"/>
      </dsp:txXfrm>
    </dsp:sp>
    <dsp:sp modelId="{AC6B4779-D05F-42E0-80A2-1A83A9AE26BC}">
      <dsp:nvSpPr>
        <dsp:cNvPr id="0" name=""/>
        <dsp:cNvSpPr/>
      </dsp:nvSpPr>
      <dsp:spPr>
        <a:xfrm rot="5400000">
          <a:off x="4437807" y="-612372"/>
          <a:ext cx="865792" cy="4584192"/>
        </a:xfrm>
        <a:prstGeom prst="round2SameRect">
          <a:avLst/>
        </a:prstGeom>
        <a:gradFill rotWithShape="1">
          <a:gsLst>
            <a:gs pos="0">
              <a:schemeClr val="accent1">
                <a:tint val="74000"/>
              </a:schemeClr>
            </a:gs>
            <a:gs pos="49000">
              <a:schemeClr val="accent1">
                <a:tint val="96000"/>
                <a:shade val="84000"/>
                <a:satMod val="110000"/>
              </a:schemeClr>
            </a:gs>
            <a:gs pos="49100">
              <a:schemeClr val="accent1">
                <a:shade val="55000"/>
                <a:satMod val="150000"/>
              </a:schemeClr>
            </a:gs>
            <a:gs pos="92000">
              <a:schemeClr val="accent1">
                <a:tint val="98000"/>
                <a:shade val="90000"/>
                <a:satMod val="128000"/>
              </a:schemeClr>
            </a:gs>
            <a:gs pos="100000">
              <a:schemeClr val="accent1">
                <a:tint val="90000"/>
                <a:shade val="97000"/>
                <a:satMod val="128000"/>
              </a:schemeClr>
            </a:gs>
          </a:gsLst>
          <a:lin ang="5400000" scaled="1"/>
        </a:gradFill>
        <a:ln w="11430" cap="flat" cmpd="sng" algn="ctr">
          <a:solidFill>
            <a:schemeClr val="accent1"/>
          </a:solidFill>
          <a:prstDash val="solid"/>
        </a:ln>
        <a:effectLst>
          <a:outerShdw blurRad="39000" dist="25400" dir="5400000" rotWithShape="0">
            <a:schemeClr val="accent1">
              <a:shade val="33000"/>
              <a:alpha val="83000"/>
            </a:schemeClr>
          </a:outerShdw>
        </a:effectLst>
        <a:scene3d>
          <a:camera prst="orthographicFront"/>
          <a:lightRig rig="threePt" dir="t">
            <a:rot lat="0" lon="0" rev="7500000"/>
          </a:lightRig>
        </a:scene3d>
        <a:sp3d extrusionH="190500"/>
      </dsp:spPr>
      <dsp:style>
        <a:lnRef idx="1">
          <a:schemeClr val="accent1"/>
        </a:lnRef>
        <a:fillRef idx="3">
          <a:schemeClr val="accent1"/>
        </a:fillRef>
        <a:effectRef idx="2">
          <a:schemeClr val="accent1"/>
        </a:effectRef>
        <a:fontRef idx="minor">
          <a:schemeClr val="lt1"/>
        </a:fontRef>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en-US" sz="1600" b="0" kern="1200" dirty="0" smtClean="0">
              <a:solidFill>
                <a:schemeClr val="bg1"/>
              </a:solidFill>
              <a:latin typeface="+mj-lt"/>
            </a:rPr>
            <a:t>对数据库、</a:t>
          </a:r>
          <a:r>
            <a:rPr lang="en-US" altLang="zh-CN" sz="1600" b="0" kern="1200" dirty="0" smtClean="0">
              <a:solidFill>
                <a:schemeClr val="bg1"/>
              </a:solidFill>
              <a:latin typeface="+mj-lt"/>
            </a:rPr>
            <a:t>WCF/Web Services</a:t>
          </a:r>
          <a:r>
            <a:rPr lang="zh-CN" altLang="en-US" sz="1600" b="0" kern="1200" dirty="0" smtClean="0">
              <a:solidFill>
                <a:schemeClr val="bg1"/>
              </a:solidFill>
              <a:latin typeface="+mj-lt"/>
            </a:rPr>
            <a:t>、</a:t>
          </a:r>
          <a:r>
            <a:rPr lang="en-US" altLang="zh-CN" sz="1600" b="0" kern="1200" dirty="0" smtClean="0">
              <a:solidFill>
                <a:schemeClr val="bg1"/>
              </a:solidFill>
              <a:latin typeface="+mj-lt"/>
            </a:rPr>
            <a:t>.NET</a:t>
          </a:r>
          <a:r>
            <a:rPr lang="zh-CN" altLang="en-US" sz="1600" b="0" kern="1200" dirty="0" smtClean="0">
              <a:solidFill>
                <a:schemeClr val="bg1"/>
              </a:solidFill>
              <a:latin typeface="+mj-lt"/>
            </a:rPr>
            <a:t>进行数据获取</a:t>
          </a:r>
          <a:r>
            <a:rPr lang="en-US" altLang="zh-CN" sz="1600" b="0" kern="1200" dirty="0" smtClean="0">
              <a:solidFill>
                <a:schemeClr val="bg1"/>
              </a:solidFill>
              <a:latin typeface="+mj-lt"/>
            </a:rPr>
            <a:t>/</a:t>
          </a:r>
          <a:r>
            <a:rPr lang="zh-CN" altLang="en-US" sz="1600" b="0" kern="1200" dirty="0" smtClean="0">
              <a:solidFill>
                <a:schemeClr val="bg1"/>
              </a:solidFill>
              <a:latin typeface="+mj-lt"/>
            </a:rPr>
            <a:t>写回</a:t>
          </a:r>
          <a:endParaRPr lang="en-US" sz="1600" b="0" kern="1200" dirty="0">
            <a:solidFill>
              <a:schemeClr val="bg1"/>
            </a:solidFill>
            <a:latin typeface="+mj-lt"/>
          </a:endParaRPr>
        </a:p>
      </dsp:txBody>
      <dsp:txXfrm rot="5400000">
        <a:off x="4437807" y="-612372"/>
        <a:ext cx="865792" cy="4584192"/>
      </dsp:txXfrm>
    </dsp:sp>
    <dsp:sp modelId="{FB428CFC-39C8-4D49-8BC6-DF58970E0438}">
      <dsp:nvSpPr>
        <dsp:cNvPr id="0" name=""/>
        <dsp:cNvSpPr/>
      </dsp:nvSpPr>
      <dsp:spPr>
        <a:xfrm>
          <a:off x="0" y="1138603"/>
          <a:ext cx="2578608" cy="1082240"/>
        </a:xfrm>
        <a:prstGeom prst="roundRect">
          <a:avLst/>
        </a:prstGeom>
        <a:gradFill rotWithShape="1">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ln w="11430" cap="flat" cmpd="sng" algn="ctr">
          <a:solidFill>
            <a:schemeClr val="accent2"/>
          </a:solidFill>
          <a:prstDash val="solid"/>
        </a:ln>
        <a:effectLst>
          <a:outerShdw blurRad="39000" dist="25400" dir="5400000" rotWithShape="0">
            <a:schemeClr val="accent2">
              <a:shade val="33000"/>
              <a:alpha val="83000"/>
            </a:schemeClr>
          </a:outerShdw>
        </a:effectLst>
        <a:scene3d>
          <a:camera prst="orthographicFront"/>
          <a:lightRig rig="threePt" dir="t">
            <a:rot lat="0" lon="0" rev="7500000"/>
          </a:lightRig>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zh-CN" altLang="en-US" sz="2900" kern="1200" dirty="0" smtClean="0">
              <a:solidFill>
                <a:schemeClr val="bg1"/>
              </a:solidFill>
              <a:effectLst>
                <a:outerShdw blurRad="50800" dist="38100" dir="5400000" algn="ctr" rotWithShape="0">
                  <a:srgbClr val="000000">
                    <a:alpha val="47000"/>
                  </a:srgbClr>
                </a:outerShdw>
              </a:effectLst>
              <a:latin typeface="Segoe UI" pitchFamily="34" charset="0"/>
              <a:ea typeface="+mj-ea"/>
              <a:cs typeface="+mj-cs"/>
            </a:rPr>
            <a:t>连接能力</a:t>
          </a:r>
          <a:endParaRPr lang="en-US" sz="2900" kern="1200" dirty="0">
            <a:solidFill>
              <a:schemeClr val="bg1"/>
            </a:solidFill>
            <a:effectLst>
              <a:outerShdw blurRad="50800" dist="38100" dir="5400000" algn="ctr" rotWithShape="0">
                <a:srgbClr val="000000">
                  <a:alpha val="47000"/>
                </a:srgbClr>
              </a:outerShdw>
            </a:effectLst>
            <a:latin typeface="Segoe UI" pitchFamily="34" charset="0"/>
            <a:ea typeface="+mj-ea"/>
            <a:cs typeface="+mj-cs"/>
          </a:endParaRPr>
        </a:p>
      </dsp:txBody>
      <dsp:txXfrm>
        <a:off x="0" y="1138603"/>
        <a:ext cx="2578608" cy="1082240"/>
      </dsp:txXfrm>
    </dsp:sp>
    <dsp:sp modelId="{B331A3D3-6723-48B4-9CC8-64330584C194}">
      <dsp:nvSpPr>
        <dsp:cNvPr id="0" name=""/>
        <dsp:cNvSpPr/>
      </dsp:nvSpPr>
      <dsp:spPr>
        <a:xfrm rot="5400000">
          <a:off x="4437807" y="523980"/>
          <a:ext cx="865792" cy="4584192"/>
        </a:xfrm>
        <a:prstGeom prst="round2SameRect">
          <a:avLst/>
        </a:prstGeom>
        <a:gradFill rotWithShape="1">
          <a:gsLst>
            <a:gs pos="0">
              <a:schemeClr val="accent1">
                <a:tint val="74000"/>
              </a:schemeClr>
            </a:gs>
            <a:gs pos="49000">
              <a:schemeClr val="accent1">
                <a:tint val="96000"/>
                <a:shade val="84000"/>
                <a:satMod val="110000"/>
              </a:schemeClr>
            </a:gs>
            <a:gs pos="49100">
              <a:schemeClr val="accent1">
                <a:shade val="55000"/>
                <a:satMod val="150000"/>
              </a:schemeClr>
            </a:gs>
            <a:gs pos="92000">
              <a:schemeClr val="accent1">
                <a:tint val="98000"/>
                <a:shade val="90000"/>
                <a:satMod val="128000"/>
              </a:schemeClr>
            </a:gs>
            <a:gs pos="100000">
              <a:schemeClr val="accent1">
                <a:tint val="90000"/>
                <a:shade val="97000"/>
                <a:satMod val="128000"/>
              </a:schemeClr>
            </a:gs>
          </a:gsLst>
          <a:lin ang="5400000" scaled="1"/>
        </a:gradFill>
        <a:ln w="11430" cap="flat" cmpd="sng" algn="ctr">
          <a:solidFill>
            <a:schemeClr val="accent1"/>
          </a:solidFill>
          <a:prstDash val="solid"/>
        </a:ln>
        <a:effectLst>
          <a:outerShdw blurRad="39000" dist="25400" dir="5400000" rotWithShape="0">
            <a:schemeClr val="accent1">
              <a:shade val="33000"/>
              <a:alpha val="83000"/>
            </a:schemeClr>
          </a:outerShdw>
        </a:effectLst>
        <a:scene3d>
          <a:camera prst="orthographicFront"/>
          <a:lightRig rig="threePt" dir="t">
            <a:rot lat="0" lon="0" rev="7500000"/>
          </a:lightRig>
        </a:scene3d>
        <a:sp3d extrusionH="190500"/>
      </dsp:spPr>
      <dsp:style>
        <a:lnRef idx="1">
          <a:schemeClr val="accent1"/>
        </a:lnRef>
        <a:fillRef idx="3">
          <a:schemeClr val="accent1"/>
        </a:fillRef>
        <a:effectRef idx="2">
          <a:schemeClr val="accent1"/>
        </a:effectRef>
        <a:fontRef idx="minor">
          <a:schemeClr val="lt1"/>
        </a:fontRef>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en-US" sz="1600" b="0" kern="1200" dirty="0" smtClean="0">
              <a:solidFill>
                <a:schemeClr val="bg1"/>
              </a:solidFill>
              <a:latin typeface="+mj-lt"/>
            </a:rPr>
            <a:t>为从简单到复杂的解决方案都提供了集成工具</a:t>
          </a:r>
          <a:endParaRPr lang="en-US" sz="1600" b="0" kern="1200" dirty="0">
            <a:solidFill>
              <a:schemeClr val="bg1"/>
            </a:solidFill>
            <a:latin typeface="+mj-lt"/>
          </a:endParaRPr>
        </a:p>
      </dsp:txBody>
      <dsp:txXfrm rot="5400000">
        <a:off x="4437807" y="523980"/>
        <a:ext cx="865792" cy="4584192"/>
      </dsp:txXfrm>
    </dsp:sp>
    <dsp:sp modelId="{4766120C-08DC-4BE9-B766-A5E30F104D4B}">
      <dsp:nvSpPr>
        <dsp:cNvPr id="0" name=""/>
        <dsp:cNvSpPr/>
      </dsp:nvSpPr>
      <dsp:spPr>
        <a:xfrm>
          <a:off x="0" y="2274956"/>
          <a:ext cx="2578608" cy="1082240"/>
        </a:xfrm>
        <a:prstGeom prst="roundRect">
          <a:avLst/>
        </a:prstGeom>
        <a:gradFill rotWithShape="1">
          <a:gsLst>
            <a:gs pos="0">
              <a:schemeClr val="accent1">
                <a:tint val="74000"/>
              </a:schemeClr>
            </a:gs>
            <a:gs pos="49000">
              <a:schemeClr val="accent1">
                <a:tint val="96000"/>
                <a:shade val="84000"/>
                <a:satMod val="110000"/>
              </a:schemeClr>
            </a:gs>
            <a:gs pos="49100">
              <a:schemeClr val="accent1">
                <a:shade val="55000"/>
                <a:satMod val="150000"/>
              </a:schemeClr>
            </a:gs>
            <a:gs pos="92000">
              <a:schemeClr val="accent1">
                <a:tint val="98000"/>
                <a:shade val="90000"/>
                <a:satMod val="128000"/>
              </a:schemeClr>
            </a:gs>
            <a:gs pos="100000">
              <a:schemeClr val="accent1">
                <a:tint val="90000"/>
                <a:shade val="97000"/>
                <a:satMod val="128000"/>
              </a:schemeClr>
            </a:gs>
          </a:gsLst>
          <a:lin ang="5400000" scaled="1"/>
        </a:gradFill>
        <a:ln w="11430" cap="flat" cmpd="sng" algn="ctr">
          <a:solidFill>
            <a:schemeClr val="accent1"/>
          </a:solidFill>
          <a:prstDash val="solid"/>
        </a:ln>
        <a:effectLst>
          <a:outerShdw blurRad="39000" dist="25400" dir="5400000" rotWithShape="0">
            <a:schemeClr val="accent1">
              <a:shade val="33000"/>
              <a:alpha val="83000"/>
            </a:schemeClr>
          </a:outerShdw>
        </a:effectLst>
        <a:scene3d>
          <a:camera prst="orthographicFront"/>
          <a:lightRig rig="threePt" dir="t">
            <a:rot lat="0" lon="0" rev="7500000"/>
          </a:lightRig>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zh-CN" altLang="en-US" sz="2900" kern="1200" dirty="0" smtClean="0">
              <a:solidFill>
                <a:schemeClr val="bg1"/>
              </a:solidFill>
              <a:effectLst>
                <a:outerShdw blurRad="50800" dist="38100" dir="5400000" algn="ctr" rotWithShape="0">
                  <a:srgbClr val="000000">
                    <a:alpha val="47000"/>
                  </a:srgbClr>
                </a:outerShdw>
              </a:effectLst>
              <a:latin typeface="Segoe UI" pitchFamily="34" charset="0"/>
              <a:ea typeface="+mj-ea"/>
              <a:cs typeface="+mj-cs"/>
            </a:rPr>
            <a:t>工具支持</a:t>
          </a:r>
          <a:endParaRPr lang="en-US" sz="2900" kern="1200" dirty="0">
            <a:solidFill>
              <a:schemeClr val="bg1"/>
            </a:solidFill>
            <a:effectLst>
              <a:outerShdw blurRad="50800" dist="38100" dir="5400000" algn="ctr" rotWithShape="0">
                <a:srgbClr val="000000">
                  <a:alpha val="47000"/>
                </a:srgbClr>
              </a:outerShdw>
            </a:effectLst>
            <a:latin typeface="Segoe UI" pitchFamily="34" charset="0"/>
            <a:ea typeface="+mj-ea"/>
            <a:cs typeface="+mj-cs"/>
          </a:endParaRPr>
        </a:p>
      </dsp:txBody>
      <dsp:txXfrm>
        <a:off x="0" y="2274956"/>
        <a:ext cx="2578608" cy="1082240"/>
      </dsp:txXfrm>
    </dsp:sp>
    <dsp:sp modelId="{37093178-92D2-4BF7-9F61-7548006483A4}">
      <dsp:nvSpPr>
        <dsp:cNvPr id="0" name=""/>
        <dsp:cNvSpPr/>
      </dsp:nvSpPr>
      <dsp:spPr>
        <a:xfrm rot="5400000">
          <a:off x="4437807" y="1660333"/>
          <a:ext cx="865792" cy="4584192"/>
        </a:xfrm>
        <a:prstGeom prst="round2SameRect">
          <a:avLst/>
        </a:prstGeom>
        <a:gradFill rotWithShape="1">
          <a:gsLst>
            <a:gs pos="0">
              <a:schemeClr val="accent1">
                <a:tint val="74000"/>
              </a:schemeClr>
            </a:gs>
            <a:gs pos="49000">
              <a:schemeClr val="accent1">
                <a:tint val="96000"/>
                <a:shade val="84000"/>
                <a:satMod val="110000"/>
              </a:schemeClr>
            </a:gs>
            <a:gs pos="49100">
              <a:schemeClr val="accent1">
                <a:shade val="55000"/>
                <a:satMod val="150000"/>
              </a:schemeClr>
            </a:gs>
            <a:gs pos="92000">
              <a:schemeClr val="accent1">
                <a:tint val="98000"/>
                <a:shade val="90000"/>
                <a:satMod val="128000"/>
              </a:schemeClr>
            </a:gs>
            <a:gs pos="100000">
              <a:schemeClr val="accent1">
                <a:tint val="90000"/>
                <a:shade val="97000"/>
                <a:satMod val="128000"/>
              </a:schemeClr>
            </a:gs>
          </a:gsLst>
          <a:lin ang="5400000" scaled="1"/>
        </a:gradFill>
        <a:ln w="11430" cap="flat" cmpd="sng" algn="ctr">
          <a:solidFill>
            <a:schemeClr val="accent1"/>
          </a:solidFill>
          <a:prstDash val="solid"/>
        </a:ln>
        <a:effectLst>
          <a:outerShdw blurRad="39000" dist="25400" dir="5400000" rotWithShape="0">
            <a:schemeClr val="accent1">
              <a:shade val="33000"/>
              <a:alpha val="83000"/>
            </a:schemeClr>
          </a:outerShdw>
        </a:effectLst>
        <a:scene3d>
          <a:camera prst="orthographicFront"/>
          <a:lightRig rig="threePt" dir="t">
            <a:rot lat="0" lon="0" rev="7500000"/>
          </a:lightRig>
        </a:scene3d>
        <a:sp3d extrusionH="190500"/>
      </dsp:spPr>
      <dsp:style>
        <a:lnRef idx="1">
          <a:schemeClr val="accent1"/>
        </a:lnRef>
        <a:fillRef idx="3">
          <a:schemeClr val="accent1"/>
        </a:fillRef>
        <a:effectRef idx="2">
          <a:schemeClr val="accent1"/>
        </a:effectRef>
        <a:fontRef idx="minor">
          <a:schemeClr val="lt1"/>
        </a:fontRef>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en-US" sz="1600" b="0" kern="1200" dirty="0" smtClean="0">
              <a:solidFill>
                <a:schemeClr val="bg1"/>
              </a:solidFill>
              <a:latin typeface="+mj-lt"/>
            </a:rPr>
            <a:t>自动化的解决方案打包、部署与管理</a:t>
          </a:r>
          <a:endParaRPr lang="en-US" sz="1600" b="0" kern="1200" dirty="0" smtClean="0">
            <a:solidFill>
              <a:schemeClr val="bg1"/>
            </a:solidFill>
            <a:latin typeface="+mj-lt"/>
          </a:endParaRPr>
        </a:p>
      </dsp:txBody>
      <dsp:txXfrm rot="5400000">
        <a:off x="4437807" y="1660333"/>
        <a:ext cx="865792" cy="4584192"/>
      </dsp:txXfrm>
    </dsp:sp>
    <dsp:sp modelId="{0F1FFE73-368C-49E0-B4AA-C92820A4958D}">
      <dsp:nvSpPr>
        <dsp:cNvPr id="0" name=""/>
        <dsp:cNvSpPr/>
      </dsp:nvSpPr>
      <dsp:spPr>
        <a:xfrm>
          <a:off x="0" y="3411308"/>
          <a:ext cx="2578608" cy="1082240"/>
        </a:xfrm>
        <a:prstGeom prst="roundRect">
          <a:avLst/>
        </a:prstGeom>
        <a:gradFill rotWithShape="1">
          <a:gsLst>
            <a:gs pos="0">
              <a:schemeClr val="accent6">
                <a:tint val="74000"/>
              </a:schemeClr>
            </a:gs>
            <a:gs pos="49000">
              <a:schemeClr val="accent6">
                <a:tint val="96000"/>
                <a:shade val="84000"/>
                <a:satMod val="110000"/>
              </a:schemeClr>
            </a:gs>
            <a:gs pos="49100">
              <a:schemeClr val="accent6">
                <a:shade val="55000"/>
                <a:satMod val="150000"/>
              </a:schemeClr>
            </a:gs>
            <a:gs pos="92000">
              <a:schemeClr val="accent6">
                <a:tint val="98000"/>
                <a:shade val="90000"/>
                <a:satMod val="128000"/>
              </a:schemeClr>
            </a:gs>
            <a:gs pos="100000">
              <a:schemeClr val="accent6">
                <a:tint val="90000"/>
                <a:shade val="97000"/>
                <a:satMod val="128000"/>
              </a:schemeClr>
            </a:gs>
          </a:gsLst>
          <a:lin ang="5400000" scaled="1"/>
        </a:gradFill>
        <a:ln w="11430" cap="flat" cmpd="sng" algn="ctr">
          <a:solidFill>
            <a:schemeClr val="accent6"/>
          </a:solidFill>
          <a:prstDash val="solid"/>
        </a:ln>
        <a:effectLst>
          <a:outerShdw blurRad="39000" dist="25400" dir="5400000" rotWithShape="0">
            <a:schemeClr val="accent6">
              <a:shade val="33000"/>
              <a:alpha val="83000"/>
            </a:schemeClr>
          </a:outerShdw>
        </a:effectLst>
        <a:scene3d>
          <a:camera prst="orthographicFront"/>
          <a:lightRig rig="threePt" dir="t">
            <a:rot lat="0" lon="0" rev="7500000"/>
          </a:lightRig>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zh-CN" altLang="en-US" sz="2900" kern="1200" dirty="0" smtClean="0">
              <a:solidFill>
                <a:schemeClr val="bg1"/>
              </a:solidFill>
              <a:effectLst>
                <a:outerShdw blurRad="50800" dist="38100" dir="5400000" algn="ctr" rotWithShape="0">
                  <a:srgbClr val="000000">
                    <a:alpha val="47000"/>
                  </a:srgbClr>
                </a:outerShdw>
              </a:effectLst>
              <a:latin typeface="Segoe UI" pitchFamily="34" charset="0"/>
              <a:ea typeface="+mj-ea"/>
              <a:cs typeface="+mj-cs"/>
            </a:rPr>
            <a:t>生命周期管理</a:t>
          </a:r>
          <a:endParaRPr lang="en-US" sz="2900" kern="1200" dirty="0">
            <a:solidFill>
              <a:schemeClr val="bg1"/>
            </a:solidFill>
            <a:effectLst>
              <a:outerShdw blurRad="50800" dist="38100" dir="5400000" algn="ctr" rotWithShape="0">
                <a:srgbClr val="000000">
                  <a:alpha val="47000"/>
                </a:srgbClr>
              </a:outerShdw>
            </a:effectLst>
            <a:latin typeface="Segoe UI" pitchFamily="34" charset="0"/>
            <a:ea typeface="+mj-ea"/>
            <a:cs typeface="+mj-cs"/>
          </a:endParaRPr>
        </a:p>
      </dsp:txBody>
      <dsp:txXfrm>
        <a:off x="0" y="3411308"/>
        <a:ext cx="2578608" cy="108224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1E5CC-A4E8-45B6-A741-BF80DCD61C77}" type="slidenum">
              <a:rPr lang="en-US" smtClean="0"/>
              <a:pPr/>
              <a:t>12</a:t>
            </a:fld>
            <a:endParaRPr lang="en-US" dirty="0"/>
          </a:p>
        </p:txBody>
      </p:sp>
    </p:spTree>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978AB3-6E7E-4CC4-9903-9335E7E5F24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978AB3-6E7E-4CC4-9903-9335E7E5F24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07/7/12/main" xmlns="" val="811905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07/7/12/main" xmlns="" val="4240561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15.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harepoint.microsoft.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blog.joycode.com/kaneboy" TargetMode="External"/><Relationship Id="rId4" Type="http://schemas.openxmlformats.org/officeDocument/2006/relationships/hyperlink" Target="http://blogs.msdn.com/sharepoint"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工具特性概览</a:t>
            </a:r>
            <a:endParaRPr lang="en-US" b="0" dirty="0"/>
          </a:p>
        </p:txBody>
      </p:sp>
      <p:sp>
        <p:nvSpPr>
          <p:cNvPr id="14" name="Content Placeholder 11"/>
          <p:cNvSpPr txBox="1">
            <a:spLocks/>
          </p:cNvSpPr>
          <p:nvPr/>
        </p:nvSpPr>
        <p:spPr>
          <a:xfrm>
            <a:off x="4648200" y="4114800"/>
            <a:ext cx="4041775" cy="3951288"/>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lang="en-US" sz="2400" dirty="0" smtClean="0"/>
          </a:p>
        </p:txBody>
      </p:sp>
      <p:graphicFrame>
        <p:nvGraphicFramePr>
          <p:cNvPr id="6" name="Content Placeholder 3"/>
          <p:cNvGraphicFramePr>
            <a:graphicFrameLocks noGrp="1"/>
          </p:cNvGraphicFramePr>
          <p:nvPr>
            <p:ph idx="1"/>
            <p:extLst>
              <p:ext uri="{D42A27DB-BD31-4B8C-83A1-F6EECF244321}">
                <p14:modId xmlns:p14="http://schemas.microsoft.com/office/powerpoint/2007/7/12/main" xmlns="" val="2504968577"/>
              </p:ext>
            </p:extLst>
          </p:nvPr>
        </p:nvGraphicFramePr>
        <p:xfrm>
          <a:off x="428596" y="1030982"/>
          <a:ext cx="8501123" cy="2400168"/>
        </p:xfrm>
        <a:graphic>
          <a:graphicData uri="http://schemas.openxmlformats.org/drawingml/2006/table">
            <a:tbl>
              <a:tblPr firstRow="1" bandRow="1">
                <a:tableStyleId>{5C22544A-7EE6-4342-B048-85BDC9FD1C3A}</a:tableStyleId>
              </a:tblPr>
              <a:tblGrid>
                <a:gridCol w="3214710"/>
                <a:gridCol w="2429478"/>
                <a:gridCol w="2130342"/>
                <a:gridCol w="726593"/>
              </a:tblGrid>
              <a:tr h="78472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1400" b="0" kern="120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endParaRPr>
                    </a:p>
                    <a:p>
                      <a:pPr marL="0" marR="0" indent="0" algn="l" defTabSz="914363" rtl="0" eaLnBrk="1" fontAlgn="auto" latinLnBrk="0" hangingPunct="1">
                        <a:lnSpc>
                          <a:spcPct val="100000"/>
                        </a:lnSpc>
                        <a:spcBef>
                          <a:spcPts val="0"/>
                        </a:spcBef>
                        <a:spcAft>
                          <a:spcPts val="0"/>
                        </a:spcAft>
                        <a:buClrTx/>
                        <a:buSzTx/>
                        <a:buFontTx/>
                        <a:buNone/>
                        <a:tabLst/>
                        <a:defRPr/>
                      </a:pPr>
                      <a:r>
                        <a:rPr lang="zh-CN" altLang="en-US" sz="2000" b="0" kern="120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rPr>
                        <a:t>特性</a:t>
                      </a:r>
                      <a:endParaRPr lang="en-US" sz="1400" dirty="0"/>
                    </a:p>
                  </a:txBody>
                  <a:tcPr>
                    <a:lnT w="38100" cap="flat" cmpd="sng" algn="ctr">
                      <a:noFill/>
                      <a:prstDash val="solid"/>
                      <a:round/>
                      <a:headEnd type="none" w="med" len="med"/>
                      <a:tailEnd type="none" w="med" len="med"/>
                    </a:lnT>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rPr>
                        <a:t>SharePoint </a:t>
                      </a:r>
                    </a:p>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rPr>
                        <a:t>Designer</a:t>
                      </a:r>
                      <a:endParaRPr lang="en-US" sz="2000" b="0" kern="1200" dirty="0">
                        <a:solidFill>
                          <a:schemeClr val="lt1"/>
                        </a:solidFill>
                        <a:effectLst>
                          <a:outerShdw blurRad="50800" dist="38100" dir="5400000" algn="ctr" rotWithShape="0">
                            <a:srgbClr val="000000">
                              <a:alpha val="47000"/>
                            </a:srgbClr>
                          </a:outerShdw>
                        </a:effectLst>
                        <a:latin typeface="Segoe UI" pitchFamily="34" charset="0"/>
                        <a:ea typeface="+mn-ea"/>
                        <a:cs typeface="+mn-cs"/>
                      </a:endParaRPr>
                    </a:p>
                  </a:txBody>
                  <a:tcPr>
                    <a:lnT w="38100" cap="flat" cmpd="sng" algn="ctr">
                      <a:noFill/>
                      <a:prstDash val="solid"/>
                      <a:round/>
                      <a:headEnd type="none" w="med" len="med"/>
                      <a:tailEnd type="none" w="med" len="med"/>
                    </a:lnT>
                    <a:solidFill>
                      <a:schemeClr val="accent3"/>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rPr>
                        <a:t>Visual </a:t>
                      </a:r>
                    </a:p>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rPr>
                        <a:t>Studio</a:t>
                      </a:r>
                      <a:endParaRPr lang="en-US" sz="2000" b="0" kern="1200" dirty="0">
                        <a:solidFill>
                          <a:schemeClr val="lt1"/>
                        </a:solidFill>
                        <a:effectLst>
                          <a:outerShdw blurRad="50800" dist="38100" dir="5400000" algn="ctr" rotWithShape="0">
                            <a:srgbClr val="000000">
                              <a:alpha val="47000"/>
                            </a:srgbClr>
                          </a:outerShdw>
                        </a:effectLst>
                        <a:latin typeface="Segoe UI" pitchFamily="34" charset="0"/>
                        <a:ea typeface="+mn-ea"/>
                        <a:cs typeface="+mn-cs"/>
                      </a:endParaRPr>
                    </a:p>
                  </a:txBody>
                  <a:tcPr>
                    <a:lnT w="38100" cap="flat" cmpd="sng" algn="ctr">
                      <a:noFill/>
                      <a:prstDash val="solid"/>
                      <a:round/>
                      <a:headEnd type="none" w="med" len="med"/>
                      <a:tailEnd type="none" w="med" len="med"/>
                    </a:lnT>
                    <a:solidFill>
                      <a:schemeClr val="accent2"/>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baseline="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rPr>
                        <a:t>SDK</a:t>
                      </a:r>
                      <a:endParaRPr lang="en-US" sz="2000" b="0" kern="1200" dirty="0">
                        <a:solidFill>
                          <a:schemeClr val="lt1"/>
                        </a:solidFill>
                        <a:effectLst>
                          <a:outerShdw blurRad="50800" dist="38100" dir="5400000" algn="ctr" rotWithShape="0">
                            <a:srgbClr val="000000">
                              <a:alpha val="47000"/>
                            </a:srgbClr>
                          </a:outerShdw>
                        </a:effectLst>
                        <a:latin typeface="Segoe UI" pitchFamily="34" charset="0"/>
                        <a:ea typeface="+mn-ea"/>
                        <a:cs typeface="+mn-cs"/>
                      </a:endParaRPr>
                    </a:p>
                  </a:txBody>
                  <a:tcPr>
                    <a:lnR w="38100" cap="flat" cmpd="sng" algn="ctr">
                      <a:noFill/>
                      <a:prstDash val="solid"/>
                      <a:round/>
                      <a:headEnd type="none" w="med" len="med"/>
                      <a:tailEnd type="none" w="med" len="med"/>
                    </a:lnR>
                    <a:lnT w="38100" cap="flat" cmpd="sng" algn="ctr">
                      <a:noFill/>
                      <a:prstDash val="solid"/>
                      <a:round/>
                      <a:headEnd type="none" w="med" len="med"/>
                      <a:tailEnd type="none" w="med" len="med"/>
                    </a:lnT>
                  </a:tcPr>
                </a:tc>
              </a:tr>
              <a:tr h="959112">
                <a:tc>
                  <a:txBody>
                    <a:bodyPr/>
                    <a:lstStyle/>
                    <a:p>
                      <a:r>
                        <a:rPr kumimoji="0" lang="zh-CN" altLang="en-US" sz="1800" u="none" strike="noStrike" kern="1200" cap="none" spc="0" normalizeH="0" baseline="0" noProof="0" dirty="0" smtClean="0">
                          <a:ln>
                            <a:noFill/>
                          </a:ln>
                          <a:effectLst/>
                          <a:uLnTx/>
                          <a:uFillTx/>
                        </a:rPr>
                        <a:t>外部内容类型设计器</a:t>
                      </a:r>
                      <a:endParaRPr kumimoji="0" lang="en-US" sz="1800" u="none" strike="noStrike" kern="1200" cap="none" spc="0" normalizeH="0" baseline="0" noProof="0" dirty="0" smtClean="0">
                        <a:ln>
                          <a:noFill/>
                        </a:ln>
                        <a:effectLst/>
                        <a:uLnTx/>
                        <a:uFillTx/>
                      </a:endParaRPr>
                    </a:p>
                    <a:p>
                      <a:pPr marL="285750" marR="0" lvl="0" indent="-285750" algn="l"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zh-CN" altLang="en-US" sz="1400" u="none" strike="noStrike" kern="1200" cap="none" spc="0" normalizeH="0" baseline="0" noProof="0" dirty="0" smtClean="0">
                          <a:ln>
                            <a:noFill/>
                          </a:ln>
                          <a:solidFill>
                            <a:schemeClr val="dk1"/>
                          </a:solidFill>
                          <a:effectLst/>
                          <a:uLnTx/>
                          <a:uFillTx/>
                          <a:latin typeface="+mn-lt"/>
                          <a:ea typeface="+mn-ea"/>
                          <a:cs typeface="+mn-cs"/>
                        </a:rPr>
                        <a:t>创建外部内容类型和配置文件页面</a:t>
                      </a:r>
                      <a:endParaRPr kumimoji="0" lang="en-US" sz="1400" u="none" strike="noStrike" kern="1200" cap="none" spc="0" normalizeH="0" baseline="0" noProof="0" dirty="0" smtClean="0">
                        <a:ln>
                          <a:noFill/>
                        </a:ln>
                        <a:solidFill>
                          <a:schemeClr val="dk1"/>
                        </a:solidFill>
                        <a:effectLst/>
                        <a:uLnTx/>
                        <a:uFillTx/>
                        <a:latin typeface="+mn-lt"/>
                        <a:ea typeface="+mn-ea"/>
                        <a:cs typeface="+mn-cs"/>
                      </a:endParaRPr>
                    </a:p>
                  </a:txBody>
                  <a:tcPr/>
                </a:tc>
                <a:tc>
                  <a:txBody>
                    <a:bodyPr/>
                    <a:lstStyle/>
                    <a:p>
                      <a:pPr algn="ctr"/>
                      <a:endParaRPr kumimoji="0" lang="en-US" sz="1000" u="none" strike="noStrike" kern="1200" cap="none" spc="0" normalizeH="0" baseline="0" noProof="0" dirty="0" smtClean="0">
                        <a:ln>
                          <a:noFill/>
                        </a:ln>
                        <a:effectLst/>
                        <a:uLnTx/>
                        <a:uFillTx/>
                      </a:endParaRPr>
                    </a:p>
                    <a:p>
                      <a:pPr algn="ctr"/>
                      <a:endParaRPr kumimoji="0" lang="en-US" sz="1000" u="none" strike="noStrike" kern="1200" cap="none" spc="0" normalizeH="0" baseline="0" noProof="0" dirty="0" smtClean="0">
                        <a:ln>
                          <a:noFill/>
                        </a:ln>
                        <a:effectLst/>
                        <a:uLnTx/>
                        <a:uFillTx/>
                      </a:endParaRPr>
                    </a:p>
                    <a:p>
                      <a:pPr algn="ctr"/>
                      <a:endParaRPr kumimoji="0" lang="en-US" sz="1000" u="none" strike="noStrike" kern="1200" cap="none" spc="0" normalizeH="0" baseline="0" noProof="0" dirty="0" smtClean="0">
                        <a:ln>
                          <a:noFill/>
                        </a:ln>
                        <a:effectLst/>
                        <a:uLnTx/>
                        <a:uFillTx/>
                      </a:endParaRPr>
                    </a:p>
                    <a:p>
                      <a:pPr algn="ctr"/>
                      <a:endParaRPr kumimoji="0" lang="en-US" sz="1000" u="none" strike="noStrike" kern="1200" cap="none" spc="0" normalizeH="0" baseline="0" noProof="0" dirty="0" smtClean="0">
                        <a:ln>
                          <a:noFill/>
                        </a:ln>
                        <a:effectLst/>
                        <a:uLnTx/>
                        <a:uFillTx/>
                      </a:endParaRPr>
                    </a:p>
                    <a:p>
                      <a:pPr algn="ctr"/>
                      <a:r>
                        <a:rPr kumimoji="0" lang="zh-CN" altLang="en-US" sz="1100" u="none" strike="noStrike" kern="1200" cap="none" spc="0" normalizeH="0" baseline="0" noProof="0" dirty="0" smtClean="0">
                          <a:ln>
                            <a:noFill/>
                          </a:ln>
                          <a:effectLst/>
                          <a:uLnTx/>
                          <a:uFillTx/>
                        </a:rPr>
                        <a:t>连接到现有</a:t>
                      </a:r>
                      <a:r>
                        <a:rPr kumimoji="0" lang="en-US" altLang="zh-CN" sz="1100" u="none" strike="noStrike" kern="1200" cap="none" spc="0" normalizeH="0" baseline="0" noProof="0" dirty="0" smtClean="0">
                          <a:ln>
                            <a:noFill/>
                          </a:ln>
                          <a:effectLst/>
                          <a:uLnTx/>
                          <a:uFillTx/>
                        </a:rPr>
                        <a:t>WCF/Web Services</a:t>
                      </a:r>
                      <a:r>
                        <a:rPr kumimoji="0" lang="zh-CN" altLang="en-US" sz="1100" u="none" strike="noStrike" kern="1200" cap="none" spc="0" normalizeH="0" baseline="0" noProof="0" dirty="0" smtClean="0">
                          <a:ln>
                            <a:noFill/>
                          </a:ln>
                          <a:effectLst/>
                          <a:uLnTx/>
                          <a:uFillTx/>
                        </a:rPr>
                        <a:t>、</a:t>
                      </a:r>
                      <a:r>
                        <a:rPr kumimoji="0" lang="en-US" altLang="zh-CN" sz="1100" u="none" strike="noStrike" kern="1200" cap="none" spc="0" normalizeH="0" baseline="0" noProof="0" dirty="0" smtClean="0">
                          <a:ln>
                            <a:noFill/>
                          </a:ln>
                          <a:effectLst/>
                          <a:uLnTx/>
                          <a:uFillTx/>
                        </a:rPr>
                        <a:t>SQL Server</a:t>
                      </a:r>
                      <a:r>
                        <a:rPr kumimoji="0" lang="zh-CN" altLang="en-US" sz="1100" u="none" strike="noStrike" kern="1200" cap="none" spc="0" normalizeH="0" baseline="0" noProof="0" dirty="0" smtClean="0">
                          <a:ln>
                            <a:noFill/>
                          </a:ln>
                          <a:effectLst/>
                          <a:uLnTx/>
                          <a:uFillTx/>
                        </a:rPr>
                        <a:t>或</a:t>
                      </a:r>
                      <a:r>
                        <a:rPr kumimoji="0" lang="en-US" altLang="zh-CN" sz="1100" u="none" strike="noStrike" kern="1200" cap="none" spc="0" normalizeH="0" baseline="0" noProof="0" dirty="0" smtClean="0">
                          <a:ln>
                            <a:noFill/>
                          </a:ln>
                          <a:effectLst/>
                          <a:uLnTx/>
                          <a:uFillTx/>
                        </a:rPr>
                        <a:t>.NET</a:t>
                      </a:r>
                      <a:r>
                        <a:rPr kumimoji="0" lang="zh-CN" altLang="en-US" sz="1100" u="none" strike="noStrike" kern="1200" cap="none" spc="0" normalizeH="0" baseline="0" noProof="0" dirty="0" smtClean="0">
                          <a:ln>
                            <a:noFill/>
                          </a:ln>
                          <a:effectLst/>
                          <a:uLnTx/>
                          <a:uFillTx/>
                        </a:rPr>
                        <a:t>程序集</a:t>
                      </a:r>
                      <a:endParaRPr lang="en-US" sz="1100" dirty="0"/>
                    </a:p>
                  </a:txBody>
                  <a:tcPr>
                    <a:solidFill>
                      <a:schemeClr val="accent3">
                        <a:lumMod val="60000"/>
                        <a:lumOff val="40000"/>
                      </a:schemeClr>
                    </a:solidFill>
                  </a:tcPr>
                </a:tc>
                <a:tc>
                  <a:txBody>
                    <a:bodyPr/>
                    <a:lstStyle/>
                    <a:p>
                      <a:pPr algn="ctr"/>
                      <a:endParaRPr lang="en-US" sz="1000" dirty="0" smtClean="0"/>
                    </a:p>
                    <a:p>
                      <a:pPr algn="ctr"/>
                      <a:endParaRPr lang="en-US" sz="1000" dirty="0" smtClean="0"/>
                    </a:p>
                    <a:p>
                      <a:pPr algn="ctr"/>
                      <a:endParaRPr lang="en-US" sz="1000" dirty="0" smtClean="0"/>
                    </a:p>
                    <a:p>
                      <a:pPr algn="ctr"/>
                      <a:endParaRPr lang="en-US" sz="1000" baseline="0" dirty="0" smtClean="0"/>
                    </a:p>
                    <a:p>
                      <a:pPr algn="ctr"/>
                      <a:r>
                        <a:rPr lang="zh-CN" altLang="en-US" sz="1100" baseline="0" dirty="0" smtClean="0"/>
                        <a:t>通过自定义</a:t>
                      </a:r>
                      <a:r>
                        <a:rPr lang="en-US" altLang="zh-CN" sz="1100" baseline="0" dirty="0" smtClean="0"/>
                        <a:t>.NET</a:t>
                      </a:r>
                      <a:r>
                        <a:rPr lang="zh-CN" altLang="en-US" sz="1100" baseline="0" dirty="0" smtClean="0"/>
                        <a:t>代码，连接到各种数据源</a:t>
                      </a:r>
                      <a:endParaRPr lang="en-US" sz="1100" dirty="0"/>
                    </a:p>
                  </a:txBody>
                  <a:tcPr>
                    <a:solidFill>
                      <a:schemeClr val="accent2">
                        <a:lumMod val="60000"/>
                        <a:lumOff val="40000"/>
                      </a:schemeClr>
                    </a:solidFill>
                  </a:tcPr>
                </a:tc>
                <a:tc>
                  <a:txBody>
                    <a:bodyPr/>
                    <a:lstStyle/>
                    <a:p>
                      <a:pPr algn="ctr"/>
                      <a:endParaRPr lang="en-US" dirty="0"/>
                    </a:p>
                  </a:txBody>
                  <a:tcPr>
                    <a:lnR w="38100" cap="flat" cmpd="sng" algn="ctr">
                      <a:noFill/>
                      <a:prstDash val="solid"/>
                      <a:round/>
                      <a:headEnd type="none" w="med" len="med"/>
                      <a:tailEnd type="none" w="med" len="med"/>
                    </a:lnR>
                  </a:tcPr>
                </a:tc>
              </a:tr>
              <a:tr h="523152">
                <a:tc>
                  <a:txBody>
                    <a:bodyPr/>
                    <a:lstStyle/>
                    <a:p>
                      <a:r>
                        <a:rPr kumimoji="0" lang="zh-CN" altLang="en-US" sz="1800" u="none" strike="noStrike" kern="1200" cap="none" spc="0" normalizeH="0" baseline="0" noProof="0" dirty="0" smtClean="0">
                          <a:ln>
                            <a:noFill/>
                          </a:ln>
                          <a:solidFill>
                            <a:schemeClr val="dk1"/>
                          </a:solidFill>
                          <a:effectLst/>
                          <a:uLnTx/>
                          <a:uFillTx/>
                          <a:latin typeface="+mn-lt"/>
                          <a:ea typeface="+mn-ea"/>
                          <a:cs typeface="+mn-cs"/>
                        </a:rPr>
                        <a:t>工作流设计器</a:t>
                      </a:r>
                      <a:endParaRPr kumimoji="0" lang="en-US" sz="1800" u="none" strike="noStrike" kern="1200" cap="none" spc="0" normalizeH="0" baseline="0" noProof="0" dirty="0" smtClean="0">
                        <a:ln>
                          <a:noFill/>
                        </a:ln>
                        <a:solidFill>
                          <a:schemeClr val="dk1"/>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zh-CN" altLang="en-US" sz="1400" u="none" strike="noStrike" kern="1200" cap="none" spc="0" normalizeH="0" baseline="0" noProof="0" dirty="0" smtClean="0">
                          <a:ln>
                            <a:noFill/>
                          </a:ln>
                          <a:solidFill>
                            <a:schemeClr val="dk1"/>
                          </a:solidFill>
                          <a:effectLst/>
                          <a:uLnTx/>
                          <a:uFillTx/>
                          <a:latin typeface="+mn-lt"/>
                          <a:ea typeface="+mn-ea"/>
                          <a:cs typeface="+mn-cs"/>
                        </a:rPr>
                        <a:t>在工作流中与外部数据集成</a:t>
                      </a:r>
                      <a:endParaRPr kumimoji="0" lang="en-US" sz="2000" u="none" strike="noStrike" kern="1200" cap="none" spc="0" normalizeH="0" baseline="0" noProof="0" dirty="0" smtClean="0">
                        <a:ln>
                          <a:noFill/>
                        </a:ln>
                        <a:solidFill>
                          <a:schemeClr val="dk1"/>
                        </a:solidFill>
                        <a:effectLst/>
                        <a:uLnTx/>
                        <a:uFillTx/>
                        <a:latin typeface="+mn-lt"/>
                        <a:ea typeface="+mn-ea"/>
                        <a:cs typeface="+mn-cs"/>
                      </a:endParaRPr>
                    </a:p>
                  </a:txBody>
                  <a:tcPr/>
                </a:tc>
                <a:tc>
                  <a:txBody>
                    <a:bodyPr/>
                    <a:lstStyle/>
                    <a:p>
                      <a:pPr algn="ctr"/>
                      <a:endParaRPr lang="en-US" sz="1200" dirty="0" smtClean="0"/>
                    </a:p>
                  </a:txBody>
                  <a:tcPr>
                    <a:solidFill>
                      <a:schemeClr val="accent3">
                        <a:lumMod val="20000"/>
                        <a:lumOff val="80000"/>
                      </a:schemeClr>
                    </a:solidFill>
                  </a:tcPr>
                </a:tc>
                <a:tc>
                  <a:txBody>
                    <a:bodyPr/>
                    <a:lstStyle/>
                    <a:p>
                      <a:pPr algn="ctr"/>
                      <a:endParaRPr lang="en-US" dirty="0"/>
                    </a:p>
                  </a:txBody>
                  <a:tcPr>
                    <a:solidFill>
                      <a:schemeClr val="accent4">
                        <a:lumMod val="20000"/>
                        <a:lumOff val="80000"/>
                      </a:schemeClr>
                    </a:solidFill>
                  </a:tcPr>
                </a:tc>
                <a:tc>
                  <a:txBody>
                    <a:bodyPr/>
                    <a:lstStyle/>
                    <a:p>
                      <a:pPr algn="ctr"/>
                      <a:endParaRPr lang="en-US" dirty="0" smtClean="0"/>
                    </a:p>
                  </a:txBody>
                  <a:tcPr>
                    <a:lnR w="38100" cap="flat" cmpd="sng" algn="ctr">
                      <a:noFill/>
                      <a:prstDash val="solid"/>
                      <a:round/>
                      <a:headEnd type="none" w="med" len="med"/>
                      <a:tailEnd type="none" w="med" len="med"/>
                    </a:lnR>
                  </a:tcPr>
                </a:tc>
              </a:tr>
            </a:tbl>
          </a:graphicData>
        </a:graphic>
      </p:graphicFrame>
      <p:sp>
        <p:nvSpPr>
          <p:cNvPr id="20" name="Rectangle 19"/>
          <p:cNvSpPr/>
          <p:nvPr/>
        </p:nvSpPr>
        <p:spPr bwMode="auto">
          <a:xfrm>
            <a:off x="428596" y="1000108"/>
            <a:ext cx="8501122" cy="2428892"/>
          </a:xfrm>
          <a:prstGeom prst="rect">
            <a:avLst/>
          </a:prstGeom>
          <a:noFill/>
          <a:ln w="63500">
            <a:solidFill>
              <a:schemeClr val="tx1"/>
            </a:solidFill>
            <a:headEnd type="none" w="med" len="med"/>
            <a:tailEnd type="none" w="med" len="med"/>
          </a:ln>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grpSp>
        <p:nvGrpSpPr>
          <p:cNvPr id="4" name="Group 29"/>
          <p:cNvGrpSpPr/>
          <p:nvPr/>
        </p:nvGrpSpPr>
        <p:grpSpPr>
          <a:xfrm>
            <a:off x="4500562" y="1971668"/>
            <a:ext cx="457200" cy="457200"/>
            <a:chOff x="2882155" y="3104453"/>
            <a:chExt cx="457200" cy="457200"/>
          </a:xfrm>
        </p:grpSpPr>
        <p:sp>
          <p:nvSpPr>
            <p:cNvPr id="31" name="Oval 30"/>
            <p:cNvSpPr/>
            <p:nvPr/>
          </p:nvSpPr>
          <p:spPr bwMode="auto">
            <a:xfrm>
              <a:off x="2882155" y="3104453"/>
              <a:ext cx="457200" cy="4572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32" name="L-Shape 31"/>
            <p:cNvSpPr/>
            <p:nvPr/>
          </p:nvSpPr>
          <p:spPr bwMode="auto">
            <a:xfrm rot="18900000">
              <a:off x="3002165" y="3255044"/>
              <a:ext cx="251224" cy="137694"/>
            </a:xfrm>
            <a:prstGeom prst="corner">
              <a:avLst>
                <a:gd name="adj1" fmla="val 34322"/>
                <a:gd name="adj2" fmla="val 36116"/>
              </a:avLst>
            </a:prstGeom>
            <a:solidFill>
              <a:schemeClr val="tx1"/>
            </a:solidFill>
            <a:ln w="12700">
              <a:solidFill>
                <a:schemeClr val="tx1"/>
              </a:solidFill>
              <a:headEnd type="none" w="med" len="med"/>
              <a:tailEnd type="none" w="med" len="med"/>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grpSp>
      <p:sp>
        <p:nvSpPr>
          <p:cNvPr id="3" name="TextBox 2"/>
          <p:cNvSpPr txBox="1"/>
          <p:nvPr/>
        </p:nvSpPr>
        <p:spPr>
          <a:xfrm rot="16200000">
            <a:off x="-26434" y="2525234"/>
            <a:ext cx="615553" cy="184666"/>
          </a:xfrm>
          <a:prstGeom prst="rect">
            <a:avLst/>
          </a:prstGeom>
          <a:noFill/>
        </p:spPr>
        <p:txBody>
          <a:bodyPr wrap="none" lIns="0" tIns="0" rIns="0" bIns="0" rtlCol="0">
            <a:spAutoFit/>
          </a:bodyPr>
          <a:lstStyle/>
          <a:p>
            <a:r>
              <a:rPr lang="zh-CN" altLang="en-US" sz="1200" dirty="0" smtClean="0">
                <a:gradFill>
                  <a:gsLst>
                    <a:gs pos="0">
                      <a:schemeClr val="tx1"/>
                    </a:gs>
                    <a:gs pos="86000">
                      <a:schemeClr val="tx1"/>
                    </a:gs>
                  </a:gsLst>
                  <a:lin ang="5400000" scaled="0"/>
                </a:gradFill>
              </a:rPr>
              <a:t>数据连接</a:t>
            </a:r>
            <a:endParaRPr lang="en-US" sz="1200" dirty="0" smtClean="0">
              <a:gradFill>
                <a:gsLst>
                  <a:gs pos="0">
                    <a:schemeClr val="tx1"/>
                  </a:gs>
                  <a:gs pos="86000">
                    <a:schemeClr val="tx1"/>
                  </a:gs>
                </a:gsLst>
                <a:lin ang="5400000" scaled="0"/>
              </a:gradFill>
            </a:endParaRPr>
          </a:p>
        </p:txBody>
      </p:sp>
      <p:sp>
        <p:nvSpPr>
          <p:cNvPr id="50" name="Rectangle 49"/>
          <p:cNvSpPr/>
          <p:nvPr/>
        </p:nvSpPr>
        <p:spPr bwMode="auto">
          <a:xfrm>
            <a:off x="142844" y="1857364"/>
            <a:ext cx="285752" cy="1551758"/>
          </a:xfrm>
          <a:prstGeom prst="rect">
            <a:avLst/>
          </a:prstGeom>
          <a:noFill/>
          <a:ln w="12700">
            <a:solidFill>
              <a:schemeClr val="tx1"/>
            </a:solidFill>
            <a:headEnd type="none" w="med" len="med"/>
            <a:tailEnd type="none" w="med" len="med"/>
          </a:ln>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grpSp>
        <p:nvGrpSpPr>
          <p:cNvPr id="5" name="Group 52"/>
          <p:cNvGrpSpPr/>
          <p:nvPr/>
        </p:nvGrpSpPr>
        <p:grpSpPr>
          <a:xfrm>
            <a:off x="6858016" y="2000240"/>
            <a:ext cx="457200" cy="457200"/>
            <a:chOff x="2882155" y="3104453"/>
            <a:chExt cx="457200" cy="457200"/>
          </a:xfrm>
        </p:grpSpPr>
        <p:sp>
          <p:nvSpPr>
            <p:cNvPr id="54" name="Oval 53"/>
            <p:cNvSpPr/>
            <p:nvPr/>
          </p:nvSpPr>
          <p:spPr bwMode="auto">
            <a:xfrm>
              <a:off x="2882155" y="3104453"/>
              <a:ext cx="457200" cy="4572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55" name="L-Shape 54"/>
            <p:cNvSpPr/>
            <p:nvPr/>
          </p:nvSpPr>
          <p:spPr bwMode="auto">
            <a:xfrm rot="18900000">
              <a:off x="3002165" y="3255044"/>
              <a:ext cx="251224" cy="137694"/>
            </a:xfrm>
            <a:prstGeom prst="corner">
              <a:avLst>
                <a:gd name="adj1" fmla="val 34322"/>
                <a:gd name="adj2" fmla="val 36116"/>
              </a:avLst>
            </a:prstGeom>
            <a:solidFill>
              <a:schemeClr val="tx1"/>
            </a:solidFill>
            <a:ln w="12700">
              <a:solidFill>
                <a:schemeClr val="tx1"/>
              </a:solidFill>
              <a:headEnd type="none" w="med" len="med"/>
              <a:tailEnd type="none" w="med" len="med"/>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grpSp>
      <p:grpSp>
        <p:nvGrpSpPr>
          <p:cNvPr id="7" name="Group 58"/>
          <p:cNvGrpSpPr/>
          <p:nvPr/>
        </p:nvGrpSpPr>
        <p:grpSpPr>
          <a:xfrm>
            <a:off x="4500562" y="2900362"/>
            <a:ext cx="457200" cy="457200"/>
            <a:chOff x="2882155" y="3104453"/>
            <a:chExt cx="457200" cy="457200"/>
          </a:xfrm>
        </p:grpSpPr>
        <p:sp>
          <p:nvSpPr>
            <p:cNvPr id="60" name="Oval 59"/>
            <p:cNvSpPr/>
            <p:nvPr/>
          </p:nvSpPr>
          <p:spPr bwMode="auto">
            <a:xfrm>
              <a:off x="2882155" y="3104453"/>
              <a:ext cx="457200" cy="4572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61" name="L-Shape 60"/>
            <p:cNvSpPr/>
            <p:nvPr/>
          </p:nvSpPr>
          <p:spPr bwMode="auto">
            <a:xfrm rot="18900000">
              <a:off x="3002165" y="3255044"/>
              <a:ext cx="251224" cy="137694"/>
            </a:xfrm>
            <a:prstGeom prst="corner">
              <a:avLst>
                <a:gd name="adj1" fmla="val 34322"/>
                <a:gd name="adj2" fmla="val 36116"/>
              </a:avLst>
            </a:prstGeom>
            <a:solidFill>
              <a:schemeClr val="tx1"/>
            </a:solidFill>
            <a:ln w="12700">
              <a:solidFill>
                <a:schemeClr val="tx1"/>
              </a:solidFill>
              <a:headEnd type="none" w="med" len="med"/>
              <a:tailEnd type="none" w="med" len="med"/>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grpSp>
      <p:grpSp>
        <p:nvGrpSpPr>
          <p:cNvPr id="8" name="Group 67"/>
          <p:cNvGrpSpPr/>
          <p:nvPr/>
        </p:nvGrpSpPr>
        <p:grpSpPr>
          <a:xfrm>
            <a:off x="6858016" y="2900362"/>
            <a:ext cx="457200" cy="457200"/>
            <a:chOff x="2882155" y="3104453"/>
            <a:chExt cx="457200" cy="457200"/>
          </a:xfrm>
        </p:grpSpPr>
        <p:sp>
          <p:nvSpPr>
            <p:cNvPr id="69" name="Oval 68"/>
            <p:cNvSpPr/>
            <p:nvPr/>
          </p:nvSpPr>
          <p:spPr bwMode="auto">
            <a:xfrm>
              <a:off x="2882155" y="3104453"/>
              <a:ext cx="457200" cy="4572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70" name="L-Shape 69"/>
            <p:cNvSpPr/>
            <p:nvPr/>
          </p:nvSpPr>
          <p:spPr bwMode="auto">
            <a:xfrm rot="18900000">
              <a:off x="3002165" y="3255044"/>
              <a:ext cx="251224" cy="137694"/>
            </a:xfrm>
            <a:prstGeom prst="corner">
              <a:avLst>
                <a:gd name="adj1" fmla="val 34322"/>
                <a:gd name="adj2" fmla="val 36116"/>
              </a:avLst>
            </a:prstGeom>
            <a:solidFill>
              <a:schemeClr val="tx1"/>
            </a:solidFill>
            <a:ln w="12700">
              <a:solidFill>
                <a:schemeClr val="tx1"/>
              </a:solidFill>
              <a:headEnd type="none" w="med" len="med"/>
              <a:tailEnd type="none" w="med" len="med"/>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grpSp>
    </p:spTree>
    <p:extLst>
      <p:ext uri="{BB962C8B-B14F-4D97-AF65-F5344CB8AC3E}">
        <p14:creationId xmlns:p14="http://schemas.microsoft.com/office/powerpoint/2007/7/12/main" xmlns="" val="251289167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工具特性概览</a:t>
            </a:r>
            <a:endParaRPr lang="en-US" b="0" dirty="0"/>
          </a:p>
        </p:txBody>
      </p:sp>
      <p:sp>
        <p:nvSpPr>
          <p:cNvPr id="14" name="Content Placeholder 11"/>
          <p:cNvSpPr txBox="1">
            <a:spLocks/>
          </p:cNvSpPr>
          <p:nvPr/>
        </p:nvSpPr>
        <p:spPr>
          <a:xfrm>
            <a:off x="4648200" y="4114800"/>
            <a:ext cx="4041775" cy="3951288"/>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lang="en-US" sz="2400" dirty="0" smtClean="0"/>
          </a:p>
        </p:txBody>
      </p:sp>
      <p:graphicFrame>
        <p:nvGraphicFramePr>
          <p:cNvPr id="6" name="Content Placeholder 3"/>
          <p:cNvGraphicFramePr>
            <a:graphicFrameLocks noGrp="1"/>
          </p:cNvGraphicFramePr>
          <p:nvPr>
            <p:ph idx="1"/>
            <p:extLst>
              <p:ext uri="{D42A27DB-BD31-4B8C-83A1-F6EECF244321}">
                <p14:modId xmlns:p14="http://schemas.microsoft.com/office/powerpoint/2007/7/12/main" xmlns="" val="2690994966"/>
              </p:ext>
            </p:extLst>
          </p:nvPr>
        </p:nvGraphicFramePr>
        <p:xfrm>
          <a:off x="428596" y="1030982"/>
          <a:ext cx="8501123" cy="5360976"/>
        </p:xfrm>
        <a:graphic>
          <a:graphicData uri="http://schemas.openxmlformats.org/drawingml/2006/table">
            <a:tbl>
              <a:tblPr firstRow="1" bandRow="1">
                <a:tableStyleId>{5C22544A-7EE6-4342-B048-85BDC9FD1C3A}</a:tableStyleId>
              </a:tblPr>
              <a:tblGrid>
                <a:gridCol w="3214710"/>
                <a:gridCol w="2429478"/>
                <a:gridCol w="2130342"/>
                <a:gridCol w="726593"/>
              </a:tblGrid>
              <a:tr h="78472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1400" b="0" kern="120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endParaRPr>
                    </a:p>
                    <a:p>
                      <a:pPr marL="0" marR="0" indent="0" algn="l" defTabSz="914363" rtl="0" eaLnBrk="1" fontAlgn="auto" latinLnBrk="0" hangingPunct="1">
                        <a:lnSpc>
                          <a:spcPct val="100000"/>
                        </a:lnSpc>
                        <a:spcBef>
                          <a:spcPts val="0"/>
                        </a:spcBef>
                        <a:spcAft>
                          <a:spcPts val="0"/>
                        </a:spcAft>
                        <a:buClrTx/>
                        <a:buSzTx/>
                        <a:buFontTx/>
                        <a:buNone/>
                        <a:tabLst/>
                        <a:defRPr/>
                      </a:pPr>
                      <a:r>
                        <a:rPr lang="zh-CN" altLang="en-US" sz="2000" b="0" kern="120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rPr>
                        <a:t>特性</a:t>
                      </a:r>
                      <a:endParaRPr lang="en-US" sz="2000" b="0" kern="120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endParaRPr>
                    </a:p>
                    <a:p>
                      <a:endParaRPr lang="en-US" sz="1400" dirty="0"/>
                    </a:p>
                  </a:txBody>
                  <a:tcPr>
                    <a:lnT w="38100" cap="flat" cmpd="sng" algn="ctr">
                      <a:noFill/>
                      <a:prstDash val="solid"/>
                      <a:round/>
                      <a:headEnd type="none" w="med" len="med"/>
                      <a:tailEnd type="none" w="med" len="med"/>
                    </a:lnT>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rPr>
                        <a:t>SharePoint </a:t>
                      </a:r>
                    </a:p>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rPr>
                        <a:t>Designer</a:t>
                      </a:r>
                      <a:endParaRPr lang="en-US" sz="2000" b="0" kern="1200" dirty="0">
                        <a:solidFill>
                          <a:schemeClr val="lt1"/>
                        </a:solidFill>
                        <a:effectLst>
                          <a:outerShdw blurRad="50800" dist="38100" dir="5400000" algn="ctr" rotWithShape="0">
                            <a:srgbClr val="000000">
                              <a:alpha val="47000"/>
                            </a:srgbClr>
                          </a:outerShdw>
                        </a:effectLst>
                        <a:latin typeface="Segoe UI" pitchFamily="34" charset="0"/>
                        <a:ea typeface="+mn-ea"/>
                        <a:cs typeface="+mn-cs"/>
                      </a:endParaRPr>
                    </a:p>
                  </a:txBody>
                  <a:tcPr>
                    <a:lnT w="38100" cap="flat" cmpd="sng" algn="ctr">
                      <a:noFill/>
                      <a:prstDash val="solid"/>
                      <a:round/>
                      <a:headEnd type="none" w="med" len="med"/>
                      <a:tailEnd type="none" w="med" len="med"/>
                    </a:lnT>
                    <a:solidFill>
                      <a:schemeClr val="accent3"/>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rPr>
                        <a:t>Visual </a:t>
                      </a:r>
                    </a:p>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rPr>
                        <a:t>Studio</a:t>
                      </a:r>
                      <a:endParaRPr lang="en-US" sz="2000" b="0" kern="1200" dirty="0">
                        <a:solidFill>
                          <a:schemeClr val="lt1"/>
                        </a:solidFill>
                        <a:effectLst>
                          <a:outerShdw blurRad="50800" dist="38100" dir="5400000" algn="ctr" rotWithShape="0">
                            <a:srgbClr val="000000">
                              <a:alpha val="47000"/>
                            </a:srgbClr>
                          </a:outerShdw>
                        </a:effectLst>
                        <a:latin typeface="Segoe UI" pitchFamily="34" charset="0"/>
                        <a:ea typeface="+mn-ea"/>
                        <a:cs typeface="+mn-cs"/>
                      </a:endParaRPr>
                    </a:p>
                  </a:txBody>
                  <a:tcPr>
                    <a:lnT w="38100" cap="flat" cmpd="sng" algn="ctr">
                      <a:noFill/>
                      <a:prstDash val="solid"/>
                      <a:round/>
                      <a:headEnd type="none" w="med" len="med"/>
                      <a:tailEnd type="none" w="med" len="med"/>
                    </a:lnT>
                    <a:solidFill>
                      <a:schemeClr val="accent2"/>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baseline="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rPr>
                        <a:t>SDK</a:t>
                      </a:r>
                      <a:endParaRPr lang="en-US" sz="2000" b="0" kern="1200" dirty="0">
                        <a:solidFill>
                          <a:schemeClr val="lt1"/>
                        </a:solidFill>
                        <a:effectLst>
                          <a:outerShdw blurRad="50800" dist="38100" dir="5400000" algn="ctr" rotWithShape="0">
                            <a:srgbClr val="000000">
                              <a:alpha val="47000"/>
                            </a:srgbClr>
                          </a:outerShdw>
                        </a:effectLst>
                        <a:latin typeface="Segoe UI" pitchFamily="34" charset="0"/>
                        <a:ea typeface="+mn-ea"/>
                        <a:cs typeface="+mn-cs"/>
                      </a:endParaRPr>
                    </a:p>
                  </a:txBody>
                  <a:tcPr>
                    <a:lnR w="38100" cap="flat" cmpd="sng" algn="ctr">
                      <a:noFill/>
                      <a:prstDash val="solid"/>
                      <a:round/>
                      <a:headEnd type="none" w="med" len="med"/>
                      <a:tailEnd type="none" w="med" len="med"/>
                    </a:lnR>
                    <a:lnT w="38100" cap="flat" cmpd="sng" algn="ctr">
                      <a:noFill/>
                      <a:prstDash val="solid"/>
                      <a:round/>
                      <a:headEnd type="none" w="med" len="med"/>
                      <a:tailEnd type="none" w="med" len="med"/>
                    </a:lnT>
                  </a:tcPr>
                </a:tc>
              </a:tr>
              <a:tr h="959112">
                <a:tc>
                  <a:txBody>
                    <a:bodyPr/>
                    <a:lstStyle/>
                    <a:p>
                      <a:r>
                        <a:rPr kumimoji="0" lang="zh-CN" altLang="en-US" sz="1800" u="none" strike="noStrike" kern="1200" cap="none" spc="0" normalizeH="0" baseline="0" noProof="0" dirty="0" smtClean="0">
                          <a:ln>
                            <a:noFill/>
                          </a:ln>
                          <a:effectLst/>
                          <a:uLnTx/>
                          <a:uFillTx/>
                        </a:rPr>
                        <a:t>外部内容类型设计器</a:t>
                      </a:r>
                      <a:endParaRPr kumimoji="0" lang="en-US" sz="1800" u="none" strike="noStrike" kern="1200" cap="none" spc="0" normalizeH="0" baseline="0" noProof="0" dirty="0" smtClean="0">
                        <a:ln>
                          <a:noFill/>
                        </a:ln>
                        <a:effectLst/>
                        <a:uLnTx/>
                        <a:uFillTx/>
                      </a:endParaRPr>
                    </a:p>
                    <a:p>
                      <a:pPr marL="285750" marR="0" lvl="0" indent="-285750" algn="l"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zh-CN" altLang="en-US" sz="1400" u="none" strike="noStrike" kern="1200" cap="none" spc="0" normalizeH="0" baseline="0" noProof="0" dirty="0" smtClean="0">
                          <a:ln>
                            <a:noFill/>
                          </a:ln>
                          <a:solidFill>
                            <a:schemeClr val="dk1"/>
                          </a:solidFill>
                          <a:effectLst/>
                          <a:uLnTx/>
                          <a:uFillTx/>
                          <a:latin typeface="+mn-lt"/>
                          <a:ea typeface="+mn-ea"/>
                          <a:cs typeface="+mn-cs"/>
                        </a:rPr>
                        <a:t>创建外部内容类型和配置文件页面</a:t>
                      </a:r>
                      <a:endParaRPr kumimoji="0" lang="en-US" sz="1400" u="none" strike="noStrike" kern="1200" cap="none" spc="0" normalizeH="0" baseline="0" noProof="0" dirty="0" smtClean="0">
                        <a:ln>
                          <a:noFill/>
                        </a:ln>
                        <a:solidFill>
                          <a:schemeClr val="dk1"/>
                        </a:solidFill>
                        <a:effectLst/>
                        <a:uLnTx/>
                        <a:uFillTx/>
                        <a:latin typeface="+mn-lt"/>
                        <a:ea typeface="+mn-ea"/>
                        <a:cs typeface="+mn-cs"/>
                      </a:endParaRPr>
                    </a:p>
                  </a:txBody>
                  <a:tcPr/>
                </a:tc>
                <a:tc>
                  <a:txBody>
                    <a:bodyPr/>
                    <a:lstStyle/>
                    <a:p>
                      <a:pPr algn="ctr"/>
                      <a:endParaRPr kumimoji="0" lang="en-US" sz="1000" u="none" strike="noStrike" kern="1200" cap="none" spc="0" normalizeH="0" baseline="0" noProof="0" dirty="0" smtClean="0">
                        <a:ln>
                          <a:noFill/>
                        </a:ln>
                        <a:effectLst/>
                        <a:uLnTx/>
                        <a:uFillTx/>
                      </a:endParaRPr>
                    </a:p>
                    <a:p>
                      <a:pPr algn="ctr"/>
                      <a:endParaRPr kumimoji="0" lang="en-US" sz="1000" u="none" strike="noStrike" kern="1200" cap="none" spc="0" normalizeH="0" baseline="0" noProof="0" dirty="0" smtClean="0">
                        <a:ln>
                          <a:noFill/>
                        </a:ln>
                        <a:effectLst/>
                        <a:uLnTx/>
                        <a:uFillTx/>
                      </a:endParaRPr>
                    </a:p>
                    <a:p>
                      <a:pPr algn="ctr"/>
                      <a:endParaRPr kumimoji="0" lang="en-US" sz="1000" u="none" strike="noStrike" kern="1200" cap="none" spc="0" normalizeH="0" baseline="0" noProof="0" dirty="0" smtClean="0">
                        <a:ln>
                          <a:noFill/>
                        </a:ln>
                        <a:effectLst/>
                        <a:uLnTx/>
                        <a:uFillTx/>
                      </a:endParaRPr>
                    </a:p>
                    <a:p>
                      <a:pPr algn="ctr"/>
                      <a:endParaRPr kumimoji="0" lang="en-US" sz="1000" u="none" strike="noStrike" kern="1200" cap="none" spc="0" normalizeH="0" baseline="0" noProof="0" dirty="0" smtClean="0">
                        <a:ln>
                          <a:noFill/>
                        </a:ln>
                        <a:effectLst/>
                        <a:uLnTx/>
                        <a:uFillTx/>
                      </a:endParaRPr>
                    </a:p>
                    <a:p>
                      <a:pPr algn="ctr"/>
                      <a:r>
                        <a:rPr kumimoji="0" lang="zh-CN" altLang="en-US" sz="1100" u="none" strike="noStrike" kern="1200" cap="none" spc="0" normalizeH="0" baseline="0" noProof="0" dirty="0" smtClean="0">
                          <a:ln>
                            <a:noFill/>
                          </a:ln>
                          <a:effectLst/>
                          <a:uLnTx/>
                          <a:uFillTx/>
                        </a:rPr>
                        <a:t>连接到现有</a:t>
                      </a:r>
                      <a:r>
                        <a:rPr kumimoji="0" lang="en-US" altLang="zh-CN" sz="1100" u="none" strike="noStrike" kern="1200" cap="none" spc="0" normalizeH="0" baseline="0" noProof="0" dirty="0" smtClean="0">
                          <a:ln>
                            <a:noFill/>
                          </a:ln>
                          <a:effectLst/>
                          <a:uLnTx/>
                          <a:uFillTx/>
                        </a:rPr>
                        <a:t>WCF/Web Services</a:t>
                      </a:r>
                      <a:r>
                        <a:rPr kumimoji="0" lang="zh-CN" altLang="en-US" sz="1100" u="none" strike="noStrike" kern="1200" cap="none" spc="0" normalizeH="0" baseline="0" noProof="0" dirty="0" smtClean="0">
                          <a:ln>
                            <a:noFill/>
                          </a:ln>
                          <a:effectLst/>
                          <a:uLnTx/>
                          <a:uFillTx/>
                        </a:rPr>
                        <a:t>、</a:t>
                      </a:r>
                      <a:r>
                        <a:rPr kumimoji="0" lang="en-US" altLang="zh-CN" sz="1100" u="none" strike="noStrike" kern="1200" cap="none" spc="0" normalizeH="0" baseline="0" noProof="0" dirty="0" smtClean="0">
                          <a:ln>
                            <a:noFill/>
                          </a:ln>
                          <a:effectLst/>
                          <a:uLnTx/>
                          <a:uFillTx/>
                        </a:rPr>
                        <a:t>SQL Server</a:t>
                      </a:r>
                      <a:r>
                        <a:rPr kumimoji="0" lang="zh-CN" altLang="en-US" sz="1100" u="none" strike="noStrike" kern="1200" cap="none" spc="0" normalizeH="0" baseline="0" noProof="0" dirty="0" smtClean="0">
                          <a:ln>
                            <a:noFill/>
                          </a:ln>
                          <a:effectLst/>
                          <a:uLnTx/>
                          <a:uFillTx/>
                        </a:rPr>
                        <a:t>或</a:t>
                      </a:r>
                      <a:r>
                        <a:rPr kumimoji="0" lang="en-US" altLang="zh-CN" sz="1100" u="none" strike="noStrike" kern="1200" cap="none" spc="0" normalizeH="0" baseline="0" noProof="0" dirty="0" smtClean="0">
                          <a:ln>
                            <a:noFill/>
                          </a:ln>
                          <a:effectLst/>
                          <a:uLnTx/>
                          <a:uFillTx/>
                        </a:rPr>
                        <a:t>.NET</a:t>
                      </a:r>
                      <a:r>
                        <a:rPr kumimoji="0" lang="zh-CN" altLang="en-US" sz="1100" u="none" strike="noStrike" kern="1200" cap="none" spc="0" normalizeH="0" baseline="0" noProof="0" dirty="0" smtClean="0">
                          <a:ln>
                            <a:noFill/>
                          </a:ln>
                          <a:effectLst/>
                          <a:uLnTx/>
                          <a:uFillTx/>
                        </a:rPr>
                        <a:t>程序集</a:t>
                      </a:r>
                      <a:endParaRPr lang="en-US" sz="1100" dirty="0"/>
                    </a:p>
                  </a:txBody>
                  <a:tcPr>
                    <a:solidFill>
                      <a:schemeClr val="accent3">
                        <a:lumMod val="60000"/>
                        <a:lumOff val="40000"/>
                      </a:schemeClr>
                    </a:solidFill>
                  </a:tcPr>
                </a:tc>
                <a:tc>
                  <a:txBody>
                    <a:bodyPr/>
                    <a:lstStyle/>
                    <a:p>
                      <a:pPr algn="ctr"/>
                      <a:endParaRPr lang="en-US" sz="1000" dirty="0" smtClean="0"/>
                    </a:p>
                    <a:p>
                      <a:pPr algn="ctr"/>
                      <a:endParaRPr lang="en-US" sz="1000" dirty="0" smtClean="0"/>
                    </a:p>
                    <a:p>
                      <a:pPr algn="ctr"/>
                      <a:endParaRPr lang="en-US" sz="1000" dirty="0" smtClean="0"/>
                    </a:p>
                    <a:p>
                      <a:pPr algn="ctr"/>
                      <a:endParaRPr lang="en-US" sz="1000" baseline="0" dirty="0" smtClean="0"/>
                    </a:p>
                    <a:p>
                      <a:pPr algn="ctr"/>
                      <a:r>
                        <a:rPr lang="zh-CN" altLang="en-US" sz="1100" baseline="0" dirty="0" smtClean="0"/>
                        <a:t>通过自定义</a:t>
                      </a:r>
                      <a:r>
                        <a:rPr lang="en-US" altLang="zh-CN" sz="1100" baseline="0" dirty="0" smtClean="0"/>
                        <a:t>.NET</a:t>
                      </a:r>
                      <a:r>
                        <a:rPr lang="zh-CN" altLang="en-US" sz="1100" baseline="0" dirty="0" smtClean="0"/>
                        <a:t>代码，连接到各种数据源</a:t>
                      </a:r>
                      <a:endParaRPr lang="en-US" sz="1100" dirty="0"/>
                    </a:p>
                  </a:txBody>
                  <a:tcPr>
                    <a:solidFill>
                      <a:schemeClr val="accent2">
                        <a:lumMod val="60000"/>
                        <a:lumOff val="40000"/>
                      </a:schemeClr>
                    </a:solidFill>
                  </a:tcPr>
                </a:tc>
                <a:tc>
                  <a:txBody>
                    <a:bodyPr/>
                    <a:lstStyle/>
                    <a:p>
                      <a:pPr algn="ctr"/>
                      <a:endParaRPr lang="en-US" dirty="0"/>
                    </a:p>
                  </a:txBody>
                  <a:tcPr>
                    <a:lnR w="38100" cap="flat" cmpd="sng" algn="ctr">
                      <a:noFill/>
                      <a:prstDash val="solid"/>
                      <a:round/>
                      <a:headEnd type="none" w="med" len="med"/>
                      <a:tailEnd type="none" w="med" len="med"/>
                    </a:lnR>
                  </a:tcPr>
                </a:tc>
              </a:tr>
              <a:tr h="523152">
                <a:tc>
                  <a:txBody>
                    <a:bodyPr/>
                    <a:lstStyle/>
                    <a:p>
                      <a:r>
                        <a:rPr kumimoji="0" lang="zh-CN" altLang="en-US" sz="1800" u="none" strike="noStrike" kern="1200" cap="none" spc="0" normalizeH="0" baseline="0" noProof="0" dirty="0" smtClean="0">
                          <a:ln>
                            <a:noFill/>
                          </a:ln>
                          <a:solidFill>
                            <a:schemeClr val="dk1"/>
                          </a:solidFill>
                          <a:effectLst/>
                          <a:uLnTx/>
                          <a:uFillTx/>
                          <a:latin typeface="+mn-lt"/>
                          <a:ea typeface="+mn-ea"/>
                          <a:cs typeface="+mn-cs"/>
                        </a:rPr>
                        <a:t>工作流设计器</a:t>
                      </a:r>
                      <a:endParaRPr kumimoji="0" lang="en-US" sz="1800" u="none" strike="noStrike" kern="1200" cap="none" spc="0" normalizeH="0" baseline="0" noProof="0" dirty="0" smtClean="0">
                        <a:ln>
                          <a:noFill/>
                        </a:ln>
                        <a:solidFill>
                          <a:schemeClr val="dk1"/>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zh-CN" altLang="en-US" sz="1400" u="none" strike="noStrike" kern="1200" cap="none" spc="0" normalizeH="0" baseline="0" noProof="0" dirty="0" smtClean="0">
                          <a:ln>
                            <a:noFill/>
                          </a:ln>
                          <a:solidFill>
                            <a:schemeClr val="dk1"/>
                          </a:solidFill>
                          <a:effectLst/>
                          <a:uLnTx/>
                          <a:uFillTx/>
                          <a:latin typeface="+mn-lt"/>
                          <a:ea typeface="+mn-ea"/>
                          <a:cs typeface="+mn-cs"/>
                        </a:rPr>
                        <a:t>在工作流中与外部数据集成</a:t>
                      </a:r>
                      <a:endParaRPr kumimoji="0" lang="en-US" sz="2000" u="none" strike="noStrike" kern="1200" cap="none" spc="0" normalizeH="0" baseline="0" noProof="0" dirty="0" smtClean="0">
                        <a:ln>
                          <a:noFill/>
                        </a:ln>
                        <a:solidFill>
                          <a:schemeClr val="dk1"/>
                        </a:solidFill>
                        <a:effectLst/>
                        <a:uLnTx/>
                        <a:uFillTx/>
                        <a:latin typeface="+mn-lt"/>
                        <a:ea typeface="+mn-ea"/>
                        <a:cs typeface="+mn-cs"/>
                      </a:endParaRPr>
                    </a:p>
                  </a:txBody>
                  <a:tcPr/>
                </a:tc>
                <a:tc>
                  <a:txBody>
                    <a:bodyPr/>
                    <a:lstStyle/>
                    <a:p>
                      <a:pPr algn="ctr"/>
                      <a:endParaRPr lang="en-US" sz="1200" dirty="0" smtClean="0"/>
                    </a:p>
                  </a:txBody>
                  <a:tcPr>
                    <a:solidFill>
                      <a:schemeClr val="accent3">
                        <a:lumMod val="20000"/>
                        <a:lumOff val="80000"/>
                      </a:schemeClr>
                    </a:solidFill>
                  </a:tcPr>
                </a:tc>
                <a:tc>
                  <a:txBody>
                    <a:bodyPr/>
                    <a:lstStyle/>
                    <a:p>
                      <a:pPr algn="ctr"/>
                      <a:endParaRPr lang="en-US" dirty="0"/>
                    </a:p>
                  </a:txBody>
                  <a:tcPr>
                    <a:solidFill>
                      <a:schemeClr val="accent4">
                        <a:lumMod val="20000"/>
                        <a:lumOff val="80000"/>
                      </a:schemeClr>
                    </a:solidFill>
                  </a:tcPr>
                </a:tc>
                <a:tc>
                  <a:txBody>
                    <a:bodyPr/>
                    <a:lstStyle/>
                    <a:p>
                      <a:pPr algn="ctr"/>
                      <a:endParaRPr lang="en-US" dirty="0" smtClean="0"/>
                    </a:p>
                  </a:txBody>
                  <a:tcPr>
                    <a:lnR w="38100" cap="flat" cmpd="sng" algn="ctr">
                      <a:noFill/>
                      <a:prstDash val="solid"/>
                      <a:round/>
                      <a:headEnd type="none" w="med" len="med"/>
                      <a:tailEnd type="none" w="med" len="med"/>
                    </a:lnR>
                  </a:tcPr>
                </a:tc>
              </a:tr>
              <a:tr h="697536">
                <a:tc>
                  <a:txBody>
                    <a:bodyPr/>
                    <a:lstStyle/>
                    <a:p>
                      <a:r>
                        <a:rPr lang="zh-CN" altLang="en-US" dirty="0" smtClean="0"/>
                        <a:t>列表与表单设计器</a:t>
                      </a:r>
                      <a:endParaRPr lang="en-US" dirty="0" smtClean="0"/>
                    </a:p>
                    <a:p>
                      <a:pPr marL="285750" marR="0" lvl="0" indent="-285750" algn="l"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zh-CN" altLang="en-US" sz="1400" u="none" strike="noStrike" kern="1200" cap="none" spc="0" normalizeH="0" baseline="0" noProof="0" dirty="0" smtClean="0">
                          <a:ln>
                            <a:noFill/>
                          </a:ln>
                          <a:effectLst/>
                          <a:uLnTx/>
                          <a:uFillTx/>
                        </a:rPr>
                        <a:t>创建外部列表和</a:t>
                      </a:r>
                      <a:r>
                        <a:rPr kumimoji="0" lang="en-US" altLang="zh-CN" sz="1400" u="none" strike="noStrike" kern="1200" cap="none" spc="0" normalizeH="0" baseline="0" noProof="0" dirty="0" smtClean="0">
                          <a:ln>
                            <a:noFill/>
                          </a:ln>
                          <a:effectLst/>
                          <a:uLnTx/>
                          <a:uFillTx/>
                        </a:rPr>
                        <a:t>InfoPath</a:t>
                      </a:r>
                      <a:r>
                        <a:rPr kumimoji="0" lang="zh-CN" altLang="en-US" sz="1400" u="none" strike="noStrike" kern="1200" cap="none" spc="0" normalizeH="0" baseline="0" noProof="0" dirty="0" smtClean="0">
                          <a:ln>
                            <a:noFill/>
                          </a:ln>
                          <a:effectLst/>
                          <a:uLnTx/>
                          <a:uFillTx/>
                        </a:rPr>
                        <a:t>表单</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txBody>
                  <a:tcPr/>
                </a:tc>
                <a:tc>
                  <a:txBody>
                    <a:bodyPr/>
                    <a:lstStyle/>
                    <a:p>
                      <a:pPr algn="ctr"/>
                      <a:endParaRPr lang="en-US" dirty="0"/>
                    </a:p>
                  </a:txBody>
                  <a:tcPr>
                    <a:solidFill>
                      <a:schemeClr val="accent3">
                        <a:lumMod val="60000"/>
                        <a:lumOff val="40000"/>
                      </a:schemeClr>
                    </a:solidFill>
                  </a:tcPr>
                </a:tc>
                <a:tc>
                  <a:txBody>
                    <a:bodyPr/>
                    <a:lstStyle/>
                    <a:p>
                      <a:pPr algn="ctr"/>
                      <a:endParaRPr lang="en-US" dirty="0"/>
                    </a:p>
                  </a:txBody>
                  <a:tcPr>
                    <a:solidFill>
                      <a:schemeClr val="accent2">
                        <a:lumMod val="60000"/>
                        <a:lumOff val="40000"/>
                      </a:schemeClr>
                    </a:solidFill>
                  </a:tcPr>
                </a:tc>
                <a:tc>
                  <a:txBody>
                    <a:bodyPr/>
                    <a:lstStyle/>
                    <a:p>
                      <a:pPr algn="ctr"/>
                      <a:endParaRPr lang="en-US" dirty="0"/>
                    </a:p>
                  </a:txBody>
                  <a:tcPr>
                    <a:lnR w="38100" cap="flat" cmpd="sng" algn="ctr">
                      <a:noFill/>
                      <a:prstDash val="solid"/>
                      <a:round/>
                      <a:headEnd type="none" w="med" len="med"/>
                      <a:tailEnd type="none" w="med" len="med"/>
                    </a:lnR>
                  </a:tcPr>
                </a:tc>
              </a:tr>
              <a:tr h="432066">
                <a:tc>
                  <a:txBody>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1800" u="none" strike="noStrike" kern="1200" cap="none" spc="0" normalizeH="0" baseline="0" noProof="0" dirty="0" smtClean="0">
                          <a:ln>
                            <a:noFill/>
                          </a:ln>
                          <a:effectLst/>
                          <a:uLnTx/>
                          <a:uFillTx/>
                        </a:rPr>
                        <a:t>Office</a:t>
                      </a:r>
                      <a:r>
                        <a:rPr kumimoji="0" lang="zh-CN" altLang="en-US" sz="1800" u="none" strike="noStrike" kern="1200" cap="none" spc="0" normalizeH="0" baseline="0" noProof="0" dirty="0" smtClean="0">
                          <a:ln>
                            <a:noFill/>
                          </a:ln>
                          <a:effectLst/>
                          <a:uLnTx/>
                          <a:uFillTx/>
                        </a:rPr>
                        <a:t>客户端插件项目</a:t>
                      </a:r>
                      <a:endParaRPr kumimoji="0" lang="en-US" sz="1800" u="none" strike="noStrike" kern="1200" cap="none" spc="0" normalizeH="0" baseline="0" noProof="0" dirty="0" smtClean="0">
                        <a:ln>
                          <a:noFill/>
                        </a:ln>
                        <a:effectLst/>
                        <a:uLnTx/>
                        <a:uFillTx/>
                      </a:endParaRPr>
                    </a:p>
                    <a:p>
                      <a:pPr marL="285750" marR="0" lvl="0" indent="-285750" algn="l"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zh-CN" altLang="en-US" sz="1400" u="none" strike="noStrike" kern="1200" cap="none" spc="0" normalizeH="0" baseline="0" noProof="0" dirty="0" smtClean="0">
                          <a:ln>
                            <a:noFill/>
                          </a:ln>
                          <a:solidFill>
                            <a:schemeClr val="dk1"/>
                          </a:solidFill>
                          <a:effectLst/>
                          <a:uLnTx/>
                          <a:uFillTx/>
                          <a:latin typeface="+mn-lt"/>
                          <a:ea typeface="+mn-ea"/>
                          <a:cs typeface="+mn-cs"/>
                        </a:rPr>
                        <a:t>通过创建插件，扩展</a:t>
                      </a:r>
                      <a:r>
                        <a:rPr kumimoji="0" lang="en-US" altLang="zh-CN" sz="1400" u="none" strike="noStrike" kern="1200" cap="none" spc="0" normalizeH="0" baseline="0" noProof="0" dirty="0" smtClean="0">
                          <a:ln>
                            <a:noFill/>
                          </a:ln>
                          <a:solidFill>
                            <a:schemeClr val="dk1"/>
                          </a:solidFill>
                          <a:effectLst/>
                          <a:uLnTx/>
                          <a:uFillTx/>
                          <a:latin typeface="+mn-lt"/>
                          <a:ea typeface="+mn-ea"/>
                          <a:cs typeface="+mn-cs"/>
                        </a:rPr>
                        <a:t>Office</a:t>
                      </a:r>
                      <a:r>
                        <a:rPr kumimoji="0" lang="zh-CN" altLang="en-US" sz="1400" u="none" strike="noStrike" kern="1200" cap="none" spc="0" normalizeH="0" baseline="0" noProof="0" dirty="0" smtClean="0">
                          <a:ln>
                            <a:noFill/>
                          </a:ln>
                          <a:solidFill>
                            <a:schemeClr val="dk1"/>
                          </a:solidFill>
                          <a:effectLst/>
                          <a:uLnTx/>
                          <a:uFillTx/>
                          <a:latin typeface="+mn-lt"/>
                          <a:ea typeface="+mn-ea"/>
                          <a:cs typeface="+mn-cs"/>
                        </a:rPr>
                        <a:t>客户端的功能</a:t>
                      </a:r>
                      <a:endParaRPr kumimoji="0" lang="en-US" sz="1200" u="none" strike="noStrike" kern="1200" cap="none" spc="0" normalizeH="0" baseline="0" noProof="0" dirty="0" smtClean="0">
                        <a:ln>
                          <a:noFill/>
                        </a:ln>
                        <a:solidFill>
                          <a:schemeClr val="dk1"/>
                        </a:solidFill>
                        <a:effectLst/>
                        <a:uLnTx/>
                        <a:uFillTx/>
                        <a:latin typeface="+mn-lt"/>
                        <a:ea typeface="+mn-ea"/>
                        <a:cs typeface="+mn-cs"/>
                      </a:endParaRPr>
                    </a:p>
                  </a:txBody>
                  <a:tcPr/>
                </a:tc>
                <a:tc>
                  <a:txBody>
                    <a:bodyPr/>
                    <a:lstStyle/>
                    <a:p>
                      <a:pPr algn="ctr"/>
                      <a:endParaRPr lang="en-US" dirty="0"/>
                    </a:p>
                  </a:txBody>
                  <a:tcPr>
                    <a:solidFill>
                      <a:schemeClr val="accent3">
                        <a:lumMod val="20000"/>
                        <a:lumOff val="80000"/>
                      </a:schemeClr>
                    </a:solidFill>
                  </a:tcPr>
                </a:tc>
                <a:tc>
                  <a:txBody>
                    <a:bodyPr/>
                    <a:lstStyle/>
                    <a:p>
                      <a:pPr algn="ctr"/>
                      <a:endParaRPr lang="en-US" dirty="0"/>
                    </a:p>
                  </a:txBody>
                  <a:tcPr>
                    <a:solidFill>
                      <a:schemeClr val="accent4">
                        <a:lumMod val="20000"/>
                        <a:lumOff val="80000"/>
                      </a:schemeClr>
                    </a:solidFill>
                  </a:tcPr>
                </a:tc>
                <a:tc>
                  <a:txBody>
                    <a:bodyPr/>
                    <a:lstStyle/>
                    <a:p>
                      <a:pPr algn="ctr"/>
                      <a:endParaRPr lang="en-US" dirty="0"/>
                    </a:p>
                  </a:txBody>
                  <a:tcPr>
                    <a:lnR w="38100" cap="flat" cmpd="sng" algn="ctr">
                      <a:noFill/>
                      <a:prstDash val="solid"/>
                      <a:round/>
                      <a:headEnd type="none" w="med" len="med"/>
                      <a:tailEnd type="none" w="med" len="med"/>
                    </a:lnR>
                  </a:tcPr>
                </a:tc>
              </a:tr>
              <a:tr h="697536">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dk1"/>
                          </a:solidFill>
                          <a:latin typeface="+mn-lt"/>
                          <a:ea typeface="+mn-ea"/>
                          <a:cs typeface="+mn-cs"/>
                        </a:rPr>
                        <a:t>Outlook</a:t>
                      </a:r>
                      <a:r>
                        <a:rPr lang="zh-CN" altLang="en-US" sz="1800" kern="1200" noProof="0" dirty="0" smtClean="0">
                          <a:solidFill>
                            <a:schemeClr val="dk1"/>
                          </a:solidFill>
                          <a:latin typeface="+mn-lt"/>
                          <a:ea typeface="+mn-ea"/>
                          <a:cs typeface="+mn-cs"/>
                        </a:rPr>
                        <a:t>声明式扩展</a:t>
                      </a:r>
                      <a:endParaRPr lang="en-US" sz="1800" kern="1200" noProof="0" dirty="0" smtClean="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zh-CN" altLang="en-US" sz="1400" u="none" strike="noStrike" kern="1200" cap="none" spc="0" normalizeH="0" baseline="0" noProof="0" dirty="0" smtClean="0">
                          <a:ln>
                            <a:noFill/>
                          </a:ln>
                          <a:solidFill>
                            <a:schemeClr val="dk1"/>
                          </a:solidFill>
                          <a:effectLst/>
                          <a:uLnTx/>
                          <a:uFillTx/>
                          <a:latin typeface="+mn-lt"/>
                          <a:ea typeface="+mn-ea"/>
                          <a:cs typeface="+mn-cs"/>
                        </a:rPr>
                        <a:t>使用基于</a:t>
                      </a:r>
                      <a:r>
                        <a:rPr kumimoji="0" lang="en-US" altLang="zh-CN" sz="1400" u="none" strike="noStrike" kern="1200" cap="none" spc="0" normalizeH="0" baseline="0" noProof="0" dirty="0" smtClean="0">
                          <a:ln>
                            <a:noFill/>
                          </a:ln>
                          <a:solidFill>
                            <a:schemeClr val="dk1"/>
                          </a:solidFill>
                          <a:effectLst/>
                          <a:uLnTx/>
                          <a:uFillTx/>
                          <a:latin typeface="+mn-lt"/>
                          <a:ea typeface="+mn-ea"/>
                          <a:cs typeface="+mn-cs"/>
                        </a:rPr>
                        <a:t>URL</a:t>
                      </a:r>
                      <a:r>
                        <a:rPr kumimoji="0" lang="zh-CN" altLang="en-US" sz="1400" u="none" strike="noStrike" kern="1200" cap="none" spc="0" normalizeH="0" baseline="0" noProof="0" dirty="0" smtClean="0">
                          <a:ln>
                            <a:noFill/>
                          </a:ln>
                          <a:solidFill>
                            <a:schemeClr val="dk1"/>
                          </a:solidFill>
                          <a:effectLst/>
                          <a:uLnTx/>
                          <a:uFillTx/>
                          <a:latin typeface="+mn-lt"/>
                          <a:ea typeface="+mn-ea"/>
                          <a:cs typeface="+mn-cs"/>
                        </a:rPr>
                        <a:t>的操作和任务面板，扩展</a:t>
                      </a:r>
                      <a:r>
                        <a:rPr kumimoji="0" lang="en-US" altLang="zh-CN" sz="1400" u="none" strike="noStrike" kern="1200" cap="none" spc="0" normalizeH="0" baseline="0" noProof="0" dirty="0" smtClean="0">
                          <a:ln>
                            <a:noFill/>
                          </a:ln>
                          <a:solidFill>
                            <a:schemeClr val="dk1"/>
                          </a:solidFill>
                          <a:effectLst/>
                          <a:uLnTx/>
                          <a:uFillTx/>
                          <a:latin typeface="+mn-lt"/>
                          <a:ea typeface="+mn-ea"/>
                          <a:cs typeface="+mn-cs"/>
                        </a:rPr>
                        <a:t>Outlook</a:t>
                      </a:r>
                      <a:endParaRPr kumimoji="0" lang="en-US" sz="1400" u="none" strike="noStrike" kern="1200" cap="none" spc="0" normalizeH="0" baseline="0" noProof="0" dirty="0" smtClean="0">
                        <a:ln>
                          <a:noFill/>
                        </a:ln>
                        <a:solidFill>
                          <a:schemeClr val="dk1"/>
                        </a:solidFill>
                        <a:effectLst/>
                        <a:uLnTx/>
                        <a:uFillTx/>
                        <a:latin typeface="+mn-lt"/>
                        <a:ea typeface="+mn-ea"/>
                        <a:cs typeface="+mn-cs"/>
                      </a:endParaRPr>
                    </a:p>
                  </a:txBody>
                  <a:tcPr/>
                </a:tc>
                <a:tc>
                  <a:txBody>
                    <a:bodyPr/>
                    <a:lstStyle/>
                    <a:p>
                      <a:pPr algn="ctr"/>
                      <a:endParaRPr lang="en-US" dirty="0"/>
                    </a:p>
                  </a:txBody>
                  <a:tcPr>
                    <a:solidFill>
                      <a:schemeClr val="accent3">
                        <a:lumMod val="60000"/>
                        <a:lumOff val="40000"/>
                      </a:schemeClr>
                    </a:solidFill>
                  </a:tcPr>
                </a:tc>
                <a:tc>
                  <a:txBody>
                    <a:bodyPr/>
                    <a:lstStyle/>
                    <a:p>
                      <a:pPr algn="ctr"/>
                      <a:endParaRPr lang="en-US" dirty="0"/>
                    </a:p>
                  </a:txBody>
                  <a:tcPr>
                    <a:solidFill>
                      <a:schemeClr val="accent2">
                        <a:lumMod val="60000"/>
                        <a:lumOff val="40000"/>
                      </a:schemeClr>
                    </a:solidFill>
                  </a:tcPr>
                </a:tc>
                <a:tc>
                  <a:txBody>
                    <a:bodyPr/>
                    <a:lstStyle/>
                    <a:p>
                      <a:pPr algn="ctr"/>
                      <a:endParaRPr lang="en-US" dirty="0"/>
                    </a:p>
                  </a:txBody>
                  <a:tcPr>
                    <a:lnR w="38100" cap="flat" cmpd="sng" algn="ctr">
                      <a:noFill/>
                      <a:prstDash val="solid"/>
                      <a:round/>
                      <a:headEnd type="none" w="med" len="med"/>
                      <a:tailEnd type="none" w="med" len="med"/>
                    </a:lnR>
                  </a:tcPr>
                </a:tc>
              </a:tr>
              <a:tr h="61034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kumimoji="0" lang="zh-CN" altLang="en-US" sz="1800" u="none" strike="noStrike" kern="1200" cap="none" spc="0" normalizeH="0" baseline="0" noProof="0" dirty="0" smtClean="0">
                          <a:ln>
                            <a:noFill/>
                          </a:ln>
                          <a:solidFill>
                            <a:schemeClr val="dk1"/>
                          </a:solidFill>
                          <a:effectLst/>
                          <a:uLnTx/>
                          <a:uFillTx/>
                          <a:latin typeface="+mn-lt"/>
                          <a:ea typeface="+mn-ea"/>
                          <a:cs typeface="+mn-cs"/>
                        </a:rPr>
                        <a:t>文档、示例与工具</a:t>
                      </a:r>
                      <a:endParaRPr kumimoji="0" lang="en-US" sz="1800" u="none" strike="noStrike" kern="1200" cap="none" spc="0" normalizeH="0" baseline="0" noProof="0" dirty="0" smtClean="0">
                        <a:ln>
                          <a:noFill/>
                        </a:ln>
                        <a:solidFill>
                          <a:schemeClr val="dk1"/>
                        </a:solidFill>
                        <a:effectLst/>
                        <a:uLnTx/>
                        <a:uFillTx/>
                        <a:latin typeface="+mn-lt"/>
                        <a:ea typeface="+mn-ea"/>
                        <a:cs typeface="+mn-cs"/>
                      </a:endParaRPr>
                    </a:p>
                    <a:p>
                      <a:pPr marL="0" marR="0" indent="0" algn="l" defTabSz="914363"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smtClean="0">
                        <a:ln>
                          <a:noFill/>
                        </a:ln>
                        <a:solidFill>
                          <a:schemeClr val="dk1"/>
                        </a:solidFill>
                        <a:effectLst/>
                        <a:uLnTx/>
                        <a:uFillTx/>
                        <a:latin typeface="+mn-lt"/>
                        <a:ea typeface="+mn-ea"/>
                        <a:cs typeface="+mn-cs"/>
                      </a:endParaRPr>
                    </a:p>
                  </a:txBody>
                  <a:tcPr>
                    <a:lnB w="38100" cap="flat" cmpd="sng" algn="ctr">
                      <a:noFill/>
                      <a:prstDash val="solid"/>
                      <a:round/>
                      <a:headEnd type="none" w="med" len="med"/>
                      <a:tailEnd type="none" w="med" len="med"/>
                    </a:lnB>
                  </a:tcPr>
                </a:tc>
                <a:tc>
                  <a:txBody>
                    <a:bodyPr/>
                    <a:lstStyle/>
                    <a:p>
                      <a:pPr algn="ctr"/>
                      <a:endParaRPr lang="en-US" sz="1200" dirty="0" smtClean="0"/>
                    </a:p>
                  </a:txBody>
                  <a:tcPr>
                    <a:lnB w="38100" cap="flat" cmpd="sng" algn="ctr">
                      <a:noFill/>
                      <a:prstDash val="solid"/>
                      <a:round/>
                      <a:headEnd type="none" w="med" len="med"/>
                      <a:tailEnd type="none" w="med" len="med"/>
                    </a:lnB>
                    <a:solidFill>
                      <a:schemeClr val="accent3">
                        <a:lumMod val="20000"/>
                        <a:lumOff val="80000"/>
                      </a:schemeClr>
                    </a:solidFill>
                  </a:tcPr>
                </a:tc>
                <a:tc>
                  <a:txBody>
                    <a:bodyPr/>
                    <a:lstStyle/>
                    <a:p>
                      <a:pPr algn="ctr"/>
                      <a:endParaRPr lang="en-US" dirty="0"/>
                    </a:p>
                  </a:txBody>
                  <a:tcPr>
                    <a:lnB w="38100" cap="flat" cmpd="sng" algn="ctr">
                      <a:noFill/>
                      <a:prstDash val="solid"/>
                      <a:round/>
                      <a:headEnd type="none" w="med" len="med"/>
                      <a:tailEnd type="none" w="med" len="med"/>
                    </a:lnB>
                    <a:solidFill>
                      <a:schemeClr val="accent4">
                        <a:lumMod val="20000"/>
                        <a:lumOff val="80000"/>
                      </a:schemeClr>
                    </a:solidFill>
                  </a:tcPr>
                </a:tc>
                <a:tc>
                  <a:txBody>
                    <a:bodyPr/>
                    <a:lstStyle/>
                    <a:p>
                      <a:pPr lvl="1" algn="ctr"/>
                      <a:endParaRPr lang="en-US" sz="1800" dirty="0" smtClean="0"/>
                    </a:p>
                  </a:txBody>
                  <a:tcPr>
                    <a:lnR w="38100" cap="flat" cmpd="sng" algn="ctr">
                      <a:noFill/>
                      <a:prstDash val="solid"/>
                      <a:round/>
                      <a:headEnd type="none" w="med" len="med"/>
                      <a:tailEnd type="none" w="med" len="med"/>
                    </a:lnR>
                    <a:lnB w="38100" cap="flat" cmpd="sng" algn="ctr">
                      <a:noFill/>
                      <a:prstDash val="solid"/>
                      <a:round/>
                      <a:headEnd type="none" w="med" len="med"/>
                      <a:tailEnd type="none" w="med" len="med"/>
                    </a:lnB>
                  </a:tcPr>
                </a:tc>
              </a:tr>
            </a:tbl>
          </a:graphicData>
        </a:graphic>
      </p:graphicFrame>
      <p:sp>
        <p:nvSpPr>
          <p:cNvPr id="20" name="Rectangle 19"/>
          <p:cNvSpPr/>
          <p:nvPr/>
        </p:nvSpPr>
        <p:spPr bwMode="auto">
          <a:xfrm>
            <a:off x="428596" y="1000108"/>
            <a:ext cx="8501122" cy="5500726"/>
          </a:xfrm>
          <a:prstGeom prst="rect">
            <a:avLst/>
          </a:prstGeom>
          <a:noFill/>
          <a:ln w="63500">
            <a:solidFill>
              <a:schemeClr val="tx1"/>
            </a:solidFill>
            <a:headEnd type="none" w="med" len="med"/>
            <a:tailEnd type="none" w="med" len="med"/>
          </a:ln>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grpSp>
        <p:nvGrpSpPr>
          <p:cNvPr id="4" name="Group 29"/>
          <p:cNvGrpSpPr/>
          <p:nvPr/>
        </p:nvGrpSpPr>
        <p:grpSpPr>
          <a:xfrm>
            <a:off x="4500562" y="1971668"/>
            <a:ext cx="457200" cy="457200"/>
            <a:chOff x="2882155" y="3104453"/>
            <a:chExt cx="457200" cy="457200"/>
          </a:xfrm>
        </p:grpSpPr>
        <p:sp>
          <p:nvSpPr>
            <p:cNvPr id="31" name="Oval 30"/>
            <p:cNvSpPr/>
            <p:nvPr/>
          </p:nvSpPr>
          <p:spPr bwMode="auto">
            <a:xfrm>
              <a:off x="2882155" y="3104453"/>
              <a:ext cx="457200" cy="4572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32" name="L-Shape 31"/>
            <p:cNvSpPr/>
            <p:nvPr/>
          </p:nvSpPr>
          <p:spPr bwMode="auto">
            <a:xfrm rot="18900000">
              <a:off x="3002165" y="3255044"/>
              <a:ext cx="251224" cy="137694"/>
            </a:xfrm>
            <a:prstGeom prst="corner">
              <a:avLst>
                <a:gd name="adj1" fmla="val 34322"/>
                <a:gd name="adj2" fmla="val 36116"/>
              </a:avLst>
            </a:prstGeom>
            <a:solidFill>
              <a:schemeClr val="tx1"/>
            </a:solidFill>
            <a:ln w="12700">
              <a:solidFill>
                <a:schemeClr val="tx1"/>
              </a:solidFill>
              <a:headEnd type="none" w="med" len="med"/>
              <a:tailEnd type="none" w="med" len="med"/>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grpSp>
      <p:sp>
        <p:nvSpPr>
          <p:cNvPr id="3" name="TextBox 2"/>
          <p:cNvSpPr txBox="1"/>
          <p:nvPr/>
        </p:nvSpPr>
        <p:spPr>
          <a:xfrm rot="16200000">
            <a:off x="-26434" y="2525234"/>
            <a:ext cx="615553" cy="184666"/>
          </a:xfrm>
          <a:prstGeom prst="rect">
            <a:avLst/>
          </a:prstGeom>
          <a:noFill/>
        </p:spPr>
        <p:txBody>
          <a:bodyPr wrap="none" lIns="0" tIns="0" rIns="0" bIns="0" rtlCol="0">
            <a:spAutoFit/>
          </a:bodyPr>
          <a:lstStyle/>
          <a:p>
            <a:r>
              <a:rPr lang="zh-CN" altLang="en-US" sz="1200" dirty="0" smtClean="0">
                <a:gradFill>
                  <a:gsLst>
                    <a:gs pos="0">
                      <a:schemeClr val="tx1"/>
                    </a:gs>
                    <a:gs pos="86000">
                      <a:schemeClr val="tx1"/>
                    </a:gs>
                  </a:gsLst>
                  <a:lin ang="5400000" scaled="0"/>
                </a:gradFill>
              </a:rPr>
              <a:t>数据连接</a:t>
            </a:r>
            <a:endParaRPr lang="en-US" sz="1200" dirty="0" smtClean="0">
              <a:gradFill>
                <a:gsLst>
                  <a:gs pos="0">
                    <a:schemeClr val="tx1"/>
                  </a:gs>
                  <a:gs pos="86000">
                    <a:schemeClr val="tx1"/>
                  </a:gs>
                </a:gsLst>
                <a:lin ang="5400000" scaled="0"/>
              </a:gradFill>
            </a:endParaRPr>
          </a:p>
        </p:txBody>
      </p:sp>
      <p:sp>
        <p:nvSpPr>
          <p:cNvPr id="50" name="Rectangle 49"/>
          <p:cNvSpPr/>
          <p:nvPr/>
        </p:nvSpPr>
        <p:spPr bwMode="auto">
          <a:xfrm>
            <a:off x="142844" y="1857364"/>
            <a:ext cx="285752" cy="1643074"/>
          </a:xfrm>
          <a:prstGeom prst="rect">
            <a:avLst/>
          </a:prstGeom>
          <a:noFill/>
          <a:ln w="12700">
            <a:solidFill>
              <a:schemeClr val="tx1"/>
            </a:solidFill>
            <a:headEnd type="none" w="med" len="med"/>
            <a:tailEnd type="none" w="med" len="med"/>
          </a:ln>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51" name="Rectangle 50"/>
          <p:cNvSpPr/>
          <p:nvPr/>
        </p:nvSpPr>
        <p:spPr bwMode="auto">
          <a:xfrm>
            <a:off x="142844" y="3571876"/>
            <a:ext cx="285752" cy="2857520"/>
          </a:xfrm>
          <a:prstGeom prst="rect">
            <a:avLst/>
          </a:prstGeom>
          <a:noFill/>
          <a:ln w="12700">
            <a:solidFill>
              <a:schemeClr val="tx1"/>
            </a:solidFill>
            <a:headEnd type="none" w="med" len="med"/>
            <a:tailEnd type="none" w="med" len="med"/>
          </a:ln>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52" name="TextBox 51"/>
          <p:cNvSpPr txBox="1"/>
          <p:nvPr/>
        </p:nvSpPr>
        <p:spPr>
          <a:xfrm rot="16200000">
            <a:off x="-583159" y="4589634"/>
            <a:ext cx="1695977" cy="184666"/>
          </a:xfrm>
          <a:prstGeom prst="rect">
            <a:avLst/>
          </a:prstGeom>
          <a:noFill/>
        </p:spPr>
        <p:txBody>
          <a:bodyPr wrap="none" lIns="0" tIns="0" rIns="0" bIns="0" rtlCol="0">
            <a:spAutoFit/>
          </a:bodyPr>
          <a:lstStyle/>
          <a:p>
            <a:r>
              <a:rPr lang="en-US" sz="1200" dirty="0" smtClean="0">
                <a:gradFill>
                  <a:gsLst>
                    <a:gs pos="0">
                      <a:schemeClr val="tx1"/>
                    </a:gs>
                    <a:gs pos="86000">
                      <a:schemeClr val="tx1"/>
                    </a:gs>
                  </a:gsLst>
                  <a:lin ang="5400000" scaled="0"/>
                </a:gradFill>
              </a:rPr>
              <a:t>SharePoint and Office </a:t>
            </a:r>
            <a:r>
              <a:rPr lang="zh-CN" altLang="en-US" sz="1200" dirty="0" smtClean="0">
                <a:gradFill>
                  <a:gsLst>
                    <a:gs pos="0">
                      <a:schemeClr val="tx1"/>
                    </a:gs>
                    <a:gs pos="86000">
                      <a:schemeClr val="tx1"/>
                    </a:gs>
                  </a:gsLst>
                  <a:lin ang="5400000" scaled="0"/>
                </a:gradFill>
              </a:rPr>
              <a:t>界面</a:t>
            </a:r>
            <a:endParaRPr lang="en-US" sz="1200" dirty="0" smtClean="0">
              <a:gradFill>
                <a:gsLst>
                  <a:gs pos="0">
                    <a:schemeClr val="tx1"/>
                  </a:gs>
                  <a:gs pos="86000">
                    <a:schemeClr val="tx1"/>
                  </a:gs>
                </a:gsLst>
                <a:lin ang="5400000" scaled="0"/>
              </a:gradFill>
            </a:endParaRPr>
          </a:p>
        </p:txBody>
      </p:sp>
      <p:grpSp>
        <p:nvGrpSpPr>
          <p:cNvPr id="5" name="Group 52"/>
          <p:cNvGrpSpPr/>
          <p:nvPr/>
        </p:nvGrpSpPr>
        <p:grpSpPr>
          <a:xfrm>
            <a:off x="6858016" y="2000240"/>
            <a:ext cx="457200" cy="457200"/>
            <a:chOff x="2882155" y="3104453"/>
            <a:chExt cx="457200" cy="457200"/>
          </a:xfrm>
        </p:grpSpPr>
        <p:sp>
          <p:nvSpPr>
            <p:cNvPr id="54" name="Oval 53"/>
            <p:cNvSpPr/>
            <p:nvPr/>
          </p:nvSpPr>
          <p:spPr bwMode="auto">
            <a:xfrm>
              <a:off x="2882155" y="3104453"/>
              <a:ext cx="457200" cy="4572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55" name="L-Shape 54"/>
            <p:cNvSpPr/>
            <p:nvPr/>
          </p:nvSpPr>
          <p:spPr bwMode="auto">
            <a:xfrm rot="18900000">
              <a:off x="3002165" y="3255044"/>
              <a:ext cx="251224" cy="137694"/>
            </a:xfrm>
            <a:prstGeom prst="corner">
              <a:avLst>
                <a:gd name="adj1" fmla="val 34322"/>
                <a:gd name="adj2" fmla="val 36116"/>
              </a:avLst>
            </a:prstGeom>
            <a:solidFill>
              <a:schemeClr val="tx1"/>
            </a:solidFill>
            <a:ln w="12700">
              <a:solidFill>
                <a:schemeClr val="tx1"/>
              </a:solidFill>
              <a:headEnd type="none" w="med" len="med"/>
              <a:tailEnd type="none" w="med" len="med"/>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grpSp>
      <p:grpSp>
        <p:nvGrpSpPr>
          <p:cNvPr id="7" name="Group 55"/>
          <p:cNvGrpSpPr/>
          <p:nvPr/>
        </p:nvGrpSpPr>
        <p:grpSpPr>
          <a:xfrm>
            <a:off x="8358214" y="5143512"/>
            <a:ext cx="457200" cy="457200"/>
            <a:chOff x="2882155" y="3104453"/>
            <a:chExt cx="457200" cy="457200"/>
          </a:xfrm>
        </p:grpSpPr>
        <p:sp>
          <p:nvSpPr>
            <p:cNvPr id="57" name="Oval 56"/>
            <p:cNvSpPr/>
            <p:nvPr/>
          </p:nvSpPr>
          <p:spPr bwMode="auto">
            <a:xfrm>
              <a:off x="2882155" y="3104453"/>
              <a:ext cx="457200" cy="4572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58" name="L-Shape 57"/>
            <p:cNvSpPr/>
            <p:nvPr/>
          </p:nvSpPr>
          <p:spPr bwMode="auto">
            <a:xfrm rot="18900000">
              <a:off x="3002165" y="3255044"/>
              <a:ext cx="251224" cy="137694"/>
            </a:xfrm>
            <a:prstGeom prst="corner">
              <a:avLst>
                <a:gd name="adj1" fmla="val 34322"/>
                <a:gd name="adj2" fmla="val 36116"/>
              </a:avLst>
            </a:prstGeom>
            <a:solidFill>
              <a:schemeClr val="tx1"/>
            </a:solidFill>
            <a:ln w="12700">
              <a:solidFill>
                <a:schemeClr val="tx1"/>
              </a:solidFill>
              <a:headEnd type="none" w="med" len="med"/>
              <a:tailEnd type="none" w="med" len="med"/>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grpSp>
      <p:grpSp>
        <p:nvGrpSpPr>
          <p:cNvPr id="8" name="Group 58"/>
          <p:cNvGrpSpPr/>
          <p:nvPr/>
        </p:nvGrpSpPr>
        <p:grpSpPr>
          <a:xfrm>
            <a:off x="4500562" y="2900362"/>
            <a:ext cx="457200" cy="457200"/>
            <a:chOff x="2882155" y="3104453"/>
            <a:chExt cx="457200" cy="457200"/>
          </a:xfrm>
        </p:grpSpPr>
        <p:sp>
          <p:nvSpPr>
            <p:cNvPr id="60" name="Oval 59"/>
            <p:cNvSpPr/>
            <p:nvPr/>
          </p:nvSpPr>
          <p:spPr bwMode="auto">
            <a:xfrm>
              <a:off x="2882155" y="3104453"/>
              <a:ext cx="457200" cy="4572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61" name="L-Shape 60"/>
            <p:cNvSpPr/>
            <p:nvPr/>
          </p:nvSpPr>
          <p:spPr bwMode="auto">
            <a:xfrm rot="18900000">
              <a:off x="3002165" y="3255044"/>
              <a:ext cx="251224" cy="137694"/>
            </a:xfrm>
            <a:prstGeom prst="corner">
              <a:avLst>
                <a:gd name="adj1" fmla="val 34322"/>
                <a:gd name="adj2" fmla="val 36116"/>
              </a:avLst>
            </a:prstGeom>
            <a:solidFill>
              <a:schemeClr val="tx1"/>
            </a:solidFill>
            <a:ln w="12700">
              <a:solidFill>
                <a:schemeClr val="tx1"/>
              </a:solidFill>
              <a:headEnd type="none" w="med" len="med"/>
              <a:tailEnd type="none" w="med" len="med"/>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grpSp>
      <p:grpSp>
        <p:nvGrpSpPr>
          <p:cNvPr id="9" name="Group 61"/>
          <p:cNvGrpSpPr/>
          <p:nvPr/>
        </p:nvGrpSpPr>
        <p:grpSpPr>
          <a:xfrm>
            <a:off x="4500562" y="3543304"/>
            <a:ext cx="457200" cy="457200"/>
            <a:chOff x="2882155" y="3104453"/>
            <a:chExt cx="457200" cy="457200"/>
          </a:xfrm>
        </p:grpSpPr>
        <p:sp>
          <p:nvSpPr>
            <p:cNvPr id="65" name="Oval 64"/>
            <p:cNvSpPr/>
            <p:nvPr/>
          </p:nvSpPr>
          <p:spPr bwMode="auto">
            <a:xfrm>
              <a:off x="2882155" y="3104453"/>
              <a:ext cx="457200" cy="4572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67" name="L-Shape 66"/>
            <p:cNvSpPr/>
            <p:nvPr/>
          </p:nvSpPr>
          <p:spPr bwMode="auto">
            <a:xfrm rot="18900000">
              <a:off x="3002165" y="3255044"/>
              <a:ext cx="251224" cy="137694"/>
            </a:xfrm>
            <a:prstGeom prst="corner">
              <a:avLst>
                <a:gd name="adj1" fmla="val 34322"/>
                <a:gd name="adj2" fmla="val 36116"/>
              </a:avLst>
            </a:prstGeom>
            <a:solidFill>
              <a:schemeClr val="tx1"/>
            </a:solidFill>
            <a:ln w="12700">
              <a:solidFill>
                <a:schemeClr val="tx1"/>
              </a:solidFill>
              <a:headEnd type="none" w="med" len="med"/>
              <a:tailEnd type="none" w="med" len="med"/>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grpSp>
      <p:grpSp>
        <p:nvGrpSpPr>
          <p:cNvPr id="10" name="Group 67"/>
          <p:cNvGrpSpPr/>
          <p:nvPr/>
        </p:nvGrpSpPr>
        <p:grpSpPr>
          <a:xfrm>
            <a:off x="6858016" y="2900362"/>
            <a:ext cx="457200" cy="457200"/>
            <a:chOff x="2882155" y="3104453"/>
            <a:chExt cx="457200" cy="457200"/>
          </a:xfrm>
        </p:grpSpPr>
        <p:sp>
          <p:nvSpPr>
            <p:cNvPr id="69" name="Oval 68"/>
            <p:cNvSpPr/>
            <p:nvPr/>
          </p:nvSpPr>
          <p:spPr bwMode="auto">
            <a:xfrm>
              <a:off x="2882155" y="3104453"/>
              <a:ext cx="457200" cy="4572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70" name="L-Shape 69"/>
            <p:cNvSpPr/>
            <p:nvPr/>
          </p:nvSpPr>
          <p:spPr bwMode="auto">
            <a:xfrm rot="18900000">
              <a:off x="3002165" y="3255044"/>
              <a:ext cx="251224" cy="137694"/>
            </a:xfrm>
            <a:prstGeom prst="corner">
              <a:avLst>
                <a:gd name="adj1" fmla="val 34322"/>
                <a:gd name="adj2" fmla="val 36116"/>
              </a:avLst>
            </a:prstGeom>
            <a:solidFill>
              <a:schemeClr val="tx1"/>
            </a:solidFill>
            <a:ln w="12700">
              <a:solidFill>
                <a:schemeClr val="tx1"/>
              </a:solidFill>
              <a:headEnd type="none" w="med" len="med"/>
              <a:tailEnd type="none" w="med" len="med"/>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grpSp>
      <p:grpSp>
        <p:nvGrpSpPr>
          <p:cNvPr id="11" name="Group 70"/>
          <p:cNvGrpSpPr/>
          <p:nvPr/>
        </p:nvGrpSpPr>
        <p:grpSpPr>
          <a:xfrm>
            <a:off x="6858016" y="4286256"/>
            <a:ext cx="457200" cy="457200"/>
            <a:chOff x="2882155" y="3104453"/>
            <a:chExt cx="457200" cy="457200"/>
          </a:xfrm>
        </p:grpSpPr>
        <p:sp>
          <p:nvSpPr>
            <p:cNvPr id="72" name="Oval 71"/>
            <p:cNvSpPr/>
            <p:nvPr/>
          </p:nvSpPr>
          <p:spPr bwMode="auto">
            <a:xfrm>
              <a:off x="2882155" y="3104453"/>
              <a:ext cx="457200" cy="4572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73" name="L-Shape 72"/>
            <p:cNvSpPr/>
            <p:nvPr/>
          </p:nvSpPr>
          <p:spPr bwMode="auto">
            <a:xfrm rot="18900000">
              <a:off x="3002165" y="3255044"/>
              <a:ext cx="251224" cy="137694"/>
            </a:xfrm>
            <a:prstGeom prst="corner">
              <a:avLst>
                <a:gd name="adj1" fmla="val 34322"/>
                <a:gd name="adj2" fmla="val 36116"/>
              </a:avLst>
            </a:prstGeom>
            <a:solidFill>
              <a:schemeClr val="tx1"/>
            </a:solidFill>
            <a:ln w="12700">
              <a:solidFill>
                <a:schemeClr val="tx1"/>
              </a:solidFill>
              <a:headEnd type="none" w="med" len="med"/>
              <a:tailEnd type="none" w="med" len="med"/>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grpSp>
      <p:grpSp>
        <p:nvGrpSpPr>
          <p:cNvPr id="12" name="Group 73"/>
          <p:cNvGrpSpPr/>
          <p:nvPr/>
        </p:nvGrpSpPr>
        <p:grpSpPr>
          <a:xfrm>
            <a:off x="8358214" y="5929330"/>
            <a:ext cx="457200" cy="457200"/>
            <a:chOff x="2882155" y="3104453"/>
            <a:chExt cx="457200" cy="457200"/>
          </a:xfrm>
        </p:grpSpPr>
        <p:sp>
          <p:nvSpPr>
            <p:cNvPr id="75" name="Oval 74"/>
            <p:cNvSpPr/>
            <p:nvPr/>
          </p:nvSpPr>
          <p:spPr bwMode="auto">
            <a:xfrm>
              <a:off x="2882155" y="3104453"/>
              <a:ext cx="457200" cy="4572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76" name="L-Shape 75"/>
            <p:cNvSpPr/>
            <p:nvPr/>
          </p:nvSpPr>
          <p:spPr bwMode="auto">
            <a:xfrm rot="18900000">
              <a:off x="3002165" y="3255044"/>
              <a:ext cx="251224" cy="137694"/>
            </a:xfrm>
            <a:prstGeom prst="corner">
              <a:avLst>
                <a:gd name="adj1" fmla="val 34322"/>
                <a:gd name="adj2" fmla="val 36116"/>
              </a:avLst>
            </a:prstGeom>
            <a:solidFill>
              <a:schemeClr val="tx1"/>
            </a:solidFill>
            <a:ln w="12700">
              <a:solidFill>
                <a:schemeClr val="tx1"/>
              </a:solidFill>
              <a:headEnd type="none" w="med" len="med"/>
              <a:tailEnd type="none" w="med" len="med"/>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grpSp>
    </p:spTree>
    <p:extLst>
      <p:ext uri="{BB962C8B-B14F-4D97-AF65-F5344CB8AC3E}">
        <p14:creationId xmlns:p14="http://schemas.microsoft.com/office/powerpoint/2007/7/12/main" xmlns="" val="188967706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bwMode="auto">
          <a:xfrm>
            <a:off x="2714612" y="5072074"/>
            <a:ext cx="2000264" cy="698920"/>
          </a:xfrm>
          <a:prstGeom prst="ellipse">
            <a:avLst/>
          </a:prstGeom>
          <a:solidFill>
            <a:schemeClr val="bg2">
              <a:lumMod val="60000"/>
              <a:lumOff val="40000"/>
              <a:alpha val="27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31" name="Rectangle 30"/>
          <p:cNvSpPr/>
          <p:nvPr/>
        </p:nvSpPr>
        <p:spPr bwMode="auto">
          <a:xfrm>
            <a:off x="428596" y="2976557"/>
            <a:ext cx="1928826" cy="1702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44" name="Oval 43"/>
          <p:cNvSpPr/>
          <p:nvPr/>
        </p:nvSpPr>
        <p:spPr bwMode="auto">
          <a:xfrm>
            <a:off x="4286248" y="3429000"/>
            <a:ext cx="2000264" cy="857256"/>
          </a:xfrm>
          <a:prstGeom prst="ellipse">
            <a:avLst/>
          </a:prstGeom>
          <a:solidFill>
            <a:schemeClr val="bg2">
              <a:lumMod val="60000"/>
              <a:lumOff val="40000"/>
              <a:alpha val="27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42" name="Oval 41"/>
          <p:cNvSpPr/>
          <p:nvPr/>
        </p:nvSpPr>
        <p:spPr bwMode="auto">
          <a:xfrm>
            <a:off x="7000892" y="5004158"/>
            <a:ext cx="2000264" cy="698920"/>
          </a:xfrm>
          <a:prstGeom prst="ellipse">
            <a:avLst/>
          </a:prstGeom>
          <a:solidFill>
            <a:schemeClr val="bg2">
              <a:lumMod val="60000"/>
              <a:lumOff val="40000"/>
              <a:alpha val="27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41" name="Oval 40"/>
          <p:cNvSpPr/>
          <p:nvPr/>
        </p:nvSpPr>
        <p:spPr bwMode="auto">
          <a:xfrm>
            <a:off x="214282" y="4991811"/>
            <a:ext cx="2000264" cy="698920"/>
          </a:xfrm>
          <a:prstGeom prst="ellipse">
            <a:avLst/>
          </a:prstGeom>
          <a:solidFill>
            <a:schemeClr val="bg2">
              <a:lumMod val="60000"/>
              <a:lumOff val="40000"/>
              <a:alpha val="27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36" name="Right Arrow 35"/>
          <p:cNvSpPr/>
          <p:nvPr/>
        </p:nvSpPr>
        <p:spPr bwMode="auto">
          <a:xfrm flipH="1">
            <a:off x="6072198" y="2373364"/>
            <a:ext cx="2571768" cy="2913024"/>
          </a:xfrm>
          <a:prstGeom prst="rightArrow">
            <a:avLst>
              <a:gd name="adj1" fmla="val 59284"/>
              <a:gd name="adj2" fmla="val 4962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35" name="Right Arrow 34"/>
          <p:cNvSpPr/>
          <p:nvPr/>
        </p:nvSpPr>
        <p:spPr bwMode="auto">
          <a:xfrm>
            <a:off x="2428860" y="2373364"/>
            <a:ext cx="2071702" cy="2913024"/>
          </a:xfrm>
          <a:prstGeom prst="rightArrow">
            <a:avLst>
              <a:gd name="adj1" fmla="val 58665"/>
              <a:gd name="adj2" fmla="val 66235"/>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2400">
                <a:solidFill>
                  <a:schemeClr val="tx1"/>
                </a:solidFill>
              </a:defRPr>
            </a:pPr>
            <a:endParaRPr lang="en-NZ" dirty="0"/>
          </a:p>
        </p:txBody>
      </p:sp>
      <p:sp>
        <p:nvSpPr>
          <p:cNvPr id="2" name="Title 1"/>
          <p:cNvSpPr>
            <a:spLocks noGrp="1"/>
          </p:cNvSpPr>
          <p:nvPr>
            <p:ph type="title"/>
          </p:nvPr>
        </p:nvSpPr>
        <p:spPr/>
        <p:txBody>
          <a:bodyPr>
            <a:normAutofit/>
          </a:bodyPr>
          <a:lstStyle/>
          <a:p>
            <a:r>
              <a:rPr lang="zh-CN" altLang="en-US" dirty="0" smtClean="0"/>
              <a:t>开发流程与方法</a:t>
            </a:r>
            <a:endParaRPr lang="en-US" dirty="0"/>
          </a:p>
        </p:txBody>
      </p:sp>
      <p:pic>
        <p:nvPicPr>
          <p:cNvPr id="43" name="Picture 10" descr="\\eventsql\dvd27\Clip_Installer\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4873667" y="2857496"/>
            <a:ext cx="912779" cy="1252257"/>
          </a:xfrm>
          <a:prstGeom prst="rect">
            <a:avLst/>
          </a:prstGeom>
          <a:noFill/>
        </p:spPr>
      </p:pic>
      <p:sp>
        <p:nvSpPr>
          <p:cNvPr id="58" name="Rounded Rectangle 57"/>
          <p:cNvSpPr/>
          <p:nvPr/>
        </p:nvSpPr>
        <p:spPr>
          <a:xfrm>
            <a:off x="4104460" y="4156450"/>
            <a:ext cx="2286016"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SharePoint Server</a:t>
            </a:r>
            <a:endParaRPr lang="en-US" dirty="0">
              <a:solidFill>
                <a:schemeClr val="tx1"/>
              </a:solidFill>
            </a:endParaRPr>
          </a:p>
        </p:txBody>
      </p:sp>
      <p:sp>
        <p:nvSpPr>
          <p:cNvPr id="34" name="Rounded Rectangle 33"/>
          <p:cNvSpPr/>
          <p:nvPr/>
        </p:nvSpPr>
        <p:spPr>
          <a:xfrm>
            <a:off x="2523096" y="3429000"/>
            <a:ext cx="1428760" cy="7858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导入并配置</a:t>
            </a:r>
            <a:r>
              <a:rPr lang="en-US" altLang="zh-CN" dirty="0" smtClean="0">
                <a:solidFill>
                  <a:schemeClr val="tx1"/>
                </a:solidFill>
              </a:rPr>
              <a:t>WSP/BCS</a:t>
            </a:r>
            <a:endParaRPr lang="en-US" dirty="0">
              <a:solidFill>
                <a:schemeClr val="tx1"/>
              </a:solidFill>
            </a:endParaRPr>
          </a:p>
        </p:txBody>
      </p:sp>
      <p:sp>
        <p:nvSpPr>
          <p:cNvPr id="59" name="Rounded Rectangle 58"/>
          <p:cNvSpPr/>
          <p:nvPr/>
        </p:nvSpPr>
        <p:spPr>
          <a:xfrm>
            <a:off x="7150452" y="5691206"/>
            <a:ext cx="1785950"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rPr>
              <a:t>网站管理员</a:t>
            </a:r>
            <a:endParaRPr lang="en-US" sz="2400" dirty="0">
              <a:solidFill>
                <a:schemeClr val="tx1"/>
              </a:solidFill>
            </a:endParaRPr>
          </a:p>
        </p:txBody>
      </p:sp>
      <p:sp>
        <p:nvSpPr>
          <p:cNvPr id="66" name="Rounded Rectangle 65"/>
          <p:cNvSpPr/>
          <p:nvPr/>
        </p:nvSpPr>
        <p:spPr>
          <a:xfrm>
            <a:off x="6374064" y="3500438"/>
            <a:ext cx="2071702"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r>
              <a:rPr lang="zh-CN" altLang="en-US" dirty="0" smtClean="0">
                <a:solidFill>
                  <a:schemeClr val="tx1"/>
                </a:solidFill>
              </a:rPr>
              <a:t>直接连接</a:t>
            </a:r>
            <a:endParaRPr lang="en-US" dirty="0">
              <a:solidFill>
                <a:schemeClr val="tx1"/>
              </a:solidFill>
            </a:endParaRPr>
          </a:p>
        </p:txBody>
      </p:sp>
      <p:sp>
        <p:nvSpPr>
          <p:cNvPr id="56" name="Rounded Rectangle 55"/>
          <p:cNvSpPr/>
          <p:nvPr/>
        </p:nvSpPr>
        <p:spPr>
          <a:xfrm>
            <a:off x="214282" y="5715016"/>
            <a:ext cx="1695056"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rPr>
              <a:t>开发人员</a:t>
            </a:r>
            <a:endParaRPr lang="en-US" sz="2400" dirty="0">
              <a:solidFill>
                <a:schemeClr val="tx1"/>
              </a:solidFill>
            </a:endParaRPr>
          </a:p>
        </p:txBody>
      </p:sp>
      <p:sp>
        <p:nvSpPr>
          <p:cNvPr id="64" name="Rounded Rectangle 63"/>
          <p:cNvSpPr/>
          <p:nvPr/>
        </p:nvSpPr>
        <p:spPr>
          <a:xfrm>
            <a:off x="409140" y="3289466"/>
            <a:ext cx="1870458" cy="9286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tx1"/>
                </a:solidFill>
              </a:rPr>
              <a:t>使用</a:t>
            </a:r>
            <a:r>
              <a:rPr lang="en-US" altLang="zh-CN" dirty="0" smtClean="0">
                <a:solidFill>
                  <a:schemeClr val="tx1"/>
                </a:solidFill>
              </a:rPr>
              <a:t>BCS</a:t>
            </a:r>
            <a:r>
              <a:rPr lang="zh-CN" altLang="en-US" dirty="0" smtClean="0">
                <a:solidFill>
                  <a:schemeClr val="tx1"/>
                </a:solidFill>
              </a:rPr>
              <a:t>模型，创建</a:t>
            </a:r>
            <a:r>
              <a:rPr lang="en-US" altLang="zh-CN" dirty="0" smtClean="0">
                <a:solidFill>
                  <a:schemeClr val="tx1"/>
                </a:solidFill>
              </a:rPr>
              <a:t>WSP</a:t>
            </a:r>
            <a:r>
              <a:rPr lang="zh-CN" altLang="en-US" dirty="0" smtClean="0">
                <a:solidFill>
                  <a:schemeClr val="tx1"/>
                </a:solidFill>
              </a:rPr>
              <a:t>或</a:t>
            </a:r>
            <a:r>
              <a:rPr lang="en-US" altLang="zh-CN" dirty="0" err="1" smtClean="0">
                <a:solidFill>
                  <a:schemeClr val="tx1"/>
                </a:solidFill>
              </a:rPr>
              <a:t>ClickOnce</a:t>
            </a:r>
            <a:r>
              <a:rPr lang="zh-CN" altLang="en-US" dirty="0" smtClean="0">
                <a:solidFill>
                  <a:schemeClr val="tx1"/>
                </a:solidFill>
              </a:rPr>
              <a:t>包</a:t>
            </a:r>
            <a:endParaRPr lang="en-US" dirty="0">
              <a:solidFill>
                <a:schemeClr val="tx1"/>
              </a:solidFill>
            </a:endParaRPr>
          </a:p>
        </p:txBody>
      </p:sp>
      <p:grpSp>
        <p:nvGrpSpPr>
          <p:cNvPr id="3" name="Group 36"/>
          <p:cNvGrpSpPr/>
          <p:nvPr/>
        </p:nvGrpSpPr>
        <p:grpSpPr>
          <a:xfrm>
            <a:off x="499920" y="4413198"/>
            <a:ext cx="1500312" cy="1150117"/>
            <a:chOff x="500034" y="4857760"/>
            <a:chExt cx="1500312" cy="1150117"/>
          </a:xfrm>
        </p:grpSpPr>
        <p:pic>
          <p:nvPicPr>
            <p:cNvPr id="51" name="Picture 8" descr="\\eventsql\dvd27\Clip_Installer\DVD_ART\Artwork_Imagery\HARDWARE_IMAGERY\Illustration - Misc Hardware\XML Icons\LCD flat panel and keyboard.png"/>
            <p:cNvPicPr>
              <a:picLocks noChangeAspect="1" noChangeArrowheads="1"/>
            </p:cNvPicPr>
            <p:nvPr/>
          </p:nvPicPr>
          <p:blipFill>
            <a:blip r:embed="rId4" cstate="print"/>
            <a:srcRect/>
            <a:stretch>
              <a:fillRect/>
            </a:stretch>
          </p:blipFill>
          <p:spPr bwMode="auto">
            <a:xfrm>
              <a:off x="1000100" y="4857760"/>
              <a:ext cx="714380" cy="941944"/>
            </a:xfrm>
            <a:prstGeom prst="rect">
              <a:avLst/>
            </a:prstGeom>
            <a:noFill/>
          </p:spPr>
        </p:pic>
        <p:pic>
          <p:nvPicPr>
            <p:cNvPr id="27" name="Picture 10" descr="\\eventsql\dvd27\Clip_Installer\DVD_ART\Artwork_Imagery\HARDWARE_IMAGERY\Illustration - Misc Hardware\XML Icons\Server.png"/>
            <p:cNvPicPr>
              <a:picLocks noChangeAspect="1" noChangeArrowheads="1"/>
            </p:cNvPicPr>
            <p:nvPr/>
          </p:nvPicPr>
          <p:blipFill>
            <a:blip r:embed="rId5" cstate="print"/>
            <a:srcRect/>
            <a:stretch>
              <a:fillRect/>
            </a:stretch>
          </p:blipFill>
          <p:spPr bwMode="auto">
            <a:xfrm>
              <a:off x="1467640" y="5110986"/>
              <a:ext cx="532706" cy="730829"/>
            </a:xfrm>
            <a:prstGeom prst="rect">
              <a:avLst/>
            </a:prstGeom>
            <a:noFill/>
          </p:spPr>
        </p:pic>
        <p:pic>
          <p:nvPicPr>
            <p:cNvPr id="50" name="Picture 5" descr="\\eventsql\dvd27\Clip_Installer\DVD_ART\Artwork_Imagery\HARDWARE_IMAGERY\Illustration - Misc Hardware\XML Icons\user business man.png"/>
            <p:cNvPicPr>
              <a:picLocks noChangeAspect="1" noChangeArrowheads="1"/>
            </p:cNvPicPr>
            <p:nvPr/>
          </p:nvPicPr>
          <p:blipFill>
            <a:blip r:embed="rId6" cstate="print"/>
            <a:srcRect/>
            <a:stretch>
              <a:fillRect/>
            </a:stretch>
          </p:blipFill>
          <p:spPr bwMode="auto">
            <a:xfrm>
              <a:off x="500034" y="5000636"/>
              <a:ext cx="758178" cy="1007241"/>
            </a:xfrm>
            <a:prstGeom prst="rect">
              <a:avLst/>
            </a:prstGeom>
            <a:noFill/>
          </p:spPr>
        </p:pic>
      </p:grpSp>
      <p:grpSp>
        <p:nvGrpSpPr>
          <p:cNvPr id="4" name="Group 39"/>
          <p:cNvGrpSpPr/>
          <p:nvPr/>
        </p:nvGrpSpPr>
        <p:grpSpPr>
          <a:xfrm>
            <a:off x="7415238" y="4517162"/>
            <a:ext cx="1371604" cy="1043962"/>
            <a:chOff x="6643702" y="4619978"/>
            <a:chExt cx="1371604" cy="1043962"/>
          </a:xfrm>
        </p:grpSpPr>
        <p:pic>
          <p:nvPicPr>
            <p:cNvPr id="53" name="Picture 8" descr="\\eventsql\dvd27\Clip_Installer\DVD_ART\Artwork_Imagery\HARDWARE_IMAGERY\Illustration - Misc Hardware\XML Icons\LCD flat panel and keyboard.png"/>
            <p:cNvPicPr>
              <a:picLocks noChangeAspect="1" noChangeArrowheads="1"/>
            </p:cNvPicPr>
            <p:nvPr/>
          </p:nvPicPr>
          <p:blipFill>
            <a:blip r:embed="rId4" cstate="print"/>
            <a:srcRect/>
            <a:stretch>
              <a:fillRect/>
            </a:stretch>
          </p:blipFill>
          <p:spPr bwMode="auto">
            <a:xfrm>
              <a:off x="7286644" y="4643446"/>
              <a:ext cx="728662" cy="960776"/>
            </a:xfrm>
            <a:prstGeom prst="rect">
              <a:avLst/>
            </a:prstGeom>
            <a:noFill/>
          </p:spPr>
        </p:pic>
        <p:pic>
          <p:nvPicPr>
            <p:cNvPr id="73" name="Picture 2" descr="\\eventsql\dvd27\Clip_Installer\DVD_ART\Artwork_Imagery\HARDWARE_IMAGERY\Illustration - Misc Hardware\XML Icons\user business casual man.png"/>
            <p:cNvPicPr>
              <a:picLocks noChangeAspect="1" noChangeArrowheads="1"/>
            </p:cNvPicPr>
            <p:nvPr/>
          </p:nvPicPr>
          <p:blipFill>
            <a:blip r:embed="rId7" cstate="print"/>
            <a:srcRect/>
            <a:stretch>
              <a:fillRect/>
            </a:stretch>
          </p:blipFill>
          <p:spPr bwMode="auto">
            <a:xfrm>
              <a:off x="6643702" y="4619978"/>
              <a:ext cx="785818" cy="1043962"/>
            </a:xfrm>
            <a:prstGeom prst="rect">
              <a:avLst/>
            </a:prstGeom>
            <a:noFill/>
          </p:spPr>
        </p:pic>
      </p:grpSp>
      <p:sp>
        <p:nvSpPr>
          <p:cNvPr id="45" name="Rounded Rectangle 44"/>
          <p:cNvSpPr/>
          <p:nvPr/>
        </p:nvSpPr>
        <p:spPr bwMode="auto">
          <a:xfrm>
            <a:off x="5929322" y="5643578"/>
            <a:ext cx="1255067" cy="500066"/>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gradFill>
                  <a:gsLst>
                    <a:gs pos="0">
                      <a:srgbClr val="FFFFFF"/>
                    </a:gs>
                    <a:gs pos="100000">
                      <a:srgbClr val="FFFFFF"/>
                    </a:gs>
                  </a:gsLst>
                  <a:lin ang="5400000" scaled="0"/>
                </a:gradFill>
                <a:latin typeface="Segoe UI" pitchFamily="34" charset="0"/>
              </a:rPr>
              <a:t>SharePoint Designer</a:t>
            </a:r>
          </a:p>
        </p:txBody>
      </p:sp>
      <p:sp>
        <p:nvSpPr>
          <p:cNvPr id="46" name="Rounded Rectangle 45"/>
          <p:cNvSpPr/>
          <p:nvPr/>
        </p:nvSpPr>
        <p:spPr bwMode="auto">
          <a:xfrm>
            <a:off x="1681954" y="5653306"/>
            <a:ext cx="1255067" cy="50006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gradFill>
                  <a:gsLst>
                    <a:gs pos="0">
                      <a:srgbClr val="FFFFFF"/>
                    </a:gs>
                    <a:gs pos="100000">
                      <a:srgbClr val="FFFFFF"/>
                    </a:gs>
                  </a:gsLst>
                  <a:lin ang="5400000" scaled="0"/>
                </a:gradFill>
                <a:latin typeface="Segoe UI" pitchFamily="34" charset="0"/>
              </a:rPr>
              <a:t>Visual</a:t>
            </a:r>
          </a:p>
          <a:p>
            <a:pPr algn="ctr" defTabSz="914099"/>
            <a:r>
              <a:rPr lang="en-US" sz="1400" dirty="0" smtClean="0">
                <a:gradFill>
                  <a:gsLst>
                    <a:gs pos="0">
                      <a:srgbClr val="FFFFFF"/>
                    </a:gs>
                    <a:gs pos="100000">
                      <a:srgbClr val="FFFFFF"/>
                    </a:gs>
                  </a:gsLst>
                  <a:lin ang="5400000" scaled="0"/>
                </a:gradFill>
                <a:latin typeface="Segoe UI" pitchFamily="34" charset="0"/>
              </a:rPr>
              <a:t>Studio</a:t>
            </a:r>
          </a:p>
        </p:txBody>
      </p:sp>
      <p:grpSp>
        <p:nvGrpSpPr>
          <p:cNvPr id="5" name="Group 28"/>
          <p:cNvGrpSpPr/>
          <p:nvPr/>
        </p:nvGrpSpPr>
        <p:grpSpPr>
          <a:xfrm>
            <a:off x="240422" y="987038"/>
            <a:ext cx="3042650" cy="1785950"/>
            <a:chOff x="214282" y="987038"/>
            <a:chExt cx="3042650" cy="1785950"/>
          </a:xfrm>
        </p:grpSpPr>
        <p:sp>
          <p:nvSpPr>
            <p:cNvPr id="49" name="Rounded Rectangular Callout 48"/>
            <p:cNvSpPr/>
            <p:nvPr/>
          </p:nvSpPr>
          <p:spPr bwMode="auto">
            <a:xfrm>
              <a:off x="399412" y="987038"/>
              <a:ext cx="2857520" cy="1785950"/>
            </a:xfrm>
            <a:prstGeom prst="wedgeRoundRectCallout">
              <a:avLst>
                <a:gd name="adj1" fmla="val -21514"/>
                <a:gd name="adj2" fmla="val 69036"/>
                <a:gd name="adj3" fmla="val 16667"/>
              </a:avLst>
            </a:prstGeom>
            <a:ln>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62" name="TextBox 61"/>
            <p:cNvSpPr txBox="1"/>
            <p:nvPr/>
          </p:nvSpPr>
          <p:spPr>
            <a:xfrm>
              <a:off x="214282" y="1285860"/>
              <a:ext cx="2857520" cy="1215717"/>
            </a:xfrm>
            <a:prstGeom prst="rect">
              <a:avLst/>
            </a:prstGeom>
            <a:noFill/>
          </p:spPr>
          <p:txBody>
            <a:bodyPr wrap="square" lIns="0" tIns="0" rIns="0" bIns="0" rtlCol="0">
              <a:spAutoFit/>
            </a:bodyPr>
            <a:lstStyle/>
            <a:p>
              <a:pPr marL="801707" lvl="1" indent="-403225">
                <a:lnSpc>
                  <a:spcPct val="90000"/>
                </a:lnSpc>
                <a:spcBef>
                  <a:spcPct val="20000"/>
                </a:spcBef>
                <a:buClr>
                  <a:schemeClr val="accent1"/>
                </a:buClr>
                <a:buSzPct val="85000"/>
                <a:buBlip>
                  <a:blip r:embed="rId8"/>
                </a:buBlip>
                <a:defRPr/>
              </a:pPr>
              <a:r>
                <a:rPr lang="zh-CN" altLang="en-US" sz="1400" dirty="0" smtClean="0"/>
                <a:t>使用</a:t>
              </a:r>
              <a:r>
                <a:rPr lang="en-US" altLang="zh-CN" sz="1400" dirty="0" smtClean="0"/>
                <a:t>.NET</a:t>
              </a:r>
              <a:r>
                <a:rPr lang="zh-CN" altLang="en-US" sz="1400" dirty="0" smtClean="0"/>
                <a:t>代码创建连接到任何数据源的自定义集成业务逻辑</a:t>
              </a:r>
              <a:endParaRPr lang="en-US" sz="1400" dirty="0" smtClean="0"/>
            </a:p>
            <a:p>
              <a:pPr marL="801707" lvl="1" indent="-403225">
                <a:lnSpc>
                  <a:spcPct val="90000"/>
                </a:lnSpc>
                <a:spcBef>
                  <a:spcPct val="20000"/>
                </a:spcBef>
                <a:buClr>
                  <a:schemeClr val="accent1"/>
                </a:buClr>
                <a:buSzPct val="85000"/>
                <a:buBlip>
                  <a:blip r:embed="rId8"/>
                </a:buBlip>
                <a:defRPr/>
              </a:pPr>
              <a:r>
                <a:rPr lang="zh-CN" altLang="en-US" sz="1400" dirty="0" smtClean="0"/>
                <a:t>在</a:t>
              </a:r>
              <a:r>
                <a:rPr lang="en-US" altLang="zh-CN" sz="1400" dirty="0" smtClean="0"/>
                <a:t>Visual Studio</a:t>
              </a:r>
              <a:r>
                <a:rPr lang="zh-CN" altLang="en-US" sz="1400" dirty="0" smtClean="0"/>
                <a:t>中创建用户使用界面</a:t>
              </a:r>
              <a:endParaRPr lang="en-US" sz="1400" dirty="0" smtClean="0"/>
            </a:p>
            <a:p>
              <a:pPr marL="344525" indent="-403225">
                <a:lnSpc>
                  <a:spcPct val="90000"/>
                </a:lnSpc>
                <a:spcBef>
                  <a:spcPct val="20000"/>
                </a:spcBef>
                <a:buSzPct val="85000"/>
                <a:buBlip>
                  <a:blip r:embed="rId8"/>
                </a:buBlip>
              </a:pPr>
              <a:endParaRPr lang="en-US" sz="1200" dirty="0" smtClean="0">
                <a:effectLst>
                  <a:outerShdw blurRad="50800" dist="38100" dir="2700000" algn="tl" rotWithShape="0">
                    <a:prstClr val="black">
                      <a:alpha val="40000"/>
                    </a:prstClr>
                  </a:outerShdw>
                </a:effectLst>
              </a:endParaRPr>
            </a:p>
          </p:txBody>
        </p:sp>
      </p:grpSp>
      <p:grpSp>
        <p:nvGrpSpPr>
          <p:cNvPr id="6" name="Group 29"/>
          <p:cNvGrpSpPr/>
          <p:nvPr/>
        </p:nvGrpSpPr>
        <p:grpSpPr>
          <a:xfrm>
            <a:off x="5143504" y="928670"/>
            <a:ext cx="3507146" cy="1785950"/>
            <a:chOff x="5279696" y="928670"/>
            <a:chExt cx="3507146" cy="1785950"/>
          </a:xfrm>
        </p:grpSpPr>
        <p:sp>
          <p:nvSpPr>
            <p:cNvPr id="54" name="Rounded Rectangular Callout 53"/>
            <p:cNvSpPr/>
            <p:nvPr/>
          </p:nvSpPr>
          <p:spPr bwMode="auto">
            <a:xfrm flipH="1">
              <a:off x="5477896" y="928670"/>
              <a:ext cx="3308946" cy="1785950"/>
            </a:xfrm>
            <a:prstGeom prst="wedgeRoundRectCallout">
              <a:avLst>
                <a:gd name="adj1" fmla="val -21514"/>
                <a:gd name="adj2" fmla="val 69036"/>
                <a:gd name="adj3" fmla="val 16667"/>
              </a:avLst>
            </a:prstGeom>
            <a:ln>
              <a:headEnd type="none" w="med" len="med"/>
              <a:tailEnd type="none" w="med" len="med"/>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63" name="TextBox 62"/>
            <p:cNvSpPr txBox="1"/>
            <p:nvPr/>
          </p:nvSpPr>
          <p:spPr>
            <a:xfrm>
              <a:off x="5279696" y="1214422"/>
              <a:ext cx="3500462" cy="1452705"/>
            </a:xfrm>
            <a:prstGeom prst="rect">
              <a:avLst/>
            </a:prstGeom>
            <a:noFill/>
          </p:spPr>
          <p:txBody>
            <a:bodyPr wrap="square" lIns="0" tIns="0" rIns="0" bIns="0" rtlCol="0">
              <a:spAutoFit/>
            </a:bodyPr>
            <a:lstStyle/>
            <a:p>
              <a:pPr marL="801707" lvl="1" indent="-403225">
                <a:lnSpc>
                  <a:spcPct val="90000"/>
                </a:lnSpc>
                <a:spcBef>
                  <a:spcPct val="20000"/>
                </a:spcBef>
                <a:buClr>
                  <a:schemeClr val="accent1"/>
                </a:buClr>
                <a:buSzPct val="85000"/>
                <a:buBlip>
                  <a:blip r:embed="rId8"/>
                </a:buBlip>
                <a:defRPr/>
              </a:pPr>
              <a:r>
                <a:rPr lang="zh-CN" altLang="en-US" sz="1400" dirty="0" smtClean="0"/>
                <a:t>无需代码，找到并配置与现有后端系统进行集成</a:t>
              </a:r>
              <a:endParaRPr lang="en-US" sz="1400" dirty="0" smtClean="0"/>
            </a:p>
            <a:p>
              <a:pPr marL="801707" lvl="1" indent="-403225">
                <a:lnSpc>
                  <a:spcPct val="90000"/>
                </a:lnSpc>
                <a:spcBef>
                  <a:spcPct val="20000"/>
                </a:spcBef>
                <a:buClr>
                  <a:schemeClr val="accent1"/>
                </a:buClr>
                <a:buSzPct val="85000"/>
                <a:buBlip>
                  <a:blip r:embed="rId8"/>
                </a:buBlip>
                <a:defRPr/>
              </a:pPr>
              <a:r>
                <a:rPr lang="zh-CN" altLang="en-US" sz="1400" dirty="0" smtClean="0"/>
                <a:t>连接到现有的</a:t>
              </a:r>
              <a:r>
                <a:rPr lang="en-US" altLang="zh-CN" sz="1400" dirty="0" smtClean="0"/>
                <a:t>WCF</a:t>
              </a:r>
              <a:r>
                <a:rPr lang="zh-CN" altLang="en-US" sz="1400" dirty="0" smtClean="0"/>
                <a:t>、</a:t>
              </a:r>
              <a:r>
                <a:rPr lang="en-US" altLang="zh-CN" sz="1400" dirty="0" err="1" smtClean="0"/>
                <a:t>ADO.Net</a:t>
              </a:r>
              <a:r>
                <a:rPr lang="zh-CN" altLang="en-US" sz="1400" dirty="0" smtClean="0"/>
                <a:t>和</a:t>
              </a:r>
              <a:r>
                <a:rPr lang="en-US" altLang="zh-CN" sz="1400" dirty="0" smtClean="0"/>
                <a:t>.NET</a:t>
              </a:r>
              <a:r>
                <a:rPr lang="zh-CN" altLang="en-US" sz="1400" dirty="0" smtClean="0"/>
                <a:t>对象</a:t>
              </a:r>
              <a:endParaRPr lang="en-US" sz="1400" dirty="0" smtClean="0"/>
            </a:p>
            <a:p>
              <a:pPr marL="801707" lvl="1" indent="-403225">
                <a:lnSpc>
                  <a:spcPct val="90000"/>
                </a:lnSpc>
                <a:spcBef>
                  <a:spcPct val="20000"/>
                </a:spcBef>
                <a:buClr>
                  <a:schemeClr val="accent1"/>
                </a:buClr>
                <a:buSzPct val="85000"/>
                <a:buBlip>
                  <a:blip r:embed="rId8"/>
                </a:buBlip>
                <a:defRPr/>
              </a:pPr>
              <a:r>
                <a:rPr lang="zh-CN" altLang="en-US" sz="1400" dirty="0" smtClean="0"/>
                <a:t>通过使用外部列表和</a:t>
              </a:r>
              <a:r>
                <a:rPr lang="en-US" altLang="zh-CN" sz="1400" dirty="0" smtClean="0"/>
                <a:t>InfoPath</a:t>
              </a:r>
              <a:r>
                <a:rPr lang="zh-CN" altLang="en-US" sz="1400" dirty="0" smtClean="0"/>
                <a:t>表单，创建用户界面</a:t>
              </a:r>
              <a:endParaRPr lang="en-US" sz="1400" dirty="0" smtClean="0"/>
            </a:p>
            <a:p>
              <a:pPr marL="344525" indent="-403225">
                <a:lnSpc>
                  <a:spcPct val="90000"/>
                </a:lnSpc>
                <a:spcBef>
                  <a:spcPct val="20000"/>
                </a:spcBef>
                <a:buSzPct val="85000"/>
                <a:buBlip>
                  <a:blip r:embed="rId8"/>
                </a:buBlip>
              </a:pPr>
              <a:endParaRPr lang="en-US" sz="1200" dirty="0" smtClean="0">
                <a:effectLst>
                  <a:outerShdw blurRad="50800" dist="38100" dir="2700000" algn="tl" rotWithShape="0">
                    <a:prstClr val="black">
                      <a:alpha val="40000"/>
                    </a:prstClr>
                  </a:outerShdw>
                </a:effectLst>
              </a:endParaRPr>
            </a:p>
          </p:txBody>
        </p:sp>
      </p:grpSp>
      <p:sp>
        <p:nvSpPr>
          <p:cNvPr id="39" name="Rounded Rectangle 38"/>
          <p:cNvSpPr/>
          <p:nvPr/>
        </p:nvSpPr>
        <p:spPr>
          <a:xfrm>
            <a:off x="2928926" y="5691206"/>
            <a:ext cx="1571636"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IT </a:t>
            </a:r>
            <a:r>
              <a:rPr lang="zh-CN" altLang="en-US" sz="2400" dirty="0" smtClean="0">
                <a:solidFill>
                  <a:schemeClr val="tx1"/>
                </a:solidFill>
              </a:rPr>
              <a:t>管理员</a:t>
            </a:r>
            <a:endParaRPr lang="en-US" sz="2400" dirty="0">
              <a:solidFill>
                <a:schemeClr val="tx1"/>
              </a:solidFill>
            </a:endParaRPr>
          </a:p>
        </p:txBody>
      </p:sp>
      <p:pic>
        <p:nvPicPr>
          <p:cNvPr id="1027" name="Picture 3" descr="C:\Documents and Settings\michelleo\Desktop\MS Icons from DVD\Server HIS Host Integration.png"/>
          <p:cNvPicPr>
            <a:picLocks noChangeAspect="1" noChangeArrowheads="1"/>
          </p:cNvPicPr>
          <p:nvPr/>
        </p:nvPicPr>
        <p:blipFill>
          <a:blip r:embed="rId9" cstate="print"/>
          <a:srcRect/>
          <a:stretch>
            <a:fillRect/>
          </a:stretch>
        </p:blipFill>
        <p:spPr bwMode="auto">
          <a:xfrm>
            <a:off x="3774281" y="4643446"/>
            <a:ext cx="612589" cy="945001"/>
          </a:xfrm>
          <a:prstGeom prst="rect">
            <a:avLst/>
          </a:prstGeom>
          <a:noFill/>
        </p:spPr>
      </p:pic>
      <p:pic>
        <p:nvPicPr>
          <p:cNvPr id="1026" name="Picture 2" descr="C:\Documents and Settings\michelleo\Desktop\MS Icons from DVD\user business user woman.png"/>
          <p:cNvPicPr>
            <a:picLocks noChangeAspect="1" noChangeArrowheads="1"/>
          </p:cNvPicPr>
          <p:nvPr/>
        </p:nvPicPr>
        <p:blipFill>
          <a:blip r:embed="rId10" cstate="print"/>
          <a:srcRect/>
          <a:stretch>
            <a:fillRect/>
          </a:stretch>
        </p:blipFill>
        <p:spPr bwMode="auto">
          <a:xfrm>
            <a:off x="3202777" y="4643446"/>
            <a:ext cx="642942" cy="965378"/>
          </a:xfrm>
          <a:prstGeom prst="rect">
            <a:avLst/>
          </a:prstGeom>
          <a:noFill/>
        </p:spPr>
      </p:pic>
    </p:spTree>
    <p:extLst>
      <p:ext uri="{BB962C8B-B14F-4D97-AF65-F5344CB8AC3E}">
        <p14:creationId xmlns:p14="http://schemas.microsoft.com/office/powerpoint/2007/7/12/main" xmlns="" val="513615530"/>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4" presetClass="entr" presetSubtype="0" accel="10000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strVal val="#ppt_w*0.05"/>
                                          </p:val>
                                        </p:tav>
                                        <p:tav tm="100000">
                                          <p:val>
                                            <p:strVal val="#ppt_w"/>
                                          </p:val>
                                        </p:tav>
                                      </p:tavLst>
                                    </p:anim>
                                    <p:anim calcmode="lin" valueType="num">
                                      <p:cBhvr>
                                        <p:cTn id="34" dur="500" fill="hold"/>
                                        <p:tgtEl>
                                          <p:spTgt spid="35"/>
                                        </p:tgtEl>
                                        <p:attrNameLst>
                                          <p:attrName>ppt_h</p:attrName>
                                        </p:attrNameLst>
                                      </p:cBhvr>
                                      <p:tavLst>
                                        <p:tav tm="0">
                                          <p:val>
                                            <p:strVal val="#ppt_h"/>
                                          </p:val>
                                        </p:tav>
                                        <p:tav tm="100000">
                                          <p:val>
                                            <p:strVal val="#ppt_h"/>
                                          </p:val>
                                        </p:tav>
                                      </p:tavLst>
                                    </p:anim>
                                    <p:anim calcmode="lin" valueType="num">
                                      <p:cBhvr>
                                        <p:cTn id="35" dur="500" fill="hold"/>
                                        <p:tgtEl>
                                          <p:spTgt spid="35"/>
                                        </p:tgtEl>
                                        <p:attrNameLst>
                                          <p:attrName>ppt_x</p:attrName>
                                        </p:attrNameLst>
                                      </p:cBhvr>
                                      <p:tavLst>
                                        <p:tav tm="0">
                                          <p:val>
                                            <p:strVal val="#ppt_x-.2"/>
                                          </p:val>
                                        </p:tav>
                                        <p:tav tm="100000">
                                          <p:val>
                                            <p:strVal val="#ppt_x"/>
                                          </p:val>
                                        </p:tav>
                                      </p:tavLst>
                                    </p:anim>
                                    <p:anim calcmode="lin" valueType="num">
                                      <p:cBhvr>
                                        <p:cTn id="36" dur="500" fill="hold"/>
                                        <p:tgtEl>
                                          <p:spTgt spid="35"/>
                                        </p:tgtEl>
                                        <p:attrNameLst>
                                          <p:attrName>ppt_y</p:attrName>
                                        </p:attrNameLst>
                                      </p:cBhvr>
                                      <p:tavLst>
                                        <p:tav tm="0">
                                          <p:val>
                                            <p:strVal val="#ppt_y"/>
                                          </p:val>
                                        </p:tav>
                                        <p:tav tm="100000">
                                          <p:val>
                                            <p:strVal val="#ppt_y"/>
                                          </p:val>
                                        </p:tav>
                                      </p:tavLst>
                                    </p:anim>
                                    <p:animEffect transition="in" filter="fade">
                                      <p:cBhvr>
                                        <p:cTn id="37" dur="500"/>
                                        <p:tgtEl>
                                          <p:spTgt spid="35"/>
                                        </p:tgtEl>
                                      </p:cBhvr>
                                    </p:animEffect>
                                  </p:childTnLst>
                                </p:cTn>
                              </p:par>
                              <p:par>
                                <p:cTn id="38" presetID="54" presetClass="entr" presetSubtype="0" accel="10000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strVal val="#ppt_w*0.05"/>
                                          </p:val>
                                        </p:tav>
                                        <p:tav tm="100000">
                                          <p:val>
                                            <p:strVal val="#ppt_w"/>
                                          </p:val>
                                        </p:tav>
                                      </p:tavLst>
                                    </p:anim>
                                    <p:anim calcmode="lin" valueType="num">
                                      <p:cBhvr>
                                        <p:cTn id="41" dur="500" fill="hold"/>
                                        <p:tgtEl>
                                          <p:spTgt spid="34"/>
                                        </p:tgtEl>
                                        <p:attrNameLst>
                                          <p:attrName>ppt_h</p:attrName>
                                        </p:attrNameLst>
                                      </p:cBhvr>
                                      <p:tavLst>
                                        <p:tav tm="0">
                                          <p:val>
                                            <p:strVal val="#ppt_h"/>
                                          </p:val>
                                        </p:tav>
                                        <p:tav tm="100000">
                                          <p:val>
                                            <p:strVal val="#ppt_h"/>
                                          </p:val>
                                        </p:tav>
                                      </p:tavLst>
                                    </p:anim>
                                    <p:anim calcmode="lin" valueType="num">
                                      <p:cBhvr>
                                        <p:cTn id="42" dur="500" fill="hold"/>
                                        <p:tgtEl>
                                          <p:spTgt spid="34"/>
                                        </p:tgtEl>
                                        <p:attrNameLst>
                                          <p:attrName>ppt_x</p:attrName>
                                        </p:attrNameLst>
                                      </p:cBhvr>
                                      <p:tavLst>
                                        <p:tav tm="0">
                                          <p:val>
                                            <p:strVal val="#ppt_x-.2"/>
                                          </p:val>
                                        </p:tav>
                                        <p:tav tm="100000">
                                          <p:val>
                                            <p:strVal val="#ppt_x"/>
                                          </p:val>
                                        </p:tav>
                                      </p:tavLst>
                                    </p:anim>
                                    <p:anim calcmode="lin" valueType="num">
                                      <p:cBhvr>
                                        <p:cTn id="43" dur="500" fill="hold"/>
                                        <p:tgtEl>
                                          <p:spTgt spid="34"/>
                                        </p:tgtEl>
                                        <p:attrNameLst>
                                          <p:attrName>ppt_y</p:attrName>
                                        </p:attrNameLst>
                                      </p:cBhvr>
                                      <p:tavLst>
                                        <p:tav tm="0">
                                          <p:val>
                                            <p:strVal val="#ppt_y"/>
                                          </p:val>
                                        </p:tav>
                                        <p:tav tm="100000">
                                          <p:val>
                                            <p:strVal val="#ppt_y"/>
                                          </p:val>
                                        </p:tav>
                                      </p:tavLst>
                                    </p:anim>
                                    <p:animEffect transition="in" filter="fade">
                                      <p:cBhvr>
                                        <p:cTn id="44" dur="500"/>
                                        <p:tgtEl>
                                          <p:spTgt spid="34"/>
                                        </p:tgtEl>
                                      </p:cBhvr>
                                    </p:animEffect>
                                  </p:childTnLst>
                                </p:cTn>
                              </p:par>
                              <p:par>
                                <p:cTn id="45" presetID="1" presetClass="entr" presetSubtype="0" fill="hold" nodeType="withEffect">
                                  <p:stCondLst>
                                    <p:cond delay="0"/>
                                  </p:stCondLst>
                                  <p:childTnLst>
                                    <p:set>
                                      <p:cBhvr>
                                        <p:cTn id="46" dur="1" fill="hold">
                                          <p:stCondLst>
                                            <p:cond delay="0"/>
                                          </p:stCondLst>
                                        </p:cTn>
                                        <p:tgtEl>
                                          <p:spTgt spid="10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1" grpId="0" animBg="1"/>
      <p:bldP spid="44" grpId="0" animBg="1"/>
      <p:bldP spid="42" grpId="0" animBg="1"/>
      <p:bldP spid="41" grpId="0" animBg="1"/>
      <p:bldP spid="36" grpId="0" animBg="1"/>
      <p:bldP spid="35" grpId="0" animBg="1"/>
      <p:bldP spid="58" grpId="0"/>
      <p:bldP spid="34" grpId="0"/>
      <p:bldP spid="59" grpId="0"/>
      <p:bldP spid="66" grpId="0"/>
      <p:bldP spid="56" grpId="0"/>
      <p:bldP spid="64" grpId="0"/>
      <p:bldP spid="45" grpId="0" animBg="1"/>
      <p:bldP spid="46" grpId="0" animBg="1"/>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BCS – Hello, world</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Visual Studio</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SharePoint Designer</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客户端集成</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p:cNvSpPr/>
          <p:nvPr/>
        </p:nvSpPr>
        <p:spPr bwMode="auto">
          <a:xfrm>
            <a:off x="6267462" y="3794137"/>
            <a:ext cx="2000264" cy="857256"/>
          </a:xfrm>
          <a:prstGeom prst="ellipse">
            <a:avLst/>
          </a:prstGeom>
          <a:solidFill>
            <a:schemeClr val="bg2">
              <a:lumMod val="60000"/>
              <a:lumOff val="40000"/>
              <a:alpha val="27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62" name="Arc 61"/>
          <p:cNvSpPr/>
          <p:nvPr/>
        </p:nvSpPr>
        <p:spPr>
          <a:xfrm flipV="1">
            <a:off x="4143372" y="3671887"/>
            <a:ext cx="2786082" cy="1643074"/>
          </a:xfrm>
          <a:prstGeom prst="arc">
            <a:avLst>
              <a:gd name="adj1" fmla="val 16200000"/>
              <a:gd name="adj2" fmla="val 21532712"/>
            </a:avLst>
          </a:prstGeom>
          <a:ln w="57150">
            <a:solidFill>
              <a:schemeClr val="tx1"/>
            </a:solidFill>
            <a:headEnd type="non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44" name="Rounded Rectangle 43"/>
          <p:cNvSpPr/>
          <p:nvPr/>
        </p:nvSpPr>
        <p:spPr bwMode="auto">
          <a:xfrm>
            <a:off x="3538530" y="4519618"/>
            <a:ext cx="2033602" cy="1357322"/>
          </a:xfrm>
          <a:prstGeom prst="roundRect">
            <a:avLst>
              <a:gd name="adj" fmla="val 7544"/>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51" name="Freeform 50"/>
          <p:cNvSpPr/>
          <p:nvPr/>
        </p:nvSpPr>
        <p:spPr bwMode="auto">
          <a:xfrm flipV="1">
            <a:off x="828648" y="3929063"/>
            <a:ext cx="4781557" cy="2000267"/>
          </a:xfrm>
          <a:custGeom>
            <a:avLst/>
            <a:gdLst>
              <a:gd name="connsiteX0" fmla="*/ 19050 w 4819650"/>
              <a:gd name="connsiteY0" fmla="*/ 561975 h 1981200"/>
              <a:gd name="connsiteX1" fmla="*/ 2847975 w 4819650"/>
              <a:gd name="connsiteY1" fmla="*/ 0 h 1981200"/>
              <a:gd name="connsiteX2" fmla="*/ 4819650 w 4819650"/>
              <a:gd name="connsiteY2" fmla="*/ 0 h 1981200"/>
              <a:gd name="connsiteX3" fmla="*/ 4819650 w 4819650"/>
              <a:gd name="connsiteY3" fmla="*/ 1447800 h 1981200"/>
              <a:gd name="connsiteX4" fmla="*/ 2028825 w 4819650"/>
              <a:gd name="connsiteY4" fmla="*/ 1971675 h 1981200"/>
              <a:gd name="connsiteX5" fmla="*/ 0 w 4819650"/>
              <a:gd name="connsiteY5" fmla="*/ 1981200 h 1981200"/>
              <a:gd name="connsiteX6" fmla="*/ 19050 w 4819650"/>
              <a:gd name="connsiteY6" fmla="*/ 561975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50" h="1981200">
                <a:moveTo>
                  <a:pt x="19050" y="561975"/>
                </a:moveTo>
                <a:lnTo>
                  <a:pt x="2847975" y="0"/>
                </a:lnTo>
                <a:lnTo>
                  <a:pt x="4819650" y="0"/>
                </a:lnTo>
                <a:lnTo>
                  <a:pt x="4819650" y="1447800"/>
                </a:lnTo>
                <a:lnTo>
                  <a:pt x="2028825" y="1971675"/>
                </a:lnTo>
                <a:lnTo>
                  <a:pt x="0" y="1981200"/>
                </a:lnTo>
                <a:lnTo>
                  <a:pt x="19050" y="561975"/>
                </a:lnTo>
                <a:close/>
              </a:path>
            </a:pathLst>
          </a:custGeom>
          <a:noFill/>
          <a:ln w="25400">
            <a:solidFill>
              <a:schemeClr val="accent2">
                <a:lumMod val="60000"/>
                <a:lumOff val="40000"/>
              </a:schemeClr>
            </a:solidFill>
            <a:prstDash val="sys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55" name="Rounded Rectangle 54"/>
          <p:cNvSpPr/>
          <p:nvPr/>
        </p:nvSpPr>
        <p:spPr bwMode="auto">
          <a:xfrm>
            <a:off x="4938715" y="4600581"/>
            <a:ext cx="537414" cy="358696"/>
          </a:xfrm>
          <a:prstGeom prst="roundRect">
            <a:avLst>
              <a:gd name="adj" fmla="val 7544"/>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66" name="Arc 65"/>
          <p:cNvSpPr/>
          <p:nvPr/>
        </p:nvSpPr>
        <p:spPr>
          <a:xfrm>
            <a:off x="4914902" y="3028945"/>
            <a:ext cx="1262071" cy="1714512"/>
          </a:xfrm>
          <a:prstGeom prst="arc">
            <a:avLst>
              <a:gd name="adj1" fmla="val 16200000"/>
              <a:gd name="adj2" fmla="val 5814748"/>
            </a:avLst>
          </a:prstGeom>
          <a:ln w="57150">
            <a:solidFill>
              <a:schemeClr val="tx1"/>
            </a:solidFill>
            <a:headEnd type="non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61" name="Arc 60"/>
          <p:cNvSpPr/>
          <p:nvPr/>
        </p:nvSpPr>
        <p:spPr>
          <a:xfrm>
            <a:off x="4143372" y="2619367"/>
            <a:ext cx="2786082" cy="1643074"/>
          </a:xfrm>
          <a:prstGeom prst="arc">
            <a:avLst>
              <a:gd name="adj1" fmla="val 16200000"/>
              <a:gd name="adj2" fmla="val 21532712"/>
            </a:avLst>
          </a:prstGeom>
          <a:ln w="57150">
            <a:solidFill>
              <a:schemeClr val="tx1"/>
            </a:solidFill>
            <a:headEnd type="non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38" name="Oval 37"/>
          <p:cNvSpPr/>
          <p:nvPr/>
        </p:nvSpPr>
        <p:spPr bwMode="auto">
          <a:xfrm>
            <a:off x="7500958" y="2052627"/>
            <a:ext cx="1500198" cy="642942"/>
          </a:xfrm>
          <a:prstGeom prst="ellipse">
            <a:avLst/>
          </a:prstGeom>
          <a:solidFill>
            <a:schemeClr val="bg2">
              <a:lumMod val="60000"/>
              <a:lumOff val="40000"/>
              <a:alpha val="27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2" name="Title 1"/>
          <p:cNvSpPr>
            <a:spLocks noGrp="1"/>
          </p:cNvSpPr>
          <p:nvPr>
            <p:ph type="title"/>
          </p:nvPr>
        </p:nvSpPr>
        <p:spPr/>
        <p:txBody>
          <a:bodyPr>
            <a:normAutofit/>
          </a:bodyPr>
          <a:lstStyle/>
          <a:p>
            <a:r>
              <a:rPr lang="zh-CN" altLang="en-US" sz="4400" dirty="0" smtClean="0"/>
              <a:t>解决方案打包与部署</a:t>
            </a:r>
            <a:endParaRPr lang="en-US" sz="2800" dirty="0">
              <a:solidFill>
                <a:schemeClr val="tx2"/>
              </a:solidFill>
            </a:endParaRPr>
          </a:p>
        </p:txBody>
      </p:sp>
      <p:pic>
        <p:nvPicPr>
          <p:cNvPr id="32" name="Picture 10" descr="\\eventsql\dvd27\Clip_Installer\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6858000" y="3364908"/>
            <a:ext cx="838200" cy="1149941"/>
          </a:xfrm>
          <a:prstGeom prst="rect">
            <a:avLst/>
          </a:prstGeom>
          <a:noFill/>
        </p:spPr>
      </p:pic>
      <p:pic>
        <p:nvPicPr>
          <p:cNvPr id="36" name="Picture 8" descr="\\eventsql\dvd27\Clip_Installer\DVD_ART\Artwork_Imagery\HARDWARE_IMAGERY\Illustration - Misc Hardware\XML Icons\LCD flat panel and keyboard.png"/>
          <p:cNvPicPr>
            <a:picLocks noChangeAspect="1" noChangeArrowheads="1"/>
          </p:cNvPicPr>
          <p:nvPr/>
        </p:nvPicPr>
        <p:blipFill>
          <a:blip r:embed="rId4" cstate="print"/>
          <a:srcRect/>
          <a:stretch>
            <a:fillRect/>
          </a:stretch>
        </p:blipFill>
        <p:spPr bwMode="auto">
          <a:xfrm>
            <a:off x="7924823" y="1662098"/>
            <a:ext cx="728662" cy="960776"/>
          </a:xfrm>
          <a:prstGeom prst="rect">
            <a:avLst/>
          </a:prstGeom>
          <a:noFill/>
        </p:spPr>
      </p:pic>
      <p:sp>
        <p:nvSpPr>
          <p:cNvPr id="39" name="Rounded Rectangle 38"/>
          <p:cNvSpPr/>
          <p:nvPr/>
        </p:nvSpPr>
        <p:spPr bwMode="auto">
          <a:xfrm>
            <a:off x="895324" y="2481254"/>
            <a:ext cx="2033602" cy="1357322"/>
          </a:xfrm>
          <a:prstGeom prst="roundRect">
            <a:avLst>
              <a:gd name="adj" fmla="val 7544"/>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40" name="Rounded Rectangle 39"/>
          <p:cNvSpPr/>
          <p:nvPr/>
        </p:nvSpPr>
        <p:spPr bwMode="auto">
          <a:xfrm>
            <a:off x="895324" y="3995739"/>
            <a:ext cx="2033602" cy="1357322"/>
          </a:xfrm>
          <a:prstGeom prst="roundRect">
            <a:avLst>
              <a:gd name="adj" fmla="val 7544"/>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41" name="Rounded Rectangle 40"/>
          <p:cNvSpPr/>
          <p:nvPr/>
        </p:nvSpPr>
        <p:spPr bwMode="auto">
          <a:xfrm>
            <a:off x="409546" y="2362190"/>
            <a:ext cx="2643206" cy="3109934"/>
          </a:xfrm>
          <a:prstGeom prst="roundRect">
            <a:avLst>
              <a:gd name="adj" fmla="val 4375"/>
            </a:avLst>
          </a:prstGeom>
          <a:noFill/>
          <a:ln w="57150">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42" name="TextBox 41"/>
          <p:cNvSpPr txBox="1"/>
          <p:nvPr/>
        </p:nvSpPr>
        <p:spPr>
          <a:xfrm rot="-5400000">
            <a:off x="-100450" y="3814904"/>
            <a:ext cx="1477969" cy="307777"/>
          </a:xfrm>
          <a:prstGeom prst="rect">
            <a:avLst/>
          </a:prstGeom>
          <a:noFill/>
        </p:spPr>
        <p:txBody>
          <a:bodyPr wrap="none" lIns="0" tIns="0" rIns="0" bIns="0" rtlCol="0">
            <a:spAutoFit/>
          </a:bodyPr>
          <a:lstStyle/>
          <a:p>
            <a:r>
              <a:rPr lang="en-NZ" sz="2000" dirty="0" smtClean="0">
                <a:gradFill>
                  <a:gsLst>
                    <a:gs pos="0">
                      <a:schemeClr val="tx1"/>
                    </a:gs>
                    <a:gs pos="86000">
                      <a:schemeClr val="tx1"/>
                    </a:gs>
                  </a:gsLst>
                  <a:lin ang="5400000" scaled="0"/>
                </a:gradFill>
              </a:rPr>
              <a:t>BCS</a:t>
            </a:r>
            <a:r>
              <a:rPr lang="zh-CN" altLang="en-US" sz="2000" dirty="0" smtClean="0">
                <a:gradFill>
                  <a:gsLst>
                    <a:gs pos="0">
                      <a:schemeClr val="tx1"/>
                    </a:gs>
                    <a:gs pos="86000">
                      <a:schemeClr val="tx1"/>
                    </a:gs>
                  </a:gsLst>
                  <a:lin ang="5400000" scaled="0"/>
                </a:gradFill>
              </a:rPr>
              <a:t> 解决方案</a:t>
            </a:r>
            <a:endParaRPr lang="en-NZ" sz="2000" dirty="0" smtClean="0">
              <a:gradFill>
                <a:gsLst>
                  <a:gs pos="0">
                    <a:schemeClr val="tx1"/>
                  </a:gs>
                  <a:gs pos="86000">
                    <a:schemeClr val="tx1"/>
                  </a:gs>
                </a:gsLst>
                <a:lin ang="5400000" scaled="0"/>
              </a:gradFill>
            </a:endParaRPr>
          </a:p>
        </p:txBody>
      </p:sp>
      <p:sp>
        <p:nvSpPr>
          <p:cNvPr id="43" name="Rounded Rectangle 42"/>
          <p:cNvSpPr/>
          <p:nvPr/>
        </p:nvSpPr>
        <p:spPr bwMode="auto">
          <a:xfrm>
            <a:off x="3538530" y="1957375"/>
            <a:ext cx="2033602" cy="1357322"/>
          </a:xfrm>
          <a:prstGeom prst="roundRect">
            <a:avLst>
              <a:gd name="adj" fmla="val 7544"/>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45" name="TextBox 44"/>
          <p:cNvSpPr txBox="1"/>
          <p:nvPr/>
        </p:nvSpPr>
        <p:spPr>
          <a:xfrm>
            <a:off x="1052488" y="2928934"/>
            <a:ext cx="1571636" cy="276999"/>
          </a:xfrm>
          <a:prstGeom prst="rect">
            <a:avLst/>
          </a:prstGeom>
          <a:noFill/>
        </p:spPr>
        <p:txBody>
          <a:bodyPr wrap="square" lIns="0" tIns="0" rIns="0" bIns="0" rtlCol="0">
            <a:spAutoFit/>
          </a:bodyPr>
          <a:lstStyle/>
          <a:p>
            <a:pPr algn="ctr"/>
            <a:r>
              <a:rPr lang="zh-CN" altLang="en-US" dirty="0" smtClean="0">
                <a:solidFill>
                  <a:schemeClr val="bg1"/>
                </a:solidFill>
              </a:rPr>
              <a:t>客户端组件</a:t>
            </a:r>
            <a:endParaRPr lang="en-NZ" dirty="0" smtClean="0">
              <a:solidFill>
                <a:schemeClr val="bg1"/>
              </a:solidFill>
            </a:endParaRPr>
          </a:p>
        </p:txBody>
      </p:sp>
      <p:sp>
        <p:nvSpPr>
          <p:cNvPr id="46" name="TextBox 45"/>
          <p:cNvSpPr txBox="1"/>
          <p:nvPr/>
        </p:nvSpPr>
        <p:spPr>
          <a:xfrm>
            <a:off x="1071538" y="4509323"/>
            <a:ext cx="1571636" cy="276999"/>
          </a:xfrm>
          <a:prstGeom prst="rect">
            <a:avLst/>
          </a:prstGeom>
          <a:noFill/>
        </p:spPr>
        <p:txBody>
          <a:bodyPr wrap="square" lIns="0" tIns="0" rIns="0" bIns="0" rtlCol="0">
            <a:spAutoFit/>
          </a:bodyPr>
          <a:lstStyle/>
          <a:p>
            <a:pPr algn="ctr"/>
            <a:r>
              <a:rPr lang="en-NZ" dirty="0" smtClean="0">
                <a:solidFill>
                  <a:schemeClr val="bg1"/>
                </a:solidFill>
              </a:rPr>
              <a:t>SharePoint</a:t>
            </a:r>
            <a:r>
              <a:rPr lang="zh-CN" altLang="en-US" dirty="0" smtClean="0">
                <a:solidFill>
                  <a:schemeClr val="bg1"/>
                </a:solidFill>
              </a:rPr>
              <a:t>组件</a:t>
            </a:r>
            <a:endParaRPr lang="en-NZ" dirty="0" smtClean="0">
              <a:solidFill>
                <a:schemeClr val="bg1"/>
              </a:solidFill>
            </a:endParaRPr>
          </a:p>
        </p:txBody>
      </p:sp>
      <p:sp>
        <p:nvSpPr>
          <p:cNvPr id="47" name="TextBox 46"/>
          <p:cNvSpPr txBox="1"/>
          <p:nvPr/>
        </p:nvSpPr>
        <p:spPr>
          <a:xfrm>
            <a:off x="3752844" y="2314565"/>
            <a:ext cx="1571636" cy="553998"/>
          </a:xfrm>
          <a:prstGeom prst="rect">
            <a:avLst/>
          </a:prstGeom>
          <a:noFill/>
        </p:spPr>
        <p:txBody>
          <a:bodyPr wrap="square" lIns="0" tIns="0" rIns="0" bIns="0" rtlCol="0">
            <a:spAutoFit/>
          </a:bodyPr>
          <a:lstStyle/>
          <a:p>
            <a:pPr algn="ctr"/>
            <a:r>
              <a:rPr lang="en-NZ" dirty="0" err="1" smtClean="0">
                <a:solidFill>
                  <a:schemeClr val="bg1"/>
                </a:solidFill>
              </a:rPr>
              <a:t>ClickOnce</a:t>
            </a:r>
            <a:endParaRPr lang="en-NZ" dirty="0" smtClean="0">
              <a:solidFill>
                <a:schemeClr val="bg1"/>
              </a:solidFill>
            </a:endParaRPr>
          </a:p>
          <a:p>
            <a:pPr algn="ctr"/>
            <a:r>
              <a:rPr lang="zh-CN" altLang="en-US" dirty="0" smtClean="0">
                <a:solidFill>
                  <a:schemeClr val="bg1"/>
                </a:solidFill>
              </a:rPr>
              <a:t>安装包</a:t>
            </a:r>
            <a:endParaRPr lang="en-NZ" dirty="0" smtClean="0">
              <a:solidFill>
                <a:schemeClr val="bg1"/>
              </a:solidFill>
            </a:endParaRPr>
          </a:p>
        </p:txBody>
      </p:sp>
      <p:sp>
        <p:nvSpPr>
          <p:cNvPr id="48" name="TextBox 47"/>
          <p:cNvSpPr txBox="1"/>
          <p:nvPr/>
        </p:nvSpPr>
        <p:spPr>
          <a:xfrm>
            <a:off x="3752844" y="4910146"/>
            <a:ext cx="1571636" cy="553998"/>
          </a:xfrm>
          <a:prstGeom prst="rect">
            <a:avLst/>
          </a:prstGeom>
          <a:noFill/>
        </p:spPr>
        <p:txBody>
          <a:bodyPr wrap="square" lIns="0" tIns="0" rIns="0" bIns="0" rtlCol="0">
            <a:spAutoFit/>
          </a:bodyPr>
          <a:lstStyle/>
          <a:p>
            <a:pPr algn="ctr"/>
            <a:r>
              <a:rPr lang="en-NZ" dirty="0" smtClean="0">
                <a:solidFill>
                  <a:schemeClr val="bg1"/>
                </a:solidFill>
              </a:rPr>
              <a:t>WSP</a:t>
            </a:r>
          </a:p>
          <a:p>
            <a:pPr algn="ctr"/>
            <a:r>
              <a:rPr lang="zh-CN" altLang="en-US" dirty="0" smtClean="0">
                <a:solidFill>
                  <a:schemeClr val="bg1"/>
                </a:solidFill>
              </a:rPr>
              <a:t>安装包</a:t>
            </a:r>
            <a:endParaRPr lang="en-NZ" dirty="0" smtClean="0">
              <a:solidFill>
                <a:schemeClr val="bg1"/>
              </a:solidFill>
            </a:endParaRPr>
          </a:p>
        </p:txBody>
      </p:sp>
      <p:sp>
        <p:nvSpPr>
          <p:cNvPr id="49" name="Freeform 48"/>
          <p:cNvSpPr/>
          <p:nvPr/>
        </p:nvSpPr>
        <p:spPr bwMode="auto">
          <a:xfrm>
            <a:off x="823912" y="1895474"/>
            <a:ext cx="4781557" cy="1981200"/>
          </a:xfrm>
          <a:custGeom>
            <a:avLst/>
            <a:gdLst>
              <a:gd name="connsiteX0" fmla="*/ 19050 w 4819650"/>
              <a:gd name="connsiteY0" fmla="*/ 561975 h 1981200"/>
              <a:gd name="connsiteX1" fmla="*/ 2847975 w 4819650"/>
              <a:gd name="connsiteY1" fmla="*/ 0 h 1981200"/>
              <a:gd name="connsiteX2" fmla="*/ 4819650 w 4819650"/>
              <a:gd name="connsiteY2" fmla="*/ 0 h 1981200"/>
              <a:gd name="connsiteX3" fmla="*/ 4819650 w 4819650"/>
              <a:gd name="connsiteY3" fmla="*/ 1447800 h 1981200"/>
              <a:gd name="connsiteX4" fmla="*/ 2028825 w 4819650"/>
              <a:gd name="connsiteY4" fmla="*/ 1971675 h 1981200"/>
              <a:gd name="connsiteX5" fmla="*/ 0 w 4819650"/>
              <a:gd name="connsiteY5" fmla="*/ 1981200 h 1981200"/>
              <a:gd name="connsiteX6" fmla="*/ 19050 w 4819650"/>
              <a:gd name="connsiteY6" fmla="*/ 561975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50" h="1981200">
                <a:moveTo>
                  <a:pt x="19050" y="561975"/>
                </a:moveTo>
                <a:lnTo>
                  <a:pt x="2847975" y="0"/>
                </a:lnTo>
                <a:lnTo>
                  <a:pt x="4819650" y="0"/>
                </a:lnTo>
                <a:lnTo>
                  <a:pt x="4819650" y="1447800"/>
                </a:lnTo>
                <a:lnTo>
                  <a:pt x="2028825" y="1971675"/>
                </a:lnTo>
                <a:lnTo>
                  <a:pt x="0" y="1981200"/>
                </a:lnTo>
                <a:lnTo>
                  <a:pt x="19050" y="561975"/>
                </a:lnTo>
                <a:close/>
              </a:path>
            </a:pathLst>
          </a:custGeom>
          <a:noFill/>
          <a:ln w="25400">
            <a:solidFill>
              <a:schemeClr val="accent1">
                <a:lumMod val="60000"/>
                <a:lumOff val="40000"/>
              </a:schemeClr>
            </a:solidFill>
            <a:prstDash val="sys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56" name="TextBox 55"/>
          <p:cNvSpPr txBox="1"/>
          <p:nvPr/>
        </p:nvSpPr>
        <p:spPr>
          <a:xfrm>
            <a:off x="7724775" y="3477994"/>
            <a:ext cx="1447800" cy="646331"/>
          </a:xfrm>
          <a:prstGeom prst="rect">
            <a:avLst/>
          </a:prstGeom>
          <a:noFill/>
        </p:spPr>
        <p:txBody>
          <a:bodyPr wrap="square" rtlCol="0">
            <a:spAutoFit/>
          </a:bodyPr>
          <a:lstStyle/>
          <a:p>
            <a:r>
              <a:rPr lang="en-US" dirty="0" smtClean="0"/>
              <a:t>SharePoint</a:t>
            </a:r>
          </a:p>
          <a:p>
            <a:r>
              <a:rPr lang="en-US" dirty="0" smtClean="0"/>
              <a:t>Server</a:t>
            </a:r>
            <a:endParaRPr lang="en-US" dirty="0"/>
          </a:p>
        </p:txBody>
      </p:sp>
      <p:sp>
        <p:nvSpPr>
          <p:cNvPr id="57" name="TextBox 56"/>
          <p:cNvSpPr txBox="1"/>
          <p:nvPr/>
        </p:nvSpPr>
        <p:spPr>
          <a:xfrm>
            <a:off x="5786446" y="5314961"/>
            <a:ext cx="1447800" cy="369332"/>
          </a:xfrm>
          <a:prstGeom prst="rect">
            <a:avLst/>
          </a:prstGeom>
          <a:noFill/>
        </p:spPr>
        <p:txBody>
          <a:bodyPr wrap="square" rtlCol="0">
            <a:spAutoFit/>
          </a:bodyPr>
          <a:lstStyle/>
          <a:p>
            <a:r>
              <a:rPr lang="zh-CN" altLang="en-US" dirty="0" smtClean="0"/>
              <a:t>导入</a:t>
            </a:r>
            <a:endParaRPr lang="en-US" dirty="0"/>
          </a:p>
        </p:txBody>
      </p:sp>
      <p:sp>
        <p:nvSpPr>
          <p:cNvPr id="58" name="TextBox 57"/>
          <p:cNvSpPr txBox="1"/>
          <p:nvPr/>
        </p:nvSpPr>
        <p:spPr>
          <a:xfrm>
            <a:off x="5643570" y="2828919"/>
            <a:ext cx="1447800" cy="369332"/>
          </a:xfrm>
          <a:prstGeom prst="rect">
            <a:avLst/>
          </a:prstGeom>
          <a:noFill/>
        </p:spPr>
        <p:txBody>
          <a:bodyPr wrap="square" rtlCol="0">
            <a:spAutoFit/>
          </a:bodyPr>
          <a:lstStyle/>
          <a:p>
            <a:r>
              <a:rPr lang="zh-CN" altLang="en-US" dirty="0" smtClean="0"/>
              <a:t>上载</a:t>
            </a:r>
            <a:endParaRPr lang="en-US" dirty="0"/>
          </a:p>
        </p:txBody>
      </p:sp>
      <p:sp>
        <p:nvSpPr>
          <p:cNvPr id="59" name="TextBox 58"/>
          <p:cNvSpPr txBox="1"/>
          <p:nvPr/>
        </p:nvSpPr>
        <p:spPr>
          <a:xfrm>
            <a:off x="6286512" y="1985952"/>
            <a:ext cx="1447800" cy="369332"/>
          </a:xfrm>
          <a:prstGeom prst="rect">
            <a:avLst/>
          </a:prstGeom>
          <a:noFill/>
        </p:spPr>
        <p:txBody>
          <a:bodyPr wrap="square" rtlCol="0">
            <a:spAutoFit/>
          </a:bodyPr>
          <a:lstStyle/>
          <a:p>
            <a:r>
              <a:rPr lang="zh-CN" altLang="en-US" dirty="0" smtClean="0"/>
              <a:t>自动更新</a:t>
            </a:r>
            <a:endParaRPr lang="en-US" dirty="0"/>
          </a:p>
        </p:txBody>
      </p:sp>
      <p:sp>
        <p:nvSpPr>
          <p:cNvPr id="67" name="TextBox 66"/>
          <p:cNvSpPr txBox="1"/>
          <p:nvPr/>
        </p:nvSpPr>
        <p:spPr>
          <a:xfrm>
            <a:off x="4476749" y="3733800"/>
            <a:ext cx="1714512" cy="369332"/>
          </a:xfrm>
          <a:prstGeom prst="rect">
            <a:avLst/>
          </a:prstGeom>
          <a:noFill/>
        </p:spPr>
        <p:txBody>
          <a:bodyPr wrap="square" rtlCol="0">
            <a:spAutoFit/>
          </a:bodyPr>
          <a:lstStyle/>
          <a:p>
            <a:r>
              <a:rPr lang="zh-CN" altLang="en-US" dirty="0" smtClean="0"/>
              <a:t>包含在</a:t>
            </a:r>
            <a:r>
              <a:rPr lang="en-US" dirty="0" smtClean="0"/>
              <a:t>WSP</a:t>
            </a:r>
            <a:r>
              <a:rPr lang="zh-CN" altLang="en-US" dirty="0" smtClean="0"/>
              <a:t>中</a:t>
            </a:r>
            <a:endParaRPr lang="en-US" dirty="0"/>
          </a:p>
        </p:txBody>
      </p:sp>
      <p:sp>
        <p:nvSpPr>
          <p:cNvPr id="68" name="Arc 67"/>
          <p:cNvSpPr/>
          <p:nvPr/>
        </p:nvSpPr>
        <p:spPr>
          <a:xfrm rot="900000">
            <a:off x="7197392" y="2378542"/>
            <a:ext cx="857256" cy="1079261"/>
          </a:xfrm>
          <a:prstGeom prst="arc">
            <a:avLst>
              <a:gd name="adj1" fmla="val 7073672"/>
              <a:gd name="adj2" fmla="val 16209751"/>
            </a:avLst>
          </a:prstGeom>
          <a:ln w="57150">
            <a:solidFill>
              <a:schemeClr val="tx1"/>
            </a:solidFill>
            <a:headEnd type="non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2000"/>
                                        <p:tgtEl>
                                          <p:spTgt spid="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2000"/>
                                        <p:tgtEl>
                                          <p:spTgt spid="4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20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2000"/>
                                        <p:tgtEl>
                                          <p:spTgt spid="4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2000"/>
                                        <p:tgtEl>
                                          <p:spTgt spid="4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2000"/>
                                        <p:tgtEl>
                                          <p:spTgt spid="4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2000"/>
                                        <p:tgtEl>
                                          <p:spTgt spid="6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2000"/>
                                        <p:tgtEl>
                                          <p:spTgt spid="5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2000"/>
                                        <p:tgtEl>
                                          <p:spTgt spid="6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2000"/>
                                        <p:tgtEl>
                                          <p:spTgt spid="57"/>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61"/>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58"/>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2000"/>
                                        <p:tgtEl>
                                          <p:spTgt spid="6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2000"/>
                                        <p:tgtEl>
                                          <p:spTgt spid="6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2000"/>
                                        <p:tgtEl>
                                          <p:spTgt spid="5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2000"/>
                                        <p:tgtEl>
                                          <p:spTgt spid="6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2" grpId="0" animBg="1"/>
      <p:bldP spid="44" grpId="0" animBg="1"/>
      <p:bldP spid="51" grpId="0" animBg="1"/>
      <p:bldP spid="55" grpId="0" animBg="1"/>
      <p:bldP spid="66" grpId="0" animBg="1"/>
      <p:bldP spid="61" grpId="0" animBg="1"/>
      <p:bldP spid="61" grpId="1" animBg="1"/>
      <p:bldP spid="38" grpId="0" animBg="1"/>
      <p:bldP spid="39" grpId="0" animBg="1"/>
      <p:bldP spid="40" grpId="0" animBg="1"/>
      <p:bldP spid="41" grpId="0" animBg="1"/>
      <p:bldP spid="42" grpId="0"/>
      <p:bldP spid="43" grpId="0" animBg="1"/>
      <p:bldP spid="45" grpId="0"/>
      <p:bldP spid="46" grpId="0"/>
      <p:bldP spid="47" grpId="0"/>
      <p:bldP spid="48" grpId="0"/>
      <p:bldP spid="49" grpId="0" animBg="1"/>
      <p:bldP spid="56" grpId="0"/>
      <p:bldP spid="57" grpId="0"/>
      <p:bldP spid="58" grpId="0"/>
      <p:bldP spid="58" grpId="1"/>
      <p:bldP spid="59" grpId="0"/>
      <p:bldP spid="67" grpId="0"/>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BCS</a:t>
            </a:r>
            <a:r>
              <a:rPr lang="zh-CN" altLang="en-US" dirty="0" smtClean="0"/>
              <a:t>工具的总结</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07/7/12/main" xmlns="" val="3845823023"/>
              </p:ext>
            </p:extLst>
          </p:nvPr>
        </p:nvGraphicFramePr>
        <p:xfrm>
          <a:off x="214282" y="1226204"/>
          <a:ext cx="8715436" cy="4588452"/>
        </p:xfrm>
        <a:graphic>
          <a:graphicData uri="http://schemas.openxmlformats.org/drawingml/2006/table">
            <a:tbl>
              <a:tblPr firstRow="1" bandRow="1">
                <a:tableStyleId>{5C22544A-7EE6-4342-B048-85BDC9FD1C3A}</a:tableStyleId>
              </a:tblPr>
              <a:tblGrid>
                <a:gridCol w="2098161"/>
                <a:gridCol w="3066542"/>
                <a:gridCol w="3550733"/>
              </a:tblGrid>
              <a:tr h="63116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zh-CN" altLang="en-US" sz="1800" b="0" kern="120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rPr>
                        <a:t>能力</a:t>
                      </a:r>
                      <a:r>
                        <a:rPr lang="en-US" sz="1800" b="0" kern="120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rPr>
                        <a:t> / </a:t>
                      </a:r>
                      <a:r>
                        <a:rPr lang="zh-CN" altLang="en-US" sz="1800" b="0" kern="120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rPr>
                        <a:t>工具</a:t>
                      </a:r>
                      <a:endParaRPr lang="en-US" sz="1800" b="0" kern="1200" dirty="0">
                        <a:solidFill>
                          <a:schemeClr val="lt1"/>
                        </a:solidFill>
                        <a:effectLst>
                          <a:outerShdw blurRad="50800" dist="38100" dir="5400000" algn="ctr" rotWithShape="0">
                            <a:srgbClr val="000000">
                              <a:alpha val="47000"/>
                            </a:srgbClr>
                          </a:outerShdw>
                        </a:effectLst>
                        <a:latin typeface="Segoe UI" pitchFamily="34" charset="0"/>
                        <a:ea typeface="+mn-ea"/>
                        <a:cs typeface="+mn-cs"/>
                      </a:endParaRPr>
                    </a:p>
                  </a:txBody>
                  <a:tcPr/>
                </a:tc>
                <a:tc>
                  <a:txBody>
                    <a:bodyPr/>
                    <a:lstStyle/>
                    <a:p>
                      <a:r>
                        <a:rPr lang="en-US" sz="1800" b="0" kern="120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rPr>
                        <a:t>SharePoint Designer</a:t>
                      </a:r>
                      <a:endParaRPr lang="en-US" sz="1800" b="0" kern="1200" dirty="0">
                        <a:solidFill>
                          <a:schemeClr val="lt1"/>
                        </a:solidFill>
                        <a:effectLst>
                          <a:outerShdw blurRad="50800" dist="38100" dir="5400000" algn="ctr" rotWithShape="0">
                            <a:srgbClr val="000000">
                              <a:alpha val="47000"/>
                            </a:srgbClr>
                          </a:outerShdw>
                        </a:effectLst>
                        <a:latin typeface="Segoe UI" pitchFamily="34" charset="0"/>
                        <a:ea typeface="+mn-ea"/>
                        <a:cs typeface="+mn-cs"/>
                      </a:endParaRPr>
                    </a:p>
                  </a:txBody>
                  <a:tcPr>
                    <a:solidFill>
                      <a:schemeClr val="accent3"/>
                    </a:solidFill>
                  </a:tcPr>
                </a:tc>
                <a:tc>
                  <a:txBody>
                    <a:bodyPr/>
                    <a:lstStyle/>
                    <a:p>
                      <a:r>
                        <a:rPr lang="en-US" sz="1800" b="0" kern="120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rPr>
                        <a:t>Visual</a:t>
                      </a:r>
                      <a:r>
                        <a:rPr lang="en-US" sz="1600" dirty="0" smtClean="0"/>
                        <a:t> </a:t>
                      </a:r>
                      <a:r>
                        <a:rPr lang="en-US" sz="1800" b="0" kern="120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rPr>
                        <a:t>Studio</a:t>
                      </a:r>
                      <a:endParaRPr lang="en-US" sz="1800" b="0" kern="1200" dirty="0">
                        <a:solidFill>
                          <a:schemeClr val="lt1"/>
                        </a:solidFill>
                        <a:effectLst>
                          <a:outerShdw blurRad="50800" dist="38100" dir="5400000" algn="ctr" rotWithShape="0">
                            <a:srgbClr val="000000">
                              <a:alpha val="47000"/>
                            </a:srgbClr>
                          </a:outerShdw>
                        </a:effectLst>
                        <a:latin typeface="Segoe UI" pitchFamily="34" charset="0"/>
                        <a:ea typeface="+mn-ea"/>
                        <a:cs typeface="+mn-cs"/>
                      </a:endParaRPr>
                    </a:p>
                  </a:txBody>
                  <a:tcPr>
                    <a:solidFill>
                      <a:schemeClr val="accent2"/>
                    </a:solidFill>
                  </a:tcPr>
                </a:tc>
              </a:tr>
              <a:tr h="572288">
                <a:tc>
                  <a:txBody>
                    <a:bodyPr/>
                    <a:lstStyle/>
                    <a:p>
                      <a:r>
                        <a:rPr lang="zh-CN" altLang="en-US" sz="1400" b="1" dirty="0" smtClean="0"/>
                        <a:t>连接到</a:t>
                      </a:r>
                      <a:endParaRPr lang="en-US" sz="1400" b="1" dirty="0"/>
                    </a:p>
                  </a:txBody>
                  <a:tcPr/>
                </a:tc>
                <a:tc>
                  <a:txBody>
                    <a:bodyPr/>
                    <a:lstStyle/>
                    <a:p>
                      <a:r>
                        <a:rPr lang="en-US" sz="1400" dirty="0" smtClean="0"/>
                        <a:t>WCF, </a:t>
                      </a:r>
                      <a:r>
                        <a:rPr lang="en-US" sz="1400" dirty="0" err="1" smtClean="0"/>
                        <a:t>Sql</a:t>
                      </a:r>
                      <a:r>
                        <a:rPr lang="en-US" sz="1400" baseline="0" dirty="0" smtClean="0"/>
                        <a:t> Server, </a:t>
                      </a:r>
                      <a:r>
                        <a:rPr lang="en-US" sz="1400" baseline="0" dirty="0" err="1" smtClean="0"/>
                        <a:t>.Net</a:t>
                      </a:r>
                      <a:r>
                        <a:rPr lang="en-US" sz="1400" baseline="0" dirty="0" smtClean="0"/>
                        <a:t> </a:t>
                      </a:r>
                      <a:r>
                        <a:rPr lang="zh-CN" altLang="en-US" sz="1400" baseline="0" dirty="0" smtClean="0"/>
                        <a:t>程序集</a:t>
                      </a:r>
                      <a:endParaRPr lang="en-US" sz="1400" dirty="0"/>
                    </a:p>
                  </a:txBody>
                  <a:tcPr>
                    <a:solidFill>
                      <a:schemeClr val="accent3">
                        <a:lumMod val="40000"/>
                        <a:lumOff val="60000"/>
                      </a:schemeClr>
                    </a:solidFill>
                  </a:tcPr>
                </a:tc>
                <a:tc>
                  <a:txBody>
                    <a:bodyPr/>
                    <a:lstStyle/>
                    <a:p>
                      <a:r>
                        <a:rPr lang="zh-CN" altLang="en-US" sz="1400" dirty="0" smtClean="0"/>
                        <a:t>通过</a:t>
                      </a:r>
                      <a:r>
                        <a:rPr lang="en-US" sz="1400" dirty="0" err="1" smtClean="0"/>
                        <a:t>.Net</a:t>
                      </a:r>
                      <a:r>
                        <a:rPr lang="en-US" sz="1400" dirty="0" smtClean="0"/>
                        <a:t> </a:t>
                      </a:r>
                      <a:r>
                        <a:rPr lang="zh-CN" altLang="en-US" sz="1400" dirty="0" smtClean="0"/>
                        <a:t>程序集连接到任何数据源</a:t>
                      </a:r>
                      <a:endParaRPr lang="en-US" sz="1400" dirty="0"/>
                    </a:p>
                  </a:txBody>
                  <a:tcPr>
                    <a:solidFill>
                      <a:schemeClr val="accent2">
                        <a:lumMod val="40000"/>
                        <a:lumOff val="60000"/>
                      </a:schemeClr>
                    </a:solidFill>
                  </a:tcPr>
                </a:tc>
              </a:tr>
              <a:tr h="598940">
                <a:tc>
                  <a:txBody>
                    <a:bodyPr/>
                    <a:lstStyle/>
                    <a:p>
                      <a:r>
                        <a:rPr lang="zh-CN" altLang="en-US" sz="1400" b="1" dirty="0" smtClean="0"/>
                        <a:t>建模方式</a:t>
                      </a:r>
                      <a:endParaRPr lang="en-US" sz="1400" b="1" dirty="0"/>
                    </a:p>
                  </a:txBody>
                  <a:tcPr/>
                </a:tc>
                <a:tc>
                  <a:txBody>
                    <a:bodyPr/>
                    <a:lstStyle/>
                    <a:p>
                      <a:r>
                        <a:rPr lang="zh-CN" altLang="en-US" sz="1400" dirty="0" smtClean="0"/>
                        <a:t>找到并配置</a:t>
                      </a:r>
                      <a:endParaRPr lang="en-US" sz="1400" dirty="0"/>
                    </a:p>
                  </a:txBody>
                  <a:tcPr>
                    <a:solidFill>
                      <a:schemeClr val="accent3">
                        <a:lumMod val="20000"/>
                        <a:lumOff val="80000"/>
                      </a:schemeClr>
                    </a:solidFill>
                  </a:tcPr>
                </a:tc>
                <a:tc>
                  <a:txBody>
                    <a:bodyPr/>
                    <a:lstStyle/>
                    <a:p>
                      <a:r>
                        <a:rPr lang="zh-CN" altLang="en-US" sz="1400" dirty="0" smtClean="0"/>
                        <a:t>创建并发布</a:t>
                      </a:r>
                      <a:endParaRPr lang="en-US" sz="1400" dirty="0"/>
                    </a:p>
                  </a:txBody>
                  <a:tcPr>
                    <a:solidFill>
                      <a:schemeClr val="accent2">
                        <a:lumMod val="20000"/>
                        <a:lumOff val="80000"/>
                      </a:schemeClr>
                    </a:solidFill>
                  </a:tcPr>
                </a:tc>
              </a:tr>
              <a:tr h="1572219">
                <a:tc>
                  <a:txBody>
                    <a:bodyPr/>
                    <a:lstStyle/>
                    <a:p>
                      <a:r>
                        <a:rPr lang="zh-CN" altLang="en-US" sz="1400" b="1" dirty="0" smtClean="0"/>
                        <a:t>所对应的场景</a:t>
                      </a:r>
                      <a:endParaRPr lang="en-US" sz="1400" b="1" dirty="0"/>
                    </a:p>
                  </a:txBody>
                  <a:tcPr/>
                </a:tc>
                <a:tc>
                  <a:txBody>
                    <a:bodyPr/>
                    <a:lstStyle/>
                    <a:p>
                      <a:r>
                        <a:rPr lang="zh-CN" altLang="en-US" sz="1400" dirty="0" smtClean="0"/>
                        <a:t>使用内置的用户界面（外部列表、</a:t>
                      </a:r>
                      <a:r>
                        <a:rPr lang="en-US" altLang="zh-CN" sz="1400" dirty="0" smtClean="0"/>
                        <a:t>Outlook</a:t>
                      </a:r>
                      <a:r>
                        <a:rPr lang="zh-CN" altLang="en-US" sz="1400" dirty="0" smtClean="0"/>
                        <a:t>、</a:t>
                      </a:r>
                      <a:r>
                        <a:rPr lang="en-US" altLang="zh-CN" sz="1400" dirty="0" smtClean="0"/>
                        <a:t>SharePoint Workspace</a:t>
                      </a:r>
                      <a:r>
                        <a:rPr lang="zh-CN" altLang="en-US" sz="1400" dirty="0" smtClean="0"/>
                        <a:t>、</a:t>
                      </a:r>
                      <a:r>
                        <a:rPr lang="en-US" altLang="zh-CN" sz="1400" dirty="0" smtClean="0"/>
                        <a:t>InfoPath</a:t>
                      </a:r>
                      <a:r>
                        <a:rPr lang="zh-CN" altLang="en-US" sz="1400" dirty="0" smtClean="0"/>
                        <a:t>、搜索、简单的外键关联）创建简单的模型</a:t>
                      </a:r>
                      <a:endParaRPr lang="en-US" sz="1400" dirty="0"/>
                    </a:p>
                  </a:txBody>
                  <a:tcPr>
                    <a:solidFill>
                      <a:schemeClr val="accent3">
                        <a:lumMod val="40000"/>
                        <a:lumOff val="60000"/>
                      </a:schemeClr>
                    </a:solidFill>
                  </a:tcPr>
                </a:tc>
                <a:tc>
                  <a:txBody>
                    <a:bodyPr/>
                    <a:lstStyle/>
                    <a:p>
                      <a:r>
                        <a:rPr lang="en-US" sz="1400" dirty="0" smtClean="0"/>
                        <a:t>- </a:t>
                      </a:r>
                      <a:r>
                        <a:rPr lang="zh-CN" altLang="en-US" sz="1400" dirty="0" smtClean="0"/>
                        <a:t>通过自定义连接业务逻辑，创建复杂的模型</a:t>
                      </a:r>
                      <a:endParaRPr lang="en-US" sz="1400" baseline="0" dirty="0" smtClean="0"/>
                    </a:p>
                    <a:p>
                      <a:r>
                        <a:rPr lang="en-US" sz="1400" baseline="0" dirty="0" smtClean="0"/>
                        <a:t>- </a:t>
                      </a:r>
                      <a:r>
                        <a:rPr lang="zh-CN" altLang="en-US" sz="1400" baseline="0" dirty="0" smtClean="0"/>
                        <a:t>使用</a:t>
                      </a:r>
                      <a:r>
                        <a:rPr lang="en-US" altLang="zh-CN" sz="1400" baseline="0" dirty="0" smtClean="0"/>
                        <a:t>VSTO</a:t>
                      </a:r>
                      <a:r>
                        <a:rPr lang="zh-CN" altLang="en-US" sz="1400" baseline="0" dirty="0" smtClean="0"/>
                        <a:t>创建自定义界面</a:t>
                      </a:r>
                      <a:endParaRPr lang="en-US" sz="1400" baseline="0" dirty="0" smtClean="0"/>
                    </a:p>
                    <a:p>
                      <a:r>
                        <a:rPr lang="en-US" sz="1400" baseline="0" dirty="0" smtClean="0"/>
                        <a:t>- </a:t>
                      </a:r>
                      <a:r>
                        <a:rPr lang="zh-CN" altLang="en-US" sz="1400" baseline="0" dirty="0" smtClean="0"/>
                        <a:t>创建可重用的组件和</a:t>
                      </a:r>
                      <a:r>
                        <a:rPr lang="en-US" altLang="zh-CN" sz="1400" baseline="0" dirty="0" err="1" smtClean="0"/>
                        <a:t>WebParts</a:t>
                      </a:r>
                      <a:endParaRPr lang="en-US" sz="1400" dirty="0"/>
                    </a:p>
                  </a:txBody>
                  <a:tcPr>
                    <a:solidFill>
                      <a:schemeClr val="accent2">
                        <a:lumMod val="40000"/>
                        <a:lumOff val="60000"/>
                      </a:schemeClr>
                    </a:solidFill>
                  </a:tcPr>
                </a:tc>
              </a:tr>
              <a:tr h="1213845">
                <a:tc>
                  <a:txBody>
                    <a:bodyPr/>
                    <a:lstStyle/>
                    <a:p>
                      <a:r>
                        <a:rPr lang="zh-CN" altLang="en-US" sz="1400" b="1" dirty="0" smtClean="0"/>
                        <a:t>限制</a:t>
                      </a:r>
                      <a:endParaRPr lang="en-US" sz="1400" b="1"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Char char="-"/>
                        <a:tabLst/>
                        <a:defRPr/>
                      </a:pPr>
                      <a:r>
                        <a:rPr lang="zh-CN" altLang="en-US" sz="1400" kern="1200" dirty="0" smtClean="0"/>
                        <a:t>数据源需要已公开了相当的接口</a:t>
                      </a:r>
                      <a:endParaRPr lang="en-US" sz="1400" kern="1200" dirty="0" smtClean="0"/>
                    </a:p>
                    <a:p>
                      <a:pPr>
                        <a:buFontTx/>
                        <a:buChar char="-"/>
                      </a:pPr>
                      <a:r>
                        <a:rPr lang="zh-CN" altLang="en-US" sz="1400" dirty="0" smtClean="0"/>
                        <a:t>较为刻板</a:t>
                      </a:r>
                      <a:endParaRPr lang="en-US" sz="1400" dirty="0" smtClean="0"/>
                    </a:p>
                    <a:p>
                      <a:pPr>
                        <a:buFontTx/>
                        <a:buChar char="-"/>
                      </a:pPr>
                      <a:r>
                        <a:rPr lang="zh-CN" altLang="en-US" sz="1400" dirty="0" smtClean="0"/>
                        <a:t>通用的</a:t>
                      </a:r>
                      <a:r>
                        <a:rPr lang="en-US" altLang="zh-CN" sz="1400" dirty="0" smtClean="0"/>
                        <a:t>/</a:t>
                      </a:r>
                      <a:r>
                        <a:rPr lang="zh-CN" altLang="en-US" sz="1400" dirty="0" smtClean="0"/>
                        <a:t>多态的服务</a:t>
                      </a:r>
                      <a:endParaRPr lang="en-US" sz="1400" dirty="0" smtClean="0"/>
                    </a:p>
                    <a:p>
                      <a:pPr>
                        <a:buFontTx/>
                        <a:buChar char="-"/>
                      </a:pPr>
                      <a:r>
                        <a:rPr lang="zh-CN" altLang="en-US" sz="1400" kern="1200" dirty="0" smtClean="0"/>
                        <a:t>仅能使用外键关联</a:t>
                      </a:r>
                      <a:endParaRPr lang="en-US" sz="1400" kern="1200" dirty="0" smtClean="0">
                        <a:solidFill>
                          <a:schemeClr val="dk1"/>
                        </a:solidFill>
                        <a:latin typeface="+mn-lt"/>
                        <a:ea typeface="+mn-ea"/>
                        <a:cs typeface="+mn-cs"/>
                      </a:endParaRPr>
                    </a:p>
                  </a:txBody>
                  <a:tcPr>
                    <a:solidFill>
                      <a:schemeClr val="accent3">
                        <a:lumMod val="20000"/>
                        <a:lumOff val="80000"/>
                      </a:schemeClr>
                    </a:solidFill>
                  </a:tcPr>
                </a:tc>
                <a:tc>
                  <a:txBody>
                    <a:bodyPr/>
                    <a:lstStyle/>
                    <a:p>
                      <a:r>
                        <a:rPr lang="en-US" sz="1400" dirty="0" smtClean="0"/>
                        <a:t>- </a:t>
                      </a:r>
                      <a:r>
                        <a:rPr lang="zh-CN" altLang="en-US" sz="1400" dirty="0" smtClean="0"/>
                        <a:t>可视化设计器仅能用于基于</a:t>
                      </a:r>
                      <a:r>
                        <a:rPr lang="en-US" altLang="zh-CN" sz="1400" dirty="0" smtClean="0"/>
                        <a:t>.NET</a:t>
                      </a:r>
                      <a:r>
                        <a:rPr lang="zh-CN" altLang="en-US" sz="1400" dirty="0" smtClean="0"/>
                        <a:t>对象的模型</a:t>
                      </a:r>
                      <a:endParaRPr lang="en-US" sz="1400" baseline="0" dirty="0" smtClean="0"/>
                    </a:p>
                    <a:p>
                      <a:r>
                        <a:rPr lang="en-US" sz="1400" baseline="0" dirty="0" smtClean="0"/>
                        <a:t>- </a:t>
                      </a:r>
                      <a:r>
                        <a:rPr lang="zh-CN" altLang="en-US" sz="1400" baseline="0" dirty="0" smtClean="0"/>
                        <a:t>界面开发与打包操作是分开的</a:t>
                      </a:r>
                      <a:endParaRPr lang="en-US" sz="1400" dirty="0"/>
                    </a:p>
                  </a:txBody>
                  <a:tcPr>
                    <a:solidFill>
                      <a:schemeClr val="accent2">
                        <a:lumMod val="20000"/>
                        <a:lumOff val="80000"/>
                      </a:schemeClr>
                    </a:solidFill>
                  </a:tcPr>
                </a:tc>
              </a:tr>
            </a:tbl>
          </a:graphicData>
        </a:graphic>
      </p:graphicFrame>
      <p:sp>
        <p:nvSpPr>
          <p:cNvPr id="7" name="Rectangle 6"/>
          <p:cNvSpPr/>
          <p:nvPr/>
        </p:nvSpPr>
        <p:spPr bwMode="auto">
          <a:xfrm>
            <a:off x="228600" y="1214422"/>
            <a:ext cx="8686800" cy="4572032"/>
          </a:xfrm>
          <a:prstGeom prst="rect">
            <a:avLst/>
          </a:prstGeom>
          <a:noFill/>
          <a:ln w="63500">
            <a:solidFill>
              <a:schemeClr val="tx1"/>
            </a:solidFill>
            <a:headEnd type="none" w="med" len="med"/>
            <a:tailEnd type="none" w="med" len="med"/>
          </a:ln>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714620"/>
            <a:ext cx="8229600" cy="2143140"/>
          </a:xfrm>
        </p:spPr>
        <p:txBody>
          <a:bodyPr/>
          <a:lstStyle/>
          <a:p>
            <a:r>
              <a:rPr lang="en-US" sz="3200" b="1" dirty="0" smtClean="0"/>
              <a:t>SharePoint 2010 Business Connectivity Services</a:t>
            </a:r>
            <a:br>
              <a:rPr lang="en-US" sz="3200" b="1" dirty="0" smtClean="0"/>
            </a:br>
            <a:r>
              <a:rPr lang="zh-CN" altLang="en-US" sz="3200" b="1" dirty="0" smtClean="0"/>
              <a:t>外部业务数据整合利器</a:t>
            </a:r>
            <a:endParaRPr lang="zh-CN" altLang="en-US" sz="3200" dirty="0"/>
          </a:p>
        </p:txBody>
      </p:sp>
      <p:sp>
        <p:nvSpPr>
          <p:cNvPr id="5" name="文本占位符 4"/>
          <p:cNvSpPr>
            <a:spLocks noGrp="1"/>
          </p:cNvSpPr>
          <p:nvPr>
            <p:ph type="body" sz="quarter" idx="10"/>
          </p:nvPr>
        </p:nvSpPr>
        <p:spPr/>
        <p:txBody>
          <a:bodyPr/>
          <a:lstStyle/>
          <a:p>
            <a:r>
              <a:rPr lang="en-US" altLang="zh-CN" dirty="0" smtClean="0"/>
              <a:t>OFC203</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3" name="TextBox 2"/>
          <p:cNvSpPr txBox="1"/>
          <p:nvPr/>
        </p:nvSpPr>
        <p:spPr>
          <a:xfrm>
            <a:off x="500034" y="2071678"/>
            <a:ext cx="8072494" cy="4524315"/>
          </a:xfrm>
          <a:prstGeom prst="rect">
            <a:avLst/>
          </a:prstGeom>
          <a:noFill/>
        </p:spPr>
        <p:txBody>
          <a:bodyPr wrap="square" rtlCol="0">
            <a:spAutoFit/>
          </a:bodyPr>
          <a:lstStyle/>
          <a:p>
            <a:pPr>
              <a:buFont typeface="Arial" pitchFamily="34" charset="0"/>
              <a:buChar char="•"/>
            </a:pPr>
            <a:r>
              <a:rPr lang="en-US" sz="3600" dirty="0" smtClean="0">
                <a:solidFill>
                  <a:schemeClr val="bg1"/>
                </a:solidFill>
              </a:rPr>
              <a:t> SharePoint 2010 Site</a:t>
            </a:r>
          </a:p>
          <a:p>
            <a:pPr lvl="1">
              <a:buFont typeface="Arial" pitchFamily="34" charset="0"/>
              <a:buChar char="•"/>
            </a:pPr>
            <a:r>
              <a:rPr lang="en-US" sz="3600" dirty="0" smtClean="0">
                <a:solidFill>
                  <a:schemeClr val="bg1"/>
                </a:solidFill>
              </a:rPr>
              <a:t> </a:t>
            </a:r>
            <a:r>
              <a:rPr lang="en-US" sz="3600" dirty="0" smtClean="0">
                <a:solidFill>
                  <a:schemeClr val="bg1"/>
                </a:solidFill>
                <a:hlinkClick r:id="rId3"/>
              </a:rPr>
              <a:t>http://sharepoint.microsoft.com</a:t>
            </a:r>
            <a:endParaRPr lang="en-US" sz="3600" dirty="0" smtClean="0">
              <a:solidFill>
                <a:schemeClr val="bg1"/>
              </a:solidFill>
            </a:endParaRPr>
          </a:p>
          <a:p>
            <a:pPr>
              <a:buFont typeface="Arial" pitchFamily="34" charset="0"/>
              <a:buChar char="•"/>
            </a:pPr>
            <a:endParaRPr lang="en-US" sz="3600" dirty="0" smtClean="0">
              <a:solidFill>
                <a:schemeClr val="bg1"/>
              </a:solidFill>
            </a:endParaRPr>
          </a:p>
          <a:p>
            <a:pPr>
              <a:buFont typeface="Arial" pitchFamily="34" charset="0"/>
              <a:buChar char="•"/>
            </a:pPr>
            <a:r>
              <a:rPr lang="en-US" sz="3600" dirty="0" smtClean="0">
                <a:solidFill>
                  <a:schemeClr val="bg1"/>
                </a:solidFill>
              </a:rPr>
              <a:t> SharePoint Team’s Blog</a:t>
            </a:r>
          </a:p>
          <a:p>
            <a:pPr lvl="1">
              <a:buFont typeface="Arial" pitchFamily="34" charset="0"/>
              <a:buChar char="•"/>
            </a:pPr>
            <a:r>
              <a:rPr lang="en-US" sz="3600" dirty="0" smtClean="0">
                <a:solidFill>
                  <a:schemeClr val="bg1"/>
                </a:solidFill>
              </a:rPr>
              <a:t> </a:t>
            </a:r>
            <a:r>
              <a:rPr lang="en-US" sz="3600" dirty="0" smtClean="0">
                <a:solidFill>
                  <a:schemeClr val="bg1"/>
                </a:solidFill>
                <a:hlinkClick r:id="rId4"/>
              </a:rPr>
              <a:t>http://blogs.msdn.com/sharepoint</a:t>
            </a:r>
            <a:endParaRPr lang="en-US" sz="3600" dirty="0" smtClean="0">
              <a:solidFill>
                <a:schemeClr val="bg1"/>
              </a:solidFill>
            </a:endParaRPr>
          </a:p>
          <a:p>
            <a:pPr lvl="1"/>
            <a:endParaRPr lang="en-US" sz="3600" dirty="0" smtClean="0">
              <a:solidFill>
                <a:schemeClr val="bg1"/>
              </a:solidFill>
            </a:endParaRPr>
          </a:p>
          <a:p>
            <a:pPr>
              <a:buFont typeface="Arial" pitchFamily="34" charset="0"/>
              <a:buChar char="•"/>
            </a:pPr>
            <a:r>
              <a:rPr lang="en-US" sz="3600" dirty="0" smtClean="0">
                <a:solidFill>
                  <a:schemeClr val="bg1"/>
                </a:solidFill>
              </a:rPr>
              <a:t> </a:t>
            </a:r>
            <a:r>
              <a:rPr lang="en-US" sz="3600" dirty="0" err="1" smtClean="0">
                <a:solidFill>
                  <a:schemeClr val="bg1"/>
                </a:solidFill>
              </a:rPr>
              <a:t>Kaneboy’s</a:t>
            </a:r>
            <a:r>
              <a:rPr lang="en-US" sz="3600" dirty="0" smtClean="0">
                <a:solidFill>
                  <a:schemeClr val="bg1"/>
                </a:solidFill>
              </a:rPr>
              <a:t> Blog</a:t>
            </a:r>
          </a:p>
          <a:p>
            <a:pPr lvl="1">
              <a:buFont typeface="Arial" pitchFamily="34" charset="0"/>
              <a:buChar char="•"/>
            </a:pPr>
            <a:r>
              <a:rPr lang="en-US" sz="3600" dirty="0" smtClean="0">
                <a:solidFill>
                  <a:schemeClr val="bg1"/>
                </a:solidFill>
              </a:rPr>
              <a:t> </a:t>
            </a:r>
            <a:r>
              <a:rPr lang="en-US" sz="3600" dirty="0" smtClean="0">
                <a:solidFill>
                  <a:schemeClr val="bg1"/>
                </a:solidFill>
                <a:hlinkClick r:id="rId5"/>
              </a:rPr>
              <a:t>http://blog.joycode.com/kaneboy</a:t>
            </a:r>
            <a:endParaRPr lang="en-US" sz="3600" dirty="0" smtClean="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课程内容</a:t>
            </a:r>
            <a:endParaRPr lang="en-US" dirty="0"/>
          </a:p>
        </p:txBody>
      </p:sp>
      <p:sp>
        <p:nvSpPr>
          <p:cNvPr id="3" name="Content Placeholder 2"/>
          <p:cNvSpPr>
            <a:spLocks noGrp="1"/>
          </p:cNvSpPr>
          <p:nvPr>
            <p:ph idx="1"/>
          </p:nvPr>
        </p:nvSpPr>
        <p:spPr/>
        <p:txBody>
          <a:bodyPr/>
          <a:lstStyle/>
          <a:p>
            <a:r>
              <a:rPr lang="en-US" dirty="0" smtClean="0"/>
              <a:t>Business Connectivity Services </a:t>
            </a:r>
            <a:r>
              <a:rPr lang="zh-CN" altLang="en-US" dirty="0" smtClean="0"/>
              <a:t>概览</a:t>
            </a:r>
            <a:endParaRPr lang="en-US" dirty="0" smtClean="0"/>
          </a:p>
          <a:p>
            <a:r>
              <a:rPr lang="en-US" dirty="0" smtClean="0"/>
              <a:t>Business Connectivity Services </a:t>
            </a:r>
            <a:r>
              <a:rPr lang="zh-CN" altLang="en-US" dirty="0" smtClean="0"/>
              <a:t>工具</a:t>
            </a:r>
            <a:endParaRPr lang="en-US" dirty="0" smtClean="0"/>
          </a:p>
          <a:p>
            <a:r>
              <a:rPr lang="en-US" dirty="0" smtClean="0"/>
              <a:t>Demos</a:t>
            </a:r>
          </a:p>
          <a:p>
            <a:pPr lvl="2"/>
            <a:r>
              <a:rPr lang="en-US" dirty="0" smtClean="0"/>
              <a:t>BCS  - </a:t>
            </a:r>
            <a:r>
              <a:rPr lang="en-NZ" dirty="0" smtClean="0"/>
              <a:t>Hello World</a:t>
            </a:r>
            <a:endParaRPr lang="en-US" dirty="0" smtClean="0"/>
          </a:p>
          <a:p>
            <a:pPr lvl="2"/>
            <a:r>
              <a:rPr lang="en-US" dirty="0" smtClean="0"/>
              <a:t>Visual Studio</a:t>
            </a:r>
          </a:p>
          <a:p>
            <a:pPr lvl="2"/>
            <a:r>
              <a:rPr lang="en-US" dirty="0" smtClean="0"/>
              <a:t>SharePoint Designer</a:t>
            </a:r>
          </a:p>
          <a:p>
            <a:pPr lvl="2"/>
            <a:r>
              <a:rPr lang="zh-CN" altLang="en-US" dirty="0" smtClean="0"/>
              <a:t>客户端集成</a:t>
            </a:r>
            <a:endParaRPr lang="en-US" dirty="0" smtClean="0"/>
          </a:p>
          <a:p>
            <a:r>
              <a:rPr lang="zh-CN" altLang="en-US" dirty="0" smtClean="0"/>
              <a:t>打包和部署</a:t>
            </a:r>
            <a:endParaRPr lang="en-NZ" dirty="0" smtClean="0"/>
          </a:p>
          <a:p>
            <a:r>
              <a:rPr lang="en-US" dirty="0" smtClean="0"/>
              <a:t>Q&amp;A</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US" sz="4400" dirty="0" smtClean="0">
                <a:solidFill>
                  <a:schemeClr val="tx1">
                    <a:lumMod val="95000"/>
                  </a:schemeClr>
                </a:solidFill>
              </a:rPr>
              <a:t>Microsoft SharePoint 2010</a:t>
            </a:r>
            <a:br>
              <a:rPr lang="en-US" sz="4400" dirty="0" smtClean="0">
                <a:solidFill>
                  <a:schemeClr val="tx1">
                    <a:lumMod val="95000"/>
                  </a:schemeClr>
                </a:solidFill>
              </a:rPr>
            </a:br>
            <a:r>
              <a:rPr lang="zh-CN" altLang="en-US" sz="2400" spc="-100" dirty="0" smtClean="0">
                <a:solidFill>
                  <a:schemeClr val="tx1">
                    <a:lumMod val="95000"/>
                  </a:schemeClr>
                </a:solidFill>
              </a:rPr>
              <a:t>为企业与</a:t>
            </a:r>
            <a:r>
              <a:rPr lang="en-US" altLang="zh-CN" sz="2400" spc="-100" dirty="0" smtClean="0">
                <a:solidFill>
                  <a:schemeClr val="tx1">
                    <a:lumMod val="95000"/>
                  </a:schemeClr>
                </a:solidFill>
              </a:rPr>
              <a:t>Web</a:t>
            </a:r>
            <a:r>
              <a:rPr lang="zh-CN" altLang="en-US" sz="2400" spc="-100" dirty="0" smtClean="0">
                <a:solidFill>
                  <a:schemeClr val="tx1">
                    <a:lumMod val="95000"/>
                  </a:schemeClr>
                </a:solidFill>
              </a:rPr>
              <a:t>所设计的业务协作平台</a:t>
            </a:r>
            <a:endParaRPr lang="en-US" sz="2500" spc="-100" dirty="0">
              <a:solidFill>
                <a:schemeClr val="tx1">
                  <a:lumMod val="95000"/>
                </a:schemeClr>
              </a:solidFill>
            </a:endParaRPr>
          </a:p>
        </p:txBody>
      </p:sp>
      <p:sp>
        <p:nvSpPr>
          <p:cNvPr id="30" name="Slide Number Placeholder 29"/>
          <p:cNvSpPr>
            <a:spLocks noGrp="1"/>
          </p:cNvSpPr>
          <p:nvPr>
            <p:ph type="sldNum" sz="quarter" idx="4294967295"/>
          </p:nvPr>
        </p:nvSpPr>
        <p:spPr>
          <a:xfrm>
            <a:off x="7010400" y="6356350"/>
            <a:ext cx="2133600" cy="365125"/>
          </a:xfrm>
          <a:prstGeom prst="rect">
            <a:avLst/>
          </a:prstGeom>
        </p:spPr>
        <p:txBody>
          <a:bodyPr/>
          <a:lstStyle/>
          <a:p>
            <a:pPr algn="r" rtl="0" fontAlgn="base">
              <a:spcBef>
                <a:spcPct val="0"/>
              </a:spcBef>
              <a:spcAft>
                <a:spcPct val="0"/>
              </a:spcAft>
            </a:pPr>
            <a:fld id="{030A3C53-2B19-4BC5-8ABC-FC955EE8B057}" type="slidenum">
              <a:rPr lang="en-US" sz="1200" kern="1200">
                <a:solidFill>
                  <a:srgbClr val="444445">
                    <a:tint val="75000"/>
                  </a:srgbClr>
                </a:solidFill>
                <a:latin typeface="Arial" charset="0"/>
                <a:ea typeface="+mn-ea"/>
                <a:cs typeface="+mn-cs"/>
              </a:rPr>
              <a:pPr algn="r" rtl="0" fontAlgn="base">
                <a:spcBef>
                  <a:spcPct val="0"/>
                </a:spcBef>
                <a:spcAft>
                  <a:spcPct val="0"/>
                </a:spcAft>
              </a:pPr>
              <a:t>4</a:t>
            </a:fld>
            <a:endParaRPr lang="en-US" sz="1200" kern="1200">
              <a:solidFill>
                <a:srgbClr val="444445">
                  <a:tint val="75000"/>
                </a:srgbClr>
              </a:solidFill>
              <a:latin typeface="Arial" charset="0"/>
              <a:ea typeface="+mn-ea"/>
              <a:cs typeface="+mn-cs"/>
            </a:endParaRPr>
          </a:p>
        </p:txBody>
      </p:sp>
      <p:grpSp>
        <p:nvGrpSpPr>
          <p:cNvPr id="2" name="Group 24"/>
          <p:cNvGrpSpPr/>
          <p:nvPr/>
        </p:nvGrpSpPr>
        <p:grpSpPr>
          <a:xfrm>
            <a:off x="3696789" y="2971800"/>
            <a:ext cx="6096000" cy="1663505"/>
            <a:chOff x="3657600" y="3060895"/>
            <a:chExt cx="5486400" cy="1663505"/>
          </a:xfrm>
        </p:grpSpPr>
        <p:sp>
          <p:nvSpPr>
            <p:cNvPr id="33" name="Rectangle 32"/>
            <p:cNvSpPr/>
            <p:nvPr/>
          </p:nvSpPr>
          <p:spPr bwMode="auto">
            <a:xfrm>
              <a:off x="3657600" y="3060895"/>
              <a:ext cx="5486400" cy="411480"/>
            </a:xfrm>
            <a:prstGeom prst="rect">
              <a:avLst/>
            </a:prstGeom>
            <a:gradFill>
              <a:gsLst>
                <a:gs pos="0">
                  <a:srgbClr val="000000">
                    <a:alpha val="40000"/>
                  </a:srgbClr>
                </a:gs>
                <a:gs pos="50000">
                  <a:srgbClr val="000000">
                    <a:alpha val="30000"/>
                  </a:srgbClr>
                </a:gs>
                <a:gs pos="100000">
                  <a:srgbClr val="000000">
                    <a:alpha val="0"/>
                  </a:srgbClr>
                </a:gs>
              </a:gsLst>
              <a:path path="circle">
                <a:fillToRect l="50000" t="50000" r="50000" b="50000"/>
              </a:path>
            </a:gradFill>
            <a:ln w="12700">
              <a:gradFill flip="none" rotWithShape="1">
                <a:gsLst>
                  <a:gs pos="0">
                    <a:srgbClr val="1C86F0"/>
                  </a:gs>
                  <a:gs pos="50000">
                    <a:srgbClr val="1C86F0">
                      <a:alpha val="59000"/>
                    </a:srgbClr>
                  </a:gs>
                  <a:gs pos="100000">
                    <a:schemeClr val="accent1">
                      <a:tint val="23500"/>
                      <a:satMod val="160000"/>
                      <a:alpha val="0"/>
                    </a:schemeClr>
                  </a:gs>
                </a:gsLst>
                <a:path path="circle">
                  <a:fillToRect l="50000" t="50000" r="50000" b="50000"/>
                </a:path>
                <a:tileRect/>
              </a:gradFill>
              <a:headEnd type="none" w="med" len="med"/>
              <a:tailEnd type="none" w="med" len="med"/>
            </a:ln>
            <a:effectLst/>
            <a:scene3d>
              <a:camera prst="perspectiveRight" fov="0">
                <a:rot lat="0" lon="21000000" rev="0"/>
              </a:camera>
              <a:lightRig rig="chilly" dir="t"/>
            </a:scene3d>
          </p:spPr>
          <p:style>
            <a:lnRef idx="2">
              <a:schemeClr val="accent5">
                <a:shade val="50000"/>
              </a:schemeClr>
            </a:lnRef>
            <a:fillRef idx="1">
              <a:schemeClr val="accent5"/>
            </a:fillRef>
            <a:effectRef idx="0">
              <a:schemeClr val="accent5"/>
            </a:effectRef>
            <a:fontRef idx="minor">
              <a:schemeClr val="lt1"/>
            </a:fontRef>
          </p:style>
          <p:txBody>
            <a:bodyPr vert="horz" wrap="square" lIns="365760" tIns="18288" rIns="0" bIns="0" numCol="1" rtlCol="0" anchor="ctr" anchorCtr="0" compatLnSpc="1">
              <a:prstTxWarp prst="textNoShape">
                <a:avLst/>
              </a:prstTxWarp>
              <a:noAutofit/>
            </a:bodyPr>
            <a:lstStyle/>
            <a:p>
              <a:pPr algn="l" rtl="0" fontAlgn="base">
                <a:lnSpc>
                  <a:spcPct val="90000"/>
                </a:lnSpc>
                <a:spcBef>
                  <a:spcPct val="0"/>
                </a:spcBef>
                <a:spcAft>
                  <a:spcPts val="1458"/>
                </a:spcAft>
                <a:defRPr/>
              </a:pPr>
              <a:r>
                <a:rPr lang="en-US" sz="2400" i="1" kern="1200" spc="-50" dirty="0">
                  <a:ln w="3175">
                    <a:noFill/>
                  </a:ln>
                  <a:solidFill>
                    <a:srgbClr val="FFFFFF"/>
                  </a:solidFill>
                  <a:latin typeface="Segoe UI"/>
                  <a:ea typeface="+mn-ea"/>
                  <a:cs typeface="Arial" charset="0"/>
                </a:rPr>
                <a:t>Connect and Empower People</a:t>
              </a:r>
              <a:endParaRPr lang="en-US" altLang="zh-CN" sz="2400" i="1" kern="1200" spc="-50" dirty="0">
                <a:solidFill>
                  <a:srgbClr val="FFFFFF"/>
                </a:solidFill>
                <a:latin typeface="Segoe Semibold" pitchFamily="34" charset="0"/>
                <a:ea typeface="+mn-ea"/>
                <a:cs typeface="+mn-cs"/>
              </a:endParaRPr>
            </a:p>
          </p:txBody>
        </p:sp>
        <p:sp>
          <p:nvSpPr>
            <p:cNvPr id="36" name="Rectangle 35"/>
            <p:cNvSpPr/>
            <p:nvPr/>
          </p:nvSpPr>
          <p:spPr bwMode="auto">
            <a:xfrm>
              <a:off x="3657600" y="3686907"/>
              <a:ext cx="5486400" cy="411480"/>
            </a:xfrm>
            <a:prstGeom prst="rect">
              <a:avLst/>
            </a:prstGeom>
            <a:gradFill>
              <a:gsLst>
                <a:gs pos="0">
                  <a:srgbClr val="000000">
                    <a:alpha val="40000"/>
                  </a:srgbClr>
                </a:gs>
                <a:gs pos="50000">
                  <a:srgbClr val="000000">
                    <a:alpha val="30000"/>
                  </a:srgbClr>
                </a:gs>
                <a:gs pos="100000">
                  <a:srgbClr val="000000">
                    <a:alpha val="0"/>
                  </a:srgbClr>
                </a:gs>
              </a:gsLst>
              <a:path path="circle">
                <a:fillToRect l="50000" t="50000" r="50000" b="50000"/>
              </a:path>
            </a:gradFill>
            <a:ln w="12700">
              <a:gradFill flip="none" rotWithShape="1">
                <a:gsLst>
                  <a:gs pos="0">
                    <a:srgbClr val="1C86F0"/>
                  </a:gs>
                  <a:gs pos="50000">
                    <a:srgbClr val="1C86F0">
                      <a:alpha val="59000"/>
                    </a:srgbClr>
                  </a:gs>
                  <a:gs pos="100000">
                    <a:schemeClr val="accent1">
                      <a:tint val="23500"/>
                      <a:satMod val="160000"/>
                      <a:alpha val="0"/>
                    </a:schemeClr>
                  </a:gs>
                </a:gsLst>
                <a:path path="circle">
                  <a:fillToRect l="50000" t="50000" r="50000" b="50000"/>
                </a:path>
                <a:tileRect/>
              </a:gradFill>
              <a:headEnd type="none" w="med" len="med"/>
              <a:tailEnd type="none" w="med" len="med"/>
            </a:ln>
            <a:effectLst/>
            <a:scene3d>
              <a:camera prst="perspectiveRight" fov="0">
                <a:rot lat="0" lon="21000000" rev="0"/>
              </a:camera>
              <a:lightRig rig="chilly" dir="t"/>
            </a:scene3d>
          </p:spPr>
          <p:style>
            <a:lnRef idx="2">
              <a:schemeClr val="accent5">
                <a:shade val="50000"/>
              </a:schemeClr>
            </a:lnRef>
            <a:fillRef idx="1">
              <a:schemeClr val="accent5"/>
            </a:fillRef>
            <a:effectRef idx="0">
              <a:schemeClr val="accent5"/>
            </a:effectRef>
            <a:fontRef idx="minor">
              <a:schemeClr val="lt1"/>
            </a:fontRef>
          </p:style>
          <p:txBody>
            <a:bodyPr vert="horz" wrap="square" lIns="365760" tIns="18288" rIns="0" bIns="0" numCol="1" rtlCol="0" anchor="ctr" anchorCtr="0" compatLnSpc="1">
              <a:prstTxWarp prst="textNoShape">
                <a:avLst/>
              </a:prstTxWarp>
              <a:noAutofit/>
            </a:bodyPr>
            <a:lstStyle/>
            <a:p>
              <a:pPr algn="l" rtl="0" fontAlgn="base">
                <a:lnSpc>
                  <a:spcPct val="90000"/>
                </a:lnSpc>
                <a:spcBef>
                  <a:spcPct val="0"/>
                </a:spcBef>
                <a:spcAft>
                  <a:spcPts val="1458"/>
                </a:spcAft>
                <a:defRPr/>
              </a:pPr>
              <a:r>
                <a:rPr lang="en-US" sz="2400" i="1" kern="1200" spc="-50" dirty="0">
                  <a:ln w="3175">
                    <a:noFill/>
                  </a:ln>
                  <a:solidFill>
                    <a:srgbClr val="FFFFFF"/>
                  </a:solidFill>
                  <a:latin typeface="Segoe UI"/>
                  <a:ea typeface="+mn-ea"/>
                  <a:cs typeface="Arial" charset="0"/>
                </a:rPr>
                <a:t>Cut Costs with a Unified Infrastructure</a:t>
              </a:r>
              <a:endParaRPr lang="en-US" sz="2200" i="1" kern="1200" spc="-50" dirty="0">
                <a:ln w="3175">
                  <a:noFill/>
                </a:ln>
                <a:solidFill>
                  <a:srgbClr val="FFFFFF"/>
                </a:solidFill>
                <a:latin typeface="Segoe UI"/>
                <a:ea typeface="+mn-ea"/>
                <a:cs typeface="Arial" charset="0"/>
              </a:endParaRPr>
            </a:p>
          </p:txBody>
        </p:sp>
        <p:sp>
          <p:nvSpPr>
            <p:cNvPr id="37" name="Rectangle 36"/>
            <p:cNvSpPr/>
            <p:nvPr/>
          </p:nvSpPr>
          <p:spPr bwMode="auto">
            <a:xfrm>
              <a:off x="3657600" y="4312920"/>
              <a:ext cx="5486400" cy="411480"/>
            </a:xfrm>
            <a:prstGeom prst="rect">
              <a:avLst/>
            </a:prstGeom>
            <a:gradFill>
              <a:gsLst>
                <a:gs pos="0">
                  <a:srgbClr val="000000">
                    <a:alpha val="40000"/>
                  </a:srgbClr>
                </a:gs>
                <a:gs pos="50000">
                  <a:srgbClr val="000000">
                    <a:alpha val="30000"/>
                  </a:srgbClr>
                </a:gs>
                <a:gs pos="100000">
                  <a:srgbClr val="000000">
                    <a:alpha val="0"/>
                  </a:srgbClr>
                </a:gs>
              </a:gsLst>
              <a:path path="circle">
                <a:fillToRect l="50000" t="50000" r="50000" b="50000"/>
              </a:path>
            </a:gradFill>
            <a:ln w="12700">
              <a:gradFill flip="none" rotWithShape="1">
                <a:gsLst>
                  <a:gs pos="0">
                    <a:srgbClr val="1C86F0"/>
                  </a:gs>
                  <a:gs pos="50000">
                    <a:srgbClr val="1C86F0">
                      <a:alpha val="59000"/>
                    </a:srgbClr>
                  </a:gs>
                  <a:gs pos="100000">
                    <a:schemeClr val="accent1">
                      <a:tint val="23500"/>
                      <a:satMod val="160000"/>
                      <a:alpha val="0"/>
                    </a:schemeClr>
                  </a:gs>
                </a:gsLst>
                <a:path path="circle">
                  <a:fillToRect l="50000" t="50000" r="50000" b="50000"/>
                </a:path>
                <a:tileRect/>
              </a:gradFill>
              <a:headEnd type="none" w="med" len="med"/>
              <a:tailEnd type="none" w="med" len="med"/>
            </a:ln>
            <a:effectLst/>
            <a:scene3d>
              <a:camera prst="perspectiveRight" fov="0">
                <a:rot lat="0" lon="21000000" rev="0"/>
              </a:camera>
              <a:lightRig rig="chilly" dir="t"/>
            </a:scene3d>
          </p:spPr>
          <p:style>
            <a:lnRef idx="2">
              <a:schemeClr val="accent5">
                <a:shade val="50000"/>
              </a:schemeClr>
            </a:lnRef>
            <a:fillRef idx="1">
              <a:schemeClr val="accent5"/>
            </a:fillRef>
            <a:effectRef idx="0">
              <a:schemeClr val="accent5"/>
            </a:effectRef>
            <a:fontRef idx="minor">
              <a:schemeClr val="lt1"/>
            </a:fontRef>
          </p:style>
          <p:txBody>
            <a:bodyPr vert="horz" wrap="square" lIns="365760" tIns="18288" rIns="0" bIns="0" numCol="1" rtlCol="0" anchor="ctr" anchorCtr="0" compatLnSpc="1">
              <a:prstTxWarp prst="textNoShape">
                <a:avLst/>
              </a:prstTxWarp>
              <a:noAutofit/>
            </a:bodyPr>
            <a:lstStyle/>
            <a:p>
              <a:pPr algn="l" rtl="0" fontAlgn="base">
                <a:lnSpc>
                  <a:spcPct val="90000"/>
                </a:lnSpc>
                <a:spcBef>
                  <a:spcPct val="0"/>
                </a:spcBef>
                <a:spcAft>
                  <a:spcPts val="1458"/>
                </a:spcAft>
                <a:defRPr/>
              </a:pPr>
              <a:r>
                <a:rPr lang="en-US" sz="2400" i="1" kern="1200" spc="-50" dirty="0">
                  <a:ln w="3175">
                    <a:noFill/>
                  </a:ln>
                  <a:solidFill>
                    <a:srgbClr val="FFFFFF"/>
                  </a:solidFill>
                  <a:latin typeface="Segoe UI"/>
                  <a:ea typeface="+mn-ea"/>
                  <a:cs typeface="Arial" charset="0"/>
                </a:rPr>
                <a:t>Rapidly Respond to Business Needs</a:t>
              </a:r>
            </a:p>
          </p:txBody>
        </p:sp>
      </p:grpSp>
      <p:grpSp>
        <p:nvGrpSpPr>
          <p:cNvPr id="3" name="Group 83"/>
          <p:cNvGrpSpPr/>
          <p:nvPr/>
        </p:nvGrpSpPr>
        <p:grpSpPr>
          <a:xfrm>
            <a:off x="-304800" y="1828800"/>
            <a:ext cx="4572000" cy="3962400"/>
            <a:chOff x="-4185" y="2085974"/>
            <a:chExt cx="4122018" cy="3605979"/>
          </a:xfrm>
        </p:grpSpPr>
        <p:grpSp>
          <p:nvGrpSpPr>
            <p:cNvPr id="4" name="Group 50"/>
            <p:cNvGrpSpPr/>
            <p:nvPr/>
          </p:nvGrpSpPr>
          <p:grpSpPr>
            <a:xfrm>
              <a:off x="-4185" y="2085974"/>
              <a:ext cx="4122018" cy="3605979"/>
              <a:chOff x="-4186" y="2145979"/>
              <a:chExt cx="4001959" cy="3500950"/>
            </a:xfrm>
          </p:grpSpPr>
          <p:sp>
            <p:nvSpPr>
              <p:cNvPr id="47" name="Oval 46"/>
              <p:cNvSpPr/>
              <p:nvPr/>
            </p:nvSpPr>
            <p:spPr>
              <a:xfrm>
                <a:off x="339667" y="2235584"/>
                <a:ext cx="3314251" cy="3314251"/>
              </a:xfrm>
              <a:prstGeom prst="ellipse">
                <a:avLst/>
              </a:prstGeom>
              <a:gradFill flip="none" rotWithShape="1">
                <a:gsLst>
                  <a:gs pos="0">
                    <a:srgbClr val="071B3B"/>
                  </a:gs>
                  <a:gs pos="60000">
                    <a:srgbClr val="0F3B83"/>
                  </a:gs>
                  <a:gs pos="100000">
                    <a:srgbClr val="2268E6"/>
                  </a:gs>
                </a:gsLst>
                <a:path path="circle">
                  <a:fillToRect l="50000" t="50000" r="50000" b="50000"/>
                </a:path>
                <a:tileRect/>
              </a:gradFill>
              <a:ln/>
              <a:scene3d>
                <a:camera prst="orthographicFront">
                  <a:rot lat="0" lon="0" rev="0"/>
                </a:camera>
                <a:lightRig rig="threePt" dir="t">
                  <a:rot lat="0" lon="0" rev="1200000"/>
                </a:lightRig>
              </a:scene3d>
              <a:sp3d>
                <a:bevelT w="228600" h="25400"/>
              </a:sp3d>
            </p:spPr>
            <p:style>
              <a:lnRef idx="0">
                <a:schemeClr val="accent6"/>
              </a:lnRef>
              <a:fillRef idx="3">
                <a:schemeClr val="accent6"/>
              </a:fillRef>
              <a:effectRef idx="3">
                <a:schemeClr val="accent6"/>
              </a:effectRef>
              <a:fontRef idx="minor">
                <a:schemeClr val="lt1"/>
              </a:fontRef>
            </p:style>
            <p:txBody>
              <a:bodyPr rtlCol="0" anchor="ctr"/>
              <a:lstStyle/>
              <a:p>
                <a:pPr algn="ctr" rtl="0" fontAlgn="base">
                  <a:spcBef>
                    <a:spcPct val="0"/>
                  </a:spcBef>
                  <a:spcAft>
                    <a:spcPct val="0"/>
                  </a:spcAft>
                </a:pPr>
                <a:endParaRPr lang="en-US" sz="2000" kern="1200">
                  <a:solidFill>
                    <a:srgbClr val="FFFFFF"/>
                  </a:solidFill>
                  <a:latin typeface="Segoe UI"/>
                  <a:ea typeface="+mn-ea"/>
                  <a:cs typeface="+mn-cs"/>
                </a:endParaRPr>
              </a:p>
            </p:txBody>
          </p:sp>
          <p:pic>
            <p:nvPicPr>
              <p:cNvPr id="49" name="Picture 2" descr="\\SERVER3\Restrict\FTP_Root\Clients\White_Whale\2-20070_TAP_Airlift\Art\6-star pie cuts.png"/>
              <p:cNvPicPr>
                <a:picLocks noChangeAspect="1" noChangeArrowheads="1"/>
              </p:cNvPicPr>
              <p:nvPr/>
            </p:nvPicPr>
            <p:blipFill>
              <a:blip r:embed="rId3" cstate="print"/>
              <a:stretch>
                <a:fillRect/>
              </a:stretch>
            </p:blipFill>
            <p:spPr bwMode="auto">
              <a:xfrm rot="5400000">
                <a:off x="246319" y="1895474"/>
                <a:ext cx="3500950" cy="4001959"/>
              </a:xfrm>
              <a:prstGeom prst="rect">
                <a:avLst/>
              </a:prstGeom>
              <a:noFill/>
            </p:spPr>
          </p:pic>
        </p:grpSp>
        <p:grpSp>
          <p:nvGrpSpPr>
            <p:cNvPr id="5" name="Group 82"/>
            <p:cNvGrpSpPr/>
            <p:nvPr/>
          </p:nvGrpSpPr>
          <p:grpSpPr>
            <a:xfrm>
              <a:off x="1197089" y="3056816"/>
              <a:ext cx="1774433" cy="1838194"/>
              <a:chOff x="1197089" y="3056816"/>
              <a:chExt cx="1774433" cy="1838194"/>
            </a:xfrm>
          </p:grpSpPr>
          <p:sp>
            <p:nvSpPr>
              <p:cNvPr id="80" name="Oval 79"/>
              <p:cNvSpPr/>
              <p:nvPr/>
            </p:nvSpPr>
            <p:spPr bwMode="auto">
              <a:xfrm>
                <a:off x="1197089" y="3056816"/>
                <a:ext cx="1774433" cy="1838194"/>
              </a:xfrm>
              <a:prstGeom prst="ellipse">
                <a:avLst/>
              </a:prstGeom>
              <a:solidFill>
                <a:srgbClr val="FFFFFF"/>
              </a:solidFill>
              <a:ln>
                <a:noFill/>
                <a:headEnd type="none" w="med" len="med"/>
                <a:tailEnd type="none" w="med" len="med"/>
              </a:ln>
              <a:effectLst>
                <a:softEdge rad="317500"/>
              </a:effectLst>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800" kern="1200" dirty="0" err="1">
                  <a:solidFill>
                    <a:srgbClr val="FFFFFF"/>
                  </a:solidFill>
                  <a:latin typeface="Segoe" pitchFamily="34" charset="0"/>
                  <a:ea typeface="+mn-ea"/>
                  <a:cs typeface="+mn-cs"/>
                </a:endParaRPr>
              </a:p>
            </p:txBody>
          </p:sp>
          <p:pic>
            <p:nvPicPr>
              <p:cNvPr id="81" name="Content Placeholder 4" descr="ShrPt_h_rgb.png"/>
              <p:cNvPicPr>
                <a:picLocks noChangeAspect="1"/>
              </p:cNvPicPr>
              <p:nvPr/>
            </p:nvPicPr>
            <p:blipFill>
              <a:blip r:embed="rId4" cstate="print"/>
              <a:srcRect r="83105" b="-8078"/>
              <a:stretch>
                <a:fillRect/>
              </a:stretch>
            </p:blipFill>
            <p:spPr>
              <a:xfrm>
                <a:off x="1882721" y="3482810"/>
                <a:ext cx="453526" cy="539301"/>
              </a:xfrm>
              <a:prstGeom prst="rect">
                <a:avLst/>
              </a:prstGeom>
            </p:spPr>
          </p:pic>
          <p:pic>
            <p:nvPicPr>
              <p:cNvPr id="82" name="Content Placeholder 4" descr="ShrPt_h_rgb.png"/>
              <p:cNvPicPr>
                <a:picLocks noChangeAspect="1"/>
              </p:cNvPicPr>
              <p:nvPr/>
            </p:nvPicPr>
            <p:blipFill>
              <a:blip r:embed="rId4" cstate="print">
                <a:duotone>
                  <a:prstClr val="black"/>
                  <a:srgbClr val="D9C3A5">
                    <a:tint val="50000"/>
                    <a:satMod val="180000"/>
                  </a:srgbClr>
                </a:duotone>
              </a:blip>
              <a:srcRect l="16257" r="30219"/>
              <a:stretch>
                <a:fillRect/>
              </a:stretch>
            </p:blipFill>
            <p:spPr>
              <a:xfrm>
                <a:off x="1600928" y="3978738"/>
                <a:ext cx="915809" cy="318071"/>
              </a:xfrm>
              <a:prstGeom prst="rect">
                <a:avLst/>
              </a:prstGeom>
            </p:spPr>
          </p:pic>
        </p:grpSp>
      </p:grpSp>
      <p:sp>
        <p:nvSpPr>
          <p:cNvPr id="62" name="Rectangle 61"/>
          <p:cNvSpPr/>
          <p:nvPr/>
        </p:nvSpPr>
        <p:spPr>
          <a:xfrm>
            <a:off x="2392640" y="3124200"/>
            <a:ext cx="1417360" cy="202886"/>
          </a:xfrm>
          <a:prstGeom prst="rect">
            <a:avLst/>
          </a:prstGeom>
        </p:spPr>
        <p:txBody>
          <a:bodyPr wrap="square" lIns="0" tIns="0" rIns="0" bIns="0">
            <a:spAutoFit/>
          </a:bodyPr>
          <a:lstStyle/>
          <a:p>
            <a:pPr algn="ctr" rtl="0" fontAlgn="base">
              <a:lnSpc>
                <a:spcPct val="80000"/>
              </a:lnSpc>
              <a:spcBef>
                <a:spcPct val="0"/>
              </a:spcBef>
              <a:spcAft>
                <a:spcPct val="0"/>
              </a:spcAft>
            </a:pPr>
            <a:r>
              <a:rPr lang="en-US" sz="1600" b="1" kern="1200" spc="-80" dirty="0">
                <a:ln w="3175">
                  <a:noFill/>
                </a:ln>
                <a:gradFill>
                  <a:gsLst>
                    <a:gs pos="50000">
                      <a:srgbClr val="FFFFFF"/>
                    </a:gs>
                    <a:gs pos="100000">
                      <a:srgbClr val="FFFFFF"/>
                    </a:gs>
                  </a:gsLst>
                  <a:lin ang="5400000" scaled="0"/>
                </a:gradFill>
                <a:latin typeface="Segoe UI"/>
                <a:ea typeface="+mn-ea"/>
                <a:cs typeface="Segoe UI" pitchFamily="34" charset="0"/>
              </a:rPr>
              <a:t>Communities</a:t>
            </a:r>
          </a:p>
        </p:txBody>
      </p:sp>
      <p:sp>
        <p:nvSpPr>
          <p:cNvPr id="68" name="Rectangle 67"/>
          <p:cNvSpPr/>
          <p:nvPr/>
        </p:nvSpPr>
        <p:spPr>
          <a:xfrm>
            <a:off x="1336992" y="5055692"/>
            <a:ext cx="1417360" cy="202886"/>
          </a:xfrm>
          <a:prstGeom prst="rect">
            <a:avLst/>
          </a:prstGeom>
        </p:spPr>
        <p:txBody>
          <a:bodyPr wrap="square" lIns="0" tIns="0" rIns="0" bIns="0">
            <a:spAutoFit/>
          </a:bodyPr>
          <a:lstStyle/>
          <a:p>
            <a:pPr algn="ctr" rtl="0" fontAlgn="base">
              <a:lnSpc>
                <a:spcPct val="80000"/>
              </a:lnSpc>
              <a:spcBef>
                <a:spcPct val="0"/>
              </a:spcBef>
              <a:spcAft>
                <a:spcPct val="0"/>
              </a:spcAft>
            </a:pPr>
            <a:r>
              <a:rPr lang="en-US" sz="1600" b="1" kern="1200" spc="-80" dirty="0">
                <a:ln w="3175">
                  <a:noFill/>
                </a:ln>
                <a:gradFill>
                  <a:gsLst>
                    <a:gs pos="50000">
                      <a:srgbClr val="FFFFFF"/>
                    </a:gs>
                    <a:gs pos="100000">
                      <a:srgbClr val="FFFFFF"/>
                    </a:gs>
                  </a:gsLst>
                  <a:lin ang="5400000" scaled="0"/>
                </a:gradFill>
                <a:latin typeface="Segoe UI"/>
                <a:ea typeface="+mn-ea"/>
                <a:cs typeface="Segoe UI" pitchFamily="34" charset="0"/>
              </a:rPr>
              <a:t>Search</a:t>
            </a:r>
          </a:p>
        </p:txBody>
      </p:sp>
      <p:sp>
        <p:nvSpPr>
          <p:cNvPr id="66" name="Rectangle 65"/>
          <p:cNvSpPr/>
          <p:nvPr/>
        </p:nvSpPr>
        <p:spPr>
          <a:xfrm>
            <a:off x="1336993" y="2514600"/>
            <a:ext cx="1417359" cy="202886"/>
          </a:xfrm>
          <a:prstGeom prst="rect">
            <a:avLst/>
          </a:prstGeom>
        </p:spPr>
        <p:txBody>
          <a:bodyPr wrap="square" lIns="0" tIns="0" rIns="0" bIns="0">
            <a:spAutoFit/>
          </a:bodyPr>
          <a:lstStyle/>
          <a:p>
            <a:pPr algn="ctr" rtl="0" fontAlgn="base">
              <a:lnSpc>
                <a:spcPct val="80000"/>
              </a:lnSpc>
              <a:spcBef>
                <a:spcPct val="0"/>
              </a:spcBef>
              <a:spcAft>
                <a:spcPct val="0"/>
              </a:spcAft>
            </a:pPr>
            <a:r>
              <a:rPr lang="en-US" sz="1600" b="1" kern="1200" spc="-80" dirty="0">
                <a:ln w="3175">
                  <a:noFill/>
                </a:ln>
                <a:gradFill>
                  <a:gsLst>
                    <a:gs pos="50000">
                      <a:srgbClr val="FFFFFF"/>
                    </a:gs>
                    <a:gs pos="100000">
                      <a:srgbClr val="FFFFFF"/>
                    </a:gs>
                  </a:gsLst>
                  <a:lin ang="5400000" scaled="0"/>
                </a:gradFill>
                <a:latin typeface="Segoe UI"/>
                <a:ea typeface="+mn-ea"/>
                <a:cs typeface="Segoe UI" pitchFamily="34" charset="0"/>
              </a:rPr>
              <a:t>Sites</a:t>
            </a:r>
          </a:p>
        </p:txBody>
      </p:sp>
      <p:sp>
        <p:nvSpPr>
          <p:cNvPr id="67" name="Rectangle 66"/>
          <p:cNvSpPr/>
          <p:nvPr/>
        </p:nvSpPr>
        <p:spPr>
          <a:xfrm>
            <a:off x="125994" y="3124200"/>
            <a:ext cx="1550406" cy="202886"/>
          </a:xfrm>
          <a:prstGeom prst="rect">
            <a:avLst/>
          </a:prstGeom>
        </p:spPr>
        <p:txBody>
          <a:bodyPr wrap="square" lIns="0" tIns="0" rIns="0" bIns="0">
            <a:spAutoFit/>
          </a:bodyPr>
          <a:lstStyle/>
          <a:p>
            <a:pPr algn="ctr" rtl="0" fontAlgn="base">
              <a:lnSpc>
                <a:spcPct val="80000"/>
              </a:lnSpc>
              <a:spcBef>
                <a:spcPct val="0"/>
              </a:spcBef>
              <a:spcAft>
                <a:spcPct val="0"/>
              </a:spcAft>
            </a:pPr>
            <a:r>
              <a:rPr lang="en-US" sz="1600" b="1" kern="1200" spc="-80" dirty="0" smtClean="0">
                <a:ln w="3175">
                  <a:noFill/>
                </a:ln>
                <a:gradFill>
                  <a:gsLst>
                    <a:gs pos="50000">
                      <a:srgbClr val="FFFFFF"/>
                    </a:gs>
                    <a:gs pos="100000">
                      <a:srgbClr val="FFFFFF"/>
                    </a:gs>
                  </a:gsLst>
                  <a:lin ang="5400000" scaled="0"/>
                </a:gradFill>
                <a:latin typeface="Segoe UI"/>
                <a:ea typeface="+mn-ea"/>
                <a:cs typeface="Segoe UI" pitchFamily="34" charset="0"/>
              </a:rPr>
              <a:t>Composites</a:t>
            </a:r>
            <a:endParaRPr lang="en-US" sz="1600" b="1" kern="1200" spc="-80" dirty="0">
              <a:ln w="3175">
                <a:noFill/>
              </a:ln>
              <a:gradFill>
                <a:gsLst>
                  <a:gs pos="50000">
                    <a:srgbClr val="FFFFFF"/>
                  </a:gs>
                  <a:gs pos="100000">
                    <a:srgbClr val="FFFFFF"/>
                  </a:gs>
                </a:gsLst>
                <a:lin ang="5400000" scaled="0"/>
              </a:gradFill>
              <a:latin typeface="Segoe UI"/>
              <a:ea typeface="+mn-ea"/>
              <a:cs typeface="Segoe UI" pitchFamily="34" charset="0"/>
            </a:endParaRPr>
          </a:p>
        </p:txBody>
      </p:sp>
      <p:sp>
        <p:nvSpPr>
          <p:cNvPr id="69" name="Rectangle 68"/>
          <p:cNvSpPr/>
          <p:nvPr/>
        </p:nvSpPr>
        <p:spPr>
          <a:xfrm>
            <a:off x="2667000" y="4292914"/>
            <a:ext cx="1024930" cy="202886"/>
          </a:xfrm>
          <a:prstGeom prst="rect">
            <a:avLst/>
          </a:prstGeom>
        </p:spPr>
        <p:txBody>
          <a:bodyPr wrap="square" lIns="0" tIns="0" rIns="0" bIns="0">
            <a:spAutoFit/>
          </a:bodyPr>
          <a:lstStyle/>
          <a:p>
            <a:pPr algn="ctr" rtl="0" fontAlgn="base">
              <a:lnSpc>
                <a:spcPct val="80000"/>
              </a:lnSpc>
              <a:spcBef>
                <a:spcPct val="0"/>
              </a:spcBef>
              <a:spcAft>
                <a:spcPct val="0"/>
              </a:spcAft>
            </a:pPr>
            <a:r>
              <a:rPr lang="en-US" sz="1600" b="1" kern="1200" spc="-80" dirty="0">
                <a:ln w="3175">
                  <a:noFill/>
                </a:ln>
                <a:gradFill>
                  <a:gsLst>
                    <a:gs pos="50000">
                      <a:srgbClr val="FFFFFF"/>
                    </a:gs>
                    <a:gs pos="100000">
                      <a:srgbClr val="FFFFFF"/>
                    </a:gs>
                  </a:gsLst>
                  <a:lin ang="5400000" scaled="0"/>
                </a:gradFill>
                <a:latin typeface="Segoe UI"/>
                <a:ea typeface="+mn-ea"/>
                <a:cs typeface="Segoe UI" pitchFamily="34" charset="0"/>
              </a:rPr>
              <a:t>Content</a:t>
            </a:r>
          </a:p>
        </p:txBody>
      </p:sp>
      <p:sp>
        <p:nvSpPr>
          <p:cNvPr id="65" name="Rectangle 64"/>
          <p:cNvSpPr/>
          <p:nvPr/>
        </p:nvSpPr>
        <p:spPr>
          <a:xfrm>
            <a:off x="304800" y="4292914"/>
            <a:ext cx="1001003" cy="202886"/>
          </a:xfrm>
          <a:prstGeom prst="rect">
            <a:avLst/>
          </a:prstGeom>
        </p:spPr>
        <p:txBody>
          <a:bodyPr wrap="square" lIns="0" tIns="0" rIns="0" bIns="0">
            <a:spAutoFit/>
          </a:bodyPr>
          <a:lstStyle/>
          <a:p>
            <a:pPr algn="ctr" rtl="0" fontAlgn="base">
              <a:lnSpc>
                <a:spcPct val="80000"/>
              </a:lnSpc>
              <a:spcBef>
                <a:spcPct val="0"/>
              </a:spcBef>
              <a:spcAft>
                <a:spcPct val="0"/>
              </a:spcAft>
            </a:pPr>
            <a:r>
              <a:rPr lang="en-US" sz="1600" b="1" kern="1200" spc="-80" dirty="0">
                <a:ln w="3175">
                  <a:noFill/>
                </a:ln>
                <a:gradFill>
                  <a:gsLst>
                    <a:gs pos="50000">
                      <a:srgbClr val="FFFFFF"/>
                    </a:gs>
                    <a:gs pos="100000">
                      <a:srgbClr val="FFFFFF"/>
                    </a:gs>
                  </a:gsLst>
                  <a:lin ang="5400000" scaled="0"/>
                </a:gradFill>
                <a:latin typeface="Segoe UI"/>
                <a:ea typeface="+mn-ea"/>
                <a:cs typeface="Segoe UI" pitchFamily="34" charset="0"/>
              </a:rPr>
              <a:t>Insights</a:t>
            </a:r>
          </a:p>
        </p:txBody>
      </p:sp>
      <p:sp>
        <p:nvSpPr>
          <p:cNvPr id="6" name="Flowchart: Manual Operation 5"/>
          <p:cNvSpPr/>
          <p:nvPr/>
        </p:nvSpPr>
        <p:spPr bwMode="auto">
          <a:xfrm rot="18246335">
            <a:off x="35628" y="2606501"/>
            <a:ext cx="1705563" cy="11806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273"/>
              <a:gd name="connsiteX1" fmla="*/ 10000 w 10000"/>
              <a:gd name="connsiteY1" fmla="*/ 0 h 10273"/>
              <a:gd name="connsiteX2" fmla="*/ 6581 w 10000"/>
              <a:gd name="connsiteY2" fmla="*/ 10273 h 10273"/>
              <a:gd name="connsiteX3" fmla="*/ 2000 w 10000"/>
              <a:gd name="connsiteY3" fmla="*/ 10000 h 10273"/>
              <a:gd name="connsiteX4" fmla="*/ 0 w 10000"/>
              <a:gd name="connsiteY4" fmla="*/ 0 h 10273"/>
              <a:gd name="connsiteX0" fmla="*/ 0 w 10000"/>
              <a:gd name="connsiteY0" fmla="*/ 0 h 10273"/>
              <a:gd name="connsiteX1" fmla="*/ 10000 w 10000"/>
              <a:gd name="connsiteY1" fmla="*/ 0 h 10273"/>
              <a:gd name="connsiteX2" fmla="*/ 6581 w 10000"/>
              <a:gd name="connsiteY2" fmla="*/ 10273 h 10273"/>
              <a:gd name="connsiteX3" fmla="*/ 2521 w 10000"/>
              <a:gd name="connsiteY3" fmla="*/ 10196 h 10273"/>
              <a:gd name="connsiteX4" fmla="*/ 0 w 10000"/>
              <a:gd name="connsiteY4" fmla="*/ 0 h 10273"/>
              <a:gd name="connsiteX0" fmla="*/ 0 w 11181"/>
              <a:gd name="connsiteY0" fmla="*/ 1691 h 10273"/>
              <a:gd name="connsiteX1" fmla="*/ 11181 w 11181"/>
              <a:gd name="connsiteY1" fmla="*/ 0 h 10273"/>
              <a:gd name="connsiteX2" fmla="*/ 7762 w 11181"/>
              <a:gd name="connsiteY2" fmla="*/ 10273 h 10273"/>
              <a:gd name="connsiteX3" fmla="*/ 3702 w 11181"/>
              <a:gd name="connsiteY3" fmla="*/ 10196 h 10273"/>
              <a:gd name="connsiteX4" fmla="*/ 0 w 11181"/>
              <a:gd name="connsiteY4" fmla="*/ 1691 h 10273"/>
              <a:gd name="connsiteX0" fmla="*/ 0 w 11181"/>
              <a:gd name="connsiteY0" fmla="*/ 1691 h 10273"/>
              <a:gd name="connsiteX1" fmla="*/ 11181 w 11181"/>
              <a:gd name="connsiteY1" fmla="*/ 0 h 10273"/>
              <a:gd name="connsiteX2" fmla="*/ 7762 w 11181"/>
              <a:gd name="connsiteY2" fmla="*/ 10273 h 10273"/>
              <a:gd name="connsiteX3" fmla="*/ 3702 w 11181"/>
              <a:gd name="connsiteY3" fmla="*/ 10196 h 10273"/>
              <a:gd name="connsiteX4" fmla="*/ 0 w 11181"/>
              <a:gd name="connsiteY4" fmla="*/ 1691 h 10273"/>
              <a:gd name="connsiteX0" fmla="*/ 0 w 11181"/>
              <a:gd name="connsiteY0" fmla="*/ 2187 h 10769"/>
              <a:gd name="connsiteX1" fmla="*/ 11181 w 11181"/>
              <a:gd name="connsiteY1" fmla="*/ 496 h 10769"/>
              <a:gd name="connsiteX2" fmla="*/ 7762 w 11181"/>
              <a:gd name="connsiteY2" fmla="*/ 10769 h 10769"/>
              <a:gd name="connsiteX3" fmla="*/ 3702 w 11181"/>
              <a:gd name="connsiteY3" fmla="*/ 10692 h 10769"/>
              <a:gd name="connsiteX4" fmla="*/ 0 w 11181"/>
              <a:gd name="connsiteY4" fmla="*/ 2187 h 10769"/>
              <a:gd name="connsiteX0" fmla="*/ 0 w 11181"/>
              <a:gd name="connsiteY0" fmla="*/ 2742 h 11324"/>
              <a:gd name="connsiteX1" fmla="*/ 11181 w 11181"/>
              <a:gd name="connsiteY1" fmla="*/ 1051 h 11324"/>
              <a:gd name="connsiteX2" fmla="*/ 7762 w 11181"/>
              <a:gd name="connsiteY2" fmla="*/ 11324 h 11324"/>
              <a:gd name="connsiteX3" fmla="*/ 3702 w 11181"/>
              <a:gd name="connsiteY3" fmla="*/ 11247 h 11324"/>
              <a:gd name="connsiteX4" fmla="*/ 0 w 11181"/>
              <a:gd name="connsiteY4" fmla="*/ 2742 h 11324"/>
              <a:gd name="connsiteX0" fmla="*/ 0 w 11601"/>
              <a:gd name="connsiteY0" fmla="*/ 2455 h 11632"/>
              <a:gd name="connsiteX1" fmla="*/ 11601 w 11601"/>
              <a:gd name="connsiteY1" fmla="*/ 1359 h 11632"/>
              <a:gd name="connsiteX2" fmla="*/ 8182 w 11601"/>
              <a:gd name="connsiteY2" fmla="*/ 11632 h 11632"/>
              <a:gd name="connsiteX3" fmla="*/ 4122 w 11601"/>
              <a:gd name="connsiteY3" fmla="*/ 11555 h 11632"/>
              <a:gd name="connsiteX4" fmla="*/ 0 w 11601"/>
              <a:gd name="connsiteY4" fmla="*/ 2455 h 11632"/>
              <a:gd name="connsiteX0" fmla="*/ 0 w 11601"/>
              <a:gd name="connsiteY0" fmla="*/ 2092 h 11269"/>
              <a:gd name="connsiteX1" fmla="*/ 11601 w 11601"/>
              <a:gd name="connsiteY1" fmla="*/ 996 h 11269"/>
              <a:gd name="connsiteX2" fmla="*/ 8182 w 11601"/>
              <a:gd name="connsiteY2" fmla="*/ 11269 h 11269"/>
              <a:gd name="connsiteX3" fmla="*/ 4122 w 11601"/>
              <a:gd name="connsiteY3" fmla="*/ 11192 h 11269"/>
              <a:gd name="connsiteX4" fmla="*/ 0 w 11601"/>
              <a:gd name="connsiteY4" fmla="*/ 2092 h 11269"/>
              <a:gd name="connsiteX0" fmla="*/ 0 w 11601"/>
              <a:gd name="connsiteY0" fmla="*/ 2092 h 11192"/>
              <a:gd name="connsiteX1" fmla="*/ 11601 w 11601"/>
              <a:gd name="connsiteY1" fmla="*/ 996 h 11192"/>
              <a:gd name="connsiteX2" fmla="*/ 8586 w 11601"/>
              <a:gd name="connsiteY2" fmla="*/ 11065 h 11192"/>
              <a:gd name="connsiteX3" fmla="*/ 4122 w 11601"/>
              <a:gd name="connsiteY3" fmla="*/ 11192 h 11192"/>
              <a:gd name="connsiteX4" fmla="*/ 0 w 11601"/>
              <a:gd name="connsiteY4" fmla="*/ 2092 h 11192"/>
              <a:gd name="connsiteX0" fmla="*/ 0 w 12269"/>
              <a:gd name="connsiteY0" fmla="*/ 1918 h 11018"/>
              <a:gd name="connsiteX1" fmla="*/ 12269 w 12269"/>
              <a:gd name="connsiteY1" fmla="*/ 1187 h 11018"/>
              <a:gd name="connsiteX2" fmla="*/ 8586 w 12269"/>
              <a:gd name="connsiteY2" fmla="*/ 10891 h 11018"/>
              <a:gd name="connsiteX3" fmla="*/ 4122 w 12269"/>
              <a:gd name="connsiteY3" fmla="*/ 11018 h 11018"/>
              <a:gd name="connsiteX4" fmla="*/ 0 w 12269"/>
              <a:gd name="connsiteY4" fmla="*/ 1918 h 11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 h="11018">
                <a:moveTo>
                  <a:pt x="0" y="1918"/>
                </a:moveTo>
                <a:cubicBezTo>
                  <a:pt x="5929" y="-1193"/>
                  <a:pt x="8009" y="183"/>
                  <a:pt x="12269" y="1187"/>
                </a:cubicBezTo>
                <a:lnTo>
                  <a:pt x="8586" y="10891"/>
                </a:lnTo>
                <a:lnTo>
                  <a:pt x="4122" y="11018"/>
                </a:lnTo>
                <a:lnTo>
                  <a:pt x="0" y="1918"/>
                </a:lnTo>
                <a:close/>
              </a:path>
            </a:pathLst>
          </a:cu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Tree>
    <p:extLst>
      <p:ext uri="{BB962C8B-B14F-4D97-AF65-F5344CB8AC3E}">
        <p14:creationId xmlns:p14="http://schemas.microsoft.com/office/powerpoint/2007/7/12/main" xmlns="" val="1311146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2214546" y="1214422"/>
            <a:ext cx="5943600" cy="3276600"/>
          </a:xfrm>
          <a:prstGeom prst="roundRect">
            <a:avLst>
              <a:gd name="adj" fmla="val 676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chemeClr val="bg1"/>
              </a:solidFill>
            </a:endParaRPr>
          </a:p>
        </p:txBody>
      </p:sp>
      <p:sp>
        <p:nvSpPr>
          <p:cNvPr id="40" name="Rounded Rectangle 39"/>
          <p:cNvSpPr/>
          <p:nvPr/>
        </p:nvSpPr>
        <p:spPr>
          <a:xfrm>
            <a:off x="2214546" y="3043222"/>
            <a:ext cx="5943600" cy="1524000"/>
          </a:xfrm>
          <a:prstGeom prst="roundRect">
            <a:avLst>
              <a:gd name="adj" fmla="val 950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schemeClr val="bg1"/>
              </a:solidFill>
            </a:endParaRPr>
          </a:p>
        </p:txBody>
      </p:sp>
      <p:sp>
        <p:nvSpPr>
          <p:cNvPr id="5" name="Title 1"/>
          <p:cNvSpPr txBox="1">
            <a:spLocks/>
          </p:cNvSpPr>
          <p:nvPr/>
        </p:nvSpPr>
        <p:spPr>
          <a:xfrm>
            <a:off x="409875" y="214290"/>
            <a:ext cx="8229600" cy="5539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4000" spc="-150" dirty="0" smtClean="0">
                <a:ln w="3175">
                  <a:noFill/>
                </a:ln>
                <a:gradFill flip="none" rotWithShape="1">
                  <a:gsLst>
                    <a:gs pos="0">
                      <a:schemeClr val="tx1"/>
                    </a:gs>
                    <a:gs pos="86000">
                      <a:schemeClr val="tx1"/>
                    </a:gs>
                  </a:gsLst>
                  <a:lin ang="5400000" scaled="0"/>
                  <a:tileRect/>
                </a:gradFill>
                <a:latin typeface="+mj-lt"/>
                <a:cs typeface="Arial" charset="0"/>
              </a:rPr>
              <a:t>Business Connectivity Services</a:t>
            </a:r>
            <a:r>
              <a:rPr lang="zh-CN" altLang="en-US" sz="4000" spc="-150" dirty="0" smtClean="0">
                <a:ln w="3175">
                  <a:noFill/>
                </a:ln>
                <a:gradFill flip="none" rotWithShape="1">
                  <a:gsLst>
                    <a:gs pos="0">
                      <a:schemeClr val="tx1"/>
                    </a:gs>
                    <a:gs pos="86000">
                      <a:schemeClr val="tx1"/>
                    </a:gs>
                  </a:gsLst>
                  <a:lin ang="5400000" scaled="0"/>
                  <a:tileRect/>
                </a:gradFill>
                <a:latin typeface="+mj-lt"/>
                <a:cs typeface="Arial" charset="0"/>
              </a:rPr>
              <a:t> </a:t>
            </a:r>
            <a:r>
              <a:rPr lang="en-US" altLang="zh-CN" sz="4000" spc="-150" dirty="0" smtClean="0">
                <a:ln w="3175">
                  <a:noFill/>
                </a:ln>
                <a:gradFill flip="none" rotWithShape="1">
                  <a:gsLst>
                    <a:gs pos="0">
                      <a:schemeClr val="tx1"/>
                    </a:gs>
                    <a:gs pos="86000">
                      <a:schemeClr val="tx1"/>
                    </a:gs>
                  </a:gsLst>
                  <a:lin ang="5400000" scaled="0"/>
                  <a:tileRect/>
                </a:gradFill>
                <a:latin typeface="+mj-lt"/>
                <a:cs typeface="Arial" charset="0"/>
              </a:rPr>
              <a:t>(BCS)</a:t>
            </a:r>
            <a:endParaRPr kumimoji="0" lang="en-US" sz="4000" b="0" i="0" u="none" strike="noStrike" kern="1200" cap="none" spc="-150" normalizeH="0" baseline="0" noProof="0" dirty="0">
              <a:ln w="3175">
                <a:noFill/>
              </a:ln>
              <a:gradFill flip="none" rotWithShape="1">
                <a:gsLst>
                  <a:gs pos="0">
                    <a:schemeClr val="tx1"/>
                  </a:gs>
                  <a:gs pos="86000">
                    <a:schemeClr val="tx1"/>
                  </a:gs>
                </a:gsLst>
                <a:lin ang="5400000" scaled="0"/>
                <a:tileRect/>
              </a:gradFill>
              <a:effectLst/>
              <a:uLnTx/>
              <a:uFillTx/>
              <a:latin typeface="+mj-lt"/>
              <a:ea typeface="+mn-ea"/>
              <a:cs typeface="Arial" charset="0"/>
            </a:endParaRPr>
          </a:p>
        </p:txBody>
      </p:sp>
      <p:sp>
        <p:nvSpPr>
          <p:cNvPr id="7" name="TextBox 6"/>
          <p:cNvSpPr txBox="1"/>
          <p:nvPr/>
        </p:nvSpPr>
        <p:spPr>
          <a:xfrm>
            <a:off x="4405296" y="1319197"/>
            <a:ext cx="1543050" cy="677108"/>
          </a:xfrm>
          <a:prstGeom prst="rect">
            <a:avLst/>
          </a:prstGeom>
          <a:noFill/>
        </p:spPr>
        <p:style>
          <a:lnRef idx="0">
            <a:scrgbClr r="0" g="0" b="0"/>
          </a:lnRef>
          <a:fillRef idx="1002">
            <a:schemeClr val="lt1"/>
          </a:fillRef>
          <a:effectRef idx="0">
            <a:scrgbClr r="0" g="0" b="0"/>
          </a:effectRef>
          <a:fontRef idx="major"/>
        </p:style>
        <p:txBody>
          <a:bodyPr wrap="square" rtlCol="0">
            <a:spAutoFit/>
          </a:bodyPr>
          <a:lstStyle/>
          <a:p>
            <a:r>
              <a:rPr lang="en-US" sz="2000" dirty="0" smtClean="0">
                <a:solidFill>
                  <a:schemeClr val="bg1"/>
                </a:solidFill>
                <a:latin typeface="Segoe UI" pitchFamily="34" charset="0"/>
              </a:rPr>
              <a:t>Office Apps</a:t>
            </a:r>
          </a:p>
          <a:p>
            <a:pPr algn="l" rtl="0"/>
            <a:endParaRPr lang="en-US" b="1" kern="1200" dirty="0">
              <a:solidFill>
                <a:schemeClr val="bg1"/>
              </a:solidFill>
              <a:ea typeface="+mj-ea"/>
              <a:cs typeface="+mj-cs"/>
            </a:endParaRPr>
          </a:p>
        </p:txBody>
      </p:sp>
      <p:pic>
        <p:nvPicPr>
          <p:cNvPr id="11" name="Picture 9" descr="R:\MSUS - Microsoft Corporation\MSDOC - Microsoft Documentation\SHPTPPT - SharePoint PPT TechReady 2009\Interactive\MS_outlook_icon.png"/>
          <p:cNvPicPr>
            <a:picLocks noChangeAspect="1" noChangeArrowheads="1"/>
          </p:cNvPicPr>
          <p:nvPr/>
        </p:nvPicPr>
        <p:blipFill>
          <a:blip r:embed="rId3" cstate="print"/>
          <a:srcRect/>
          <a:stretch>
            <a:fillRect/>
          </a:stretch>
        </p:blipFill>
        <p:spPr bwMode="auto">
          <a:xfrm>
            <a:off x="3290663" y="1347926"/>
            <a:ext cx="381000" cy="381679"/>
          </a:xfrm>
          <a:prstGeom prst="rect">
            <a:avLst/>
          </a:prstGeom>
          <a:noFill/>
        </p:spPr>
      </p:pic>
      <p:pic>
        <p:nvPicPr>
          <p:cNvPr id="12" name="Picture 10" descr="R:\MSUS - Microsoft Corporation\MSDOC - Microsoft Documentation\SHPTPPT - SharePoint PPT TechReady 2009\Interactive\MS_word_icon.png"/>
          <p:cNvPicPr>
            <a:picLocks noChangeAspect="1" noChangeArrowheads="1"/>
          </p:cNvPicPr>
          <p:nvPr/>
        </p:nvPicPr>
        <p:blipFill>
          <a:blip r:embed="rId4" cstate="print"/>
          <a:srcRect/>
          <a:stretch>
            <a:fillRect/>
          </a:stretch>
        </p:blipFill>
        <p:spPr bwMode="auto">
          <a:xfrm>
            <a:off x="3967146" y="1347926"/>
            <a:ext cx="371267" cy="371929"/>
          </a:xfrm>
          <a:prstGeom prst="rect">
            <a:avLst/>
          </a:prstGeom>
          <a:noFill/>
        </p:spPr>
      </p:pic>
      <p:pic>
        <p:nvPicPr>
          <p:cNvPr id="13" name="Picture 11" descr="R:\MSUS - Microsoft Corporation\MSDOC - Microsoft Documentation\SHPTPPT - SharePoint PPT TechReady 2009\Interactive\MS_infopath_icon.png"/>
          <p:cNvPicPr>
            <a:picLocks noChangeAspect="1" noChangeArrowheads="1"/>
          </p:cNvPicPr>
          <p:nvPr/>
        </p:nvPicPr>
        <p:blipFill>
          <a:blip r:embed="rId5" cstate="print"/>
          <a:srcRect/>
          <a:stretch>
            <a:fillRect/>
          </a:stretch>
        </p:blipFill>
        <p:spPr bwMode="auto">
          <a:xfrm>
            <a:off x="5987125" y="1347926"/>
            <a:ext cx="380322" cy="381000"/>
          </a:xfrm>
          <a:prstGeom prst="rect">
            <a:avLst/>
          </a:prstGeom>
          <a:noFill/>
        </p:spPr>
      </p:pic>
      <p:pic>
        <p:nvPicPr>
          <p:cNvPr id="14" name="Picture 12" descr="R:\MSUS - Microsoft Corporation\MSDOC - Microsoft Documentation\SHPTPPT - SharePoint PPT TechReady 2009\Interactive\MS_groove_icon.png"/>
          <p:cNvPicPr>
            <a:picLocks noChangeAspect="1" noChangeArrowheads="1"/>
          </p:cNvPicPr>
          <p:nvPr/>
        </p:nvPicPr>
        <p:blipFill>
          <a:blip r:embed="rId6" cstate="print"/>
          <a:srcRect/>
          <a:stretch>
            <a:fillRect/>
          </a:stretch>
        </p:blipFill>
        <p:spPr bwMode="auto">
          <a:xfrm>
            <a:off x="6634825" y="1347926"/>
            <a:ext cx="380322" cy="381000"/>
          </a:xfrm>
          <a:prstGeom prst="rect">
            <a:avLst/>
          </a:prstGeom>
          <a:noFill/>
        </p:spPr>
      </p:pic>
      <p:sp>
        <p:nvSpPr>
          <p:cNvPr id="15" name="Rounded Rectangle 14"/>
          <p:cNvSpPr/>
          <p:nvPr/>
        </p:nvSpPr>
        <p:spPr bwMode="auto">
          <a:xfrm>
            <a:off x="3357547" y="2290748"/>
            <a:ext cx="990600" cy="51435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100" dirty="0" smtClean="0">
                <a:solidFill>
                  <a:schemeClr val="bg1"/>
                </a:solidFill>
                <a:latin typeface="Segoe UI" pitchFamily="34" charset="0"/>
              </a:rPr>
              <a:t>BDC Client Runtime</a:t>
            </a:r>
          </a:p>
        </p:txBody>
      </p:sp>
      <p:sp>
        <p:nvSpPr>
          <p:cNvPr id="16" name="Rounded Rectangle 15"/>
          <p:cNvSpPr/>
          <p:nvPr/>
        </p:nvSpPr>
        <p:spPr bwMode="auto">
          <a:xfrm>
            <a:off x="4786297" y="2290748"/>
            <a:ext cx="990600" cy="51435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100" dirty="0" smtClean="0">
                <a:solidFill>
                  <a:schemeClr val="bg1"/>
                </a:solidFill>
                <a:latin typeface="Segoe UI" pitchFamily="34" charset="0"/>
              </a:rPr>
              <a:t>Offline Operations</a:t>
            </a:r>
          </a:p>
        </p:txBody>
      </p:sp>
      <p:sp>
        <p:nvSpPr>
          <p:cNvPr id="17" name="Flowchart: Magnetic Disk 16"/>
          <p:cNvSpPr/>
          <p:nvPr/>
        </p:nvSpPr>
        <p:spPr>
          <a:xfrm>
            <a:off x="6176947" y="2319322"/>
            <a:ext cx="818147" cy="485775"/>
          </a:xfrm>
          <a:prstGeom prst="flowChartMagneticDisk">
            <a:avLst/>
          </a:prstGeom>
          <a:ln w="15875">
            <a:solidFill>
              <a:schemeClr val="bg2"/>
            </a:solidFill>
          </a:ln>
        </p:spPr>
        <p:style>
          <a:lnRef idx="1">
            <a:schemeClr val="accent1"/>
          </a:lnRef>
          <a:fillRef idx="2">
            <a:schemeClr val="accent1"/>
          </a:fillRef>
          <a:effectRef idx="1">
            <a:schemeClr val="accent1"/>
          </a:effectRef>
          <a:fontRef idx="minor">
            <a:schemeClr val="dk1"/>
          </a:fontRef>
        </p:style>
        <p:txBody>
          <a:bodyPr bIns="182880" rtlCol="0" anchor="ctr">
            <a:noAutofit/>
          </a:bodyPr>
          <a:lstStyle/>
          <a:p>
            <a:pPr algn="ctr" rtl="0">
              <a:defRPr/>
            </a:pPr>
            <a:endParaRPr lang="en-US" sz="1200" b="1" kern="1200" dirty="0">
              <a:solidFill>
                <a:schemeClr val="bg1"/>
              </a:solidFill>
              <a:latin typeface="Calibri" pitchFamily="34" charset="0"/>
              <a:ea typeface="+mn-ea"/>
              <a:cs typeface="+mn-cs"/>
            </a:endParaRPr>
          </a:p>
          <a:p>
            <a:pPr algn="ctr" rtl="0">
              <a:defRPr/>
            </a:pPr>
            <a:endParaRPr lang="en-US" sz="1200" b="1" kern="1200" dirty="0">
              <a:solidFill>
                <a:schemeClr val="bg1"/>
              </a:solidFill>
              <a:latin typeface="Calibri" pitchFamily="34" charset="0"/>
              <a:ea typeface="+mn-ea"/>
              <a:cs typeface="+mn-cs"/>
            </a:endParaRPr>
          </a:p>
          <a:p>
            <a:pPr algn="ctr" rtl="0">
              <a:defRPr/>
            </a:pPr>
            <a:r>
              <a:rPr lang="en-US" sz="1100" b="1" kern="1200" dirty="0" smtClean="0">
                <a:solidFill>
                  <a:schemeClr val="bg1"/>
                </a:solidFill>
                <a:latin typeface="+mj-lt"/>
                <a:ea typeface="+mn-ea"/>
                <a:cs typeface="+mn-cs"/>
              </a:rPr>
              <a:t>Cache</a:t>
            </a:r>
            <a:endParaRPr lang="en-US" sz="1100" b="1" kern="1200" dirty="0">
              <a:solidFill>
                <a:schemeClr val="bg1"/>
              </a:solidFill>
              <a:latin typeface="+mj-lt"/>
              <a:ea typeface="+mn-ea"/>
              <a:cs typeface="+mn-cs"/>
            </a:endParaRPr>
          </a:p>
          <a:p>
            <a:pPr algn="l" rtl="0"/>
            <a:endParaRPr lang="en-US" sz="1100" kern="1200" dirty="0">
              <a:solidFill>
                <a:schemeClr val="bg1"/>
              </a:solidFill>
              <a:latin typeface="Calibri"/>
              <a:ea typeface="+mn-ea"/>
              <a:cs typeface="+mn-cs"/>
            </a:endParaRPr>
          </a:p>
        </p:txBody>
      </p:sp>
      <p:sp>
        <p:nvSpPr>
          <p:cNvPr id="18" name="Rounded Rectangle 17"/>
          <p:cNvSpPr/>
          <p:nvPr/>
        </p:nvSpPr>
        <p:spPr bwMode="auto">
          <a:xfrm>
            <a:off x="3128947" y="2205022"/>
            <a:ext cx="4191000" cy="685800"/>
          </a:xfrm>
          <a:prstGeom prst="roundRect">
            <a:avLst/>
          </a:prstGeom>
          <a:noFill/>
          <a:ln w="19050">
            <a:solidFill>
              <a:schemeClr val="bg2">
                <a:lumMod val="60000"/>
                <a:lumOff val="40000"/>
              </a:schemeClr>
            </a:solidFill>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bg1"/>
              </a:solidFill>
            </a:endParaRPr>
          </a:p>
        </p:txBody>
      </p:sp>
      <p:sp>
        <p:nvSpPr>
          <p:cNvPr id="19" name="Right Brace 18"/>
          <p:cNvSpPr/>
          <p:nvPr/>
        </p:nvSpPr>
        <p:spPr>
          <a:xfrm rot="5400000">
            <a:off x="5092075" y="-315324"/>
            <a:ext cx="259975" cy="4233867"/>
          </a:xfrm>
          <a:prstGeom prst="rightBrace">
            <a:avLst>
              <a:gd name="adj1" fmla="val 48571"/>
              <a:gd name="adj2" fmla="val 49481"/>
            </a:avLst>
          </a:prstGeom>
          <a:ln w="41275">
            <a:solidFill>
              <a:schemeClr val="tx1"/>
            </a:solidFill>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solidFill>
                <a:schemeClr val="bg1"/>
              </a:solidFill>
            </a:endParaRPr>
          </a:p>
        </p:txBody>
      </p:sp>
      <p:sp>
        <p:nvSpPr>
          <p:cNvPr id="23" name="Rounded Rectangle 22"/>
          <p:cNvSpPr/>
          <p:nvPr/>
        </p:nvSpPr>
        <p:spPr bwMode="auto">
          <a:xfrm>
            <a:off x="2595546" y="3521585"/>
            <a:ext cx="757873" cy="40746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dirty="0" smtClean="0">
                <a:solidFill>
                  <a:schemeClr val="bg1"/>
                </a:solidFill>
                <a:latin typeface="Segoe UI" pitchFamily="34" charset="0"/>
              </a:rPr>
              <a:t>Dev</a:t>
            </a:r>
          </a:p>
          <a:p>
            <a:pPr algn="ctr" defTabSz="914099"/>
            <a:r>
              <a:rPr lang="en-US" sz="1050" dirty="0" smtClean="0">
                <a:solidFill>
                  <a:schemeClr val="bg1"/>
                </a:solidFill>
                <a:latin typeface="Segoe UI" pitchFamily="34" charset="0"/>
              </a:rPr>
              <a:t>Platform</a:t>
            </a:r>
          </a:p>
        </p:txBody>
      </p:sp>
      <p:sp>
        <p:nvSpPr>
          <p:cNvPr id="24" name="Rounded Rectangle 23"/>
          <p:cNvSpPr/>
          <p:nvPr/>
        </p:nvSpPr>
        <p:spPr bwMode="auto">
          <a:xfrm>
            <a:off x="3443272" y="3521585"/>
            <a:ext cx="964565" cy="40746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dirty="0" smtClean="0">
                <a:solidFill>
                  <a:schemeClr val="bg1"/>
                </a:solidFill>
                <a:latin typeface="Segoe UI" pitchFamily="34" charset="0"/>
              </a:rPr>
              <a:t>Business Intelligence</a:t>
            </a:r>
          </a:p>
        </p:txBody>
      </p:sp>
      <p:sp>
        <p:nvSpPr>
          <p:cNvPr id="25" name="Rounded Rectangle 24"/>
          <p:cNvSpPr/>
          <p:nvPr/>
        </p:nvSpPr>
        <p:spPr bwMode="auto">
          <a:xfrm>
            <a:off x="4510072" y="3521585"/>
            <a:ext cx="1102360" cy="40746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dirty="0" smtClean="0">
                <a:solidFill>
                  <a:schemeClr val="bg1"/>
                </a:solidFill>
                <a:latin typeface="Segoe UI" pitchFamily="34" charset="0"/>
              </a:rPr>
              <a:t>Enterprise content mgmt</a:t>
            </a:r>
          </a:p>
        </p:txBody>
      </p:sp>
      <p:sp>
        <p:nvSpPr>
          <p:cNvPr id="26" name="Rounded Rectangle 25"/>
          <p:cNvSpPr/>
          <p:nvPr/>
        </p:nvSpPr>
        <p:spPr bwMode="auto">
          <a:xfrm>
            <a:off x="5686409" y="3521585"/>
            <a:ext cx="1033463" cy="40746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dirty="0" smtClean="0">
                <a:solidFill>
                  <a:schemeClr val="bg1"/>
                </a:solidFill>
                <a:latin typeface="Segoe UI" pitchFamily="34" charset="0"/>
              </a:rPr>
              <a:t>Collaboration social</a:t>
            </a:r>
          </a:p>
        </p:txBody>
      </p:sp>
      <p:sp>
        <p:nvSpPr>
          <p:cNvPr id="27" name="Rounded Rectangle 26"/>
          <p:cNvSpPr/>
          <p:nvPr/>
        </p:nvSpPr>
        <p:spPr bwMode="auto">
          <a:xfrm>
            <a:off x="6810359" y="3521584"/>
            <a:ext cx="976313" cy="40746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dirty="0" smtClean="0">
                <a:solidFill>
                  <a:schemeClr val="bg1"/>
                </a:solidFill>
                <a:latin typeface="Segoe UI" pitchFamily="34" charset="0"/>
              </a:rPr>
              <a:t>Enterprise</a:t>
            </a:r>
          </a:p>
          <a:p>
            <a:pPr algn="ctr" defTabSz="914099"/>
            <a:r>
              <a:rPr lang="en-US" sz="1050" dirty="0" smtClean="0">
                <a:solidFill>
                  <a:schemeClr val="bg1"/>
                </a:solidFill>
                <a:latin typeface="Segoe UI" pitchFamily="34" charset="0"/>
              </a:rPr>
              <a:t>Search</a:t>
            </a:r>
          </a:p>
        </p:txBody>
      </p:sp>
      <p:sp>
        <p:nvSpPr>
          <p:cNvPr id="28" name="Rounded Rectangle 27"/>
          <p:cNvSpPr/>
          <p:nvPr/>
        </p:nvSpPr>
        <p:spPr bwMode="auto">
          <a:xfrm>
            <a:off x="3052747" y="4008104"/>
            <a:ext cx="660083" cy="407462"/>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dirty="0" smtClean="0">
                <a:solidFill>
                  <a:schemeClr val="bg1"/>
                </a:solidFill>
                <a:latin typeface="Segoe UI" pitchFamily="34" charset="0"/>
              </a:rPr>
              <a:t>ECT Store</a:t>
            </a:r>
          </a:p>
        </p:txBody>
      </p:sp>
      <p:sp>
        <p:nvSpPr>
          <p:cNvPr id="29" name="Rounded Rectangle 28"/>
          <p:cNvSpPr/>
          <p:nvPr/>
        </p:nvSpPr>
        <p:spPr bwMode="auto">
          <a:xfrm>
            <a:off x="3755692" y="4008104"/>
            <a:ext cx="761948" cy="407462"/>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dirty="0" smtClean="0">
                <a:solidFill>
                  <a:schemeClr val="bg1"/>
                </a:solidFill>
                <a:latin typeface="Segoe UI" pitchFamily="34" charset="0"/>
              </a:rPr>
              <a:t>BDC Runtime</a:t>
            </a:r>
          </a:p>
        </p:txBody>
      </p:sp>
      <p:sp>
        <p:nvSpPr>
          <p:cNvPr id="30" name="Rounded Rectangle 29"/>
          <p:cNvSpPr/>
          <p:nvPr/>
        </p:nvSpPr>
        <p:spPr bwMode="auto">
          <a:xfrm>
            <a:off x="4565317" y="4008104"/>
            <a:ext cx="761948" cy="407462"/>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dirty="0" smtClean="0">
                <a:solidFill>
                  <a:schemeClr val="bg1"/>
                </a:solidFill>
                <a:latin typeface="Segoe UI" pitchFamily="34" charset="0"/>
              </a:rPr>
              <a:t>Security</a:t>
            </a:r>
          </a:p>
        </p:txBody>
      </p:sp>
      <p:sp>
        <p:nvSpPr>
          <p:cNvPr id="31" name="Rounded Rectangle 30"/>
          <p:cNvSpPr/>
          <p:nvPr/>
        </p:nvSpPr>
        <p:spPr bwMode="auto">
          <a:xfrm>
            <a:off x="5374942" y="4008104"/>
            <a:ext cx="890588" cy="407462"/>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dirty="0" smtClean="0">
                <a:solidFill>
                  <a:schemeClr val="bg1"/>
                </a:solidFill>
                <a:latin typeface="Segoe UI" pitchFamily="34" charset="0"/>
              </a:rPr>
              <a:t>Solution packaging</a:t>
            </a:r>
          </a:p>
        </p:txBody>
      </p:sp>
      <p:sp>
        <p:nvSpPr>
          <p:cNvPr id="32" name="Rounded Rectangle 31"/>
          <p:cNvSpPr/>
          <p:nvPr/>
        </p:nvSpPr>
        <p:spPr bwMode="auto">
          <a:xfrm>
            <a:off x="6308392" y="4008104"/>
            <a:ext cx="890588" cy="407462"/>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dirty="0" smtClean="0">
                <a:solidFill>
                  <a:schemeClr val="bg1"/>
                </a:solidFill>
                <a:latin typeface="Segoe UI" pitchFamily="34" charset="0"/>
              </a:rPr>
              <a:t>Out of box</a:t>
            </a:r>
          </a:p>
          <a:p>
            <a:pPr algn="ctr" defTabSz="914099"/>
            <a:r>
              <a:rPr lang="en-US" sz="1050" dirty="0" smtClean="0">
                <a:solidFill>
                  <a:schemeClr val="bg1"/>
                </a:solidFill>
                <a:latin typeface="Segoe UI" pitchFamily="34" charset="0"/>
              </a:rPr>
              <a:t>UI</a:t>
            </a:r>
          </a:p>
        </p:txBody>
      </p:sp>
      <p:pic>
        <p:nvPicPr>
          <p:cNvPr id="33" name="Picture 12" descr="C:\Documents and Settings\michelleo\Desktop\MS Icons from DVD\Internet cloud web.png"/>
          <p:cNvPicPr>
            <a:picLocks noChangeAspect="1" noChangeArrowheads="1"/>
          </p:cNvPicPr>
          <p:nvPr/>
        </p:nvPicPr>
        <p:blipFill>
          <a:blip r:embed="rId7" cstate="print"/>
          <a:srcRect/>
          <a:stretch>
            <a:fillRect/>
          </a:stretch>
        </p:blipFill>
        <p:spPr bwMode="auto">
          <a:xfrm>
            <a:off x="6253147" y="5024422"/>
            <a:ext cx="970423" cy="381000"/>
          </a:xfrm>
          <a:prstGeom prst="rect">
            <a:avLst/>
          </a:prstGeom>
          <a:noFill/>
        </p:spPr>
      </p:pic>
      <p:sp>
        <p:nvSpPr>
          <p:cNvPr id="35" name="TextBox 34"/>
          <p:cNvSpPr txBox="1"/>
          <p:nvPr/>
        </p:nvSpPr>
        <p:spPr>
          <a:xfrm>
            <a:off x="6176946" y="5337973"/>
            <a:ext cx="737253" cy="276999"/>
          </a:xfrm>
          <a:prstGeom prst="rect">
            <a:avLst/>
          </a:prstGeom>
          <a:noFill/>
        </p:spPr>
        <p:txBody>
          <a:bodyPr wrap="none" rtlCol="0">
            <a:spAutoFit/>
          </a:bodyPr>
          <a:lstStyle/>
          <a:p>
            <a:r>
              <a:rPr lang="en-US" sz="1200" dirty="0" smtClean="0">
                <a:latin typeface="Segoe UI" pitchFamily="34" charset="0"/>
                <a:ea typeface="+mj-ea"/>
                <a:cs typeface="+mj-cs"/>
              </a:rPr>
              <a:t>Web 2.0</a:t>
            </a:r>
            <a:endParaRPr lang="en-US" sz="1200" dirty="0">
              <a:latin typeface="Segoe UI" pitchFamily="34" charset="0"/>
              <a:ea typeface="+mj-ea"/>
              <a:cs typeface="+mj-cs"/>
            </a:endParaRPr>
          </a:p>
        </p:txBody>
      </p:sp>
      <p:sp>
        <p:nvSpPr>
          <p:cNvPr id="36" name="TextBox 35"/>
          <p:cNvSpPr txBox="1"/>
          <p:nvPr/>
        </p:nvSpPr>
        <p:spPr>
          <a:xfrm>
            <a:off x="5591164" y="5295904"/>
            <a:ext cx="380232" cy="276999"/>
          </a:xfrm>
          <a:prstGeom prst="rect">
            <a:avLst/>
          </a:prstGeom>
          <a:noFill/>
        </p:spPr>
        <p:txBody>
          <a:bodyPr wrap="none" rtlCol="0">
            <a:spAutoFit/>
          </a:bodyPr>
          <a:lstStyle/>
          <a:p>
            <a:r>
              <a:rPr lang="en-US" sz="1200" dirty="0" smtClean="0">
                <a:latin typeface="Segoe UI" pitchFamily="34" charset="0"/>
                <a:ea typeface="+mj-ea"/>
                <a:cs typeface="+mj-cs"/>
              </a:rPr>
              <a:t>DB</a:t>
            </a:r>
            <a:endParaRPr lang="en-US" sz="1200" dirty="0">
              <a:latin typeface="Segoe UI" pitchFamily="34" charset="0"/>
              <a:ea typeface="+mj-ea"/>
              <a:cs typeface="+mj-cs"/>
            </a:endParaRPr>
          </a:p>
        </p:txBody>
      </p:sp>
      <p:sp>
        <p:nvSpPr>
          <p:cNvPr id="37" name="TextBox 36"/>
          <p:cNvSpPr txBox="1"/>
          <p:nvPr/>
        </p:nvSpPr>
        <p:spPr>
          <a:xfrm>
            <a:off x="4949433" y="5337973"/>
            <a:ext cx="498855" cy="276999"/>
          </a:xfrm>
          <a:prstGeom prst="rect">
            <a:avLst/>
          </a:prstGeom>
          <a:noFill/>
        </p:spPr>
        <p:txBody>
          <a:bodyPr wrap="none" rtlCol="0">
            <a:spAutoFit/>
          </a:bodyPr>
          <a:lstStyle/>
          <a:p>
            <a:r>
              <a:rPr lang="en-US" sz="1200" dirty="0" smtClean="0">
                <a:latin typeface="Segoe UI" pitchFamily="34" charset="0"/>
                <a:ea typeface="+mj-ea"/>
                <a:cs typeface="+mj-cs"/>
              </a:rPr>
              <a:t>WCF</a:t>
            </a:r>
            <a:endParaRPr lang="en-US" sz="1200" dirty="0">
              <a:latin typeface="Segoe UI" pitchFamily="34" charset="0"/>
              <a:ea typeface="+mj-ea"/>
              <a:cs typeface="+mj-cs"/>
            </a:endParaRPr>
          </a:p>
        </p:txBody>
      </p:sp>
      <p:sp>
        <p:nvSpPr>
          <p:cNvPr id="38" name="TextBox 37"/>
          <p:cNvSpPr txBox="1"/>
          <p:nvPr/>
        </p:nvSpPr>
        <p:spPr>
          <a:xfrm>
            <a:off x="3857659" y="5337973"/>
            <a:ext cx="1019125" cy="276999"/>
          </a:xfrm>
          <a:prstGeom prst="rect">
            <a:avLst/>
          </a:prstGeom>
          <a:noFill/>
        </p:spPr>
        <p:txBody>
          <a:bodyPr wrap="none" rtlCol="0">
            <a:spAutoFit/>
          </a:bodyPr>
          <a:lstStyle/>
          <a:p>
            <a:r>
              <a:rPr lang="en-US" sz="1200" dirty="0" smtClean="0">
                <a:latin typeface="Segoe UI" pitchFamily="34" charset="0"/>
                <a:ea typeface="+mj-ea"/>
                <a:cs typeface="+mj-cs"/>
              </a:rPr>
              <a:t>Web Service</a:t>
            </a:r>
            <a:endParaRPr lang="en-US" sz="1200" dirty="0">
              <a:latin typeface="Segoe UI" pitchFamily="34" charset="0"/>
              <a:ea typeface="+mj-ea"/>
              <a:cs typeface="+mj-cs"/>
            </a:endParaRPr>
          </a:p>
        </p:txBody>
      </p:sp>
      <p:sp>
        <p:nvSpPr>
          <p:cNvPr id="39" name="TextBox 38"/>
          <p:cNvSpPr txBox="1"/>
          <p:nvPr/>
        </p:nvSpPr>
        <p:spPr>
          <a:xfrm>
            <a:off x="3282457" y="5337973"/>
            <a:ext cx="455125" cy="276999"/>
          </a:xfrm>
          <a:prstGeom prst="rect">
            <a:avLst/>
          </a:prstGeom>
          <a:noFill/>
        </p:spPr>
        <p:txBody>
          <a:bodyPr wrap="none" rtlCol="0">
            <a:spAutoFit/>
          </a:bodyPr>
          <a:lstStyle/>
          <a:p>
            <a:r>
              <a:rPr lang="en-US" sz="1200" dirty="0" smtClean="0">
                <a:latin typeface="Segoe UI" pitchFamily="34" charset="0"/>
                <a:ea typeface="+mj-ea"/>
                <a:cs typeface="+mj-cs"/>
              </a:rPr>
              <a:t>LOB</a:t>
            </a:r>
            <a:endParaRPr lang="en-US" sz="1200" dirty="0">
              <a:latin typeface="Segoe UI" pitchFamily="34" charset="0"/>
              <a:ea typeface="+mj-ea"/>
              <a:cs typeface="+mj-cs"/>
            </a:endParaRPr>
          </a:p>
        </p:txBody>
      </p:sp>
      <p:sp>
        <p:nvSpPr>
          <p:cNvPr id="42" name="TextBox 41"/>
          <p:cNvSpPr txBox="1"/>
          <p:nvPr/>
        </p:nvSpPr>
        <p:spPr>
          <a:xfrm>
            <a:off x="2290746" y="3090847"/>
            <a:ext cx="1828800" cy="707886"/>
          </a:xfrm>
          <a:prstGeom prst="rect">
            <a:avLst/>
          </a:prstGeom>
          <a:noFill/>
        </p:spPr>
        <p:style>
          <a:lnRef idx="0">
            <a:scrgbClr r="0" g="0" b="0"/>
          </a:lnRef>
          <a:fillRef idx="1002">
            <a:schemeClr val="lt1"/>
          </a:fillRef>
          <a:effectRef idx="0">
            <a:scrgbClr r="0" g="0" b="0"/>
          </a:effectRef>
          <a:fontRef idx="major"/>
        </p:style>
        <p:txBody>
          <a:bodyPr wrap="square" rtlCol="0">
            <a:spAutoFit/>
          </a:bodyPr>
          <a:lstStyle/>
          <a:p>
            <a:r>
              <a:rPr lang="en-US" sz="2000" dirty="0" smtClean="0">
                <a:solidFill>
                  <a:schemeClr val="bg1"/>
                </a:solidFill>
                <a:latin typeface="Segoe UI" pitchFamily="34" charset="0"/>
              </a:rPr>
              <a:t>SharePoint</a:t>
            </a:r>
          </a:p>
          <a:p>
            <a:pPr algn="l" rtl="0"/>
            <a:endParaRPr lang="en-US" sz="2000" b="1" kern="1200" dirty="0">
              <a:solidFill>
                <a:schemeClr val="bg1"/>
              </a:solidFill>
              <a:ea typeface="+mj-ea"/>
              <a:cs typeface="+mj-cs"/>
            </a:endParaRPr>
          </a:p>
        </p:txBody>
      </p:sp>
      <p:sp>
        <p:nvSpPr>
          <p:cNvPr id="49" name="Right Brace 48"/>
          <p:cNvSpPr/>
          <p:nvPr/>
        </p:nvSpPr>
        <p:spPr>
          <a:xfrm rot="5400000">
            <a:off x="4979180" y="2364564"/>
            <a:ext cx="304800" cy="4310067"/>
          </a:xfrm>
          <a:prstGeom prst="rightBrace">
            <a:avLst>
              <a:gd name="adj1" fmla="val 48571"/>
              <a:gd name="adj2" fmla="val 49481"/>
            </a:avLst>
          </a:prstGeom>
          <a:ln w="41275">
            <a:solidFill>
              <a:schemeClr val="tx1"/>
            </a:solidFill>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solidFill>
                <a:schemeClr val="bg1"/>
              </a:solidFill>
            </a:endParaRPr>
          </a:p>
        </p:txBody>
      </p:sp>
      <p:cxnSp>
        <p:nvCxnSpPr>
          <p:cNvPr id="50" name="Straight Arrow Connector 49"/>
          <p:cNvCxnSpPr>
            <a:stCxn id="49" idx="1"/>
          </p:cNvCxnSpPr>
          <p:nvPr/>
        </p:nvCxnSpPr>
        <p:spPr>
          <a:xfrm rot="16200000" flipH="1" flipV="1">
            <a:off x="4094489" y="4278511"/>
            <a:ext cx="665975" cy="1452947"/>
          </a:xfrm>
          <a:prstGeom prst="straightConnector1">
            <a:avLst/>
          </a:prstGeom>
          <a:ln w="41275">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52" name="Straight Arrow Connector 51"/>
          <p:cNvCxnSpPr>
            <a:stCxn id="49" idx="1"/>
          </p:cNvCxnSpPr>
          <p:nvPr/>
        </p:nvCxnSpPr>
        <p:spPr>
          <a:xfrm rot="16200000" flipH="1" flipV="1">
            <a:off x="4457369" y="4641391"/>
            <a:ext cx="665975" cy="727187"/>
          </a:xfrm>
          <a:prstGeom prst="straightConnector1">
            <a:avLst/>
          </a:prstGeom>
          <a:ln w="41275">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55" name="Straight Arrow Connector 54"/>
          <p:cNvCxnSpPr>
            <a:stCxn id="49" idx="1"/>
          </p:cNvCxnSpPr>
          <p:nvPr/>
        </p:nvCxnSpPr>
        <p:spPr>
          <a:xfrm rot="16200000" flipH="1">
            <a:off x="4846289" y="4979659"/>
            <a:ext cx="623908" cy="8586"/>
          </a:xfrm>
          <a:prstGeom prst="straightConnector1">
            <a:avLst/>
          </a:prstGeom>
          <a:ln w="41275">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60" name="Straight Arrow Connector 59"/>
          <p:cNvCxnSpPr>
            <a:stCxn id="49" idx="1"/>
          </p:cNvCxnSpPr>
          <p:nvPr/>
        </p:nvCxnSpPr>
        <p:spPr>
          <a:xfrm rot="16200000" flipH="1">
            <a:off x="5096323" y="4729625"/>
            <a:ext cx="623908" cy="508654"/>
          </a:xfrm>
          <a:prstGeom prst="straightConnector1">
            <a:avLst/>
          </a:prstGeom>
          <a:ln w="41275">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63" name="Straight Arrow Connector 62"/>
          <p:cNvCxnSpPr>
            <a:stCxn id="49" idx="1"/>
            <a:endCxn id="33" idx="1"/>
          </p:cNvCxnSpPr>
          <p:nvPr/>
        </p:nvCxnSpPr>
        <p:spPr>
          <a:xfrm rot="16200000" flipH="1">
            <a:off x="5432086" y="4393862"/>
            <a:ext cx="542924" cy="1099197"/>
          </a:xfrm>
          <a:prstGeom prst="straightConnector1">
            <a:avLst/>
          </a:prstGeom>
          <a:ln w="41275">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68" name="Rounded Rectangle 67"/>
          <p:cNvSpPr/>
          <p:nvPr/>
        </p:nvSpPr>
        <p:spPr bwMode="auto">
          <a:xfrm>
            <a:off x="690546" y="3043222"/>
            <a:ext cx="1371600" cy="1524000"/>
          </a:xfrm>
          <a:prstGeom prst="roundRect">
            <a:avLst>
              <a:gd name="adj" fmla="val 11112"/>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solidFill>
                <a:latin typeface="Segoe UI" pitchFamily="34" charset="0"/>
              </a:rPr>
              <a:t>Design Tools</a:t>
            </a:r>
          </a:p>
          <a:p>
            <a:pPr algn="ctr" defTabSz="914099"/>
            <a:endParaRPr lang="en-US" sz="1100" dirty="0" smtClean="0">
              <a:solidFill>
                <a:schemeClr val="bg1"/>
              </a:solidFill>
              <a:latin typeface="Segoe UI" pitchFamily="34" charset="0"/>
            </a:endParaRPr>
          </a:p>
          <a:p>
            <a:pPr algn="ctr" defTabSz="914099"/>
            <a:endParaRPr lang="en-US" sz="1100" dirty="0" smtClean="0">
              <a:solidFill>
                <a:schemeClr val="bg1"/>
              </a:solidFill>
              <a:latin typeface="Segoe UI" pitchFamily="34" charset="0"/>
            </a:endParaRPr>
          </a:p>
          <a:p>
            <a:pPr algn="ctr" defTabSz="914099"/>
            <a:endParaRPr lang="en-US" sz="1100" dirty="0" smtClean="0">
              <a:solidFill>
                <a:schemeClr val="bg1"/>
              </a:solidFill>
              <a:latin typeface="Segoe UI" pitchFamily="34" charset="0"/>
            </a:endParaRPr>
          </a:p>
          <a:p>
            <a:pPr algn="ctr" defTabSz="914099"/>
            <a:endParaRPr lang="en-US" sz="1100" dirty="0" smtClean="0">
              <a:solidFill>
                <a:schemeClr val="bg1"/>
              </a:solidFill>
              <a:latin typeface="Segoe UI" pitchFamily="34" charset="0"/>
            </a:endParaRPr>
          </a:p>
          <a:p>
            <a:pPr algn="ctr" defTabSz="914099"/>
            <a:endParaRPr lang="en-US" sz="1100" dirty="0" smtClean="0">
              <a:solidFill>
                <a:schemeClr val="bg1"/>
              </a:solidFill>
              <a:latin typeface="Segoe UI" pitchFamily="34" charset="0"/>
            </a:endParaRPr>
          </a:p>
          <a:p>
            <a:pPr algn="ctr" defTabSz="914099"/>
            <a:endParaRPr lang="en-US" sz="1100" dirty="0" smtClean="0">
              <a:solidFill>
                <a:schemeClr val="bg1"/>
              </a:solidFill>
              <a:latin typeface="Segoe UI" pitchFamily="34" charset="0"/>
            </a:endParaRPr>
          </a:p>
          <a:p>
            <a:pPr algn="ctr" defTabSz="914099"/>
            <a:endParaRPr lang="en-US" sz="1100" dirty="0" smtClean="0">
              <a:solidFill>
                <a:schemeClr val="bg1"/>
              </a:solidFill>
              <a:latin typeface="Segoe UI" pitchFamily="34" charset="0"/>
            </a:endParaRPr>
          </a:p>
        </p:txBody>
      </p:sp>
      <p:sp>
        <p:nvSpPr>
          <p:cNvPr id="72" name="Rounded Rectangle 71"/>
          <p:cNvSpPr/>
          <p:nvPr/>
        </p:nvSpPr>
        <p:spPr bwMode="auto">
          <a:xfrm>
            <a:off x="842946" y="3948097"/>
            <a:ext cx="1066800" cy="485775"/>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300" dirty="0" smtClean="0">
                <a:solidFill>
                  <a:schemeClr val="bg1"/>
                </a:solidFill>
                <a:latin typeface="Segoe UI" pitchFamily="34" charset="0"/>
              </a:rPr>
              <a:t>Visual Studio</a:t>
            </a:r>
          </a:p>
        </p:txBody>
      </p:sp>
      <p:sp>
        <p:nvSpPr>
          <p:cNvPr id="73" name="Rounded Rectangle 72"/>
          <p:cNvSpPr/>
          <p:nvPr/>
        </p:nvSpPr>
        <p:spPr bwMode="auto">
          <a:xfrm>
            <a:off x="852471" y="3395647"/>
            <a:ext cx="1066800" cy="485775"/>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300" dirty="0" smtClean="0">
                <a:solidFill>
                  <a:schemeClr val="bg1"/>
                </a:solidFill>
                <a:latin typeface="Segoe UI" pitchFamily="34" charset="0"/>
              </a:rPr>
              <a:t>SharePoint Designer</a:t>
            </a:r>
          </a:p>
        </p:txBody>
      </p:sp>
      <p:cxnSp>
        <p:nvCxnSpPr>
          <p:cNvPr id="74" name="Elbow Connector 73"/>
          <p:cNvCxnSpPr/>
          <p:nvPr/>
        </p:nvCxnSpPr>
        <p:spPr>
          <a:xfrm rot="5400000" flipH="1" flipV="1">
            <a:off x="5044265" y="2061353"/>
            <a:ext cx="381000" cy="1588"/>
          </a:xfrm>
          <a:prstGeom prst="bentConnector3">
            <a:avLst>
              <a:gd name="adj1" fmla="val 50000"/>
            </a:avLst>
          </a:prstGeom>
          <a:ln w="41275">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43" name="Rectangle 42"/>
          <p:cNvSpPr/>
          <p:nvPr/>
        </p:nvSpPr>
        <p:spPr bwMode="auto">
          <a:xfrm>
            <a:off x="619079" y="2957500"/>
            <a:ext cx="1500198" cy="1714512"/>
          </a:xfrm>
          <a:prstGeom prst="rect">
            <a:avLst/>
          </a:prstGeom>
          <a:noFill/>
          <a:ln w="63500">
            <a:solidFill>
              <a:srgbClr val="FFC000"/>
            </a:solidFill>
            <a:miter lim="8000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ln w="38100">
                <a:solidFill>
                  <a:schemeClr val="tx1"/>
                </a:solidFill>
              </a:ln>
              <a:solidFill>
                <a:schemeClr val="bg1"/>
              </a:solidFill>
            </a:endParaRPr>
          </a:p>
        </p:txBody>
      </p:sp>
      <p:grpSp>
        <p:nvGrpSpPr>
          <p:cNvPr id="3" name="Group 2"/>
          <p:cNvGrpSpPr/>
          <p:nvPr/>
        </p:nvGrpSpPr>
        <p:grpSpPr>
          <a:xfrm>
            <a:off x="3233710" y="4938714"/>
            <a:ext cx="4071966" cy="785818"/>
            <a:chOff x="3000364" y="5929330"/>
            <a:chExt cx="4071966" cy="785818"/>
          </a:xfrm>
        </p:grpSpPr>
        <p:sp>
          <p:nvSpPr>
            <p:cNvPr id="2" name="Left Bracket 1"/>
            <p:cNvSpPr/>
            <p:nvPr/>
          </p:nvSpPr>
          <p:spPr>
            <a:xfrm>
              <a:off x="3000364" y="5929330"/>
              <a:ext cx="142876" cy="785818"/>
            </a:xfrm>
            <a:prstGeom prst="leftBracket">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
          <p:nvSpPr>
            <p:cNvPr id="45" name="Left Bracket 44"/>
            <p:cNvSpPr/>
            <p:nvPr/>
          </p:nvSpPr>
          <p:spPr>
            <a:xfrm flipH="1">
              <a:off x="6929454" y="5929330"/>
              <a:ext cx="142876" cy="785818"/>
            </a:xfrm>
            <a:prstGeom prst="leftBracket">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grpSp>
      <p:grpSp>
        <p:nvGrpSpPr>
          <p:cNvPr id="4" name="Group 46"/>
          <p:cNvGrpSpPr/>
          <p:nvPr/>
        </p:nvGrpSpPr>
        <p:grpSpPr>
          <a:xfrm>
            <a:off x="2876520" y="3944537"/>
            <a:ext cx="4572032" cy="708426"/>
            <a:chOff x="3000364" y="5929330"/>
            <a:chExt cx="4071966" cy="785818"/>
          </a:xfrm>
        </p:grpSpPr>
        <p:sp>
          <p:nvSpPr>
            <p:cNvPr id="48" name="Left Bracket 47"/>
            <p:cNvSpPr/>
            <p:nvPr/>
          </p:nvSpPr>
          <p:spPr>
            <a:xfrm>
              <a:off x="3000364" y="5929330"/>
              <a:ext cx="142876" cy="785818"/>
            </a:xfrm>
            <a:prstGeom prst="leftBracket">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solidFill>
                  <a:schemeClr val="bg1"/>
                </a:solidFill>
              </a:endParaRPr>
            </a:p>
          </p:txBody>
        </p:sp>
        <p:sp>
          <p:nvSpPr>
            <p:cNvPr id="51" name="Left Bracket 50"/>
            <p:cNvSpPr/>
            <p:nvPr/>
          </p:nvSpPr>
          <p:spPr>
            <a:xfrm flipH="1">
              <a:off x="6929454" y="5929330"/>
              <a:ext cx="142876" cy="785818"/>
            </a:xfrm>
            <a:prstGeom prst="leftBracket">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solidFill>
                  <a:schemeClr val="bg1"/>
                </a:solidFill>
              </a:endParaRPr>
            </a:p>
          </p:txBody>
        </p:sp>
      </p:grpSp>
      <p:grpSp>
        <p:nvGrpSpPr>
          <p:cNvPr id="6" name="Group 52"/>
          <p:cNvGrpSpPr/>
          <p:nvPr/>
        </p:nvGrpSpPr>
        <p:grpSpPr>
          <a:xfrm>
            <a:off x="2947958" y="2224072"/>
            <a:ext cx="4572032" cy="714378"/>
            <a:chOff x="3000364" y="5923835"/>
            <a:chExt cx="4071966" cy="791313"/>
          </a:xfrm>
        </p:grpSpPr>
        <p:sp>
          <p:nvSpPr>
            <p:cNvPr id="54" name="Left Bracket 53"/>
            <p:cNvSpPr/>
            <p:nvPr/>
          </p:nvSpPr>
          <p:spPr>
            <a:xfrm>
              <a:off x="3000364" y="5929330"/>
              <a:ext cx="142876" cy="785818"/>
            </a:xfrm>
            <a:prstGeom prst="leftBracket">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solidFill>
                  <a:schemeClr val="bg1"/>
                </a:solidFill>
              </a:endParaRPr>
            </a:p>
          </p:txBody>
        </p:sp>
        <p:sp>
          <p:nvSpPr>
            <p:cNvPr id="56" name="Left Bracket 55"/>
            <p:cNvSpPr/>
            <p:nvPr/>
          </p:nvSpPr>
          <p:spPr>
            <a:xfrm flipH="1">
              <a:off x="6929454" y="5923835"/>
              <a:ext cx="142876" cy="785818"/>
            </a:xfrm>
            <a:prstGeom prst="leftBracket">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solidFill>
                  <a:schemeClr val="bg1"/>
                </a:solidFill>
              </a:endParaRPr>
            </a:p>
          </p:txBody>
        </p:sp>
      </p:grpSp>
    </p:spTree>
    <p:extLst>
      <p:ext uri="{BB962C8B-B14F-4D97-AF65-F5344CB8AC3E}">
        <p14:creationId xmlns:p14="http://schemas.microsoft.com/office/powerpoint/2007/7/12/main" xmlns="" val="38207601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26" presetClass="emph" presetSubtype="0" fill="hold" nodeType="after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childTnLst>
                          </p:cTn>
                        </p:par>
                        <p:par>
                          <p:cTn id="12" fill="hold">
                            <p:stCondLst>
                              <p:cond delay="2500"/>
                            </p:stCondLst>
                            <p:childTnLst>
                              <p:par>
                                <p:cTn id="13" presetID="10" presetClass="exit" presetSubtype="0" fill="hold" nodeType="afterEffect">
                                  <p:stCondLst>
                                    <p:cond delay="0"/>
                                  </p:stCondLst>
                                  <p:childTnLst>
                                    <p:animEffect transition="out" filter="fade">
                                      <p:cBhvr>
                                        <p:cTn id="14" dur="2000"/>
                                        <p:tgtEl>
                                          <p:spTgt spid="3"/>
                                        </p:tgtEl>
                                      </p:cBhvr>
                                    </p:animEffect>
                                    <p:set>
                                      <p:cBhvr>
                                        <p:cTn id="15" dur="1" fill="hold">
                                          <p:stCondLst>
                                            <p:cond delay="19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par>
                          <p:cTn id="21" fill="hold">
                            <p:stCondLst>
                              <p:cond delay="2000"/>
                            </p:stCondLst>
                            <p:childTnLst>
                              <p:par>
                                <p:cTn id="22" presetID="26" presetClass="emph" presetSubtype="0" fill="hold" nodeType="afterEffect">
                                  <p:stCondLst>
                                    <p:cond delay="0"/>
                                  </p:stCondLst>
                                  <p:childTnLst>
                                    <p:animEffect transition="out" filter="fade">
                                      <p:cBhvr>
                                        <p:cTn id="23" dur="500" tmFilter="0, 0; .2, .5; .8, .5; 1, 0"/>
                                        <p:tgtEl>
                                          <p:spTgt spid="4"/>
                                        </p:tgtEl>
                                      </p:cBhvr>
                                    </p:animEffect>
                                    <p:animScale>
                                      <p:cBhvr>
                                        <p:cTn id="24" dur="250" autoRev="1" fill="hold"/>
                                        <p:tgtEl>
                                          <p:spTgt spid="4"/>
                                        </p:tgtEl>
                                      </p:cBhvr>
                                      <p:by x="105000" y="105000"/>
                                    </p:animScale>
                                  </p:childTnLst>
                                </p:cTn>
                              </p:par>
                            </p:childTnLst>
                          </p:cTn>
                        </p:par>
                        <p:par>
                          <p:cTn id="25" fill="hold">
                            <p:stCondLst>
                              <p:cond delay="2500"/>
                            </p:stCondLst>
                            <p:childTnLst>
                              <p:par>
                                <p:cTn id="26" presetID="10" presetClass="exit" presetSubtype="0" fill="hold" nodeType="afterEffect">
                                  <p:stCondLst>
                                    <p:cond delay="0"/>
                                  </p:stCondLst>
                                  <p:childTnLst>
                                    <p:animEffect transition="out" filter="fade">
                                      <p:cBhvr>
                                        <p:cTn id="27" dur="2000"/>
                                        <p:tgtEl>
                                          <p:spTgt spid="4"/>
                                        </p:tgtEl>
                                      </p:cBhvr>
                                    </p:animEffect>
                                    <p:set>
                                      <p:cBhvr>
                                        <p:cTn id="28" dur="1" fill="hold">
                                          <p:stCondLst>
                                            <p:cond delay="19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000"/>
                                        <p:tgtEl>
                                          <p:spTgt spid="6"/>
                                        </p:tgtEl>
                                      </p:cBhvr>
                                    </p:animEffect>
                                  </p:childTnLst>
                                </p:cTn>
                              </p:par>
                            </p:childTnLst>
                          </p:cTn>
                        </p:par>
                        <p:par>
                          <p:cTn id="34" fill="hold">
                            <p:stCondLst>
                              <p:cond delay="2000"/>
                            </p:stCondLst>
                            <p:childTnLst>
                              <p:par>
                                <p:cTn id="35" presetID="26" presetClass="emph" presetSubtype="0" fill="hold" nodeType="afterEffect">
                                  <p:stCondLst>
                                    <p:cond delay="0"/>
                                  </p:stCondLst>
                                  <p:childTnLst>
                                    <p:animEffect transition="out" filter="fade">
                                      <p:cBhvr>
                                        <p:cTn id="36" dur="500" tmFilter="0, 0; .2, .5; .8, .5; 1, 0"/>
                                        <p:tgtEl>
                                          <p:spTgt spid="6"/>
                                        </p:tgtEl>
                                      </p:cBhvr>
                                    </p:animEffect>
                                    <p:animScale>
                                      <p:cBhvr>
                                        <p:cTn id="37" dur="250" autoRev="1" fill="hold"/>
                                        <p:tgtEl>
                                          <p:spTgt spid="6"/>
                                        </p:tgtEl>
                                      </p:cBhvr>
                                      <p:by x="105000" y="105000"/>
                                    </p:animScale>
                                  </p:childTnLst>
                                </p:cTn>
                              </p:par>
                            </p:childTnLst>
                          </p:cTn>
                        </p:par>
                        <p:par>
                          <p:cTn id="38" fill="hold">
                            <p:stCondLst>
                              <p:cond delay="2500"/>
                            </p:stCondLst>
                            <p:childTnLst>
                              <p:par>
                                <p:cTn id="39" presetID="10" presetClass="exit" presetSubtype="0" fill="hold" nodeType="afterEffect">
                                  <p:stCondLst>
                                    <p:cond delay="0"/>
                                  </p:stCondLst>
                                  <p:childTnLst>
                                    <p:animEffect transition="out" filter="fade">
                                      <p:cBhvr>
                                        <p:cTn id="40" dur="2000"/>
                                        <p:tgtEl>
                                          <p:spTgt spid="6"/>
                                        </p:tgtEl>
                                      </p:cBhvr>
                                    </p:animEffect>
                                    <p:set>
                                      <p:cBhvr>
                                        <p:cTn id="41" dur="1" fill="hold">
                                          <p:stCondLst>
                                            <p:cond delay="1999"/>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childTnLst>
                                </p:cTn>
                              </p:par>
                            </p:childTnLst>
                          </p:cTn>
                        </p:par>
                        <p:par>
                          <p:cTn id="46" fill="hold">
                            <p:stCondLst>
                              <p:cond delay="0"/>
                            </p:stCondLst>
                            <p:childTnLst>
                              <p:par>
                                <p:cTn id="47" presetID="26" presetClass="emph" presetSubtype="0" fill="hold" grpId="1" nodeType="afterEffect">
                                  <p:stCondLst>
                                    <p:cond delay="0"/>
                                  </p:stCondLst>
                                  <p:childTnLst>
                                    <p:animEffect transition="out" filter="fade">
                                      <p:cBhvr>
                                        <p:cTn id="48" dur="500" tmFilter="0, 0; .2, .5; .8, .5; 1, 0"/>
                                        <p:tgtEl>
                                          <p:spTgt spid="43"/>
                                        </p:tgtEl>
                                      </p:cBhvr>
                                    </p:animEffect>
                                    <p:animScale>
                                      <p:cBhvr>
                                        <p:cTn id="49" dur="250" autoRev="1" fill="hold"/>
                                        <p:tgtEl>
                                          <p:spTgt spid="4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2010</a:t>
            </a:r>
            <a:r>
              <a:rPr lang="zh-CN" altLang="en-US" dirty="0" smtClean="0"/>
              <a:t> 中</a:t>
            </a:r>
            <a:r>
              <a:rPr lang="en-US" dirty="0" smtClean="0"/>
              <a:t> BCS </a:t>
            </a:r>
            <a:r>
              <a:rPr lang="zh-CN" altLang="en-US" dirty="0" smtClean="0"/>
              <a:t>的增强</a:t>
            </a:r>
            <a:endParaRPr lang="en-US" dirty="0"/>
          </a:p>
        </p:txBody>
      </p:sp>
      <p:graphicFrame>
        <p:nvGraphicFramePr>
          <p:cNvPr id="5" name="Diagram 4"/>
          <p:cNvGraphicFramePr/>
          <p:nvPr>
            <p:extLst>
              <p:ext uri="{D42A27DB-BD31-4B8C-83A1-F6EECF244321}">
                <p14:modId xmlns:p14="http://schemas.microsoft.com/office/powerpoint/2007/7/12/main" xmlns="" val="434128947"/>
              </p:ext>
            </p:extLst>
          </p:nvPr>
        </p:nvGraphicFramePr>
        <p:xfrm>
          <a:off x="933650" y="1752600"/>
          <a:ext cx="7162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857450" y="3957641"/>
            <a:ext cx="7315200" cy="1219200"/>
          </a:xfrm>
          <a:prstGeom prst="rect">
            <a:avLst/>
          </a:prstGeom>
          <a:no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07/7/12/main" xmlns="" val="3054379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49"/>
          <p:cNvSpPr/>
          <p:nvPr/>
        </p:nvSpPr>
        <p:spPr bwMode="auto">
          <a:xfrm>
            <a:off x="5214942" y="4572008"/>
            <a:ext cx="1500198" cy="642942"/>
          </a:xfrm>
          <a:prstGeom prst="ellipse">
            <a:avLst/>
          </a:prstGeom>
          <a:solidFill>
            <a:schemeClr val="bg2">
              <a:lumMod val="60000"/>
              <a:lumOff val="40000"/>
              <a:alpha val="27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42" name="Rounded Rectangle 41"/>
          <p:cNvSpPr/>
          <p:nvPr/>
        </p:nvSpPr>
        <p:spPr bwMode="auto">
          <a:xfrm>
            <a:off x="1714480" y="3600451"/>
            <a:ext cx="2428892" cy="1000132"/>
          </a:xfrm>
          <a:prstGeom prst="roundRect">
            <a:avLst>
              <a:gd name="adj" fmla="val 1039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38" name="Oval 37"/>
          <p:cNvSpPr/>
          <p:nvPr/>
        </p:nvSpPr>
        <p:spPr bwMode="auto">
          <a:xfrm>
            <a:off x="428596" y="5429264"/>
            <a:ext cx="1500198" cy="642942"/>
          </a:xfrm>
          <a:prstGeom prst="ellipse">
            <a:avLst/>
          </a:prstGeom>
          <a:solidFill>
            <a:schemeClr val="bg2">
              <a:lumMod val="60000"/>
              <a:lumOff val="40000"/>
              <a:alpha val="27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37" name="Oval 36"/>
          <p:cNvSpPr/>
          <p:nvPr/>
        </p:nvSpPr>
        <p:spPr bwMode="auto">
          <a:xfrm>
            <a:off x="428596" y="2257417"/>
            <a:ext cx="1500198" cy="642942"/>
          </a:xfrm>
          <a:prstGeom prst="ellipse">
            <a:avLst/>
          </a:prstGeom>
          <a:solidFill>
            <a:schemeClr val="bg2">
              <a:lumMod val="60000"/>
              <a:lumOff val="40000"/>
              <a:alpha val="27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11" name="Title 10"/>
          <p:cNvSpPr>
            <a:spLocks noGrp="1"/>
          </p:cNvSpPr>
          <p:nvPr>
            <p:ph type="title"/>
          </p:nvPr>
        </p:nvSpPr>
        <p:spPr/>
        <p:txBody>
          <a:bodyPr>
            <a:normAutofit fontScale="90000"/>
          </a:bodyPr>
          <a:lstStyle/>
          <a:p>
            <a:r>
              <a:rPr lang="zh-CN" altLang="en-US" sz="5300" dirty="0" smtClean="0"/>
              <a:t>外部内容类型（</a:t>
            </a:r>
            <a:r>
              <a:rPr lang="en-US" altLang="zh-CN" sz="5300" dirty="0" smtClean="0"/>
              <a:t>ECT</a:t>
            </a:r>
            <a:r>
              <a:rPr lang="zh-CN" altLang="en-US" sz="5300" dirty="0" smtClean="0"/>
              <a:t>）</a:t>
            </a:r>
            <a:r>
              <a:rPr lang="en-US" dirty="0" smtClean="0"/>
              <a:t/>
            </a:r>
            <a:br>
              <a:rPr lang="en-US" dirty="0" smtClean="0"/>
            </a:br>
            <a:endParaRPr lang="en-US" sz="3600" dirty="0">
              <a:solidFill>
                <a:schemeClr val="tx2"/>
              </a:solidFill>
            </a:endParaRPr>
          </a:p>
        </p:txBody>
      </p:sp>
      <p:pic>
        <p:nvPicPr>
          <p:cNvPr id="28" name="Picture 8" descr="\\eventsql\dvd27\Clip_Installer\DVD_ART\Artwork_Imagery\HARDWARE_IMAGERY\Illustration - Misc Hardware\XML Icons\LCD flat panel and keyboard.png"/>
          <p:cNvPicPr>
            <a:picLocks noChangeAspect="1" noChangeArrowheads="1"/>
          </p:cNvPicPr>
          <p:nvPr/>
        </p:nvPicPr>
        <p:blipFill>
          <a:blip r:embed="rId3" cstate="print"/>
          <a:srcRect/>
          <a:stretch>
            <a:fillRect/>
          </a:stretch>
        </p:blipFill>
        <p:spPr bwMode="auto">
          <a:xfrm>
            <a:off x="776260" y="1783081"/>
            <a:ext cx="728662" cy="960776"/>
          </a:xfrm>
          <a:prstGeom prst="rect">
            <a:avLst/>
          </a:prstGeom>
          <a:noFill/>
        </p:spPr>
      </p:pic>
      <p:pic>
        <p:nvPicPr>
          <p:cNvPr id="30" name="Picture 10" descr="\\eventsql\dvd27\Clip_Installer\DVD_ART\Artwork_Imagery\HARDWARE_IMAGERY\Illustration - Misc Hardware\XML Icons\Server.png"/>
          <p:cNvPicPr>
            <a:picLocks noChangeAspect="1" noChangeArrowheads="1"/>
          </p:cNvPicPr>
          <p:nvPr/>
        </p:nvPicPr>
        <p:blipFill>
          <a:blip r:embed="rId4" cstate="print"/>
          <a:srcRect/>
          <a:stretch>
            <a:fillRect/>
          </a:stretch>
        </p:blipFill>
        <p:spPr bwMode="auto">
          <a:xfrm>
            <a:off x="785786" y="4981586"/>
            <a:ext cx="681985" cy="935627"/>
          </a:xfrm>
          <a:prstGeom prst="rect">
            <a:avLst/>
          </a:prstGeom>
          <a:noFill/>
        </p:spPr>
      </p:pic>
      <p:sp>
        <p:nvSpPr>
          <p:cNvPr id="31" name="Rounded Rectangle 30"/>
          <p:cNvSpPr/>
          <p:nvPr/>
        </p:nvSpPr>
        <p:spPr bwMode="auto">
          <a:xfrm>
            <a:off x="1714480" y="1928802"/>
            <a:ext cx="2428892" cy="1214446"/>
          </a:xfrm>
          <a:prstGeom prst="roundRect">
            <a:avLst>
              <a:gd name="adj" fmla="val 1039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32" name="Rounded Rectangle 31"/>
          <p:cNvSpPr/>
          <p:nvPr/>
        </p:nvSpPr>
        <p:spPr bwMode="auto">
          <a:xfrm>
            <a:off x="1714480" y="5072074"/>
            <a:ext cx="2428892" cy="1214446"/>
          </a:xfrm>
          <a:prstGeom prst="roundRect">
            <a:avLst>
              <a:gd name="adj" fmla="val 1039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33" name="TextBox 32"/>
          <p:cNvSpPr txBox="1"/>
          <p:nvPr/>
        </p:nvSpPr>
        <p:spPr>
          <a:xfrm>
            <a:off x="1857356" y="2071678"/>
            <a:ext cx="2143140" cy="276999"/>
          </a:xfrm>
          <a:prstGeom prst="rect">
            <a:avLst/>
          </a:prstGeom>
          <a:noFill/>
        </p:spPr>
        <p:txBody>
          <a:bodyPr wrap="square" lIns="0" tIns="0" rIns="0" bIns="0" rtlCol="0">
            <a:spAutoFit/>
          </a:bodyPr>
          <a:lstStyle/>
          <a:p>
            <a:pPr algn="ctr"/>
            <a:r>
              <a:rPr lang="en-NZ" dirty="0" smtClean="0">
                <a:solidFill>
                  <a:schemeClr val="bg1"/>
                </a:solidFill>
              </a:rPr>
              <a:t>Office </a:t>
            </a:r>
            <a:r>
              <a:rPr lang="zh-CN" altLang="en-US" dirty="0" smtClean="0">
                <a:solidFill>
                  <a:schemeClr val="bg1"/>
                </a:solidFill>
              </a:rPr>
              <a:t>客户端</a:t>
            </a:r>
            <a:endParaRPr lang="en-NZ" dirty="0" smtClean="0">
              <a:solidFill>
                <a:schemeClr val="bg1"/>
              </a:solidFill>
            </a:endParaRPr>
          </a:p>
        </p:txBody>
      </p:sp>
      <p:sp>
        <p:nvSpPr>
          <p:cNvPr id="36" name="TextBox 35"/>
          <p:cNvSpPr txBox="1"/>
          <p:nvPr/>
        </p:nvSpPr>
        <p:spPr>
          <a:xfrm>
            <a:off x="1857356" y="5890458"/>
            <a:ext cx="2143140" cy="276999"/>
          </a:xfrm>
          <a:prstGeom prst="rect">
            <a:avLst/>
          </a:prstGeom>
          <a:noFill/>
        </p:spPr>
        <p:txBody>
          <a:bodyPr wrap="square" lIns="0" tIns="0" rIns="0" bIns="0" rtlCol="0">
            <a:spAutoFit/>
          </a:bodyPr>
          <a:lstStyle/>
          <a:p>
            <a:pPr algn="ctr"/>
            <a:r>
              <a:rPr lang="en-NZ" dirty="0" smtClean="0">
                <a:solidFill>
                  <a:schemeClr val="bg1"/>
                </a:solidFill>
              </a:rPr>
              <a:t>SharePoint</a:t>
            </a:r>
          </a:p>
        </p:txBody>
      </p:sp>
      <p:sp>
        <p:nvSpPr>
          <p:cNvPr id="40" name="Rounded Rectangle 39"/>
          <p:cNvSpPr/>
          <p:nvPr/>
        </p:nvSpPr>
        <p:spPr bwMode="auto">
          <a:xfrm>
            <a:off x="6000760" y="3495675"/>
            <a:ext cx="2428892" cy="1214446"/>
          </a:xfrm>
          <a:prstGeom prst="roundRect">
            <a:avLst>
              <a:gd name="adj" fmla="val 1039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bg1"/>
              </a:solidFill>
            </a:endParaRPr>
          </a:p>
        </p:txBody>
      </p:sp>
      <p:sp>
        <p:nvSpPr>
          <p:cNvPr id="41" name="TextBox 40"/>
          <p:cNvSpPr txBox="1"/>
          <p:nvPr/>
        </p:nvSpPr>
        <p:spPr>
          <a:xfrm>
            <a:off x="1857356" y="3929066"/>
            <a:ext cx="2143140" cy="276999"/>
          </a:xfrm>
          <a:prstGeom prst="rect">
            <a:avLst/>
          </a:prstGeom>
          <a:noFill/>
        </p:spPr>
        <p:txBody>
          <a:bodyPr wrap="square" lIns="0" tIns="0" rIns="0" bIns="0" rtlCol="0">
            <a:spAutoFit/>
          </a:bodyPr>
          <a:lstStyle/>
          <a:p>
            <a:pPr algn="ctr"/>
            <a:r>
              <a:rPr lang="zh-CN" altLang="en-US" dirty="0" smtClean="0">
                <a:solidFill>
                  <a:schemeClr val="bg1"/>
                </a:solidFill>
              </a:rPr>
              <a:t>外部内容类型</a:t>
            </a:r>
            <a:r>
              <a:rPr lang="en-NZ" dirty="0" smtClean="0">
                <a:solidFill>
                  <a:schemeClr val="bg1"/>
                </a:solidFill>
              </a:rPr>
              <a:t> (ECT)</a:t>
            </a:r>
          </a:p>
        </p:txBody>
      </p:sp>
      <p:sp>
        <p:nvSpPr>
          <p:cNvPr id="44" name="TextBox 43"/>
          <p:cNvSpPr txBox="1"/>
          <p:nvPr/>
        </p:nvSpPr>
        <p:spPr>
          <a:xfrm>
            <a:off x="6143636" y="3657601"/>
            <a:ext cx="2143140" cy="1477328"/>
          </a:xfrm>
          <a:prstGeom prst="rect">
            <a:avLst/>
          </a:prstGeom>
          <a:noFill/>
        </p:spPr>
        <p:txBody>
          <a:bodyPr wrap="square" lIns="0" tIns="0" rIns="0" bIns="0" rtlCol="0">
            <a:spAutoFit/>
          </a:bodyPr>
          <a:lstStyle/>
          <a:p>
            <a:pPr algn="ctr"/>
            <a:r>
              <a:rPr lang="zh-CN" altLang="en-US" dirty="0" smtClean="0">
                <a:solidFill>
                  <a:schemeClr val="bg1"/>
                </a:solidFill>
              </a:rPr>
              <a:t>外部数据源</a:t>
            </a:r>
            <a:endParaRPr lang="en-NZ" dirty="0" smtClean="0">
              <a:solidFill>
                <a:schemeClr val="bg1"/>
              </a:solidFill>
            </a:endParaRPr>
          </a:p>
          <a:p>
            <a:pPr algn="ctr"/>
            <a:r>
              <a:rPr lang="en-US" sz="1400" dirty="0" smtClean="0">
                <a:solidFill>
                  <a:schemeClr val="bg1"/>
                </a:solidFill>
              </a:rPr>
              <a:t>(Web Service, DB, </a:t>
            </a:r>
            <a:r>
              <a:rPr lang="en-US" sz="1400" dirty="0" err="1" smtClean="0">
                <a:solidFill>
                  <a:schemeClr val="bg1"/>
                </a:solidFill>
              </a:rPr>
              <a:t>.Net</a:t>
            </a:r>
            <a:r>
              <a:rPr lang="en-US" sz="1400" dirty="0" smtClean="0">
                <a:solidFill>
                  <a:schemeClr val="bg1"/>
                </a:solidFill>
              </a:rPr>
              <a:t> object, LOB system, Web 2.0 service, etc.)</a:t>
            </a:r>
          </a:p>
          <a:p>
            <a:pPr algn="ctr"/>
            <a:endParaRPr lang="en-NZ" dirty="0" smtClean="0">
              <a:solidFill>
                <a:schemeClr val="bg1"/>
              </a:solidFill>
            </a:endParaRPr>
          </a:p>
          <a:p>
            <a:pPr algn="ctr"/>
            <a:endParaRPr lang="en-NZ" dirty="0" smtClean="0">
              <a:solidFill>
                <a:schemeClr val="bg1"/>
              </a:solidFill>
            </a:endParaRPr>
          </a:p>
        </p:txBody>
      </p:sp>
      <p:cxnSp>
        <p:nvCxnSpPr>
          <p:cNvPr id="48" name="Straight Connector 47"/>
          <p:cNvCxnSpPr/>
          <p:nvPr/>
        </p:nvCxnSpPr>
        <p:spPr>
          <a:xfrm>
            <a:off x="4152897" y="4071942"/>
            <a:ext cx="1785950" cy="1588"/>
          </a:xfrm>
          <a:prstGeom prst="line">
            <a:avLst/>
          </a:prstGeom>
          <a:ln w="53975">
            <a:solidFill>
              <a:schemeClr val="tx1"/>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050" name="Picture 2" descr="C:\Documents and Settings\michelleo\Desktop\MS Icons from DVD\services icon cube.png"/>
          <p:cNvPicPr>
            <a:picLocks noChangeAspect="1" noChangeArrowheads="1"/>
          </p:cNvPicPr>
          <p:nvPr/>
        </p:nvPicPr>
        <p:blipFill>
          <a:blip r:embed="rId5" cstate="print"/>
          <a:srcRect/>
          <a:stretch>
            <a:fillRect/>
          </a:stretch>
        </p:blipFill>
        <p:spPr bwMode="auto">
          <a:xfrm>
            <a:off x="5643570" y="4357694"/>
            <a:ext cx="593120" cy="681035"/>
          </a:xfrm>
          <a:prstGeom prst="rect">
            <a:avLst/>
          </a:prstGeom>
          <a:noFill/>
        </p:spPr>
      </p:pic>
      <p:sp>
        <p:nvSpPr>
          <p:cNvPr id="51" name="Rounded Rectangle 50"/>
          <p:cNvSpPr/>
          <p:nvPr/>
        </p:nvSpPr>
        <p:spPr bwMode="auto">
          <a:xfrm>
            <a:off x="1857356" y="2500306"/>
            <a:ext cx="2143140" cy="500066"/>
          </a:xfrm>
          <a:prstGeom prst="roundRect">
            <a:avLst>
              <a:gd name="adj" fmla="val 1039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52" name="Rounded Rectangle 51"/>
          <p:cNvSpPr/>
          <p:nvPr/>
        </p:nvSpPr>
        <p:spPr bwMode="auto">
          <a:xfrm>
            <a:off x="1843068" y="5191137"/>
            <a:ext cx="2143140" cy="500066"/>
          </a:xfrm>
          <a:prstGeom prst="roundRect">
            <a:avLst>
              <a:gd name="adj" fmla="val 1039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cxnSp>
        <p:nvCxnSpPr>
          <p:cNvPr id="53" name="Straight Connector 52"/>
          <p:cNvCxnSpPr/>
          <p:nvPr/>
        </p:nvCxnSpPr>
        <p:spPr>
          <a:xfrm rot="5400000">
            <a:off x="2536811" y="3311524"/>
            <a:ext cx="642942" cy="1588"/>
          </a:xfrm>
          <a:prstGeom prst="line">
            <a:avLst/>
          </a:prstGeom>
          <a:ln w="53975">
            <a:solidFill>
              <a:schemeClr val="tx1"/>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2536811" y="4883160"/>
            <a:ext cx="642942" cy="1588"/>
          </a:xfrm>
          <a:prstGeom prst="line">
            <a:avLst/>
          </a:prstGeom>
          <a:ln w="53975">
            <a:solidFill>
              <a:schemeClr val="tx1"/>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785918" y="2604310"/>
            <a:ext cx="2143140" cy="276999"/>
          </a:xfrm>
          <a:prstGeom prst="rect">
            <a:avLst/>
          </a:prstGeom>
          <a:noFill/>
        </p:spPr>
        <p:txBody>
          <a:bodyPr wrap="square" lIns="0" tIns="0" rIns="0" bIns="0" rtlCol="0">
            <a:spAutoFit/>
          </a:bodyPr>
          <a:lstStyle/>
          <a:p>
            <a:pPr algn="ctr"/>
            <a:r>
              <a:rPr lang="en-NZ" dirty="0" smtClean="0">
                <a:solidFill>
                  <a:schemeClr val="bg1"/>
                </a:solidFill>
              </a:rPr>
              <a:t>BCS</a:t>
            </a:r>
          </a:p>
        </p:txBody>
      </p:sp>
      <p:sp>
        <p:nvSpPr>
          <p:cNvPr id="59" name="TextBox 58"/>
          <p:cNvSpPr txBox="1"/>
          <p:nvPr/>
        </p:nvSpPr>
        <p:spPr>
          <a:xfrm>
            <a:off x="1790681" y="5314963"/>
            <a:ext cx="2143140" cy="276999"/>
          </a:xfrm>
          <a:prstGeom prst="rect">
            <a:avLst/>
          </a:prstGeom>
          <a:noFill/>
        </p:spPr>
        <p:txBody>
          <a:bodyPr wrap="square" lIns="0" tIns="0" rIns="0" bIns="0" rtlCol="0">
            <a:spAutoFit/>
          </a:bodyPr>
          <a:lstStyle/>
          <a:p>
            <a:pPr algn="ctr"/>
            <a:r>
              <a:rPr lang="en-NZ" dirty="0" smtClean="0">
                <a:solidFill>
                  <a:schemeClr val="bg1"/>
                </a:solidFill>
              </a:rPr>
              <a:t>BCS</a:t>
            </a:r>
          </a:p>
        </p:txBody>
      </p:sp>
      <p:sp>
        <p:nvSpPr>
          <p:cNvPr id="60" name="Rectangle 59"/>
          <p:cNvSpPr/>
          <p:nvPr/>
        </p:nvSpPr>
        <p:spPr>
          <a:xfrm>
            <a:off x="4500562" y="5429264"/>
            <a:ext cx="4114800" cy="646331"/>
          </a:xfrm>
          <a:prstGeom prst="rect">
            <a:avLst/>
          </a:prstGeom>
        </p:spPr>
        <p:txBody>
          <a:bodyPr wrap="square">
            <a:spAutoFit/>
          </a:bodyPr>
          <a:lstStyle/>
          <a:p>
            <a:r>
              <a:rPr lang="en-US" dirty="0" smtClean="0"/>
              <a:t>BCS</a:t>
            </a:r>
            <a:r>
              <a:rPr lang="zh-CN" altLang="en-US" dirty="0" smtClean="0"/>
              <a:t>解决方案依赖于</a:t>
            </a:r>
            <a:r>
              <a:rPr lang="en-US" altLang="zh-CN" dirty="0" smtClean="0"/>
              <a:t>ECT</a:t>
            </a:r>
            <a:r>
              <a:rPr lang="zh-CN" altLang="en-US" dirty="0" smtClean="0"/>
              <a:t>，以将外部数据集成到</a:t>
            </a:r>
            <a:r>
              <a:rPr lang="en-US" altLang="zh-CN" dirty="0" smtClean="0"/>
              <a:t>Office</a:t>
            </a:r>
            <a:r>
              <a:rPr lang="zh-CN" altLang="en-US" dirty="0" smtClean="0"/>
              <a:t>客户端与</a:t>
            </a:r>
            <a:r>
              <a:rPr lang="en-US" altLang="zh-CN" dirty="0" smtClean="0"/>
              <a:t>SharePoint</a:t>
            </a:r>
            <a:endParaRPr lang="en-US" dirty="0"/>
          </a:p>
        </p:txBody>
      </p:sp>
      <p:sp>
        <p:nvSpPr>
          <p:cNvPr id="61" name="Rounded Rectangular Callout 60"/>
          <p:cNvSpPr/>
          <p:nvPr/>
        </p:nvSpPr>
        <p:spPr bwMode="auto">
          <a:xfrm>
            <a:off x="4286248" y="1500174"/>
            <a:ext cx="4143404" cy="1857388"/>
          </a:xfrm>
          <a:prstGeom prst="wedgeRoundRectCallout">
            <a:avLst>
              <a:gd name="adj1" fmla="val -56005"/>
              <a:gd name="adj2" fmla="val 68140"/>
              <a:gd name="adj3" fmla="val 16667"/>
            </a:avLst>
          </a:prstGeom>
          <a:ln>
            <a:headEnd type="none" w="med" len="med"/>
            <a:tailEnd type="none" w="med" len="med"/>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62" name="TextBox 61"/>
          <p:cNvSpPr txBox="1"/>
          <p:nvPr/>
        </p:nvSpPr>
        <p:spPr>
          <a:xfrm>
            <a:off x="4538662" y="1671625"/>
            <a:ext cx="3643338" cy="1600438"/>
          </a:xfrm>
          <a:prstGeom prst="rect">
            <a:avLst/>
          </a:prstGeom>
          <a:noFill/>
        </p:spPr>
        <p:txBody>
          <a:bodyPr wrap="square" lIns="0" tIns="0" rIns="0" bIns="0" rtlCol="0">
            <a:spAutoFit/>
          </a:bodyPr>
          <a:lstStyle/>
          <a:p>
            <a:r>
              <a:rPr lang="zh-CN" altLang="en-US" dirty="0" smtClean="0"/>
              <a:t>描述了外部数据源的架构与数据访问方式，以及在</a:t>
            </a:r>
            <a:r>
              <a:rPr lang="en-US" altLang="zh-CN" dirty="0" smtClean="0"/>
              <a:t>Office</a:t>
            </a:r>
            <a:r>
              <a:rPr lang="zh-CN" altLang="en-US" dirty="0" smtClean="0"/>
              <a:t>客户端与</a:t>
            </a:r>
            <a:r>
              <a:rPr lang="en-US" altLang="zh-CN" dirty="0" smtClean="0"/>
              <a:t>SharePoint</a:t>
            </a:r>
            <a:r>
              <a:rPr lang="zh-CN" altLang="en-US" dirty="0" smtClean="0"/>
              <a:t>中可以对数据进行的操作</a:t>
            </a:r>
            <a:endParaRPr lang="en-US" altLang="zh-CN" dirty="0" smtClean="0"/>
          </a:p>
          <a:p>
            <a:endParaRPr lang="en-US" sz="1600" dirty="0" smtClean="0"/>
          </a:p>
          <a:p>
            <a:r>
              <a:rPr lang="en-US" sz="1600" dirty="0" smtClean="0"/>
              <a:t>*</a:t>
            </a:r>
            <a:r>
              <a:rPr lang="zh-CN" altLang="en-US" sz="1600" dirty="0" smtClean="0"/>
              <a:t> </a:t>
            </a:r>
            <a:r>
              <a:rPr lang="en-US" altLang="zh-CN" sz="1600" dirty="0" smtClean="0"/>
              <a:t>2007</a:t>
            </a:r>
            <a:r>
              <a:rPr lang="zh-CN" altLang="en-US" sz="1600" dirty="0" smtClean="0"/>
              <a:t>版本中被称为</a:t>
            </a:r>
            <a:r>
              <a:rPr lang="en-US" sz="1600" dirty="0" smtClean="0"/>
              <a:t>BDC </a:t>
            </a:r>
            <a:r>
              <a:rPr lang="zh-CN" altLang="en-US" sz="1600" dirty="0" smtClean="0"/>
              <a:t>实体</a:t>
            </a:r>
            <a:endParaRPr lang="en-US" sz="1600" dirty="0" smtClean="0"/>
          </a:p>
          <a:p>
            <a:endParaRPr lang="en-NZ" dirty="0" err="1" smtClean="0"/>
          </a:p>
        </p:txBody>
      </p:sp>
      <p:sp>
        <p:nvSpPr>
          <p:cNvPr id="2" name="Rectangle 1"/>
          <p:cNvSpPr/>
          <p:nvPr/>
        </p:nvSpPr>
        <p:spPr>
          <a:xfrm>
            <a:off x="500034" y="1071546"/>
            <a:ext cx="3608680" cy="523220"/>
          </a:xfrm>
          <a:prstGeom prst="rect">
            <a:avLst/>
          </a:prstGeom>
        </p:spPr>
        <p:txBody>
          <a:bodyPr wrap="none">
            <a:spAutoFit/>
          </a:bodyPr>
          <a:lstStyle/>
          <a:p>
            <a:r>
              <a:rPr lang="en-US" sz="2800" dirty="0" smtClean="0">
                <a:solidFill>
                  <a:schemeClr val="tx2"/>
                </a:solidFill>
              </a:rPr>
              <a:t>BCS</a:t>
            </a:r>
            <a:r>
              <a:rPr lang="zh-CN" altLang="en-US" sz="2800" dirty="0" smtClean="0">
                <a:solidFill>
                  <a:schemeClr val="tx2"/>
                </a:solidFill>
              </a:rPr>
              <a:t>中的一个核心概念</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2000"/>
                                        <p:tgtEl>
                                          <p:spTgt spid="2050"/>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20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20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2000"/>
                                        <p:tgtEl>
                                          <p:spTgt spid="62"/>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2000"/>
                                        <p:tgtEl>
                                          <p:spTgt spid="4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20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2000"/>
                                        <p:tgtEl>
                                          <p:spTgt spid="5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2000"/>
                                        <p:tgtEl>
                                          <p:spTgt spid="58"/>
                                        </p:tgtEl>
                                      </p:cBhvr>
                                    </p:animEffect>
                                  </p:childTnLst>
                                </p:cTn>
                              </p:par>
                              <p:par>
                                <p:cTn id="41" presetID="10"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2000"/>
                                        <p:tgtEl>
                                          <p:spTgt spid="5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20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20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2000"/>
                                        <p:tgtEl>
                                          <p:spTgt spid="5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0"/>
                                        <p:tgtEl>
                                          <p:spTgt spid="5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2000"/>
                                        <p:tgtEl>
                                          <p:spTgt spid="36"/>
                                        </p:tgtEl>
                                      </p:cBhvr>
                                    </p:animEffect>
                                  </p:childTnLst>
                                </p:cTn>
                              </p:par>
                              <p:par>
                                <p:cTn id="59" presetID="10" presetClass="entr" presetSubtype="0" fill="hold"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2000"/>
                                        <p:tgtEl>
                                          <p:spTgt spid="57"/>
                                        </p:tgtEl>
                                      </p:cBhvr>
                                    </p:animEffect>
                                  </p:childTnLst>
                                </p:cTn>
                              </p:par>
                              <p:par>
                                <p:cTn id="62" presetID="1" presetClass="entr" presetSubtype="0"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60"/>
                                        </p:tgtEl>
                                        <p:attrNameLst>
                                          <p:attrName>style.visibility</p:attrName>
                                        </p:attrNameLst>
                                      </p:cBhvr>
                                      <p:to>
                                        <p:strVal val="visible"/>
                                      </p:to>
                                    </p:set>
                                  </p:childTnLst>
                                </p:cTn>
                              </p:par>
                              <p:par>
                                <p:cTn id="74" presetID="10" presetClass="entr" presetSubtype="0" fill="hold" grpId="0" nodeType="with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fade">
                                      <p:cBhvr>
                                        <p:cTn id="7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2" grpId="0" animBg="1"/>
      <p:bldP spid="38" grpId="0" animBg="1"/>
      <p:bldP spid="37" grpId="0" animBg="1"/>
      <p:bldP spid="31" grpId="0" animBg="1"/>
      <p:bldP spid="32" grpId="0" animBg="1"/>
      <p:bldP spid="33" grpId="0"/>
      <p:bldP spid="36" grpId="0"/>
      <p:bldP spid="40" grpId="0" animBg="1"/>
      <p:bldP spid="41" grpId="0"/>
      <p:bldP spid="44" grpId="0"/>
      <p:bldP spid="51" grpId="0" animBg="1"/>
      <p:bldP spid="52" grpId="0" animBg="1"/>
      <p:bldP spid="58" grpId="0"/>
      <p:bldP spid="59" grpId="0"/>
      <p:bldP spid="60" grpId="0"/>
      <p:bldP spid="61" grpId="0" animBg="1"/>
      <p:bldP spid="6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4929190" y="2786058"/>
            <a:ext cx="3857652" cy="3714776"/>
          </a:xfrm>
          <a:prstGeom prst="roundRect">
            <a:avLst>
              <a:gd name="adj" fmla="val 3659"/>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22" name="Rounded Rectangle 21"/>
          <p:cNvSpPr/>
          <p:nvPr/>
        </p:nvSpPr>
        <p:spPr bwMode="auto">
          <a:xfrm>
            <a:off x="500034" y="2786058"/>
            <a:ext cx="3857652" cy="3714776"/>
          </a:xfrm>
          <a:prstGeom prst="roundRect">
            <a:avLst>
              <a:gd name="adj" fmla="val 3659"/>
            </a:avLst>
          </a:prstGeom>
          <a:gradFill>
            <a:gsLst>
              <a:gs pos="0">
                <a:schemeClr val="accent3">
                  <a:shade val="45000"/>
                  <a:satMod val="155000"/>
                </a:schemeClr>
              </a:gs>
              <a:gs pos="0">
                <a:schemeClr val="accent3">
                  <a:lumMod val="75000"/>
                </a:schemeClr>
              </a:gs>
              <a:gs pos="100000">
                <a:schemeClr val="accent3">
                  <a:shade val="95000"/>
                  <a:satMod val="150000"/>
                </a:schemeClr>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18" name="Oval 17"/>
          <p:cNvSpPr/>
          <p:nvPr/>
        </p:nvSpPr>
        <p:spPr bwMode="auto">
          <a:xfrm>
            <a:off x="4929190" y="1500174"/>
            <a:ext cx="3695728" cy="1000132"/>
          </a:xfrm>
          <a:prstGeom prst="ellipse">
            <a:avLst/>
          </a:prstGeom>
          <a:solidFill>
            <a:schemeClr val="bg2">
              <a:lumMod val="60000"/>
              <a:lumOff val="40000"/>
              <a:alpha val="27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17" name="Oval 16"/>
          <p:cNvSpPr/>
          <p:nvPr/>
        </p:nvSpPr>
        <p:spPr bwMode="auto">
          <a:xfrm>
            <a:off x="552422" y="1500174"/>
            <a:ext cx="3695728" cy="1000132"/>
          </a:xfrm>
          <a:prstGeom prst="ellipse">
            <a:avLst/>
          </a:prstGeom>
          <a:solidFill>
            <a:schemeClr val="bg2">
              <a:lumMod val="60000"/>
              <a:lumOff val="40000"/>
              <a:alpha val="27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2" name="Title 1"/>
          <p:cNvSpPr>
            <a:spLocks noGrp="1"/>
          </p:cNvSpPr>
          <p:nvPr>
            <p:ph type="title"/>
          </p:nvPr>
        </p:nvSpPr>
        <p:spPr>
          <a:xfrm>
            <a:off x="381000" y="204765"/>
            <a:ext cx="8382000" cy="664797"/>
          </a:xfrm>
        </p:spPr>
        <p:txBody>
          <a:bodyPr>
            <a:normAutofit fontScale="90000"/>
          </a:bodyPr>
          <a:lstStyle/>
          <a:p>
            <a:r>
              <a:rPr lang="zh-CN" altLang="en-US" dirty="0" smtClean="0"/>
              <a:t>解决方案的类型、面向对象、工具</a:t>
            </a:r>
            <a:endParaRPr lang="en-US" dirty="0"/>
          </a:p>
        </p:txBody>
      </p:sp>
      <p:pic>
        <p:nvPicPr>
          <p:cNvPr id="11" name="Picture 5" descr="\\eventsql\dvd27\Clip_Installer\DVD_ART\Artwork_Imagery\HARDWARE_IMAGERY\Illustration - Misc Hardware\XML Icons\user business man.png"/>
          <p:cNvPicPr>
            <a:picLocks noChangeAspect="1" noChangeArrowheads="1"/>
          </p:cNvPicPr>
          <p:nvPr/>
        </p:nvPicPr>
        <p:blipFill>
          <a:blip r:embed="rId3" cstate="print"/>
          <a:srcRect/>
          <a:stretch>
            <a:fillRect/>
          </a:stretch>
        </p:blipFill>
        <p:spPr bwMode="auto">
          <a:xfrm>
            <a:off x="3143240" y="1142984"/>
            <a:ext cx="645280" cy="857256"/>
          </a:xfrm>
          <a:prstGeom prst="rect">
            <a:avLst/>
          </a:prstGeom>
          <a:noFill/>
        </p:spPr>
      </p:pic>
      <p:pic>
        <p:nvPicPr>
          <p:cNvPr id="12" name="Picture 2" descr="\\eventsql\dvd27\Clip_Installer\DVD_ART\Artwork_Imagery\HARDWARE_IMAGERY\Illustration - Misc Hardware\XML Icons\user business casual man.png"/>
          <p:cNvPicPr>
            <a:picLocks noChangeAspect="1" noChangeArrowheads="1"/>
          </p:cNvPicPr>
          <p:nvPr/>
        </p:nvPicPr>
        <p:blipFill>
          <a:blip r:embed="rId4" cstate="print"/>
          <a:srcRect/>
          <a:stretch>
            <a:fillRect/>
          </a:stretch>
        </p:blipFill>
        <p:spPr bwMode="auto">
          <a:xfrm>
            <a:off x="7572396" y="1142984"/>
            <a:ext cx="660570" cy="877569"/>
          </a:xfrm>
          <a:prstGeom prst="rect">
            <a:avLst/>
          </a:prstGeom>
          <a:noFill/>
        </p:spPr>
      </p:pic>
      <p:sp>
        <p:nvSpPr>
          <p:cNvPr id="3" name="TextBox 2"/>
          <p:cNvSpPr txBox="1"/>
          <p:nvPr/>
        </p:nvSpPr>
        <p:spPr>
          <a:xfrm>
            <a:off x="571472" y="1500174"/>
            <a:ext cx="2143140" cy="677108"/>
          </a:xfrm>
          <a:prstGeom prst="rect">
            <a:avLst/>
          </a:prstGeom>
          <a:noFill/>
        </p:spPr>
        <p:txBody>
          <a:bodyPr wrap="square" lIns="0" tIns="0" rIns="0" bIns="0" rtlCol="0">
            <a:spAutoFit/>
          </a:bodyPr>
          <a:lstStyle/>
          <a:p>
            <a:pPr lvl="0" algn="ctr"/>
            <a:r>
              <a:rPr lang="zh-CN" altLang="en-US" sz="2800" b="1" dirty="0" smtClean="0">
                <a:solidFill>
                  <a:schemeClr val="accent3">
                    <a:lumMod val="60000"/>
                    <a:lumOff val="40000"/>
                  </a:schemeClr>
                </a:solidFill>
                <a:effectLst>
                  <a:outerShdw blurRad="38100" dist="38100" dir="2700000" algn="tl">
                    <a:srgbClr val="000000">
                      <a:alpha val="43137"/>
                    </a:srgbClr>
                  </a:outerShdw>
                </a:effectLst>
              </a:rPr>
              <a:t>简单解决方案</a:t>
            </a:r>
            <a:endParaRPr lang="en-US" sz="2800" b="1" dirty="0">
              <a:solidFill>
                <a:schemeClr val="accent3">
                  <a:lumMod val="60000"/>
                  <a:lumOff val="40000"/>
                </a:schemeClr>
              </a:solidFill>
              <a:effectLst>
                <a:outerShdw blurRad="38100" dist="38100" dir="2700000" algn="tl">
                  <a:srgbClr val="000000">
                    <a:alpha val="43137"/>
                  </a:srgbClr>
                </a:outerShdw>
              </a:effectLst>
            </a:endParaRPr>
          </a:p>
          <a:p>
            <a:pPr algn="ctr"/>
            <a:endParaRPr lang="en-US" sz="1600" b="1" dirty="0" err="1"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19" name="TextBox 18"/>
          <p:cNvSpPr txBox="1"/>
          <p:nvPr/>
        </p:nvSpPr>
        <p:spPr>
          <a:xfrm>
            <a:off x="4929190" y="1571612"/>
            <a:ext cx="2428892" cy="430887"/>
          </a:xfrm>
          <a:prstGeom prst="rect">
            <a:avLst/>
          </a:prstGeom>
          <a:noFill/>
        </p:spPr>
        <p:txBody>
          <a:bodyPr wrap="square" lIns="0" tIns="0" rIns="0" bIns="0" rtlCol="0">
            <a:spAutoFit/>
          </a:bodyPr>
          <a:lstStyle/>
          <a:p>
            <a:pPr lvl="0" algn="ctr"/>
            <a:r>
              <a:rPr lang="zh-CN" altLang="en-US" sz="2800" b="1" dirty="0" smtClean="0">
                <a:solidFill>
                  <a:schemeClr val="accent2"/>
                </a:solidFill>
                <a:effectLst>
                  <a:outerShdw blurRad="38100" dist="38100" dir="2700000" algn="tl">
                    <a:srgbClr val="000000">
                      <a:alpha val="43137"/>
                    </a:srgbClr>
                  </a:outerShdw>
                </a:effectLst>
              </a:rPr>
              <a:t>高级解决方案</a:t>
            </a:r>
            <a:endParaRPr lang="en-US" sz="1600" b="1" dirty="0" err="1"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20" name="TextBox 19"/>
          <p:cNvSpPr txBox="1"/>
          <p:nvPr/>
        </p:nvSpPr>
        <p:spPr>
          <a:xfrm>
            <a:off x="431938" y="2071678"/>
            <a:ext cx="3997185" cy="646331"/>
          </a:xfrm>
          <a:prstGeom prst="rect">
            <a:avLst/>
          </a:prstGeom>
          <a:noFill/>
        </p:spPr>
        <p:txBody>
          <a:bodyPr wrap="square" rtlCol="0">
            <a:spAutoFit/>
          </a:bodyPr>
          <a:lstStyle/>
          <a:p>
            <a:r>
              <a:rPr lang="zh-CN" altLang="en-US" dirty="0" smtClean="0">
                <a:latin typeface="Segoe UI" pitchFamily="34" charset="0"/>
                <a:ea typeface="+mj-ea"/>
                <a:cs typeface="+mj-cs"/>
              </a:rPr>
              <a:t>高级用户</a:t>
            </a:r>
            <a:r>
              <a:rPr lang="en-US" altLang="zh-CN" dirty="0" smtClean="0">
                <a:latin typeface="Segoe UI" pitchFamily="34" charset="0"/>
                <a:ea typeface="+mj-ea"/>
                <a:cs typeface="+mj-cs"/>
              </a:rPr>
              <a:t>/</a:t>
            </a:r>
            <a:r>
              <a:rPr lang="zh-CN" altLang="en-US" dirty="0" smtClean="0">
                <a:latin typeface="Segoe UI" pitchFamily="34" charset="0"/>
                <a:ea typeface="+mj-ea"/>
                <a:cs typeface="+mj-cs"/>
              </a:rPr>
              <a:t>管理员</a:t>
            </a:r>
            <a:r>
              <a:rPr lang="en-US" altLang="zh-CN" dirty="0" smtClean="0">
                <a:latin typeface="Segoe UI" pitchFamily="34" charset="0"/>
                <a:ea typeface="+mj-ea"/>
                <a:cs typeface="+mj-cs"/>
              </a:rPr>
              <a:t>/</a:t>
            </a:r>
          </a:p>
          <a:p>
            <a:r>
              <a:rPr lang="zh-CN" altLang="en-US" dirty="0" smtClean="0">
                <a:latin typeface="Segoe UI" pitchFamily="34" charset="0"/>
                <a:ea typeface="+mj-ea"/>
                <a:cs typeface="+mj-cs"/>
              </a:rPr>
              <a:t>开发人员</a:t>
            </a:r>
            <a:endParaRPr lang="en-US" dirty="0">
              <a:latin typeface="Segoe UI" pitchFamily="34" charset="0"/>
              <a:ea typeface="+mj-ea"/>
              <a:cs typeface="+mj-cs"/>
            </a:endParaRPr>
          </a:p>
        </p:txBody>
      </p:sp>
      <p:sp>
        <p:nvSpPr>
          <p:cNvPr id="21" name="TextBox 20"/>
          <p:cNvSpPr txBox="1"/>
          <p:nvPr/>
        </p:nvSpPr>
        <p:spPr>
          <a:xfrm>
            <a:off x="5072066" y="2214554"/>
            <a:ext cx="1107996" cy="369332"/>
          </a:xfrm>
          <a:prstGeom prst="rect">
            <a:avLst/>
          </a:prstGeom>
          <a:noFill/>
        </p:spPr>
        <p:txBody>
          <a:bodyPr wrap="none" rtlCol="0">
            <a:spAutoFit/>
          </a:bodyPr>
          <a:lstStyle/>
          <a:p>
            <a:r>
              <a:rPr lang="zh-CN" altLang="en-US" dirty="0" smtClean="0">
                <a:latin typeface="Segoe UI" pitchFamily="34" charset="0"/>
                <a:ea typeface="+mj-ea"/>
                <a:cs typeface="+mj-cs"/>
              </a:rPr>
              <a:t>开发人员</a:t>
            </a:r>
            <a:endParaRPr lang="en-US" sz="1400" dirty="0">
              <a:latin typeface="Segoe UI" pitchFamily="34" charset="0"/>
              <a:ea typeface="+mj-ea"/>
              <a:cs typeface="+mj-cs"/>
            </a:endParaRPr>
          </a:p>
        </p:txBody>
      </p:sp>
      <p:sp>
        <p:nvSpPr>
          <p:cNvPr id="23" name="Rounded Rectangle 22"/>
          <p:cNvSpPr/>
          <p:nvPr/>
        </p:nvSpPr>
        <p:spPr bwMode="auto">
          <a:xfrm>
            <a:off x="2928926" y="2071678"/>
            <a:ext cx="1255067" cy="500066"/>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gradFill>
                  <a:gsLst>
                    <a:gs pos="0">
                      <a:srgbClr val="FFFFFF"/>
                    </a:gs>
                    <a:gs pos="100000">
                      <a:srgbClr val="FFFFFF"/>
                    </a:gs>
                  </a:gsLst>
                  <a:lin ang="5400000" scaled="0"/>
                </a:gradFill>
                <a:latin typeface="Segoe UI" pitchFamily="34" charset="0"/>
              </a:rPr>
              <a:t>SharePoint Designer</a:t>
            </a:r>
          </a:p>
        </p:txBody>
      </p:sp>
      <p:sp>
        <p:nvSpPr>
          <p:cNvPr id="24" name="Rounded Rectangle 23"/>
          <p:cNvSpPr/>
          <p:nvPr/>
        </p:nvSpPr>
        <p:spPr bwMode="auto">
          <a:xfrm>
            <a:off x="7263846" y="2071678"/>
            <a:ext cx="1255067" cy="50006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gradFill>
                  <a:gsLst>
                    <a:gs pos="0">
                      <a:srgbClr val="FFFFFF"/>
                    </a:gs>
                    <a:gs pos="100000">
                      <a:srgbClr val="FFFFFF"/>
                    </a:gs>
                  </a:gsLst>
                  <a:lin ang="5400000" scaled="0"/>
                </a:gradFill>
                <a:latin typeface="Segoe UI" pitchFamily="34" charset="0"/>
              </a:rPr>
              <a:t>Visual</a:t>
            </a:r>
          </a:p>
          <a:p>
            <a:pPr algn="ctr" defTabSz="914099"/>
            <a:r>
              <a:rPr lang="en-US" sz="1400" dirty="0" smtClean="0">
                <a:gradFill>
                  <a:gsLst>
                    <a:gs pos="0">
                      <a:srgbClr val="FFFFFF"/>
                    </a:gs>
                    <a:gs pos="100000">
                      <a:srgbClr val="FFFFFF"/>
                    </a:gs>
                  </a:gsLst>
                  <a:lin ang="5400000" scaled="0"/>
                </a:gradFill>
                <a:latin typeface="Segoe UI" pitchFamily="34" charset="0"/>
              </a:rPr>
              <a:t>Studio</a:t>
            </a:r>
          </a:p>
        </p:txBody>
      </p:sp>
      <p:sp>
        <p:nvSpPr>
          <p:cNvPr id="32" name="TextBox 31"/>
          <p:cNvSpPr txBox="1"/>
          <p:nvPr/>
        </p:nvSpPr>
        <p:spPr>
          <a:xfrm>
            <a:off x="671485" y="2900359"/>
            <a:ext cx="3614763" cy="877163"/>
          </a:xfrm>
          <a:prstGeom prst="rect">
            <a:avLst/>
          </a:prstGeom>
          <a:noFill/>
        </p:spPr>
        <p:txBody>
          <a:bodyPr wrap="square" lIns="0" tIns="0" rIns="0" bIns="0" rtlCol="0">
            <a:spAutoFit/>
          </a:bodyPr>
          <a:lstStyle/>
          <a:p>
            <a:r>
              <a:rPr lang="zh-CN" altLang="en-US" sz="1900" dirty="0" smtClean="0"/>
              <a:t>通过“外部列表”功能直接在</a:t>
            </a:r>
            <a:r>
              <a:rPr lang="en-US" altLang="zh-CN" sz="1900" dirty="0" smtClean="0"/>
              <a:t>SharePoint</a:t>
            </a:r>
            <a:r>
              <a:rPr lang="zh-CN" altLang="en-US" sz="1900" dirty="0" smtClean="0"/>
              <a:t>、</a:t>
            </a:r>
            <a:r>
              <a:rPr lang="en-US" altLang="zh-CN" sz="1900" dirty="0" smtClean="0"/>
              <a:t>Outlook</a:t>
            </a:r>
            <a:r>
              <a:rPr lang="zh-CN" altLang="en-US" sz="1900" dirty="0" smtClean="0"/>
              <a:t>和</a:t>
            </a:r>
            <a:r>
              <a:rPr lang="en-US" altLang="zh-CN" sz="1900" dirty="0" smtClean="0"/>
              <a:t>SharePoint Workspace</a:t>
            </a:r>
            <a:r>
              <a:rPr lang="zh-CN" altLang="en-US" sz="1900" dirty="0" smtClean="0"/>
              <a:t>中展现数据</a:t>
            </a:r>
            <a:endParaRPr lang="en-US" sz="1900" b="1" dirty="0" smtClean="0">
              <a:solidFill>
                <a:srgbClr val="FFFF00"/>
              </a:solidFill>
            </a:endParaRPr>
          </a:p>
        </p:txBody>
      </p:sp>
      <p:sp>
        <p:nvSpPr>
          <p:cNvPr id="36" name="TextBox 35"/>
          <p:cNvSpPr txBox="1"/>
          <p:nvPr/>
        </p:nvSpPr>
        <p:spPr>
          <a:xfrm>
            <a:off x="5081591" y="2900359"/>
            <a:ext cx="3571900" cy="584775"/>
          </a:xfrm>
          <a:prstGeom prst="rect">
            <a:avLst/>
          </a:prstGeom>
          <a:noFill/>
        </p:spPr>
        <p:txBody>
          <a:bodyPr wrap="square" lIns="0" tIns="0" rIns="0" bIns="0" rtlCol="0">
            <a:spAutoFit/>
          </a:bodyPr>
          <a:lstStyle/>
          <a:p>
            <a:r>
              <a:rPr lang="zh-CN" altLang="en-US" sz="1900" dirty="0" smtClean="0"/>
              <a:t>在</a:t>
            </a:r>
            <a:r>
              <a:rPr lang="en-US" altLang="zh-CN" sz="1900" dirty="0" smtClean="0"/>
              <a:t>SharePoint</a:t>
            </a:r>
            <a:r>
              <a:rPr lang="zh-CN" altLang="en-US" sz="1900" dirty="0" smtClean="0"/>
              <a:t>与</a:t>
            </a:r>
            <a:r>
              <a:rPr lang="en-US" altLang="zh-CN" sz="1900" dirty="0" smtClean="0"/>
              <a:t>Office</a:t>
            </a:r>
            <a:r>
              <a:rPr lang="zh-CN" altLang="en-US" sz="1900" dirty="0" smtClean="0"/>
              <a:t>客户端中创建自定义用户界面</a:t>
            </a:r>
            <a:endParaRPr lang="en-US" sz="1900" dirty="0" smtClean="0"/>
          </a:p>
        </p:txBody>
      </p:sp>
      <p:sp>
        <p:nvSpPr>
          <p:cNvPr id="26" name="TextBox 25"/>
          <p:cNvSpPr txBox="1"/>
          <p:nvPr/>
        </p:nvSpPr>
        <p:spPr>
          <a:xfrm>
            <a:off x="642910" y="4272985"/>
            <a:ext cx="3786214" cy="584775"/>
          </a:xfrm>
          <a:prstGeom prst="rect">
            <a:avLst/>
          </a:prstGeom>
          <a:noFill/>
        </p:spPr>
        <p:txBody>
          <a:bodyPr wrap="square" lIns="0" tIns="0" rIns="0" bIns="0" rtlCol="0">
            <a:spAutoFit/>
          </a:bodyPr>
          <a:lstStyle/>
          <a:p>
            <a:r>
              <a:rPr lang="zh-CN" altLang="en-US" sz="1900" dirty="0" smtClean="0"/>
              <a:t>与现有结构简单的服务或数据库进行连接</a:t>
            </a:r>
            <a:endParaRPr lang="en-US" sz="1400" dirty="0"/>
          </a:p>
        </p:txBody>
      </p:sp>
      <p:sp>
        <p:nvSpPr>
          <p:cNvPr id="27" name="TextBox 26"/>
          <p:cNvSpPr txBox="1"/>
          <p:nvPr/>
        </p:nvSpPr>
        <p:spPr>
          <a:xfrm>
            <a:off x="642910" y="5773183"/>
            <a:ext cx="3786214" cy="292388"/>
          </a:xfrm>
          <a:prstGeom prst="rect">
            <a:avLst/>
          </a:prstGeom>
          <a:noFill/>
        </p:spPr>
        <p:txBody>
          <a:bodyPr wrap="square" lIns="0" tIns="0" rIns="0" bIns="0" rtlCol="0">
            <a:spAutoFit/>
          </a:bodyPr>
          <a:lstStyle/>
          <a:p>
            <a:r>
              <a:rPr lang="zh-CN" altLang="en-US" sz="1900" dirty="0" smtClean="0"/>
              <a:t>透明的打包处理（由</a:t>
            </a:r>
            <a:r>
              <a:rPr lang="en-US" altLang="zh-CN" sz="1900" dirty="0" smtClean="0"/>
              <a:t>BCS</a:t>
            </a:r>
            <a:r>
              <a:rPr lang="zh-CN" altLang="en-US" sz="1900" dirty="0" smtClean="0"/>
              <a:t>自行管理）</a:t>
            </a:r>
            <a:endParaRPr lang="en-US" sz="1900" dirty="0" smtClean="0"/>
          </a:p>
        </p:txBody>
      </p:sp>
      <p:sp>
        <p:nvSpPr>
          <p:cNvPr id="28" name="TextBox 27"/>
          <p:cNvSpPr txBox="1"/>
          <p:nvPr/>
        </p:nvSpPr>
        <p:spPr>
          <a:xfrm>
            <a:off x="5072066" y="4272985"/>
            <a:ext cx="3643338" cy="584775"/>
          </a:xfrm>
          <a:prstGeom prst="rect">
            <a:avLst/>
          </a:prstGeom>
          <a:noFill/>
        </p:spPr>
        <p:txBody>
          <a:bodyPr wrap="square" lIns="0" tIns="0" rIns="0" bIns="0" rtlCol="0">
            <a:spAutoFit/>
          </a:bodyPr>
          <a:lstStyle/>
          <a:p>
            <a:r>
              <a:rPr lang="zh-CN" altLang="en-US" sz="1900" dirty="0" smtClean="0"/>
              <a:t>使用</a:t>
            </a:r>
            <a:r>
              <a:rPr lang="en-US" altLang="zh-CN" sz="1900" dirty="0" smtClean="0"/>
              <a:t>.NET</a:t>
            </a:r>
            <a:r>
              <a:rPr lang="zh-CN" altLang="en-US" sz="1900" dirty="0" smtClean="0"/>
              <a:t>代码以自定义方式与外部数据源进行连接</a:t>
            </a:r>
            <a:endParaRPr lang="en-US" sz="1400" dirty="0"/>
          </a:p>
        </p:txBody>
      </p:sp>
      <p:sp>
        <p:nvSpPr>
          <p:cNvPr id="29" name="TextBox 28"/>
          <p:cNvSpPr txBox="1"/>
          <p:nvPr/>
        </p:nvSpPr>
        <p:spPr>
          <a:xfrm>
            <a:off x="5072066" y="5773183"/>
            <a:ext cx="3571900" cy="292388"/>
          </a:xfrm>
          <a:prstGeom prst="rect">
            <a:avLst/>
          </a:prstGeom>
          <a:noFill/>
        </p:spPr>
        <p:txBody>
          <a:bodyPr wrap="square" lIns="0" tIns="0" rIns="0" bIns="0" rtlCol="0">
            <a:spAutoFit/>
          </a:bodyPr>
          <a:lstStyle/>
          <a:p>
            <a:r>
              <a:rPr lang="zh-CN" altLang="en-US" sz="1900" dirty="0" smtClean="0"/>
              <a:t>需要手工打包（由开发人员管理）</a:t>
            </a:r>
            <a:endParaRPr lang="en-US" sz="19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20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20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2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20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20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20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2" grpId="0" animBg="1"/>
      <p:bldP spid="32" grpId="0"/>
      <p:bldP spid="36"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工具特性概览</a:t>
            </a:r>
            <a:endParaRPr lang="en-US" b="0" dirty="0"/>
          </a:p>
        </p:txBody>
      </p:sp>
      <p:sp>
        <p:nvSpPr>
          <p:cNvPr id="14" name="Content Placeholder 11"/>
          <p:cNvSpPr txBox="1">
            <a:spLocks/>
          </p:cNvSpPr>
          <p:nvPr/>
        </p:nvSpPr>
        <p:spPr>
          <a:xfrm>
            <a:off x="4648200" y="4114800"/>
            <a:ext cx="4041775" cy="3951288"/>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lang="en-US" sz="2400" dirty="0" smtClean="0"/>
          </a:p>
        </p:txBody>
      </p:sp>
      <p:graphicFrame>
        <p:nvGraphicFramePr>
          <p:cNvPr id="6" name="Content Placeholder 3"/>
          <p:cNvGraphicFramePr>
            <a:graphicFrameLocks noGrp="1"/>
          </p:cNvGraphicFramePr>
          <p:nvPr>
            <p:ph idx="1"/>
            <p:extLst>
              <p:ext uri="{D42A27DB-BD31-4B8C-83A1-F6EECF244321}">
                <p14:modId xmlns:p14="http://schemas.microsoft.com/office/powerpoint/2007/7/12/main" xmlns="" val="3681952092"/>
              </p:ext>
            </p:extLst>
          </p:nvPr>
        </p:nvGraphicFramePr>
        <p:xfrm>
          <a:off x="428596" y="1030982"/>
          <a:ext cx="8501123" cy="822960"/>
        </p:xfrm>
        <a:graphic>
          <a:graphicData uri="http://schemas.openxmlformats.org/drawingml/2006/table">
            <a:tbl>
              <a:tblPr firstRow="1" bandRow="1">
                <a:tableStyleId>{5C22544A-7EE6-4342-B048-85BDC9FD1C3A}</a:tableStyleId>
              </a:tblPr>
              <a:tblGrid>
                <a:gridCol w="3214710"/>
                <a:gridCol w="2429478"/>
                <a:gridCol w="2130342"/>
                <a:gridCol w="726593"/>
              </a:tblGrid>
              <a:tr h="78472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1400" b="0" kern="120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endParaRPr>
                    </a:p>
                    <a:p>
                      <a:pPr marL="0" marR="0" indent="0" algn="l" defTabSz="914363" rtl="0" eaLnBrk="1" fontAlgn="auto" latinLnBrk="0" hangingPunct="1">
                        <a:lnSpc>
                          <a:spcPct val="100000"/>
                        </a:lnSpc>
                        <a:spcBef>
                          <a:spcPts val="0"/>
                        </a:spcBef>
                        <a:spcAft>
                          <a:spcPts val="0"/>
                        </a:spcAft>
                        <a:buClrTx/>
                        <a:buSzTx/>
                        <a:buFontTx/>
                        <a:buNone/>
                        <a:tabLst/>
                        <a:defRPr/>
                      </a:pPr>
                      <a:r>
                        <a:rPr lang="zh-CN" altLang="en-US" sz="2000" b="0" kern="120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rPr>
                        <a:t>特性</a:t>
                      </a:r>
                      <a:endParaRPr lang="en-US" sz="2000" b="0" kern="120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endParaRPr>
                    </a:p>
                    <a:p>
                      <a:endParaRPr lang="en-US" sz="1400" dirty="0"/>
                    </a:p>
                  </a:txBody>
                  <a:tcPr>
                    <a:lnT w="38100" cap="flat" cmpd="sng" algn="ctr">
                      <a:noFill/>
                      <a:prstDash val="solid"/>
                      <a:round/>
                      <a:headEnd type="none" w="med" len="med"/>
                      <a:tailEnd type="none" w="med" len="med"/>
                    </a:lnT>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rPr>
                        <a:t>SharePoint </a:t>
                      </a:r>
                    </a:p>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rPr>
                        <a:t>Designer</a:t>
                      </a:r>
                      <a:endParaRPr lang="en-US" sz="2000" b="0" kern="1200" dirty="0">
                        <a:solidFill>
                          <a:schemeClr val="lt1"/>
                        </a:solidFill>
                        <a:effectLst>
                          <a:outerShdw blurRad="50800" dist="38100" dir="5400000" algn="ctr" rotWithShape="0">
                            <a:srgbClr val="000000">
                              <a:alpha val="47000"/>
                            </a:srgbClr>
                          </a:outerShdw>
                        </a:effectLst>
                        <a:latin typeface="Segoe UI" pitchFamily="34" charset="0"/>
                        <a:ea typeface="+mn-ea"/>
                        <a:cs typeface="+mn-cs"/>
                      </a:endParaRPr>
                    </a:p>
                  </a:txBody>
                  <a:tcPr>
                    <a:lnT w="38100" cap="flat" cmpd="sng" algn="ctr">
                      <a:noFill/>
                      <a:prstDash val="solid"/>
                      <a:round/>
                      <a:headEnd type="none" w="med" len="med"/>
                      <a:tailEnd type="none" w="med" len="med"/>
                    </a:lnT>
                    <a:solidFill>
                      <a:schemeClr val="accent3"/>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rPr>
                        <a:t>Visual </a:t>
                      </a:r>
                    </a:p>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rPr>
                        <a:t>Studio</a:t>
                      </a:r>
                      <a:endParaRPr lang="en-US" sz="2000" b="0" kern="1200" dirty="0">
                        <a:solidFill>
                          <a:schemeClr val="lt1"/>
                        </a:solidFill>
                        <a:effectLst>
                          <a:outerShdw blurRad="50800" dist="38100" dir="5400000" algn="ctr" rotWithShape="0">
                            <a:srgbClr val="000000">
                              <a:alpha val="47000"/>
                            </a:srgbClr>
                          </a:outerShdw>
                        </a:effectLst>
                        <a:latin typeface="Segoe UI" pitchFamily="34" charset="0"/>
                        <a:ea typeface="+mn-ea"/>
                        <a:cs typeface="+mn-cs"/>
                      </a:endParaRPr>
                    </a:p>
                  </a:txBody>
                  <a:tcPr>
                    <a:lnT w="38100" cap="flat" cmpd="sng" algn="ctr">
                      <a:noFill/>
                      <a:prstDash val="solid"/>
                      <a:round/>
                      <a:headEnd type="none" w="med" len="med"/>
                      <a:tailEnd type="none" w="med" len="med"/>
                    </a:lnT>
                    <a:solidFill>
                      <a:schemeClr val="accent2"/>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baseline="0" dirty="0" smtClean="0">
                          <a:solidFill>
                            <a:schemeClr val="lt1"/>
                          </a:solidFill>
                          <a:effectLst>
                            <a:outerShdw blurRad="50800" dist="38100" dir="5400000" algn="ctr" rotWithShape="0">
                              <a:srgbClr val="000000">
                                <a:alpha val="47000"/>
                              </a:srgbClr>
                            </a:outerShdw>
                          </a:effectLst>
                          <a:latin typeface="Segoe UI" pitchFamily="34" charset="0"/>
                          <a:ea typeface="+mn-ea"/>
                          <a:cs typeface="+mn-cs"/>
                        </a:rPr>
                        <a:t>SDK</a:t>
                      </a:r>
                      <a:endParaRPr lang="en-US" sz="2000" b="0" kern="1200" dirty="0">
                        <a:solidFill>
                          <a:schemeClr val="lt1"/>
                        </a:solidFill>
                        <a:effectLst>
                          <a:outerShdw blurRad="50800" dist="38100" dir="5400000" algn="ctr" rotWithShape="0">
                            <a:srgbClr val="000000">
                              <a:alpha val="47000"/>
                            </a:srgbClr>
                          </a:outerShdw>
                        </a:effectLst>
                        <a:latin typeface="Segoe UI" pitchFamily="34" charset="0"/>
                        <a:ea typeface="+mn-ea"/>
                        <a:cs typeface="+mn-cs"/>
                      </a:endParaRPr>
                    </a:p>
                  </a:txBody>
                  <a:tcPr>
                    <a:lnR w="38100" cap="flat" cmpd="sng" algn="ctr">
                      <a:noFill/>
                      <a:prstDash val="solid"/>
                      <a:round/>
                      <a:headEnd type="none" w="med" len="med"/>
                      <a:tailEnd type="none" w="med" len="med"/>
                    </a:lnR>
                    <a:lnT w="38100" cap="flat" cmpd="sng" algn="ctr">
                      <a:noFill/>
                      <a:prstDash val="solid"/>
                      <a:round/>
                      <a:headEnd type="none" w="med" len="med"/>
                      <a:tailEnd type="none" w="med" len="med"/>
                    </a:lnT>
                  </a:tcPr>
                </a:tc>
              </a:tr>
            </a:tbl>
          </a:graphicData>
        </a:graphic>
      </p:graphicFrame>
      <p:sp>
        <p:nvSpPr>
          <p:cNvPr id="20" name="Rectangle 19"/>
          <p:cNvSpPr/>
          <p:nvPr/>
        </p:nvSpPr>
        <p:spPr bwMode="auto">
          <a:xfrm>
            <a:off x="428596" y="1000108"/>
            <a:ext cx="8501122" cy="857256"/>
          </a:xfrm>
          <a:prstGeom prst="rect">
            <a:avLst/>
          </a:prstGeom>
          <a:noFill/>
          <a:ln w="63500">
            <a:solidFill>
              <a:schemeClr val="tx1"/>
            </a:solidFill>
            <a:headEnd type="none" w="med" len="med"/>
            <a:tailEnd type="none" w="med" len="med"/>
          </a:ln>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Tree>
    <p:extLst>
      <p:ext uri="{BB962C8B-B14F-4D97-AF65-F5344CB8AC3E}">
        <p14:creationId xmlns:p14="http://schemas.microsoft.com/office/powerpoint/2007/7/12/main" xmlns="" val="356280276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854</Words>
  <Application>Microsoft Office PowerPoint</Application>
  <PresentationFormat>全屏显示(4:3)</PresentationFormat>
  <Paragraphs>248</Paragraphs>
  <Slides>22</Slides>
  <Notes>22</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Office 主题</vt:lpstr>
      <vt:lpstr>幻灯片 1</vt:lpstr>
      <vt:lpstr>SharePoint 2010 Business Connectivity Services 外部业务数据整合利器</vt:lpstr>
      <vt:lpstr>课程内容</vt:lpstr>
      <vt:lpstr>Microsoft SharePoint 2010 为企业与Web所设计的业务协作平台</vt:lpstr>
      <vt:lpstr>幻灯片 5</vt:lpstr>
      <vt:lpstr>2010 中 BCS 的增强</vt:lpstr>
      <vt:lpstr>外部内容类型（ECT） </vt:lpstr>
      <vt:lpstr>解决方案的类型、面向对象、工具</vt:lpstr>
      <vt:lpstr>工具特性概览</vt:lpstr>
      <vt:lpstr>工具特性概览</vt:lpstr>
      <vt:lpstr>工具特性概览</vt:lpstr>
      <vt:lpstr>开发流程与方法</vt:lpstr>
      <vt:lpstr>演 示</vt:lpstr>
      <vt:lpstr>演 示</vt:lpstr>
      <vt:lpstr>演 示</vt:lpstr>
      <vt:lpstr>演 示</vt:lpstr>
      <vt:lpstr>解决方案打包与部署</vt:lpstr>
      <vt:lpstr>BCS工具的总结</vt:lpstr>
      <vt:lpstr>疑问和解答</vt:lpstr>
      <vt:lpstr>参考资源</vt:lpstr>
      <vt:lpstr>幻灯片 21</vt:lpstr>
      <vt:lpstr>幻灯片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2009-10-29T02:47:04Z</dcterms:created>
  <dcterms:modified xsi:type="dcterms:W3CDTF">2009-10-29T02:47:10Z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