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1"/>
  </p:notesMasterIdLst>
  <p:sldIdLst>
    <p:sldId id="256" r:id="rId2"/>
    <p:sldId id="257" r:id="rId3"/>
    <p:sldId id="259" r:id="rId4"/>
    <p:sldId id="276"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72" r:id="rId27"/>
    <p:sldId id="274" r:id="rId28"/>
    <p:sldId id="275" r:id="rId29"/>
    <p:sldId id="298" r:id="rId3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648" y="-10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2DB8F0-EB3E-4F9C-83B7-28B645922C3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2DB8F0-EB3E-4F9C-83B7-28B645922C3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AC123B-591D-4713-8A4F-893CA4DF0B02}" type="slidenum">
              <a:rPr lang="en-US"/>
              <a:pPr/>
              <a:t>15</a:t>
            </a:fld>
            <a:endParaRPr lang="en-US"/>
          </a:p>
        </p:txBody>
      </p:sp>
      <p:sp>
        <p:nvSpPr>
          <p:cNvPr id="932866" name="Rectangle 2"/>
          <p:cNvSpPr>
            <a:spLocks noGrp="1" noRot="1" noChangeAspect="1" noChangeArrowheads="1" noTextEdit="1"/>
          </p:cNvSpPr>
          <p:nvPr>
            <p:ph type="sldImg"/>
          </p:nvPr>
        </p:nvSpPr>
        <p:spPr>
          <a:ln/>
        </p:spPr>
      </p:sp>
      <p:sp>
        <p:nvSpPr>
          <p:cNvPr id="93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95343-6C80-4E1C-937F-1EB9F777E2FE}" type="slidenum">
              <a:rPr lang="en-US"/>
              <a:pPr/>
              <a:t>16</a:t>
            </a:fld>
            <a:endParaRPr lang="en-US"/>
          </a:p>
        </p:txBody>
      </p:sp>
      <p:sp>
        <p:nvSpPr>
          <p:cNvPr id="677890" name="Rectangle 2"/>
          <p:cNvSpPr>
            <a:spLocks noGrp="1" noRot="1" noChangeAspect="1" noChangeArrowheads="1" noTextEdit="1"/>
          </p:cNvSpPr>
          <p:nvPr>
            <p:ph type="sldImg"/>
          </p:nvPr>
        </p:nvSpPr>
        <p:spPr>
          <a:ln/>
        </p:spPr>
      </p:sp>
      <p:sp>
        <p:nvSpPr>
          <p:cNvPr id="677891" name="Rectangle 3"/>
          <p:cNvSpPr>
            <a:spLocks noGrp="1" noChangeArrowheads="1"/>
          </p:cNvSpPr>
          <p:nvPr>
            <p:ph type="body" idx="1"/>
          </p:nvPr>
        </p:nvSpPr>
        <p:spPr/>
        <p:txBody>
          <a:bodyPr/>
          <a:lstStyle/>
          <a:p>
            <a:pPr>
              <a:buFontTx/>
              <a:buChar char="•"/>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3008"/>
          <p:cNvSpPr>
            <a:spLocks noGrp="1" noRot="1" noChangeAspect="1" noTextEdit="1"/>
          </p:cNvSpPr>
          <p:nvPr>
            <p:ph type="sldImg"/>
          </p:nvPr>
        </p:nvSpPr>
        <p:spPr>
          <a:xfrm>
            <a:off x="1143000" y="685800"/>
            <a:ext cx="4572000" cy="3429000"/>
          </a:xfrm>
          <a:ln w="9525" cap="flat">
            <a:headEnd type="none" w="med" len="med"/>
            <a:tailEnd type="none" w="med" len="med"/>
          </a:ln>
        </p:spPr>
      </p:sp>
      <p:sp>
        <p:nvSpPr>
          <p:cNvPr id="73731" name="Rectangle 43009"/>
          <p:cNvSpPr>
            <a:spLocks noGrp="1"/>
          </p:cNvSpPr>
          <p:nvPr>
            <p:ph type="body" idx="1"/>
          </p:nvPr>
        </p:nvSpPr>
        <p:spPr>
          <a:noFill/>
          <a:ln/>
        </p:spPr>
        <p:txBody>
          <a:bodyPr/>
          <a:lstStyle/>
          <a:p>
            <a:pPr marL="439303" indent="-439303">
              <a:spcBef>
                <a:spcPct val="0"/>
              </a:spcBef>
            </a:pPr>
            <a:endParaRPr lang="en-US" dirty="0" smtClean="0">
              <a:latin typeface="Calibri" pitchFamily="34" charset="0"/>
            </a:endParaRPr>
          </a:p>
        </p:txBody>
      </p:sp>
      <p:sp>
        <p:nvSpPr>
          <p:cNvPr id="73732" name="Shape 3"/>
          <p:cNvSpPr txBox="1">
            <a:spLocks noGrp="1"/>
          </p:cNvSpPr>
          <p:nvPr/>
        </p:nvSpPr>
        <p:spPr bwMode="auto">
          <a:xfrm>
            <a:off x="3884029" y="1"/>
            <a:ext cx="2972421" cy="457513"/>
          </a:xfrm>
          <a:prstGeom prst="rect">
            <a:avLst/>
          </a:prstGeom>
          <a:noFill/>
          <a:ln w="9525" algn="ctr">
            <a:noFill/>
            <a:miter lim="800000"/>
            <a:headEnd/>
            <a:tailEnd/>
          </a:ln>
        </p:spPr>
        <p:txBody>
          <a:bodyPr lIns="89730" tIns="44865" rIns="89730" bIns="44865"/>
          <a:lstStyle/>
          <a:p>
            <a:pPr algn="r"/>
            <a:fld id="{E3372404-04A3-4A06-8721-FC5A0B2A9D5A}" type="datetime8">
              <a:rPr lang="en-US" sz="1200"/>
              <a:pPr algn="r"/>
              <a:t>10/29/2009 10:44 AM</a:t>
            </a:fld>
            <a:endParaRPr lang="en-US" sz="1200" dirty="0"/>
          </a:p>
        </p:txBody>
      </p:sp>
      <p:sp>
        <p:nvSpPr>
          <p:cNvPr id="73733" name="Shape 4"/>
          <p:cNvSpPr txBox="1">
            <a:spLocks noGrp="1"/>
          </p:cNvSpPr>
          <p:nvPr/>
        </p:nvSpPr>
        <p:spPr bwMode="auto">
          <a:xfrm>
            <a:off x="0" y="8728648"/>
            <a:ext cx="5666858" cy="349770"/>
          </a:xfrm>
          <a:prstGeom prst="rect">
            <a:avLst/>
          </a:prstGeom>
          <a:noFill/>
          <a:ln w="9525" algn="ctr">
            <a:noFill/>
            <a:miter lim="800000"/>
            <a:headEnd/>
            <a:tailEnd/>
          </a:ln>
        </p:spPr>
        <p:txBody>
          <a:bodyPr lIns="89730" tIns="44865" rIns="89730" bIns="44865" anchor="b"/>
          <a:lstStyle/>
          <a:p>
            <a:r>
              <a:rPr lang="en-US" sz="500" dirty="0">
                <a:ea typeface="ＭＳ Ｐゴシック"/>
                <a:cs typeface="ＭＳ Ｐゴシック"/>
              </a:rPr>
              <a:t>© 2005 Microsoft Corporation. All rights reserved.</a:t>
            </a:r>
          </a:p>
          <a:p>
            <a:r>
              <a:rPr lang="en-US" sz="500" dirty="0">
                <a:ea typeface="ＭＳ Ｐゴシック"/>
                <a:cs typeface="ＭＳ Ｐゴシック"/>
              </a:rPr>
              <a:t>This presentation is for informational purposes only. Microsoft makes no warranties, express or implied, in this summary.</a:t>
            </a:r>
          </a:p>
        </p:txBody>
      </p:sp>
      <p:sp>
        <p:nvSpPr>
          <p:cNvPr id="73734" name="Shape 5"/>
          <p:cNvSpPr txBox="1">
            <a:spLocks noGrp="1"/>
          </p:cNvSpPr>
          <p:nvPr/>
        </p:nvSpPr>
        <p:spPr bwMode="auto">
          <a:xfrm>
            <a:off x="5582998" y="8684926"/>
            <a:ext cx="1273451" cy="457513"/>
          </a:xfrm>
          <a:prstGeom prst="rect">
            <a:avLst/>
          </a:prstGeom>
          <a:noFill/>
          <a:ln w="9525" algn="ctr">
            <a:noFill/>
            <a:miter lim="800000"/>
            <a:headEnd/>
            <a:tailEnd/>
          </a:ln>
        </p:spPr>
        <p:txBody>
          <a:bodyPr lIns="89730" tIns="44865" rIns="89730" bIns="44865" anchor="b"/>
          <a:lstStyle/>
          <a:p>
            <a:pPr algn="r"/>
            <a:fld id="{3E9E79BA-362D-4530-AD65-CB68493690AA}" type="slidenum">
              <a:rPr lang="en-US" sz="1200"/>
              <a:pPr algn="r"/>
              <a:t>18</a:t>
            </a:fld>
            <a:endParaRPr 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2DB8F0-EB3E-4F9C-83B7-28B645922C3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2DB8F0-EB3E-4F9C-83B7-28B645922C3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pPr>
              <a:defRPr/>
            </a:pPr>
            <a:fld id="{50DE6646-E7DD-4F5B-9E92-9AE3365AA85F}"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2DB8F0-EB3E-4F9C-83B7-28B645922C3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zh-CN" altLang="en-US" dirty="0" smtClean="0"/>
              <a:t>常用的架构类型</a:t>
            </a:r>
            <a:endParaRPr lang="en-US" dirty="0"/>
          </a:p>
        </p:txBody>
      </p:sp>
      <p:sp>
        <p:nvSpPr>
          <p:cNvPr id="3" name="Content Placeholder 2"/>
          <p:cNvSpPr>
            <a:spLocks noGrp="1"/>
          </p:cNvSpPr>
          <p:nvPr>
            <p:ph idx="1"/>
          </p:nvPr>
        </p:nvSpPr>
        <p:spPr>
          <a:xfrm>
            <a:off x="457200" y="1676400"/>
            <a:ext cx="8229600" cy="4572000"/>
          </a:xfrm>
        </p:spPr>
        <p:txBody>
          <a:bodyPr>
            <a:normAutofit/>
          </a:bodyPr>
          <a:lstStyle/>
          <a:p>
            <a:r>
              <a:rPr lang="en-US" altLang="zh-CN" i="1" dirty="0" smtClean="0"/>
              <a:t>Client-Server</a:t>
            </a:r>
          </a:p>
          <a:p>
            <a:r>
              <a:rPr lang="zh-CN" altLang="en-US" dirty="0" smtClean="0"/>
              <a:t>基于组件的架构</a:t>
            </a:r>
            <a:endParaRPr lang="en-US" dirty="0" smtClean="0"/>
          </a:p>
          <a:p>
            <a:r>
              <a:rPr lang="zh-CN" altLang="en-US" dirty="0" smtClean="0"/>
              <a:t>分层架构</a:t>
            </a:r>
            <a:endParaRPr lang="en-US" dirty="0" smtClean="0"/>
          </a:p>
          <a:p>
            <a:r>
              <a:rPr lang="zh-CN" altLang="en-US" dirty="0" smtClean="0"/>
              <a:t>消息总线</a:t>
            </a:r>
            <a:endParaRPr lang="en-US" dirty="0" smtClean="0"/>
          </a:p>
          <a:p>
            <a:r>
              <a:rPr lang="en-US" dirty="0" smtClean="0"/>
              <a:t>N-tier/3-tier</a:t>
            </a:r>
          </a:p>
          <a:p>
            <a:r>
              <a:rPr lang="zh-CN" altLang="en-US" dirty="0" smtClean="0"/>
              <a:t>面向对象</a:t>
            </a:r>
            <a:endParaRPr lang="en-US" dirty="0" smtClean="0"/>
          </a:p>
          <a:p>
            <a:r>
              <a:rPr lang="zh-CN" altLang="en-US" dirty="0" smtClean="0"/>
              <a:t>面向服务架构</a:t>
            </a:r>
            <a:r>
              <a:rPr lang="en-US" dirty="0" smtClean="0"/>
              <a:t>(SOA)</a:t>
            </a:r>
          </a:p>
          <a:p>
            <a:r>
              <a:rPr lang="zh-CN" altLang="en-US" dirty="0" smtClean="0"/>
              <a:t>虚拟化</a:t>
            </a:r>
            <a:endParaRPr lang="en-US" altLang="zh-CN" dirty="0" smtClean="0"/>
          </a:p>
          <a:p>
            <a:r>
              <a:rPr lang="zh-CN" altLang="en-US" dirty="0" smtClean="0"/>
              <a:t>云计算</a:t>
            </a: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81000"/>
            <a:ext cx="8229600" cy="1143000"/>
          </a:xfrm>
        </p:spPr>
        <p:txBody>
          <a:bodyPr>
            <a:normAutofit/>
          </a:bodyPr>
          <a:lstStyle/>
          <a:p>
            <a:r>
              <a:rPr lang="zh-CN" altLang="en-US" sz="4800" dirty="0" smtClean="0"/>
              <a:t>松散耦合设计 </a:t>
            </a:r>
            <a:r>
              <a:rPr lang="en-US" altLang="zh-CN" sz="4800" dirty="0" smtClean="0"/>
              <a:t>For Dynamic</a:t>
            </a:r>
            <a:endParaRPr lang="zh-CN" altLang="en-US" sz="4800" dirty="0"/>
          </a:p>
        </p:txBody>
      </p:sp>
      <p:sp>
        <p:nvSpPr>
          <p:cNvPr id="3" name="内容占位符 2"/>
          <p:cNvSpPr>
            <a:spLocks noGrp="1"/>
          </p:cNvSpPr>
          <p:nvPr>
            <p:ph idx="1"/>
          </p:nvPr>
        </p:nvSpPr>
        <p:spPr/>
        <p:txBody>
          <a:bodyPr/>
          <a:lstStyle/>
          <a:p>
            <a:r>
              <a:rPr lang="zh-CN" altLang="en-US" dirty="0" smtClean="0">
                <a:latin typeface="微软雅黑" pitchFamily="34" charset="-122"/>
                <a:ea typeface="微软雅黑" pitchFamily="34" charset="-122"/>
              </a:rPr>
              <a:t>设计时充分考虑需求变化</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面向对象的编程设计</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面向服务的设计来支持业务操作的集成</a:t>
            </a:r>
            <a:endParaRPr 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接口驱动</a:t>
            </a:r>
            <a:endParaRPr lang="en-US" dirty="0" smtClean="0">
              <a:latin typeface="微软雅黑" pitchFamily="34" charset="-122"/>
              <a:ea typeface="微软雅黑" pitchFamily="34" charset="-122"/>
            </a:endParaRPr>
          </a:p>
          <a:p>
            <a:pPr lvl="1"/>
            <a:r>
              <a:rPr lang="zh-CN" altLang="en-US" sz="2000" dirty="0" smtClean="0">
                <a:latin typeface="微软雅黑" pitchFamily="34" charset="-122"/>
                <a:ea typeface="微软雅黑" pitchFamily="34" charset="-122"/>
              </a:rPr>
              <a:t>面向接口开发和集成，而不是面向实现</a:t>
            </a:r>
            <a:endParaRPr lang="en-US" sz="2000"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异步通信</a:t>
            </a:r>
            <a:endParaRPr 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消息总线提供服务的协同</a:t>
            </a:r>
            <a:endParaRPr lang="en-US" b="1"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事件模型提供组件的协同</a:t>
            </a:r>
            <a:endParaRPr lang="en-US" dirty="0" smtClean="0">
              <a:latin typeface="微软雅黑" pitchFamily="34" charset="-122"/>
              <a:ea typeface="微软雅黑" pitchFamily="34" charset="-122"/>
            </a:endParaRPr>
          </a:p>
          <a:p>
            <a:pPr>
              <a:buNone/>
            </a:pPr>
            <a:endParaRPr lang="en-US" dirty="0" smtClean="0">
              <a:latin typeface="微软雅黑" pitchFamily="34" charset="-122"/>
              <a:ea typeface="微软雅黑" pitchFamily="34" charset="-122"/>
            </a:endParaRPr>
          </a:p>
          <a:p>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357166"/>
            <a:ext cx="7391400" cy="609600"/>
          </a:xfrm>
        </p:spPr>
        <p:txBody>
          <a:bodyPr>
            <a:noAutofit/>
          </a:bodyPr>
          <a:lstStyle/>
          <a:p>
            <a:r>
              <a:rPr lang="zh-CN" altLang="en-US" sz="4800" dirty="0" smtClean="0"/>
              <a:t>分层架构</a:t>
            </a:r>
            <a:endParaRPr lang="en-US" altLang="en-US" sz="4800" dirty="0"/>
          </a:p>
        </p:txBody>
      </p:sp>
      <p:sp>
        <p:nvSpPr>
          <p:cNvPr id="3" name="Content Placeholder 2"/>
          <p:cNvSpPr>
            <a:spLocks noGrp="1"/>
          </p:cNvSpPr>
          <p:nvPr>
            <p:ph idx="1"/>
          </p:nvPr>
        </p:nvSpPr>
        <p:spPr>
          <a:xfrm>
            <a:off x="457200" y="1676400"/>
            <a:ext cx="8229600" cy="4648200"/>
          </a:xfrm>
        </p:spPr>
        <p:txBody>
          <a:bodyPr>
            <a:normAutofit/>
          </a:bodyPr>
          <a:lstStyle/>
          <a:p>
            <a:pPr lvl="1"/>
            <a:endParaRPr lang="en-US" dirty="0" smtClean="0"/>
          </a:p>
          <a:p>
            <a:pPr lvl="1"/>
            <a:endParaRPr lang="en-US" dirty="0" smtClean="0"/>
          </a:p>
          <a:p>
            <a:pPr lvl="1"/>
            <a:endParaRPr lang="en-US" dirty="0"/>
          </a:p>
        </p:txBody>
      </p:sp>
      <p:pic>
        <p:nvPicPr>
          <p:cNvPr id="4" name="Picture 3"/>
          <p:cNvPicPr>
            <a:picLocks noChangeAspect="1" noChangeArrowheads="1"/>
          </p:cNvPicPr>
          <p:nvPr/>
        </p:nvPicPr>
        <p:blipFill>
          <a:blip r:embed="rId3" cstate="print"/>
          <a:srcRect/>
          <a:stretch>
            <a:fillRect/>
          </a:stretch>
        </p:blipFill>
        <p:spPr bwMode="auto">
          <a:xfrm>
            <a:off x="914400" y="1219200"/>
            <a:ext cx="6872310" cy="526389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800" dirty="0" smtClean="0"/>
              <a:t>分层架构 </a:t>
            </a:r>
            <a:r>
              <a:rPr lang="en-US" altLang="zh-CN" sz="4800" dirty="0" smtClean="0"/>
              <a:t>For Dynamic</a:t>
            </a:r>
            <a:endParaRPr lang="zh-CN" altLang="en-US" sz="4800" dirty="0"/>
          </a:p>
        </p:txBody>
      </p:sp>
      <p:sp>
        <p:nvSpPr>
          <p:cNvPr id="3" name="内容占位符 2"/>
          <p:cNvSpPr>
            <a:spLocks noGrp="1"/>
          </p:cNvSpPr>
          <p:nvPr>
            <p:ph idx="1"/>
          </p:nvPr>
        </p:nvSpPr>
        <p:spPr/>
        <p:txBody>
          <a:bodyPr/>
          <a:lstStyle/>
          <a:p>
            <a:r>
              <a:rPr lang="zh-CN" altLang="en-US" dirty="0" smtClean="0">
                <a:latin typeface="微软雅黑" pitchFamily="34" charset="-122"/>
                <a:ea typeface="微软雅黑" pitchFamily="34" charset="-122"/>
              </a:rPr>
              <a:t>使服务端、客户端可以根据自身功能特点进行优化</a:t>
            </a:r>
            <a:endParaRPr 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使具有不同安全要求的服务可以分离部署</a:t>
            </a:r>
            <a:endParaRPr 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使具有不同扩展性、容错性要求的服务可以分离部署</a:t>
            </a:r>
            <a:endParaRPr 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降低部署、管理分布式系统的开销</a:t>
            </a:r>
            <a:endParaRPr lang="en-US" dirty="0" smtClean="0">
              <a:latin typeface="微软雅黑" pitchFamily="34" charset="-122"/>
              <a:ea typeface="微软雅黑" pitchFamily="34" charset="-122"/>
            </a:endParaRPr>
          </a:p>
          <a:p>
            <a:pPr>
              <a:buNone/>
            </a:pPr>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91312"/>
          </a:xfrm>
        </p:spPr>
        <p:txBody>
          <a:bodyPr>
            <a:noAutofit/>
          </a:bodyPr>
          <a:lstStyle/>
          <a:p>
            <a:r>
              <a:rPr lang="en-US" sz="4800" dirty="0" smtClean="0"/>
              <a:t>SOA</a:t>
            </a:r>
            <a:r>
              <a:rPr lang="zh-CN" altLang="en-US" sz="4800" dirty="0" smtClean="0"/>
              <a:t>架构</a:t>
            </a:r>
            <a:endParaRPr lang="en-US" sz="4800" dirty="0"/>
          </a:p>
        </p:txBody>
      </p:sp>
      <p:pic>
        <p:nvPicPr>
          <p:cNvPr id="4" name="Content Placeholder 3" descr="Service Interface layering"/>
          <p:cNvPicPr>
            <a:picLocks noGrp="1"/>
          </p:cNvPicPr>
          <p:nvPr>
            <p:ph idx="1"/>
          </p:nvPr>
        </p:nvPicPr>
        <p:blipFill>
          <a:blip r:embed="rId3" cstate="print"/>
          <a:srcRect/>
          <a:stretch>
            <a:fillRect/>
          </a:stretch>
        </p:blipFill>
        <p:spPr bwMode="auto">
          <a:xfrm>
            <a:off x="609600" y="1371600"/>
            <a:ext cx="73914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title"/>
          </p:nvPr>
        </p:nvSpPr>
        <p:spPr>
          <a:xfrm>
            <a:off x="457200" y="704088"/>
            <a:ext cx="8229600" cy="591312"/>
          </a:xfrm>
        </p:spPr>
        <p:txBody>
          <a:bodyPr>
            <a:normAutofit fontScale="90000"/>
          </a:bodyPr>
          <a:lstStyle/>
          <a:p>
            <a:r>
              <a:rPr lang="zh-CN" altLang="en-US" dirty="0" smtClean="0"/>
              <a:t>面向服务 </a:t>
            </a:r>
            <a:r>
              <a:rPr lang="en-US" altLang="zh-CN" dirty="0" smtClean="0"/>
              <a:t>(SOA) </a:t>
            </a:r>
            <a:r>
              <a:rPr lang="zh-CN" altLang="en-US" dirty="0" smtClean="0"/>
              <a:t>的架构风格</a:t>
            </a:r>
            <a:endParaRPr lang="en-US" dirty="0"/>
          </a:p>
        </p:txBody>
      </p:sp>
      <p:sp>
        <p:nvSpPr>
          <p:cNvPr id="820227" name="Rectangle 3"/>
          <p:cNvSpPr>
            <a:spLocks noGrp="1" noChangeArrowheads="1"/>
          </p:cNvSpPr>
          <p:nvPr>
            <p:ph idx="1"/>
          </p:nvPr>
        </p:nvSpPr>
        <p:spPr>
          <a:xfrm>
            <a:off x="457200" y="1676400"/>
            <a:ext cx="8229600" cy="4648200"/>
          </a:xfrm>
        </p:spPr>
        <p:txBody>
          <a:bodyPr>
            <a:normAutofit/>
          </a:bodyPr>
          <a:lstStyle/>
          <a:p>
            <a:r>
              <a:rPr lang="en-US" altLang="zh-CN" dirty="0" smtClean="0"/>
              <a:t>SOA</a:t>
            </a:r>
            <a:r>
              <a:rPr lang="zh-CN" altLang="en-US" dirty="0" smtClean="0"/>
              <a:t>的目标是提供松散耦合的架构，并有效支持业务服务的集成</a:t>
            </a:r>
            <a:endParaRPr lang="en-US" altLang="zh-CN" dirty="0" smtClean="0"/>
          </a:p>
          <a:p>
            <a:r>
              <a:rPr lang="en-US" altLang="zh-CN" dirty="0" smtClean="0"/>
              <a:t>SOA</a:t>
            </a:r>
            <a:r>
              <a:rPr lang="zh-CN" altLang="en-US" dirty="0" smtClean="0"/>
              <a:t>是一种架构方案，它调用自治的服务来实现企业解决方案</a:t>
            </a:r>
            <a:endParaRPr lang="en-US" altLang="zh-CN" dirty="0" smtClean="0"/>
          </a:p>
          <a:p>
            <a:pPr lvl="1"/>
            <a:r>
              <a:rPr lang="zh-CN" altLang="en-US" dirty="0" smtClean="0"/>
              <a:t>明确的边界</a:t>
            </a:r>
            <a:endParaRPr lang="en-US" altLang="zh-CN" dirty="0" smtClean="0"/>
          </a:p>
          <a:p>
            <a:pPr lvl="1"/>
            <a:r>
              <a:rPr lang="zh-CN" altLang="en-US" dirty="0" smtClean="0"/>
              <a:t>自治的服务</a:t>
            </a:r>
            <a:endParaRPr lang="en-US" altLang="zh-CN" dirty="0" smtClean="0"/>
          </a:p>
          <a:p>
            <a:pPr lvl="1"/>
            <a:r>
              <a:rPr lang="zh-CN" altLang="en-US" dirty="0" smtClean="0"/>
              <a:t>服务发布</a:t>
            </a:r>
            <a:r>
              <a:rPr lang="en-US" altLang="zh-CN" dirty="0" smtClean="0"/>
              <a:t>schema </a:t>
            </a:r>
            <a:r>
              <a:rPr lang="zh-CN" altLang="en-US" dirty="0" smtClean="0"/>
              <a:t>和</a:t>
            </a:r>
            <a:r>
              <a:rPr lang="en-US" altLang="zh-CN" dirty="0" smtClean="0"/>
              <a:t>contract, </a:t>
            </a:r>
            <a:r>
              <a:rPr lang="zh-CN" altLang="en-US" dirty="0" smtClean="0"/>
              <a:t>而不是实现</a:t>
            </a:r>
            <a:endParaRPr lang="en-US" altLang="zh-CN" dirty="0" smtClean="0"/>
          </a:p>
          <a:p>
            <a:pPr lvl="1"/>
            <a:r>
              <a:rPr lang="zh-CN" altLang="en-US" dirty="0" smtClean="0"/>
              <a:t>服务的兼容性由各种标准保证</a:t>
            </a:r>
            <a:endParaRPr lang="en-US" altLang="zh-CN" dirty="0" smtClean="0"/>
          </a:p>
          <a:p>
            <a:r>
              <a:rPr lang="zh-CN" altLang="en-US" dirty="0" smtClean="0"/>
              <a:t>服务是一种可调用的、包装好的业务过程</a:t>
            </a:r>
            <a:endParaRPr lang="en-US" altLang="zh-CN" dirty="0" smtClean="0"/>
          </a:p>
          <a:p>
            <a:r>
              <a:rPr lang="en-US" altLang="zh-CN" b="1" dirty="0" smtClean="0"/>
              <a:t>SOA</a:t>
            </a:r>
            <a:r>
              <a:rPr lang="zh-CN" altLang="en-US" b="1" dirty="0" smtClean="0"/>
              <a:t>是一种架构</a:t>
            </a:r>
            <a:r>
              <a:rPr lang="en-US" altLang="zh-CN" b="1" dirty="0" smtClean="0"/>
              <a:t>,</a:t>
            </a:r>
            <a:r>
              <a:rPr lang="zh-CN" altLang="en-US" b="1" dirty="0" smtClean="0"/>
              <a:t>不是一系列的产品</a:t>
            </a:r>
            <a:endParaRPr lang="en-US" altLang="zh-CN" b="1"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ChangeArrowheads="1"/>
          </p:cNvSpPr>
          <p:nvPr>
            <p:ph type="title"/>
          </p:nvPr>
        </p:nvSpPr>
        <p:spPr>
          <a:xfrm>
            <a:off x="457200" y="76200"/>
            <a:ext cx="8229600" cy="1143000"/>
          </a:xfrm>
        </p:spPr>
        <p:txBody>
          <a:bodyPr>
            <a:normAutofit/>
          </a:bodyPr>
          <a:lstStyle/>
          <a:p>
            <a:r>
              <a:rPr lang="zh-CN" altLang="en-US" dirty="0" smtClean="0"/>
              <a:t>服务</a:t>
            </a:r>
            <a:r>
              <a:rPr lang="en-US" dirty="0" smtClean="0"/>
              <a:t/>
            </a:r>
            <a:br>
              <a:rPr lang="en-US" dirty="0" smtClean="0"/>
            </a:br>
            <a:r>
              <a:rPr lang="zh-CN" altLang="en-US" sz="2700" dirty="0" smtClean="0"/>
              <a:t>从紧密耦合的对象到松散耦合的服务</a:t>
            </a:r>
            <a:endParaRPr lang="en-US" sz="2700" dirty="0"/>
          </a:p>
        </p:txBody>
      </p:sp>
      <p:sp>
        <p:nvSpPr>
          <p:cNvPr id="26" name="内容占位符 25"/>
          <p:cNvSpPr>
            <a:spLocks noGrp="1"/>
          </p:cNvSpPr>
          <p:nvPr>
            <p:ph idx="1"/>
          </p:nvPr>
        </p:nvSpPr>
        <p:spPr/>
        <p:txBody>
          <a:bodyPr/>
          <a:lstStyle/>
          <a:p>
            <a:endParaRPr lang="zh-CN" altLang="en-US"/>
          </a:p>
        </p:txBody>
      </p:sp>
      <p:sp>
        <p:nvSpPr>
          <p:cNvPr id="660485" name="Oval 5"/>
          <p:cNvSpPr>
            <a:spLocks noChangeAspect="1" noChangeArrowheads="1"/>
          </p:cNvSpPr>
          <p:nvPr/>
        </p:nvSpPr>
        <p:spPr bwMode="auto">
          <a:xfrm>
            <a:off x="508000" y="1190625"/>
            <a:ext cx="4570413" cy="4570413"/>
          </a:xfrm>
          <a:prstGeom prst="ellipse">
            <a:avLst/>
          </a:prstGeom>
          <a:solidFill>
            <a:srgbClr val="C5C5FF"/>
          </a:solidFill>
          <a:ln w="9525" algn="ctr">
            <a:solidFill>
              <a:srgbClr val="0000FF"/>
            </a:solidFill>
            <a:round/>
            <a:headEnd/>
            <a:tailEnd/>
          </a:ln>
          <a:effectLst/>
        </p:spPr>
        <p:txBody>
          <a:bodyPr wrap="none" anchor="ctr"/>
          <a:lstStyle/>
          <a:p>
            <a:endParaRPr lang="en-US"/>
          </a:p>
        </p:txBody>
      </p:sp>
      <p:sp>
        <p:nvSpPr>
          <p:cNvPr id="660486" name="Oval 6"/>
          <p:cNvSpPr>
            <a:spLocks noChangeAspect="1" noChangeArrowheads="1"/>
          </p:cNvSpPr>
          <p:nvPr/>
        </p:nvSpPr>
        <p:spPr bwMode="auto">
          <a:xfrm>
            <a:off x="2005013" y="1203325"/>
            <a:ext cx="4557712" cy="4557713"/>
          </a:xfrm>
          <a:prstGeom prst="ellipse">
            <a:avLst/>
          </a:prstGeom>
          <a:solidFill>
            <a:srgbClr val="EBEBFF">
              <a:alpha val="50000"/>
            </a:srgbClr>
          </a:solidFill>
          <a:ln w="9525" algn="ctr">
            <a:solidFill>
              <a:srgbClr val="0000FF"/>
            </a:solidFill>
            <a:round/>
            <a:headEnd/>
            <a:tailEnd/>
          </a:ln>
          <a:effectLst/>
        </p:spPr>
        <p:txBody>
          <a:bodyPr wrap="none" anchor="ctr"/>
          <a:lstStyle/>
          <a:p>
            <a:pPr algn="ctr"/>
            <a:endParaRPr lang="en-GB" sz="2000" b="0">
              <a:solidFill>
                <a:schemeClr val="bg2"/>
              </a:solidFill>
              <a:cs typeface="Arial" charset="0"/>
            </a:endParaRPr>
          </a:p>
        </p:txBody>
      </p:sp>
      <p:sp>
        <p:nvSpPr>
          <p:cNvPr id="660487" name="Text Box 7"/>
          <p:cNvSpPr txBox="1">
            <a:spLocks noChangeArrowheads="1"/>
          </p:cNvSpPr>
          <p:nvPr/>
        </p:nvSpPr>
        <p:spPr bwMode="auto">
          <a:xfrm>
            <a:off x="3905250" y="3814763"/>
            <a:ext cx="1056316" cy="369332"/>
          </a:xfrm>
          <a:prstGeom prst="rect">
            <a:avLst/>
          </a:prstGeom>
          <a:noFill/>
          <a:ln w="9525" algn="ctr">
            <a:noFill/>
            <a:miter lim="800000"/>
            <a:headEnd/>
            <a:tailEnd/>
          </a:ln>
          <a:effectLst/>
        </p:spPr>
        <p:txBody>
          <a:bodyPr wrap="none" anchorCtr="1">
            <a:spAutoFit/>
          </a:bodyPr>
          <a:lstStyle/>
          <a:p>
            <a:pPr algn="ctr"/>
            <a:r>
              <a:rPr lang="en-US" b="0">
                <a:cs typeface="Arial" charset="0"/>
              </a:rPr>
              <a:t>Contract</a:t>
            </a:r>
          </a:p>
        </p:txBody>
      </p:sp>
      <p:sp>
        <p:nvSpPr>
          <p:cNvPr id="660488" name="Text Box 8"/>
          <p:cNvSpPr txBox="1">
            <a:spLocks noChangeArrowheads="1"/>
          </p:cNvSpPr>
          <p:nvPr/>
        </p:nvSpPr>
        <p:spPr bwMode="auto">
          <a:xfrm>
            <a:off x="3838575" y="2890838"/>
            <a:ext cx="1055097" cy="369332"/>
          </a:xfrm>
          <a:prstGeom prst="rect">
            <a:avLst/>
          </a:prstGeom>
          <a:noFill/>
          <a:ln w="9525" algn="ctr">
            <a:noFill/>
            <a:miter lim="800000"/>
            <a:headEnd/>
            <a:tailEnd/>
          </a:ln>
          <a:effectLst/>
        </p:spPr>
        <p:txBody>
          <a:bodyPr wrap="none" anchorCtr="1">
            <a:spAutoFit/>
          </a:bodyPr>
          <a:lstStyle/>
          <a:p>
            <a:pPr algn="ctr"/>
            <a:r>
              <a:rPr lang="en-US" b="0">
                <a:cs typeface="Arial" charset="0"/>
              </a:rPr>
              <a:t>Schemas</a:t>
            </a:r>
          </a:p>
        </p:txBody>
      </p:sp>
      <p:sp>
        <p:nvSpPr>
          <p:cNvPr id="660489" name="Text Box 9"/>
          <p:cNvSpPr txBox="1">
            <a:spLocks noChangeArrowheads="1"/>
          </p:cNvSpPr>
          <p:nvPr/>
        </p:nvSpPr>
        <p:spPr bwMode="auto">
          <a:xfrm>
            <a:off x="2513013" y="2046288"/>
            <a:ext cx="1559081" cy="646331"/>
          </a:xfrm>
          <a:prstGeom prst="rect">
            <a:avLst/>
          </a:prstGeom>
          <a:noFill/>
          <a:ln w="9525" algn="ctr">
            <a:noFill/>
            <a:miter lim="800000"/>
            <a:headEnd/>
            <a:tailEnd/>
          </a:ln>
          <a:effectLst/>
        </p:spPr>
        <p:txBody>
          <a:bodyPr wrap="none" anchorCtr="1">
            <a:spAutoFit/>
          </a:bodyPr>
          <a:lstStyle/>
          <a:p>
            <a:pPr algn="ctr"/>
            <a:r>
              <a:rPr lang="en-US" b="0" dirty="0">
                <a:cs typeface="Arial" charset="0"/>
              </a:rPr>
              <a:t>Programming</a:t>
            </a:r>
          </a:p>
          <a:p>
            <a:pPr algn="ctr"/>
            <a:r>
              <a:rPr lang="en-US" b="0" dirty="0">
                <a:cs typeface="Arial" charset="0"/>
              </a:rPr>
              <a:t>Language</a:t>
            </a:r>
          </a:p>
        </p:txBody>
      </p:sp>
      <p:sp>
        <p:nvSpPr>
          <p:cNvPr id="660490" name="Text Box 10"/>
          <p:cNvSpPr txBox="1">
            <a:spLocks noChangeArrowheads="1"/>
          </p:cNvSpPr>
          <p:nvPr/>
        </p:nvSpPr>
        <p:spPr bwMode="auto">
          <a:xfrm>
            <a:off x="2268538" y="3392488"/>
            <a:ext cx="1545103" cy="369332"/>
          </a:xfrm>
          <a:prstGeom prst="rect">
            <a:avLst/>
          </a:prstGeom>
          <a:noFill/>
          <a:ln w="9525" algn="ctr">
            <a:noFill/>
            <a:miter lim="800000"/>
            <a:headEnd/>
            <a:tailEnd/>
          </a:ln>
          <a:effectLst/>
        </p:spPr>
        <p:txBody>
          <a:bodyPr wrap="none" anchorCtr="1">
            <a:spAutoFit/>
          </a:bodyPr>
          <a:lstStyle/>
          <a:p>
            <a:pPr algn="ctr"/>
            <a:r>
              <a:rPr lang="en-US" b="0">
                <a:cs typeface="Arial" charset="0"/>
              </a:rPr>
              <a:t>Object Model</a:t>
            </a:r>
          </a:p>
        </p:txBody>
      </p:sp>
      <p:sp>
        <p:nvSpPr>
          <p:cNvPr id="660491" name="Text Box 11"/>
          <p:cNvSpPr txBox="1">
            <a:spLocks noChangeArrowheads="1"/>
          </p:cNvSpPr>
          <p:nvPr/>
        </p:nvSpPr>
        <p:spPr bwMode="auto">
          <a:xfrm>
            <a:off x="2601913" y="4556125"/>
            <a:ext cx="1351012" cy="369332"/>
          </a:xfrm>
          <a:prstGeom prst="rect">
            <a:avLst/>
          </a:prstGeom>
          <a:noFill/>
          <a:ln w="9525" algn="ctr">
            <a:noFill/>
            <a:miter lim="800000"/>
            <a:headEnd/>
            <a:tailEnd/>
          </a:ln>
          <a:effectLst/>
        </p:spPr>
        <p:txBody>
          <a:bodyPr wrap="none" anchorCtr="1">
            <a:spAutoFit/>
          </a:bodyPr>
          <a:lstStyle/>
          <a:p>
            <a:pPr algn="ctr"/>
            <a:r>
              <a:rPr lang="en-US" b="0">
                <a:cs typeface="Arial" charset="0"/>
              </a:rPr>
              <a:t>Application</a:t>
            </a:r>
          </a:p>
        </p:txBody>
      </p:sp>
      <p:sp>
        <p:nvSpPr>
          <p:cNvPr id="660492" name="Text Box 12"/>
          <p:cNvSpPr txBox="1">
            <a:spLocks noChangeArrowheads="1"/>
          </p:cNvSpPr>
          <p:nvPr/>
        </p:nvSpPr>
        <p:spPr bwMode="auto">
          <a:xfrm>
            <a:off x="842963" y="2814638"/>
            <a:ext cx="1100366" cy="369332"/>
          </a:xfrm>
          <a:prstGeom prst="rect">
            <a:avLst/>
          </a:prstGeom>
          <a:noFill/>
          <a:ln w="9525" algn="ctr">
            <a:noFill/>
            <a:miter lim="800000"/>
            <a:headEnd/>
            <a:tailEnd/>
          </a:ln>
          <a:effectLst/>
        </p:spPr>
        <p:txBody>
          <a:bodyPr wrap="none" anchorCtr="1">
            <a:spAutoFit/>
          </a:bodyPr>
          <a:lstStyle/>
          <a:p>
            <a:pPr algn="ctr"/>
            <a:r>
              <a:rPr lang="en-US" b="0" dirty="0">
                <a:cs typeface="Arial" charset="0"/>
              </a:rPr>
              <a:t>Database</a:t>
            </a:r>
          </a:p>
        </p:txBody>
      </p:sp>
      <p:sp>
        <p:nvSpPr>
          <p:cNvPr id="660493" name="Text Box 13"/>
          <p:cNvSpPr txBox="1">
            <a:spLocks noChangeArrowheads="1"/>
          </p:cNvSpPr>
          <p:nvPr/>
        </p:nvSpPr>
        <p:spPr bwMode="auto">
          <a:xfrm>
            <a:off x="854075" y="3830638"/>
            <a:ext cx="1205010" cy="646331"/>
          </a:xfrm>
          <a:prstGeom prst="rect">
            <a:avLst/>
          </a:prstGeom>
          <a:noFill/>
          <a:ln w="9525" algn="ctr">
            <a:noFill/>
            <a:miter lim="800000"/>
            <a:headEnd/>
            <a:tailEnd/>
          </a:ln>
          <a:effectLst/>
        </p:spPr>
        <p:txBody>
          <a:bodyPr wrap="none" anchorCtr="1">
            <a:spAutoFit/>
          </a:bodyPr>
          <a:lstStyle/>
          <a:p>
            <a:pPr algn="ctr"/>
            <a:r>
              <a:rPr lang="en-US" b="0" dirty="0">
                <a:cs typeface="Arial" charset="0"/>
              </a:rPr>
              <a:t>Operating</a:t>
            </a:r>
          </a:p>
          <a:p>
            <a:pPr algn="ctr"/>
            <a:r>
              <a:rPr lang="en-US" b="0" dirty="0">
                <a:cs typeface="Arial" charset="0"/>
              </a:rPr>
              <a:t>System</a:t>
            </a:r>
          </a:p>
        </p:txBody>
      </p:sp>
      <p:sp>
        <p:nvSpPr>
          <p:cNvPr id="660494" name="Text Box 14"/>
          <p:cNvSpPr txBox="1">
            <a:spLocks noChangeArrowheads="1"/>
          </p:cNvSpPr>
          <p:nvPr/>
        </p:nvSpPr>
        <p:spPr bwMode="auto">
          <a:xfrm>
            <a:off x="5118100" y="2814638"/>
            <a:ext cx="1100366" cy="369332"/>
          </a:xfrm>
          <a:prstGeom prst="rect">
            <a:avLst/>
          </a:prstGeom>
          <a:noFill/>
          <a:ln w="9525" algn="ctr">
            <a:noFill/>
            <a:miter lim="800000"/>
            <a:headEnd/>
            <a:tailEnd/>
          </a:ln>
          <a:effectLst/>
        </p:spPr>
        <p:txBody>
          <a:bodyPr wrap="none" anchorCtr="1">
            <a:spAutoFit/>
          </a:bodyPr>
          <a:lstStyle/>
          <a:p>
            <a:pPr algn="ctr"/>
            <a:r>
              <a:rPr lang="en-US" b="0">
                <a:cs typeface="Arial" charset="0"/>
              </a:rPr>
              <a:t>Database</a:t>
            </a:r>
          </a:p>
        </p:txBody>
      </p:sp>
      <p:sp>
        <p:nvSpPr>
          <p:cNvPr id="660495" name="Text Box 15"/>
          <p:cNvSpPr txBox="1">
            <a:spLocks noChangeArrowheads="1"/>
          </p:cNvSpPr>
          <p:nvPr/>
        </p:nvSpPr>
        <p:spPr bwMode="auto">
          <a:xfrm>
            <a:off x="5133975" y="3830638"/>
            <a:ext cx="1205010" cy="646331"/>
          </a:xfrm>
          <a:prstGeom prst="rect">
            <a:avLst/>
          </a:prstGeom>
          <a:noFill/>
          <a:ln w="9525" algn="ctr">
            <a:noFill/>
            <a:miter lim="800000"/>
            <a:headEnd/>
            <a:tailEnd/>
          </a:ln>
          <a:effectLst/>
        </p:spPr>
        <p:txBody>
          <a:bodyPr wrap="none" anchorCtr="1">
            <a:spAutoFit/>
          </a:bodyPr>
          <a:lstStyle/>
          <a:p>
            <a:pPr algn="ctr"/>
            <a:r>
              <a:rPr lang="en-US" b="0">
                <a:cs typeface="Arial" charset="0"/>
              </a:rPr>
              <a:t>Operating</a:t>
            </a:r>
          </a:p>
          <a:p>
            <a:pPr algn="ctr"/>
            <a:r>
              <a:rPr lang="en-US" b="0">
                <a:cs typeface="Arial" charset="0"/>
              </a:rPr>
              <a:t>System</a:t>
            </a:r>
          </a:p>
        </p:txBody>
      </p:sp>
      <p:sp>
        <p:nvSpPr>
          <p:cNvPr id="660496" name="Text Box 16"/>
          <p:cNvSpPr txBox="1">
            <a:spLocks noChangeArrowheads="1"/>
          </p:cNvSpPr>
          <p:nvPr/>
        </p:nvSpPr>
        <p:spPr bwMode="auto">
          <a:xfrm>
            <a:off x="4743450" y="2046288"/>
            <a:ext cx="1559081" cy="646331"/>
          </a:xfrm>
          <a:prstGeom prst="rect">
            <a:avLst/>
          </a:prstGeom>
          <a:noFill/>
          <a:ln w="9525" algn="ctr">
            <a:noFill/>
            <a:miter lim="800000"/>
            <a:headEnd/>
            <a:tailEnd/>
          </a:ln>
          <a:effectLst/>
        </p:spPr>
        <p:txBody>
          <a:bodyPr wrap="none" anchorCtr="1">
            <a:spAutoFit/>
          </a:bodyPr>
          <a:lstStyle/>
          <a:p>
            <a:pPr algn="ctr"/>
            <a:r>
              <a:rPr lang="en-US" b="0">
                <a:cs typeface="Arial" charset="0"/>
              </a:rPr>
              <a:t>Programming</a:t>
            </a:r>
          </a:p>
          <a:p>
            <a:pPr algn="ctr"/>
            <a:r>
              <a:rPr lang="en-US" b="0">
                <a:cs typeface="Arial" charset="0"/>
              </a:rPr>
              <a:t>Language</a:t>
            </a:r>
          </a:p>
        </p:txBody>
      </p:sp>
      <p:sp>
        <p:nvSpPr>
          <p:cNvPr id="660497" name="Text Box 17"/>
          <p:cNvSpPr txBox="1">
            <a:spLocks noChangeArrowheads="1"/>
          </p:cNvSpPr>
          <p:nvPr/>
        </p:nvSpPr>
        <p:spPr bwMode="auto">
          <a:xfrm>
            <a:off x="5080000" y="3392488"/>
            <a:ext cx="1545103" cy="369332"/>
          </a:xfrm>
          <a:prstGeom prst="rect">
            <a:avLst/>
          </a:prstGeom>
          <a:noFill/>
          <a:ln w="9525" algn="ctr">
            <a:noFill/>
            <a:miter lim="800000"/>
            <a:headEnd/>
            <a:tailEnd/>
          </a:ln>
          <a:effectLst/>
        </p:spPr>
        <p:txBody>
          <a:bodyPr wrap="none" anchorCtr="1">
            <a:spAutoFit/>
          </a:bodyPr>
          <a:lstStyle/>
          <a:p>
            <a:pPr algn="ctr"/>
            <a:r>
              <a:rPr lang="en-US" b="0">
                <a:cs typeface="Arial" charset="0"/>
              </a:rPr>
              <a:t>Object Model</a:t>
            </a:r>
          </a:p>
        </p:txBody>
      </p:sp>
      <p:sp>
        <p:nvSpPr>
          <p:cNvPr id="660498" name="Text Box 18"/>
          <p:cNvSpPr txBox="1">
            <a:spLocks noChangeArrowheads="1"/>
          </p:cNvSpPr>
          <p:nvPr/>
        </p:nvSpPr>
        <p:spPr bwMode="auto">
          <a:xfrm>
            <a:off x="4822825" y="4556125"/>
            <a:ext cx="1351012" cy="369332"/>
          </a:xfrm>
          <a:prstGeom prst="rect">
            <a:avLst/>
          </a:prstGeom>
          <a:noFill/>
          <a:ln w="9525" algn="ctr">
            <a:noFill/>
            <a:miter lim="800000"/>
            <a:headEnd/>
            <a:tailEnd/>
          </a:ln>
          <a:effectLst/>
        </p:spPr>
        <p:txBody>
          <a:bodyPr wrap="none" anchorCtr="1">
            <a:spAutoFit/>
          </a:bodyPr>
          <a:lstStyle/>
          <a:p>
            <a:pPr algn="ctr"/>
            <a:r>
              <a:rPr lang="en-US" b="0">
                <a:cs typeface="Arial" charset="0"/>
              </a:rPr>
              <a:t>Application</a:t>
            </a:r>
          </a:p>
        </p:txBody>
      </p:sp>
      <p:sp>
        <p:nvSpPr>
          <p:cNvPr id="660499" name="Text Box 19"/>
          <p:cNvSpPr txBox="1">
            <a:spLocks noChangeArrowheads="1"/>
          </p:cNvSpPr>
          <p:nvPr/>
        </p:nvSpPr>
        <p:spPr bwMode="auto">
          <a:xfrm>
            <a:off x="1838325" y="1422400"/>
            <a:ext cx="665163" cy="396875"/>
          </a:xfrm>
          <a:prstGeom prst="rect">
            <a:avLst/>
          </a:prstGeom>
          <a:noFill/>
          <a:ln w="9525" algn="ctr">
            <a:noFill/>
            <a:miter lim="800000"/>
            <a:headEnd/>
            <a:tailEnd/>
          </a:ln>
          <a:effectLst/>
        </p:spPr>
        <p:txBody>
          <a:bodyPr wrap="none" anchorCtr="1">
            <a:spAutoFit/>
          </a:bodyPr>
          <a:lstStyle/>
          <a:p>
            <a:pPr algn="ctr"/>
            <a:r>
              <a:rPr lang="en-US" sz="2000">
                <a:solidFill>
                  <a:srgbClr val="A50021"/>
                </a:solidFill>
                <a:cs typeface="Arial" charset="0"/>
              </a:rPr>
              <a:t>You</a:t>
            </a:r>
          </a:p>
        </p:txBody>
      </p:sp>
      <p:sp>
        <p:nvSpPr>
          <p:cNvPr id="660500" name="Text Box 20"/>
          <p:cNvSpPr txBox="1">
            <a:spLocks noChangeArrowheads="1"/>
          </p:cNvSpPr>
          <p:nvPr/>
        </p:nvSpPr>
        <p:spPr bwMode="auto">
          <a:xfrm>
            <a:off x="3709988" y="1289050"/>
            <a:ext cx="2413000" cy="701675"/>
          </a:xfrm>
          <a:prstGeom prst="rect">
            <a:avLst/>
          </a:prstGeom>
          <a:noFill/>
          <a:ln w="9525" algn="ctr">
            <a:noFill/>
            <a:miter lim="800000"/>
            <a:headEnd/>
            <a:tailEnd/>
          </a:ln>
          <a:effectLst/>
        </p:spPr>
        <p:txBody>
          <a:bodyPr anchorCtr="1">
            <a:spAutoFit/>
          </a:bodyPr>
          <a:lstStyle/>
          <a:p>
            <a:r>
              <a:rPr lang="en-US" sz="2000">
                <a:solidFill>
                  <a:srgbClr val="A50021"/>
                </a:solidFill>
                <a:cs typeface="Arial" charset="0"/>
              </a:rPr>
              <a:t>Your </a:t>
            </a:r>
          </a:p>
          <a:p>
            <a:r>
              <a:rPr lang="en-US" sz="2000">
                <a:solidFill>
                  <a:srgbClr val="A50021"/>
                </a:solidFill>
                <a:cs typeface="Arial" charset="0"/>
              </a:rPr>
              <a:t>   Partner</a:t>
            </a:r>
          </a:p>
        </p:txBody>
      </p:sp>
      <p:grpSp>
        <p:nvGrpSpPr>
          <p:cNvPr id="2" name="Group 21"/>
          <p:cNvGrpSpPr>
            <a:grpSpLocks/>
          </p:cNvGrpSpPr>
          <p:nvPr/>
        </p:nvGrpSpPr>
        <p:grpSpPr bwMode="auto">
          <a:xfrm>
            <a:off x="1833563" y="4541838"/>
            <a:ext cx="3273425" cy="2903537"/>
            <a:chOff x="1259" y="2816"/>
            <a:chExt cx="2062" cy="1829"/>
          </a:xfrm>
        </p:grpSpPr>
        <p:pic>
          <p:nvPicPr>
            <p:cNvPr id="660502" name="Picture 22" descr="tan double arrow"/>
            <p:cNvPicPr>
              <a:picLocks noChangeAspect="1" noChangeArrowheads="1"/>
            </p:cNvPicPr>
            <p:nvPr/>
          </p:nvPicPr>
          <p:blipFill>
            <a:blip r:embed="rId3" cstate="print"/>
            <a:srcRect/>
            <a:stretch>
              <a:fillRect/>
            </a:stretch>
          </p:blipFill>
          <p:spPr bwMode="auto">
            <a:xfrm rot="-2093188">
              <a:off x="1259" y="2816"/>
              <a:ext cx="2062" cy="1829"/>
            </a:xfrm>
            <a:prstGeom prst="rect">
              <a:avLst/>
            </a:prstGeom>
            <a:noFill/>
          </p:spPr>
        </p:pic>
        <p:sp>
          <p:nvSpPr>
            <p:cNvPr id="660503" name="Text Box 23"/>
            <p:cNvSpPr txBox="1">
              <a:spLocks noChangeArrowheads="1"/>
            </p:cNvSpPr>
            <p:nvPr/>
          </p:nvSpPr>
          <p:spPr bwMode="auto">
            <a:xfrm>
              <a:off x="1744" y="3584"/>
              <a:ext cx="1016" cy="250"/>
            </a:xfrm>
            <a:prstGeom prst="rect">
              <a:avLst/>
            </a:prstGeom>
            <a:noFill/>
            <a:ln w="12700">
              <a:noFill/>
              <a:miter lim="800000"/>
              <a:headEnd/>
              <a:tailEnd/>
            </a:ln>
            <a:effectLst/>
          </p:spPr>
          <p:txBody>
            <a:bodyPr>
              <a:spAutoFit/>
            </a:bodyPr>
            <a:lstStyle/>
            <a:p>
              <a:pPr algn="ctr" eaLnBrk="0" hangingPunct="0">
                <a:spcBef>
                  <a:spcPct val="50000"/>
                </a:spcBef>
              </a:pPr>
              <a:r>
                <a:rPr lang="en-US" sz="2000" b="0" dirty="0"/>
                <a:t>Complexity</a:t>
              </a:r>
            </a:p>
          </p:txBody>
        </p:sp>
      </p:grpSp>
      <p:grpSp>
        <p:nvGrpSpPr>
          <p:cNvPr id="3" name="Group 24"/>
          <p:cNvGrpSpPr>
            <a:grpSpLocks noChangeAspect="1"/>
          </p:cNvGrpSpPr>
          <p:nvPr/>
        </p:nvGrpSpPr>
        <p:grpSpPr bwMode="auto">
          <a:xfrm>
            <a:off x="3757613" y="5402263"/>
            <a:ext cx="1289050" cy="1122362"/>
            <a:chOff x="2272" y="3288"/>
            <a:chExt cx="1016" cy="885"/>
          </a:xfrm>
        </p:grpSpPr>
        <p:pic>
          <p:nvPicPr>
            <p:cNvPr id="660505" name="Picture 25" descr="tan double arrow"/>
            <p:cNvPicPr>
              <a:picLocks noChangeAspect="1" noChangeArrowheads="1"/>
            </p:cNvPicPr>
            <p:nvPr/>
          </p:nvPicPr>
          <p:blipFill>
            <a:blip r:embed="rId4" cstate="print"/>
            <a:srcRect/>
            <a:stretch>
              <a:fillRect/>
            </a:stretch>
          </p:blipFill>
          <p:spPr bwMode="auto">
            <a:xfrm rot="-2093188">
              <a:off x="2287" y="3288"/>
              <a:ext cx="998" cy="885"/>
            </a:xfrm>
            <a:prstGeom prst="rect">
              <a:avLst/>
            </a:prstGeom>
            <a:noFill/>
          </p:spPr>
        </p:pic>
        <p:sp>
          <p:nvSpPr>
            <p:cNvPr id="660506" name="Text Box 26"/>
            <p:cNvSpPr txBox="1">
              <a:spLocks noChangeAspect="1" noChangeArrowheads="1"/>
            </p:cNvSpPr>
            <p:nvPr/>
          </p:nvSpPr>
          <p:spPr bwMode="auto">
            <a:xfrm>
              <a:off x="2272" y="3623"/>
              <a:ext cx="1016" cy="217"/>
            </a:xfrm>
            <a:prstGeom prst="rect">
              <a:avLst/>
            </a:prstGeom>
            <a:noFill/>
            <a:ln w="12700">
              <a:noFill/>
              <a:miter lim="800000"/>
              <a:headEnd/>
              <a:tailEnd/>
            </a:ln>
            <a:effectLst/>
          </p:spPr>
          <p:txBody>
            <a:bodyPr>
              <a:spAutoFit/>
            </a:bodyPr>
            <a:lstStyle/>
            <a:p>
              <a:pPr algn="ctr" eaLnBrk="0" hangingPunct="0">
                <a:spcBef>
                  <a:spcPct val="50000"/>
                </a:spcBef>
              </a:pPr>
              <a:r>
                <a:rPr lang="en-US" sz="1200" b="0"/>
                <a:t>Complexity</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2.77778E-7 3.7037E-6 L 0.17865 3.7037E-6 " pathEditMode="relative" rAng="0" ptsTypes="AA">
                                      <p:cBhvr>
                                        <p:cTn id="6" dur="2000" fill="hold"/>
                                        <p:tgtEl>
                                          <p:spTgt spid="660486"/>
                                        </p:tgtEl>
                                        <p:attrNameLst>
                                          <p:attrName>ppt_x</p:attrName>
                                          <p:attrName>ppt_y</p:attrName>
                                        </p:attrNameLst>
                                      </p:cBhvr>
                                      <p:rCtr x="89" y="0"/>
                                    </p:animMotion>
                                  </p:childTnLst>
                                </p:cTn>
                              </p:par>
                              <p:par>
                                <p:cTn id="7" presetID="10" presetClass="exit" presetSubtype="0" fill="hold" nodeType="withEffect">
                                  <p:stCondLst>
                                    <p:cond delay="0"/>
                                  </p:stCondLst>
                                  <p:childTnLst>
                                    <p:animEffect transition="out" filter="fade">
                                      <p:cBhvr>
                                        <p:cTn id="8" dur="2000"/>
                                        <p:tgtEl>
                                          <p:spTgt spid="2"/>
                                        </p:tgtEl>
                                      </p:cBhvr>
                                    </p:animEffect>
                                    <p:set>
                                      <p:cBhvr>
                                        <p:cTn id="9" dur="1" fill="hold">
                                          <p:stCondLst>
                                            <p:cond delay="1999"/>
                                          </p:stCondLst>
                                        </p:cTn>
                                        <p:tgtEl>
                                          <p:spTgt spid="2"/>
                                        </p:tgtEl>
                                        <p:attrNameLst>
                                          <p:attrName>style.visibility</p:attrName>
                                        </p:attrNameLst>
                                      </p:cBhvr>
                                      <p:to>
                                        <p:strVal val="hidden"/>
                                      </p:to>
                                    </p:set>
                                  </p:childTnLst>
                                </p:cTn>
                              </p:par>
                              <p:par>
                                <p:cTn id="10" presetID="63" presetClass="path" presetSubtype="0" accel="50000" decel="50000" fill="hold" grpId="0" nodeType="withEffect">
                                  <p:stCondLst>
                                    <p:cond delay="0"/>
                                  </p:stCondLst>
                                  <p:childTnLst>
                                    <p:animMotion origin="layout" path="M -3.33333E-6 2.59259E-6 L 0.18177 2.59259E-6 " pathEditMode="relative" rAng="0" ptsTypes="AA">
                                      <p:cBhvr>
                                        <p:cTn id="11" dur="2000" fill="hold"/>
                                        <p:tgtEl>
                                          <p:spTgt spid="660494"/>
                                        </p:tgtEl>
                                        <p:attrNameLst>
                                          <p:attrName>ppt_x</p:attrName>
                                          <p:attrName>ppt_y</p:attrName>
                                        </p:attrNameLst>
                                      </p:cBhvr>
                                      <p:rCtr x="91" y="0"/>
                                    </p:animMotion>
                                  </p:childTnLst>
                                </p:cTn>
                              </p:par>
                              <p:par>
                                <p:cTn id="12" presetID="63" presetClass="path" presetSubtype="0" accel="50000" decel="50000" fill="hold" grpId="0" nodeType="withEffect">
                                  <p:stCondLst>
                                    <p:cond delay="0"/>
                                  </p:stCondLst>
                                  <p:childTnLst>
                                    <p:animMotion origin="layout" path="M -1.66667E-6 -4.07407E-6 L 0.18281 -4.07407E-6 " pathEditMode="relative" rAng="0" ptsTypes="AA">
                                      <p:cBhvr>
                                        <p:cTn id="13" dur="2000" fill="hold"/>
                                        <p:tgtEl>
                                          <p:spTgt spid="660495"/>
                                        </p:tgtEl>
                                        <p:attrNameLst>
                                          <p:attrName>ppt_x</p:attrName>
                                          <p:attrName>ppt_y</p:attrName>
                                        </p:attrNameLst>
                                      </p:cBhvr>
                                      <p:rCtr x="91" y="0"/>
                                    </p:animMotion>
                                  </p:childTnLst>
                                </p:cTn>
                              </p:par>
                              <p:par>
                                <p:cTn id="14" presetID="63" presetClass="path" presetSubtype="0" accel="50000" decel="50000" fill="hold" grpId="0" nodeType="withEffect">
                                  <p:stCondLst>
                                    <p:cond delay="0"/>
                                  </p:stCondLst>
                                  <p:childTnLst>
                                    <p:animMotion origin="layout" path="M -1.66667E-6 -2.96296E-6 L 0.17656 -2.96296E-6 " pathEditMode="relative" rAng="0" ptsTypes="AA">
                                      <p:cBhvr>
                                        <p:cTn id="15" dur="2000" fill="hold"/>
                                        <p:tgtEl>
                                          <p:spTgt spid="660500"/>
                                        </p:tgtEl>
                                        <p:attrNameLst>
                                          <p:attrName>ppt_x</p:attrName>
                                          <p:attrName>ppt_y</p:attrName>
                                        </p:attrNameLst>
                                      </p:cBhvr>
                                      <p:rCtr x="88" y="0"/>
                                    </p:animMotion>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660496"/>
                                        </p:tgtEl>
                                        <p:attrNameLst>
                                          <p:attrName>style.visibility</p:attrName>
                                        </p:attrNameLst>
                                      </p:cBhvr>
                                      <p:to>
                                        <p:strVal val="visible"/>
                                      </p:to>
                                    </p:set>
                                    <p:animEffect transition="in" filter="fade">
                                      <p:cBhvr>
                                        <p:cTn id="19" dur="1000"/>
                                        <p:tgtEl>
                                          <p:spTgt spid="660496"/>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660497"/>
                                        </p:tgtEl>
                                        <p:attrNameLst>
                                          <p:attrName>style.visibility</p:attrName>
                                        </p:attrNameLst>
                                      </p:cBhvr>
                                      <p:to>
                                        <p:strVal val="visible"/>
                                      </p:to>
                                    </p:set>
                                    <p:animEffect transition="in" filter="fade">
                                      <p:cBhvr>
                                        <p:cTn id="23" dur="1000"/>
                                        <p:tgtEl>
                                          <p:spTgt spid="660497"/>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660498"/>
                                        </p:tgtEl>
                                        <p:attrNameLst>
                                          <p:attrName>style.visibility</p:attrName>
                                        </p:attrNameLst>
                                      </p:cBhvr>
                                      <p:to>
                                        <p:strVal val="visible"/>
                                      </p:to>
                                    </p:set>
                                    <p:animEffect transition="in" filter="fade">
                                      <p:cBhvr>
                                        <p:cTn id="27" dur="1000"/>
                                        <p:tgtEl>
                                          <p:spTgt spid="660498"/>
                                        </p:tgtEl>
                                      </p:cBhvr>
                                    </p:animEffect>
                                  </p:childTnLst>
                                </p:cTn>
                              </p:par>
                            </p:childTnLst>
                          </p:cTn>
                        </p:par>
                        <p:par>
                          <p:cTn id="28" fill="hold">
                            <p:stCondLst>
                              <p:cond delay="500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0486" grpId="0" animBg="1"/>
      <p:bldP spid="660494" grpId="0"/>
      <p:bldP spid="660495" grpId="0"/>
      <p:bldP spid="660496" grpId="0"/>
      <p:bldP spid="660497" grpId="0"/>
      <p:bldP spid="660498" grpId="0"/>
      <p:bldP spid="66050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3400" y="457200"/>
            <a:ext cx="8229600" cy="1143000"/>
          </a:xfrm>
        </p:spPr>
        <p:txBody>
          <a:bodyPr>
            <a:normAutofit/>
          </a:bodyPr>
          <a:lstStyle/>
          <a:p>
            <a:r>
              <a:rPr lang="en-US" sz="4800" dirty="0" smtClean="0"/>
              <a:t>SOA</a:t>
            </a:r>
            <a:r>
              <a:rPr lang="en-US" altLang="zh-CN" sz="4800" dirty="0" smtClean="0"/>
              <a:t> For Dynamic</a:t>
            </a:r>
            <a:endParaRPr lang="zh-CN" altLang="en-US" sz="4800" dirty="0"/>
          </a:p>
        </p:txBody>
      </p:sp>
      <p:sp>
        <p:nvSpPr>
          <p:cNvPr id="3" name="内容占位符 2"/>
          <p:cNvSpPr>
            <a:spLocks noGrp="1"/>
          </p:cNvSpPr>
          <p:nvPr>
            <p:ph idx="1"/>
          </p:nvPr>
        </p:nvSpPr>
        <p:spPr/>
        <p:txBody>
          <a:bodyPr/>
          <a:lstStyle/>
          <a:p>
            <a:pPr>
              <a:lnSpc>
                <a:spcPct val="80000"/>
              </a:lnSpc>
            </a:pPr>
            <a:r>
              <a:rPr lang="zh-CN" altLang="en-US" dirty="0" smtClean="0">
                <a:latin typeface="微软雅黑" pitchFamily="34" charset="-122"/>
                <a:ea typeface="微软雅黑" pitchFamily="34" charset="-122"/>
              </a:rPr>
              <a:t>架构</a:t>
            </a:r>
            <a:endParaRPr lang="en-US" dirty="0" smtClean="0">
              <a:latin typeface="微软雅黑" pitchFamily="34" charset="-122"/>
              <a:ea typeface="微软雅黑" pitchFamily="34" charset="-122"/>
            </a:endParaRPr>
          </a:p>
          <a:p>
            <a:pPr lvl="1">
              <a:lnSpc>
                <a:spcPct val="80000"/>
              </a:lnSpc>
            </a:pPr>
            <a:r>
              <a:rPr lang="zh-CN" altLang="en-US" sz="2000" dirty="0" smtClean="0">
                <a:latin typeface="微软雅黑" pitchFamily="34" charset="-122"/>
                <a:ea typeface="微软雅黑" pitchFamily="34" charset="-122"/>
              </a:rPr>
              <a:t>通过服务接口实现松散耦合的应用集成</a:t>
            </a:r>
            <a:r>
              <a:rPr lang="en-US" sz="2000" dirty="0" smtClean="0">
                <a:latin typeface="微软雅黑" pitchFamily="34" charset="-122"/>
                <a:ea typeface="微软雅黑" pitchFamily="34" charset="-122"/>
              </a:rPr>
              <a:t> </a:t>
            </a:r>
          </a:p>
          <a:p>
            <a:pPr lvl="1">
              <a:lnSpc>
                <a:spcPct val="80000"/>
              </a:lnSpc>
            </a:pPr>
            <a:r>
              <a:rPr lang="zh-CN" altLang="en-US" sz="2000" dirty="0" smtClean="0">
                <a:latin typeface="微软雅黑" pitchFamily="34" charset="-122"/>
                <a:ea typeface="微软雅黑" pitchFamily="34" charset="-122"/>
              </a:rPr>
              <a:t>服务接口独立于具体的业务逻辑实现</a:t>
            </a:r>
            <a:endParaRPr lang="en-US" sz="2000" dirty="0" smtClean="0">
              <a:latin typeface="微软雅黑" pitchFamily="34" charset="-122"/>
              <a:ea typeface="微软雅黑" pitchFamily="34" charset="-122"/>
            </a:endParaRPr>
          </a:p>
          <a:p>
            <a:pPr>
              <a:lnSpc>
                <a:spcPct val="80000"/>
              </a:lnSpc>
            </a:pPr>
            <a:r>
              <a:rPr lang="en-US" dirty="0" smtClean="0">
                <a:latin typeface="微软雅黑" pitchFamily="34" charset="-122"/>
                <a:ea typeface="微软雅黑" pitchFamily="34" charset="-122"/>
              </a:rPr>
              <a:t>IT </a:t>
            </a:r>
            <a:r>
              <a:rPr lang="zh-CN" altLang="en-US" dirty="0" smtClean="0">
                <a:latin typeface="微软雅黑" pitchFamily="34" charset="-122"/>
                <a:ea typeface="微软雅黑" pitchFamily="34" charset="-122"/>
              </a:rPr>
              <a:t>和运维</a:t>
            </a:r>
            <a:endParaRPr lang="en-US" dirty="0" smtClean="0">
              <a:latin typeface="微软雅黑" pitchFamily="34" charset="-122"/>
              <a:ea typeface="微软雅黑" pitchFamily="34" charset="-122"/>
            </a:endParaRPr>
          </a:p>
          <a:p>
            <a:pPr lvl="1">
              <a:lnSpc>
                <a:spcPct val="80000"/>
              </a:lnSpc>
            </a:pPr>
            <a:r>
              <a:rPr lang="zh-CN" altLang="en-US" sz="2000" dirty="0" smtClean="0">
                <a:latin typeface="微软雅黑" pitchFamily="34" charset="-122"/>
                <a:ea typeface="微软雅黑" pitchFamily="34" charset="-122"/>
              </a:rPr>
              <a:t>明确的集成点更有利于维护和漏洞检测</a:t>
            </a:r>
            <a:r>
              <a:rPr lang="en-US" sz="2000" dirty="0" smtClean="0">
                <a:latin typeface="微软雅黑" pitchFamily="34" charset="-122"/>
                <a:ea typeface="微软雅黑" pitchFamily="34" charset="-122"/>
              </a:rPr>
              <a:t> </a:t>
            </a:r>
          </a:p>
          <a:p>
            <a:pPr lvl="1">
              <a:lnSpc>
                <a:spcPct val="80000"/>
              </a:lnSpc>
            </a:pPr>
            <a:r>
              <a:rPr lang="zh-CN" altLang="en-US" sz="2000" dirty="0" smtClean="0">
                <a:latin typeface="微软雅黑" pitchFamily="34" charset="-122"/>
                <a:ea typeface="微软雅黑" pitchFamily="34" charset="-122"/>
              </a:rPr>
              <a:t>独立的部署、版本控制、管理、拓扑结构，支持业务逻辑变化</a:t>
            </a:r>
            <a:endParaRPr lang="en-US" sz="2000" dirty="0" smtClean="0">
              <a:latin typeface="微软雅黑" pitchFamily="34" charset="-122"/>
              <a:ea typeface="微软雅黑" pitchFamily="34" charset="-122"/>
            </a:endParaRPr>
          </a:p>
          <a:p>
            <a:pPr>
              <a:lnSpc>
                <a:spcPct val="80000"/>
              </a:lnSpc>
            </a:pPr>
            <a:r>
              <a:rPr lang="zh-CN" altLang="en-US" dirty="0" smtClean="0">
                <a:latin typeface="微软雅黑" pitchFamily="34" charset="-122"/>
                <a:ea typeface="微软雅黑" pitchFamily="34" charset="-122"/>
              </a:rPr>
              <a:t>业务</a:t>
            </a:r>
            <a:endParaRPr lang="en-US" dirty="0" smtClean="0">
              <a:latin typeface="微软雅黑" pitchFamily="34" charset="-122"/>
              <a:ea typeface="微软雅黑" pitchFamily="34" charset="-122"/>
            </a:endParaRPr>
          </a:p>
          <a:p>
            <a:pPr lvl="1">
              <a:lnSpc>
                <a:spcPct val="80000"/>
              </a:lnSpc>
            </a:pPr>
            <a:r>
              <a:rPr lang="zh-CN" altLang="en-US" sz="2000" dirty="0" smtClean="0">
                <a:latin typeface="微软雅黑" pitchFamily="34" charset="-122"/>
                <a:ea typeface="微软雅黑" pitchFamily="34" charset="-122"/>
              </a:rPr>
              <a:t>服务模型的业务能力更强大</a:t>
            </a:r>
            <a:endParaRPr lang="en-US" sz="2000" dirty="0" smtClean="0">
              <a:latin typeface="微软雅黑" pitchFamily="34" charset="-122"/>
              <a:ea typeface="微软雅黑" pitchFamily="34" charset="-122"/>
            </a:endParaRPr>
          </a:p>
          <a:p>
            <a:pPr lvl="1">
              <a:lnSpc>
                <a:spcPct val="80000"/>
              </a:lnSpc>
            </a:pPr>
            <a:r>
              <a:rPr lang="en-US" altLang="zh-CN" sz="2000" dirty="0" smtClean="0">
                <a:latin typeface="微软雅黑" pitchFamily="34" charset="-122"/>
                <a:ea typeface="微软雅黑" pitchFamily="34" charset="-122"/>
              </a:rPr>
              <a:t>IT</a:t>
            </a:r>
            <a:r>
              <a:rPr lang="zh-CN" altLang="en-US" sz="2000" dirty="0" smtClean="0">
                <a:latin typeface="微软雅黑" pitchFamily="34" charset="-122"/>
                <a:ea typeface="微软雅黑" pitchFamily="34" charset="-122"/>
              </a:rPr>
              <a:t>系统为业务服务，而不是相反</a:t>
            </a:r>
            <a:endParaRPr lang="en-US" sz="2000" dirty="0" smtClean="0">
              <a:latin typeface="微软雅黑" pitchFamily="34" charset="-122"/>
              <a:ea typeface="微软雅黑" pitchFamily="34" charset="-122"/>
            </a:endParaRPr>
          </a:p>
          <a:p>
            <a:pPr lvl="1">
              <a:lnSpc>
                <a:spcPct val="80000"/>
              </a:lnSpc>
            </a:pPr>
            <a:r>
              <a:rPr lang="zh-CN" altLang="en-US" sz="2000" dirty="0" smtClean="0">
                <a:latin typeface="微软雅黑" pitchFamily="34" charset="-122"/>
                <a:ea typeface="微软雅黑" pitchFamily="34" charset="-122"/>
              </a:rPr>
              <a:t>使用服务的互操作实现和规范跨部门、跨组织的业务</a:t>
            </a:r>
            <a:endParaRPr lang="en-US" sz="2000" dirty="0" smtClean="0">
              <a:latin typeface="微软雅黑" pitchFamily="34" charset="-122"/>
              <a:ea typeface="微软雅黑" pitchFamily="34" charset="-122"/>
            </a:endParaRPr>
          </a:p>
          <a:p>
            <a:pPr lvl="1">
              <a:lnSpc>
                <a:spcPct val="80000"/>
              </a:lnSpc>
            </a:pPr>
            <a:r>
              <a:rPr lang="zh-CN" altLang="en-US" sz="2000" dirty="0" smtClean="0">
                <a:latin typeface="微软雅黑" pitchFamily="34" charset="-122"/>
                <a:ea typeface="微软雅黑" pitchFamily="34" charset="-122"/>
              </a:rPr>
              <a:t>有利于外包业务，专注于核心业务能力</a:t>
            </a:r>
            <a:endParaRPr lang="en-US" sz="2000" dirty="0" smtClean="0">
              <a:latin typeface="微软雅黑" pitchFamily="34" charset="-122"/>
              <a:ea typeface="微软雅黑" pitchFamily="34" charset="-122"/>
            </a:endParaRPr>
          </a:p>
          <a:p>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209800" y="1468438"/>
            <a:ext cx="4800600" cy="5175272"/>
          </a:xfrm>
          <a:prstGeom prst="rect">
            <a:avLst/>
          </a:prstGeom>
          <a:solidFill>
            <a:schemeClr val="bg1"/>
          </a:solidFill>
          <a:ln w="15875" algn="ctr">
            <a:solidFill>
              <a:schemeClr val="tx1"/>
            </a:solidFill>
            <a:miter lim="800000"/>
            <a:headEnd type="none" w="sm" len="sm"/>
            <a:tailEnd type="none" w="sm" len="sm"/>
          </a:ln>
        </p:spPr>
        <p:txBody>
          <a:bodyPr lIns="91327" tIns="45670" rIns="91327" bIns="45670"/>
          <a:lstStyle/>
          <a:p>
            <a:pPr algn="ctr" eaLnBrk="0" hangingPunct="0">
              <a:lnSpc>
                <a:spcPct val="85000"/>
              </a:lnSpc>
              <a:spcBef>
                <a:spcPct val="20000"/>
              </a:spcBef>
            </a:pPr>
            <a:r>
              <a:rPr lang="en-US" sz="1600" b="1" dirty="0">
                <a:latin typeface="Segoe" pitchFamily="34" charset="0"/>
              </a:rPr>
              <a:t>Service-Oriented Infrastructure</a:t>
            </a:r>
            <a:endParaRPr lang="en-US" dirty="0">
              <a:latin typeface="Calibri" pitchFamily="34" charset="0"/>
            </a:endParaRPr>
          </a:p>
        </p:txBody>
      </p:sp>
      <p:sp>
        <p:nvSpPr>
          <p:cNvPr id="4" name="Rectangle 3"/>
          <p:cNvSpPr>
            <a:spLocks noChangeArrowheads="1"/>
          </p:cNvSpPr>
          <p:nvPr/>
        </p:nvSpPr>
        <p:spPr bwMode="invGray">
          <a:xfrm>
            <a:off x="2438400" y="5105414"/>
            <a:ext cx="4343400" cy="369231"/>
          </a:xfrm>
          <a:prstGeom prst="rect">
            <a:avLst/>
          </a:prstGeom>
          <a:gradFill rotWithShape="1">
            <a:gsLst>
              <a:gs pos="0">
                <a:srgbClr val="DAFF8F"/>
              </a:gs>
              <a:gs pos="100000">
                <a:srgbClr val="657642"/>
              </a:gs>
            </a:gsLst>
            <a:lin ang="2700000" scaled="1"/>
          </a:gradFill>
          <a:ln w="12700" algn="ctr">
            <a:solidFill>
              <a:schemeClr val="tx1"/>
            </a:solidFill>
            <a:miter lim="800000"/>
            <a:headEnd/>
            <a:tailEnd/>
          </a:ln>
        </p:spPr>
        <p:txBody>
          <a:bodyPr lIns="91327" tIns="45670" rIns="91327" bIns="45670" anchor="ctr">
            <a:spAutoFit/>
          </a:bodyPr>
          <a:lstStyle/>
          <a:p>
            <a:pPr eaLnBrk="0" hangingPunct="0"/>
            <a:endParaRPr lang="en-US">
              <a:latin typeface="Calibri" pitchFamily="34" charset="0"/>
            </a:endParaRPr>
          </a:p>
        </p:txBody>
      </p:sp>
      <p:sp>
        <p:nvSpPr>
          <p:cNvPr id="5" name="Rectangle 4"/>
          <p:cNvSpPr>
            <a:spLocks noChangeArrowheads="1"/>
          </p:cNvSpPr>
          <p:nvPr/>
        </p:nvSpPr>
        <p:spPr bwMode="auto">
          <a:xfrm>
            <a:off x="2514600" y="5181600"/>
            <a:ext cx="4191000" cy="381000"/>
          </a:xfrm>
          <a:prstGeom prst="rect">
            <a:avLst/>
          </a:prstGeom>
          <a:solidFill>
            <a:srgbClr val="DAFF8F"/>
          </a:solidFill>
          <a:ln w="9525" algn="ctr">
            <a:solidFill>
              <a:schemeClr val="tx1"/>
            </a:solidFill>
            <a:miter lim="800000"/>
            <a:headEnd type="none" w="sm" len="sm"/>
            <a:tailEnd type="none" w="sm" len="sm"/>
          </a:ln>
        </p:spPr>
        <p:txBody>
          <a:bodyPr lIns="91327" tIns="45670" rIns="91327" bIns="45670" anchor="ctr" anchorCtr="1"/>
          <a:lstStyle/>
          <a:p>
            <a:pPr algn="r" eaLnBrk="0" hangingPunct="0">
              <a:lnSpc>
                <a:spcPct val="85000"/>
              </a:lnSpc>
              <a:spcBef>
                <a:spcPct val="20000"/>
              </a:spcBef>
            </a:pPr>
            <a:r>
              <a:rPr lang="en-US" sz="1400" b="1" dirty="0">
                <a:latin typeface="Segoe" pitchFamily="34" charset="0"/>
              </a:rPr>
              <a:t>Service Registry/Repository</a:t>
            </a:r>
            <a:endParaRPr lang="en-US" dirty="0">
              <a:latin typeface="Calibri" pitchFamily="34" charset="0"/>
            </a:endParaRPr>
          </a:p>
        </p:txBody>
      </p:sp>
      <p:sp>
        <p:nvSpPr>
          <p:cNvPr id="6" name="Rectangle 5"/>
          <p:cNvSpPr>
            <a:spLocks noChangeArrowheads="1"/>
          </p:cNvSpPr>
          <p:nvPr/>
        </p:nvSpPr>
        <p:spPr bwMode="auto">
          <a:xfrm>
            <a:off x="2514600" y="5627688"/>
            <a:ext cx="4191000" cy="381000"/>
          </a:xfrm>
          <a:prstGeom prst="rect">
            <a:avLst/>
          </a:prstGeom>
          <a:solidFill>
            <a:srgbClr val="DAFF8F"/>
          </a:solidFill>
          <a:ln w="9525" algn="ctr">
            <a:solidFill>
              <a:schemeClr val="tx1"/>
            </a:solidFill>
            <a:miter lim="800000"/>
            <a:headEnd type="none" w="sm" len="sm"/>
            <a:tailEnd type="none" w="sm" len="sm"/>
          </a:ln>
        </p:spPr>
        <p:txBody>
          <a:bodyPr lIns="91327" tIns="45670" rIns="91327" bIns="45670" anchor="ctr" anchorCtr="1"/>
          <a:lstStyle/>
          <a:p>
            <a:pPr algn="ctr" eaLnBrk="0" hangingPunct="0">
              <a:lnSpc>
                <a:spcPct val="85000"/>
              </a:lnSpc>
              <a:spcBef>
                <a:spcPct val="20000"/>
              </a:spcBef>
            </a:pPr>
            <a:r>
              <a:rPr lang="en-US" sz="1400" b="1" dirty="0">
                <a:latin typeface="Segoe" pitchFamily="34" charset="0"/>
              </a:rPr>
              <a:t>Service Management</a:t>
            </a:r>
            <a:endParaRPr lang="en-US" dirty="0">
              <a:latin typeface="Calibri" pitchFamily="34" charset="0"/>
            </a:endParaRPr>
          </a:p>
        </p:txBody>
      </p:sp>
      <p:sp>
        <p:nvSpPr>
          <p:cNvPr id="7" name="Rectangle 6"/>
          <p:cNvSpPr>
            <a:spLocks noChangeArrowheads="1"/>
          </p:cNvSpPr>
          <p:nvPr/>
        </p:nvSpPr>
        <p:spPr bwMode="auto">
          <a:xfrm>
            <a:off x="2514600" y="6096000"/>
            <a:ext cx="4191000" cy="381000"/>
          </a:xfrm>
          <a:prstGeom prst="rect">
            <a:avLst/>
          </a:prstGeom>
          <a:solidFill>
            <a:srgbClr val="DAFF8F"/>
          </a:solidFill>
          <a:ln w="9525" algn="ctr">
            <a:solidFill>
              <a:schemeClr val="tx1"/>
            </a:solidFill>
            <a:miter lim="800000"/>
            <a:headEnd type="none" w="sm" len="sm"/>
            <a:tailEnd type="none" w="sm" len="sm"/>
          </a:ln>
        </p:spPr>
        <p:txBody>
          <a:bodyPr lIns="91327" tIns="45670" rIns="91327" bIns="45670" anchor="ctr" anchorCtr="1"/>
          <a:lstStyle/>
          <a:p>
            <a:pPr algn="r" eaLnBrk="0" hangingPunct="0">
              <a:lnSpc>
                <a:spcPct val="85000"/>
              </a:lnSpc>
              <a:spcBef>
                <a:spcPct val="20000"/>
              </a:spcBef>
            </a:pPr>
            <a:r>
              <a:rPr lang="en-US" sz="1400" b="1" dirty="0">
                <a:latin typeface="Segoe" pitchFamily="34" charset="0"/>
              </a:rPr>
              <a:t>Security</a:t>
            </a:r>
            <a:endParaRPr lang="en-US" dirty="0">
              <a:latin typeface="Calibri" pitchFamily="34" charset="0"/>
            </a:endParaRPr>
          </a:p>
        </p:txBody>
      </p:sp>
      <p:grpSp>
        <p:nvGrpSpPr>
          <p:cNvPr id="2" name="Group 51"/>
          <p:cNvGrpSpPr>
            <a:grpSpLocks/>
          </p:cNvGrpSpPr>
          <p:nvPr/>
        </p:nvGrpSpPr>
        <p:grpSpPr bwMode="auto">
          <a:xfrm>
            <a:off x="2400300" y="1797050"/>
            <a:ext cx="4349750" cy="3122613"/>
            <a:chOff x="2434396" y="1905918"/>
            <a:chExt cx="4348233" cy="3123488"/>
          </a:xfrm>
        </p:grpSpPr>
        <p:sp>
          <p:nvSpPr>
            <p:cNvPr id="9" name="Rectangle 8"/>
            <p:cNvSpPr>
              <a:spLocks noChangeArrowheads="1"/>
            </p:cNvSpPr>
            <p:nvPr/>
          </p:nvSpPr>
          <p:spPr bwMode="auto">
            <a:xfrm>
              <a:off x="2434396" y="1905918"/>
              <a:ext cx="4348233" cy="3123488"/>
            </a:xfrm>
            <a:prstGeom prst="rect">
              <a:avLst/>
            </a:prstGeom>
            <a:gradFill flip="none" rotWithShape="1">
              <a:gsLst>
                <a:gs pos="0">
                  <a:schemeClr val="tx1"/>
                </a:gs>
                <a:gs pos="100000">
                  <a:schemeClr val="accent1">
                    <a:tint val="20000"/>
                  </a:schemeClr>
                </a:gs>
              </a:gsLst>
              <a:lin ang="16200000" scaled="1"/>
              <a:tileRect/>
            </a:gradFill>
            <a:ln w="9525" cap="flat" cmpd="sng" algn="ctr">
              <a:solidFill>
                <a:schemeClr val="tx1"/>
              </a:solidFill>
              <a:prstDash val="solid"/>
              <a:miter lim="800000"/>
              <a:headEnd type="none" w="sm" len="sm"/>
              <a:tailEnd type="none" w="sm" len="sm"/>
            </a:ln>
            <a:effectLst/>
          </p:spPr>
          <p:txBody>
            <a:bodyPr anchorCtr="1"/>
            <a:lstStyle/>
            <a:p>
              <a:pPr algn="r" eaLnBrk="0" hangingPunct="0">
                <a:lnSpc>
                  <a:spcPct val="85000"/>
                </a:lnSpc>
                <a:spcBef>
                  <a:spcPct val="20000"/>
                </a:spcBef>
                <a:defRPr/>
              </a:pPr>
              <a:r>
                <a:rPr lang="en-US" sz="1400" b="1" dirty="0">
                  <a:latin typeface="Segoe" pitchFamily="34" charset="0"/>
                </a:rPr>
                <a:t>Enterprise Service Bus</a:t>
              </a:r>
              <a:endParaRPr lang="en-US" dirty="0">
                <a:latin typeface="Calibri" pitchFamily="34" charset="0"/>
              </a:endParaRPr>
            </a:p>
          </p:txBody>
        </p:sp>
        <p:sp>
          <p:nvSpPr>
            <p:cNvPr id="15405" name="Rectangle 18"/>
            <p:cNvSpPr>
              <a:spLocks noChangeArrowheads="1"/>
            </p:cNvSpPr>
            <p:nvPr/>
          </p:nvSpPr>
          <p:spPr bwMode="auto">
            <a:xfrm>
              <a:off x="3197717" y="2825338"/>
              <a:ext cx="2821591" cy="1675283"/>
            </a:xfrm>
            <a:prstGeom prst="rect">
              <a:avLst/>
            </a:prstGeom>
            <a:solidFill>
              <a:srgbClr val="99CCFF"/>
            </a:solidFill>
            <a:ln w="9525" algn="ctr">
              <a:solidFill>
                <a:schemeClr val="tx1"/>
              </a:solidFill>
              <a:miter lim="800000"/>
              <a:headEnd type="none" w="sm" len="sm"/>
              <a:tailEnd type="none" w="sm" len="sm"/>
            </a:ln>
          </p:spPr>
          <p:txBody>
            <a:bodyPr/>
            <a:lstStyle/>
            <a:p>
              <a:pPr algn="ctr" eaLnBrk="0" hangingPunct="0">
                <a:lnSpc>
                  <a:spcPct val="85000"/>
                </a:lnSpc>
                <a:spcBef>
                  <a:spcPct val="20000"/>
                </a:spcBef>
              </a:pPr>
              <a:r>
                <a:rPr lang="en-US" sz="1200" b="1" dirty="0">
                  <a:latin typeface="Segoe" pitchFamily="34" charset="0"/>
                </a:rPr>
                <a:t>ESB Core Services</a:t>
              </a:r>
              <a:endParaRPr lang="en-US" dirty="0">
                <a:latin typeface="Calibri" pitchFamily="34" charset="0"/>
              </a:endParaRPr>
            </a:p>
          </p:txBody>
        </p:sp>
        <p:sp>
          <p:nvSpPr>
            <p:cNvPr id="15406" name="Rectangle 19"/>
            <p:cNvSpPr>
              <a:spLocks noChangeArrowheads="1"/>
            </p:cNvSpPr>
            <p:nvPr/>
          </p:nvSpPr>
          <p:spPr bwMode="auto">
            <a:xfrm>
              <a:off x="3350064" y="3125460"/>
              <a:ext cx="2516897" cy="379518"/>
            </a:xfrm>
            <a:prstGeom prst="rect">
              <a:avLst/>
            </a:prstGeom>
            <a:solidFill>
              <a:schemeClr val="bg1"/>
            </a:solidFill>
            <a:ln w="9525" algn="ctr">
              <a:solidFill>
                <a:schemeClr val="tx1"/>
              </a:solidFill>
              <a:miter lim="800000"/>
              <a:headEnd type="none" w="sm" len="sm"/>
              <a:tailEnd type="none" w="sm" len="sm"/>
            </a:ln>
          </p:spPr>
          <p:txBody>
            <a:bodyPr anchor="ctr" anchorCtr="1"/>
            <a:lstStyle/>
            <a:p>
              <a:pPr algn="ctr" eaLnBrk="0" hangingPunct="0">
                <a:lnSpc>
                  <a:spcPct val="85000"/>
                </a:lnSpc>
                <a:spcBef>
                  <a:spcPct val="20000"/>
                </a:spcBef>
              </a:pPr>
              <a:r>
                <a:rPr lang="en-US" sz="1200" b="1" dirty="0">
                  <a:latin typeface="Segoe" pitchFamily="34" charset="0"/>
                </a:rPr>
                <a:t>Transformation </a:t>
              </a:r>
            </a:p>
          </p:txBody>
        </p:sp>
        <p:sp>
          <p:nvSpPr>
            <p:cNvPr id="15407" name="Rectangle 20"/>
            <p:cNvSpPr>
              <a:spLocks noChangeArrowheads="1"/>
            </p:cNvSpPr>
            <p:nvPr/>
          </p:nvSpPr>
          <p:spPr bwMode="auto">
            <a:xfrm>
              <a:off x="3350064" y="3581200"/>
              <a:ext cx="2516897" cy="381107"/>
            </a:xfrm>
            <a:prstGeom prst="rect">
              <a:avLst/>
            </a:prstGeom>
            <a:solidFill>
              <a:schemeClr val="bg1"/>
            </a:solidFill>
            <a:ln w="9525" algn="ctr">
              <a:solidFill>
                <a:schemeClr val="tx1"/>
              </a:solidFill>
              <a:miter lim="800000"/>
              <a:headEnd type="none" w="sm" len="sm"/>
              <a:tailEnd type="none" w="sm" len="sm"/>
            </a:ln>
          </p:spPr>
          <p:txBody>
            <a:bodyPr anchor="ctr" anchorCtr="1"/>
            <a:lstStyle/>
            <a:p>
              <a:pPr algn="ctr" eaLnBrk="0" hangingPunct="0">
                <a:lnSpc>
                  <a:spcPct val="85000"/>
                </a:lnSpc>
                <a:spcBef>
                  <a:spcPct val="20000"/>
                </a:spcBef>
              </a:pPr>
              <a:r>
                <a:rPr lang="en-US" sz="1100" b="1" dirty="0">
                  <a:latin typeface="Segoe" pitchFamily="34" charset="0"/>
                </a:rPr>
                <a:t>Routing</a:t>
              </a:r>
              <a:endParaRPr lang="en-US" dirty="0">
                <a:latin typeface="Calibri" pitchFamily="34" charset="0"/>
              </a:endParaRPr>
            </a:p>
          </p:txBody>
        </p:sp>
        <p:sp>
          <p:nvSpPr>
            <p:cNvPr id="15408" name="Rectangle 21"/>
            <p:cNvSpPr>
              <a:spLocks noChangeArrowheads="1"/>
            </p:cNvSpPr>
            <p:nvPr/>
          </p:nvSpPr>
          <p:spPr bwMode="auto">
            <a:xfrm>
              <a:off x="3350064" y="4043292"/>
              <a:ext cx="2516897" cy="381107"/>
            </a:xfrm>
            <a:prstGeom prst="rect">
              <a:avLst/>
            </a:prstGeom>
            <a:solidFill>
              <a:schemeClr val="bg1"/>
            </a:solidFill>
            <a:ln w="9525" algn="ctr">
              <a:solidFill>
                <a:schemeClr val="tx1"/>
              </a:solidFill>
              <a:miter lim="800000"/>
              <a:headEnd type="none" w="sm" len="sm"/>
              <a:tailEnd type="none" w="sm" len="sm"/>
            </a:ln>
          </p:spPr>
          <p:txBody>
            <a:bodyPr anchor="ctr" anchorCtr="1"/>
            <a:lstStyle/>
            <a:p>
              <a:pPr algn="ctr" eaLnBrk="0" hangingPunct="0">
                <a:lnSpc>
                  <a:spcPct val="85000"/>
                </a:lnSpc>
                <a:spcBef>
                  <a:spcPct val="20000"/>
                </a:spcBef>
              </a:pPr>
              <a:r>
                <a:rPr lang="en-US" sz="1100" b="1" dirty="0">
                  <a:latin typeface="Segoe" pitchFamily="34" charset="0"/>
                </a:rPr>
                <a:t>Exception Management</a:t>
              </a:r>
              <a:endParaRPr lang="en-US" dirty="0">
                <a:latin typeface="Calibri" pitchFamily="34" charset="0"/>
              </a:endParaRPr>
            </a:p>
          </p:txBody>
        </p:sp>
        <p:sp>
          <p:nvSpPr>
            <p:cNvPr id="15409" name="Rectangle 13"/>
            <p:cNvSpPr>
              <a:spLocks noChangeArrowheads="1"/>
            </p:cNvSpPr>
            <p:nvPr/>
          </p:nvSpPr>
          <p:spPr bwMode="auto">
            <a:xfrm>
              <a:off x="3197717" y="2368010"/>
              <a:ext cx="2821591" cy="381107"/>
            </a:xfrm>
            <a:prstGeom prst="rect">
              <a:avLst/>
            </a:prstGeom>
            <a:solidFill>
              <a:srgbClr val="99CCFF"/>
            </a:solidFill>
            <a:ln w="9525" algn="ctr">
              <a:solidFill>
                <a:schemeClr val="tx1"/>
              </a:solidFill>
              <a:miter lim="800000"/>
              <a:headEnd type="none" w="sm" len="sm"/>
              <a:tailEnd type="none" w="sm" len="sm"/>
            </a:ln>
          </p:spPr>
          <p:txBody>
            <a:bodyPr anchor="ctr" anchorCtr="1"/>
            <a:lstStyle/>
            <a:p>
              <a:pPr algn="ctr" eaLnBrk="0" hangingPunct="0">
                <a:lnSpc>
                  <a:spcPct val="85000"/>
                </a:lnSpc>
                <a:spcBef>
                  <a:spcPct val="20000"/>
                </a:spcBef>
              </a:pPr>
              <a:r>
                <a:rPr lang="en-US" sz="1200" b="1" dirty="0">
                  <a:latin typeface="Segoe" pitchFamily="34" charset="0"/>
                </a:rPr>
                <a:t>Orchestration</a:t>
              </a:r>
              <a:endParaRPr lang="en-US" dirty="0">
                <a:latin typeface="Calibri" pitchFamily="34" charset="0"/>
              </a:endParaRPr>
            </a:p>
          </p:txBody>
        </p:sp>
        <p:sp>
          <p:nvSpPr>
            <p:cNvPr id="15410" name="Rectangle 14"/>
            <p:cNvSpPr>
              <a:spLocks noChangeArrowheads="1"/>
            </p:cNvSpPr>
            <p:nvPr/>
          </p:nvSpPr>
          <p:spPr bwMode="auto">
            <a:xfrm rot="-5400000">
              <a:off x="1864012" y="3245442"/>
              <a:ext cx="2132610" cy="382454"/>
            </a:xfrm>
            <a:prstGeom prst="rect">
              <a:avLst/>
            </a:prstGeom>
            <a:solidFill>
              <a:srgbClr val="99CCFF"/>
            </a:solidFill>
            <a:ln w="9525" algn="ctr">
              <a:solidFill>
                <a:schemeClr val="tx1"/>
              </a:solidFill>
              <a:miter lim="800000"/>
              <a:headEnd type="none" w="sm" len="sm"/>
              <a:tailEnd type="none" w="sm" len="sm"/>
            </a:ln>
          </p:spPr>
          <p:txBody>
            <a:bodyPr anchor="ctr" anchorCtr="1"/>
            <a:lstStyle/>
            <a:p>
              <a:pPr algn="ctr" eaLnBrk="0" hangingPunct="0">
                <a:lnSpc>
                  <a:spcPct val="85000"/>
                </a:lnSpc>
                <a:spcBef>
                  <a:spcPct val="20000"/>
                </a:spcBef>
              </a:pPr>
              <a:r>
                <a:rPr lang="en-US" sz="1200" b="1" dirty="0">
                  <a:latin typeface="Segoe" pitchFamily="34" charset="0"/>
                </a:rPr>
                <a:t>Adaptation</a:t>
              </a:r>
              <a:endParaRPr lang="en-US" dirty="0">
                <a:latin typeface="Calibri" pitchFamily="34" charset="0"/>
              </a:endParaRPr>
            </a:p>
          </p:txBody>
        </p:sp>
        <p:sp>
          <p:nvSpPr>
            <p:cNvPr id="15411" name="Rectangle 15"/>
            <p:cNvSpPr>
              <a:spLocks noChangeArrowheads="1"/>
            </p:cNvSpPr>
            <p:nvPr/>
          </p:nvSpPr>
          <p:spPr bwMode="auto">
            <a:xfrm>
              <a:off x="4646599" y="4576842"/>
              <a:ext cx="1831336" cy="381107"/>
            </a:xfrm>
            <a:prstGeom prst="rect">
              <a:avLst/>
            </a:prstGeom>
            <a:solidFill>
              <a:srgbClr val="99CCFF"/>
            </a:solidFill>
            <a:ln w="9525" algn="ctr">
              <a:solidFill>
                <a:schemeClr val="tx1"/>
              </a:solidFill>
              <a:miter lim="800000"/>
              <a:headEnd type="none" w="sm" len="sm"/>
              <a:tailEnd type="none" w="sm" len="sm"/>
            </a:ln>
          </p:spPr>
          <p:txBody>
            <a:bodyPr anchor="ctr" anchorCtr="1"/>
            <a:lstStyle/>
            <a:p>
              <a:pPr algn="ctr" eaLnBrk="0" hangingPunct="0">
                <a:lnSpc>
                  <a:spcPct val="85000"/>
                </a:lnSpc>
                <a:spcBef>
                  <a:spcPct val="20000"/>
                </a:spcBef>
              </a:pPr>
              <a:r>
                <a:rPr lang="en-US" sz="1200" b="1" dirty="0">
                  <a:latin typeface="Segoe" pitchFamily="34" charset="0"/>
                </a:rPr>
                <a:t>Provisioning Framework</a:t>
              </a:r>
              <a:endParaRPr lang="en-US" b="1" dirty="0">
                <a:latin typeface="Calibri" pitchFamily="34" charset="0"/>
              </a:endParaRPr>
            </a:p>
          </p:txBody>
        </p:sp>
        <p:sp>
          <p:nvSpPr>
            <p:cNvPr id="15412" name="Rectangle 16"/>
            <p:cNvSpPr>
              <a:spLocks noChangeArrowheads="1"/>
            </p:cNvSpPr>
            <p:nvPr/>
          </p:nvSpPr>
          <p:spPr bwMode="auto">
            <a:xfrm>
              <a:off x="2739090" y="4576842"/>
              <a:ext cx="1831336" cy="381107"/>
            </a:xfrm>
            <a:prstGeom prst="rect">
              <a:avLst/>
            </a:prstGeom>
            <a:solidFill>
              <a:srgbClr val="99CCFF"/>
            </a:solidFill>
            <a:ln w="9525" algn="ctr">
              <a:solidFill>
                <a:schemeClr val="tx1"/>
              </a:solidFill>
              <a:miter lim="800000"/>
              <a:headEnd type="none" w="sm" len="sm"/>
              <a:tailEnd type="none" w="sm" len="sm"/>
            </a:ln>
          </p:spPr>
          <p:txBody>
            <a:bodyPr anchor="ctr" anchorCtr="1"/>
            <a:lstStyle/>
            <a:p>
              <a:pPr algn="ctr" eaLnBrk="0" hangingPunct="0">
                <a:lnSpc>
                  <a:spcPct val="85000"/>
                </a:lnSpc>
                <a:spcBef>
                  <a:spcPct val="20000"/>
                </a:spcBef>
              </a:pPr>
              <a:r>
                <a:rPr lang="en-US" sz="1200" b="1" dirty="0">
                  <a:latin typeface="Segoe" pitchFamily="34" charset="0"/>
                </a:rPr>
                <a:t>Management Portal</a:t>
              </a:r>
              <a:endParaRPr lang="en-US" dirty="0">
                <a:latin typeface="Calibri" pitchFamily="34" charset="0"/>
              </a:endParaRPr>
            </a:p>
          </p:txBody>
        </p:sp>
        <p:sp>
          <p:nvSpPr>
            <p:cNvPr id="15413" name="Rectangle 17"/>
            <p:cNvSpPr>
              <a:spLocks noChangeArrowheads="1"/>
            </p:cNvSpPr>
            <p:nvPr/>
          </p:nvSpPr>
          <p:spPr bwMode="auto">
            <a:xfrm rot="-5400000">
              <a:off x="5220402" y="3243088"/>
              <a:ext cx="2132611" cy="382455"/>
            </a:xfrm>
            <a:prstGeom prst="rect">
              <a:avLst/>
            </a:prstGeom>
            <a:solidFill>
              <a:srgbClr val="99CCFF"/>
            </a:solidFill>
            <a:ln w="9525" algn="ctr">
              <a:solidFill>
                <a:schemeClr val="tx1"/>
              </a:solidFill>
              <a:miter lim="800000"/>
              <a:headEnd type="none" w="sm" len="sm"/>
              <a:tailEnd type="none" w="sm" len="sm"/>
            </a:ln>
          </p:spPr>
          <p:txBody>
            <a:bodyPr anchor="ctr" anchorCtr="1"/>
            <a:lstStyle/>
            <a:p>
              <a:pPr algn="ctr" eaLnBrk="0" hangingPunct="0">
                <a:lnSpc>
                  <a:spcPct val="85000"/>
                </a:lnSpc>
                <a:spcBef>
                  <a:spcPct val="20000"/>
                </a:spcBef>
              </a:pPr>
              <a:r>
                <a:rPr lang="en-US" sz="1200" b="1" dirty="0">
                  <a:latin typeface="Segoe" pitchFamily="34" charset="0"/>
                </a:rPr>
                <a:t>Adaptation</a:t>
              </a:r>
              <a:endParaRPr lang="en-US" dirty="0">
                <a:latin typeface="Calibri" pitchFamily="34" charset="0"/>
              </a:endParaRPr>
            </a:p>
          </p:txBody>
        </p:sp>
      </p:grpSp>
      <p:cxnSp>
        <p:nvCxnSpPr>
          <p:cNvPr id="19" name="Shape 18"/>
          <p:cNvCxnSpPr>
            <a:cxnSpLocks noChangeShapeType="1"/>
          </p:cNvCxnSpPr>
          <p:nvPr/>
        </p:nvCxnSpPr>
        <p:spPr bwMode="invGray">
          <a:xfrm rot="5400000" flipV="1">
            <a:off x="1338264" y="4681538"/>
            <a:ext cx="1458913" cy="782638"/>
          </a:xfrm>
          <a:prstGeom prst="bentConnector2">
            <a:avLst/>
          </a:prstGeom>
          <a:noFill/>
          <a:ln w="25400" algn="ctr">
            <a:solidFill>
              <a:srgbClr val="000000"/>
            </a:solidFill>
            <a:miter lim="800000"/>
            <a:headEnd type="triangle" w="lg" len="lg"/>
            <a:tailEnd type="triangle" w="lg" len="lg"/>
          </a:ln>
        </p:spPr>
      </p:cxnSp>
      <p:cxnSp>
        <p:nvCxnSpPr>
          <p:cNvPr id="20" name="Shape 19"/>
          <p:cNvCxnSpPr>
            <a:cxnSpLocks noChangeShapeType="1"/>
          </p:cNvCxnSpPr>
          <p:nvPr/>
        </p:nvCxnSpPr>
        <p:spPr bwMode="invGray">
          <a:xfrm rot="5400000">
            <a:off x="6405564" y="4740276"/>
            <a:ext cx="1458913" cy="665162"/>
          </a:xfrm>
          <a:prstGeom prst="bentConnector2">
            <a:avLst/>
          </a:prstGeom>
          <a:noFill/>
          <a:ln w="25400" algn="ctr">
            <a:solidFill>
              <a:srgbClr val="000000"/>
            </a:solidFill>
            <a:miter lim="800000"/>
            <a:headEnd type="triangle" w="lg" len="lg"/>
            <a:tailEnd type="triangle" w="lg" len="lg"/>
          </a:ln>
        </p:spPr>
      </p:cxnSp>
      <p:sp>
        <p:nvSpPr>
          <p:cNvPr id="50" name="TextBox 49"/>
          <p:cNvSpPr txBox="1">
            <a:spLocks noChangeArrowheads="1"/>
          </p:cNvSpPr>
          <p:nvPr/>
        </p:nvSpPr>
        <p:spPr bwMode="invGray">
          <a:xfrm>
            <a:off x="0" y="6248420"/>
            <a:ext cx="2286000" cy="546202"/>
          </a:xfrm>
          <a:prstGeom prst="rect">
            <a:avLst/>
          </a:prstGeom>
          <a:noFill/>
          <a:ln w="12700" cap="flat" cmpd="sng" algn="ctr">
            <a:noFill/>
            <a:prstDash val="solid"/>
            <a:miter lim="800000"/>
            <a:headEnd type="none" w="med" len="med"/>
            <a:tailEnd type="none" w="med" len="med"/>
          </a:ln>
          <a:effectLst/>
        </p:spPr>
        <p:txBody>
          <a:bodyPr lIns="91327" tIns="45670" rIns="91327" bIns="45670">
            <a:spAutoFit/>
          </a:bodyPr>
          <a:lstStyle/>
          <a:p>
            <a:pPr eaLnBrk="0" hangingPunct="0">
              <a:lnSpc>
                <a:spcPct val="85000"/>
              </a:lnSpc>
              <a:spcBef>
                <a:spcPct val="20000"/>
              </a:spcBef>
              <a:defRPr/>
            </a:pPr>
            <a:r>
              <a:rPr lang="en-US" sz="1000" b="1" dirty="0">
                <a:latin typeface="Segoe" pitchFamily="34" charset="0"/>
              </a:rPr>
              <a:t>Legend:</a:t>
            </a:r>
            <a:endParaRPr lang="en-US" b="1" dirty="0">
              <a:latin typeface="Calibri" pitchFamily="34" charset="0"/>
            </a:endParaRPr>
          </a:p>
          <a:p>
            <a:pPr eaLnBrk="0" hangingPunct="0">
              <a:lnSpc>
                <a:spcPct val="85000"/>
              </a:lnSpc>
              <a:spcBef>
                <a:spcPct val="20000"/>
              </a:spcBef>
              <a:defRPr/>
            </a:pPr>
            <a:r>
              <a:rPr lang="en-US" sz="1000" b="1" dirty="0">
                <a:latin typeface="Segoe" pitchFamily="34" charset="0"/>
              </a:rPr>
              <a:t>CI: Consumer Interceptor</a:t>
            </a:r>
          </a:p>
          <a:p>
            <a:pPr eaLnBrk="0" hangingPunct="0">
              <a:lnSpc>
                <a:spcPct val="85000"/>
              </a:lnSpc>
              <a:spcBef>
                <a:spcPct val="20000"/>
              </a:spcBef>
              <a:defRPr/>
            </a:pPr>
            <a:r>
              <a:rPr lang="en-US" sz="1000" b="1" dirty="0">
                <a:latin typeface="Segoe" pitchFamily="34" charset="0"/>
              </a:rPr>
              <a:t>SI: Service Interceptor</a:t>
            </a:r>
            <a:endParaRPr lang="en-US" sz="1000" b="1" dirty="0">
              <a:effectLst>
                <a:outerShdw blurRad="38100" dist="38100" dir="2700000" algn="tl">
                  <a:srgbClr val="C0C0C0"/>
                </a:outerShdw>
              </a:effectLst>
              <a:latin typeface="Segoe" pitchFamily="34" charset="0"/>
            </a:endParaRPr>
          </a:p>
        </p:txBody>
      </p:sp>
      <p:grpSp>
        <p:nvGrpSpPr>
          <p:cNvPr id="8" name="Group 24"/>
          <p:cNvGrpSpPr>
            <a:grpSpLocks/>
          </p:cNvGrpSpPr>
          <p:nvPr/>
        </p:nvGrpSpPr>
        <p:grpSpPr bwMode="auto">
          <a:xfrm>
            <a:off x="0" y="1828860"/>
            <a:ext cx="2971800" cy="1549401"/>
            <a:chOff x="0" y="1152"/>
            <a:chExt cx="1872" cy="976"/>
          </a:xfrm>
        </p:grpSpPr>
        <p:pic>
          <p:nvPicPr>
            <p:cNvPr id="15394" name="Rectangle 15395"/>
            <p:cNvPicPr>
              <a:picLocks noChangeAspect="1" noChangeArrowheads="1"/>
            </p:cNvPicPr>
            <p:nvPr/>
          </p:nvPicPr>
          <p:blipFill>
            <a:blip r:embed="rId3" cstate="print"/>
            <a:srcRect/>
            <a:stretch>
              <a:fillRect/>
            </a:stretch>
          </p:blipFill>
          <p:spPr bwMode="auto">
            <a:xfrm>
              <a:off x="96" y="1152"/>
              <a:ext cx="720" cy="719"/>
            </a:xfrm>
            <a:prstGeom prst="rect">
              <a:avLst/>
            </a:prstGeom>
            <a:noFill/>
            <a:ln w="9525">
              <a:noFill/>
              <a:miter lim="800000"/>
              <a:headEnd/>
              <a:tailEnd/>
            </a:ln>
          </p:spPr>
        </p:pic>
        <p:sp>
          <p:nvSpPr>
            <p:cNvPr id="15395" name="TextBox 26"/>
            <p:cNvSpPr txBox="1">
              <a:spLocks noChangeArrowheads="1"/>
            </p:cNvSpPr>
            <p:nvPr/>
          </p:nvSpPr>
          <p:spPr bwMode="invGray">
            <a:xfrm>
              <a:off x="0" y="1872"/>
              <a:ext cx="1104" cy="256"/>
            </a:xfrm>
            <a:prstGeom prst="rect">
              <a:avLst/>
            </a:prstGeom>
            <a:noFill/>
            <a:ln w="12700" algn="ctr">
              <a:noFill/>
              <a:miter lim="800000"/>
              <a:headEnd/>
              <a:tailEnd/>
            </a:ln>
          </p:spPr>
          <p:txBody>
            <a:bodyPr>
              <a:spAutoFit/>
            </a:bodyPr>
            <a:lstStyle/>
            <a:p>
              <a:pPr algn="ctr" eaLnBrk="0" hangingPunct="0">
                <a:lnSpc>
                  <a:spcPct val="85000"/>
                </a:lnSpc>
                <a:spcBef>
                  <a:spcPct val="20000"/>
                </a:spcBef>
              </a:pPr>
              <a:r>
                <a:rPr lang="en-US" sz="1200" b="1" dirty="0">
                  <a:latin typeface="Segoe" pitchFamily="34" charset="0"/>
                </a:rPr>
                <a:t>Supported Service Consumer</a:t>
              </a:r>
              <a:endParaRPr lang="en-US" dirty="0">
                <a:latin typeface="Calibri" pitchFamily="34" charset="0"/>
              </a:endParaRPr>
            </a:p>
          </p:txBody>
        </p:sp>
        <p:grpSp>
          <p:nvGrpSpPr>
            <p:cNvPr id="10" name="Group 27"/>
            <p:cNvGrpSpPr>
              <a:grpSpLocks/>
            </p:cNvGrpSpPr>
            <p:nvPr/>
          </p:nvGrpSpPr>
          <p:grpSpPr bwMode="auto">
            <a:xfrm>
              <a:off x="672" y="1344"/>
              <a:ext cx="1200" cy="432"/>
              <a:chOff x="672" y="1344"/>
              <a:chExt cx="1200" cy="432"/>
            </a:xfrm>
          </p:grpSpPr>
          <p:pic>
            <p:nvPicPr>
              <p:cNvPr id="15397" name="Rectangle 15398"/>
              <p:cNvPicPr>
                <a:picLocks noChangeAspect="1" noChangeArrowheads="1"/>
              </p:cNvPicPr>
              <p:nvPr/>
            </p:nvPicPr>
            <p:blipFill>
              <a:blip r:embed="rId4" cstate="print"/>
              <a:srcRect/>
              <a:stretch>
                <a:fillRect/>
              </a:stretch>
            </p:blipFill>
            <p:spPr bwMode="auto">
              <a:xfrm>
                <a:off x="672" y="1344"/>
                <a:ext cx="1200" cy="432"/>
              </a:xfrm>
              <a:prstGeom prst="rect">
                <a:avLst/>
              </a:prstGeom>
              <a:noFill/>
              <a:ln w="9525">
                <a:noFill/>
                <a:miter lim="800000"/>
                <a:headEnd/>
                <a:tailEnd/>
              </a:ln>
            </p:spPr>
          </p:pic>
          <p:sp>
            <p:nvSpPr>
              <p:cNvPr id="15398" name="TextBox 29"/>
              <p:cNvSpPr txBox="1">
                <a:spLocks noChangeArrowheads="1"/>
              </p:cNvSpPr>
              <p:nvPr/>
            </p:nvSpPr>
            <p:spPr bwMode="invGray">
              <a:xfrm>
                <a:off x="1200" y="1488"/>
                <a:ext cx="432" cy="141"/>
              </a:xfrm>
              <a:prstGeom prst="rect">
                <a:avLst/>
              </a:prstGeom>
              <a:noFill/>
              <a:ln w="12700" algn="ctr">
                <a:noFill/>
                <a:miter lim="800000"/>
                <a:headEnd/>
                <a:tailEnd/>
              </a:ln>
            </p:spPr>
            <p:txBody>
              <a:bodyPr>
                <a:spAutoFit/>
              </a:bodyPr>
              <a:lstStyle/>
              <a:p>
                <a:pPr eaLnBrk="0" hangingPunct="0">
                  <a:lnSpc>
                    <a:spcPct val="85000"/>
                  </a:lnSpc>
                  <a:spcBef>
                    <a:spcPct val="20000"/>
                  </a:spcBef>
                </a:pPr>
                <a:r>
                  <a:rPr lang="en-US" sz="1000" b="1" dirty="0">
                    <a:latin typeface="Segoe" pitchFamily="34" charset="0"/>
                  </a:rPr>
                  <a:t>Native</a:t>
                </a:r>
                <a:endParaRPr lang="en-US" dirty="0">
                  <a:latin typeface="Calibri" pitchFamily="34" charset="0"/>
                </a:endParaRPr>
              </a:p>
            </p:txBody>
          </p:sp>
        </p:grpSp>
      </p:grpSp>
      <p:grpSp>
        <p:nvGrpSpPr>
          <p:cNvPr id="11" name="Group 30"/>
          <p:cNvGrpSpPr>
            <a:grpSpLocks/>
          </p:cNvGrpSpPr>
          <p:nvPr/>
        </p:nvGrpSpPr>
        <p:grpSpPr bwMode="auto">
          <a:xfrm>
            <a:off x="6248400" y="1752660"/>
            <a:ext cx="2895600" cy="1625601"/>
            <a:chOff x="3936" y="1104"/>
            <a:chExt cx="1824" cy="1024"/>
          </a:xfrm>
        </p:grpSpPr>
        <p:pic>
          <p:nvPicPr>
            <p:cNvPr id="15389" name="Rectangle 15390"/>
            <p:cNvPicPr>
              <a:picLocks noChangeAspect="1" noChangeArrowheads="1"/>
            </p:cNvPicPr>
            <p:nvPr/>
          </p:nvPicPr>
          <p:blipFill>
            <a:blip r:embed="rId5" cstate="print"/>
            <a:srcRect/>
            <a:stretch>
              <a:fillRect/>
            </a:stretch>
          </p:blipFill>
          <p:spPr bwMode="auto">
            <a:xfrm>
              <a:off x="5088" y="1104"/>
              <a:ext cx="519" cy="766"/>
            </a:xfrm>
            <a:prstGeom prst="rect">
              <a:avLst/>
            </a:prstGeom>
            <a:noFill/>
            <a:ln w="9525">
              <a:noFill/>
              <a:miter lim="800000"/>
              <a:headEnd/>
              <a:tailEnd/>
            </a:ln>
          </p:spPr>
        </p:pic>
        <p:sp>
          <p:nvSpPr>
            <p:cNvPr id="15390" name="TextBox 32"/>
            <p:cNvSpPr txBox="1">
              <a:spLocks noChangeArrowheads="1"/>
            </p:cNvSpPr>
            <p:nvPr/>
          </p:nvSpPr>
          <p:spPr bwMode="invGray">
            <a:xfrm>
              <a:off x="4656" y="1872"/>
              <a:ext cx="1104" cy="256"/>
            </a:xfrm>
            <a:prstGeom prst="rect">
              <a:avLst/>
            </a:prstGeom>
            <a:noFill/>
            <a:ln w="12700" algn="ctr">
              <a:noFill/>
              <a:miter lim="800000"/>
              <a:headEnd/>
              <a:tailEnd/>
            </a:ln>
          </p:spPr>
          <p:txBody>
            <a:bodyPr>
              <a:spAutoFit/>
            </a:bodyPr>
            <a:lstStyle/>
            <a:p>
              <a:pPr algn="ctr" eaLnBrk="0" hangingPunct="0">
                <a:lnSpc>
                  <a:spcPct val="85000"/>
                </a:lnSpc>
                <a:spcBef>
                  <a:spcPct val="20000"/>
                </a:spcBef>
              </a:pPr>
              <a:r>
                <a:rPr lang="en-US" sz="1200" b="1" dirty="0">
                  <a:latin typeface="Segoe" pitchFamily="34" charset="0"/>
                </a:rPr>
                <a:t>Supported Service Provider</a:t>
              </a:r>
              <a:endParaRPr lang="en-US" dirty="0">
                <a:latin typeface="Calibri" pitchFamily="34" charset="0"/>
              </a:endParaRPr>
            </a:p>
          </p:txBody>
        </p:sp>
        <p:grpSp>
          <p:nvGrpSpPr>
            <p:cNvPr id="12" name="Group 33"/>
            <p:cNvGrpSpPr>
              <a:grpSpLocks/>
            </p:cNvGrpSpPr>
            <p:nvPr/>
          </p:nvGrpSpPr>
          <p:grpSpPr bwMode="auto">
            <a:xfrm>
              <a:off x="3936" y="1392"/>
              <a:ext cx="1344" cy="432"/>
              <a:chOff x="3792" y="1392"/>
              <a:chExt cx="1488" cy="432"/>
            </a:xfrm>
          </p:grpSpPr>
          <p:pic>
            <p:nvPicPr>
              <p:cNvPr id="15392" name="Rectangle 15393"/>
              <p:cNvPicPr>
                <a:picLocks noChangeAspect="1" noChangeArrowheads="1"/>
              </p:cNvPicPr>
              <p:nvPr/>
            </p:nvPicPr>
            <p:blipFill>
              <a:blip r:embed="rId4" cstate="print"/>
              <a:srcRect/>
              <a:stretch>
                <a:fillRect/>
              </a:stretch>
            </p:blipFill>
            <p:spPr bwMode="auto">
              <a:xfrm>
                <a:off x="3792" y="1392"/>
                <a:ext cx="1488" cy="432"/>
              </a:xfrm>
              <a:prstGeom prst="rect">
                <a:avLst/>
              </a:prstGeom>
              <a:noFill/>
              <a:ln w="9525">
                <a:noFill/>
                <a:miter lim="800000"/>
                <a:headEnd/>
                <a:tailEnd/>
              </a:ln>
            </p:spPr>
          </p:pic>
          <p:sp>
            <p:nvSpPr>
              <p:cNvPr id="15393" name="TextBox 35"/>
              <p:cNvSpPr txBox="1">
                <a:spLocks noChangeArrowheads="1"/>
              </p:cNvSpPr>
              <p:nvPr/>
            </p:nvSpPr>
            <p:spPr bwMode="invGray">
              <a:xfrm>
                <a:off x="4272" y="1536"/>
                <a:ext cx="434" cy="141"/>
              </a:xfrm>
              <a:prstGeom prst="rect">
                <a:avLst/>
              </a:prstGeom>
              <a:noFill/>
              <a:ln w="12700" algn="ctr">
                <a:noFill/>
                <a:miter lim="800000"/>
                <a:headEnd/>
                <a:tailEnd/>
              </a:ln>
            </p:spPr>
            <p:txBody>
              <a:bodyPr>
                <a:spAutoFit/>
              </a:bodyPr>
              <a:lstStyle/>
              <a:p>
                <a:pPr eaLnBrk="0" hangingPunct="0">
                  <a:lnSpc>
                    <a:spcPct val="85000"/>
                  </a:lnSpc>
                  <a:spcBef>
                    <a:spcPct val="20000"/>
                  </a:spcBef>
                </a:pPr>
                <a:r>
                  <a:rPr lang="en-US" sz="1000" b="1" dirty="0">
                    <a:latin typeface="Segoe" pitchFamily="34" charset="0"/>
                  </a:rPr>
                  <a:t>Native</a:t>
                </a:r>
                <a:endParaRPr lang="en-US" dirty="0">
                  <a:latin typeface="Calibri" pitchFamily="34" charset="0"/>
                </a:endParaRPr>
              </a:p>
            </p:txBody>
          </p:sp>
        </p:grpSp>
      </p:grpSp>
      <p:grpSp>
        <p:nvGrpSpPr>
          <p:cNvPr id="13" name="Group 43"/>
          <p:cNvGrpSpPr>
            <a:grpSpLocks/>
          </p:cNvGrpSpPr>
          <p:nvPr/>
        </p:nvGrpSpPr>
        <p:grpSpPr bwMode="auto">
          <a:xfrm>
            <a:off x="6248400" y="3505260"/>
            <a:ext cx="2895600" cy="1549401"/>
            <a:chOff x="3936" y="2208"/>
            <a:chExt cx="1824" cy="976"/>
          </a:xfrm>
        </p:grpSpPr>
        <p:pic>
          <p:nvPicPr>
            <p:cNvPr id="15384" name="Rectangle 15380"/>
            <p:cNvPicPr>
              <a:picLocks noChangeAspect="1" noChangeArrowheads="1"/>
            </p:cNvPicPr>
            <p:nvPr/>
          </p:nvPicPr>
          <p:blipFill>
            <a:blip r:embed="rId6" cstate="print"/>
            <a:srcRect/>
            <a:stretch>
              <a:fillRect/>
            </a:stretch>
          </p:blipFill>
          <p:spPr bwMode="auto">
            <a:xfrm>
              <a:off x="5184" y="2208"/>
              <a:ext cx="560" cy="672"/>
            </a:xfrm>
            <a:prstGeom prst="rect">
              <a:avLst/>
            </a:prstGeom>
            <a:noFill/>
            <a:ln w="9525">
              <a:noFill/>
              <a:miter lim="800000"/>
              <a:headEnd/>
              <a:tailEnd/>
            </a:ln>
          </p:spPr>
        </p:pic>
        <p:sp>
          <p:nvSpPr>
            <p:cNvPr id="15385" name="TextBox 45"/>
            <p:cNvSpPr txBox="1">
              <a:spLocks noChangeArrowheads="1"/>
            </p:cNvSpPr>
            <p:nvPr/>
          </p:nvSpPr>
          <p:spPr bwMode="invGray">
            <a:xfrm>
              <a:off x="4656" y="2928"/>
              <a:ext cx="1104" cy="256"/>
            </a:xfrm>
            <a:prstGeom prst="rect">
              <a:avLst/>
            </a:prstGeom>
            <a:noFill/>
            <a:ln w="12700" algn="ctr">
              <a:noFill/>
              <a:miter lim="800000"/>
              <a:headEnd/>
              <a:tailEnd/>
            </a:ln>
          </p:spPr>
          <p:txBody>
            <a:bodyPr>
              <a:spAutoFit/>
            </a:bodyPr>
            <a:lstStyle/>
            <a:p>
              <a:pPr algn="ctr" eaLnBrk="0" hangingPunct="0">
                <a:lnSpc>
                  <a:spcPct val="85000"/>
                </a:lnSpc>
                <a:spcBef>
                  <a:spcPct val="20000"/>
                </a:spcBef>
              </a:pPr>
              <a:r>
                <a:rPr lang="en-US" sz="1200" b="1" dirty="0">
                  <a:latin typeface="Segoe" pitchFamily="34" charset="0"/>
                </a:rPr>
                <a:t>Standard Service Provider</a:t>
              </a:r>
              <a:endParaRPr lang="en-US" dirty="0">
                <a:latin typeface="Calibri" pitchFamily="34" charset="0"/>
              </a:endParaRPr>
            </a:p>
          </p:txBody>
        </p:sp>
        <p:grpSp>
          <p:nvGrpSpPr>
            <p:cNvPr id="14" name="Group 46"/>
            <p:cNvGrpSpPr>
              <a:grpSpLocks/>
            </p:cNvGrpSpPr>
            <p:nvPr/>
          </p:nvGrpSpPr>
          <p:grpSpPr bwMode="auto">
            <a:xfrm>
              <a:off x="3936" y="2400"/>
              <a:ext cx="1296" cy="432"/>
              <a:chOff x="3936" y="2400"/>
              <a:chExt cx="1296" cy="432"/>
            </a:xfrm>
          </p:grpSpPr>
          <p:pic>
            <p:nvPicPr>
              <p:cNvPr id="15387" name="Rectangle 15383"/>
              <p:cNvPicPr>
                <a:picLocks noChangeAspect="1" noChangeArrowheads="1"/>
              </p:cNvPicPr>
              <p:nvPr/>
            </p:nvPicPr>
            <p:blipFill>
              <a:blip r:embed="rId4" cstate="print"/>
              <a:srcRect/>
              <a:stretch>
                <a:fillRect/>
              </a:stretch>
            </p:blipFill>
            <p:spPr bwMode="auto">
              <a:xfrm>
                <a:off x="3936" y="2400"/>
                <a:ext cx="1296" cy="432"/>
              </a:xfrm>
              <a:prstGeom prst="rect">
                <a:avLst/>
              </a:prstGeom>
              <a:noFill/>
              <a:ln w="9525">
                <a:noFill/>
                <a:miter lim="800000"/>
                <a:headEnd/>
                <a:tailEnd/>
              </a:ln>
            </p:spPr>
          </p:pic>
          <p:sp>
            <p:nvSpPr>
              <p:cNvPr id="15388" name="TextBox 48"/>
              <p:cNvSpPr txBox="1">
                <a:spLocks noChangeArrowheads="1"/>
              </p:cNvSpPr>
              <p:nvPr/>
            </p:nvSpPr>
            <p:spPr bwMode="invGray">
              <a:xfrm>
                <a:off x="4224" y="2544"/>
                <a:ext cx="480" cy="141"/>
              </a:xfrm>
              <a:prstGeom prst="rect">
                <a:avLst/>
              </a:prstGeom>
              <a:noFill/>
              <a:ln w="12700" algn="ctr">
                <a:noFill/>
                <a:miter lim="800000"/>
                <a:headEnd/>
                <a:tailEnd/>
              </a:ln>
            </p:spPr>
            <p:txBody>
              <a:bodyPr>
                <a:spAutoFit/>
              </a:bodyPr>
              <a:lstStyle/>
              <a:p>
                <a:pPr eaLnBrk="0" hangingPunct="0">
                  <a:lnSpc>
                    <a:spcPct val="85000"/>
                  </a:lnSpc>
                  <a:spcBef>
                    <a:spcPct val="20000"/>
                  </a:spcBef>
                </a:pPr>
                <a:r>
                  <a:rPr lang="en-US" sz="1000" b="1" dirty="0">
                    <a:latin typeface="Segoe" pitchFamily="34" charset="0"/>
                  </a:rPr>
                  <a:t>SOAP</a:t>
                </a:r>
                <a:endParaRPr lang="en-US" dirty="0">
                  <a:latin typeface="Calibri" pitchFamily="34" charset="0"/>
                </a:endParaRPr>
              </a:p>
            </p:txBody>
          </p:sp>
        </p:grpSp>
      </p:grpSp>
      <p:grpSp>
        <p:nvGrpSpPr>
          <p:cNvPr id="15" name="Group 36"/>
          <p:cNvGrpSpPr>
            <a:grpSpLocks/>
          </p:cNvGrpSpPr>
          <p:nvPr/>
        </p:nvGrpSpPr>
        <p:grpSpPr bwMode="auto">
          <a:xfrm>
            <a:off x="0" y="3505260"/>
            <a:ext cx="2971800" cy="1549401"/>
            <a:chOff x="0" y="2208"/>
            <a:chExt cx="1872" cy="976"/>
          </a:xfrm>
        </p:grpSpPr>
        <p:sp>
          <p:nvSpPr>
            <p:cNvPr id="15379" name="TextBox 37"/>
            <p:cNvSpPr txBox="1">
              <a:spLocks noChangeArrowheads="1"/>
            </p:cNvSpPr>
            <p:nvPr/>
          </p:nvSpPr>
          <p:spPr bwMode="invGray">
            <a:xfrm>
              <a:off x="0" y="2928"/>
              <a:ext cx="1104" cy="256"/>
            </a:xfrm>
            <a:prstGeom prst="rect">
              <a:avLst/>
            </a:prstGeom>
            <a:noFill/>
            <a:ln w="12700" algn="ctr">
              <a:noFill/>
              <a:miter lim="800000"/>
              <a:headEnd/>
              <a:tailEnd/>
            </a:ln>
          </p:spPr>
          <p:txBody>
            <a:bodyPr>
              <a:spAutoFit/>
            </a:bodyPr>
            <a:lstStyle/>
            <a:p>
              <a:pPr algn="ctr" eaLnBrk="0" hangingPunct="0">
                <a:lnSpc>
                  <a:spcPct val="85000"/>
                </a:lnSpc>
                <a:spcBef>
                  <a:spcPct val="20000"/>
                </a:spcBef>
              </a:pPr>
              <a:r>
                <a:rPr lang="en-US" sz="1200" b="1" dirty="0">
                  <a:latin typeface="Segoe" pitchFamily="34" charset="0"/>
                </a:rPr>
                <a:t>Standard Service Consumer</a:t>
              </a:r>
              <a:endParaRPr lang="en-US" dirty="0">
                <a:latin typeface="Calibri" pitchFamily="34" charset="0"/>
              </a:endParaRPr>
            </a:p>
          </p:txBody>
        </p:sp>
        <p:pic>
          <p:nvPicPr>
            <p:cNvPr id="15380" name="Rectangle 15386"/>
            <p:cNvPicPr>
              <a:picLocks noChangeAspect="1" noChangeArrowheads="1"/>
            </p:cNvPicPr>
            <p:nvPr/>
          </p:nvPicPr>
          <p:blipFill>
            <a:blip r:embed="rId3" cstate="print"/>
            <a:srcRect/>
            <a:stretch>
              <a:fillRect/>
            </a:stretch>
          </p:blipFill>
          <p:spPr bwMode="auto">
            <a:xfrm>
              <a:off x="96" y="2208"/>
              <a:ext cx="720" cy="719"/>
            </a:xfrm>
            <a:prstGeom prst="rect">
              <a:avLst/>
            </a:prstGeom>
            <a:noFill/>
            <a:ln w="9525">
              <a:noFill/>
              <a:miter lim="800000"/>
              <a:headEnd/>
              <a:tailEnd/>
            </a:ln>
          </p:spPr>
        </p:pic>
        <p:grpSp>
          <p:nvGrpSpPr>
            <p:cNvPr id="16" name="Group 39"/>
            <p:cNvGrpSpPr>
              <a:grpSpLocks/>
            </p:cNvGrpSpPr>
            <p:nvPr/>
          </p:nvGrpSpPr>
          <p:grpSpPr bwMode="auto">
            <a:xfrm>
              <a:off x="672" y="2400"/>
              <a:ext cx="1200" cy="432"/>
              <a:chOff x="672" y="2400"/>
              <a:chExt cx="1200" cy="432"/>
            </a:xfrm>
          </p:grpSpPr>
          <p:pic>
            <p:nvPicPr>
              <p:cNvPr id="15382" name="Rectangle 15388"/>
              <p:cNvPicPr>
                <a:picLocks noChangeAspect="1" noChangeArrowheads="1"/>
              </p:cNvPicPr>
              <p:nvPr/>
            </p:nvPicPr>
            <p:blipFill>
              <a:blip r:embed="rId4" cstate="print"/>
              <a:srcRect/>
              <a:stretch>
                <a:fillRect/>
              </a:stretch>
            </p:blipFill>
            <p:spPr bwMode="auto">
              <a:xfrm>
                <a:off x="672" y="2400"/>
                <a:ext cx="1200" cy="432"/>
              </a:xfrm>
              <a:prstGeom prst="rect">
                <a:avLst/>
              </a:prstGeom>
              <a:noFill/>
              <a:ln w="9525">
                <a:noFill/>
                <a:miter lim="800000"/>
                <a:headEnd/>
                <a:tailEnd/>
              </a:ln>
            </p:spPr>
          </p:pic>
          <p:sp>
            <p:nvSpPr>
              <p:cNvPr id="15383" name="TextBox 41"/>
              <p:cNvSpPr txBox="1">
                <a:spLocks noChangeArrowheads="1"/>
              </p:cNvSpPr>
              <p:nvPr/>
            </p:nvSpPr>
            <p:spPr bwMode="invGray">
              <a:xfrm>
                <a:off x="1248" y="2544"/>
                <a:ext cx="432" cy="141"/>
              </a:xfrm>
              <a:prstGeom prst="rect">
                <a:avLst/>
              </a:prstGeom>
              <a:noFill/>
              <a:ln w="12700" algn="ctr">
                <a:noFill/>
                <a:miter lim="800000"/>
                <a:headEnd/>
                <a:tailEnd/>
              </a:ln>
            </p:spPr>
            <p:txBody>
              <a:bodyPr>
                <a:spAutoFit/>
              </a:bodyPr>
              <a:lstStyle/>
              <a:p>
                <a:pPr eaLnBrk="0" hangingPunct="0">
                  <a:lnSpc>
                    <a:spcPct val="85000"/>
                  </a:lnSpc>
                  <a:spcBef>
                    <a:spcPct val="20000"/>
                  </a:spcBef>
                </a:pPr>
                <a:r>
                  <a:rPr lang="en-US" sz="1000" b="1" dirty="0">
                    <a:latin typeface="Segoe" pitchFamily="34" charset="0"/>
                  </a:rPr>
                  <a:t>SOAP</a:t>
                </a:r>
                <a:endParaRPr lang="en-US" dirty="0">
                  <a:latin typeface="Calibri" pitchFamily="34" charset="0"/>
                </a:endParaRPr>
              </a:p>
            </p:txBody>
          </p:sp>
        </p:grpSp>
      </p:grpSp>
      <p:sp>
        <p:nvSpPr>
          <p:cNvPr id="46" name="Rectangle 45"/>
          <p:cNvSpPr>
            <a:spLocks noChangeArrowheads="1"/>
          </p:cNvSpPr>
          <p:nvPr/>
        </p:nvSpPr>
        <p:spPr bwMode="auto">
          <a:xfrm>
            <a:off x="7173913" y="3886200"/>
            <a:ext cx="609600" cy="457200"/>
          </a:xfrm>
          <a:prstGeom prst="rect">
            <a:avLst/>
          </a:prstGeom>
          <a:gradFill rotWithShape="1">
            <a:gsLst>
              <a:gs pos="0">
                <a:srgbClr val="DAFF8F"/>
              </a:gs>
              <a:gs pos="100000">
                <a:srgbClr val="657642"/>
              </a:gs>
            </a:gsLst>
            <a:lin ang="2700000" scaled="1"/>
          </a:gradFill>
          <a:ln w="9525" algn="ctr">
            <a:solidFill>
              <a:schemeClr val="tx1"/>
            </a:solidFill>
            <a:miter lim="800000"/>
            <a:headEnd type="none" w="sm" len="sm"/>
            <a:tailEnd type="none" w="sm" len="sm"/>
          </a:ln>
        </p:spPr>
        <p:txBody>
          <a:bodyPr lIns="91327" tIns="45670" rIns="91327" bIns="45670" anchor="ctr" anchorCtr="1"/>
          <a:lstStyle/>
          <a:p>
            <a:pPr algn="r" eaLnBrk="0" hangingPunct="0">
              <a:lnSpc>
                <a:spcPct val="85000"/>
              </a:lnSpc>
              <a:spcBef>
                <a:spcPct val="20000"/>
              </a:spcBef>
            </a:pPr>
            <a:r>
              <a:rPr lang="en-US" sz="1400" b="1" dirty="0">
                <a:latin typeface="Segoe" pitchFamily="34" charset="0"/>
              </a:rPr>
              <a:t>SI</a:t>
            </a:r>
            <a:endParaRPr lang="en-US" b="1" dirty="0">
              <a:latin typeface="Calibri" pitchFamily="34" charset="0"/>
            </a:endParaRPr>
          </a:p>
        </p:txBody>
      </p:sp>
      <p:sp>
        <p:nvSpPr>
          <p:cNvPr id="39" name="Rectangle 38"/>
          <p:cNvSpPr>
            <a:spLocks noChangeArrowheads="1"/>
          </p:cNvSpPr>
          <p:nvPr/>
        </p:nvSpPr>
        <p:spPr bwMode="auto">
          <a:xfrm>
            <a:off x="1382713" y="3886200"/>
            <a:ext cx="609600" cy="457200"/>
          </a:xfrm>
          <a:prstGeom prst="rect">
            <a:avLst/>
          </a:prstGeom>
          <a:gradFill rotWithShape="1">
            <a:gsLst>
              <a:gs pos="0">
                <a:srgbClr val="DAFF8F"/>
              </a:gs>
              <a:gs pos="100000">
                <a:srgbClr val="657642"/>
              </a:gs>
            </a:gsLst>
            <a:lin ang="2700000" scaled="1"/>
          </a:gradFill>
          <a:ln w="9525" algn="ctr">
            <a:solidFill>
              <a:schemeClr val="tx1"/>
            </a:solidFill>
            <a:miter lim="800000"/>
            <a:headEnd type="none" w="sm" len="sm"/>
            <a:tailEnd type="none" w="sm" len="sm"/>
          </a:ln>
        </p:spPr>
        <p:txBody>
          <a:bodyPr lIns="91327" tIns="45670" rIns="91327" bIns="45670" anchor="ctr" anchorCtr="1"/>
          <a:lstStyle/>
          <a:p>
            <a:pPr algn="r" eaLnBrk="0" hangingPunct="0">
              <a:lnSpc>
                <a:spcPct val="85000"/>
              </a:lnSpc>
              <a:spcBef>
                <a:spcPct val="20000"/>
              </a:spcBef>
            </a:pPr>
            <a:r>
              <a:rPr lang="en-US" sz="1400" b="1" dirty="0">
                <a:latin typeface="Segoe" pitchFamily="34" charset="0"/>
              </a:rPr>
              <a:t>CI</a:t>
            </a:r>
            <a:endParaRPr lang="en-US" dirty="0">
              <a:latin typeface="Calibri" pitchFamily="34" charset="0"/>
            </a:endParaRPr>
          </a:p>
        </p:txBody>
      </p:sp>
      <p:sp>
        <p:nvSpPr>
          <p:cNvPr id="15378" name="Title 5"/>
          <p:cNvSpPr>
            <a:spLocks/>
          </p:cNvSpPr>
          <p:nvPr/>
        </p:nvSpPr>
        <p:spPr bwMode="auto">
          <a:xfrm>
            <a:off x="533400" y="152400"/>
            <a:ext cx="8458200" cy="1066800"/>
          </a:xfrm>
          <a:prstGeom prst="rect">
            <a:avLst/>
          </a:prstGeom>
          <a:gradFill rotWithShape="1">
            <a:gsLst>
              <a:gs pos="0">
                <a:srgbClr val="BCBCBC">
                  <a:alpha val="0"/>
                </a:srgbClr>
              </a:gs>
              <a:gs pos="100000">
                <a:srgbClr val="E9EDF4"/>
              </a:gs>
            </a:gsLst>
            <a:lin ang="0" scaled="1"/>
          </a:gradFill>
          <a:ln w="9525">
            <a:noFill/>
            <a:miter lim="800000"/>
            <a:headEnd/>
            <a:tailEnd/>
          </a:ln>
        </p:spPr>
        <p:txBody>
          <a:bodyPr lIns="91327" tIns="45670" rIns="91327" bIns="45670" anchor="ctr"/>
          <a:lstStyle/>
          <a:p>
            <a:pPr marL="342487" indent="-342487" defTabSz="-13856517" eaLnBrk="0" hangingPunct="0"/>
            <a:r>
              <a:rPr lang="en-US" altLang="en-US" sz="4800" dirty="0" smtClean="0">
                <a:solidFill>
                  <a:schemeClr val="tx2"/>
                </a:solidFill>
                <a:latin typeface="+mj-lt"/>
                <a:ea typeface="+mj-ea"/>
                <a:cs typeface="+mj-cs"/>
              </a:rPr>
              <a:t>ESB</a:t>
            </a:r>
            <a:r>
              <a:rPr lang="en-US" altLang="zh-CN" sz="4800" dirty="0" smtClean="0">
                <a:solidFill>
                  <a:schemeClr val="tx2"/>
                </a:solidFill>
              </a:rPr>
              <a:t> </a:t>
            </a:r>
            <a:r>
              <a:rPr lang="zh-CN" altLang="en-US" sz="4800" dirty="0" smtClean="0">
                <a:solidFill>
                  <a:schemeClr val="tx2"/>
                </a:solidFill>
              </a:rPr>
              <a:t>架构</a:t>
            </a:r>
            <a:endParaRPr lang="en-US" altLang="en-US" sz="4800" dirty="0">
              <a:solidFill>
                <a:schemeClr val="tx2"/>
              </a:solidFill>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499"/>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15"/>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499"/>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4"/>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499"/>
                                          </p:stCondLst>
                                        </p:cTn>
                                        <p:tgtEl>
                                          <p:spTgt spid="5"/>
                                        </p:tgtEl>
                                        <p:attrNameLst>
                                          <p:attrName>style.visibility</p:attrName>
                                        </p:attrNameLst>
                                      </p:cBhvr>
                                      <p:to>
                                        <p:strVal val="visible"/>
                                      </p:to>
                                    </p:set>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499"/>
                                          </p:stCondLst>
                                        </p:cTn>
                                        <p:tgtEl>
                                          <p:spTgt spid="6"/>
                                        </p:tgtEl>
                                        <p:attrNameLst>
                                          <p:attrName>style.visibility</p:attrName>
                                        </p:attrNameLst>
                                      </p:cBhvr>
                                      <p:to>
                                        <p:strVal val="visible"/>
                                      </p:to>
                                    </p:set>
                                  </p:childTnLst>
                                </p:cTn>
                              </p:par>
                            </p:childTnLst>
                          </p:cTn>
                        </p:par>
                        <p:par>
                          <p:cTn id="31" fill="hold">
                            <p:stCondLst>
                              <p:cond delay="1500"/>
                            </p:stCondLst>
                            <p:childTnLst>
                              <p:par>
                                <p:cTn id="32" presetID="1" presetClass="entr" presetSubtype="0" fill="hold" grpId="0" nodeType="afterEffect">
                                  <p:stCondLst>
                                    <p:cond delay="0"/>
                                  </p:stCondLst>
                                  <p:childTnLst>
                                    <p:set>
                                      <p:cBhvr>
                                        <p:cTn id="33" dur="1" fill="hold">
                                          <p:stCondLst>
                                            <p:cond delay="499"/>
                                          </p:stCondLst>
                                        </p:cTn>
                                        <p:tgtEl>
                                          <p:spTgt spid="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39"/>
                                        </p:tgtEl>
                                        <p:attrNameLst>
                                          <p:attrName>style.visibility</p:attrName>
                                        </p:attrNameLst>
                                      </p:cBhvr>
                                      <p:to>
                                        <p:strVal val="visible"/>
                                      </p:to>
                                    </p:set>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499"/>
                                          </p:stCondLst>
                                        </p:cTn>
                                        <p:tgtEl>
                                          <p:spTgt spid="19"/>
                                        </p:tgtEl>
                                        <p:attrNameLst>
                                          <p:attrName>style.visibility</p:attrName>
                                        </p:attrNameLst>
                                      </p:cBhvr>
                                      <p:to>
                                        <p:strVal val="visible"/>
                                      </p:to>
                                    </p:set>
                                  </p:childTnLst>
                                </p:cTn>
                              </p:par>
                            </p:childTnLst>
                          </p:cTn>
                        </p:par>
                        <p:par>
                          <p:cTn id="41" fill="hold">
                            <p:stCondLst>
                              <p:cond delay="1000"/>
                            </p:stCondLst>
                            <p:childTnLst>
                              <p:par>
                                <p:cTn id="42" presetID="1" presetClass="entr" presetSubtype="0" fill="hold" grpId="0" nodeType="afterEffect">
                                  <p:stCondLst>
                                    <p:cond delay="0"/>
                                  </p:stCondLst>
                                  <p:childTnLst>
                                    <p:set>
                                      <p:cBhvr>
                                        <p:cTn id="43" dur="1" fill="hold">
                                          <p:stCondLst>
                                            <p:cond delay="499"/>
                                          </p:stCondLst>
                                        </p:cTn>
                                        <p:tgtEl>
                                          <p:spTgt spid="46"/>
                                        </p:tgtEl>
                                        <p:attrNameLst>
                                          <p:attrName>style.visibility</p:attrName>
                                        </p:attrNameLst>
                                      </p:cBhvr>
                                      <p:to>
                                        <p:strVal val="visible"/>
                                      </p:to>
                                    </p:set>
                                  </p:childTnLst>
                                </p:cTn>
                              </p:par>
                            </p:childTnLst>
                          </p:cTn>
                        </p:par>
                        <p:par>
                          <p:cTn id="44" fill="hold">
                            <p:stCondLst>
                              <p:cond delay="1500"/>
                            </p:stCondLst>
                            <p:childTnLst>
                              <p:par>
                                <p:cTn id="45" presetID="1" presetClass="entr" presetSubtype="0" fill="hold" nodeType="afterEffect">
                                  <p:stCondLst>
                                    <p:cond delay="0"/>
                                  </p:stCondLst>
                                  <p:childTnLst>
                                    <p:set>
                                      <p:cBhvr>
                                        <p:cTn id="46" dur="1" fill="hold">
                                          <p:stCondLst>
                                            <p:cond delay="499"/>
                                          </p:stCondLst>
                                        </p:cTn>
                                        <p:tgtEl>
                                          <p:spTgt spid="20"/>
                                        </p:tgtEl>
                                        <p:attrNameLst>
                                          <p:attrName>style.visibility</p:attrName>
                                        </p:attrNameLst>
                                      </p:cBhvr>
                                      <p:to>
                                        <p:strVal val="visible"/>
                                      </p:to>
                                    </p:set>
                                  </p:childTnLst>
                                </p:cTn>
                              </p:par>
                            </p:childTnLst>
                          </p:cTn>
                        </p:par>
                        <p:par>
                          <p:cTn id="47" fill="hold">
                            <p:stCondLst>
                              <p:cond delay="2000"/>
                            </p:stCondLst>
                            <p:childTnLst>
                              <p:par>
                                <p:cTn id="48" presetID="2" presetClass="entr" presetSubtype="8" fill="hold" grpId="0" nodeType="afterEffect">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cBhvr additive="base">
                                        <p:cTn id="50" dur="500" fill="hold"/>
                                        <p:tgtEl>
                                          <p:spTgt spid="50"/>
                                        </p:tgtEl>
                                        <p:attrNameLst>
                                          <p:attrName>ppt_x</p:attrName>
                                        </p:attrNameLst>
                                      </p:cBhvr>
                                      <p:tavLst>
                                        <p:tav tm="0">
                                          <p:val>
                                            <p:strVal val="0-#ppt_w/2"/>
                                          </p:val>
                                        </p:tav>
                                        <p:tav tm="100000">
                                          <p:val>
                                            <p:strVal val="#ppt_x"/>
                                          </p:val>
                                        </p:tav>
                                      </p:tavLst>
                                    </p:anim>
                                    <p:anim calcmode="lin" valueType="num">
                                      <p:cBhvr additive="base">
                                        <p:cTn id="51"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P spid="5" grpId="0" animBg="1" autoUpdateAnimBg="0"/>
      <p:bldP spid="6" grpId="0" animBg="1" autoUpdateAnimBg="0"/>
      <p:bldP spid="7" grpId="0" animBg="1" autoUpdateAnimBg="0"/>
      <p:bldP spid="50" grpId="0" autoUpdateAnimBg="0"/>
      <p:bldP spid="46" grpId="0" animBg="1" autoUpdateAnimBg="0"/>
      <p:bldP spid="39"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zh-CN" altLang="en-US" dirty="0" smtClean="0"/>
              <a:t>消息总线 </a:t>
            </a:r>
            <a:r>
              <a:rPr lang="en-US" altLang="zh-CN" dirty="0" smtClean="0"/>
              <a:t>(ESB)</a:t>
            </a:r>
            <a:r>
              <a:rPr lang="zh-CN" altLang="en-US" dirty="0" smtClean="0"/>
              <a:t>架构风格</a:t>
            </a:r>
            <a:endParaRPr lang="en-US" dirty="0"/>
          </a:p>
        </p:txBody>
      </p:sp>
      <p:sp>
        <p:nvSpPr>
          <p:cNvPr id="5" name="Content Placeholder 4"/>
          <p:cNvSpPr>
            <a:spLocks noGrp="1"/>
          </p:cNvSpPr>
          <p:nvPr>
            <p:ph idx="1"/>
          </p:nvPr>
        </p:nvSpPr>
        <p:spPr>
          <a:xfrm>
            <a:off x="457200" y="1676400"/>
            <a:ext cx="8229600" cy="4648200"/>
          </a:xfrm>
        </p:spPr>
        <p:txBody>
          <a:bodyPr/>
          <a:lstStyle/>
          <a:p>
            <a:r>
              <a:rPr lang="zh-CN" altLang="en-US" dirty="0" smtClean="0"/>
              <a:t>现存的应用需要互相调用来完成任务</a:t>
            </a:r>
            <a:endParaRPr lang="en-US" dirty="0" smtClean="0"/>
          </a:p>
          <a:p>
            <a:r>
              <a:rPr lang="zh-CN" altLang="en-US" dirty="0" smtClean="0"/>
              <a:t>需要完成一个与外部应用交互的任务</a:t>
            </a:r>
            <a:endParaRPr lang="en-US" dirty="0" smtClean="0"/>
          </a:p>
          <a:p>
            <a:r>
              <a:rPr lang="zh-CN" altLang="en-US" dirty="0" smtClean="0"/>
              <a:t>需要完成一个与运行在异构环境中的应用交互的任务</a:t>
            </a:r>
            <a:endParaRPr lang="en-US" dirty="0" smtClean="0"/>
          </a:p>
          <a:p>
            <a:r>
              <a:rPr lang="zh-CN" altLang="en-US" dirty="0" smtClean="0"/>
              <a:t>现存的应用各具有不同的功能，需要组合在一起完成一个新的业务操作</a:t>
            </a:r>
            <a:endParaRPr lang="en-US" altLang="zh-CN" dirty="0" smtClean="0"/>
          </a:p>
          <a:p>
            <a:r>
              <a:rPr lang="zh-CN" altLang="en-US" dirty="0" smtClean="0"/>
              <a:t>基于消息的通信</a:t>
            </a:r>
            <a:endParaRPr lang="en-US" dirty="0" smtClean="0"/>
          </a:p>
          <a:p>
            <a:pPr lvl="1"/>
            <a:r>
              <a:rPr lang="zh-CN" altLang="en-US" dirty="0" smtClean="0"/>
              <a:t>应用之间的所有通信都是基于已知规范的消息</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smtClean="0"/>
              <a:t>面向动态业务的解决方案架构</a:t>
            </a:r>
            <a:endParaRPr lang="zh-CN" altLang="en-US" dirty="0"/>
          </a:p>
        </p:txBody>
      </p:sp>
      <p:sp>
        <p:nvSpPr>
          <p:cNvPr id="5" name="文本占位符 4"/>
          <p:cNvSpPr>
            <a:spLocks noGrp="1"/>
          </p:cNvSpPr>
          <p:nvPr>
            <p:ph type="body" sz="quarter" idx="10"/>
          </p:nvPr>
        </p:nvSpPr>
        <p:spPr/>
        <p:txBody>
          <a:bodyPr/>
          <a:lstStyle/>
          <a:p>
            <a:r>
              <a:rPr lang="en-US" b="1" dirty="0" smtClean="0"/>
              <a:t>MGT220</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dirty="0" smtClean="0"/>
              <a:t>ESB for Dynamic</a:t>
            </a:r>
            <a:endParaRPr lang="en-US" dirty="0"/>
          </a:p>
        </p:txBody>
      </p:sp>
      <p:sp>
        <p:nvSpPr>
          <p:cNvPr id="5" name="Content Placeholder 4"/>
          <p:cNvSpPr>
            <a:spLocks noGrp="1"/>
          </p:cNvSpPr>
          <p:nvPr>
            <p:ph idx="1"/>
          </p:nvPr>
        </p:nvSpPr>
        <p:spPr/>
        <p:txBody>
          <a:bodyPr>
            <a:normAutofit/>
          </a:bodyPr>
          <a:lstStyle/>
          <a:p>
            <a:r>
              <a:rPr lang="zh-CN" altLang="en-US" dirty="0" smtClean="0"/>
              <a:t>伸展性</a:t>
            </a:r>
            <a:endParaRPr lang="en-US" dirty="0" smtClean="0"/>
          </a:p>
          <a:p>
            <a:pPr lvl="1"/>
            <a:r>
              <a:rPr lang="zh-CN" altLang="en-US" dirty="0" smtClean="0"/>
              <a:t>可以添加或删除总线上的应用，而不影响其他的应用</a:t>
            </a:r>
            <a:endParaRPr lang="en-US" dirty="0" smtClean="0"/>
          </a:p>
          <a:p>
            <a:r>
              <a:rPr lang="zh-CN" altLang="en-US" dirty="0" smtClean="0"/>
              <a:t>低复杂度</a:t>
            </a:r>
            <a:endParaRPr lang="en-US" dirty="0" smtClean="0"/>
          </a:p>
          <a:p>
            <a:pPr lvl="1"/>
            <a:r>
              <a:rPr lang="zh-CN" altLang="en-US" dirty="0" smtClean="0"/>
              <a:t>应用的复杂度降低，由于应用只需要和总线通信</a:t>
            </a:r>
            <a:endParaRPr lang="en-US" dirty="0" smtClean="0"/>
          </a:p>
          <a:p>
            <a:r>
              <a:rPr lang="zh-CN" altLang="en-US" dirty="0" smtClean="0"/>
              <a:t>可扩展性</a:t>
            </a:r>
            <a:endParaRPr lang="en-US" dirty="0" smtClean="0"/>
          </a:p>
          <a:p>
            <a:pPr lvl="1"/>
            <a:r>
              <a:rPr lang="zh-CN" altLang="en-US" dirty="0" smtClean="0"/>
              <a:t>可以把一个应用的多个事例添加到总线上，以同时处理多个请求</a:t>
            </a:r>
            <a:endParaRPr lang="en-US" dirty="0" smtClean="0"/>
          </a:p>
          <a:p>
            <a:r>
              <a:rPr lang="zh-CN" altLang="en-US" dirty="0" smtClean="0"/>
              <a:t>简单</a:t>
            </a:r>
            <a:endParaRPr lang="en-US" dirty="0" smtClean="0"/>
          </a:p>
          <a:p>
            <a:pPr lvl="1"/>
            <a:r>
              <a:rPr lang="zh-CN" altLang="en-US" dirty="0" smtClean="0"/>
              <a:t>每个应用只需要一个与总线的连接，而不需要与其它每个应用连接</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400800" cy="685800"/>
          </a:xfrm>
        </p:spPr>
        <p:txBody>
          <a:bodyPr>
            <a:noAutofit/>
          </a:bodyPr>
          <a:lstStyle/>
          <a:p>
            <a:r>
              <a:rPr lang="zh-CN" altLang="en-US" sz="4800" dirty="0" smtClean="0"/>
              <a:t>虚拟化</a:t>
            </a:r>
            <a:endParaRPr lang="en-US" sz="4800" dirty="0"/>
          </a:p>
        </p:txBody>
      </p:sp>
      <p:sp>
        <p:nvSpPr>
          <p:cNvPr id="23" name="TextBox 22"/>
          <p:cNvSpPr txBox="1"/>
          <p:nvPr/>
        </p:nvSpPr>
        <p:spPr>
          <a:xfrm>
            <a:off x="304800" y="990600"/>
            <a:ext cx="8286243" cy="707886"/>
          </a:xfrm>
          <a:prstGeom prst="rect">
            <a:avLst/>
          </a:prstGeom>
          <a:noFill/>
        </p:spPr>
        <p:txBody>
          <a:bodyPr wrap="none" rtlCol="0">
            <a:spAutoFit/>
          </a:bodyPr>
          <a:lstStyle/>
          <a:p>
            <a:r>
              <a:rPr lang="zh-CN" altLang="en-US" sz="2000" dirty="0" smtClean="0">
                <a:effectLst>
                  <a:outerShdw blurRad="38100" dist="38100" dir="2700000" algn="tl">
                    <a:srgbClr val="000000">
                      <a:alpha val="43137"/>
                    </a:srgbClr>
                  </a:outerShdw>
                </a:effectLst>
                <a:latin typeface="微软雅黑" pitchFamily="34" charset="-122"/>
                <a:ea typeface="微软雅黑" pitchFamily="34" charset="-122"/>
              </a:rPr>
              <a:t>虚拟化是将一种计算资源与其他相隔开</a:t>
            </a:r>
            <a:r>
              <a:rPr lang="en-US" altLang="zh-CN" sz="2000" dirty="0" smtClean="0">
                <a:effectLst>
                  <a:outerShdw blurRad="38100" dist="38100" dir="2700000" algn="tl">
                    <a:srgbClr val="000000">
                      <a:alpha val="43137"/>
                    </a:srgbClr>
                  </a:outerShdw>
                </a:effectLst>
                <a:latin typeface="微软雅黑" pitchFamily="34" charset="-122"/>
                <a:ea typeface="微软雅黑" pitchFamily="34" charset="-122"/>
              </a:rPr>
              <a:t>,</a:t>
            </a:r>
          </a:p>
          <a:p>
            <a:r>
              <a:rPr lang="zh-CN" altLang="en-US" sz="2000" dirty="0" smtClean="0">
                <a:latin typeface="微软雅黑" pitchFamily="34" charset="-122"/>
                <a:ea typeface="微软雅黑" pitchFamily="34" charset="-122"/>
              </a:rPr>
              <a:t>实现更有效地利用系统资源，更高的系统灵活性，以及简化的变更管理</a:t>
            </a:r>
            <a:r>
              <a:rPr lang="zh-CN" altLang="en-US" sz="2000" i="1" dirty="0" smtClean="0">
                <a:latin typeface="微软雅黑" pitchFamily="34" charset="-122"/>
                <a:ea typeface="微软雅黑" pitchFamily="34" charset="-122"/>
              </a:rPr>
              <a:t> </a:t>
            </a:r>
            <a:r>
              <a:rPr lang="en-US" sz="2000" dirty="0" smtClean="0">
                <a:effectLst>
                  <a:outerShdw blurRad="38100" dist="38100" dir="2700000" algn="tl">
                    <a:srgbClr val="000000">
                      <a:alpha val="43137"/>
                    </a:srgbClr>
                  </a:outerShdw>
                </a:effectLst>
                <a:latin typeface="微软雅黑" pitchFamily="34" charset="-122"/>
                <a:ea typeface="微软雅黑" pitchFamily="34" charset="-122"/>
              </a:rPr>
              <a:t> </a:t>
            </a:r>
            <a:endParaRPr lang="en-US" sz="2000" dirty="0">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9" name="AutoShape 12"/>
          <p:cNvSpPr>
            <a:spLocks noChangeArrowheads="1"/>
          </p:cNvSpPr>
          <p:nvPr/>
        </p:nvSpPr>
        <p:spPr bwMode="auto">
          <a:xfrm>
            <a:off x="4342607" y="2814968"/>
            <a:ext cx="3810793" cy="548640"/>
          </a:xfrm>
          <a:prstGeom prst="roundRect">
            <a:avLst>
              <a:gd name="adj"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215900" dist="1143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wrap="none" lIns="99056" tIns="53338" rIns="99056" bIns="53338" anchor="ctr"/>
          <a:lstStyle/>
          <a:p>
            <a:pPr algn="ctr" defTabSz="761970">
              <a:tabLst>
                <a:tab pos="6000510" algn="r"/>
              </a:tabLst>
              <a:defRPr/>
            </a:pPr>
            <a:r>
              <a:rPr lang="zh-CN" altLang="en-US" sz="2400" b="1" kern="0" dirty="0" smtClean="0">
                <a:solidFill>
                  <a:srgbClr val="FFFFFF"/>
                </a:solidFill>
              </a:rPr>
              <a:t>展现层虚拟</a:t>
            </a:r>
            <a:r>
              <a:rPr kumimoji="0" lang="zh-CN" altLang="en-US" sz="2400" b="1" i="0" u="none" strike="noStrike" kern="0" cap="none" spc="0" normalizeH="0" baseline="0" noProof="0" dirty="0" smtClean="0">
                <a:ln>
                  <a:noFill/>
                </a:ln>
                <a:solidFill>
                  <a:srgbClr val="FFFFFF"/>
                </a:solidFill>
                <a:effectLst/>
                <a:uLnTx/>
                <a:uFillTx/>
                <a:latin typeface="Calibri"/>
                <a:ea typeface="+mn-ea"/>
                <a:cs typeface="+mn-cs"/>
              </a:rPr>
              <a:t>化 </a:t>
            </a:r>
            <a:r>
              <a:rPr lang="en-US" altLang="zh-CN" sz="1600" b="1" kern="0" dirty="0" smtClean="0">
                <a:solidFill>
                  <a:srgbClr val="FFFFFF"/>
                </a:solidFill>
                <a:latin typeface="Calibri"/>
              </a:rPr>
              <a:t>(Terminal Services) </a:t>
            </a:r>
            <a:endParaRPr kumimoji="0" lang="en-US" sz="1600" b="1" i="0" u="none" strike="noStrike" kern="0" cap="none" spc="0" normalizeH="0" baseline="0" noProof="0" dirty="0">
              <a:ln>
                <a:noFill/>
              </a:ln>
              <a:solidFill>
                <a:srgbClr val="FFFFFF"/>
              </a:solidFill>
              <a:effectLst/>
              <a:uLnTx/>
              <a:uFillTx/>
              <a:latin typeface="Calibri"/>
              <a:ea typeface="+mn-ea"/>
              <a:cs typeface="+mn-cs"/>
            </a:endParaRPr>
          </a:p>
          <a:p>
            <a:pPr algn="ctr" defTabSz="761970">
              <a:tabLst>
                <a:tab pos="6000510" algn="r"/>
              </a:tabLst>
              <a:defRPr/>
            </a:pPr>
            <a:r>
              <a:rPr lang="zh-CN" altLang="en-US" sz="1100" kern="0" dirty="0" smtClean="0">
                <a:solidFill>
                  <a:srgbClr val="FFFFFF"/>
                </a:solidFill>
              </a:rPr>
              <a:t>表现层独立于运行处理器</a:t>
            </a: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0" name="AutoShape 14"/>
          <p:cNvSpPr>
            <a:spLocks noChangeArrowheads="1"/>
          </p:cNvSpPr>
          <p:nvPr/>
        </p:nvSpPr>
        <p:spPr bwMode="auto">
          <a:xfrm>
            <a:off x="4342607" y="4239464"/>
            <a:ext cx="3810793" cy="548640"/>
          </a:xfrm>
          <a:prstGeom prst="roundRect">
            <a:avLst>
              <a:gd name="adj"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215900" dist="1143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wrap="none" lIns="99056" tIns="53338" rIns="99056" bIns="53338" anchor="ctr"/>
          <a:lstStyle/>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lang="zh-CN" altLang="en-US" sz="2400" b="1" kern="0" dirty="0" smtClean="0">
                <a:solidFill>
                  <a:srgbClr val="FFFFFF"/>
                </a:solidFill>
                <a:latin typeface="Calibri"/>
              </a:rPr>
              <a:t>虚拟存储</a:t>
            </a:r>
            <a:endParaRPr lang="en-US" altLang="en-US" sz="2400" b="1" kern="0" dirty="0" smtClean="0">
              <a:solidFill>
                <a:srgbClr val="FFFFFF"/>
              </a:solidFill>
              <a:latin typeface="Calibri"/>
            </a:endParaRPr>
          </a:p>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zh-CN" altLang="en-US" sz="1100" b="0" i="0" u="none" strike="noStrike" kern="0" cap="none" spc="0" normalizeH="0" baseline="0" noProof="0" dirty="0" smtClean="0">
                <a:ln>
                  <a:noFill/>
                </a:ln>
                <a:solidFill>
                  <a:srgbClr val="FFFFFF"/>
                </a:solidFill>
                <a:effectLst/>
                <a:uLnTx/>
                <a:uFillTx/>
                <a:latin typeface="Calibri"/>
                <a:ea typeface="+mn-ea"/>
                <a:cs typeface="+mn-cs"/>
              </a:rPr>
              <a:t>基于网络存储与备份</a:t>
            </a: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2" name="AutoShape 16"/>
          <p:cNvSpPr>
            <a:spLocks noChangeArrowheads="1"/>
          </p:cNvSpPr>
          <p:nvPr/>
        </p:nvSpPr>
        <p:spPr bwMode="auto">
          <a:xfrm>
            <a:off x="4342607" y="3537125"/>
            <a:ext cx="3810793" cy="548640"/>
          </a:xfrm>
          <a:prstGeom prst="roundRect">
            <a:avLst>
              <a:gd name="adj"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215900" dist="1143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wrap="none" lIns="99056" tIns="53338" rIns="99056" bIns="53338" anchor="ctr"/>
          <a:lstStyle/>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lang="zh-CN" altLang="en-US" sz="2400" b="1" kern="0" dirty="0" smtClean="0">
                <a:solidFill>
                  <a:srgbClr val="FFFFFF"/>
                </a:solidFill>
                <a:latin typeface="Calibri"/>
              </a:rPr>
              <a:t>虚拟机 </a:t>
            </a:r>
            <a:r>
              <a:rPr lang="en-US" altLang="zh-CN" sz="1600" b="1" kern="0" dirty="0" smtClean="0">
                <a:solidFill>
                  <a:srgbClr val="FFFFFF"/>
                </a:solidFill>
                <a:latin typeface="Calibri"/>
              </a:rPr>
              <a:t>(Hype-V)</a:t>
            </a:r>
            <a:endParaRPr lang="en-US" altLang="en-US" sz="1600" b="1" kern="0" dirty="0">
              <a:solidFill>
                <a:srgbClr val="FFFFFF"/>
              </a:solidFill>
              <a:latin typeface="Calibri"/>
            </a:endParaRPr>
          </a:p>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zh-CN" altLang="en-US" sz="1100" b="0" i="0" u="none" strike="noStrike" kern="0" cap="none" spc="0" normalizeH="0" baseline="0" noProof="0" dirty="0" smtClean="0">
                <a:ln>
                  <a:noFill/>
                </a:ln>
                <a:solidFill>
                  <a:srgbClr val="FFFFFF"/>
                </a:solidFill>
                <a:effectLst/>
                <a:uLnTx/>
                <a:uFillTx/>
                <a:latin typeface="Calibri"/>
                <a:ea typeface="+mn-ea"/>
                <a:cs typeface="+mn-cs"/>
              </a:rPr>
              <a:t>操作系统可运行于任何桌面或服务器</a:t>
            </a: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3" name="AutoShape 12"/>
          <p:cNvSpPr>
            <a:spLocks noChangeArrowheads="1"/>
          </p:cNvSpPr>
          <p:nvPr/>
        </p:nvSpPr>
        <p:spPr bwMode="auto">
          <a:xfrm>
            <a:off x="4342607" y="2084831"/>
            <a:ext cx="3810793" cy="548640"/>
          </a:xfrm>
          <a:prstGeom prst="roundRect">
            <a:avLst>
              <a:gd name="adj" fmla="val 16667"/>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215900" dist="114300" dir="2700000" algn="tl" rotWithShape="0">
              <a:prstClr val="black">
                <a:alpha val="40000"/>
              </a:prstClr>
            </a:outerShdw>
          </a:effectLst>
          <a:scene3d>
            <a:camera prst="orthographicFront">
              <a:rot lat="0" lon="0" rev="0"/>
            </a:camera>
            <a:lightRig rig="threePt" dir="t">
              <a:rot lat="0" lon="0" rev="1200000"/>
            </a:lightRig>
          </a:scene3d>
          <a:sp3d>
            <a:bevelT w="63500" h="25400"/>
          </a:sp3d>
        </p:spPr>
        <p:txBody>
          <a:bodyPr wrap="none" lIns="99056" tIns="53338" rIns="99056" bIns="53338" anchor="ctr"/>
          <a:lstStyle/>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zh-CN" altLang="en-US" sz="2400" b="1" i="0" u="none" strike="noStrike" kern="0" cap="none" spc="0" normalizeH="0" baseline="0" noProof="0" dirty="0" smtClean="0">
                <a:ln>
                  <a:noFill/>
                </a:ln>
                <a:solidFill>
                  <a:srgbClr val="FFFFFF"/>
                </a:solidFill>
                <a:effectLst/>
                <a:uLnTx/>
                <a:uFillTx/>
                <a:latin typeface="Calibri"/>
                <a:ea typeface="+mn-ea"/>
                <a:cs typeface="+mn-cs"/>
              </a:rPr>
              <a:t>应用虚拟化 </a:t>
            </a:r>
            <a:r>
              <a:rPr lang="en-US" altLang="zh-CN" sz="1600" b="1" kern="0" dirty="0" smtClean="0">
                <a:solidFill>
                  <a:srgbClr val="FFFFFF"/>
                </a:solidFill>
                <a:latin typeface="Calibri"/>
              </a:rPr>
              <a:t>(</a:t>
            </a:r>
            <a:r>
              <a:rPr lang="en-US" altLang="zh-CN" sz="1600" b="1" kern="0" dirty="0" err="1" smtClean="0">
                <a:solidFill>
                  <a:srgbClr val="FFFFFF"/>
                </a:solidFill>
                <a:latin typeface="Calibri"/>
              </a:rPr>
              <a:t>Softgrid</a:t>
            </a:r>
            <a:r>
              <a:rPr lang="en-US" altLang="zh-CN" sz="1600" b="1" kern="0" dirty="0" smtClean="0">
                <a:solidFill>
                  <a:srgbClr val="FFFFFF"/>
                </a:solidFill>
                <a:latin typeface="Calibri"/>
              </a:rPr>
              <a:t>)</a:t>
            </a:r>
            <a:endParaRPr kumimoji="0" lang="en-US" sz="1600" b="1" i="0" u="none" strike="noStrike" kern="0" cap="none" spc="0" normalizeH="0" baseline="0" noProof="0" dirty="0">
              <a:ln>
                <a:noFill/>
              </a:ln>
              <a:solidFill>
                <a:srgbClr val="FFFFFF"/>
              </a:solidFill>
              <a:effectLst/>
              <a:uLnTx/>
              <a:uFillTx/>
              <a:latin typeface="Calibri"/>
              <a:ea typeface="+mn-ea"/>
              <a:cs typeface="+mn-cs"/>
            </a:endParaRPr>
          </a:p>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lang="zh-CN" altLang="en-US" sz="1100" kern="0" dirty="0" smtClean="0">
                <a:solidFill>
                  <a:srgbClr val="FFFFFF"/>
                </a:solidFill>
                <a:latin typeface="Calibri"/>
              </a:rPr>
              <a:t>任何应用可根据需要运行于任何计算机上</a:t>
            </a: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4" name="AutoShape 12"/>
          <p:cNvSpPr>
            <a:spLocks noChangeArrowheads="1"/>
          </p:cNvSpPr>
          <p:nvPr/>
        </p:nvSpPr>
        <p:spPr bwMode="auto">
          <a:xfrm>
            <a:off x="1295400" y="2819400"/>
            <a:ext cx="2506663" cy="576072"/>
          </a:xfrm>
          <a:prstGeom prst="roundRect">
            <a:avLst>
              <a:gd name="adj" fmla="val 16667"/>
            </a:avLst>
          </a:prstGeom>
          <a:solidFill>
            <a:schemeClr val="accent1">
              <a:alpha val="49000"/>
            </a:schemeClr>
          </a:solidFill>
          <a:ln w="9525">
            <a:solidFill>
              <a:sysClr val="window" lastClr="FFFFFF">
                <a:lumMod val="50000"/>
              </a:sysClr>
            </a:solidFill>
            <a:round/>
            <a:headEnd/>
            <a:tailEnd/>
          </a:ln>
          <a:effectLst>
            <a:outerShdw blurRad="215900" dist="114300" dir="2700000" algn="tl" rotWithShape="0">
              <a:prstClr val="black">
                <a:alpha val="40000"/>
              </a:prstClr>
            </a:outerShdw>
          </a:effectLst>
        </p:spPr>
        <p:txBody>
          <a:bodyPr wrap="none" lIns="99056" tIns="53338" rIns="99056" bIns="53338" anchor="ctr"/>
          <a:lstStyle/>
          <a:p>
            <a:pPr lvl="0" algn="ctr" defTabSz="761970">
              <a:tabLst>
                <a:tab pos="6000510" algn="r"/>
              </a:tabLst>
              <a:defRPr/>
            </a:pPr>
            <a:r>
              <a:rPr lang="zh-CN" altLang="en-US" sz="1600" b="1" kern="0" dirty="0" smtClean="0">
                <a:solidFill>
                  <a:srgbClr val="FFFFFF"/>
                </a:solidFill>
              </a:rPr>
              <a:t>交互界面限制</a:t>
            </a:r>
            <a:endParaRPr lang="en-US" altLang="zh-CN" sz="1600" b="1" kern="0" dirty="0" smtClean="0">
              <a:solidFill>
                <a:srgbClr val="FFFFFF"/>
              </a:solidFill>
            </a:endParaRPr>
          </a:p>
          <a:p>
            <a:pPr lvl="0" algn="ctr" defTabSz="761970">
              <a:tabLst>
                <a:tab pos="6000510" algn="r"/>
              </a:tabLst>
              <a:defRPr/>
            </a:pPr>
            <a:r>
              <a:rPr lang="zh-CN" altLang="en-US" sz="1600" b="1" kern="0" dirty="0" smtClean="0">
                <a:solidFill>
                  <a:srgbClr val="FFFFFF"/>
                </a:solidFill>
              </a:rPr>
              <a:t>于运行</a:t>
            </a:r>
            <a:r>
              <a:rPr kumimoji="0" lang="zh-CN" altLang="en-US" sz="1600" b="1" i="0" u="none" strike="noStrike" kern="0" cap="none" spc="0" normalizeH="0" baseline="0" noProof="0" dirty="0" smtClean="0">
                <a:ln>
                  <a:noFill/>
                </a:ln>
                <a:solidFill>
                  <a:srgbClr val="FFFFFF"/>
                </a:solidFill>
                <a:effectLst/>
                <a:uLnTx/>
                <a:uFillTx/>
              </a:rPr>
              <a:t>环境</a:t>
            </a:r>
            <a:r>
              <a:rPr kumimoji="0" lang="en-US" sz="1600" b="1" i="0" u="none" strike="noStrike" kern="0" cap="none" spc="0" normalizeH="0" baseline="0" noProof="0" dirty="0" smtClean="0">
                <a:ln>
                  <a:noFill/>
                </a:ln>
                <a:solidFill>
                  <a:srgbClr val="FFFFFF"/>
                </a:solidFill>
                <a:effectLst/>
                <a:uLnTx/>
                <a:uFillTx/>
              </a:rPr>
              <a:t> </a:t>
            </a:r>
            <a:endParaRPr kumimoji="0" lang="en-US" sz="1600" b="1" i="0" u="none" strike="noStrike" kern="0" cap="none" spc="0" normalizeH="0" baseline="0" noProof="0" dirty="0">
              <a:ln>
                <a:noFill/>
              </a:ln>
              <a:solidFill>
                <a:srgbClr val="FFFFFF"/>
              </a:solidFill>
              <a:effectLst/>
              <a:uLnTx/>
              <a:uFillTx/>
            </a:endParaRPr>
          </a:p>
        </p:txBody>
      </p:sp>
      <p:sp>
        <p:nvSpPr>
          <p:cNvPr id="55" name="AutoShape 14"/>
          <p:cNvSpPr>
            <a:spLocks noChangeArrowheads="1"/>
          </p:cNvSpPr>
          <p:nvPr/>
        </p:nvSpPr>
        <p:spPr bwMode="auto">
          <a:xfrm>
            <a:off x="1295400" y="4191000"/>
            <a:ext cx="2506663" cy="576072"/>
          </a:xfrm>
          <a:prstGeom prst="roundRect">
            <a:avLst>
              <a:gd name="adj" fmla="val 16667"/>
            </a:avLst>
          </a:prstGeom>
          <a:solidFill>
            <a:schemeClr val="accent1">
              <a:alpha val="49000"/>
            </a:schemeClr>
          </a:solidFill>
          <a:ln w="9525">
            <a:solidFill>
              <a:sysClr val="window" lastClr="FFFFFF">
                <a:lumMod val="50000"/>
              </a:sysClr>
            </a:solidFill>
            <a:round/>
            <a:headEnd/>
            <a:tailEnd/>
          </a:ln>
          <a:effectLst>
            <a:outerShdw blurRad="215900" dist="114300" dir="2700000" algn="tl" rotWithShape="0">
              <a:prstClr val="black">
                <a:alpha val="40000"/>
              </a:prstClr>
            </a:outerShdw>
          </a:effectLst>
        </p:spPr>
        <p:txBody>
          <a:bodyPr wrap="none" lIns="99056" tIns="53338" rIns="99056" bIns="53338" anchor="ctr"/>
          <a:lstStyle/>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zh-CN" altLang="en-US" sz="1600" b="1" i="0" u="none" strike="noStrike" kern="0" cap="none" spc="0" normalizeH="0" baseline="0" noProof="0" dirty="0" smtClean="0">
                <a:ln>
                  <a:noFill/>
                </a:ln>
                <a:solidFill>
                  <a:srgbClr val="FFFFFF"/>
                </a:solidFill>
                <a:effectLst/>
                <a:uLnTx/>
                <a:uFillTx/>
              </a:rPr>
              <a:t>存储从属于</a:t>
            </a:r>
            <a:endParaRPr kumimoji="0" lang="en-US" altLang="zh-CN" sz="1600" b="1" i="0" u="none" strike="noStrike" kern="0" cap="none" spc="0" normalizeH="0" baseline="0" noProof="0" dirty="0" smtClean="0">
              <a:ln>
                <a:noFill/>
              </a:ln>
              <a:solidFill>
                <a:srgbClr val="FFFFFF"/>
              </a:solidFill>
              <a:effectLst/>
              <a:uLnTx/>
              <a:uFillTx/>
            </a:endParaRPr>
          </a:p>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zh-CN" altLang="en-US" sz="1600" b="1" i="0" u="none" strike="noStrike" kern="0" cap="none" spc="0" normalizeH="0" baseline="0" noProof="0" dirty="0" smtClean="0">
                <a:ln>
                  <a:noFill/>
                </a:ln>
                <a:solidFill>
                  <a:srgbClr val="FFFFFF"/>
                </a:solidFill>
                <a:effectLst/>
                <a:uLnTx/>
                <a:uFillTx/>
              </a:rPr>
              <a:t>特定的位置</a:t>
            </a:r>
            <a:endParaRPr kumimoji="0" lang="en-US" sz="1600" b="1" i="0" u="none" strike="noStrike" kern="0" cap="none" spc="0" normalizeH="0" baseline="0" noProof="0" dirty="0">
              <a:ln>
                <a:noFill/>
              </a:ln>
              <a:solidFill>
                <a:srgbClr val="FFFFFF"/>
              </a:solidFill>
              <a:effectLst/>
              <a:uLnTx/>
              <a:uFillTx/>
            </a:endParaRPr>
          </a:p>
        </p:txBody>
      </p:sp>
      <p:sp>
        <p:nvSpPr>
          <p:cNvPr id="57" name="AutoShape 16"/>
          <p:cNvSpPr>
            <a:spLocks noChangeArrowheads="1"/>
          </p:cNvSpPr>
          <p:nvPr/>
        </p:nvSpPr>
        <p:spPr bwMode="auto">
          <a:xfrm>
            <a:off x="1295400" y="3505200"/>
            <a:ext cx="2506663" cy="576072"/>
          </a:xfrm>
          <a:prstGeom prst="roundRect">
            <a:avLst>
              <a:gd name="adj" fmla="val 16667"/>
            </a:avLst>
          </a:prstGeom>
          <a:solidFill>
            <a:schemeClr val="accent1">
              <a:alpha val="49000"/>
            </a:schemeClr>
          </a:solidFill>
          <a:ln w="9525">
            <a:solidFill>
              <a:sysClr val="window" lastClr="FFFFFF">
                <a:lumMod val="50000"/>
              </a:sysClr>
            </a:solidFill>
            <a:round/>
            <a:headEnd/>
            <a:tailEnd/>
          </a:ln>
          <a:effectLst>
            <a:outerShdw blurRad="215900" dist="114300" dir="2700000" algn="tl" rotWithShape="0">
              <a:prstClr val="black">
                <a:alpha val="40000"/>
              </a:prstClr>
            </a:outerShdw>
          </a:effectLst>
        </p:spPr>
        <p:txBody>
          <a:bodyPr wrap="none" lIns="99056" tIns="53338" rIns="99056" bIns="53338" anchor="ctr"/>
          <a:lstStyle/>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zh-CN" altLang="en-US" sz="1600" b="1" i="0" u="none" strike="noStrike" kern="0" cap="none" spc="0" normalizeH="0" baseline="0" noProof="0" dirty="0" smtClean="0">
                <a:ln>
                  <a:noFill/>
                </a:ln>
                <a:solidFill>
                  <a:srgbClr val="FFFFFF"/>
                </a:solidFill>
                <a:effectLst/>
                <a:uLnTx/>
                <a:uFillTx/>
              </a:rPr>
              <a:t>操作系统运行</a:t>
            </a:r>
            <a:endParaRPr kumimoji="0" lang="en-US" altLang="zh-CN" sz="1600" b="1" i="0" u="none" strike="noStrike" kern="0" cap="none" spc="0" normalizeH="0" baseline="0" noProof="0" dirty="0" smtClean="0">
              <a:ln>
                <a:noFill/>
              </a:ln>
              <a:solidFill>
                <a:srgbClr val="FFFFFF"/>
              </a:solidFill>
              <a:effectLst/>
              <a:uLnTx/>
              <a:uFillTx/>
            </a:endParaRPr>
          </a:p>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zh-CN" altLang="en-US" sz="1600" b="1" i="0" u="none" strike="noStrike" kern="0" cap="none" spc="0" normalizeH="0" baseline="0" noProof="0" dirty="0" smtClean="0">
                <a:ln>
                  <a:noFill/>
                </a:ln>
                <a:solidFill>
                  <a:srgbClr val="FFFFFF"/>
                </a:solidFill>
                <a:effectLst/>
                <a:uLnTx/>
                <a:uFillTx/>
              </a:rPr>
              <a:t>于特定硬件</a:t>
            </a:r>
            <a:endParaRPr kumimoji="0" lang="en-US" sz="1600" b="1" i="0" u="none" strike="noStrike" kern="0" cap="none" spc="0" normalizeH="0" baseline="0" noProof="0" dirty="0">
              <a:ln>
                <a:noFill/>
              </a:ln>
              <a:solidFill>
                <a:srgbClr val="FFFFFF"/>
              </a:solidFill>
              <a:effectLst/>
              <a:uLnTx/>
              <a:uFillTx/>
            </a:endParaRPr>
          </a:p>
        </p:txBody>
      </p:sp>
      <p:sp>
        <p:nvSpPr>
          <p:cNvPr id="58" name="AutoShape 12"/>
          <p:cNvSpPr>
            <a:spLocks noChangeArrowheads="1"/>
          </p:cNvSpPr>
          <p:nvPr/>
        </p:nvSpPr>
        <p:spPr bwMode="auto">
          <a:xfrm>
            <a:off x="1295400" y="2057400"/>
            <a:ext cx="2505075" cy="576072"/>
          </a:xfrm>
          <a:prstGeom prst="roundRect">
            <a:avLst>
              <a:gd name="adj" fmla="val 16667"/>
            </a:avLst>
          </a:prstGeom>
          <a:solidFill>
            <a:schemeClr val="accent1">
              <a:alpha val="49000"/>
            </a:schemeClr>
          </a:solidFill>
          <a:ln w="9525">
            <a:solidFill>
              <a:sysClr val="window" lastClr="FFFFFF">
                <a:lumMod val="50000"/>
              </a:sysClr>
            </a:solidFill>
            <a:round/>
            <a:headEnd/>
            <a:tailEnd/>
          </a:ln>
          <a:effectLst>
            <a:outerShdw blurRad="215900" dist="114300" dir="2700000" algn="tl" rotWithShape="0">
              <a:prstClr val="black">
                <a:alpha val="40000"/>
              </a:prstClr>
            </a:outerShdw>
          </a:effectLst>
        </p:spPr>
        <p:txBody>
          <a:bodyPr wrap="none" lIns="99056" tIns="53338" rIns="99056" bIns="53338" anchor="ctr"/>
          <a:lstStyle/>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zh-CN" altLang="en-US" sz="1600" b="1" i="0" u="none" strike="noStrike" kern="0" cap="none" spc="0" normalizeH="0" baseline="0" noProof="0" dirty="0" smtClean="0">
                <a:ln>
                  <a:noFill/>
                </a:ln>
                <a:solidFill>
                  <a:srgbClr val="FFFFFF"/>
                </a:solidFill>
                <a:effectLst/>
                <a:uLnTx/>
                <a:uFillTx/>
              </a:rPr>
              <a:t>应用安装于特定的</a:t>
            </a:r>
            <a:endParaRPr kumimoji="0" lang="en-US" altLang="zh-CN" sz="1600" b="1" i="0" u="none" strike="noStrike" kern="0" cap="none" spc="0" normalizeH="0" baseline="0" noProof="0" dirty="0" smtClean="0">
              <a:ln>
                <a:noFill/>
              </a:ln>
              <a:solidFill>
                <a:srgbClr val="FFFFFF"/>
              </a:solidFill>
              <a:effectLst/>
              <a:uLnTx/>
              <a:uFillTx/>
            </a:endParaRPr>
          </a:p>
          <a:p>
            <a:pPr marL="0" marR="0" lvl="0" indent="0" algn="ctr" defTabSz="761970" eaLnBrk="1" fontAlgn="auto" latinLnBrk="0" hangingPunct="1">
              <a:lnSpc>
                <a:spcPct val="100000"/>
              </a:lnSpc>
              <a:spcBef>
                <a:spcPts val="0"/>
              </a:spcBef>
              <a:spcAft>
                <a:spcPts val="0"/>
              </a:spcAft>
              <a:buClrTx/>
              <a:buSzTx/>
              <a:buFontTx/>
              <a:buNone/>
              <a:tabLst>
                <a:tab pos="6000510" algn="r"/>
              </a:tabLst>
              <a:defRPr/>
            </a:pPr>
            <a:r>
              <a:rPr kumimoji="0" lang="zh-CN" altLang="en-US" sz="1600" b="1" i="0" u="none" strike="noStrike" kern="0" cap="none" spc="0" normalizeH="0" baseline="0" noProof="0" dirty="0" smtClean="0">
                <a:ln>
                  <a:noFill/>
                </a:ln>
                <a:solidFill>
                  <a:srgbClr val="FFFFFF"/>
                </a:solidFill>
                <a:effectLst/>
                <a:uLnTx/>
                <a:uFillTx/>
              </a:rPr>
              <a:t>硬件与操作系统上</a:t>
            </a:r>
            <a:endParaRPr kumimoji="0" lang="en-US" sz="1600" b="1" i="0" u="none" strike="noStrike" kern="0" cap="none" spc="0" normalizeH="0" baseline="0" noProof="0" dirty="0">
              <a:ln>
                <a:noFill/>
              </a:ln>
              <a:solidFill>
                <a:srgbClr val="FFFFFF"/>
              </a:solidFill>
              <a:effectLst/>
              <a:uLnTx/>
              <a:uFillTx/>
            </a:endParaRPr>
          </a:p>
        </p:txBody>
      </p:sp>
      <p:sp>
        <p:nvSpPr>
          <p:cNvPr id="25" name="Right Arrow 24"/>
          <p:cNvSpPr/>
          <p:nvPr/>
        </p:nvSpPr>
        <p:spPr>
          <a:xfrm>
            <a:off x="3810000" y="2209800"/>
            <a:ext cx="533400" cy="3322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Right Arrow 26"/>
          <p:cNvSpPr/>
          <p:nvPr/>
        </p:nvSpPr>
        <p:spPr>
          <a:xfrm>
            <a:off x="3810000" y="2971800"/>
            <a:ext cx="533400" cy="3322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Right Arrow 27"/>
          <p:cNvSpPr/>
          <p:nvPr/>
        </p:nvSpPr>
        <p:spPr>
          <a:xfrm>
            <a:off x="3810000" y="3657600"/>
            <a:ext cx="533400" cy="3322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Right Arrow 28"/>
          <p:cNvSpPr/>
          <p:nvPr/>
        </p:nvSpPr>
        <p:spPr>
          <a:xfrm>
            <a:off x="3810000" y="4343400"/>
            <a:ext cx="533400" cy="3322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57"/>
                                        </p:tgtEl>
                                        <p:attrNameLst>
                                          <p:attrName>style.visibility</p:attrName>
                                        </p:attrNameLst>
                                      </p:cBhvr>
                                      <p:to>
                                        <p:strVal val="visible"/>
                                      </p:to>
                                    </p:set>
                                    <p:anim calcmode="lin" valueType="num">
                                      <p:cBhvr additive="base">
                                        <p:cTn id="12" dur="500" fill="hold"/>
                                        <p:tgtEl>
                                          <p:spTgt spid="57"/>
                                        </p:tgtEl>
                                        <p:attrNameLst>
                                          <p:attrName>ppt_x</p:attrName>
                                        </p:attrNameLst>
                                      </p:cBhvr>
                                      <p:tavLst>
                                        <p:tav tm="0">
                                          <p:val>
                                            <p:strVal val="#ppt_x"/>
                                          </p:val>
                                        </p:tav>
                                        <p:tav tm="100000">
                                          <p:val>
                                            <p:strVal val="#ppt_x"/>
                                          </p:val>
                                        </p:tav>
                                      </p:tavLst>
                                    </p:anim>
                                    <p:anim calcmode="lin" valueType="num">
                                      <p:cBhvr additive="base">
                                        <p:cTn id="13" dur="500" fill="hold"/>
                                        <p:tgtEl>
                                          <p:spTgt spid="5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ppt_x"/>
                                          </p:val>
                                        </p:tav>
                                        <p:tav tm="100000">
                                          <p:val>
                                            <p:strVal val="#ppt_x"/>
                                          </p:val>
                                        </p:tav>
                                      </p:tavLst>
                                    </p:anim>
                                    <p:anim calcmode="lin" valueType="num">
                                      <p:cBhvr additive="base">
                                        <p:cTn id="18" dur="500" fill="hold"/>
                                        <p:tgtEl>
                                          <p:spTgt spid="5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cBhvr additive="base">
                                        <p:cTn id="22" dur="500" fill="hold"/>
                                        <p:tgtEl>
                                          <p:spTgt spid="58"/>
                                        </p:tgtEl>
                                        <p:attrNameLst>
                                          <p:attrName>ppt_x</p:attrName>
                                        </p:attrNameLst>
                                      </p:cBhvr>
                                      <p:tavLst>
                                        <p:tav tm="0">
                                          <p:val>
                                            <p:strVal val="#ppt_x"/>
                                          </p:val>
                                        </p:tav>
                                        <p:tav tm="100000">
                                          <p:val>
                                            <p:strVal val="#ppt_x"/>
                                          </p:val>
                                        </p:tav>
                                      </p:tavLst>
                                    </p:anim>
                                    <p:anim calcmode="lin" valueType="num">
                                      <p:cBhvr additive="base">
                                        <p:cTn id="23" dur="500" fill="hold"/>
                                        <p:tgtEl>
                                          <p:spTgt spid="58"/>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81000"/>
            <a:ext cx="8229600" cy="1143000"/>
          </a:xfrm>
        </p:spPr>
        <p:txBody>
          <a:bodyPr>
            <a:normAutofit/>
          </a:bodyPr>
          <a:lstStyle/>
          <a:p>
            <a:r>
              <a:rPr lang="zh-CN" altLang="en-US" sz="4800" dirty="0" smtClean="0"/>
              <a:t>虚拟化 </a:t>
            </a:r>
            <a:r>
              <a:rPr lang="en-US" altLang="zh-CN" sz="4800" dirty="0" smtClean="0"/>
              <a:t>For Dynamic</a:t>
            </a:r>
            <a:endParaRPr lang="zh-CN" altLang="en-US" sz="4800" dirty="0"/>
          </a:p>
        </p:txBody>
      </p:sp>
      <p:sp>
        <p:nvSpPr>
          <p:cNvPr id="3" name="内容占位符 2"/>
          <p:cNvSpPr>
            <a:spLocks noGrp="1"/>
          </p:cNvSpPr>
          <p:nvPr>
            <p:ph idx="1"/>
          </p:nvPr>
        </p:nvSpPr>
        <p:spPr/>
        <p:txBody>
          <a:bodyPr/>
          <a:lstStyle/>
          <a:p>
            <a:r>
              <a:rPr lang="zh-CN" altLang="en-US" dirty="0" smtClean="0">
                <a:latin typeface="微软雅黑" pitchFamily="34" charset="-122"/>
                <a:ea typeface="微软雅黑" pitchFamily="34" charset="-122"/>
              </a:rPr>
              <a:t>实现动态</a:t>
            </a:r>
            <a:r>
              <a:rPr lang="en-US" dirty="0" smtClean="0">
                <a:latin typeface="微软雅黑" pitchFamily="34" charset="-122"/>
                <a:ea typeface="微软雅黑" pitchFamily="34" charset="-122"/>
              </a:rPr>
              <a:t>IT</a:t>
            </a:r>
          </a:p>
          <a:p>
            <a:pPr lvl="1"/>
            <a:r>
              <a:rPr lang="zh-CN" altLang="en-US" sz="2000" dirty="0" smtClean="0">
                <a:latin typeface="微软雅黑" pitchFamily="34" charset="-122"/>
                <a:ea typeface="微软雅黑" pitchFamily="34" charset="-122"/>
              </a:rPr>
              <a:t>把</a:t>
            </a:r>
            <a:r>
              <a:rPr lang="en-US" altLang="zh-CN" sz="2000" dirty="0" smtClean="0">
                <a:latin typeface="微软雅黑" pitchFamily="34" charset="-122"/>
                <a:ea typeface="微软雅黑" pitchFamily="34" charset="-122"/>
              </a:rPr>
              <a:t>IT</a:t>
            </a:r>
            <a:r>
              <a:rPr lang="zh-CN" altLang="en-US" sz="2000" dirty="0" smtClean="0">
                <a:latin typeface="微软雅黑" pitchFamily="34" charset="-122"/>
                <a:ea typeface="微软雅黑" pitchFamily="34" charset="-122"/>
              </a:rPr>
              <a:t>基础架构从物理层转换到逻辑层</a:t>
            </a:r>
            <a:endParaRPr lang="en-US" sz="2000" dirty="0" smtClean="0">
              <a:latin typeface="微软雅黑" pitchFamily="34" charset="-122"/>
              <a:ea typeface="微软雅黑" pitchFamily="34" charset="-122"/>
            </a:endParaRPr>
          </a:p>
          <a:p>
            <a:pPr lvl="1"/>
            <a:r>
              <a:rPr lang="zh-CN" altLang="en-US" sz="2000" dirty="0" smtClean="0">
                <a:latin typeface="微软雅黑" pitchFamily="34" charset="-122"/>
                <a:ea typeface="微软雅黑" pitchFamily="34" charset="-122"/>
              </a:rPr>
              <a:t>在运行时按需动态分配资源</a:t>
            </a:r>
            <a:r>
              <a:rPr lang="en-US" sz="2000" dirty="0" smtClean="0">
                <a:latin typeface="微软雅黑" pitchFamily="34" charset="-122"/>
                <a:ea typeface="微软雅黑" pitchFamily="34" charset="-122"/>
              </a:rPr>
              <a:t> (CPU, memory, …) </a:t>
            </a:r>
          </a:p>
          <a:p>
            <a:r>
              <a:rPr lang="zh-CN" altLang="en-US" dirty="0" smtClean="0">
                <a:latin typeface="微软雅黑" pitchFamily="34" charset="-122"/>
                <a:ea typeface="微软雅黑" pitchFamily="34" charset="-122"/>
              </a:rPr>
              <a:t>提高可扩展性、可用性、可管理性</a:t>
            </a:r>
            <a:endParaRPr lang="en-US" dirty="0" smtClean="0">
              <a:latin typeface="微软雅黑" pitchFamily="34" charset="-122"/>
              <a:ea typeface="微软雅黑" pitchFamily="34" charset="-122"/>
            </a:endParaRPr>
          </a:p>
          <a:p>
            <a:pPr lvl="1"/>
            <a:r>
              <a:rPr lang="zh-CN" altLang="en-US" sz="2000" dirty="0" smtClean="0">
                <a:latin typeface="微软雅黑" pitchFamily="34" charset="-122"/>
                <a:ea typeface="微软雅黑" pitchFamily="34" charset="-122"/>
              </a:rPr>
              <a:t>动态配置</a:t>
            </a:r>
            <a:endParaRPr lang="en-US" sz="2000" dirty="0" smtClean="0">
              <a:latin typeface="微软雅黑" pitchFamily="34" charset="-122"/>
              <a:ea typeface="微软雅黑" pitchFamily="34" charset="-122"/>
            </a:endParaRPr>
          </a:p>
          <a:p>
            <a:pPr lvl="1"/>
            <a:r>
              <a:rPr lang="zh-CN" altLang="en-US" sz="2000" dirty="0" smtClean="0">
                <a:latin typeface="微软雅黑" pitchFamily="34" charset="-122"/>
                <a:ea typeface="微软雅黑" pitchFamily="34" charset="-122"/>
              </a:rPr>
              <a:t>策略驱动</a:t>
            </a:r>
            <a:endParaRPr lang="en-US" sz="2000" dirty="0" smtClean="0">
              <a:latin typeface="微软雅黑" pitchFamily="34" charset="-122"/>
              <a:ea typeface="微软雅黑" pitchFamily="34" charset="-122"/>
            </a:endParaRPr>
          </a:p>
          <a:p>
            <a:pPr lvl="1"/>
            <a:r>
              <a:rPr lang="zh-CN" altLang="en-US" sz="2000" dirty="0" smtClean="0">
                <a:latin typeface="微软雅黑" pitchFamily="34" charset="-122"/>
                <a:ea typeface="微软雅黑" pitchFamily="34" charset="-122"/>
              </a:rPr>
              <a:t>集中管理</a:t>
            </a:r>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143000"/>
          </a:xfrm>
        </p:spPr>
        <p:txBody>
          <a:bodyPr/>
          <a:lstStyle/>
          <a:p>
            <a:r>
              <a:rPr lang="zh-CN" altLang="en-US" sz="4800" dirty="0" smtClean="0"/>
              <a:t>云计算</a:t>
            </a:r>
            <a:endParaRPr lang="zh-CN" altLang="en-US" dirty="0"/>
          </a:p>
        </p:txBody>
      </p:sp>
      <p:sp>
        <p:nvSpPr>
          <p:cNvPr id="3" name="内容占位符 2"/>
          <p:cNvSpPr>
            <a:spLocks noGrp="1"/>
          </p:cNvSpPr>
          <p:nvPr>
            <p:ph idx="1"/>
          </p:nvPr>
        </p:nvSpPr>
        <p:spPr>
          <a:ln>
            <a:solidFill>
              <a:schemeClr val="bg2">
                <a:lumMod val="50000"/>
              </a:schemeClr>
            </a:solidFill>
          </a:ln>
        </p:spPr>
        <p:txBody>
          <a:bodyPr>
            <a:normAutofit/>
          </a:bodyPr>
          <a:lstStyle/>
          <a:p>
            <a:r>
              <a:rPr lang="zh-CN" altLang="en-US" dirty="0" smtClean="0">
                <a:latin typeface="微软雅黑" pitchFamily="34" charset="-122"/>
                <a:ea typeface="微软雅黑" pitchFamily="34" charset="-122"/>
              </a:rPr>
              <a:t>通过网络以按需、易扩展的方式获得所需的服务</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软件即服务</a:t>
            </a:r>
            <a:r>
              <a:rPr lang="en-US" dirty="0" smtClean="0">
                <a:latin typeface="微软雅黑" pitchFamily="34" charset="-122"/>
                <a:ea typeface="微软雅黑" pitchFamily="34" charset="-122"/>
              </a:rPr>
              <a:t> (</a:t>
            </a:r>
            <a:r>
              <a:rPr lang="en-US" dirty="0" err="1" smtClean="0">
                <a:latin typeface="微软雅黑" pitchFamily="34" charset="-122"/>
                <a:ea typeface="微软雅黑" pitchFamily="34" charset="-122"/>
              </a:rPr>
              <a:t>SaaS</a:t>
            </a:r>
            <a:r>
              <a:rPr lang="en-US" dirty="0" smtClean="0">
                <a:latin typeface="微软雅黑" pitchFamily="34" charset="-122"/>
                <a:ea typeface="微软雅黑" pitchFamily="34" charset="-122"/>
              </a:rPr>
              <a:t>)</a:t>
            </a:r>
          </a:p>
          <a:p>
            <a:pPr lvl="1"/>
            <a:r>
              <a:rPr lang="zh-CN" altLang="en-US" sz="2000" dirty="0" smtClean="0">
                <a:latin typeface="微软雅黑" pitchFamily="34" charset="-122"/>
                <a:ea typeface="微软雅黑" pitchFamily="34" charset="-122"/>
              </a:rPr>
              <a:t>应用运行在云端</a:t>
            </a:r>
            <a:endParaRPr lang="en-US" sz="2000" dirty="0" smtClean="0">
              <a:latin typeface="微软雅黑" pitchFamily="34" charset="-122"/>
              <a:ea typeface="微软雅黑" pitchFamily="34" charset="-122"/>
            </a:endParaRPr>
          </a:p>
          <a:p>
            <a:pPr lvl="1"/>
            <a:r>
              <a:rPr lang="zh-CN" altLang="en-US" sz="2000" dirty="0" smtClean="0">
                <a:latin typeface="微软雅黑" pitchFamily="34" charset="-122"/>
                <a:ea typeface="微软雅黑" pitchFamily="34" charset="-122"/>
              </a:rPr>
              <a:t>例如</a:t>
            </a:r>
            <a:r>
              <a:rPr lang="en-US" sz="2000" dirty="0" smtClean="0">
                <a:latin typeface="微软雅黑" pitchFamily="34" charset="-122"/>
                <a:ea typeface="微软雅黑" pitchFamily="34" charset="-122"/>
              </a:rPr>
              <a:t>: </a:t>
            </a:r>
            <a:r>
              <a:rPr lang="en-US" sz="2000" dirty="0" smtClean="0">
                <a:solidFill>
                  <a:schemeClr val="accent2"/>
                </a:solidFill>
                <a:latin typeface="微软雅黑" pitchFamily="34" charset="-122"/>
                <a:ea typeface="微软雅黑" pitchFamily="34" charset="-122"/>
              </a:rPr>
              <a:t>http://www.salesforce.com/cn/</a:t>
            </a:r>
          </a:p>
          <a:p>
            <a:r>
              <a:rPr lang="en-US" altLang="zh-CN" dirty="0" smtClean="0">
                <a:latin typeface="微软雅黑" pitchFamily="34" charset="-122"/>
                <a:ea typeface="微软雅黑" pitchFamily="34" charset="-122"/>
              </a:rPr>
              <a:t>Hosting</a:t>
            </a:r>
            <a:r>
              <a:rPr lang="zh-CN" altLang="en-US" dirty="0" smtClean="0">
                <a:latin typeface="微软雅黑" pitchFamily="34" charset="-122"/>
                <a:ea typeface="微软雅黑" pitchFamily="34" charset="-122"/>
              </a:rPr>
              <a:t>服务</a:t>
            </a:r>
            <a:endParaRPr lang="en-US" dirty="0" smtClean="0">
              <a:latin typeface="微软雅黑" pitchFamily="34" charset="-122"/>
              <a:ea typeface="微软雅黑" pitchFamily="34" charset="-122"/>
            </a:endParaRPr>
          </a:p>
          <a:p>
            <a:pPr lvl="1"/>
            <a:r>
              <a:rPr lang="zh-CN" altLang="en-US" sz="2000" dirty="0" smtClean="0">
                <a:latin typeface="微软雅黑" pitchFamily="34" charset="-122"/>
                <a:ea typeface="微软雅黑" pitchFamily="34" charset="-122"/>
              </a:rPr>
              <a:t>应用程序在本地运行，部分扩展功能在云端运行</a:t>
            </a:r>
            <a:endParaRPr lang="en-US" sz="2000" dirty="0" smtClean="0">
              <a:latin typeface="微软雅黑" pitchFamily="34" charset="-122"/>
              <a:ea typeface="微软雅黑" pitchFamily="34" charset="-122"/>
            </a:endParaRPr>
          </a:p>
          <a:p>
            <a:pPr lvl="1"/>
            <a:r>
              <a:rPr lang="zh-CN" altLang="en-US" sz="2000" dirty="0" smtClean="0">
                <a:latin typeface="微软雅黑" pitchFamily="34" charset="-122"/>
                <a:ea typeface="微软雅黑" pitchFamily="34" charset="-122"/>
              </a:rPr>
              <a:t>例如</a:t>
            </a:r>
            <a:r>
              <a:rPr lang="en-US" sz="2000" dirty="0" smtClean="0">
                <a:latin typeface="微软雅黑" pitchFamily="34" charset="-122"/>
                <a:ea typeface="微软雅黑" pitchFamily="34" charset="-122"/>
              </a:rPr>
              <a:t>: Exchange Hosted Services</a:t>
            </a:r>
          </a:p>
          <a:p>
            <a:r>
              <a:rPr lang="zh-CN" altLang="en-US" dirty="0" smtClean="0">
                <a:latin typeface="微软雅黑" pitchFamily="34" charset="-122"/>
                <a:ea typeface="微软雅黑" pitchFamily="34" charset="-122"/>
              </a:rPr>
              <a:t>云服务平台</a:t>
            </a:r>
            <a:endParaRPr lang="en-US" dirty="0" smtClean="0">
              <a:latin typeface="微软雅黑" pitchFamily="34" charset="-122"/>
              <a:ea typeface="微软雅黑" pitchFamily="34" charset="-122"/>
            </a:endParaRPr>
          </a:p>
          <a:p>
            <a:pPr lvl="1"/>
            <a:r>
              <a:rPr lang="zh-CN" altLang="en-US" sz="2000" dirty="0" smtClean="0">
                <a:latin typeface="微软雅黑" pitchFamily="34" charset="-122"/>
                <a:ea typeface="微软雅黑" pitchFamily="34" charset="-122"/>
              </a:rPr>
              <a:t>为应用程序（云端和本地）提供基于云的支持</a:t>
            </a:r>
            <a:endParaRPr lang="en-US" sz="2000" dirty="0" smtClean="0">
              <a:latin typeface="微软雅黑" pitchFamily="34" charset="-122"/>
              <a:ea typeface="微软雅黑" pitchFamily="34" charset="-122"/>
            </a:endParaRPr>
          </a:p>
          <a:p>
            <a:pPr lvl="1"/>
            <a:r>
              <a:rPr lang="zh-CN" altLang="en-US" sz="2000" dirty="0" smtClean="0">
                <a:latin typeface="微软雅黑" pitchFamily="34" charset="-122"/>
                <a:ea typeface="微软雅黑" pitchFamily="34" charset="-122"/>
              </a:rPr>
              <a:t>例如</a:t>
            </a:r>
            <a:r>
              <a:rPr lang="en-US" sz="2000" dirty="0" smtClean="0">
                <a:latin typeface="微软雅黑" pitchFamily="34" charset="-122"/>
                <a:ea typeface="微软雅黑" pitchFamily="34" charset="-122"/>
              </a:rPr>
              <a:t>: Microsoft Windows Azure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Autofit/>
          </a:bodyPr>
          <a:lstStyle/>
          <a:p>
            <a:r>
              <a:rPr lang="zh-CN" altLang="en-US" sz="4800" dirty="0" smtClean="0"/>
              <a:t>云服务 </a:t>
            </a:r>
            <a:r>
              <a:rPr lang="en-US" altLang="zh-CN" sz="4800" dirty="0" smtClean="0"/>
              <a:t>For Dynamic</a:t>
            </a:r>
            <a:endParaRPr lang="en-US" altLang="en-US" sz="4800" dirty="0"/>
          </a:p>
        </p:txBody>
      </p:sp>
      <p:sp>
        <p:nvSpPr>
          <p:cNvPr id="3" name="Content Placeholder 2"/>
          <p:cNvSpPr>
            <a:spLocks noGrp="1"/>
          </p:cNvSpPr>
          <p:nvPr>
            <p:ph idx="1"/>
          </p:nvPr>
        </p:nvSpPr>
        <p:spPr>
          <a:xfrm>
            <a:off x="457200" y="1295400"/>
            <a:ext cx="8229600" cy="5029200"/>
          </a:xfrm>
        </p:spPr>
        <p:txBody>
          <a:bodyPr>
            <a:normAutofit/>
          </a:bodyPr>
          <a:lstStyle/>
          <a:p>
            <a:r>
              <a:rPr lang="zh-CN" altLang="en-US" dirty="0" smtClean="0">
                <a:latin typeface="微软雅黑" pitchFamily="34" charset="-122"/>
                <a:ea typeface="微软雅黑" pitchFamily="34" charset="-122"/>
              </a:rPr>
              <a:t>基于虚拟机的平台装载应用程序</a:t>
            </a:r>
            <a:endParaRPr 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支持动态的数据中心</a:t>
            </a:r>
            <a:r>
              <a:rPr lang="en-US" dirty="0" smtClean="0">
                <a:latin typeface="微软雅黑" pitchFamily="34" charset="-122"/>
                <a:ea typeface="微软雅黑" pitchFamily="34" charset="-122"/>
              </a:rPr>
              <a:t> </a:t>
            </a:r>
            <a:r>
              <a:rPr lang="en-US"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可配置、策略驱动、可扩展性、可靠性、可管理性</a:t>
            </a:r>
            <a:r>
              <a:rPr lang="en-US" sz="2000" dirty="0" smtClean="0">
                <a:latin typeface="微软雅黑" pitchFamily="34" charset="-122"/>
                <a:ea typeface="微软雅黑" pitchFamily="34" charset="-122"/>
              </a:rPr>
              <a:t>)</a:t>
            </a:r>
            <a:endParaRPr lang="en-US" sz="2800" dirty="0" smtClean="0">
              <a:latin typeface="微软雅黑" pitchFamily="34" charset="-122"/>
              <a:ea typeface="微软雅黑" pitchFamily="34" charset="-122"/>
            </a:endParaRPr>
          </a:p>
          <a:p>
            <a:pPr>
              <a:buNone/>
            </a:pPr>
            <a:endParaRPr lang="en-US" sz="2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800" dirty="0" smtClean="0">
                <a:solidFill>
                  <a:srgbClr val="04617B"/>
                </a:solidFill>
              </a:rPr>
              <a:t>总结</a:t>
            </a:r>
            <a:endParaRPr lang="zh-CN" altLang="en-US" sz="4800" dirty="0"/>
          </a:p>
        </p:txBody>
      </p:sp>
      <p:sp>
        <p:nvSpPr>
          <p:cNvPr id="3" name="内容占位符 2"/>
          <p:cNvSpPr>
            <a:spLocks noGrp="1"/>
          </p:cNvSpPr>
          <p:nvPr>
            <p:ph idx="1"/>
          </p:nvPr>
        </p:nvSpPr>
        <p:spPr/>
        <p:txBody>
          <a:bodyPr/>
          <a:lstStyle/>
          <a:p>
            <a:r>
              <a:rPr lang="zh-CN" altLang="en-US" dirty="0" smtClean="0">
                <a:latin typeface="微软雅黑" pitchFamily="34" charset="-122"/>
                <a:ea typeface="微软雅黑" pitchFamily="34" charset="-122"/>
              </a:rPr>
              <a:t>设计时必须考虑支持动态业务</a:t>
            </a:r>
            <a:endParaRPr 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使用松散耦合架构</a:t>
            </a:r>
            <a:endParaRPr lang="en-US" dirty="0" smtClean="0">
              <a:latin typeface="微软雅黑" pitchFamily="34" charset="-122"/>
              <a:ea typeface="微软雅黑" pitchFamily="34" charset="-122"/>
            </a:endParaRPr>
          </a:p>
          <a:p>
            <a:pPr lvl="1"/>
            <a:r>
              <a:rPr lang="zh-CN" altLang="en-US" sz="2000" dirty="0" smtClean="0">
                <a:latin typeface="微软雅黑" pitchFamily="34" charset="-122"/>
                <a:ea typeface="微软雅黑" pitchFamily="34" charset="-122"/>
              </a:rPr>
              <a:t>接口驱动</a:t>
            </a:r>
            <a:endParaRPr lang="en-US" sz="2000" dirty="0" smtClean="0">
              <a:latin typeface="微软雅黑" pitchFamily="34" charset="-122"/>
              <a:ea typeface="微软雅黑" pitchFamily="34" charset="-122"/>
            </a:endParaRPr>
          </a:p>
          <a:p>
            <a:pPr lvl="1"/>
            <a:r>
              <a:rPr lang="zh-CN" altLang="en-US" sz="2000" dirty="0" smtClean="0">
                <a:latin typeface="微软雅黑" pitchFamily="34" charset="-122"/>
                <a:ea typeface="微软雅黑" pitchFamily="34" charset="-122"/>
              </a:rPr>
              <a:t>消息驱动</a:t>
            </a:r>
            <a:r>
              <a:rPr lang="en-US" sz="2000" dirty="0" smtClean="0">
                <a:latin typeface="微软雅黑" pitchFamily="34" charset="-122"/>
                <a:ea typeface="微软雅黑" pitchFamily="34" charset="-122"/>
              </a:rPr>
              <a:t> </a:t>
            </a:r>
          </a:p>
          <a:p>
            <a:pPr lvl="1"/>
            <a:r>
              <a:rPr lang="zh-CN" altLang="en-US" sz="2000" dirty="0" smtClean="0">
                <a:latin typeface="微软雅黑" pitchFamily="34" charset="-122"/>
                <a:ea typeface="微软雅黑" pitchFamily="34" charset="-122"/>
              </a:rPr>
              <a:t>异步通信</a:t>
            </a:r>
            <a:r>
              <a:rPr lang="en-US" sz="2000" dirty="0" smtClean="0">
                <a:latin typeface="微软雅黑" pitchFamily="34" charset="-122"/>
                <a:ea typeface="微软雅黑" pitchFamily="34" charset="-122"/>
              </a:rPr>
              <a:t> </a:t>
            </a:r>
          </a:p>
          <a:p>
            <a:r>
              <a:rPr lang="zh-CN" altLang="en-US" dirty="0" smtClean="0">
                <a:latin typeface="微软雅黑" pitchFamily="34" charset="-122"/>
                <a:ea typeface="微软雅黑" pitchFamily="34" charset="-122"/>
              </a:rPr>
              <a:t>使用</a:t>
            </a:r>
            <a:r>
              <a:rPr lang="en-US" dirty="0" smtClean="0">
                <a:latin typeface="微软雅黑" pitchFamily="34" charset="-122"/>
                <a:ea typeface="微软雅黑" pitchFamily="34" charset="-122"/>
              </a:rPr>
              <a:t>SOA </a:t>
            </a:r>
            <a:r>
              <a:rPr lang="zh-CN" altLang="en-US" dirty="0" smtClean="0">
                <a:latin typeface="微软雅黑" pitchFamily="34" charset="-122"/>
                <a:ea typeface="微软雅黑" pitchFamily="34" charset="-122"/>
              </a:rPr>
              <a:t>支持业务过程协同</a:t>
            </a:r>
            <a:endParaRPr 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使用虚拟化技术支持动态资源申请</a:t>
            </a:r>
            <a:r>
              <a:rPr lang="en-US"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按需资源分配</a:t>
            </a:r>
            <a:r>
              <a:rPr lang="en-US"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可扩展、可管理</a:t>
            </a:r>
            <a:endParaRPr 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使用云服务支持未来的业务成长</a:t>
            </a:r>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smtClean="0"/>
              <a:t>(F4)</a:t>
            </a:r>
            <a:r>
              <a:rPr lang="en-US" altLang="zh-CN" dirty="0" smtClean="0"/>
              <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42918"/>
            <a:ext cx="8229600" cy="774720"/>
          </a:xfrm>
        </p:spPr>
        <p:txBody>
          <a:bodyPr/>
          <a:lstStyle/>
          <a:p>
            <a:r>
              <a:rPr lang="zh-CN" altLang="en-US" dirty="0" smtClean="0"/>
              <a:t>演讲内容：</a:t>
            </a:r>
            <a:endParaRPr lang="zh-CN" altLang="en-US" dirty="0"/>
          </a:p>
        </p:txBody>
      </p:sp>
      <p:sp>
        <p:nvSpPr>
          <p:cNvPr id="3" name="内容占位符 2"/>
          <p:cNvSpPr>
            <a:spLocks noGrp="1"/>
          </p:cNvSpPr>
          <p:nvPr>
            <p:ph idx="1"/>
          </p:nvPr>
        </p:nvSpPr>
        <p:spPr/>
        <p:txBody>
          <a:bodyPr/>
          <a:lstStyle/>
          <a:p>
            <a:r>
              <a:rPr lang="en-US" dirty="0" smtClean="0">
                <a:latin typeface="微软雅黑" pitchFamily="34" charset="-122"/>
                <a:ea typeface="微软雅黑" pitchFamily="34" charset="-122"/>
              </a:rPr>
              <a:t>IT </a:t>
            </a:r>
            <a:r>
              <a:rPr lang="zh-CN" altLang="en-US" dirty="0" smtClean="0">
                <a:latin typeface="微软雅黑" pitchFamily="34" charset="-122"/>
                <a:ea typeface="微软雅黑" pitchFamily="34" charset="-122"/>
              </a:rPr>
              <a:t>的挑战</a:t>
            </a:r>
            <a:endParaRPr 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解决方案架构模式</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松散耦合设计</a:t>
            </a:r>
            <a:endParaRPr 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面向服务架构</a:t>
            </a:r>
            <a:endParaRPr 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企业服务总线</a:t>
            </a:r>
            <a:endParaRPr 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虚拟化</a:t>
            </a:r>
            <a:endParaRPr 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云服务</a:t>
            </a:r>
            <a:endParaRPr lang="en-US" dirty="0" smtClean="0">
              <a:latin typeface="微软雅黑" pitchFamily="34" charset="-122"/>
              <a:ea typeface="微软雅黑" pitchFamily="34" charset="-122"/>
            </a:endParaRPr>
          </a:p>
          <a:p>
            <a:pPr lvl="2"/>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sz="5300" dirty="0" smtClean="0"/>
              <a:t>IT </a:t>
            </a:r>
            <a:r>
              <a:rPr lang="zh-CN" altLang="en-US" sz="5300" dirty="0" smtClean="0"/>
              <a:t>的挑战</a:t>
            </a:r>
            <a:r>
              <a:rPr lang="en-US" dirty="0" smtClean="0"/>
              <a:t/>
            </a:r>
            <a:br>
              <a:rPr lang="en-US" dirty="0" smtClean="0"/>
            </a:br>
            <a:r>
              <a:rPr lang="zh-CN" altLang="en-US" sz="2700" dirty="0" smtClean="0"/>
              <a:t>关键在于与众不同</a:t>
            </a:r>
            <a:endParaRPr lang="zh-CN" altLang="en-US" dirty="0"/>
          </a:p>
        </p:txBody>
      </p:sp>
      <p:sp>
        <p:nvSpPr>
          <p:cNvPr id="3" name="内容占位符 2"/>
          <p:cNvSpPr>
            <a:spLocks noGrp="1"/>
          </p:cNvSpPr>
          <p:nvPr>
            <p:ph idx="1"/>
          </p:nvPr>
        </p:nvSpPr>
        <p:spPr/>
        <p:txBody>
          <a:bodyPr/>
          <a:lstStyle/>
          <a:p>
            <a:r>
              <a:rPr lang="zh-CN" altLang="en-US" dirty="0" smtClean="0">
                <a:latin typeface="微软雅黑" pitchFamily="34" charset="-122"/>
                <a:ea typeface="微软雅黑" pitchFamily="34" charset="-122"/>
              </a:rPr>
              <a:t>业务策略的主要目标之一：创造企业的竞争优势</a:t>
            </a:r>
            <a:endParaRPr lang="en-US" dirty="0" smtClean="0">
              <a:latin typeface="微软雅黑" pitchFamily="34" charset="-122"/>
              <a:ea typeface="微软雅黑" pitchFamily="34" charset="-122"/>
            </a:endParaRPr>
          </a:p>
          <a:p>
            <a:pPr lvl="1"/>
            <a:r>
              <a:rPr lang="zh-CN" altLang="en-US" sz="2000" dirty="0" smtClean="0">
                <a:latin typeface="微软雅黑" pitchFamily="34" charset="-122"/>
                <a:ea typeface="微软雅黑" pitchFamily="34" charset="-122"/>
              </a:rPr>
              <a:t>竞争优势的本质就是：</a:t>
            </a:r>
            <a:r>
              <a:rPr lang="zh-CN" altLang="en-US" sz="2000" b="1" dirty="0" smtClean="0">
                <a:latin typeface="微软雅黑" pitchFamily="34" charset="-122"/>
                <a:ea typeface="微软雅黑" pitchFamily="34" charset="-122"/>
              </a:rPr>
              <a:t>与众不同</a:t>
            </a:r>
            <a:endParaRPr lang="en-US" sz="2000" b="1" dirty="0" smtClean="0">
              <a:latin typeface="微软雅黑" pitchFamily="34" charset="-122"/>
              <a:ea typeface="微软雅黑" pitchFamily="34" charset="-122"/>
            </a:endParaRPr>
          </a:p>
          <a:p>
            <a:pPr lvl="1"/>
            <a:r>
              <a:rPr lang="zh-CN" altLang="en-US" sz="2000" dirty="0" smtClean="0">
                <a:latin typeface="微软雅黑" pitchFamily="34" charset="-122"/>
                <a:ea typeface="微软雅黑" pitchFamily="34" charset="-122"/>
              </a:rPr>
              <a:t>快速灵活的支持动态的市场需求</a:t>
            </a:r>
            <a:endParaRPr lang="en-US" sz="2000"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今天，几乎所有的业务策略都有相应的</a:t>
            </a:r>
            <a:r>
              <a:rPr lang="en-US" altLang="zh-CN" dirty="0" smtClean="0">
                <a:latin typeface="微软雅黑" pitchFamily="34" charset="-122"/>
                <a:ea typeface="微软雅黑" pitchFamily="34" charset="-122"/>
              </a:rPr>
              <a:t>IT</a:t>
            </a:r>
            <a:r>
              <a:rPr lang="zh-CN" altLang="en-US" dirty="0" smtClean="0">
                <a:latin typeface="微软雅黑" pitchFamily="34" charset="-122"/>
                <a:ea typeface="微软雅黑" pitchFamily="34" charset="-122"/>
              </a:rPr>
              <a:t>组件</a:t>
            </a:r>
            <a:endParaRPr lang="en-US" dirty="0" smtClean="0">
              <a:latin typeface="微软雅黑" pitchFamily="34" charset="-122"/>
              <a:ea typeface="微软雅黑" pitchFamily="34" charset="-122"/>
            </a:endParaRPr>
          </a:p>
          <a:p>
            <a:pPr lvl="1"/>
            <a:r>
              <a:rPr lang="zh-CN" altLang="en-US" sz="2000" dirty="0" smtClean="0">
                <a:latin typeface="微软雅黑" pitchFamily="34" charset="-122"/>
                <a:ea typeface="微软雅黑" pitchFamily="34" charset="-122"/>
              </a:rPr>
              <a:t>许多行业应用都是通过</a:t>
            </a:r>
            <a:r>
              <a:rPr lang="en-US" altLang="zh-CN" sz="2000" dirty="0" smtClean="0">
                <a:latin typeface="微软雅黑" pitchFamily="34" charset="-122"/>
                <a:ea typeface="微软雅黑" pitchFamily="34" charset="-122"/>
              </a:rPr>
              <a:t>IT</a:t>
            </a:r>
            <a:r>
              <a:rPr lang="zh-CN" altLang="en-US" sz="2000" dirty="0" smtClean="0">
                <a:latin typeface="微软雅黑" pitchFamily="34" charset="-122"/>
                <a:ea typeface="微软雅黑" pitchFamily="34" charset="-122"/>
              </a:rPr>
              <a:t>系统来实现的</a:t>
            </a:r>
            <a:endParaRPr lang="en-US" sz="2000" dirty="0" smtClean="0">
              <a:latin typeface="微软雅黑" pitchFamily="34" charset="-122"/>
              <a:ea typeface="微软雅黑" pitchFamily="34" charset="-122"/>
            </a:endParaRPr>
          </a:p>
          <a:p>
            <a:pPr lvl="2"/>
            <a:r>
              <a:rPr lang="zh-CN" altLang="en-US" sz="2000" dirty="0" smtClean="0">
                <a:latin typeface="微软雅黑" pitchFamily="34" charset="-122"/>
                <a:ea typeface="微软雅黑" pitchFamily="34" charset="-122"/>
              </a:rPr>
              <a:t>网络银行</a:t>
            </a:r>
            <a:r>
              <a:rPr lang="en-US"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电子商务系统</a:t>
            </a:r>
            <a:r>
              <a:rPr lang="en-US" sz="2000" dirty="0" smtClean="0">
                <a:latin typeface="微软雅黑" pitchFamily="34" charset="-122"/>
                <a:ea typeface="微软雅黑" pitchFamily="34" charset="-122"/>
              </a:rPr>
              <a:t>, ERP, CRM, …</a:t>
            </a:r>
          </a:p>
          <a:p>
            <a:pPr lvl="1"/>
            <a:r>
              <a:rPr lang="en-US" sz="2000" dirty="0" smtClean="0">
                <a:latin typeface="微软雅黑" pitchFamily="34" charset="-122"/>
                <a:ea typeface="微软雅黑" pitchFamily="34" charset="-122"/>
              </a:rPr>
              <a:t>IT</a:t>
            </a:r>
            <a:r>
              <a:rPr lang="zh-CN" altLang="en-US" sz="2000" dirty="0" smtClean="0">
                <a:latin typeface="微软雅黑" pitchFamily="34" charset="-122"/>
                <a:ea typeface="微软雅黑" pitchFamily="34" charset="-122"/>
              </a:rPr>
              <a:t>的重要性显露无遗</a:t>
            </a:r>
            <a:endParaRPr lang="en-US" sz="2000"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IT</a:t>
            </a:r>
            <a:r>
              <a:rPr lang="zh-CN" altLang="en-US" dirty="0" smtClean="0">
                <a:latin typeface="微软雅黑" pitchFamily="34" charset="-122"/>
                <a:ea typeface="微软雅黑" pitchFamily="34" charset="-122"/>
              </a:rPr>
              <a:t>应当成为企业的一个战略资产，并能带来利润（而不仅是</a:t>
            </a:r>
            <a:r>
              <a:rPr lang="en-US" altLang="zh-CN" dirty="0" smtClean="0">
                <a:latin typeface="微软雅黑" pitchFamily="34" charset="-122"/>
                <a:ea typeface="微软雅黑" pitchFamily="34" charset="-122"/>
              </a:rPr>
              <a:t>cost center</a:t>
            </a:r>
            <a:r>
              <a:rPr lang="zh-CN" altLang="en-US" dirty="0" smtClean="0">
                <a:latin typeface="微软雅黑" pitchFamily="34" charset="-122"/>
                <a:ea typeface="微软雅黑" pitchFamily="34" charset="-122"/>
              </a:rPr>
              <a:t>）</a:t>
            </a:r>
            <a:endParaRPr lang="en-US" dirty="0" smtClean="0">
              <a:latin typeface="微软雅黑" pitchFamily="34" charset="-122"/>
              <a:ea typeface="微软雅黑" pitchFamily="34" charset="-122"/>
            </a:endParaRPr>
          </a:p>
          <a:p>
            <a:endParaRPr lang="zh-CN"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400"/>
            <a:ext cx="8229600" cy="762000"/>
          </a:xfrm>
        </p:spPr>
        <p:txBody>
          <a:bodyPr>
            <a:noAutofit/>
          </a:bodyPr>
          <a:lstStyle/>
          <a:p>
            <a:r>
              <a:rPr lang="zh-CN" altLang="en-US" sz="4800" dirty="0" smtClean="0"/>
              <a:t>企业架构优化</a:t>
            </a:r>
            <a:endParaRPr lang="zh-CN" altLang="en-US" sz="4800" dirty="0"/>
          </a:p>
        </p:txBody>
      </p:sp>
      <p:pic>
        <p:nvPicPr>
          <p:cNvPr id="79" name="Picture 2" descr="Picture3"/>
          <p:cNvPicPr>
            <a:picLocks noChangeAspect="1" noChangeArrowheads="1"/>
          </p:cNvPicPr>
          <p:nvPr/>
        </p:nvPicPr>
        <p:blipFill>
          <a:blip r:embed="rId3" cstate="print"/>
          <a:srcRect/>
          <a:stretch>
            <a:fillRect/>
          </a:stretch>
        </p:blipFill>
        <p:spPr bwMode="invGray">
          <a:xfrm>
            <a:off x="254000" y="978250"/>
            <a:ext cx="8632825" cy="5746750"/>
          </a:xfrm>
          <a:prstGeom prst="rect">
            <a:avLst/>
          </a:prstGeom>
          <a:noFill/>
          <a:ln w="9525">
            <a:noFill/>
            <a:miter lim="800000"/>
            <a:headEnd/>
            <a:tailEnd/>
          </a:ln>
        </p:spPr>
      </p:pic>
      <p:sp>
        <p:nvSpPr>
          <p:cNvPr id="80" name="AutoShape 3"/>
          <p:cNvSpPr>
            <a:spLocks noChangeArrowheads="1"/>
          </p:cNvSpPr>
          <p:nvPr/>
        </p:nvSpPr>
        <p:spPr bwMode="auto">
          <a:xfrm rot="10800000">
            <a:off x="2476500" y="5634388"/>
            <a:ext cx="1952625" cy="909637"/>
          </a:xfrm>
          <a:prstGeom prst="roundRect">
            <a:avLst>
              <a:gd name="adj" fmla="val 4417"/>
            </a:avLst>
          </a:prstGeom>
          <a:gradFill rotWithShape="1">
            <a:gsLst>
              <a:gs pos="0">
                <a:schemeClr val="bg2">
                  <a:gamma/>
                  <a:shade val="46275"/>
                  <a:invGamma/>
                  <a:alpha val="0"/>
                </a:schemeClr>
              </a:gs>
              <a:gs pos="100000">
                <a:schemeClr val="bg2">
                  <a:alpha val="20000"/>
                </a:schemeClr>
              </a:gs>
            </a:gsLst>
            <a:lin ang="5400000" scaled="1"/>
          </a:gradFill>
          <a:ln w="9525">
            <a:noFill/>
            <a:round/>
            <a:headEnd/>
            <a:tailEnd/>
          </a:ln>
          <a:effectLst/>
        </p:spPr>
        <p:txBody>
          <a:bodyPr wrap="none" anchor="ctr"/>
          <a:lstStyle/>
          <a:p>
            <a:pPr algn="ctr" eaLnBrk="0" hangingPunct="0">
              <a:lnSpc>
                <a:spcPct val="85000"/>
              </a:lnSpc>
              <a:spcBef>
                <a:spcPct val="20000"/>
              </a:spcBef>
              <a:defRPr/>
            </a:pPr>
            <a:endParaRPr lang="en-US" b="1" dirty="0">
              <a:latin typeface="Arial" pitchFamily="34" charset="0"/>
            </a:endParaRPr>
          </a:p>
        </p:txBody>
      </p:sp>
      <p:sp>
        <p:nvSpPr>
          <p:cNvPr id="81" name="AutoShape 4"/>
          <p:cNvSpPr>
            <a:spLocks noChangeArrowheads="1"/>
          </p:cNvSpPr>
          <p:nvPr/>
        </p:nvSpPr>
        <p:spPr bwMode="auto">
          <a:xfrm rot="10800000">
            <a:off x="4686300" y="5634388"/>
            <a:ext cx="1952625" cy="909637"/>
          </a:xfrm>
          <a:prstGeom prst="roundRect">
            <a:avLst>
              <a:gd name="adj" fmla="val 4417"/>
            </a:avLst>
          </a:prstGeom>
          <a:gradFill rotWithShape="1">
            <a:gsLst>
              <a:gs pos="0">
                <a:schemeClr val="bg2">
                  <a:gamma/>
                  <a:shade val="46275"/>
                  <a:invGamma/>
                  <a:alpha val="0"/>
                </a:schemeClr>
              </a:gs>
              <a:gs pos="100000">
                <a:schemeClr val="bg2">
                  <a:alpha val="20000"/>
                </a:schemeClr>
              </a:gs>
            </a:gsLst>
            <a:lin ang="5400000" scaled="1"/>
          </a:gradFill>
          <a:ln w="9525">
            <a:noFill/>
            <a:round/>
            <a:headEnd/>
            <a:tailEnd/>
          </a:ln>
          <a:effectLst/>
        </p:spPr>
        <p:txBody>
          <a:bodyPr wrap="none" anchor="ctr"/>
          <a:lstStyle/>
          <a:p>
            <a:pPr algn="ctr" eaLnBrk="0" hangingPunct="0">
              <a:lnSpc>
                <a:spcPct val="85000"/>
              </a:lnSpc>
              <a:spcBef>
                <a:spcPct val="20000"/>
              </a:spcBef>
              <a:defRPr/>
            </a:pPr>
            <a:endParaRPr lang="en-US" b="1" dirty="0">
              <a:latin typeface="Arial" pitchFamily="34" charset="0"/>
            </a:endParaRPr>
          </a:p>
        </p:txBody>
      </p:sp>
      <p:sp>
        <p:nvSpPr>
          <p:cNvPr id="82" name="AutoShape 5"/>
          <p:cNvSpPr>
            <a:spLocks noChangeArrowheads="1"/>
          </p:cNvSpPr>
          <p:nvPr/>
        </p:nvSpPr>
        <p:spPr bwMode="auto">
          <a:xfrm rot="10800000">
            <a:off x="6835775" y="5634388"/>
            <a:ext cx="1952625" cy="909637"/>
          </a:xfrm>
          <a:prstGeom prst="roundRect">
            <a:avLst>
              <a:gd name="adj" fmla="val 4417"/>
            </a:avLst>
          </a:prstGeom>
          <a:gradFill rotWithShape="1">
            <a:gsLst>
              <a:gs pos="0">
                <a:schemeClr val="bg2">
                  <a:gamma/>
                  <a:shade val="46275"/>
                  <a:invGamma/>
                  <a:alpha val="0"/>
                </a:schemeClr>
              </a:gs>
              <a:gs pos="100000">
                <a:schemeClr val="bg2">
                  <a:alpha val="20000"/>
                </a:schemeClr>
              </a:gs>
            </a:gsLst>
            <a:lin ang="5400000" scaled="1"/>
          </a:gradFill>
          <a:ln w="9525">
            <a:noFill/>
            <a:round/>
            <a:headEnd/>
            <a:tailEnd/>
          </a:ln>
          <a:effectLst/>
        </p:spPr>
        <p:txBody>
          <a:bodyPr wrap="none" anchor="ctr"/>
          <a:lstStyle/>
          <a:p>
            <a:pPr algn="ctr" eaLnBrk="0" hangingPunct="0">
              <a:lnSpc>
                <a:spcPct val="85000"/>
              </a:lnSpc>
              <a:spcBef>
                <a:spcPct val="20000"/>
              </a:spcBef>
              <a:defRPr/>
            </a:pPr>
            <a:endParaRPr lang="en-US" b="1" dirty="0">
              <a:latin typeface="Arial" pitchFamily="34" charset="0"/>
            </a:endParaRPr>
          </a:p>
        </p:txBody>
      </p:sp>
      <p:sp>
        <p:nvSpPr>
          <p:cNvPr id="83" name="AutoShape 6"/>
          <p:cNvSpPr>
            <a:spLocks noChangeArrowheads="1"/>
          </p:cNvSpPr>
          <p:nvPr/>
        </p:nvSpPr>
        <p:spPr bwMode="auto">
          <a:xfrm rot="10800000">
            <a:off x="341313" y="5634388"/>
            <a:ext cx="1952625" cy="909637"/>
          </a:xfrm>
          <a:prstGeom prst="roundRect">
            <a:avLst>
              <a:gd name="adj" fmla="val 4417"/>
            </a:avLst>
          </a:prstGeom>
          <a:gradFill rotWithShape="1">
            <a:gsLst>
              <a:gs pos="0">
                <a:schemeClr val="bg2">
                  <a:gamma/>
                  <a:shade val="46275"/>
                  <a:invGamma/>
                  <a:alpha val="0"/>
                </a:schemeClr>
              </a:gs>
              <a:gs pos="100000">
                <a:schemeClr val="bg2">
                  <a:alpha val="20000"/>
                </a:schemeClr>
              </a:gs>
            </a:gsLst>
            <a:lin ang="5400000" scaled="1"/>
          </a:gradFill>
          <a:ln w="9525">
            <a:noFill/>
            <a:round/>
            <a:headEnd/>
            <a:tailEnd/>
          </a:ln>
          <a:effectLst/>
        </p:spPr>
        <p:txBody>
          <a:bodyPr wrap="none" anchor="ctr"/>
          <a:lstStyle/>
          <a:p>
            <a:pPr algn="ctr" eaLnBrk="0" hangingPunct="0">
              <a:lnSpc>
                <a:spcPct val="85000"/>
              </a:lnSpc>
              <a:spcBef>
                <a:spcPct val="20000"/>
              </a:spcBef>
              <a:defRPr/>
            </a:pPr>
            <a:endParaRPr lang="en-US" b="1" dirty="0">
              <a:latin typeface="Arial" pitchFamily="34" charset="0"/>
            </a:endParaRPr>
          </a:p>
        </p:txBody>
      </p:sp>
      <p:sp>
        <p:nvSpPr>
          <p:cNvPr id="84" name="Oval 7"/>
          <p:cNvSpPr>
            <a:spLocks noChangeArrowheads="1"/>
          </p:cNvSpPr>
          <p:nvPr/>
        </p:nvSpPr>
        <p:spPr bwMode="auto">
          <a:xfrm>
            <a:off x="15875" y="2626075"/>
            <a:ext cx="2835275" cy="3035300"/>
          </a:xfrm>
          <a:prstGeom prst="ellipse">
            <a:avLst/>
          </a:prstGeom>
          <a:gradFill rotWithShape="1">
            <a:gsLst>
              <a:gs pos="0">
                <a:schemeClr val="bg2">
                  <a:alpha val="50000"/>
                </a:schemeClr>
              </a:gs>
              <a:gs pos="100000">
                <a:schemeClr val="bg2">
                  <a:gamma/>
                  <a:shade val="46275"/>
                  <a:invGamma/>
                  <a:alpha val="0"/>
                </a:schemeClr>
              </a:gs>
            </a:gsLst>
            <a:path path="shape">
              <a:fillToRect l="50000" t="50000" r="50000" b="50000"/>
            </a:path>
          </a:gradFill>
          <a:ln w="9525">
            <a:noFill/>
            <a:round/>
            <a:headEnd/>
            <a:tailEnd/>
          </a:ln>
          <a:effectLst/>
        </p:spPr>
        <p:txBody>
          <a:bodyPr wrap="none" anchor="ctr"/>
          <a:lstStyle/>
          <a:p>
            <a:pPr algn="ctr" eaLnBrk="0" hangingPunct="0">
              <a:lnSpc>
                <a:spcPct val="85000"/>
              </a:lnSpc>
              <a:spcBef>
                <a:spcPct val="20000"/>
              </a:spcBef>
              <a:defRPr/>
            </a:pPr>
            <a:endParaRPr lang="en-US" b="1" dirty="0">
              <a:latin typeface="Arial" pitchFamily="34" charset="0"/>
            </a:endParaRPr>
          </a:p>
        </p:txBody>
      </p:sp>
      <p:sp>
        <p:nvSpPr>
          <p:cNvPr id="85" name="Oval 8"/>
          <p:cNvSpPr>
            <a:spLocks noChangeArrowheads="1"/>
          </p:cNvSpPr>
          <p:nvPr/>
        </p:nvSpPr>
        <p:spPr bwMode="auto">
          <a:xfrm>
            <a:off x="2047875" y="2203800"/>
            <a:ext cx="2835275" cy="3838575"/>
          </a:xfrm>
          <a:prstGeom prst="ellipse">
            <a:avLst/>
          </a:prstGeom>
          <a:gradFill rotWithShape="1">
            <a:gsLst>
              <a:gs pos="0">
                <a:schemeClr val="bg2">
                  <a:alpha val="50000"/>
                </a:schemeClr>
              </a:gs>
              <a:gs pos="100000">
                <a:schemeClr val="bg2">
                  <a:gamma/>
                  <a:shade val="46275"/>
                  <a:invGamma/>
                  <a:alpha val="0"/>
                </a:schemeClr>
              </a:gs>
            </a:gsLst>
            <a:path path="shape">
              <a:fillToRect l="50000" t="50000" r="50000" b="50000"/>
            </a:path>
          </a:gradFill>
          <a:ln w="9525">
            <a:noFill/>
            <a:round/>
            <a:headEnd/>
            <a:tailEnd/>
          </a:ln>
          <a:effectLst/>
        </p:spPr>
        <p:txBody>
          <a:bodyPr wrap="none" anchor="ctr"/>
          <a:lstStyle/>
          <a:p>
            <a:pPr algn="ctr" eaLnBrk="0" hangingPunct="0">
              <a:lnSpc>
                <a:spcPct val="85000"/>
              </a:lnSpc>
              <a:spcBef>
                <a:spcPct val="20000"/>
              </a:spcBef>
              <a:defRPr/>
            </a:pPr>
            <a:endParaRPr lang="en-US" b="1" dirty="0">
              <a:latin typeface="Arial" pitchFamily="34" charset="0"/>
            </a:endParaRPr>
          </a:p>
        </p:txBody>
      </p:sp>
      <p:sp>
        <p:nvSpPr>
          <p:cNvPr id="86" name="Oval 9"/>
          <p:cNvSpPr>
            <a:spLocks noChangeArrowheads="1"/>
          </p:cNvSpPr>
          <p:nvPr/>
        </p:nvSpPr>
        <p:spPr bwMode="auto">
          <a:xfrm>
            <a:off x="4191000" y="2076800"/>
            <a:ext cx="2835275" cy="4065588"/>
          </a:xfrm>
          <a:prstGeom prst="ellipse">
            <a:avLst/>
          </a:prstGeom>
          <a:gradFill rotWithShape="1">
            <a:gsLst>
              <a:gs pos="0">
                <a:schemeClr val="bg2">
                  <a:alpha val="50000"/>
                </a:schemeClr>
              </a:gs>
              <a:gs pos="100000">
                <a:schemeClr val="bg2">
                  <a:gamma/>
                  <a:shade val="46275"/>
                  <a:invGamma/>
                  <a:alpha val="0"/>
                </a:schemeClr>
              </a:gs>
            </a:gsLst>
            <a:path path="shape">
              <a:fillToRect l="50000" t="50000" r="50000" b="50000"/>
            </a:path>
          </a:gradFill>
          <a:ln w="9525">
            <a:noFill/>
            <a:round/>
            <a:headEnd/>
            <a:tailEnd/>
          </a:ln>
          <a:effectLst/>
        </p:spPr>
        <p:txBody>
          <a:bodyPr wrap="none" anchor="ctr"/>
          <a:lstStyle/>
          <a:p>
            <a:pPr algn="ctr" eaLnBrk="0" hangingPunct="0">
              <a:lnSpc>
                <a:spcPct val="85000"/>
              </a:lnSpc>
              <a:spcBef>
                <a:spcPct val="20000"/>
              </a:spcBef>
              <a:defRPr/>
            </a:pPr>
            <a:endParaRPr lang="en-US" b="1" dirty="0">
              <a:latin typeface="Arial" pitchFamily="34" charset="0"/>
            </a:endParaRPr>
          </a:p>
        </p:txBody>
      </p:sp>
      <p:sp>
        <p:nvSpPr>
          <p:cNvPr id="87" name="Rectangle 11"/>
          <p:cNvSpPr>
            <a:spLocks noChangeArrowheads="1"/>
          </p:cNvSpPr>
          <p:nvPr/>
        </p:nvSpPr>
        <p:spPr bwMode="auto">
          <a:xfrm>
            <a:off x="384263" y="3539463"/>
            <a:ext cx="1871662" cy="510909"/>
          </a:xfrm>
          <a:prstGeom prst="rect">
            <a:avLst/>
          </a:prstGeom>
          <a:noFill/>
          <a:ln w="12700" algn="ctr">
            <a:noFill/>
            <a:miter lim="800000"/>
            <a:headEnd/>
            <a:tailEnd/>
          </a:ln>
        </p:spPr>
        <p:txBody>
          <a:bodyPr anchor="ctr">
            <a:spAutoFit/>
          </a:bodyPr>
          <a:lstStyle/>
          <a:p>
            <a:pPr algn="ctr">
              <a:lnSpc>
                <a:spcPct val="85000"/>
              </a:lnSpc>
              <a:spcBef>
                <a:spcPct val="15000"/>
              </a:spcBef>
              <a:buClr>
                <a:schemeClr val="tx2"/>
              </a:buClr>
              <a:buSzPct val="95000"/>
              <a:buFont typeface="Wingdings" pitchFamily="2" charset="2"/>
              <a:buNone/>
            </a:pPr>
            <a:r>
              <a:rPr lang="zh-CN" altLang="en-US" sz="1600" dirty="0" smtClean="0">
                <a:latin typeface="+mj-lt"/>
                <a:cs typeface="Arial" charset="0"/>
              </a:rPr>
              <a:t>脆弱、分散的应用程序和平台</a:t>
            </a:r>
            <a:endParaRPr lang="en-US" sz="1600" dirty="0">
              <a:latin typeface="+mj-lt"/>
              <a:cs typeface="Arial" charset="0"/>
            </a:endParaRPr>
          </a:p>
        </p:txBody>
      </p:sp>
      <p:sp>
        <p:nvSpPr>
          <p:cNvPr id="88" name="Rectangle 12"/>
          <p:cNvSpPr>
            <a:spLocks noChangeArrowheads="1"/>
          </p:cNvSpPr>
          <p:nvPr/>
        </p:nvSpPr>
        <p:spPr bwMode="auto">
          <a:xfrm>
            <a:off x="2531313" y="3539463"/>
            <a:ext cx="1919287" cy="510909"/>
          </a:xfrm>
          <a:prstGeom prst="rect">
            <a:avLst/>
          </a:prstGeom>
          <a:noFill/>
          <a:ln w="12700" algn="ctr">
            <a:noFill/>
            <a:miter lim="800000"/>
            <a:headEnd/>
            <a:tailEnd/>
          </a:ln>
        </p:spPr>
        <p:txBody>
          <a:bodyPr anchor="ctr">
            <a:spAutoFit/>
          </a:bodyPr>
          <a:lstStyle/>
          <a:p>
            <a:pPr algn="ctr">
              <a:lnSpc>
                <a:spcPct val="85000"/>
              </a:lnSpc>
              <a:spcBef>
                <a:spcPct val="15000"/>
              </a:spcBef>
              <a:buClr>
                <a:schemeClr val="tx2"/>
              </a:buClr>
              <a:buSzPct val="95000"/>
            </a:pPr>
            <a:r>
              <a:rPr lang="zh-CN" altLang="en-US" sz="1600" dirty="0" smtClean="0">
                <a:latin typeface="+mj-lt"/>
                <a:cs typeface="Arial" charset="0"/>
              </a:rPr>
              <a:t>标准、灵活的业务应用</a:t>
            </a:r>
            <a:endParaRPr lang="en-US" sz="1600" dirty="0">
              <a:latin typeface="+mj-lt"/>
              <a:cs typeface="Arial" charset="0"/>
            </a:endParaRPr>
          </a:p>
        </p:txBody>
      </p:sp>
      <p:sp>
        <p:nvSpPr>
          <p:cNvPr id="89" name="Rectangle 13"/>
          <p:cNvSpPr>
            <a:spLocks noChangeArrowheads="1"/>
          </p:cNvSpPr>
          <p:nvPr/>
        </p:nvSpPr>
        <p:spPr bwMode="auto">
          <a:xfrm>
            <a:off x="4605250" y="3539463"/>
            <a:ext cx="2003425" cy="794064"/>
          </a:xfrm>
          <a:prstGeom prst="rect">
            <a:avLst/>
          </a:prstGeom>
          <a:noFill/>
          <a:ln w="12700" algn="ctr">
            <a:noFill/>
            <a:miter lim="800000"/>
            <a:headEnd/>
            <a:tailEnd/>
          </a:ln>
        </p:spPr>
        <p:txBody>
          <a:bodyPr wrap="square" anchor="ctr">
            <a:spAutoFit/>
          </a:bodyPr>
          <a:lstStyle/>
          <a:p>
            <a:pPr algn="ctr">
              <a:lnSpc>
                <a:spcPct val="85000"/>
              </a:lnSpc>
              <a:spcBef>
                <a:spcPct val="15000"/>
              </a:spcBef>
              <a:buClr>
                <a:schemeClr val="tx2"/>
              </a:buClr>
              <a:buSzPct val="95000"/>
            </a:pPr>
            <a:r>
              <a:rPr lang="zh-CN" altLang="en-US" sz="1600" dirty="0" smtClean="0">
                <a:latin typeface="+mj-lt"/>
                <a:cs typeface="Arial" charset="0"/>
              </a:rPr>
              <a:t>统一的应用平台、</a:t>
            </a:r>
            <a:endParaRPr lang="en-US" altLang="zh-CN" sz="1600" dirty="0" smtClean="0">
              <a:latin typeface="+mj-lt"/>
              <a:cs typeface="Arial" charset="0"/>
            </a:endParaRPr>
          </a:p>
          <a:p>
            <a:pPr algn="ctr">
              <a:lnSpc>
                <a:spcPct val="85000"/>
              </a:lnSpc>
              <a:spcBef>
                <a:spcPct val="15000"/>
              </a:spcBef>
              <a:buClr>
                <a:schemeClr val="tx2"/>
              </a:buClr>
              <a:buSzPct val="95000"/>
            </a:pPr>
            <a:r>
              <a:rPr lang="zh-CN" altLang="en-US" sz="1600" dirty="0" smtClean="0">
                <a:latin typeface="+mj-lt"/>
                <a:cs typeface="Arial" charset="0"/>
              </a:rPr>
              <a:t>定制化的核心</a:t>
            </a:r>
            <a:endParaRPr lang="en-US" altLang="zh-CN" sz="1600" dirty="0" smtClean="0">
              <a:latin typeface="+mj-lt"/>
              <a:cs typeface="Arial" charset="0"/>
            </a:endParaRPr>
          </a:p>
          <a:p>
            <a:pPr algn="ctr">
              <a:lnSpc>
                <a:spcPct val="85000"/>
              </a:lnSpc>
              <a:spcBef>
                <a:spcPct val="15000"/>
              </a:spcBef>
              <a:buClr>
                <a:schemeClr val="tx2"/>
              </a:buClr>
              <a:buSzPct val="95000"/>
            </a:pPr>
            <a:r>
              <a:rPr lang="zh-CN" altLang="en-US" sz="1600" dirty="0" smtClean="0">
                <a:cs typeface="Arial" charset="0"/>
              </a:rPr>
              <a:t>应用与</a:t>
            </a:r>
            <a:r>
              <a:rPr lang="zh-CN" altLang="en-US" sz="1600" dirty="0" smtClean="0">
                <a:latin typeface="+mj-lt"/>
                <a:cs typeface="Arial" charset="0"/>
              </a:rPr>
              <a:t>业务过程</a:t>
            </a:r>
            <a:endParaRPr lang="en-US" sz="1600" dirty="0">
              <a:latin typeface="+mj-lt"/>
              <a:cs typeface="Arial" charset="0"/>
            </a:endParaRPr>
          </a:p>
        </p:txBody>
      </p:sp>
      <p:sp>
        <p:nvSpPr>
          <p:cNvPr id="90" name="Rectangle 14"/>
          <p:cNvSpPr>
            <a:spLocks noChangeArrowheads="1"/>
          </p:cNvSpPr>
          <p:nvPr/>
        </p:nvSpPr>
        <p:spPr bwMode="auto">
          <a:xfrm>
            <a:off x="6788725" y="3539463"/>
            <a:ext cx="2011363" cy="510909"/>
          </a:xfrm>
          <a:prstGeom prst="rect">
            <a:avLst/>
          </a:prstGeom>
          <a:noFill/>
          <a:ln w="12700" algn="ctr">
            <a:noFill/>
            <a:miter lim="800000"/>
            <a:headEnd/>
            <a:tailEnd/>
          </a:ln>
        </p:spPr>
        <p:txBody>
          <a:bodyPr wrap="square" anchor="ctr">
            <a:spAutoFit/>
          </a:bodyPr>
          <a:lstStyle/>
          <a:p>
            <a:pPr algn="ctr">
              <a:lnSpc>
                <a:spcPct val="85000"/>
              </a:lnSpc>
              <a:spcBef>
                <a:spcPct val="15000"/>
              </a:spcBef>
              <a:buClr>
                <a:schemeClr val="tx2"/>
              </a:buClr>
              <a:buSzPct val="95000"/>
            </a:pPr>
            <a:r>
              <a:rPr lang="zh-CN" altLang="en-US" sz="1600" dirty="0" smtClean="0">
                <a:latin typeface="+mj-lt"/>
                <a:cs typeface="Arial" charset="0"/>
              </a:rPr>
              <a:t>完全面向服务、动态的业务平台</a:t>
            </a:r>
            <a:endParaRPr lang="en-US" sz="1600" dirty="0">
              <a:latin typeface="+mj-lt"/>
              <a:cs typeface="Arial" charset="0"/>
            </a:endParaRPr>
          </a:p>
        </p:txBody>
      </p:sp>
      <p:grpSp>
        <p:nvGrpSpPr>
          <p:cNvPr id="3" name="Group 15"/>
          <p:cNvGrpSpPr>
            <a:grpSpLocks/>
          </p:cNvGrpSpPr>
          <p:nvPr/>
        </p:nvGrpSpPr>
        <p:grpSpPr bwMode="auto">
          <a:xfrm>
            <a:off x="479425" y="1176688"/>
            <a:ext cx="8212138" cy="1779587"/>
            <a:chOff x="302" y="825"/>
            <a:chExt cx="5173" cy="1121"/>
          </a:xfrm>
        </p:grpSpPr>
        <p:grpSp>
          <p:nvGrpSpPr>
            <p:cNvPr id="4" name="Group 16"/>
            <p:cNvGrpSpPr>
              <a:grpSpLocks/>
            </p:cNvGrpSpPr>
            <p:nvPr/>
          </p:nvGrpSpPr>
          <p:grpSpPr bwMode="auto">
            <a:xfrm>
              <a:off x="4358" y="825"/>
              <a:ext cx="1117" cy="1117"/>
              <a:chOff x="313" y="1013"/>
              <a:chExt cx="1182" cy="1182"/>
            </a:xfrm>
          </p:grpSpPr>
          <p:sp>
            <p:nvSpPr>
              <p:cNvPr id="143" name="Oval 17"/>
              <p:cNvSpPr>
                <a:spLocks noChangeArrowheads="1"/>
              </p:cNvSpPr>
              <p:nvPr/>
            </p:nvSpPr>
            <p:spPr bwMode="auto">
              <a:xfrm>
                <a:off x="313" y="1013"/>
                <a:ext cx="1182" cy="1182"/>
              </a:xfrm>
              <a:prstGeom prst="ellipse">
                <a:avLst/>
              </a:prstGeom>
              <a:solidFill>
                <a:schemeClr val="hlink">
                  <a:alpha val="30196"/>
                </a:schemeClr>
              </a:solidFill>
              <a:ln w="12700" algn="ctr">
                <a:noFill/>
                <a:round/>
                <a:headEnd type="none" w="sm" len="sm"/>
                <a:tailEnd type="none" w="sm" len="sm"/>
              </a:ln>
            </p:spPr>
            <p:txBody>
              <a:bodyPr wrap="none" anchor="ctr"/>
              <a:lstStyle/>
              <a:p>
                <a:pPr algn="ctr" eaLnBrk="0" hangingPunct="0">
                  <a:lnSpc>
                    <a:spcPct val="85000"/>
                  </a:lnSpc>
                  <a:spcBef>
                    <a:spcPct val="20000"/>
                  </a:spcBef>
                </a:pPr>
                <a:endParaRPr lang="en-US" b="1" dirty="0">
                  <a:latin typeface="Arial" pitchFamily="34" charset="0"/>
                </a:endParaRPr>
              </a:p>
            </p:txBody>
          </p:sp>
          <p:sp>
            <p:nvSpPr>
              <p:cNvPr id="144" name="Oval 18"/>
              <p:cNvSpPr>
                <a:spLocks noChangeArrowheads="1"/>
              </p:cNvSpPr>
              <p:nvPr/>
            </p:nvSpPr>
            <p:spPr bwMode="auto">
              <a:xfrm>
                <a:off x="341" y="1040"/>
                <a:ext cx="1128" cy="1128"/>
              </a:xfrm>
              <a:prstGeom prst="ellipse">
                <a:avLst/>
              </a:prstGeom>
              <a:solidFill>
                <a:schemeClr val="bg2">
                  <a:alpha val="50195"/>
                </a:schemeClr>
              </a:solidFill>
              <a:ln w="12700" algn="ctr">
                <a:noFill/>
                <a:round/>
                <a:headEnd type="none" w="sm" len="sm"/>
                <a:tailEnd type="none" w="sm" len="sm"/>
              </a:ln>
            </p:spPr>
            <p:txBody>
              <a:bodyPr wrap="none" anchor="ctr"/>
              <a:lstStyle/>
              <a:p>
                <a:pPr algn="ctr" eaLnBrk="0" hangingPunct="0">
                  <a:lnSpc>
                    <a:spcPct val="85000"/>
                  </a:lnSpc>
                  <a:spcBef>
                    <a:spcPct val="20000"/>
                  </a:spcBef>
                </a:pPr>
                <a:endParaRPr lang="en-US" b="1" dirty="0">
                  <a:latin typeface="Arial" pitchFamily="34" charset="0"/>
                </a:endParaRPr>
              </a:p>
            </p:txBody>
          </p:sp>
        </p:grpSp>
        <p:grpSp>
          <p:nvGrpSpPr>
            <p:cNvPr id="5" name="Group 19"/>
            <p:cNvGrpSpPr>
              <a:grpSpLocks/>
            </p:cNvGrpSpPr>
            <p:nvPr/>
          </p:nvGrpSpPr>
          <p:grpSpPr bwMode="auto">
            <a:xfrm>
              <a:off x="302" y="829"/>
              <a:ext cx="1117" cy="1117"/>
              <a:chOff x="313" y="1013"/>
              <a:chExt cx="1182" cy="1182"/>
            </a:xfrm>
          </p:grpSpPr>
          <p:sp>
            <p:nvSpPr>
              <p:cNvPr id="141" name="Oval 20"/>
              <p:cNvSpPr>
                <a:spLocks noChangeArrowheads="1"/>
              </p:cNvSpPr>
              <p:nvPr/>
            </p:nvSpPr>
            <p:spPr bwMode="auto">
              <a:xfrm>
                <a:off x="313" y="1013"/>
                <a:ext cx="1182" cy="1182"/>
              </a:xfrm>
              <a:prstGeom prst="ellipse">
                <a:avLst/>
              </a:prstGeom>
              <a:solidFill>
                <a:schemeClr val="hlink">
                  <a:alpha val="30196"/>
                </a:schemeClr>
              </a:solidFill>
              <a:ln w="12700" algn="ctr">
                <a:noFill/>
                <a:round/>
                <a:headEnd type="none" w="sm" len="sm"/>
                <a:tailEnd type="none" w="sm" len="sm"/>
              </a:ln>
            </p:spPr>
            <p:txBody>
              <a:bodyPr wrap="none" anchor="ctr"/>
              <a:lstStyle/>
              <a:p>
                <a:pPr algn="ctr" eaLnBrk="0" hangingPunct="0">
                  <a:lnSpc>
                    <a:spcPct val="85000"/>
                  </a:lnSpc>
                  <a:spcBef>
                    <a:spcPct val="20000"/>
                  </a:spcBef>
                </a:pPr>
                <a:endParaRPr lang="en-US" b="1" dirty="0">
                  <a:latin typeface="Arial" pitchFamily="34" charset="0"/>
                </a:endParaRPr>
              </a:p>
            </p:txBody>
          </p:sp>
          <p:sp>
            <p:nvSpPr>
              <p:cNvPr id="142" name="Oval 21"/>
              <p:cNvSpPr>
                <a:spLocks noChangeArrowheads="1"/>
              </p:cNvSpPr>
              <p:nvPr/>
            </p:nvSpPr>
            <p:spPr bwMode="auto">
              <a:xfrm>
                <a:off x="341" y="1040"/>
                <a:ext cx="1128" cy="1128"/>
              </a:xfrm>
              <a:prstGeom prst="ellipse">
                <a:avLst/>
              </a:prstGeom>
              <a:solidFill>
                <a:schemeClr val="bg2">
                  <a:alpha val="50195"/>
                </a:schemeClr>
              </a:solidFill>
              <a:ln w="12700" algn="ctr">
                <a:noFill/>
                <a:round/>
                <a:headEnd type="none" w="sm" len="sm"/>
                <a:tailEnd type="none" w="sm" len="sm"/>
              </a:ln>
            </p:spPr>
            <p:txBody>
              <a:bodyPr wrap="none" anchor="ctr"/>
              <a:lstStyle/>
              <a:p>
                <a:pPr algn="ctr" eaLnBrk="0" hangingPunct="0">
                  <a:lnSpc>
                    <a:spcPct val="85000"/>
                  </a:lnSpc>
                  <a:spcBef>
                    <a:spcPct val="20000"/>
                  </a:spcBef>
                </a:pPr>
                <a:endParaRPr lang="en-US" b="1" dirty="0">
                  <a:latin typeface="Arial" pitchFamily="34" charset="0"/>
                </a:endParaRPr>
              </a:p>
            </p:txBody>
          </p:sp>
        </p:grpSp>
        <p:grpSp>
          <p:nvGrpSpPr>
            <p:cNvPr id="6" name="Group 22"/>
            <p:cNvGrpSpPr>
              <a:grpSpLocks/>
            </p:cNvGrpSpPr>
            <p:nvPr/>
          </p:nvGrpSpPr>
          <p:grpSpPr bwMode="auto">
            <a:xfrm>
              <a:off x="4479" y="891"/>
              <a:ext cx="866" cy="874"/>
              <a:chOff x="4231" y="1493"/>
              <a:chExt cx="1334" cy="1346"/>
            </a:xfrm>
          </p:grpSpPr>
          <p:pic>
            <p:nvPicPr>
              <p:cNvPr id="120" name="Picture 23" descr="grey inner shadow circle"/>
              <p:cNvPicPr>
                <a:picLocks noChangeAspect="1" noChangeArrowheads="1"/>
              </p:cNvPicPr>
              <p:nvPr/>
            </p:nvPicPr>
            <p:blipFill>
              <a:blip r:embed="rId4" cstate="print">
                <a:lum bright="100000"/>
              </a:blip>
              <a:srcRect/>
              <a:stretch>
                <a:fillRect/>
              </a:stretch>
            </p:blipFill>
            <p:spPr bwMode="auto">
              <a:xfrm>
                <a:off x="4639" y="1493"/>
                <a:ext cx="518" cy="516"/>
              </a:xfrm>
              <a:prstGeom prst="rect">
                <a:avLst/>
              </a:prstGeom>
              <a:noFill/>
              <a:ln w="9525">
                <a:noFill/>
                <a:miter lim="800000"/>
                <a:headEnd/>
                <a:tailEnd/>
              </a:ln>
            </p:spPr>
          </p:pic>
          <p:pic>
            <p:nvPicPr>
              <p:cNvPr id="121" name="Picture 24" descr="grey inner shadow circle"/>
              <p:cNvPicPr>
                <a:picLocks noChangeAspect="1" noChangeArrowheads="1"/>
              </p:cNvPicPr>
              <p:nvPr/>
            </p:nvPicPr>
            <p:blipFill>
              <a:blip r:embed="rId4" cstate="print">
                <a:lum bright="100000"/>
              </a:blip>
              <a:srcRect/>
              <a:stretch>
                <a:fillRect/>
              </a:stretch>
            </p:blipFill>
            <p:spPr bwMode="auto">
              <a:xfrm>
                <a:off x="4231" y="2323"/>
                <a:ext cx="518" cy="516"/>
              </a:xfrm>
              <a:prstGeom prst="rect">
                <a:avLst/>
              </a:prstGeom>
              <a:noFill/>
              <a:ln w="9525">
                <a:noFill/>
                <a:miter lim="800000"/>
                <a:headEnd/>
                <a:tailEnd/>
              </a:ln>
            </p:spPr>
          </p:pic>
          <p:pic>
            <p:nvPicPr>
              <p:cNvPr id="122" name="Picture 25" descr="grey inner shadow circle"/>
              <p:cNvPicPr>
                <a:picLocks noChangeAspect="1" noChangeArrowheads="1"/>
              </p:cNvPicPr>
              <p:nvPr/>
            </p:nvPicPr>
            <p:blipFill>
              <a:blip r:embed="rId4" cstate="print">
                <a:lum bright="100000"/>
              </a:blip>
              <a:srcRect/>
              <a:stretch>
                <a:fillRect/>
              </a:stretch>
            </p:blipFill>
            <p:spPr bwMode="auto">
              <a:xfrm>
                <a:off x="5047" y="2323"/>
                <a:ext cx="518" cy="516"/>
              </a:xfrm>
              <a:prstGeom prst="rect">
                <a:avLst/>
              </a:prstGeom>
              <a:noFill/>
              <a:ln w="9525">
                <a:noFill/>
                <a:miter lim="800000"/>
                <a:headEnd/>
                <a:tailEnd/>
              </a:ln>
            </p:spPr>
          </p:pic>
          <p:grpSp>
            <p:nvGrpSpPr>
              <p:cNvPr id="7" name="Group 26"/>
              <p:cNvGrpSpPr>
                <a:grpSpLocks/>
              </p:cNvGrpSpPr>
              <p:nvPr/>
            </p:nvGrpSpPr>
            <p:grpSpPr bwMode="auto">
              <a:xfrm>
                <a:off x="4676" y="1527"/>
                <a:ext cx="446" cy="446"/>
                <a:chOff x="473" y="1314"/>
                <a:chExt cx="446" cy="446"/>
              </a:xfrm>
            </p:grpSpPr>
            <p:sp>
              <p:nvSpPr>
                <p:cNvPr id="139" name="Oval 27"/>
                <p:cNvSpPr>
                  <a:spLocks noChangeArrowheads="1"/>
                </p:cNvSpPr>
                <p:nvPr/>
              </p:nvSpPr>
              <p:spPr bwMode="auto">
                <a:xfrm>
                  <a:off x="473" y="1314"/>
                  <a:ext cx="446" cy="446"/>
                </a:xfrm>
                <a:prstGeom prst="ellipse">
                  <a:avLst/>
                </a:prstGeom>
                <a:solidFill>
                  <a:schemeClr val="bg2">
                    <a:alpha val="20000"/>
                  </a:schemeClr>
                </a:solidFill>
                <a:ln w="12700" algn="ctr">
                  <a:noFill/>
                  <a:round/>
                  <a:headEnd type="none" w="sm" len="sm"/>
                  <a:tailEnd type="none" w="sm" len="sm"/>
                </a:ln>
              </p:spPr>
              <p:txBody>
                <a:bodyPr wrap="none" anchor="ctr"/>
                <a:lstStyle/>
                <a:p>
                  <a:pPr algn="ctr" eaLnBrk="0" hangingPunct="0">
                    <a:lnSpc>
                      <a:spcPct val="85000"/>
                    </a:lnSpc>
                    <a:spcBef>
                      <a:spcPct val="20000"/>
                    </a:spcBef>
                  </a:pPr>
                  <a:endParaRPr lang="en-US" b="1" dirty="0">
                    <a:latin typeface="Arial" pitchFamily="34" charset="0"/>
                  </a:endParaRPr>
                </a:p>
              </p:txBody>
            </p:sp>
            <p:sp>
              <p:nvSpPr>
                <p:cNvPr id="140" name="Oval 28"/>
                <p:cNvSpPr>
                  <a:spLocks noChangeArrowheads="1"/>
                </p:cNvSpPr>
                <p:nvPr/>
              </p:nvSpPr>
              <p:spPr bwMode="auto">
                <a:xfrm>
                  <a:off x="493" y="1334"/>
                  <a:ext cx="404" cy="408"/>
                </a:xfrm>
                <a:prstGeom prst="ellipse">
                  <a:avLst/>
                </a:prstGeom>
                <a:gradFill rotWithShape="1">
                  <a:gsLst>
                    <a:gs pos="0">
                      <a:schemeClr val="accent1">
                        <a:alpha val="20000"/>
                      </a:schemeClr>
                    </a:gs>
                    <a:gs pos="100000">
                      <a:schemeClr val="accent1">
                        <a:gamma/>
                        <a:tint val="72941"/>
                        <a:invGamma/>
                        <a:alpha val="0"/>
                      </a:schemeClr>
                    </a:gs>
                  </a:gsLst>
                  <a:path path="rect">
                    <a:fillToRect l="100000" t="100000"/>
                  </a:path>
                </a:gradFill>
                <a:ln w="12700" algn="ctr">
                  <a:noFill/>
                  <a:round/>
                  <a:headEnd type="none" w="sm" len="sm"/>
                  <a:tailEnd type="none" w="sm" len="sm"/>
                </a:ln>
                <a:effectLst/>
              </p:spPr>
              <p:txBody>
                <a:bodyPr wrap="none" anchor="ctr"/>
                <a:lstStyle/>
                <a:p>
                  <a:pPr algn="ctr" eaLnBrk="0" hangingPunct="0">
                    <a:lnSpc>
                      <a:spcPct val="85000"/>
                    </a:lnSpc>
                    <a:spcBef>
                      <a:spcPct val="20000"/>
                    </a:spcBef>
                    <a:defRPr/>
                  </a:pPr>
                  <a:endParaRPr lang="en-US" b="1" dirty="0">
                    <a:latin typeface="Arial" pitchFamily="34" charset="0"/>
                  </a:endParaRPr>
                </a:p>
              </p:txBody>
            </p:sp>
          </p:grpSp>
          <p:grpSp>
            <p:nvGrpSpPr>
              <p:cNvPr id="8" name="Group 29"/>
              <p:cNvGrpSpPr>
                <a:grpSpLocks/>
              </p:cNvGrpSpPr>
              <p:nvPr/>
            </p:nvGrpSpPr>
            <p:grpSpPr bwMode="auto">
              <a:xfrm>
                <a:off x="4268" y="2357"/>
                <a:ext cx="446" cy="446"/>
                <a:chOff x="473" y="1314"/>
                <a:chExt cx="446" cy="446"/>
              </a:xfrm>
            </p:grpSpPr>
            <p:sp>
              <p:nvSpPr>
                <p:cNvPr id="137" name="Oval 30"/>
                <p:cNvSpPr>
                  <a:spLocks noChangeArrowheads="1"/>
                </p:cNvSpPr>
                <p:nvPr/>
              </p:nvSpPr>
              <p:spPr bwMode="auto">
                <a:xfrm>
                  <a:off x="473" y="1314"/>
                  <a:ext cx="446" cy="446"/>
                </a:xfrm>
                <a:prstGeom prst="ellipse">
                  <a:avLst/>
                </a:prstGeom>
                <a:solidFill>
                  <a:schemeClr val="bg2">
                    <a:alpha val="20000"/>
                  </a:schemeClr>
                </a:solidFill>
                <a:ln w="12700" algn="ctr">
                  <a:noFill/>
                  <a:round/>
                  <a:headEnd type="none" w="sm" len="sm"/>
                  <a:tailEnd type="none" w="sm" len="sm"/>
                </a:ln>
              </p:spPr>
              <p:txBody>
                <a:bodyPr wrap="none" anchor="ctr"/>
                <a:lstStyle/>
                <a:p>
                  <a:pPr algn="ctr" eaLnBrk="0" hangingPunct="0">
                    <a:lnSpc>
                      <a:spcPct val="85000"/>
                    </a:lnSpc>
                    <a:spcBef>
                      <a:spcPct val="20000"/>
                    </a:spcBef>
                  </a:pPr>
                  <a:endParaRPr lang="en-US" b="1" dirty="0">
                    <a:latin typeface="Arial" pitchFamily="34" charset="0"/>
                  </a:endParaRPr>
                </a:p>
              </p:txBody>
            </p:sp>
            <p:sp>
              <p:nvSpPr>
                <p:cNvPr id="138" name="Oval 31"/>
                <p:cNvSpPr>
                  <a:spLocks noChangeArrowheads="1"/>
                </p:cNvSpPr>
                <p:nvPr/>
              </p:nvSpPr>
              <p:spPr bwMode="auto">
                <a:xfrm>
                  <a:off x="493" y="1334"/>
                  <a:ext cx="408" cy="408"/>
                </a:xfrm>
                <a:prstGeom prst="ellipse">
                  <a:avLst/>
                </a:prstGeom>
                <a:gradFill rotWithShape="1">
                  <a:gsLst>
                    <a:gs pos="0">
                      <a:schemeClr val="accent1">
                        <a:alpha val="20000"/>
                      </a:schemeClr>
                    </a:gs>
                    <a:gs pos="100000">
                      <a:schemeClr val="accent1">
                        <a:gamma/>
                        <a:tint val="72941"/>
                        <a:invGamma/>
                        <a:alpha val="0"/>
                      </a:schemeClr>
                    </a:gs>
                  </a:gsLst>
                  <a:path path="rect">
                    <a:fillToRect l="100000" t="100000"/>
                  </a:path>
                </a:gradFill>
                <a:ln w="12700" algn="ctr">
                  <a:noFill/>
                  <a:round/>
                  <a:headEnd type="none" w="sm" len="sm"/>
                  <a:tailEnd type="none" w="sm" len="sm"/>
                </a:ln>
                <a:effectLst/>
              </p:spPr>
              <p:txBody>
                <a:bodyPr wrap="none" anchor="ctr"/>
                <a:lstStyle/>
                <a:p>
                  <a:pPr algn="ctr" eaLnBrk="0" hangingPunct="0">
                    <a:lnSpc>
                      <a:spcPct val="85000"/>
                    </a:lnSpc>
                    <a:spcBef>
                      <a:spcPct val="20000"/>
                    </a:spcBef>
                    <a:defRPr/>
                  </a:pPr>
                  <a:endParaRPr lang="en-US" b="1" dirty="0">
                    <a:latin typeface="Arial" pitchFamily="34" charset="0"/>
                  </a:endParaRPr>
                </a:p>
              </p:txBody>
            </p:sp>
          </p:grpSp>
          <p:grpSp>
            <p:nvGrpSpPr>
              <p:cNvPr id="9" name="Group 32"/>
              <p:cNvGrpSpPr>
                <a:grpSpLocks/>
              </p:cNvGrpSpPr>
              <p:nvPr/>
            </p:nvGrpSpPr>
            <p:grpSpPr bwMode="auto">
              <a:xfrm>
                <a:off x="5082" y="2357"/>
                <a:ext cx="446" cy="446"/>
                <a:chOff x="473" y="1314"/>
                <a:chExt cx="446" cy="446"/>
              </a:xfrm>
            </p:grpSpPr>
            <p:sp>
              <p:nvSpPr>
                <p:cNvPr id="135" name="Oval 33"/>
                <p:cNvSpPr>
                  <a:spLocks noChangeArrowheads="1"/>
                </p:cNvSpPr>
                <p:nvPr/>
              </p:nvSpPr>
              <p:spPr bwMode="auto">
                <a:xfrm>
                  <a:off x="473" y="1314"/>
                  <a:ext cx="446" cy="446"/>
                </a:xfrm>
                <a:prstGeom prst="ellipse">
                  <a:avLst/>
                </a:prstGeom>
                <a:solidFill>
                  <a:schemeClr val="bg2">
                    <a:alpha val="20000"/>
                  </a:schemeClr>
                </a:solidFill>
                <a:ln w="12700" algn="ctr">
                  <a:noFill/>
                  <a:round/>
                  <a:headEnd type="none" w="sm" len="sm"/>
                  <a:tailEnd type="none" w="sm" len="sm"/>
                </a:ln>
              </p:spPr>
              <p:txBody>
                <a:bodyPr wrap="none" anchor="ctr"/>
                <a:lstStyle/>
                <a:p>
                  <a:pPr algn="ctr" eaLnBrk="0" hangingPunct="0">
                    <a:lnSpc>
                      <a:spcPct val="85000"/>
                    </a:lnSpc>
                    <a:spcBef>
                      <a:spcPct val="20000"/>
                    </a:spcBef>
                  </a:pPr>
                  <a:endParaRPr lang="en-US" b="1" dirty="0">
                    <a:latin typeface="Arial" pitchFamily="34" charset="0"/>
                  </a:endParaRPr>
                </a:p>
              </p:txBody>
            </p:sp>
            <p:sp>
              <p:nvSpPr>
                <p:cNvPr id="136" name="Oval 34"/>
                <p:cNvSpPr>
                  <a:spLocks noChangeArrowheads="1"/>
                </p:cNvSpPr>
                <p:nvPr/>
              </p:nvSpPr>
              <p:spPr bwMode="auto">
                <a:xfrm>
                  <a:off x="491" y="1334"/>
                  <a:ext cx="408" cy="408"/>
                </a:xfrm>
                <a:prstGeom prst="ellipse">
                  <a:avLst/>
                </a:prstGeom>
                <a:gradFill rotWithShape="1">
                  <a:gsLst>
                    <a:gs pos="0">
                      <a:schemeClr val="accent1">
                        <a:alpha val="20000"/>
                      </a:schemeClr>
                    </a:gs>
                    <a:gs pos="100000">
                      <a:schemeClr val="accent1">
                        <a:gamma/>
                        <a:tint val="72941"/>
                        <a:invGamma/>
                        <a:alpha val="0"/>
                      </a:schemeClr>
                    </a:gs>
                  </a:gsLst>
                  <a:path path="rect">
                    <a:fillToRect l="100000" t="100000"/>
                  </a:path>
                </a:gradFill>
                <a:ln w="12700" algn="ctr">
                  <a:noFill/>
                  <a:round/>
                  <a:headEnd type="none" w="sm" len="sm"/>
                  <a:tailEnd type="none" w="sm" len="sm"/>
                </a:ln>
                <a:effectLst/>
              </p:spPr>
              <p:txBody>
                <a:bodyPr wrap="none" anchor="ctr"/>
                <a:lstStyle/>
                <a:p>
                  <a:pPr algn="ctr" eaLnBrk="0" hangingPunct="0">
                    <a:lnSpc>
                      <a:spcPct val="85000"/>
                    </a:lnSpc>
                    <a:spcBef>
                      <a:spcPct val="20000"/>
                    </a:spcBef>
                    <a:defRPr/>
                  </a:pPr>
                  <a:endParaRPr lang="en-US" b="1" dirty="0">
                    <a:latin typeface="Arial" pitchFamily="34" charset="0"/>
                  </a:endParaRPr>
                </a:p>
              </p:txBody>
            </p:sp>
          </p:grpSp>
          <p:pic>
            <p:nvPicPr>
              <p:cNvPr id="126" name="Picture 35" descr="XP icon my computer"/>
              <p:cNvPicPr>
                <a:picLocks noChangeAspect="1" noChangeArrowheads="1"/>
              </p:cNvPicPr>
              <p:nvPr/>
            </p:nvPicPr>
            <p:blipFill>
              <a:blip r:embed="rId5" cstate="print"/>
              <a:srcRect/>
              <a:stretch>
                <a:fillRect/>
              </a:stretch>
            </p:blipFill>
            <p:spPr bwMode="auto">
              <a:xfrm>
                <a:off x="5163" y="2433"/>
                <a:ext cx="282" cy="282"/>
              </a:xfrm>
              <a:prstGeom prst="rect">
                <a:avLst/>
              </a:prstGeom>
              <a:noFill/>
              <a:ln w="9525">
                <a:noFill/>
                <a:miter lim="800000"/>
                <a:headEnd/>
                <a:tailEnd/>
              </a:ln>
            </p:spPr>
          </p:pic>
          <p:pic>
            <p:nvPicPr>
              <p:cNvPr id="127" name="Picture 36" descr="XP icon my computer"/>
              <p:cNvPicPr>
                <a:picLocks noChangeAspect="1" noChangeArrowheads="1"/>
              </p:cNvPicPr>
              <p:nvPr/>
            </p:nvPicPr>
            <p:blipFill>
              <a:blip r:embed="rId5" cstate="print"/>
              <a:srcRect/>
              <a:stretch>
                <a:fillRect/>
              </a:stretch>
            </p:blipFill>
            <p:spPr bwMode="auto">
              <a:xfrm>
                <a:off x="4341" y="2433"/>
                <a:ext cx="282" cy="282"/>
              </a:xfrm>
              <a:prstGeom prst="rect">
                <a:avLst/>
              </a:prstGeom>
              <a:noFill/>
              <a:ln w="9525">
                <a:noFill/>
                <a:miter lim="800000"/>
                <a:headEnd/>
                <a:tailEnd/>
              </a:ln>
            </p:spPr>
          </p:pic>
          <p:pic>
            <p:nvPicPr>
              <p:cNvPr id="128" name="Picture 37" descr="XP icon my computer"/>
              <p:cNvPicPr>
                <a:picLocks noChangeAspect="1" noChangeArrowheads="1"/>
              </p:cNvPicPr>
              <p:nvPr/>
            </p:nvPicPr>
            <p:blipFill>
              <a:blip r:embed="rId5" cstate="print"/>
              <a:srcRect/>
              <a:stretch>
                <a:fillRect/>
              </a:stretch>
            </p:blipFill>
            <p:spPr bwMode="auto">
              <a:xfrm>
                <a:off x="4761" y="1605"/>
                <a:ext cx="282" cy="282"/>
              </a:xfrm>
              <a:prstGeom prst="rect">
                <a:avLst/>
              </a:prstGeom>
              <a:noFill/>
              <a:ln w="9525">
                <a:noFill/>
                <a:miter lim="800000"/>
                <a:headEnd/>
                <a:tailEnd/>
              </a:ln>
            </p:spPr>
          </p:pic>
          <p:pic>
            <p:nvPicPr>
              <p:cNvPr id="129" name="Picture 38" descr="green blue starburst"/>
              <p:cNvPicPr>
                <a:picLocks noChangeAspect="1" noChangeArrowheads="1"/>
              </p:cNvPicPr>
              <p:nvPr/>
            </p:nvPicPr>
            <p:blipFill>
              <a:blip r:embed="rId6" cstate="print">
                <a:lum bright="96000"/>
              </a:blip>
              <a:srcRect/>
              <a:stretch>
                <a:fillRect/>
              </a:stretch>
            </p:blipFill>
            <p:spPr bwMode="auto">
              <a:xfrm>
                <a:off x="4405" y="1864"/>
                <a:ext cx="980" cy="738"/>
              </a:xfrm>
              <a:prstGeom prst="rect">
                <a:avLst/>
              </a:prstGeom>
              <a:noFill/>
              <a:ln w="9525">
                <a:noFill/>
                <a:miter lim="800000"/>
                <a:headEnd/>
                <a:tailEnd/>
              </a:ln>
            </p:spPr>
          </p:pic>
          <p:pic>
            <p:nvPicPr>
              <p:cNvPr id="130" name="Picture 39" descr="grey inner shadow circle"/>
              <p:cNvPicPr>
                <a:picLocks noChangeAspect="1" noChangeArrowheads="1"/>
              </p:cNvPicPr>
              <p:nvPr/>
            </p:nvPicPr>
            <p:blipFill>
              <a:blip r:embed="rId4" cstate="print">
                <a:lum bright="100000"/>
              </a:blip>
              <a:srcRect/>
              <a:stretch>
                <a:fillRect/>
              </a:stretch>
            </p:blipFill>
            <p:spPr bwMode="auto">
              <a:xfrm>
                <a:off x="4639" y="2003"/>
                <a:ext cx="518" cy="516"/>
              </a:xfrm>
              <a:prstGeom prst="rect">
                <a:avLst/>
              </a:prstGeom>
              <a:noFill/>
              <a:ln w="9525">
                <a:noFill/>
                <a:miter lim="800000"/>
                <a:headEnd/>
                <a:tailEnd/>
              </a:ln>
            </p:spPr>
          </p:pic>
          <p:grpSp>
            <p:nvGrpSpPr>
              <p:cNvPr id="10" name="Group 40"/>
              <p:cNvGrpSpPr>
                <a:grpSpLocks/>
              </p:cNvGrpSpPr>
              <p:nvPr/>
            </p:nvGrpSpPr>
            <p:grpSpPr bwMode="auto">
              <a:xfrm>
                <a:off x="4676" y="2039"/>
                <a:ext cx="446" cy="446"/>
                <a:chOff x="473" y="1314"/>
                <a:chExt cx="446" cy="446"/>
              </a:xfrm>
            </p:grpSpPr>
            <p:sp>
              <p:nvSpPr>
                <p:cNvPr id="133" name="Oval 41"/>
                <p:cNvSpPr>
                  <a:spLocks noChangeArrowheads="1"/>
                </p:cNvSpPr>
                <p:nvPr/>
              </p:nvSpPr>
              <p:spPr bwMode="auto">
                <a:xfrm>
                  <a:off x="473" y="1314"/>
                  <a:ext cx="446" cy="446"/>
                </a:xfrm>
                <a:prstGeom prst="ellipse">
                  <a:avLst/>
                </a:prstGeom>
                <a:solidFill>
                  <a:schemeClr val="bg2">
                    <a:alpha val="20000"/>
                  </a:schemeClr>
                </a:solidFill>
                <a:ln w="12700" algn="ctr">
                  <a:noFill/>
                  <a:round/>
                  <a:headEnd type="none" w="sm" len="sm"/>
                  <a:tailEnd type="none" w="sm" len="sm"/>
                </a:ln>
              </p:spPr>
              <p:txBody>
                <a:bodyPr wrap="none" anchor="ctr"/>
                <a:lstStyle/>
                <a:p>
                  <a:pPr algn="ctr" eaLnBrk="0" hangingPunct="0">
                    <a:lnSpc>
                      <a:spcPct val="85000"/>
                    </a:lnSpc>
                    <a:spcBef>
                      <a:spcPct val="20000"/>
                    </a:spcBef>
                  </a:pPr>
                  <a:endParaRPr lang="en-US" b="1" dirty="0">
                    <a:latin typeface="Arial" pitchFamily="34" charset="0"/>
                  </a:endParaRPr>
                </a:p>
              </p:txBody>
            </p:sp>
            <p:sp>
              <p:nvSpPr>
                <p:cNvPr id="134" name="Oval 42"/>
                <p:cNvSpPr>
                  <a:spLocks noChangeArrowheads="1"/>
                </p:cNvSpPr>
                <p:nvPr/>
              </p:nvSpPr>
              <p:spPr bwMode="auto">
                <a:xfrm>
                  <a:off x="493" y="1336"/>
                  <a:ext cx="404" cy="402"/>
                </a:xfrm>
                <a:prstGeom prst="ellipse">
                  <a:avLst/>
                </a:prstGeom>
                <a:gradFill rotWithShape="1">
                  <a:gsLst>
                    <a:gs pos="0">
                      <a:schemeClr val="accent1">
                        <a:alpha val="20000"/>
                      </a:schemeClr>
                    </a:gs>
                    <a:gs pos="100000">
                      <a:schemeClr val="accent1">
                        <a:gamma/>
                        <a:tint val="72941"/>
                        <a:invGamma/>
                        <a:alpha val="0"/>
                      </a:schemeClr>
                    </a:gs>
                  </a:gsLst>
                  <a:path path="rect">
                    <a:fillToRect l="100000" t="100000"/>
                  </a:path>
                </a:gradFill>
                <a:ln w="12700" algn="ctr">
                  <a:noFill/>
                  <a:round/>
                  <a:headEnd type="none" w="sm" len="sm"/>
                  <a:tailEnd type="none" w="sm" len="sm"/>
                </a:ln>
                <a:effectLst/>
              </p:spPr>
              <p:txBody>
                <a:bodyPr wrap="none" anchor="ctr"/>
                <a:lstStyle/>
                <a:p>
                  <a:pPr algn="ctr" eaLnBrk="0" hangingPunct="0">
                    <a:lnSpc>
                      <a:spcPct val="85000"/>
                    </a:lnSpc>
                    <a:spcBef>
                      <a:spcPct val="20000"/>
                    </a:spcBef>
                    <a:defRPr/>
                  </a:pPr>
                  <a:endParaRPr lang="en-US" b="1" dirty="0">
                    <a:latin typeface="Arial" pitchFamily="34" charset="0"/>
                  </a:endParaRPr>
                </a:p>
              </p:txBody>
            </p:sp>
          </p:grpSp>
          <p:pic>
            <p:nvPicPr>
              <p:cNvPr id="132" name="Picture 43" descr="Server"/>
              <p:cNvPicPr>
                <a:picLocks noChangeAspect="1" noChangeArrowheads="1"/>
              </p:cNvPicPr>
              <p:nvPr/>
            </p:nvPicPr>
            <p:blipFill>
              <a:blip r:embed="rId7" cstate="print"/>
              <a:srcRect/>
              <a:stretch>
                <a:fillRect/>
              </a:stretch>
            </p:blipFill>
            <p:spPr bwMode="auto">
              <a:xfrm>
                <a:off x="4767" y="2071"/>
                <a:ext cx="258" cy="382"/>
              </a:xfrm>
              <a:prstGeom prst="rect">
                <a:avLst/>
              </a:prstGeom>
              <a:noFill/>
              <a:ln w="9525">
                <a:noFill/>
                <a:miter lim="800000"/>
                <a:headEnd/>
                <a:tailEnd/>
              </a:ln>
            </p:spPr>
          </p:pic>
        </p:grpSp>
        <p:grpSp>
          <p:nvGrpSpPr>
            <p:cNvPr id="11" name="Group 44"/>
            <p:cNvGrpSpPr>
              <a:grpSpLocks/>
            </p:cNvGrpSpPr>
            <p:nvPr/>
          </p:nvGrpSpPr>
          <p:grpSpPr bwMode="auto">
            <a:xfrm>
              <a:off x="428" y="882"/>
              <a:ext cx="855" cy="865"/>
              <a:chOff x="1011" y="1999"/>
              <a:chExt cx="988" cy="1000"/>
            </a:xfrm>
          </p:grpSpPr>
          <p:grpSp>
            <p:nvGrpSpPr>
              <p:cNvPr id="12" name="Group 45"/>
              <p:cNvGrpSpPr>
                <a:grpSpLocks/>
              </p:cNvGrpSpPr>
              <p:nvPr/>
            </p:nvGrpSpPr>
            <p:grpSpPr bwMode="auto">
              <a:xfrm>
                <a:off x="1011" y="1999"/>
                <a:ext cx="988" cy="1000"/>
                <a:chOff x="28" y="1493"/>
                <a:chExt cx="1334" cy="1346"/>
              </a:xfrm>
            </p:grpSpPr>
            <p:pic>
              <p:nvPicPr>
                <p:cNvPr id="104" name="Picture 46" descr="grey inner shadow circle"/>
                <p:cNvPicPr>
                  <a:picLocks noChangeAspect="1" noChangeArrowheads="1"/>
                </p:cNvPicPr>
                <p:nvPr/>
              </p:nvPicPr>
              <p:blipFill>
                <a:blip r:embed="rId8" cstate="print">
                  <a:lum bright="100000"/>
                </a:blip>
                <a:srcRect/>
                <a:stretch>
                  <a:fillRect/>
                </a:stretch>
              </p:blipFill>
              <p:spPr bwMode="auto">
                <a:xfrm>
                  <a:off x="436" y="2003"/>
                  <a:ext cx="518" cy="516"/>
                </a:xfrm>
                <a:prstGeom prst="rect">
                  <a:avLst/>
                </a:prstGeom>
                <a:noFill/>
                <a:ln w="9525">
                  <a:noFill/>
                  <a:miter lim="800000"/>
                  <a:headEnd/>
                  <a:tailEnd/>
                </a:ln>
              </p:spPr>
            </p:pic>
            <p:pic>
              <p:nvPicPr>
                <p:cNvPr id="105" name="Picture 47" descr="grey inner shadow circle"/>
                <p:cNvPicPr>
                  <a:picLocks noChangeAspect="1" noChangeArrowheads="1"/>
                </p:cNvPicPr>
                <p:nvPr/>
              </p:nvPicPr>
              <p:blipFill>
                <a:blip r:embed="rId8" cstate="print">
                  <a:lum bright="100000"/>
                </a:blip>
                <a:srcRect/>
                <a:stretch>
                  <a:fillRect/>
                </a:stretch>
              </p:blipFill>
              <p:spPr bwMode="auto">
                <a:xfrm>
                  <a:off x="436" y="1493"/>
                  <a:ext cx="518" cy="516"/>
                </a:xfrm>
                <a:prstGeom prst="rect">
                  <a:avLst/>
                </a:prstGeom>
                <a:noFill/>
                <a:ln w="9525">
                  <a:noFill/>
                  <a:miter lim="800000"/>
                  <a:headEnd/>
                  <a:tailEnd/>
                </a:ln>
              </p:spPr>
            </p:pic>
            <p:pic>
              <p:nvPicPr>
                <p:cNvPr id="106" name="Picture 48" descr="grey inner shadow circle"/>
                <p:cNvPicPr>
                  <a:picLocks noChangeAspect="1" noChangeArrowheads="1"/>
                </p:cNvPicPr>
                <p:nvPr/>
              </p:nvPicPr>
              <p:blipFill>
                <a:blip r:embed="rId8" cstate="print">
                  <a:lum bright="100000"/>
                </a:blip>
                <a:srcRect/>
                <a:stretch>
                  <a:fillRect/>
                </a:stretch>
              </p:blipFill>
              <p:spPr bwMode="auto">
                <a:xfrm>
                  <a:off x="28" y="2323"/>
                  <a:ext cx="518" cy="516"/>
                </a:xfrm>
                <a:prstGeom prst="rect">
                  <a:avLst/>
                </a:prstGeom>
                <a:noFill/>
                <a:ln w="9525">
                  <a:noFill/>
                  <a:miter lim="800000"/>
                  <a:headEnd/>
                  <a:tailEnd/>
                </a:ln>
              </p:spPr>
            </p:pic>
            <p:pic>
              <p:nvPicPr>
                <p:cNvPr id="107" name="Picture 49" descr="grey inner shadow circle"/>
                <p:cNvPicPr>
                  <a:picLocks noChangeAspect="1" noChangeArrowheads="1"/>
                </p:cNvPicPr>
                <p:nvPr/>
              </p:nvPicPr>
              <p:blipFill>
                <a:blip r:embed="rId8" cstate="print">
                  <a:lum bright="100000"/>
                </a:blip>
                <a:srcRect/>
                <a:stretch>
                  <a:fillRect/>
                </a:stretch>
              </p:blipFill>
              <p:spPr bwMode="auto">
                <a:xfrm>
                  <a:off x="844" y="2323"/>
                  <a:ext cx="518" cy="516"/>
                </a:xfrm>
                <a:prstGeom prst="rect">
                  <a:avLst/>
                </a:prstGeom>
                <a:noFill/>
                <a:ln w="9525">
                  <a:noFill/>
                  <a:miter lim="800000"/>
                  <a:headEnd/>
                  <a:tailEnd/>
                </a:ln>
              </p:spPr>
            </p:pic>
            <p:grpSp>
              <p:nvGrpSpPr>
                <p:cNvPr id="13" name="Group 50"/>
                <p:cNvGrpSpPr>
                  <a:grpSpLocks/>
                </p:cNvGrpSpPr>
                <p:nvPr/>
              </p:nvGrpSpPr>
              <p:grpSpPr bwMode="auto">
                <a:xfrm>
                  <a:off x="473" y="1527"/>
                  <a:ext cx="446" cy="446"/>
                  <a:chOff x="473" y="1314"/>
                  <a:chExt cx="446" cy="446"/>
                </a:xfrm>
              </p:grpSpPr>
              <p:sp>
                <p:nvSpPr>
                  <p:cNvPr id="118" name="Oval 51"/>
                  <p:cNvSpPr>
                    <a:spLocks noChangeArrowheads="1"/>
                  </p:cNvSpPr>
                  <p:nvPr/>
                </p:nvSpPr>
                <p:spPr bwMode="auto">
                  <a:xfrm>
                    <a:off x="473" y="1314"/>
                    <a:ext cx="446" cy="446"/>
                  </a:xfrm>
                  <a:prstGeom prst="ellipse">
                    <a:avLst/>
                  </a:prstGeom>
                  <a:solidFill>
                    <a:schemeClr val="bg2">
                      <a:alpha val="20000"/>
                    </a:schemeClr>
                  </a:solidFill>
                  <a:ln w="12700" algn="ctr">
                    <a:noFill/>
                    <a:round/>
                    <a:headEnd type="none" w="sm" len="sm"/>
                    <a:tailEnd type="none" w="sm" len="sm"/>
                  </a:ln>
                </p:spPr>
                <p:txBody>
                  <a:bodyPr wrap="none" anchor="ctr"/>
                  <a:lstStyle/>
                  <a:p>
                    <a:pPr algn="ctr" eaLnBrk="0" hangingPunct="0">
                      <a:lnSpc>
                        <a:spcPct val="85000"/>
                      </a:lnSpc>
                      <a:spcBef>
                        <a:spcPct val="20000"/>
                      </a:spcBef>
                    </a:pPr>
                    <a:endParaRPr lang="en-US" b="1" dirty="0">
                      <a:latin typeface="Arial" pitchFamily="34" charset="0"/>
                    </a:endParaRPr>
                  </a:p>
                </p:txBody>
              </p:sp>
              <p:sp>
                <p:nvSpPr>
                  <p:cNvPr id="119" name="Oval 52"/>
                  <p:cNvSpPr>
                    <a:spLocks noChangeArrowheads="1"/>
                  </p:cNvSpPr>
                  <p:nvPr/>
                </p:nvSpPr>
                <p:spPr bwMode="auto">
                  <a:xfrm>
                    <a:off x="494" y="1335"/>
                    <a:ext cx="405" cy="405"/>
                  </a:xfrm>
                  <a:prstGeom prst="ellipse">
                    <a:avLst/>
                  </a:prstGeom>
                  <a:gradFill rotWithShape="1">
                    <a:gsLst>
                      <a:gs pos="0">
                        <a:schemeClr val="accent1">
                          <a:alpha val="20000"/>
                        </a:schemeClr>
                      </a:gs>
                      <a:gs pos="100000">
                        <a:schemeClr val="accent1">
                          <a:gamma/>
                          <a:tint val="72941"/>
                          <a:invGamma/>
                          <a:alpha val="0"/>
                        </a:schemeClr>
                      </a:gs>
                    </a:gsLst>
                    <a:path path="rect">
                      <a:fillToRect l="100000" t="100000"/>
                    </a:path>
                  </a:gradFill>
                  <a:ln w="12700" algn="ctr">
                    <a:noFill/>
                    <a:round/>
                    <a:headEnd type="none" w="sm" len="sm"/>
                    <a:tailEnd type="none" w="sm" len="sm"/>
                  </a:ln>
                  <a:effectLst/>
                </p:spPr>
                <p:txBody>
                  <a:bodyPr wrap="none" anchor="ctr"/>
                  <a:lstStyle/>
                  <a:p>
                    <a:pPr algn="ctr" eaLnBrk="0" hangingPunct="0">
                      <a:lnSpc>
                        <a:spcPct val="85000"/>
                      </a:lnSpc>
                      <a:spcBef>
                        <a:spcPct val="20000"/>
                      </a:spcBef>
                      <a:defRPr/>
                    </a:pPr>
                    <a:endParaRPr lang="en-US" b="1" dirty="0">
                      <a:latin typeface="Arial" pitchFamily="34" charset="0"/>
                    </a:endParaRPr>
                  </a:p>
                </p:txBody>
              </p:sp>
            </p:grpSp>
            <p:grpSp>
              <p:nvGrpSpPr>
                <p:cNvPr id="14" name="Group 53"/>
                <p:cNvGrpSpPr>
                  <a:grpSpLocks/>
                </p:cNvGrpSpPr>
                <p:nvPr/>
              </p:nvGrpSpPr>
              <p:grpSpPr bwMode="auto">
                <a:xfrm>
                  <a:off x="473" y="2039"/>
                  <a:ext cx="446" cy="446"/>
                  <a:chOff x="473" y="1314"/>
                  <a:chExt cx="446" cy="446"/>
                </a:xfrm>
              </p:grpSpPr>
              <p:sp>
                <p:nvSpPr>
                  <p:cNvPr id="116" name="Oval 54"/>
                  <p:cNvSpPr>
                    <a:spLocks noChangeArrowheads="1"/>
                  </p:cNvSpPr>
                  <p:nvPr/>
                </p:nvSpPr>
                <p:spPr bwMode="auto">
                  <a:xfrm>
                    <a:off x="473" y="1314"/>
                    <a:ext cx="446" cy="446"/>
                  </a:xfrm>
                  <a:prstGeom prst="ellipse">
                    <a:avLst/>
                  </a:prstGeom>
                  <a:solidFill>
                    <a:schemeClr val="bg2">
                      <a:alpha val="20000"/>
                    </a:schemeClr>
                  </a:solidFill>
                  <a:ln w="12700" algn="ctr">
                    <a:noFill/>
                    <a:round/>
                    <a:headEnd type="none" w="sm" len="sm"/>
                    <a:tailEnd type="none" w="sm" len="sm"/>
                  </a:ln>
                </p:spPr>
                <p:txBody>
                  <a:bodyPr wrap="none" anchor="ctr"/>
                  <a:lstStyle/>
                  <a:p>
                    <a:pPr algn="ctr" eaLnBrk="0" hangingPunct="0">
                      <a:lnSpc>
                        <a:spcPct val="85000"/>
                      </a:lnSpc>
                      <a:spcBef>
                        <a:spcPct val="20000"/>
                      </a:spcBef>
                    </a:pPr>
                    <a:endParaRPr lang="en-US" b="1" dirty="0">
                      <a:latin typeface="Arial" pitchFamily="34" charset="0"/>
                    </a:endParaRPr>
                  </a:p>
                </p:txBody>
              </p:sp>
              <p:sp>
                <p:nvSpPr>
                  <p:cNvPr id="117" name="Oval 55"/>
                  <p:cNvSpPr>
                    <a:spLocks noChangeArrowheads="1"/>
                  </p:cNvSpPr>
                  <p:nvPr/>
                </p:nvSpPr>
                <p:spPr bwMode="auto">
                  <a:xfrm>
                    <a:off x="494" y="1334"/>
                    <a:ext cx="405" cy="408"/>
                  </a:xfrm>
                  <a:prstGeom prst="ellipse">
                    <a:avLst/>
                  </a:prstGeom>
                  <a:gradFill rotWithShape="1">
                    <a:gsLst>
                      <a:gs pos="0">
                        <a:schemeClr val="accent1">
                          <a:alpha val="20000"/>
                        </a:schemeClr>
                      </a:gs>
                      <a:gs pos="100000">
                        <a:schemeClr val="accent1">
                          <a:gamma/>
                          <a:tint val="72941"/>
                          <a:invGamma/>
                          <a:alpha val="0"/>
                        </a:schemeClr>
                      </a:gs>
                    </a:gsLst>
                    <a:path path="rect">
                      <a:fillToRect l="100000" t="100000"/>
                    </a:path>
                  </a:gradFill>
                  <a:ln w="12700" algn="ctr">
                    <a:noFill/>
                    <a:round/>
                    <a:headEnd type="none" w="sm" len="sm"/>
                    <a:tailEnd type="none" w="sm" len="sm"/>
                  </a:ln>
                  <a:effectLst/>
                </p:spPr>
                <p:txBody>
                  <a:bodyPr wrap="none" anchor="ctr"/>
                  <a:lstStyle/>
                  <a:p>
                    <a:pPr algn="ctr" eaLnBrk="0" hangingPunct="0">
                      <a:lnSpc>
                        <a:spcPct val="85000"/>
                      </a:lnSpc>
                      <a:spcBef>
                        <a:spcPct val="20000"/>
                      </a:spcBef>
                      <a:defRPr/>
                    </a:pPr>
                    <a:endParaRPr lang="en-US" b="1" dirty="0">
                      <a:latin typeface="Arial" pitchFamily="34" charset="0"/>
                    </a:endParaRPr>
                  </a:p>
                </p:txBody>
              </p:sp>
            </p:grpSp>
            <p:grpSp>
              <p:nvGrpSpPr>
                <p:cNvPr id="15" name="Group 56"/>
                <p:cNvGrpSpPr>
                  <a:grpSpLocks/>
                </p:cNvGrpSpPr>
                <p:nvPr/>
              </p:nvGrpSpPr>
              <p:grpSpPr bwMode="auto">
                <a:xfrm>
                  <a:off x="65" y="2357"/>
                  <a:ext cx="446" cy="446"/>
                  <a:chOff x="473" y="1314"/>
                  <a:chExt cx="446" cy="446"/>
                </a:xfrm>
              </p:grpSpPr>
              <p:sp>
                <p:nvSpPr>
                  <p:cNvPr id="114" name="Oval 57"/>
                  <p:cNvSpPr>
                    <a:spLocks noChangeArrowheads="1"/>
                  </p:cNvSpPr>
                  <p:nvPr/>
                </p:nvSpPr>
                <p:spPr bwMode="auto">
                  <a:xfrm>
                    <a:off x="473" y="1314"/>
                    <a:ext cx="446" cy="446"/>
                  </a:xfrm>
                  <a:prstGeom prst="ellipse">
                    <a:avLst/>
                  </a:prstGeom>
                  <a:solidFill>
                    <a:schemeClr val="bg2">
                      <a:alpha val="20000"/>
                    </a:schemeClr>
                  </a:solidFill>
                  <a:ln w="12700" algn="ctr">
                    <a:noFill/>
                    <a:round/>
                    <a:headEnd type="none" w="sm" len="sm"/>
                    <a:tailEnd type="none" w="sm" len="sm"/>
                  </a:ln>
                </p:spPr>
                <p:txBody>
                  <a:bodyPr wrap="none" anchor="ctr"/>
                  <a:lstStyle/>
                  <a:p>
                    <a:pPr algn="ctr" eaLnBrk="0" hangingPunct="0">
                      <a:lnSpc>
                        <a:spcPct val="85000"/>
                      </a:lnSpc>
                      <a:spcBef>
                        <a:spcPct val="20000"/>
                      </a:spcBef>
                    </a:pPr>
                    <a:endParaRPr lang="en-US" b="1" dirty="0">
                      <a:latin typeface="Arial" pitchFamily="34" charset="0"/>
                    </a:endParaRPr>
                  </a:p>
                </p:txBody>
              </p:sp>
              <p:sp>
                <p:nvSpPr>
                  <p:cNvPr id="115" name="Oval 58"/>
                  <p:cNvSpPr>
                    <a:spLocks noChangeArrowheads="1"/>
                  </p:cNvSpPr>
                  <p:nvPr/>
                </p:nvSpPr>
                <p:spPr bwMode="auto">
                  <a:xfrm>
                    <a:off x="494" y="1335"/>
                    <a:ext cx="405" cy="405"/>
                  </a:xfrm>
                  <a:prstGeom prst="ellipse">
                    <a:avLst/>
                  </a:prstGeom>
                  <a:gradFill rotWithShape="1">
                    <a:gsLst>
                      <a:gs pos="0">
                        <a:schemeClr val="accent1">
                          <a:alpha val="20000"/>
                        </a:schemeClr>
                      </a:gs>
                      <a:gs pos="100000">
                        <a:schemeClr val="accent1">
                          <a:gamma/>
                          <a:tint val="72941"/>
                          <a:invGamma/>
                          <a:alpha val="0"/>
                        </a:schemeClr>
                      </a:gs>
                    </a:gsLst>
                    <a:path path="rect">
                      <a:fillToRect l="100000" t="100000"/>
                    </a:path>
                  </a:gradFill>
                  <a:ln w="12700" algn="ctr">
                    <a:noFill/>
                    <a:round/>
                    <a:headEnd type="none" w="sm" len="sm"/>
                    <a:tailEnd type="none" w="sm" len="sm"/>
                  </a:ln>
                  <a:effectLst/>
                </p:spPr>
                <p:txBody>
                  <a:bodyPr wrap="none" anchor="ctr"/>
                  <a:lstStyle/>
                  <a:p>
                    <a:pPr algn="ctr" eaLnBrk="0" hangingPunct="0">
                      <a:lnSpc>
                        <a:spcPct val="85000"/>
                      </a:lnSpc>
                      <a:spcBef>
                        <a:spcPct val="20000"/>
                      </a:spcBef>
                      <a:defRPr/>
                    </a:pPr>
                    <a:endParaRPr lang="en-US" b="1" dirty="0">
                      <a:latin typeface="Arial" pitchFamily="34" charset="0"/>
                    </a:endParaRPr>
                  </a:p>
                </p:txBody>
              </p:sp>
            </p:grpSp>
            <p:grpSp>
              <p:nvGrpSpPr>
                <p:cNvPr id="16" name="Group 59"/>
                <p:cNvGrpSpPr>
                  <a:grpSpLocks/>
                </p:cNvGrpSpPr>
                <p:nvPr/>
              </p:nvGrpSpPr>
              <p:grpSpPr bwMode="auto">
                <a:xfrm>
                  <a:off x="879" y="2357"/>
                  <a:ext cx="446" cy="446"/>
                  <a:chOff x="473" y="1314"/>
                  <a:chExt cx="446" cy="446"/>
                </a:xfrm>
              </p:grpSpPr>
              <p:sp>
                <p:nvSpPr>
                  <p:cNvPr id="112" name="Oval 60"/>
                  <p:cNvSpPr>
                    <a:spLocks noChangeArrowheads="1"/>
                  </p:cNvSpPr>
                  <p:nvPr/>
                </p:nvSpPr>
                <p:spPr bwMode="auto">
                  <a:xfrm>
                    <a:off x="473" y="1314"/>
                    <a:ext cx="446" cy="446"/>
                  </a:xfrm>
                  <a:prstGeom prst="ellipse">
                    <a:avLst/>
                  </a:prstGeom>
                  <a:solidFill>
                    <a:schemeClr val="bg2">
                      <a:alpha val="20000"/>
                    </a:schemeClr>
                  </a:solidFill>
                  <a:ln w="12700" algn="ctr">
                    <a:noFill/>
                    <a:round/>
                    <a:headEnd type="none" w="sm" len="sm"/>
                    <a:tailEnd type="none" w="sm" len="sm"/>
                  </a:ln>
                </p:spPr>
                <p:txBody>
                  <a:bodyPr wrap="none" anchor="ctr"/>
                  <a:lstStyle/>
                  <a:p>
                    <a:pPr algn="ctr" eaLnBrk="0" hangingPunct="0">
                      <a:lnSpc>
                        <a:spcPct val="85000"/>
                      </a:lnSpc>
                      <a:spcBef>
                        <a:spcPct val="20000"/>
                      </a:spcBef>
                    </a:pPr>
                    <a:endParaRPr lang="en-US" b="1" dirty="0">
                      <a:latin typeface="Arial" pitchFamily="34" charset="0"/>
                    </a:endParaRPr>
                  </a:p>
                </p:txBody>
              </p:sp>
              <p:sp>
                <p:nvSpPr>
                  <p:cNvPr id="113" name="Oval 61"/>
                  <p:cNvSpPr>
                    <a:spLocks noChangeArrowheads="1"/>
                  </p:cNvSpPr>
                  <p:nvPr/>
                </p:nvSpPr>
                <p:spPr bwMode="auto">
                  <a:xfrm>
                    <a:off x="493" y="1335"/>
                    <a:ext cx="405" cy="405"/>
                  </a:xfrm>
                  <a:prstGeom prst="ellipse">
                    <a:avLst/>
                  </a:prstGeom>
                  <a:gradFill rotWithShape="1">
                    <a:gsLst>
                      <a:gs pos="0">
                        <a:schemeClr val="accent1">
                          <a:alpha val="20000"/>
                        </a:schemeClr>
                      </a:gs>
                      <a:gs pos="100000">
                        <a:schemeClr val="accent1">
                          <a:gamma/>
                          <a:tint val="72941"/>
                          <a:invGamma/>
                          <a:alpha val="0"/>
                        </a:schemeClr>
                      </a:gs>
                    </a:gsLst>
                    <a:path path="rect">
                      <a:fillToRect l="100000" t="100000"/>
                    </a:path>
                  </a:gradFill>
                  <a:ln w="12700" algn="ctr">
                    <a:noFill/>
                    <a:round/>
                    <a:headEnd type="none" w="sm" len="sm"/>
                    <a:tailEnd type="none" w="sm" len="sm"/>
                  </a:ln>
                  <a:effectLst/>
                </p:spPr>
                <p:txBody>
                  <a:bodyPr wrap="none" anchor="ctr"/>
                  <a:lstStyle/>
                  <a:p>
                    <a:pPr algn="ctr" eaLnBrk="0" hangingPunct="0">
                      <a:lnSpc>
                        <a:spcPct val="85000"/>
                      </a:lnSpc>
                      <a:spcBef>
                        <a:spcPct val="20000"/>
                      </a:spcBef>
                      <a:defRPr/>
                    </a:pPr>
                    <a:endParaRPr lang="en-US" b="1" dirty="0">
                      <a:latin typeface="Arial" pitchFamily="34" charset="0"/>
                    </a:endParaRPr>
                  </a:p>
                </p:txBody>
              </p:sp>
            </p:grpSp>
          </p:grpSp>
          <p:pic>
            <p:nvPicPr>
              <p:cNvPr id="100" name="Picture 62" descr="XP icon my computer"/>
              <p:cNvPicPr>
                <a:picLocks noChangeAspect="1" noChangeArrowheads="1"/>
              </p:cNvPicPr>
              <p:nvPr/>
            </p:nvPicPr>
            <p:blipFill>
              <a:blip r:embed="rId9" cstate="print"/>
              <a:srcRect/>
              <a:stretch>
                <a:fillRect/>
              </a:stretch>
            </p:blipFill>
            <p:spPr bwMode="auto">
              <a:xfrm>
                <a:off x="1709" y="2694"/>
                <a:ext cx="209" cy="209"/>
              </a:xfrm>
              <a:prstGeom prst="rect">
                <a:avLst/>
              </a:prstGeom>
              <a:noFill/>
              <a:ln w="9525">
                <a:noFill/>
                <a:miter lim="800000"/>
                <a:headEnd/>
                <a:tailEnd/>
              </a:ln>
            </p:spPr>
          </p:pic>
          <p:pic>
            <p:nvPicPr>
              <p:cNvPr id="101" name="Picture 63" descr="XP icon my computer"/>
              <p:cNvPicPr>
                <a:picLocks noChangeAspect="1" noChangeArrowheads="1"/>
              </p:cNvPicPr>
              <p:nvPr/>
            </p:nvPicPr>
            <p:blipFill>
              <a:blip r:embed="rId9" cstate="print"/>
              <a:srcRect/>
              <a:stretch>
                <a:fillRect/>
              </a:stretch>
            </p:blipFill>
            <p:spPr bwMode="auto">
              <a:xfrm>
                <a:off x="1099" y="2694"/>
                <a:ext cx="209" cy="209"/>
              </a:xfrm>
              <a:prstGeom prst="rect">
                <a:avLst/>
              </a:prstGeom>
              <a:noFill/>
              <a:ln w="9525">
                <a:noFill/>
                <a:miter lim="800000"/>
                <a:headEnd/>
                <a:tailEnd/>
              </a:ln>
            </p:spPr>
          </p:pic>
          <p:pic>
            <p:nvPicPr>
              <p:cNvPr id="102" name="Picture 64" descr="XP icon my computer"/>
              <p:cNvPicPr>
                <a:picLocks noChangeAspect="1" noChangeArrowheads="1"/>
              </p:cNvPicPr>
              <p:nvPr/>
            </p:nvPicPr>
            <p:blipFill>
              <a:blip r:embed="rId9" cstate="print"/>
              <a:srcRect/>
              <a:stretch>
                <a:fillRect/>
              </a:stretch>
            </p:blipFill>
            <p:spPr bwMode="auto">
              <a:xfrm>
                <a:off x="1406" y="2080"/>
                <a:ext cx="209" cy="209"/>
              </a:xfrm>
              <a:prstGeom prst="rect">
                <a:avLst/>
              </a:prstGeom>
              <a:noFill/>
              <a:ln w="9525">
                <a:noFill/>
                <a:miter lim="800000"/>
                <a:headEnd/>
                <a:tailEnd/>
              </a:ln>
            </p:spPr>
          </p:pic>
          <p:pic>
            <p:nvPicPr>
              <p:cNvPr id="103" name="Picture 65" descr="XP_Man"/>
              <p:cNvPicPr>
                <a:picLocks noChangeAspect="1" noChangeArrowheads="1"/>
              </p:cNvPicPr>
              <p:nvPr/>
            </p:nvPicPr>
            <p:blipFill>
              <a:blip r:embed="rId10" cstate="print"/>
              <a:srcRect/>
              <a:stretch>
                <a:fillRect/>
              </a:stretch>
            </p:blipFill>
            <p:spPr bwMode="auto">
              <a:xfrm>
                <a:off x="1405" y="2435"/>
                <a:ext cx="189" cy="252"/>
              </a:xfrm>
              <a:prstGeom prst="rect">
                <a:avLst/>
              </a:prstGeom>
              <a:noFill/>
              <a:ln w="9525">
                <a:noFill/>
                <a:miter lim="800000"/>
                <a:headEnd/>
                <a:tailEnd/>
              </a:ln>
            </p:spPr>
          </p:pic>
        </p:grpSp>
        <p:pic>
          <p:nvPicPr>
            <p:cNvPr id="96" name="Picture 66" descr="slide-05-arrow"/>
            <p:cNvPicPr>
              <a:picLocks noChangeAspect="1" noChangeArrowheads="1"/>
            </p:cNvPicPr>
            <p:nvPr/>
          </p:nvPicPr>
          <p:blipFill>
            <a:blip r:embed="rId11" cstate="print"/>
            <a:srcRect/>
            <a:stretch>
              <a:fillRect/>
            </a:stretch>
          </p:blipFill>
          <p:spPr bwMode="invGray">
            <a:xfrm rot="-354739">
              <a:off x="1152" y="960"/>
              <a:ext cx="1197" cy="503"/>
            </a:xfrm>
            <a:prstGeom prst="rect">
              <a:avLst/>
            </a:prstGeom>
            <a:noFill/>
            <a:ln w="9525">
              <a:noFill/>
              <a:miter lim="800000"/>
              <a:headEnd/>
              <a:tailEnd/>
            </a:ln>
          </p:spPr>
        </p:pic>
        <p:pic>
          <p:nvPicPr>
            <p:cNvPr id="97" name="Picture 67" descr="slide-05-arrow"/>
            <p:cNvPicPr>
              <a:picLocks noChangeAspect="1" noChangeArrowheads="1"/>
            </p:cNvPicPr>
            <p:nvPr/>
          </p:nvPicPr>
          <p:blipFill>
            <a:blip r:embed="rId11" cstate="print"/>
            <a:srcRect/>
            <a:stretch>
              <a:fillRect/>
            </a:stretch>
          </p:blipFill>
          <p:spPr bwMode="invGray">
            <a:xfrm rot="-354739">
              <a:off x="2280" y="947"/>
              <a:ext cx="1197" cy="503"/>
            </a:xfrm>
            <a:prstGeom prst="rect">
              <a:avLst/>
            </a:prstGeom>
            <a:noFill/>
            <a:ln w="9525">
              <a:noFill/>
              <a:miter lim="800000"/>
              <a:headEnd/>
              <a:tailEnd/>
            </a:ln>
          </p:spPr>
        </p:pic>
        <p:pic>
          <p:nvPicPr>
            <p:cNvPr id="98" name="Picture 68" descr="slide-05-arrow"/>
            <p:cNvPicPr>
              <a:picLocks noChangeAspect="1" noChangeArrowheads="1"/>
            </p:cNvPicPr>
            <p:nvPr/>
          </p:nvPicPr>
          <p:blipFill>
            <a:blip r:embed="rId11" cstate="print"/>
            <a:srcRect/>
            <a:stretch>
              <a:fillRect/>
            </a:stretch>
          </p:blipFill>
          <p:spPr bwMode="invGray">
            <a:xfrm rot="-354739">
              <a:off x="3417" y="947"/>
              <a:ext cx="1197" cy="503"/>
            </a:xfrm>
            <a:prstGeom prst="rect">
              <a:avLst/>
            </a:prstGeom>
            <a:noFill/>
            <a:ln w="9525">
              <a:noFill/>
              <a:miter lim="800000"/>
              <a:headEnd/>
              <a:tailEnd/>
            </a:ln>
          </p:spPr>
        </p:pic>
      </p:grpSp>
      <p:sp>
        <p:nvSpPr>
          <p:cNvPr id="145" name="Text Box 69"/>
          <p:cNvSpPr txBox="1">
            <a:spLocks noChangeArrowheads="1"/>
          </p:cNvSpPr>
          <p:nvPr/>
        </p:nvSpPr>
        <p:spPr bwMode="black">
          <a:xfrm>
            <a:off x="381000" y="5774088"/>
            <a:ext cx="1957388" cy="301621"/>
          </a:xfrm>
          <a:prstGeom prst="rect">
            <a:avLst/>
          </a:prstGeom>
          <a:noFill/>
          <a:ln w="9525">
            <a:noFill/>
            <a:miter lim="800000"/>
            <a:headEnd/>
            <a:tailEnd/>
          </a:ln>
        </p:spPr>
        <p:txBody>
          <a:bodyPr anchor="ctr">
            <a:spAutoFit/>
          </a:bodyPr>
          <a:lstStyle/>
          <a:p>
            <a:pPr algn="ctr">
              <a:lnSpc>
                <a:spcPct val="85000"/>
              </a:lnSpc>
              <a:spcBef>
                <a:spcPct val="15000"/>
              </a:spcBef>
              <a:buClr>
                <a:schemeClr val="tx2"/>
              </a:buClr>
              <a:buSzPct val="95000"/>
            </a:pPr>
            <a:r>
              <a:rPr lang="en-US" sz="1600" dirty="0" smtClean="0">
                <a:latin typeface="+mj-lt"/>
                <a:cs typeface="Arial" charset="0"/>
              </a:rPr>
              <a:t>Cost center</a:t>
            </a:r>
            <a:endParaRPr lang="en-US" sz="1600" dirty="0">
              <a:latin typeface="+mj-lt"/>
              <a:cs typeface="Arial" charset="0"/>
            </a:endParaRPr>
          </a:p>
        </p:txBody>
      </p:sp>
      <p:sp>
        <p:nvSpPr>
          <p:cNvPr id="146" name="Text Box 70"/>
          <p:cNvSpPr txBox="1">
            <a:spLocks noChangeArrowheads="1"/>
          </p:cNvSpPr>
          <p:nvPr/>
        </p:nvSpPr>
        <p:spPr bwMode="black">
          <a:xfrm>
            <a:off x="2528888" y="5658200"/>
            <a:ext cx="1936750" cy="549638"/>
          </a:xfrm>
          <a:prstGeom prst="rect">
            <a:avLst/>
          </a:prstGeom>
          <a:noFill/>
          <a:ln w="9525">
            <a:noFill/>
            <a:miter lim="800000"/>
            <a:headEnd/>
            <a:tailEnd/>
          </a:ln>
        </p:spPr>
        <p:txBody>
          <a:bodyPr anchor="ctr">
            <a:spAutoFit/>
          </a:bodyPr>
          <a:lstStyle/>
          <a:p>
            <a:pPr algn="ctr">
              <a:lnSpc>
                <a:spcPct val="85000"/>
              </a:lnSpc>
              <a:spcBef>
                <a:spcPct val="15000"/>
              </a:spcBef>
              <a:buClr>
                <a:schemeClr val="tx2"/>
              </a:buClr>
              <a:buSzPct val="95000"/>
            </a:pPr>
            <a:r>
              <a:rPr lang="zh-CN" altLang="en-US" sz="1600" dirty="0" smtClean="0">
                <a:latin typeface="+mj-lt"/>
                <a:cs typeface="Arial" charset="0"/>
              </a:rPr>
              <a:t>高效率的</a:t>
            </a:r>
            <a:endParaRPr lang="en-US" altLang="zh-CN" sz="1600" dirty="0" smtClean="0">
              <a:latin typeface="+mj-lt"/>
              <a:cs typeface="Arial" charset="0"/>
            </a:endParaRPr>
          </a:p>
          <a:p>
            <a:pPr algn="ctr">
              <a:lnSpc>
                <a:spcPct val="85000"/>
              </a:lnSpc>
              <a:spcBef>
                <a:spcPct val="15000"/>
              </a:spcBef>
              <a:buClr>
                <a:schemeClr val="tx2"/>
              </a:buClr>
              <a:buSzPct val="95000"/>
            </a:pPr>
            <a:r>
              <a:rPr lang="en-US" altLang="zh-CN" sz="1600" dirty="0" smtClean="0">
                <a:latin typeface="+mj-lt"/>
                <a:cs typeface="Arial" charset="0"/>
              </a:rPr>
              <a:t>Cost center</a:t>
            </a:r>
            <a:endParaRPr lang="en-US" sz="1600" dirty="0">
              <a:latin typeface="+mj-lt"/>
              <a:cs typeface="Arial" charset="0"/>
            </a:endParaRPr>
          </a:p>
        </p:txBody>
      </p:sp>
      <p:sp>
        <p:nvSpPr>
          <p:cNvPr id="147" name="Text Box 71"/>
          <p:cNvSpPr txBox="1">
            <a:spLocks noChangeArrowheads="1"/>
          </p:cNvSpPr>
          <p:nvPr/>
        </p:nvSpPr>
        <p:spPr bwMode="black">
          <a:xfrm>
            <a:off x="4752975" y="5770744"/>
            <a:ext cx="1885950" cy="301621"/>
          </a:xfrm>
          <a:prstGeom prst="rect">
            <a:avLst/>
          </a:prstGeom>
          <a:noFill/>
          <a:ln w="9525">
            <a:noFill/>
            <a:miter lim="800000"/>
            <a:headEnd/>
            <a:tailEnd/>
          </a:ln>
        </p:spPr>
        <p:txBody>
          <a:bodyPr anchor="ctr">
            <a:spAutoFit/>
          </a:bodyPr>
          <a:lstStyle/>
          <a:p>
            <a:pPr algn="ctr">
              <a:lnSpc>
                <a:spcPct val="85000"/>
              </a:lnSpc>
              <a:spcBef>
                <a:spcPct val="15000"/>
              </a:spcBef>
              <a:buClr>
                <a:schemeClr val="tx2"/>
              </a:buClr>
              <a:buSzPct val="95000"/>
            </a:pPr>
            <a:r>
              <a:rPr lang="en-US" sz="1600" dirty="0" smtClean="0">
                <a:cs typeface="Arial" charset="0"/>
              </a:rPr>
              <a:t>Business Enabler</a:t>
            </a:r>
            <a:endParaRPr lang="en-US" sz="1600" dirty="0">
              <a:cs typeface="Arial" charset="0"/>
            </a:endParaRPr>
          </a:p>
        </p:txBody>
      </p:sp>
      <p:sp>
        <p:nvSpPr>
          <p:cNvPr id="148" name="Text Box 72"/>
          <p:cNvSpPr txBox="1">
            <a:spLocks noChangeArrowheads="1"/>
          </p:cNvSpPr>
          <p:nvPr/>
        </p:nvSpPr>
        <p:spPr bwMode="black">
          <a:xfrm>
            <a:off x="6810375" y="5775675"/>
            <a:ext cx="1984375" cy="301621"/>
          </a:xfrm>
          <a:prstGeom prst="rect">
            <a:avLst/>
          </a:prstGeom>
          <a:noFill/>
          <a:ln w="9525">
            <a:noFill/>
            <a:miter lim="800000"/>
            <a:headEnd/>
            <a:tailEnd/>
          </a:ln>
        </p:spPr>
        <p:txBody>
          <a:bodyPr anchor="ctr">
            <a:spAutoFit/>
          </a:bodyPr>
          <a:lstStyle/>
          <a:p>
            <a:pPr algn="ctr">
              <a:lnSpc>
                <a:spcPct val="85000"/>
              </a:lnSpc>
              <a:spcBef>
                <a:spcPct val="15000"/>
              </a:spcBef>
              <a:buClr>
                <a:schemeClr val="tx2"/>
              </a:buClr>
              <a:buSzPct val="95000"/>
            </a:pPr>
            <a:r>
              <a:rPr lang="en-US" sz="1600" dirty="0" smtClean="0">
                <a:cs typeface="Arial" charset="0"/>
              </a:rPr>
              <a:t>Strategic Asset</a:t>
            </a:r>
            <a:endParaRPr lang="en-US" sz="1600" dirty="0">
              <a:cs typeface="Arial" charset="0"/>
            </a:endParaRPr>
          </a:p>
        </p:txBody>
      </p:sp>
      <p:pic>
        <p:nvPicPr>
          <p:cNvPr id="149" name="Picture 73" descr="basic"/>
          <p:cNvPicPr>
            <a:picLocks noChangeAspect="1" noChangeArrowheads="1"/>
          </p:cNvPicPr>
          <p:nvPr/>
        </p:nvPicPr>
        <p:blipFill>
          <a:blip r:embed="rId12" cstate="print"/>
          <a:srcRect/>
          <a:stretch>
            <a:fillRect/>
          </a:stretch>
        </p:blipFill>
        <p:spPr bwMode="auto">
          <a:xfrm>
            <a:off x="860425" y="6177313"/>
            <a:ext cx="885825" cy="504825"/>
          </a:xfrm>
          <a:prstGeom prst="rect">
            <a:avLst/>
          </a:prstGeom>
          <a:noFill/>
          <a:ln w="9525">
            <a:noFill/>
            <a:miter lim="800000"/>
            <a:headEnd/>
            <a:tailEnd/>
          </a:ln>
        </p:spPr>
      </p:pic>
      <p:pic>
        <p:nvPicPr>
          <p:cNvPr id="150" name="Picture 74" descr="dynamic"/>
          <p:cNvPicPr>
            <a:picLocks noChangeAspect="1" noChangeArrowheads="1"/>
          </p:cNvPicPr>
          <p:nvPr/>
        </p:nvPicPr>
        <p:blipFill>
          <a:blip r:embed="rId13" cstate="print"/>
          <a:srcRect/>
          <a:stretch>
            <a:fillRect/>
          </a:stretch>
        </p:blipFill>
        <p:spPr bwMode="auto">
          <a:xfrm>
            <a:off x="7148513" y="6177313"/>
            <a:ext cx="1276350" cy="504825"/>
          </a:xfrm>
          <a:prstGeom prst="rect">
            <a:avLst/>
          </a:prstGeom>
          <a:noFill/>
          <a:ln w="9525">
            <a:noFill/>
            <a:miter lim="800000"/>
            <a:headEnd/>
            <a:tailEnd/>
          </a:ln>
        </p:spPr>
      </p:pic>
      <p:pic>
        <p:nvPicPr>
          <p:cNvPr id="151" name="Picture 75" descr="standardized"/>
          <p:cNvPicPr>
            <a:picLocks noChangeAspect="1" noChangeArrowheads="1"/>
          </p:cNvPicPr>
          <p:nvPr/>
        </p:nvPicPr>
        <p:blipFill>
          <a:blip r:embed="rId14" cstate="print"/>
          <a:srcRect/>
          <a:stretch>
            <a:fillRect/>
          </a:stretch>
        </p:blipFill>
        <p:spPr bwMode="auto">
          <a:xfrm>
            <a:off x="2614613" y="6177313"/>
            <a:ext cx="1800225" cy="504825"/>
          </a:xfrm>
          <a:prstGeom prst="rect">
            <a:avLst/>
          </a:prstGeom>
          <a:noFill/>
          <a:ln w="9525">
            <a:noFill/>
            <a:miter lim="800000"/>
            <a:headEnd/>
            <a:tailEnd/>
          </a:ln>
        </p:spPr>
      </p:pic>
      <p:pic>
        <p:nvPicPr>
          <p:cNvPr id="152" name="Picture 76" descr="advanced"/>
          <p:cNvPicPr>
            <a:picLocks noChangeAspect="1" noChangeArrowheads="1"/>
          </p:cNvPicPr>
          <p:nvPr/>
        </p:nvPicPr>
        <p:blipFill>
          <a:blip r:embed="rId15" cstate="print"/>
          <a:srcRect/>
          <a:stretch>
            <a:fillRect/>
          </a:stretch>
        </p:blipFill>
        <p:spPr bwMode="auto">
          <a:xfrm>
            <a:off x="4949825" y="6177313"/>
            <a:ext cx="1485900"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childTnLst>
                                </p:cTn>
                              </p:par>
                              <p:par>
                                <p:cTn id="8" presetID="10" presetClass="entr" presetSubtype="0" fill="hold" nodeType="withEffect">
                                  <p:stCondLst>
                                    <p:cond delay="0"/>
                                  </p:stCondLst>
                                  <p:childTnLst>
                                    <p:set>
                                      <p:cBhvr>
                                        <p:cTn id="9" dur="1" fill="hold">
                                          <p:stCondLst>
                                            <p:cond delay="0"/>
                                          </p:stCondLst>
                                        </p:cTn>
                                        <p:tgtEl>
                                          <p:spTgt spid="149"/>
                                        </p:tgtEl>
                                        <p:attrNameLst>
                                          <p:attrName>style.visibility</p:attrName>
                                        </p:attrNameLst>
                                      </p:cBhvr>
                                      <p:to>
                                        <p:strVal val="visible"/>
                                      </p:to>
                                    </p:set>
                                    <p:animEffect transition="in" filter="fade">
                                      <p:cBhvr>
                                        <p:cTn id="10" dur="1000"/>
                                        <p:tgtEl>
                                          <p:spTgt spid="149"/>
                                        </p:tgtEl>
                                      </p:cBhvr>
                                    </p:animEffect>
                                  </p:childTnLst>
                                </p:cTn>
                              </p:par>
                              <p:par>
                                <p:cTn id="11" presetID="10" presetClass="entr" presetSubtype="0" fill="hold" nodeType="withEffect">
                                  <p:stCondLst>
                                    <p:cond delay="0"/>
                                  </p:stCondLst>
                                  <p:childTnLst>
                                    <p:set>
                                      <p:cBhvr>
                                        <p:cTn id="12" dur="1" fill="hold">
                                          <p:stCondLst>
                                            <p:cond delay="0"/>
                                          </p:stCondLst>
                                        </p:cTn>
                                        <p:tgtEl>
                                          <p:spTgt spid="151"/>
                                        </p:tgtEl>
                                        <p:attrNameLst>
                                          <p:attrName>style.visibility</p:attrName>
                                        </p:attrNameLst>
                                      </p:cBhvr>
                                      <p:to>
                                        <p:strVal val="visible"/>
                                      </p:to>
                                    </p:set>
                                    <p:animEffect transition="in" filter="fade">
                                      <p:cBhvr>
                                        <p:cTn id="13" dur="1000"/>
                                        <p:tgtEl>
                                          <p:spTgt spid="151"/>
                                        </p:tgtEl>
                                      </p:cBhvr>
                                    </p:animEffect>
                                  </p:childTnLst>
                                </p:cTn>
                              </p:par>
                              <p:par>
                                <p:cTn id="14" presetID="10" presetClass="entr" presetSubtype="0" fill="hold" nodeType="withEffect">
                                  <p:stCondLst>
                                    <p:cond delay="0"/>
                                  </p:stCondLst>
                                  <p:childTnLst>
                                    <p:set>
                                      <p:cBhvr>
                                        <p:cTn id="15" dur="1" fill="hold">
                                          <p:stCondLst>
                                            <p:cond delay="0"/>
                                          </p:stCondLst>
                                        </p:cTn>
                                        <p:tgtEl>
                                          <p:spTgt spid="152"/>
                                        </p:tgtEl>
                                        <p:attrNameLst>
                                          <p:attrName>style.visibility</p:attrName>
                                        </p:attrNameLst>
                                      </p:cBhvr>
                                      <p:to>
                                        <p:strVal val="visible"/>
                                      </p:to>
                                    </p:set>
                                    <p:animEffect transition="in" filter="fade">
                                      <p:cBhvr>
                                        <p:cTn id="16" dur="1000"/>
                                        <p:tgtEl>
                                          <p:spTgt spid="152"/>
                                        </p:tgtEl>
                                      </p:cBhvr>
                                    </p:animEffect>
                                  </p:childTnLst>
                                </p:cTn>
                              </p:par>
                              <p:par>
                                <p:cTn id="17" presetID="10" presetClass="entr" presetSubtype="0" fill="hold" nodeType="withEffect">
                                  <p:stCondLst>
                                    <p:cond delay="0"/>
                                  </p:stCondLst>
                                  <p:childTnLst>
                                    <p:set>
                                      <p:cBhvr>
                                        <p:cTn id="18" dur="1" fill="hold">
                                          <p:stCondLst>
                                            <p:cond delay="0"/>
                                          </p:stCondLst>
                                        </p:cTn>
                                        <p:tgtEl>
                                          <p:spTgt spid="150"/>
                                        </p:tgtEl>
                                        <p:attrNameLst>
                                          <p:attrName>style.visibility</p:attrName>
                                        </p:attrNameLst>
                                      </p:cBhvr>
                                      <p:to>
                                        <p:strVal val="visible"/>
                                      </p:to>
                                    </p:set>
                                    <p:animEffect transition="in" filter="fade">
                                      <p:cBhvr>
                                        <p:cTn id="19" dur="1000"/>
                                        <p:tgtEl>
                                          <p:spTgt spid="15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500"/>
                                        <p:tgtEl>
                                          <p:spTgt spid="8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500"/>
                                        <p:tgtEl>
                                          <p:spTgt spid="8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Effect transition="in" filter="fade">
                                      <p:cBhvr>
                                        <p:cTn id="28" dur="500"/>
                                        <p:tgtEl>
                                          <p:spTgt spid="8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fade">
                                      <p:cBhvr>
                                        <p:cTn id="31" dur="500"/>
                                        <p:tgtEl>
                                          <p:spTgt spid="82"/>
                                        </p:tgtEl>
                                      </p:cBhvr>
                                    </p:animEffect>
                                  </p:childTnLst>
                                </p:cTn>
                              </p:par>
                            </p:childTnLst>
                          </p:cTn>
                        </p:par>
                        <p:par>
                          <p:cTn id="32" fill="hold">
                            <p:stCondLst>
                              <p:cond delay="1000"/>
                            </p:stCondLst>
                            <p:childTnLst>
                              <p:par>
                                <p:cTn id="33" presetID="47" presetClass="entr" presetSubtype="0" fill="hold" grpId="0" nodeType="afterEffect">
                                  <p:stCondLst>
                                    <p:cond delay="0"/>
                                  </p:stCondLst>
                                  <p:childTnLst>
                                    <p:set>
                                      <p:cBhvr>
                                        <p:cTn id="34" dur="1" fill="hold">
                                          <p:stCondLst>
                                            <p:cond delay="0"/>
                                          </p:stCondLst>
                                        </p:cTn>
                                        <p:tgtEl>
                                          <p:spTgt spid="145"/>
                                        </p:tgtEl>
                                        <p:attrNameLst>
                                          <p:attrName>style.visibility</p:attrName>
                                        </p:attrNameLst>
                                      </p:cBhvr>
                                      <p:to>
                                        <p:strVal val="visible"/>
                                      </p:to>
                                    </p:set>
                                    <p:animEffect transition="in" filter="fade">
                                      <p:cBhvr>
                                        <p:cTn id="35" dur="1000"/>
                                        <p:tgtEl>
                                          <p:spTgt spid="145"/>
                                        </p:tgtEl>
                                      </p:cBhvr>
                                    </p:animEffect>
                                    <p:anim calcmode="lin" valueType="num">
                                      <p:cBhvr>
                                        <p:cTn id="36" dur="1000" fill="hold"/>
                                        <p:tgtEl>
                                          <p:spTgt spid="145"/>
                                        </p:tgtEl>
                                        <p:attrNameLst>
                                          <p:attrName>ppt_x</p:attrName>
                                        </p:attrNameLst>
                                      </p:cBhvr>
                                      <p:tavLst>
                                        <p:tav tm="0">
                                          <p:val>
                                            <p:strVal val="#ppt_x"/>
                                          </p:val>
                                        </p:tav>
                                        <p:tav tm="100000">
                                          <p:val>
                                            <p:strVal val="#ppt_x"/>
                                          </p:val>
                                        </p:tav>
                                      </p:tavLst>
                                    </p:anim>
                                    <p:anim calcmode="lin" valueType="num">
                                      <p:cBhvr>
                                        <p:cTn id="37" dur="1000" fill="hold"/>
                                        <p:tgtEl>
                                          <p:spTgt spid="145"/>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46"/>
                                        </p:tgtEl>
                                        <p:attrNameLst>
                                          <p:attrName>style.visibility</p:attrName>
                                        </p:attrNameLst>
                                      </p:cBhvr>
                                      <p:to>
                                        <p:strVal val="visible"/>
                                      </p:to>
                                    </p:set>
                                    <p:animEffect transition="in" filter="fade">
                                      <p:cBhvr>
                                        <p:cTn id="40" dur="1000"/>
                                        <p:tgtEl>
                                          <p:spTgt spid="146"/>
                                        </p:tgtEl>
                                      </p:cBhvr>
                                    </p:animEffect>
                                    <p:anim calcmode="lin" valueType="num">
                                      <p:cBhvr>
                                        <p:cTn id="41" dur="1000" fill="hold"/>
                                        <p:tgtEl>
                                          <p:spTgt spid="146"/>
                                        </p:tgtEl>
                                        <p:attrNameLst>
                                          <p:attrName>ppt_x</p:attrName>
                                        </p:attrNameLst>
                                      </p:cBhvr>
                                      <p:tavLst>
                                        <p:tav tm="0">
                                          <p:val>
                                            <p:strVal val="#ppt_x"/>
                                          </p:val>
                                        </p:tav>
                                        <p:tav tm="100000">
                                          <p:val>
                                            <p:strVal val="#ppt_x"/>
                                          </p:val>
                                        </p:tav>
                                      </p:tavLst>
                                    </p:anim>
                                    <p:anim calcmode="lin" valueType="num">
                                      <p:cBhvr>
                                        <p:cTn id="42" dur="1000" fill="hold"/>
                                        <p:tgtEl>
                                          <p:spTgt spid="146"/>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47"/>
                                        </p:tgtEl>
                                        <p:attrNameLst>
                                          <p:attrName>style.visibility</p:attrName>
                                        </p:attrNameLst>
                                      </p:cBhvr>
                                      <p:to>
                                        <p:strVal val="visible"/>
                                      </p:to>
                                    </p:set>
                                    <p:animEffect transition="in" filter="fade">
                                      <p:cBhvr>
                                        <p:cTn id="45" dur="1000"/>
                                        <p:tgtEl>
                                          <p:spTgt spid="147"/>
                                        </p:tgtEl>
                                      </p:cBhvr>
                                    </p:animEffect>
                                    <p:anim calcmode="lin" valueType="num">
                                      <p:cBhvr>
                                        <p:cTn id="46" dur="1000" fill="hold"/>
                                        <p:tgtEl>
                                          <p:spTgt spid="147"/>
                                        </p:tgtEl>
                                        <p:attrNameLst>
                                          <p:attrName>ppt_x</p:attrName>
                                        </p:attrNameLst>
                                      </p:cBhvr>
                                      <p:tavLst>
                                        <p:tav tm="0">
                                          <p:val>
                                            <p:strVal val="#ppt_x"/>
                                          </p:val>
                                        </p:tav>
                                        <p:tav tm="100000">
                                          <p:val>
                                            <p:strVal val="#ppt_x"/>
                                          </p:val>
                                        </p:tav>
                                      </p:tavLst>
                                    </p:anim>
                                    <p:anim calcmode="lin" valueType="num">
                                      <p:cBhvr>
                                        <p:cTn id="47" dur="1000" fill="hold"/>
                                        <p:tgtEl>
                                          <p:spTgt spid="147"/>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148"/>
                                        </p:tgtEl>
                                        <p:attrNameLst>
                                          <p:attrName>style.visibility</p:attrName>
                                        </p:attrNameLst>
                                      </p:cBhvr>
                                      <p:to>
                                        <p:strVal val="visible"/>
                                      </p:to>
                                    </p:set>
                                    <p:animEffect transition="in" filter="fade">
                                      <p:cBhvr>
                                        <p:cTn id="50" dur="1000"/>
                                        <p:tgtEl>
                                          <p:spTgt spid="148"/>
                                        </p:tgtEl>
                                      </p:cBhvr>
                                    </p:animEffect>
                                    <p:anim calcmode="lin" valueType="num">
                                      <p:cBhvr>
                                        <p:cTn id="51" dur="1000" fill="hold"/>
                                        <p:tgtEl>
                                          <p:spTgt spid="148"/>
                                        </p:tgtEl>
                                        <p:attrNameLst>
                                          <p:attrName>ppt_x</p:attrName>
                                        </p:attrNameLst>
                                      </p:cBhvr>
                                      <p:tavLst>
                                        <p:tav tm="0">
                                          <p:val>
                                            <p:strVal val="#ppt_x"/>
                                          </p:val>
                                        </p:tav>
                                        <p:tav tm="100000">
                                          <p:val>
                                            <p:strVal val="#ppt_x"/>
                                          </p:val>
                                        </p:tav>
                                      </p:tavLst>
                                    </p:anim>
                                    <p:anim calcmode="lin" valueType="num">
                                      <p:cBhvr>
                                        <p:cTn id="52" dur="1000" fill="hold"/>
                                        <p:tgtEl>
                                          <p:spTgt spid="14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fade">
                                      <p:cBhvr>
                                        <p:cTn id="55" dur="1000"/>
                                        <p:tgtEl>
                                          <p:spTgt spid="90"/>
                                        </p:tgtEl>
                                      </p:cBhvr>
                                    </p:animEffect>
                                    <p:anim calcmode="lin" valueType="num">
                                      <p:cBhvr>
                                        <p:cTn id="56" dur="1000" fill="hold"/>
                                        <p:tgtEl>
                                          <p:spTgt spid="90"/>
                                        </p:tgtEl>
                                        <p:attrNameLst>
                                          <p:attrName>ppt_x</p:attrName>
                                        </p:attrNameLst>
                                      </p:cBhvr>
                                      <p:tavLst>
                                        <p:tav tm="0">
                                          <p:val>
                                            <p:strVal val="#ppt_x"/>
                                          </p:val>
                                        </p:tav>
                                        <p:tav tm="100000">
                                          <p:val>
                                            <p:strVal val="#ppt_x"/>
                                          </p:val>
                                        </p:tav>
                                      </p:tavLst>
                                    </p:anim>
                                    <p:anim calcmode="lin" valueType="num">
                                      <p:cBhvr>
                                        <p:cTn id="57" dur="1000" fill="hold"/>
                                        <p:tgtEl>
                                          <p:spTgt spid="9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fade">
                                      <p:cBhvr>
                                        <p:cTn id="60" dur="1000"/>
                                        <p:tgtEl>
                                          <p:spTgt spid="89"/>
                                        </p:tgtEl>
                                      </p:cBhvr>
                                    </p:animEffect>
                                    <p:anim calcmode="lin" valueType="num">
                                      <p:cBhvr>
                                        <p:cTn id="61" dur="1000" fill="hold"/>
                                        <p:tgtEl>
                                          <p:spTgt spid="89"/>
                                        </p:tgtEl>
                                        <p:attrNameLst>
                                          <p:attrName>ppt_x</p:attrName>
                                        </p:attrNameLst>
                                      </p:cBhvr>
                                      <p:tavLst>
                                        <p:tav tm="0">
                                          <p:val>
                                            <p:strVal val="#ppt_x"/>
                                          </p:val>
                                        </p:tav>
                                        <p:tav tm="100000">
                                          <p:val>
                                            <p:strVal val="#ppt_x"/>
                                          </p:val>
                                        </p:tav>
                                      </p:tavLst>
                                    </p:anim>
                                    <p:anim calcmode="lin" valueType="num">
                                      <p:cBhvr>
                                        <p:cTn id="62" dur="1000" fill="hold"/>
                                        <p:tgtEl>
                                          <p:spTgt spid="8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88"/>
                                        </p:tgtEl>
                                        <p:attrNameLst>
                                          <p:attrName>style.visibility</p:attrName>
                                        </p:attrNameLst>
                                      </p:cBhvr>
                                      <p:to>
                                        <p:strVal val="visible"/>
                                      </p:to>
                                    </p:set>
                                    <p:animEffect transition="in" filter="fade">
                                      <p:cBhvr>
                                        <p:cTn id="65" dur="1000"/>
                                        <p:tgtEl>
                                          <p:spTgt spid="88"/>
                                        </p:tgtEl>
                                      </p:cBhvr>
                                    </p:animEffect>
                                    <p:anim calcmode="lin" valueType="num">
                                      <p:cBhvr>
                                        <p:cTn id="66" dur="1000" fill="hold"/>
                                        <p:tgtEl>
                                          <p:spTgt spid="88"/>
                                        </p:tgtEl>
                                        <p:attrNameLst>
                                          <p:attrName>ppt_x</p:attrName>
                                        </p:attrNameLst>
                                      </p:cBhvr>
                                      <p:tavLst>
                                        <p:tav tm="0">
                                          <p:val>
                                            <p:strVal val="#ppt_x"/>
                                          </p:val>
                                        </p:tav>
                                        <p:tav tm="100000">
                                          <p:val>
                                            <p:strVal val="#ppt_x"/>
                                          </p:val>
                                        </p:tav>
                                      </p:tavLst>
                                    </p:anim>
                                    <p:anim calcmode="lin" valueType="num">
                                      <p:cBhvr>
                                        <p:cTn id="67" dur="1000" fill="hold"/>
                                        <p:tgtEl>
                                          <p:spTgt spid="88"/>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fade">
                                      <p:cBhvr>
                                        <p:cTn id="70" dur="1000"/>
                                        <p:tgtEl>
                                          <p:spTgt spid="87"/>
                                        </p:tgtEl>
                                      </p:cBhvr>
                                    </p:animEffect>
                                    <p:anim calcmode="lin" valueType="num">
                                      <p:cBhvr>
                                        <p:cTn id="71" dur="1000" fill="hold"/>
                                        <p:tgtEl>
                                          <p:spTgt spid="87"/>
                                        </p:tgtEl>
                                        <p:attrNameLst>
                                          <p:attrName>ppt_x</p:attrName>
                                        </p:attrNameLst>
                                      </p:cBhvr>
                                      <p:tavLst>
                                        <p:tav tm="0">
                                          <p:val>
                                            <p:strVal val="#ppt_x"/>
                                          </p:val>
                                        </p:tav>
                                        <p:tav tm="100000">
                                          <p:val>
                                            <p:strVal val="#ppt_x"/>
                                          </p:val>
                                        </p:tav>
                                      </p:tavLst>
                                    </p:anim>
                                    <p:anim calcmode="lin" valueType="num">
                                      <p:cBhvr>
                                        <p:cTn id="72" dur="1000" fill="hold"/>
                                        <p:tgtEl>
                                          <p:spTgt spid="87"/>
                                        </p:tgtEl>
                                        <p:attrNameLst>
                                          <p:attrName>ppt_y</p:attrName>
                                        </p:attrNameLst>
                                      </p:cBhvr>
                                      <p:tavLst>
                                        <p:tav tm="0">
                                          <p:val>
                                            <p:strVal val="#ppt_y+.1"/>
                                          </p:val>
                                        </p:tav>
                                        <p:tav tm="100000">
                                          <p:val>
                                            <p:strVal val="#ppt_y"/>
                                          </p:val>
                                        </p:tav>
                                      </p:tavLst>
                                    </p:anim>
                                  </p:childTnLst>
                                </p:cTn>
                              </p:par>
                            </p:childTnLst>
                          </p:cTn>
                        </p:par>
                        <p:par>
                          <p:cTn id="73" fill="hold">
                            <p:stCondLst>
                              <p:cond delay="2000"/>
                            </p:stCondLst>
                            <p:childTnLst>
                              <p:par>
                                <p:cTn id="74" presetID="10" presetClass="entr" presetSubtype="0"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83" grpId="0" animBg="1"/>
      <p:bldP spid="87" grpId="0"/>
      <p:bldP spid="88" grpId="0"/>
      <p:bldP spid="89" grpId="0"/>
      <p:bldP spid="90" grpId="0"/>
      <p:bldP spid="145" grpId="0"/>
      <p:bldP spid="146" grpId="0"/>
      <p:bldP spid="147" grpId="0"/>
      <p:bldP spid="1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143000"/>
          </a:xfrm>
        </p:spPr>
        <p:txBody>
          <a:bodyPr>
            <a:normAutofit/>
          </a:bodyPr>
          <a:lstStyle/>
          <a:p>
            <a:r>
              <a:rPr lang="zh-CN" altLang="en-US" sz="4800" dirty="0" smtClean="0"/>
              <a:t>我们所面临的挑战</a:t>
            </a:r>
            <a:endParaRPr lang="zh-CN" altLang="en-US" sz="4800" dirty="0"/>
          </a:p>
        </p:txBody>
      </p:sp>
      <p:sp>
        <p:nvSpPr>
          <p:cNvPr id="3" name="内容占位符 2"/>
          <p:cNvSpPr>
            <a:spLocks noGrp="1"/>
          </p:cNvSpPr>
          <p:nvPr>
            <p:ph idx="1"/>
          </p:nvPr>
        </p:nvSpPr>
        <p:spPr/>
        <p:txBody>
          <a:bodyPr>
            <a:normAutofit/>
          </a:bodyPr>
          <a:lstStyle/>
          <a:p>
            <a:r>
              <a:rPr lang="zh-CN" altLang="en-US" dirty="0" smtClean="0">
                <a:latin typeface="微软雅黑" pitchFamily="34" charset="-122"/>
                <a:ea typeface="微软雅黑" pitchFamily="34" charset="-122"/>
              </a:rPr>
              <a:t>怎样设计一个框架来支持应用</a:t>
            </a:r>
            <a:r>
              <a:rPr lang="en-US" dirty="0" smtClean="0">
                <a:latin typeface="微软雅黑" pitchFamily="34" charset="-122"/>
                <a:ea typeface="微软雅黑" pitchFamily="34" charset="-122"/>
              </a:rPr>
              <a:t>  </a:t>
            </a:r>
          </a:p>
          <a:p>
            <a:r>
              <a:rPr lang="zh-CN" altLang="en-US" dirty="0" smtClean="0">
                <a:latin typeface="微软雅黑" pitchFamily="34" charset="-122"/>
                <a:ea typeface="微软雅黑" pitchFamily="34" charset="-122"/>
              </a:rPr>
              <a:t>怎样改善用户体验</a:t>
            </a:r>
            <a:endParaRPr 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怎样支持跨网络域的互操作性</a:t>
            </a:r>
            <a:r>
              <a:rPr lang="en-US" dirty="0" smtClean="0">
                <a:latin typeface="微软雅黑" pitchFamily="34" charset="-122"/>
                <a:ea typeface="微软雅黑" pitchFamily="34" charset="-122"/>
              </a:rPr>
              <a:t> </a:t>
            </a:r>
          </a:p>
          <a:p>
            <a:r>
              <a:rPr lang="zh-CN" altLang="en-US" dirty="0" smtClean="0">
                <a:latin typeface="微软雅黑" pitchFamily="34" charset="-122"/>
                <a:ea typeface="微软雅黑" pitchFamily="34" charset="-122"/>
              </a:rPr>
              <a:t>怎样支持动态业务的灵活扩展</a:t>
            </a:r>
            <a:endParaRPr 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怎样提供高性能的应用</a:t>
            </a:r>
            <a:endParaRPr 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怎样保证网路和应用的安全性</a:t>
            </a:r>
            <a:endParaRPr 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怎样支持商业业务的成长</a:t>
            </a:r>
            <a:endParaRPr 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怎样保证可靠性和高可用性</a:t>
            </a: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zh-CN" altLang="en-US" sz="4400" dirty="0" smtClean="0"/>
              <a:t>架构设计的目标</a:t>
            </a:r>
            <a:endParaRPr lang="en-US" altLang="en-US" sz="4400" dirty="0"/>
          </a:p>
        </p:txBody>
      </p:sp>
      <p:sp>
        <p:nvSpPr>
          <p:cNvPr id="3" name="Content Placeholder 2"/>
          <p:cNvSpPr>
            <a:spLocks noGrp="1"/>
          </p:cNvSpPr>
          <p:nvPr>
            <p:ph idx="1"/>
          </p:nvPr>
        </p:nvSpPr>
        <p:spPr/>
        <p:txBody>
          <a:bodyPr>
            <a:normAutofit fontScale="92500"/>
          </a:bodyPr>
          <a:lstStyle/>
          <a:p>
            <a:r>
              <a:rPr lang="zh-CN" altLang="en-US" dirty="0" smtClean="0">
                <a:latin typeface="+mn-ea"/>
              </a:rPr>
              <a:t>掌握用户事例</a:t>
            </a:r>
            <a:r>
              <a:rPr lang="en-US" altLang="zh-CN" dirty="0" smtClean="0">
                <a:latin typeface="+mn-ea"/>
              </a:rPr>
              <a:t>(use case)</a:t>
            </a:r>
            <a:r>
              <a:rPr lang="zh-CN" altLang="en-US" dirty="0" smtClean="0">
                <a:latin typeface="+mn-ea"/>
              </a:rPr>
              <a:t>、提供一个连接业务需求与技术实现之间的桥梁</a:t>
            </a:r>
            <a:r>
              <a:rPr lang="en-US" dirty="0" smtClean="0">
                <a:latin typeface="+mn-ea"/>
              </a:rPr>
              <a:t>,</a:t>
            </a:r>
            <a:r>
              <a:rPr lang="zh-CN" altLang="en-US" dirty="0" smtClean="0">
                <a:latin typeface="+mn-ea"/>
              </a:rPr>
              <a:t>并找出实现用户事例的软件和</a:t>
            </a:r>
            <a:r>
              <a:rPr lang="en-US" altLang="zh-CN" dirty="0" smtClean="0">
                <a:latin typeface="+mn-ea"/>
              </a:rPr>
              <a:t>IT</a:t>
            </a:r>
            <a:r>
              <a:rPr lang="zh-CN" altLang="en-US" dirty="0" smtClean="0">
                <a:latin typeface="+mn-ea"/>
              </a:rPr>
              <a:t>基础架构方案</a:t>
            </a:r>
            <a:endParaRPr lang="en-US" altLang="zh-CN" dirty="0" smtClean="0">
              <a:latin typeface="+mn-ea"/>
            </a:endParaRPr>
          </a:p>
          <a:p>
            <a:pPr lvl="1"/>
            <a:r>
              <a:rPr lang="en-US" dirty="0" smtClean="0">
                <a:latin typeface="+mn-ea"/>
              </a:rPr>
              <a:t>Building a bridge between business requirements and technical requirements by understanding use cases, and then finding ways to implement those use cases in the software and the infrastructure</a:t>
            </a:r>
          </a:p>
          <a:p>
            <a:r>
              <a:rPr lang="zh-CN" altLang="en-US" dirty="0" smtClean="0">
                <a:latin typeface="+mn-ea"/>
              </a:rPr>
              <a:t>定义一个节构化的解决方案以满足全部的技术和运维需求</a:t>
            </a:r>
            <a:r>
              <a:rPr lang="en-US" dirty="0" smtClean="0">
                <a:latin typeface="+mn-ea"/>
              </a:rPr>
              <a:t>, </a:t>
            </a:r>
            <a:r>
              <a:rPr lang="zh-CN" altLang="en-US" dirty="0" smtClean="0">
                <a:latin typeface="+mn-ea"/>
              </a:rPr>
              <a:t>并针对某些需求进行优化，如：性能、安全性、易管理性 </a:t>
            </a:r>
            <a:r>
              <a:rPr lang="en-US" altLang="zh-CN" dirty="0" smtClean="0">
                <a:latin typeface="+mn-ea"/>
              </a:rPr>
              <a:t>…</a:t>
            </a:r>
          </a:p>
          <a:p>
            <a:pPr lvl="1"/>
            <a:r>
              <a:rPr lang="en-US" dirty="0" smtClean="0">
                <a:latin typeface="+mn-ea"/>
              </a:rPr>
              <a:t>Defining a structured solution that meets all of the technical and operational requirements, while optimizing common quality attributes such as performance, security, and manageability</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8229600" cy="1143000"/>
          </a:xfrm>
        </p:spPr>
        <p:txBody>
          <a:bodyPr>
            <a:normAutofit/>
          </a:bodyPr>
          <a:lstStyle/>
          <a:p>
            <a:r>
              <a:rPr lang="zh-CN" altLang="en-US" sz="4800" dirty="0" smtClean="0"/>
              <a:t>解决方案架构设计策略</a:t>
            </a:r>
            <a:endParaRPr lang="zh-CN" altLang="en-US" sz="4800" dirty="0"/>
          </a:p>
        </p:txBody>
      </p:sp>
      <p:sp>
        <p:nvSpPr>
          <p:cNvPr id="3" name="内容占位符 2"/>
          <p:cNvSpPr>
            <a:spLocks noGrp="1"/>
          </p:cNvSpPr>
          <p:nvPr>
            <p:ph idx="1"/>
          </p:nvPr>
        </p:nvSpPr>
        <p:spPr/>
        <p:txBody>
          <a:bodyPr>
            <a:normAutofit lnSpcReduction="10000"/>
          </a:bodyPr>
          <a:lstStyle/>
          <a:p>
            <a:r>
              <a:rPr lang="zh-CN" altLang="en-US" sz="2800" dirty="0" smtClean="0">
                <a:latin typeface="微软雅黑" pitchFamily="34" charset="-122"/>
                <a:ea typeface="微软雅黑" pitchFamily="34" charset="-122"/>
              </a:rPr>
              <a:t>减少实现所需的开销和时间</a:t>
            </a:r>
            <a:r>
              <a:rPr lang="en-US" sz="2800" dirty="0" smtClean="0">
                <a:latin typeface="微软雅黑" pitchFamily="34" charset="-122"/>
                <a:ea typeface="微软雅黑" pitchFamily="34" charset="-122"/>
              </a:rPr>
              <a:t> </a:t>
            </a:r>
          </a:p>
          <a:p>
            <a:r>
              <a:rPr lang="zh-CN" altLang="en-US" sz="2800" dirty="0" smtClean="0">
                <a:latin typeface="微软雅黑" pitchFamily="34" charset="-122"/>
                <a:ea typeface="微软雅黑" pitchFamily="34" charset="-122"/>
              </a:rPr>
              <a:t>用松散耦合方式实现服务的集成</a:t>
            </a:r>
            <a:endParaRPr lang="en-US" sz="2800" dirty="0" smtClean="0">
              <a:latin typeface="微软雅黑" pitchFamily="34" charset="-122"/>
              <a:ea typeface="微软雅黑" pitchFamily="34" charset="-122"/>
            </a:endParaRPr>
          </a:p>
          <a:p>
            <a:r>
              <a:rPr lang="zh-CN" altLang="en-US" sz="2800" dirty="0" smtClean="0">
                <a:latin typeface="微软雅黑" pitchFamily="34" charset="-122"/>
                <a:ea typeface="微软雅黑" pitchFamily="34" charset="-122"/>
              </a:rPr>
              <a:t>做到可配置、可自适应</a:t>
            </a:r>
            <a:r>
              <a:rPr lang="zh-CN" altLang="en-US" sz="2800" b="1" dirty="0" smtClean="0"/>
              <a:t> </a:t>
            </a:r>
            <a:r>
              <a:rPr lang="zh-CN" altLang="en-US" sz="2800" dirty="0" smtClean="0">
                <a:latin typeface="微软雅黑" pitchFamily="34" charset="-122"/>
                <a:ea typeface="微软雅黑" pitchFamily="34" charset="-122"/>
              </a:rPr>
              <a:t>、可扩展、可靠、可管理</a:t>
            </a:r>
            <a:r>
              <a:rPr lang="en-US" sz="2800" dirty="0" smtClean="0">
                <a:latin typeface="微软雅黑" pitchFamily="34" charset="-122"/>
                <a:ea typeface="微软雅黑" pitchFamily="34" charset="-122"/>
              </a:rPr>
              <a:t> </a:t>
            </a:r>
          </a:p>
          <a:p>
            <a:r>
              <a:rPr lang="zh-CN" altLang="en-US" sz="2800" dirty="0" smtClean="0">
                <a:latin typeface="微软雅黑" pitchFamily="34" charset="-122"/>
                <a:ea typeface="微软雅黑" pitchFamily="34" charset="-122"/>
              </a:rPr>
              <a:t>敏捷开发、测试驱动</a:t>
            </a:r>
            <a:r>
              <a:rPr lang="en-US" sz="2800" dirty="0" smtClean="0">
                <a:latin typeface="微软雅黑" pitchFamily="34" charset="-122"/>
                <a:ea typeface="微软雅黑" pitchFamily="34" charset="-122"/>
              </a:rPr>
              <a:t> </a:t>
            </a:r>
          </a:p>
          <a:p>
            <a:r>
              <a:rPr lang="zh-CN" altLang="en-US" sz="2800" dirty="0" smtClean="0">
                <a:latin typeface="微软雅黑" pitchFamily="34" charset="-122"/>
                <a:ea typeface="微软雅黑" pitchFamily="34" charset="-122"/>
              </a:rPr>
              <a:t>复用高效的设计模式</a:t>
            </a:r>
            <a:endParaRPr lang="en-US" sz="2800" dirty="0" smtClean="0">
              <a:latin typeface="微软雅黑" pitchFamily="34" charset="-122"/>
              <a:ea typeface="微软雅黑" pitchFamily="34" charset="-122"/>
            </a:endParaRPr>
          </a:p>
          <a:p>
            <a:pPr lvl="1"/>
            <a:r>
              <a:rPr lang="zh-CN" altLang="en-US" sz="2200" dirty="0" smtClean="0">
                <a:latin typeface="微软雅黑" pitchFamily="34" charset="-122"/>
                <a:ea typeface="微软雅黑" pitchFamily="34" charset="-122"/>
              </a:rPr>
              <a:t>分层架构</a:t>
            </a:r>
            <a:endParaRPr lang="en-US" sz="2200" dirty="0" smtClean="0">
              <a:latin typeface="微软雅黑" pitchFamily="34" charset="-122"/>
              <a:ea typeface="微软雅黑" pitchFamily="34" charset="-122"/>
            </a:endParaRPr>
          </a:p>
          <a:p>
            <a:pPr lvl="1"/>
            <a:r>
              <a:rPr lang="en-US" sz="2200" dirty="0" smtClean="0">
                <a:latin typeface="微软雅黑" pitchFamily="34" charset="-122"/>
                <a:ea typeface="微软雅黑" pitchFamily="34" charset="-122"/>
              </a:rPr>
              <a:t>SOA</a:t>
            </a:r>
          </a:p>
          <a:p>
            <a:pPr lvl="1"/>
            <a:r>
              <a:rPr lang="en-US" sz="2200" dirty="0" smtClean="0">
                <a:latin typeface="微软雅黑" pitchFamily="34" charset="-122"/>
                <a:ea typeface="微软雅黑" pitchFamily="34" charset="-122"/>
              </a:rPr>
              <a:t>ESB</a:t>
            </a:r>
          </a:p>
          <a:p>
            <a:pPr lvl="1"/>
            <a:r>
              <a:rPr lang="zh-CN" altLang="en-US" sz="2200" dirty="0" smtClean="0">
                <a:latin typeface="微软雅黑" pitchFamily="34" charset="-122"/>
                <a:ea typeface="微软雅黑" pitchFamily="34" charset="-122"/>
              </a:rPr>
              <a:t>虚拟化</a:t>
            </a:r>
            <a:endParaRPr lang="en-US" sz="2200" dirty="0" smtClean="0">
              <a:latin typeface="微软雅黑" pitchFamily="34" charset="-122"/>
              <a:ea typeface="微软雅黑" pitchFamily="34" charset="-122"/>
            </a:endParaRPr>
          </a:p>
          <a:p>
            <a:pPr lvl="1"/>
            <a:r>
              <a:rPr lang="zh-CN" altLang="en-US" sz="2200" dirty="0" smtClean="0">
                <a:latin typeface="微软雅黑" pitchFamily="34" charset="-122"/>
                <a:ea typeface="微软雅黑" pitchFamily="34" charset="-122"/>
              </a:rPr>
              <a:t>云服务</a:t>
            </a:r>
            <a:endParaRPr lang="en-US" dirty="0" smtClean="0">
              <a:latin typeface="微软雅黑" pitchFamily="34" charset="-122"/>
              <a:ea typeface="微软雅黑" pitchFamily="34" charset="-122"/>
            </a:endParaRPr>
          </a:p>
          <a:p>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67512"/>
          </a:xfrm>
        </p:spPr>
        <p:txBody>
          <a:bodyPr>
            <a:noAutofit/>
          </a:bodyPr>
          <a:lstStyle/>
          <a:p>
            <a:r>
              <a:rPr lang="zh-CN" altLang="en-US" sz="4400" dirty="0" smtClean="0"/>
              <a:t>典型的应用架构</a:t>
            </a:r>
            <a:endParaRPr lang="en-US" altLang="en-US" sz="4400" dirty="0"/>
          </a:p>
        </p:txBody>
      </p:sp>
      <p:pic>
        <p:nvPicPr>
          <p:cNvPr id="4098" name="Picture 2"/>
          <p:cNvPicPr>
            <a:picLocks noGrp="1" noChangeAspect="1" noChangeArrowheads="1"/>
          </p:cNvPicPr>
          <p:nvPr>
            <p:ph idx="1"/>
          </p:nvPr>
        </p:nvPicPr>
        <p:blipFill>
          <a:blip r:embed="rId3" cstate="print"/>
          <a:srcRect/>
          <a:stretch>
            <a:fillRect/>
          </a:stretch>
        </p:blipFill>
        <p:spPr>
          <a:xfrm>
            <a:off x="761999" y="1143001"/>
            <a:ext cx="7167587" cy="5447366"/>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1316</Words>
  <Application>Microsoft Office PowerPoint</Application>
  <PresentationFormat>全屏显示(4:3)</PresentationFormat>
  <Paragraphs>255</Paragraphs>
  <Slides>29</Slides>
  <Notes>29</Notes>
  <HiddenSlides>0</HiddenSlides>
  <MMClips>0</MMClips>
  <ScaleCrop>false</ScaleCrop>
  <HeadingPairs>
    <vt:vector size="4" baseType="variant">
      <vt:variant>
        <vt:lpstr>主题</vt:lpstr>
      </vt:variant>
      <vt:variant>
        <vt:i4>1</vt:i4>
      </vt:variant>
      <vt:variant>
        <vt:lpstr>幻灯片标题</vt:lpstr>
      </vt:variant>
      <vt:variant>
        <vt:i4>29</vt:i4>
      </vt:variant>
    </vt:vector>
  </HeadingPairs>
  <TitlesOfParts>
    <vt:vector size="30" baseType="lpstr">
      <vt:lpstr>Office 主题</vt:lpstr>
      <vt:lpstr>幻灯片 1</vt:lpstr>
      <vt:lpstr>面向动态业务的解决方案架构</vt:lpstr>
      <vt:lpstr>演讲内容：</vt:lpstr>
      <vt:lpstr>IT 的挑战 关键在于与众不同</vt:lpstr>
      <vt:lpstr>企业架构优化</vt:lpstr>
      <vt:lpstr>我们所面临的挑战</vt:lpstr>
      <vt:lpstr>架构设计的目标</vt:lpstr>
      <vt:lpstr>解决方案架构设计策略</vt:lpstr>
      <vt:lpstr>典型的应用架构</vt:lpstr>
      <vt:lpstr>常用的架构类型</vt:lpstr>
      <vt:lpstr>松散耦合设计 For Dynamic</vt:lpstr>
      <vt:lpstr>分层架构</vt:lpstr>
      <vt:lpstr>分层架构 For Dynamic</vt:lpstr>
      <vt:lpstr>SOA架构</vt:lpstr>
      <vt:lpstr>面向服务 (SOA) 的架构风格</vt:lpstr>
      <vt:lpstr>服务 从紧密耦合的对象到松散耦合的服务</vt:lpstr>
      <vt:lpstr>SOA For Dynamic</vt:lpstr>
      <vt:lpstr>幻灯片 18</vt:lpstr>
      <vt:lpstr>消息总线 (ESB)架构风格</vt:lpstr>
      <vt:lpstr>ESB for Dynamic</vt:lpstr>
      <vt:lpstr>虚拟化</vt:lpstr>
      <vt:lpstr>虚拟化 For Dynamic</vt:lpstr>
      <vt:lpstr>云计算</vt:lpstr>
      <vt:lpstr>云服务 For Dynamic</vt:lpstr>
      <vt:lpstr>总结</vt:lpstr>
      <vt:lpstr>疑问和解答</vt:lpstr>
      <vt:lpstr>幻灯片 27</vt:lpstr>
      <vt:lpstr>幻灯片 28</vt:lpstr>
      <vt:lpstr>专家问答区 (F4) 本课程结束后，我将在接下来的70分钟内于4层专家问答区与您交流答疑</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2009-10-29T02:44:33Z</dcterms:created>
  <dcterms:modified xsi:type="dcterms:W3CDTF">2009-10-29T02:44:42Z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