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2"/>
  </p:notesMasterIdLst>
  <p:sldIdLst>
    <p:sldId id="256" r:id="rId3"/>
    <p:sldId id="257" r:id="rId4"/>
    <p:sldId id="259" r:id="rId5"/>
    <p:sldId id="261" r:id="rId6"/>
    <p:sldId id="263" r:id="rId7"/>
    <p:sldId id="265" r:id="rId8"/>
    <p:sldId id="268" r:id="rId9"/>
    <p:sldId id="269" r:id="rId10"/>
    <p:sldId id="271" r:id="rId11"/>
    <p:sldId id="272" r:id="rId12"/>
    <p:sldId id="274" r:id="rId13"/>
    <p:sldId id="276" r:id="rId14"/>
    <p:sldId id="278" r:id="rId15"/>
    <p:sldId id="280" r:id="rId16"/>
    <p:sldId id="282" r:id="rId17"/>
    <p:sldId id="284" r:id="rId18"/>
    <p:sldId id="287" r:id="rId19"/>
    <p:sldId id="288" r:id="rId20"/>
    <p:sldId id="290" r:id="rId21"/>
    <p:sldId id="292" r:id="rId22"/>
    <p:sldId id="294" r:id="rId23"/>
    <p:sldId id="296" r:id="rId24"/>
    <p:sldId id="298" r:id="rId25"/>
    <p:sldId id="300" r:id="rId26"/>
    <p:sldId id="301" r:id="rId27"/>
    <p:sldId id="303" r:id="rId28"/>
    <p:sldId id="305" r:id="rId29"/>
    <p:sldId id="306" r:id="rId30"/>
    <p:sldId id="307" r:id="rId31"/>
    <p:sldId id="308" r:id="rId32"/>
    <p:sldId id="309" r:id="rId33"/>
    <p:sldId id="311" r:id="rId34"/>
    <p:sldId id="312" r:id="rId35"/>
    <p:sldId id="313" r:id="rId36"/>
    <p:sldId id="315" r:id="rId37"/>
    <p:sldId id="317" r:id="rId38"/>
    <p:sldId id="320" r:id="rId39"/>
    <p:sldId id="322" r:id="rId40"/>
    <p:sldId id="323"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0737" autoAdjust="0"/>
  </p:normalViewPr>
  <p:slideViewPr>
    <p:cSldViewPr>
      <p:cViewPr varScale="1">
        <p:scale>
          <a:sx n="46" d="100"/>
          <a:sy n="46" d="100"/>
        </p:scale>
        <p:origin x="-1128"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07/7/12/main" xmlns="" val="275146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7AB58-D8BB-45BB-8809-8372B80CE9E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245AEE-59B2-42FA-94CB-74953155385A}"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Char char="•"/>
            </a:pPr>
            <a:endParaRPr lang="zh-CN" altLang="en-US" dirty="0"/>
          </a:p>
        </p:txBody>
      </p:sp>
      <p:sp>
        <p:nvSpPr>
          <p:cNvPr id="4" name="灯片编号占位符 3"/>
          <p:cNvSpPr>
            <a:spLocks noGrp="1"/>
          </p:cNvSpPr>
          <p:nvPr>
            <p:ph type="sldNum" sz="quarter" idx="10"/>
          </p:nvPr>
        </p:nvSpPr>
        <p:spPr/>
        <p:txBody>
          <a:bodyPr/>
          <a:lstStyle/>
          <a:p>
            <a:fld id="{E3245AEE-59B2-42FA-94CB-74953155385A}"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245AEE-59B2-42FA-94CB-74953155385A}"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6A9B0-F9F2-4116-A616-4BAF0B21443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6A9B0-F9F2-4116-A616-4BAF0B21443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245AEE-59B2-42FA-94CB-74953155385A}"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A6DD7B3-11C7-4D38-AF63-16762A41BEE1}"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7AB58-D8BB-45BB-8809-8372B80CE9E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27AB58-D8BB-45BB-8809-8372B80CE9E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D3C805-48B8-4082-A622-95F99ADD66A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6A9B0-F9F2-4116-A616-4BAF0B21443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6A9B0-F9F2-4116-A616-4BAF0B21443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50D3C805-48B8-4082-A622-95F99ADD66A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D3C805-48B8-4082-A622-95F99ADD66A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7AB58-D8BB-45BB-8809-8372B80CE9E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96261-CCB0-49CD-90F7-E2D31C6DC91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6A9B0-F9F2-4116-A616-4BAF0B21443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7AB58-D8BB-45BB-8809-8372B80CE9E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96261-CCB0-49CD-90F7-E2D31C6DC91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4" y="8684927"/>
            <a:ext cx="2971800" cy="457512"/>
          </a:xfrm>
          <a:prstGeom prst="rect">
            <a:avLst/>
          </a:prstGeom>
          <a:noFill/>
          <a:ln w="9525">
            <a:noFill/>
            <a:miter lim="800000"/>
            <a:headEnd/>
            <a:tailEnd/>
          </a:ln>
        </p:spPr>
        <p:txBody>
          <a:bodyPr lIns="90569" tIns="45285" rIns="90569" bIns="45285" anchor="b"/>
          <a:lstStyle/>
          <a:p>
            <a:pPr algn="r"/>
            <a:fld id="{DC783EC5-CEBE-4E34-875A-FD205598DFB8}" type="slidenum">
              <a:rPr lang="en-US" sz="1200"/>
              <a:pPr algn="r"/>
              <a:t>3</a:t>
            </a:fld>
            <a:endParaRPr lang="en-US" sz="1200" dirty="0"/>
          </a:p>
        </p:txBody>
      </p:sp>
      <p:sp>
        <p:nvSpPr>
          <p:cNvPr id="56323" name="Shape 1"/>
          <p:cNvSpPr>
            <a:spLocks noGrp="1" noRot="1" noChangeAspect="1" noTextEdit="1"/>
          </p:cNvSpPr>
          <p:nvPr>
            <p:ph type="sldImg"/>
          </p:nvPr>
        </p:nvSpPr>
        <p:spPr>
          <a:noFill/>
          <a:ln cap="flat" algn="ctr">
            <a:headEnd type="none" w="med" len="med"/>
            <a:tailEnd type="none" w="med" len="med"/>
          </a:ln>
        </p:spPr>
      </p:sp>
      <p:sp>
        <p:nvSpPr>
          <p:cNvPr id="56324" name="Shape 2"/>
          <p:cNvSpPr>
            <a:spLocks noGrp="1"/>
          </p:cNvSpPr>
          <p:nvPr>
            <p:ph type="body" idx="1"/>
          </p:nvPr>
        </p:nvSpPr>
        <p:spPr>
          <a:noFill/>
          <a:ln/>
        </p:spPr>
        <p:txBody>
          <a:bodyPr lIns="88875" tIns="44438" rIns="88875" bIns="44438"/>
          <a:lstStyle/>
          <a:p>
            <a:pPr marL="226423" indent="-226423"/>
            <a:endParaRPr lang="en-US" dirty="0" smtClean="0"/>
          </a:p>
        </p:txBody>
      </p:sp>
      <p:sp>
        <p:nvSpPr>
          <p:cNvPr id="56325" name="Shape 3"/>
          <p:cNvSpPr txBox="1">
            <a:spLocks noGrp="1"/>
          </p:cNvSpPr>
          <p:nvPr/>
        </p:nvSpPr>
        <p:spPr bwMode="auto">
          <a:xfrm>
            <a:off x="3884614" y="8684927"/>
            <a:ext cx="2971800" cy="457512"/>
          </a:xfrm>
          <a:prstGeom prst="rect">
            <a:avLst/>
          </a:prstGeom>
          <a:noFill/>
          <a:ln w="9525">
            <a:noFill/>
            <a:miter lim="800000"/>
            <a:headEnd/>
            <a:tailEnd/>
          </a:ln>
        </p:spPr>
        <p:txBody>
          <a:bodyPr lIns="88875" tIns="44438" rIns="88875" bIns="44438" anchor="b"/>
          <a:lstStyle/>
          <a:p>
            <a:pPr algn="r" defTabSz="888396"/>
            <a:fld id="{A028A738-AEA2-4F52-8CA6-0D624E19FA5C}" type="slidenum">
              <a:rPr lang="en-US" sz="1200"/>
              <a:pPr algn="r" defTabSz="888396"/>
              <a:t>3</a:t>
            </a:fld>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7AB58-D8BB-45BB-8809-8372B80CE9E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7AB58-D8BB-45BB-8809-8372B80CE9E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lnSpc>
                <a:spcPct val="90000"/>
              </a:lnSpc>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lnSpc>
                <a:spcPct val="90000"/>
              </a:lnSpc>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7AB58-D8BB-45BB-8809-8372B80CE9E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6A9B0-F9F2-4116-A616-4BAF0B21443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7AB58-D8BB-45BB-8809-8372B80CE9E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7AB58-D8BB-45BB-8809-8372B80CE9E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rme 44033"/>
          <p:cNvSpPr>
            <a:spLocks noGrp="1" noChangeArrowheads="1"/>
          </p:cNvSpPr>
          <p:nvPr>
            <p:ph type="dt" sz="quarter" idx="1"/>
          </p:nvPr>
        </p:nvSpPr>
        <p:spPr>
          <a:ln algn="ctr"/>
        </p:spPr>
        <p:txBody>
          <a:bodyPr/>
          <a:lstStyle/>
          <a:p>
            <a:pPr>
              <a:defRPr/>
            </a:pPr>
            <a:fld id="{32EB4AB1-5E90-4675-A272-D6EEBF4D1943}" type="datetime8">
              <a:rPr lang="en-US" smtClean="0"/>
              <a:pPr>
                <a:defRPr/>
              </a:pPr>
              <a:t>10/29/2009 10:25 AM</a:t>
            </a:fld>
            <a:endParaRPr lang="en-US" smtClean="0"/>
          </a:p>
        </p:txBody>
      </p:sp>
      <p:sp>
        <p:nvSpPr>
          <p:cNvPr id="50179" name="Forme 44034"/>
          <p:cNvSpPr>
            <a:spLocks noGrp="1" noChangeArrowheads="1"/>
          </p:cNvSpPr>
          <p:nvPr>
            <p:ph type="ftr" sz="quarter" idx="4"/>
          </p:nvPr>
        </p:nvSpPr>
        <p:spPr>
          <a:noFill/>
          <a:ln algn="ctr"/>
        </p:spPr>
        <p:txBody>
          <a:bodyPr/>
          <a:lstStyle/>
          <a:p>
            <a:r>
              <a:rPr lang="en-US" smtClean="0">
                <a:latin typeface="Arial" charset="0"/>
                <a:cs typeface="Arial" charset="0"/>
              </a:rPr>
              <a:t>© 2004 Microsoft Corporation. All rights reserved.</a:t>
            </a:r>
            <a:endParaRPr lang="fr-FR" smtClean="0">
              <a:latin typeface="Arial" charset="0"/>
              <a:cs typeface="Arial" charset="0"/>
            </a:endParaRPr>
          </a:p>
          <a:p>
            <a:r>
              <a:rPr lang="en-US" smtClean="0">
                <a:latin typeface="Arial" charset="0"/>
                <a:cs typeface="Arial" charset="0"/>
              </a:rPr>
              <a:t>This presentation is for informational purposes only. Microsoft makes no warranties, express or implied, in this summary.</a:t>
            </a:r>
          </a:p>
        </p:txBody>
      </p:sp>
      <p:sp>
        <p:nvSpPr>
          <p:cNvPr id="59396" name="Forme 44035"/>
          <p:cNvSpPr>
            <a:spLocks noGrp="1" noChangeArrowheads="1"/>
          </p:cNvSpPr>
          <p:nvPr>
            <p:ph type="sldNum" sz="quarter" idx="5"/>
          </p:nvPr>
        </p:nvSpPr>
        <p:spPr/>
        <p:txBody>
          <a:bodyPr/>
          <a:lstStyle/>
          <a:p>
            <a:pPr>
              <a:defRPr/>
            </a:pPr>
            <a:fld id="{E412ED84-0F57-45B8-AA95-AD51DCE111CC}" type="slidenum">
              <a:rPr lang="en-US" smtClean="0"/>
              <a:pPr>
                <a:defRPr/>
              </a:pPr>
              <a:t>4</a:t>
            </a:fld>
            <a:endParaRPr lang="en-US" smtClean="0"/>
          </a:p>
        </p:txBody>
      </p:sp>
      <p:sp>
        <p:nvSpPr>
          <p:cNvPr id="50181" name="Rectangle 43011"/>
          <p:cNvSpPr>
            <a:spLocks noGrp="1" noRot="1" noChangeAspect="1" noChangeArrowheads="1" noTextEdit="1"/>
          </p:cNvSpPr>
          <p:nvPr>
            <p:ph type="sldImg"/>
          </p:nvPr>
        </p:nvSpPr>
        <p:spPr>
          <a:ln cap="flat">
            <a:headEnd type="none" w="med" len="med"/>
            <a:tailEnd type="none" w="med" len="med"/>
          </a:ln>
        </p:spPr>
      </p:sp>
      <p:sp>
        <p:nvSpPr>
          <p:cNvPr id="50182" name="Rectangle 43012"/>
          <p:cNvSpPr>
            <a:spLocks noGrp="1" noChangeArrowheads="1"/>
          </p:cNvSpPr>
          <p:nvPr>
            <p:ph type="body" idx="1"/>
          </p:nvPr>
        </p:nvSpPr>
        <p:spPr>
          <a:noFill/>
          <a:ln/>
        </p:spPr>
        <p:txBody>
          <a:bodyPr/>
          <a:lstStyle/>
          <a:p>
            <a:pPr eaLnBrk="1" hangingPunct="1"/>
            <a:endParaRPr lang="en-GB"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2EAC65-FABD-4E2B-B43D-79286C831729}" type="slidenum">
              <a:rPr lang="en-US"/>
              <a:pPr fontAlgn="base">
                <a:spcBef>
                  <a:spcPct val="0"/>
                </a:spcBef>
                <a:spcAft>
                  <a:spcPct val="0"/>
                </a:spcAft>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lvl="0" eaLnBrk="1" hangingPunct="1">
              <a:lnSpc>
                <a:spcPct val="90000"/>
              </a:lnSpc>
              <a:buFont typeface="Arial" pitchFamily="34" charset="0"/>
              <a:buNone/>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D96A9B0-F9F2-4116-A616-4BAF0B21443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D96A9B0-F9F2-4116-A616-4BAF0B21443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D96A9B0-F9F2-4116-A616-4BAF0B21443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文本占位符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Click here to edit</a:t>
            </a:r>
            <a:endParaRPr lang="zh-CN" alt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sz="half" idx="1" hasCustomPrompt="1"/>
          </p:nvPr>
        </p:nvSpPr>
        <p:spPr>
          <a:xfrm>
            <a:off x="457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内容占位符 3"/>
          <p:cNvSpPr>
            <a:spLocks noGrp="1"/>
          </p:cNvSpPr>
          <p:nvPr>
            <p:ph sz="half" idx="2" hasCustomPrompt="1"/>
          </p:nvPr>
        </p:nvSpPr>
        <p:spPr>
          <a:xfrm>
            <a:off x="4648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baseline="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3575050" y="273050"/>
            <a:ext cx="5111750" cy="5853113"/>
          </a:xfrm>
          <a:prstGeom prst="rect">
            <a:avLst/>
          </a:prstGeom>
        </p:spPr>
        <p:txBody>
          <a:bodyPr/>
          <a:lstStyle>
            <a:lvl1pPr>
              <a:buClr>
                <a:schemeClr val="accent1"/>
              </a:buClr>
              <a:buFont typeface="Wingdings" pitchFamily="2" charset="2"/>
              <a:buChar char="l"/>
              <a:defRPr sz="3200">
                <a:solidFill>
                  <a:schemeClr val="accent1"/>
                </a:solidFill>
              </a:defRPr>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baseline="0"/>
            </a:lvl3pPr>
            <a:lvl4pPr>
              <a:buClr>
                <a:schemeClr val="bg1">
                  <a:lumMod val="65000"/>
                </a:schemeClr>
              </a:buClr>
              <a:buFont typeface="Wingdings" pitchFamily="2" charset="2"/>
              <a:buChar char="l"/>
              <a:defRPr sz="2000" baseline="0"/>
            </a:lvl4pPr>
            <a:lvl5pPr>
              <a:buClr>
                <a:schemeClr val="bg1">
                  <a:lumMod val="65000"/>
                </a:schemeClr>
              </a:buClr>
              <a:buFont typeface="Wingdings" pitchFamily="2" charset="2"/>
              <a:buChar char="l"/>
              <a:defRPr sz="2000" baseline="0"/>
            </a:lvl5pPr>
            <a:lvl6pPr>
              <a:defRPr sz="2000"/>
            </a:lvl6pPr>
            <a:lvl7pPr>
              <a:defRPr sz="2000"/>
            </a:lvl7pPr>
            <a:lvl8pPr>
              <a:defRPr sz="2000"/>
            </a:lvl8pPr>
            <a:lvl9pPr>
              <a:defRPr sz="20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文本占位符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图片占位符 2"/>
          <p:cNvSpPr>
            <a:spLocks noGrp="1"/>
          </p:cNvSpPr>
          <p:nvPr>
            <p:ph type="pic" idx="1" hasCustomPrompt="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Picture</a:t>
            </a:r>
            <a:endParaRPr lang="zh-CN" altLang="en-US" dirty="0"/>
          </a:p>
        </p:txBody>
      </p:sp>
      <p:sp>
        <p:nvSpPr>
          <p:cNvPr id="4" name="文本占位符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baseline="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74638"/>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65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1750199" y="425215"/>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8" name="TextBox 7"/>
          <p:cNvSpPr txBox="1"/>
          <p:nvPr userDrawn="1"/>
        </p:nvSpPr>
        <p:spPr>
          <a:xfrm>
            <a:off x="785786" y="1857364"/>
            <a:ext cx="7715304" cy="2862322"/>
          </a:xfrm>
          <a:prstGeom prst="rect">
            <a:avLst/>
          </a:prstGeom>
          <a:noFill/>
        </p:spPr>
        <p:txBody>
          <a:bodyPr wrap="square" rtlCol="0">
            <a:spAutoFit/>
          </a:bodyPr>
          <a:lstStyle/>
          <a:p>
            <a:pPr algn="just">
              <a:buClr>
                <a:schemeClr val="tx1">
                  <a:lumMod val="95000"/>
                </a:schemeClr>
              </a:buClr>
              <a:buFont typeface="Wingdings" pitchFamily="2" charset="2"/>
              <a:buChar char="l"/>
            </a:pPr>
            <a:r>
              <a:rPr lang="en-US" altLang="zh-CN" sz="2000" dirty="0" smtClean="0"/>
              <a:t> </a:t>
            </a:r>
            <a:r>
              <a:rPr lang="en-US" altLang="zh-CN" sz="2000" dirty="0" smtClean="0">
                <a:solidFill>
                  <a:srgbClr val="FF0000"/>
                </a:solidFill>
              </a:rPr>
              <a:t>This template is for the use of the native English speaker</a:t>
            </a:r>
            <a:r>
              <a:rPr lang="en-US" altLang="zh-CN" sz="2000" baseline="0" dirty="0" smtClean="0">
                <a:solidFill>
                  <a:srgbClr val="FF0000"/>
                </a:solidFill>
              </a:rPr>
              <a:t> ONLY. Please follow the Chinese template if you can write your slide by Chinese.</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a:t>
            </a:r>
            <a:r>
              <a:rPr lang="en-US" altLang="zh-CN" sz="2000" baseline="0" dirty="0" smtClean="0">
                <a:solidFill>
                  <a:srgbClr val="FFFF00"/>
                </a:solidFill>
              </a:rPr>
              <a:t>This template is designed using Office PowerPoint 2007. The charts and graphics can be edited with PowerPoint 2007, but not with PowerPoint 2003</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This template uses the Calibri font family which is a standard font included with Windows.</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6" name="TextBox 5"/>
          <p:cNvSpPr txBox="1"/>
          <p:nvPr userDrawn="1"/>
        </p:nvSpPr>
        <p:spPr>
          <a:xfrm>
            <a:off x="785786" y="928670"/>
            <a:ext cx="7715304" cy="5693866"/>
          </a:xfrm>
          <a:prstGeom prst="rect">
            <a:avLst/>
          </a:prstGeom>
          <a:noFill/>
        </p:spPr>
        <p:txBody>
          <a:bodyPr wrap="square" rtlCol="0">
            <a:spAutoFit/>
          </a:bodyPr>
          <a:lstStyle/>
          <a:p>
            <a:pPr eaLnBrk="1" hangingPunct="1">
              <a:lnSpc>
                <a:spcPct val="100000"/>
              </a:lnSpc>
              <a:spcBef>
                <a:spcPts val="250"/>
              </a:spcBef>
              <a:buFontTx/>
              <a:buNone/>
            </a:pPr>
            <a:r>
              <a:rPr lang="en-US" altLang="zh-CN" sz="1800" b="1" dirty="0" smtClean="0">
                <a:solidFill>
                  <a:srgbClr val="FFFF00"/>
                </a:solidFill>
                <a:ea typeface="宋体" pitchFamily="2" charset="-122"/>
              </a:rPr>
              <a:t>When you edit your slide, please follow:</a:t>
            </a:r>
          </a:p>
          <a:p>
            <a:pPr lvl="1" eaLnBrk="1" hangingPunct="1">
              <a:lnSpc>
                <a:spcPct val="100000"/>
              </a:lnSpc>
              <a:spcBef>
                <a:spcPts val="250"/>
              </a:spcBef>
              <a:buFontTx/>
              <a:buBlip>
                <a:blip r:embed="rId2"/>
              </a:buBlip>
            </a:pPr>
            <a:r>
              <a:rPr lang="en-US" altLang="zh-CN" sz="1400" dirty="0" smtClean="0">
                <a:ea typeface="宋体" pitchFamily="2" charset="-122"/>
              </a:rPr>
              <a:t>Apply template – backgrounds, PPT object color (as time allows), positioning and specified font </a:t>
            </a:r>
          </a:p>
          <a:p>
            <a:pPr lvl="1" eaLnBrk="1" hangingPunct="1">
              <a:lnSpc>
                <a:spcPct val="100000"/>
              </a:lnSpc>
              <a:spcBef>
                <a:spcPts val="250"/>
              </a:spcBef>
              <a:buFontTx/>
              <a:buBlip>
                <a:blip r:embed="rId2"/>
              </a:buBlip>
            </a:pPr>
            <a:r>
              <a:rPr lang="en-US" altLang="zh-CN" sz="1400" dirty="0" smtClean="0">
                <a:ea typeface="宋体" pitchFamily="2" charset="-122"/>
              </a:rPr>
              <a:t>Remove any non-template logos and graphics from the walk-in slide </a:t>
            </a:r>
          </a:p>
          <a:p>
            <a:pPr lvl="1" eaLnBrk="1" hangingPunct="1">
              <a:lnSpc>
                <a:spcPct val="100000"/>
              </a:lnSpc>
              <a:spcBef>
                <a:spcPts val="250"/>
              </a:spcBef>
              <a:buFontTx/>
              <a:buBlip>
                <a:blip r:embed="rId2"/>
              </a:buBlip>
            </a:pPr>
            <a:r>
              <a:rPr lang="en-US" altLang="zh-CN" sz="1400" dirty="0" smtClean="0">
                <a:ea typeface="宋体" pitchFamily="2" charset="-122"/>
              </a:rPr>
              <a:t>Set titles to Title Case and correct widows (widows = single word spilling over to a new line)</a:t>
            </a:r>
          </a:p>
          <a:p>
            <a:pPr lvl="1" eaLnBrk="1" hangingPunct="1">
              <a:lnSpc>
                <a:spcPct val="100000"/>
              </a:lnSpc>
              <a:spcBef>
                <a:spcPts val="250"/>
              </a:spcBef>
              <a:buFontTx/>
              <a:buBlip>
                <a:blip r:embed="rId2"/>
              </a:buBlip>
            </a:pPr>
            <a:r>
              <a:rPr lang="en-US" altLang="zh-CN" sz="1400" dirty="0" smtClean="0">
                <a:ea typeface="宋体" pitchFamily="2" charset="-122"/>
              </a:rPr>
              <a:t>Set subtitles to subtitle color, size, and sentence case </a:t>
            </a:r>
          </a:p>
          <a:p>
            <a:pPr lvl="1" eaLnBrk="1" hangingPunct="1">
              <a:lnSpc>
                <a:spcPct val="100000"/>
              </a:lnSpc>
              <a:spcBef>
                <a:spcPts val="250"/>
              </a:spcBef>
              <a:buFontTx/>
              <a:buBlip>
                <a:blip r:embed="rId2"/>
              </a:buBlip>
            </a:pPr>
            <a:r>
              <a:rPr lang="en-US" altLang="zh-CN" sz="1400" dirty="0" smtClean="0">
                <a:ea typeface="宋体" pitchFamily="2" charset="-122"/>
              </a:rPr>
              <a:t>Correct all type for consistent shadowing </a:t>
            </a:r>
          </a:p>
          <a:p>
            <a:pPr lvl="1" eaLnBrk="1" hangingPunct="1">
              <a:lnSpc>
                <a:spcPct val="100000"/>
              </a:lnSpc>
              <a:spcBef>
                <a:spcPts val="250"/>
              </a:spcBef>
              <a:buFontTx/>
              <a:buBlip>
                <a:blip r:embed="rId2"/>
              </a:buBlip>
            </a:pPr>
            <a:r>
              <a:rPr lang="en-US" altLang="zh-CN" sz="1400" dirty="0" smtClean="0">
                <a:ea typeface="宋体" pitchFamily="2" charset="-122"/>
              </a:rPr>
              <a:t>Set bullets to template </a:t>
            </a:r>
          </a:p>
          <a:p>
            <a:pPr lvl="1" eaLnBrk="1" hangingPunct="1">
              <a:lnSpc>
                <a:spcPct val="100000"/>
              </a:lnSpc>
              <a:spcBef>
                <a:spcPts val="250"/>
              </a:spcBef>
              <a:buFontTx/>
              <a:buBlip>
                <a:blip r:embed="rId2"/>
              </a:buBlip>
            </a:pPr>
            <a:r>
              <a:rPr lang="fr-FR" altLang="zh-CN" sz="1400" dirty="0" smtClean="0">
                <a:ea typeface="宋体" pitchFamily="2" charset="-122"/>
              </a:rPr>
              <a:t>Set software code samples to template code format </a:t>
            </a:r>
            <a:endParaRPr lang="en-US" altLang="zh-CN" sz="1400" dirty="0" smtClean="0">
              <a:ea typeface="宋体" pitchFamily="2" charset="-122"/>
            </a:endParaRPr>
          </a:p>
          <a:p>
            <a:pPr lvl="1" eaLnBrk="1" hangingPunct="1">
              <a:lnSpc>
                <a:spcPct val="100000"/>
              </a:lnSpc>
              <a:spcBef>
                <a:spcPts val="250"/>
              </a:spcBef>
              <a:buFontTx/>
              <a:buBlip>
                <a:blip r:embed="rId2"/>
              </a:buBlip>
            </a:pPr>
            <a:r>
              <a:rPr lang="en-US" altLang="zh-CN" sz="1400" dirty="0" smtClean="0">
                <a:ea typeface="宋体" pitchFamily="2" charset="-122"/>
              </a:rPr>
              <a:t>Replace transition slides with template transition slides </a:t>
            </a:r>
          </a:p>
          <a:p>
            <a:pPr lvl="1" eaLnBrk="1" hangingPunct="1">
              <a:lnSpc>
                <a:spcPct val="100000"/>
              </a:lnSpc>
              <a:spcBef>
                <a:spcPts val="250"/>
              </a:spcBef>
              <a:buFontTx/>
              <a:buBlip>
                <a:blip r:embed="rId2"/>
              </a:buBlip>
            </a:pPr>
            <a:r>
              <a:rPr lang="en-US" altLang="zh-CN" sz="1400" dirty="0" smtClean="0">
                <a:ea typeface="宋体" pitchFamily="2" charset="-122"/>
              </a:rPr>
              <a:t>Correct template application issues if time allows </a:t>
            </a:r>
          </a:p>
          <a:p>
            <a:pPr lvl="1" eaLnBrk="1" hangingPunct="1">
              <a:lnSpc>
                <a:spcPct val="100000"/>
              </a:lnSpc>
              <a:spcBef>
                <a:spcPts val="250"/>
              </a:spcBef>
              <a:buFontTx/>
              <a:buBlip>
                <a:blip r:embed="rId2"/>
              </a:buBlip>
            </a:pPr>
            <a:r>
              <a:rPr lang="en-US" altLang="zh-CN" sz="1400" dirty="0" smtClean="0">
                <a:ea typeface="宋体" pitchFamily="2" charset="-122"/>
              </a:rPr>
              <a:t>Escalate template application issues if no time to fix </a:t>
            </a:r>
          </a:p>
          <a:p>
            <a:pPr lvl="1" eaLnBrk="1" hangingPunct="1">
              <a:lnSpc>
                <a:spcPct val="100000"/>
              </a:lnSpc>
              <a:spcBef>
                <a:spcPts val="250"/>
              </a:spcBef>
              <a:buFontTx/>
              <a:buBlip>
                <a:blip r:embed="rId2"/>
              </a:buBlip>
            </a:pPr>
            <a:r>
              <a:rPr lang="en-US" altLang="zh-CN" sz="1400" dirty="0" smtClean="0">
                <a:ea typeface="宋体" pitchFamily="2" charset="-122"/>
              </a:rPr>
              <a:t>Correct Microsoft product names to follow corporate branding rules</a:t>
            </a:r>
          </a:p>
          <a:p>
            <a:pPr lvl="1" eaLnBrk="1" hangingPunct="1">
              <a:lnSpc>
                <a:spcPct val="100000"/>
              </a:lnSpc>
              <a:spcBef>
                <a:spcPts val="250"/>
              </a:spcBef>
              <a:buFontTx/>
              <a:buBlip>
                <a:blip r:embed="rId2"/>
              </a:buBlip>
            </a:pPr>
            <a:r>
              <a:rPr lang="en-US" altLang="zh-CN" sz="1400" dirty="0" smtClean="0">
                <a:ea typeface="宋体" pitchFamily="2" charset="-122"/>
              </a:rPr>
              <a:t>Remove any images we identify to be unlicensed and escalate to content owner </a:t>
            </a:r>
          </a:p>
          <a:p>
            <a:pPr lvl="1" eaLnBrk="1" hangingPunct="1">
              <a:lnSpc>
                <a:spcPct val="100000"/>
              </a:lnSpc>
              <a:spcBef>
                <a:spcPts val="250"/>
              </a:spcBef>
              <a:buFontTx/>
              <a:buBlip>
                <a:blip r:embed="rId2"/>
              </a:buBlip>
            </a:pPr>
            <a:r>
              <a:rPr lang="en-US" altLang="zh-CN" sz="1400" dirty="0" smtClean="0">
                <a:ea typeface="宋体" pitchFamily="2" charset="-122"/>
              </a:rPr>
              <a:t>Add session code to title slide if not already there</a:t>
            </a:r>
          </a:p>
          <a:p>
            <a:pPr lvl="1" indent="-738188" eaLnBrk="1" hangingPunct="1">
              <a:lnSpc>
                <a:spcPct val="100000"/>
              </a:lnSpc>
              <a:spcBef>
                <a:spcPts val="250"/>
              </a:spcBef>
              <a:buNone/>
            </a:pPr>
            <a:endParaRPr lang="en-US" altLang="zh-CN" sz="1800" b="1" dirty="0" smtClean="0">
              <a:solidFill>
                <a:srgbClr val="FFFF00"/>
              </a:solidFill>
              <a:ea typeface="宋体" pitchFamily="2" charset="-122"/>
            </a:endParaRPr>
          </a:p>
          <a:p>
            <a:pPr lvl="1" indent="-738188" eaLnBrk="1" hangingPunct="1">
              <a:lnSpc>
                <a:spcPct val="100000"/>
              </a:lnSpc>
              <a:spcBef>
                <a:spcPts val="250"/>
              </a:spcBef>
              <a:buNone/>
            </a:pPr>
            <a:r>
              <a:rPr lang="en-US" altLang="zh-CN" sz="1800" b="1" dirty="0" smtClean="0">
                <a:solidFill>
                  <a:srgbClr val="FFFF00"/>
                </a:solidFill>
                <a:ea typeface="宋体" pitchFamily="2" charset="-122"/>
              </a:rPr>
              <a:t>Here are examples of how to use the accent colors for highlighting text:</a:t>
            </a:r>
          </a:p>
          <a:p>
            <a:pPr lvl="1" eaLnBrk="1" hangingPunct="1">
              <a:lnSpc>
                <a:spcPct val="100000"/>
              </a:lnSpc>
              <a:spcBef>
                <a:spcPts val="250"/>
              </a:spcBef>
              <a:buFontTx/>
              <a:buBlip>
                <a:blip r:embed="rId2"/>
              </a:buBlip>
            </a:pPr>
            <a:r>
              <a:rPr lang="en-US" sz="1400" dirty="0" smtClean="0"/>
              <a:t>Call attention by using the </a:t>
            </a:r>
            <a:r>
              <a:rPr lang="en-US" sz="1400" i="1" dirty="0" smtClean="0">
                <a:solidFill>
                  <a:srgbClr val="FF0000"/>
                </a:solidFill>
              </a:rPr>
              <a:t>red with italics</a:t>
            </a:r>
          </a:p>
          <a:p>
            <a:pPr lvl="1" eaLnBrk="1" hangingPunct="1">
              <a:lnSpc>
                <a:spcPct val="100000"/>
              </a:lnSpc>
              <a:spcBef>
                <a:spcPts val="250"/>
              </a:spcBef>
              <a:buFontTx/>
              <a:buBlip>
                <a:blip r:embed="rId2"/>
              </a:buBlip>
            </a:pPr>
            <a:r>
              <a:rPr lang="en-US" sz="1400" u="sng" dirty="0" smtClean="0">
                <a:solidFill>
                  <a:srgbClr val="FFC000"/>
                </a:solidFill>
              </a:rPr>
              <a:t>The orange text can be used in small quantities. Using underlining  increases legibility when printing to a black and white printer.</a:t>
            </a:r>
          </a:p>
          <a:p>
            <a:pPr lvl="1" eaLnBrk="1" hangingPunct="1">
              <a:lnSpc>
                <a:spcPct val="100000"/>
              </a:lnSpc>
              <a:spcBef>
                <a:spcPts val="250"/>
              </a:spcBef>
              <a:buFontTx/>
              <a:buBlip>
                <a:blip r:embed="rId2"/>
              </a:buBlip>
            </a:pPr>
            <a:r>
              <a:rPr lang="en-US" sz="1400" dirty="0" smtClean="0"/>
              <a:t>Five levels of sub-bullets are available</a:t>
            </a:r>
          </a:p>
          <a:p>
            <a:pPr lvl="2" eaLnBrk="1" hangingPunct="1">
              <a:lnSpc>
                <a:spcPct val="100000"/>
              </a:lnSpc>
              <a:spcBef>
                <a:spcPts val="250"/>
              </a:spcBef>
              <a:buFontTx/>
              <a:buBlip>
                <a:blip r:embed="rId2"/>
              </a:buBlip>
            </a:pPr>
            <a:r>
              <a:rPr lang="en-US" sz="1200" dirty="0" smtClean="0"/>
              <a:t>At each level the bullet size and font size and indentation amount changes</a:t>
            </a:r>
          </a:p>
          <a:p>
            <a:pPr lvl="3" eaLnBrk="1" hangingPunct="1">
              <a:lnSpc>
                <a:spcPct val="100000"/>
              </a:lnSpc>
              <a:spcBef>
                <a:spcPts val="250"/>
              </a:spcBef>
              <a:buFontTx/>
              <a:buBlip>
                <a:blip r:embed="rId2"/>
              </a:buBlip>
            </a:pPr>
            <a:r>
              <a:rPr lang="en-US" sz="1000" dirty="0" smtClean="0"/>
              <a:t>The last level is 10pt type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457200" y="4385510"/>
            <a:ext cx="8273302" cy="1203402"/>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wrap="square" lIns="91436" tIns="45718" rIns="91436" bIns="45718">
            <a:spAutoFit/>
          </a:bodyPr>
          <a:lstStyle/>
          <a:p>
            <a:pPr>
              <a:lnSpc>
                <a:spcPct val="90000"/>
              </a:lnSpc>
              <a:spcBef>
                <a:spcPct val="20000"/>
              </a:spcBef>
            </a:pP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a:t>
            </a:r>
          </a:p>
          <a:p>
            <a:pPr marL="577850" indent="-349250">
              <a:lnSpc>
                <a:spcPct val="90000"/>
              </a:lnSpc>
              <a:spcBef>
                <a:spcPct val="20000"/>
              </a:spcBef>
              <a:buBlip>
                <a:blip r:embed="rId2"/>
              </a:buBlip>
            </a:pP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not use photographs unless they come from the Microsoft Media Bank unless you have written authorization of use from the copyright owner when you submit the presentation.   </a:t>
            </a:r>
            <a:endPar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ndParaRPr>
          </a:p>
          <a:p>
            <a:pPr marL="577850" indent="-349250">
              <a:lnSpc>
                <a:spcPct val="90000"/>
              </a:lnSpc>
              <a:spcBef>
                <a:spcPct val="20000"/>
              </a:spcBef>
              <a:buBlip>
                <a:blip r:embed="rId2"/>
              </a:buBlip>
            </a:pP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not use art or media that must be licensed (for example: TV commercials, print advertisements, characters from a movie or TV show) as this will be removed from the final presentation</a:t>
            </a: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a:t>
            </a:r>
          </a:p>
        </p:txBody>
      </p:sp>
      <p:sp>
        <p:nvSpPr>
          <p:cNvPr id="6" name="TextBox 5"/>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7" name="TextBox 6"/>
          <p:cNvSpPr txBox="1"/>
          <p:nvPr userDrawn="1"/>
        </p:nvSpPr>
        <p:spPr>
          <a:xfrm>
            <a:off x="714348" y="1000108"/>
            <a:ext cx="7572428" cy="2931572"/>
          </a:xfrm>
          <a:prstGeom prst="rect">
            <a:avLst/>
          </a:prstGeom>
          <a:noFill/>
        </p:spPr>
        <p:txBody>
          <a:bodyPr wrap="square" rtlCol="0">
            <a:spAutoFit/>
          </a:bodyPr>
          <a:lstStyle/>
          <a:p>
            <a:pPr eaLnBrk="1" hangingPunct="1">
              <a:lnSpc>
                <a:spcPct val="100000"/>
              </a:lnSpc>
              <a:spcBef>
                <a:spcPts val="250"/>
              </a:spcBef>
              <a:buNone/>
            </a:pPr>
            <a:r>
              <a:rPr lang="en-US" altLang="zh-CN" sz="1800" b="1" dirty="0" smtClean="0">
                <a:solidFill>
                  <a:srgbClr val="FFFF00"/>
                </a:solidFill>
                <a:ea typeface="宋体" pitchFamily="2" charset="-122"/>
              </a:rPr>
              <a:t>Before you submit your slide to content owner, please check:</a:t>
            </a:r>
          </a:p>
          <a:p>
            <a:pPr lvl="1" eaLnBrk="1" hangingPunct="1">
              <a:lnSpc>
                <a:spcPct val="100000"/>
              </a:lnSpc>
              <a:spcBef>
                <a:spcPts val="250"/>
              </a:spcBef>
              <a:buFontTx/>
              <a:buBlip>
                <a:blip r:embed="rId3"/>
              </a:buBlip>
            </a:pPr>
            <a:r>
              <a:rPr lang="en-US" altLang="zh-CN" sz="1400" dirty="0" smtClean="0">
                <a:ea typeface="宋体" pitchFamily="2" charset="-122"/>
              </a:rPr>
              <a:t>Correct misspelled words</a:t>
            </a:r>
          </a:p>
          <a:p>
            <a:pPr lvl="1" eaLnBrk="1" hangingPunct="1">
              <a:lnSpc>
                <a:spcPct val="100000"/>
              </a:lnSpc>
              <a:spcBef>
                <a:spcPts val="250"/>
              </a:spcBef>
              <a:buFontTx/>
              <a:buBlip>
                <a:blip r:embed="rId3"/>
              </a:buBlip>
            </a:pPr>
            <a:r>
              <a:rPr lang="en-US" altLang="zh-CN" sz="1400" dirty="0" smtClean="0">
                <a:ea typeface="宋体" pitchFamily="2" charset="-122"/>
              </a:rPr>
              <a:t>Correct grammar of language</a:t>
            </a:r>
          </a:p>
          <a:p>
            <a:pPr lvl="1" eaLnBrk="1" hangingPunct="1">
              <a:lnSpc>
                <a:spcPct val="100000"/>
              </a:lnSpc>
              <a:spcBef>
                <a:spcPts val="250"/>
              </a:spcBef>
              <a:buFontTx/>
              <a:buBlip>
                <a:blip r:embed="rId3"/>
              </a:buBlip>
            </a:pPr>
            <a:r>
              <a:rPr lang="en-US" altLang="zh-CN" sz="1400" dirty="0" smtClean="0">
                <a:ea typeface="宋体" pitchFamily="2" charset="-122"/>
              </a:rPr>
              <a:t>Remove all comments from slides </a:t>
            </a:r>
          </a:p>
          <a:p>
            <a:pPr lvl="1" eaLnBrk="1" hangingPunct="1">
              <a:lnSpc>
                <a:spcPct val="100000"/>
              </a:lnSpc>
              <a:spcBef>
                <a:spcPts val="250"/>
              </a:spcBef>
              <a:buFontTx/>
              <a:buBlip>
                <a:blip r:embed="rId3"/>
              </a:buBlip>
            </a:pPr>
            <a:r>
              <a:rPr lang="en-US" altLang="zh-CN" sz="1400" dirty="0" smtClean="0">
                <a:ea typeface="宋体" pitchFamily="2" charset="-122"/>
              </a:rPr>
              <a:t>Remove all hidden slides </a:t>
            </a:r>
          </a:p>
          <a:p>
            <a:pPr lvl="1" eaLnBrk="1" hangingPunct="1">
              <a:lnSpc>
                <a:spcPct val="100000"/>
              </a:lnSpc>
              <a:spcBef>
                <a:spcPts val="250"/>
              </a:spcBef>
              <a:buFontTx/>
              <a:buBlip>
                <a:blip r:embed="rId3"/>
              </a:buBlip>
            </a:pPr>
            <a:r>
              <a:rPr lang="en-US" altLang="zh-CN" sz="1400" dirty="0" smtClean="0">
                <a:ea typeface="宋体" pitchFamily="2" charset="-122"/>
              </a:rPr>
              <a:t>Remove speaker notes </a:t>
            </a:r>
          </a:p>
          <a:p>
            <a:pPr lvl="1" eaLnBrk="1" hangingPunct="1">
              <a:lnSpc>
                <a:spcPct val="100000"/>
              </a:lnSpc>
              <a:spcBef>
                <a:spcPts val="250"/>
              </a:spcBef>
              <a:buFontTx/>
              <a:buBlip>
                <a:blip r:embed="rId3"/>
              </a:buBlip>
            </a:pPr>
            <a:r>
              <a:rPr lang="en-US" altLang="zh-CN" sz="1400" dirty="0" smtClean="0">
                <a:ea typeface="宋体" pitchFamily="2" charset="-122"/>
              </a:rPr>
              <a:t>Correct slides for readability and consistency</a:t>
            </a:r>
          </a:p>
          <a:p>
            <a:pPr lvl="1" eaLnBrk="1" hangingPunct="1">
              <a:lnSpc>
                <a:spcPct val="100000"/>
              </a:lnSpc>
              <a:spcBef>
                <a:spcPts val="250"/>
              </a:spcBef>
              <a:buFontTx/>
              <a:buBlip>
                <a:blip r:embed="rId3"/>
              </a:buBlip>
            </a:pPr>
            <a:r>
              <a:rPr lang="en-US" altLang="zh-CN" sz="1400" dirty="0" smtClean="0">
                <a:ea typeface="宋体" pitchFamily="2" charset="-122"/>
              </a:rPr>
              <a:t>Correct copy to Microsoft style </a:t>
            </a:r>
          </a:p>
          <a:p>
            <a:pPr lvl="1" eaLnBrk="1" hangingPunct="1">
              <a:lnSpc>
                <a:spcPct val="100000"/>
              </a:lnSpc>
              <a:spcBef>
                <a:spcPts val="250"/>
              </a:spcBef>
              <a:buFontTx/>
              <a:buBlip>
                <a:blip r:embed="rId3"/>
              </a:buBlip>
            </a:pPr>
            <a:r>
              <a:rPr lang="en-US" altLang="zh-CN" sz="1400" dirty="0" smtClean="0">
                <a:ea typeface="宋体" pitchFamily="2" charset="-122"/>
              </a:rPr>
              <a:t>Set file properties box for ease in searching </a:t>
            </a:r>
          </a:p>
          <a:p>
            <a:pPr lvl="1" eaLnBrk="1" hangingPunct="1">
              <a:lnSpc>
                <a:spcPct val="100000"/>
              </a:lnSpc>
              <a:spcBef>
                <a:spcPts val="250"/>
              </a:spcBef>
              <a:buFontTx/>
              <a:buBlip>
                <a:blip r:embed="rId3"/>
              </a:buBlip>
            </a:pPr>
            <a:r>
              <a:rPr lang="en-US" altLang="zh-CN" sz="1400" dirty="0" smtClean="0">
                <a:ea typeface="宋体" pitchFamily="2" charset="-122"/>
              </a:rPr>
              <a:t>Set printability in grayscale </a:t>
            </a:r>
          </a:p>
          <a:p>
            <a:endParaRPr lang="zh-CN" alt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en-US" altLang="zh-CN" dirty="0" smtClean="0"/>
              <a:t>Title of Presentation</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en-US" altLang="zh-CN" dirty="0" smtClean="0"/>
              <a:t>Session Code</a:t>
            </a:r>
            <a:r>
              <a:rPr lang="zh-CN" altLang="en-US" dirty="0" smtClean="0"/>
              <a:t>：</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04800" y="3657600"/>
            <a:ext cx="7772400" cy="1362075"/>
          </a:xfrm>
          <a:prstGeom prst="rect">
            <a:avLst/>
          </a:prstGeom>
        </p:spPr>
        <p:txBody>
          <a:bodyPr anchor="t"/>
          <a:lstStyle>
            <a:lvl1pPr algn="l">
              <a:defRPr sz="4400" b="1" cap="none" spc="0">
                <a:ln>
                  <a:noFill/>
                </a:ln>
                <a:gradFill>
                  <a:gsLst>
                    <a:gs pos="0">
                      <a:schemeClr val="accent1">
                        <a:lumMod val="75000"/>
                      </a:schemeClr>
                    </a:gs>
                    <a:gs pos="50000">
                      <a:schemeClr val="tx2"/>
                    </a:gs>
                  </a:gsLst>
                  <a:lin ang="16200000" scaled="1"/>
                </a:gradFill>
                <a:effectLst>
                  <a:outerShdw blurRad="38100" dist="38100" dir="2700000" algn="tl">
                    <a:srgbClr val="000000">
                      <a:alpha val="43137"/>
                    </a:srgbClr>
                  </a:outerShdw>
                  <a:reflection blurRad="6350" stA="55000" endA="300" endPos="45500" dir="5400000" sy="-100000" algn="bl" rotWithShap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5205413"/>
            <a:ext cx="7772400" cy="890587"/>
          </a:xfrm>
          <a:prstGeom prst="rect">
            <a:avLst/>
          </a:prstGeom>
        </p:spPr>
        <p:txBody>
          <a:bodyPr anchor="t">
            <a:noAutofit/>
          </a:bodyPr>
          <a:lstStyle>
            <a:lvl1pPr marL="0" indent="0">
              <a:buNone/>
              <a:defRPr sz="2000" b="0" cap="small" spc="0" baseline="0">
                <a:ln>
                  <a:noFill/>
                </a:ln>
                <a:solidFill>
                  <a:schemeClr val="bg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Text Placeholder 7"/>
          <p:cNvSpPr>
            <a:spLocks noGrp="1"/>
          </p:cNvSpPr>
          <p:nvPr>
            <p:ph type="body" sz="quarter" idx="10" hasCustomPrompt="1"/>
          </p:nvPr>
        </p:nvSpPr>
        <p:spPr>
          <a:xfrm>
            <a:off x="684212" y="1219200"/>
            <a:ext cx="8459788" cy="2133600"/>
          </a:xfrm>
          <a:prstGeom prst="rect">
            <a:avLst/>
          </a:prstGeom>
        </p:spPr>
        <p:txBody>
          <a:bodyPr anchor="b">
            <a:noAutofit/>
            <a:scene3d>
              <a:camera prst="orthographicFront"/>
              <a:lightRig rig="soft" dir="t">
                <a:rot lat="0" lon="0" rev="10800000"/>
              </a:lightRig>
            </a:scene3d>
            <a:sp3d>
              <a:bevelT w="27940" h="12700"/>
              <a:contourClr>
                <a:srgbClr val="DDDDDD"/>
              </a:contourClr>
            </a:sp3d>
          </a:bodyPr>
          <a:lstStyle>
            <a:lvl1pPr marL="0" indent="0" algn="r" rtl="0" fontAlgn="base">
              <a:spcBef>
                <a:spcPct val="0"/>
              </a:spcBef>
              <a:spcAft>
                <a:spcPct val="0"/>
              </a:spcAft>
              <a:buFont typeface="Arial" pitchFamily="34" charset="0"/>
              <a:buNone/>
              <a:defRPr lang="en-US" sz="14400" b="1" kern="1200" cap="none" spc="150" baseline="0" dirty="0" smtClean="0">
                <a:ln w="11430"/>
                <a:solidFill>
                  <a:srgbClr val="F8F8F8"/>
                </a:solidFill>
                <a:effectLst>
                  <a:outerShdw blurRad="25400" algn="tl" rotWithShape="0">
                    <a:srgbClr val="000000">
                      <a:alpha val="43000"/>
                    </a:srgbClr>
                  </a:outerShdw>
                </a:effectLst>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07/7/12/main" xmlns="" val="36502912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0" baseline="0">
                <a:solidFill>
                  <a:schemeClr val="bg1"/>
                </a:solidFill>
                <a:effectLst>
                  <a:outerShdw blurRad="38100" dist="38100" dir="2700000" algn="tl">
                    <a:srgbClr val="000000">
                      <a:alpha val="43137"/>
                    </a:srgbClr>
                  </a:outerShdw>
                </a:effectLst>
              </a:defRPr>
            </a:lvl1pPr>
          </a:lstStyle>
          <a:p>
            <a:r>
              <a:rPr lang="en-US" altLang="zh-CN" dirty="0" smtClean="0"/>
              <a:t>Click here to edit</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white bar"/>
          <p:cNvPicPr>
            <a:picLocks noChangeAspect="1" noChangeArrowheads="1"/>
          </p:cNvPicPr>
          <p:nvPr userDrawn="1"/>
        </p:nvPicPr>
        <p:blipFill>
          <a:blip r:embed="rId3"/>
          <a:srcRect/>
          <a:stretch>
            <a:fillRect/>
          </a:stretch>
        </p:blipFill>
        <p:spPr bwMode="hidden">
          <a:xfrm>
            <a:off x="0" y="2000240"/>
            <a:ext cx="9156700" cy="3760788"/>
          </a:xfrm>
          <a:prstGeom prst="rect">
            <a:avLst/>
          </a:prstGeom>
          <a:noFill/>
          <a:ln w="9525">
            <a:noFill/>
            <a:miter lim="800000"/>
            <a:headEnd/>
            <a:tailEnd/>
          </a:ln>
        </p:spPr>
      </p:pic>
      <p:sp>
        <p:nvSpPr>
          <p:cNvPr id="5" name="AutoShape 3"/>
          <p:cNvSpPr>
            <a:spLocks noChangeArrowheads="1"/>
          </p:cNvSpPr>
          <p:nvPr userDrawn="1"/>
        </p:nvSpPr>
        <p:spPr bwMode="auto">
          <a:xfrm>
            <a:off x="381000" y="2533640"/>
            <a:ext cx="8458200" cy="2662238"/>
          </a:xfrm>
          <a:prstGeom prst="roundRect">
            <a:avLst>
              <a:gd name="adj" fmla="val 35657"/>
            </a:avLst>
          </a:prstGeom>
          <a:noFill/>
          <a:ln w="48500" algn="ctr">
            <a:noFill/>
            <a:round/>
            <a:headEnd/>
            <a:tailEnd/>
          </a:ln>
          <a:effectLst>
            <a:outerShdw dist="25000" dir="5400000" rotWithShape="0">
              <a:srgbClr val="000000">
                <a:alpha val="37999"/>
              </a:srgbClr>
            </a:outerShdw>
          </a:effectLst>
        </p:spPr>
        <p:txBody>
          <a:bodyPr rIns="36576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非常感谢您参加本主次课程</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您的建议和意见对我们非常重要。</a:t>
            </a:r>
            <a:endPar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请填写好反馈意见表以帮助我们更好的提高课程质量</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a:t>
            </a:r>
            <a:endPar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baseline="0"/>
            </a:lvl4pPr>
            <a:lvl5pPr>
              <a:buClr>
                <a:schemeClr val="bg1">
                  <a:lumMod val="65000"/>
                </a:schemeClr>
              </a:buClr>
              <a:buFont typeface="Wingdings" pitchFamily="2" charset="2"/>
              <a:buChar char="l"/>
              <a:defRPr baseline="0"/>
            </a:lvl5pPr>
          </a:lstStyle>
          <a:p>
            <a:pPr lvl="0"/>
            <a:r>
              <a:rPr lang="en-US" altLang="zh-CN" dirty="0" smtClean="0"/>
              <a:t>Click here to edit subtitle</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baseline="0">
                <a:latin typeface="Courier New" pitchFamily="49" charset="0"/>
                <a:cs typeface="Courier New" pitchFamily="49" charset="0"/>
              </a:defRPr>
            </a:lvl2pPr>
            <a:lvl3pPr>
              <a:buClr>
                <a:schemeClr val="bg1">
                  <a:lumMod val="65000"/>
                </a:schemeClr>
              </a:buClr>
              <a:buFont typeface="Wingdings" pitchFamily="2" charset="2"/>
              <a:buChar char="l"/>
              <a:defRPr sz="2000" baseline="0">
                <a:latin typeface="Courier New" pitchFamily="49" charset="0"/>
                <a:cs typeface="Courier New" pitchFamily="49" charset="0"/>
              </a:defRPr>
            </a:lvl3pPr>
            <a:lvl4pPr>
              <a:buClr>
                <a:schemeClr val="bg1">
                  <a:lumMod val="65000"/>
                </a:schemeClr>
              </a:buClr>
              <a:buFont typeface="Wingdings" pitchFamily="2" charset="2"/>
              <a:buChar char="l"/>
              <a:defRPr baseline="0">
                <a:latin typeface="Courier New" pitchFamily="49" charset="0"/>
                <a:cs typeface="Courier New" pitchFamily="49" charset="0"/>
              </a:defRPr>
            </a:lvl4pPr>
            <a:lvl5pPr>
              <a:buClr>
                <a:schemeClr val="bg1">
                  <a:lumMod val="65000"/>
                </a:schemeClr>
              </a:buClr>
              <a:buFont typeface="Wingdings" pitchFamily="2" charset="2"/>
              <a:buChar char="l"/>
              <a:defRPr baseline="0">
                <a:latin typeface="Courier New" pitchFamily="49" charset="0"/>
                <a:cs typeface="Courier New" pitchFamily="49" charset="0"/>
              </a:defRPr>
            </a:lvl5pPr>
          </a:lstStyle>
          <a:p>
            <a:pPr lvl="0"/>
            <a:r>
              <a:rPr lang="en-US" altLang="zh-CN" dirty="0" smtClean="0"/>
              <a:t>Click here to edit</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9" r:id="rId17"/>
    <p:sldLayoutId id="2147483670" r:id="rId18"/>
    <p:sldLayoutId id="2147483671" r:id="rId19"/>
    <p:sldLayoutId id="2147483672"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descr="C:\Documents and Settings\Pennie\My Documents\ESC 09 boston\Dion Hutching\globe-plugged-in.png"/>
          <p:cNvPicPr>
            <a:picLocks noChangeAspect="1" noChangeArrowheads="1"/>
          </p:cNvPicPr>
          <p:nvPr/>
        </p:nvPicPr>
        <p:blipFill>
          <a:blip r:embed="rId3"/>
          <a:srcRect t="7715" b="16605"/>
          <a:stretch>
            <a:fillRect/>
          </a:stretch>
        </p:blipFill>
        <p:spPr bwMode="auto">
          <a:xfrm>
            <a:off x="0" y="1175656"/>
            <a:ext cx="9144000" cy="5120972"/>
          </a:xfrm>
          <a:prstGeom prst="rect">
            <a:avLst/>
          </a:prstGeom>
          <a:noFill/>
        </p:spPr>
      </p:pic>
      <p:sp>
        <p:nvSpPr>
          <p:cNvPr id="2" name="Title 1"/>
          <p:cNvSpPr>
            <a:spLocks noGrp="1"/>
          </p:cNvSpPr>
          <p:nvPr>
            <p:ph type="title" idx="4294967295"/>
          </p:nvPr>
        </p:nvSpPr>
        <p:spPr>
          <a:xfrm>
            <a:off x="2434112" y="1817007"/>
            <a:ext cx="6223000" cy="1362075"/>
          </a:xfrm>
          <a:prstGeom prst="rect">
            <a:avLst/>
          </a:prstGeom>
        </p:spPr>
        <p:txBody>
          <a:bodyPr/>
          <a:lstStyle/>
          <a:p>
            <a:pPr algn="r"/>
            <a:r>
              <a:rPr lang="zh-CN" altLang="en-US" b="1" dirty="0" smtClean="0">
                <a:solidFill>
                  <a:schemeClr val="accent1">
                    <a:lumMod val="50000"/>
                  </a:schemeClr>
                </a:solidFill>
                <a:effectLst/>
              </a:rPr>
              <a:t>嵌入式</a:t>
            </a:r>
            <a:r>
              <a:rPr lang="en-US" altLang="zh-CN" b="1" dirty="0" smtClean="0">
                <a:solidFill>
                  <a:schemeClr val="accent1">
                    <a:lumMod val="50000"/>
                  </a:schemeClr>
                </a:solidFill>
                <a:effectLst/>
              </a:rPr>
              <a:t/>
            </a:r>
            <a:br>
              <a:rPr lang="en-US" altLang="zh-CN" b="1" dirty="0" smtClean="0">
                <a:solidFill>
                  <a:schemeClr val="accent1">
                    <a:lumMod val="50000"/>
                  </a:schemeClr>
                </a:solidFill>
                <a:effectLst/>
              </a:rPr>
            </a:br>
            <a:r>
              <a:rPr lang="en-US" b="1" dirty="0" smtClean="0">
                <a:solidFill>
                  <a:schemeClr val="accent1">
                    <a:lumMod val="50000"/>
                  </a:schemeClr>
                </a:solidFill>
                <a:effectLst/>
              </a:rPr>
              <a:t>Internet </a:t>
            </a:r>
            <a:br>
              <a:rPr lang="en-US" b="1" dirty="0" smtClean="0">
                <a:solidFill>
                  <a:schemeClr val="accent1">
                    <a:lumMod val="50000"/>
                  </a:schemeClr>
                </a:solidFill>
                <a:effectLst/>
              </a:rPr>
            </a:br>
            <a:r>
              <a:rPr lang="en-US" b="1" dirty="0" smtClean="0">
                <a:solidFill>
                  <a:schemeClr val="accent1">
                    <a:lumMod val="50000"/>
                  </a:schemeClr>
                </a:solidFill>
                <a:effectLst/>
              </a:rPr>
              <a:t>Explorer </a:t>
            </a:r>
            <a:endParaRPr lang="en-US" b="1" dirty="0">
              <a:solidFill>
                <a:schemeClr val="accent1">
                  <a:lumMod val="50000"/>
                </a:schemeClr>
              </a:solidFill>
              <a:effectLst/>
            </a:endParaRPr>
          </a:p>
        </p:txBody>
      </p:sp>
    </p:spTree>
    <p:extLst>
      <p:ext uri="{BB962C8B-B14F-4D97-AF65-F5344CB8AC3E}">
        <p14:creationId xmlns:p14="http://schemas.microsoft.com/office/powerpoint/2007/7/12/main" xmlns="" val="258376419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6622" y="1560775"/>
            <a:ext cx="6654194"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smtClean="0">
                <a:effectLst>
                  <a:outerShdw blurRad="38100" dist="38100" dir="2700000" algn="tl">
                    <a:srgbClr val="000000">
                      <a:alpha val="43137"/>
                    </a:srgbClr>
                  </a:outerShdw>
                </a:effectLst>
                <a:latin typeface="Segoe" pitchFamily="34" charset="0"/>
              </a:rPr>
              <a:t>向后兼容</a:t>
            </a:r>
            <a:r>
              <a:rPr lang="en-US" sz="2400" dirty="0" smtClean="0">
                <a:effectLst>
                  <a:outerShdw blurRad="38100" dist="38100" dir="2700000" algn="tl">
                    <a:srgbClr val="000000">
                      <a:alpha val="43137"/>
                    </a:srgbClr>
                  </a:outerShdw>
                </a:effectLst>
                <a:latin typeface="Segoe" pitchFamily="34" charset="0"/>
              </a:rPr>
              <a:t>R2</a:t>
            </a:r>
            <a:r>
              <a:rPr lang="zh-CN" altLang="en-US" sz="2400" dirty="0" smtClean="0">
                <a:effectLst>
                  <a:outerShdw blurRad="38100" dist="38100" dir="2700000" algn="tl">
                    <a:srgbClr val="000000">
                      <a:alpha val="43137"/>
                    </a:srgbClr>
                  </a:outerShdw>
                </a:effectLst>
                <a:latin typeface="Segoe" pitchFamily="34" charset="0"/>
              </a:rPr>
              <a:t>的</a:t>
            </a:r>
            <a:r>
              <a:rPr lang="en-US" sz="2400" dirty="0" smtClean="0">
                <a:effectLst>
                  <a:outerShdw blurRad="38100" dist="38100" dir="2700000" algn="tl">
                    <a:srgbClr val="000000">
                      <a:alpha val="43137"/>
                    </a:srgbClr>
                  </a:outerShdw>
                </a:effectLst>
                <a:latin typeface="Segoe" pitchFamily="34" charset="0"/>
              </a:rPr>
              <a:t>IE 6.0</a:t>
            </a:r>
            <a:r>
              <a:rPr lang="zh-CN" altLang="en-US" sz="2400" dirty="0" smtClean="0">
                <a:effectLst>
                  <a:outerShdw blurRad="38100" dist="38100" dir="2700000" algn="tl">
                    <a:srgbClr val="000000">
                      <a:alpha val="43137"/>
                    </a:srgbClr>
                  </a:outerShdw>
                </a:effectLst>
                <a:latin typeface="Segoe" pitchFamily="34" charset="0"/>
              </a:rPr>
              <a:t>控件</a:t>
            </a:r>
            <a:endParaRPr lang="en-US" sz="2400" dirty="0" smtClean="0">
              <a:effectLst>
                <a:outerShdw blurRad="38100" dist="38100" dir="2700000" algn="tl">
                  <a:srgbClr val="000000">
                    <a:alpha val="43137"/>
                  </a:srgbClr>
                </a:outerShdw>
              </a:effectLst>
              <a:latin typeface="Segoe" pitchFamily="34" charset="0"/>
            </a:endParaRPr>
          </a:p>
        </p:txBody>
      </p:sp>
      <p:sp>
        <p:nvSpPr>
          <p:cNvPr id="5" name="Rounded Rectangle 4"/>
          <p:cNvSpPr/>
          <p:nvPr/>
        </p:nvSpPr>
        <p:spPr>
          <a:xfrm>
            <a:off x="316622" y="2829455"/>
            <a:ext cx="6654194"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smtClean="0">
                <a:effectLst>
                  <a:outerShdw blurRad="38100" dist="38100" dir="2700000" algn="tl">
                    <a:srgbClr val="000000">
                      <a:alpha val="43137"/>
                    </a:srgbClr>
                  </a:outerShdw>
                </a:effectLst>
                <a:latin typeface="Segoe" pitchFamily="34" charset="0"/>
              </a:rPr>
              <a:t>针对</a:t>
            </a:r>
            <a:r>
              <a:rPr lang="en-US" altLang="zh-CN" sz="2400" dirty="0" smtClean="0">
                <a:effectLst>
                  <a:outerShdw blurRad="38100" dist="38100" dir="2700000" algn="tl">
                    <a:srgbClr val="000000">
                      <a:alpha val="43137"/>
                    </a:srgbClr>
                  </a:outerShdw>
                </a:effectLst>
                <a:latin typeface="Segoe" pitchFamily="34" charset="0"/>
              </a:rPr>
              <a:t>Panning</a:t>
            </a:r>
            <a:r>
              <a:rPr lang="zh-CN" altLang="en-US" sz="2400" dirty="0" smtClean="0">
                <a:effectLst>
                  <a:outerShdw blurRad="38100" dist="38100" dir="2700000" algn="tl">
                    <a:srgbClr val="000000">
                      <a:alpha val="43137"/>
                    </a:srgbClr>
                  </a:outerShdw>
                </a:effectLst>
                <a:latin typeface="Segoe" pitchFamily="34" charset="0"/>
              </a:rPr>
              <a:t>和</a:t>
            </a:r>
            <a:r>
              <a:rPr lang="en-US" altLang="zh-CN" sz="2400" dirty="0" smtClean="0">
                <a:effectLst>
                  <a:outerShdw blurRad="38100" dist="38100" dir="2700000" algn="tl">
                    <a:srgbClr val="000000">
                      <a:alpha val="43137"/>
                    </a:srgbClr>
                  </a:outerShdw>
                </a:effectLst>
                <a:latin typeface="Segoe" pitchFamily="34" charset="0"/>
              </a:rPr>
              <a:t>Zooming</a:t>
            </a:r>
            <a:r>
              <a:rPr lang="zh-CN" altLang="en-US" sz="2400" dirty="0" smtClean="0">
                <a:effectLst>
                  <a:outerShdw blurRad="38100" dist="38100" dir="2700000" algn="tl">
                    <a:srgbClr val="000000">
                      <a:alpha val="43137"/>
                    </a:srgbClr>
                  </a:outerShdw>
                </a:effectLst>
                <a:latin typeface="Segoe" pitchFamily="34" charset="0"/>
              </a:rPr>
              <a:t>的支持</a:t>
            </a:r>
            <a:endParaRPr lang="en-US" altLang="zh-CN" sz="2400" dirty="0" smtClean="0">
              <a:effectLst>
                <a:outerShdw blurRad="38100" dist="38100" dir="2700000" algn="tl">
                  <a:srgbClr val="000000">
                    <a:alpha val="43137"/>
                  </a:srgbClr>
                </a:outerShdw>
              </a:effectLst>
              <a:latin typeface="Segoe" pitchFamily="34" charset="0"/>
            </a:endParaRPr>
          </a:p>
          <a:p>
            <a:r>
              <a:rPr lang="zh-CN" altLang="en-US" sz="2400" dirty="0" smtClean="0">
                <a:effectLst>
                  <a:outerShdw blurRad="38100" dist="38100" dir="2700000" algn="tl">
                    <a:srgbClr val="000000">
                      <a:alpha val="43137"/>
                    </a:srgbClr>
                  </a:outerShdw>
                </a:effectLst>
                <a:latin typeface="Segoe" pitchFamily="34" charset="0"/>
              </a:rPr>
              <a:t>作了修改和优化</a:t>
            </a:r>
            <a:endParaRPr lang="en-US" sz="2400" dirty="0" smtClean="0">
              <a:effectLst>
                <a:outerShdw blurRad="38100" dist="38100" dir="2700000" algn="tl">
                  <a:srgbClr val="000000">
                    <a:alpha val="43137"/>
                  </a:srgbClr>
                </a:outerShdw>
              </a:effectLst>
              <a:latin typeface="Segoe" pitchFamily="34" charset="0"/>
            </a:endParaRPr>
          </a:p>
        </p:txBody>
      </p:sp>
      <p:sp>
        <p:nvSpPr>
          <p:cNvPr id="6" name="Rounded Rectangle 5"/>
          <p:cNvSpPr/>
          <p:nvPr/>
        </p:nvSpPr>
        <p:spPr>
          <a:xfrm>
            <a:off x="316622" y="4098136"/>
            <a:ext cx="6654194"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smtClean="0">
                <a:effectLst>
                  <a:outerShdw blurRad="38100" dist="38100" dir="2700000" algn="tl">
                    <a:srgbClr val="000000">
                      <a:alpha val="43137"/>
                    </a:srgbClr>
                  </a:outerShdw>
                </a:effectLst>
                <a:latin typeface="Segoe" pitchFamily="34" charset="0"/>
              </a:rPr>
              <a:t>针对</a:t>
            </a:r>
            <a:r>
              <a:rPr lang="en-US" sz="2400" dirty="0" smtClean="0">
                <a:effectLst>
                  <a:outerShdw blurRad="38100" dist="38100" dir="2700000" algn="tl">
                    <a:srgbClr val="000000">
                      <a:alpha val="43137"/>
                    </a:srgbClr>
                  </a:outerShdw>
                </a:effectLst>
                <a:latin typeface="Segoe" pitchFamily="34" charset="0"/>
              </a:rPr>
              <a:t>Java script</a:t>
            </a:r>
            <a:r>
              <a:rPr lang="zh-CN" altLang="en-US" sz="2400" dirty="0" smtClean="0">
                <a:effectLst>
                  <a:outerShdw blurRad="38100" dist="38100" dir="2700000" algn="tl">
                    <a:srgbClr val="000000">
                      <a:alpha val="43137"/>
                    </a:srgbClr>
                  </a:outerShdw>
                </a:effectLst>
                <a:latin typeface="Segoe" pitchFamily="34" charset="0"/>
              </a:rPr>
              <a:t>引擎</a:t>
            </a:r>
            <a:r>
              <a:rPr lang="en-US" sz="2400" dirty="0" smtClean="0">
                <a:effectLst>
                  <a:outerShdw blurRad="38100" dist="38100" dir="2700000" algn="tl">
                    <a:srgbClr val="000000">
                      <a:alpha val="43137"/>
                    </a:srgbClr>
                  </a:outerShdw>
                </a:effectLst>
                <a:latin typeface="Segoe" pitchFamily="34" charset="0"/>
              </a:rPr>
              <a:t/>
            </a:r>
            <a:br>
              <a:rPr lang="en-US" sz="2400" dirty="0" smtClean="0">
                <a:effectLst>
                  <a:outerShdw blurRad="38100" dist="38100" dir="2700000" algn="tl">
                    <a:srgbClr val="000000">
                      <a:alpha val="43137"/>
                    </a:srgbClr>
                  </a:outerShdw>
                </a:effectLst>
                <a:latin typeface="Segoe" pitchFamily="34" charset="0"/>
              </a:rPr>
            </a:br>
            <a:r>
              <a:rPr lang="zh-CN" altLang="en-US" sz="2400" dirty="0">
                <a:effectLst>
                  <a:outerShdw blurRad="38100" dist="38100" dir="2700000" algn="tl">
                    <a:srgbClr val="000000">
                      <a:alpha val="43137"/>
                    </a:srgbClr>
                  </a:outerShdw>
                </a:effectLst>
                <a:latin typeface="Segoe" pitchFamily="34" charset="0"/>
              </a:rPr>
              <a:t>作了性能优化</a:t>
            </a:r>
            <a:endParaRPr lang="en-US" sz="2400" dirty="0" smtClean="0">
              <a:effectLst>
                <a:outerShdw blurRad="38100" dist="38100" dir="2700000" algn="tl">
                  <a:srgbClr val="000000">
                    <a:alpha val="43137"/>
                  </a:srgbClr>
                </a:outerShdw>
              </a:effectLst>
              <a:latin typeface="Segoe" pitchFamily="34" charset="0"/>
            </a:endParaRPr>
          </a:p>
        </p:txBody>
      </p:sp>
      <p:pic>
        <p:nvPicPr>
          <p:cNvPr id="105481" name="Picture 9" descr="C:\Documents and Settings\Pennie\My Documents\ACERDATA (D)\Pennie's documents\MS Image\Soft-edge_photos\FY07 Brand - Windows Mobile\MSMB07_Chen_01.png"/>
          <p:cNvPicPr>
            <a:picLocks noChangeAspect="1" noChangeArrowheads="1"/>
          </p:cNvPicPr>
          <p:nvPr/>
        </p:nvPicPr>
        <p:blipFill>
          <a:blip r:embed="rId3"/>
          <a:srcRect/>
          <a:stretch>
            <a:fillRect/>
          </a:stretch>
        </p:blipFill>
        <p:spPr bwMode="auto">
          <a:xfrm>
            <a:off x="4970813" y="1240468"/>
            <a:ext cx="4173187" cy="5141963"/>
          </a:xfrm>
          <a:prstGeom prst="rect">
            <a:avLst/>
          </a:prstGeom>
          <a:noFill/>
        </p:spPr>
      </p:pic>
      <p:sp>
        <p:nvSpPr>
          <p:cNvPr id="2" name="Title 1"/>
          <p:cNvSpPr>
            <a:spLocks noGrp="1"/>
          </p:cNvSpPr>
          <p:nvPr>
            <p:ph type="title"/>
          </p:nvPr>
        </p:nvSpPr>
        <p:spPr>
          <a:xfrm>
            <a:off x="428596" y="500042"/>
            <a:ext cx="8229600" cy="1143000"/>
          </a:xfrm>
        </p:spPr>
        <p:txBody>
          <a:bodyPr/>
          <a:lstStyle/>
          <a:p>
            <a:r>
              <a:rPr lang="zh-CN" altLang="en-US" dirty="0" smtClean="0"/>
              <a:t>嵌入式</a:t>
            </a:r>
            <a:r>
              <a:rPr lang="en-US" dirty="0" smtClean="0"/>
              <a:t>Internet Explorer</a:t>
            </a:r>
            <a:endParaRPr lang="en-US" dirty="0"/>
          </a:p>
        </p:txBody>
      </p:sp>
    </p:spTree>
    <p:extLst>
      <p:ext uri="{BB962C8B-B14F-4D97-AF65-F5344CB8AC3E}">
        <p14:creationId xmlns:p14="http://schemas.microsoft.com/office/powerpoint/2007/7/12/main" xmlns="" val="1873145203"/>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 name="Title 1"/>
          <p:cNvSpPr>
            <a:spLocks noGrp="1"/>
          </p:cNvSpPr>
          <p:nvPr>
            <p:ph type="title"/>
          </p:nvPr>
        </p:nvSpPr>
        <p:spPr/>
        <p:txBody>
          <a:bodyPr/>
          <a:lstStyle/>
          <a:p>
            <a:r>
              <a:rPr lang="zh-CN" altLang="en-US" dirty="0" smtClean="0"/>
              <a:t>嵌入式</a:t>
            </a:r>
            <a:r>
              <a:rPr lang="en-US" dirty="0" smtClean="0"/>
              <a:t>IE</a:t>
            </a:r>
            <a:r>
              <a:rPr lang="zh-CN" altLang="en-US" dirty="0" smtClean="0"/>
              <a:t>架构</a:t>
            </a:r>
            <a:endParaRPr lang="en-US" dirty="0"/>
          </a:p>
        </p:txBody>
      </p:sp>
      <p:sp>
        <p:nvSpPr>
          <p:cNvPr id="6" name="Rounded Rectangle 5"/>
          <p:cNvSpPr/>
          <p:nvPr/>
        </p:nvSpPr>
        <p:spPr>
          <a:xfrm>
            <a:off x="426770" y="1330035"/>
            <a:ext cx="8290461" cy="4952012"/>
          </a:xfrm>
          <a:prstGeom prst="roundRect">
            <a:avLst>
              <a:gd name="adj" fmla="val 6196"/>
            </a:avLst>
          </a:prstGeom>
          <a:blipFill dpi="0" rotWithShape="1">
            <a:blip r:embed="rId3">
              <a:alphaModFix amt="9000"/>
            </a:blip>
            <a:srcRect/>
            <a:tile tx="0" ty="0" sx="100000" sy="100000" flip="none" algn="tl"/>
          </a:blipFill>
          <a:ln w="19050" cap="flat" cmpd="sng" algn="ctr">
            <a:noFill/>
            <a:prstDash val="solid"/>
            <a:round/>
            <a:headEnd type="none" w="med" len="med"/>
            <a:tailEnd type="none" w="med" len="med"/>
          </a:ln>
          <a:effectLst/>
        </p:spPr>
        <p:txBody>
          <a:bodyPr lIns="76191" tIns="38095" rIns="76191" bIns="38095" anchor="ctr"/>
          <a:lstStyle/>
          <a:p>
            <a:pPr defTabSz="846384">
              <a:defRPr/>
            </a:pPr>
            <a:endParaRPr lang="en-US" sz="2200" kern="0" dirty="0">
              <a:solidFill>
                <a:sysClr val="windowText" lastClr="000000"/>
              </a:solidFill>
            </a:endParaRPr>
          </a:p>
        </p:txBody>
      </p:sp>
      <p:cxnSp>
        <p:nvCxnSpPr>
          <p:cNvPr id="25" name="Straight Connector 24"/>
          <p:cNvCxnSpPr/>
          <p:nvPr/>
        </p:nvCxnSpPr>
        <p:spPr>
          <a:xfrm rot="5400000">
            <a:off x="3090166" y="1989118"/>
            <a:ext cx="2493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000496" y="1932117"/>
            <a:ext cx="1828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842268" y="2640281"/>
            <a:ext cx="2493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362204" y="2640281"/>
            <a:ext cx="2493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362204" y="4953989"/>
            <a:ext cx="2493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362204" y="4298869"/>
            <a:ext cx="2493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362204" y="3299362"/>
            <a:ext cx="2493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842268" y="4556164"/>
            <a:ext cx="2493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046216" y="4970018"/>
            <a:ext cx="914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1" idx="2"/>
            <a:endCxn id="17" idx="0"/>
          </p:cNvCxnSpPr>
          <p:nvPr/>
        </p:nvCxnSpPr>
        <p:spPr>
          <a:xfrm rot="16200000" flipH="1">
            <a:off x="5006634" y="4982494"/>
            <a:ext cx="217712" cy="1257190"/>
          </a:xfrm>
          <a:prstGeom prst="bent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6" idx="2"/>
            <a:endCxn id="17" idx="0"/>
          </p:cNvCxnSpPr>
          <p:nvPr/>
        </p:nvCxnSpPr>
        <p:spPr>
          <a:xfrm rot="5400000">
            <a:off x="6308487" y="4937832"/>
            <a:ext cx="217712" cy="1346515"/>
          </a:xfrm>
          <a:prstGeom prst="bent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86957" y="1440873"/>
            <a:ext cx="7570087" cy="459179"/>
          </a:xfrm>
          <a:prstGeom prst="roundRect">
            <a:avLst>
              <a:gd name="adj" fmla="val 21839"/>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Browser </a:t>
            </a:r>
            <a:r>
              <a:rPr lang="zh-CN" altLang="en-US" sz="1600" dirty="0" smtClean="0">
                <a:solidFill>
                  <a:schemeClr val="bg1"/>
                </a:solidFill>
                <a:effectLst>
                  <a:outerShdw blurRad="38100" dist="38100" dir="2700000" algn="tl">
                    <a:srgbClr val="000000">
                      <a:alpha val="43137"/>
                    </a:srgbClr>
                  </a:outerShdw>
                </a:effectLst>
                <a:latin typeface="Segoe"/>
              </a:rPr>
              <a:t>用户界面</a:t>
            </a:r>
            <a:r>
              <a:rPr lang="en-US" sz="1600" dirty="0" smtClean="0">
                <a:solidFill>
                  <a:schemeClr val="bg1"/>
                </a:solidFill>
                <a:effectLst>
                  <a:outerShdw blurRad="38100" dist="38100" dir="2700000" algn="tl">
                    <a:srgbClr val="000000">
                      <a:alpha val="43137"/>
                    </a:srgbClr>
                  </a:outerShdw>
                </a:effectLst>
                <a:latin typeface="Segoe"/>
              </a:rPr>
              <a:t> (Silverlight or GDI)</a:t>
            </a:r>
            <a:endParaRPr lang="en-US" sz="1600" dirty="0">
              <a:solidFill>
                <a:schemeClr val="bg1"/>
              </a:solidFill>
              <a:effectLst>
                <a:outerShdw blurRad="38100" dist="38100" dir="2700000" algn="tl">
                  <a:srgbClr val="000000">
                    <a:alpha val="43137"/>
                  </a:srgbClr>
                </a:outerShdw>
              </a:effectLst>
              <a:latin typeface="Segoe"/>
            </a:endParaRPr>
          </a:p>
        </p:txBody>
      </p:sp>
      <p:sp>
        <p:nvSpPr>
          <p:cNvPr id="12" name="Rounded Rectangle 11"/>
          <p:cNvSpPr/>
          <p:nvPr/>
        </p:nvSpPr>
        <p:spPr>
          <a:xfrm>
            <a:off x="786957" y="2080162"/>
            <a:ext cx="4855800" cy="459179"/>
          </a:xfrm>
          <a:prstGeom prst="roundRect">
            <a:avLst>
              <a:gd name="adj" fmla="val 21839"/>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Browser host</a:t>
            </a:r>
            <a:endParaRPr lang="en-US" sz="1600" dirty="0">
              <a:solidFill>
                <a:schemeClr val="bg1"/>
              </a:solidFill>
              <a:effectLst>
                <a:outerShdw blurRad="38100" dist="38100" dir="2700000" algn="tl">
                  <a:srgbClr val="000000">
                    <a:alpha val="43137"/>
                  </a:srgbClr>
                </a:outerShdw>
              </a:effectLst>
              <a:latin typeface="Segoe"/>
            </a:endParaRPr>
          </a:p>
        </p:txBody>
      </p:sp>
      <p:sp>
        <p:nvSpPr>
          <p:cNvPr id="13" name="Rounded Rectangle 12"/>
          <p:cNvSpPr/>
          <p:nvPr/>
        </p:nvSpPr>
        <p:spPr>
          <a:xfrm>
            <a:off x="5826828" y="2034639"/>
            <a:ext cx="2530216" cy="2873828"/>
          </a:xfrm>
          <a:prstGeom prst="roundRect">
            <a:avLst>
              <a:gd name="adj" fmla="val 4943"/>
            </a:avLst>
          </a:prstGeom>
          <a:solidFill>
            <a:schemeClr val="tx2">
              <a:lumMod val="50000"/>
              <a:alpha val="60000"/>
            </a:schemeClr>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85000"/>
                  </a:schemeClr>
                </a:solidFill>
                <a:effectLst>
                  <a:outerShdw blurRad="38100" dist="38100" dir="2700000" algn="tl">
                    <a:srgbClr val="000000">
                      <a:alpha val="43137"/>
                    </a:srgbClr>
                  </a:outerShdw>
                </a:effectLst>
                <a:latin typeface="Segoe" pitchFamily="34" charset="0"/>
              </a:rPr>
              <a:t>Silverlight for </a:t>
            </a:r>
            <a:br>
              <a:rPr lang="en-US" sz="1600" dirty="0" smtClean="0">
                <a:solidFill>
                  <a:schemeClr val="bg1">
                    <a:lumMod val="85000"/>
                  </a:schemeClr>
                </a:solidFill>
                <a:effectLst>
                  <a:outerShdw blurRad="38100" dist="38100" dir="2700000" algn="tl">
                    <a:srgbClr val="000000">
                      <a:alpha val="43137"/>
                    </a:srgbClr>
                  </a:outerShdw>
                </a:effectLst>
                <a:latin typeface="Segoe" pitchFamily="34" charset="0"/>
              </a:rPr>
            </a:br>
            <a:r>
              <a:rPr lang="en-US" sz="1600" dirty="0" smtClean="0">
                <a:solidFill>
                  <a:schemeClr val="bg1">
                    <a:lumMod val="85000"/>
                  </a:schemeClr>
                </a:solidFill>
                <a:effectLst>
                  <a:outerShdw blurRad="38100" dist="38100" dir="2700000" algn="tl">
                    <a:srgbClr val="000000">
                      <a:alpha val="43137"/>
                    </a:srgbClr>
                  </a:outerShdw>
                </a:effectLst>
                <a:latin typeface="Segoe" pitchFamily="34" charset="0"/>
              </a:rPr>
              <a:t>Windows Embedded</a:t>
            </a:r>
            <a:endParaRPr lang="en-US" sz="1600" dirty="0">
              <a:solidFill>
                <a:schemeClr val="bg1">
                  <a:lumMod val="85000"/>
                </a:schemeClr>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a:xfrm>
            <a:off x="786957" y="2731324"/>
            <a:ext cx="2360004" cy="1721923"/>
          </a:xfrm>
          <a:prstGeom prst="roundRect">
            <a:avLst>
              <a:gd name="adj" fmla="val 7394"/>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effectLst>
                  <a:outerShdw blurRad="38100" dist="38100" dir="2700000" algn="tl">
                    <a:srgbClr val="000000">
                      <a:alpha val="43137"/>
                    </a:srgbClr>
                  </a:outerShdw>
                </a:effectLst>
                <a:latin typeface="Segoe"/>
              </a:rPr>
              <a:t>CWebBrowser</a:t>
            </a:r>
            <a:r>
              <a:rPr lang="en-US" sz="1600" dirty="0" smtClean="0">
                <a:solidFill>
                  <a:schemeClr val="bg1"/>
                </a:solidFill>
                <a:effectLst>
                  <a:outerShdw blurRad="38100" dist="38100" dir="2700000" algn="tl">
                    <a:srgbClr val="000000">
                      <a:alpha val="43137"/>
                    </a:srgbClr>
                  </a:outerShdw>
                </a:effectLst>
                <a:latin typeface="Segoe"/>
              </a:rPr>
              <a:t> wrapper of MSHTML</a:t>
            </a:r>
            <a:endParaRPr lang="en-US" sz="1600" dirty="0">
              <a:solidFill>
                <a:schemeClr val="bg1"/>
              </a:solidFill>
              <a:effectLst>
                <a:outerShdw blurRad="38100" dist="38100" dir="2700000" algn="tl">
                  <a:srgbClr val="000000">
                    <a:alpha val="43137"/>
                  </a:srgbClr>
                </a:outerShdw>
              </a:effectLst>
              <a:latin typeface="Segoe"/>
            </a:endParaRPr>
          </a:p>
        </p:txBody>
      </p:sp>
      <p:sp>
        <p:nvSpPr>
          <p:cNvPr id="16" name="Rounded Rectangle 15"/>
          <p:cNvSpPr/>
          <p:nvPr/>
        </p:nvSpPr>
        <p:spPr>
          <a:xfrm>
            <a:off x="5824156" y="5043054"/>
            <a:ext cx="2532888" cy="459179"/>
          </a:xfrm>
          <a:prstGeom prst="roundRect">
            <a:avLst>
              <a:gd name="adj" fmla="val 21839"/>
            </a:avLst>
          </a:prstGeom>
          <a:solidFill>
            <a:schemeClr val="tx2">
              <a:lumMod val="50000"/>
              <a:alpha val="60000"/>
            </a:schemeClr>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85000"/>
                  </a:schemeClr>
                </a:solidFill>
                <a:effectLst>
                  <a:outerShdw blurRad="38100" dist="38100" dir="2700000" algn="tl">
                    <a:srgbClr val="000000">
                      <a:alpha val="43137"/>
                    </a:srgbClr>
                  </a:outerShdw>
                </a:effectLst>
                <a:latin typeface="Segoe"/>
              </a:rPr>
              <a:t>Silverlight rendering plug-in</a:t>
            </a:r>
            <a:endParaRPr lang="en-US" sz="1400" dirty="0">
              <a:solidFill>
                <a:schemeClr val="bg1">
                  <a:lumMod val="85000"/>
                </a:schemeClr>
              </a:solidFill>
              <a:effectLst>
                <a:outerShdw blurRad="38100" dist="38100" dir="2700000" algn="tl">
                  <a:srgbClr val="000000">
                    <a:alpha val="43137"/>
                  </a:srgbClr>
                </a:outerShdw>
              </a:effectLst>
              <a:latin typeface="Segoe"/>
            </a:endParaRPr>
          </a:p>
        </p:txBody>
      </p:sp>
      <p:sp>
        <p:nvSpPr>
          <p:cNvPr id="17" name="Rounded Rectangle 16"/>
          <p:cNvSpPr/>
          <p:nvPr/>
        </p:nvSpPr>
        <p:spPr>
          <a:xfrm>
            <a:off x="4463142" y="5719945"/>
            <a:ext cx="2561886" cy="459179"/>
          </a:xfrm>
          <a:prstGeom prst="roundRect">
            <a:avLst>
              <a:gd name="adj" fmla="val 21839"/>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latin typeface="Segoe"/>
              </a:rPr>
              <a:t>OEM display driver (</a:t>
            </a:r>
            <a:r>
              <a:rPr lang="en-US" sz="1400" dirty="0" err="1" smtClean="0">
                <a:solidFill>
                  <a:schemeClr val="bg1"/>
                </a:solidFill>
                <a:effectLst>
                  <a:outerShdw blurRad="38100" dist="38100" dir="2700000" algn="tl">
                    <a:srgbClr val="000000">
                      <a:alpha val="43137"/>
                    </a:srgbClr>
                  </a:outerShdw>
                </a:effectLst>
                <a:latin typeface="Segoe"/>
              </a:rPr>
              <a:t>OpendGL</a:t>
            </a:r>
            <a:r>
              <a:rPr lang="en-US" sz="1400" dirty="0" smtClean="0">
                <a:solidFill>
                  <a:schemeClr val="bg1"/>
                </a:solidFill>
                <a:effectLst>
                  <a:outerShdw blurRad="38100" dist="38100" dir="2700000" algn="tl">
                    <a:srgbClr val="000000">
                      <a:alpha val="43137"/>
                    </a:srgbClr>
                  </a:outerShdw>
                </a:effectLst>
                <a:latin typeface="Segoe"/>
              </a:rPr>
              <a:t>, </a:t>
            </a:r>
            <a:r>
              <a:rPr lang="en-US" sz="1400" dirty="0" err="1" smtClean="0">
                <a:solidFill>
                  <a:schemeClr val="bg1"/>
                </a:solidFill>
                <a:effectLst>
                  <a:outerShdw blurRad="38100" dist="38100" dir="2700000" algn="tl">
                    <a:srgbClr val="000000">
                      <a:alpha val="43137"/>
                    </a:srgbClr>
                  </a:outerShdw>
                </a:effectLst>
                <a:latin typeface="Segoe"/>
              </a:rPr>
              <a:t>Ddraw</a:t>
            </a:r>
            <a:r>
              <a:rPr lang="en-US" sz="1400" dirty="0" smtClean="0">
                <a:solidFill>
                  <a:schemeClr val="bg1"/>
                </a:solidFill>
                <a:effectLst>
                  <a:outerShdw blurRad="38100" dist="38100" dir="2700000" algn="tl">
                    <a:srgbClr val="000000">
                      <a:alpha val="43137"/>
                    </a:srgbClr>
                  </a:outerShdw>
                </a:effectLst>
                <a:latin typeface="Segoe"/>
              </a:rPr>
              <a:t>, GDI, etc.)</a:t>
            </a:r>
            <a:endParaRPr lang="en-US" sz="1400" dirty="0">
              <a:solidFill>
                <a:schemeClr val="bg1"/>
              </a:solidFill>
              <a:effectLst>
                <a:outerShdw blurRad="38100" dist="38100" dir="2700000" algn="tl">
                  <a:srgbClr val="000000">
                    <a:alpha val="43137"/>
                  </a:srgbClr>
                </a:outerShdw>
              </a:effectLst>
              <a:latin typeface="Segoe"/>
            </a:endParaRPr>
          </a:p>
        </p:txBody>
      </p:sp>
      <p:sp>
        <p:nvSpPr>
          <p:cNvPr id="18" name="Rounded Rectangle 17"/>
          <p:cNvSpPr/>
          <p:nvPr/>
        </p:nvSpPr>
        <p:spPr>
          <a:xfrm>
            <a:off x="3307319" y="2731324"/>
            <a:ext cx="2359152" cy="459179"/>
          </a:xfrm>
          <a:prstGeom prst="roundRect">
            <a:avLst>
              <a:gd name="adj" fmla="val 21839"/>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effectLst>
                  <a:outerShdw blurRad="38100" dist="38100" dir="2700000" algn="tl">
                    <a:srgbClr val="000000">
                      <a:alpha val="43137"/>
                    </a:srgbClr>
                  </a:outerShdw>
                </a:effectLst>
                <a:latin typeface="Segoe"/>
              </a:rPr>
              <a:t>TileProxy</a:t>
            </a:r>
            <a:r>
              <a:rPr lang="en-US" sz="1600" dirty="0" smtClean="0">
                <a:solidFill>
                  <a:schemeClr val="bg1"/>
                </a:solidFill>
                <a:effectLst>
                  <a:outerShdw blurRad="38100" dist="38100" dir="2700000" algn="tl">
                    <a:srgbClr val="000000">
                      <a:alpha val="43137"/>
                    </a:srgbClr>
                  </a:outerShdw>
                </a:effectLst>
                <a:latin typeface="Segoe"/>
              </a:rPr>
              <a:t> interface</a:t>
            </a:r>
            <a:endParaRPr lang="en-US" sz="1600" dirty="0">
              <a:solidFill>
                <a:schemeClr val="bg1"/>
              </a:solidFill>
              <a:effectLst>
                <a:outerShdw blurRad="38100" dist="38100" dir="2700000" algn="tl">
                  <a:srgbClr val="000000">
                    <a:alpha val="43137"/>
                  </a:srgbClr>
                </a:outerShdw>
              </a:effectLst>
              <a:latin typeface="Segoe"/>
            </a:endParaRPr>
          </a:p>
        </p:txBody>
      </p:sp>
      <p:sp>
        <p:nvSpPr>
          <p:cNvPr id="19" name="Rounded Rectangle 18"/>
          <p:cNvSpPr/>
          <p:nvPr/>
        </p:nvSpPr>
        <p:spPr>
          <a:xfrm>
            <a:off x="3307319" y="3373251"/>
            <a:ext cx="2359152" cy="845129"/>
          </a:xfrm>
          <a:prstGeom prst="roundRect">
            <a:avLst>
              <a:gd name="adj" fmla="val 12003"/>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pitchFamily="34" charset="0"/>
              </a:rPr>
              <a:t>Tiling engine</a:t>
            </a:r>
            <a:endParaRPr lang="en-US" sz="1600" dirty="0">
              <a:solidFill>
                <a:schemeClr val="bg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a:xfrm>
            <a:off x="3307319" y="4401128"/>
            <a:ext cx="2359152" cy="459179"/>
          </a:xfrm>
          <a:prstGeom prst="roundRect">
            <a:avLst>
              <a:gd name="adj" fmla="val 21839"/>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effectLst>
                  <a:outerShdw blurRad="38100" dist="38100" dir="2700000" algn="tl">
                    <a:srgbClr val="000000">
                      <a:alpha val="43137"/>
                    </a:srgbClr>
                  </a:outerShdw>
                </a:effectLst>
                <a:latin typeface="Segoe"/>
              </a:rPr>
              <a:t>Tiling engine </a:t>
            </a:r>
            <a:br>
              <a:rPr lang="en-US" sz="1200" dirty="0" smtClean="0">
                <a:solidFill>
                  <a:schemeClr val="bg1"/>
                </a:solidFill>
                <a:effectLst>
                  <a:outerShdw blurRad="38100" dist="38100" dir="2700000" algn="tl">
                    <a:srgbClr val="000000">
                      <a:alpha val="43137"/>
                    </a:srgbClr>
                  </a:outerShdw>
                </a:effectLst>
                <a:latin typeface="Segoe"/>
              </a:rPr>
            </a:br>
            <a:r>
              <a:rPr lang="en-US" sz="1200" dirty="0" smtClean="0">
                <a:solidFill>
                  <a:schemeClr val="bg1"/>
                </a:solidFill>
                <a:effectLst>
                  <a:outerShdw blurRad="38100" dist="38100" dir="2700000" algn="tl">
                    <a:srgbClr val="000000">
                      <a:alpha val="43137"/>
                    </a:srgbClr>
                  </a:outerShdw>
                </a:effectLst>
                <a:latin typeface="Segoe"/>
              </a:rPr>
              <a:t>rendering interface</a:t>
            </a:r>
            <a:endParaRPr lang="en-US" sz="1200" dirty="0">
              <a:solidFill>
                <a:schemeClr val="bg1"/>
              </a:solidFill>
              <a:effectLst>
                <a:outerShdw blurRad="38100" dist="38100" dir="2700000" algn="tl">
                  <a:srgbClr val="000000">
                    <a:alpha val="43137"/>
                  </a:srgbClr>
                </a:outerShdw>
              </a:effectLst>
              <a:latin typeface="Segoe"/>
            </a:endParaRPr>
          </a:p>
        </p:txBody>
      </p:sp>
      <p:sp>
        <p:nvSpPr>
          <p:cNvPr id="21" name="Rounded Rectangle 20"/>
          <p:cNvSpPr/>
          <p:nvPr/>
        </p:nvSpPr>
        <p:spPr>
          <a:xfrm>
            <a:off x="3307319" y="5043054"/>
            <a:ext cx="2359152" cy="459179"/>
          </a:xfrm>
          <a:prstGeom prst="roundRect">
            <a:avLst>
              <a:gd name="adj" fmla="val 21839"/>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effectLst>
                  <a:outerShdw blurRad="38100" dist="38100" dir="2700000" algn="tl">
                    <a:srgbClr val="000000">
                      <a:alpha val="43137"/>
                    </a:srgbClr>
                  </a:outerShdw>
                </a:effectLst>
                <a:latin typeface="Segoe"/>
              </a:rPr>
              <a:t>Tiling engine rendering plug-in (OpenGL or </a:t>
            </a:r>
            <a:r>
              <a:rPr lang="en-US" sz="1200" dirty="0" err="1" smtClean="0">
                <a:solidFill>
                  <a:schemeClr val="bg1"/>
                </a:solidFill>
                <a:effectLst>
                  <a:outerShdw blurRad="38100" dist="38100" dir="2700000" algn="tl">
                    <a:srgbClr val="000000">
                      <a:alpha val="43137"/>
                    </a:srgbClr>
                  </a:outerShdw>
                </a:effectLst>
                <a:latin typeface="Segoe"/>
              </a:rPr>
              <a:t>Ddraw</a:t>
            </a:r>
            <a:r>
              <a:rPr lang="en-US" sz="1200" dirty="0" smtClean="0">
                <a:solidFill>
                  <a:schemeClr val="bg1"/>
                </a:solidFill>
                <a:effectLst>
                  <a:outerShdw blurRad="38100" dist="38100" dir="2700000" algn="tl">
                    <a:srgbClr val="000000">
                      <a:alpha val="43137"/>
                    </a:srgbClr>
                  </a:outerShdw>
                </a:effectLst>
                <a:latin typeface="Segoe"/>
              </a:rPr>
              <a:t>)</a:t>
            </a:r>
            <a:endParaRPr lang="en-US" sz="1200" dirty="0">
              <a:solidFill>
                <a:schemeClr val="bg1"/>
              </a:solidFill>
              <a:effectLst>
                <a:outerShdw blurRad="38100" dist="38100" dir="2700000" algn="tl">
                  <a:srgbClr val="000000">
                    <a:alpha val="43137"/>
                  </a:srgbClr>
                </a:outerShdw>
              </a:effectLst>
              <a:latin typeface="Segoe"/>
            </a:endParaRPr>
          </a:p>
        </p:txBody>
      </p:sp>
      <p:sp>
        <p:nvSpPr>
          <p:cNvPr id="22" name="Rounded Rectangle 21"/>
          <p:cNvSpPr/>
          <p:nvPr/>
        </p:nvSpPr>
        <p:spPr>
          <a:xfrm>
            <a:off x="786957" y="4657104"/>
            <a:ext cx="2359152" cy="845129"/>
          </a:xfrm>
          <a:prstGeom prst="roundRect">
            <a:avLst>
              <a:gd name="adj" fmla="val 12003"/>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pitchFamily="34" charset="0"/>
              </a:rPr>
              <a:t>MSHTML engine</a:t>
            </a:r>
            <a:endParaRPr lang="en-US" sz="1600" dirty="0">
              <a:solidFill>
                <a:schemeClr val="bg1"/>
              </a:solidFill>
              <a:effectLst>
                <a:outerShdw blurRad="38100" dist="38100" dir="2700000" algn="tl">
                  <a:srgbClr val="000000">
                    <a:alpha val="43137"/>
                  </a:srgbClr>
                </a:outerShdw>
              </a:effectLst>
              <a:latin typeface="Segoe" pitchFamily="34" charset="0"/>
            </a:endParaRPr>
          </a:p>
        </p:txBody>
      </p:sp>
      <p:sp>
        <p:nvSpPr>
          <p:cNvPr id="45" name="Rectangle 44"/>
          <p:cNvSpPr/>
          <p:nvPr/>
        </p:nvSpPr>
        <p:spPr>
          <a:xfrm>
            <a:off x="1" y="5581401"/>
            <a:ext cx="3657600" cy="641270"/>
          </a:xfrm>
          <a:prstGeom prst="rect">
            <a:avLst/>
          </a:prstGeom>
          <a:gradFill flip="none" rotWithShape="1">
            <a:gsLst>
              <a:gs pos="0">
                <a:schemeClr val="accent1">
                  <a:shade val="30000"/>
                  <a:satMod val="115000"/>
                  <a:alpha val="0"/>
                </a:schemeClr>
              </a:gs>
              <a:gs pos="50000">
                <a:schemeClr val="tx1">
                  <a:alpha val="30000"/>
                </a:schemeClr>
              </a:gs>
              <a:gs pos="100000">
                <a:schemeClr val="tx1">
                  <a:alpha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endParaRPr lang="en-US" dirty="0" smtClean="0">
              <a:effectLst>
                <a:outerShdw blurRad="38100" dist="38100" dir="2700000" algn="tl">
                  <a:srgbClr val="000000">
                    <a:alpha val="43137"/>
                  </a:srgbClr>
                </a:outerShdw>
              </a:effectLst>
              <a:latin typeface="Segoe" pitchFamily="34" charset="0"/>
            </a:endParaRPr>
          </a:p>
        </p:txBody>
      </p:sp>
      <p:sp>
        <p:nvSpPr>
          <p:cNvPr id="46" name="Rounded Rectangle 45"/>
          <p:cNvSpPr/>
          <p:nvPr/>
        </p:nvSpPr>
        <p:spPr>
          <a:xfrm>
            <a:off x="783770" y="5640780"/>
            <a:ext cx="279070" cy="279070"/>
          </a:xfrm>
          <a:prstGeom prst="roundRect">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bg1"/>
              </a:solidFill>
              <a:latin typeface="Segoe"/>
            </a:endParaRPr>
          </a:p>
        </p:txBody>
      </p:sp>
      <p:sp>
        <p:nvSpPr>
          <p:cNvPr id="47" name="Rounded Rectangle 46"/>
          <p:cNvSpPr/>
          <p:nvPr/>
        </p:nvSpPr>
        <p:spPr>
          <a:xfrm>
            <a:off x="1834744" y="5638799"/>
            <a:ext cx="279070" cy="279070"/>
          </a:xfrm>
          <a:prstGeom prst="roundRect">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bwMode="white">
          <a:xfrm>
            <a:off x="1021280" y="5605155"/>
            <a:ext cx="785793" cy="584775"/>
          </a:xfrm>
          <a:prstGeom prst="rect">
            <a:avLst/>
          </a:prstGeom>
          <a:noFill/>
        </p:spPr>
        <p:txBody>
          <a:bodyPr wrap="none" rtlCol="0">
            <a:spAutoFit/>
          </a:bodyPr>
          <a:lstStyle/>
          <a:p>
            <a:r>
              <a:rPr lang="en-US" sz="1600" dirty="0" smtClean="0">
                <a:solidFill>
                  <a:schemeClr val="tx2"/>
                </a:solidFill>
                <a:effectLst>
                  <a:outerShdw blurRad="38100" dist="38100" dir="2700000" algn="tl">
                    <a:srgbClr val="000000">
                      <a:alpha val="43137"/>
                    </a:srgbClr>
                  </a:outerShdw>
                </a:effectLst>
                <a:latin typeface="Segoe" pitchFamily="34" charset="0"/>
              </a:rPr>
              <a:t>Public </a:t>
            </a:r>
            <a:br>
              <a:rPr lang="en-US" sz="1600" dirty="0" smtClean="0">
                <a:solidFill>
                  <a:schemeClr val="tx2"/>
                </a:solidFill>
                <a:effectLst>
                  <a:outerShdw blurRad="38100" dist="38100" dir="2700000" algn="tl">
                    <a:srgbClr val="000000">
                      <a:alpha val="43137"/>
                    </a:srgbClr>
                  </a:outerShdw>
                </a:effectLst>
                <a:latin typeface="Segoe" pitchFamily="34" charset="0"/>
              </a:rPr>
            </a:br>
            <a:r>
              <a:rPr lang="en-US" sz="1600" dirty="0" smtClean="0">
                <a:solidFill>
                  <a:schemeClr val="tx2"/>
                </a:solidFill>
                <a:effectLst>
                  <a:outerShdw blurRad="38100" dist="38100" dir="2700000" algn="tl">
                    <a:srgbClr val="000000">
                      <a:alpha val="43137"/>
                    </a:srgbClr>
                  </a:outerShdw>
                </a:effectLst>
                <a:latin typeface="Segoe" pitchFamily="34" charset="0"/>
              </a:rPr>
              <a:t>code</a:t>
            </a:r>
          </a:p>
        </p:txBody>
      </p:sp>
      <p:sp>
        <p:nvSpPr>
          <p:cNvPr id="49" name="TextBox 48"/>
          <p:cNvSpPr txBox="1"/>
          <p:nvPr/>
        </p:nvSpPr>
        <p:spPr bwMode="white">
          <a:xfrm>
            <a:off x="2088085" y="5605155"/>
            <a:ext cx="798617" cy="584775"/>
          </a:xfrm>
          <a:prstGeom prst="rect">
            <a:avLst/>
          </a:prstGeom>
          <a:noFill/>
        </p:spPr>
        <p:txBody>
          <a:bodyPr wrap="none" rtlCol="0">
            <a:spAutoFit/>
          </a:bodyPr>
          <a:lstStyle/>
          <a:p>
            <a:r>
              <a:rPr lang="en-US" sz="1600" dirty="0" smtClean="0">
                <a:solidFill>
                  <a:schemeClr val="tx2"/>
                </a:solidFill>
                <a:effectLst>
                  <a:outerShdw blurRad="38100" dist="38100" dir="2700000" algn="tl">
                    <a:srgbClr val="000000">
                      <a:alpha val="43137"/>
                    </a:srgbClr>
                  </a:outerShdw>
                </a:effectLst>
                <a:latin typeface="Segoe" pitchFamily="34" charset="0"/>
              </a:rPr>
              <a:t>Private</a:t>
            </a:r>
            <a:br>
              <a:rPr lang="en-US" sz="1600" dirty="0" smtClean="0">
                <a:solidFill>
                  <a:schemeClr val="tx2"/>
                </a:solidFill>
                <a:effectLst>
                  <a:outerShdw blurRad="38100" dist="38100" dir="2700000" algn="tl">
                    <a:srgbClr val="000000">
                      <a:alpha val="43137"/>
                    </a:srgbClr>
                  </a:outerShdw>
                </a:effectLst>
                <a:latin typeface="Segoe" pitchFamily="34" charset="0"/>
              </a:rPr>
            </a:br>
            <a:r>
              <a:rPr lang="en-US" sz="1600" dirty="0" smtClean="0">
                <a:solidFill>
                  <a:schemeClr val="tx2"/>
                </a:solidFill>
                <a:effectLst>
                  <a:outerShdw blurRad="38100" dist="38100" dir="2700000" algn="tl">
                    <a:srgbClr val="000000">
                      <a:alpha val="43137"/>
                    </a:srgbClr>
                  </a:outerShdw>
                </a:effectLst>
                <a:latin typeface="Segoe" pitchFamily="34" charset="0"/>
              </a:rPr>
              <a:t>code</a:t>
            </a:r>
          </a:p>
        </p:txBody>
      </p:sp>
      <p:sp>
        <p:nvSpPr>
          <p:cNvPr id="50" name="Rounded Rectangle 49"/>
          <p:cNvSpPr/>
          <p:nvPr/>
        </p:nvSpPr>
        <p:spPr>
          <a:xfrm>
            <a:off x="2937167" y="5638799"/>
            <a:ext cx="279070" cy="279070"/>
          </a:xfrm>
          <a:prstGeom prst="roundRect">
            <a:avLst/>
          </a:prstGeom>
          <a:solidFill>
            <a:schemeClr val="tx2">
              <a:lumMod val="50000"/>
              <a:alpha val="60000"/>
            </a:schemeClr>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bg1">
                  <a:lumMod val="85000"/>
                </a:schemeClr>
              </a:solidFill>
              <a:effectLst>
                <a:outerShdw blurRad="38100" dist="38100" dir="2700000" algn="tl">
                  <a:srgbClr val="000000">
                    <a:alpha val="43137"/>
                  </a:srgbClr>
                </a:outerShdw>
              </a:effectLst>
              <a:latin typeface="Segoe" pitchFamily="34" charset="0"/>
            </a:endParaRPr>
          </a:p>
        </p:txBody>
      </p:sp>
      <p:sp>
        <p:nvSpPr>
          <p:cNvPr id="51" name="TextBox 50"/>
          <p:cNvSpPr txBox="1"/>
          <p:nvPr/>
        </p:nvSpPr>
        <p:spPr bwMode="white">
          <a:xfrm>
            <a:off x="3190508" y="5605155"/>
            <a:ext cx="966931" cy="338554"/>
          </a:xfrm>
          <a:prstGeom prst="rect">
            <a:avLst/>
          </a:prstGeom>
          <a:noFill/>
        </p:spPr>
        <p:txBody>
          <a:bodyPr wrap="none" rtlCol="0">
            <a:spAutoFit/>
          </a:bodyPr>
          <a:lstStyle/>
          <a:p>
            <a:r>
              <a:rPr lang="en-US" sz="1600" dirty="0" smtClean="0">
                <a:solidFill>
                  <a:schemeClr val="tx2"/>
                </a:solidFill>
                <a:effectLst>
                  <a:outerShdw blurRad="38100" dist="38100" dir="2700000" algn="tl">
                    <a:srgbClr val="000000">
                      <a:alpha val="43137"/>
                    </a:srgbClr>
                  </a:outerShdw>
                </a:effectLst>
                <a:latin typeface="Segoe" pitchFamily="34" charset="0"/>
              </a:rPr>
              <a:t>Optional</a:t>
            </a:r>
          </a:p>
        </p:txBody>
      </p:sp>
    </p:spTree>
    <p:extLst>
      <p:ext uri="{BB962C8B-B14F-4D97-AF65-F5344CB8AC3E}">
        <p14:creationId xmlns:p14="http://schemas.microsoft.com/office/powerpoint/2007/7/12/main" xmlns="" val="1254836112"/>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 name="Title 1"/>
          <p:cNvSpPr>
            <a:spLocks noGrp="1"/>
          </p:cNvSpPr>
          <p:nvPr>
            <p:ph type="title"/>
          </p:nvPr>
        </p:nvSpPr>
        <p:spPr/>
        <p:txBody>
          <a:bodyPr/>
          <a:lstStyle/>
          <a:p>
            <a:r>
              <a:rPr lang="en-US" dirty="0" smtClean="0"/>
              <a:t>Tile</a:t>
            </a:r>
            <a:r>
              <a:rPr lang="zh-CN" altLang="en-US" dirty="0" smtClean="0"/>
              <a:t>引擎概述</a:t>
            </a:r>
            <a:endParaRPr lang="en-US" dirty="0"/>
          </a:p>
        </p:txBody>
      </p:sp>
      <p:sp>
        <p:nvSpPr>
          <p:cNvPr id="5" name="Rounded Rectangle 4"/>
          <p:cNvSpPr/>
          <p:nvPr/>
        </p:nvSpPr>
        <p:spPr>
          <a:xfrm>
            <a:off x="736270" y="1347020"/>
            <a:ext cx="8407730"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en-US" sz="2400" dirty="0" smtClean="0">
                <a:effectLst>
                  <a:outerShdw blurRad="38100" dist="38100" dir="2700000" algn="tl">
                    <a:srgbClr val="000000">
                      <a:alpha val="43137"/>
                    </a:srgbClr>
                  </a:outerShdw>
                </a:effectLst>
                <a:latin typeface="Segoe" pitchFamily="34" charset="0"/>
              </a:rPr>
              <a:t>Panning and zooming</a:t>
            </a:r>
          </a:p>
        </p:txBody>
      </p:sp>
      <p:sp>
        <p:nvSpPr>
          <p:cNvPr id="6" name="Rounded Rectangle 5"/>
          <p:cNvSpPr/>
          <p:nvPr/>
        </p:nvSpPr>
        <p:spPr>
          <a:xfrm>
            <a:off x="1318160" y="2623618"/>
            <a:ext cx="7800987"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smtClean="0">
                <a:effectLst>
                  <a:outerShdw blurRad="38100" dist="38100" dir="2700000" algn="tl">
                    <a:srgbClr val="000000">
                      <a:alpha val="43137"/>
                    </a:srgbClr>
                  </a:outerShdw>
                </a:effectLst>
                <a:latin typeface="Segoe" pitchFamily="34" charset="0"/>
              </a:rPr>
              <a:t>硬件加速</a:t>
            </a:r>
            <a:endParaRPr lang="en-US" sz="2400" dirty="0" smtClean="0">
              <a:effectLst>
                <a:outerShdw blurRad="38100" dist="38100" dir="2700000" algn="tl">
                  <a:srgbClr val="000000">
                    <a:alpha val="43137"/>
                  </a:srgbClr>
                </a:outerShdw>
              </a:effectLst>
              <a:latin typeface="Segoe" pitchFamily="34" charset="0"/>
            </a:endParaRPr>
          </a:p>
        </p:txBody>
      </p:sp>
      <p:sp>
        <p:nvSpPr>
          <p:cNvPr id="7" name="Rounded Rectangle 6"/>
          <p:cNvSpPr/>
          <p:nvPr/>
        </p:nvSpPr>
        <p:spPr>
          <a:xfrm>
            <a:off x="1852551" y="3900216"/>
            <a:ext cx="7243772"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en-US" sz="2400" dirty="0" smtClean="0">
                <a:effectLst>
                  <a:outerShdw blurRad="38100" dist="38100" dir="2700000" algn="tl">
                    <a:srgbClr val="000000">
                      <a:alpha val="43137"/>
                    </a:srgbClr>
                  </a:outerShdw>
                </a:effectLst>
                <a:latin typeface="Segoe" pitchFamily="34" charset="0"/>
              </a:rPr>
              <a:t>HTML</a:t>
            </a:r>
            <a:r>
              <a:rPr lang="zh-CN" altLang="en-US" sz="2400" dirty="0" smtClean="0">
                <a:effectLst>
                  <a:outerShdw blurRad="38100" dist="38100" dir="2700000" algn="tl">
                    <a:srgbClr val="000000">
                      <a:alpha val="43137"/>
                    </a:srgbClr>
                  </a:outerShdw>
                </a:effectLst>
                <a:latin typeface="Segoe" pitchFamily="34" charset="0"/>
              </a:rPr>
              <a:t>的</a:t>
            </a:r>
            <a:r>
              <a:rPr lang="en-US" altLang="zh-CN" sz="2400" dirty="0" smtClean="0">
                <a:effectLst>
                  <a:outerShdw blurRad="38100" dist="38100" dir="2700000" algn="tl">
                    <a:srgbClr val="000000">
                      <a:alpha val="43137"/>
                    </a:srgbClr>
                  </a:outerShdw>
                </a:effectLst>
                <a:latin typeface="Segoe" pitchFamily="34" charset="0"/>
              </a:rPr>
              <a:t>Render</a:t>
            </a:r>
            <a:r>
              <a:rPr lang="zh-CN" altLang="en-US" sz="2400" dirty="0" smtClean="0">
                <a:effectLst>
                  <a:outerShdw blurRad="38100" dist="38100" dir="2700000" algn="tl">
                    <a:srgbClr val="000000">
                      <a:alpha val="43137"/>
                    </a:srgbClr>
                  </a:outerShdw>
                </a:effectLst>
                <a:latin typeface="Segoe" pitchFamily="34" charset="0"/>
              </a:rPr>
              <a:t>和用户交互分开</a:t>
            </a:r>
            <a:endParaRPr lang="en-US" sz="2400" dirty="0" smtClean="0">
              <a:effectLst>
                <a:outerShdw blurRad="38100" dist="38100" dir="2700000" algn="tl">
                  <a:srgbClr val="000000">
                    <a:alpha val="43137"/>
                  </a:srgbClr>
                </a:outerShdw>
              </a:effectLst>
              <a:latin typeface="Segoe" pitchFamily="34" charset="0"/>
            </a:endParaRPr>
          </a:p>
        </p:txBody>
      </p:sp>
      <p:sp>
        <p:nvSpPr>
          <p:cNvPr id="8" name="Rounded Rectangle 7"/>
          <p:cNvSpPr/>
          <p:nvPr/>
        </p:nvSpPr>
        <p:spPr>
          <a:xfrm>
            <a:off x="2363189" y="5176813"/>
            <a:ext cx="6711324"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smtClean="0">
                <a:effectLst>
                  <a:outerShdw blurRad="38100" dist="38100" dir="2700000" algn="tl">
                    <a:srgbClr val="000000">
                      <a:alpha val="43137"/>
                    </a:srgbClr>
                  </a:outerShdw>
                </a:effectLst>
                <a:latin typeface="Segoe" pitchFamily="34" charset="0"/>
              </a:rPr>
              <a:t>把</a:t>
            </a:r>
            <a:r>
              <a:rPr lang="en-US" sz="2400" dirty="0" smtClean="0">
                <a:effectLst>
                  <a:outerShdw blurRad="38100" dist="38100" dir="2700000" algn="tl">
                    <a:srgbClr val="000000">
                      <a:alpha val="43137"/>
                    </a:srgbClr>
                  </a:outerShdw>
                </a:effectLst>
                <a:latin typeface="Segoe" pitchFamily="34" charset="0"/>
              </a:rPr>
              <a:t>HTML page</a:t>
            </a:r>
            <a:r>
              <a:rPr lang="zh-CN" altLang="en-US" sz="2400" dirty="0">
                <a:effectLst>
                  <a:outerShdw blurRad="38100" dist="38100" dir="2700000" algn="tl">
                    <a:srgbClr val="000000">
                      <a:alpha val="43137"/>
                    </a:srgbClr>
                  </a:outerShdw>
                </a:effectLst>
                <a:latin typeface="Segoe" pitchFamily="34" charset="0"/>
              </a:rPr>
              <a:t>进行矩阵分</a:t>
            </a:r>
            <a:r>
              <a:rPr lang="zh-CN" altLang="en-US" sz="2400" dirty="0" smtClean="0">
                <a:effectLst>
                  <a:outerShdw blurRad="38100" dist="38100" dir="2700000" algn="tl">
                    <a:srgbClr val="000000">
                      <a:alpha val="43137"/>
                    </a:srgbClr>
                  </a:outerShdw>
                </a:effectLst>
                <a:latin typeface="Segoe" pitchFamily="34" charset="0"/>
              </a:rPr>
              <a:t>割</a:t>
            </a:r>
            <a:endParaRPr lang="en-US" sz="2400" dirty="0" smtClean="0">
              <a:effectLst>
                <a:outerShdw blurRad="38100" dist="38100" dir="2700000" algn="tl">
                  <a:srgbClr val="000000">
                    <a:alpha val="43137"/>
                  </a:srgbClr>
                </a:outerShdw>
              </a:effectLst>
              <a:latin typeface="Segoe" pitchFamily="34" charset="0"/>
            </a:endParaRPr>
          </a:p>
        </p:txBody>
      </p:sp>
      <p:grpSp>
        <p:nvGrpSpPr>
          <p:cNvPr id="14" name="Group 13"/>
          <p:cNvGrpSpPr/>
          <p:nvPr/>
        </p:nvGrpSpPr>
        <p:grpSpPr>
          <a:xfrm>
            <a:off x="332507" y="1350938"/>
            <a:ext cx="1024128" cy="1024128"/>
            <a:chOff x="332507" y="1350938"/>
            <a:chExt cx="1024128" cy="1024128"/>
          </a:xfrm>
        </p:grpSpPr>
        <p:sp>
          <p:nvSpPr>
            <p:cNvPr id="10" name="Oval 9"/>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5" name="Group 14"/>
          <p:cNvGrpSpPr/>
          <p:nvPr/>
        </p:nvGrpSpPr>
        <p:grpSpPr>
          <a:xfrm>
            <a:off x="853042" y="2627536"/>
            <a:ext cx="1024128" cy="1024128"/>
            <a:chOff x="332507" y="1350938"/>
            <a:chExt cx="1024128" cy="1024128"/>
          </a:xfrm>
        </p:grpSpPr>
        <p:sp>
          <p:nvSpPr>
            <p:cNvPr id="16" name="Oval 15"/>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8" name="Group 17"/>
          <p:cNvGrpSpPr/>
          <p:nvPr/>
        </p:nvGrpSpPr>
        <p:grpSpPr>
          <a:xfrm>
            <a:off x="1373577" y="3904134"/>
            <a:ext cx="1024128" cy="1024128"/>
            <a:chOff x="332507" y="1350938"/>
            <a:chExt cx="1024128" cy="1024128"/>
          </a:xfrm>
        </p:grpSpPr>
        <p:sp>
          <p:nvSpPr>
            <p:cNvPr id="19" name="Oval 18"/>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21" name="Group 20"/>
          <p:cNvGrpSpPr/>
          <p:nvPr/>
        </p:nvGrpSpPr>
        <p:grpSpPr>
          <a:xfrm>
            <a:off x="1894113" y="5180731"/>
            <a:ext cx="1024128" cy="1024128"/>
            <a:chOff x="332507" y="1350938"/>
            <a:chExt cx="1024128" cy="1024128"/>
          </a:xfrm>
        </p:grpSpPr>
        <p:sp>
          <p:nvSpPr>
            <p:cNvPr id="22" name="Oval 21"/>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06498" name="Picture 2" descr="C:\Documents and Settings\Pennie\My Documents\ACERDATA (D)\Pennie's documents\MS Image\Shapes and Graphics\Windows_Vista_Icons_ for_Marketing_use\Vista Icons off the web\DpiScaling.exe_I0064_0409.png"/>
          <p:cNvPicPr>
            <a:picLocks noChangeAspect="1" noChangeArrowheads="1"/>
          </p:cNvPicPr>
          <p:nvPr/>
        </p:nvPicPr>
        <p:blipFill>
          <a:blip r:embed="rId3" cstate="print"/>
          <a:srcRect/>
          <a:stretch>
            <a:fillRect/>
          </a:stretch>
        </p:blipFill>
        <p:spPr bwMode="auto">
          <a:xfrm>
            <a:off x="513608" y="1555668"/>
            <a:ext cx="681840" cy="681840"/>
          </a:xfrm>
          <a:prstGeom prst="rect">
            <a:avLst/>
          </a:prstGeom>
          <a:noFill/>
        </p:spPr>
      </p:pic>
      <p:pic>
        <p:nvPicPr>
          <p:cNvPr id="106499" name="Picture 3" descr="C:\Documents and Settings\Pennie\My Documents\ACERDATA (D)\Pennie's documents\MS Image\Shapes and Graphics\Windows_Vista_Icons_ for_Marketing_use\Vista Icons off the web\wpd_ci.dll_I0064_0409.png"/>
          <p:cNvPicPr>
            <a:picLocks noChangeAspect="1" noChangeArrowheads="1"/>
          </p:cNvPicPr>
          <p:nvPr/>
        </p:nvPicPr>
        <p:blipFill>
          <a:blip r:embed="rId4" cstate="print"/>
          <a:srcRect/>
          <a:stretch>
            <a:fillRect/>
          </a:stretch>
        </p:blipFill>
        <p:spPr bwMode="auto">
          <a:xfrm>
            <a:off x="1092531" y="2811483"/>
            <a:ext cx="613558" cy="613558"/>
          </a:xfrm>
          <a:prstGeom prst="rect">
            <a:avLst/>
          </a:prstGeom>
          <a:noFill/>
        </p:spPr>
      </p:pic>
      <p:pic>
        <p:nvPicPr>
          <p:cNvPr id="106503" name="Picture 7" descr="C:\Documents and Settings\Pennie\My Documents\ACERDATA (D)\Pennie's documents\MS Image\Shapes and Graphics\screen captures\PYP protect your computer website screen.png"/>
          <p:cNvPicPr>
            <a:picLocks noChangeAspect="1" noChangeArrowheads="1"/>
          </p:cNvPicPr>
          <p:nvPr/>
        </p:nvPicPr>
        <p:blipFill>
          <a:blip r:embed="rId5" cstate="print"/>
          <a:srcRect/>
          <a:stretch>
            <a:fillRect/>
          </a:stretch>
        </p:blipFill>
        <p:spPr bwMode="auto">
          <a:xfrm>
            <a:off x="1615044" y="4410834"/>
            <a:ext cx="444732" cy="363047"/>
          </a:xfrm>
          <a:prstGeom prst="rect">
            <a:avLst/>
          </a:prstGeom>
          <a:noFill/>
        </p:spPr>
      </p:pic>
      <p:pic>
        <p:nvPicPr>
          <p:cNvPr id="106500" name="Picture 4" descr="C:\Documents and Settings\Pennie\My Documents\ACERDATA (D)\Pennie's documents\MS Image\Shapes and Graphics\_WINDOWS SERVER ICONS\Misc\gears cogwheels cog.png"/>
          <p:cNvPicPr>
            <a:picLocks noChangeAspect="1" noChangeArrowheads="1"/>
          </p:cNvPicPr>
          <p:nvPr/>
        </p:nvPicPr>
        <p:blipFill>
          <a:blip r:embed="rId6" cstate="print"/>
          <a:srcRect/>
          <a:stretch>
            <a:fillRect/>
          </a:stretch>
        </p:blipFill>
        <p:spPr bwMode="auto">
          <a:xfrm>
            <a:off x="1689649" y="4049484"/>
            <a:ext cx="542911" cy="539580"/>
          </a:xfrm>
          <a:prstGeom prst="rect">
            <a:avLst/>
          </a:prstGeom>
          <a:noFill/>
        </p:spPr>
      </p:pic>
      <p:grpSp>
        <p:nvGrpSpPr>
          <p:cNvPr id="34" name="Group 33"/>
          <p:cNvGrpSpPr/>
          <p:nvPr/>
        </p:nvGrpSpPr>
        <p:grpSpPr>
          <a:xfrm>
            <a:off x="2131561" y="5438897"/>
            <a:ext cx="549233" cy="254329"/>
            <a:chOff x="2116776" y="5415147"/>
            <a:chExt cx="549233" cy="254329"/>
          </a:xfrm>
        </p:grpSpPr>
        <p:pic>
          <p:nvPicPr>
            <p:cNvPr id="106504"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7" cstate="print"/>
            <a:srcRect/>
            <a:stretch>
              <a:fillRect/>
            </a:stretch>
          </p:blipFill>
          <p:spPr bwMode="auto">
            <a:xfrm>
              <a:off x="2116776" y="5415147"/>
              <a:ext cx="254329" cy="254329"/>
            </a:xfrm>
            <a:prstGeom prst="rect">
              <a:avLst/>
            </a:prstGeom>
            <a:noFill/>
          </p:spPr>
        </p:pic>
        <p:pic>
          <p:nvPicPr>
            <p:cNvPr id="31"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7" cstate="print"/>
            <a:srcRect/>
            <a:stretch>
              <a:fillRect/>
            </a:stretch>
          </p:blipFill>
          <p:spPr bwMode="auto">
            <a:xfrm>
              <a:off x="2411680" y="5415147"/>
              <a:ext cx="254329" cy="254329"/>
            </a:xfrm>
            <a:prstGeom prst="rect">
              <a:avLst/>
            </a:prstGeom>
            <a:noFill/>
          </p:spPr>
        </p:pic>
      </p:grpSp>
      <p:grpSp>
        <p:nvGrpSpPr>
          <p:cNvPr id="35" name="Group 34"/>
          <p:cNvGrpSpPr/>
          <p:nvPr/>
        </p:nvGrpSpPr>
        <p:grpSpPr>
          <a:xfrm>
            <a:off x="2131561" y="5710050"/>
            <a:ext cx="549233" cy="254329"/>
            <a:chOff x="2116776" y="5415147"/>
            <a:chExt cx="549233" cy="254329"/>
          </a:xfrm>
        </p:grpSpPr>
        <p:pic>
          <p:nvPicPr>
            <p:cNvPr id="36"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7" cstate="print"/>
            <a:srcRect/>
            <a:stretch>
              <a:fillRect/>
            </a:stretch>
          </p:blipFill>
          <p:spPr bwMode="auto">
            <a:xfrm>
              <a:off x="2116776" y="5415147"/>
              <a:ext cx="254329" cy="254329"/>
            </a:xfrm>
            <a:prstGeom prst="rect">
              <a:avLst/>
            </a:prstGeom>
            <a:noFill/>
          </p:spPr>
        </p:pic>
        <p:pic>
          <p:nvPicPr>
            <p:cNvPr id="37"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7" cstate="print"/>
            <a:srcRect/>
            <a:stretch>
              <a:fillRect/>
            </a:stretch>
          </p:blipFill>
          <p:spPr bwMode="auto">
            <a:xfrm>
              <a:off x="2411680" y="5415147"/>
              <a:ext cx="254329" cy="254329"/>
            </a:xfrm>
            <a:prstGeom prst="rect">
              <a:avLst/>
            </a:prstGeom>
            <a:noFill/>
          </p:spPr>
        </p:pic>
      </p:grpSp>
    </p:spTree>
    <p:extLst>
      <p:ext uri="{BB962C8B-B14F-4D97-AF65-F5344CB8AC3E}">
        <p14:creationId xmlns:p14="http://schemas.microsoft.com/office/powerpoint/2007/7/12/main" xmlns="" val="2308272107"/>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 name="Title 1"/>
          <p:cNvSpPr>
            <a:spLocks noGrp="1"/>
          </p:cNvSpPr>
          <p:nvPr>
            <p:ph type="title"/>
          </p:nvPr>
        </p:nvSpPr>
        <p:spPr/>
        <p:txBody>
          <a:bodyPr/>
          <a:lstStyle/>
          <a:p>
            <a:r>
              <a:rPr lang="en-US" dirty="0" smtClean="0"/>
              <a:t>Tile</a:t>
            </a:r>
            <a:r>
              <a:rPr lang="zh-CN" altLang="en-US" dirty="0" smtClean="0"/>
              <a:t>引擎</a:t>
            </a:r>
            <a:endParaRPr lang="en-US" dirty="0"/>
          </a:p>
        </p:txBody>
      </p:sp>
      <p:sp>
        <p:nvSpPr>
          <p:cNvPr id="6" name="Rounded Rectangle 5"/>
          <p:cNvSpPr/>
          <p:nvPr/>
        </p:nvSpPr>
        <p:spPr>
          <a:xfrm>
            <a:off x="316622" y="1525149"/>
            <a:ext cx="6654194" cy="1374410"/>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2286000" rtlCol="0" anchor="ctr"/>
          <a:lstStyle/>
          <a:p>
            <a:r>
              <a:rPr lang="zh-CN" altLang="en-US" sz="2400" dirty="0" smtClean="0">
                <a:effectLst>
                  <a:outerShdw blurRad="38100" dist="38100" dir="2700000" algn="tl">
                    <a:srgbClr val="000000">
                      <a:alpha val="43137"/>
                    </a:srgbClr>
                  </a:outerShdw>
                </a:effectLst>
                <a:latin typeface="Segoe" pitchFamily="34" charset="0"/>
              </a:rPr>
              <a:t>可以根据性能和内存消耗之间的平衡进行</a:t>
            </a:r>
            <a:r>
              <a:rPr lang="zh-CN" altLang="en-US" sz="2400" dirty="0">
                <a:effectLst>
                  <a:outerShdw blurRad="38100" dist="38100" dir="2700000" algn="tl">
                    <a:srgbClr val="000000">
                      <a:alpha val="43137"/>
                    </a:srgbClr>
                  </a:outerShdw>
                </a:effectLst>
                <a:latin typeface="Segoe" pitchFamily="34" charset="0"/>
              </a:rPr>
              <a:t>定</a:t>
            </a:r>
            <a:r>
              <a:rPr lang="zh-CN" altLang="en-US" sz="2400" dirty="0" smtClean="0">
                <a:effectLst>
                  <a:outerShdw blurRad="38100" dist="38100" dir="2700000" algn="tl">
                    <a:srgbClr val="000000">
                      <a:alpha val="43137"/>
                    </a:srgbClr>
                  </a:outerShdw>
                </a:effectLst>
                <a:latin typeface="Segoe" pitchFamily="34" charset="0"/>
              </a:rPr>
              <a:t>制（缺省为</a:t>
            </a:r>
            <a:r>
              <a:rPr lang="en-US" altLang="zh-CN" sz="2400" dirty="0" smtClean="0">
                <a:effectLst>
                  <a:outerShdw blurRad="38100" dist="38100" dir="2700000" algn="tl">
                    <a:srgbClr val="000000">
                      <a:alpha val="43137"/>
                    </a:srgbClr>
                  </a:outerShdw>
                </a:effectLst>
                <a:latin typeface="Segoe" pitchFamily="34" charset="0"/>
              </a:rPr>
              <a:t>4</a:t>
            </a:r>
            <a:r>
              <a:rPr lang="zh-CN" altLang="en-US" sz="2400" dirty="0" smtClean="0">
                <a:effectLst>
                  <a:outerShdw blurRad="38100" dist="38100" dir="2700000" algn="tl">
                    <a:srgbClr val="000000">
                      <a:alpha val="43137"/>
                    </a:srgbClr>
                  </a:outerShdw>
                </a:effectLst>
                <a:latin typeface="Segoe" pitchFamily="34" charset="0"/>
              </a:rPr>
              <a:t>个</a:t>
            </a:r>
            <a:r>
              <a:rPr lang="en-US" altLang="zh-CN" sz="2400" dirty="0" smtClean="0">
                <a:effectLst>
                  <a:outerShdw blurRad="38100" dist="38100" dir="2700000" algn="tl">
                    <a:srgbClr val="000000">
                      <a:alpha val="43137"/>
                    </a:srgbClr>
                  </a:outerShdw>
                </a:effectLst>
                <a:latin typeface="Segoe" pitchFamily="34" charset="0"/>
              </a:rPr>
              <a:t>Tile</a:t>
            </a:r>
            <a:r>
              <a:rPr lang="zh-CN" altLang="en-US" sz="2400" dirty="0" smtClean="0">
                <a:effectLst>
                  <a:outerShdw blurRad="38100" dist="38100" dir="2700000" algn="tl">
                    <a:srgbClr val="000000">
                      <a:alpha val="43137"/>
                    </a:srgbClr>
                  </a:outerShdw>
                </a:effectLst>
                <a:latin typeface="Segoe" pitchFamily="34" charset="0"/>
              </a:rPr>
              <a:t>）</a:t>
            </a:r>
            <a:endParaRPr lang="en-US" sz="2400" dirty="0" smtClean="0">
              <a:effectLst>
                <a:outerShdw blurRad="38100" dist="38100" dir="2700000" algn="tl">
                  <a:srgbClr val="000000">
                    <a:alpha val="43137"/>
                  </a:srgbClr>
                </a:outerShdw>
              </a:effectLst>
              <a:latin typeface="Segoe" pitchFamily="34" charset="0"/>
            </a:endParaRPr>
          </a:p>
        </p:txBody>
      </p:sp>
      <p:sp>
        <p:nvSpPr>
          <p:cNvPr id="7" name="Rounded Rectangle 6"/>
          <p:cNvSpPr/>
          <p:nvPr/>
        </p:nvSpPr>
        <p:spPr>
          <a:xfrm>
            <a:off x="316622" y="3090711"/>
            <a:ext cx="6654194" cy="1374410"/>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2286000" rtlCol="0" anchor="ctr"/>
          <a:lstStyle/>
          <a:p>
            <a:r>
              <a:rPr lang="en-US" altLang="zh-CN" sz="2400" dirty="0" smtClean="0">
                <a:effectLst>
                  <a:outerShdw blurRad="38100" dist="38100" dir="2700000" algn="tl">
                    <a:srgbClr val="000000">
                      <a:alpha val="43137"/>
                    </a:srgbClr>
                  </a:outerShdw>
                </a:effectLst>
                <a:latin typeface="Segoe" pitchFamily="34" charset="0"/>
              </a:rPr>
              <a:t>Tile</a:t>
            </a:r>
            <a:r>
              <a:rPr lang="zh-CN" altLang="en-US" sz="2400" dirty="0" smtClean="0">
                <a:effectLst>
                  <a:outerShdw blurRad="38100" dist="38100" dir="2700000" algn="tl">
                    <a:srgbClr val="000000">
                      <a:alpha val="43137"/>
                    </a:srgbClr>
                  </a:outerShdw>
                </a:effectLst>
                <a:latin typeface="Segoe" pitchFamily="34" charset="0"/>
              </a:rPr>
              <a:t>的大小会根据屏幕大小和方向自动计算</a:t>
            </a:r>
            <a:endParaRPr lang="en-US" sz="2400" dirty="0" smtClean="0">
              <a:effectLst>
                <a:outerShdw blurRad="38100" dist="38100" dir="2700000" algn="tl">
                  <a:srgbClr val="000000">
                    <a:alpha val="43137"/>
                  </a:srgbClr>
                </a:outerShdw>
              </a:effectLst>
              <a:latin typeface="Segoe"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5059374" y="1725878"/>
            <a:ext cx="3847120" cy="2561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ounded Rectangle 9"/>
          <p:cNvSpPr/>
          <p:nvPr/>
        </p:nvSpPr>
        <p:spPr>
          <a:xfrm>
            <a:off x="316622" y="4963888"/>
            <a:ext cx="8589872" cy="1056902"/>
          </a:xfrm>
          <a:prstGeom prst="roundRect">
            <a:avLst>
              <a:gd name="adj" fmla="val 19116"/>
            </a:avLst>
          </a:prstGeom>
          <a:solidFill>
            <a:schemeClr val="tx1">
              <a:alpha val="30000"/>
            </a:schemeClr>
          </a:solidFill>
          <a:ln>
            <a:noFill/>
          </a:ln>
        </p:spPr>
        <p:style>
          <a:lnRef idx="2">
            <a:schemeClr val="accent6"/>
          </a:lnRef>
          <a:fillRef idx="1">
            <a:schemeClr val="lt1"/>
          </a:fillRef>
          <a:effectRef idx="0">
            <a:schemeClr val="accent6"/>
          </a:effectRef>
          <a:fontRef idx="minor">
            <a:schemeClr val="dk1"/>
          </a:fontRef>
        </p:style>
        <p:txBody>
          <a:bodyPr lIns="27432" rIns="27432" rtlCol="0" anchor="ctr"/>
          <a:lstStyle/>
          <a:p>
            <a:pPr marL="0" lvl="1"/>
            <a:r>
              <a:rPr lang="en-US" altLang="zh-CN" dirty="0" smtClean="0">
                <a:solidFill>
                  <a:schemeClr val="bg1"/>
                </a:solidFill>
                <a:effectLst>
                  <a:outerShdw blurRad="38100" dist="38100" dir="2700000" algn="tl">
                    <a:srgbClr val="000000">
                      <a:alpha val="43137"/>
                    </a:srgbClr>
                  </a:outerShdw>
                </a:effectLst>
                <a:latin typeface="Consolas" pitchFamily="49" charset="0"/>
              </a:rPr>
              <a:t>[</a:t>
            </a:r>
            <a:r>
              <a:rPr lang="en-US" altLang="zh-CN" dirty="0" err="1" smtClean="0">
                <a:solidFill>
                  <a:schemeClr val="bg1"/>
                </a:solidFill>
                <a:effectLst>
                  <a:outerShdw blurRad="38100" dist="38100" dir="2700000" algn="tl">
                    <a:srgbClr val="000000">
                      <a:alpha val="43137"/>
                    </a:srgbClr>
                  </a:outerShdw>
                </a:effectLst>
                <a:latin typeface="Consolas" pitchFamily="49" charset="0"/>
              </a:rPr>
              <a:t>HKEY_Local_Machine</a:t>
            </a:r>
            <a:r>
              <a:rPr lang="en-US" altLang="zh-CN" dirty="0" smtClean="0">
                <a:solidFill>
                  <a:schemeClr val="bg1"/>
                </a:solidFill>
                <a:effectLst>
                  <a:outerShdw blurRad="38100" dist="38100" dir="2700000" algn="tl">
                    <a:srgbClr val="000000">
                      <a:alpha val="43137"/>
                    </a:srgbClr>
                  </a:outerShdw>
                </a:effectLst>
                <a:latin typeface="Consolas" pitchFamily="49" charset="0"/>
              </a:rPr>
              <a:t>\</a:t>
            </a:r>
          </a:p>
          <a:p>
            <a:pPr marL="0" lvl="1"/>
            <a:r>
              <a:rPr lang="en-US" altLang="zh-CN" dirty="0" smtClean="0">
                <a:solidFill>
                  <a:schemeClr val="bg1"/>
                </a:solidFill>
                <a:effectLst>
                  <a:outerShdw blurRad="38100" dist="38100" dir="2700000" algn="tl">
                    <a:srgbClr val="000000">
                      <a:alpha val="43137"/>
                    </a:srgbClr>
                  </a:outerShdw>
                </a:effectLst>
                <a:latin typeface="Consolas" pitchFamily="49" charset="0"/>
              </a:rPr>
              <a:t>Software\Microsoft\Internet Explorer\</a:t>
            </a:r>
            <a:r>
              <a:rPr lang="en-US" altLang="zh-CN" dirty="0" err="1" smtClean="0">
                <a:solidFill>
                  <a:schemeClr val="bg1"/>
                </a:solidFill>
                <a:effectLst>
                  <a:outerShdw blurRad="38100" dist="38100" dir="2700000" algn="tl">
                    <a:srgbClr val="000000">
                      <a:alpha val="43137"/>
                    </a:srgbClr>
                  </a:outerShdw>
                </a:effectLst>
                <a:latin typeface="Consolas" pitchFamily="49" charset="0"/>
              </a:rPr>
              <a:t>TileEngine</a:t>
            </a:r>
            <a:r>
              <a:rPr lang="en-US" altLang="zh-CN" dirty="0" smtClean="0">
                <a:solidFill>
                  <a:schemeClr val="bg1"/>
                </a:solidFill>
                <a:effectLst>
                  <a:outerShdw blurRad="38100" dist="38100" dir="2700000" algn="tl">
                    <a:srgbClr val="000000">
                      <a:alpha val="43137"/>
                    </a:srgbClr>
                  </a:outerShdw>
                </a:effectLst>
                <a:latin typeface="Consolas" pitchFamily="49" charset="0"/>
              </a:rPr>
              <a:t>\</a:t>
            </a:r>
            <a:r>
              <a:rPr lang="en-US" altLang="zh-CN" dirty="0" err="1" smtClean="0">
                <a:solidFill>
                  <a:schemeClr val="bg1"/>
                </a:solidFill>
                <a:effectLst>
                  <a:outerShdw blurRad="38100" dist="38100" dir="2700000" algn="tl">
                    <a:srgbClr val="000000">
                      <a:alpha val="43137"/>
                    </a:srgbClr>
                  </a:outerShdw>
                </a:effectLst>
                <a:latin typeface="Consolas" pitchFamily="49" charset="0"/>
              </a:rPr>
              <a:t>CachedScreen</a:t>
            </a:r>
            <a:r>
              <a:rPr lang="en-US" altLang="zh-CN" dirty="0" smtClean="0">
                <a:solidFill>
                  <a:schemeClr val="bg1"/>
                </a:solidFill>
                <a:effectLst>
                  <a:outerShdw blurRad="38100" dist="38100" dir="2700000" algn="tl">
                    <a:srgbClr val="000000">
                      <a:alpha val="43137"/>
                    </a:srgbClr>
                  </a:outerShdw>
                </a:effectLst>
                <a:latin typeface="Consolas" pitchFamily="49" charset="0"/>
              </a:rPr>
              <a:t>]</a:t>
            </a:r>
          </a:p>
          <a:p>
            <a:pPr marL="0" lvl="1"/>
            <a:r>
              <a:rPr lang="en-US" altLang="zh-CN" dirty="0" smtClean="0">
                <a:solidFill>
                  <a:schemeClr val="bg1"/>
                </a:solidFill>
                <a:effectLst>
                  <a:outerShdw blurRad="38100" dist="38100" dir="2700000" algn="tl">
                    <a:srgbClr val="000000">
                      <a:alpha val="43137"/>
                    </a:srgbClr>
                  </a:outerShdw>
                </a:effectLst>
                <a:latin typeface="Consolas" pitchFamily="49" charset="0"/>
              </a:rPr>
              <a:t>default=4</a:t>
            </a:r>
            <a:endParaRPr lang="en-US" dirty="0" smtClean="0">
              <a:solidFill>
                <a:schemeClr val="bg1"/>
              </a:solidFill>
              <a:effectLst>
                <a:outerShdw blurRad="38100" dist="38100" dir="2700000" algn="tl">
                  <a:srgbClr val="000000">
                    <a:alpha val="43137"/>
                  </a:srgbClr>
                </a:outerShdw>
              </a:effectLst>
              <a:latin typeface="Consolas" pitchFamily="49" charset="0"/>
            </a:endParaRPr>
          </a:p>
        </p:txBody>
      </p:sp>
    </p:spTree>
    <p:extLst>
      <p:ext uri="{BB962C8B-B14F-4D97-AF65-F5344CB8AC3E}">
        <p14:creationId xmlns:p14="http://schemas.microsoft.com/office/powerpoint/2007/7/12/main" xmlns="" val="891855428"/>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a:t>
            </a:r>
            <a:r>
              <a:rPr lang="zh-CN" altLang="en-US" dirty="0" smtClean="0"/>
              <a:t>引擎</a:t>
            </a:r>
            <a:endParaRPr lang="en-US" dirty="0"/>
          </a:p>
        </p:txBody>
      </p:sp>
      <p:sp>
        <p:nvSpPr>
          <p:cNvPr id="6" name="Rectangle 5"/>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7" name="Rounded Rectangle 6"/>
          <p:cNvSpPr/>
          <p:nvPr/>
        </p:nvSpPr>
        <p:spPr>
          <a:xfrm>
            <a:off x="316622" y="1605150"/>
            <a:ext cx="6654194" cy="1246907"/>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2286000" rtlCol="0" anchor="ctr"/>
          <a:lstStyle/>
          <a:p>
            <a:r>
              <a:rPr lang="en-US" altLang="zh-CN" sz="2400" dirty="0" smtClean="0">
                <a:effectLst>
                  <a:outerShdw blurRad="38100" dist="38100" dir="2700000" algn="tl">
                    <a:srgbClr val="000000">
                      <a:alpha val="43137"/>
                    </a:srgbClr>
                  </a:outerShdw>
                </a:effectLst>
                <a:latin typeface="Segoe" pitchFamily="34" charset="0"/>
              </a:rPr>
              <a:t>When user pans the web </a:t>
            </a:r>
            <a:br>
              <a:rPr lang="en-US" altLang="zh-CN" sz="2400" dirty="0" smtClean="0">
                <a:effectLst>
                  <a:outerShdw blurRad="38100" dist="38100" dir="2700000" algn="tl">
                    <a:srgbClr val="000000">
                      <a:alpha val="43137"/>
                    </a:srgbClr>
                  </a:outerShdw>
                </a:effectLst>
                <a:latin typeface="Segoe" pitchFamily="34" charset="0"/>
              </a:rPr>
            </a:br>
            <a:r>
              <a:rPr lang="en-US" altLang="zh-CN" sz="2400" dirty="0" smtClean="0">
                <a:effectLst>
                  <a:outerShdw blurRad="38100" dist="38100" dir="2700000" algn="tl">
                    <a:srgbClr val="000000">
                      <a:alpha val="43137"/>
                    </a:srgbClr>
                  </a:outerShdw>
                </a:effectLst>
                <a:latin typeface="Segoe" pitchFamily="34" charset="0"/>
              </a:rPr>
              <a:t>page to move left</a:t>
            </a:r>
          </a:p>
        </p:txBody>
      </p:sp>
      <p:sp>
        <p:nvSpPr>
          <p:cNvPr id="8" name="Rounded Rectangle 7"/>
          <p:cNvSpPr/>
          <p:nvPr/>
        </p:nvSpPr>
        <p:spPr>
          <a:xfrm>
            <a:off x="1997756" y="4643251"/>
            <a:ext cx="6654194" cy="1246907"/>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lstStyle/>
          <a:p>
            <a:pPr algn="r"/>
            <a:r>
              <a:rPr lang="en-US" altLang="zh-CN" sz="2400" dirty="0" smtClean="0">
                <a:effectLst>
                  <a:outerShdw blurRad="38100" dist="38100" dir="2700000" algn="tl">
                    <a:srgbClr val="000000">
                      <a:alpha val="43137"/>
                    </a:srgbClr>
                  </a:outerShdw>
                </a:effectLst>
                <a:latin typeface="Segoe" pitchFamily="34" charset="0"/>
              </a:rPr>
              <a:t>When user zooms </a:t>
            </a:r>
            <a:br>
              <a:rPr lang="en-US" altLang="zh-CN" sz="2400" dirty="0" smtClean="0">
                <a:effectLst>
                  <a:outerShdw blurRad="38100" dist="38100" dir="2700000" algn="tl">
                    <a:srgbClr val="000000">
                      <a:alpha val="43137"/>
                    </a:srgbClr>
                  </a:outerShdw>
                </a:effectLst>
                <a:latin typeface="Segoe" pitchFamily="34" charset="0"/>
              </a:rPr>
            </a:br>
            <a:r>
              <a:rPr lang="en-US" altLang="zh-CN" sz="2400" dirty="0" smtClean="0">
                <a:effectLst>
                  <a:outerShdw blurRad="38100" dist="38100" dir="2700000" algn="tl">
                    <a:srgbClr val="000000">
                      <a:alpha val="43137"/>
                    </a:srgbClr>
                  </a:outerShdw>
                </a:effectLst>
                <a:latin typeface="Segoe" pitchFamily="34" charset="0"/>
              </a:rPr>
              <a:t>the page out </a:t>
            </a:r>
          </a:p>
        </p:txBody>
      </p:sp>
      <p:pic>
        <p:nvPicPr>
          <p:cNvPr id="11" name="Picture 2"/>
          <p:cNvPicPr>
            <a:picLocks noChangeAspect="1" noChangeArrowheads="1"/>
          </p:cNvPicPr>
          <p:nvPr/>
        </p:nvPicPr>
        <p:blipFill>
          <a:blip r:embed="rId3" cstate="print"/>
          <a:srcRect t="1052" b="2019"/>
          <a:stretch>
            <a:fillRect/>
          </a:stretch>
        </p:blipFill>
        <p:spPr bwMode="auto">
          <a:xfrm>
            <a:off x="5100655" y="1330038"/>
            <a:ext cx="3551295" cy="2280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p:cNvPicPr>
            <a:picLocks noChangeAspect="1" noChangeArrowheads="1"/>
          </p:cNvPicPr>
          <p:nvPr/>
        </p:nvPicPr>
        <p:blipFill>
          <a:blip r:embed="rId4" cstate="print"/>
          <a:srcRect/>
          <a:stretch>
            <a:fillRect/>
          </a:stretch>
        </p:blipFill>
        <p:spPr bwMode="auto">
          <a:xfrm>
            <a:off x="316622" y="3914901"/>
            <a:ext cx="3547872" cy="2190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07/7/12/main" xmlns="" val="3343847596"/>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9" name="Rounded Rectangle 8"/>
          <p:cNvSpPr/>
          <p:nvPr/>
        </p:nvSpPr>
        <p:spPr>
          <a:xfrm>
            <a:off x="2204796" y="1591293"/>
            <a:ext cx="6654194" cy="1270659"/>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lstStyle/>
          <a:p>
            <a:pPr algn="r"/>
            <a:r>
              <a:rPr lang="zh-CN" altLang="en-US" sz="2400" dirty="0">
                <a:effectLst>
                  <a:outerShdw blurRad="38100" dist="38100" dir="2700000" algn="tl">
                    <a:srgbClr val="000000">
                      <a:alpha val="43137"/>
                    </a:srgbClr>
                  </a:outerShdw>
                </a:effectLst>
                <a:latin typeface="Segoe" pitchFamily="34" charset="0"/>
              </a:rPr>
              <a:t>利用</a:t>
            </a:r>
            <a:r>
              <a:rPr lang="en-US" altLang="zh-CN" sz="2400" dirty="0">
                <a:effectLst>
                  <a:outerShdw blurRad="38100" dist="38100" dir="2700000" algn="tl">
                    <a:srgbClr val="000000">
                      <a:alpha val="43137"/>
                    </a:srgbClr>
                  </a:outerShdw>
                </a:effectLst>
                <a:latin typeface="Segoe" pitchFamily="34" charset="0"/>
              </a:rPr>
              <a:t>Silverlight</a:t>
            </a:r>
            <a:r>
              <a:rPr lang="zh-CN" altLang="en-US" sz="2400" dirty="0">
                <a:effectLst>
                  <a:outerShdw blurRad="38100" dist="38100" dir="2700000" algn="tl">
                    <a:srgbClr val="000000">
                      <a:alpha val="43137"/>
                    </a:srgbClr>
                  </a:outerShdw>
                </a:effectLst>
                <a:latin typeface="Segoe" pitchFamily="34" charset="0"/>
              </a:rPr>
              <a:t>开发的</a:t>
            </a:r>
            <a:r>
              <a:rPr lang="en-US" altLang="zh-CN" sz="2400" dirty="0">
                <a:effectLst>
                  <a:outerShdw blurRad="38100" dist="38100" dir="2700000" algn="tl">
                    <a:srgbClr val="000000">
                      <a:alpha val="43137"/>
                    </a:srgbClr>
                  </a:outerShdw>
                </a:effectLst>
                <a:latin typeface="Segoe" pitchFamily="34" charset="0"/>
              </a:rPr>
              <a:t>UI</a:t>
            </a:r>
            <a:endParaRPr lang="en-US" altLang="zh-CN" sz="2400" dirty="0" smtClean="0">
              <a:effectLst>
                <a:outerShdw blurRad="38100" dist="38100" dir="2700000" algn="tl">
                  <a:srgbClr val="000000">
                    <a:alpha val="43137"/>
                  </a:srgbClr>
                </a:outerShdw>
              </a:effectLst>
              <a:latin typeface="Segoe" pitchFamily="34" charset="0"/>
            </a:endParaRPr>
          </a:p>
        </p:txBody>
      </p:sp>
      <p:sp>
        <p:nvSpPr>
          <p:cNvPr id="10" name="Rounded Rectangle 9"/>
          <p:cNvSpPr/>
          <p:nvPr/>
        </p:nvSpPr>
        <p:spPr>
          <a:xfrm>
            <a:off x="2204796" y="3168733"/>
            <a:ext cx="6654194" cy="1270659"/>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lstStyle/>
          <a:p>
            <a:pPr algn="r"/>
            <a:r>
              <a:rPr lang="zh-CN" altLang="en-US" sz="2400" dirty="0" smtClean="0">
                <a:effectLst>
                  <a:outerShdw blurRad="38100" dist="38100" dir="2700000" algn="tl">
                    <a:srgbClr val="000000">
                      <a:alpha val="43137"/>
                    </a:srgbClr>
                  </a:outerShdw>
                </a:effectLst>
                <a:latin typeface="Segoe" pitchFamily="34" charset="0"/>
              </a:rPr>
              <a:t>可以更新现有的控件</a:t>
            </a:r>
            <a:r>
              <a:rPr lang="en-US" altLang="zh-CN" sz="2400" dirty="0" smtClean="0">
                <a:effectLst>
                  <a:outerShdw blurRad="38100" dist="38100" dir="2700000" algn="tl">
                    <a:srgbClr val="000000">
                      <a:alpha val="43137"/>
                    </a:srgbClr>
                  </a:outerShdw>
                </a:effectLst>
                <a:latin typeface="Segoe" pitchFamily="34" charset="0"/>
              </a:rPr>
              <a:t> </a:t>
            </a:r>
            <a:br>
              <a:rPr lang="en-US" altLang="zh-CN" sz="2400" dirty="0" smtClean="0">
                <a:effectLst>
                  <a:outerShdw blurRad="38100" dist="38100" dir="2700000" algn="tl">
                    <a:srgbClr val="000000">
                      <a:alpha val="43137"/>
                    </a:srgbClr>
                  </a:outerShdw>
                </a:effectLst>
                <a:latin typeface="Segoe" pitchFamily="34" charset="0"/>
              </a:rPr>
            </a:br>
            <a:r>
              <a:rPr lang="zh-CN" altLang="en-US" sz="2400" dirty="0">
                <a:effectLst>
                  <a:outerShdw blurRad="38100" dist="38100" dir="2700000" algn="tl">
                    <a:srgbClr val="000000">
                      <a:alpha val="43137"/>
                    </a:srgbClr>
                  </a:outerShdw>
                </a:effectLst>
                <a:latin typeface="Segoe" pitchFamily="34" charset="0"/>
              </a:rPr>
              <a:t>或者增加新控件</a:t>
            </a:r>
            <a:endParaRPr lang="en-US" altLang="zh-CN" sz="2400" dirty="0" smtClean="0">
              <a:effectLst>
                <a:outerShdw blurRad="38100" dist="38100" dir="2700000" algn="tl">
                  <a:srgbClr val="000000">
                    <a:alpha val="43137"/>
                  </a:srgbClr>
                </a:outerShdw>
              </a:effectLst>
              <a:latin typeface="Segoe" pitchFamily="34" charset="0"/>
            </a:endParaRPr>
          </a:p>
        </p:txBody>
      </p:sp>
      <p:sp>
        <p:nvSpPr>
          <p:cNvPr id="11" name="Rounded Rectangle 10"/>
          <p:cNvSpPr/>
          <p:nvPr/>
        </p:nvSpPr>
        <p:spPr>
          <a:xfrm>
            <a:off x="2204796" y="4746173"/>
            <a:ext cx="6654194" cy="1270659"/>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lstStyle/>
          <a:p>
            <a:pPr algn="r"/>
            <a:r>
              <a:rPr lang="zh-CN" altLang="en-US" sz="2400" dirty="0" smtClean="0">
                <a:effectLst>
                  <a:outerShdw blurRad="38100" dist="38100" dir="2700000" algn="tl">
                    <a:srgbClr val="000000">
                      <a:alpha val="43137"/>
                    </a:srgbClr>
                  </a:outerShdw>
                </a:effectLst>
                <a:latin typeface="Segoe" pitchFamily="34" charset="0"/>
              </a:rPr>
              <a:t>不需要改变</a:t>
            </a:r>
            <a:r>
              <a:rPr lang="en-US" altLang="zh-CN" sz="2400" dirty="0" smtClean="0">
                <a:effectLst>
                  <a:outerShdw blurRad="38100" dist="38100" dir="2700000" algn="tl">
                    <a:srgbClr val="000000">
                      <a:alpha val="43137"/>
                    </a:srgbClr>
                  </a:outerShdw>
                </a:effectLst>
                <a:latin typeface="Segoe" pitchFamily="34" charset="0"/>
              </a:rPr>
              <a:t>C++</a:t>
            </a:r>
            <a:r>
              <a:rPr lang="zh-CN" altLang="en-US" sz="2400" dirty="0" smtClean="0">
                <a:effectLst>
                  <a:outerShdw blurRad="38100" dist="38100" dir="2700000" algn="tl">
                    <a:srgbClr val="000000">
                      <a:alpha val="43137"/>
                    </a:srgbClr>
                  </a:outerShdw>
                </a:effectLst>
                <a:latin typeface="Segoe" pitchFamily="34" charset="0"/>
              </a:rPr>
              <a:t>代码</a:t>
            </a:r>
            <a:endParaRPr lang="en-US" altLang="zh-CN" sz="2400" dirty="0" smtClean="0">
              <a:effectLst>
                <a:outerShdw blurRad="38100" dist="38100" dir="2700000" algn="tl">
                  <a:srgbClr val="000000">
                    <a:alpha val="43137"/>
                  </a:srgbClr>
                </a:outerShdw>
              </a:effectLst>
              <a:latin typeface="Segoe" pitchFamily="34" charset="0"/>
            </a:endParaRPr>
          </a:p>
          <a:p>
            <a:pPr marL="0" lvl="1" algn="r"/>
            <a:r>
              <a:rPr lang="en-US" altLang="zh-CN" dirty="0" smtClean="0">
                <a:effectLst>
                  <a:outerShdw blurRad="38100" dist="38100" dir="2700000" algn="tl">
                    <a:srgbClr val="000000">
                      <a:alpha val="43137"/>
                    </a:srgbClr>
                  </a:outerShdw>
                </a:effectLst>
                <a:latin typeface="Segoe" pitchFamily="34" charset="0"/>
              </a:rPr>
              <a:t>Control types and x:names </a:t>
            </a:r>
            <a:br>
              <a:rPr lang="en-US" altLang="zh-CN" dirty="0" smtClean="0">
                <a:effectLst>
                  <a:outerShdw blurRad="38100" dist="38100" dir="2700000" algn="tl">
                    <a:srgbClr val="000000">
                      <a:alpha val="43137"/>
                    </a:srgbClr>
                  </a:outerShdw>
                </a:effectLst>
                <a:latin typeface="Segoe" pitchFamily="34" charset="0"/>
              </a:rPr>
            </a:br>
            <a:r>
              <a:rPr lang="en-US" altLang="zh-CN" dirty="0" smtClean="0">
                <a:effectLst>
                  <a:outerShdw blurRad="38100" dist="38100" dir="2700000" algn="tl">
                    <a:srgbClr val="000000">
                      <a:alpha val="43137"/>
                    </a:srgbClr>
                  </a:outerShdw>
                </a:effectLst>
                <a:latin typeface="Segoe" pitchFamily="34" charset="0"/>
              </a:rPr>
              <a:t>must remain the same</a:t>
            </a:r>
          </a:p>
        </p:txBody>
      </p:sp>
      <p:sp>
        <p:nvSpPr>
          <p:cNvPr id="2" name="Title 1"/>
          <p:cNvSpPr>
            <a:spLocks noGrp="1"/>
          </p:cNvSpPr>
          <p:nvPr>
            <p:ph type="title"/>
          </p:nvPr>
        </p:nvSpPr>
        <p:spPr>
          <a:xfrm>
            <a:off x="457200" y="304800"/>
            <a:ext cx="8229600" cy="487362"/>
          </a:xfrm>
        </p:spPr>
        <p:txBody>
          <a:bodyPr>
            <a:normAutofit fontScale="90000"/>
          </a:bodyPr>
          <a:lstStyle/>
          <a:p>
            <a:r>
              <a:rPr lang="zh-CN" altLang="en-US" dirty="0" smtClean="0"/>
              <a:t>定制嵌入式</a:t>
            </a:r>
            <a:r>
              <a:rPr lang="en-US" dirty="0" smtClean="0"/>
              <a:t>IE</a:t>
            </a:r>
            <a:r>
              <a:rPr lang="zh-CN" altLang="en-US" dirty="0" smtClean="0"/>
              <a:t>的界面</a:t>
            </a:r>
            <a:endParaRPr lang="en-US" dirty="0"/>
          </a:p>
        </p:txBody>
      </p:sp>
      <p:pic>
        <p:nvPicPr>
          <p:cNvPr id="3075" name="Picture 3" descr="C:\Users\sidneyt\Documents\!WEB\CID\visual\Cashmere browser UI screenshot\Delete Favorite.jpg"/>
          <p:cNvPicPr>
            <a:picLocks noChangeAspect="1" noChangeArrowheads="1"/>
          </p:cNvPicPr>
          <p:nvPr/>
        </p:nvPicPr>
        <p:blipFill>
          <a:blip r:embed="rId3" cstate="print"/>
          <a:srcRect/>
          <a:stretch>
            <a:fillRect/>
          </a:stretch>
        </p:blipFill>
        <p:spPr bwMode="auto">
          <a:xfrm>
            <a:off x="457200" y="3919848"/>
            <a:ext cx="3810000" cy="228600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3077" name="Picture 5" descr="C:\Users\sidneyt\Documents\!WEB\CID\visual\Cashmere browser UI screenshot\not full screen view.jpg"/>
          <p:cNvPicPr>
            <a:picLocks noChangeAspect="1" noChangeArrowheads="1"/>
          </p:cNvPicPr>
          <p:nvPr/>
        </p:nvPicPr>
        <p:blipFill>
          <a:blip r:embed="rId4" cstate="print"/>
          <a:srcRect/>
          <a:stretch>
            <a:fillRect/>
          </a:stretch>
        </p:blipFill>
        <p:spPr bwMode="auto">
          <a:xfrm>
            <a:off x="457200" y="1400300"/>
            <a:ext cx="3810000" cy="228600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07/7/12/main" xmlns="" val="259240826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1" name="Rounded Rectangle 10"/>
          <p:cNvSpPr/>
          <p:nvPr/>
        </p:nvSpPr>
        <p:spPr>
          <a:xfrm>
            <a:off x="2204796" y="1591293"/>
            <a:ext cx="6654194" cy="1270659"/>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lstStyle/>
          <a:p>
            <a:pPr algn="r"/>
            <a:r>
              <a:rPr lang="en-US" altLang="zh-CN" sz="2400" dirty="0" smtClean="0">
                <a:effectLst>
                  <a:outerShdw blurRad="38100" dist="38100" dir="2700000" algn="tl">
                    <a:srgbClr val="000000">
                      <a:alpha val="43137"/>
                    </a:srgbClr>
                  </a:outerShdw>
                </a:effectLst>
                <a:latin typeface="Segoe" pitchFamily="34" charset="0"/>
              </a:rPr>
              <a:t>Flash</a:t>
            </a:r>
            <a:r>
              <a:rPr lang="zh-CN" altLang="en-US" sz="2400" dirty="0" smtClean="0">
                <a:effectLst>
                  <a:outerShdw blurRad="38100" dist="38100" dir="2700000" algn="tl">
                    <a:srgbClr val="000000">
                      <a:alpha val="43137"/>
                    </a:srgbClr>
                  </a:outerShdw>
                </a:effectLst>
                <a:latin typeface="Segoe" pitchFamily="34" charset="0"/>
              </a:rPr>
              <a:t>的控件可以换成</a:t>
            </a:r>
            <a:endParaRPr lang="en-US" altLang="zh-CN" sz="2400" dirty="0" smtClean="0">
              <a:effectLst>
                <a:outerShdw blurRad="38100" dist="38100" dir="2700000" algn="tl">
                  <a:srgbClr val="000000">
                    <a:alpha val="43137"/>
                  </a:srgbClr>
                </a:outerShdw>
              </a:effectLst>
              <a:latin typeface="Segoe" pitchFamily="34" charset="0"/>
            </a:endParaRPr>
          </a:p>
          <a:p>
            <a:pPr algn="r"/>
            <a:r>
              <a:rPr lang="zh-CN" altLang="en-US" sz="2400" dirty="0" smtClean="0">
                <a:effectLst>
                  <a:outerShdw blurRad="38100" dist="38100" dir="2700000" algn="tl">
                    <a:srgbClr val="000000">
                      <a:alpha val="43137"/>
                    </a:srgbClr>
                  </a:outerShdw>
                </a:effectLst>
                <a:latin typeface="Segoe" pitchFamily="34" charset="0"/>
              </a:rPr>
              <a:t>一个图标，例如：</a:t>
            </a:r>
            <a:r>
              <a:rPr lang="en-US" altLang="zh-CN" sz="2400" dirty="0" smtClean="0">
                <a:effectLst>
                  <a:outerShdw blurRad="38100" dist="38100" dir="2700000" algn="tl">
                    <a:srgbClr val="000000">
                      <a:alpha val="43137"/>
                    </a:srgbClr>
                  </a:outerShdw>
                </a:effectLst>
                <a:latin typeface="Segoe" pitchFamily="34" charset="0"/>
              </a:rPr>
              <a:t> </a:t>
            </a:r>
            <a:r>
              <a:rPr lang="en-US" altLang="zh-CN" sz="2400" dirty="0" smtClean="0">
                <a:solidFill>
                  <a:schemeClr val="accent1">
                    <a:alpha val="0"/>
                  </a:schemeClr>
                </a:solidFill>
                <a:latin typeface="Segoe" pitchFamily="34" charset="0"/>
              </a:rPr>
              <a:t>.…… </a:t>
            </a:r>
          </a:p>
        </p:txBody>
      </p:sp>
      <p:sp>
        <p:nvSpPr>
          <p:cNvPr id="12" name="Rounded Rectangle 11"/>
          <p:cNvSpPr/>
          <p:nvPr/>
        </p:nvSpPr>
        <p:spPr>
          <a:xfrm>
            <a:off x="2204796" y="3168733"/>
            <a:ext cx="6654194" cy="1270659"/>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lstStyle/>
          <a:p>
            <a:pPr algn="r"/>
            <a:r>
              <a:rPr lang="zh-CN" altLang="en-US" sz="2400" dirty="0" smtClean="0">
                <a:effectLst>
                  <a:outerShdw blurRad="38100" dist="38100" dir="2700000" algn="tl">
                    <a:srgbClr val="000000">
                      <a:alpha val="43137"/>
                    </a:srgbClr>
                  </a:outerShdw>
                </a:effectLst>
                <a:latin typeface="Segoe" pitchFamily="34" charset="0"/>
              </a:rPr>
              <a:t>当用户点击图标</a:t>
            </a:r>
            <a:r>
              <a:rPr lang="en-US" altLang="zh-CN" sz="2400" dirty="0" smtClean="0">
                <a:effectLst>
                  <a:outerShdw blurRad="38100" dist="38100" dir="2700000" algn="tl">
                    <a:srgbClr val="000000">
                      <a:alpha val="43137"/>
                    </a:srgbClr>
                  </a:outerShdw>
                </a:effectLst>
                <a:latin typeface="Segoe" pitchFamily="34" charset="0"/>
              </a:rPr>
              <a:t>, </a:t>
            </a:r>
            <a:br>
              <a:rPr lang="en-US" altLang="zh-CN" sz="2400" dirty="0" smtClean="0">
                <a:effectLst>
                  <a:outerShdw blurRad="38100" dist="38100" dir="2700000" algn="tl">
                    <a:srgbClr val="000000">
                      <a:alpha val="43137"/>
                    </a:srgbClr>
                  </a:outerShdw>
                </a:effectLst>
                <a:latin typeface="Segoe" pitchFamily="34" charset="0"/>
              </a:rPr>
            </a:br>
            <a:r>
              <a:rPr lang="zh-CN" altLang="en-US" sz="2400" dirty="0" smtClean="0">
                <a:effectLst>
                  <a:outerShdw blurRad="38100" dist="38100" dir="2700000" algn="tl">
                    <a:srgbClr val="000000">
                      <a:alpha val="43137"/>
                    </a:srgbClr>
                  </a:outerShdw>
                </a:effectLst>
                <a:latin typeface="Segoe" pitchFamily="34" charset="0"/>
              </a:rPr>
              <a:t>可以弹出一个新的</a:t>
            </a:r>
            <a:r>
              <a:rPr lang="en-US" altLang="zh-CN" sz="2400" dirty="0" smtClean="0">
                <a:effectLst>
                  <a:outerShdw blurRad="38100" dist="38100" dir="2700000" algn="tl">
                    <a:srgbClr val="000000">
                      <a:alpha val="43137"/>
                    </a:srgbClr>
                  </a:outerShdw>
                </a:effectLst>
                <a:latin typeface="Segoe" pitchFamily="34" charset="0"/>
              </a:rPr>
              <a:t>IE</a:t>
            </a:r>
            <a:r>
              <a:rPr lang="zh-CN" altLang="en-US" sz="2400" dirty="0" smtClean="0">
                <a:effectLst>
                  <a:outerShdw blurRad="38100" dist="38100" dir="2700000" algn="tl">
                    <a:srgbClr val="000000">
                      <a:alpha val="43137"/>
                    </a:srgbClr>
                  </a:outerShdw>
                </a:effectLst>
                <a:latin typeface="Segoe" pitchFamily="34" charset="0"/>
              </a:rPr>
              <a:t>窗口</a:t>
            </a:r>
            <a:endParaRPr lang="en-US" altLang="zh-CN" sz="2400" dirty="0" smtClean="0">
              <a:effectLst>
                <a:outerShdw blurRad="38100" dist="38100" dir="2700000" algn="tl">
                  <a:srgbClr val="000000">
                    <a:alpha val="43137"/>
                  </a:srgbClr>
                </a:outerShdw>
              </a:effectLst>
              <a:latin typeface="Segoe" pitchFamily="34" charset="0"/>
            </a:endParaRPr>
          </a:p>
        </p:txBody>
      </p:sp>
      <p:sp>
        <p:nvSpPr>
          <p:cNvPr id="13" name="Rounded Rectangle 12"/>
          <p:cNvSpPr/>
          <p:nvPr/>
        </p:nvSpPr>
        <p:spPr>
          <a:xfrm>
            <a:off x="2204796" y="4746173"/>
            <a:ext cx="6654194" cy="1270659"/>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lstStyle/>
          <a:p>
            <a:pPr algn="r"/>
            <a:r>
              <a:rPr lang="en-US" altLang="zh-CN" sz="2400" dirty="0" smtClean="0">
                <a:effectLst>
                  <a:outerShdw blurRad="38100" dist="38100" dir="2700000" algn="tl">
                    <a:srgbClr val="000000">
                      <a:alpha val="43137"/>
                    </a:srgbClr>
                  </a:outerShdw>
                </a:effectLst>
                <a:latin typeface="Segoe" pitchFamily="34" charset="0"/>
              </a:rPr>
              <a:t>Flash</a:t>
            </a:r>
            <a:r>
              <a:rPr lang="zh-CN" altLang="en-US" sz="2400" dirty="0" smtClean="0">
                <a:effectLst>
                  <a:outerShdw blurRad="38100" dist="38100" dir="2700000" algn="tl">
                    <a:srgbClr val="000000">
                      <a:alpha val="43137"/>
                    </a:srgbClr>
                  </a:outerShdw>
                </a:effectLst>
                <a:latin typeface="Segoe" pitchFamily="34" charset="0"/>
              </a:rPr>
              <a:t>播放的窗口</a:t>
            </a:r>
            <a:endParaRPr lang="en-US" altLang="zh-CN" sz="2400" dirty="0" smtClean="0">
              <a:effectLst>
                <a:outerShdw blurRad="38100" dist="38100" dir="2700000" algn="tl">
                  <a:srgbClr val="000000">
                    <a:alpha val="43137"/>
                  </a:srgbClr>
                </a:outerShdw>
              </a:effectLst>
              <a:latin typeface="Segoe" pitchFamily="34" charset="0"/>
            </a:endParaRPr>
          </a:p>
          <a:p>
            <a:pPr algn="r"/>
            <a:r>
              <a:rPr lang="zh-CN" altLang="en-US" sz="2400" dirty="0">
                <a:effectLst>
                  <a:outerShdw blurRad="38100" dist="38100" dir="2700000" algn="tl">
                    <a:srgbClr val="000000">
                      <a:alpha val="43137"/>
                    </a:srgbClr>
                  </a:outerShdw>
                </a:effectLst>
                <a:latin typeface="Segoe" pitchFamily="34" charset="0"/>
              </a:rPr>
              <a:t>不支持</a:t>
            </a:r>
            <a:r>
              <a:rPr lang="en-US" altLang="zh-CN" sz="2400" dirty="0">
                <a:effectLst>
                  <a:outerShdw blurRad="38100" dist="38100" dir="2700000" algn="tl">
                    <a:srgbClr val="000000">
                      <a:alpha val="43137"/>
                    </a:srgbClr>
                  </a:outerShdw>
                </a:effectLst>
                <a:latin typeface="Segoe" pitchFamily="34" charset="0"/>
              </a:rPr>
              <a:t>Panning</a:t>
            </a:r>
            <a:r>
              <a:rPr lang="zh-CN" altLang="en-US" sz="2400" dirty="0">
                <a:effectLst>
                  <a:outerShdw blurRad="38100" dist="38100" dir="2700000" algn="tl">
                    <a:srgbClr val="000000">
                      <a:alpha val="43137"/>
                    </a:srgbClr>
                  </a:outerShdw>
                </a:effectLst>
                <a:latin typeface="Segoe" pitchFamily="34" charset="0"/>
              </a:rPr>
              <a:t>和</a:t>
            </a:r>
            <a:r>
              <a:rPr lang="en-US" altLang="zh-CN" sz="2400" dirty="0">
                <a:effectLst>
                  <a:outerShdw blurRad="38100" dist="38100" dir="2700000" algn="tl">
                    <a:srgbClr val="000000">
                      <a:alpha val="43137"/>
                    </a:srgbClr>
                  </a:outerShdw>
                </a:effectLst>
                <a:latin typeface="Segoe" pitchFamily="34" charset="0"/>
              </a:rPr>
              <a:t>Zooming</a:t>
            </a:r>
            <a:endParaRPr lang="en-US" altLang="zh-CN" sz="2400" dirty="0" smtClean="0">
              <a:effectLst>
                <a:outerShdw blurRad="38100" dist="38100" dir="2700000" algn="tl">
                  <a:srgbClr val="000000">
                    <a:alpha val="43137"/>
                  </a:srgbClr>
                </a:outerShdw>
              </a:effectLst>
              <a:latin typeface="Segoe" pitchFamily="34" charset="0"/>
            </a:endParaRPr>
          </a:p>
        </p:txBody>
      </p:sp>
      <p:pic>
        <p:nvPicPr>
          <p:cNvPr id="4099" name="Picture 3" descr="C:\Users\sidneyt\Documents\!WEB\CID\visual\Cashmere browser UI screenshot\Flashlite player.jpg"/>
          <p:cNvPicPr>
            <a:picLocks noChangeAspect="1" noChangeArrowheads="1"/>
          </p:cNvPicPr>
          <p:nvPr/>
        </p:nvPicPr>
        <p:blipFill>
          <a:blip r:embed="rId3" cstate="print"/>
          <a:srcRect/>
          <a:stretch>
            <a:fillRect/>
          </a:stretch>
        </p:blipFill>
        <p:spPr bwMode="auto">
          <a:xfrm>
            <a:off x="457200" y="1400300"/>
            <a:ext cx="3810000" cy="228600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4100" name="Picture 4" descr="C:\Users\sidneyt\Documents\!WEB\CID\visual\Cashmere browser UI screenshot\Flashplaying.jpg"/>
          <p:cNvPicPr>
            <a:picLocks noChangeAspect="1" noChangeArrowheads="1"/>
          </p:cNvPicPr>
          <p:nvPr/>
        </p:nvPicPr>
        <p:blipFill>
          <a:blip r:embed="rId4" cstate="print"/>
          <a:srcRect/>
          <a:stretch>
            <a:fillRect/>
          </a:stretch>
        </p:blipFill>
        <p:spPr bwMode="auto">
          <a:xfrm>
            <a:off x="457200" y="3919848"/>
            <a:ext cx="3810000" cy="228600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
        <p:nvSpPr>
          <p:cNvPr id="2" name="Title 1"/>
          <p:cNvSpPr>
            <a:spLocks noGrp="1"/>
          </p:cNvSpPr>
          <p:nvPr>
            <p:ph type="title"/>
          </p:nvPr>
        </p:nvSpPr>
        <p:spPr>
          <a:xfrm>
            <a:off x="457200" y="304800"/>
            <a:ext cx="8229600" cy="487362"/>
          </a:xfrm>
        </p:spPr>
        <p:txBody>
          <a:bodyPr/>
          <a:lstStyle/>
          <a:p>
            <a:r>
              <a:rPr lang="en-US" dirty="0" smtClean="0"/>
              <a:t>Flash Lite 3.1.</a:t>
            </a:r>
            <a:r>
              <a:rPr lang="en-US" altLang="zh-CN" dirty="0" smtClean="0"/>
              <a:t>0</a:t>
            </a:r>
            <a:r>
              <a:rPr lang="zh-CN" altLang="en-US" dirty="0" smtClean="0"/>
              <a:t>的集成</a:t>
            </a:r>
            <a:endParaRPr lang="en-US" dirty="0"/>
          </a:p>
        </p:txBody>
      </p:sp>
      <p:pic>
        <p:nvPicPr>
          <p:cNvPr id="4101" name="Picture 5" descr="C:\Users\sidneyt\AppData\Local\Temp\Rar$DI00.477\PlayFlash_Normal.png"/>
          <p:cNvPicPr>
            <a:picLocks noChangeAspect="1" noChangeArrowheads="1"/>
          </p:cNvPicPr>
          <p:nvPr/>
        </p:nvPicPr>
        <p:blipFill>
          <a:blip r:embed="rId5" cstate="print"/>
          <a:srcRect/>
          <a:stretch>
            <a:fillRect/>
          </a:stretch>
        </p:blipFill>
        <p:spPr bwMode="auto">
          <a:xfrm>
            <a:off x="8229601" y="2279074"/>
            <a:ext cx="438095" cy="438095"/>
          </a:xfrm>
          <a:prstGeom prst="rect">
            <a:avLst/>
          </a:prstGeom>
          <a:noFill/>
        </p:spPr>
      </p:pic>
    </p:spTree>
    <p:extLst>
      <p:ext uri="{BB962C8B-B14F-4D97-AF65-F5344CB8AC3E}">
        <p14:creationId xmlns:p14="http://schemas.microsoft.com/office/powerpoint/2007/7/12/main" xmlns="" val="264582041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Pennie\My Documents\TechEd 2009\WMB\WMB402_Jeff\touch.png"/>
          <p:cNvPicPr>
            <a:picLocks noChangeAspect="1" noChangeArrowheads="1"/>
          </p:cNvPicPr>
          <p:nvPr/>
        </p:nvPicPr>
        <p:blipFill>
          <a:blip r:embed="rId3"/>
          <a:srcRect l="5586" t="4307" r="5427" b="21786"/>
          <a:stretch>
            <a:fillRect/>
          </a:stretch>
        </p:blipFill>
        <p:spPr bwMode="auto">
          <a:xfrm flipH="1">
            <a:off x="0" y="1175656"/>
            <a:ext cx="9144000" cy="5094513"/>
          </a:xfrm>
          <a:prstGeom prst="rect">
            <a:avLst/>
          </a:prstGeom>
          <a:noFill/>
          <a:ln>
            <a:noFill/>
          </a:ln>
        </p:spPr>
      </p:pic>
      <p:sp>
        <p:nvSpPr>
          <p:cNvPr id="2" name="Title 1"/>
          <p:cNvSpPr>
            <a:spLocks noGrp="1"/>
          </p:cNvSpPr>
          <p:nvPr>
            <p:ph type="ctrTitle" idx="4294967295"/>
          </p:nvPr>
        </p:nvSpPr>
        <p:spPr>
          <a:xfrm>
            <a:off x="344384" y="1623189"/>
            <a:ext cx="7924800" cy="917575"/>
          </a:xfrm>
          <a:prstGeom prst="rect">
            <a:avLst/>
          </a:prstGeom>
        </p:spPr>
        <p:txBody>
          <a:bodyPr/>
          <a:lstStyle/>
          <a:p>
            <a:r>
              <a:rPr lang="en-US" b="1" dirty="0" smtClean="0">
                <a:solidFill>
                  <a:schemeClr val="accent1">
                    <a:lumMod val="50000"/>
                  </a:schemeClr>
                </a:solidFill>
                <a:effectLst/>
              </a:rPr>
              <a:t>Touch and Gestures</a:t>
            </a:r>
            <a:endParaRPr lang="en-US" b="1" dirty="0">
              <a:solidFill>
                <a:schemeClr val="accent1">
                  <a:lumMod val="50000"/>
                </a:schemeClr>
              </a:solidFill>
              <a:effectLst/>
            </a:endParaRPr>
          </a:p>
        </p:txBody>
      </p:sp>
    </p:spTree>
    <p:extLst>
      <p:ext uri="{BB962C8B-B14F-4D97-AF65-F5344CB8AC3E}">
        <p14:creationId xmlns:p14="http://schemas.microsoft.com/office/powerpoint/2007/7/12/main" xmlns="" val="2429740817"/>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107523" name="Picture 3" descr="C:\Documents and Settings\Pennie\My Documents\ACERDATA (D)\Pennie's documents\MS Image\Soft-edge_photos\FY06 Brand - WinXP Tablet PC Edition\TabPC_Joyce_woman standing tablet station.png"/>
          <p:cNvPicPr>
            <a:picLocks noChangeAspect="1" noChangeArrowheads="1"/>
          </p:cNvPicPr>
          <p:nvPr/>
        </p:nvPicPr>
        <p:blipFill>
          <a:blip r:embed="rId3"/>
          <a:srcRect/>
          <a:stretch>
            <a:fillRect/>
          </a:stretch>
        </p:blipFill>
        <p:spPr bwMode="auto">
          <a:xfrm>
            <a:off x="4707126" y="1648871"/>
            <a:ext cx="4591253" cy="4637629"/>
          </a:xfrm>
          <a:prstGeom prst="rect">
            <a:avLst/>
          </a:prstGeom>
          <a:noFill/>
        </p:spPr>
      </p:pic>
      <p:sp>
        <p:nvSpPr>
          <p:cNvPr id="2" name="Title 1"/>
          <p:cNvSpPr>
            <a:spLocks noGrp="1"/>
          </p:cNvSpPr>
          <p:nvPr>
            <p:ph type="title"/>
          </p:nvPr>
        </p:nvSpPr>
        <p:spPr/>
        <p:txBody>
          <a:bodyPr/>
          <a:lstStyle/>
          <a:p>
            <a:r>
              <a:rPr lang="en-US" dirty="0" smtClean="0"/>
              <a:t>Touch and Gestures</a:t>
            </a:r>
            <a:endParaRPr lang="en-US" dirty="0"/>
          </a:p>
        </p:txBody>
      </p:sp>
      <p:sp>
        <p:nvSpPr>
          <p:cNvPr id="5" name="Rounded Rectangle 4"/>
          <p:cNvSpPr/>
          <p:nvPr/>
        </p:nvSpPr>
        <p:spPr>
          <a:xfrm>
            <a:off x="316622" y="1560775"/>
            <a:ext cx="6654194"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smtClean="0">
                <a:effectLst>
                  <a:outerShdw blurRad="38100" dist="38100" dir="2700000" algn="tl">
                    <a:srgbClr val="000000">
                      <a:alpha val="43137"/>
                    </a:srgbClr>
                  </a:outerShdw>
                </a:effectLst>
                <a:latin typeface="Segoe" pitchFamily="34" charset="0"/>
              </a:rPr>
              <a:t>内置对</a:t>
            </a:r>
            <a:r>
              <a:rPr lang="en-US" sz="2400" dirty="0" smtClean="0">
                <a:effectLst>
                  <a:outerShdw blurRad="38100" dist="38100" dir="2700000" algn="tl">
                    <a:srgbClr val="000000">
                      <a:alpha val="43137"/>
                    </a:srgbClr>
                  </a:outerShdw>
                </a:effectLst>
                <a:latin typeface="Segoe" pitchFamily="34" charset="0"/>
              </a:rPr>
              <a:t>pan</a:t>
            </a:r>
            <a:r>
              <a:rPr lang="zh-CN" altLang="en-US" sz="2400" dirty="0" smtClean="0">
                <a:effectLst>
                  <a:outerShdw blurRad="38100" dist="38100" dir="2700000" algn="tl">
                    <a:srgbClr val="000000">
                      <a:alpha val="43137"/>
                    </a:srgbClr>
                  </a:outerShdw>
                </a:effectLst>
                <a:latin typeface="Segoe" pitchFamily="34" charset="0"/>
              </a:rPr>
              <a:t>和</a:t>
            </a:r>
            <a:r>
              <a:rPr lang="en-US" sz="2400" dirty="0" smtClean="0">
                <a:effectLst>
                  <a:outerShdw blurRad="38100" dist="38100" dir="2700000" algn="tl">
                    <a:srgbClr val="000000">
                      <a:alpha val="43137"/>
                    </a:srgbClr>
                  </a:outerShdw>
                </a:effectLst>
                <a:latin typeface="Segoe" pitchFamily="34" charset="0"/>
              </a:rPr>
              <a:t>flick</a:t>
            </a:r>
            <a:r>
              <a:rPr lang="zh-CN" altLang="en-US" sz="2400" dirty="0" smtClean="0">
                <a:effectLst>
                  <a:outerShdw blurRad="38100" dist="38100" dir="2700000" algn="tl">
                    <a:srgbClr val="000000">
                      <a:alpha val="43137"/>
                    </a:srgbClr>
                  </a:outerShdw>
                </a:effectLst>
                <a:latin typeface="Segoe" pitchFamily="34" charset="0"/>
              </a:rPr>
              <a:t>手势的识别</a:t>
            </a:r>
            <a:endParaRPr lang="en-US" sz="2400" dirty="0" smtClean="0">
              <a:effectLst>
                <a:outerShdw blurRad="38100" dist="38100" dir="2700000" algn="tl">
                  <a:srgbClr val="000000">
                    <a:alpha val="43137"/>
                  </a:srgbClr>
                </a:outerShdw>
              </a:effectLst>
              <a:latin typeface="Segoe" pitchFamily="34" charset="0"/>
            </a:endParaRPr>
          </a:p>
        </p:txBody>
      </p:sp>
      <p:sp>
        <p:nvSpPr>
          <p:cNvPr id="6" name="Rounded Rectangle 5"/>
          <p:cNvSpPr/>
          <p:nvPr/>
        </p:nvSpPr>
        <p:spPr>
          <a:xfrm>
            <a:off x="316622" y="2754245"/>
            <a:ext cx="6654194"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smtClean="0">
                <a:effectLst>
                  <a:outerShdw blurRad="38100" dist="38100" dir="2700000" algn="tl">
                    <a:srgbClr val="000000">
                      <a:alpha val="43137"/>
                    </a:srgbClr>
                  </a:outerShdw>
                </a:effectLst>
                <a:latin typeface="Segoe" pitchFamily="34" charset="0"/>
              </a:rPr>
              <a:t>允许开发者定义自己的手势</a:t>
            </a:r>
            <a:endParaRPr lang="en-US" sz="2400" dirty="0" smtClean="0">
              <a:effectLst>
                <a:outerShdw blurRad="38100" dist="38100" dir="2700000" algn="tl">
                  <a:srgbClr val="000000">
                    <a:alpha val="43137"/>
                  </a:srgbClr>
                </a:outerShdw>
              </a:effectLst>
              <a:latin typeface="Segoe" pitchFamily="34" charset="0"/>
            </a:endParaRPr>
          </a:p>
        </p:txBody>
      </p:sp>
      <p:sp>
        <p:nvSpPr>
          <p:cNvPr id="7" name="Rounded Rectangle 6"/>
          <p:cNvSpPr/>
          <p:nvPr/>
        </p:nvSpPr>
        <p:spPr>
          <a:xfrm>
            <a:off x="316622" y="3947715"/>
            <a:ext cx="6654194"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a:effectLst>
                  <a:outerShdw blurRad="38100" dist="38100" dir="2700000" algn="tl">
                    <a:srgbClr val="000000">
                      <a:alpha val="43137"/>
                    </a:srgbClr>
                  </a:outerShdw>
                </a:effectLst>
                <a:latin typeface="Segoe" pitchFamily="34" charset="0"/>
              </a:rPr>
              <a:t>手势可以在</a:t>
            </a:r>
            <a:r>
              <a:rPr lang="en-US" altLang="zh-CN" sz="2400" dirty="0">
                <a:effectLst>
                  <a:outerShdw blurRad="38100" dist="38100" dir="2700000" algn="tl">
                    <a:srgbClr val="000000">
                      <a:alpha val="43137"/>
                    </a:srgbClr>
                  </a:outerShdw>
                </a:effectLst>
                <a:latin typeface="Segoe" pitchFamily="34" charset="0"/>
              </a:rPr>
              <a:t>UI</a:t>
            </a:r>
            <a:r>
              <a:rPr lang="zh-CN" altLang="en-US" sz="2400" dirty="0">
                <a:effectLst>
                  <a:outerShdw blurRad="38100" dist="38100" dir="2700000" algn="tl">
                    <a:srgbClr val="000000">
                      <a:alpha val="43137"/>
                    </a:srgbClr>
                  </a:outerShdw>
                </a:effectLst>
                <a:latin typeface="Segoe" pitchFamily="34" charset="0"/>
              </a:rPr>
              <a:t>的架构中呈现为动画效</a:t>
            </a:r>
            <a:r>
              <a:rPr lang="zh-CN" altLang="en-US" sz="2400" dirty="0" smtClean="0">
                <a:effectLst>
                  <a:outerShdw blurRad="38100" dist="38100" dir="2700000" algn="tl">
                    <a:srgbClr val="000000">
                      <a:alpha val="43137"/>
                    </a:srgbClr>
                  </a:outerShdw>
                </a:effectLst>
                <a:latin typeface="Segoe" pitchFamily="34" charset="0"/>
              </a:rPr>
              <a:t>果</a:t>
            </a:r>
            <a:endParaRPr lang="en-US" sz="2400" dirty="0" smtClean="0">
              <a:effectLst>
                <a:outerShdw blurRad="38100" dist="38100" dir="2700000" algn="tl">
                  <a:srgbClr val="000000">
                    <a:alpha val="43137"/>
                  </a:srgbClr>
                </a:outerShdw>
              </a:effectLst>
              <a:latin typeface="Segoe" pitchFamily="34" charset="0"/>
            </a:endParaRPr>
          </a:p>
        </p:txBody>
      </p:sp>
      <p:sp>
        <p:nvSpPr>
          <p:cNvPr id="8" name="Rounded Rectangle 7"/>
          <p:cNvSpPr/>
          <p:nvPr/>
        </p:nvSpPr>
        <p:spPr>
          <a:xfrm>
            <a:off x="316622" y="5141184"/>
            <a:ext cx="6654194" cy="102804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smtClean="0">
                <a:effectLst>
                  <a:outerShdw blurRad="38100" dist="38100" dir="2700000" algn="tl">
                    <a:srgbClr val="000000">
                      <a:alpha val="43137"/>
                    </a:srgbClr>
                  </a:outerShdw>
                </a:effectLst>
                <a:latin typeface="Segoe" pitchFamily="34" charset="0"/>
              </a:rPr>
              <a:t>可滚动的</a:t>
            </a:r>
            <a:r>
              <a:rPr lang="en-US" sz="2400" dirty="0" smtClean="0">
                <a:effectLst>
                  <a:outerShdw blurRad="38100" dist="38100" dir="2700000" algn="tl">
                    <a:srgbClr val="000000">
                      <a:alpha val="43137"/>
                    </a:srgbClr>
                  </a:outerShdw>
                </a:effectLst>
                <a:latin typeface="Segoe" pitchFamily="34" charset="0"/>
              </a:rPr>
              <a:t>Win32</a:t>
            </a:r>
            <a:r>
              <a:rPr lang="zh-CN" altLang="en-US" sz="2400" dirty="0" smtClean="0">
                <a:effectLst>
                  <a:outerShdw blurRad="38100" dist="38100" dir="2700000" algn="tl">
                    <a:srgbClr val="000000">
                      <a:alpha val="43137"/>
                    </a:srgbClr>
                  </a:outerShdw>
                </a:effectLst>
                <a:latin typeface="Segoe" pitchFamily="34" charset="0"/>
              </a:rPr>
              <a:t>控件可以对手势进行反应</a:t>
            </a:r>
            <a:endParaRPr lang="en-US" sz="2400" dirty="0" smtClean="0">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07/7/12/main" xmlns="" val="232279912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Windows Embedded CE 6.0 R3</a:t>
            </a:r>
            <a:br>
              <a:rPr lang="en-US" altLang="zh-CN" dirty="0" smtClean="0"/>
            </a:br>
            <a:r>
              <a:rPr lang="zh-CN" altLang="en-US" dirty="0"/>
              <a:t>技术概览</a:t>
            </a:r>
          </a:p>
        </p:txBody>
      </p:sp>
      <p:sp>
        <p:nvSpPr>
          <p:cNvPr id="5" name="文本占位符 4"/>
          <p:cNvSpPr>
            <a:spLocks noGrp="1"/>
          </p:cNvSpPr>
          <p:nvPr>
            <p:ph type="body" sz="quarter" idx="10"/>
          </p:nvPr>
        </p:nvSpPr>
        <p:spPr/>
        <p:txBody>
          <a:bodyPr/>
          <a:lstStyle/>
          <a:p>
            <a:r>
              <a:rPr lang="en-US" altLang="zh-CN" dirty="0" smtClean="0"/>
              <a:t>EMB 211</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7" name="Rounded Rectangle 6"/>
          <p:cNvSpPr/>
          <p:nvPr/>
        </p:nvSpPr>
        <p:spPr>
          <a:xfrm>
            <a:off x="426770" y="1330035"/>
            <a:ext cx="8290461" cy="4952012"/>
          </a:xfrm>
          <a:prstGeom prst="roundRect">
            <a:avLst>
              <a:gd name="adj" fmla="val 6196"/>
            </a:avLst>
          </a:prstGeom>
          <a:blipFill dpi="0" rotWithShape="1">
            <a:blip r:embed="rId3">
              <a:alphaModFix amt="9000"/>
            </a:blip>
            <a:srcRect/>
            <a:tile tx="0" ty="0" sx="100000" sy="100000" flip="none" algn="tl"/>
          </a:blipFill>
          <a:ln w="19050" cap="flat" cmpd="sng" algn="ctr">
            <a:noFill/>
            <a:prstDash val="solid"/>
            <a:round/>
            <a:headEnd type="none" w="med" len="med"/>
            <a:tailEnd type="none" w="med" len="med"/>
          </a:ln>
          <a:effectLst/>
        </p:spPr>
        <p:txBody>
          <a:bodyPr lIns="76191" tIns="38095" rIns="76191" bIns="38095" anchor="ctr"/>
          <a:lstStyle/>
          <a:p>
            <a:pPr defTabSz="846384">
              <a:defRPr/>
            </a:pPr>
            <a:endParaRPr lang="en-US" sz="2200" kern="0" dirty="0">
              <a:solidFill>
                <a:sysClr val="windowText" lastClr="000000"/>
              </a:solidFill>
            </a:endParaRPr>
          </a:p>
        </p:txBody>
      </p:sp>
      <p:sp>
        <p:nvSpPr>
          <p:cNvPr id="2" name="Title 1"/>
          <p:cNvSpPr>
            <a:spLocks noGrp="1"/>
          </p:cNvSpPr>
          <p:nvPr>
            <p:ph type="title"/>
          </p:nvPr>
        </p:nvSpPr>
        <p:spPr/>
        <p:txBody>
          <a:bodyPr/>
          <a:lstStyle/>
          <a:p>
            <a:r>
              <a:rPr lang="zh-CN" altLang="en-US" dirty="0" smtClean="0"/>
              <a:t>架构</a:t>
            </a:r>
            <a:endParaRPr lang="en-US" dirty="0"/>
          </a:p>
        </p:txBody>
      </p:sp>
      <p:sp>
        <p:nvSpPr>
          <p:cNvPr id="22" name="Rounded Rectangle 21"/>
          <p:cNvSpPr/>
          <p:nvPr/>
        </p:nvSpPr>
        <p:spPr>
          <a:xfrm>
            <a:off x="613365" y="2889662"/>
            <a:ext cx="2446702" cy="1211284"/>
          </a:xfrm>
          <a:prstGeom prst="roundRect">
            <a:avLst>
              <a:gd name="adj" fmla="val 7394"/>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pitchFamily="34" charset="0"/>
              </a:rPr>
              <a:t>PhysicsEngine.dll</a:t>
            </a:r>
          </a:p>
          <a:p>
            <a:pPr algn="ctr"/>
            <a:endParaRPr lang="en-US" sz="1600" dirty="0" smtClean="0">
              <a:solidFill>
                <a:schemeClr val="bg1"/>
              </a:solidFill>
              <a:effectLst>
                <a:outerShdw blurRad="38100" dist="38100" dir="2700000" algn="tl">
                  <a:srgbClr val="000000">
                    <a:alpha val="43137"/>
                  </a:srgbClr>
                </a:outerShdw>
              </a:effectLst>
              <a:latin typeface="Segoe" pitchFamily="34" charset="0"/>
            </a:endParaRPr>
          </a:p>
          <a:p>
            <a:pPr algn="ctr"/>
            <a:r>
              <a:rPr lang="en-US" sz="1600" dirty="0" smtClean="0">
                <a:solidFill>
                  <a:schemeClr val="bg1"/>
                </a:solidFill>
                <a:effectLst>
                  <a:outerShdw blurRad="38100" dist="38100" dir="2700000" algn="tl">
                    <a:srgbClr val="000000">
                      <a:alpha val="43137"/>
                    </a:srgbClr>
                  </a:outerShdw>
                </a:effectLst>
                <a:latin typeface="Segoe" pitchFamily="34" charset="0"/>
              </a:rPr>
              <a:t>TouchUtil.lib</a:t>
            </a:r>
            <a:endParaRPr lang="en-US" sz="1600" dirty="0">
              <a:solidFill>
                <a:schemeClr val="bg1"/>
              </a:solidFill>
              <a:effectLst>
                <a:outerShdw blurRad="38100" dist="38100" dir="2700000" algn="tl">
                  <a:srgbClr val="000000">
                    <a:alpha val="43137"/>
                  </a:srgbClr>
                </a:outerShdw>
              </a:effectLst>
              <a:latin typeface="Segoe" pitchFamily="34" charset="0"/>
            </a:endParaRPr>
          </a:p>
        </p:txBody>
      </p:sp>
      <p:sp>
        <p:nvSpPr>
          <p:cNvPr id="31" name="Rounded Rectangle 30"/>
          <p:cNvSpPr/>
          <p:nvPr/>
        </p:nvSpPr>
        <p:spPr>
          <a:xfrm>
            <a:off x="6083933" y="3261760"/>
            <a:ext cx="2446702" cy="1721923"/>
          </a:xfrm>
          <a:prstGeom prst="roundRect">
            <a:avLst>
              <a:gd name="adj" fmla="val 7394"/>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a:xfrm>
            <a:off x="3348649" y="5428684"/>
            <a:ext cx="2450592" cy="459179"/>
          </a:xfrm>
          <a:prstGeom prst="roundRect">
            <a:avLst>
              <a:gd name="adj" fmla="val 21839"/>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Touch.dll</a:t>
            </a:r>
            <a:endParaRPr lang="en-US" sz="1600" dirty="0">
              <a:solidFill>
                <a:schemeClr val="bg1"/>
              </a:solidFill>
              <a:effectLst>
                <a:outerShdw blurRad="38100" dist="38100" dir="2700000" algn="tl">
                  <a:srgbClr val="000000">
                    <a:alpha val="43137"/>
                  </a:srgbClr>
                </a:outerShdw>
              </a:effectLst>
              <a:latin typeface="Segoe"/>
            </a:endParaRPr>
          </a:p>
        </p:txBody>
      </p:sp>
      <p:sp>
        <p:nvSpPr>
          <p:cNvPr id="36" name="Rounded Rectangle 35"/>
          <p:cNvSpPr/>
          <p:nvPr/>
        </p:nvSpPr>
        <p:spPr>
          <a:xfrm>
            <a:off x="6176180" y="3542480"/>
            <a:ext cx="2262208" cy="459179"/>
          </a:xfrm>
          <a:prstGeom prst="roundRect">
            <a:avLst>
              <a:gd name="adj" fmla="val 21839"/>
            </a:avLst>
          </a:prstGeom>
          <a:solidFill>
            <a:srgbClr val="4B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TouchRecognizer.dll</a:t>
            </a:r>
            <a:endParaRPr lang="en-US" sz="1600" dirty="0">
              <a:solidFill>
                <a:schemeClr val="bg1"/>
              </a:solidFill>
              <a:effectLst>
                <a:outerShdw blurRad="38100" dist="38100" dir="2700000" algn="tl">
                  <a:srgbClr val="000000">
                    <a:alpha val="43137"/>
                  </a:srgbClr>
                </a:outerShdw>
              </a:effectLst>
              <a:latin typeface="Segoe"/>
            </a:endParaRPr>
          </a:p>
        </p:txBody>
      </p:sp>
      <p:sp>
        <p:nvSpPr>
          <p:cNvPr id="37" name="Rounded Rectangle 36"/>
          <p:cNvSpPr/>
          <p:nvPr/>
        </p:nvSpPr>
        <p:spPr>
          <a:xfrm>
            <a:off x="6176180" y="4243783"/>
            <a:ext cx="2262208" cy="459179"/>
          </a:xfrm>
          <a:prstGeom prst="roundRect">
            <a:avLst>
              <a:gd name="adj" fmla="val 21839"/>
            </a:avLst>
          </a:prstGeom>
          <a:solidFill>
            <a:srgbClr val="4B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OEM Recognizer.dll</a:t>
            </a:r>
            <a:endParaRPr lang="en-US" sz="1600" dirty="0">
              <a:solidFill>
                <a:schemeClr val="bg1"/>
              </a:solidFill>
              <a:effectLst>
                <a:outerShdw blurRad="38100" dist="38100" dir="2700000" algn="tl">
                  <a:srgbClr val="000000">
                    <a:alpha val="43137"/>
                  </a:srgbClr>
                </a:outerShdw>
              </a:effectLst>
              <a:latin typeface="Segoe"/>
            </a:endParaRPr>
          </a:p>
        </p:txBody>
      </p:sp>
      <p:cxnSp>
        <p:nvCxnSpPr>
          <p:cNvPr id="41" name="Straight Arrow Connector 40"/>
          <p:cNvCxnSpPr/>
          <p:nvPr/>
        </p:nvCxnSpPr>
        <p:spPr>
          <a:xfrm rot="5400000">
            <a:off x="1379516" y="2511631"/>
            <a:ext cx="9144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160520" y="2309551"/>
            <a:ext cx="82296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786958" y="1619003"/>
            <a:ext cx="4865698" cy="459179"/>
          </a:xfrm>
          <a:prstGeom prst="roundRect">
            <a:avLst>
              <a:gd name="adj" fmla="val 21839"/>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bg1"/>
                </a:solidFill>
                <a:effectLst>
                  <a:outerShdw blurRad="38100" dist="38100" dir="2700000" algn="tl">
                    <a:srgbClr val="000000">
                      <a:alpha val="43137"/>
                    </a:srgbClr>
                  </a:outerShdw>
                </a:effectLst>
                <a:latin typeface="Segoe"/>
              </a:rPr>
              <a:t>应用程序</a:t>
            </a:r>
            <a:endParaRPr lang="en-US" sz="1600" dirty="0">
              <a:solidFill>
                <a:schemeClr val="bg1"/>
              </a:solidFill>
              <a:effectLst>
                <a:outerShdw blurRad="38100" dist="38100" dir="2700000" algn="tl">
                  <a:srgbClr val="000000">
                    <a:alpha val="43137"/>
                  </a:srgbClr>
                </a:outerShdw>
              </a:effectLst>
              <a:latin typeface="Segoe"/>
            </a:endParaRPr>
          </a:p>
        </p:txBody>
      </p:sp>
      <p:cxnSp>
        <p:nvCxnSpPr>
          <p:cNvPr id="47" name="Straight Arrow Connector 46"/>
          <p:cNvCxnSpPr/>
          <p:nvPr/>
        </p:nvCxnSpPr>
        <p:spPr>
          <a:xfrm rot="5400000">
            <a:off x="4114800" y="4918365"/>
            <a:ext cx="914400" cy="1588"/>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348649" y="2776847"/>
            <a:ext cx="2446702" cy="1721923"/>
          </a:xfrm>
          <a:prstGeom prst="roundRect">
            <a:avLst>
              <a:gd name="adj" fmla="val 7394"/>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bg1"/>
                </a:solidFill>
                <a:effectLst>
                  <a:outerShdw blurRad="38100" dist="38100" dir="2700000" algn="tl">
                    <a:srgbClr val="000000">
                      <a:alpha val="43137"/>
                    </a:srgbClr>
                  </a:outerShdw>
                </a:effectLst>
                <a:latin typeface="Segoe" pitchFamily="34" charset="0"/>
              </a:rPr>
              <a:t>GWES.dll</a:t>
            </a:r>
            <a:endParaRPr lang="en-US" sz="1600" dirty="0">
              <a:solidFill>
                <a:schemeClr val="bg1"/>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a:xfrm>
            <a:off x="3440896" y="3237345"/>
            <a:ext cx="2262208" cy="459179"/>
          </a:xfrm>
          <a:prstGeom prst="roundRect">
            <a:avLst>
              <a:gd name="adj" fmla="val 21839"/>
            </a:avLst>
          </a:prstGeom>
          <a:solidFill>
            <a:srgbClr val="4B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Gesture Aimation.lib</a:t>
            </a:r>
            <a:endParaRPr lang="en-US" sz="1600" dirty="0">
              <a:solidFill>
                <a:schemeClr val="bg1"/>
              </a:solidFill>
              <a:effectLst>
                <a:outerShdw blurRad="38100" dist="38100" dir="2700000" algn="tl">
                  <a:srgbClr val="000000">
                    <a:alpha val="43137"/>
                  </a:srgbClr>
                </a:outerShdw>
              </a:effectLst>
              <a:latin typeface="Segoe"/>
            </a:endParaRPr>
          </a:p>
        </p:txBody>
      </p:sp>
      <p:sp>
        <p:nvSpPr>
          <p:cNvPr id="28" name="Rounded Rectangle 27"/>
          <p:cNvSpPr/>
          <p:nvPr/>
        </p:nvSpPr>
        <p:spPr>
          <a:xfrm>
            <a:off x="3440896" y="3879271"/>
            <a:ext cx="2262208" cy="459179"/>
          </a:xfrm>
          <a:prstGeom prst="roundRect">
            <a:avLst>
              <a:gd name="adj" fmla="val 21839"/>
            </a:avLst>
          </a:prstGeom>
          <a:solidFill>
            <a:srgbClr val="4B7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TouchGesture.lib</a:t>
            </a:r>
            <a:endParaRPr lang="en-US" sz="1600" dirty="0">
              <a:solidFill>
                <a:schemeClr val="bg1"/>
              </a:solidFill>
              <a:effectLst>
                <a:outerShdw blurRad="38100" dist="38100" dir="2700000" algn="tl">
                  <a:srgbClr val="000000">
                    <a:alpha val="43137"/>
                  </a:srgbClr>
                </a:outerShdw>
              </a:effectLst>
              <a:latin typeface="Segoe"/>
            </a:endParaRPr>
          </a:p>
        </p:txBody>
      </p:sp>
      <p:cxnSp>
        <p:nvCxnSpPr>
          <p:cNvPr id="44" name="Straight Arrow Connector 43"/>
          <p:cNvCxnSpPr/>
          <p:nvPr/>
        </p:nvCxnSpPr>
        <p:spPr>
          <a:xfrm rot="10800000">
            <a:off x="2873828" y="3466140"/>
            <a:ext cx="558140" cy="1588"/>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3"/>
          </p:cNvCxnSpPr>
          <p:nvPr/>
        </p:nvCxnSpPr>
        <p:spPr>
          <a:xfrm flipV="1">
            <a:off x="5703104" y="4096987"/>
            <a:ext cx="543317" cy="11874"/>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07/7/12/main" xmlns="" val="172046390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Gesture</a:t>
            </a:r>
            <a:r>
              <a:rPr lang="zh-CN" altLang="en-US" dirty="0" smtClean="0"/>
              <a:t>应用开发</a:t>
            </a:r>
            <a:endParaRPr lang="en-US" dirty="0"/>
          </a:p>
        </p:txBody>
      </p:sp>
      <p:sp>
        <p:nvSpPr>
          <p:cNvPr id="4" name="Rounded Rectangle 3"/>
          <p:cNvSpPr/>
          <p:nvPr/>
        </p:nvSpPr>
        <p:spPr>
          <a:xfrm>
            <a:off x="316621" y="1430145"/>
            <a:ext cx="8601748" cy="1218051"/>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2400" b="1" dirty="0" smtClean="0">
                <a:effectLst>
                  <a:outerShdw blurRad="38100" dist="38100" dir="2700000" algn="tl">
                    <a:srgbClr val="000000">
                      <a:alpha val="43137"/>
                    </a:srgbClr>
                  </a:outerShdw>
                </a:effectLst>
                <a:latin typeface="Segoe" pitchFamily="34" charset="0"/>
              </a:rPr>
              <a:t>Silverlight for Windows Embedded</a:t>
            </a:r>
          </a:p>
          <a:p>
            <a:pPr marL="0" lvl="1"/>
            <a:r>
              <a:rPr lang="en-US" sz="2000" dirty="0" smtClean="0">
                <a:effectLst>
                  <a:outerShdw blurRad="38100" dist="38100" dir="2700000" algn="tl">
                    <a:srgbClr val="000000">
                      <a:alpha val="43137"/>
                    </a:srgbClr>
                  </a:outerShdw>
                </a:effectLst>
                <a:latin typeface="Consolas" pitchFamily="49" charset="0"/>
              </a:rPr>
              <a:t>SYSGEN_TOUCHGESTURE</a:t>
            </a:r>
          </a:p>
        </p:txBody>
      </p:sp>
      <p:sp>
        <p:nvSpPr>
          <p:cNvPr id="5" name="Rounded Rectangle 4"/>
          <p:cNvSpPr/>
          <p:nvPr/>
        </p:nvSpPr>
        <p:spPr>
          <a:xfrm>
            <a:off x="316621" y="2855184"/>
            <a:ext cx="8601748" cy="1218051"/>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2400" b="1" dirty="0" smtClean="0">
                <a:effectLst>
                  <a:outerShdw blurRad="38100" dist="38100" dir="2700000" algn="tl">
                    <a:srgbClr val="000000">
                      <a:alpha val="43137"/>
                    </a:srgbClr>
                  </a:outerShdw>
                </a:effectLst>
                <a:latin typeface="Segoe" pitchFamily="34" charset="0"/>
              </a:rPr>
              <a:t>Win32</a:t>
            </a:r>
          </a:p>
          <a:p>
            <a:pPr marL="0" lvl="1"/>
            <a:r>
              <a:rPr lang="en-US" sz="2000" dirty="0" smtClean="0">
                <a:effectLst>
                  <a:outerShdw blurRad="38100" dist="38100" dir="2700000" algn="tl">
                    <a:srgbClr val="000000">
                      <a:alpha val="43137"/>
                    </a:srgbClr>
                  </a:outerShdw>
                </a:effectLst>
                <a:latin typeface="Consolas" pitchFamily="49" charset="0"/>
              </a:rPr>
              <a:t>WS_HSCROLL or WS_VSCROLL </a:t>
            </a:r>
            <a:r>
              <a:rPr lang="en-US" sz="2000" dirty="0" smtClean="0">
                <a:effectLst>
                  <a:outerShdw blurRad="38100" dist="38100" dir="2700000" algn="tl">
                    <a:srgbClr val="000000">
                      <a:alpha val="43137"/>
                    </a:srgbClr>
                  </a:outerShdw>
                </a:effectLst>
                <a:latin typeface="Segoe" pitchFamily="34" charset="0"/>
              </a:rPr>
              <a:t>styles</a:t>
            </a:r>
          </a:p>
          <a:p>
            <a:pPr marL="0" lvl="1"/>
            <a:r>
              <a:rPr lang="en-US" sz="2000" dirty="0" smtClean="0">
                <a:effectLst>
                  <a:outerShdw blurRad="38100" dist="38100" dir="2700000" algn="tl">
                    <a:srgbClr val="000000">
                      <a:alpha val="43137"/>
                    </a:srgbClr>
                  </a:outerShdw>
                </a:effectLst>
                <a:latin typeface="Segoe" pitchFamily="34" charset="0"/>
              </a:rPr>
              <a:t>Call</a:t>
            </a:r>
            <a:r>
              <a:rPr lang="en-US" sz="2000" dirty="0" smtClean="0">
                <a:effectLst>
                  <a:outerShdw blurRad="38100" dist="38100" dir="2700000" algn="tl">
                    <a:srgbClr val="000000">
                      <a:alpha val="43137"/>
                    </a:srgbClr>
                  </a:outerShdw>
                </a:effectLst>
                <a:latin typeface="Consolas" pitchFamily="49" charset="0"/>
              </a:rPr>
              <a:t> </a:t>
            </a:r>
            <a:r>
              <a:rPr lang="en-US" sz="2000" dirty="0" err="1" smtClean="0">
                <a:effectLst>
                  <a:outerShdw blurRad="38100" dist="38100" dir="2700000" algn="tl">
                    <a:srgbClr val="000000">
                      <a:alpha val="43137"/>
                    </a:srgbClr>
                  </a:outerShdw>
                </a:effectLst>
                <a:latin typeface="Consolas" pitchFamily="49" charset="0"/>
              </a:rPr>
              <a:t>SetWindowAutoGesture</a:t>
            </a:r>
            <a:r>
              <a:rPr lang="en-US" sz="2000" dirty="0" smtClean="0">
                <a:effectLst>
                  <a:outerShdw blurRad="38100" dist="38100" dir="2700000" algn="tl">
                    <a:srgbClr val="000000">
                      <a:alpha val="43137"/>
                    </a:srgbClr>
                  </a:outerShdw>
                </a:effectLst>
                <a:latin typeface="Consolas" pitchFamily="49" charset="0"/>
              </a:rPr>
              <a:t>(</a:t>
            </a:r>
            <a:r>
              <a:rPr lang="en-US" sz="2000" dirty="0" err="1" smtClean="0">
                <a:effectLst>
                  <a:outerShdw blurRad="38100" dist="38100" dir="2700000" algn="tl">
                    <a:srgbClr val="000000">
                      <a:alpha val="43137"/>
                    </a:srgbClr>
                  </a:outerShdw>
                </a:effectLst>
                <a:latin typeface="Consolas" pitchFamily="49" charset="0"/>
              </a:rPr>
              <a:t>hWnd</a:t>
            </a:r>
            <a:r>
              <a:rPr lang="en-US" sz="2000" dirty="0" smtClean="0">
                <a:effectLst>
                  <a:outerShdw blurRad="38100" dist="38100" dir="2700000" algn="tl">
                    <a:srgbClr val="000000">
                      <a:alpha val="43137"/>
                    </a:srgbClr>
                  </a:outerShdw>
                </a:effectLst>
                <a:latin typeface="Consolas" pitchFamily="49" charset="0"/>
              </a:rPr>
              <a:t>, </a:t>
            </a:r>
            <a:r>
              <a:rPr lang="en-US" sz="2000" dirty="0" err="1" smtClean="0">
                <a:effectLst>
                  <a:outerShdw blurRad="38100" dist="38100" dir="2700000" algn="tl">
                    <a:srgbClr val="000000">
                      <a:alpha val="43137"/>
                    </a:srgbClr>
                  </a:outerShdw>
                </a:effectLst>
                <a:latin typeface="Consolas" pitchFamily="49" charset="0"/>
              </a:rPr>
              <a:t>lpAutoGestureInfo</a:t>
            </a:r>
            <a:r>
              <a:rPr lang="en-US" sz="2000" dirty="0" smtClean="0">
                <a:effectLst>
                  <a:outerShdw blurRad="38100" dist="38100" dir="2700000" algn="tl">
                    <a:srgbClr val="000000">
                      <a:alpha val="43137"/>
                    </a:srgbClr>
                  </a:outerShdw>
                </a:effectLst>
                <a:latin typeface="Consolas" pitchFamily="49" charset="0"/>
              </a:rPr>
              <a:t>)</a:t>
            </a:r>
          </a:p>
        </p:txBody>
      </p:sp>
      <p:sp>
        <p:nvSpPr>
          <p:cNvPr id="6" name="Rounded Rectangle 5"/>
          <p:cNvSpPr/>
          <p:nvPr/>
        </p:nvSpPr>
        <p:spPr>
          <a:xfrm>
            <a:off x="316621" y="4280223"/>
            <a:ext cx="8601748" cy="1218051"/>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2400" b="1" dirty="0" smtClean="0">
                <a:effectLst>
                  <a:outerShdw blurRad="38100" dist="38100" dir="2700000" algn="tl">
                    <a:srgbClr val="000000">
                      <a:alpha val="43137"/>
                    </a:srgbClr>
                  </a:outerShdw>
                </a:effectLst>
                <a:latin typeface="Segoe" pitchFamily="34" charset="0"/>
              </a:rPr>
              <a:t>User Controls</a:t>
            </a:r>
          </a:p>
          <a:p>
            <a:pPr marL="0" lvl="1"/>
            <a:r>
              <a:rPr lang="en-US" sz="2000" dirty="0" smtClean="0">
                <a:effectLst>
                  <a:outerShdw blurRad="38100" dist="38100" dir="2700000" algn="tl">
                    <a:srgbClr val="000000">
                      <a:alpha val="43137"/>
                    </a:srgbClr>
                  </a:outerShdw>
                </a:effectLst>
                <a:latin typeface="Segoe" pitchFamily="34" charset="0"/>
              </a:rPr>
              <a:t>Handle </a:t>
            </a:r>
            <a:r>
              <a:rPr lang="en-US" sz="2000" dirty="0" err="1" smtClean="0">
                <a:effectLst>
                  <a:outerShdw blurRad="38100" dist="38100" dir="2700000" algn="tl">
                    <a:srgbClr val="000000">
                      <a:alpha val="43137"/>
                    </a:srgbClr>
                  </a:outerShdw>
                </a:effectLst>
                <a:latin typeface="Segoe" pitchFamily="34" charset="0"/>
              </a:rPr>
              <a:t>WndProc</a:t>
            </a:r>
            <a:r>
              <a:rPr lang="en-US" sz="2000" dirty="0" smtClean="0">
                <a:effectLst>
                  <a:outerShdw blurRad="38100" dist="38100" dir="2700000" algn="tl">
                    <a:srgbClr val="000000">
                      <a:alpha val="43137"/>
                    </a:srgbClr>
                  </a:outerShdw>
                </a:effectLst>
                <a:latin typeface="Segoe" pitchFamily="34" charset="0"/>
              </a:rPr>
              <a:t> messages for </a:t>
            </a:r>
            <a:br>
              <a:rPr lang="en-US" sz="2000" dirty="0" smtClean="0">
                <a:effectLst>
                  <a:outerShdw blurRad="38100" dist="38100" dir="2700000" algn="tl">
                    <a:srgbClr val="000000">
                      <a:alpha val="43137"/>
                    </a:srgbClr>
                  </a:outerShdw>
                </a:effectLst>
                <a:latin typeface="Segoe" pitchFamily="34" charset="0"/>
              </a:rPr>
            </a:br>
            <a:r>
              <a:rPr lang="en-US" sz="2000" dirty="0" smtClean="0">
                <a:effectLst>
                  <a:outerShdw blurRad="38100" dist="38100" dir="2700000" algn="tl">
                    <a:srgbClr val="000000">
                      <a:alpha val="43137"/>
                    </a:srgbClr>
                  </a:outerShdw>
                </a:effectLst>
                <a:latin typeface="Segoe" pitchFamily="34" charset="0"/>
              </a:rPr>
              <a:t>(</a:t>
            </a:r>
            <a:r>
              <a:rPr lang="en-US" sz="2000" dirty="0" smtClean="0">
                <a:effectLst>
                  <a:outerShdw blurRad="38100" dist="38100" dir="2700000" algn="tl">
                    <a:srgbClr val="000000">
                      <a:alpha val="43137"/>
                    </a:srgbClr>
                  </a:outerShdw>
                </a:effectLst>
                <a:latin typeface="Consolas" pitchFamily="49" charset="0"/>
              </a:rPr>
              <a:t>GID_PAN, GID_END) &amp; GID_SCROLL</a:t>
            </a:r>
            <a:r>
              <a:rPr lang="en-US" sz="2000" dirty="0" smtClean="0">
                <a:effectLst>
                  <a:outerShdw blurRad="38100" dist="38100" dir="2700000" algn="tl">
                    <a:srgbClr val="000000">
                      <a:alpha val="43137"/>
                    </a:srgbClr>
                  </a:outerShdw>
                </a:effectLst>
                <a:latin typeface="Segoe" pitchFamily="34" charset="0"/>
              </a:rPr>
              <a:t> </a:t>
            </a:r>
          </a:p>
        </p:txBody>
      </p:sp>
    </p:spTree>
    <p:extLst>
      <p:ext uri="{BB962C8B-B14F-4D97-AF65-F5344CB8AC3E}">
        <p14:creationId xmlns:p14="http://schemas.microsoft.com/office/powerpoint/2007/7/12/main" xmlns="" val="194072660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定制</a:t>
            </a:r>
            <a:r>
              <a:rPr lang="en-US" dirty="0" smtClean="0"/>
              <a:t>Gesture</a:t>
            </a:r>
            <a:r>
              <a:rPr lang="zh-CN" altLang="en-US" dirty="0" smtClean="0"/>
              <a:t>的识别</a:t>
            </a:r>
            <a:endParaRPr lang="en-US" dirty="0"/>
          </a:p>
        </p:txBody>
      </p:sp>
      <p:sp>
        <p:nvSpPr>
          <p:cNvPr id="5" name="Rounded Rectangle 4"/>
          <p:cNvSpPr/>
          <p:nvPr/>
        </p:nvSpPr>
        <p:spPr>
          <a:xfrm>
            <a:off x="316621" y="1430145"/>
            <a:ext cx="8601748" cy="2215580"/>
          </a:xfrm>
          <a:prstGeom prst="roundRect">
            <a:avLst>
              <a:gd name="adj" fmla="val 889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r>
              <a:rPr lang="en-US" sz="2400" b="1" dirty="0" smtClean="0">
                <a:effectLst>
                  <a:outerShdw blurRad="38100" dist="38100" dir="2700000" algn="tl">
                    <a:srgbClr val="000000">
                      <a:alpha val="43137"/>
                    </a:srgbClr>
                  </a:outerShdw>
                </a:effectLst>
                <a:latin typeface="Segoe" pitchFamily="34" charset="0"/>
              </a:rPr>
              <a:t>Create a DLL that exports the following two functions:</a:t>
            </a:r>
          </a:p>
        </p:txBody>
      </p:sp>
      <p:sp>
        <p:nvSpPr>
          <p:cNvPr id="6" name="Rectangle 5"/>
          <p:cNvSpPr/>
          <p:nvPr/>
        </p:nvSpPr>
        <p:spPr>
          <a:xfrm>
            <a:off x="316621" y="2137559"/>
            <a:ext cx="6499815" cy="59178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1">
              <a:defRPr/>
            </a:pPr>
            <a:r>
              <a:rPr lang="en-US" sz="2000" dirty="0" smtClean="0">
                <a:effectLst>
                  <a:outerShdw blurRad="38100" dist="38100" dir="2700000" algn="tl">
                    <a:srgbClr val="000000">
                      <a:alpha val="43137"/>
                    </a:srgbClr>
                  </a:outerShdw>
                </a:effectLst>
                <a:latin typeface="Consolas" pitchFamily="49" charset="0"/>
              </a:rPr>
              <a:t>Init(void): Call </a:t>
            </a:r>
            <a:r>
              <a:rPr lang="en-US" sz="2000" dirty="0" err="1" smtClean="0">
                <a:effectLst>
                  <a:outerShdw blurRad="38100" dist="38100" dir="2700000" algn="tl">
                    <a:srgbClr val="000000">
                      <a:alpha val="43137"/>
                    </a:srgbClr>
                  </a:outerShdw>
                </a:effectLst>
                <a:latin typeface="Consolas" pitchFamily="49" charset="0"/>
              </a:rPr>
              <a:t>RegisterGesture</a:t>
            </a:r>
            <a:r>
              <a:rPr lang="en-US" sz="2000" dirty="0" smtClean="0">
                <a:effectLst>
                  <a:outerShdw blurRad="38100" dist="38100" dir="2700000" algn="tl">
                    <a:srgbClr val="000000">
                      <a:alpha val="43137"/>
                    </a:srgbClr>
                  </a:outerShdw>
                </a:effectLst>
                <a:latin typeface="Consolas" pitchFamily="49" charset="0"/>
              </a:rPr>
              <a:t>()</a:t>
            </a:r>
          </a:p>
        </p:txBody>
      </p:sp>
      <p:sp>
        <p:nvSpPr>
          <p:cNvPr id="7" name="Rectangle 6"/>
          <p:cNvSpPr/>
          <p:nvPr/>
        </p:nvSpPr>
        <p:spPr>
          <a:xfrm>
            <a:off x="316621" y="2824349"/>
            <a:ext cx="6499815" cy="59178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1">
              <a:defRPr/>
            </a:pPr>
            <a:r>
              <a:rPr lang="en-US" sz="2000" dirty="0" err="1" smtClean="0">
                <a:effectLst>
                  <a:outerShdw blurRad="38100" dist="38100" dir="2700000" algn="tl">
                    <a:srgbClr val="000000">
                      <a:alpha val="43137"/>
                    </a:srgbClr>
                  </a:outerShdw>
                </a:effectLst>
                <a:latin typeface="Consolas" pitchFamily="49" charset="0"/>
              </a:rPr>
              <a:t>RecognizeGesture</a:t>
            </a:r>
            <a:r>
              <a:rPr lang="en-US" sz="2000" dirty="0" smtClean="0">
                <a:effectLst>
                  <a:outerShdw blurRad="38100" dist="38100" dir="2700000" algn="tl">
                    <a:srgbClr val="000000">
                      <a:alpha val="43137"/>
                    </a:srgbClr>
                  </a:outerShdw>
                </a:effectLst>
                <a:latin typeface="Consolas" pitchFamily="49" charset="0"/>
              </a:rPr>
              <a:t>(</a:t>
            </a:r>
            <a:r>
              <a:rPr lang="en-US" sz="2000" dirty="0" err="1" smtClean="0">
                <a:effectLst>
                  <a:outerShdw blurRad="38100" dist="38100" dir="2700000" algn="tl">
                    <a:srgbClr val="000000">
                      <a:alpha val="43137"/>
                    </a:srgbClr>
                  </a:outerShdw>
                </a:effectLst>
                <a:latin typeface="Consolas" pitchFamily="49" charset="0"/>
              </a:rPr>
              <a:t>pInputs</a:t>
            </a:r>
            <a:r>
              <a:rPr lang="en-US" sz="2000" dirty="0" smtClean="0">
                <a:effectLst>
                  <a:outerShdw blurRad="38100" dist="38100" dir="2700000" algn="tl">
                    <a:srgbClr val="000000">
                      <a:alpha val="43137"/>
                    </a:srgbClr>
                  </a:outerShdw>
                </a:effectLst>
                <a:latin typeface="Consolas" pitchFamily="49" charset="0"/>
              </a:rPr>
              <a:t>, </a:t>
            </a:r>
            <a:r>
              <a:rPr lang="en-US" sz="2000" dirty="0" err="1" smtClean="0">
                <a:effectLst>
                  <a:outerShdw blurRad="38100" dist="38100" dir="2700000" algn="tl">
                    <a:srgbClr val="000000">
                      <a:alpha val="43137"/>
                    </a:srgbClr>
                  </a:outerShdw>
                </a:effectLst>
                <a:latin typeface="Consolas" pitchFamily="49" charset="0"/>
              </a:rPr>
              <a:t>cInputs</a:t>
            </a:r>
            <a:r>
              <a:rPr lang="en-US" sz="2000" dirty="0" smtClean="0">
                <a:effectLst>
                  <a:outerShdw blurRad="38100" dist="38100" dir="2700000" algn="tl">
                    <a:srgbClr val="000000">
                      <a:alpha val="43137"/>
                    </a:srgbClr>
                  </a:outerShdw>
                </a:effectLst>
                <a:latin typeface="Consolas" pitchFamily="49" charset="0"/>
              </a:rPr>
              <a:t>)</a:t>
            </a:r>
          </a:p>
        </p:txBody>
      </p:sp>
      <p:sp>
        <p:nvSpPr>
          <p:cNvPr id="8" name="Rounded Rectangle 7"/>
          <p:cNvSpPr/>
          <p:nvPr/>
        </p:nvSpPr>
        <p:spPr>
          <a:xfrm>
            <a:off x="316622" y="3871356"/>
            <a:ext cx="8589872" cy="1508166"/>
          </a:xfrm>
          <a:prstGeom prst="roundRect">
            <a:avLst>
              <a:gd name="adj" fmla="val 14392"/>
            </a:avLst>
          </a:prstGeom>
          <a:solidFill>
            <a:schemeClr val="tx1">
              <a:alpha val="30000"/>
            </a:schemeClr>
          </a:solidFill>
          <a:ln>
            <a:noFill/>
          </a:ln>
        </p:spPr>
        <p:style>
          <a:lnRef idx="2">
            <a:schemeClr val="accent6"/>
          </a:lnRef>
          <a:fillRef idx="1">
            <a:schemeClr val="lt1"/>
          </a:fillRef>
          <a:effectRef idx="0">
            <a:schemeClr val="accent6"/>
          </a:effectRef>
          <a:fontRef idx="minor">
            <a:schemeClr val="dk1"/>
          </a:fontRef>
        </p:style>
        <p:txBody>
          <a:bodyPr lIns="27432" rIns="27432" rtlCol="0" anchor="ctr"/>
          <a:lstStyle/>
          <a:p>
            <a:pPr marL="0" lvl="1">
              <a:buNone/>
            </a:pPr>
            <a:r>
              <a:rPr lang="en-US" altLang="zh-CN" sz="2000" dirty="0" smtClean="0">
                <a:solidFill>
                  <a:schemeClr val="bg1"/>
                </a:solidFill>
                <a:effectLst>
                  <a:outerShdw blurRad="38100" dist="38100" dir="2700000" algn="tl">
                    <a:srgbClr val="000000">
                      <a:alpha val="43137"/>
                    </a:srgbClr>
                  </a:outerShdw>
                </a:effectLst>
                <a:latin typeface="Consolas" pitchFamily="49" charset="0"/>
              </a:rPr>
              <a:t>[HKLM\System\GWE\Recognizers\</a:t>
            </a:r>
            <a:r>
              <a:rPr lang="en-US" altLang="zh-CN" sz="2000" dirty="0" err="1" smtClean="0">
                <a:solidFill>
                  <a:schemeClr val="bg1"/>
                </a:solidFill>
                <a:effectLst>
                  <a:outerShdw blurRad="38100" dist="38100" dir="2700000" algn="tl">
                    <a:srgbClr val="000000">
                      <a:alpha val="43137"/>
                    </a:srgbClr>
                  </a:outerShdw>
                </a:effectLst>
                <a:latin typeface="Consolas" pitchFamily="49" charset="0"/>
              </a:rPr>
              <a:t>RecognizerName</a:t>
            </a:r>
            <a:r>
              <a:rPr lang="en-US" altLang="zh-CN" sz="2000" dirty="0" smtClean="0">
                <a:solidFill>
                  <a:schemeClr val="bg1"/>
                </a:solidFill>
                <a:effectLst>
                  <a:outerShdw blurRad="38100" dist="38100" dir="2700000" algn="tl">
                    <a:srgbClr val="000000">
                      <a:alpha val="43137"/>
                    </a:srgbClr>
                  </a:outerShdw>
                </a:effectLst>
                <a:latin typeface="Consolas" pitchFamily="49" charset="0"/>
              </a:rPr>
              <a:t>]</a:t>
            </a:r>
          </a:p>
          <a:p>
            <a:pPr marL="0" lvl="1">
              <a:buNone/>
            </a:pPr>
            <a:r>
              <a:rPr lang="en-US" altLang="zh-CN" sz="2000" dirty="0" smtClean="0">
                <a:solidFill>
                  <a:schemeClr val="bg1"/>
                </a:solidFill>
                <a:effectLst>
                  <a:outerShdw blurRad="38100" dist="38100" dir="2700000" algn="tl">
                    <a:srgbClr val="000000">
                      <a:alpha val="43137"/>
                    </a:srgbClr>
                  </a:outerShdw>
                </a:effectLst>
                <a:latin typeface="Consolas" pitchFamily="49" charset="0"/>
              </a:rPr>
              <a:t>  “</a:t>
            </a:r>
            <a:r>
              <a:rPr lang="en-US" altLang="zh-CN" sz="2000" dirty="0" err="1" smtClean="0">
                <a:solidFill>
                  <a:schemeClr val="bg1"/>
                </a:solidFill>
                <a:effectLst>
                  <a:outerShdw blurRad="38100" dist="38100" dir="2700000" algn="tl">
                    <a:srgbClr val="000000">
                      <a:alpha val="43137"/>
                    </a:srgbClr>
                  </a:outerShdw>
                </a:effectLst>
                <a:latin typeface="Consolas" pitchFamily="49" charset="0"/>
              </a:rPr>
              <a:t>Dll</a:t>
            </a:r>
            <a:r>
              <a:rPr lang="en-US" altLang="zh-CN" sz="2000" dirty="0" smtClean="0">
                <a:solidFill>
                  <a:schemeClr val="bg1"/>
                </a:solidFill>
                <a:effectLst>
                  <a:outerShdw blurRad="38100" dist="38100" dir="2700000" algn="tl">
                    <a:srgbClr val="000000">
                      <a:alpha val="43137"/>
                    </a:srgbClr>
                  </a:outerShdw>
                </a:effectLst>
                <a:latin typeface="Consolas" pitchFamily="49" charset="0"/>
              </a:rPr>
              <a:t>” = “RecognizerName.DLL”</a:t>
            </a:r>
          </a:p>
          <a:p>
            <a:pPr marL="0" lvl="1">
              <a:buNone/>
            </a:pPr>
            <a:r>
              <a:rPr lang="en-US" altLang="zh-CN" sz="2000" dirty="0" smtClean="0">
                <a:solidFill>
                  <a:schemeClr val="bg1"/>
                </a:solidFill>
                <a:effectLst>
                  <a:outerShdw blurRad="38100" dist="38100" dir="2700000" algn="tl">
                    <a:srgbClr val="000000">
                      <a:alpha val="43137"/>
                    </a:srgbClr>
                  </a:outerShdw>
                </a:effectLst>
                <a:latin typeface="Consolas" pitchFamily="49" charset="0"/>
              </a:rPr>
              <a:t>  “Index” = DWORD:1</a:t>
            </a:r>
          </a:p>
          <a:p>
            <a:pPr marL="0" lvl="1">
              <a:buNone/>
            </a:pPr>
            <a:r>
              <a:rPr lang="en-US" altLang="zh-CN" sz="2000" dirty="0" smtClean="0">
                <a:solidFill>
                  <a:schemeClr val="bg1"/>
                </a:solidFill>
                <a:effectLst>
                  <a:outerShdw blurRad="38100" dist="38100" dir="2700000" algn="tl">
                    <a:srgbClr val="000000">
                      <a:alpha val="43137"/>
                    </a:srgbClr>
                  </a:outerShdw>
                </a:effectLst>
                <a:latin typeface="Consolas" pitchFamily="49" charset="0"/>
              </a:rPr>
              <a:t>  “Order” = DWORD:0</a:t>
            </a:r>
          </a:p>
        </p:txBody>
      </p:sp>
    </p:spTree>
    <p:extLst>
      <p:ext uri="{BB962C8B-B14F-4D97-AF65-F5344CB8AC3E}">
        <p14:creationId xmlns:p14="http://schemas.microsoft.com/office/powerpoint/2007/7/12/main" xmlns="" val="2278031082"/>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物理引擎</a:t>
            </a:r>
            <a:endParaRPr lang="en-US" dirty="0"/>
          </a:p>
        </p:txBody>
      </p:sp>
      <p:sp>
        <p:nvSpPr>
          <p:cNvPr id="4" name="Rounded Rectangle 3"/>
          <p:cNvSpPr/>
          <p:nvPr/>
        </p:nvSpPr>
        <p:spPr>
          <a:xfrm>
            <a:off x="316621" y="1430145"/>
            <a:ext cx="8601748" cy="1218051"/>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a:effectLst>
                  <a:outerShdw blurRad="38100" dist="38100" dir="2700000" algn="tl">
                    <a:srgbClr val="000000">
                      <a:alpha val="43137"/>
                    </a:srgbClr>
                  </a:outerShdw>
                </a:effectLst>
                <a:latin typeface="Segoe" pitchFamily="34" charset="0"/>
              </a:rPr>
              <a:t>对一个</a:t>
            </a:r>
            <a:r>
              <a:rPr lang="en-US" altLang="zh-CN" sz="2400" dirty="0">
                <a:effectLst>
                  <a:outerShdw blurRad="38100" dist="38100" dir="2700000" algn="tl">
                    <a:srgbClr val="000000">
                      <a:alpha val="43137"/>
                    </a:srgbClr>
                  </a:outerShdw>
                </a:effectLst>
                <a:latin typeface="Segoe" pitchFamily="34" charset="0"/>
              </a:rPr>
              <a:t>Touch</a:t>
            </a:r>
            <a:r>
              <a:rPr lang="zh-CN" altLang="en-US" sz="2400" dirty="0">
                <a:effectLst>
                  <a:outerShdw blurRad="38100" dist="38100" dir="2700000" algn="tl">
                    <a:srgbClr val="000000">
                      <a:alpha val="43137"/>
                    </a:srgbClr>
                  </a:outerShdw>
                </a:effectLst>
                <a:latin typeface="Segoe" pitchFamily="34" charset="0"/>
              </a:rPr>
              <a:t>的手</a:t>
            </a:r>
            <a:r>
              <a:rPr lang="zh-CN" altLang="en-US" sz="2400" dirty="0" smtClean="0">
                <a:effectLst>
                  <a:outerShdw blurRad="38100" dist="38100" dir="2700000" algn="tl">
                    <a:srgbClr val="000000">
                      <a:alpha val="43137"/>
                    </a:srgbClr>
                  </a:outerShdw>
                </a:effectLst>
                <a:latin typeface="Segoe" pitchFamily="34" charset="0"/>
              </a:rPr>
              <a:t>势进行反应，物理引擎</a:t>
            </a:r>
            <a:r>
              <a:rPr lang="en-US" altLang="zh-CN" sz="2400" dirty="0" smtClean="0">
                <a:effectLst>
                  <a:outerShdw blurRad="38100" dist="38100" dir="2700000" algn="tl">
                    <a:srgbClr val="000000">
                      <a:alpha val="43137"/>
                    </a:srgbClr>
                  </a:outerShdw>
                </a:effectLst>
                <a:latin typeface="Segoe" pitchFamily="34" charset="0"/>
              </a:rPr>
              <a:t>(</a:t>
            </a:r>
            <a:r>
              <a:rPr lang="en-US" sz="2400" dirty="0" smtClean="0">
                <a:effectLst>
                  <a:outerShdw blurRad="38100" dist="38100" dir="2700000" algn="tl">
                    <a:srgbClr val="000000">
                      <a:alpha val="43137"/>
                    </a:srgbClr>
                  </a:outerShdw>
                </a:effectLst>
                <a:latin typeface="Segoe" pitchFamily="34" charset="0"/>
              </a:rPr>
              <a:t>physics engine)</a:t>
            </a:r>
            <a:r>
              <a:rPr lang="zh-CN" altLang="en-US" sz="2400" dirty="0" smtClean="0">
                <a:effectLst>
                  <a:outerShdw blurRad="38100" dist="38100" dir="2700000" algn="tl">
                    <a:srgbClr val="000000">
                      <a:alpha val="43137"/>
                    </a:srgbClr>
                  </a:outerShdw>
                </a:effectLst>
                <a:latin typeface="Segoe" pitchFamily="34" charset="0"/>
              </a:rPr>
              <a:t>会</a:t>
            </a:r>
            <a:r>
              <a:rPr lang="en-US" sz="2400" dirty="0" smtClean="0">
                <a:effectLst>
                  <a:outerShdw blurRad="38100" dist="38100" dir="2700000" algn="tl">
                    <a:srgbClr val="000000">
                      <a:alpha val="43137"/>
                    </a:srgbClr>
                  </a:outerShdw>
                </a:effectLst>
                <a:latin typeface="Segoe" pitchFamily="34" charset="0"/>
              </a:rPr>
              <a:t> </a:t>
            </a:r>
            <a:r>
              <a:rPr lang="zh-CN" altLang="en-US" sz="2400" dirty="0" smtClean="0">
                <a:effectLst>
                  <a:outerShdw blurRad="38100" dist="38100" dir="2700000" algn="tl">
                    <a:srgbClr val="000000">
                      <a:alpha val="43137"/>
                    </a:srgbClr>
                  </a:outerShdw>
                </a:effectLst>
                <a:latin typeface="Segoe" pitchFamily="34" charset="0"/>
              </a:rPr>
              <a:t>计算出动画效果的轨迹</a:t>
            </a:r>
            <a:endParaRPr lang="en-US" sz="2400" dirty="0" smtClean="0">
              <a:effectLst>
                <a:outerShdw blurRad="38100" dist="38100" dir="2700000" algn="tl">
                  <a:srgbClr val="000000">
                    <a:alpha val="43137"/>
                  </a:srgbClr>
                </a:outerShdw>
              </a:effectLst>
              <a:latin typeface="Segoe" pitchFamily="34" charset="0"/>
            </a:endParaRPr>
          </a:p>
        </p:txBody>
      </p:sp>
      <p:sp>
        <p:nvSpPr>
          <p:cNvPr id="5" name="Rounded Rectangle 4"/>
          <p:cNvSpPr/>
          <p:nvPr/>
        </p:nvSpPr>
        <p:spPr>
          <a:xfrm>
            <a:off x="316621" y="2855184"/>
            <a:ext cx="8601748" cy="1218051"/>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smtClean="0">
                <a:effectLst>
                  <a:outerShdw blurRad="38100" dist="38100" dir="2700000" algn="tl">
                    <a:srgbClr val="000000">
                      <a:alpha val="43137"/>
                    </a:srgbClr>
                  </a:outerShdw>
                </a:effectLst>
                <a:latin typeface="Segoe" pitchFamily="34" charset="0"/>
              </a:rPr>
              <a:t>物理引擎会根据给出的初速度，角度和边界限制产生动画的数据流</a:t>
            </a:r>
            <a:endParaRPr lang="en-US" sz="2400" dirty="0" smtClean="0">
              <a:effectLst>
                <a:outerShdw blurRad="38100" dist="38100" dir="2700000" algn="tl">
                  <a:srgbClr val="000000">
                    <a:alpha val="43137"/>
                  </a:srgbClr>
                </a:outerShdw>
              </a:effectLst>
              <a:latin typeface="Segoe" pitchFamily="34" charset="0"/>
            </a:endParaRPr>
          </a:p>
        </p:txBody>
      </p:sp>
      <p:sp>
        <p:nvSpPr>
          <p:cNvPr id="6" name="Rounded Rectangle 5"/>
          <p:cNvSpPr/>
          <p:nvPr/>
        </p:nvSpPr>
        <p:spPr>
          <a:xfrm>
            <a:off x="316621" y="4280223"/>
            <a:ext cx="8601748" cy="1218051"/>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2400" dirty="0" smtClean="0">
                <a:effectLst>
                  <a:outerShdw blurRad="38100" dist="38100" dir="2700000" algn="tl">
                    <a:srgbClr val="000000">
                      <a:alpha val="43137"/>
                    </a:srgbClr>
                  </a:outerShdw>
                </a:effectLst>
                <a:latin typeface="Segoe" pitchFamily="34" charset="0"/>
              </a:rPr>
              <a:t>Include </a:t>
            </a:r>
            <a:r>
              <a:rPr lang="en-US" sz="2400" dirty="0" smtClean="0">
                <a:effectLst>
                  <a:outerShdw blurRad="38100" dist="38100" dir="2700000" algn="tl">
                    <a:srgbClr val="000000">
                      <a:alpha val="43137"/>
                    </a:srgbClr>
                  </a:outerShdw>
                </a:effectLst>
                <a:latin typeface="Consolas" pitchFamily="49" charset="0"/>
              </a:rPr>
              <a:t>SYSGEN_PHYSICSENGINE </a:t>
            </a:r>
            <a:r>
              <a:rPr lang="en-US" sz="2400" dirty="0" smtClean="0">
                <a:effectLst>
                  <a:outerShdw blurRad="38100" dist="38100" dir="2700000" algn="tl">
                    <a:srgbClr val="000000">
                      <a:alpha val="43137"/>
                    </a:srgbClr>
                  </a:outerShdw>
                </a:effectLst>
                <a:latin typeface="Segoe" pitchFamily="34" charset="0"/>
              </a:rPr>
              <a:t/>
            </a:r>
            <a:br>
              <a:rPr lang="en-US" sz="2400" dirty="0" smtClean="0">
                <a:effectLst>
                  <a:outerShdw blurRad="38100" dist="38100" dir="2700000" algn="tl">
                    <a:srgbClr val="000000">
                      <a:alpha val="43137"/>
                    </a:srgbClr>
                  </a:outerShdw>
                </a:effectLst>
                <a:latin typeface="Segoe" pitchFamily="34" charset="0"/>
              </a:rPr>
            </a:br>
            <a:r>
              <a:rPr lang="en-US" sz="2400" dirty="0" smtClean="0">
                <a:effectLst>
                  <a:outerShdw blurRad="38100" dist="38100" dir="2700000" algn="tl">
                    <a:srgbClr val="000000">
                      <a:alpha val="43137"/>
                    </a:srgbClr>
                  </a:outerShdw>
                </a:effectLst>
                <a:latin typeface="Segoe" pitchFamily="34" charset="0"/>
              </a:rPr>
              <a:t>(as well as </a:t>
            </a:r>
            <a:r>
              <a:rPr lang="en-US" sz="2400" dirty="0" smtClean="0">
                <a:effectLst>
                  <a:outerShdw blurRad="38100" dist="38100" dir="2700000" algn="tl">
                    <a:srgbClr val="000000">
                      <a:alpha val="43137"/>
                    </a:srgbClr>
                  </a:outerShdw>
                </a:effectLst>
                <a:latin typeface="Consolas" pitchFamily="49" charset="0"/>
              </a:rPr>
              <a:t>SYSGEN_TOUCHGESTURE</a:t>
            </a:r>
            <a:r>
              <a:rPr lang="en-US" sz="2400" dirty="0" smtClean="0">
                <a:effectLst>
                  <a:outerShdw blurRad="38100" dist="38100" dir="2700000" algn="tl">
                    <a:srgbClr val="000000">
                      <a:alpha val="43137"/>
                    </a:srgbClr>
                  </a:outerShdw>
                </a:effectLst>
                <a:latin typeface="Segoe" pitchFamily="34" charset="0"/>
              </a:rPr>
              <a:t>)</a:t>
            </a:r>
          </a:p>
        </p:txBody>
      </p:sp>
    </p:spTree>
    <p:extLst>
      <p:ext uri="{BB962C8B-B14F-4D97-AF65-F5344CB8AC3E}">
        <p14:creationId xmlns:p14="http://schemas.microsoft.com/office/powerpoint/2007/7/12/main" xmlns="" val="1899876029"/>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缺省的</a:t>
            </a:r>
            <a:r>
              <a:rPr lang="en-US" dirty="0" smtClean="0"/>
              <a:t>Gesture</a:t>
            </a:r>
            <a:r>
              <a:rPr lang="zh-CN" altLang="en-US" dirty="0" smtClean="0"/>
              <a:t>动画</a:t>
            </a:r>
            <a:endParaRPr lang="en-US" dirty="0"/>
          </a:p>
        </p:txBody>
      </p:sp>
      <p:sp>
        <p:nvSpPr>
          <p:cNvPr id="4" name="Rounded Rectangle 3"/>
          <p:cNvSpPr/>
          <p:nvPr/>
        </p:nvSpPr>
        <p:spPr>
          <a:xfrm>
            <a:off x="316621" y="1430146"/>
            <a:ext cx="8601748" cy="1051798"/>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2400" dirty="0" smtClean="0">
                <a:effectLst>
                  <a:outerShdw blurRad="38100" dist="38100" dir="2700000" algn="tl">
                    <a:srgbClr val="000000">
                      <a:alpha val="43137"/>
                    </a:srgbClr>
                  </a:outerShdw>
                </a:effectLst>
                <a:latin typeface="Segoe" pitchFamily="34" charset="0"/>
              </a:rPr>
              <a:t>There are two ways to tweak the animation.  </a:t>
            </a:r>
            <a:br>
              <a:rPr lang="en-US" sz="2400" dirty="0" smtClean="0">
                <a:effectLst>
                  <a:outerShdw blurRad="38100" dist="38100" dir="2700000" algn="tl">
                    <a:srgbClr val="000000">
                      <a:alpha val="43137"/>
                    </a:srgbClr>
                  </a:outerShdw>
                </a:effectLst>
                <a:latin typeface="Segoe" pitchFamily="34" charset="0"/>
              </a:rPr>
            </a:br>
            <a:r>
              <a:rPr lang="en-US" sz="2400" dirty="0" smtClean="0">
                <a:effectLst>
                  <a:outerShdw blurRad="38100" dist="38100" dir="2700000" algn="tl">
                    <a:srgbClr val="000000">
                      <a:alpha val="43137"/>
                    </a:srgbClr>
                  </a:outerShdw>
                </a:effectLst>
                <a:latin typeface="Segoe" pitchFamily="34" charset="0"/>
              </a:rPr>
              <a:t>You can set different tweaks for X-Axis and Y-Axis </a:t>
            </a:r>
          </a:p>
        </p:txBody>
      </p:sp>
      <p:sp>
        <p:nvSpPr>
          <p:cNvPr id="5" name="Rounded Rectangle 4"/>
          <p:cNvSpPr/>
          <p:nvPr/>
        </p:nvSpPr>
        <p:spPr>
          <a:xfrm>
            <a:off x="316621" y="2621062"/>
            <a:ext cx="8601748" cy="1051798"/>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2400" dirty="0" smtClean="0">
                <a:effectLst>
                  <a:outerShdw blurRad="38100" dist="38100" dir="2700000" algn="tl">
                    <a:srgbClr val="000000">
                      <a:alpha val="43137"/>
                    </a:srgbClr>
                  </a:outerShdw>
                </a:effectLst>
                <a:latin typeface="Segoe" pitchFamily="34" charset="0"/>
              </a:rPr>
              <a:t>Deceleration</a:t>
            </a:r>
          </a:p>
          <a:p>
            <a:pPr marL="0" lvl="1"/>
            <a:r>
              <a:rPr lang="en-US" sz="2400" dirty="0" smtClean="0">
                <a:effectLst>
                  <a:outerShdw blurRad="38100" dist="38100" dir="2700000" algn="tl">
                    <a:srgbClr val="000000">
                      <a:alpha val="43137"/>
                    </a:srgbClr>
                  </a:outerShdw>
                </a:effectLst>
                <a:latin typeface="Consolas" pitchFamily="49" charset="0"/>
              </a:rPr>
              <a:t>PHYSICSENGINE_MOVEMENT_MODE_DECELERATE</a:t>
            </a:r>
          </a:p>
        </p:txBody>
      </p:sp>
      <p:sp>
        <p:nvSpPr>
          <p:cNvPr id="6" name="Rounded Rectangle 5"/>
          <p:cNvSpPr/>
          <p:nvPr/>
        </p:nvSpPr>
        <p:spPr>
          <a:xfrm>
            <a:off x="316621" y="3811979"/>
            <a:ext cx="8601748" cy="1686296"/>
          </a:xfrm>
          <a:prstGeom prst="roundRect">
            <a:avLst>
              <a:gd name="adj" fmla="val 12121"/>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2400" dirty="0" smtClean="0">
                <a:effectLst>
                  <a:outerShdw blurRad="38100" dist="38100" dir="2700000" algn="tl">
                    <a:srgbClr val="000000">
                      <a:alpha val="43137"/>
                    </a:srgbClr>
                  </a:outerShdw>
                </a:effectLst>
                <a:latin typeface="Segoe" pitchFamily="34" charset="0"/>
              </a:rPr>
              <a:t>Boundary</a:t>
            </a:r>
          </a:p>
          <a:p>
            <a:pPr marL="0" lvl="1"/>
            <a:r>
              <a:rPr lang="en-US" sz="2400" dirty="0" smtClean="0">
                <a:effectLst>
                  <a:outerShdw blurRad="38100" dist="38100" dir="2700000" algn="tl">
                    <a:srgbClr val="000000">
                      <a:alpha val="43137"/>
                    </a:srgbClr>
                  </a:outerShdw>
                </a:effectLst>
                <a:latin typeface="Consolas" pitchFamily="49" charset="0"/>
              </a:rPr>
              <a:t>PHYSICSENGINE_BOUNDARY_MODE_NONE</a:t>
            </a:r>
          </a:p>
          <a:p>
            <a:pPr marL="0" lvl="1"/>
            <a:r>
              <a:rPr lang="en-US" sz="2400" dirty="0" smtClean="0">
                <a:effectLst>
                  <a:outerShdw blurRad="38100" dist="38100" dir="2700000" algn="tl">
                    <a:srgbClr val="000000">
                      <a:alpha val="43137"/>
                    </a:srgbClr>
                  </a:outerShdw>
                </a:effectLst>
                <a:latin typeface="Consolas" pitchFamily="49" charset="0"/>
              </a:rPr>
              <a:t>PHYSICSENGINE_BOUNDARY_MODE_RUBBERBAND</a:t>
            </a:r>
          </a:p>
          <a:p>
            <a:pPr marL="0" lvl="1"/>
            <a:r>
              <a:rPr lang="en-US" sz="2400" dirty="0" smtClean="0">
                <a:effectLst>
                  <a:outerShdw blurRad="38100" dist="38100" dir="2700000" algn="tl">
                    <a:srgbClr val="000000">
                      <a:alpha val="43137"/>
                    </a:srgbClr>
                  </a:outerShdw>
                </a:effectLst>
                <a:latin typeface="Consolas" pitchFamily="49" charset="0"/>
              </a:rPr>
              <a:t>PHYSICSENGINE_BOUNDARY_MODE_BOUNCE</a:t>
            </a:r>
          </a:p>
        </p:txBody>
      </p:sp>
    </p:spTree>
    <p:extLst>
      <p:ext uri="{BB962C8B-B14F-4D97-AF65-F5344CB8AC3E}">
        <p14:creationId xmlns:p14="http://schemas.microsoft.com/office/powerpoint/2007/7/12/main" xmlns="" val="1650091988"/>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C:\Documents and Settings\Pennie\My Documents\ESC 09 boston\Dion Hutching\connect.png"/>
          <p:cNvPicPr>
            <a:picLocks noChangeAspect="1" noChangeArrowheads="1"/>
          </p:cNvPicPr>
          <p:nvPr/>
        </p:nvPicPr>
        <p:blipFill>
          <a:blip r:embed="rId3"/>
          <a:srcRect t="8253" b="8127"/>
          <a:stretch>
            <a:fillRect/>
          </a:stretch>
        </p:blipFill>
        <p:spPr bwMode="auto">
          <a:xfrm>
            <a:off x="0" y="1180618"/>
            <a:ext cx="9144000" cy="5084715"/>
          </a:xfrm>
          <a:prstGeom prst="rect">
            <a:avLst/>
          </a:prstGeom>
          <a:noFill/>
        </p:spPr>
      </p:pic>
      <p:sp>
        <p:nvSpPr>
          <p:cNvPr id="25" name="Rectangle 24"/>
          <p:cNvSpPr/>
          <p:nvPr/>
        </p:nvSpPr>
        <p:spPr>
          <a:xfrm>
            <a:off x="-1" y="1175656"/>
            <a:ext cx="5350934" cy="5093208"/>
          </a:xfrm>
          <a:prstGeom prst="rect">
            <a:avLst/>
          </a:prstGeom>
          <a:gradFill flip="none" rotWithShape="1">
            <a:gsLst>
              <a:gs pos="0">
                <a:schemeClr val="tx1">
                  <a:alpha val="80000"/>
                </a:schemeClr>
              </a:gs>
              <a:gs pos="50000">
                <a:schemeClr val="tx1">
                  <a:alpha val="60000"/>
                </a:schemeClr>
              </a:gs>
              <a:gs pos="100000">
                <a:schemeClr val="tx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bwMode="white">
          <a:xfrm>
            <a:off x="571472" y="4857760"/>
            <a:ext cx="7755846" cy="487363"/>
          </a:xfrm>
          <a:prstGeom prst="rect">
            <a:avLst/>
          </a:prstGeom>
        </p:spPr>
        <p:txBody>
          <a:bodyPr/>
          <a:lstStyle/>
          <a:p>
            <a:r>
              <a:rPr lang="zh-CN" altLang="en-US" b="1" dirty="0" smtClean="0">
                <a:solidFill>
                  <a:schemeClr val="bg1"/>
                </a:solidFill>
                <a:effectLst/>
              </a:rPr>
              <a:t>连接管理器</a:t>
            </a:r>
            <a:r>
              <a:rPr lang="en-US" altLang="zh-CN" b="1" dirty="0" smtClean="0">
                <a:solidFill>
                  <a:schemeClr val="bg1"/>
                </a:solidFill>
                <a:effectLst/>
              </a:rPr>
              <a:t/>
            </a:r>
            <a:br>
              <a:rPr lang="en-US" altLang="zh-CN" b="1" dirty="0" smtClean="0">
                <a:solidFill>
                  <a:schemeClr val="bg1"/>
                </a:solidFill>
                <a:effectLst/>
              </a:rPr>
            </a:br>
            <a:r>
              <a:rPr lang="en-US" b="1" dirty="0" smtClean="0">
                <a:solidFill>
                  <a:schemeClr val="bg1"/>
                </a:solidFill>
                <a:effectLst/>
              </a:rPr>
              <a:t>Connection </a:t>
            </a:r>
            <a:r>
              <a:rPr lang="zh-CN" altLang="en-US" b="1" dirty="0" smtClean="0">
                <a:solidFill>
                  <a:schemeClr val="bg1"/>
                </a:solidFill>
                <a:effectLst/>
              </a:rPr>
              <a:t> </a:t>
            </a:r>
            <a:r>
              <a:rPr lang="en-US" b="1" dirty="0" smtClean="0">
                <a:solidFill>
                  <a:schemeClr val="bg1"/>
                </a:solidFill>
                <a:effectLst/>
              </a:rPr>
              <a:t>Manager</a:t>
            </a:r>
            <a:endParaRPr lang="en-US" b="1" dirty="0">
              <a:solidFill>
                <a:schemeClr val="bg1"/>
              </a:solidFill>
              <a:effectLst/>
            </a:endParaRPr>
          </a:p>
        </p:txBody>
      </p:sp>
    </p:spTree>
    <p:extLst>
      <p:ext uri="{BB962C8B-B14F-4D97-AF65-F5344CB8AC3E}">
        <p14:creationId xmlns:p14="http://schemas.microsoft.com/office/powerpoint/2007/7/12/main" xmlns="" val="2626850136"/>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 name="Title 1"/>
          <p:cNvSpPr>
            <a:spLocks noGrp="1"/>
          </p:cNvSpPr>
          <p:nvPr>
            <p:ph type="title"/>
          </p:nvPr>
        </p:nvSpPr>
        <p:spPr/>
        <p:txBody>
          <a:bodyPr/>
          <a:lstStyle/>
          <a:p>
            <a:r>
              <a:rPr lang="en-US" dirty="0" smtClean="0"/>
              <a:t>Connection Manager</a:t>
            </a:r>
            <a:endParaRPr lang="en-US" dirty="0"/>
          </a:p>
        </p:txBody>
      </p:sp>
      <p:sp>
        <p:nvSpPr>
          <p:cNvPr id="4" name="Rounded Rectangle 3"/>
          <p:cNvSpPr/>
          <p:nvPr/>
        </p:nvSpPr>
        <p:spPr>
          <a:xfrm>
            <a:off x="316622" y="1380152"/>
            <a:ext cx="7833956" cy="82682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000" dirty="0">
                <a:effectLst>
                  <a:outerShdw blurRad="38100" dist="38100" dir="2700000" algn="tl">
                    <a:srgbClr val="000000">
                      <a:alpha val="43137"/>
                    </a:srgbClr>
                  </a:outerShdw>
                </a:effectLst>
                <a:latin typeface="Segoe" pitchFamily="34" charset="0"/>
              </a:rPr>
              <a:t>处理多个网络连</a:t>
            </a:r>
            <a:r>
              <a:rPr lang="zh-CN" altLang="en-US" sz="2000" dirty="0" smtClean="0">
                <a:effectLst>
                  <a:outerShdw blurRad="38100" dist="38100" dir="2700000" algn="tl">
                    <a:srgbClr val="000000">
                      <a:alpha val="43137"/>
                    </a:srgbClr>
                  </a:outerShdw>
                </a:effectLst>
                <a:latin typeface="Segoe" pitchFamily="34" charset="0"/>
              </a:rPr>
              <a:t>接（</a:t>
            </a:r>
            <a:r>
              <a:rPr lang="en-US" altLang="zh-CN" sz="2000" dirty="0" err="1" smtClean="0">
                <a:effectLst>
                  <a:outerShdw blurRad="38100" dist="38100" dir="2700000" algn="tl">
                    <a:srgbClr val="000000">
                      <a:alpha val="43137"/>
                    </a:srgbClr>
                  </a:outerShdw>
                </a:effectLst>
                <a:latin typeface="Segoe" pitchFamily="34" charset="0"/>
              </a:rPr>
              <a:t>WiFi</a:t>
            </a:r>
            <a:r>
              <a:rPr lang="zh-CN" altLang="en-US" sz="2000" dirty="0" smtClean="0">
                <a:effectLst>
                  <a:outerShdw blurRad="38100" dist="38100" dir="2700000" algn="tl">
                    <a:srgbClr val="000000">
                      <a:alpha val="43137"/>
                    </a:srgbClr>
                  </a:outerShdw>
                </a:effectLst>
                <a:latin typeface="Segoe" pitchFamily="34" charset="0"/>
              </a:rPr>
              <a:t>，</a:t>
            </a:r>
            <a:r>
              <a:rPr lang="en-US" altLang="zh-CN" sz="2000" dirty="0" smtClean="0">
                <a:effectLst>
                  <a:outerShdw blurRad="38100" dist="38100" dir="2700000" algn="tl">
                    <a:srgbClr val="000000">
                      <a:alpha val="43137"/>
                    </a:srgbClr>
                  </a:outerShdw>
                </a:effectLst>
                <a:latin typeface="Segoe" pitchFamily="34" charset="0"/>
              </a:rPr>
              <a:t>3G</a:t>
            </a:r>
            <a:r>
              <a:rPr lang="zh-CN" altLang="en-US" sz="2000" dirty="0" smtClean="0">
                <a:effectLst>
                  <a:outerShdw blurRad="38100" dist="38100" dir="2700000" algn="tl">
                    <a:srgbClr val="000000">
                      <a:alpha val="43137"/>
                    </a:srgbClr>
                  </a:outerShdw>
                </a:effectLst>
                <a:latin typeface="Segoe" pitchFamily="34" charset="0"/>
              </a:rPr>
              <a:t>。。。）</a:t>
            </a:r>
            <a:endParaRPr lang="en-US" sz="2000" dirty="0" smtClean="0">
              <a:effectLst>
                <a:outerShdw blurRad="38100" dist="38100" dir="2700000" algn="tl">
                  <a:srgbClr val="000000">
                    <a:alpha val="43137"/>
                  </a:srgbClr>
                </a:outerShdw>
              </a:effectLst>
              <a:latin typeface="Segoe" pitchFamily="34" charset="0"/>
            </a:endParaRPr>
          </a:p>
        </p:txBody>
      </p:sp>
      <p:sp>
        <p:nvSpPr>
          <p:cNvPr id="5" name="Rounded Rectangle 4"/>
          <p:cNvSpPr/>
          <p:nvPr/>
        </p:nvSpPr>
        <p:spPr>
          <a:xfrm>
            <a:off x="316622" y="2374985"/>
            <a:ext cx="7833956" cy="82682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000" dirty="0" smtClean="0">
                <a:effectLst>
                  <a:outerShdw blurRad="38100" dist="38100" dir="2700000" algn="tl">
                    <a:srgbClr val="000000">
                      <a:alpha val="43137"/>
                    </a:srgbClr>
                  </a:outerShdw>
                </a:effectLst>
                <a:latin typeface="Segoe" pitchFamily="34" charset="0"/>
              </a:rPr>
              <a:t>应用程序调用统一的</a:t>
            </a:r>
            <a:r>
              <a:rPr lang="en-US" sz="2000" dirty="0" smtClean="0">
                <a:effectLst>
                  <a:outerShdw blurRad="38100" dist="38100" dir="2700000" algn="tl">
                    <a:srgbClr val="000000">
                      <a:alpha val="43137"/>
                    </a:srgbClr>
                  </a:outerShdw>
                </a:effectLst>
                <a:latin typeface="Segoe" pitchFamily="34" charset="0"/>
              </a:rPr>
              <a:t>API</a:t>
            </a:r>
            <a:r>
              <a:rPr lang="zh-CN" altLang="en-US" sz="2000" dirty="0" smtClean="0">
                <a:effectLst>
                  <a:outerShdw blurRad="38100" dist="38100" dir="2700000" algn="tl">
                    <a:srgbClr val="000000">
                      <a:alpha val="43137"/>
                    </a:srgbClr>
                  </a:outerShdw>
                </a:effectLst>
                <a:latin typeface="Segoe" pitchFamily="34" charset="0"/>
              </a:rPr>
              <a:t>进行网络连接</a:t>
            </a:r>
            <a:endParaRPr lang="en-US" sz="2000" dirty="0" smtClean="0">
              <a:effectLst>
                <a:outerShdw blurRad="38100" dist="38100" dir="2700000" algn="tl">
                  <a:srgbClr val="000000">
                    <a:alpha val="43137"/>
                  </a:srgbClr>
                </a:outerShdw>
              </a:effectLst>
              <a:latin typeface="Segoe" pitchFamily="34" charset="0"/>
            </a:endParaRPr>
          </a:p>
        </p:txBody>
      </p:sp>
      <p:sp>
        <p:nvSpPr>
          <p:cNvPr id="6" name="Rounded Rectangle 5"/>
          <p:cNvSpPr/>
          <p:nvPr/>
        </p:nvSpPr>
        <p:spPr>
          <a:xfrm>
            <a:off x="316622" y="3369818"/>
            <a:ext cx="7833956" cy="82682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000" dirty="0" smtClean="0">
                <a:effectLst>
                  <a:outerShdw blurRad="38100" dist="38100" dir="2700000" algn="tl">
                    <a:srgbClr val="000000">
                      <a:alpha val="43137"/>
                    </a:srgbClr>
                  </a:outerShdw>
                </a:effectLst>
                <a:latin typeface="Segoe" pitchFamily="34" charset="0"/>
              </a:rPr>
              <a:t>利用</a:t>
            </a:r>
            <a:r>
              <a:rPr lang="en-US" sz="2000" dirty="0" smtClean="0">
                <a:effectLst>
                  <a:outerShdw blurRad="38100" dist="38100" dir="2700000" algn="tl">
                    <a:srgbClr val="000000">
                      <a:alpha val="43137"/>
                    </a:srgbClr>
                  </a:outerShdw>
                </a:effectLst>
                <a:latin typeface="Segoe" pitchFamily="34" charset="0"/>
              </a:rPr>
              <a:t>XML</a:t>
            </a:r>
            <a:r>
              <a:rPr lang="zh-CN" altLang="en-US" sz="2000" dirty="0" smtClean="0">
                <a:effectLst>
                  <a:outerShdw blurRad="38100" dist="38100" dir="2700000" algn="tl">
                    <a:srgbClr val="000000">
                      <a:alpha val="43137"/>
                    </a:srgbClr>
                  </a:outerShdw>
                </a:effectLst>
                <a:latin typeface="Segoe" pitchFamily="34" charset="0"/>
              </a:rPr>
              <a:t>进行</a:t>
            </a:r>
            <a:r>
              <a:rPr lang="zh-CN" altLang="en-US" sz="2000" dirty="0">
                <a:effectLst>
                  <a:outerShdw blurRad="38100" dist="38100" dir="2700000" algn="tl">
                    <a:srgbClr val="000000">
                      <a:alpha val="43137"/>
                    </a:srgbClr>
                  </a:outerShdw>
                </a:effectLst>
                <a:latin typeface="Segoe" pitchFamily="34" charset="0"/>
              </a:rPr>
              <a:t>优先级</a:t>
            </a:r>
            <a:r>
              <a:rPr lang="zh-CN" altLang="en-US" sz="2000" dirty="0" smtClean="0">
                <a:effectLst>
                  <a:outerShdw blurRad="38100" dist="38100" dir="2700000" algn="tl">
                    <a:srgbClr val="000000">
                      <a:alpha val="43137"/>
                    </a:srgbClr>
                  </a:outerShdw>
                </a:effectLst>
                <a:latin typeface="Segoe" pitchFamily="34" charset="0"/>
              </a:rPr>
              <a:t>配置</a:t>
            </a:r>
            <a:endParaRPr lang="en-US" sz="2000" dirty="0" smtClean="0">
              <a:effectLst>
                <a:outerShdw blurRad="38100" dist="38100" dir="2700000" algn="tl">
                  <a:srgbClr val="000000">
                    <a:alpha val="43137"/>
                  </a:srgbClr>
                </a:outerShdw>
              </a:effectLst>
              <a:latin typeface="Segoe" pitchFamily="34" charset="0"/>
            </a:endParaRPr>
          </a:p>
        </p:txBody>
      </p:sp>
      <p:sp>
        <p:nvSpPr>
          <p:cNvPr id="7" name="Rounded Rectangle 6"/>
          <p:cNvSpPr/>
          <p:nvPr/>
        </p:nvSpPr>
        <p:spPr>
          <a:xfrm>
            <a:off x="316622" y="4364651"/>
            <a:ext cx="7833956" cy="82682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000" dirty="0" smtClean="0">
                <a:effectLst>
                  <a:outerShdw blurRad="38100" dist="38100" dir="2700000" algn="tl">
                    <a:srgbClr val="000000">
                      <a:alpha val="43137"/>
                    </a:srgbClr>
                  </a:outerShdw>
                </a:effectLst>
                <a:latin typeface="Segoe" pitchFamily="34" charset="0"/>
              </a:rPr>
              <a:t>应用程序不需要了解如何建立连接的细节</a:t>
            </a:r>
            <a:endParaRPr lang="en-US" sz="2000" dirty="0" smtClean="0">
              <a:effectLst>
                <a:outerShdw blurRad="38100" dist="38100" dir="2700000" algn="tl">
                  <a:srgbClr val="000000">
                    <a:alpha val="43137"/>
                  </a:srgbClr>
                </a:outerShdw>
              </a:effectLst>
              <a:latin typeface="Segoe" pitchFamily="34" charset="0"/>
            </a:endParaRPr>
          </a:p>
        </p:txBody>
      </p:sp>
      <p:sp>
        <p:nvSpPr>
          <p:cNvPr id="9" name="Rounded Rectangle 8"/>
          <p:cNvSpPr/>
          <p:nvPr/>
        </p:nvSpPr>
        <p:spPr>
          <a:xfrm>
            <a:off x="316622" y="5359484"/>
            <a:ext cx="7833956" cy="82682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000" dirty="0" smtClean="0">
                <a:effectLst>
                  <a:outerShdw blurRad="38100" dist="38100" dir="2700000" algn="tl">
                    <a:srgbClr val="000000">
                      <a:alpha val="43137"/>
                    </a:srgbClr>
                  </a:outerShdw>
                </a:effectLst>
                <a:latin typeface="Segoe" pitchFamily="34" charset="0"/>
              </a:rPr>
              <a:t>如果有多个连接请求，</a:t>
            </a:r>
            <a:r>
              <a:rPr lang="en-US" sz="2000" dirty="0" smtClean="0">
                <a:effectLst>
                  <a:outerShdw blurRad="38100" dist="38100" dir="2700000" algn="tl">
                    <a:srgbClr val="000000">
                      <a:alpha val="43137"/>
                    </a:srgbClr>
                  </a:outerShdw>
                </a:effectLst>
                <a:latin typeface="Segoe" pitchFamily="34" charset="0"/>
              </a:rPr>
              <a:t>Connection Manager</a:t>
            </a:r>
            <a:r>
              <a:rPr lang="zh-CN" altLang="en-US" sz="2000" dirty="0" smtClean="0">
                <a:effectLst>
                  <a:outerShdw blurRad="38100" dist="38100" dir="2700000" algn="tl">
                    <a:srgbClr val="000000">
                      <a:alpha val="43137"/>
                    </a:srgbClr>
                  </a:outerShdw>
                </a:effectLst>
                <a:latin typeface="Segoe" pitchFamily="34" charset="0"/>
              </a:rPr>
              <a:t>会把每一个连接请求放在一个列表中，然后根据连接的优先级选取最高优先级的方式建立连接</a:t>
            </a:r>
            <a:endParaRPr lang="en-US" sz="2000" dirty="0" smtClean="0">
              <a:effectLst>
                <a:outerShdw blurRad="38100" dist="38100" dir="2700000" algn="tl">
                  <a:srgbClr val="000000">
                    <a:alpha val="43137"/>
                  </a:srgbClr>
                </a:outerShdw>
              </a:effectLst>
              <a:latin typeface="Segoe" pitchFamily="34" charset="0"/>
            </a:endParaRPr>
          </a:p>
        </p:txBody>
      </p:sp>
      <p:pic>
        <p:nvPicPr>
          <p:cNvPr id="137219" name="Picture 3" descr="C:\Documents and Settings\Pennie\My Documents\ACERDATA (D)\Pennie's documents\MS Image\Soft-edge_photos\FY06 Brand - Windows Mobile\Win Mobile_Leo_man standing phone manufacturing shelves.png"/>
          <p:cNvPicPr>
            <a:picLocks noChangeAspect="1" noChangeArrowheads="1"/>
          </p:cNvPicPr>
          <p:nvPr/>
        </p:nvPicPr>
        <p:blipFill>
          <a:blip r:embed="rId3"/>
          <a:srcRect r="33021"/>
          <a:stretch>
            <a:fillRect/>
          </a:stretch>
        </p:blipFill>
        <p:spPr bwMode="auto">
          <a:xfrm>
            <a:off x="5139160" y="701782"/>
            <a:ext cx="4004840" cy="4537041"/>
          </a:xfrm>
          <a:prstGeom prst="rect">
            <a:avLst/>
          </a:prstGeom>
          <a:noFill/>
        </p:spPr>
      </p:pic>
    </p:spTree>
    <p:extLst>
      <p:ext uri="{BB962C8B-B14F-4D97-AF65-F5344CB8AC3E}">
        <p14:creationId xmlns:p14="http://schemas.microsoft.com/office/powerpoint/2007/7/12/main" xmlns="" val="175481436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36" name="Rounded Rectangle 35"/>
          <p:cNvSpPr/>
          <p:nvPr/>
        </p:nvSpPr>
        <p:spPr bwMode="white">
          <a:xfrm>
            <a:off x="7811911" y="1330035"/>
            <a:ext cx="1614311" cy="495604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zh-CN" altLang="en-US" dirty="0" smtClean="0"/>
              <a:t>架构</a:t>
            </a:r>
            <a:endParaRPr lang="en-US" dirty="0"/>
          </a:p>
        </p:txBody>
      </p:sp>
      <p:sp>
        <p:nvSpPr>
          <p:cNvPr id="7" name="Rounded Rectangle 6"/>
          <p:cNvSpPr/>
          <p:nvPr/>
        </p:nvSpPr>
        <p:spPr>
          <a:xfrm>
            <a:off x="185984" y="1330035"/>
            <a:ext cx="7509483" cy="4952012"/>
          </a:xfrm>
          <a:prstGeom prst="roundRect">
            <a:avLst>
              <a:gd name="adj" fmla="val 6196"/>
            </a:avLst>
          </a:prstGeom>
          <a:blipFill dpi="0" rotWithShape="1">
            <a:blip r:embed="rId3">
              <a:alphaModFix amt="9000"/>
            </a:blip>
            <a:srcRect/>
            <a:tile tx="0" ty="0" sx="100000" sy="100000" flip="none" algn="tl"/>
          </a:blipFill>
          <a:ln w="19050" cap="flat" cmpd="sng" algn="ctr">
            <a:noFill/>
            <a:prstDash val="solid"/>
            <a:round/>
            <a:headEnd type="none" w="med" len="med"/>
            <a:tailEnd type="none" w="med" len="med"/>
          </a:ln>
          <a:effectLst/>
        </p:spPr>
        <p:txBody>
          <a:bodyPr lIns="76191" tIns="38095" rIns="76191" bIns="38095" anchor="ctr"/>
          <a:lstStyle/>
          <a:p>
            <a:pPr defTabSz="846384">
              <a:defRPr/>
            </a:pPr>
            <a:endParaRPr lang="en-US" sz="2200" kern="0" dirty="0">
              <a:solidFill>
                <a:sysClr val="windowText" lastClr="000000"/>
              </a:solidFill>
            </a:endParaRPr>
          </a:p>
        </p:txBody>
      </p:sp>
      <p:sp>
        <p:nvSpPr>
          <p:cNvPr id="8" name="Rounded Rectangle 7"/>
          <p:cNvSpPr/>
          <p:nvPr/>
        </p:nvSpPr>
        <p:spPr>
          <a:xfrm>
            <a:off x="386642" y="2008689"/>
            <a:ext cx="7108167" cy="1845681"/>
          </a:xfrm>
          <a:prstGeom prst="roundRect">
            <a:avLst>
              <a:gd name="adj" fmla="val 7554"/>
            </a:avLst>
          </a:prstGeom>
          <a:solidFill>
            <a:schemeClr val="bg2"/>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bg1"/>
                </a:solidFill>
                <a:effectLst>
                  <a:outerShdw blurRad="38100" dist="38100" dir="2700000" algn="tl">
                    <a:srgbClr val="000000">
                      <a:alpha val="43137"/>
                    </a:srgbClr>
                  </a:outerShdw>
                </a:effectLst>
                <a:latin typeface="Segoe" pitchFamily="34" charset="0"/>
              </a:rPr>
              <a:t>Connection Manager</a:t>
            </a:r>
            <a:endParaRPr lang="en-US" sz="1600" dirty="0">
              <a:solidFill>
                <a:schemeClr val="bg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a:xfrm>
            <a:off x="386642" y="1494826"/>
            <a:ext cx="2232105" cy="386388"/>
          </a:xfrm>
          <a:prstGeom prst="roundRect">
            <a:avLst>
              <a:gd name="adj" fmla="val 21839"/>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Application</a:t>
            </a:r>
            <a:endParaRPr lang="en-US" sz="1600" dirty="0">
              <a:solidFill>
                <a:schemeClr val="bg1"/>
              </a:solidFill>
              <a:effectLst>
                <a:outerShdw blurRad="38100" dist="38100" dir="2700000" algn="tl">
                  <a:srgbClr val="000000">
                    <a:alpha val="43137"/>
                  </a:srgbClr>
                </a:outerShdw>
              </a:effectLst>
              <a:latin typeface="Segoe"/>
            </a:endParaRPr>
          </a:p>
        </p:txBody>
      </p:sp>
      <p:sp>
        <p:nvSpPr>
          <p:cNvPr id="11" name="Rounded Rectangle 10"/>
          <p:cNvSpPr/>
          <p:nvPr/>
        </p:nvSpPr>
        <p:spPr>
          <a:xfrm>
            <a:off x="2824673" y="1494826"/>
            <a:ext cx="2232105" cy="386388"/>
          </a:xfrm>
          <a:prstGeom prst="roundRect">
            <a:avLst>
              <a:gd name="adj" fmla="val 21839"/>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Application</a:t>
            </a:r>
            <a:endParaRPr lang="en-US" sz="1600" dirty="0">
              <a:solidFill>
                <a:schemeClr val="bg1"/>
              </a:solidFill>
              <a:effectLst>
                <a:outerShdw blurRad="38100" dist="38100" dir="2700000" algn="tl">
                  <a:srgbClr val="000000">
                    <a:alpha val="43137"/>
                  </a:srgbClr>
                </a:outerShdw>
              </a:effectLst>
              <a:latin typeface="Segoe"/>
            </a:endParaRPr>
          </a:p>
        </p:txBody>
      </p:sp>
      <p:sp>
        <p:nvSpPr>
          <p:cNvPr id="12" name="Rounded Rectangle 11"/>
          <p:cNvSpPr/>
          <p:nvPr/>
        </p:nvSpPr>
        <p:spPr>
          <a:xfrm>
            <a:off x="5262704" y="1494826"/>
            <a:ext cx="2232105" cy="386388"/>
          </a:xfrm>
          <a:prstGeom prst="roundRect">
            <a:avLst>
              <a:gd name="adj" fmla="val 21839"/>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Application</a:t>
            </a:r>
            <a:endParaRPr lang="en-US" sz="1600" dirty="0">
              <a:solidFill>
                <a:schemeClr val="bg1"/>
              </a:solidFill>
              <a:effectLst>
                <a:outerShdw blurRad="38100" dist="38100" dir="2700000" algn="tl">
                  <a:srgbClr val="000000">
                    <a:alpha val="43137"/>
                  </a:srgbClr>
                </a:outerShdw>
              </a:effectLst>
              <a:latin typeface="Segoe"/>
            </a:endParaRPr>
          </a:p>
        </p:txBody>
      </p:sp>
      <p:sp>
        <p:nvSpPr>
          <p:cNvPr id="14" name="Rounded Rectangle 13"/>
          <p:cNvSpPr/>
          <p:nvPr/>
        </p:nvSpPr>
        <p:spPr>
          <a:xfrm>
            <a:off x="569797" y="2408543"/>
            <a:ext cx="1781236" cy="386388"/>
          </a:xfrm>
          <a:prstGeom prst="roundRect">
            <a:avLst>
              <a:gd name="adj" fmla="val 21839"/>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latin typeface="Segoe" pitchFamily="34" charset="0"/>
              </a:rPr>
              <a:t>Connection Planer</a:t>
            </a:r>
            <a:br>
              <a:rPr lang="en-US" sz="1400" dirty="0" smtClean="0">
                <a:solidFill>
                  <a:schemeClr val="bg1"/>
                </a:solidFill>
                <a:effectLst>
                  <a:outerShdw blurRad="38100" dist="38100" dir="2700000" algn="tl">
                    <a:srgbClr val="000000">
                      <a:alpha val="43137"/>
                    </a:srgbClr>
                  </a:outerShdw>
                </a:effectLst>
                <a:latin typeface="Segoe" pitchFamily="34" charset="0"/>
              </a:rPr>
            </a:br>
            <a:r>
              <a:rPr lang="en-US" sz="1400" dirty="0" smtClean="0">
                <a:solidFill>
                  <a:schemeClr val="bg1"/>
                </a:solidFill>
                <a:effectLst>
                  <a:outerShdw blurRad="38100" dist="38100" dir="2700000" algn="tl">
                    <a:srgbClr val="000000">
                      <a:alpha val="43137"/>
                    </a:srgbClr>
                  </a:outerShdw>
                </a:effectLst>
                <a:latin typeface="Segoe" pitchFamily="34" charset="0"/>
              </a:rPr>
              <a:t>(Conn Plan.dll)</a:t>
            </a:r>
          </a:p>
        </p:txBody>
      </p:sp>
      <p:sp>
        <p:nvSpPr>
          <p:cNvPr id="15" name="Rounded Rectangle 14"/>
          <p:cNvSpPr/>
          <p:nvPr/>
        </p:nvSpPr>
        <p:spPr>
          <a:xfrm>
            <a:off x="2517132" y="2408543"/>
            <a:ext cx="4884660" cy="386388"/>
          </a:xfrm>
          <a:prstGeom prst="roundRect">
            <a:avLst>
              <a:gd name="adj" fmla="val 21839"/>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latin typeface="Segoe" pitchFamily="34" charset="0"/>
              </a:rPr>
              <a:t>ConnMgr.exe</a:t>
            </a:r>
          </a:p>
        </p:txBody>
      </p:sp>
      <p:sp>
        <p:nvSpPr>
          <p:cNvPr id="16" name="Rounded Rectangle 15"/>
          <p:cNvSpPr/>
          <p:nvPr/>
        </p:nvSpPr>
        <p:spPr>
          <a:xfrm>
            <a:off x="2517132" y="2907532"/>
            <a:ext cx="1530714" cy="857957"/>
          </a:xfrm>
          <a:prstGeom prst="roundRect">
            <a:avLst>
              <a:gd name="adj" fmla="val 11313"/>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latin typeface="Segoe" pitchFamily="34" charset="0"/>
              </a:rPr>
              <a:t>RAS Connection Service Provider (CSPRas.dll)</a:t>
            </a:r>
          </a:p>
        </p:txBody>
      </p:sp>
      <p:sp>
        <p:nvSpPr>
          <p:cNvPr id="19" name="Rounded Rectangle 18"/>
          <p:cNvSpPr/>
          <p:nvPr/>
        </p:nvSpPr>
        <p:spPr>
          <a:xfrm>
            <a:off x="4194105" y="2907532"/>
            <a:ext cx="1530714" cy="857957"/>
          </a:xfrm>
          <a:prstGeom prst="roundRect">
            <a:avLst>
              <a:gd name="adj" fmla="val 11313"/>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latin typeface="Segoe" pitchFamily="34" charset="0"/>
              </a:rPr>
              <a:t>Bluetooth Connection Service Provider (CSPBToice.dll)</a:t>
            </a:r>
          </a:p>
        </p:txBody>
      </p:sp>
      <p:sp>
        <p:nvSpPr>
          <p:cNvPr id="20" name="Rounded Rectangle 19"/>
          <p:cNvSpPr/>
          <p:nvPr/>
        </p:nvSpPr>
        <p:spPr>
          <a:xfrm>
            <a:off x="5871078" y="2907532"/>
            <a:ext cx="1530714" cy="857957"/>
          </a:xfrm>
          <a:prstGeom prst="roundRect">
            <a:avLst>
              <a:gd name="adj" fmla="val 11313"/>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latin typeface="Segoe" pitchFamily="34" charset="0"/>
              </a:rPr>
              <a:t>Net Connection Service Provider (CSPNet.dll)</a:t>
            </a:r>
          </a:p>
        </p:txBody>
      </p:sp>
      <p:sp>
        <p:nvSpPr>
          <p:cNvPr id="21" name="Rounded Rectangle 20"/>
          <p:cNvSpPr/>
          <p:nvPr/>
        </p:nvSpPr>
        <p:spPr>
          <a:xfrm>
            <a:off x="386642" y="3971266"/>
            <a:ext cx="2322655" cy="386388"/>
          </a:xfrm>
          <a:prstGeom prst="roundRect">
            <a:avLst>
              <a:gd name="adj" fmla="val 21839"/>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RAS</a:t>
            </a:r>
          </a:p>
        </p:txBody>
      </p:sp>
      <p:sp>
        <p:nvSpPr>
          <p:cNvPr id="22" name="Rounded Rectangle 21"/>
          <p:cNvSpPr/>
          <p:nvPr/>
        </p:nvSpPr>
        <p:spPr>
          <a:xfrm>
            <a:off x="2891877" y="3971266"/>
            <a:ext cx="4602932" cy="386388"/>
          </a:xfrm>
          <a:prstGeom prst="roundRect">
            <a:avLst>
              <a:gd name="adj" fmla="val 21839"/>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Winsock</a:t>
            </a:r>
          </a:p>
        </p:txBody>
      </p:sp>
      <p:sp>
        <p:nvSpPr>
          <p:cNvPr id="23" name="Rounded Rectangle 22"/>
          <p:cNvSpPr/>
          <p:nvPr/>
        </p:nvSpPr>
        <p:spPr>
          <a:xfrm>
            <a:off x="386642" y="4485130"/>
            <a:ext cx="2322655" cy="386388"/>
          </a:xfrm>
          <a:prstGeom prst="roundRect">
            <a:avLst>
              <a:gd name="adj" fmla="val 21839"/>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PPP</a:t>
            </a:r>
          </a:p>
        </p:txBody>
      </p:sp>
      <p:sp>
        <p:nvSpPr>
          <p:cNvPr id="24" name="Rounded Rectangle 23"/>
          <p:cNvSpPr/>
          <p:nvPr/>
        </p:nvSpPr>
        <p:spPr>
          <a:xfrm>
            <a:off x="2891877" y="4485130"/>
            <a:ext cx="1646299" cy="386388"/>
          </a:xfrm>
          <a:prstGeom prst="roundRect">
            <a:avLst>
              <a:gd name="adj" fmla="val 21839"/>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TAPI</a:t>
            </a:r>
          </a:p>
        </p:txBody>
      </p:sp>
      <p:sp>
        <p:nvSpPr>
          <p:cNvPr id="25" name="Rounded Rectangle 24"/>
          <p:cNvSpPr/>
          <p:nvPr/>
        </p:nvSpPr>
        <p:spPr>
          <a:xfrm>
            <a:off x="4599528" y="4485130"/>
            <a:ext cx="2895281" cy="386388"/>
          </a:xfrm>
          <a:prstGeom prst="roundRect">
            <a:avLst>
              <a:gd name="adj" fmla="val 21839"/>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effectLst>
                  <a:outerShdw blurRad="38100" dist="38100" dir="2700000" algn="tl">
                    <a:srgbClr val="000000">
                      <a:alpha val="43137"/>
                    </a:srgbClr>
                  </a:outerShdw>
                </a:effectLst>
                <a:latin typeface="Segoe"/>
              </a:rPr>
              <a:t>AutoBind</a:t>
            </a:r>
            <a:r>
              <a:rPr lang="en-US" sz="1600" dirty="0" smtClean="0">
                <a:solidFill>
                  <a:schemeClr val="bg1"/>
                </a:solidFill>
                <a:effectLst>
                  <a:outerShdw blurRad="38100" dist="38100" dir="2700000" algn="tl">
                    <a:srgbClr val="000000">
                      <a:alpha val="43137"/>
                    </a:srgbClr>
                  </a:outerShdw>
                </a:effectLst>
                <a:latin typeface="Segoe"/>
              </a:rPr>
              <a:t> LSP</a:t>
            </a:r>
          </a:p>
        </p:txBody>
      </p:sp>
      <p:sp>
        <p:nvSpPr>
          <p:cNvPr id="26" name="Rounded Rectangle 25"/>
          <p:cNvSpPr/>
          <p:nvPr/>
        </p:nvSpPr>
        <p:spPr>
          <a:xfrm>
            <a:off x="386642" y="5111664"/>
            <a:ext cx="1325880" cy="386388"/>
          </a:xfrm>
          <a:prstGeom prst="roundRect">
            <a:avLst>
              <a:gd name="adj" fmla="val 21839"/>
            </a:avLst>
          </a:prstGeom>
          <a:solidFill>
            <a:srgbClr val="C4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GPRS</a:t>
            </a:r>
            <a:endParaRPr lang="en-US" sz="1600" dirty="0">
              <a:solidFill>
                <a:schemeClr val="bg1"/>
              </a:solidFill>
              <a:effectLst>
                <a:outerShdw blurRad="38100" dist="38100" dir="2700000" algn="tl">
                  <a:srgbClr val="000000">
                    <a:alpha val="43137"/>
                  </a:srgbClr>
                </a:outerShdw>
              </a:effectLst>
              <a:latin typeface="Segoe"/>
            </a:endParaRPr>
          </a:p>
        </p:txBody>
      </p:sp>
      <p:sp>
        <p:nvSpPr>
          <p:cNvPr id="27" name="Rounded Rectangle 26"/>
          <p:cNvSpPr/>
          <p:nvPr/>
        </p:nvSpPr>
        <p:spPr>
          <a:xfrm>
            <a:off x="1890399" y="5111664"/>
            <a:ext cx="2373783" cy="386388"/>
          </a:xfrm>
          <a:prstGeom prst="roundRect">
            <a:avLst>
              <a:gd name="adj" fmla="val 21839"/>
            </a:avLst>
          </a:prstGeom>
          <a:solidFill>
            <a:srgbClr val="C4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Bluetooth Stack</a:t>
            </a:r>
            <a:endParaRPr lang="en-US" sz="1600" dirty="0">
              <a:solidFill>
                <a:schemeClr val="bg1"/>
              </a:solidFill>
              <a:effectLst>
                <a:outerShdw blurRad="38100" dist="38100" dir="2700000" algn="tl">
                  <a:srgbClr val="000000">
                    <a:alpha val="43137"/>
                  </a:srgbClr>
                </a:outerShdw>
              </a:effectLst>
              <a:latin typeface="Segoe"/>
            </a:endParaRPr>
          </a:p>
        </p:txBody>
      </p:sp>
      <p:sp>
        <p:nvSpPr>
          <p:cNvPr id="28" name="Rounded Rectangle 27"/>
          <p:cNvSpPr/>
          <p:nvPr/>
        </p:nvSpPr>
        <p:spPr>
          <a:xfrm>
            <a:off x="4442059" y="5111664"/>
            <a:ext cx="1329309" cy="386388"/>
          </a:xfrm>
          <a:prstGeom prst="roundRect">
            <a:avLst>
              <a:gd name="adj" fmla="val 21839"/>
            </a:avLst>
          </a:prstGeom>
          <a:solidFill>
            <a:srgbClr val="C4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WLAN</a:t>
            </a:r>
            <a:endParaRPr lang="en-US" sz="1600" dirty="0">
              <a:solidFill>
                <a:schemeClr val="bg1"/>
              </a:solidFill>
              <a:effectLst>
                <a:outerShdw blurRad="38100" dist="38100" dir="2700000" algn="tl">
                  <a:srgbClr val="000000">
                    <a:alpha val="43137"/>
                  </a:srgbClr>
                </a:outerShdw>
              </a:effectLst>
              <a:latin typeface="Segoe"/>
            </a:endParaRPr>
          </a:p>
        </p:txBody>
      </p:sp>
      <p:sp>
        <p:nvSpPr>
          <p:cNvPr id="30" name="Rounded Rectangle 29"/>
          <p:cNvSpPr/>
          <p:nvPr/>
        </p:nvSpPr>
        <p:spPr>
          <a:xfrm>
            <a:off x="5949244" y="5111664"/>
            <a:ext cx="1545565" cy="386388"/>
          </a:xfrm>
          <a:prstGeom prst="roundRect">
            <a:avLst>
              <a:gd name="adj" fmla="val 21839"/>
            </a:avLst>
          </a:prstGeom>
          <a:solidFill>
            <a:srgbClr val="C4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USB</a:t>
            </a:r>
            <a:endParaRPr lang="en-US" sz="1600" dirty="0">
              <a:solidFill>
                <a:schemeClr val="bg1"/>
              </a:solidFill>
              <a:effectLst>
                <a:outerShdw blurRad="38100" dist="38100" dir="2700000" algn="tl">
                  <a:srgbClr val="000000">
                    <a:alpha val="43137"/>
                  </a:srgbClr>
                </a:outerShdw>
              </a:effectLst>
              <a:latin typeface="Segoe"/>
            </a:endParaRPr>
          </a:p>
        </p:txBody>
      </p:sp>
      <p:grpSp>
        <p:nvGrpSpPr>
          <p:cNvPr id="44" name="Group 43"/>
          <p:cNvGrpSpPr/>
          <p:nvPr/>
        </p:nvGrpSpPr>
        <p:grpSpPr>
          <a:xfrm>
            <a:off x="7852786" y="1494826"/>
            <a:ext cx="1209818" cy="1031317"/>
            <a:chOff x="7852786" y="1682045"/>
            <a:chExt cx="1209818" cy="1031317"/>
          </a:xfrm>
        </p:grpSpPr>
        <p:sp>
          <p:nvSpPr>
            <p:cNvPr id="32" name="TextBox 31"/>
            <p:cNvSpPr txBox="1"/>
            <p:nvPr/>
          </p:nvSpPr>
          <p:spPr>
            <a:xfrm>
              <a:off x="7852786" y="1974698"/>
              <a:ext cx="1209818" cy="738664"/>
            </a:xfrm>
            <a:prstGeom prst="rect">
              <a:avLst/>
            </a:prstGeom>
            <a:noFill/>
          </p:spPr>
          <p:txBody>
            <a:bodyPr wrap="none" rtlCol="0">
              <a:spAutoFit/>
            </a:bodyPr>
            <a:lstStyle/>
            <a:p>
              <a:r>
                <a:rPr lang="en-US" sz="1400" dirty="0" smtClean="0">
                  <a:solidFill>
                    <a:schemeClr val="tx2"/>
                  </a:solidFill>
                  <a:effectLst>
                    <a:outerShdw blurRad="38100" dist="38100" dir="2700000" algn="tl">
                      <a:srgbClr val="000000">
                        <a:alpha val="43137"/>
                      </a:srgbClr>
                    </a:outerShdw>
                  </a:effectLst>
                  <a:latin typeface="Segoe" pitchFamily="34" charset="0"/>
                </a:rPr>
                <a:t>Application </a:t>
              </a:r>
              <a:br>
                <a:rPr lang="en-US" sz="1400" dirty="0" smtClean="0">
                  <a:solidFill>
                    <a:schemeClr val="tx2"/>
                  </a:solidFill>
                  <a:effectLst>
                    <a:outerShdw blurRad="38100" dist="38100" dir="2700000" algn="tl">
                      <a:srgbClr val="000000">
                        <a:alpha val="43137"/>
                      </a:srgbClr>
                    </a:outerShdw>
                  </a:effectLst>
                  <a:latin typeface="Segoe" pitchFamily="34" charset="0"/>
                </a:rPr>
              </a:br>
              <a:r>
                <a:rPr lang="en-US" sz="1400" dirty="0" smtClean="0">
                  <a:solidFill>
                    <a:schemeClr val="tx2"/>
                  </a:solidFill>
                  <a:effectLst>
                    <a:outerShdw blurRad="38100" dist="38100" dir="2700000" algn="tl">
                      <a:srgbClr val="000000">
                        <a:alpha val="43137"/>
                      </a:srgbClr>
                    </a:outerShdw>
                  </a:effectLst>
                  <a:latin typeface="Segoe" pitchFamily="34" charset="0"/>
                </a:rPr>
                <a:t>requesting a </a:t>
              </a:r>
              <a:br>
                <a:rPr lang="en-US" sz="1400" dirty="0" smtClean="0">
                  <a:solidFill>
                    <a:schemeClr val="tx2"/>
                  </a:solidFill>
                  <a:effectLst>
                    <a:outerShdw blurRad="38100" dist="38100" dir="2700000" algn="tl">
                      <a:srgbClr val="000000">
                        <a:alpha val="43137"/>
                      </a:srgbClr>
                    </a:outerShdw>
                  </a:effectLst>
                  <a:latin typeface="Segoe" pitchFamily="34" charset="0"/>
                </a:rPr>
              </a:br>
              <a:r>
                <a:rPr lang="en-US" sz="1400" dirty="0" smtClean="0">
                  <a:solidFill>
                    <a:schemeClr val="tx2"/>
                  </a:solidFill>
                  <a:effectLst>
                    <a:outerShdw blurRad="38100" dist="38100" dir="2700000" algn="tl">
                      <a:srgbClr val="000000">
                        <a:alpha val="43137"/>
                      </a:srgbClr>
                    </a:outerShdw>
                  </a:effectLst>
                  <a:latin typeface="Segoe" pitchFamily="34" charset="0"/>
                </a:rPr>
                <a:t>connection</a:t>
              </a:r>
            </a:p>
          </p:txBody>
        </p:sp>
        <p:sp>
          <p:nvSpPr>
            <p:cNvPr id="37" name="Rounded Rectangle 36"/>
            <p:cNvSpPr/>
            <p:nvPr/>
          </p:nvSpPr>
          <p:spPr>
            <a:xfrm>
              <a:off x="7953022" y="1682045"/>
              <a:ext cx="282222" cy="282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52786" y="2749416"/>
            <a:ext cx="1135247" cy="1238757"/>
            <a:chOff x="7852786" y="2658534"/>
            <a:chExt cx="1135247" cy="1238757"/>
          </a:xfrm>
        </p:grpSpPr>
        <p:sp>
          <p:nvSpPr>
            <p:cNvPr id="33" name="TextBox 32"/>
            <p:cNvSpPr txBox="1"/>
            <p:nvPr/>
          </p:nvSpPr>
          <p:spPr>
            <a:xfrm>
              <a:off x="7852786" y="2943184"/>
              <a:ext cx="1135247" cy="954107"/>
            </a:xfrm>
            <a:prstGeom prst="rect">
              <a:avLst/>
            </a:prstGeom>
            <a:noFill/>
          </p:spPr>
          <p:txBody>
            <a:bodyPr wrap="none" rtlCol="0">
              <a:spAutoFit/>
            </a:bodyPr>
            <a:lstStyle/>
            <a:p>
              <a:r>
                <a:rPr lang="en-US" sz="1400" dirty="0" smtClean="0">
                  <a:solidFill>
                    <a:schemeClr val="tx2"/>
                  </a:solidFill>
                  <a:effectLst>
                    <a:outerShdw blurRad="38100" dist="38100" dir="2700000" algn="tl">
                      <a:srgbClr val="000000">
                        <a:alpha val="43137"/>
                      </a:srgbClr>
                    </a:outerShdw>
                  </a:effectLst>
                  <a:latin typeface="Segoe" pitchFamily="34" charset="0"/>
                </a:rPr>
                <a:t>Connection </a:t>
              </a:r>
              <a:br>
                <a:rPr lang="en-US" sz="1400" dirty="0" smtClean="0">
                  <a:solidFill>
                    <a:schemeClr val="tx2"/>
                  </a:solidFill>
                  <a:effectLst>
                    <a:outerShdw blurRad="38100" dist="38100" dir="2700000" algn="tl">
                      <a:srgbClr val="000000">
                        <a:alpha val="43137"/>
                      </a:srgbClr>
                    </a:outerShdw>
                  </a:effectLst>
                  <a:latin typeface="Segoe" pitchFamily="34" charset="0"/>
                </a:rPr>
              </a:br>
              <a:r>
                <a:rPr lang="en-US" sz="1400" dirty="0" smtClean="0">
                  <a:solidFill>
                    <a:schemeClr val="tx2"/>
                  </a:solidFill>
                  <a:effectLst>
                    <a:outerShdw blurRad="38100" dist="38100" dir="2700000" algn="tl">
                      <a:srgbClr val="000000">
                        <a:alpha val="43137"/>
                      </a:srgbClr>
                    </a:outerShdw>
                  </a:effectLst>
                  <a:latin typeface="Segoe" pitchFamily="34" charset="0"/>
                </a:rPr>
                <a:t>manager </a:t>
              </a:r>
              <a:br>
                <a:rPr lang="en-US" sz="1400" dirty="0" smtClean="0">
                  <a:solidFill>
                    <a:schemeClr val="tx2"/>
                  </a:solidFill>
                  <a:effectLst>
                    <a:outerShdw blurRad="38100" dist="38100" dir="2700000" algn="tl">
                      <a:srgbClr val="000000">
                        <a:alpha val="43137"/>
                      </a:srgbClr>
                    </a:outerShdw>
                  </a:effectLst>
                  <a:latin typeface="Segoe" pitchFamily="34" charset="0"/>
                </a:rPr>
              </a:br>
              <a:r>
                <a:rPr lang="en-US" sz="1400" dirty="0" smtClean="0">
                  <a:solidFill>
                    <a:schemeClr val="tx2"/>
                  </a:solidFill>
                  <a:effectLst>
                    <a:outerShdw blurRad="38100" dist="38100" dir="2700000" algn="tl">
                      <a:srgbClr val="000000">
                        <a:alpha val="43137"/>
                      </a:srgbClr>
                    </a:outerShdw>
                  </a:effectLst>
                  <a:latin typeface="Segoe" pitchFamily="34" charset="0"/>
                </a:rPr>
                <a:t>private OS </a:t>
              </a:r>
              <a:br>
                <a:rPr lang="en-US" sz="1400" dirty="0" smtClean="0">
                  <a:solidFill>
                    <a:schemeClr val="tx2"/>
                  </a:solidFill>
                  <a:effectLst>
                    <a:outerShdw blurRad="38100" dist="38100" dir="2700000" algn="tl">
                      <a:srgbClr val="000000">
                        <a:alpha val="43137"/>
                      </a:srgbClr>
                    </a:outerShdw>
                  </a:effectLst>
                  <a:latin typeface="Segoe" pitchFamily="34" charset="0"/>
                </a:rPr>
              </a:br>
              <a:r>
                <a:rPr lang="en-US" sz="1400" dirty="0" smtClean="0">
                  <a:solidFill>
                    <a:schemeClr val="tx2"/>
                  </a:solidFill>
                  <a:effectLst>
                    <a:outerShdw blurRad="38100" dist="38100" dir="2700000" algn="tl">
                      <a:srgbClr val="000000">
                        <a:alpha val="43137"/>
                      </a:srgbClr>
                    </a:outerShdw>
                  </a:effectLst>
                  <a:latin typeface="Segoe" pitchFamily="34" charset="0"/>
                </a:rPr>
                <a:t>component</a:t>
              </a:r>
            </a:p>
          </p:txBody>
        </p:sp>
        <p:sp>
          <p:nvSpPr>
            <p:cNvPr id="38" name="Rounded Rectangle 37"/>
            <p:cNvSpPr/>
            <p:nvPr/>
          </p:nvSpPr>
          <p:spPr>
            <a:xfrm>
              <a:off x="7953022" y="2658534"/>
              <a:ext cx="282222" cy="282222"/>
            </a:xfrm>
            <a:prstGeom prst="roundRect">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ffectLst>
                  <a:outerShdw blurRad="38100" dist="38100" dir="2700000" algn="tl">
                    <a:srgbClr val="000000">
                      <a:alpha val="43137"/>
                    </a:srgbClr>
                  </a:outerShdw>
                </a:effectLst>
                <a:latin typeface="Segoe" pitchFamily="34" charset="0"/>
              </a:endParaRPr>
            </a:p>
          </p:txBody>
        </p:sp>
      </p:grpSp>
      <p:grpSp>
        <p:nvGrpSpPr>
          <p:cNvPr id="42" name="Group 41"/>
          <p:cNvGrpSpPr/>
          <p:nvPr/>
        </p:nvGrpSpPr>
        <p:grpSpPr>
          <a:xfrm>
            <a:off x="7852786" y="4211446"/>
            <a:ext cx="1159292" cy="1012170"/>
            <a:chOff x="7852786" y="3939823"/>
            <a:chExt cx="1159292" cy="1012170"/>
          </a:xfrm>
        </p:grpSpPr>
        <p:sp>
          <p:nvSpPr>
            <p:cNvPr id="34" name="TextBox 33"/>
            <p:cNvSpPr txBox="1"/>
            <p:nvPr/>
          </p:nvSpPr>
          <p:spPr>
            <a:xfrm>
              <a:off x="7852786" y="4213329"/>
              <a:ext cx="1159292" cy="738664"/>
            </a:xfrm>
            <a:prstGeom prst="rect">
              <a:avLst/>
            </a:prstGeom>
            <a:noFill/>
          </p:spPr>
          <p:txBody>
            <a:bodyPr wrap="none" rtlCol="0">
              <a:spAutoFit/>
            </a:bodyPr>
            <a:lstStyle/>
            <a:p>
              <a:r>
                <a:rPr lang="en-US" sz="1400" dirty="0" smtClean="0">
                  <a:solidFill>
                    <a:schemeClr val="tx2"/>
                  </a:solidFill>
                  <a:effectLst>
                    <a:outerShdw blurRad="38100" dist="38100" dir="2700000" algn="tl">
                      <a:srgbClr val="000000">
                        <a:alpha val="43137"/>
                      </a:srgbClr>
                    </a:outerShdw>
                  </a:effectLst>
                  <a:latin typeface="Segoe" pitchFamily="34" charset="0"/>
                </a:rPr>
                <a:t>Networking </a:t>
              </a:r>
              <a:br>
                <a:rPr lang="en-US" sz="1400" dirty="0" smtClean="0">
                  <a:solidFill>
                    <a:schemeClr val="tx2"/>
                  </a:solidFill>
                  <a:effectLst>
                    <a:outerShdw blurRad="38100" dist="38100" dir="2700000" algn="tl">
                      <a:srgbClr val="000000">
                        <a:alpha val="43137"/>
                      </a:srgbClr>
                    </a:outerShdw>
                  </a:effectLst>
                  <a:latin typeface="Segoe" pitchFamily="34" charset="0"/>
                </a:rPr>
              </a:br>
              <a:r>
                <a:rPr lang="en-US" sz="1400" dirty="0" smtClean="0">
                  <a:solidFill>
                    <a:schemeClr val="tx2"/>
                  </a:solidFill>
                  <a:effectLst>
                    <a:outerShdw blurRad="38100" dist="38100" dir="2700000" algn="tl">
                      <a:srgbClr val="000000">
                        <a:alpha val="43137"/>
                      </a:srgbClr>
                    </a:outerShdw>
                  </a:effectLst>
                  <a:latin typeface="Segoe" pitchFamily="34" charset="0"/>
                </a:rPr>
                <a:t>private OS </a:t>
              </a:r>
              <a:br>
                <a:rPr lang="en-US" sz="1400" dirty="0" smtClean="0">
                  <a:solidFill>
                    <a:schemeClr val="tx2"/>
                  </a:solidFill>
                  <a:effectLst>
                    <a:outerShdw blurRad="38100" dist="38100" dir="2700000" algn="tl">
                      <a:srgbClr val="000000">
                        <a:alpha val="43137"/>
                      </a:srgbClr>
                    </a:outerShdw>
                  </a:effectLst>
                  <a:latin typeface="Segoe" pitchFamily="34" charset="0"/>
                </a:rPr>
              </a:br>
              <a:r>
                <a:rPr lang="en-US" sz="1400" dirty="0" smtClean="0">
                  <a:solidFill>
                    <a:schemeClr val="tx2"/>
                  </a:solidFill>
                  <a:effectLst>
                    <a:outerShdw blurRad="38100" dist="38100" dir="2700000" algn="tl">
                      <a:srgbClr val="000000">
                        <a:alpha val="43137"/>
                      </a:srgbClr>
                    </a:outerShdw>
                  </a:effectLst>
                  <a:latin typeface="Segoe" pitchFamily="34" charset="0"/>
                </a:rPr>
                <a:t>component</a:t>
              </a:r>
            </a:p>
          </p:txBody>
        </p:sp>
        <p:sp>
          <p:nvSpPr>
            <p:cNvPr id="39" name="Rounded Rectangle 38"/>
            <p:cNvSpPr/>
            <p:nvPr/>
          </p:nvSpPr>
          <p:spPr>
            <a:xfrm>
              <a:off x="7953022" y="3939823"/>
              <a:ext cx="282222" cy="282222"/>
            </a:xfrm>
            <a:prstGeom prst="roundRect">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bg1"/>
                </a:solidFill>
                <a:effectLst>
                  <a:outerShdw blurRad="38100" dist="38100" dir="2700000" algn="tl">
                    <a:srgbClr val="000000">
                      <a:alpha val="43137"/>
                    </a:srgbClr>
                  </a:outerShdw>
                </a:effectLst>
                <a:latin typeface="Segoe"/>
              </a:endParaRPr>
            </a:p>
          </p:txBody>
        </p:sp>
      </p:grpSp>
      <p:grpSp>
        <p:nvGrpSpPr>
          <p:cNvPr id="41" name="Group 40"/>
          <p:cNvGrpSpPr/>
          <p:nvPr/>
        </p:nvGrpSpPr>
        <p:grpSpPr>
          <a:xfrm>
            <a:off x="7852786" y="5446889"/>
            <a:ext cx="1212191" cy="606289"/>
            <a:chOff x="7852786" y="5096934"/>
            <a:chExt cx="1212191" cy="606289"/>
          </a:xfrm>
        </p:grpSpPr>
        <p:sp>
          <p:nvSpPr>
            <p:cNvPr id="35" name="TextBox 34"/>
            <p:cNvSpPr txBox="1"/>
            <p:nvPr/>
          </p:nvSpPr>
          <p:spPr>
            <a:xfrm>
              <a:off x="7852786" y="5395446"/>
              <a:ext cx="1212191" cy="307777"/>
            </a:xfrm>
            <a:prstGeom prst="rect">
              <a:avLst/>
            </a:prstGeom>
            <a:noFill/>
          </p:spPr>
          <p:txBody>
            <a:bodyPr wrap="none" rtlCol="0">
              <a:spAutoFit/>
            </a:bodyPr>
            <a:lstStyle/>
            <a:p>
              <a:r>
                <a:rPr lang="en-US" sz="1400" dirty="0" smtClean="0">
                  <a:solidFill>
                    <a:schemeClr val="tx2"/>
                  </a:solidFill>
                  <a:effectLst>
                    <a:outerShdw blurRad="38100" dist="38100" dir="2700000" algn="tl">
                      <a:srgbClr val="000000">
                        <a:alpha val="43137"/>
                      </a:srgbClr>
                    </a:outerShdw>
                  </a:effectLst>
                  <a:latin typeface="Segoe" pitchFamily="34" charset="0"/>
                </a:rPr>
                <a:t>Device driver</a:t>
              </a:r>
            </a:p>
          </p:txBody>
        </p:sp>
        <p:sp>
          <p:nvSpPr>
            <p:cNvPr id="40" name="Rounded Rectangle 39"/>
            <p:cNvSpPr/>
            <p:nvPr/>
          </p:nvSpPr>
          <p:spPr>
            <a:xfrm>
              <a:off x="7953022" y="5096934"/>
              <a:ext cx="282222" cy="282222"/>
            </a:xfrm>
            <a:prstGeom prst="roundRect">
              <a:avLst/>
            </a:prstGeom>
            <a:solidFill>
              <a:srgbClr val="C4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bg1"/>
                </a:solidFill>
                <a:effectLst>
                  <a:outerShdw blurRad="38100" dist="38100" dir="2700000" algn="tl">
                    <a:srgbClr val="000000">
                      <a:alpha val="43137"/>
                    </a:srgbClr>
                  </a:outerShdw>
                </a:effectLst>
                <a:latin typeface="Segoe"/>
              </a:endParaRPr>
            </a:p>
          </p:txBody>
        </p:sp>
      </p:grpSp>
      <p:sp>
        <p:nvSpPr>
          <p:cNvPr id="50" name="TextBox 49"/>
          <p:cNvSpPr txBox="1"/>
          <p:nvPr/>
        </p:nvSpPr>
        <p:spPr bwMode="white">
          <a:xfrm>
            <a:off x="1885244" y="5633156"/>
            <a:ext cx="768159" cy="553998"/>
          </a:xfrm>
          <a:prstGeom prst="rect">
            <a:avLst/>
          </a:prstGeom>
          <a:noFill/>
        </p:spPr>
        <p:txBody>
          <a:bodyPr wrap="none" rtlCol="0">
            <a:spAutoFit/>
          </a:bodyPr>
          <a:lstStyle/>
          <a:p>
            <a:r>
              <a:rPr lang="en-US" sz="1000" dirty="0" smtClean="0">
                <a:solidFill>
                  <a:schemeClr val="tx2"/>
                </a:solidFill>
                <a:effectLst>
                  <a:outerShdw blurRad="38100" dist="38100" dir="2700000" algn="tl">
                    <a:srgbClr val="000000">
                      <a:alpha val="43137"/>
                    </a:srgbClr>
                  </a:outerShdw>
                </a:effectLst>
                <a:latin typeface="Segoe" pitchFamily="34" charset="0"/>
              </a:rPr>
              <a:t>Bluetooth </a:t>
            </a:r>
            <a:br>
              <a:rPr lang="en-US" sz="1000" dirty="0" smtClean="0">
                <a:solidFill>
                  <a:schemeClr val="tx2"/>
                </a:solidFill>
                <a:effectLst>
                  <a:outerShdw blurRad="38100" dist="38100" dir="2700000" algn="tl">
                    <a:srgbClr val="000000">
                      <a:alpha val="43137"/>
                    </a:srgbClr>
                  </a:outerShdw>
                </a:effectLst>
                <a:latin typeface="Segoe" pitchFamily="34" charset="0"/>
              </a:rPr>
            </a:br>
            <a:r>
              <a:rPr lang="en-US" sz="1000" dirty="0" smtClean="0">
                <a:solidFill>
                  <a:schemeClr val="tx2"/>
                </a:solidFill>
                <a:effectLst>
                  <a:outerShdw blurRad="38100" dist="38100" dir="2700000" algn="tl">
                    <a:srgbClr val="000000">
                      <a:alpha val="43137"/>
                    </a:srgbClr>
                  </a:outerShdw>
                </a:effectLst>
                <a:latin typeface="Segoe" pitchFamily="34" charset="0"/>
              </a:rPr>
              <a:t>Enabled </a:t>
            </a:r>
            <a:br>
              <a:rPr lang="en-US" sz="1000" dirty="0" smtClean="0">
                <a:solidFill>
                  <a:schemeClr val="tx2"/>
                </a:solidFill>
                <a:effectLst>
                  <a:outerShdw blurRad="38100" dist="38100" dir="2700000" algn="tl">
                    <a:srgbClr val="000000">
                      <a:alpha val="43137"/>
                    </a:srgbClr>
                  </a:outerShdw>
                </a:effectLst>
                <a:latin typeface="Segoe" pitchFamily="34" charset="0"/>
              </a:rPr>
            </a:br>
            <a:r>
              <a:rPr lang="en-US" sz="1000" dirty="0" smtClean="0">
                <a:solidFill>
                  <a:schemeClr val="tx2"/>
                </a:solidFill>
                <a:effectLst>
                  <a:outerShdw blurRad="38100" dist="38100" dir="2700000" algn="tl">
                    <a:srgbClr val="000000">
                      <a:alpha val="43137"/>
                    </a:srgbClr>
                  </a:outerShdw>
                </a:effectLst>
                <a:latin typeface="Segoe" pitchFamily="34" charset="0"/>
              </a:rPr>
              <a:t>Device</a:t>
            </a:r>
          </a:p>
        </p:txBody>
      </p:sp>
      <p:grpSp>
        <p:nvGrpSpPr>
          <p:cNvPr id="53" name="Group 52"/>
          <p:cNvGrpSpPr/>
          <p:nvPr/>
        </p:nvGrpSpPr>
        <p:grpSpPr>
          <a:xfrm>
            <a:off x="3311757" y="5623941"/>
            <a:ext cx="891822" cy="620578"/>
            <a:chOff x="914400" y="5674740"/>
            <a:chExt cx="891822" cy="620578"/>
          </a:xfrm>
        </p:grpSpPr>
        <p:pic>
          <p:nvPicPr>
            <p:cNvPr id="54" name="Picture 2" descr="C:\Documents and Settings\Pennie\My Documents\ACERDATA (D)\Pennie's documents\MS Image\Shapes and Graphics\Internet Cloud\cloud illustration icon.png"/>
            <p:cNvPicPr>
              <a:picLocks noChangeAspect="1" noChangeArrowheads="1"/>
            </p:cNvPicPr>
            <p:nvPr/>
          </p:nvPicPr>
          <p:blipFill>
            <a:blip r:embed="rId4" cstate="print"/>
            <a:srcRect/>
            <a:stretch>
              <a:fillRect/>
            </a:stretch>
          </p:blipFill>
          <p:spPr bwMode="auto">
            <a:xfrm>
              <a:off x="914400" y="5674740"/>
              <a:ext cx="891822" cy="620578"/>
            </a:xfrm>
            <a:prstGeom prst="rect">
              <a:avLst/>
            </a:prstGeom>
            <a:noFill/>
          </p:spPr>
        </p:pic>
        <p:sp>
          <p:nvSpPr>
            <p:cNvPr id="55" name="TextBox 54"/>
            <p:cNvSpPr txBox="1"/>
            <p:nvPr/>
          </p:nvSpPr>
          <p:spPr>
            <a:xfrm>
              <a:off x="1009895" y="5799858"/>
              <a:ext cx="700833" cy="415498"/>
            </a:xfrm>
            <a:prstGeom prst="rect">
              <a:avLst/>
            </a:prstGeom>
            <a:noFill/>
          </p:spPr>
          <p:txBody>
            <a:bodyPr wrap="none" rtlCol="0">
              <a:spAutoFit/>
            </a:bodyPr>
            <a:lstStyle/>
            <a:p>
              <a:pPr algn="ctr"/>
              <a:r>
                <a:rPr lang="en-US" sz="1050" dirty="0" smtClean="0">
                  <a:latin typeface="Segoe" pitchFamily="34" charset="0"/>
                </a:rPr>
                <a:t>Wireless </a:t>
              </a:r>
              <a:br>
                <a:rPr lang="en-US" sz="1050" dirty="0" smtClean="0">
                  <a:latin typeface="Segoe" pitchFamily="34" charset="0"/>
                </a:rPr>
              </a:br>
              <a:r>
                <a:rPr lang="en-US" sz="1050" dirty="0" smtClean="0">
                  <a:latin typeface="Segoe" pitchFamily="34" charset="0"/>
                </a:rPr>
                <a:t>Internet</a:t>
              </a:r>
            </a:p>
          </p:txBody>
        </p:sp>
      </p:grpSp>
      <p:grpSp>
        <p:nvGrpSpPr>
          <p:cNvPr id="59" name="Group 58"/>
          <p:cNvGrpSpPr/>
          <p:nvPr/>
        </p:nvGrpSpPr>
        <p:grpSpPr>
          <a:xfrm>
            <a:off x="6602466" y="5623941"/>
            <a:ext cx="891822" cy="620578"/>
            <a:chOff x="914400" y="5674740"/>
            <a:chExt cx="891822" cy="620578"/>
          </a:xfrm>
        </p:grpSpPr>
        <p:pic>
          <p:nvPicPr>
            <p:cNvPr id="60" name="Picture 2" descr="C:\Documents and Settings\Pennie\My Documents\ACERDATA (D)\Pennie's documents\MS Image\Shapes and Graphics\Internet Cloud\cloud illustration icon.png"/>
            <p:cNvPicPr>
              <a:picLocks noChangeAspect="1" noChangeArrowheads="1"/>
            </p:cNvPicPr>
            <p:nvPr/>
          </p:nvPicPr>
          <p:blipFill>
            <a:blip r:embed="rId4" cstate="print"/>
            <a:srcRect/>
            <a:stretch>
              <a:fillRect/>
            </a:stretch>
          </p:blipFill>
          <p:spPr bwMode="auto">
            <a:xfrm>
              <a:off x="914400" y="5674740"/>
              <a:ext cx="891822" cy="620578"/>
            </a:xfrm>
            <a:prstGeom prst="rect">
              <a:avLst/>
            </a:prstGeom>
            <a:noFill/>
          </p:spPr>
        </p:pic>
        <p:sp>
          <p:nvSpPr>
            <p:cNvPr id="61" name="TextBox 60"/>
            <p:cNvSpPr txBox="1"/>
            <p:nvPr/>
          </p:nvSpPr>
          <p:spPr>
            <a:xfrm>
              <a:off x="1009895" y="5799858"/>
              <a:ext cx="700833" cy="415498"/>
            </a:xfrm>
            <a:prstGeom prst="rect">
              <a:avLst/>
            </a:prstGeom>
            <a:noFill/>
          </p:spPr>
          <p:txBody>
            <a:bodyPr wrap="none" rtlCol="0">
              <a:spAutoFit/>
            </a:bodyPr>
            <a:lstStyle/>
            <a:p>
              <a:pPr algn="ctr"/>
              <a:r>
                <a:rPr lang="en-US" sz="1050" dirty="0" smtClean="0">
                  <a:latin typeface="Segoe" pitchFamily="34" charset="0"/>
                </a:rPr>
                <a:t>Wireless </a:t>
              </a:r>
              <a:br>
                <a:rPr lang="en-US" sz="1050" dirty="0" smtClean="0">
                  <a:latin typeface="Segoe" pitchFamily="34" charset="0"/>
                </a:rPr>
              </a:br>
              <a:r>
                <a:rPr lang="en-US" sz="1050" dirty="0" smtClean="0">
                  <a:latin typeface="Segoe" pitchFamily="34" charset="0"/>
                </a:rPr>
                <a:t>Internet</a:t>
              </a:r>
            </a:p>
          </p:txBody>
        </p:sp>
      </p:grpSp>
      <p:cxnSp>
        <p:nvCxnSpPr>
          <p:cNvPr id="63" name="Straight Connector 62"/>
          <p:cNvCxnSpPr/>
          <p:nvPr/>
        </p:nvCxnSpPr>
        <p:spPr>
          <a:xfrm rot="5400000">
            <a:off x="2560884" y="5657427"/>
            <a:ext cx="274320" cy="0"/>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08548" name="Picture 4" descr="C:\Documents and Settings\Pennie\My Documents\ACERDATA (D)\Pennie's documents\MS Image\Shapes and Graphics\Windows_Vista_Icons_ for_Marketing_use\Cellphone.png"/>
          <p:cNvPicPr>
            <a:picLocks noChangeAspect="1" noChangeArrowheads="1"/>
          </p:cNvPicPr>
          <p:nvPr/>
        </p:nvPicPr>
        <p:blipFill>
          <a:blip r:embed="rId5" cstate="print"/>
          <a:srcRect/>
          <a:stretch>
            <a:fillRect/>
          </a:stretch>
        </p:blipFill>
        <p:spPr bwMode="auto">
          <a:xfrm>
            <a:off x="2449690" y="5689599"/>
            <a:ext cx="493889" cy="493889"/>
          </a:xfrm>
          <a:prstGeom prst="rect">
            <a:avLst/>
          </a:prstGeom>
          <a:noFill/>
        </p:spPr>
      </p:pic>
      <p:cxnSp>
        <p:nvCxnSpPr>
          <p:cNvPr id="64" name="Straight Connector 63"/>
          <p:cNvCxnSpPr/>
          <p:nvPr/>
        </p:nvCxnSpPr>
        <p:spPr>
          <a:xfrm rot="5400000">
            <a:off x="6111239" y="5657427"/>
            <a:ext cx="274320" cy="0"/>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54487" y="5915378"/>
            <a:ext cx="548640" cy="0"/>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158088" y="5915378"/>
            <a:ext cx="457200" cy="0"/>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08547" name="Picture 3" descr="C:\Documents and Settings\Pennie\My Documents\ACERDATA (D)\Pennie's documents\MS Image\Shapes and Graphics\Windows_Vista_Icons_ for_Marketing_use\Laptop.png"/>
          <p:cNvPicPr>
            <a:picLocks noChangeAspect="1" noChangeArrowheads="1"/>
          </p:cNvPicPr>
          <p:nvPr/>
        </p:nvPicPr>
        <p:blipFill>
          <a:blip r:embed="rId6" cstate="print"/>
          <a:srcRect/>
          <a:stretch>
            <a:fillRect/>
          </a:stretch>
        </p:blipFill>
        <p:spPr bwMode="auto">
          <a:xfrm>
            <a:off x="5915377" y="5644445"/>
            <a:ext cx="493889" cy="493889"/>
          </a:xfrm>
          <a:prstGeom prst="rect">
            <a:avLst/>
          </a:prstGeom>
          <a:noFill/>
        </p:spPr>
      </p:pic>
      <p:cxnSp>
        <p:nvCxnSpPr>
          <p:cNvPr id="62" name="Straight Connector 61"/>
          <p:cNvCxnSpPr/>
          <p:nvPr/>
        </p:nvCxnSpPr>
        <p:spPr>
          <a:xfrm rot="5400000">
            <a:off x="958142" y="5611707"/>
            <a:ext cx="182880" cy="0"/>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603671" y="5623941"/>
            <a:ext cx="891822" cy="620578"/>
            <a:chOff x="914400" y="5674740"/>
            <a:chExt cx="891822" cy="620578"/>
          </a:xfrm>
        </p:grpSpPr>
        <p:pic>
          <p:nvPicPr>
            <p:cNvPr id="108546" name="Picture 2" descr="C:\Documents and Settings\Pennie\My Documents\ACERDATA (D)\Pennie's documents\MS Image\Shapes and Graphics\Internet Cloud\cloud illustration icon.png"/>
            <p:cNvPicPr>
              <a:picLocks noChangeAspect="1" noChangeArrowheads="1"/>
            </p:cNvPicPr>
            <p:nvPr/>
          </p:nvPicPr>
          <p:blipFill>
            <a:blip r:embed="rId4" cstate="print"/>
            <a:srcRect/>
            <a:stretch>
              <a:fillRect/>
            </a:stretch>
          </p:blipFill>
          <p:spPr bwMode="auto">
            <a:xfrm>
              <a:off x="914400" y="5674740"/>
              <a:ext cx="891822" cy="620578"/>
            </a:xfrm>
            <a:prstGeom prst="rect">
              <a:avLst/>
            </a:prstGeom>
            <a:noFill/>
          </p:spPr>
        </p:pic>
        <p:sp>
          <p:nvSpPr>
            <p:cNvPr id="51" name="TextBox 50"/>
            <p:cNvSpPr txBox="1"/>
            <p:nvPr/>
          </p:nvSpPr>
          <p:spPr>
            <a:xfrm>
              <a:off x="1009895" y="5799858"/>
              <a:ext cx="700833" cy="415498"/>
            </a:xfrm>
            <a:prstGeom prst="rect">
              <a:avLst/>
            </a:prstGeom>
            <a:noFill/>
          </p:spPr>
          <p:txBody>
            <a:bodyPr wrap="none" rtlCol="0">
              <a:spAutoFit/>
            </a:bodyPr>
            <a:lstStyle/>
            <a:p>
              <a:pPr algn="ctr"/>
              <a:r>
                <a:rPr lang="en-US" sz="1050" dirty="0" smtClean="0">
                  <a:latin typeface="Segoe" pitchFamily="34" charset="0"/>
                </a:rPr>
                <a:t>Wireless </a:t>
              </a:r>
              <a:br>
                <a:rPr lang="en-US" sz="1050" dirty="0" smtClean="0">
                  <a:latin typeface="Segoe" pitchFamily="34" charset="0"/>
                </a:rPr>
              </a:br>
              <a:r>
                <a:rPr lang="en-US" sz="1050" dirty="0" smtClean="0">
                  <a:latin typeface="Segoe" pitchFamily="34" charset="0"/>
                </a:rPr>
                <a:t>Internet</a:t>
              </a:r>
            </a:p>
          </p:txBody>
        </p:sp>
      </p:grpSp>
      <p:cxnSp>
        <p:nvCxnSpPr>
          <p:cNvPr id="65" name="Straight Connector 64"/>
          <p:cNvCxnSpPr/>
          <p:nvPr/>
        </p:nvCxnSpPr>
        <p:spPr>
          <a:xfrm rot="5400000">
            <a:off x="5015273" y="5611707"/>
            <a:ext cx="182880" cy="0"/>
          </a:xfrm>
          <a:prstGeom prst="line">
            <a:avLst/>
          </a:prstGeom>
          <a:ln w="412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660802" y="5623941"/>
            <a:ext cx="891822" cy="620578"/>
            <a:chOff x="914400" y="5674740"/>
            <a:chExt cx="891822" cy="620578"/>
          </a:xfrm>
        </p:grpSpPr>
        <p:pic>
          <p:nvPicPr>
            <p:cNvPr id="57" name="Picture 2" descr="C:\Documents and Settings\Pennie\My Documents\ACERDATA (D)\Pennie's documents\MS Image\Shapes and Graphics\Internet Cloud\cloud illustration icon.png"/>
            <p:cNvPicPr>
              <a:picLocks noChangeAspect="1" noChangeArrowheads="1"/>
            </p:cNvPicPr>
            <p:nvPr/>
          </p:nvPicPr>
          <p:blipFill>
            <a:blip r:embed="rId4" cstate="print"/>
            <a:srcRect/>
            <a:stretch>
              <a:fillRect/>
            </a:stretch>
          </p:blipFill>
          <p:spPr bwMode="auto">
            <a:xfrm>
              <a:off x="914400" y="5674740"/>
              <a:ext cx="891822" cy="620578"/>
            </a:xfrm>
            <a:prstGeom prst="rect">
              <a:avLst/>
            </a:prstGeom>
            <a:noFill/>
          </p:spPr>
        </p:pic>
        <p:sp>
          <p:nvSpPr>
            <p:cNvPr id="58" name="TextBox 57"/>
            <p:cNvSpPr txBox="1"/>
            <p:nvPr/>
          </p:nvSpPr>
          <p:spPr>
            <a:xfrm>
              <a:off x="1009895" y="5799858"/>
              <a:ext cx="700833" cy="415498"/>
            </a:xfrm>
            <a:prstGeom prst="rect">
              <a:avLst/>
            </a:prstGeom>
            <a:noFill/>
          </p:spPr>
          <p:txBody>
            <a:bodyPr wrap="none" rtlCol="0">
              <a:spAutoFit/>
            </a:bodyPr>
            <a:lstStyle/>
            <a:p>
              <a:pPr algn="ctr"/>
              <a:r>
                <a:rPr lang="en-US" sz="1050" dirty="0" smtClean="0">
                  <a:latin typeface="Segoe" pitchFamily="34" charset="0"/>
                </a:rPr>
                <a:t>Wireless </a:t>
              </a:r>
              <a:br>
                <a:rPr lang="en-US" sz="1050" dirty="0" smtClean="0">
                  <a:latin typeface="Segoe" pitchFamily="34" charset="0"/>
                </a:rPr>
              </a:br>
              <a:r>
                <a:rPr lang="en-US" sz="1050" dirty="0" smtClean="0">
                  <a:latin typeface="Segoe" pitchFamily="34" charset="0"/>
                </a:rPr>
                <a:t>Internet</a:t>
              </a:r>
            </a:p>
          </p:txBody>
        </p:sp>
      </p:grpSp>
    </p:spTree>
    <p:extLst>
      <p:ext uri="{BB962C8B-B14F-4D97-AF65-F5344CB8AC3E}">
        <p14:creationId xmlns:p14="http://schemas.microsoft.com/office/powerpoint/2007/7/12/main" xmlns="" val="246239860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需要在</a:t>
            </a:r>
            <a:r>
              <a:rPr lang="en-US" dirty="0" smtClean="0"/>
              <a:t>OS Design</a:t>
            </a:r>
            <a:r>
              <a:rPr lang="zh-CN" altLang="en-US" dirty="0" smtClean="0"/>
              <a:t>中配置</a:t>
            </a:r>
            <a:endParaRPr lang="en-US" dirty="0"/>
          </a:p>
        </p:txBody>
      </p:sp>
      <p:sp>
        <p:nvSpPr>
          <p:cNvPr id="3" name="Content Placeholder 2"/>
          <p:cNvSpPr>
            <a:spLocks noGrp="1"/>
          </p:cNvSpPr>
          <p:nvPr>
            <p:ph idx="1"/>
          </p:nvPr>
        </p:nvSpPr>
        <p:spPr/>
        <p:txBody>
          <a:bodyPr/>
          <a:lstStyle/>
          <a:p>
            <a:pPr>
              <a:buNone/>
            </a:pPr>
            <a:r>
              <a:rPr lang="en-US" dirty="0" smtClean="0"/>
              <a:t>Set up all connections for the devices</a:t>
            </a:r>
          </a:p>
          <a:p>
            <a:r>
              <a:rPr lang="en-US" dirty="0" smtClean="0"/>
              <a:t>Include entries for each connection in provision.xml, the WAP provisioning doc</a:t>
            </a:r>
          </a:p>
          <a:p>
            <a:r>
              <a:rPr lang="en-US" dirty="0" smtClean="0"/>
              <a:t>During device startup, process the provisioning doc by calling </a:t>
            </a:r>
            <a:r>
              <a:rPr lang="en-US" b="1" dirty="0" err="1" smtClean="0">
                <a:latin typeface="Consolas" pitchFamily="49" charset="0"/>
              </a:rPr>
              <a:t>DMProcessConfigXML</a:t>
            </a:r>
            <a:r>
              <a:rPr lang="en-US" b="1" dirty="0" smtClean="0">
                <a:latin typeface="Consolas" pitchFamily="49" charset="0"/>
              </a:rPr>
              <a:t>(…)</a:t>
            </a:r>
            <a:endParaRPr lang="en-US" b="1" dirty="0">
              <a:latin typeface="Consolas" pitchFamily="49" charset="0"/>
            </a:endParaRPr>
          </a:p>
        </p:txBody>
      </p:sp>
    </p:spTree>
    <p:extLst>
      <p:ext uri="{BB962C8B-B14F-4D97-AF65-F5344CB8AC3E}">
        <p14:creationId xmlns:p14="http://schemas.microsoft.com/office/powerpoint/2007/7/12/main" xmlns="" val="1169104214"/>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建立网络连接</a:t>
            </a:r>
            <a:endParaRPr lang="en-US" dirty="0"/>
          </a:p>
        </p:txBody>
      </p:sp>
      <p:sp>
        <p:nvSpPr>
          <p:cNvPr id="3" name="Content Placeholder 2"/>
          <p:cNvSpPr>
            <a:spLocks noGrp="1"/>
          </p:cNvSpPr>
          <p:nvPr>
            <p:ph idx="1"/>
          </p:nvPr>
        </p:nvSpPr>
        <p:spPr/>
        <p:txBody>
          <a:bodyPr>
            <a:normAutofit/>
          </a:bodyPr>
          <a:lstStyle/>
          <a:p>
            <a:r>
              <a:rPr lang="zh-CN" altLang="en-US" dirty="0" smtClean="0"/>
              <a:t>建立网络连接的基本步骤</a:t>
            </a:r>
            <a:r>
              <a:rPr lang="en-US" dirty="0" smtClean="0"/>
              <a:t>:</a:t>
            </a:r>
          </a:p>
          <a:p>
            <a:pPr marL="857250" lvl="1" indent="-514350">
              <a:buFont typeface="+mj-lt"/>
              <a:buAutoNum type="arabicPeriod"/>
            </a:pPr>
            <a:endParaRPr lang="en-US" dirty="0" smtClean="0"/>
          </a:p>
          <a:p>
            <a:pPr marL="857250" lvl="1" indent="-514350">
              <a:buFont typeface="+mj-lt"/>
              <a:buAutoNum type="arabicPeriod"/>
            </a:pPr>
            <a:r>
              <a:rPr lang="zh-CN" altLang="en-US" dirty="0" smtClean="0"/>
              <a:t>建立一个变量</a:t>
            </a:r>
            <a:r>
              <a:rPr lang="en-US" b="1" dirty="0" err="1" smtClean="0">
                <a:latin typeface="Consolas" pitchFamily="49" charset="0"/>
              </a:rPr>
              <a:t>IsConnected</a:t>
            </a:r>
            <a:endParaRPr lang="en-US" dirty="0" smtClean="0">
              <a:latin typeface="Consolas" pitchFamily="49" charset="0"/>
            </a:endParaRPr>
          </a:p>
          <a:p>
            <a:pPr marL="857250" lvl="1" indent="-514350">
              <a:buFont typeface="+mj-lt"/>
              <a:buAutoNum type="arabicPeriod"/>
            </a:pPr>
            <a:r>
              <a:rPr lang="zh-CN" altLang="en-US" b="1" dirty="0" smtClean="0">
                <a:latin typeface="Consolas" pitchFamily="49" charset="0"/>
              </a:rPr>
              <a:t>填入</a:t>
            </a:r>
            <a:r>
              <a:rPr lang="en-US" b="1" dirty="0" smtClean="0">
                <a:latin typeface="Consolas" pitchFamily="49" charset="0"/>
              </a:rPr>
              <a:t>CONNMGR_CONNECTIONINFO</a:t>
            </a:r>
            <a:r>
              <a:rPr lang="zh-CN" altLang="en-US" dirty="0"/>
              <a:t>结构所需信息</a:t>
            </a:r>
            <a:endParaRPr lang="en-US" dirty="0" smtClean="0"/>
          </a:p>
          <a:p>
            <a:pPr marL="857250" lvl="1" indent="-514350">
              <a:buFont typeface="+mj-lt"/>
              <a:buAutoNum type="arabicPeriod"/>
            </a:pPr>
            <a:r>
              <a:rPr lang="zh-CN" altLang="en-US" dirty="0" smtClean="0"/>
              <a:t>创建一个连接请求</a:t>
            </a:r>
            <a:r>
              <a:rPr lang="en-US" dirty="0" smtClean="0"/>
              <a:t>:</a:t>
            </a:r>
          </a:p>
          <a:p>
            <a:pPr marL="1428750" lvl="2" indent="-514350">
              <a:buFont typeface="Arial" pitchFamily="34" charset="0"/>
              <a:buChar char="•"/>
            </a:pPr>
            <a:r>
              <a:rPr lang="zh-CN" altLang="en-US" dirty="0"/>
              <a:t>对于非同步连接请求</a:t>
            </a:r>
            <a:r>
              <a:rPr lang="zh-CN" altLang="en-US" dirty="0" smtClean="0"/>
              <a:t>：</a:t>
            </a:r>
            <a:endParaRPr lang="en-US" altLang="zh-CN" dirty="0" smtClean="0"/>
          </a:p>
          <a:p>
            <a:pPr marL="1371600" lvl="3" indent="0">
              <a:buNone/>
            </a:pPr>
            <a:r>
              <a:rPr lang="en-US" b="1" dirty="0" err="1" smtClean="0">
                <a:latin typeface="Consolas" pitchFamily="49" charset="0"/>
              </a:rPr>
              <a:t>ConnMgrEstablishConnection</a:t>
            </a:r>
            <a:r>
              <a:rPr lang="en-US" b="1" dirty="0" smtClean="0">
                <a:latin typeface="Consolas" pitchFamily="49" charset="0"/>
              </a:rPr>
              <a:t>()</a:t>
            </a:r>
            <a:endParaRPr lang="en-US" sz="2800" b="1" dirty="0" smtClean="0">
              <a:latin typeface="Consolas" pitchFamily="49" charset="0"/>
            </a:endParaRPr>
          </a:p>
          <a:p>
            <a:pPr marL="1428750" lvl="2" indent="-514350">
              <a:buFont typeface="Arial" pitchFamily="34" charset="0"/>
              <a:buChar char="•"/>
            </a:pPr>
            <a:r>
              <a:rPr lang="zh-CN" altLang="en-US" dirty="0"/>
              <a:t>对于同步连接请</a:t>
            </a:r>
            <a:r>
              <a:rPr lang="zh-CN" altLang="en-US" dirty="0" smtClean="0"/>
              <a:t>求</a:t>
            </a:r>
            <a:endParaRPr lang="en-US" altLang="zh-CN" dirty="0" smtClean="0"/>
          </a:p>
          <a:p>
            <a:pPr marL="914400" lvl="2" indent="0">
              <a:buNone/>
            </a:pPr>
            <a:r>
              <a:rPr lang="zh-CN" altLang="en-US" dirty="0" smtClean="0"/>
              <a:t>       </a:t>
            </a:r>
            <a:r>
              <a:rPr lang="en-US" b="1" dirty="0" err="1" smtClean="0">
                <a:latin typeface="Consolas" pitchFamily="49" charset="0"/>
              </a:rPr>
              <a:t>ConnMgrEstablishConnectionSync</a:t>
            </a:r>
            <a:r>
              <a:rPr lang="en-US" b="1" dirty="0" smtClean="0">
                <a:latin typeface="Consolas" pitchFamily="49" charset="0"/>
              </a:rPr>
              <a:t>()</a:t>
            </a:r>
          </a:p>
          <a:p>
            <a:pPr marL="857250" lvl="1" indent="-514350">
              <a:buFont typeface="+mj-lt"/>
              <a:buAutoNum type="arabicPeriod"/>
            </a:pPr>
            <a:r>
              <a:rPr lang="zh-CN" altLang="en-US" dirty="0" smtClean="0"/>
              <a:t>当连接成功时，设置</a:t>
            </a:r>
            <a:r>
              <a:rPr lang="en-US" b="1" dirty="0" err="1" smtClean="0">
                <a:latin typeface="Consolas" pitchFamily="49" charset="0"/>
              </a:rPr>
              <a:t>IsConnected</a:t>
            </a:r>
            <a:r>
              <a:rPr lang="zh-CN" altLang="en-US" dirty="0" smtClean="0"/>
              <a:t>为</a:t>
            </a:r>
            <a:r>
              <a:rPr lang="en-US" dirty="0" smtClean="0"/>
              <a:t>true</a:t>
            </a:r>
          </a:p>
        </p:txBody>
      </p:sp>
    </p:spTree>
    <p:extLst>
      <p:ext uri="{BB962C8B-B14F-4D97-AF65-F5344CB8AC3E}">
        <p14:creationId xmlns:p14="http://schemas.microsoft.com/office/powerpoint/2007/7/12/main" xmlns="" val="288058053"/>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zh-CN" altLang="en-US" dirty="0"/>
              <a:t>日程</a:t>
            </a:r>
            <a:endParaRPr lang="en-US" dirty="0"/>
          </a:p>
        </p:txBody>
      </p:sp>
      <p:sp>
        <p:nvSpPr>
          <p:cNvPr id="9" name="Rectangle 8"/>
          <p:cNvSpPr/>
          <p:nvPr/>
        </p:nvSpPr>
        <p:spPr>
          <a:xfrm>
            <a:off x="0" y="1388532"/>
            <a:ext cx="7032978" cy="464017"/>
          </a:xfrm>
          <a:prstGeom prst="rect">
            <a:avLst/>
          </a:prstGeom>
          <a:gradFill flip="none" rotWithShape="1">
            <a:gsLst>
              <a:gs pos="0">
                <a:schemeClr val="bg1">
                  <a:shade val="30000"/>
                  <a:satMod val="115000"/>
                  <a:alpha val="0"/>
                </a:schemeClr>
              </a:gs>
              <a:gs pos="50000">
                <a:schemeClr val="accent1">
                  <a:alpha val="40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2400" dirty="0" smtClean="0">
                <a:effectLst>
                  <a:outerShdw blurRad="38100" dist="38100" dir="2700000" algn="tl">
                    <a:srgbClr val="000000">
                      <a:alpha val="43137"/>
                    </a:srgbClr>
                  </a:outerShdw>
                </a:effectLst>
                <a:latin typeface="Segoe" pitchFamily="34" charset="0"/>
              </a:rPr>
              <a:t>Silverlight</a:t>
            </a:r>
            <a:r>
              <a:rPr lang="en-US" sz="2400" baseline="30000" dirty="0" smtClean="0">
                <a:effectLst>
                  <a:outerShdw blurRad="38100" dist="38100" dir="2700000" algn="tl">
                    <a:srgbClr val="000000">
                      <a:alpha val="43137"/>
                    </a:srgbClr>
                  </a:outerShdw>
                </a:effectLst>
                <a:latin typeface="Segoe" pitchFamily="34" charset="0"/>
              </a:rPr>
              <a:t>®</a:t>
            </a:r>
            <a:r>
              <a:rPr lang="en-US" sz="2400" dirty="0" smtClean="0">
                <a:effectLst>
                  <a:outerShdw blurRad="38100" dist="38100" dir="2700000" algn="tl">
                    <a:srgbClr val="000000">
                      <a:alpha val="43137"/>
                    </a:srgbClr>
                  </a:outerShdw>
                </a:effectLst>
                <a:latin typeface="Segoe" pitchFamily="34" charset="0"/>
              </a:rPr>
              <a:t> for Windows Embedded</a:t>
            </a:r>
          </a:p>
        </p:txBody>
      </p:sp>
      <p:sp>
        <p:nvSpPr>
          <p:cNvPr id="11" name="Rectangle 10"/>
          <p:cNvSpPr/>
          <p:nvPr/>
        </p:nvSpPr>
        <p:spPr>
          <a:xfrm>
            <a:off x="0" y="1914272"/>
            <a:ext cx="7032978" cy="464017"/>
          </a:xfrm>
          <a:prstGeom prst="rect">
            <a:avLst/>
          </a:prstGeom>
          <a:gradFill flip="none" rotWithShape="1">
            <a:gsLst>
              <a:gs pos="0">
                <a:schemeClr val="bg1">
                  <a:shade val="30000"/>
                  <a:satMod val="115000"/>
                  <a:alpha val="0"/>
                </a:schemeClr>
              </a:gs>
              <a:gs pos="50000">
                <a:schemeClr val="accent1">
                  <a:alpha val="40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zh-CN" altLang="en-US" sz="2400" dirty="0" smtClean="0">
                <a:effectLst>
                  <a:outerShdw blurRad="38100" dist="38100" dir="2700000" algn="tl">
                    <a:srgbClr val="000000">
                      <a:alpha val="43137"/>
                    </a:srgbClr>
                  </a:outerShdw>
                </a:effectLst>
                <a:latin typeface="Segoe" pitchFamily="34" charset="0"/>
              </a:rPr>
              <a:t>嵌入式</a:t>
            </a:r>
            <a:r>
              <a:rPr lang="en-US" sz="2400" dirty="0" smtClean="0">
                <a:effectLst>
                  <a:outerShdw blurRad="38100" dist="38100" dir="2700000" algn="tl">
                    <a:srgbClr val="000000">
                      <a:alpha val="43137"/>
                    </a:srgbClr>
                  </a:outerShdw>
                </a:effectLst>
                <a:latin typeface="Segoe" pitchFamily="34" charset="0"/>
              </a:rPr>
              <a:t>Internet Explorer</a:t>
            </a:r>
          </a:p>
        </p:txBody>
      </p:sp>
      <p:sp>
        <p:nvSpPr>
          <p:cNvPr id="12" name="Rectangle 11"/>
          <p:cNvSpPr/>
          <p:nvPr/>
        </p:nvSpPr>
        <p:spPr>
          <a:xfrm>
            <a:off x="0" y="2440012"/>
            <a:ext cx="7032978" cy="464017"/>
          </a:xfrm>
          <a:prstGeom prst="rect">
            <a:avLst/>
          </a:prstGeom>
          <a:gradFill flip="none" rotWithShape="1">
            <a:gsLst>
              <a:gs pos="0">
                <a:schemeClr val="bg1">
                  <a:shade val="30000"/>
                  <a:satMod val="115000"/>
                  <a:alpha val="0"/>
                </a:schemeClr>
              </a:gs>
              <a:gs pos="50000">
                <a:schemeClr val="accent1">
                  <a:alpha val="40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2400" dirty="0" smtClean="0">
                <a:effectLst>
                  <a:outerShdw blurRad="38100" dist="38100" dir="2700000" algn="tl">
                    <a:srgbClr val="000000">
                      <a:alpha val="43137"/>
                    </a:srgbClr>
                  </a:outerShdw>
                </a:effectLst>
                <a:latin typeface="Segoe" pitchFamily="34" charset="0"/>
              </a:rPr>
              <a:t>Adobe</a:t>
            </a:r>
            <a:r>
              <a:rPr lang="en-US" sz="2400" baseline="30000" dirty="0" smtClean="0">
                <a:effectLst>
                  <a:outerShdw blurRad="38100" dist="38100" dir="2700000" algn="tl">
                    <a:srgbClr val="000000">
                      <a:alpha val="43137"/>
                    </a:srgbClr>
                  </a:outerShdw>
                </a:effectLst>
                <a:latin typeface="Segoe" pitchFamily="34" charset="0"/>
              </a:rPr>
              <a:t>®</a:t>
            </a:r>
            <a:r>
              <a:rPr lang="en-US" sz="2400" dirty="0" smtClean="0">
                <a:effectLst>
                  <a:outerShdw blurRad="38100" dist="38100" dir="2700000" algn="tl">
                    <a:srgbClr val="000000">
                      <a:alpha val="43137"/>
                    </a:srgbClr>
                  </a:outerShdw>
                </a:effectLst>
                <a:latin typeface="Segoe" pitchFamily="34" charset="0"/>
              </a:rPr>
              <a:t> </a:t>
            </a:r>
            <a:r>
              <a:rPr lang="en-US" sz="2400" dirty="0" err="1" smtClean="0">
                <a:effectLst>
                  <a:outerShdw blurRad="38100" dist="38100" dir="2700000" algn="tl">
                    <a:srgbClr val="000000">
                      <a:alpha val="43137"/>
                    </a:srgbClr>
                  </a:outerShdw>
                </a:effectLst>
                <a:latin typeface="Segoe" pitchFamily="34" charset="0"/>
              </a:rPr>
              <a:t>FlashLite</a:t>
            </a:r>
            <a:r>
              <a:rPr lang="en-US" sz="2400" baseline="30000" dirty="0" smtClean="0">
                <a:effectLst>
                  <a:outerShdw blurRad="38100" dist="38100" dir="2700000" algn="tl">
                    <a:srgbClr val="000000">
                      <a:alpha val="43137"/>
                    </a:srgbClr>
                  </a:outerShdw>
                </a:effectLst>
                <a:latin typeface="Segoe" pitchFamily="34" charset="0"/>
              </a:rPr>
              <a:t>®</a:t>
            </a:r>
            <a:r>
              <a:rPr lang="en-US" sz="2400" dirty="0" smtClean="0">
                <a:effectLst>
                  <a:outerShdw blurRad="38100" dist="38100" dir="2700000" algn="tl">
                    <a:srgbClr val="000000">
                      <a:alpha val="43137"/>
                    </a:srgbClr>
                  </a:outerShdw>
                </a:effectLst>
                <a:latin typeface="Segoe" pitchFamily="34" charset="0"/>
              </a:rPr>
              <a:t> 3.1.0</a:t>
            </a:r>
          </a:p>
        </p:txBody>
      </p:sp>
      <p:sp>
        <p:nvSpPr>
          <p:cNvPr id="13" name="Rectangle 12"/>
          <p:cNvSpPr/>
          <p:nvPr/>
        </p:nvSpPr>
        <p:spPr>
          <a:xfrm>
            <a:off x="0" y="2965752"/>
            <a:ext cx="7032978" cy="464017"/>
          </a:xfrm>
          <a:prstGeom prst="rect">
            <a:avLst/>
          </a:prstGeom>
          <a:gradFill flip="none" rotWithShape="1">
            <a:gsLst>
              <a:gs pos="0">
                <a:schemeClr val="bg1">
                  <a:shade val="30000"/>
                  <a:satMod val="115000"/>
                  <a:alpha val="0"/>
                </a:schemeClr>
              </a:gs>
              <a:gs pos="50000">
                <a:schemeClr val="accent1">
                  <a:alpha val="40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zh-CN" altLang="en-US" sz="2400" dirty="0" smtClean="0">
                <a:effectLst>
                  <a:outerShdw blurRad="38100" dist="38100" dir="2700000" algn="tl">
                    <a:srgbClr val="000000">
                      <a:alpha val="43137"/>
                    </a:srgbClr>
                  </a:outerShdw>
                </a:effectLst>
                <a:latin typeface="Segoe" pitchFamily="34" charset="0"/>
              </a:rPr>
              <a:t>触摸屏和手势支持</a:t>
            </a:r>
            <a:r>
              <a:rPr lang="en-US" altLang="zh-CN" sz="2400" dirty="0" smtClean="0">
                <a:effectLst>
                  <a:outerShdw blurRad="38100" dist="38100" dir="2700000" algn="tl">
                    <a:srgbClr val="000000">
                      <a:alpha val="43137"/>
                    </a:srgbClr>
                  </a:outerShdw>
                </a:effectLst>
                <a:latin typeface="Segoe" pitchFamily="34" charset="0"/>
              </a:rPr>
              <a:t>(Touch and Gesture)</a:t>
            </a:r>
            <a:endParaRPr lang="en-US" sz="2400" dirty="0" smtClean="0">
              <a:effectLst>
                <a:outerShdw blurRad="38100" dist="38100" dir="2700000" algn="tl">
                  <a:srgbClr val="000000">
                    <a:alpha val="43137"/>
                  </a:srgbClr>
                </a:outerShdw>
              </a:effectLst>
              <a:latin typeface="Segoe" pitchFamily="34" charset="0"/>
            </a:endParaRPr>
          </a:p>
        </p:txBody>
      </p:sp>
      <p:sp>
        <p:nvSpPr>
          <p:cNvPr id="14" name="Rectangle 13"/>
          <p:cNvSpPr/>
          <p:nvPr/>
        </p:nvSpPr>
        <p:spPr>
          <a:xfrm>
            <a:off x="0" y="3491492"/>
            <a:ext cx="7032978" cy="464017"/>
          </a:xfrm>
          <a:prstGeom prst="rect">
            <a:avLst/>
          </a:prstGeom>
          <a:gradFill flip="none" rotWithShape="1">
            <a:gsLst>
              <a:gs pos="0">
                <a:schemeClr val="bg1">
                  <a:shade val="30000"/>
                  <a:satMod val="115000"/>
                  <a:alpha val="0"/>
                </a:schemeClr>
              </a:gs>
              <a:gs pos="50000">
                <a:schemeClr val="accent1">
                  <a:alpha val="40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zh-CN" altLang="en-US" sz="2400" dirty="0">
                <a:effectLst>
                  <a:outerShdw blurRad="38100" dist="38100" dir="2700000" algn="tl">
                    <a:srgbClr val="000000">
                      <a:alpha val="43137"/>
                    </a:srgbClr>
                  </a:outerShdw>
                </a:effectLst>
                <a:latin typeface="Segoe" pitchFamily="34" charset="0"/>
              </a:rPr>
              <a:t>连接管理</a:t>
            </a:r>
            <a:r>
              <a:rPr lang="zh-CN" altLang="en-US" sz="2400" dirty="0" smtClean="0">
                <a:effectLst>
                  <a:outerShdw blurRad="38100" dist="38100" dir="2700000" algn="tl">
                    <a:srgbClr val="000000">
                      <a:alpha val="43137"/>
                    </a:srgbClr>
                  </a:outerShdw>
                </a:effectLst>
                <a:latin typeface="Segoe" pitchFamily="34" charset="0"/>
              </a:rPr>
              <a:t>器</a:t>
            </a:r>
            <a:r>
              <a:rPr lang="en-US" altLang="zh-CN" sz="2400" dirty="0" smtClean="0">
                <a:effectLst>
                  <a:outerShdw blurRad="38100" dist="38100" dir="2700000" algn="tl">
                    <a:srgbClr val="000000">
                      <a:alpha val="43137"/>
                    </a:srgbClr>
                  </a:outerShdw>
                </a:effectLst>
                <a:latin typeface="Segoe" pitchFamily="34" charset="0"/>
              </a:rPr>
              <a:t>(</a:t>
            </a:r>
            <a:r>
              <a:rPr lang="en-US" sz="2400" dirty="0" smtClean="0">
                <a:effectLst>
                  <a:outerShdw blurRad="38100" dist="38100" dir="2700000" algn="tl">
                    <a:srgbClr val="000000">
                      <a:alpha val="43137"/>
                    </a:srgbClr>
                  </a:outerShdw>
                </a:effectLst>
                <a:latin typeface="Segoe" pitchFamily="34" charset="0"/>
              </a:rPr>
              <a:t>Connection Manager)</a:t>
            </a:r>
          </a:p>
        </p:txBody>
      </p:sp>
      <p:sp>
        <p:nvSpPr>
          <p:cNvPr id="15" name="Rectangle 14"/>
          <p:cNvSpPr/>
          <p:nvPr/>
        </p:nvSpPr>
        <p:spPr>
          <a:xfrm>
            <a:off x="0" y="4017232"/>
            <a:ext cx="7032978" cy="464017"/>
          </a:xfrm>
          <a:prstGeom prst="rect">
            <a:avLst/>
          </a:prstGeom>
          <a:gradFill flip="none" rotWithShape="1">
            <a:gsLst>
              <a:gs pos="0">
                <a:schemeClr val="bg1">
                  <a:shade val="30000"/>
                  <a:satMod val="115000"/>
                  <a:alpha val="0"/>
                </a:schemeClr>
              </a:gs>
              <a:gs pos="50000">
                <a:schemeClr val="accent1">
                  <a:alpha val="40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2400" dirty="0" smtClean="0">
                <a:effectLst>
                  <a:outerShdw blurRad="38100" dist="38100" dir="2700000" algn="tl">
                    <a:srgbClr val="000000">
                      <a:alpha val="43137"/>
                    </a:srgbClr>
                  </a:outerShdw>
                </a:effectLst>
                <a:latin typeface="Segoe" pitchFamily="34" charset="0"/>
              </a:rPr>
              <a:t>Microsoft Office</a:t>
            </a:r>
            <a:r>
              <a:rPr lang="en-US" sz="2400" baseline="30000" dirty="0" smtClean="0">
                <a:effectLst>
                  <a:outerShdw blurRad="38100" dist="38100" dir="2700000" algn="tl">
                    <a:srgbClr val="000000">
                      <a:alpha val="43137"/>
                    </a:srgbClr>
                  </a:outerShdw>
                </a:effectLst>
                <a:latin typeface="Segoe" pitchFamily="34" charset="0"/>
              </a:rPr>
              <a:t>®</a:t>
            </a:r>
            <a:r>
              <a:rPr lang="en-US" sz="2400" dirty="0" smtClean="0">
                <a:effectLst>
                  <a:outerShdw blurRad="38100" dist="38100" dir="2700000" algn="tl">
                    <a:srgbClr val="000000">
                      <a:alpha val="43137"/>
                    </a:srgbClr>
                  </a:outerShdw>
                </a:effectLst>
                <a:latin typeface="Segoe" pitchFamily="34" charset="0"/>
              </a:rPr>
              <a:t> and PDF Viewers</a:t>
            </a:r>
          </a:p>
        </p:txBody>
      </p:sp>
      <p:sp>
        <p:nvSpPr>
          <p:cNvPr id="16" name="Rectangle 15"/>
          <p:cNvSpPr/>
          <p:nvPr/>
        </p:nvSpPr>
        <p:spPr>
          <a:xfrm>
            <a:off x="0" y="4542972"/>
            <a:ext cx="7032978" cy="464017"/>
          </a:xfrm>
          <a:prstGeom prst="rect">
            <a:avLst/>
          </a:prstGeom>
          <a:gradFill flip="none" rotWithShape="1">
            <a:gsLst>
              <a:gs pos="0">
                <a:schemeClr val="bg1">
                  <a:shade val="30000"/>
                  <a:satMod val="115000"/>
                  <a:alpha val="0"/>
                </a:schemeClr>
              </a:gs>
              <a:gs pos="50000">
                <a:schemeClr val="accent1">
                  <a:alpha val="40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2400" dirty="0" smtClean="0">
                <a:effectLst>
                  <a:outerShdw blurRad="38100" dist="38100" dir="2700000" algn="tl">
                    <a:srgbClr val="000000">
                      <a:alpha val="43137"/>
                    </a:srgbClr>
                  </a:outerShdw>
                </a:effectLst>
                <a:latin typeface="Segoe" pitchFamily="34" charset="0"/>
              </a:rPr>
              <a:t>BSPs</a:t>
            </a:r>
          </a:p>
        </p:txBody>
      </p:sp>
      <p:sp>
        <p:nvSpPr>
          <p:cNvPr id="17" name="Rectangle 16"/>
          <p:cNvSpPr/>
          <p:nvPr/>
        </p:nvSpPr>
        <p:spPr>
          <a:xfrm>
            <a:off x="0" y="5068710"/>
            <a:ext cx="7032978" cy="464017"/>
          </a:xfrm>
          <a:prstGeom prst="rect">
            <a:avLst/>
          </a:prstGeom>
          <a:gradFill flip="none" rotWithShape="1">
            <a:gsLst>
              <a:gs pos="0">
                <a:schemeClr val="bg1">
                  <a:shade val="30000"/>
                  <a:satMod val="115000"/>
                  <a:alpha val="0"/>
                </a:schemeClr>
              </a:gs>
              <a:gs pos="50000">
                <a:schemeClr val="accent1">
                  <a:alpha val="40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2400" dirty="0" smtClean="0">
                <a:effectLst>
                  <a:outerShdw blurRad="38100" dist="38100" dir="2700000" algn="tl">
                    <a:srgbClr val="000000">
                      <a:alpha val="43137"/>
                    </a:srgbClr>
                  </a:outerShdw>
                </a:effectLst>
                <a:latin typeface="Segoe" pitchFamily="34" charset="0"/>
              </a:rPr>
              <a:t>Q&amp;A</a:t>
            </a:r>
          </a:p>
        </p:txBody>
      </p:sp>
    </p:spTree>
    <p:extLst>
      <p:ext uri="{BB962C8B-B14F-4D97-AF65-F5344CB8AC3E}">
        <p14:creationId xmlns:p14="http://schemas.microsoft.com/office/powerpoint/2007/7/12/main" xmlns="" val="631520016"/>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处理连接的</a:t>
            </a:r>
            <a:r>
              <a:rPr lang="en-US" dirty="0" smtClean="0"/>
              <a:t>Notifications</a:t>
            </a:r>
            <a:endParaRPr lang="en-US" dirty="0"/>
          </a:p>
        </p:txBody>
      </p:sp>
      <p:sp>
        <p:nvSpPr>
          <p:cNvPr id="3" name="Content Placeholder 2"/>
          <p:cNvSpPr>
            <a:spLocks noGrp="1"/>
          </p:cNvSpPr>
          <p:nvPr>
            <p:ph idx="1"/>
          </p:nvPr>
        </p:nvSpPr>
        <p:spPr/>
        <p:txBody>
          <a:bodyPr>
            <a:normAutofit fontScale="85000" lnSpcReduction="10000"/>
          </a:bodyPr>
          <a:lstStyle/>
          <a:p>
            <a:r>
              <a:rPr lang="zh-CN" altLang="en-US" dirty="0" smtClean="0"/>
              <a:t>应用程序可以通过调用</a:t>
            </a:r>
            <a:r>
              <a:rPr lang="en-US" b="1" dirty="0" err="1" smtClean="0">
                <a:latin typeface="Consolas" pitchFamily="49" charset="0"/>
              </a:rPr>
              <a:t>ConnMgrConnectionStatus</a:t>
            </a:r>
            <a:r>
              <a:rPr lang="en-US" b="1" dirty="0" smtClean="0">
                <a:latin typeface="Consolas" pitchFamily="49" charset="0"/>
              </a:rPr>
              <a:t>(</a:t>
            </a:r>
            <a:r>
              <a:rPr lang="en-US" b="1" dirty="0" err="1" smtClean="0">
                <a:latin typeface="Consolas" pitchFamily="49" charset="0"/>
              </a:rPr>
              <a:t>hConnection</a:t>
            </a:r>
            <a:r>
              <a:rPr lang="en-US" b="1" dirty="0" smtClean="0">
                <a:latin typeface="Consolas" pitchFamily="49" charset="0"/>
              </a:rPr>
              <a:t>, </a:t>
            </a:r>
            <a:r>
              <a:rPr lang="en-US" b="1" dirty="0" err="1" smtClean="0">
                <a:latin typeface="Consolas" pitchFamily="49" charset="0"/>
              </a:rPr>
              <a:t>pdwStatus</a:t>
            </a:r>
            <a:r>
              <a:rPr lang="en-US" b="1" dirty="0" smtClean="0">
                <a:latin typeface="Consolas" pitchFamily="49" charset="0"/>
              </a:rPr>
              <a:t>)</a:t>
            </a:r>
            <a:r>
              <a:rPr lang="zh-CN" altLang="en-US" b="1" dirty="0" smtClean="0">
                <a:latin typeface="Consolas" pitchFamily="49" charset="0"/>
              </a:rPr>
              <a:t>查询连接状态</a:t>
            </a:r>
            <a:endParaRPr lang="en-US" b="1" dirty="0" smtClean="0">
              <a:latin typeface="Consolas" pitchFamily="49" charset="0"/>
            </a:endParaRPr>
          </a:p>
          <a:p>
            <a:r>
              <a:rPr lang="zh-CN" altLang="en-US" dirty="0" smtClean="0"/>
              <a:t>最好能够通过在</a:t>
            </a:r>
            <a:r>
              <a:rPr lang="en-US" altLang="zh-CN" dirty="0" err="1" smtClean="0"/>
              <a:t>WndProc</a:t>
            </a:r>
            <a:r>
              <a:rPr lang="zh-CN" altLang="en-US" dirty="0" smtClean="0"/>
              <a:t>中加入对</a:t>
            </a:r>
            <a:r>
              <a:rPr lang="en-US" b="1" dirty="0" smtClean="0">
                <a:latin typeface="Consolas" pitchFamily="49" charset="0"/>
              </a:rPr>
              <a:t>WM_CONNECTIONSTATE</a:t>
            </a:r>
            <a:r>
              <a:rPr lang="zh-CN" altLang="en-US" b="1" dirty="0" smtClean="0">
                <a:latin typeface="Consolas" pitchFamily="49" charset="0"/>
              </a:rPr>
              <a:t>的消息处理代码</a:t>
            </a:r>
            <a:r>
              <a:rPr lang="en-US" dirty="0" smtClean="0"/>
              <a:t>.</a:t>
            </a:r>
          </a:p>
          <a:p>
            <a:r>
              <a:rPr lang="en-US" dirty="0" smtClean="0"/>
              <a:t>Connection Manager</a:t>
            </a:r>
            <a:r>
              <a:rPr lang="zh-CN" altLang="en-US" dirty="0" smtClean="0"/>
              <a:t>会报告如下的状态</a:t>
            </a:r>
            <a:endParaRPr lang="en-US" dirty="0" smtClean="0"/>
          </a:p>
          <a:p>
            <a:pPr lvl="1"/>
            <a:r>
              <a:rPr lang="en-US" sz="3200" b="1" dirty="0" smtClean="0">
                <a:latin typeface="Consolas" pitchFamily="49" charset="0"/>
              </a:rPr>
              <a:t>CONNMGR_STATUS_DISCONNECTED</a:t>
            </a:r>
          </a:p>
          <a:p>
            <a:pPr lvl="1"/>
            <a:r>
              <a:rPr lang="en-US" sz="3200" b="1" dirty="0" smtClean="0">
                <a:latin typeface="Consolas" pitchFamily="49" charset="0"/>
              </a:rPr>
              <a:t>CONNMGR_STATUS_SUSPENDED</a:t>
            </a:r>
          </a:p>
          <a:p>
            <a:pPr lvl="1"/>
            <a:r>
              <a:rPr lang="en-US" sz="3200" b="1" dirty="0" smtClean="0">
                <a:latin typeface="Consolas" pitchFamily="49" charset="0"/>
              </a:rPr>
              <a:t>CONNMGR_STATUS_CONNECTIONCANCELED</a:t>
            </a:r>
          </a:p>
          <a:p>
            <a:pPr lvl="1"/>
            <a:r>
              <a:rPr lang="en-US" sz="3200" b="1" dirty="0" smtClean="0">
                <a:latin typeface="Consolas" pitchFamily="49" charset="0"/>
              </a:rPr>
              <a:t>CONNMGR_STATUS_CONNECTIONDISABLED</a:t>
            </a:r>
          </a:p>
          <a:p>
            <a:pPr lvl="1"/>
            <a:r>
              <a:rPr lang="en-US" sz="3200" b="1" dirty="0" smtClean="0">
                <a:latin typeface="Consolas" pitchFamily="49" charset="0"/>
              </a:rPr>
              <a:t>CONNMGR_STATUS_WAITINGCONNECTION</a:t>
            </a:r>
          </a:p>
          <a:p>
            <a:pPr lvl="1"/>
            <a:r>
              <a:rPr lang="en-US" sz="3200" b="1" dirty="0" smtClean="0">
                <a:latin typeface="Consolas" pitchFamily="49" charset="0"/>
              </a:rPr>
              <a:t>CONNMGR_STATUS_WAITINGDISCONNECTION</a:t>
            </a:r>
          </a:p>
          <a:p>
            <a:endParaRPr lang="en-US" dirty="0"/>
          </a:p>
        </p:txBody>
      </p:sp>
    </p:spTree>
    <p:extLst>
      <p:ext uri="{BB962C8B-B14F-4D97-AF65-F5344CB8AC3E}">
        <p14:creationId xmlns:p14="http://schemas.microsoft.com/office/powerpoint/2007/7/12/main" xmlns="" val="4258313402"/>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Pennie\My Documents\ESC 09 boston\Dion Hutching\applications-on-screen.png"/>
          <p:cNvPicPr>
            <a:picLocks noChangeAspect="1" noChangeArrowheads="1"/>
          </p:cNvPicPr>
          <p:nvPr/>
        </p:nvPicPr>
        <p:blipFill>
          <a:blip r:embed="rId3"/>
          <a:srcRect b="1134"/>
          <a:stretch>
            <a:fillRect/>
          </a:stretch>
        </p:blipFill>
        <p:spPr bwMode="auto">
          <a:xfrm>
            <a:off x="0" y="1175656"/>
            <a:ext cx="9144000" cy="5089677"/>
          </a:xfrm>
          <a:prstGeom prst="rect">
            <a:avLst/>
          </a:prstGeom>
          <a:noFill/>
        </p:spPr>
      </p:pic>
      <p:sp>
        <p:nvSpPr>
          <p:cNvPr id="2" name="Title 1"/>
          <p:cNvSpPr>
            <a:spLocks noGrp="1"/>
          </p:cNvSpPr>
          <p:nvPr>
            <p:ph type="title" idx="4294967295"/>
          </p:nvPr>
        </p:nvSpPr>
        <p:spPr>
          <a:xfrm>
            <a:off x="733780" y="2664177"/>
            <a:ext cx="6052798" cy="487363"/>
          </a:xfrm>
          <a:prstGeom prst="rect">
            <a:avLst/>
          </a:prstGeom>
        </p:spPr>
        <p:txBody>
          <a:bodyPr vert="horz" lIns="91440" tIns="45720" rIns="91440" bIns="45720" rtlCol="0" anchor="ctr">
            <a:noAutofit/>
          </a:bodyPr>
          <a:lstStyle/>
          <a:p>
            <a:r>
              <a:rPr lang="en-US" b="1" dirty="0" smtClean="0">
                <a:solidFill>
                  <a:schemeClr val="accent1">
                    <a:lumMod val="50000"/>
                  </a:schemeClr>
                </a:solidFill>
                <a:effectLst/>
              </a:rPr>
              <a:t>Office</a:t>
            </a:r>
            <a:r>
              <a:rPr lang="zh-CN" altLang="en-US" b="1" dirty="0" smtClean="0">
                <a:solidFill>
                  <a:schemeClr val="accent1">
                    <a:lumMod val="50000"/>
                  </a:schemeClr>
                </a:solidFill>
                <a:effectLst/>
              </a:rPr>
              <a:t>以及</a:t>
            </a:r>
            <a:r>
              <a:rPr lang="en-US" b="1" dirty="0" smtClean="0">
                <a:solidFill>
                  <a:schemeClr val="accent1">
                    <a:lumMod val="50000"/>
                  </a:schemeClr>
                </a:solidFill>
                <a:effectLst/>
              </a:rPr>
              <a:t>PDF</a:t>
            </a:r>
            <a:r>
              <a:rPr lang="zh-CN" altLang="en-US" b="1" dirty="0" smtClean="0">
                <a:solidFill>
                  <a:schemeClr val="accent1">
                    <a:lumMod val="50000"/>
                  </a:schemeClr>
                </a:solidFill>
                <a:effectLst/>
              </a:rPr>
              <a:t>的</a:t>
            </a:r>
            <a:r>
              <a:rPr lang="en-US" altLang="zh-CN" b="1" dirty="0" smtClean="0">
                <a:solidFill>
                  <a:schemeClr val="accent1">
                    <a:lumMod val="50000"/>
                  </a:schemeClr>
                </a:solidFill>
                <a:effectLst/>
              </a:rPr>
              <a:t>Viewer</a:t>
            </a:r>
            <a:endParaRPr lang="en-US" b="1" dirty="0">
              <a:solidFill>
                <a:schemeClr val="accent1">
                  <a:lumMod val="50000"/>
                </a:schemeClr>
              </a:solidFill>
              <a:effectLst/>
            </a:endParaRPr>
          </a:p>
        </p:txBody>
      </p:sp>
    </p:spTree>
    <p:extLst>
      <p:ext uri="{BB962C8B-B14F-4D97-AF65-F5344CB8AC3E}">
        <p14:creationId xmlns:p14="http://schemas.microsoft.com/office/powerpoint/2007/7/12/main" xmlns="" val="709600613"/>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2530" name="Rectangle 2"/>
          <p:cNvSpPr>
            <a:spLocks noGrp="1"/>
          </p:cNvSpPr>
          <p:nvPr>
            <p:ph type="title"/>
          </p:nvPr>
        </p:nvSpPr>
        <p:spPr bwMode="auto">
          <a:noFill/>
        </p:spPr>
        <p:txBody>
          <a:bodyPr wrap="square" numCol="1" anchorCtr="0" compatLnSpc="1">
            <a:prstTxWarp prst="textNoShape">
              <a:avLst/>
            </a:prstTxWarp>
          </a:bodyPr>
          <a:lstStyle/>
          <a:p>
            <a:pPr eaLnBrk="1" hangingPunct="1"/>
            <a:r>
              <a:rPr lang="en-US" dirty="0" smtClean="0"/>
              <a:t>Office &amp; PDF Viewers</a:t>
            </a:r>
          </a:p>
        </p:txBody>
      </p:sp>
      <p:sp>
        <p:nvSpPr>
          <p:cNvPr id="8" name="Rectangle 7"/>
          <p:cNvSpPr/>
          <p:nvPr/>
        </p:nvSpPr>
        <p:spPr>
          <a:xfrm>
            <a:off x="0" y="6572272"/>
            <a:ext cx="9144000" cy="261610"/>
          </a:xfrm>
          <a:prstGeom prst="rect">
            <a:avLst/>
          </a:prstGeom>
        </p:spPr>
        <p:txBody>
          <a:bodyPr wrap="square">
            <a:spAutoFit/>
          </a:bodyPr>
          <a:lstStyle/>
          <a:p>
            <a:pPr algn="ctr">
              <a:defRPr/>
            </a:pPr>
            <a:r>
              <a:rPr lang="en-US" sz="1100" dirty="0" smtClean="0"/>
              <a:t>Microsoft Confidential – NDA Only</a:t>
            </a:r>
            <a:endParaRPr lang="en-US" sz="1100" dirty="0"/>
          </a:p>
        </p:txBody>
      </p:sp>
      <p:sp>
        <p:nvSpPr>
          <p:cNvPr id="6" name="Rounded Rectangle 5"/>
          <p:cNvSpPr/>
          <p:nvPr/>
        </p:nvSpPr>
        <p:spPr>
          <a:xfrm>
            <a:off x="316622" y="1380152"/>
            <a:ext cx="7833956" cy="56012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smtClean="0">
                <a:effectLst>
                  <a:outerShdw blurRad="38100" dist="38100" dir="2700000" algn="tl">
                    <a:srgbClr val="000000">
                      <a:alpha val="43137"/>
                    </a:srgbClr>
                  </a:outerShdw>
                </a:effectLst>
                <a:latin typeface="Segoe" pitchFamily="34" charset="0"/>
              </a:rPr>
              <a:t>作为第三方应用安装</a:t>
            </a:r>
            <a:r>
              <a:rPr lang="en-US" sz="2400" dirty="0" smtClean="0">
                <a:effectLst>
                  <a:outerShdw blurRad="38100" dist="38100" dir="2700000" algn="tl">
                    <a:srgbClr val="000000">
                      <a:alpha val="43137"/>
                    </a:srgbClr>
                  </a:outerShdw>
                </a:effectLst>
                <a:latin typeface="Segoe" pitchFamily="34" charset="0"/>
              </a:rPr>
              <a:t>.</a:t>
            </a:r>
            <a:r>
              <a:rPr lang="en-US" sz="2400" dirty="0" err="1" smtClean="0">
                <a:effectLst>
                  <a:outerShdw blurRad="38100" dist="38100" dir="2700000" algn="tl">
                    <a:srgbClr val="000000">
                      <a:alpha val="43137"/>
                    </a:srgbClr>
                  </a:outerShdw>
                </a:effectLst>
                <a:latin typeface="Segoe" pitchFamily="34" charset="0"/>
              </a:rPr>
              <a:t>msi</a:t>
            </a:r>
            <a:endParaRPr lang="en-US" sz="2400" dirty="0" smtClean="0">
              <a:effectLst>
                <a:outerShdw blurRad="38100" dist="38100" dir="2700000" algn="tl">
                  <a:srgbClr val="000000">
                    <a:alpha val="43137"/>
                  </a:srgbClr>
                </a:outerShdw>
              </a:effectLst>
              <a:latin typeface="Segoe" pitchFamily="34" charset="0"/>
            </a:endParaRPr>
          </a:p>
        </p:txBody>
      </p:sp>
      <p:sp>
        <p:nvSpPr>
          <p:cNvPr id="7" name="Rounded Rectangle 6"/>
          <p:cNvSpPr/>
          <p:nvPr/>
        </p:nvSpPr>
        <p:spPr>
          <a:xfrm>
            <a:off x="316622" y="2041963"/>
            <a:ext cx="7833956" cy="560126"/>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zh-CN" altLang="en-US" sz="2400" dirty="0" smtClean="0">
                <a:effectLst>
                  <a:outerShdw blurRad="38100" dist="38100" dir="2700000" algn="tl">
                    <a:srgbClr val="000000">
                      <a:alpha val="43137"/>
                    </a:srgbClr>
                  </a:outerShdw>
                </a:effectLst>
                <a:latin typeface="Segoe" pitchFamily="34" charset="0"/>
              </a:rPr>
              <a:t>出现在</a:t>
            </a:r>
            <a:r>
              <a:rPr lang="en-US" sz="2400" dirty="0" smtClean="0">
                <a:effectLst>
                  <a:outerShdw blurRad="38100" dist="38100" dir="2700000" algn="tl">
                    <a:srgbClr val="000000">
                      <a:alpha val="43137"/>
                    </a:srgbClr>
                  </a:outerShdw>
                </a:effectLst>
                <a:latin typeface="Segoe" pitchFamily="34" charset="0"/>
              </a:rPr>
              <a:t>Platform Builder</a:t>
            </a:r>
            <a:r>
              <a:rPr lang="zh-CN" altLang="en-US" sz="2400" dirty="0" smtClean="0">
                <a:effectLst>
                  <a:outerShdw blurRad="38100" dist="38100" dir="2700000" algn="tl">
                    <a:srgbClr val="000000">
                      <a:alpha val="43137"/>
                    </a:srgbClr>
                  </a:outerShdw>
                </a:effectLst>
                <a:latin typeface="Segoe" pitchFamily="34" charset="0"/>
              </a:rPr>
              <a:t>的</a:t>
            </a:r>
            <a:r>
              <a:rPr lang="en-US" sz="2400" dirty="0" smtClean="0">
                <a:effectLst>
                  <a:outerShdw blurRad="38100" dist="38100" dir="2700000" algn="tl">
                    <a:srgbClr val="000000">
                      <a:alpha val="43137"/>
                    </a:srgbClr>
                  </a:outerShdw>
                </a:effectLst>
                <a:latin typeface="Segoe" pitchFamily="34" charset="0"/>
              </a:rPr>
              <a:t>catalogue</a:t>
            </a:r>
          </a:p>
        </p:txBody>
      </p:sp>
      <p:sp>
        <p:nvSpPr>
          <p:cNvPr id="10" name="Rounded Rectangle 9"/>
          <p:cNvSpPr/>
          <p:nvPr/>
        </p:nvSpPr>
        <p:spPr>
          <a:xfrm>
            <a:off x="316622" y="2703774"/>
            <a:ext cx="7833956" cy="3550270"/>
          </a:xfrm>
          <a:prstGeom prst="roundRect">
            <a:avLst>
              <a:gd name="adj" fmla="val 5104"/>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r>
              <a:rPr lang="en-US" sz="2400" dirty="0" smtClean="0">
                <a:effectLst>
                  <a:outerShdw blurRad="38100" dist="38100" dir="2700000" algn="tl">
                    <a:srgbClr val="000000">
                      <a:alpha val="43137"/>
                    </a:srgbClr>
                  </a:outerShdw>
                </a:effectLst>
                <a:latin typeface="Segoe" pitchFamily="34" charset="0"/>
              </a:rPr>
              <a:t>4</a:t>
            </a:r>
            <a:r>
              <a:rPr lang="zh-CN" altLang="en-US" sz="2400" dirty="0" smtClean="0">
                <a:effectLst>
                  <a:outerShdw blurRad="38100" dist="38100" dir="2700000" algn="tl">
                    <a:srgbClr val="000000">
                      <a:alpha val="43137"/>
                    </a:srgbClr>
                  </a:outerShdw>
                </a:effectLst>
                <a:latin typeface="Segoe" pitchFamily="34" charset="0"/>
              </a:rPr>
              <a:t>个</a:t>
            </a:r>
            <a:r>
              <a:rPr lang="en-US" sz="2400" dirty="0" smtClean="0">
                <a:effectLst>
                  <a:outerShdw blurRad="38100" dist="38100" dir="2700000" algn="tl">
                    <a:srgbClr val="000000">
                      <a:alpha val="43137"/>
                    </a:srgbClr>
                  </a:outerShdw>
                </a:effectLst>
                <a:latin typeface="Segoe" pitchFamily="34" charset="0"/>
              </a:rPr>
              <a:t>viewer</a:t>
            </a:r>
            <a:r>
              <a:rPr lang="zh-CN" altLang="en-US" sz="2400" dirty="0">
                <a:effectLst>
                  <a:outerShdw blurRad="38100" dist="38100" dir="2700000" algn="tl">
                    <a:srgbClr val="000000">
                      <a:alpha val="43137"/>
                    </a:srgbClr>
                  </a:outerShdw>
                </a:effectLst>
                <a:latin typeface="Segoe" pitchFamily="34" charset="0"/>
              </a:rPr>
              <a:t>应用</a:t>
            </a:r>
            <a:r>
              <a:rPr lang="en-US" sz="2400" dirty="0" smtClean="0">
                <a:effectLst>
                  <a:outerShdw blurRad="38100" dist="38100" dir="2700000" algn="tl">
                    <a:srgbClr val="000000">
                      <a:alpha val="43137"/>
                    </a:srgbClr>
                  </a:outerShdw>
                </a:effectLst>
                <a:latin typeface="Segoe" pitchFamily="34" charset="0"/>
              </a:rPr>
              <a:t> </a:t>
            </a:r>
          </a:p>
        </p:txBody>
      </p:sp>
      <p:sp>
        <p:nvSpPr>
          <p:cNvPr id="14" name="Rounded Rectangle 13"/>
          <p:cNvSpPr/>
          <p:nvPr/>
        </p:nvSpPr>
        <p:spPr>
          <a:xfrm>
            <a:off x="891821" y="3493911"/>
            <a:ext cx="1580445" cy="13095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910651" y="3493911"/>
            <a:ext cx="1580445" cy="13095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929481" y="3493911"/>
            <a:ext cx="1580445" cy="13095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948311" y="3493911"/>
            <a:ext cx="1580445" cy="13095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cs101.wvu.edu/media/1/Excel2007Logo.png"/>
          <p:cNvPicPr>
            <a:picLocks noChangeAspect="1" noChangeArrowheads="1"/>
          </p:cNvPicPr>
          <p:nvPr/>
        </p:nvPicPr>
        <p:blipFill>
          <a:blip r:embed="rId3"/>
          <a:srcRect/>
          <a:stretch>
            <a:fillRect/>
          </a:stretch>
        </p:blipFill>
        <p:spPr bwMode="auto">
          <a:xfrm>
            <a:off x="5196887" y="3591983"/>
            <a:ext cx="1045633" cy="1045633"/>
          </a:xfrm>
          <a:prstGeom prst="rect">
            <a:avLst/>
          </a:prstGeom>
          <a:noFill/>
        </p:spPr>
      </p:pic>
      <p:pic>
        <p:nvPicPr>
          <p:cNvPr id="17412" name="Picture 4" descr="C:\Documents and Settings\Pennie\My Documents\ESC 09 boston\Dion Hutching\Adobe_PDF.png"/>
          <p:cNvPicPr>
            <a:picLocks noChangeAspect="1" noChangeArrowheads="1"/>
          </p:cNvPicPr>
          <p:nvPr/>
        </p:nvPicPr>
        <p:blipFill>
          <a:blip r:embed="rId4"/>
          <a:srcRect/>
          <a:stretch>
            <a:fillRect/>
          </a:stretch>
        </p:blipFill>
        <p:spPr bwMode="auto">
          <a:xfrm>
            <a:off x="7286382" y="3700992"/>
            <a:ext cx="904303" cy="895349"/>
          </a:xfrm>
          <a:prstGeom prst="rect">
            <a:avLst/>
          </a:prstGeom>
          <a:noFill/>
        </p:spPr>
      </p:pic>
      <p:pic>
        <p:nvPicPr>
          <p:cNvPr id="17416" name="Picture 8" descr="http://www.pc.cc.ca.us/09Fall/Word2007Logo.png"/>
          <p:cNvPicPr>
            <a:picLocks noChangeAspect="1" noChangeArrowheads="1"/>
          </p:cNvPicPr>
          <p:nvPr/>
        </p:nvPicPr>
        <p:blipFill>
          <a:blip r:embed="rId5"/>
          <a:srcRect/>
          <a:stretch>
            <a:fillRect/>
          </a:stretch>
        </p:blipFill>
        <p:spPr bwMode="auto">
          <a:xfrm>
            <a:off x="1154993" y="3599038"/>
            <a:ext cx="1054100" cy="1054100"/>
          </a:xfrm>
          <a:prstGeom prst="rect">
            <a:avLst/>
          </a:prstGeom>
          <a:noFill/>
        </p:spPr>
      </p:pic>
      <p:pic>
        <p:nvPicPr>
          <p:cNvPr id="17409" name="Picture 1" descr="C:\Documents and Settings\Pennie\My Documents\ESC 09 boston\Dion Hutching\Microsoft_Powerpoint.png"/>
          <p:cNvPicPr>
            <a:picLocks noChangeAspect="1" noChangeArrowheads="1"/>
          </p:cNvPicPr>
          <p:nvPr/>
        </p:nvPicPr>
        <p:blipFill>
          <a:blip r:embed="rId6"/>
          <a:srcRect/>
          <a:stretch>
            <a:fillRect/>
          </a:stretch>
        </p:blipFill>
        <p:spPr bwMode="auto">
          <a:xfrm>
            <a:off x="3213561" y="3680177"/>
            <a:ext cx="974624" cy="936978"/>
          </a:xfrm>
          <a:prstGeom prst="rect">
            <a:avLst/>
          </a:prstGeom>
          <a:noFill/>
        </p:spPr>
      </p:pic>
      <p:sp>
        <p:nvSpPr>
          <p:cNvPr id="18" name="Rectangle 17"/>
          <p:cNvSpPr/>
          <p:nvPr/>
        </p:nvSpPr>
        <p:spPr bwMode="white">
          <a:xfrm>
            <a:off x="1086367" y="5061845"/>
            <a:ext cx="1191352" cy="923330"/>
          </a:xfrm>
          <a:prstGeom prst="rect">
            <a:avLst/>
          </a:prstGeom>
        </p:spPr>
        <p:txBody>
          <a:bodyPr wrap="none">
            <a:spAutoFit/>
          </a:bodyPr>
          <a:lstStyle/>
          <a:p>
            <a:pPr algn="ctr"/>
            <a:r>
              <a:rPr lang="en-US" b="1" dirty="0" smtClean="0">
                <a:solidFill>
                  <a:schemeClr val="bg1"/>
                </a:solidFill>
                <a:latin typeface="Segoe" pitchFamily="34" charset="0"/>
              </a:rPr>
              <a:t>Word</a:t>
            </a:r>
            <a:r>
              <a:rPr lang="en-US" dirty="0" smtClean="0">
                <a:solidFill>
                  <a:schemeClr val="bg1"/>
                </a:solidFill>
                <a:latin typeface="Segoe" pitchFamily="34" charset="0"/>
              </a:rPr>
              <a:t> </a:t>
            </a:r>
            <a:br>
              <a:rPr lang="en-US" dirty="0" smtClean="0">
                <a:solidFill>
                  <a:schemeClr val="bg1"/>
                </a:solidFill>
                <a:latin typeface="Segoe" pitchFamily="34" charset="0"/>
              </a:rPr>
            </a:br>
            <a:r>
              <a:rPr lang="en-US" dirty="0" smtClean="0">
                <a:solidFill>
                  <a:schemeClr val="bg1"/>
                </a:solidFill>
                <a:latin typeface="Segoe" pitchFamily="34" charset="0"/>
              </a:rPr>
              <a:t>97-2003 </a:t>
            </a:r>
            <a:br>
              <a:rPr lang="en-US" dirty="0" smtClean="0">
                <a:solidFill>
                  <a:schemeClr val="bg1"/>
                </a:solidFill>
                <a:latin typeface="Segoe" pitchFamily="34" charset="0"/>
              </a:rPr>
            </a:br>
            <a:r>
              <a:rPr lang="en-US" dirty="0" smtClean="0">
                <a:solidFill>
                  <a:schemeClr val="bg1"/>
                </a:solidFill>
                <a:latin typeface="Segoe" pitchFamily="34" charset="0"/>
              </a:rPr>
              <a:t>and 2007 </a:t>
            </a:r>
            <a:endParaRPr lang="en-US" dirty="0">
              <a:solidFill>
                <a:schemeClr val="bg1"/>
              </a:solidFill>
              <a:latin typeface="Segoe" pitchFamily="34" charset="0"/>
            </a:endParaRPr>
          </a:p>
        </p:txBody>
      </p:sp>
      <p:sp>
        <p:nvSpPr>
          <p:cNvPr id="19" name="Rectangle 18"/>
          <p:cNvSpPr/>
          <p:nvPr/>
        </p:nvSpPr>
        <p:spPr bwMode="white">
          <a:xfrm>
            <a:off x="2954162" y="5061845"/>
            <a:ext cx="1493422" cy="923330"/>
          </a:xfrm>
          <a:prstGeom prst="rect">
            <a:avLst/>
          </a:prstGeom>
        </p:spPr>
        <p:txBody>
          <a:bodyPr wrap="none">
            <a:spAutoFit/>
          </a:bodyPr>
          <a:lstStyle/>
          <a:p>
            <a:pPr algn="ctr"/>
            <a:r>
              <a:rPr lang="en-US" b="1" dirty="0" smtClean="0">
                <a:solidFill>
                  <a:schemeClr val="bg1"/>
                </a:solidFill>
                <a:latin typeface="Segoe" pitchFamily="34" charset="0"/>
              </a:rPr>
              <a:t>PowerPoint</a:t>
            </a:r>
            <a:r>
              <a:rPr lang="en-US" dirty="0" smtClean="0">
                <a:solidFill>
                  <a:schemeClr val="bg1"/>
                </a:solidFill>
                <a:latin typeface="Segoe" pitchFamily="34" charset="0"/>
              </a:rPr>
              <a:t> </a:t>
            </a:r>
            <a:br>
              <a:rPr lang="en-US" dirty="0" smtClean="0">
                <a:solidFill>
                  <a:schemeClr val="bg1"/>
                </a:solidFill>
                <a:latin typeface="Segoe" pitchFamily="34" charset="0"/>
              </a:rPr>
            </a:br>
            <a:r>
              <a:rPr lang="en-US" dirty="0" smtClean="0">
                <a:solidFill>
                  <a:schemeClr val="bg1"/>
                </a:solidFill>
                <a:latin typeface="Segoe" pitchFamily="34" charset="0"/>
              </a:rPr>
              <a:t>97-2003 </a:t>
            </a:r>
            <a:br>
              <a:rPr lang="en-US" dirty="0" smtClean="0">
                <a:solidFill>
                  <a:schemeClr val="bg1"/>
                </a:solidFill>
                <a:latin typeface="Segoe" pitchFamily="34" charset="0"/>
              </a:rPr>
            </a:br>
            <a:r>
              <a:rPr lang="en-US" dirty="0" smtClean="0">
                <a:solidFill>
                  <a:schemeClr val="bg1"/>
                </a:solidFill>
                <a:latin typeface="Segoe" pitchFamily="34" charset="0"/>
              </a:rPr>
              <a:t>and 2007 </a:t>
            </a:r>
            <a:endParaRPr lang="en-US" dirty="0">
              <a:solidFill>
                <a:schemeClr val="bg1"/>
              </a:solidFill>
              <a:latin typeface="Segoe" pitchFamily="34" charset="0"/>
            </a:endParaRPr>
          </a:p>
        </p:txBody>
      </p:sp>
      <p:sp>
        <p:nvSpPr>
          <p:cNvPr id="20" name="Rectangle 19"/>
          <p:cNvSpPr/>
          <p:nvPr/>
        </p:nvSpPr>
        <p:spPr bwMode="white">
          <a:xfrm>
            <a:off x="5124027" y="5061845"/>
            <a:ext cx="1191352" cy="923330"/>
          </a:xfrm>
          <a:prstGeom prst="rect">
            <a:avLst/>
          </a:prstGeom>
        </p:spPr>
        <p:txBody>
          <a:bodyPr wrap="none">
            <a:spAutoFit/>
          </a:bodyPr>
          <a:lstStyle/>
          <a:p>
            <a:pPr algn="ctr"/>
            <a:r>
              <a:rPr lang="en-US" b="1" dirty="0" smtClean="0">
                <a:solidFill>
                  <a:schemeClr val="bg1"/>
                </a:solidFill>
                <a:latin typeface="Segoe" pitchFamily="34" charset="0"/>
              </a:rPr>
              <a:t>Excel</a:t>
            </a:r>
            <a:br>
              <a:rPr lang="en-US" b="1" dirty="0" smtClean="0">
                <a:solidFill>
                  <a:schemeClr val="bg1"/>
                </a:solidFill>
                <a:latin typeface="Segoe" pitchFamily="34" charset="0"/>
              </a:rPr>
            </a:br>
            <a:r>
              <a:rPr lang="en-US" dirty="0" smtClean="0">
                <a:solidFill>
                  <a:schemeClr val="bg1"/>
                </a:solidFill>
                <a:latin typeface="Segoe" pitchFamily="34" charset="0"/>
              </a:rPr>
              <a:t>97-2003 </a:t>
            </a:r>
            <a:br>
              <a:rPr lang="en-US" dirty="0" smtClean="0">
                <a:solidFill>
                  <a:schemeClr val="bg1"/>
                </a:solidFill>
                <a:latin typeface="Segoe" pitchFamily="34" charset="0"/>
              </a:rPr>
            </a:br>
            <a:r>
              <a:rPr lang="en-US" dirty="0" smtClean="0">
                <a:solidFill>
                  <a:schemeClr val="bg1"/>
                </a:solidFill>
                <a:latin typeface="Segoe" pitchFamily="34" charset="0"/>
              </a:rPr>
              <a:t>and 2007 </a:t>
            </a:r>
            <a:endParaRPr lang="en-US" dirty="0">
              <a:solidFill>
                <a:schemeClr val="bg1"/>
              </a:solidFill>
              <a:latin typeface="Segoe" pitchFamily="34" charset="0"/>
            </a:endParaRPr>
          </a:p>
        </p:txBody>
      </p:sp>
      <p:sp>
        <p:nvSpPr>
          <p:cNvPr id="21" name="Rectangle 20"/>
          <p:cNvSpPr/>
          <p:nvPr/>
        </p:nvSpPr>
        <p:spPr bwMode="white">
          <a:xfrm>
            <a:off x="7041868" y="5061845"/>
            <a:ext cx="1393330" cy="369332"/>
          </a:xfrm>
          <a:prstGeom prst="rect">
            <a:avLst/>
          </a:prstGeom>
        </p:spPr>
        <p:txBody>
          <a:bodyPr wrap="none">
            <a:spAutoFit/>
          </a:bodyPr>
          <a:lstStyle/>
          <a:p>
            <a:pPr algn="ctr"/>
            <a:r>
              <a:rPr lang="en-US" b="1" dirty="0" smtClean="0">
                <a:solidFill>
                  <a:schemeClr val="bg1"/>
                </a:solidFill>
                <a:latin typeface="Segoe" pitchFamily="34" charset="0"/>
              </a:rPr>
              <a:t>Adobe PDF</a:t>
            </a:r>
            <a:endParaRPr lang="en-US" b="1" dirty="0">
              <a:solidFill>
                <a:schemeClr val="bg1"/>
              </a:solidFill>
              <a:latin typeface="Segoe" pitchFamily="34" charset="0"/>
            </a:endParaRPr>
          </a:p>
        </p:txBody>
      </p:sp>
    </p:spTree>
    <p:extLst>
      <p:ext uri="{BB962C8B-B14F-4D97-AF65-F5344CB8AC3E}">
        <p14:creationId xmlns:p14="http://schemas.microsoft.com/office/powerpoint/2007/7/12/main" xmlns="" val="906772067"/>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bwMode="auto">
          <a:noFill/>
        </p:spPr>
        <p:txBody>
          <a:bodyPr wrap="square" numCol="1" anchorCtr="0" compatLnSpc="1">
            <a:prstTxWarp prst="textNoShape">
              <a:avLst/>
            </a:prstTxWarp>
          </a:bodyPr>
          <a:lstStyle/>
          <a:p>
            <a:pPr eaLnBrk="1" hangingPunct="1"/>
            <a:r>
              <a:rPr lang="en-US" dirty="0" smtClean="0"/>
              <a:t>Office &amp; PDF Viewers</a:t>
            </a:r>
          </a:p>
        </p:txBody>
      </p:sp>
      <p:sp>
        <p:nvSpPr>
          <p:cNvPr id="22531" name="Rectangle 3"/>
          <p:cNvSpPr>
            <a:spLocks noGrp="1"/>
          </p:cNvSpPr>
          <p:nvPr>
            <p:ph idx="1"/>
          </p:nvPr>
        </p:nvSpPr>
        <p:spPr/>
        <p:txBody>
          <a:bodyPr/>
          <a:lstStyle/>
          <a:p>
            <a:r>
              <a:rPr lang="zh-CN" altLang="en-US" sz="2800" dirty="0" smtClean="0"/>
              <a:t>可以用</a:t>
            </a:r>
            <a:r>
              <a:rPr lang="en-US" altLang="zh-CN" sz="2800" dirty="0" smtClean="0"/>
              <a:t>TAB</a:t>
            </a:r>
            <a:r>
              <a:rPr lang="zh-CN" altLang="en-US" sz="2800" dirty="0" smtClean="0"/>
              <a:t>的方式支持多个文件</a:t>
            </a:r>
            <a:endParaRPr lang="en-US" sz="2800" dirty="0" smtClean="0"/>
          </a:p>
          <a:p>
            <a:r>
              <a:rPr lang="zh-CN" altLang="en-US" sz="2800" dirty="0" smtClean="0"/>
              <a:t>支持全屏模式</a:t>
            </a:r>
            <a:endParaRPr lang="en-US" sz="2800" dirty="0" smtClean="0"/>
          </a:p>
          <a:p>
            <a:r>
              <a:rPr lang="zh-CN" altLang="en-US" sz="2800" dirty="0" smtClean="0"/>
              <a:t>导航和缩放的工具栏</a:t>
            </a:r>
            <a:endParaRPr lang="en-US" sz="2800" dirty="0" smtClean="0"/>
          </a:p>
          <a:p>
            <a:r>
              <a:rPr lang="zh-CN" altLang="en-US" sz="2800" dirty="0" smtClean="0"/>
              <a:t>支持书签</a:t>
            </a:r>
            <a:endParaRPr lang="en-US" sz="2800" dirty="0" smtClean="0"/>
          </a:p>
          <a:p>
            <a:r>
              <a:rPr lang="zh-CN" altLang="en-US" sz="2800" dirty="0" smtClean="0"/>
              <a:t>支持</a:t>
            </a:r>
            <a:r>
              <a:rPr lang="en-US" altLang="zh-CN" sz="2800" dirty="0" smtClean="0"/>
              <a:t>PB</a:t>
            </a:r>
            <a:r>
              <a:rPr lang="zh-CN" altLang="en-US" sz="2800" dirty="0" smtClean="0"/>
              <a:t>所支持的语言</a:t>
            </a:r>
            <a:endParaRPr lang="en-US" sz="2800" dirty="0" smtClean="0"/>
          </a:p>
          <a:p>
            <a:r>
              <a:rPr lang="zh-CN" altLang="en-US" sz="2800" dirty="0" smtClean="0"/>
              <a:t>包含</a:t>
            </a:r>
            <a:r>
              <a:rPr lang="en-US" altLang="zh-CN" sz="2800" dirty="0" smtClean="0"/>
              <a:t>PDF</a:t>
            </a:r>
            <a:r>
              <a:rPr lang="zh-CN" altLang="en-US" sz="2800" dirty="0" smtClean="0"/>
              <a:t>所需的支持文件</a:t>
            </a:r>
            <a:r>
              <a:rPr lang="en-US" sz="2800" dirty="0" smtClean="0"/>
              <a:t> (</a:t>
            </a:r>
            <a:r>
              <a:rPr lang="zh-CN" altLang="en-US" sz="2800" dirty="0" smtClean="0"/>
              <a:t>中文，日文和韩文）</a:t>
            </a:r>
            <a:endParaRPr lang="en-US" sz="2400" dirty="0" smtClean="0"/>
          </a:p>
        </p:txBody>
      </p:sp>
      <p:sp>
        <p:nvSpPr>
          <p:cNvPr id="8" name="Rectangle 7"/>
          <p:cNvSpPr/>
          <p:nvPr/>
        </p:nvSpPr>
        <p:spPr>
          <a:xfrm>
            <a:off x="0" y="6572272"/>
            <a:ext cx="9144000" cy="261610"/>
          </a:xfrm>
          <a:prstGeom prst="rect">
            <a:avLst/>
          </a:prstGeom>
        </p:spPr>
        <p:txBody>
          <a:bodyPr wrap="square">
            <a:spAutoFit/>
          </a:bodyPr>
          <a:lstStyle/>
          <a:p>
            <a:pPr algn="ctr">
              <a:defRPr/>
            </a:pPr>
            <a:r>
              <a:rPr lang="en-US" sz="1100" dirty="0" smtClean="0"/>
              <a:t>Microsoft Confidential – NDA Only</a:t>
            </a:r>
            <a:endParaRPr lang="en-US" sz="1100" dirty="0"/>
          </a:p>
        </p:txBody>
      </p:sp>
      <p:sp>
        <p:nvSpPr>
          <p:cNvPr id="9" name="Slide Number Placeholder 3"/>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A8882A3F-FFB2-4216-8AFF-E0AF00540A60}"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07/7/12/main" xmlns="" val="2564182641"/>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BSP</a:t>
            </a:r>
            <a:r>
              <a:rPr lang="zh-CN" altLang="en-US" dirty="0" smtClean="0"/>
              <a:t>的变化</a:t>
            </a:r>
            <a:endParaRPr lang="en-US" dirty="0"/>
          </a:p>
        </p:txBody>
      </p:sp>
      <p:sp>
        <p:nvSpPr>
          <p:cNvPr id="3" name="Content Placeholder 2"/>
          <p:cNvSpPr>
            <a:spLocks noGrp="1"/>
          </p:cNvSpPr>
          <p:nvPr>
            <p:ph idx="1"/>
          </p:nvPr>
        </p:nvSpPr>
        <p:spPr/>
        <p:txBody>
          <a:bodyPr>
            <a:normAutofit/>
          </a:bodyPr>
          <a:lstStyle/>
          <a:p>
            <a:r>
              <a:rPr lang="en-US" sz="2800" dirty="0" smtClean="0"/>
              <a:t>R3</a:t>
            </a:r>
            <a:r>
              <a:rPr lang="zh-CN" altLang="en-US" sz="2800" dirty="0" smtClean="0"/>
              <a:t>的</a:t>
            </a:r>
            <a:r>
              <a:rPr lang="en-US" altLang="zh-CN" sz="2800" dirty="0" smtClean="0"/>
              <a:t>BSP</a:t>
            </a:r>
            <a:r>
              <a:rPr lang="zh-CN" altLang="en-US" sz="2800" dirty="0" smtClean="0"/>
              <a:t>相对于</a:t>
            </a:r>
            <a:r>
              <a:rPr lang="en-US" altLang="zh-CN" sz="2800" dirty="0" smtClean="0"/>
              <a:t>CE</a:t>
            </a:r>
            <a:r>
              <a:rPr lang="zh-CN" altLang="en-US" sz="2800" dirty="0" smtClean="0"/>
              <a:t> </a:t>
            </a:r>
            <a:r>
              <a:rPr lang="en-US" altLang="zh-CN" sz="2800" dirty="0" smtClean="0"/>
              <a:t>6.0</a:t>
            </a:r>
            <a:r>
              <a:rPr lang="zh-CN" altLang="en-US" sz="2800" dirty="0" smtClean="0"/>
              <a:t>以及</a:t>
            </a:r>
            <a:r>
              <a:rPr lang="en-US" altLang="zh-CN" sz="2800" dirty="0" smtClean="0"/>
              <a:t>R2</a:t>
            </a:r>
            <a:r>
              <a:rPr lang="zh-CN" altLang="en-US" sz="2800" dirty="0" smtClean="0"/>
              <a:t>没有变化</a:t>
            </a:r>
            <a:endParaRPr lang="en-US" sz="2800" dirty="0" smtClean="0"/>
          </a:p>
          <a:p>
            <a:endParaRPr lang="en-US" sz="2800" dirty="0" smtClean="0"/>
          </a:p>
          <a:p>
            <a:r>
              <a:rPr lang="zh-CN" altLang="en-US" sz="2800" dirty="0" smtClean="0"/>
              <a:t>需要加入对</a:t>
            </a:r>
            <a:r>
              <a:rPr lang="en-US" altLang="zh-CN" sz="2800" dirty="0" smtClean="0"/>
              <a:t>Silverlight</a:t>
            </a:r>
            <a:r>
              <a:rPr lang="zh-CN" altLang="en-US" sz="2800" dirty="0" smtClean="0"/>
              <a:t>和嵌入式</a:t>
            </a:r>
            <a:r>
              <a:rPr lang="en-US" altLang="zh-CN" sz="2800" dirty="0" smtClean="0"/>
              <a:t>IE</a:t>
            </a:r>
            <a:r>
              <a:rPr lang="zh-CN" altLang="en-US" sz="2800" dirty="0" smtClean="0"/>
              <a:t> </a:t>
            </a:r>
            <a:r>
              <a:rPr lang="en-US" altLang="zh-CN" sz="2800" dirty="0" smtClean="0"/>
              <a:t>Tile</a:t>
            </a:r>
            <a:r>
              <a:rPr lang="zh-CN" altLang="en-US" sz="2800" dirty="0" smtClean="0"/>
              <a:t>引擎所需的</a:t>
            </a:r>
            <a:r>
              <a:rPr lang="en-US" sz="2800" dirty="0" smtClean="0"/>
              <a:t>Render Plug-ins</a:t>
            </a:r>
            <a:r>
              <a:rPr lang="zh-CN" altLang="en-US" sz="2800" dirty="0" smtClean="0"/>
              <a:t>的支持，使得以上两项技术可以利用</a:t>
            </a:r>
            <a:r>
              <a:rPr lang="en-US" altLang="zh-CN" sz="2800" dirty="0" smtClean="0"/>
              <a:t>OpenGL</a:t>
            </a:r>
            <a:r>
              <a:rPr lang="zh-CN" altLang="en-US" sz="2800" dirty="0" smtClean="0"/>
              <a:t>和其他硬件加速的库</a:t>
            </a:r>
            <a:endParaRPr lang="en-US" sz="2800" dirty="0" smtClean="0"/>
          </a:p>
          <a:p>
            <a:pPr lvl="1"/>
            <a:endParaRPr lang="en-US" dirty="0"/>
          </a:p>
        </p:txBody>
      </p:sp>
      <p:sp>
        <p:nvSpPr>
          <p:cNvPr id="5" name="Rectangle 4"/>
          <p:cNvSpPr/>
          <p:nvPr/>
        </p:nvSpPr>
        <p:spPr>
          <a:xfrm>
            <a:off x="0" y="6572272"/>
            <a:ext cx="9144000" cy="261610"/>
          </a:xfrm>
          <a:prstGeom prst="rect">
            <a:avLst/>
          </a:prstGeom>
        </p:spPr>
        <p:txBody>
          <a:bodyPr wrap="square">
            <a:spAutoFit/>
          </a:bodyPr>
          <a:lstStyle/>
          <a:p>
            <a:pPr algn="ctr">
              <a:defRPr/>
            </a:pPr>
            <a:r>
              <a:rPr lang="en-US" sz="1100" dirty="0" smtClean="0"/>
              <a:t>Microsoft Confidential – NDA Only</a:t>
            </a:r>
            <a:endParaRPr lang="en-US" sz="1100" dirty="0"/>
          </a:p>
        </p:txBody>
      </p:sp>
      <p:sp>
        <p:nvSpPr>
          <p:cNvPr id="6" name="Slide Number Placeholder 3"/>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A8882A3F-FFB2-4216-8AFF-E0AF00540A60}"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07/7/12/main" xmlns="" val="3795350397"/>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74" name="Rectangle 73"/>
          <p:cNvSpPr/>
          <p:nvPr/>
        </p:nvSpPr>
        <p:spPr>
          <a:xfrm>
            <a:off x="0" y="1794933"/>
            <a:ext cx="9144000" cy="474134"/>
          </a:xfrm>
          <a:prstGeom prst="rect">
            <a:avLst/>
          </a:prstGeom>
          <a:gradFill flip="none" rotWithShape="1">
            <a:gsLst>
              <a:gs pos="0">
                <a:schemeClr val="tx2">
                  <a:shade val="30000"/>
                  <a:satMod val="115000"/>
                  <a:alpha val="0"/>
                </a:schemeClr>
              </a:gs>
              <a:gs pos="50000">
                <a:schemeClr val="bg1">
                  <a:alpha val="50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0" y="2381788"/>
            <a:ext cx="9144000" cy="474134"/>
          </a:xfrm>
          <a:prstGeom prst="rect">
            <a:avLst/>
          </a:prstGeom>
          <a:gradFill flip="none" rotWithShape="1">
            <a:gsLst>
              <a:gs pos="0">
                <a:schemeClr val="tx2">
                  <a:shade val="30000"/>
                  <a:satMod val="115000"/>
                  <a:alpha val="0"/>
                </a:schemeClr>
              </a:gs>
              <a:gs pos="50000">
                <a:schemeClr val="bg1">
                  <a:alpha val="50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0" y="2968643"/>
            <a:ext cx="9144000" cy="474134"/>
          </a:xfrm>
          <a:prstGeom prst="rect">
            <a:avLst/>
          </a:prstGeom>
          <a:gradFill flip="none" rotWithShape="1">
            <a:gsLst>
              <a:gs pos="0">
                <a:schemeClr val="tx2">
                  <a:shade val="30000"/>
                  <a:satMod val="115000"/>
                  <a:alpha val="0"/>
                </a:schemeClr>
              </a:gs>
              <a:gs pos="50000">
                <a:schemeClr val="bg1">
                  <a:alpha val="50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0" y="3555498"/>
            <a:ext cx="9144000" cy="474134"/>
          </a:xfrm>
          <a:prstGeom prst="rect">
            <a:avLst/>
          </a:prstGeom>
          <a:gradFill flip="none" rotWithShape="1">
            <a:gsLst>
              <a:gs pos="0">
                <a:schemeClr val="tx2">
                  <a:shade val="30000"/>
                  <a:satMod val="115000"/>
                  <a:alpha val="0"/>
                </a:schemeClr>
              </a:gs>
              <a:gs pos="50000">
                <a:schemeClr val="bg1">
                  <a:alpha val="50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0" y="4142353"/>
            <a:ext cx="9144000" cy="474134"/>
          </a:xfrm>
          <a:prstGeom prst="rect">
            <a:avLst/>
          </a:prstGeom>
          <a:gradFill flip="none" rotWithShape="1">
            <a:gsLst>
              <a:gs pos="0">
                <a:schemeClr val="tx2">
                  <a:shade val="30000"/>
                  <a:satMod val="115000"/>
                  <a:alpha val="0"/>
                </a:schemeClr>
              </a:gs>
              <a:gs pos="50000">
                <a:schemeClr val="bg1">
                  <a:alpha val="50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4729208"/>
            <a:ext cx="9144000" cy="474134"/>
          </a:xfrm>
          <a:prstGeom prst="rect">
            <a:avLst/>
          </a:prstGeom>
          <a:gradFill flip="none" rotWithShape="1">
            <a:gsLst>
              <a:gs pos="0">
                <a:schemeClr val="tx2">
                  <a:shade val="30000"/>
                  <a:satMod val="115000"/>
                  <a:alpha val="0"/>
                </a:schemeClr>
              </a:gs>
              <a:gs pos="50000">
                <a:schemeClr val="bg1">
                  <a:alpha val="50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0" y="5316063"/>
            <a:ext cx="9144000" cy="474134"/>
          </a:xfrm>
          <a:prstGeom prst="rect">
            <a:avLst/>
          </a:prstGeom>
          <a:gradFill flip="none" rotWithShape="1">
            <a:gsLst>
              <a:gs pos="0">
                <a:schemeClr val="tx2">
                  <a:shade val="30000"/>
                  <a:satMod val="115000"/>
                  <a:alpha val="0"/>
                </a:schemeClr>
              </a:gs>
              <a:gs pos="50000">
                <a:schemeClr val="bg1">
                  <a:alpha val="50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0" y="5902915"/>
            <a:ext cx="9144000" cy="474134"/>
          </a:xfrm>
          <a:prstGeom prst="rect">
            <a:avLst/>
          </a:prstGeom>
          <a:gradFill flip="none" rotWithShape="1">
            <a:gsLst>
              <a:gs pos="0">
                <a:schemeClr val="tx2">
                  <a:shade val="30000"/>
                  <a:satMod val="115000"/>
                  <a:alpha val="0"/>
                </a:schemeClr>
              </a:gs>
              <a:gs pos="50000">
                <a:schemeClr val="bg1">
                  <a:alpha val="50000"/>
                </a:schemeClr>
              </a:gs>
              <a:gs pos="10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zh-CN" altLang="en-US" dirty="0"/>
              <a:t>安装过程</a:t>
            </a:r>
            <a:endParaRPr lang="en-US" dirty="0"/>
          </a:p>
        </p:txBody>
      </p:sp>
      <p:pic>
        <p:nvPicPr>
          <p:cNvPr id="51" name="Picture 50" descr="WinEmbed-CE6-R2_h_rgb.png"/>
          <p:cNvPicPr>
            <a:picLocks noChangeAspect="1"/>
          </p:cNvPicPr>
          <p:nvPr/>
        </p:nvPicPr>
        <p:blipFill>
          <a:blip r:embed="rId3" cstate="print"/>
          <a:stretch>
            <a:fillRect/>
          </a:stretch>
        </p:blipFill>
        <p:spPr>
          <a:xfrm>
            <a:off x="1301870" y="3009909"/>
            <a:ext cx="3807178" cy="407912"/>
          </a:xfrm>
          <a:prstGeom prst="rect">
            <a:avLst/>
          </a:prstGeom>
        </p:spPr>
      </p:pic>
      <p:pic>
        <p:nvPicPr>
          <p:cNvPr id="54" name="Picture 53" descr="WinEmbed-CE6-R3_rgb.png"/>
          <p:cNvPicPr>
            <a:picLocks noChangeAspect="1"/>
          </p:cNvPicPr>
          <p:nvPr/>
        </p:nvPicPr>
        <p:blipFill>
          <a:blip r:embed="rId4" cstate="print"/>
          <a:stretch>
            <a:fillRect/>
          </a:stretch>
        </p:blipFill>
        <p:spPr>
          <a:xfrm>
            <a:off x="1301870" y="2425853"/>
            <a:ext cx="3807178" cy="407912"/>
          </a:xfrm>
          <a:prstGeom prst="rect">
            <a:avLst/>
          </a:prstGeom>
        </p:spPr>
      </p:pic>
      <p:grpSp>
        <p:nvGrpSpPr>
          <p:cNvPr id="84" name="Group 83"/>
          <p:cNvGrpSpPr/>
          <p:nvPr/>
        </p:nvGrpSpPr>
        <p:grpSpPr>
          <a:xfrm>
            <a:off x="1121248" y="4637092"/>
            <a:ext cx="4515555" cy="648929"/>
            <a:chOff x="2069515" y="4637092"/>
            <a:chExt cx="4515555" cy="648929"/>
          </a:xfrm>
        </p:grpSpPr>
        <p:pic>
          <p:nvPicPr>
            <p:cNvPr id="63" name="Content Placeholder 6" descr="VS_05_h_rgb.png"/>
            <p:cNvPicPr>
              <a:picLocks noChangeAspect="1"/>
            </p:cNvPicPr>
            <p:nvPr/>
          </p:nvPicPr>
          <p:blipFill>
            <a:blip r:embed="rId5" cstate="print"/>
            <a:stretch>
              <a:fillRect/>
            </a:stretch>
          </p:blipFill>
          <p:spPr>
            <a:xfrm>
              <a:off x="2069515" y="4637092"/>
              <a:ext cx="3168034" cy="648929"/>
            </a:xfrm>
            <a:prstGeom prst="rect">
              <a:avLst/>
            </a:prstGeom>
          </p:spPr>
        </p:pic>
        <p:sp>
          <p:nvSpPr>
            <p:cNvPr id="64" name="TextBox 63"/>
            <p:cNvSpPr txBox="1"/>
            <p:nvPr/>
          </p:nvSpPr>
          <p:spPr>
            <a:xfrm>
              <a:off x="5106954" y="4854426"/>
              <a:ext cx="1478116" cy="400110"/>
            </a:xfrm>
            <a:prstGeom prst="rect">
              <a:avLst/>
            </a:prstGeom>
            <a:noFill/>
          </p:spPr>
          <p:txBody>
            <a:bodyPr wrap="square" rtlCol="0">
              <a:spAutoFit/>
            </a:bodyPr>
            <a:lstStyle/>
            <a:p>
              <a:r>
                <a:rPr lang="en-US" sz="2000" dirty="0" smtClean="0">
                  <a:solidFill>
                    <a:srgbClr val="FF0000"/>
                  </a:solidFill>
                  <a:latin typeface="Segoe" pitchFamily="34" charset="0"/>
                </a:rPr>
                <a:t>Vista SP</a:t>
              </a:r>
            </a:p>
          </p:txBody>
        </p:sp>
      </p:grpSp>
      <p:grpSp>
        <p:nvGrpSpPr>
          <p:cNvPr id="65" name="Group 33"/>
          <p:cNvGrpSpPr/>
          <p:nvPr/>
        </p:nvGrpSpPr>
        <p:grpSpPr>
          <a:xfrm>
            <a:off x="1301870" y="3600886"/>
            <a:ext cx="4189734" cy="439655"/>
            <a:chOff x="838200" y="2717510"/>
            <a:chExt cx="4863694" cy="510378"/>
          </a:xfrm>
        </p:grpSpPr>
        <p:pic>
          <p:nvPicPr>
            <p:cNvPr id="66" name="Picture 65" descr="WinEmbed-CE6_h_rgb.png"/>
            <p:cNvPicPr>
              <a:picLocks noChangeAspect="1"/>
            </p:cNvPicPr>
            <p:nvPr/>
          </p:nvPicPr>
          <p:blipFill>
            <a:blip r:embed="rId6" cstate="print"/>
            <a:stretch>
              <a:fillRect/>
            </a:stretch>
          </p:blipFill>
          <p:spPr>
            <a:xfrm>
              <a:off x="838200" y="2717510"/>
              <a:ext cx="4078713" cy="478285"/>
            </a:xfrm>
            <a:prstGeom prst="rect">
              <a:avLst/>
            </a:prstGeom>
          </p:spPr>
        </p:pic>
        <p:sp>
          <p:nvSpPr>
            <p:cNvPr id="67" name="TextBox 66"/>
            <p:cNvSpPr txBox="1"/>
            <p:nvPr/>
          </p:nvSpPr>
          <p:spPr>
            <a:xfrm>
              <a:off x="4884515" y="2766223"/>
              <a:ext cx="817379" cy="461665"/>
            </a:xfrm>
            <a:prstGeom prst="rect">
              <a:avLst/>
            </a:prstGeom>
            <a:noFill/>
          </p:spPr>
          <p:txBody>
            <a:bodyPr wrap="square" rtlCol="0">
              <a:spAutoFit/>
            </a:bodyPr>
            <a:lstStyle/>
            <a:p>
              <a:r>
                <a:rPr lang="en-US" sz="2000" dirty="0" smtClean="0">
                  <a:solidFill>
                    <a:srgbClr val="FF0000"/>
                  </a:solidFill>
                  <a:latin typeface="Segoe" pitchFamily="34" charset="0"/>
                </a:rPr>
                <a:t>SP1</a:t>
              </a:r>
              <a:endParaRPr lang="en-US" dirty="0" smtClean="0">
                <a:solidFill>
                  <a:srgbClr val="FF0000"/>
                </a:solidFill>
                <a:latin typeface="Segoe" pitchFamily="34" charset="0"/>
              </a:endParaRPr>
            </a:p>
          </p:txBody>
        </p:sp>
      </p:grpSp>
      <p:pic>
        <p:nvPicPr>
          <p:cNvPr id="68" name="Picture 67" descr="WinEmbed-CE6_h_rgb.png"/>
          <p:cNvPicPr>
            <a:picLocks noChangeAspect="1"/>
          </p:cNvPicPr>
          <p:nvPr/>
        </p:nvPicPr>
        <p:blipFill>
          <a:blip r:embed="rId6" cstate="print"/>
          <a:stretch>
            <a:fillRect/>
          </a:stretch>
        </p:blipFill>
        <p:spPr>
          <a:xfrm>
            <a:off x="1301870" y="4171535"/>
            <a:ext cx="3478973" cy="407957"/>
          </a:xfrm>
          <a:prstGeom prst="rect">
            <a:avLst/>
          </a:prstGeom>
        </p:spPr>
      </p:pic>
      <p:sp>
        <p:nvSpPr>
          <p:cNvPr id="73" name="Down Arrow 72"/>
          <p:cNvSpPr/>
          <p:nvPr/>
        </p:nvSpPr>
        <p:spPr>
          <a:xfrm flipV="1">
            <a:off x="237065" y="1309511"/>
            <a:ext cx="982133" cy="4955822"/>
          </a:xfrm>
          <a:prstGeom prst="downArrow">
            <a:avLst/>
          </a:prstGeom>
          <a:gradFill flip="none" rotWithShape="1">
            <a:gsLst>
              <a:gs pos="0">
                <a:schemeClr val="tx2">
                  <a:shade val="30000"/>
                  <a:satMod val="115000"/>
                  <a:alpha val="0"/>
                </a:schemeClr>
              </a:gs>
              <a:gs pos="50000">
                <a:srgbClr val="00B0F0">
                  <a:alpha val="46000"/>
                </a:srgbClr>
              </a:gs>
              <a:gs pos="100000">
                <a:srgbClr val="00B0F0"/>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p:cNvGrpSpPr/>
          <p:nvPr/>
        </p:nvGrpSpPr>
        <p:grpSpPr>
          <a:xfrm>
            <a:off x="1121248" y="5229759"/>
            <a:ext cx="3809675" cy="648929"/>
            <a:chOff x="2069515" y="5229759"/>
            <a:chExt cx="3809675" cy="648929"/>
          </a:xfrm>
        </p:grpSpPr>
        <p:sp>
          <p:nvSpPr>
            <p:cNvPr id="72" name="TextBox 71"/>
            <p:cNvSpPr txBox="1"/>
            <p:nvPr/>
          </p:nvSpPr>
          <p:spPr>
            <a:xfrm>
              <a:off x="5086398" y="5451026"/>
              <a:ext cx="792792" cy="400110"/>
            </a:xfrm>
            <a:prstGeom prst="rect">
              <a:avLst/>
            </a:prstGeom>
            <a:noFill/>
          </p:spPr>
          <p:txBody>
            <a:bodyPr wrap="square" rtlCol="0">
              <a:spAutoFit/>
            </a:bodyPr>
            <a:lstStyle/>
            <a:p>
              <a:r>
                <a:rPr lang="en-US" sz="2000" dirty="0" smtClean="0">
                  <a:solidFill>
                    <a:srgbClr val="FF0000"/>
                  </a:solidFill>
                  <a:latin typeface="Segoe" pitchFamily="34" charset="0"/>
                </a:rPr>
                <a:t>SP1</a:t>
              </a:r>
            </a:p>
          </p:txBody>
        </p:sp>
        <p:pic>
          <p:nvPicPr>
            <p:cNvPr id="82" name="Content Placeholder 6" descr="VS_05_h_rgb.png"/>
            <p:cNvPicPr>
              <a:picLocks noChangeAspect="1"/>
            </p:cNvPicPr>
            <p:nvPr/>
          </p:nvPicPr>
          <p:blipFill>
            <a:blip r:embed="rId5" cstate="print"/>
            <a:stretch>
              <a:fillRect/>
            </a:stretch>
          </p:blipFill>
          <p:spPr>
            <a:xfrm>
              <a:off x="2069515" y="5229759"/>
              <a:ext cx="3168034" cy="648929"/>
            </a:xfrm>
            <a:prstGeom prst="rect">
              <a:avLst/>
            </a:prstGeom>
          </p:spPr>
        </p:pic>
      </p:grpSp>
      <p:pic>
        <p:nvPicPr>
          <p:cNvPr id="83" name="Content Placeholder 6" descr="VS_05_h_rgb.png"/>
          <p:cNvPicPr>
            <a:picLocks noChangeAspect="1"/>
          </p:cNvPicPr>
          <p:nvPr/>
        </p:nvPicPr>
        <p:blipFill>
          <a:blip r:embed="rId5" cstate="print"/>
          <a:stretch>
            <a:fillRect/>
          </a:stretch>
        </p:blipFill>
        <p:spPr>
          <a:xfrm>
            <a:off x="1121248" y="5799848"/>
            <a:ext cx="3168034" cy="648929"/>
          </a:xfrm>
          <a:prstGeom prst="rect">
            <a:avLst/>
          </a:prstGeom>
        </p:spPr>
      </p:pic>
      <p:sp>
        <p:nvSpPr>
          <p:cNvPr id="86" name="TextBox 85"/>
          <p:cNvSpPr txBox="1"/>
          <p:nvPr/>
        </p:nvSpPr>
        <p:spPr>
          <a:xfrm>
            <a:off x="1253066" y="1820334"/>
            <a:ext cx="1723549" cy="461665"/>
          </a:xfrm>
          <a:prstGeom prst="rect">
            <a:avLst/>
          </a:prstGeom>
          <a:noFill/>
        </p:spPr>
        <p:txBody>
          <a:bodyPr wrap="none" rtlCol="0">
            <a:spAutoFit/>
          </a:bodyPr>
          <a:lstStyle/>
          <a:p>
            <a:r>
              <a:rPr lang="zh-CN" altLang="en-US" sz="2400" dirty="0" smtClean="0">
                <a:latin typeface="Segoe" pitchFamily="34" charset="0"/>
              </a:rPr>
              <a:t>第三方组件</a:t>
            </a:r>
            <a:endParaRPr lang="en-US" sz="2400" dirty="0" smtClean="0">
              <a:latin typeface="Segoe" pitchFamily="34" charset="0"/>
            </a:endParaRPr>
          </a:p>
        </p:txBody>
      </p:sp>
      <p:pic>
        <p:nvPicPr>
          <p:cNvPr id="92" name="Picture 91" descr="Windows Embedded CE 6.0 box ang.png"/>
          <p:cNvPicPr>
            <a:picLocks noChangeAspect="1"/>
          </p:cNvPicPr>
          <p:nvPr/>
        </p:nvPicPr>
        <p:blipFill>
          <a:blip r:embed="rId7" cstate="print"/>
          <a:stretch>
            <a:fillRect/>
          </a:stretch>
        </p:blipFill>
        <p:spPr>
          <a:xfrm>
            <a:off x="6762045" y="1833128"/>
            <a:ext cx="415359" cy="397744"/>
          </a:xfrm>
          <a:prstGeom prst="rect">
            <a:avLst/>
          </a:prstGeom>
        </p:spPr>
      </p:pic>
      <p:pic>
        <p:nvPicPr>
          <p:cNvPr id="93" name="Picture 92" descr="Windows Embedded CE 6.0 box ang.png"/>
          <p:cNvPicPr>
            <a:picLocks noChangeAspect="1"/>
          </p:cNvPicPr>
          <p:nvPr/>
        </p:nvPicPr>
        <p:blipFill>
          <a:blip r:embed="rId7" cstate="print"/>
          <a:stretch>
            <a:fillRect/>
          </a:stretch>
        </p:blipFill>
        <p:spPr>
          <a:xfrm>
            <a:off x="6762045" y="2419983"/>
            <a:ext cx="415359" cy="397744"/>
          </a:xfrm>
          <a:prstGeom prst="rect">
            <a:avLst/>
          </a:prstGeom>
        </p:spPr>
      </p:pic>
      <p:pic>
        <p:nvPicPr>
          <p:cNvPr id="94" name="Picture 93" descr="Windows Embedded CE 6.0 box ang.png"/>
          <p:cNvPicPr>
            <a:picLocks noChangeAspect="1"/>
          </p:cNvPicPr>
          <p:nvPr/>
        </p:nvPicPr>
        <p:blipFill>
          <a:blip r:embed="rId7" cstate="print"/>
          <a:stretch>
            <a:fillRect/>
          </a:stretch>
        </p:blipFill>
        <p:spPr>
          <a:xfrm>
            <a:off x="6762045" y="3006838"/>
            <a:ext cx="415359" cy="397744"/>
          </a:xfrm>
          <a:prstGeom prst="rect">
            <a:avLst/>
          </a:prstGeom>
        </p:spPr>
      </p:pic>
      <p:pic>
        <p:nvPicPr>
          <p:cNvPr id="95" name="Picture 94" descr="Windows Embedded CE 6.0 box ang.png"/>
          <p:cNvPicPr>
            <a:picLocks noChangeAspect="1"/>
          </p:cNvPicPr>
          <p:nvPr/>
        </p:nvPicPr>
        <p:blipFill>
          <a:blip r:embed="rId7" cstate="print"/>
          <a:stretch>
            <a:fillRect/>
          </a:stretch>
        </p:blipFill>
        <p:spPr>
          <a:xfrm>
            <a:off x="6762045" y="3593693"/>
            <a:ext cx="415359" cy="397744"/>
          </a:xfrm>
          <a:prstGeom prst="rect">
            <a:avLst/>
          </a:prstGeom>
        </p:spPr>
      </p:pic>
      <p:pic>
        <p:nvPicPr>
          <p:cNvPr id="96" name="Picture 95" descr="Windows Embedded CE 6.0 box ang.png"/>
          <p:cNvPicPr>
            <a:picLocks noChangeAspect="1"/>
          </p:cNvPicPr>
          <p:nvPr/>
        </p:nvPicPr>
        <p:blipFill>
          <a:blip r:embed="rId7" cstate="print"/>
          <a:stretch>
            <a:fillRect/>
          </a:stretch>
        </p:blipFill>
        <p:spPr>
          <a:xfrm>
            <a:off x="6762045" y="4180548"/>
            <a:ext cx="415359" cy="397744"/>
          </a:xfrm>
          <a:prstGeom prst="rect">
            <a:avLst/>
          </a:prstGeom>
        </p:spPr>
      </p:pic>
      <p:pic>
        <p:nvPicPr>
          <p:cNvPr id="97" name="Picture 96" descr="Windows Embedded CE 6.0 box ang.png"/>
          <p:cNvPicPr>
            <a:picLocks noChangeAspect="1"/>
          </p:cNvPicPr>
          <p:nvPr/>
        </p:nvPicPr>
        <p:blipFill>
          <a:blip r:embed="rId7" cstate="print"/>
          <a:stretch>
            <a:fillRect/>
          </a:stretch>
        </p:blipFill>
        <p:spPr>
          <a:xfrm>
            <a:off x="6762045" y="5941110"/>
            <a:ext cx="415359" cy="397744"/>
          </a:xfrm>
          <a:prstGeom prst="rect">
            <a:avLst/>
          </a:prstGeom>
        </p:spPr>
      </p:pic>
      <p:grpSp>
        <p:nvGrpSpPr>
          <p:cNvPr id="101" name="Group 100"/>
          <p:cNvGrpSpPr/>
          <p:nvPr/>
        </p:nvGrpSpPr>
        <p:grpSpPr>
          <a:xfrm>
            <a:off x="7848715" y="1802245"/>
            <a:ext cx="527640" cy="444245"/>
            <a:chOff x="7577781" y="1802245"/>
            <a:chExt cx="527640" cy="444245"/>
          </a:xfrm>
        </p:grpSpPr>
        <p:pic>
          <p:nvPicPr>
            <p:cNvPr id="99" name="Picture 2" descr="C:\Documents and Settings\Pennie\My Documents\ACERDATA (D)\Pennie's documents\MS Image\Shapes and Graphics\Internet Cloud\cloud illustration icon.png"/>
            <p:cNvPicPr>
              <a:picLocks noChangeAspect="1" noChangeArrowheads="1"/>
            </p:cNvPicPr>
            <p:nvPr/>
          </p:nvPicPr>
          <p:blipFill>
            <a:blip r:embed="rId8" cstate="print"/>
            <a:srcRect/>
            <a:stretch>
              <a:fillRect/>
            </a:stretch>
          </p:blipFill>
          <p:spPr bwMode="auto">
            <a:xfrm>
              <a:off x="7586132" y="1802245"/>
              <a:ext cx="519289" cy="361350"/>
            </a:xfrm>
            <a:prstGeom prst="rect">
              <a:avLst/>
            </a:prstGeom>
            <a:noFill/>
          </p:spPr>
        </p:pic>
        <p:pic>
          <p:nvPicPr>
            <p:cNvPr id="138242" name="Picture 2" descr="C:\Documents and Settings\Pennie\My Documents\ACERDATA (D)\Pennie's documents\MS Image\Shapes and Graphics\Windows_Vista_Icons_ for_Marketing_use\DownloadArrow.png"/>
            <p:cNvPicPr>
              <a:picLocks noChangeAspect="1" noChangeArrowheads="1"/>
            </p:cNvPicPr>
            <p:nvPr/>
          </p:nvPicPr>
          <p:blipFill>
            <a:blip r:embed="rId9" cstate="print"/>
            <a:srcRect/>
            <a:stretch>
              <a:fillRect/>
            </a:stretch>
          </p:blipFill>
          <p:spPr bwMode="auto">
            <a:xfrm>
              <a:off x="7577781" y="1926176"/>
              <a:ext cx="279288" cy="320314"/>
            </a:xfrm>
            <a:prstGeom prst="rect">
              <a:avLst/>
            </a:prstGeom>
            <a:noFill/>
          </p:spPr>
        </p:pic>
      </p:grpSp>
      <p:grpSp>
        <p:nvGrpSpPr>
          <p:cNvPr id="102" name="Group 101"/>
          <p:cNvGrpSpPr/>
          <p:nvPr/>
        </p:nvGrpSpPr>
        <p:grpSpPr>
          <a:xfrm>
            <a:off x="7848715" y="2388461"/>
            <a:ext cx="527640" cy="444245"/>
            <a:chOff x="7577781" y="1802245"/>
            <a:chExt cx="527640" cy="444245"/>
          </a:xfrm>
        </p:grpSpPr>
        <p:pic>
          <p:nvPicPr>
            <p:cNvPr id="103" name="Picture 2" descr="C:\Documents and Settings\Pennie\My Documents\ACERDATA (D)\Pennie's documents\MS Image\Shapes and Graphics\Internet Cloud\cloud illustration icon.png"/>
            <p:cNvPicPr>
              <a:picLocks noChangeAspect="1" noChangeArrowheads="1"/>
            </p:cNvPicPr>
            <p:nvPr/>
          </p:nvPicPr>
          <p:blipFill>
            <a:blip r:embed="rId8" cstate="print"/>
            <a:srcRect/>
            <a:stretch>
              <a:fillRect/>
            </a:stretch>
          </p:blipFill>
          <p:spPr bwMode="auto">
            <a:xfrm>
              <a:off x="7586132" y="1802245"/>
              <a:ext cx="519289" cy="361350"/>
            </a:xfrm>
            <a:prstGeom prst="rect">
              <a:avLst/>
            </a:prstGeom>
            <a:noFill/>
          </p:spPr>
        </p:pic>
        <p:pic>
          <p:nvPicPr>
            <p:cNvPr id="104" name="Picture 2" descr="C:\Documents and Settings\Pennie\My Documents\ACERDATA (D)\Pennie's documents\MS Image\Shapes and Graphics\Windows_Vista_Icons_ for_Marketing_use\DownloadArrow.png"/>
            <p:cNvPicPr>
              <a:picLocks noChangeAspect="1" noChangeArrowheads="1"/>
            </p:cNvPicPr>
            <p:nvPr/>
          </p:nvPicPr>
          <p:blipFill>
            <a:blip r:embed="rId9" cstate="print"/>
            <a:srcRect/>
            <a:stretch>
              <a:fillRect/>
            </a:stretch>
          </p:blipFill>
          <p:spPr bwMode="auto">
            <a:xfrm>
              <a:off x="7577781" y="1926176"/>
              <a:ext cx="279288" cy="320314"/>
            </a:xfrm>
            <a:prstGeom prst="rect">
              <a:avLst/>
            </a:prstGeom>
            <a:noFill/>
          </p:spPr>
        </p:pic>
      </p:grpSp>
      <p:grpSp>
        <p:nvGrpSpPr>
          <p:cNvPr id="105" name="Group 104"/>
          <p:cNvGrpSpPr/>
          <p:nvPr/>
        </p:nvGrpSpPr>
        <p:grpSpPr>
          <a:xfrm>
            <a:off x="7848715" y="2974677"/>
            <a:ext cx="527640" cy="444245"/>
            <a:chOff x="7577781" y="1802245"/>
            <a:chExt cx="527640" cy="444245"/>
          </a:xfrm>
        </p:grpSpPr>
        <p:pic>
          <p:nvPicPr>
            <p:cNvPr id="106" name="Picture 2" descr="C:\Documents and Settings\Pennie\My Documents\ACERDATA (D)\Pennie's documents\MS Image\Shapes and Graphics\Internet Cloud\cloud illustration icon.png"/>
            <p:cNvPicPr>
              <a:picLocks noChangeAspect="1" noChangeArrowheads="1"/>
            </p:cNvPicPr>
            <p:nvPr/>
          </p:nvPicPr>
          <p:blipFill>
            <a:blip r:embed="rId8" cstate="print"/>
            <a:srcRect/>
            <a:stretch>
              <a:fillRect/>
            </a:stretch>
          </p:blipFill>
          <p:spPr bwMode="auto">
            <a:xfrm>
              <a:off x="7586132" y="1802245"/>
              <a:ext cx="519289" cy="361350"/>
            </a:xfrm>
            <a:prstGeom prst="rect">
              <a:avLst/>
            </a:prstGeom>
            <a:noFill/>
          </p:spPr>
        </p:pic>
        <p:pic>
          <p:nvPicPr>
            <p:cNvPr id="107" name="Picture 2" descr="C:\Documents and Settings\Pennie\My Documents\ACERDATA (D)\Pennie's documents\MS Image\Shapes and Graphics\Windows_Vista_Icons_ for_Marketing_use\DownloadArrow.png"/>
            <p:cNvPicPr>
              <a:picLocks noChangeAspect="1" noChangeArrowheads="1"/>
            </p:cNvPicPr>
            <p:nvPr/>
          </p:nvPicPr>
          <p:blipFill>
            <a:blip r:embed="rId9" cstate="print"/>
            <a:srcRect/>
            <a:stretch>
              <a:fillRect/>
            </a:stretch>
          </p:blipFill>
          <p:spPr bwMode="auto">
            <a:xfrm>
              <a:off x="7577781" y="1926176"/>
              <a:ext cx="279288" cy="320314"/>
            </a:xfrm>
            <a:prstGeom prst="rect">
              <a:avLst/>
            </a:prstGeom>
            <a:noFill/>
          </p:spPr>
        </p:pic>
      </p:grpSp>
      <p:grpSp>
        <p:nvGrpSpPr>
          <p:cNvPr id="108" name="Group 107"/>
          <p:cNvGrpSpPr/>
          <p:nvPr/>
        </p:nvGrpSpPr>
        <p:grpSpPr>
          <a:xfrm>
            <a:off x="7848715" y="3560893"/>
            <a:ext cx="527640" cy="444245"/>
            <a:chOff x="7577781" y="1802245"/>
            <a:chExt cx="527640" cy="444245"/>
          </a:xfrm>
        </p:grpSpPr>
        <p:pic>
          <p:nvPicPr>
            <p:cNvPr id="109" name="Picture 2" descr="C:\Documents and Settings\Pennie\My Documents\ACERDATA (D)\Pennie's documents\MS Image\Shapes and Graphics\Internet Cloud\cloud illustration icon.png"/>
            <p:cNvPicPr>
              <a:picLocks noChangeAspect="1" noChangeArrowheads="1"/>
            </p:cNvPicPr>
            <p:nvPr/>
          </p:nvPicPr>
          <p:blipFill>
            <a:blip r:embed="rId8" cstate="print"/>
            <a:srcRect/>
            <a:stretch>
              <a:fillRect/>
            </a:stretch>
          </p:blipFill>
          <p:spPr bwMode="auto">
            <a:xfrm>
              <a:off x="7586132" y="1802245"/>
              <a:ext cx="519289" cy="361350"/>
            </a:xfrm>
            <a:prstGeom prst="rect">
              <a:avLst/>
            </a:prstGeom>
            <a:noFill/>
          </p:spPr>
        </p:pic>
        <p:pic>
          <p:nvPicPr>
            <p:cNvPr id="110" name="Picture 2" descr="C:\Documents and Settings\Pennie\My Documents\ACERDATA (D)\Pennie's documents\MS Image\Shapes and Graphics\Windows_Vista_Icons_ for_Marketing_use\DownloadArrow.png"/>
            <p:cNvPicPr>
              <a:picLocks noChangeAspect="1" noChangeArrowheads="1"/>
            </p:cNvPicPr>
            <p:nvPr/>
          </p:nvPicPr>
          <p:blipFill>
            <a:blip r:embed="rId9" cstate="print"/>
            <a:srcRect/>
            <a:stretch>
              <a:fillRect/>
            </a:stretch>
          </p:blipFill>
          <p:spPr bwMode="auto">
            <a:xfrm>
              <a:off x="7577781" y="1926176"/>
              <a:ext cx="279288" cy="320314"/>
            </a:xfrm>
            <a:prstGeom prst="rect">
              <a:avLst/>
            </a:prstGeom>
            <a:noFill/>
          </p:spPr>
        </p:pic>
      </p:grpSp>
      <p:grpSp>
        <p:nvGrpSpPr>
          <p:cNvPr id="114" name="Group 113"/>
          <p:cNvGrpSpPr/>
          <p:nvPr/>
        </p:nvGrpSpPr>
        <p:grpSpPr>
          <a:xfrm>
            <a:off x="7848715" y="4733325"/>
            <a:ext cx="527640" cy="444245"/>
            <a:chOff x="7577781" y="1802245"/>
            <a:chExt cx="527640" cy="444245"/>
          </a:xfrm>
        </p:grpSpPr>
        <p:pic>
          <p:nvPicPr>
            <p:cNvPr id="115" name="Picture 2" descr="C:\Documents and Settings\Pennie\My Documents\ACERDATA (D)\Pennie's documents\MS Image\Shapes and Graphics\Internet Cloud\cloud illustration icon.png"/>
            <p:cNvPicPr>
              <a:picLocks noChangeAspect="1" noChangeArrowheads="1"/>
            </p:cNvPicPr>
            <p:nvPr/>
          </p:nvPicPr>
          <p:blipFill>
            <a:blip r:embed="rId8" cstate="print"/>
            <a:srcRect/>
            <a:stretch>
              <a:fillRect/>
            </a:stretch>
          </p:blipFill>
          <p:spPr bwMode="auto">
            <a:xfrm>
              <a:off x="7586132" y="1802245"/>
              <a:ext cx="519289" cy="361350"/>
            </a:xfrm>
            <a:prstGeom prst="rect">
              <a:avLst/>
            </a:prstGeom>
            <a:noFill/>
          </p:spPr>
        </p:pic>
        <p:pic>
          <p:nvPicPr>
            <p:cNvPr id="116" name="Picture 2" descr="C:\Documents and Settings\Pennie\My Documents\ACERDATA (D)\Pennie's documents\MS Image\Shapes and Graphics\Windows_Vista_Icons_ for_Marketing_use\DownloadArrow.png"/>
            <p:cNvPicPr>
              <a:picLocks noChangeAspect="1" noChangeArrowheads="1"/>
            </p:cNvPicPr>
            <p:nvPr/>
          </p:nvPicPr>
          <p:blipFill>
            <a:blip r:embed="rId9" cstate="print"/>
            <a:srcRect/>
            <a:stretch>
              <a:fillRect/>
            </a:stretch>
          </p:blipFill>
          <p:spPr bwMode="auto">
            <a:xfrm>
              <a:off x="7577781" y="1926176"/>
              <a:ext cx="279288" cy="320314"/>
            </a:xfrm>
            <a:prstGeom prst="rect">
              <a:avLst/>
            </a:prstGeom>
            <a:noFill/>
          </p:spPr>
        </p:pic>
      </p:grpSp>
      <p:grpSp>
        <p:nvGrpSpPr>
          <p:cNvPr id="117" name="Group 116"/>
          <p:cNvGrpSpPr/>
          <p:nvPr/>
        </p:nvGrpSpPr>
        <p:grpSpPr>
          <a:xfrm>
            <a:off x="7848715" y="5319541"/>
            <a:ext cx="527640" cy="444245"/>
            <a:chOff x="7577781" y="1802245"/>
            <a:chExt cx="527640" cy="444245"/>
          </a:xfrm>
        </p:grpSpPr>
        <p:pic>
          <p:nvPicPr>
            <p:cNvPr id="118" name="Picture 2" descr="C:\Documents and Settings\Pennie\My Documents\ACERDATA (D)\Pennie's documents\MS Image\Shapes and Graphics\Internet Cloud\cloud illustration icon.png"/>
            <p:cNvPicPr>
              <a:picLocks noChangeAspect="1" noChangeArrowheads="1"/>
            </p:cNvPicPr>
            <p:nvPr/>
          </p:nvPicPr>
          <p:blipFill>
            <a:blip r:embed="rId8" cstate="print"/>
            <a:srcRect/>
            <a:stretch>
              <a:fillRect/>
            </a:stretch>
          </p:blipFill>
          <p:spPr bwMode="auto">
            <a:xfrm>
              <a:off x="7586132" y="1802245"/>
              <a:ext cx="519289" cy="361350"/>
            </a:xfrm>
            <a:prstGeom prst="rect">
              <a:avLst/>
            </a:prstGeom>
            <a:noFill/>
          </p:spPr>
        </p:pic>
        <p:pic>
          <p:nvPicPr>
            <p:cNvPr id="119" name="Picture 2" descr="C:\Documents and Settings\Pennie\My Documents\ACERDATA (D)\Pennie's documents\MS Image\Shapes and Graphics\Windows_Vista_Icons_ for_Marketing_use\DownloadArrow.png"/>
            <p:cNvPicPr>
              <a:picLocks noChangeAspect="1" noChangeArrowheads="1"/>
            </p:cNvPicPr>
            <p:nvPr/>
          </p:nvPicPr>
          <p:blipFill>
            <a:blip r:embed="rId9" cstate="print"/>
            <a:srcRect/>
            <a:stretch>
              <a:fillRect/>
            </a:stretch>
          </p:blipFill>
          <p:spPr bwMode="auto">
            <a:xfrm>
              <a:off x="7577781" y="1926176"/>
              <a:ext cx="279288" cy="320314"/>
            </a:xfrm>
            <a:prstGeom prst="rect">
              <a:avLst/>
            </a:prstGeom>
            <a:noFill/>
          </p:spPr>
        </p:pic>
      </p:grpSp>
      <p:sp>
        <p:nvSpPr>
          <p:cNvPr id="123" name="TextBox 122"/>
          <p:cNvSpPr txBox="1"/>
          <p:nvPr/>
        </p:nvSpPr>
        <p:spPr>
          <a:xfrm rot="16200000">
            <a:off x="245085" y="3364090"/>
            <a:ext cx="966098" cy="461665"/>
          </a:xfrm>
          <a:prstGeom prst="rect">
            <a:avLst/>
          </a:prstGeom>
          <a:noFill/>
        </p:spPr>
        <p:txBody>
          <a:bodyPr wrap="none" rtlCol="0">
            <a:spAutoFit/>
          </a:bodyPr>
          <a:lstStyle/>
          <a:p>
            <a:r>
              <a:rPr lang="en-US" sz="2400" dirty="0" smtClean="0">
                <a:solidFill>
                  <a:schemeClr val="bg1"/>
                </a:solidFill>
                <a:latin typeface="Segoe" pitchFamily="34" charset="0"/>
              </a:rPr>
              <a:t>Order</a:t>
            </a:r>
          </a:p>
        </p:txBody>
      </p:sp>
      <p:sp>
        <p:nvSpPr>
          <p:cNvPr id="124" name="TextBox 123"/>
          <p:cNvSpPr txBox="1"/>
          <p:nvPr/>
        </p:nvSpPr>
        <p:spPr>
          <a:xfrm>
            <a:off x="7145867" y="1715910"/>
            <a:ext cx="312906" cy="461665"/>
          </a:xfrm>
          <a:prstGeom prst="rect">
            <a:avLst/>
          </a:prstGeom>
          <a:noFill/>
        </p:spPr>
        <p:txBody>
          <a:bodyPr wrap="none" rtlCol="0">
            <a:spAutoFit/>
          </a:bodyPr>
          <a:lstStyle/>
          <a:p>
            <a:r>
              <a:rPr lang="en-US" sz="2400" dirty="0" smtClean="0">
                <a:solidFill>
                  <a:schemeClr val="tx2"/>
                </a:solidFill>
                <a:latin typeface="Segoe" pitchFamily="34" charset="0"/>
              </a:rPr>
              <a:t>*</a:t>
            </a:r>
          </a:p>
        </p:txBody>
      </p:sp>
    </p:spTree>
    <p:extLst>
      <p:ext uri="{BB962C8B-B14F-4D97-AF65-F5344CB8AC3E}">
        <p14:creationId xmlns:p14="http://schemas.microsoft.com/office/powerpoint/2007/7/12/main" xmlns="" val="1261002710"/>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10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1000"/>
                                        <p:tgtEl>
                                          <p:spTgt spid="94"/>
                                        </p:tgtEl>
                                      </p:cBhvr>
                                    </p:animEffect>
                                  </p:childTnLst>
                                </p:cTn>
                              </p:par>
                              <p:par>
                                <p:cTn id="14" presetID="10" presetClass="entr" presetSubtype="0" fill="hold"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1000"/>
                                        <p:tgtEl>
                                          <p:spTgt spid="10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left)">
                                      <p:cBhvr>
                                        <p:cTn id="21" dur="50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childTnLst>
                                </p:cTn>
                              </p:par>
                              <p:par>
                                <p:cTn id="25" presetID="10" presetClass="entr" presetSubtype="0"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childTnLst>
                                </p:cTn>
                              </p:par>
                              <p:par>
                                <p:cTn id="28" presetID="10" presetClass="entr" presetSubtype="0" fill="hold"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1000"/>
                                        <p:tgtEl>
                                          <p:spTgt spid="10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left)">
                                      <p:cBhvr>
                                        <p:cTn id="38" dur="500"/>
                                        <p:tgtEl>
                                          <p:spTgt spid="8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left)">
                                      <p:cBhvr>
                                        <p:cTn id="44" dur="500"/>
                                        <p:tgtEl>
                                          <p:spTgt spid="7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500"/>
                                        <p:tgtEl>
                                          <p:spTgt spid="74"/>
                                        </p:tgtEl>
                                      </p:cBhvr>
                                    </p:animEffect>
                                  </p:childTnLst>
                                </p:cTn>
                              </p:par>
                              <p:par>
                                <p:cTn id="51" presetID="10"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1000"/>
                                        <p:tgtEl>
                                          <p:spTgt spid="83"/>
                                        </p:tgtEl>
                                      </p:cBhvr>
                                    </p:animEffect>
                                  </p:childTnLst>
                                </p:cTn>
                              </p:par>
                              <p:par>
                                <p:cTn id="54" presetID="10" presetClass="entr" presetSubtype="0" fill="hold"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1000"/>
                                        <p:tgtEl>
                                          <p:spTgt spid="85"/>
                                        </p:tgtEl>
                                      </p:cBhvr>
                                    </p:animEffect>
                                  </p:childTnLst>
                                </p:cTn>
                              </p:par>
                              <p:par>
                                <p:cTn id="57" presetID="10"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1000"/>
                                        <p:tgtEl>
                                          <p:spTgt spid="84"/>
                                        </p:tgtEl>
                                      </p:cBhvr>
                                    </p:animEffect>
                                  </p:childTnLst>
                                </p:cTn>
                              </p:par>
                              <p:par>
                                <p:cTn id="60" presetID="10" presetClass="entr" presetSubtype="0" fill="hold"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childTnLst>
                                </p:cTn>
                              </p:par>
                              <p:par>
                                <p:cTn id="63" presetID="10" presetClass="entr" presetSubtype="0"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childTnLst>
                                </p:cTn>
                              </p:par>
                              <p:par>
                                <p:cTn id="69" presetID="10" presetClass="entr" presetSubtype="0" fill="hold" nodeType="with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fade">
                                      <p:cBhvr>
                                        <p:cTn id="71" dur="1000"/>
                                        <p:tgtEl>
                                          <p:spTgt spid="97"/>
                                        </p:tgtEl>
                                      </p:cBhvr>
                                    </p:animEffect>
                                  </p:childTnLst>
                                </p:cTn>
                              </p:par>
                              <p:par>
                                <p:cTn id="72" presetID="10" presetClass="entr" presetSubtype="0" fill="hold" nodeType="with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fade">
                                      <p:cBhvr>
                                        <p:cTn id="74" dur="1000"/>
                                        <p:tgtEl>
                                          <p:spTgt spid="117"/>
                                        </p:tgtEl>
                                      </p:cBhvr>
                                    </p:animEffect>
                                  </p:childTnLst>
                                </p:cTn>
                              </p:par>
                              <p:par>
                                <p:cTn id="75" presetID="10" presetClass="entr" presetSubtype="0" fill="hold" nodeType="withEffect">
                                  <p:stCondLst>
                                    <p:cond delay="0"/>
                                  </p:stCondLst>
                                  <p:childTnLst>
                                    <p:set>
                                      <p:cBhvr>
                                        <p:cTn id="76" dur="1" fill="hold">
                                          <p:stCondLst>
                                            <p:cond delay="0"/>
                                          </p:stCondLst>
                                        </p:cTn>
                                        <p:tgtEl>
                                          <p:spTgt spid="114"/>
                                        </p:tgtEl>
                                        <p:attrNameLst>
                                          <p:attrName>style.visibility</p:attrName>
                                        </p:attrNameLst>
                                      </p:cBhvr>
                                      <p:to>
                                        <p:strVal val="visible"/>
                                      </p:to>
                                    </p:set>
                                    <p:animEffect transition="in" filter="fade">
                                      <p:cBhvr>
                                        <p:cTn id="77" dur="1000"/>
                                        <p:tgtEl>
                                          <p:spTgt spid="114"/>
                                        </p:tgtEl>
                                      </p:cBhvr>
                                    </p:animEffect>
                                  </p:childTnLst>
                                </p:cTn>
                              </p:par>
                              <p:par>
                                <p:cTn id="78" presetID="10" presetClass="entr" presetSubtype="0" fill="hold"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1000"/>
                                        <p:tgtEl>
                                          <p:spTgt spid="96"/>
                                        </p:tgtEl>
                                      </p:cBhvr>
                                    </p:animEffect>
                                  </p:childTnLst>
                                </p:cTn>
                              </p:par>
                              <p:par>
                                <p:cTn id="81" presetID="10" presetClass="entr" presetSubtype="0" fill="hold" nodeType="with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1000"/>
                                        <p:tgtEl>
                                          <p:spTgt spid="95"/>
                                        </p:tgtEl>
                                      </p:cBhvr>
                                    </p:animEffect>
                                  </p:childTnLst>
                                </p:cTn>
                              </p:par>
                              <p:par>
                                <p:cTn id="84" presetID="10" presetClass="entr" presetSubtype="0" fill="hold" nodeType="with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fade">
                                      <p:cBhvr>
                                        <p:cTn id="86" dur="1000"/>
                                        <p:tgtEl>
                                          <p:spTgt spid="108"/>
                                        </p:tgtEl>
                                      </p:cBhvr>
                                    </p:animEffect>
                                  </p:childTnLst>
                                </p:cTn>
                              </p:par>
                              <p:par>
                                <p:cTn id="87" presetID="10" presetClass="entr" presetSubtype="0" fill="hold" nodeType="with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fade">
                                      <p:cBhvr>
                                        <p:cTn id="89" dur="1000"/>
                                        <p:tgtEl>
                                          <p:spTgt spid="9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4"/>
                                        </p:tgtEl>
                                        <p:attrNameLst>
                                          <p:attrName>style.visibility</p:attrName>
                                        </p:attrNameLst>
                                      </p:cBhvr>
                                      <p:to>
                                        <p:strVal val="visible"/>
                                      </p:to>
                                    </p:set>
                                    <p:animEffect transition="in" filter="fade">
                                      <p:cBhvr>
                                        <p:cTn id="92" dur="1000"/>
                                        <p:tgtEl>
                                          <p:spTgt spid="124"/>
                                        </p:tgtEl>
                                      </p:cBhvr>
                                    </p:animEffect>
                                  </p:childTnLst>
                                </p:cTn>
                              </p:par>
                              <p:par>
                                <p:cTn id="93" presetID="10" presetClass="entr" presetSubtype="0" fill="hold"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81" grpId="0" animBg="1"/>
      <p:bldP spid="86" grpId="0"/>
      <p:bldP spid="1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en-US" dirty="0"/>
          </a:p>
        </p:txBody>
      </p:sp>
      <p:sp>
        <p:nvSpPr>
          <p:cNvPr id="4" name="Rounded Rectangle 3"/>
          <p:cNvSpPr/>
          <p:nvPr/>
        </p:nvSpPr>
        <p:spPr>
          <a:xfrm>
            <a:off x="736270" y="1348367"/>
            <a:ext cx="8407730" cy="1281384"/>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smtClean="0">
                <a:effectLst>
                  <a:outerShdw blurRad="38100" dist="38100" dir="2700000" algn="tl">
                    <a:srgbClr val="000000">
                      <a:alpha val="43137"/>
                    </a:srgbClr>
                  </a:outerShdw>
                </a:effectLst>
                <a:latin typeface="Segoe" pitchFamily="34" charset="0"/>
              </a:rPr>
              <a:t>充分利用</a:t>
            </a:r>
            <a:r>
              <a:rPr lang="en-US" altLang="zh-CN" sz="2400" dirty="0" smtClean="0">
                <a:effectLst>
                  <a:outerShdw blurRad="38100" dist="38100" dir="2700000" algn="tl">
                    <a:srgbClr val="000000">
                      <a:alpha val="43137"/>
                    </a:srgbClr>
                  </a:outerShdw>
                </a:effectLst>
                <a:latin typeface="Segoe" pitchFamily="34" charset="0"/>
              </a:rPr>
              <a:t>Gesture</a:t>
            </a:r>
            <a:r>
              <a:rPr lang="zh-CN" altLang="en-US" sz="2400" dirty="0" smtClean="0">
                <a:effectLst>
                  <a:outerShdw blurRad="38100" dist="38100" dir="2700000" algn="tl">
                    <a:srgbClr val="000000">
                      <a:alpha val="43137"/>
                    </a:srgbClr>
                  </a:outerShdw>
                </a:effectLst>
                <a:latin typeface="Segoe" pitchFamily="34" charset="0"/>
              </a:rPr>
              <a:t>，物理引擎去创建一个更丰富的，个性化的用户体验</a:t>
            </a:r>
            <a:endParaRPr lang="en-US" sz="2400" dirty="0" smtClean="0">
              <a:effectLst>
                <a:outerShdw blurRad="38100" dist="38100" dir="2700000" algn="tl">
                  <a:srgbClr val="000000">
                    <a:alpha val="43137"/>
                  </a:srgbClr>
                </a:outerShdw>
              </a:effectLst>
              <a:latin typeface="Segoe" pitchFamily="34" charset="0"/>
            </a:endParaRPr>
          </a:p>
        </p:txBody>
      </p:sp>
      <p:sp>
        <p:nvSpPr>
          <p:cNvPr id="5" name="Rounded Rectangle 4"/>
          <p:cNvSpPr/>
          <p:nvPr/>
        </p:nvSpPr>
        <p:spPr>
          <a:xfrm>
            <a:off x="1343013" y="2798596"/>
            <a:ext cx="7800987" cy="1281384"/>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smtClean="0">
                <a:effectLst>
                  <a:outerShdw blurRad="38100" dist="38100" dir="2700000" algn="tl">
                    <a:srgbClr val="000000">
                      <a:alpha val="43137"/>
                    </a:srgbClr>
                  </a:outerShdw>
                </a:effectLst>
                <a:latin typeface="Segoe" pitchFamily="34" charset="0"/>
              </a:rPr>
              <a:t>利用嵌入式</a:t>
            </a:r>
            <a:r>
              <a:rPr lang="en-US" sz="2400" dirty="0" smtClean="0">
                <a:effectLst>
                  <a:outerShdw blurRad="38100" dist="38100" dir="2700000" algn="tl">
                    <a:srgbClr val="000000">
                      <a:alpha val="43137"/>
                    </a:srgbClr>
                  </a:outerShdw>
                </a:effectLst>
                <a:latin typeface="Segoe" pitchFamily="34" charset="0"/>
              </a:rPr>
              <a:t>IE</a:t>
            </a:r>
            <a:r>
              <a:rPr lang="zh-CN" altLang="en-US" sz="2400" dirty="0" smtClean="0">
                <a:effectLst>
                  <a:outerShdw blurRad="38100" dist="38100" dir="2700000" algn="tl">
                    <a:srgbClr val="000000">
                      <a:alpha val="43137"/>
                    </a:srgbClr>
                  </a:outerShdw>
                </a:effectLst>
                <a:latin typeface="Segoe" pitchFamily="34" charset="0"/>
              </a:rPr>
              <a:t>进行更好的互联网冲浪</a:t>
            </a:r>
            <a:endParaRPr lang="en-US" sz="2400" dirty="0" smtClean="0">
              <a:effectLst>
                <a:outerShdw blurRad="38100" dist="38100" dir="2700000" algn="tl">
                  <a:srgbClr val="000000">
                    <a:alpha val="43137"/>
                  </a:srgbClr>
                </a:outerShdw>
              </a:effectLst>
              <a:latin typeface="Segoe" pitchFamily="34" charset="0"/>
            </a:endParaRPr>
          </a:p>
        </p:txBody>
      </p:sp>
      <p:sp>
        <p:nvSpPr>
          <p:cNvPr id="6" name="Rounded Rectangle 5"/>
          <p:cNvSpPr/>
          <p:nvPr/>
        </p:nvSpPr>
        <p:spPr>
          <a:xfrm>
            <a:off x="1900228" y="4250172"/>
            <a:ext cx="7243772" cy="1281384"/>
          </a:xfrm>
          <a:prstGeom prst="roundRect">
            <a:avLst>
              <a:gd name="adj" fmla="val 1845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tIns="91440" rtlCol="0" anchor="ctr"/>
          <a:lstStyle/>
          <a:p>
            <a:r>
              <a:rPr lang="zh-CN" altLang="en-US" sz="2400" dirty="0">
                <a:effectLst>
                  <a:outerShdw blurRad="38100" dist="38100" dir="2700000" algn="tl">
                    <a:srgbClr val="000000">
                      <a:alpha val="43137"/>
                    </a:srgbClr>
                  </a:outerShdw>
                </a:effectLst>
                <a:latin typeface="Segoe" pitchFamily="34" charset="0"/>
              </a:rPr>
              <a:t>统一的</a:t>
            </a:r>
            <a:r>
              <a:rPr lang="en-US" altLang="zh-CN" sz="2400" dirty="0">
                <a:effectLst>
                  <a:outerShdw blurRad="38100" dist="38100" dir="2700000" algn="tl">
                    <a:srgbClr val="000000">
                      <a:alpha val="43137"/>
                    </a:srgbClr>
                  </a:outerShdw>
                </a:effectLst>
                <a:latin typeface="Segoe" pitchFamily="34" charset="0"/>
              </a:rPr>
              <a:t>API</a:t>
            </a:r>
            <a:r>
              <a:rPr lang="zh-CN" altLang="en-US" sz="2400" dirty="0">
                <a:effectLst>
                  <a:outerShdw blurRad="38100" dist="38100" dir="2700000" algn="tl">
                    <a:srgbClr val="000000">
                      <a:alpha val="43137"/>
                    </a:srgbClr>
                  </a:outerShdw>
                </a:effectLst>
                <a:latin typeface="Segoe" pitchFamily="34" charset="0"/>
              </a:rPr>
              <a:t>进行网络连接</a:t>
            </a:r>
            <a:endParaRPr lang="en-US" sz="2400" dirty="0" smtClean="0">
              <a:effectLst>
                <a:outerShdw blurRad="38100" dist="38100" dir="2700000" algn="tl">
                  <a:srgbClr val="000000">
                    <a:alpha val="43137"/>
                  </a:srgbClr>
                </a:outerShdw>
              </a:effectLst>
              <a:latin typeface="Segoe" pitchFamily="34" charset="0"/>
            </a:endParaRPr>
          </a:p>
        </p:txBody>
      </p:sp>
      <p:grpSp>
        <p:nvGrpSpPr>
          <p:cNvPr id="7" name="Group 6"/>
          <p:cNvGrpSpPr/>
          <p:nvPr/>
        </p:nvGrpSpPr>
        <p:grpSpPr>
          <a:xfrm>
            <a:off x="332507" y="1348979"/>
            <a:ext cx="1280160" cy="1280160"/>
            <a:chOff x="332507" y="1350938"/>
            <a:chExt cx="1024128" cy="1024128"/>
          </a:xfrm>
        </p:grpSpPr>
        <p:sp>
          <p:nvSpPr>
            <p:cNvPr id="8" name="Oval 7"/>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0" name="Group 9"/>
          <p:cNvGrpSpPr/>
          <p:nvPr/>
        </p:nvGrpSpPr>
        <p:grpSpPr>
          <a:xfrm>
            <a:off x="853042" y="2799208"/>
            <a:ext cx="1280160" cy="1280160"/>
            <a:chOff x="332507" y="1350938"/>
            <a:chExt cx="1024128" cy="1024128"/>
          </a:xfrm>
        </p:grpSpPr>
        <p:sp>
          <p:nvSpPr>
            <p:cNvPr id="11" name="Oval 10"/>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3" name="Group 12"/>
          <p:cNvGrpSpPr/>
          <p:nvPr/>
        </p:nvGrpSpPr>
        <p:grpSpPr>
          <a:xfrm>
            <a:off x="1373577" y="4250784"/>
            <a:ext cx="1280160" cy="1280160"/>
            <a:chOff x="332507" y="1350938"/>
            <a:chExt cx="1024128" cy="1024128"/>
          </a:xfrm>
        </p:grpSpPr>
        <p:sp>
          <p:nvSpPr>
            <p:cNvPr id="14" name="Oval 13"/>
            <p:cNvSpPr/>
            <p:nvPr/>
          </p:nvSpPr>
          <p:spPr>
            <a:xfrm>
              <a:off x="332507" y="1350938"/>
              <a:ext cx="1024128" cy="10241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bwMode="auto">
            <a:xfrm>
              <a:off x="406851" y="1425282"/>
              <a:ext cx="875440" cy="875440"/>
            </a:xfrm>
            <a:prstGeom prst="ellipse">
              <a:avLst/>
            </a:prstGeom>
            <a:gradFill flip="none" rotWithShape="1">
              <a:gsLst>
                <a:gs pos="19000">
                  <a:schemeClr val="tx2"/>
                </a:gs>
                <a:gs pos="100000">
                  <a:srgbClr val="FFFFFF">
                    <a:alpha val="0"/>
                  </a:srgb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09570" name="Picture 2" descr="C:\Documents and Settings\Pennie\My Documents\ACERDATA (D)\Pennie's documents\MS Image\Shapes and Graphics\Windows_Vista_Icons_ for_Marketing_use\IE7.png"/>
          <p:cNvPicPr>
            <a:picLocks noChangeAspect="1" noChangeArrowheads="1"/>
          </p:cNvPicPr>
          <p:nvPr/>
        </p:nvPicPr>
        <p:blipFill>
          <a:blip r:embed="rId3" cstate="print"/>
          <a:srcRect/>
          <a:stretch>
            <a:fillRect/>
          </a:stretch>
        </p:blipFill>
        <p:spPr bwMode="auto">
          <a:xfrm>
            <a:off x="1095023" y="3022600"/>
            <a:ext cx="812800" cy="812800"/>
          </a:xfrm>
          <a:prstGeom prst="rect">
            <a:avLst/>
          </a:prstGeom>
          <a:noFill/>
        </p:spPr>
      </p:pic>
      <p:pic>
        <p:nvPicPr>
          <p:cNvPr id="109571" name="Picture 3" descr="C:\Documents and Settings\Pennie\My Documents\James Pratt\Sl_v_rgb.png"/>
          <p:cNvPicPr>
            <a:picLocks noChangeAspect="1" noChangeArrowheads="1"/>
          </p:cNvPicPr>
          <p:nvPr/>
        </p:nvPicPr>
        <p:blipFill>
          <a:blip r:embed="rId4" cstate="print"/>
          <a:srcRect/>
          <a:stretch>
            <a:fillRect/>
          </a:stretch>
        </p:blipFill>
        <p:spPr bwMode="auto">
          <a:xfrm>
            <a:off x="615072" y="1535288"/>
            <a:ext cx="737609" cy="823208"/>
          </a:xfrm>
          <a:prstGeom prst="rect">
            <a:avLst/>
          </a:prstGeom>
          <a:noFill/>
        </p:spPr>
      </p:pic>
      <p:pic>
        <p:nvPicPr>
          <p:cNvPr id="109572" name="Picture 4" descr="C:\Documents and Settings\Pennie\My Documents\ACERDATA (D)\Pennie's documents\MS Image\Shapes and Graphics\circular shapes\sphere ball\molecule.png"/>
          <p:cNvPicPr>
            <a:picLocks noChangeAspect="1" noChangeArrowheads="1"/>
          </p:cNvPicPr>
          <p:nvPr/>
        </p:nvPicPr>
        <p:blipFill>
          <a:blip r:embed="rId5" cstate="print"/>
          <a:srcRect/>
          <a:stretch>
            <a:fillRect/>
          </a:stretch>
        </p:blipFill>
        <p:spPr bwMode="auto">
          <a:xfrm>
            <a:off x="1565980" y="4583289"/>
            <a:ext cx="855763" cy="722489"/>
          </a:xfrm>
          <a:prstGeom prst="rect">
            <a:avLst/>
          </a:prstGeom>
          <a:noFill/>
        </p:spPr>
      </p:pic>
    </p:spTree>
    <p:extLst>
      <p:ext uri="{BB962C8B-B14F-4D97-AF65-F5344CB8AC3E}">
        <p14:creationId xmlns:p14="http://schemas.microsoft.com/office/powerpoint/2007/7/12/main" xmlns="" val="2103972492"/>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solidFill>
                  <a:schemeClr val="accent1">
                    <a:lumMod val="60000"/>
                    <a:lumOff val="40000"/>
                  </a:schemeClr>
                </a:solidFill>
              </a:rPr>
              <a:t>Q&amp;A</a:t>
            </a:r>
            <a:endParaRPr lang="en-US" dirty="0">
              <a:solidFill>
                <a:schemeClr val="accent1">
                  <a:lumMod val="60000"/>
                  <a:lumOff val="40000"/>
                </a:schemeClr>
              </a:solidFill>
            </a:endParaRPr>
          </a:p>
        </p:txBody>
      </p:sp>
    </p:spTree>
    <p:extLst>
      <p:ext uri="{BB962C8B-B14F-4D97-AF65-F5344CB8AC3E}">
        <p14:creationId xmlns:p14="http://schemas.microsoft.com/office/powerpoint/2007/7/12/main" xmlns="" val="311907962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07/7/12/main" xmlns="" val="3323102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07/7/12/main" xmlns="" val="171697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56364" y="3253840"/>
            <a:ext cx="6828312" cy="1365661"/>
          </a:xfrm>
          <a:prstGeom prst="ellipse">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zh-CN" altLang="en-US" dirty="0"/>
              <a:t>什么是</a:t>
            </a:r>
            <a:r>
              <a:rPr smtClean="0"/>
              <a:t>CE 6.0 ?</a:t>
            </a:r>
            <a:endParaRPr lang="en-US" dirty="0"/>
          </a:p>
        </p:txBody>
      </p:sp>
      <p:sp>
        <p:nvSpPr>
          <p:cNvPr id="6" name="Rounded Rectangle 5"/>
          <p:cNvSpPr/>
          <p:nvPr/>
        </p:nvSpPr>
        <p:spPr>
          <a:xfrm>
            <a:off x="316622" y="1311393"/>
            <a:ext cx="6580888" cy="4953940"/>
          </a:xfrm>
          <a:prstGeom prst="roundRect">
            <a:avLst>
              <a:gd name="adj" fmla="val 4597"/>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nSpc>
                <a:spcPct val="80000"/>
              </a:lnSpc>
              <a:defRPr/>
            </a:pPr>
            <a:r>
              <a:rPr lang="en-US" sz="2400" dirty="0" smtClean="0">
                <a:effectLst>
                  <a:outerShdw blurRad="38100" dist="38100" dir="2700000" algn="tl">
                    <a:srgbClr val="000000">
                      <a:alpha val="43137"/>
                    </a:srgbClr>
                  </a:outerShdw>
                </a:effectLst>
                <a:latin typeface="Segoe" pitchFamily="34" charset="0"/>
              </a:rPr>
              <a:t>Windows Embedded CE 6.0</a:t>
            </a:r>
            <a:r>
              <a:rPr lang="zh-CN" altLang="en-US" sz="2400" dirty="0" smtClean="0">
                <a:effectLst>
                  <a:outerShdw blurRad="38100" dist="38100" dir="2700000" algn="tl">
                    <a:srgbClr val="000000">
                      <a:alpha val="43137"/>
                    </a:srgbClr>
                  </a:outerShdw>
                </a:effectLst>
                <a:latin typeface="Segoe" pitchFamily="34" charset="0"/>
              </a:rPr>
              <a:t>并不是</a:t>
            </a:r>
            <a:r>
              <a:rPr lang="en-US" sz="2400" b="1" dirty="0" smtClean="0">
                <a:effectLst>
                  <a:outerShdw blurRad="38100" dist="38100" dir="2700000" algn="tl">
                    <a:srgbClr val="000000">
                      <a:alpha val="43137"/>
                    </a:srgbClr>
                  </a:outerShdw>
                </a:effectLst>
                <a:latin typeface="Segoe" pitchFamily="34" charset="0"/>
              </a:rPr>
              <a:t/>
            </a:r>
            <a:br>
              <a:rPr lang="en-US" sz="2400" b="1" dirty="0" smtClean="0">
                <a:effectLst>
                  <a:outerShdw blurRad="38100" dist="38100" dir="2700000" algn="tl">
                    <a:srgbClr val="000000">
                      <a:alpha val="43137"/>
                    </a:srgbClr>
                  </a:outerShdw>
                </a:effectLst>
                <a:latin typeface="Segoe" pitchFamily="34" charset="0"/>
              </a:rPr>
            </a:br>
            <a:r>
              <a:rPr lang="en-US" sz="2400" dirty="0" smtClean="0">
                <a:effectLst>
                  <a:outerShdw blurRad="38100" dist="38100" dir="2700000" algn="tl">
                    <a:srgbClr val="000000">
                      <a:alpha val="43137"/>
                    </a:srgbClr>
                  </a:outerShdw>
                </a:effectLst>
                <a:latin typeface="Segoe" pitchFamily="34" charset="0"/>
              </a:rPr>
              <a:t>Windows Mobile 6.0 </a:t>
            </a:r>
            <a:r>
              <a:rPr lang="en-US" sz="2400" b="1" dirty="0" smtClean="0">
                <a:effectLst>
                  <a:outerShdw blurRad="38100" dist="38100" dir="2700000" algn="tl">
                    <a:srgbClr val="000000">
                      <a:alpha val="43137"/>
                    </a:srgbClr>
                  </a:outerShdw>
                </a:effectLst>
                <a:latin typeface="Segoe" pitchFamily="34" charset="0"/>
              </a:rPr>
              <a:t>(</a:t>
            </a:r>
            <a:r>
              <a:rPr lang="zh-CN" altLang="en-US" sz="2400" b="1" dirty="0" smtClean="0">
                <a:effectLst>
                  <a:outerShdw blurRad="38100" dist="38100" dir="2700000" algn="tl">
                    <a:srgbClr val="000000">
                      <a:alpha val="43137"/>
                    </a:srgbClr>
                  </a:outerShdw>
                </a:effectLst>
                <a:latin typeface="Segoe" pitchFamily="34" charset="0"/>
              </a:rPr>
              <a:t>基于</a:t>
            </a:r>
            <a:r>
              <a:rPr lang="en-US" sz="2400" b="1" dirty="0" smtClean="0">
                <a:effectLst>
                  <a:outerShdw blurRad="38100" dist="38100" dir="2700000" algn="tl">
                    <a:srgbClr val="000000">
                      <a:alpha val="43137"/>
                    </a:srgbClr>
                  </a:outerShdw>
                </a:effectLst>
                <a:latin typeface="Segoe" pitchFamily="34" charset="0"/>
              </a:rPr>
              <a:t>CE 5.0)</a:t>
            </a:r>
          </a:p>
        </p:txBody>
      </p:sp>
      <p:sp>
        <p:nvSpPr>
          <p:cNvPr id="7" name="Rectangle 6"/>
          <p:cNvSpPr/>
          <p:nvPr/>
        </p:nvSpPr>
        <p:spPr>
          <a:xfrm>
            <a:off x="316621" y="2885705"/>
            <a:ext cx="5846673" cy="41563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r>
              <a:rPr lang="en-US" dirty="0" smtClean="0">
                <a:effectLst>
                  <a:outerShdw blurRad="38100" dist="38100" dir="2700000" algn="tl">
                    <a:srgbClr val="000000">
                      <a:alpha val="43137"/>
                    </a:srgbClr>
                  </a:outerShdw>
                </a:effectLst>
                <a:latin typeface="Segoe" pitchFamily="34" charset="0"/>
              </a:rPr>
              <a:t>32</a:t>
            </a:r>
            <a:r>
              <a:rPr lang="zh-CN" altLang="en-US" dirty="0" smtClean="0">
                <a:effectLst>
                  <a:outerShdw blurRad="38100" dist="38100" dir="2700000" algn="tl">
                    <a:srgbClr val="000000">
                      <a:alpha val="43137"/>
                    </a:srgbClr>
                  </a:outerShdw>
                </a:effectLst>
                <a:latin typeface="Segoe" pitchFamily="34" charset="0"/>
              </a:rPr>
              <a:t>位</a:t>
            </a:r>
            <a:r>
              <a:rPr lang="en-US" dirty="0" smtClean="0">
                <a:effectLst>
                  <a:outerShdw blurRad="38100" dist="38100" dir="2700000" algn="tl">
                    <a:srgbClr val="000000">
                      <a:alpha val="43137"/>
                    </a:srgbClr>
                  </a:outerShdw>
                </a:effectLst>
                <a:latin typeface="Segoe" pitchFamily="34" charset="0"/>
              </a:rPr>
              <a:t>, </a:t>
            </a:r>
            <a:r>
              <a:rPr lang="zh-CN" altLang="en-US" dirty="0" smtClean="0">
                <a:effectLst>
                  <a:outerShdw blurRad="38100" dist="38100" dir="2700000" algn="tl">
                    <a:srgbClr val="000000">
                      <a:alpha val="43137"/>
                    </a:srgbClr>
                  </a:outerShdw>
                </a:effectLst>
                <a:latin typeface="Segoe" pitchFamily="34" charset="0"/>
              </a:rPr>
              <a:t>实时，多任务的操作系统</a:t>
            </a:r>
            <a:endParaRPr lang="en-US" dirty="0" smtClean="0">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426897" y="2440763"/>
            <a:ext cx="4488729" cy="338554"/>
          </a:xfrm>
          <a:prstGeom prst="rect">
            <a:avLst/>
          </a:prstGeom>
        </p:spPr>
        <p:txBody>
          <a:bodyPr wrap="none">
            <a:spAutoFit/>
          </a:bodyPr>
          <a:lstStyle/>
          <a:p>
            <a:pPr marL="357188" indent="-357188">
              <a:lnSpc>
                <a:spcPct val="80000"/>
              </a:lnSpc>
              <a:defRPr/>
            </a:pPr>
            <a:r>
              <a:rPr lang="en-US" sz="2000" dirty="0" smtClean="0">
                <a:solidFill>
                  <a:schemeClr val="bg1"/>
                </a:solidFill>
                <a:effectLst>
                  <a:outerShdw blurRad="38100" dist="38100" dir="2700000" algn="tl">
                    <a:srgbClr val="000000">
                      <a:alpha val="43137"/>
                    </a:srgbClr>
                  </a:outerShdw>
                </a:effectLst>
                <a:latin typeface="Segoe" pitchFamily="34" charset="0"/>
              </a:rPr>
              <a:t>Windows Embedded CE 6.0 </a:t>
            </a:r>
            <a:r>
              <a:rPr lang="zh-CN" altLang="en-US" sz="2000" dirty="0" smtClean="0">
                <a:solidFill>
                  <a:schemeClr val="bg1"/>
                </a:solidFill>
                <a:effectLst>
                  <a:outerShdw blurRad="38100" dist="38100" dir="2700000" algn="tl">
                    <a:srgbClr val="000000">
                      <a:alpha val="43137"/>
                    </a:srgbClr>
                  </a:outerShdw>
                </a:effectLst>
                <a:latin typeface="Segoe" pitchFamily="34" charset="0"/>
              </a:rPr>
              <a:t>是一个</a:t>
            </a:r>
            <a:r>
              <a:rPr lang="en-US" sz="2000" dirty="0" smtClean="0">
                <a:solidFill>
                  <a:schemeClr val="bg1"/>
                </a:solidFill>
                <a:effectLst>
                  <a:outerShdw blurRad="38100" dist="38100" dir="2700000" algn="tl">
                    <a:srgbClr val="000000">
                      <a:alpha val="43137"/>
                    </a:srgbClr>
                  </a:outerShdw>
                </a:effectLst>
                <a:latin typeface="Segoe" pitchFamily="34" charset="0"/>
              </a:rPr>
              <a:t>…</a:t>
            </a:r>
          </a:p>
        </p:txBody>
      </p:sp>
      <p:sp>
        <p:nvSpPr>
          <p:cNvPr id="9" name="Rectangle 8"/>
          <p:cNvSpPr/>
          <p:nvPr/>
        </p:nvSpPr>
        <p:spPr>
          <a:xfrm>
            <a:off x="316621" y="3402044"/>
            <a:ext cx="5846673" cy="967837"/>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indent="-412750">
              <a:defRPr/>
            </a:pPr>
            <a:r>
              <a:rPr lang="zh-CN" altLang="en-US" dirty="0" smtClean="0">
                <a:effectLst>
                  <a:outerShdw blurRad="38100" dist="38100" dir="2700000" algn="tl">
                    <a:srgbClr val="000000">
                      <a:alpha val="43137"/>
                    </a:srgbClr>
                  </a:outerShdw>
                </a:effectLst>
                <a:latin typeface="Segoe" pitchFamily="34" charset="0"/>
              </a:rPr>
              <a:t>高度组件化</a:t>
            </a:r>
            <a:r>
              <a:rPr lang="en-US" dirty="0" smtClean="0">
                <a:effectLst>
                  <a:outerShdw blurRad="38100" dist="38100" dir="2700000" algn="tl">
                    <a:srgbClr val="000000">
                      <a:alpha val="43137"/>
                    </a:srgbClr>
                  </a:outerShdw>
                </a:effectLst>
                <a:latin typeface="Segoe" pitchFamily="34" charset="0"/>
              </a:rPr>
              <a:t> (CE6.0</a:t>
            </a:r>
            <a:r>
              <a:rPr lang="zh-CN" altLang="en-US" dirty="0">
                <a:effectLst>
                  <a:outerShdw blurRad="38100" dist="38100" dir="2700000" algn="tl">
                    <a:srgbClr val="000000">
                      <a:alpha val="43137"/>
                    </a:srgbClr>
                  </a:outerShdw>
                </a:effectLst>
                <a:latin typeface="Segoe" pitchFamily="34" charset="0"/>
              </a:rPr>
              <a:t>里面包含</a:t>
            </a:r>
            <a:r>
              <a:rPr lang="zh-CN" altLang="en-US" dirty="0" smtClean="0">
                <a:effectLst>
                  <a:outerShdw blurRad="38100" dist="38100" dir="2700000" algn="tl">
                    <a:srgbClr val="000000">
                      <a:alpha val="43137"/>
                    </a:srgbClr>
                  </a:outerShdw>
                </a:effectLst>
                <a:latin typeface="Segoe" pitchFamily="34" charset="0"/>
              </a:rPr>
              <a:t>约</a:t>
            </a:r>
            <a:r>
              <a:rPr lang="en-US" dirty="0" smtClean="0">
                <a:effectLst>
                  <a:outerShdw blurRad="38100" dist="38100" dir="2700000" algn="tl">
                    <a:srgbClr val="000000">
                      <a:alpha val="43137"/>
                    </a:srgbClr>
                  </a:outerShdw>
                </a:effectLst>
                <a:latin typeface="Segoe" pitchFamily="34" charset="0"/>
              </a:rPr>
              <a:t>700</a:t>
            </a:r>
            <a:r>
              <a:rPr lang="zh-CN" altLang="en-US" dirty="0" smtClean="0">
                <a:effectLst>
                  <a:outerShdw blurRad="38100" dist="38100" dir="2700000" algn="tl">
                    <a:srgbClr val="000000">
                      <a:alpha val="43137"/>
                    </a:srgbClr>
                  </a:outerShdw>
                </a:effectLst>
                <a:latin typeface="Segoe" pitchFamily="34" charset="0"/>
              </a:rPr>
              <a:t>个组件</a:t>
            </a:r>
            <a:r>
              <a:rPr lang="en-US" dirty="0" smtClean="0">
                <a:effectLst>
                  <a:outerShdw blurRad="38100" dist="38100" dir="2700000" algn="tl">
                    <a:srgbClr val="000000">
                      <a:alpha val="43137"/>
                    </a:srgbClr>
                  </a:outerShdw>
                </a:effectLst>
                <a:latin typeface="Segoe" pitchFamily="34" charset="0"/>
              </a:rPr>
              <a:t>)</a:t>
            </a:r>
          </a:p>
          <a:p>
            <a:pPr marL="0" lvl="1" indent="-387350">
              <a:defRPr/>
            </a:pPr>
            <a:r>
              <a:rPr lang="zh-CN" altLang="en-US" sz="1600" dirty="0" smtClean="0">
                <a:effectLst>
                  <a:outerShdw blurRad="38100" dist="38100" dir="2700000" algn="tl">
                    <a:srgbClr val="000000">
                      <a:alpha val="43137"/>
                    </a:srgbClr>
                  </a:outerShdw>
                </a:effectLst>
                <a:latin typeface="Segoe" pitchFamily="34" charset="0"/>
              </a:rPr>
              <a:t>功能被包装成为一个个独立组件</a:t>
            </a:r>
            <a:endParaRPr lang="en-US" sz="1600" dirty="0" smtClean="0">
              <a:effectLst>
                <a:outerShdw blurRad="38100" dist="38100" dir="2700000" algn="tl">
                  <a:srgbClr val="000000">
                    <a:alpha val="43137"/>
                  </a:srgbClr>
                </a:outerShdw>
              </a:effectLst>
              <a:latin typeface="Segoe" pitchFamily="34" charset="0"/>
            </a:endParaRPr>
          </a:p>
          <a:p>
            <a:pPr marL="0" lvl="1" indent="-387350">
              <a:defRPr/>
            </a:pPr>
            <a:r>
              <a:rPr lang="zh-CN" altLang="en-US" sz="1600" dirty="0" smtClean="0">
                <a:effectLst>
                  <a:outerShdw blurRad="38100" dist="38100" dir="2700000" algn="tl">
                    <a:srgbClr val="000000">
                      <a:alpha val="43137"/>
                    </a:srgbClr>
                  </a:outerShdw>
                </a:effectLst>
                <a:latin typeface="Segoe" pitchFamily="34" charset="0"/>
              </a:rPr>
              <a:t>利用</a:t>
            </a:r>
            <a:r>
              <a:rPr lang="en-US" sz="1600" dirty="0" smtClean="0">
                <a:effectLst>
                  <a:outerShdw blurRad="38100" dist="38100" dir="2700000" algn="tl">
                    <a:srgbClr val="000000">
                      <a:alpha val="43137"/>
                    </a:srgbClr>
                  </a:outerShdw>
                </a:effectLst>
                <a:latin typeface="Segoe" pitchFamily="34" charset="0"/>
              </a:rPr>
              <a:t>CE 6.0 Platform Builder </a:t>
            </a:r>
            <a:r>
              <a:rPr lang="zh-CN" altLang="en-US" sz="1600" dirty="0" smtClean="0">
                <a:effectLst>
                  <a:outerShdw blurRad="38100" dist="38100" dir="2700000" algn="tl">
                    <a:srgbClr val="000000">
                      <a:alpha val="43137"/>
                    </a:srgbClr>
                  </a:outerShdw>
                </a:effectLst>
                <a:latin typeface="Segoe" pitchFamily="34" charset="0"/>
              </a:rPr>
              <a:t>可以定制所需要的组件</a:t>
            </a:r>
            <a:endParaRPr lang="en-US" sz="1600" dirty="0" smtClean="0">
              <a:effectLst>
                <a:outerShdw blurRad="38100" dist="38100" dir="2700000" algn="tl">
                  <a:srgbClr val="000000">
                    <a:alpha val="43137"/>
                  </a:srgbClr>
                </a:outerShdw>
              </a:effectLst>
              <a:latin typeface="Segoe" pitchFamily="34" charset="0"/>
            </a:endParaRPr>
          </a:p>
        </p:txBody>
      </p:sp>
      <p:sp>
        <p:nvSpPr>
          <p:cNvPr id="10" name="Rectangle 9"/>
          <p:cNvSpPr/>
          <p:nvPr/>
        </p:nvSpPr>
        <p:spPr>
          <a:xfrm>
            <a:off x="316621" y="4470585"/>
            <a:ext cx="5846673" cy="713232"/>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indent="-412750">
              <a:defRPr/>
            </a:pPr>
            <a:r>
              <a:rPr lang="zh-CN" altLang="en-US" dirty="0" smtClean="0">
                <a:effectLst>
                  <a:outerShdw blurRad="38100" dist="38100" dir="2700000" algn="tl">
                    <a:srgbClr val="000000">
                      <a:alpha val="43137"/>
                    </a:srgbClr>
                  </a:outerShdw>
                </a:effectLst>
                <a:latin typeface="Segoe" pitchFamily="34" charset="0"/>
              </a:rPr>
              <a:t>伸缩性</a:t>
            </a:r>
            <a:endParaRPr lang="en-US" dirty="0" smtClean="0">
              <a:effectLst>
                <a:outerShdw blurRad="38100" dist="38100" dir="2700000" algn="tl">
                  <a:srgbClr val="000000">
                    <a:alpha val="43137"/>
                  </a:srgbClr>
                </a:outerShdw>
              </a:effectLst>
              <a:latin typeface="Segoe" pitchFamily="34" charset="0"/>
            </a:endParaRPr>
          </a:p>
          <a:p>
            <a:pPr marL="0" lvl="1" indent="-387350">
              <a:defRPr/>
            </a:pPr>
            <a:r>
              <a:rPr lang="zh-CN" altLang="en-US" sz="1600" dirty="0" smtClean="0">
                <a:effectLst>
                  <a:outerShdw blurRad="38100" dist="38100" dir="2700000" algn="tl">
                    <a:srgbClr val="000000">
                      <a:alpha val="43137"/>
                    </a:srgbClr>
                  </a:outerShdw>
                </a:effectLst>
                <a:latin typeface="Segoe" pitchFamily="34" charset="0"/>
              </a:rPr>
              <a:t>操作系统大小取决于功能的选择</a:t>
            </a:r>
            <a:endParaRPr lang="en-US" sz="1600" dirty="0" smtClean="0">
              <a:effectLst>
                <a:outerShdw blurRad="38100" dist="38100" dir="2700000" algn="tl">
                  <a:srgbClr val="000000">
                    <a:alpha val="43137"/>
                  </a:srgbClr>
                </a:outerShdw>
              </a:effectLst>
              <a:latin typeface="Segoe" pitchFamily="34" charset="0"/>
            </a:endParaRPr>
          </a:p>
        </p:txBody>
      </p:sp>
      <p:sp>
        <p:nvSpPr>
          <p:cNvPr id="11" name="Rectangle 10"/>
          <p:cNvSpPr/>
          <p:nvPr/>
        </p:nvSpPr>
        <p:spPr>
          <a:xfrm>
            <a:off x="316621" y="5284520"/>
            <a:ext cx="5846673" cy="71252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indent="-412750">
              <a:defRPr/>
            </a:pPr>
            <a:r>
              <a:rPr lang="zh-CN" altLang="en-US" dirty="0">
                <a:effectLst>
                  <a:outerShdw blurRad="38100" dist="38100" dir="2700000" algn="tl">
                    <a:srgbClr val="000000">
                      <a:alpha val="43137"/>
                    </a:srgbClr>
                  </a:outerShdw>
                </a:effectLst>
                <a:latin typeface="Segoe" pitchFamily="34" charset="0"/>
              </a:rPr>
              <a:t>广泛的</a:t>
            </a:r>
            <a:r>
              <a:rPr lang="en-US" altLang="zh-CN" dirty="0">
                <a:effectLst>
                  <a:outerShdw blurRad="38100" dist="38100" dir="2700000" algn="tl">
                    <a:srgbClr val="000000">
                      <a:alpha val="43137"/>
                    </a:srgbClr>
                  </a:outerShdw>
                </a:effectLst>
                <a:latin typeface="Segoe" pitchFamily="34" charset="0"/>
              </a:rPr>
              <a:t>CPU</a:t>
            </a:r>
            <a:r>
              <a:rPr lang="zh-CN" altLang="en-US" dirty="0">
                <a:effectLst>
                  <a:outerShdw blurRad="38100" dist="38100" dir="2700000" algn="tl">
                    <a:srgbClr val="000000">
                      <a:alpha val="43137"/>
                    </a:srgbClr>
                  </a:outerShdw>
                </a:effectLst>
                <a:latin typeface="Segoe" pitchFamily="34" charset="0"/>
              </a:rPr>
              <a:t>结构支持</a:t>
            </a:r>
            <a:endParaRPr lang="en-US" dirty="0" smtClean="0">
              <a:effectLst>
                <a:outerShdw blurRad="38100" dist="38100" dir="2700000" algn="tl">
                  <a:srgbClr val="000000">
                    <a:alpha val="43137"/>
                  </a:srgbClr>
                </a:outerShdw>
              </a:effectLst>
              <a:latin typeface="Segoe" pitchFamily="34" charset="0"/>
            </a:endParaRPr>
          </a:p>
          <a:p>
            <a:pPr marL="0" lvl="1" indent="-387350">
              <a:defRPr/>
            </a:pPr>
            <a:r>
              <a:rPr lang="zh-CN" altLang="en-US" sz="1600" dirty="0" smtClean="0">
                <a:effectLst>
                  <a:outerShdw blurRad="38100" dist="38100" dir="2700000" algn="tl">
                    <a:srgbClr val="000000">
                      <a:alpha val="43137"/>
                    </a:srgbClr>
                  </a:outerShdw>
                </a:effectLst>
                <a:latin typeface="Segoe" pitchFamily="34" charset="0"/>
              </a:rPr>
              <a:t>支持</a:t>
            </a:r>
            <a:r>
              <a:rPr lang="pt-BR" sz="1600" dirty="0" smtClean="0">
                <a:effectLst>
                  <a:outerShdw blurRad="38100" dist="38100" dir="2700000" algn="tl">
                    <a:srgbClr val="000000">
                      <a:alpha val="43137"/>
                    </a:srgbClr>
                  </a:outerShdw>
                </a:effectLst>
                <a:latin typeface="Segoe" pitchFamily="34" charset="0"/>
              </a:rPr>
              <a:t>x86, ARM, MIPS </a:t>
            </a:r>
            <a:r>
              <a:rPr lang="zh-CN" altLang="en-US" sz="1600" dirty="0" smtClean="0">
                <a:effectLst>
                  <a:outerShdw blurRad="38100" dist="38100" dir="2700000" algn="tl">
                    <a:srgbClr val="000000">
                      <a:alpha val="43137"/>
                    </a:srgbClr>
                  </a:outerShdw>
                </a:effectLst>
                <a:latin typeface="Segoe" pitchFamily="34" charset="0"/>
              </a:rPr>
              <a:t>和 </a:t>
            </a:r>
            <a:r>
              <a:rPr lang="pt-BR" sz="1600" dirty="0" smtClean="0">
                <a:effectLst>
                  <a:outerShdw blurRad="38100" dist="38100" dir="2700000" algn="tl">
                    <a:srgbClr val="000000">
                      <a:alpha val="43137"/>
                    </a:srgbClr>
                  </a:outerShdw>
                </a:effectLst>
                <a:latin typeface="Segoe" pitchFamily="34" charset="0"/>
              </a:rPr>
              <a:t>SH4</a:t>
            </a:r>
            <a:r>
              <a:rPr lang="zh-CN" altLang="en-US" sz="1600" dirty="0" smtClean="0">
                <a:effectLst>
                  <a:outerShdw blurRad="38100" dist="38100" dir="2700000" algn="tl">
                    <a:srgbClr val="000000">
                      <a:alpha val="43137"/>
                    </a:srgbClr>
                  </a:outerShdw>
                </a:effectLst>
                <a:latin typeface="Segoe" pitchFamily="34" charset="0"/>
              </a:rPr>
              <a:t>的</a:t>
            </a:r>
            <a:r>
              <a:rPr lang="en-US" altLang="zh-CN" sz="1600" dirty="0" smtClean="0">
                <a:effectLst>
                  <a:outerShdw blurRad="38100" dist="38100" dir="2700000" algn="tl">
                    <a:srgbClr val="000000">
                      <a:alpha val="43137"/>
                    </a:srgbClr>
                  </a:outerShdw>
                </a:effectLst>
                <a:latin typeface="Segoe" pitchFamily="34" charset="0"/>
              </a:rPr>
              <a:t>CPU</a:t>
            </a:r>
            <a:r>
              <a:rPr lang="zh-CN" altLang="en-US" sz="1600" dirty="0" smtClean="0">
                <a:effectLst>
                  <a:outerShdw blurRad="38100" dist="38100" dir="2700000" algn="tl">
                    <a:srgbClr val="000000">
                      <a:alpha val="43137"/>
                    </a:srgbClr>
                  </a:outerShdw>
                </a:effectLst>
                <a:latin typeface="Segoe" pitchFamily="34" charset="0"/>
              </a:rPr>
              <a:t>架构</a:t>
            </a:r>
            <a:endParaRPr lang="pt-BR" sz="1600" dirty="0" smtClean="0">
              <a:effectLst>
                <a:outerShdw blurRad="38100" dist="38100" dir="2700000" algn="tl">
                  <a:srgbClr val="000000">
                    <a:alpha val="43137"/>
                  </a:srgbClr>
                </a:outerShdw>
              </a:effectLst>
              <a:latin typeface="Segoe" pitchFamily="34" charset="0"/>
            </a:endParaRPr>
          </a:p>
        </p:txBody>
      </p:sp>
      <p:pic>
        <p:nvPicPr>
          <p:cNvPr id="23557" name="Rectangle 17412"/>
          <p:cNvPicPr>
            <a:picLocks noChangeAspect="1" noChangeArrowheads="1"/>
          </p:cNvPicPr>
          <p:nvPr/>
        </p:nvPicPr>
        <p:blipFill>
          <a:blip r:embed="rId4" cstate="screen"/>
          <a:stretch>
            <a:fillRect/>
          </a:stretch>
        </p:blipFill>
        <p:spPr bwMode="auto">
          <a:xfrm>
            <a:off x="6214118" y="1527077"/>
            <a:ext cx="2660601" cy="2065868"/>
          </a:xfrm>
          <a:prstGeom prst="rect">
            <a:avLst/>
          </a:prstGeom>
          <a:noFill/>
          <a:ln>
            <a:noFill/>
          </a:ln>
          <a:effectLst>
            <a:outerShdw blurRad="63500" sx="102000" sy="102000" algn="ctr" rotWithShape="0">
              <a:prstClr val="black">
                <a:alpha val="40000"/>
              </a:prstClr>
            </a:outerShdw>
            <a:reflection blurRad="6350" stA="52000" endA="300" endPos="35000" dir="5400000" sy="-100000" algn="bl" rotWithShape="0"/>
          </a:effectLst>
        </p:spPr>
      </p:pic>
    </p:spTree>
    <p:custDataLst>
      <p:tags r:id="rId1"/>
    </p:custDataLst>
    <p:extLst>
      <p:ext uri="{BB962C8B-B14F-4D97-AF65-F5344CB8AC3E}">
        <p14:creationId xmlns:p14="http://schemas.microsoft.com/office/powerpoint/2007/7/12/main" xmlns="" val="4247007319"/>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5854535"/>
            <a:ext cx="9144000" cy="1003465"/>
          </a:xfrm>
          <a:prstGeom prst="rect">
            <a:avLst/>
          </a:prstGeom>
          <a:gradFill flip="none" rotWithShape="1">
            <a:gsLst>
              <a:gs pos="0">
                <a:srgbClr val="0A2D60"/>
              </a:gs>
              <a:gs pos="50000">
                <a:schemeClr val="accent1">
                  <a:lumMod val="50000"/>
                  <a:shade val="67500"/>
                  <a:satMod val="115000"/>
                </a:schemeClr>
              </a:gs>
              <a:gs pos="100000">
                <a:srgbClr val="0A2D60"/>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 name="Rectangle 39"/>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41" name="Freeform 6"/>
          <p:cNvSpPr>
            <a:spLocks/>
          </p:cNvSpPr>
          <p:nvPr/>
        </p:nvSpPr>
        <p:spPr bwMode="auto">
          <a:xfrm>
            <a:off x="1" y="1185333"/>
            <a:ext cx="9144000" cy="517984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3" name="Title 1"/>
          <p:cNvSpPr>
            <a:spLocks noGrp="1"/>
          </p:cNvSpPr>
          <p:nvPr>
            <p:ph type="title"/>
          </p:nvPr>
        </p:nvSpPr>
        <p:spPr>
          <a:xfrm>
            <a:off x="0" y="428604"/>
            <a:ext cx="8229600" cy="487362"/>
          </a:xfrm>
        </p:spPr>
        <p:txBody>
          <a:bodyPr/>
          <a:lstStyle/>
          <a:p>
            <a:r>
              <a:rPr lang="en-US" sz="3600" dirty="0" smtClean="0"/>
              <a:t>Silverlight for Windows Embedded</a:t>
            </a:r>
          </a:p>
        </p:txBody>
      </p:sp>
      <p:sp>
        <p:nvSpPr>
          <p:cNvPr id="43" name="Oval 42"/>
          <p:cNvSpPr/>
          <p:nvPr/>
        </p:nvSpPr>
        <p:spPr>
          <a:xfrm rot="20980342">
            <a:off x="358541" y="4643056"/>
            <a:ext cx="5597236" cy="1455037"/>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6"/>
          <p:cNvSpPr>
            <a:spLocks/>
          </p:cNvSpPr>
          <p:nvPr/>
        </p:nvSpPr>
        <p:spPr bwMode="auto">
          <a:xfrm>
            <a:off x="0" y="1381274"/>
            <a:ext cx="9144000" cy="517984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rgbClr val="0A2D60"/>
              </a:gs>
              <a:gs pos="50000">
                <a:schemeClr val="accent1">
                  <a:lumMod val="50000"/>
                  <a:shade val="67500"/>
                  <a:satMod val="115000"/>
                </a:schemeClr>
              </a:gs>
              <a:gs pos="100000">
                <a:srgbClr val="0A2D60"/>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9"/>
          <p:cNvSpPr/>
          <p:nvPr/>
        </p:nvSpPr>
        <p:spPr>
          <a:xfrm>
            <a:off x="1" y="1175657"/>
            <a:ext cx="9144000" cy="5682343"/>
          </a:xfrm>
          <a:prstGeom prst="rect">
            <a:avLst/>
          </a:prstGeom>
          <a:gradFill flip="none" rotWithShape="1">
            <a:gsLst>
              <a:gs pos="0">
                <a:schemeClr val="tx1">
                  <a:alpha val="50000"/>
                </a:schemeClr>
              </a:gs>
              <a:gs pos="50000">
                <a:schemeClr val="tx1">
                  <a:alpha val="20000"/>
                </a:schemeClr>
              </a:gs>
              <a:gs pos="100000">
                <a:schemeClr val="tx1">
                  <a:tint val="23500"/>
                  <a:satMod val="16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9964684">
            <a:off x="3264106" y="3496648"/>
            <a:ext cx="5597236" cy="1455037"/>
          </a:xfrm>
          <a:prstGeom prst="ellipse">
            <a:avLst/>
          </a:prstGeom>
          <a:solidFill>
            <a:schemeClr val="tx1">
              <a:alpha val="54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15728">
            <a:off x="4837587" y="3976595"/>
            <a:ext cx="5079434" cy="1263140"/>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bwMode="black">
          <a:xfrm>
            <a:off x="6186311" y="1594078"/>
            <a:ext cx="2359966" cy="3002844"/>
          </a:xfrm>
          <a:prstGeom prst="roundRect">
            <a:avLst>
              <a:gd name="adj" fmla="val 13542"/>
            </a:avLst>
          </a:prstGeom>
          <a:gradFill flip="none" rotWithShape="1">
            <a:gsLst>
              <a:gs pos="0">
                <a:srgbClr val="1F529D">
                  <a:shade val="30000"/>
                  <a:satMod val="115000"/>
                </a:srgbClr>
              </a:gs>
              <a:gs pos="50000">
                <a:srgbClr val="1F529D">
                  <a:shade val="67500"/>
                  <a:satMod val="115000"/>
                </a:srgbClr>
              </a:gs>
              <a:gs pos="100000">
                <a:srgbClr val="1F529D">
                  <a:shade val="100000"/>
                  <a:satMod val="115000"/>
                </a:srgbClr>
              </a:gs>
            </a:gsLst>
            <a:path path="circle">
              <a:fillToRect l="100000" t="100000"/>
            </a:path>
            <a:tileRect r="-100000" b="-100000"/>
          </a:gradFill>
          <a:ln>
            <a:noFill/>
          </a:ln>
          <a:effectLst>
            <a:glow rad="101600">
              <a:schemeClr val="accent1">
                <a:satMod val="175000"/>
                <a:alpha val="40000"/>
              </a:schemeClr>
            </a:glow>
          </a:effectLst>
          <a:scene3d>
            <a:camera prst="perspectiveFront" fov="5100000">
              <a:rot lat="0" lon="1200001" rev="0"/>
            </a:camera>
            <a:lightRig rig="flood" dir="t">
              <a:rot lat="0" lon="0" rev="13800000"/>
            </a:lightRig>
          </a:scene3d>
          <a:sp3d extrusionH="107950"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90000"/>
              </a:lnSpc>
            </a:pPr>
            <a:r>
              <a:rPr lang="zh-CN" altLang="en-US" b="1" dirty="0" smtClean="0">
                <a:ln/>
                <a:solidFill>
                  <a:schemeClr val="accent3"/>
                </a:solidFill>
                <a:latin typeface="Segoe" pitchFamily="34" charset="0"/>
              </a:rPr>
              <a:t>现今</a:t>
            </a:r>
            <a:endParaRPr lang="en-US" b="1" dirty="0" smtClean="0">
              <a:ln/>
              <a:solidFill>
                <a:schemeClr val="accent3"/>
              </a:solidFill>
              <a:latin typeface="Segoe" pitchFamily="34" charset="0"/>
            </a:endParaRPr>
          </a:p>
          <a:p>
            <a:pPr algn="ctr">
              <a:lnSpc>
                <a:spcPct val="90000"/>
              </a:lnSpc>
            </a:pPr>
            <a:r>
              <a:rPr lang="zh-CN" altLang="en-US" b="1" dirty="0">
                <a:ln/>
                <a:solidFill>
                  <a:schemeClr val="accent3"/>
                </a:solidFill>
                <a:latin typeface="Segoe" pitchFamily="34" charset="0"/>
              </a:rPr>
              <a:t>第三代</a:t>
            </a:r>
            <a:r>
              <a:rPr lang="en-US" b="1" dirty="0" smtClean="0">
                <a:ln/>
                <a:solidFill>
                  <a:schemeClr val="accent3"/>
                </a:solidFill>
                <a:latin typeface="Segoe" pitchFamily="34" charset="0"/>
              </a:rPr>
              <a:t>:</a:t>
            </a:r>
          </a:p>
          <a:p>
            <a:pPr algn="ctr">
              <a:lnSpc>
                <a:spcPct val="90000"/>
              </a:lnSpc>
            </a:pPr>
            <a:r>
              <a:rPr lang="zh-CN" altLang="en-US" b="1" dirty="0" smtClean="0">
                <a:ln/>
                <a:solidFill>
                  <a:schemeClr val="accent3"/>
                </a:solidFill>
                <a:latin typeface="Segoe" pitchFamily="34" charset="0"/>
              </a:rPr>
              <a:t>用户体验</a:t>
            </a:r>
            <a:endParaRPr lang="en-US" b="1" dirty="0" smtClean="0">
              <a:ln/>
              <a:solidFill>
                <a:schemeClr val="accent3"/>
              </a:solidFill>
              <a:latin typeface="Segoe" pitchFamily="34" charset="0"/>
            </a:endParaRPr>
          </a:p>
          <a:p>
            <a:pPr algn="ctr">
              <a:lnSpc>
                <a:spcPct val="90000"/>
              </a:lnSpc>
            </a:pPr>
            <a:endParaRPr lang="en-US" b="1" dirty="0" smtClean="0">
              <a:ln/>
              <a:solidFill>
                <a:schemeClr val="accent3"/>
              </a:solidFill>
              <a:latin typeface="Segoe" pitchFamily="34" charset="0"/>
            </a:endParaRPr>
          </a:p>
          <a:p>
            <a:pPr algn="ctr">
              <a:lnSpc>
                <a:spcPct val="90000"/>
              </a:lnSpc>
            </a:pPr>
            <a:endParaRPr lang="en-US" b="1" dirty="0" smtClean="0">
              <a:ln/>
              <a:solidFill>
                <a:schemeClr val="accent3"/>
              </a:solidFill>
              <a:latin typeface="Segoe" pitchFamily="34" charset="0"/>
            </a:endParaRPr>
          </a:p>
          <a:p>
            <a:pPr algn="ctr">
              <a:lnSpc>
                <a:spcPct val="90000"/>
              </a:lnSpc>
            </a:pPr>
            <a:endParaRPr lang="en-US" sz="1400" b="1" dirty="0" smtClean="0">
              <a:ln/>
              <a:solidFill>
                <a:schemeClr val="accent3"/>
              </a:solidFill>
              <a:latin typeface="Segoe" pitchFamily="34" charset="0"/>
            </a:endParaRPr>
          </a:p>
          <a:p>
            <a:pPr algn="ctr">
              <a:lnSpc>
                <a:spcPct val="90000"/>
              </a:lnSpc>
            </a:pPr>
            <a:endParaRPr lang="en-US" sz="1400" b="1" dirty="0" smtClean="0">
              <a:ln/>
              <a:solidFill>
                <a:schemeClr val="accent3"/>
              </a:solidFill>
              <a:latin typeface="Segoe" pitchFamily="34" charset="0"/>
            </a:endParaRPr>
          </a:p>
          <a:p>
            <a:pPr algn="ctr">
              <a:lnSpc>
                <a:spcPct val="90000"/>
              </a:lnSpc>
            </a:pPr>
            <a:endParaRPr lang="en-US" b="1" dirty="0" smtClean="0">
              <a:ln/>
              <a:solidFill>
                <a:schemeClr val="accent3"/>
              </a:solidFill>
              <a:latin typeface="Segoe" pitchFamily="34" charset="0"/>
            </a:endParaRPr>
          </a:p>
          <a:p>
            <a:pPr algn="ctr">
              <a:lnSpc>
                <a:spcPct val="90000"/>
              </a:lnSpc>
            </a:pPr>
            <a:endParaRPr lang="en-US" b="1" dirty="0">
              <a:ln/>
              <a:solidFill>
                <a:schemeClr val="accent3"/>
              </a:solidFill>
              <a:latin typeface="Segoe" pitchFamily="34" charset="0"/>
            </a:endParaRPr>
          </a:p>
          <a:p>
            <a:pPr algn="ctr">
              <a:lnSpc>
                <a:spcPct val="90000"/>
              </a:lnSpc>
            </a:pPr>
            <a:r>
              <a:rPr lang="zh-CN" altLang="en-US" b="1" dirty="0" smtClean="0">
                <a:ln/>
                <a:solidFill>
                  <a:schemeClr val="accent3"/>
                </a:solidFill>
                <a:latin typeface="Segoe" pitchFamily="34" charset="0"/>
              </a:rPr>
              <a:t>触摸，手势，语音和多媒体交互的图形环境</a:t>
            </a:r>
            <a:endParaRPr lang="en-US" b="1" dirty="0">
              <a:ln/>
              <a:solidFill>
                <a:schemeClr val="accent3"/>
              </a:solidFill>
              <a:latin typeface="Segoe" pitchFamily="34" charset="0"/>
            </a:endParaRPr>
          </a:p>
        </p:txBody>
      </p:sp>
      <p:pic>
        <p:nvPicPr>
          <p:cNvPr id="37" name="Picture 36" descr="gps_alpine_MD.png"/>
          <p:cNvPicPr>
            <a:picLocks noChangeAspect="1"/>
          </p:cNvPicPr>
          <p:nvPr/>
        </p:nvPicPr>
        <p:blipFill>
          <a:blip r:embed="rId3" cstate="print"/>
          <a:stretch>
            <a:fillRect/>
          </a:stretch>
        </p:blipFill>
        <p:spPr>
          <a:xfrm>
            <a:off x="6474825" y="2756833"/>
            <a:ext cx="1040751" cy="964429"/>
          </a:xfrm>
          <a:prstGeom prst="rect">
            <a:avLst/>
          </a:prstGeom>
        </p:spPr>
      </p:pic>
      <p:pic>
        <p:nvPicPr>
          <p:cNvPr id="38" name="Picture 37" descr="Digital_Picture_Frame2.png"/>
          <p:cNvPicPr>
            <a:picLocks noChangeAspect="1"/>
          </p:cNvPicPr>
          <p:nvPr/>
        </p:nvPicPr>
        <p:blipFill>
          <a:blip r:embed="rId4" cstate="print"/>
          <a:stretch>
            <a:fillRect/>
          </a:stretch>
        </p:blipFill>
        <p:spPr>
          <a:xfrm>
            <a:off x="7355936" y="2943678"/>
            <a:ext cx="1069004" cy="819613"/>
          </a:xfrm>
          <a:prstGeom prst="rect">
            <a:avLst/>
          </a:prstGeom>
        </p:spPr>
      </p:pic>
      <p:sp>
        <p:nvSpPr>
          <p:cNvPr id="49" name="Oval 48"/>
          <p:cNvSpPr/>
          <p:nvPr/>
        </p:nvSpPr>
        <p:spPr>
          <a:xfrm rot="415728">
            <a:off x="2054875" y="4749883"/>
            <a:ext cx="5079434" cy="1263140"/>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415728">
            <a:off x="-727834" y="5475472"/>
            <a:ext cx="5079434" cy="1263140"/>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1" y="3454400"/>
            <a:ext cx="3443110" cy="620888"/>
          </a:xfrm>
          <a:prstGeom prst="rightArrow">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nSpc>
                <a:spcPct val="80000"/>
              </a:lnSpc>
              <a:defRPr/>
            </a:pPr>
            <a:endParaRPr lang="en-US" sz="2400" dirty="0" smtClean="0">
              <a:effectLst>
                <a:outerShdw blurRad="38100" dist="38100" dir="2700000" algn="tl">
                  <a:srgbClr val="000000">
                    <a:alpha val="43137"/>
                  </a:srgbClr>
                </a:outerShdw>
              </a:effectLst>
              <a:latin typeface="Segoe" pitchFamily="34" charset="0"/>
            </a:endParaRPr>
          </a:p>
        </p:txBody>
      </p:sp>
      <p:sp>
        <p:nvSpPr>
          <p:cNvPr id="47" name="Right Arrow 46"/>
          <p:cNvSpPr/>
          <p:nvPr/>
        </p:nvSpPr>
        <p:spPr>
          <a:xfrm>
            <a:off x="3589867" y="2748844"/>
            <a:ext cx="2664178" cy="620888"/>
          </a:xfrm>
          <a:prstGeom prst="rightArrow">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nSpc>
                <a:spcPct val="80000"/>
              </a:lnSpc>
              <a:defRPr/>
            </a:pPr>
            <a:endParaRPr lang="en-US" sz="2400" dirty="0" smtClean="0">
              <a:effectLst>
                <a:outerShdw blurRad="38100" dist="38100" dir="2700000" algn="tl">
                  <a:srgbClr val="000000">
                    <a:alpha val="43137"/>
                  </a:srgbClr>
                </a:outerShdw>
              </a:effectLst>
              <a:latin typeface="Segoe" pitchFamily="34" charset="0"/>
            </a:endParaRPr>
          </a:p>
        </p:txBody>
      </p:sp>
      <p:sp>
        <p:nvSpPr>
          <p:cNvPr id="30" name="Rounded Rectangle 29"/>
          <p:cNvSpPr/>
          <p:nvPr/>
        </p:nvSpPr>
        <p:spPr bwMode="black">
          <a:xfrm>
            <a:off x="3356025" y="2358863"/>
            <a:ext cx="2359966" cy="3002844"/>
          </a:xfrm>
          <a:prstGeom prst="roundRect">
            <a:avLst>
              <a:gd name="adj" fmla="val 13542"/>
            </a:avLst>
          </a:prstGeom>
          <a:gradFill flip="none" rotWithShape="1">
            <a:gsLst>
              <a:gs pos="0">
                <a:srgbClr val="1C4B90">
                  <a:shade val="30000"/>
                  <a:satMod val="115000"/>
                </a:srgbClr>
              </a:gs>
              <a:gs pos="50000">
                <a:srgbClr val="1C4B90">
                  <a:shade val="67500"/>
                  <a:satMod val="115000"/>
                </a:srgbClr>
              </a:gs>
              <a:gs pos="100000">
                <a:srgbClr val="1C4B90">
                  <a:shade val="100000"/>
                  <a:satMod val="115000"/>
                </a:srgbClr>
              </a:gs>
            </a:gsLst>
            <a:path path="circle">
              <a:fillToRect l="100000" t="100000"/>
            </a:path>
            <a:tileRect r="-100000" b="-100000"/>
          </a:gradFill>
          <a:ln>
            <a:noFill/>
          </a:ln>
          <a:effectLst>
            <a:glow rad="101600">
              <a:schemeClr val="accent1">
                <a:satMod val="175000"/>
                <a:alpha val="40000"/>
              </a:schemeClr>
            </a:glow>
          </a:effectLst>
          <a:scene3d>
            <a:camera prst="perspectiveFront" fov="5100000">
              <a:rot lat="0" lon="1200001" rev="0"/>
            </a:camera>
            <a:lightRig rig="flood" dir="t">
              <a:rot lat="0" lon="0" rev="13800000"/>
            </a:lightRig>
          </a:scene3d>
          <a:sp3d extrusionH="107950"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altLang="zh-CN" b="1" dirty="0" smtClean="0">
                <a:solidFill>
                  <a:schemeClr val="tx2"/>
                </a:solidFill>
                <a:effectLst>
                  <a:glow rad="139700">
                    <a:schemeClr val="accent4">
                      <a:satMod val="175000"/>
                      <a:alpha val="40000"/>
                    </a:schemeClr>
                  </a:glow>
                </a:effectLst>
                <a:latin typeface="Segoe" pitchFamily="34" charset="0"/>
              </a:rPr>
              <a:t>90</a:t>
            </a:r>
            <a:r>
              <a:rPr lang="zh-CN" altLang="en-US" b="1" dirty="0" smtClean="0">
                <a:solidFill>
                  <a:schemeClr val="tx2"/>
                </a:solidFill>
                <a:effectLst>
                  <a:glow rad="139700">
                    <a:schemeClr val="accent4">
                      <a:satMod val="175000"/>
                      <a:alpha val="40000"/>
                    </a:schemeClr>
                  </a:glow>
                </a:effectLst>
                <a:latin typeface="Segoe" pitchFamily="34" charset="0"/>
              </a:rPr>
              <a:t>年代</a:t>
            </a:r>
            <a:endParaRPr lang="en-US" b="1" dirty="0" smtClean="0">
              <a:solidFill>
                <a:schemeClr val="tx2"/>
              </a:solidFill>
              <a:effectLst>
                <a:glow rad="139700">
                  <a:schemeClr val="accent4">
                    <a:satMod val="175000"/>
                    <a:alpha val="40000"/>
                  </a:schemeClr>
                </a:glow>
              </a:effectLst>
              <a:latin typeface="Segoe" pitchFamily="34" charset="0"/>
            </a:endParaRPr>
          </a:p>
          <a:p>
            <a:pPr algn="ctr">
              <a:lnSpc>
                <a:spcPct val="90000"/>
              </a:lnSpc>
            </a:pPr>
            <a:r>
              <a:rPr lang="zh-CN" altLang="en-US" dirty="0" smtClean="0">
                <a:solidFill>
                  <a:schemeClr val="tx2"/>
                </a:solidFill>
                <a:latin typeface="Segoe" pitchFamily="34" charset="0"/>
              </a:rPr>
              <a:t>第二代</a:t>
            </a:r>
            <a:r>
              <a:rPr lang="en-US" dirty="0" smtClean="0">
                <a:solidFill>
                  <a:schemeClr val="tx2"/>
                </a:solidFill>
                <a:latin typeface="Segoe" pitchFamily="34" charset="0"/>
              </a:rPr>
              <a:t>:</a:t>
            </a:r>
          </a:p>
          <a:p>
            <a:pPr algn="ctr">
              <a:lnSpc>
                <a:spcPct val="90000"/>
              </a:lnSpc>
            </a:pPr>
            <a:r>
              <a:rPr lang="zh-CN" altLang="en-US" dirty="0" smtClean="0">
                <a:solidFill>
                  <a:schemeClr val="tx2"/>
                </a:solidFill>
                <a:latin typeface="Segoe" pitchFamily="34" charset="0"/>
              </a:rPr>
              <a:t>图形用户界面</a:t>
            </a: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bg1"/>
              </a:solidFill>
              <a:latin typeface="Segoe" pitchFamily="34" charset="0"/>
            </a:endParaRPr>
          </a:p>
          <a:p>
            <a:pPr algn="ctr">
              <a:lnSpc>
                <a:spcPct val="90000"/>
              </a:lnSpc>
            </a:pPr>
            <a:endParaRPr lang="en-US" altLang="zh-CN" sz="1600" dirty="0" smtClean="0">
              <a:solidFill>
                <a:schemeClr val="bg1"/>
              </a:solidFill>
              <a:latin typeface="Segoe" pitchFamily="34" charset="0"/>
            </a:endParaRPr>
          </a:p>
          <a:p>
            <a:pPr algn="ctr">
              <a:lnSpc>
                <a:spcPct val="90000"/>
              </a:lnSpc>
            </a:pPr>
            <a:r>
              <a:rPr lang="zh-CN" altLang="en-US" sz="1600" dirty="0" smtClean="0">
                <a:solidFill>
                  <a:schemeClr val="bg1"/>
                </a:solidFill>
                <a:latin typeface="Segoe" pitchFamily="34" charset="0"/>
              </a:rPr>
              <a:t>鼠标操作</a:t>
            </a:r>
            <a:endParaRPr lang="en-US" sz="1600" dirty="0" smtClean="0">
              <a:solidFill>
                <a:schemeClr val="bg1"/>
              </a:solidFill>
              <a:latin typeface="Segoe" pitchFamily="34" charset="0"/>
            </a:endParaRPr>
          </a:p>
          <a:p>
            <a:pPr algn="ctr">
              <a:lnSpc>
                <a:spcPct val="90000"/>
              </a:lnSpc>
            </a:pPr>
            <a:endParaRPr lang="en-US" dirty="0" smtClean="0">
              <a:solidFill>
                <a:schemeClr val="tx2"/>
              </a:solidFill>
              <a:latin typeface="Segoe" pitchFamily="34" charset="0"/>
            </a:endParaRPr>
          </a:p>
        </p:txBody>
      </p:sp>
      <p:pic>
        <p:nvPicPr>
          <p:cNvPr id="36" name="Picture 2" descr="Windows NT 3.1 GUI"/>
          <p:cNvPicPr>
            <a:picLocks noChangeAspect="1" noChangeArrowheads="1"/>
          </p:cNvPicPr>
          <p:nvPr/>
        </p:nvPicPr>
        <p:blipFill>
          <a:blip r:embed="rId5" cstate="print"/>
          <a:srcRect t="10101" b="3378"/>
          <a:stretch>
            <a:fillRect/>
          </a:stretch>
        </p:blipFill>
        <p:spPr bwMode="auto">
          <a:xfrm>
            <a:off x="3571868" y="3429000"/>
            <a:ext cx="1947672" cy="1320800"/>
          </a:xfrm>
          <a:prstGeom prst="roundRect">
            <a:avLst>
              <a:gd name="adj" fmla="val 859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scene3d>
            <a:camera prst="perspectiveFront" fov="5100000">
              <a:rot lat="300000" lon="1200001" rev="0"/>
            </a:camera>
            <a:lightRig rig="flood" dir="t">
              <a:rot lat="0" lon="0" rev="13800000"/>
            </a:lightRig>
          </a:scene3d>
          <a:sp3d prstMaterial="plastic">
            <a:bevelB h="0"/>
          </a:sp3d>
        </p:spPr>
      </p:pic>
      <p:sp>
        <p:nvSpPr>
          <p:cNvPr id="29" name="Rounded Rectangle 28"/>
          <p:cNvSpPr/>
          <p:nvPr/>
        </p:nvSpPr>
        <p:spPr bwMode="black">
          <a:xfrm>
            <a:off x="525739" y="3123648"/>
            <a:ext cx="2359966" cy="3002844"/>
          </a:xfrm>
          <a:prstGeom prst="roundRect">
            <a:avLst>
              <a:gd name="adj" fmla="val 13542"/>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l="100000" t="100000"/>
            </a:path>
            <a:tileRect r="-100000" b="-100000"/>
          </a:gradFill>
          <a:ln>
            <a:noFill/>
          </a:ln>
          <a:effectLst>
            <a:glow rad="101600">
              <a:schemeClr val="accent1">
                <a:satMod val="175000"/>
                <a:alpha val="40000"/>
              </a:schemeClr>
            </a:glow>
          </a:effectLst>
          <a:scene3d>
            <a:camera prst="perspectiveFront" fov="5100000">
              <a:rot lat="0" lon="1200001" rev="0"/>
            </a:camera>
            <a:lightRig rig="flood" dir="t">
              <a:rot lat="0" lon="0" rev="13800000"/>
            </a:lightRig>
          </a:scene3d>
          <a:sp3d extrusionH="107950"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altLang="zh-CN" b="1" dirty="0" smtClean="0">
                <a:solidFill>
                  <a:schemeClr val="tx2"/>
                </a:solidFill>
                <a:effectLst>
                  <a:glow rad="139700">
                    <a:schemeClr val="accent4">
                      <a:satMod val="175000"/>
                      <a:alpha val="40000"/>
                    </a:schemeClr>
                  </a:glow>
                </a:effectLst>
                <a:latin typeface="Segoe" pitchFamily="34" charset="0"/>
              </a:rPr>
              <a:t>70</a:t>
            </a:r>
            <a:r>
              <a:rPr lang="zh-CN" altLang="en-US" b="1" dirty="0" smtClean="0">
                <a:solidFill>
                  <a:schemeClr val="tx2"/>
                </a:solidFill>
                <a:effectLst>
                  <a:glow rad="139700">
                    <a:schemeClr val="accent4">
                      <a:satMod val="175000"/>
                      <a:alpha val="40000"/>
                    </a:schemeClr>
                  </a:glow>
                </a:effectLst>
                <a:latin typeface="Segoe" pitchFamily="34" charset="0"/>
              </a:rPr>
              <a:t>年代</a:t>
            </a:r>
            <a:endParaRPr lang="en-US" b="1" dirty="0" smtClean="0">
              <a:solidFill>
                <a:schemeClr val="tx2"/>
              </a:solidFill>
              <a:effectLst>
                <a:glow rad="139700">
                  <a:schemeClr val="accent4">
                    <a:satMod val="175000"/>
                    <a:alpha val="40000"/>
                  </a:schemeClr>
                </a:glow>
              </a:effectLst>
              <a:latin typeface="Segoe" pitchFamily="34" charset="0"/>
            </a:endParaRPr>
          </a:p>
          <a:p>
            <a:pPr algn="ctr">
              <a:lnSpc>
                <a:spcPct val="90000"/>
              </a:lnSpc>
            </a:pPr>
            <a:r>
              <a:rPr lang="zh-CN" altLang="en-US" dirty="0" smtClean="0">
                <a:solidFill>
                  <a:schemeClr val="tx2"/>
                </a:solidFill>
                <a:latin typeface="Segoe" pitchFamily="34" charset="0"/>
              </a:rPr>
              <a:t>第一代</a:t>
            </a:r>
            <a:r>
              <a:rPr lang="en-US" dirty="0" smtClean="0">
                <a:solidFill>
                  <a:schemeClr val="tx2"/>
                </a:solidFill>
                <a:latin typeface="Segoe" pitchFamily="34" charset="0"/>
              </a:rPr>
              <a:t>:</a:t>
            </a:r>
          </a:p>
          <a:p>
            <a:pPr algn="ctr">
              <a:lnSpc>
                <a:spcPct val="90000"/>
              </a:lnSpc>
            </a:pPr>
            <a:r>
              <a:rPr lang="zh-CN" altLang="en-US" dirty="0">
                <a:solidFill>
                  <a:schemeClr val="tx2"/>
                </a:solidFill>
                <a:latin typeface="Segoe" pitchFamily="34" charset="0"/>
              </a:rPr>
              <a:t>命令行</a:t>
            </a: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endParaRPr lang="en-US" dirty="0" smtClean="0">
              <a:solidFill>
                <a:schemeClr val="tx2"/>
              </a:solidFill>
              <a:latin typeface="Segoe" pitchFamily="34" charset="0"/>
            </a:endParaRPr>
          </a:p>
          <a:p>
            <a:pPr algn="ctr">
              <a:lnSpc>
                <a:spcPct val="90000"/>
              </a:lnSpc>
            </a:pPr>
            <a:r>
              <a:rPr lang="zh-CN" altLang="en-US" sz="1600" dirty="0" smtClean="0">
                <a:solidFill>
                  <a:schemeClr val="bg1"/>
                </a:solidFill>
                <a:latin typeface="Segoe" pitchFamily="34" charset="0"/>
              </a:rPr>
              <a:t>键盘输入</a:t>
            </a:r>
            <a:endParaRPr lang="en-US" sz="1600" dirty="0" smtClean="0">
              <a:solidFill>
                <a:schemeClr val="bg1"/>
              </a:solidFill>
              <a:latin typeface="Segoe" pitchFamily="34" charset="0"/>
            </a:endParaRPr>
          </a:p>
        </p:txBody>
      </p:sp>
      <p:pic>
        <p:nvPicPr>
          <p:cNvPr id="34" name="Picture 2" descr="http://images.macworld.com/images/legacy/2006/04/images/content/bashtitle.png"/>
          <p:cNvPicPr>
            <a:picLocks noChangeAspect="1" noChangeArrowheads="1"/>
          </p:cNvPicPr>
          <p:nvPr/>
        </p:nvPicPr>
        <p:blipFill>
          <a:blip r:embed="rId6" cstate="print"/>
          <a:stretch>
            <a:fillRect/>
          </a:stretch>
        </p:blipFill>
        <p:spPr bwMode="auto">
          <a:xfrm>
            <a:off x="730195" y="4201812"/>
            <a:ext cx="1951055" cy="1389008"/>
          </a:xfrm>
          <a:prstGeom prst="roundRect">
            <a:avLst>
              <a:gd name="adj" fmla="val 859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scene3d>
            <a:camera prst="perspectiveFront" fov="5100000">
              <a:rot lat="300000" lon="1200001" rev="0"/>
            </a:camera>
            <a:lightRig rig="flood" dir="t">
              <a:rot lat="0" lon="0" rev="13800000"/>
            </a:lightRig>
          </a:scene3d>
          <a:sp3d prstMaterial="plastic">
            <a:bevelB h="0"/>
          </a:sp3d>
        </p:spPr>
      </p:pic>
      <p:sp>
        <p:nvSpPr>
          <p:cNvPr id="56" name="Rectangle 55"/>
          <p:cNvSpPr/>
          <p:nvPr/>
        </p:nvSpPr>
        <p:spPr bwMode="white">
          <a:xfrm>
            <a:off x="457200" y="1391783"/>
            <a:ext cx="2236510" cy="400110"/>
          </a:xfrm>
          <a:prstGeom prst="rect">
            <a:avLst/>
          </a:prstGeom>
        </p:spPr>
        <p:txBody>
          <a:bodyPr wrap="none">
            <a:spAutoFit/>
          </a:bodyPr>
          <a:lstStyle/>
          <a:p>
            <a:r>
              <a:rPr lang="zh-CN" altLang="en-US" sz="2000" b="1" dirty="0" smtClean="0">
                <a:solidFill>
                  <a:schemeClr val="accent1">
                    <a:lumMod val="40000"/>
                    <a:lumOff val="60000"/>
                  </a:schemeClr>
                </a:solidFill>
                <a:effectLst>
                  <a:outerShdw blurRad="38100" dist="38100" dir="2700000" algn="tl">
                    <a:srgbClr val="000000">
                      <a:alpha val="43137"/>
                    </a:srgbClr>
                  </a:outerShdw>
                </a:effectLst>
                <a:latin typeface="Segoe" pitchFamily="34" charset="0"/>
              </a:rPr>
              <a:t>用户界面结束演进</a:t>
            </a:r>
            <a:endParaRPr lang="en-US" sz="2000" b="1" dirty="0">
              <a:solidFill>
                <a:schemeClr val="accent1">
                  <a:lumMod val="40000"/>
                  <a:lumOff val="60000"/>
                </a:schemeClr>
              </a:solidFill>
              <a:effectLst>
                <a:outerShdw blurRad="38100" dist="38100" dir="2700000" algn="tl">
                  <a:srgbClr val="000000">
                    <a:alpha val="43137"/>
                  </a:srgbClr>
                </a:outerShdw>
              </a:effectLst>
              <a:latin typeface="Segoe" pitchFamily="34" charset="0"/>
            </a:endParaRPr>
          </a:p>
        </p:txBody>
      </p:sp>
      <p:sp>
        <p:nvSpPr>
          <p:cNvPr id="57" name="Rectangle 56"/>
          <p:cNvSpPr/>
          <p:nvPr/>
        </p:nvSpPr>
        <p:spPr>
          <a:xfrm>
            <a:off x="4548249" y="5842658"/>
            <a:ext cx="4595751" cy="89064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endParaRPr lang="en-US" dirty="0" smtClean="0">
              <a:effectLst>
                <a:outerShdw blurRad="38100" dist="38100" dir="2700000" algn="tl">
                  <a:srgbClr val="000000">
                    <a:alpha val="43137"/>
                  </a:srgbClr>
                </a:outerShdw>
              </a:effectLst>
              <a:latin typeface="Segoe" pitchFamily="34" charset="0"/>
            </a:endParaRPr>
          </a:p>
        </p:txBody>
      </p:sp>
      <p:sp>
        <p:nvSpPr>
          <p:cNvPr id="55" name="Rectangle 54"/>
          <p:cNvSpPr/>
          <p:nvPr/>
        </p:nvSpPr>
        <p:spPr bwMode="white">
          <a:xfrm>
            <a:off x="4583874" y="5909417"/>
            <a:ext cx="4441372" cy="806375"/>
          </a:xfrm>
          <a:prstGeom prst="rect">
            <a:avLst/>
          </a:prstGeom>
        </p:spPr>
        <p:txBody>
          <a:bodyPr wrap="square">
            <a:spAutoFit/>
          </a:bodyPr>
          <a:lstStyle/>
          <a:p>
            <a:pPr fontAlgn="auto">
              <a:lnSpc>
                <a:spcPct val="90000"/>
              </a:lnSpc>
              <a:spcBef>
                <a:spcPct val="20000"/>
              </a:spcBef>
              <a:spcAft>
                <a:spcPts val="0"/>
              </a:spcAft>
              <a:buFont typeface="Arial" charset="0"/>
              <a:buNone/>
              <a:defRPr/>
            </a:pPr>
            <a:r>
              <a:rPr lang="zh-CN" altLang="en-US" sz="1600" dirty="0">
                <a:solidFill>
                  <a:schemeClr val="accent1">
                    <a:lumMod val="60000"/>
                    <a:lumOff val="40000"/>
                  </a:schemeClr>
                </a:solidFill>
                <a:latin typeface="Segoe" pitchFamily="34" charset="0"/>
                <a:ea typeface="Segoe" pitchFamily="34" charset="0"/>
                <a:cs typeface="Segoe UI" pitchFamily="34" charset="0"/>
              </a:rPr>
              <a:t>消费者购买的是用户体验，而不是功能列表。</a:t>
            </a:r>
          </a:p>
          <a:p>
            <a:pPr fontAlgn="auto">
              <a:lnSpc>
                <a:spcPct val="90000"/>
              </a:lnSpc>
              <a:spcBef>
                <a:spcPct val="20000"/>
              </a:spcBef>
              <a:spcAft>
                <a:spcPts val="0"/>
              </a:spcAft>
              <a:buFont typeface="Arial" charset="0"/>
              <a:buNone/>
              <a:defRPr/>
            </a:pPr>
            <a:r>
              <a:rPr lang="zh-CN" altLang="en-US" sz="1600" dirty="0">
                <a:solidFill>
                  <a:schemeClr val="accent1">
                    <a:lumMod val="60000"/>
                    <a:lumOff val="40000"/>
                  </a:schemeClr>
                </a:solidFill>
                <a:latin typeface="Segoe" pitchFamily="34" charset="0"/>
                <a:ea typeface="Segoe" pitchFamily="34" charset="0"/>
                <a:cs typeface="Segoe UI" pitchFamily="34" charset="0"/>
              </a:rPr>
              <a:t>新时代的手机，随身听等消费类电子设备对于用户体验会有更高的要求</a:t>
            </a:r>
          </a:p>
        </p:txBody>
      </p:sp>
    </p:spTree>
    <p:extLst>
      <p:ext uri="{BB962C8B-B14F-4D97-AF65-F5344CB8AC3E}">
        <p14:creationId xmlns:p14="http://schemas.microsoft.com/office/powerpoint/2007/7/12/main" xmlns="" val="2415180629"/>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2530" name="Rectangle 2"/>
          <p:cNvSpPr>
            <a:spLocks noGrp="1"/>
          </p:cNvSpPr>
          <p:nvPr>
            <p:ph type="title"/>
          </p:nvPr>
        </p:nvSpPr>
        <p:spPr bwMode="auto">
          <a:xfrm>
            <a:off x="357158" y="500042"/>
            <a:ext cx="8229600" cy="1143000"/>
          </a:xfrm>
          <a:noFill/>
        </p:spPr>
        <p:txBody>
          <a:bodyPr wrap="square" numCol="1" anchorCtr="0" compatLnSpc="1">
            <a:prstTxWarp prst="textNoShape">
              <a:avLst/>
            </a:prstTxWarp>
          </a:bodyPr>
          <a:lstStyle/>
          <a:p>
            <a:pPr eaLnBrk="1" hangingPunct="1"/>
            <a:r>
              <a:rPr lang="en-US" sz="4000" dirty="0" smtClean="0"/>
              <a:t>Silverlight for Windows Embedded</a:t>
            </a:r>
          </a:p>
        </p:txBody>
      </p:sp>
      <p:sp>
        <p:nvSpPr>
          <p:cNvPr id="10" name="Rounded Rectangle 9"/>
          <p:cNvSpPr/>
          <p:nvPr/>
        </p:nvSpPr>
        <p:spPr>
          <a:xfrm>
            <a:off x="316622" y="1311393"/>
            <a:ext cx="6580888" cy="4953940"/>
          </a:xfrm>
          <a:prstGeom prst="roundRect">
            <a:avLst>
              <a:gd name="adj" fmla="val 4597"/>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nSpc>
                <a:spcPct val="80000"/>
              </a:lnSpc>
              <a:defRPr/>
            </a:pPr>
            <a:endParaRPr lang="en-US" sz="2400" b="1" dirty="0" smtClean="0">
              <a:effectLst>
                <a:outerShdw blurRad="38100" dist="38100" dir="2700000" algn="tl">
                  <a:srgbClr val="000000">
                    <a:alpha val="43137"/>
                  </a:srgbClr>
                </a:outerShdw>
              </a:effectLst>
              <a:latin typeface="Segoe" pitchFamily="34" charset="0"/>
            </a:endParaRPr>
          </a:p>
        </p:txBody>
      </p:sp>
      <p:sp>
        <p:nvSpPr>
          <p:cNvPr id="15" name="Rectangle 14"/>
          <p:cNvSpPr/>
          <p:nvPr/>
        </p:nvSpPr>
        <p:spPr>
          <a:xfrm>
            <a:off x="316622" y="1674421"/>
            <a:ext cx="6024801" cy="59178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r>
              <a:rPr lang="zh-CN" altLang="en-US" dirty="0" smtClean="0">
                <a:effectLst>
                  <a:outerShdw blurRad="38100" dist="38100" dir="2700000" algn="tl">
                    <a:srgbClr val="000000">
                      <a:alpha val="43137"/>
                    </a:srgbClr>
                  </a:outerShdw>
                </a:effectLst>
                <a:latin typeface="Segoe" pitchFamily="34" charset="0"/>
              </a:rPr>
              <a:t>技术代号：</a:t>
            </a:r>
            <a:r>
              <a:rPr lang="en-US" dirty="0" smtClean="0">
                <a:effectLst>
                  <a:outerShdw blurRad="38100" dist="38100" dir="2700000" algn="tl">
                    <a:srgbClr val="000000">
                      <a:alpha val="43137"/>
                    </a:srgbClr>
                  </a:outerShdw>
                </a:effectLst>
                <a:latin typeface="Segoe" pitchFamily="34" charset="0"/>
              </a:rPr>
              <a:t> “Alchemy”</a:t>
            </a:r>
          </a:p>
        </p:txBody>
      </p:sp>
      <p:sp>
        <p:nvSpPr>
          <p:cNvPr id="16" name="Rectangle 15"/>
          <p:cNvSpPr/>
          <p:nvPr/>
        </p:nvSpPr>
        <p:spPr>
          <a:xfrm>
            <a:off x="316622" y="2406337"/>
            <a:ext cx="6024801" cy="59178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r>
              <a:rPr lang="en-US" dirty="0" smtClean="0">
                <a:effectLst>
                  <a:outerShdw blurRad="38100" dist="38100" dir="2700000" algn="tl">
                    <a:srgbClr val="000000">
                      <a:alpha val="43137"/>
                    </a:srgbClr>
                  </a:outerShdw>
                </a:effectLst>
                <a:latin typeface="Segoe" pitchFamily="34" charset="0"/>
              </a:rPr>
              <a:t>C++ </a:t>
            </a:r>
            <a:r>
              <a:rPr lang="zh-CN" altLang="en-US" dirty="0" smtClean="0">
                <a:effectLst>
                  <a:outerShdw blurRad="38100" dist="38100" dir="2700000" algn="tl">
                    <a:srgbClr val="000000">
                      <a:alpha val="43137"/>
                    </a:srgbClr>
                  </a:outerShdw>
                </a:effectLst>
                <a:latin typeface="Segoe" pitchFamily="34" charset="0"/>
              </a:rPr>
              <a:t>本地应用编程模型</a:t>
            </a:r>
            <a:endParaRPr lang="en-US" dirty="0" smtClean="0">
              <a:effectLst>
                <a:outerShdw blurRad="38100" dist="38100" dir="2700000" algn="tl">
                  <a:srgbClr val="000000">
                    <a:alpha val="43137"/>
                  </a:srgbClr>
                </a:outerShdw>
              </a:effectLst>
              <a:latin typeface="Segoe" pitchFamily="34" charset="0"/>
            </a:endParaRPr>
          </a:p>
        </p:txBody>
      </p:sp>
      <p:sp>
        <p:nvSpPr>
          <p:cNvPr id="18" name="Rectangle 17"/>
          <p:cNvSpPr/>
          <p:nvPr/>
        </p:nvSpPr>
        <p:spPr>
          <a:xfrm>
            <a:off x="316622" y="3138253"/>
            <a:ext cx="6024801" cy="59178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r>
              <a:rPr lang="zh-CN" altLang="en-US" dirty="0" smtClean="0">
                <a:effectLst>
                  <a:outerShdw blurRad="38100" dist="38100" dir="2700000" algn="tl">
                    <a:srgbClr val="000000">
                      <a:alpha val="43137"/>
                    </a:srgbClr>
                  </a:outerShdw>
                </a:effectLst>
                <a:latin typeface="Segoe" pitchFamily="34" charset="0"/>
              </a:rPr>
              <a:t>支持硬件加速</a:t>
            </a:r>
            <a:endParaRPr lang="en-US" dirty="0" smtClean="0">
              <a:effectLst>
                <a:outerShdw blurRad="38100" dist="38100" dir="2700000" algn="tl">
                  <a:srgbClr val="000000">
                    <a:alpha val="43137"/>
                  </a:srgbClr>
                </a:outerShdw>
              </a:effectLst>
              <a:latin typeface="Segoe" pitchFamily="34" charset="0"/>
            </a:endParaRPr>
          </a:p>
        </p:txBody>
      </p:sp>
      <p:sp>
        <p:nvSpPr>
          <p:cNvPr id="19" name="Rectangle 18"/>
          <p:cNvSpPr/>
          <p:nvPr/>
        </p:nvSpPr>
        <p:spPr>
          <a:xfrm>
            <a:off x="316622" y="3870169"/>
            <a:ext cx="6024801" cy="59178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r>
              <a:rPr lang="en-US" dirty="0" smtClean="0">
                <a:effectLst>
                  <a:outerShdw blurRad="38100" dist="38100" dir="2700000" algn="tl">
                    <a:srgbClr val="000000">
                      <a:alpha val="43137"/>
                    </a:srgbClr>
                  </a:outerShdw>
                </a:effectLst>
                <a:latin typeface="Segoe" pitchFamily="34" charset="0"/>
              </a:rPr>
              <a:t>Silverlight 2.0</a:t>
            </a:r>
            <a:r>
              <a:rPr lang="zh-CN" altLang="en-US" dirty="0" smtClean="0">
                <a:effectLst>
                  <a:outerShdw blurRad="38100" dist="38100" dir="2700000" algn="tl">
                    <a:srgbClr val="000000">
                      <a:alpha val="43137"/>
                    </a:srgbClr>
                  </a:outerShdw>
                </a:effectLst>
                <a:latin typeface="Segoe" pitchFamily="34" charset="0"/>
              </a:rPr>
              <a:t>子集</a:t>
            </a:r>
            <a:endParaRPr lang="en-US" dirty="0" smtClean="0">
              <a:effectLst>
                <a:outerShdw blurRad="38100" dist="38100" dir="2700000" algn="tl">
                  <a:srgbClr val="000000">
                    <a:alpha val="43137"/>
                  </a:srgbClr>
                </a:outerShdw>
              </a:effectLst>
              <a:latin typeface="Segoe" pitchFamily="34" charset="0"/>
            </a:endParaRPr>
          </a:p>
        </p:txBody>
      </p:sp>
      <p:sp>
        <p:nvSpPr>
          <p:cNvPr id="20" name="Rectangle 19"/>
          <p:cNvSpPr/>
          <p:nvPr/>
        </p:nvSpPr>
        <p:spPr>
          <a:xfrm>
            <a:off x="316622" y="4602085"/>
            <a:ext cx="6024801" cy="59178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r>
              <a:rPr lang="zh-CN" altLang="en-US" dirty="0" smtClean="0">
                <a:effectLst>
                  <a:outerShdw blurRad="38100" dist="38100" dir="2700000" algn="tl">
                    <a:srgbClr val="000000">
                      <a:alpha val="43137"/>
                    </a:srgbClr>
                  </a:outerShdw>
                </a:effectLst>
                <a:latin typeface="Segoe" pitchFamily="34" charset="0"/>
              </a:rPr>
              <a:t>应用于</a:t>
            </a:r>
            <a:r>
              <a:rPr lang="en-US" dirty="0" smtClean="0">
                <a:effectLst>
                  <a:outerShdw blurRad="38100" dist="38100" dir="2700000" algn="tl">
                    <a:srgbClr val="000000">
                      <a:alpha val="43137"/>
                    </a:srgbClr>
                  </a:outerShdw>
                </a:effectLst>
                <a:latin typeface="Segoe" pitchFamily="34" charset="0"/>
              </a:rPr>
              <a:t>Shells</a:t>
            </a:r>
            <a:r>
              <a:rPr lang="zh-CN" altLang="en-US" dirty="0" smtClean="0">
                <a:effectLst>
                  <a:outerShdw blurRad="38100" dist="38100" dir="2700000" algn="tl">
                    <a:srgbClr val="000000">
                      <a:alpha val="43137"/>
                    </a:srgbClr>
                  </a:outerShdw>
                </a:effectLst>
                <a:latin typeface="Segoe" pitchFamily="34" charset="0"/>
              </a:rPr>
              <a:t>和应用程序界面</a:t>
            </a:r>
            <a:endParaRPr lang="en-US" dirty="0" smtClean="0">
              <a:effectLst>
                <a:outerShdw blurRad="38100" dist="38100" dir="2700000" algn="tl">
                  <a:srgbClr val="000000">
                    <a:alpha val="43137"/>
                  </a:srgbClr>
                </a:outerShdw>
              </a:effectLst>
              <a:latin typeface="Segoe" pitchFamily="34" charset="0"/>
            </a:endParaRPr>
          </a:p>
        </p:txBody>
      </p:sp>
      <p:sp>
        <p:nvSpPr>
          <p:cNvPr id="21" name="Rectangle 20"/>
          <p:cNvSpPr/>
          <p:nvPr/>
        </p:nvSpPr>
        <p:spPr>
          <a:xfrm>
            <a:off x="316622" y="5333999"/>
            <a:ext cx="6024801" cy="59178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defRPr/>
            </a:pPr>
            <a:r>
              <a:rPr lang="zh-CN" altLang="en-US" dirty="0" smtClean="0">
                <a:effectLst>
                  <a:outerShdw blurRad="38100" dist="38100" dir="2700000" algn="tl">
                    <a:srgbClr val="000000">
                      <a:alpha val="43137"/>
                    </a:srgbClr>
                  </a:outerShdw>
                </a:effectLst>
                <a:latin typeface="Segoe" pitchFamily="34" charset="0"/>
              </a:rPr>
              <a:t>利用现有开发</a:t>
            </a:r>
            <a:r>
              <a:rPr lang="en-US" altLang="zh-CN" dirty="0" smtClean="0">
                <a:effectLst>
                  <a:outerShdw blurRad="38100" dist="38100" dir="2700000" algn="tl">
                    <a:srgbClr val="000000">
                      <a:alpha val="43137"/>
                    </a:srgbClr>
                  </a:outerShdw>
                </a:effectLst>
                <a:latin typeface="Segoe" pitchFamily="34" charset="0"/>
              </a:rPr>
              <a:t>Silverlight</a:t>
            </a:r>
            <a:r>
              <a:rPr lang="zh-CN" altLang="en-US" dirty="0" smtClean="0">
                <a:effectLst>
                  <a:outerShdw blurRad="38100" dist="38100" dir="2700000" algn="tl">
                    <a:srgbClr val="000000">
                      <a:alpha val="43137"/>
                    </a:srgbClr>
                  </a:outerShdw>
                </a:effectLst>
                <a:latin typeface="Segoe" pitchFamily="34" charset="0"/>
              </a:rPr>
              <a:t>的工具：</a:t>
            </a:r>
            <a:r>
              <a:rPr lang="en-US" dirty="0" smtClean="0">
                <a:effectLst>
                  <a:outerShdw blurRad="38100" dist="38100" dir="2700000" algn="tl">
                    <a:srgbClr val="000000">
                      <a:alpha val="43137"/>
                    </a:srgbClr>
                  </a:outerShdw>
                </a:effectLst>
                <a:latin typeface="Segoe" pitchFamily="34" charset="0"/>
              </a:rPr>
              <a:t>Expression Blend</a:t>
            </a:r>
          </a:p>
        </p:txBody>
      </p:sp>
      <p:sp>
        <p:nvSpPr>
          <p:cNvPr id="27" name="Freeform 6"/>
          <p:cNvSpPr>
            <a:spLocks/>
          </p:cNvSpPr>
          <p:nvPr/>
        </p:nvSpPr>
        <p:spPr bwMode="auto">
          <a:xfrm rot="16200000">
            <a:off x="4286991" y="1508164"/>
            <a:ext cx="5165768" cy="4548249"/>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4" name="Picture 23" descr="Carousel_V1_03.png"/>
          <p:cNvPicPr>
            <a:picLocks noChangeAspect="1"/>
          </p:cNvPicPr>
          <p:nvPr/>
        </p:nvPicPr>
        <p:blipFill>
          <a:blip r:embed="rId3" cstate="print"/>
          <a:stretch>
            <a:fillRect/>
          </a:stretch>
        </p:blipFill>
        <p:spPr>
          <a:xfrm>
            <a:off x="6209472" y="3251328"/>
            <a:ext cx="2256355" cy="135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descr="ComputexDemo_Bubbles_01(SelectedState).png"/>
          <p:cNvPicPr>
            <a:picLocks noChangeAspect="1"/>
          </p:cNvPicPr>
          <p:nvPr/>
        </p:nvPicPr>
        <p:blipFill>
          <a:blip r:embed="rId4" cstate="print"/>
          <a:stretch>
            <a:fillRect/>
          </a:stretch>
        </p:blipFill>
        <p:spPr>
          <a:xfrm>
            <a:off x="6816436" y="4913059"/>
            <a:ext cx="2087456" cy="1254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descr="ComputexDemo_Colorful_02.png"/>
          <p:cNvPicPr>
            <a:picLocks noChangeAspect="1"/>
          </p:cNvPicPr>
          <p:nvPr/>
        </p:nvPicPr>
        <p:blipFill>
          <a:blip r:embed="rId5" cstate="print"/>
          <a:stretch>
            <a:fillRect/>
          </a:stretch>
        </p:blipFill>
        <p:spPr>
          <a:xfrm>
            <a:off x="5362551" y="1445622"/>
            <a:ext cx="2496312" cy="1497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07/7/12/main" xmlns="" val="3990621707"/>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004457"/>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3" name="Rounded Rectangle 22"/>
          <p:cNvSpPr/>
          <p:nvPr/>
        </p:nvSpPr>
        <p:spPr>
          <a:xfrm>
            <a:off x="780803" y="1330035"/>
            <a:ext cx="7582395" cy="4916385"/>
          </a:xfrm>
          <a:prstGeom prst="roundRect">
            <a:avLst>
              <a:gd name="adj" fmla="val 7155"/>
            </a:avLst>
          </a:prstGeom>
          <a:blipFill dpi="0" rotWithShape="1">
            <a:blip r:embed="rId3">
              <a:alphaModFix amt="9000"/>
            </a:blip>
            <a:srcRect/>
            <a:tile tx="0" ty="0" sx="100000" sy="100000" flip="none" algn="tl"/>
          </a:blipFill>
          <a:ln w="19050" cap="flat" cmpd="sng" algn="ctr">
            <a:noFill/>
            <a:prstDash val="solid"/>
            <a:round/>
            <a:headEnd type="none" w="med" len="med"/>
            <a:tailEnd type="none" w="med" len="med"/>
          </a:ln>
          <a:effectLst/>
        </p:spPr>
        <p:txBody>
          <a:bodyPr lIns="76191" tIns="38095" rIns="76191" bIns="38095" anchor="ctr"/>
          <a:lstStyle/>
          <a:p>
            <a:pPr defTabSz="846384">
              <a:defRPr/>
            </a:pPr>
            <a:endParaRPr lang="en-US" sz="2200" kern="0" dirty="0">
              <a:solidFill>
                <a:sysClr val="windowText" lastClr="000000"/>
              </a:solidFill>
            </a:endParaRPr>
          </a:p>
        </p:txBody>
      </p:sp>
      <p:sp>
        <p:nvSpPr>
          <p:cNvPr id="5" name="Title 4"/>
          <p:cNvSpPr>
            <a:spLocks noGrp="1"/>
          </p:cNvSpPr>
          <p:nvPr>
            <p:ph type="title"/>
          </p:nvPr>
        </p:nvSpPr>
        <p:spPr/>
        <p:txBody>
          <a:bodyPr/>
          <a:lstStyle/>
          <a:p>
            <a:r>
              <a:rPr lang="en-US" dirty="0" smtClean="0"/>
              <a:t>Silverlight</a:t>
            </a:r>
            <a:r>
              <a:rPr lang="zh-CN" altLang="en-US" dirty="0" smtClean="0"/>
              <a:t>应用架构</a:t>
            </a:r>
            <a:endParaRPr lang="en-US" dirty="0"/>
          </a:p>
        </p:txBody>
      </p:sp>
      <p:sp>
        <p:nvSpPr>
          <p:cNvPr id="11" name="Rounded Rectangle 10"/>
          <p:cNvSpPr/>
          <p:nvPr/>
        </p:nvSpPr>
        <p:spPr>
          <a:xfrm>
            <a:off x="1333501" y="1476499"/>
            <a:ext cx="6476999" cy="1155226"/>
          </a:xfrm>
          <a:prstGeom prst="roundRect">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2000" dirty="0">
                <a:solidFill>
                  <a:schemeClr val="bg1"/>
                </a:solidFill>
                <a:effectLst>
                  <a:outerShdw blurRad="38100" dist="38100" dir="2700000" algn="tl">
                    <a:srgbClr val="000000">
                      <a:alpha val="43137"/>
                    </a:srgbClr>
                  </a:outerShdw>
                </a:effectLst>
                <a:latin typeface="Segoe"/>
              </a:rPr>
              <a:t>应用程序</a:t>
            </a:r>
            <a:endParaRPr lang="en-US" sz="2000" dirty="0">
              <a:solidFill>
                <a:schemeClr val="bg1"/>
              </a:solidFill>
              <a:effectLst>
                <a:outerShdw blurRad="38100" dist="38100" dir="2700000" algn="tl">
                  <a:srgbClr val="000000">
                    <a:alpha val="43137"/>
                  </a:srgbClr>
                </a:outerShdw>
              </a:effectLst>
              <a:latin typeface="Segoe"/>
            </a:endParaRPr>
          </a:p>
        </p:txBody>
      </p:sp>
      <p:sp>
        <p:nvSpPr>
          <p:cNvPr id="12" name="Rounded Rectangle 11"/>
          <p:cNvSpPr/>
          <p:nvPr/>
        </p:nvSpPr>
        <p:spPr>
          <a:xfrm>
            <a:off x="3763722" y="2040577"/>
            <a:ext cx="1616929" cy="46209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effectLst>
                  <a:outerShdw blurRad="38100" dist="38100" dir="2700000" algn="tl">
                    <a:srgbClr val="000000">
                      <a:alpha val="43137"/>
                    </a:srgbClr>
                  </a:outerShdw>
                </a:effectLst>
                <a:latin typeface="Segoe"/>
              </a:rPr>
              <a:t>XAML</a:t>
            </a:r>
            <a:endParaRPr lang="en-US" sz="1400" dirty="0">
              <a:solidFill>
                <a:schemeClr val="bg1"/>
              </a:solidFill>
              <a:effectLst>
                <a:outerShdw blurRad="38100" dist="38100" dir="2700000" algn="tl">
                  <a:srgbClr val="000000">
                    <a:alpha val="43137"/>
                  </a:srgbClr>
                </a:outerShdw>
              </a:effectLst>
              <a:latin typeface="Segoe"/>
            </a:endParaRPr>
          </a:p>
        </p:txBody>
      </p:sp>
      <p:sp>
        <p:nvSpPr>
          <p:cNvPr id="13" name="Rounded Rectangle 12"/>
          <p:cNvSpPr/>
          <p:nvPr/>
        </p:nvSpPr>
        <p:spPr>
          <a:xfrm>
            <a:off x="1575214" y="1809531"/>
            <a:ext cx="1509134" cy="69313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Segoe"/>
              </a:rPr>
              <a:t>资源</a:t>
            </a:r>
            <a:endParaRPr lang="en-US" sz="1400" dirty="0" smtClean="0">
              <a:solidFill>
                <a:schemeClr val="bg1"/>
              </a:solidFill>
              <a:effectLst>
                <a:outerShdw blurRad="38100" dist="38100" dir="2700000" algn="tl">
                  <a:srgbClr val="000000">
                    <a:alpha val="43137"/>
                  </a:srgbClr>
                </a:outerShdw>
              </a:effectLst>
              <a:latin typeface="Segoe"/>
            </a:endParaRPr>
          </a:p>
          <a:p>
            <a:pPr algn="ctr"/>
            <a:r>
              <a:rPr lang="en-US" sz="1400" dirty="0" smtClean="0">
                <a:solidFill>
                  <a:schemeClr val="bg1"/>
                </a:solidFill>
                <a:effectLst>
                  <a:outerShdw blurRad="38100" dist="38100" dir="2700000" algn="tl">
                    <a:srgbClr val="000000">
                      <a:alpha val="43137"/>
                    </a:srgbClr>
                  </a:outerShdw>
                </a:effectLst>
                <a:latin typeface="Segoe"/>
              </a:rPr>
              <a:t>(</a:t>
            </a:r>
            <a:r>
              <a:rPr lang="zh-CN" altLang="en-US" sz="1400" dirty="0">
                <a:solidFill>
                  <a:schemeClr val="bg1"/>
                </a:solidFill>
                <a:effectLst>
                  <a:outerShdw blurRad="38100" dist="38100" dir="2700000" algn="tl">
                    <a:srgbClr val="000000">
                      <a:alpha val="43137"/>
                    </a:srgbClr>
                  </a:outerShdw>
                </a:effectLst>
                <a:latin typeface="Segoe"/>
              </a:rPr>
              <a:t>图像</a:t>
            </a:r>
            <a:r>
              <a:rPr lang="en-US" sz="1400" dirty="0" smtClean="0">
                <a:solidFill>
                  <a:schemeClr val="bg1"/>
                </a:solidFill>
                <a:effectLst>
                  <a:outerShdw blurRad="38100" dist="38100" dir="2700000" algn="tl">
                    <a:srgbClr val="000000">
                      <a:alpha val="43137"/>
                    </a:srgbClr>
                  </a:outerShdw>
                </a:effectLst>
                <a:latin typeface="Segoe"/>
              </a:rPr>
              <a:t>, </a:t>
            </a:r>
            <a:r>
              <a:rPr lang="zh-CN" altLang="en-US" sz="1400" dirty="0" smtClean="0">
                <a:solidFill>
                  <a:schemeClr val="bg1"/>
                </a:solidFill>
                <a:effectLst>
                  <a:outerShdw blurRad="38100" dist="38100" dir="2700000" algn="tl">
                    <a:srgbClr val="000000">
                      <a:alpha val="43137"/>
                    </a:srgbClr>
                  </a:outerShdw>
                </a:effectLst>
                <a:latin typeface="Segoe"/>
              </a:rPr>
              <a:t>字体等</a:t>
            </a:r>
            <a:r>
              <a:rPr lang="en-US" sz="1400" dirty="0" smtClean="0">
                <a:solidFill>
                  <a:schemeClr val="bg1"/>
                </a:solidFill>
                <a:effectLst>
                  <a:outerShdw blurRad="38100" dist="38100" dir="2700000" algn="tl">
                    <a:srgbClr val="000000">
                      <a:alpha val="43137"/>
                    </a:srgbClr>
                  </a:outerShdw>
                </a:effectLst>
                <a:latin typeface="Segoe"/>
              </a:rPr>
              <a:t>)</a:t>
            </a:r>
            <a:endParaRPr lang="en-US" sz="1400" dirty="0">
              <a:solidFill>
                <a:schemeClr val="bg1"/>
              </a:solidFill>
              <a:effectLst>
                <a:outerShdw blurRad="38100" dist="38100" dir="2700000" algn="tl">
                  <a:srgbClr val="000000">
                    <a:alpha val="43137"/>
                  </a:srgbClr>
                </a:outerShdw>
              </a:effectLst>
              <a:latin typeface="Segoe"/>
            </a:endParaRPr>
          </a:p>
        </p:txBody>
      </p:sp>
      <p:sp>
        <p:nvSpPr>
          <p:cNvPr id="14" name="Rounded Rectangle 13"/>
          <p:cNvSpPr/>
          <p:nvPr/>
        </p:nvSpPr>
        <p:spPr>
          <a:xfrm>
            <a:off x="6060026" y="1809531"/>
            <a:ext cx="1508760" cy="69313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effectLst>
                  <a:outerShdw blurRad="38100" dist="38100" dir="2700000" algn="tl">
                    <a:srgbClr val="000000">
                      <a:alpha val="43137"/>
                    </a:srgbClr>
                  </a:outerShdw>
                </a:effectLst>
                <a:latin typeface="Segoe"/>
              </a:rPr>
              <a:t>定制控件</a:t>
            </a:r>
            <a:endParaRPr lang="en-US" sz="1400" dirty="0">
              <a:solidFill>
                <a:schemeClr val="bg1"/>
              </a:solidFill>
              <a:effectLst>
                <a:outerShdw blurRad="38100" dist="38100" dir="2700000" algn="tl">
                  <a:srgbClr val="000000">
                    <a:alpha val="43137"/>
                  </a:srgbClr>
                </a:outerShdw>
              </a:effectLst>
              <a:latin typeface="Segoe"/>
            </a:endParaRPr>
          </a:p>
        </p:txBody>
      </p:sp>
      <p:sp>
        <p:nvSpPr>
          <p:cNvPr id="15" name="Rounded Rectangle 14"/>
          <p:cNvSpPr/>
          <p:nvPr/>
        </p:nvSpPr>
        <p:spPr>
          <a:xfrm>
            <a:off x="1333501" y="2862770"/>
            <a:ext cx="5281967" cy="808658"/>
          </a:xfrm>
          <a:prstGeom prst="roundRect">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effectLst>
                  <a:outerShdw blurRad="38100" dist="38100" dir="2700000" algn="tl">
                    <a:srgbClr val="000000">
                      <a:alpha val="43137"/>
                    </a:srgbClr>
                  </a:outerShdw>
                </a:effectLst>
                <a:latin typeface="Segoe"/>
              </a:rPr>
              <a:t>Silverlight Runtime</a:t>
            </a:r>
            <a:endParaRPr lang="en-US" sz="2000" dirty="0">
              <a:solidFill>
                <a:schemeClr val="bg1"/>
              </a:solidFill>
              <a:effectLst>
                <a:outerShdw blurRad="38100" dist="38100" dir="2700000" algn="tl">
                  <a:srgbClr val="000000">
                    <a:alpha val="43137"/>
                  </a:srgbClr>
                </a:outerShdw>
              </a:effectLst>
              <a:latin typeface="Segoe"/>
            </a:endParaRPr>
          </a:p>
        </p:txBody>
      </p:sp>
      <p:sp>
        <p:nvSpPr>
          <p:cNvPr id="16" name="Rounded Rectangle 15"/>
          <p:cNvSpPr/>
          <p:nvPr/>
        </p:nvSpPr>
        <p:spPr>
          <a:xfrm>
            <a:off x="1333501" y="3902474"/>
            <a:ext cx="1752600" cy="1155226"/>
          </a:xfrm>
          <a:prstGeom prst="roundRect">
            <a:avLst/>
          </a:prstGeom>
          <a:solidFill>
            <a:srgbClr val="7030A0"/>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Silverlight Core Rendering Engine</a:t>
            </a:r>
            <a:endParaRPr lang="en-US" sz="1600" dirty="0">
              <a:solidFill>
                <a:schemeClr val="bg1"/>
              </a:solidFill>
              <a:effectLst>
                <a:outerShdw blurRad="38100" dist="38100" dir="2700000" algn="tl">
                  <a:srgbClr val="000000">
                    <a:alpha val="43137"/>
                  </a:srgbClr>
                </a:outerShdw>
              </a:effectLst>
              <a:latin typeface="Segoe"/>
            </a:endParaRPr>
          </a:p>
        </p:txBody>
      </p:sp>
      <p:sp>
        <p:nvSpPr>
          <p:cNvPr id="17" name="Rounded Rectangle 16"/>
          <p:cNvSpPr/>
          <p:nvPr/>
        </p:nvSpPr>
        <p:spPr>
          <a:xfrm>
            <a:off x="3359128" y="3902474"/>
            <a:ext cx="1832519" cy="1155226"/>
          </a:xfrm>
          <a:prstGeom prst="roundRect">
            <a:avLst/>
          </a:prstGeom>
          <a:solidFill>
            <a:srgbClr val="72AF2F"/>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pitchFamily="34" charset="0"/>
              </a:rPr>
              <a:t>Platform Plug-in</a:t>
            </a:r>
          </a:p>
          <a:p>
            <a:pPr algn="ctr"/>
            <a:r>
              <a:rPr lang="en-US" sz="1600" dirty="0" smtClean="0">
                <a:solidFill>
                  <a:schemeClr val="bg1"/>
                </a:solidFill>
                <a:effectLst>
                  <a:outerShdw blurRad="38100" dist="38100" dir="2700000" algn="tl">
                    <a:srgbClr val="000000">
                      <a:alpha val="43137"/>
                    </a:srgbClr>
                  </a:outerShdw>
                </a:effectLst>
                <a:latin typeface="Segoe" pitchFamily="34" charset="0"/>
              </a:rPr>
              <a:t>(OpenGL ES 2.0, DDraw, </a:t>
            </a:r>
          </a:p>
          <a:p>
            <a:pPr algn="ctr"/>
            <a:r>
              <a:rPr lang="en-US" sz="1600" dirty="0" smtClean="0">
                <a:solidFill>
                  <a:schemeClr val="bg1"/>
                </a:solidFill>
                <a:effectLst>
                  <a:outerShdw blurRad="38100" dist="38100" dir="2700000" algn="tl">
                    <a:srgbClr val="000000">
                      <a:alpha val="43137"/>
                    </a:srgbClr>
                  </a:outerShdw>
                </a:effectLst>
                <a:latin typeface="Segoe" pitchFamily="34" charset="0"/>
              </a:rPr>
              <a:t>GDI, OpenVG )</a:t>
            </a:r>
          </a:p>
        </p:txBody>
      </p:sp>
      <p:grpSp>
        <p:nvGrpSpPr>
          <p:cNvPr id="2" name="Group 21"/>
          <p:cNvGrpSpPr/>
          <p:nvPr/>
        </p:nvGrpSpPr>
        <p:grpSpPr>
          <a:xfrm>
            <a:off x="5464674" y="2862770"/>
            <a:ext cx="2345826" cy="2194930"/>
            <a:chOff x="5410200" y="2910270"/>
            <a:chExt cx="2345826" cy="2194930"/>
          </a:xfrm>
          <a:solidFill>
            <a:srgbClr val="7030A0"/>
          </a:solidFill>
          <a:effectLst>
            <a:glow rad="63500">
              <a:schemeClr val="tx1">
                <a:lumMod val="85000"/>
                <a:lumOff val="15000"/>
                <a:alpha val="40000"/>
              </a:schemeClr>
            </a:glow>
          </a:effectLst>
        </p:grpSpPr>
        <p:sp>
          <p:nvSpPr>
            <p:cNvPr id="18" name="Rounded Rectangle 17"/>
            <p:cNvSpPr/>
            <p:nvPr/>
          </p:nvSpPr>
          <p:spPr>
            <a:xfrm>
              <a:off x="6808489" y="2910270"/>
              <a:ext cx="935662" cy="15017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ffectLst>
                  <a:outerShdw blurRad="38100" dist="38100" dir="2700000" algn="tl">
                    <a:srgbClr val="000000">
                      <a:alpha val="43137"/>
                    </a:srgbClr>
                  </a:outerShdw>
                </a:effectLst>
                <a:latin typeface="Segoe"/>
              </a:endParaRPr>
            </a:p>
          </p:txBody>
        </p:sp>
        <p:sp>
          <p:nvSpPr>
            <p:cNvPr id="19" name="Rounded Rectangle 18"/>
            <p:cNvSpPr/>
            <p:nvPr/>
          </p:nvSpPr>
          <p:spPr>
            <a:xfrm>
              <a:off x="5410200" y="3949974"/>
              <a:ext cx="2345826" cy="1155226"/>
            </a:xfrm>
            <a:prstGeom prst="roundRect">
              <a:avLst>
                <a:gd name="adj" fmla="val 19092"/>
              </a:avLst>
            </a:prstGeom>
            <a:gr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effectLst>
                    <a:outerShdw blurRad="38100" dist="38100" dir="2700000" algn="tl">
                      <a:srgbClr val="000000">
                        <a:alpha val="43137"/>
                      </a:srgbClr>
                    </a:outerShdw>
                  </a:effectLst>
                  <a:latin typeface="Segoe"/>
                </a:rPr>
                <a:t>Win32</a:t>
              </a:r>
            </a:p>
            <a:p>
              <a:pPr algn="ctr"/>
              <a:r>
                <a:rPr lang="en-US" sz="1600" dirty="0" smtClean="0">
                  <a:solidFill>
                    <a:schemeClr val="bg1"/>
                  </a:solidFill>
                  <a:effectLst>
                    <a:outerShdw blurRad="38100" dist="38100" dir="2700000" algn="tl">
                      <a:srgbClr val="000000">
                        <a:alpha val="43137"/>
                      </a:srgbClr>
                    </a:outerShdw>
                  </a:effectLst>
                  <a:latin typeface="Segoe"/>
                </a:rPr>
                <a:t>GDI</a:t>
              </a:r>
              <a:endParaRPr lang="en-US" sz="1600" dirty="0">
                <a:solidFill>
                  <a:schemeClr val="bg1"/>
                </a:solidFill>
                <a:effectLst>
                  <a:outerShdw blurRad="38100" dist="38100" dir="2700000" algn="tl">
                    <a:srgbClr val="000000">
                      <a:alpha val="43137"/>
                    </a:srgbClr>
                  </a:outerShdw>
                </a:effectLst>
                <a:latin typeface="Segoe"/>
              </a:endParaRPr>
            </a:p>
          </p:txBody>
        </p:sp>
      </p:grpSp>
      <p:sp>
        <p:nvSpPr>
          <p:cNvPr id="20" name="Rounded Rectangle 19"/>
          <p:cNvSpPr/>
          <p:nvPr/>
        </p:nvSpPr>
        <p:spPr>
          <a:xfrm>
            <a:off x="3283099" y="5316042"/>
            <a:ext cx="4527401" cy="808658"/>
          </a:xfrm>
          <a:prstGeom prst="roundRect">
            <a:avLst/>
          </a:prstGeom>
          <a:solidFill>
            <a:schemeClr val="accent1"/>
          </a:solidFill>
          <a:ln>
            <a:noFill/>
          </a:ln>
          <a:effectLst>
            <a:glow rad="63500">
              <a:schemeClr val="tx1">
                <a:lumMod val="85000"/>
                <a:lumOff val="1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effectLst>
                  <a:outerShdw blurRad="38100" dist="38100" dir="2700000" algn="tl">
                    <a:srgbClr val="000000">
                      <a:alpha val="43137"/>
                    </a:srgbClr>
                  </a:outerShdw>
                </a:effectLst>
                <a:latin typeface="Segoe"/>
              </a:rPr>
              <a:t>显示驱动</a:t>
            </a:r>
            <a:r>
              <a:rPr lang="en-US" sz="2000" dirty="0" smtClean="0">
                <a:solidFill>
                  <a:schemeClr val="bg1"/>
                </a:solidFill>
                <a:effectLst>
                  <a:outerShdw blurRad="38100" dist="38100" dir="2700000" algn="tl">
                    <a:srgbClr val="000000">
                      <a:alpha val="43137"/>
                    </a:srgbClr>
                  </a:outerShdw>
                </a:effectLst>
                <a:latin typeface="Segoe"/>
              </a:rPr>
              <a:t>(BSP)</a:t>
            </a:r>
            <a:endParaRPr lang="en-US" sz="2000" dirty="0">
              <a:solidFill>
                <a:schemeClr val="bg1"/>
              </a:solidFill>
              <a:effectLst>
                <a:outerShdw blurRad="38100" dist="38100" dir="2700000" algn="tl">
                  <a:srgbClr val="000000">
                    <a:alpha val="43137"/>
                  </a:srgbClr>
                </a:outerShdw>
              </a:effectLst>
              <a:latin typeface="Segoe"/>
            </a:endParaRPr>
          </a:p>
        </p:txBody>
      </p:sp>
    </p:spTree>
    <p:extLst>
      <p:ext uri="{BB962C8B-B14F-4D97-AF65-F5344CB8AC3E}">
        <p14:creationId xmlns:p14="http://schemas.microsoft.com/office/powerpoint/2007/7/12/main" xmlns="" val="2728019191"/>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Silverlight</a:t>
            </a:r>
            <a:r>
              <a:rPr lang="zh-CN" altLang="en-US" dirty="0" smtClean="0"/>
              <a:t>应用开发</a:t>
            </a:r>
            <a:endParaRPr lang="en-US" dirty="0"/>
          </a:p>
        </p:txBody>
      </p:sp>
      <p:sp>
        <p:nvSpPr>
          <p:cNvPr id="3" name="Content Placeholder 2"/>
          <p:cNvSpPr>
            <a:spLocks noGrp="1"/>
          </p:cNvSpPr>
          <p:nvPr>
            <p:ph idx="1"/>
          </p:nvPr>
        </p:nvSpPr>
        <p:spPr/>
        <p:txBody>
          <a:bodyPr/>
          <a:lstStyle/>
          <a:p>
            <a:r>
              <a:rPr lang="zh-CN" altLang="en-US" dirty="0" smtClean="0"/>
              <a:t>创建一个常规的</a:t>
            </a:r>
            <a:r>
              <a:rPr lang="en-US" dirty="0" smtClean="0"/>
              <a:t>C++</a:t>
            </a:r>
            <a:r>
              <a:rPr lang="zh-CN" altLang="en-US" dirty="0" smtClean="0"/>
              <a:t>应用</a:t>
            </a:r>
            <a:endParaRPr lang="en-US" dirty="0" smtClean="0"/>
          </a:p>
          <a:p>
            <a:pPr lvl="1"/>
            <a:r>
              <a:rPr lang="zh-CN" altLang="en-US" dirty="0" smtClean="0"/>
              <a:t>子项目</a:t>
            </a:r>
            <a:r>
              <a:rPr lang="en-US" altLang="zh-CN" dirty="0" smtClean="0"/>
              <a:t>(</a:t>
            </a:r>
            <a:r>
              <a:rPr lang="en-US" dirty="0" smtClean="0"/>
              <a:t>Subproject</a:t>
            </a:r>
            <a:r>
              <a:rPr lang="en-US" altLang="zh-CN" dirty="0" smtClean="0"/>
              <a:t>)</a:t>
            </a:r>
            <a:endParaRPr lang="en-US" dirty="0" smtClean="0"/>
          </a:p>
          <a:p>
            <a:pPr lvl="1"/>
            <a:r>
              <a:rPr lang="zh-CN" altLang="en-US" dirty="0"/>
              <a:t>智能设备项</a:t>
            </a:r>
            <a:r>
              <a:rPr lang="zh-CN" altLang="en-US" dirty="0" smtClean="0"/>
              <a:t>目</a:t>
            </a:r>
            <a:r>
              <a:rPr lang="en-US" altLang="zh-CN" dirty="0" smtClean="0"/>
              <a:t>(</a:t>
            </a:r>
            <a:r>
              <a:rPr lang="en-US" dirty="0" smtClean="0"/>
              <a:t>Smart device project)</a:t>
            </a:r>
          </a:p>
          <a:p>
            <a:r>
              <a:rPr lang="zh-CN" altLang="en-US" dirty="0"/>
              <a:t>多种途</a:t>
            </a:r>
            <a:r>
              <a:rPr lang="zh-CN" altLang="en-US" dirty="0" smtClean="0"/>
              <a:t>径在设备上部署</a:t>
            </a:r>
            <a:r>
              <a:rPr lang="en-US" dirty="0" smtClean="0"/>
              <a:t>XAML</a:t>
            </a:r>
          </a:p>
          <a:p>
            <a:r>
              <a:rPr lang="en-US" dirty="0" smtClean="0"/>
              <a:t>Boiler Plate Code</a:t>
            </a:r>
            <a:r>
              <a:rPr lang="zh-CN" altLang="en-US" dirty="0" smtClean="0"/>
              <a:t>是在</a:t>
            </a:r>
            <a:r>
              <a:rPr lang="en-US" altLang="zh-CN" dirty="0" err="1" smtClean="0"/>
              <a:t>WinMain</a:t>
            </a:r>
            <a:r>
              <a:rPr lang="zh-CN" altLang="en-US" dirty="0" smtClean="0"/>
              <a:t>里面所有</a:t>
            </a:r>
            <a:r>
              <a:rPr lang="en-US" altLang="zh-CN" dirty="0" smtClean="0"/>
              <a:t>Silverlight</a:t>
            </a:r>
            <a:r>
              <a:rPr lang="zh-CN" altLang="en-US" dirty="0" smtClean="0"/>
              <a:t> </a:t>
            </a:r>
            <a:r>
              <a:rPr lang="en-US" altLang="zh-CN" dirty="0" smtClean="0"/>
              <a:t>for</a:t>
            </a:r>
            <a:r>
              <a:rPr lang="zh-CN" altLang="en-US" dirty="0" smtClean="0"/>
              <a:t> </a:t>
            </a:r>
            <a:r>
              <a:rPr lang="en-US" altLang="zh-CN" dirty="0" smtClean="0"/>
              <a:t>Windows</a:t>
            </a:r>
            <a:r>
              <a:rPr lang="zh-CN" altLang="en-US" dirty="0" smtClean="0"/>
              <a:t> </a:t>
            </a:r>
            <a:r>
              <a:rPr lang="en-US" altLang="zh-CN" dirty="0" smtClean="0"/>
              <a:t>Embedded</a:t>
            </a:r>
            <a:r>
              <a:rPr lang="zh-CN" altLang="en-US" dirty="0" smtClean="0"/>
              <a:t>的可重用的通用代码</a:t>
            </a:r>
            <a:endParaRPr lang="en-US" dirty="0" smtClean="0"/>
          </a:p>
          <a:p>
            <a:endParaRPr lang="en-US" dirty="0"/>
          </a:p>
        </p:txBody>
      </p:sp>
    </p:spTree>
    <p:extLst>
      <p:ext uri="{BB962C8B-B14F-4D97-AF65-F5344CB8AC3E}">
        <p14:creationId xmlns:p14="http://schemas.microsoft.com/office/powerpoint/2007/7/12/main" xmlns="" val="1709051278"/>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143000"/>
          </a:xfrm>
        </p:spPr>
        <p:txBody>
          <a:bodyPr/>
          <a:lstStyle/>
          <a:p>
            <a:r>
              <a:rPr lang="en-US" dirty="0" smtClean="0"/>
              <a:t>Silverlight</a:t>
            </a:r>
            <a:r>
              <a:rPr lang="zh-CN" altLang="en-US" dirty="0" smtClean="0"/>
              <a:t>的硬件加速</a:t>
            </a:r>
            <a:endParaRPr lang="en-US" dirty="0"/>
          </a:p>
        </p:txBody>
      </p:sp>
      <p:sp>
        <p:nvSpPr>
          <p:cNvPr id="5" name="Content Placeholder 4"/>
          <p:cNvSpPr>
            <a:spLocks noGrp="1"/>
          </p:cNvSpPr>
          <p:nvPr>
            <p:ph idx="1"/>
          </p:nvPr>
        </p:nvSpPr>
        <p:spPr>
          <a:effectLst/>
        </p:spPr>
        <p:txBody>
          <a:bodyPr vert="horz" lIns="91440" tIns="45720" rIns="91440" bIns="45720" rtlCol="0">
            <a:noAutofit/>
          </a:bodyPr>
          <a:lstStyle/>
          <a:p>
            <a:pPr lvl="0">
              <a:defRPr/>
            </a:pPr>
            <a:r>
              <a:rPr lang="en-US" sz="2400" dirty="0" err="1" smtClean="0"/>
              <a:t>CacheMode</a:t>
            </a:r>
            <a:r>
              <a:rPr lang="en-US" sz="2400" dirty="0" smtClean="0"/>
              <a:t>="</a:t>
            </a:r>
            <a:r>
              <a:rPr lang="en-US" sz="2400" dirty="0" err="1" smtClean="0"/>
              <a:t>BitmapCache</a:t>
            </a:r>
            <a:r>
              <a:rPr lang="en-US" sz="2400" dirty="0" smtClean="0"/>
              <a:t>“</a:t>
            </a:r>
          </a:p>
          <a:p>
            <a:pPr lvl="0">
              <a:defRPr/>
            </a:pPr>
            <a:r>
              <a:rPr lang="zh-CN" altLang="en-US" sz="2400" dirty="0" smtClean="0"/>
              <a:t>光栅化过程中（</a:t>
            </a:r>
            <a:r>
              <a:rPr lang="en-US" sz="2400" dirty="0" smtClean="0"/>
              <a:t>Rasterizing phase</a:t>
            </a:r>
            <a:r>
              <a:rPr lang="zh-CN" altLang="en-US" sz="2400" dirty="0" smtClean="0"/>
              <a:t>）当下述情形发生时，会跳过</a:t>
            </a:r>
            <a:r>
              <a:rPr lang="en-US" sz="2400" dirty="0" smtClean="0"/>
              <a:t>cached object</a:t>
            </a:r>
          </a:p>
          <a:p>
            <a:pPr lvl="1">
              <a:defRPr/>
            </a:pPr>
            <a:r>
              <a:rPr lang="zh-CN" altLang="en-US" sz="2000" dirty="0" smtClean="0"/>
              <a:t>对类似</a:t>
            </a:r>
            <a:r>
              <a:rPr lang="en-US" altLang="zh-CN" sz="2000" dirty="0" err="1" smtClean="0"/>
              <a:t>Width,height</a:t>
            </a:r>
            <a:r>
              <a:rPr lang="en-US" altLang="zh-CN" sz="2000" dirty="0" smtClean="0"/>
              <a:t>,</a:t>
            </a:r>
            <a:r>
              <a:rPr lang="zh-CN" altLang="en-US" sz="2000" dirty="0" smtClean="0"/>
              <a:t> </a:t>
            </a:r>
            <a:r>
              <a:rPr lang="en-US" altLang="zh-CN" sz="2000" dirty="0" smtClean="0"/>
              <a:t>brushes</a:t>
            </a:r>
            <a:r>
              <a:rPr lang="zh-CN" altLang="en-US" sz="2000" dirty="0" smtClean="0"/>
              <a:t>等属性没有直接的变化</a:t>
            </a:r>
            <a:endParaRPr lang="en-US" sz="2000" dirty="0" smtClean="0"/>
          </a:p>
          <a:p>
            <a:pPr lvl="1">
              <a:defRPr/>
            </a:pPr>
            <a:r>
              <a:rPr lang="en-US" sz="2000" dirty="0" smtClean="0"/>
              <a:t>Transformations applied as opposed to changing </a:t>
            </a:r>
            <a:br>
              <a:rPr lang="en-US" sz="2000" dirty="0" smtClean="0"/>
            </a:br>
            <a:r>
              <a:rPr lang="en-US" sz="2000" dirty="0" smtClean="0"/>
              <a:t>baseline attributes</a:t>
            </a:r>
          </a:p>
          <a:p>
            <a:pPr lvl="0">
              <a:defRPr/>
            </a:pPr>
            <a:r>
              <a:rPr lang="en-US" sz="2400" dirty="0" smtClean="0"/>
              <a:t>Hardware acceleration is achieved with transformations applied to cached objects by OpenGL or DirectDraw </a:t>
            </a:r>
            <a:br>
              <a:rPr lang="en-US" sz="2400" dirty="0" smtClean="0"/>
            </a:br>
            <a:r>
              <a:rPr lang="en-US" sz="2400" dirty="0" smtClean="0"/>
              <a:t>or other via Render Plug-In</a:t>
            </a:r>
          </a:p>
          <a:p>
            <a:endParaRPr lang="en-US" sz="2400" dirty="0"/>
          </a:p>
        </p:txBody>
      </p:sp>
    </p:spTree>
    <p:extLst>
      <p:ext uri="{BB962C8B-B14F-4D97-AF65-F5344CB8AC3E}">
        <p14:creationId xmlns:p14="http://schemas.microsoft.com/office/powerpoint/2007/7/12/main" xmlns="" val="96180189"/>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19.6|8|20.9|43.6|55.1"/>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2009-10-21T23:00:07Z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xiaohua</outs:displayName>
          <outs:accountName/>
        </outs:relatedPerson>
      </outs:people>
      <outs:source>0</outs:source>
      <outs:isPinned>true</outs:isPinned>
    </outs:relatedPeopleItem>
    <outs:relatedPeopleItem>
      <outs:category>Last modified by</outs:category>
      <outs:people>
        <outs:relatedPerson>
          <outs:displayName>Ning Ling</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CFCE45BC-DB25-4A50-959B-41156706B6EC}">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全屏显示(4:3)</PresentationFormat>
  <Paragraphs>319</Paragraphs>
  <Slides>39</Slides>
  <Notes>39</Notes>
  <HiddenSlides>1</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幻灯片 1</vt:lpstr>
      <vt:lpstr>Windows Embedded CE 6.0 R3 技术概览</vt:lpstr>
      <vt:lpstr>日程</vt:lpstr>
      <vt:lpstr>什么是CE 6.0 ?</vt:lpstr>
      <vt:lpstr>Silverlight for Windows Embedded</vt:lpstr>
      <vt:lpstr>Silverlight for Windows Embedded</vt:lpstr>
      <vt:lpstr>Silverlight应用架构</vt:lpstr>
      <vt:lpstr>Silverlight应用开发</vt:lpstr>
      <vt:lpstr>Silverlight的硬件加速</vt:lpstr>
      <vt:lpstr>嵌入式 Internet  Explorer </vt:lpstr>
      <vt:lpstr>嵌入式Internet Explorer</vt:lpstr>
      <vt:lpstr>嵌入式IE架构</vt:lpstr>
      <vt:lpstr>Tile引擎概述</vt:lpstr>
      <vt:lpstr>Tile引擎</vt:lpstr>
      <vt:lpstr>Tile引擎</vt:lpstr>
      <vt:lpstr>定制嵌入式IE的界面</vt:lpstr>
      <vt:lpstr>Flash Lite 3.1.0的集成</vt:lpstr>
      <vt:lpstr>Touch and Gestures</vt:lpstr>
      <vt:lpstr>Touch and Gestures</vt:lpstr>
      <vt:lpstr>架构</vt:lpstr>
      <vt:lpstr>Gesture应用开发</vt:lpstr>
      <vt:lpstr>定制Gesture的识别</vt:lpstr>
      <vt:lpstr>物理引擎</vt:lpstr>
      <vt:lpstr>缺省的Gesture动画</vt:lpstr>
      <vt:lpstr>连接管理器 Connection  Manager</vt:lpstr>
      <vt:lpstr>Connection Manager</vt:lpstr>
      <vt:lpstr>架构</vt:lpstr>
      <vt:lpstr>需要在OS Design中配置</vt:lpstr>
      <vt:lpstr>建立网络连接</vt:lpstr>
      <vt:lpstr>处理连接的Notifications</vt:lpstr>
      <vt:lpstr>Office以及PDF的Viewer</vt:lpstr>
      <vt:lpstr>Office &amp; PDF Viewers</vt:lpstr>
      <vt:lpstr>Office &amp; PDF Viewers</vt:lpstr>
      <vt:lpstr>BSP的变化</vt:lpstr>
      <vt:lpstr>安装过程</vt:lpstr>
      <vt:lpstr>总结</vt:lpstr>
      <vt:lpstr>幻灯片 37</vt:lpstr>
      <vt:lpstr>幻灯片 38</vt:lpstr>
      <vt:lpstr>幻灯片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2009-10-29T02:25:28Z</dcterms:created>
  <dcterms:modified xsi:type="dcterms:W3CDTF">2009-10-29T02:25:34Z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