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45" r:id="rId2"/>
    <p:sldId id="257" r:id="rId3"/>
    <p:sldId id="277" r:id="rId4"/>
    <p:sldId id="339" r:id="rId5"/>
    <p:sldId id="280" r:id="rId6"/>
    <p:sldId id="340" r:id="rId7"/>
    <p:sldId id="282" r:id="rId8"/>
    <p:sldId id="283" r:id="rId9"/>
    <p:sldId id="284" r:id="rId10"/>
    <p:sldId id="285" r:id="rId11"/>
    <p:sldId id="286" r:id="rId12"/>
    <p:sldId id="287" r:id="rId13"/>
    <p:sldId id="288" r:id="rId14"/>
    <p:sldId id="290" r:id="rId15"/>
    <p:sldId id="291" r:id="rId16"/>
    <p:sldId id="292" r:id="rId17"/>
    <p:sldId id="293" r:id="rId18"/>
    <p:sldId id="294" r:id="rId19"/>
    <p:sldId id="295"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8" r:id="rId40"/>
    <p:sldId id="329" r:id="rId41"/>
    <p:sldId id="333" r:id="rId42"/>
    <p:sldId id="334" r:id="rId43"/>
    <p:sldId id="335" r:id="rId44"/>
    <p:sldId id="344" r:id="rId45"/>
    <p:sldId id="341" r:id="rId46"/>
    <p:sldId id="342" r:id="rId47"/>
    <p:sldId id="343"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208" autoAdjust="0"/>
  </p:normalViewPr>
  <p:slideViewPr>
    <p:cSldViewPr>
      <p:cViewPr>
        <p:scale>
          <a:sx n="66" d="100"/>
          <a:sy n="66" d="100"/>
        </p:scale>
        <p:origin x="-55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6EE96-2B8D-4D44-810D-0E0BDBEF2D6F}" type="doc">
      <dgm:prSet loTypeId="urn:microsoft.com/office/officeart/2005/8/layout/hierarchy4" loCatId="relationship" qsTypeId="urn:microsoft.com/office/officeart/2005/8/quickstyle/simple5" qsCatId="simple" csTypeId="urn:microsoft.com/office/officeart/2005/8/colors/colorful3" csCatId="colorful" phldr="1"/>
      <dgm:spPr/>
      <dgm:t>
        <a:bodyPr/>
        <a:lstStyle/>
        <a:p>
          <a:endParaRPr lang="en-US"/>
        </a:p>
      </dgm:t>
    </dgm:pt>
    <dgm:pt modelId="{AFC34037-FC9C-4DAD-8380-01E85FEF9E0D}">
      <dgm:prSet phldrT="[Text]" custT="1"/>
      <dgm:spPr>
        <a:solidFill>
          <a:schemeClr val="accent2">
            <a:lumMod val="40000"/>
            <a:lumOff val="60000"/>
          </a:schemeClr>
        </a:solidFill>
      </dgm:spPr>
      <dgm:t>
        <a:bodyPr/>
        <a:lstStyle/>
        <a:p>
          <a:r>
            <a:rPr lang="en-US" sz="4000" dirty="0" smtClean="0"/>
            <a:t>.NET 3.X</a:t>
          </a:r>
          <a:endParaRPr lang="en-US" sz="4000" dirty="0"/>
        </a:p>
      </dgm:t>
    </dgm:pt>
    <dgm:pt modelId="{4A9C638E-B6B9-4A6D-A11C-E12CEE79B941}" type="parTrans" cxnId="{7B6CDE7A-8047-4461-AA10-21474B1EC54B}">
      <dgm:prSet/>
      <dgm:spPr/>
      <dgm:t>
        <a:bodyPr/>
        <a:lstStyle/>
        <a:p>
          <a:endParaRPr lang="en-US"/>
        </a:p>
      </dgm:t>
    </dgm:pt>
    <dgm:pt modelId="{78310128-95C6-4AB4-BA37-0D6002ED95B2}" type="sibTrans" cxnId="{7B6CDE7A-8047-4461-AA10-21474B1EC54B}">
      <dgm:prSet/>
      <dgm:spPr/>
      <dgm:t>
        <a:bodyPr/>
        <a:lstStyle/>
        <a:p>
          <a:endParaRPr lang="en-US"/>
        </a:p>
      </dgm:t>
    </dgm:pt>
    <dgm:pt modelId="{8A2BE715-4248-41A1-9F01-01B9F0DC05B4}">
      <dgm:prSet phldrT="[Text]" custT="1"/>
      <dgm:spPr/>
      <dgm:t>
        <a:bodyPr/>
        <a:lstStyle/>
        <a:p>
          <a:r>
            <a:rPr lang="en-US" sz="2000" dirty="0" smtClean="0"/>
            <a:t>WPF XPS </a:t>
          </a:r>
          <a:endParaRPr lang="en-US" sz="2000" dirty="0"/>
        </a:p>
      </dgm:t>
    </dgm:pt>
    <dgm:pt modelId="{0339CA5B-60F4-46D0-8E50-83C93E735887}" type="parTrans" cxnId="{BB7B9800-C5D4-4D17-98F6-23CB3E0EACC7}">
      <dgm:prSet/>
      <dgm:spPr/>
      <dgm:t>
        <a:bodyPr/>
        <a:lstStyle/>
        <a:p>
          <a:endParaRPr lang="en-US"/>
        </a:p>
      </dgm:t>
    </dgm:pt>
    <dgm:pt modelId="{92583FF2-E495-4D82-94FF-3E7C685BDA0C}" type="sibTrans" cxnId="{BB7B9800-C5D4-4D17-98F6-23CB3E0EACC7}">
      <dgm:prSet/>
      <dgm:spPr/>
      <dgm:t>
        <a:bodyPr/>
        <a:lstStyle/>
        <a:p>
          <a:endParaRPr lang="en-US"/>
        </a:p>
      </dgm:t>
    </dgm:pt>
    <dgm:pt modelId="{25ABF74E-C9C7-4687-B245-409051DDD10A}">
      <dgm:prSet phldrT="[Text]" custT="1"/>
      <dgm:spPr/>
      <dgm:t>
        <a:bodyPr/>
        <a:lstStyle/>
        <a:p>
          <a:r>
            <a:rPr lang="en-US" sz="2000" dirty="0" smtClean="0"/>
            <a:t>WPF OPC</a:t>
          </a:r>
          <a:endParaRPr lang="en-US" sz="2000" dirty="0"/>
        </a:p>
      </dgm:t>
    </dgm:pt>
    <dgm:pt modelId="{3926CD8E-A022-4B35-816B-C76C53012C64}" type="parTrans" cxnId="{C998DC29-DFB9-4DBD-9F2C-FAEB5A446C12}">
      <dgm:prSet/>
      <dgm:spPr/>
      <dgm:t>
        <a:bodyPr/>
        <a:lstStyle/>
        <a:p>
          <a:endParaRPr lang="en-US"/>
        </a:p>
      </dgm:t>
    </dgm:pt>
    <dgm:pt modelId="{A03037A8-7531-44F7-816D-9D7F88634C28}" type="sibTrans" cxnId="{C998DC29-DFB9-4DBD-9F2C-FAEB5A446C12}">
      <dgm:prSet/>
      <dgm:spPr/>
      <dgm:t>
        <a:bodyPr/>
        <a:lstStyle/>
        <a:p>
          <a:endParaRPr lang="en-US"/>
        </a:p>
      </dgm:t>
    </dgm:pt>
    <dgm:pt modelId="{1CACA2AE-D373-47FF-9DB2-7FCF562E1FDB}">
      <dgm:prSet phldrT="[Text]" custT="1"/>
      <dgm:spPr/>
      <dgm:t>
        <a:bodyPr/>
        <a:lstStyle/>
        <a:p>
          <a:r>
            <a:rPr lang="en-US" sz="2000" dirty="0" smtClean="0"/>
            <a:t>WPF Print API </a:t>
          </a:r>
          <a:endParaRPr lang="en-US" sz="2000" dirty="0"/>
        </a:p>
      </dgm:t>
    </dgm:pt>
    <dgm:pt modelId="{0A9D1B89-E137-454E-A42D-17ACBE08F88D}" type="parTrans" cxnId="{2137CF2A-262E-4F30-A8CE-DED4AA2A503C}">
      <dgm:prSet/>
      <dgm:spPr/>
      <dgm:t>
        <a:bodyPr/>
        <a:lstStyle/>
        <a:p>
          <a:endParaRPr lang="en-US"/>
        </a:p>
      </dgm:t>
    </dgm:pt>
    <dgm:pt modelId="{D854179C-27BE-4AA0-BC3E-99D971B58C33}" type="sibTrans" cxnId="{2137CF2A-262E-4F30-A8CE-DED4AA2A503C}">
      <dgm:prSet/>
      <dgm:spPr/>
      <dgm:t>
        <a:bodyPr/>
        <a:lstStyle/>
        <a:p>
          <a:endParaRPr lang="en-US"/>
        </a:p>
      </dgm:t>
    </dgm:pt>
    <dgm:pt modelId="{AC95C437-4981-4D6B-B053-40DB41DBB4A7}">
      <dgm:prSet phldrT="[Text]" custT="1"/>
      <dgm:spPr/>
      <dgm:t>
        <a:bodyPr/>
        <a:lstStyle/>
        <a:p>
          <a:r>
            <a:rPr lang="en-US" sz="2000" dirty="0" smtClean="0"/>
            <a:t>WPF Visual Serial-</a:t>
          </a:r>
          <a:r>
            <a:rPr lang="en-US" sz="2000" dirty="0" err="1" smtClean="0"/>
            <a:t>ization</a:t>
          </a:r>
          <a:endParaRPr lang="en-US" sz="2000" dirty="0"/>
        </a:p>
      </dgm:t>
    </dgm:pt>
    <dgm:pt modelId="{DE174DAF-E67E-42C2-8F1B-A9C7E9A58473}" type="parTrans" cxnId="{9343E8CB-0963-4052-8DDB-3E7C6C17A3BB}">
      <dgm:prSet/>
      <dgm:spPr/>
      <dgm:t>
        <a:bodyPr/>
        <a:lstStyle/>
        <a:p>
          <a:endParaRPr lang="en-US"/>
        </a:p>
      </dgm:t>
    </dgm:pt>
    <dgm:pt modelId="{0E644449-8497-4DAC-ACED-C937ED21499D}" type="sibTrans" cxnId="{9343E8CB-0963-4052-8DDB-3E7C6C17A3BB}">
      <dgm:prSet/>
      <dgm:spPr/>
      <dgm:t>
        <a:bodyPr/>
        <a:lstStyle/>
        <a:p>
          <a:endParaRPr lang="en-US"/>
        </a:p>
      </dgm:t>
    </dgm:pt>
    <dgm:pt modelId="{F1904CE5-32CB-4DC1-AD1C-CEE795732EF3}">
      <dgm:prSet phldrT="[Text]" custT="1"/>
      <dgm:spPr/>
      <dgm:t>
        <a:bodyPr/>
        <a:lstStyle/>
        <a:p>
          <a:r>
            <a:rPr lang="en-US" sz="4000" dirty="0" smtClean="0"/>
            <a:t>XPS </a:t>
          </a:r>
          <a:r>
            <a:rPr lang="en-US" sz="2800" dirty="0" smtClean="0"/>
            <a:t>(eco system)</a:t>
          </a:r>
          <a:endParaRPr lang="en-US" sz="4000" dirty="0"/>
        </a:p>
      </dgm:t>
    </dgm:pt>
    <dgm:pt modelId="{07AB044B-2CBE-4737-8938-93BCED6AAC4C}" type="parTrans" cxnId="{2456BA06-B3DB-4259-A7CE-9A4EC17BF177}">
      <dgm:prSet/>
      <dgm:spPr/>
      <dgm:t>
        <a:bodyPr/>
        <a:lstStyle/>
        <a:p>
          <a:endParaRPr lang="en-US"/>
        </a:p>
      </dgm:t>
    </dgm:pt>
    <dgm:pt modelId="{4A90D9A6-03E5-4145-9F6A-1A89D84DDBA4}" type="sibTrans" cxnId="{2456BA06-B3DB-4259-A7CE-9A4EC17BF177}">
      <dgm:prSet/>
      <dgm:spPr/>
      <dgm:t>
        <a:bodyPr/>
        <a:lstStyle/>
        <a:p>
          <a:endParaRPr lang="en-US"/>
        </a:p>
      </dgm:t>
    </dgm:pt>
    <dgm:pt modelId="{D3520796-01B3-4432-9357-E5BB3DD9E890}">
      <dgm:prSet phldrT="[Text]" custT="1"/>
      <dgm:spPr/>
      <dgm:t>
        <a:bodyPr/>
        <a:lstStyle/>
        <a:p>
          <a:r>
            <a:rPr lang="en-US" sz="2000" dirty="0" smtClean="0"/>
            <a:t>XPS Print Path</a:t>
          </a:r>
          <a:endParaRPr lang="en-US" sz="2000" dirty="0"/>
        </a:p>
      </dgm:t>
    </dgm:pt>
    <dgm:pt modelId="{395A163C-4420-4F0F-8DAF-310D24B86752}" type="sibTrans" cxnId="{53D39960-F068-4DB1-AA70-53CE916B798D}">
      <dgm:prSet/>
      <dgm:spPr/>
      <dgm:t>
        <a:bodyPr/>
        <a:lstStyle/>
        <a:p>
          <a:endParaRPr lang="en-US"/>
        </a:p>
      </dgm:t>
    </dgm:pt>
    <dgm:pt modelId="{3DD7B364-87EB-4E89-A0A7-DEFF951CC655}" type="parTrans" cxnId="{53D39960-F068-4DB1-AA70-53CE916B798D}">
      <dgm:prSet/>
      <dgm:spPr/>
      <dgm:t>
        <a:bodyPr/>
        <a:lstStyle/>
        <a:p>
          <a:endParaRPr lang="en-US"/>
        </a:p>
      </dgm:t>
    </dgm:pt>
    <dgm:pt modelId="{437C7D4F-0247-4009-A734-5365F7655043}" type="pres">
      <dgm:prSet presAssocID="{5486EE96-2B8D-4D44-810D-0E0BDBEF2D6F}" presName="Name0" presStyleCnt="0">
        <dgm:presLayoutVars>
          <dgm:chPref val="1"/>
          <dgm:dir/>
          <dgm:animOne val="branch"/>
          <dgm:animLvl val="lvl"/>
          <dgm:resizeHandles/>
        </dgm:presLayoutVars>
      </dgm:prSet>
      <dgm:spPr/>
      <dgm:t>
        <a:bodyPr/>
        <a:lstStyle/>
        <a:p>
          <a:endParaRPr lang="en-US"/>
        </a:p>
      </dgm:t>
    </dgm:pt>
    <dgm:pt modelId="{5E5445D3-CB57-4EA1-A551-7177D8B65FBA}" type="pres">
      <dgm:prSet presAssocID="{F1904CE5-32CB-4DC1-AD1C-CEE795732EF3}" presName="vertOne" presStyleCnt="0"/>
      <dgm:spPr/>
    </dgm:pt>
    <dgm:pt modelId="{447D211F-C276-4B96-831D-B51F33D87BD9}" type="pres">
      <dgm:prSet presAssocID="{F1904CE5-32CB-4DC1-AD1C-CEE795732EF3}" presName="txOne" presStyleLbl="node0" presStyleIdx="0" presStyleCnt="1" custScaleY="64429">
        <dgm:presLayoutVars>
          <dgm:chPref val="3"/>
        </dgm:presLayoutVars>
      </dgm:prSet>
      <dgm:spPr/>
      <dgm:t>
        <a:bodyPr/>
        <a:lstStyle/>
        <a:p>
          <a:endParaRPr lang="en-US"/>
        </a:p>
      </dgm:t>
    </dgm:pt>
    <dgm:pt modelId="{A3A6B63B-D981-44C2-91BF-B778A6C8B9E8}" type="pres">
      <dgm:prSet presAssocID="{F1904CE5-32CB-4DC1-AD1C-CEE795732EF3}" presName="parTransOne" presStyleCnt="0"/>
      <dgm:spPr/>
    </dgm:pt>
    <dgm:pt modelId="{9DEB4D8E-79B3-48FE-B048-7ECFBB528E3D}" type="pres">
      <dgm:prSet presAssocID="{F1904CE5-32CB-4DC1-AD1C-CEE795732EF3}" presName="horzOne" presStyleCnt="0"/>
      <dgm:spPr/>
    </dgm:pt>
    <dgm:pt modelId="{A19A0BFD-A793-4921-9BC6-635DC444E961}" type="pres">
      <dgm:prSet presAssocID="{AFC34037-FC9C-4DAD-8380-01E85FEF9E0D}" presName="vertTwo" presStyleCnt="0"/>
      <dgm:spPr/>
    </dgm:pt>
    <dgm:pt modelId="{FFB0D6DF-AEE3-4072-97A0-477291B869F7}" type="pres">
      <dgm:prSet presAssocID="{AFC34037-FC9C-4DAD-8380-01E85FEF9E0D}" presName="txTwo" presStyleLbl="node2" presStyleIdx="0" presStyleCnt="2" custLinFactNeighborX="-747" custLinFactNeighborY="-12114">
        <dgm:presLayoutVars>
          <dgm:chPref val="3"/>
        </dgm:presLayoutVars>
      </dgm:prSet>
      <dgm:spPr/>
      <dgm:t>
        <a:bodyPr/>
        <a:lstStyle/>
        <a:p>
          <a:endParaRPr lang="en-US"/>
        </a:p>
      </dgm:t>
    </dgm:pt>
    <dgm:pt modelId="{3699C731-2AA3-4FB5-950E-AF1743E7D76B}" type="pres">
      <dgm:prSet presAssocID="{AFC34037-FC9C-4DAD-8380-01E85FEF9E0D}" presName="parTransTwo" presStyleCnt="0"/>
      <dgm:spPr/>
    </dgm:pt>
    <dgm:pt modelId="{005F9DD6-DFF6-4FB5-9135-7397AC025C27}" type="pres">
      <dgm:prSet presAssocID="{AFC34037-FC9C-4DAD-8380-01E85FEF9E0D}" presName="horzTwo" presStyleCnt="0"/>
      <dgm:spPr/>
    </dgm:pt>
    <dgm:pt modelId="{9E862545-991F-4812-8243-552CB6E4ACB3}" type="pres">
      <dgm:prSet presAssocID="{8A2BE715-4248-41A1-9F01-01B9F0DC05B4}" presName="vertThree" presStyleCnt="0"/>
      <dgm:spPr/>
    </dgm:pt>
    <dgm:pt modelId="{67552A24-39DD-4D35-88DC-48403083167F}" type="pres">
      <dgm:prSet presAssocID="{8A2BE715-4248-41A1-9F01-01B9F0DC05B4}" presName="txThree" presStyleLbl="node3" presStyleIdx="0" presStyleCnt="4">
        <dgm:presLayoutVars>
          <dgm:chPref val="3"/>
        </dgm:presLayoutVars>
      </dgm:prSet>
      <dgm:spPr/>
      <dgm:t>
        <a:bodyPr/>
        <a:lstStyle/>
        <a:p>
          <a:endParaRPr lang="en-US"/>
        </a:p>
      </dgm:t>
    </dgm:pt>
    <dgm:pt modelId="{1711478C-5AEB-4180-B5AC-50BEB871B7D3}" type="pres">
      <dgm:prSet presAssocID="{8A2BE715-4248-41A1-9F01-01B9F0DC05B4}" presName="horzThree" presStyleCnt="0"/>
      <dgm:spPr/>
    </dgm:pt>
    <dgm:pt modelId="{2766C730-EEFD-4D88-AAFD-907C181F0D30}" type="pres">
      <dgm:prSet presAssocID="{92583FF2-E495-4D82-94FF-3E7C685BDA0C}" presName="sibSpaceThree" presStyleCnt="0"/>
      <dgm:spPr/>
    </dgm:pt>
    <dgm:pt modelId="{997F19EA-2F51-471A-ADD5-C747E9C90E68}" type="pres">
      <dgm:prSet presAssocID="{25ABF74E-C9C7-4687-B245-409051DDD10A}" presName="vertThree" presStyleCnt="0"/>
      <dgm:spPr/>
    </dgm:pt>
    <dgm:pt modelId="{845EE23F-9955-4FB1-A9A2-00E2ECDCA5C9}" type="pres">
      <dgm:prSet presAssocID="{25ABF74E-C9C7-4687-B245-409051DDD10A}" presName="txThree" presStyleLbl="node3" presStyleIdx="1" presStyleCnt="4">
        <dgm:presLayoutVars>
          <dgm:chPref val="3"/>
        </dgm:presLayoutVars>
      </dgm:prSet>
      <dgm:spPr/>
      <dgm:t>
        <a:bodyPr/>
        <a:lstStyle/>
        <a:p>
          <a:endParaRPr lang="en-US"/>
        </a:p>
      </dgm:t>
    </dgm:pt>
    <dgm:pt modelId="{2E1F6E6C-B0F7-4EA6-BB7E-EDA9B4E55DA1}" type="pres">
      <dgm:prSet presAssocID="{25ABF74E-C9C7-4687-B245-409051DDD10A}" presName="horzThree" presStyleCnt="0"/>
      <dgm:spPr/>
    </dgm:pt>
    <dgm:pt modelId="{CD8B4A88-4BFC-41D0-8F21-4913908D9F56}" type="pres">
      <dgm:prSet presAssocID="{A03037A8-7531-44F7-816D-9D7F88634C28}" presName="sibSpaceThree" presStyleCnt="0"/>
      <dgm:spPr/>
    </dgm:pt>
    <dgm:pt modelId="{EBD6617C-8662-4F5A-9F13-024964FF0F71}" type="pres">
      <dgm:prSet presAssocID="{1CACA2AE-D373-47FF-9DB2-7FCF562E1FDB}" presName="vertThree" presStyleCnt="0"/>
      <dgm:spPr/>
    </dgm:pt>
    <dgm:pt modelId="{194CF9BE-057A-4C35-83CC-6AC744C86261}" type="pres">
      <dgm:prSet presAssocID="{1CACA2AE-D373-47FF-9DB2-7FCF562E1FDB}" presName="txThree" presStyleLbl="node3" presStyleIdx="2" presStyleCnt="4">
        <dgm:presLayoutVars>
          <dgm:chPref val="3"/>
        </dgm:presLayoutVars>
      </dgm:prSet>
      <dgm:spPr/>
      <dgm:t>
        <a:bodyPr/>
        <a:lstStyle/>
        <a:p>
          <a:endParaRPr lang="en-US"/>
        </a:p>
      </dgm:t>
    </dgm:pt>
    <dgm:pt modelId="{4D3500F0-6EE3-4CC6-B798-C0D79EC4EB75}" type="pres">
      <dgm:prSet presAssocID="{1CACA2AE-D373-47FF-9DB2-7FCF562E1FDB}" presName="horzThree" presStyleCnt="0"/>
      <dgm:spPr/>
    </dgm:pt>
    <dgm:pt modelId="{407A78FB-56E6-4F95-8201-7B3D8160542C}" type="pres">
      <dgm:prSet presAssocID="{D854179C-27BE-4AA0-BC3E-99D971B58C33}" presName="sibSpaceThree" presStyleCnt="0"/>
      <dgm:spPr/>
    </dgm:pt>
    <dgm:pt modelId="{C1FD9DAF-D47B-4D6D-A0CB-AC1D958F33C8}" type="pres">
      <dgm:prSet presAssocID="{AC95C437-4981-4D6B-B053-40DB41DBB4A7}" presName="vertThree" presStyleCnt="0"/>
      <dgm:spPr/>
    </dgm:pt>
    <dgm:pt modelId="{47296B33-66B0-4ACD-85D1-881ACBFAF4DA}" type="pres">
      <dgm:prSet presAssocID="{AC95C437-4981-4D6B-B053-40DB41DBB4A7}" presName="txThree" presStyleLbl="node3" presStyleIdx="3" presStyleCnt="4">
        <dgm:presLayoutVars>
          <dgm:chPref val="3"/>
        </dgm:presLayoutVars>
      </dgm:prSet>
      <dgm:spPr/>
      <dgm:t>
        <a:bodyPr/>
        <a:lstStyle/>
        <a:p>
          <a:endParaRPr lang="en-US"/>
        </a:p>
      </dgm:t>
    </dgm:pt>
    <dgm:pt modelId="{9F1B5EB1-AD89-4A12-89BD-EC65235F9075}" type="pres">
      <dgm:prSet presAssocID="{AC95C437-4981-4D6B-B053-40DB41DBB4A7}" presName="horzThree" presStyleCnt="0"/>
      <dgm:spPr/>
    </dgm:pt>
    <dgm:pt modelId="{44755285-4500-49F0-B37D-2183076C2580}" type="pres">
      <dgm:prSet presAssocID="{78310128-95C6-4AB4-BA37-0D6002ED95B2}" presName="sibSpaceTwo" presStyleCnt="0"/>
      <dgm:spPr/>
    </dgm:pt>
    <dgm:pt modelId="{28E28F33-8A38-438E-87C3-BE6E905320DF}" type="pres">
      <dgm:prSet presAssocID="{D3520796-01B3-4432-9357-E5BB3DD9E890}" presName="vertTwo" presStyleCnt="0"/>
      <dgm:spPr/>
      <dgm:t>
        <a:bodyPr/>
        <a:lstStyle/>
        <a:p>
          <a:endParaRPr lang="en-US"/>
        </a:p>
      </dgm:t>
    </dgm:pt>
    <dgm:pt modelId="{11141A3C-3B37-4AEB-9AF4-8E124FBAD841}" type="pres">
      <dgm:prSet presAssocID="{D3520796-01B3-4432-9357-E5BB3DD9E890}" presName="txTwo" presStyleLbl="node2" presStyleIdx="1" presStyleCnt="2" custScaleY="206682">
        <dgm:presLayoutVars>
          <dgm:chPref val="3"/>
        </dgm:presLayoutVars>
      </dgm:prSet>
      <dgm:spPr/>
      <dgm:t>
        <a:bodyPr/>
        <a:lstStyle/>
        <a:p>
          <a:endParaRPr lang="en-US"/>
        </a:p>
      </dgm:t>
    </dgm:pt>
    <dgm:pt modelId="{0756EB4F-0E4D-4F1A-A38B-4C93A799D6E7}" type="pres">
      <dgm:prSet presAssocID="{D3520796-01B3-4432-9357-E5BB3DD9E890}" presName="horzTwo" presStyleCnt="0"/>
      <dgm:spPr/>
      <dgm:t>
        <a:bodyPr/>
        <a:lstStyle/>
        <a:p>
          <a:endParaRPr lang="en-US"/>
        </a:p>
      </dgm:t>
    </dgm:pt>
  </dgm:ptLst>
  <dgm:cxnLst>
    <dgm:cxn modelId="{BB7B9800-C5D4-4D17-98F6-23CB3E0EACC7}" srcId="{AFC34037-FC9C-4DAD-8380-01E85FEF9E0D}" destId="{8A2BE715-4248-41A1-9F01-01B9F0DC05B4}" srcOrd="0" destOrd="0" parTransId="{0339CA5B-60F4-46D0-8E50-83C93E735887}" sibTransId="{92583FF2-E495-4D82-94FF-3E7C685BDA0C}"/>
    <dgm:cxn modelId="{A09E5140-D808-46BB-8ADC-91F28EDF4016}" type="presOf" srcId="{AC95C437-4981-4D6B-B053-40DB41DBB4A7}" destId="{47296B33-66B0-4ACD-85D1-881ACBFAF4DA}" srcOrd="0" destOrd="0" presId="urn:microsoft.com/office/officeart/2005/8/layout/hierarchy4"/>
    <dgm:cxn modelId="{6104D943-6E14-4032-99F3-2DE5A49EC342}" type="presOf" srcId="{8A2BE715-4248-41A1-9F01-01B9F0DC05B4}" destId="{67552A24-39DD-4D35-88DC-48403083167F}" srcOrd="0" destOrd="0" presId="urn:microsoft.com/office/officeart/2005/8/layout/hierarchy4"/>
    <dgm:cxn modelId="{76EAFFD7-132F-40D5-AB7A-8D9AEAC94203}" type="presOf" srcId="{D3520796-01B3-4432-9357-E5BB3DD9E890}" destId="{11141A3C-3B37-4AEB-9AF4-8E124FBAD841}" srcOrd="0" destOrd="0" presId="urn:microsoft.com/office/officeart/2005/8/layout/hierarchy4"/>
    <dgm:cxn modelId="{2456BA06-B3DB-4259-A7CE-9A4EC17BF177}" srcId="{5486EE96-2B8D-4D44-810D-0E0BDBEF2D6F}" destId="{F1904CE5-32CB-4DC1-AD1C-CEE795732EF3}" srcOrd="0" destOrd="0" parTransId="{07AB044B-2CBE-4737-8938-93BCED6AAC4C}" sibTransId="{4A90D9A6-03E5-4145-9F6A-1A89D84DDBA4}"/>
    <dgm:cxn modelId="{9343E8CB-0963-4052-8DDB-3E7C6C17A3BB}" srcId="{AFC34037-FC9C-4DAD-8380-01E85FEF9E0D}" destId="{AC95C437-4981-4D6B-B053-40DB41DBB4A7}" srcOrd="3" destOrd="0" parTransId="{DE174DAF-E67E-42C2-8F1B-A9C7E9A58473}" sibTransId="{0E644449-8497-4DAC-ACED-C937ED21499D}"/>
    <dgm:cxn modelId="{28D0E91D-8450-4E1A-AE8E-20D9F9050BE3}" type="presOf" srcId="{25ABF74E-C9C7-4687-B245-409051DDD10A}" destId="{845EE23F-9955-4FB1-A9A2-00E2ECDCA5C9}" srcOrd="0" destOrd="0" presId="urn:microsoft.com/office/officeart/2005/8/layout/hierarchy4"/>
    <dgm:cxn modelId="{B8A94D47-46C5-45CD-8533-26662BC372AE}" type="presOf" srcId="{1CACA2AE-D373-47FF-9DB2-7FCF562E1FDB}" destId="{194CF9BE-057A-4C35-83CC-6AC744C86261}" srcOrd="0" destOrd="0" presId="urn:microsoft.com/office/officeart/2005/8/layout/hierarchy4"/>
    <dgm:cxn modelId="{6ADCEAE1-8209-4CF1-8526-A027DF2AC37D}" type="presOf" srcId="{AFC34037-FC9C-4DAD-8380-01E85FEF9E0D}" destId="{FFB0D6DF-AEE3-4072-97A0-477291B869F7}" srcOrd="0" destOrd="0" presId="urn:microsoft.com/office/officeart/2005/8/layout/hierarchy4"/>
    <dgm:cxn modelId="{2137CF2A-262E-4F30-A8CE-DED4AA2A503C}" srcId="{AFC34037-FC9C-4DAD-8380-01E85FEF9E0D}" destId="{1CACA2AE-D373-47FF-9DB2-7FCF562E1FDB}" srcOrd="2" destOrd="0" parTransId="{0A9D1B89-E137-454E-A42D-17ACBE08F88D}" sibTransId="{D854179C-27BE-4AA0-BC3E-99D971B58C33}"/>
    <dgm:cxn modelId="{7B6CDE7A-8047-4461-AA10-21474B1EC54B}" srcId="{F1904CE5-32CB-4DC1-AD1C-CEE795732EF3}" destId="{AFC34037-FC9C-4DAD-8380-01E85FEF9E0D}" srcOrd="0" destOrd="0" parTransId="{4A9C638E-B6B9-4A6D-A11C-E12CEE79B941}" sibTransId="{78310128-95C6-4AB4-BA37-0D6002ED95B2}"/>
    <dgm:cxn modelId="{53D39960-F068-4DB1-AA70-53CE916B798D}" srcId="{F1904CE5-32CB-4DC1-AD1C-CEE795732EF3}" destId="{D3520796-01B3-4432-9357-E5BB3DD9E890}" srcOrd="1" destOrd="0" parTransId="{3DD7B364-87EB-4E89-A0A7-DEFF951CC655}" sibTransId="{395A163C-4420-4F0F-8DAF-310D24B86752}"/>
    <dgm:cxn modelId="{3DB6D97E-8590-4BF9-B502-6851864A7CB6}" type="presOf" srcId="{5486EE96-2B8D-4D44-810D-0E0BDBEF2D6F}" destId="{437C7D4F-0247-4009-A734-5365F7655043}" srcOrd="0" destOrd="0" presId="urn:microsoft.com/office/officeart/2005/8/layout/hierarchy4"/>
    <dgm:cxn modelId="{C998DC29-DFB9-4DBD-9F2C-FAEB5A446C12}" srcId="{AFC34037-FC9C-4DAD-8380-01E85FEF9E0D}" destId="{25ABF74E-C9C7-4687-B245-409051DDD10A}" srcOrd="1" destOrd="0" parTransId="{3926CD8E-A022-4B35-816B-C76C53012C64}" sibTransId="{A03037A8-7531-44F7-816D-9D7F88634C28}"/>
    <dgm:cxn modelId="{EA6C040B-22D2-4461-A375-38A00FCE62A7}" type="presOf" srcId="{F1904CE5-32CB-4DC1-AD1C-CEE795732EF3}" destId="{447D211F-C276-4B96-831D-B51F33D87BD9}" srcOrd="0" destOrd="0" presId="urn:microsoft.com/office/officeart/2005/8/layout/hierarchy4"/>
    <dgm:cxn modelId="{64DB616D-C4DD-455A-AB97-BAD9CFCF618A}" type="presParOf" srcId="{437C7D4F-0247-4009-A734-5365F7655043}" destId="{5E5445D3-CB57-4EA1-A551-7177D8B65FBA}" srcOrd="0" destOrd="0" presId="urn:microsoft.com/office/officeart/2005/8/layout/hierarchy4"/>
    <dgm:cxn modelId="{776A287C-4542-42F6-B926-E49C325A6A61}" type="presParOf" srcId="{5E5445D3-CB57-4EA1-A551-7177D8B65FBA}" destId="{447D211F-C276-4B96-831D-B51F33D87BD9}" srcOrd="0" destOrd="0" presId="urn:microsoft.com/office/officeart/2005/8/layout/hierarchy4"/>
    <dgm:cxn modelId="{D2560283-4563-4D6F-90C7-B889FDBC6215}" type="presParOf" srcId="{5E5445D3-CB57-4EA1-A551-7177D8B65FBA}" destId="{A3A6B63B-D981-44C2-91BF-B778A6C8B9E8}" srcOrd="1" destOrd="0" presId="urn:microsoft.com/office/officeart/2005/8/layout/hierarchy4"/>
    <dgm:cxn modelId="{05FEAA9F-89F6-481B-8EC1-FBC413606531}" type="presParOf" srcId="{5E5445D3-CB57-4EA1-A551-7177D8B65FBA}" destId="{9DEB4D8E-79B3-48FE-B048-7ECFBB528E3D}" srcOrd="2" destOrd="0" presId="urn:microsoft.com/office/officeart/2005/8/layout/hierarchy4"/>
    <dgm:cxn modelId="{1E04BEE3-0697-4B84-8408-220B891BF1EA}" type="presParOf" srcId="{9DEB4D8E-79B3-48FE-B048-7ECFBB528E3D}" destId="{A19A0BFD-A793-4921-9BC6-635DC444E961}" srcOrd="0" destOrd="0" presId="urn:microsoft.com/office/officeart/2005/8/layout/hierarchy4"/>
    <dgm:cxn modelId="{52901942-F67C-49EB-A957-9ECCFB17FED5}" type="presParOf" srcId="{A19A0BFD-A793-4921-9BC6-635DC444E961}" destId="{FFB0D6DF-AEE3-4072-97A0-477291B869F7}" srcOrd="0" destOrd="0" presId="urn:microsoft.com/office/officeart/2005/8/layout/hierarchy4"/>
    <dgm:cxn modelId="{DBB03113-4D14-4BC7-9228-BB6EA7944633}" type="presParOf" srcId="{A19A0BFD-A793-4921-9BC6-635DC444E961}" destId="{3699C731-2AA3-4FB5-950E-AF1743E7D76B}" srcOrd="1" destOrd="0" presId="urn:microsoft.com/office/officeart/2005/8/layout/hierarchy4"/>
    <dgm:cxn modelId="{DEFE9EF9-A1A0-4FB8-89DA-7022F83C5B63}" type="presParOf" srcId="{A19A0BFD-A793-4921-9BC6-635DC444E961}" destId="{005F9DD6-DFF6-4FB5-9135-7397AC025C27}" srcOrd="2" destOrd="0" presId="urn:microsoft.com/office/officeart/2005/8/layout/hierarchy4"/>
    <dgm:cxn modelId="{05CC6BD8-ACB5-48C2-BA87-94EAC4203689}" type="presParOf" srcId="{005F9DD6-DFF6-4FB5-9135-7397AC025C27}" destId="{9E862545-991F-4812-8243-552CB6E4ACB3}" srcOrd="0" destOrd="0" presId="urn:microsoft.com/office/officeart/2005/8/layout/hierarchy4"/>
    <dgm:cxn modelId="{66495534-7B01-489C-AAB9-14CD8549E1A2}" type="presParOf" srcId="{9E862545-991F-4812-8243-552CB6E4ACB3}" destId="{67552A24-39DD-4D35-88DC-48403083167F}" srcOrd="0" destOrd="0" presId="urn:microsoft.com/office/officeart/2005/8/layout/hierarchy4"/>
    <dgm:cxn modelId="{33242B11-4799-448E-B926-3D0325E69FAF}" type="presParOf" srcId="{9E862545-991F-4812-8243-552CB6E4ACB3}" destId="{1711478C-5AEB-4180-B5AC-50BEB871B7D3}" srcOrd="1" destOrd="0" presId="urn:microsoft.com/office/officeart/2005/8/layout/hierarchy4"/>
    <dgm:cxn modelId="{456279F6-7FC9-4217-AD69-8D9DE1B561A5}" type="presParOf" srcId="{005F9DD6-DFF6-4FB5-9135-7397AC025C27}" destId="{2766C730-EEFD-4D88-AAFD-907C181F0D30}" srcOrd="1" destOrd="0" presId="urn:microsoft.com/office/officeart/2005/8/layout/hierarchy4"/>
    <dgm:cxn modelId="{B84111BE-7323-482C-91B0-29EF273DA226}" type="presParOf" srcId="{005F9DD6-DFF6-4FB5-9135-7397AC025C27}" destId="{997F19EA-2F51-471A-ADD5-C747E9C90E68}" srcOrd="2" destOrd="0" presId="urn:microsoft.com/office/officeart/2005/8/layout/hierarchy4"/>
    <dgm:cxn modelId="{8077E788-D3C8-49AA-9C30-43F3C1801C77}" type="presParOf" srcId="{997F19EA-2F51-471A-ADD5-C747E9C90E68}" destId="{845EE23F-9955-4FB1-A9A2-00E2ECDCA5C9}" srcOrd="0" destOrd="0" presId="urn:microsoft.com/office/officeart/2005/8/layout/hierarchy4"/>
    <dgm:cxn modelId="{0B70A40E-C22C-48AD-A070-570E1DC31482}" type="presParOf" srcId="{997F19EA-2F51-471A-ADD5-C747E9C90E68}" destId="{2E1F6E6C-B0F7-4EA6-BB7E-EDA9B4E55DA1}" srcOrd="1" destOrd="0" presId="urn:microsoft.com/office/officeart/2005/8/layout/hierarchy4"/>
    <dgm:cxn modelId="{5C8506CD-EAA2-4EEB-BDA5-6074AB7759EC}" type="presParOf" srcId="{005F9DD6-DFF6-4FB5-9135-7397AC025C27}" destId="{CD8B4A88-4BFC-41D0-8F21-4913908D9F56}" srcOrd="3" destOrd="0" presId="urn:microsoft.com/office/officeart/2005/8/layout/hierarchy4"/>
    <dgm:cxn modelId="{526B632C-0D0D-494B-BB05-0B06FE68BEF9}" type="presParOf" srcId="{005F9DD6-DFF6-4FB5-9135-7397AC025C27}" destId="{EBD6617C-8662-4F5A-9F13-024964FF0F71}" srcOrd="4" destOrd="0" presId="urn:microsoft.com/office/officeart/2005/8/layout/hierarchy4"/>
    <dgm:cxn modelId="{1D4AB61A-A271-4D6B-AB58-64A53A35E7A9}" type="presParOf" srcId="{EBD6617C-8662-4F5A-9F13-024964FF0F71}" destId="{194CF9BE-057A-4C35-83CC-6AC744C86261}" srcOrd="0" destOrd="0" presId="urn:microsoft.com/office/officeart/2005/8/layout/hierarchy4"/>
    <dgm:cxn modelId="{A9C0A19E-D92B-42C9-8FD6-CA0786C2A27E}" type="presParOf" srcId="{EBD6617C-8662-4F5A-9F13-024964FF0F71}" destId="{4D3500F0-6EE3-4CC6-B798-C0D79EC4EB75}" srcOrd="1" destOrd="0" presId="urn:microsoft.com/office/officeart/2005/8/layout/hierarchy4"/>
    <dgm:cxn modelId="{5EA6A37D-547D-48E9-A682-DDF078953F64}" type="presParOf" srcId="{005F9DD6-DFF6-4FB5-9135-7397AC025C27}" destId="{407A78FB-56E6-4F95-8201-7B3D8160542C}" srcOrd="5" destOrd="0" presId="urn:microsoft.com/office/officeart/2005/8/layout/hierarchy4"/>
    <dgm:cxn modelId="{3F7D8979-5C3D-4168-A6BD-CFB1CB88F1B5}" type="presParOf" srcId="{005F9DD6-DFF6-4FB5-9135-7397AC025C27}" destId="{C1FD9DAF-D47B-4D6D-A0CB-AC1D958F33C8}" srcOrd="6" destOrd="0" presId="urn:microsoft.com/office/officeart/2005/8/layout/hierarchy4"/>
    <dgm:cxn modelId="{F95418B2-9194-40F6-B35D-1B13B9BCD4BB}" type="presParOf" srcId="{C1FD9DAF-D47B-4D6D-A0CB-AC1D958F33C8}" destId="{47296B33-66B0-4ACD-85D1-881ACBFAF4DA}" srcOrd="0" destOrd="0" presId="urn:microsoft.com/office/officeart/2005/8/layout/hierarchy4"/>
    <dgm:cxn modelId="{C8E36055-B15C-4E0D-8665-FA972581AB99}" type="presParOf" srcId="{C1FD9DAF-D47B-4D6D-A0CB-AC1D958F33C8}" destId="{9F1B5EB1-AD89-4A12-89BD-EC65235F9075}" srcOrd="1" destOrd="0" presId="urn:microsoft.com/office/officeart/2005/8/layout/hierarchy4"/>
    <dgm:cxn modelId="{D4217FAE-DE2C-4444-B705-B1104A0D6CEE}" type="presParOf" srcId="{9DEB4D8E-79B3-48FE-B048-7ECFBB528E3D}" destId="{44755285-4500-49F0-B37D-2183076C2580}" srcOrd="1" destOrd="0" presId="urn:microsoft.com/office/officeart/2005/8/layout/hierarchy4"/>
    <dgm:cxn modelId="{B4B432C0-E44D-466F-9C99-E2B8141636E8}" type="presParOf" srcId="{9DEB4D8E-79B3-48FE-B048-7ECFBB528E3D}" destId="{28E28F33-8A38-438E-87C3-BE6E905320DF}" srcOrd="2" destOrd="0" presId="urn:microsoft.com/office/officeart/2005/8/layout/hierarchy4"/>
    <dgm:cxn modelId="{02331344-E823-4C9C-BB8A-4963D8FB0320}" type="presParOf" srcId="{28E28F33-8A38-438E-87C3-BE6E905320DF}" destId="{11141A3C-3B37-4AEB-9AF4-8E124FBAD841}" srcOrd="0" destOrd="0" presId="urn:microsoft.com/office/officeart/2005/8/layout/hierarchy4"/>
    <dgm:cxn modelId="{0195148F-28A8-48EC-B68B-37C7AD2186EE}" type="presParOf" srcId="{28E28F33-8A38-438E-87C3-BE6E905320DF}" destId="{0756EB4F-0E4D-4F1A-A38B-4C93A799D6E7}" srcOrd="1" destOrd="0" presId="urn:microsoft.com/office/officeart/2005/8/layout/hierarchy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6EE96-2B8D-4D44-810D-0E0BDBEF2D6F}" type="doc">
      <dgm:prSet loTypeId="urn:microsoft.com/office/officeart/2005/8/layout/hierarchy4" loCatId="relationship" qsTypeId="urn:microsoft.com/office/officeart/2005/8/quickstyle/simple5" qsCatId="simple" csTypeId="urn:microsoft.com/office/officeart/2005/8/colors/colorful3" csCatId="colorful" phldr="1"/>
      <dgm:spPr/>
      <dgm:t>
        <a:bodyPr/>
        <a:lstStyle/>
        <a:p>
          <a:endParaRPr lang="en-US"/>
        </a:p>
      </dgm:t>
    </dgm:pt>
    <dgm:pt modelId="{AFC34037-FC9C-4DAD-8380-01E85FEF9E0D}">
      <dgm:prSet phldrT="[Text]" custT="1"/>
      <dgm:spPr/>
      <dgm:t>
        <a:bodyPr/>
        <a:lstStyle/>
        <a:p>
          <a:r>
            <a:rPr lang="en-US" sz="4000" dirty="0" smtClean="0"/>
            <a:t>XPS</a:t>
          </a:r>
          <a:endParaRPr lang="en-US" sz="4000" dirty="0"/>
        </a:p>
      </dgm:t>
    </dgm:pt>
    <dgm:pt modelId="{4A9C638E-B6B9-4A6D-A11C-E12CEE79B941}" type="parTrans" cxnId="{7B6CDE7A-8047-4461-AA10-21474B1EC54B}">
      <dgm:prSet/>
      <dgm:spPr/>
      <dgm:t>
        <a:bodyPr/>
        <a:lstStyle/>
        <a:p>
          <a:endParaRPr lang="en-US"/>
        </a:p>
      </dgm:t>
    </dgm:pt>
    <dgm:pt modelId="{78310128-95C6-4AB4-BA37-0D6002ED95B2}" type="sibTrans" cxnId="{7B6CDE7A-8047-4461-AA10-21474B1EC54B}">
      <dgm:prSet/>
      <dgm:spPr/>
      <dgm:t>
        <a:bodyPr/>
        <a:lstStyle/>
        <a:p>
          <a:endParaRPr lang="en-US"/>
        </a:p>
      </dgm:t>
    </dgm:pt>
    <dgm:pt modelId="{8A2BE715-4248-41A1-9F01-01B9F0DC05B4}">
      <dgm:prSet phldrT="[Text]" custT="1"/>
      <dgm:spPr/>
      <dgm:t>
        <a:bodyPr/>
        <a:lstStyle/>
        <a:p>
          <a:r>
            <a:rPr lang="en-US" sz="2000" dirty="0" smtClean="0"/>
            <a:t>WPF XPS </a:t>
          </a:r>
          <a:endParaRPr lang="en-US" sz="2000" dirty="0"/>
        </a:p>
      </dgm:t>
    </dgm:pt>
    <dgm:pt modelId="{0339CA5B-60F4-46D0-8E50-83C93E735887}" type="parTrans" cxnId="{BB7B9800-C5D4-4D17-98F6-23CB3E0EACC7}">
      <dgm:prSet/>
      <dgm:spPr/>
      <dgm:t>
        <a:bodyPr/>
        <a:lstStyle/>
        <a:p>
          <a:endParaRPr lang="en-US"/>
        </a:p>
      </dgm:t>
    </dgm:pt>
    <dgm:pt modelId="{92583FF2-E495-4D82-94FF-3E7C685BDA0C}" type="sibTrans" cxnId="{BB7B9800-C5D4-4D17-98F6-23CB3E0EACC7}">
      <dgm:prSet/>
      <dgm:spPr/>
      <dgm:t>
        <a:bodyPr/>
        <a:lstStyle/>
        <a:p>
          <a:endParaRPr lang="en-US"/>
        </a:p>
      </dgm:t>
    </dgm:pt>
    <dgm:pt modelId="{25ABF74E-C9C7-4687-B245-409051DDD10A}">
      <dgm:prSet phldrT="[Text]" custT="1"/>
      <dgm:spPr/>
      <dgm:t>
        <a:bodyPr/>
        <a:lstStyle/>
        <a:p>
          <a:r>
            <a:rPr lang="en-US" sz="2000" dirty="0" smtClean="0"/>
            <a:t>WPF OPC</a:t>
          </a:r>
          <a:endParaRPr lang="en-US" sz="2000" dirty="0"/>
        </a:p>
      </dgm:t>
    </dgm:pt>
    <dgm:pt modelId="{3926CD8E-A022-4B35-816B-C76C53012C64}" type="parTrans" cxnId="{C998DC29-DFB9-4DBD-9F2C-FAEB5A446C12}">
      <dgm:prSet/>
      <dgm:spPr/>
      <dgm:t>
        <a:bodyPr/>
        <a:lstStyle/>
        <a:p>
          <a:endParaRPr lang="en-US"/>
        </a:p>
      </dgm:t>
    </dgm:pt>
    <dgm:pt modelId="{A03037A8-7531-44F7-816D-9D7F88634C28}" type="sibTrans" cxnId="{C998DC29-DFB9-4DBD-9F2C-FAEB5A446C12}">
      <dgm:prSet/>
      <dgm:spPr/>
      <dgm:t>
        <a:bodyPr/>
        <a:lstStyle/>
        <a:p>
          <a:endParaRPr lang="en-US"/>
        </a:p>
      </dgm:t>
    </dgm:pt>
    <dgm:pt modelId="{D3520796-01B3-4432-9357-E5BB3DD9E890}">
      <dgm:prSet phldrT="[Text]" custT="1"/>
      <dgm:spPr/>
      <dgm:t>
        <a:bodyPr/>
        <a:lstStyle/>
        <a:p>
          <a:r>
            <a:rPr lang="en-US" sz="2000" dirty="0" smtClean="0"/>
            <a:t>XPS Print Path</a:t>
          </a:r>
          <a:endParaRPr lang="en-US" sz="2000" dirty="0"/>
        </a:p>
      </dgm:t>
    </dgm:pt>
    <dgm:pt modelId="{3DD7B364-87EB-4E89-A0A7-DEFF951CC655}" type="parTrans" cxnId="{53D39960-F068-4DB1-AA70-53CE916B798D}">
      <dgm:prSet/>
      <dgm:spPr/>
      <dgm:t>
        <a:bodyPr/>
        <a:lstStyle/>
        <a:p>
          <a:endParaRPr lang="en-US"/>
        </a:p>
      </dgm:t>
    </dgm:pt>
    <dgm:pt modelId="{395A163C-4420-4F0F-8DAF-310D24B86752}" type="sibTrans" cxnId="{53D39960-F068-4DB1-AA70-53CE916B798D}">
      <dgm:prSet/>
      <dgm:spPr/>
      <dgm:t>
        <a:bodyPr/>
        <a:lstStyle/>
        <a:p>
          <a:endParaRPr lang="en-US"/>
        </a:p>
      </dgm:t>
    </dgm:pt>
    <dgm:pt modelId="{1CACA2AE-D373-47FF-9DB2-7FCF562E1FDB}">
      <dgm:prSet phldrT="[Text]" custT="1"/>
      <dgm:spPr/>
      <dgm:t>
        <a:bodyPr/>
        <a:lstStyle/>
        <a:p>
          <a:r>
            <a:rPr lang="en-US" sz="2000" dirty="0" smtClean="0"/>
            <a:t>WPF Print API </a:t>
          </a:r>
          <a:endParaRPr lang="en-US" sz="2000" dirty="0"/>
        </a:p>
      </dgm:t>
    </dgm:pt>
    <dgm:pt modelId="{0A9D1B89-E137-454E-A42D-17ACBE08F88D}" type="parTrans" cxnId="{2137CF2A-262E-4F30-A8CE-DED4AA2A503C}">
      <dgm:prSet/>
      <dgm:spPr/>
      <dgm:t>
        <a:bodyPr/>
        <a:lstStyle/>
        <a:p>
          <a:endParaRPr lang="en-US"/>
        </a:p>
      </dgm:t>
    </dgm:pt>
    <dgm:pt modelId="{D854179C-27BE-4AA0-BC3E-99D971B58C33}" type="sibTrans" cxnId="{2137CF2A-262E-4F30-A8CE-DED4AA2A503C}">
      <dgm:prSet/>
      <dgm:spPr/>
      <dgm:t>
        <a:bodyPr/>
        <a:lstStyle/>
        <a:p>
          <a:endParaRPr lang="en-US"/>
        </a:p>
      </dgm:t>
    </dgm:pt>
    <dgm:pt modelId="{AC95C437-4981-4D6B-B053-40DB41DBB4A7}">
      <dgm:prSet phldrT="[Text]" custT="1"/>
      <dgm:spPr/>
      <dgm:t>
        <a:bodyPr/>
        <a:lstStyle/>
        <a:p>
          <a:r>
            <a:rPr lang="en-US" sz="2000" dirty="0" smtClean="0"/>
            <a:t>WPF Visual Serial-</a:t>
          </a:r>
          <a:r>
            <a:rPr lang="en-US" sz="2000" dirty="0" err="1" smtClean="0"/>
            <a:t>ization</a:t>
          </a:r>
          <a:endParaRPr lang="en-US" sz="2000" dirty="0"/>
        </a:p>
      </dgm:t>
    </dgm:pt>
    <dgm:pt modelId="{DE174DAF-E67E-42C2-8F1B-A9C7E9A58473}" type="parTrans" cxnId="{9343E8CB-0963-4052-8DDB-3E7C6C17A3BB}">
      <dgm:prSet/>
      <dgm:spPr/>
      <dgm:t>
        <a:bodyPr/>
        <a:lstStyle/>
        <a:p>
          <a:endParaRPr lang="en-US"/>
        </a:p>
      </dgm:t>
    </dgm:pt>
    <dgm:pt modelId="{0E644449-8497-4DAC-ACED-C937ED21499D}" type="sibTrans" cxnId="{9343E8CB-0963-4052-8DDB-3E7C6C17A3BB}">
      <dgm:prSet/>
      <dgm:spPr/>
      <dgm:t>
        <a:bodyPr/>
        <a:lstStyle/>
        <a:p>
          <a:endParaRPr lang="en-US"/>
        </a:p>
      </dgm:t>
    </dgm:pt>
    <dgm:pt modelId="{45AF2862-6709-4B04-A0E9-DC5B66EB7F93}">
      <dgm:prSet phldrT="[Text]" custT="1"/>
      <dgm:spPr>
        <a:solidFill>
          <a:schemeClr val="accent2">
            <a:lumMod val="40000"/>
            <a:lumOff val="60000"/>
          </a:schemeClr>
        </a:solidFill>
      </dgm:spPr>
      <dgm:t>
        <a:bodyPr/>
        <a:lstStyle/>
        <a:p>
          <a:r>
            <a:rPr lang="en-US" sz="4000" dirty="0" smtClean="0"/>
            <a:t>.NET 3.X</a:t>
          </a:r>
          <a:endParaRPr lang="en-US" sz="4000" dirty="0"/>
        </a:p>
      </dgm:t>
    </dgm:pt>
    <dgm:pt modelId="{85B2AE63-CF37-4FEB-908D-8190FFB6B7DC}" type="parTrans" cxnId="{D382D8EB-CFCC-4B70-93C6-3806D27035CC}">
      <dgm:prSet/>
      <dgm:spPr/>
      <dgm:t>
        <a:bodyPr/>
        <a:lstStyle/>
        <a:p>
          <a:endParaRPr lang="en-US"/>
        </a:p>
      </dgm:t>
    </dgm:pt>
    <dgm:pt modelId="{2239CC4D-7DEA-4DE9-A268-151F8686BB99}" type="sibTrans" cxnId="{D382D8EB-CFCC-4B70-93C6-3806D27035CC}">
      <dgm:prSet/>
      <dgm:spPr/>
      <dgm:t>
        <a:bodyPr/>
        <a:lstStyle/>
        <a:p>
          <a:endParaRPr lang="en-US"/>
        </a:p>
      </dgm:t>
    </dgm:pt>
    <dgm:pt modelId="{84585F96-6239-482F-8293-FB239E2754B0}">
      <dgm:prSet phldrT="[Text]" custT="1"/>
      <dgm:spPr/>
      <dgm:t>
        <a:bodyPr/>
        <a:lstStyle/>
        <a:p>
          <a:r>
            <a:rPr lang="en-US" sz="2000" dirty="0" smtClean="0"/>
            <a:t>Win32 XPS</a:t>
          </a:r>
          <a:endParaRPr lang="en-US" sz="2000" dirty="0"/>
        </a:p>
      </dgm:t>
    </dgm:pt>
    <dgm:pt modelId="{9D0D3287-0D32-46A8-AF17-37973B0B9FBA}" type="parTrans" cxnId="{D22F3D45-92F9-4B11-AC4D-C848C3AC9A8F}">
      <dgm:prSet/>
      <dgm:spPr/>
      <dgm:t>
        <a:bodyPr/>
        <a:lstStyle/>
        <a:p>
          <a:endParaRPr lang="en-US"/>
        </a:p>
      </dgm:t>
    </dgm:pt>
    <dgm:pt modelId="{195697A2-7BCD-4307-B3E4-E54A856D1F51}" type="sibTrans" cxnId="{D22F3D45-92F9-4B11-AC4D-C848C3AC9A8F}">
      <dgm:prSet/>
      <dgm:spPr/>
      <dgm:t>
        <a:bodyPr/>
        <a:lstStyle/>
        <a:p>
          <a:endParaRPr lang="en-US"/>
        </a:p>
      </dgm:t>
    </dgm:pt>
    <dgm:pt modelId="{C1D96968-3501-4894-9EBD-42C0C6EBC8B4}">
      <dgm:prSet phldrT="[Text]" custT="1"/>
      <dgm:spPr/>
      <dgm:t>
        <a:bodyPr/>
        <a:lstStyle/>
        <a:p>
          <a:r>
            <a:rPr lang="en-US" sz="2000" dirty="0" smtClean="0"/>
            <a:t>Win32 OPC</a:t>
          </a:r>
          <a:endParaRPr lang="en-US" sz="2000" dirty="0"/>
        </a:p>
      </dgm:t>
    </dgm:pt>
    <dgm:pt modelId="{2093104C-4B10-4450-B933-2454B60A66D3}" type="parTrans" cxnId="{E5E14BCC-A47A-43D9-AB58-82B73110F6D9}">
      <dgm:prSet/>
      <dgm:spPr/>
      <dgm:t>
        <a:bodyPr/>
        <a:lstStyle/>
        <a:p>
          <a:endParaRPr lang="en-US"/>
        </a:p>
      </dgm:t>
    </dgm:pt>
    <dgm:pt modelId="{03771766-CE96-4C0A-95E1-8523E5CE6C8E}" type="sibTrans" cxnId="{E5E14BCC-A47A-43D9-AB58-82B73110F6D9}">
      <dgm:prSet/>
      <dgm:spPr/>
      <dgm:t>
        <a:bodyPr/>
        <a:lstStyle/>
        <a:p>
          <a:endParaRPr lang="en-US"/>
        </a:p>
      </dgm:t>
    </dgm:pt>
    <dgm:pt modelId="{E1AF645F-3B5E-468A-BE5B-60D1CD886D23}">
      <dgm:prSet phldrT="[Text]" custT="1"/>
      <dgm:spPr/>
      <dgm:t>
        <a:bodyPr/>
        <a:lstStyle/>
        <a:p>
          <a:r>
            <a:rPr lang="en-US" sz="2000" dirty="0" smtClean="0"/>
            <a:t>Win32 XPS Print API</a:t>
          </a:r>
          <a:endParaRPr lang="en-US" sz="2000" dirty="0"/>
        </a:p>
      </dgm:t>
    </dgm:pt>
    <dgm:pt modelId="{BB88B8DE-6BF5-4E63-BC04-F82041320DE2}" type="parTrans" cxnId="{648C435D-6C80-4119-AE5B-16BB6979F80F}">
      <dgm:prSet/>
      <dgm:spPr/>
      <dgm:t>
        <a:bodyPr/>
        <a:lstStyle/>
        <a:p>
          <a:endParaRPr lang="en-US"/>
        </a:p>
      </dgm:t>
    </dgm:pt>
    <dgm:pt modelId="{B84BFA5C-8D89-4DFB-AA03-60BEA9D6171E}" type="sibTrans" cxnId="{648C435D-6C80-4119-AE5B-16BB6979F80F}">
      <dgm:prSet/>
      <dgm:spPr/>
      <dgm:t>
        <a:bodyPr/>
        <a:lstStyle/>
        <a:p>
          <a:endParaRPr lang="en-US"/>
        </a:p>
      </dgm:t>
    </dgm:pt>
    <dgm:pt modelId="{437C7D4F-0247-4009-A734-5365F7655043}" type="pres">
      <dgm:prSet presAssocID="{5486EE96-2B8D-4D44-810D-0E0BDBEF2D6F}" presName="Name0" presStyleCnt="0">
        <dgm:presLayoutVars>
          <dgm:chPref val="1"/>
          <dgm:dir/>
          <dgm:animOne val="branch"/>
          <dgm:animLvl val="lvl"/>
          <dgm:resizeHandles/>
        </dgm:presLayoutVars>
      </dgm:prSet>
      <dgm:spPr/>
      <dgm:t>
        <a:bodyPr/>
        <a:lstStyle/>
        <a:p>
          <a:endParaRPr lang="en-US"/>
        </a:p>
      </dgm:t>
    </dgm:pt>
    <dgm:pt modelId="{B1D6E6AC-5888-44B2-811A-E1DE3B79DA88}" type="pres">
      <dgm:prSet presAssocID="{AFC34037-FC9C-4DAD-8380-01E85FEF9E0D}" presName="vertOne" presStyleCnt="0"/>
      <dgm:spPr/>
      <dgm:t>
        <a:bodyPr/>
        <a:lstStyle/>
        <a:p>
          <a:endParaRPr lang="en-US"/>
        </a:p>
      </dgm:t>
    </dgm:pt>
    <dgm:pt modelId="{E71D710F-B224-4EBA-B02A-09CC60513F97}" type="pres">
      <dgm:prSet presAssocID="{AFC34037-FC9C-4DAD-8380-01E85FEF9E0D}" presName="txOne" presStyleLbl="node0" presStyleIdx="0" presStyleCnt="1" custScaleY="68109">
        <dgm:presLayoutVars>
          <dgm:chPref val="3"/>
        </dgm:presLayoutVars>
      </dgm:prSet>
      <dgm:spPr/>
      <dgm:t>
        <a:bodyPr/>
        <a:lstStyle/>
        <a:p>
          <a:endParaRPr lang="en-US"/>
        </a:p>
      </dgm:t>
    </dgm:pt>
    <dgm:pt modelId="{7D477552-8610-40C2-9D4F-BA1C42EDE138}" type="pres">
      <dgm:prSet presAssocID="{AFC34037-FC9C-4DAD-8380-01E85FEF9E0D}" presName="parTransOne" presStyleCnt="0"/>
      <dgm:spPr/>
      <dgm:t>
        <a:bodyPr/>
        <a:lstStyle/>
        <a:p>
          <a:endParaRPr lang="en-US"/>
        </a:p>
      </dgm:t>
    </dgm:pt>
    <dgm:pt modelId="{95864478-0DFE-4C80-A48D-037970E5F14D}" type="pres">
      <dgm:prSet presAssocID="{AFC34037-FC9C-4DAD-8380-01E85FEF9E0D}" presName="horzOne" presStyleCnt="0"/>
      <dgm:spPr/>
      <dgm:t>
        <a:bodyPr/>
        <a:lstStyle/>
        <a:p>
          <a:endParaRPr lang="en-US"/>
        </a:p>
      </dgm:t>
    </dgm:pt>
    <dgm:pt modelId="{0726C788-F455-47C0-84A0-31A7E37431E0}" type="pres">
      <dgm:prSet presAssocID="{45AF2862-6709-4B04-A0E9-DC5B66EB7F93}" presName="vertTwo" presStyleCnt="0"/>
      <dgm:spPr/>
    </dgm:pt>
    <dgm:pt modelId="{06F704A7-6767-4B07-8054-22B53559C33D}" type="pres">
      <dgm:prSet presAssocID="{45AF2862-6709-4B04-A0E9-DC5B66EB7F93}" presName="txTwo" presStyleLbl="node2" presStyleIdx="0" presStyleCnt="5">
        <dgm:presLayoutVars>
          <dgm:chPref val="3"/>
        </dgm:presLayoutVars>
      </dgm:prSet>
      <dgm:spPr/>
      <dgm:t>
        <a:bodyPr/>
        <a:lstStyle/>
        <a:p>
          <a:endParaRPr lang="en-US"/>
        </a:p>
      </dgm:t>
    </dgm:pt>
    <dgm:pt modelId="{C3283705-74B2-4AA3-A060-1F18970EEE33}" type="pres">
      <dgm:prSet presAssocID="{45AF2862-6709-4B04-A0E9-DC5B66EB7F93}" presName="parTransTwo" presStyleCnt="0"/>
      <dgm:spPr/>
    </dgm:pt>
    <dgm:pt modelId="{C5C5887B-4438-49D3-A739-AA391D2692B2}" type="pres">
      <dgm:prSet presAssocID="{45AF2862-6709-4B04-A0E9-DC5B66EB7F93}" presName="horzTwo" presStyleCnt="0"/>
      <dgm:spPr/>
    </dgm:pt>
    <dgm:pt modelId="{C207A180-C514-4BF6-B698-F02182DF30B1}" type="pres">
      <dgm:prSet presAssocID="{8A2BE715-4248-41A1-9F01-01B9F0DC05B4}" presName="vertThree" presStyleCnt="0"/>
      <dgm:spPr/>
    </dgm:pt>
    <dgm:pt modelId="{A837E292-697A-4E91-927C-112F085D8614}" type="pres">
      <dgm:prSet presAssocID="{8A2BE715-4248-41A1-9F01-01B9F0DC05B4}" presName="txThree" presStyleLbl="node3" presStyleIdx="0" presStyleCnt="4">
        <dgm:presLayoutVars>
          <dgm:chPref val="3"/>
        </dgm:presLayoutVars>
      </dgm:prSet>
      <dgm:spPr/>
      <dgm:t>
        <a:bodyPr/>
        <a:lstStyle/>
        <a:p>
          <a:endParaRPr lang="en-US"/>
        </a:p>
      </dgm:t>
    </dgm:pt>
    <dgm:pt modelId="{E5C08EED-C6FC-4A14-923E-D110E4D8043B}" type="pres">
      <dgm:prSet presAssocID="{8A2BE715-4248-41A1-9F01-01B9F0DC05B4}" presName="horzThree" presStyleCnt="0"/>
      <dgm:spPr/>
    </dgm:pt>
    <dgm:pt modelId="{7024B4B4-F9FF-4332-8E5E-5C1103332356}" type="pres">
      <dgm:prSet presAssocID="{92583FF2-E495-4D82-94FF-3E7C685BDA0C}" presName="sibSpaceThree" presStyleCnt="0"/>
      <dgm:spPr/>
    </dgm:pt>
    <dgm:pt modelId="{C81257F4-324A-40A8-B967-CA6E229D0F7A}" type="pres">
      <dgm:prSet presAssocID="{25ABF74E-C9C7-4687-B245-409051DDD10A}" presName="vertThree" presStyleCnt="0"/>
      <dgm:spPr/>
    </dgm:pt>
    <dgm:pt modelId="{5BF08316-EB66-4C15-A9A9-6920492F03A8}" type="pres">
      <dgm:prSet presAssocID="{25ABF74E-C9C7-4687-B245-409051DDD10A}" presName="txThree" presStyleLbl="node3" presStyleIdx="1" presStyleCnt="4">
        <dgm:presLayoutVars>
          <dgm:chPref val="3"/>
        </dgm:presLayoutVars>
      </dgm:prSet>
      <dgm:spPr/>
      <dgm:t>
        <a:bodyPr/>
        <a:lstStyle/>
        <a:p>
          <a:endParaRPr lang="en-US"/>
        </a:p>
      </dgm:t>
    </dgm:pt>
    <dgm:pt modelId="{A93CF429-0F9A-476F-A095-4C54EBBE3830}" type="pres">
      <dgm:prSet presAssocID="{25ABF74E-C9C7-4687-B245-409051DDD10A}" presName="horzThree" presStyleCnt="0"/>
      <dgm:spPr/>
    </dgm:pt>
    <dgm:pt modelId="{24C19801-5CAE-4E9E-AF89-CCABA69E4CA9}" type="pres">
      <dgm:prSet presAssocID="{A03037A8-7531-44F7-816D-9D7F88634C28}" presName="sibSpaceThree" presStyleCnt="0"/>
      <dgm:spPr/>
    </dgm:pt>
    <dgm:pt modelId="{F57A078B-0E3C-41A9-B61A-247AE543B7C8}" type="pres">
      <dgm:prSet presAssocID="{1CACA2AE-D373-47FF-9DB2-7FCF562E1FDB}" presName="vertThree" presStyleCnt="0"/>
      <dgm:spPr/>
    </dgm:pt>
    <dgm:pt modelId="{B730A2CB-A202-47EF-B684-8C537478B7DF}" type="pres">
      <dgm:prSet presAssocID="{1CACA2AE-D373-47FF-9DB2-7FCF562E1FDB}" presName="txThree" presStyleLbl="node3" presStyleIdx="2" presStyleCnt="4">
        <dgm:presLayoutVars>
          <dgm:chPref val="3"/>
        </dgm:presLayoutVars>
      </dgm:prSet>
      <dgm:spPr/>
      <dgm:t>
        <a:bodyPr/>
        <a:lstStyle/>
        <a:p>
          <a:endParaRPr lang="en-US"/>
        </a:p>
      </dgm:t>
    </dgm:pt>
    <dgm:pt modelId="{88F28EDF-5A7D-425E-818F-C7BD96618AF1}" type="pres">
      <dgm:prSet presAssocID="{1CACA2AE-D373-47FF-9DB2-7FCF562E1FDB}" presName="horzThree" presStyleCnt="0"/>
      <dgm:spPr/>
    </dgm:pt>
    <dgm:pt modelId="{07BEF9FD-565F-489D-9201-9F5B90A03869}" type="pres">
      <dgm:prSet presAssocID="{D854179C-27BE-4AA0-BC3E-99D971B58C33}" presName="sibSpaceThree" presStyleCnt="0"/>
      <dgm:spPr/>
    </dgm:pt>
    <dgm:pt modelId="{BF5E3C21-AE6A-45CD-9364-5C8235119AD1}" type="pres">
      <dgm:prSet presAssocID="{AC95C437-4981-4D6B-B053-40DB41DBB4A7}" presName="vertThree" presStyleCnt="0"/>
      <dgm:spPr/>
    </dgm:pt>
    <dgm:pt modelId="{FC30924F-7D56-4B1F-864E-F17DFCF6750F}" type="pres">
      <dgm:prSet presAssocID="{AC95C437-4981-4D6B-B053-40DB41DBB4A7}" presName="txThree" presStyleLbl="node3" presStyleIdx="3" presStyleCnt="4">
        <dgm:presLayoutVars>
          <dgm:chPref val="3"/>
        </dgm:presLayoutVars>
      </dgm:prSet>
      <dgm:spPr/>
      <dgm:t>
        <a:bodyPr/>
        <a:lstStyle/>
        <a:p>
          <a:endParaRPr lang="en-US"/>
        </a:p>
      </dgm:t>
    </dgm:pt>
    <dgm:pt modelId="{1EC27DC9-5DE2-4F0B-9F42-DC97C640BF85}" type="pres">
      <dgm:prSet presAssocID="{AC95C437-4981-4D6B-B053-40DB41DBB4A7}" presName="horzThree" presStyleCnt="0"/>
      <dgm:spPr/>
    </dgm:pt>
    <dgm:pt modelId="{8E7AEA1B-4F3F-416A-8034-E0638AD3E8F7}" type="pres">
      <dgm:prSet presAssocID="{2239CC4D-7DEA-4DE9-A268-151F8686BB99}" presName="sibSpaceTwo" presStyleCnt="0"/>
      <dgm:spPr/>
    </dgm:pt>
    <dgm:pt modelId="{28E28F33-8A38-438E-87C3-BE6E905320DF}" type="pres">
      <dgm:prSet presAssocID="{D3520796-01B3-4432-9357-E5BB3DD9E890}" presName="vertTwo" presStyleCnt="0"/>
      <dgm:spPr/>
      <dgm:t>
        <a:bodyPr/>
        <a:lstStyle/>
        <a:p>
          <a:endParaRPr lang="en-US"/>
        </a:p>
      </dgm:t>
    </dgm:pt>
    <dgm:pt modelId="{11141A3C-3B37-4AEB-9AF4-8E124FBAD841}" type="pres">
      <dgm:prSet presAssocID="{D3520796-01B3-4432-9357-E5BB3DD9E890}" presName="txTwo" presStyleLbl="node2" presStyleIdx="1" presStyleCnt="5" custScaleY="213024">
        <dgm:presLayoutVars>
          <dgm:chPref val="3"/>
        </dgm:presLayoutVars>
      </dgm:prSet>
      <dgm:spPr/>
      <dgm:t>
        <a:bodyPr/>
        <a:lstStyle/>
        <a:p>
          <a:endParaRPr lang="en-US"/>
        </a:p>
      </dgm:t>
    </dgm:pt>
    <dgm:pt modelId="{0756EB4F-0E4D-4F1A-A38B-4C93A799D6E7}" type="pres">
      <dgm:prSet presAssocID="{D3520796-01B3-4432-9357-E5BB3DD9E890}" presName="horzTwo" presStyleCnt="0"/>
      <dgm:spPr/>
      <dgm:t>
        <a:bodyPr/>
        <a:lstStyle/>
        <a:p>
          <a:endParaRPr lang="en-US"/>
        </a:p>
      </dgm:t>
    </dgm:pt>
    <dgm:pt modelId="{062F9926-2EED-42D7-9AF6-16F63FF2464B}" type="pres">
      <dgm:prSet presAssocID="{395A163C-4420-4F0F-8DAF-310D24B86752}" presName="sibSpaceTwo" presStyleCnt="0"/>
      <dgm:spPr/>
    </dgm:pt>
    <dgm:pt modelId="{3E5C9FC5-E2DC-4059-BB0C-BBF380E804A5}" type="pres">
      <dgm:prSet presAssocID="{84585F96-6239-482F-8293-FB239E2754B0}" presName="vertTwo" presStyleCnt="0"/>
      <dgm:spPr/>
    </dgm:pt>
    <dgm:pt modelId="{A22B9259-8C7B-46AB-A988-A43217549B96}" type="pres">
      <dgm:prSet presAssocID="{84585F96-6239-482F-8293-FB239E2754B0}" presName="txTwo" presStyleLbl="node2" presStyleIdx="2" presStyleCnt="5">
        <dgm:presLayoutVars>
          <dgm:chPref val="3"/>
        </dgm:presLayoutVars>
      </dgm:prSet>
      <dgm:spPr/>
      <dgm:t>
        <a:bodyPr/>
        <a:lstStyle/>
        <a:p>
          <a:endParaRPr lang="en-US"/>
        </a:p>
      </dgm:t>
    </dgm:pt>
    <dgm:pt modelId="{E624AB3B-55B5-4F83-8021-7CD14454814B}" type="pres">
      <dgm:prSet presAssocID="{84585F96-6239-482F-8293-FB239E2754B0}" presName="horzTwo" presStyleCnt="0"/>
      <dgm:spPr/>
    </dgm:pt>
    <dgm:pt modelId="{69614634-63A9-4E0D-8E42-6D00A4BAA508}" type="pres">
      <dgm:prSet presAssocID="{195697A2-7BCD-4307-B3E4-E54A856D1F51}" presName="sibSpaceTwo" presStyleCnt="0"/>
      <dgm:spPr/>
    </dgm:pt>
    <dgm:pt modelId="{9F5E93F0-FBE1-4276-9875-478FB2CCEEEE}" type="pres">
      <dgm:prSet presAssocID="{C1D96968-3501-4894-9EBD-42C0C6EBC8B4}" presName="vertTwo" presStyleCnt="0"/>
      <dgm:spPr/>
    </dgm:pt>
    <dgm:pt modelId="{C1D56E04-FA0D-4A2B-8A5B-F801551F9D33}" type="pres">
      <dgm:prSet presAssocID="{C1D96968-3501-4894-9EBD-42C0C6EBC8B4}" presName="txTwo" presStyleLbl="node2" presStyleIdx="3" presStyleCnt="5">
        <dgm:presLayoutVars>
          <dgm:chPref val="3"/>
        </dgm:presLayoutVars>
      </dgm:prSet>
      <dgm:spPr/>
      <dgm:t>
        <a:bodyPr/>
        <a:lstStyle/>
        <a:p>
          <a:endParaRPr lang="en-US"/>
        </a:p>
      </dgm:t>
    </dgm:pt>
    <dgm:pt modelId="{E7474C54-D951-45E6-87F3-0B4C4C883D28}" type="pres">
      <dgm:prSet presAssocID="{C1D96968-3501-4894-9EBD-42C0C6EBC8B4}" presName="horzTwo" presStyleCnt="0"/>
      <dgm:spPr/>
    </dgm:pt>
    <dgm:pt modelId="{25AB3E99-77D7-48A1-B72D-61C7CE92AFD6}" type="pres">
      <dgm:prSet presAssocID="{03771766-CE96-4C0A-95E1-8523E5CE6C8E}" presName="sibSpaceTwo" presStyleCnt="0"/>
      <dgm:spPr/>
    </dgm:pt>
    <dgm:pt modelId="{4B9DF1BA-FA15-4F34-858A-F659103CF7CB}" type="pres">
      <dgm:prSet presAssocID="{E1AF645F-3B5E-468A-BE5B-60D1CD886D23}" presName="vertTwo" presStyleCnt="0"/>
      <dgm:spPr/>
    </dgm:pt>
    <dgm:pt modelId="{3FD1539E-38E2-42EC-ACE4-C010C67789A1}" type="pres">
      <dgm:prSet presAssocID="{E1AF645F-3B5E-468A-BE5B-60D1CD886D23}" presName="txTwo" presStyleLbl="node2" presStyleIdx="4" presStyleCnt="5">
        <dgm:presLayoutVars>
          <dgm:chPref val="3"/>
        </dgm:presLayoutVars>
      </dgm:prSet>
      <dgm:spPr/>
      <dgm:t>
        <a:bodyPr/>
        <a:lstStyle/>
        <a:p>
          <a:endParaRPr lang="en-US"/>
        </a:p>
      </dgm:t>
    </dgm:pt>
    <dgm:pt modelId="{470863A7-48D7-4F9C-82A4-5EE38B9139BE}" type="pres">
      <dgm:prSet presAssocID="{E1AF645F-3B5E-468A-BE5B-60D1CD886D23}" presName="horzTwo" presStyleCnt="0"/>
      <dgm:spPr/>
    </dgm:pt>
  </dgm:ptLst>
  <dgm:cxnLst>
    <dgm:cxn modelId="{1FB0636D-E986-4A0C-AB68-5CE55E5FF985}" type="presOf" srcId="{1CACA2AE-D373-47FF-9DB2-7FCF562E1FDB}" destId="{B730A2CB-A202-47EF-B684-8C537478B7DF}" srcOrd="0" destOrd="0" presId="urn:microsoft.com/office/officeart/2005/8/layout/hierarchy4"/>
    <dgm:cxn modelId="{C998DC29-DFB9-4DBD-9F2C-FAEB5A446C12}" srcId="{45AF2862-6709-4B04-A0E9-DC5B66EB7F93}" destId="{25ABF74E-C9C7-4687-B245-409051DDD10A}" srcOrd="1" destOrd="0" parTransId="{3926CD8E-A022-4B35-816B-C76C53012C64}" sibTransId="{A03037A8-7531-44F7-816D-9D7F88634C28}"/>
    <dgm:cxn modelId="{D22F3D45-92F9-4B11-AC4D-C848C3AC9A8F}" srcId="{AFC34037-FC9C-4DAD-8380-01E85FEF9E0D}" destId="{84585F96-6239-482F-8293-FB239E2754B0}" srcOrd="2" destOrd="0" parTransId="{9D0D3287-0D32-46A8-AF17-37973B0B9FBA}" sibTransId="{195697A2-7BCD-4307-B3E4-E54A856D1F51}"/>
    <dgm:cxn modelId="{E7309DC8-E26C-49FB-A03B-77C03E8323D6}" type="presOf" srcId="{D3520796-01B3-4432-9357-E5BB3DD9E890}" destId="{11141A3C-3B37-4AEB-9AF4-8E124FBAD841}" srcOrd="0" destOrd="0" presId="urn:microsoft.com/office/officeart/2005/8/layout/hierarchy4"/>
    <dgm:cxn modelId="{E5E14BCC-A47A-43D9-AB58-82B73110F6D9}" srcId="{AFC34037-FC9C-4DAD-8380-01E85FEF9E0D}" destId="{C1D96968-3501-4894-9EBD-42C0C6EBC8B4}" srcOrd="3" destOrd="0" parTransId="{2093104C-4B10-4450-B933-2454B60A66D3}" sibTransId="{03771766-CE96-4C0A-95E1-8523E5CE6C8E}"/>
    <dgm:cxn modelId="{53D39960-F068-4DB1-AA70-53CE916B798D}" srcId="{AFC34037-FC9C-4DAD-8380-01E85FEF9E0D}" destId="{D3520796-01B3-4432-9357-E5BB3DD9E890}" srcOrd="1" destOrd="0" parTransId="{3DD7B364-87EB-4E89-A0A7-DEFF951CC655}" sibTransId="{395A163C-4420-4F0F-8DAF-310D24B86752}"/>
    <dgm:cxn modelId="{40BE52C6-5950-4F2F-AD87-A45150FB48D6}" type="presOf" srcId="{AFC34037-FC9C-4DAD-8380-01E85FEF9E0D}" destId="{E71D710F-B224-4EBA-B02A-09CC60513F97}" srcOrd="0" destOrd="0" presId="urn:microsoft.com/office/officeart/2005/8/layout/hierarchy4"/>
    <dgm:cxn modelId="{2137CF2A-262E-4F30-A8CE-DED4AA2A503C}" srcId="{45AF2862-6709-4B04-A0E9-DC5B66EB7F93}" destId="{1CACA2AE-D373-47FF-9DB2-7FCF562E1FDB}" srcOrd="2" destOrd="0" parTransId="{0A9D1B89-E137-454E-A42D-17ACBE08F88D}" sibTransId="{D854179C-27BE-4AA0-BC3E-99D971B58C33}"/>
    <dgm:cxn modelId="{3B390D1D-BE76-4390-A672-522FE59203EE}" type="presOf" srcId="{84585F96-6239-482F-8293-FB239E2754B0}" destId="{A22B9259-8C7B-46AB-A988-A43217549B96}" srcOrd="0" destOrd="0" presId="urn:microsoft.com/office/officeart/2005/8/layout/hierarchy4"/>
    <dgm:cxn modelId="{BB7B9800-C5D4-4D17-98F6-23CB3E0EACC7}" srcId="{45AF2862-6709-4B04-A0E9-DC5B66EB7F93}" destId="{8A2BE715-4248-41A1-9F01-01B9F0DC05B4}" srcOrd="0" destOrd="0" parTransId="{0339CA5B-60F4-46D0-8E50-83C93E735887}" sibTransId="{92583FF2-E495-4D82-94FF-3E7C685BDA0C}"/>
    <dgm:cxn modelId="{7B6CDE7A-8047-4461-AA10-21474B1EC54B}" srcId="{5486EE96-2B8D-4D44-810D-0E0BDBEF2D6F}" destId="{AFC34037-FC9C-4DAD-8380-01E85FEF9E0D}" srcOrd="0" destOrd="0" parTransId="{4A9C638E-B6B9-4A6D-A11C-E12CEE79B941}" sibTransId="{78310128-95C6-4AB4-BA37-0D6002ED95B2}"/>
    <dgm:cxn modelId="{C527EB5C-EC3E-441F-B00D-172C1CC1AB07}" type="presOf" srcId="{E1AF645F-3B5E-468A-BE5B-60D1CD886D23}" destId="{3FD1539E-38E2-42EC-ACE4-C010C67789A1}" srcOrd="0" destOrd="0" presId="urn:microsoft.com/office/officeart/2005/8/layout/hierarchy4"/>
    <dgm:cxn modelId="{9343E8CB-0963-4052-8DDB-3E7C6C17A3BB}" srcId="{45AF2862-6709-4B04-A0E9-DC5B66EB7F93}" destId="{AC95C437-4981-4D6B-B053-40DB41DBB4A7}" srcOrd="3" destOrd="0" parTransId="{DE174DAF-E67E-42C2-8F1B-A9C7E9A58473}" sibTransId="{0E644449-8497-4DAC-ACED-C937ED21499D}"/>
    <dgm:cxn modelId="{8A518C03-B45F-4B06-8A4E-D8CC1B554328}" type="presOf" srcId="{25ABF74E-C9C7-4687-B245-409051DDD10A}" destId="{5BF08316-EB66-4C15-A9A9-6920492F03A8}" srcOrd="0" destOrd="0" presId="urn:microsoft.com/office/officeart/2005/8/layout/hierarchy4"/>
    <dgm:cxn modelId="{6B9BD78E-7AD9-436E-9A6D-2FB9918C3877}" type="presOf" srcId="{C1D96968-3501-4894-9EBD-42C0C6EBC8B4}" destId="{C1D56E04-FA0D-4A2B-8A5B-F801551F9D33}" srcOrd="0" destOrd="0" presId="urn:microsoft.com/office/officeart/2005/8/layout/hierarchy4"/>
    <dgm:cxn modelId="{457F1E99-EADA-4E61-AEA4-8FD1AFE44DB1}" type="presOf" srcId="{45AF2862-6709-4B04-A0E9-DC5B66EB7F93}" destId="{06F704A7-6767-4B07-8054-22B53559C33D}" srcOrd="0" destOrd="0" presId="urn:microsoft.com/office/officeart/2005/8/layout/hierarchy4"/>
    <dgm:cxn modelId="{D382D8EB-CFCC-4B70-93C6-3806D27035CC}" srcId="{AFC34037-FC9C-4DAD-8380-01E85FEF9E0D}" destId="{45AF2862-6709-4B04-A0E9-DC5B66EB7F93}" srcOrd="0" destOrd="0" parTransId="{85B2AE63-CF37-4FEB-908D-8190FFB6B7DC}" sibTransId="{2239CC4D-7DEA-4DE9-A268-151F8686BB99}"/>
    <dgm:cxn modelId="{648C435D-6C80-4119-AE5B-16BB6979F80F}" srcId="{AFC34037-FC9C-4DAD-8380-01E85FEF9E0D}" destId="{E1AF645F-3B5E-468A-BE5B-60D1CD886D23}" srcOrd="4" destOrd="0" parTransId="{BB88B8DE-6BF5-4E63-BC04-F82041320DE2}" sibTransId="{B84BFA5C-8D89-4DFB-AA03-60BEA9D6171E}"/>
    <dgm:cxn modelId="{60AD3503-1967-44CB-B754-057F871FDA92}" type="presOf" srcId="{AC95C437-4981-4D6B-B053-40DB41DBB4A7}" destId="{FC30924F-7D56-4B1F-864E-F17DFCF6750F}" srcOrd="0" destOrd="0" presId="urn:microsoft.com/office/officeart/2005/8/layout/hierarchy4"/>
    <dgm:cxn modelId="{203D66DF-DE7B-482A-ADE3-872EECF79E0C}" type="presOf" srcId="{8A2BE715-4248-41A1-9F01-01B9F0DC05B4}" destId="{A837E292-697A-4E91-927C-112F085D8614}" srcOrd="0" destOrd="0" presId="urn:microsoft.com/office/officeart/2005/8/layout/hierarchy4"/>
    <dgm:cxn modelId="{673BBE55-B0E0-4F6B-9A90-4528813BEF53}" type="presOf" srcId="{5486EE96-2B8D-4D44-810D-0E0BDBEF2D6F}" destId="{437C7D4F-0247-4009-A734-5365F7655043}" srcOrd="0" destOrd="0" presId="urn:microsoft.com/office/officeart/2005/8/layout/hierarchy4"/>
    <dgm:cxn modelId="{2027B78C-97ED-48DD-B5CC-C0D6AE85DA09}" type="presParOf" srcId="{437C7D4F-0247-4009-A734-5365F7655043}" destId="{B1D6E6AC-5888-44B2-811A-E1DE3B79DA88}" srcOrd="0" destOrd="0" presId="urn:microsoft.com/office/officeart/2005/8/layout/hierarchy4"/>
    <dgm:cxn modelId="{B27FE7DE-4025-4F8E-9765-E982D6ED3E9A}" type="presParOf" srcId="{B1D6E6AC-5888-44B2-811A-E1DE3B79DA88}" destId="{E71D710F-B224-4EBA-B02A-09CC60513F97}" srcOrd="0" destOrd="0" presId="urn:microsoft.com/office/officeart/2005/8/layout/hierarchy4"/>
    <dgm:cxn modelId="{0C5E4DFE-0314-4E9A-8DBB-D51944E031A4}" type="presParOf" srcId="{B1D6E6AC-5888-44B2-811A-E1DE3B79DA88}" destId="{7D477552-8610-40C2-9D4F-BA1C42EDE138}" srcOrd="1" destOrd="0" presId="urn:microsoft.com/office/officeart/2005/8/layout/hierarchy4"/>
    <dgm:cxn modelId="{B22F5347-2DD0-47DF-89E2-8B418583BF38}" type="presParOf" srcId="{B1D6E6AC-5888-44B2-811A-E1DE3B79DA88}" destId="{95864478-0DFE-4C80-A48D-037970E5F14D}" srcOrd="2" destOrd="0" presId="urn:microsoft.com/office/officeart/2005/8/layout/hierarchy4"/>
    <dgm:cxn modelId="{88A6F061-D60E-42DF-89F9-11135D8CCDAC}" type="presParOf" srcId="{95864478-0DFE-4C80-A48D-037970E5F14D}" destId="{0726C788-F455-47C0-84A0-31A7E37431E0}" srcOrd="0" destOrd="0" presId="urn:microsoft.com/office/officeart/2005/8/layout/hierarchy4"/>
    <dgm:cxn modelId="{F583B091-45B3-4BCF-9E6A-C79881F2ACAB}" type="presParOf" srcId="{0726C788-F455-47C0-84A0-31A7E37431E0}" destId="{06F704A7-6767-4B07-8054-22B53559C33D}" srcOrd="0" destOrd="0" presId="urn:microsoft.com/office/officeart/2005/8/layout/hierarchy4"/>
    <dgm:cxn modelId="{703352C4-DD21-42A7-A87B-E0A5F802996F}" type="presParOf" srcId="{0726C788-F455-47C0-84A0-31A7E37431E0}" destId="{C3283705-74B2-4AA3-A060-1F18970EEE33}" srcOrd="1" destOrd="0" presId="urn:microsoft.com/office/officeart/2005/8/layout/hierarchy4"/>
    <dgm:cxn modelId="{807F040F-572D-4CF7-8E6E-343BA4622FA0}" type="presParOf" srcId="{0726C788-F455-47C0-84A0-31A7E37431E0}" destId="{C5C5887B-4438-49D3-A739-AA391D2692B2}" srcOrd="2" destOrd="0" presId="urn:microsoft.com/office/officeart/2005/8/layout/hierarchy4"/>
    <dgm:cxn modelId="{E4A88FE0-C5ED-4B70-9BCC-26B9FFD1F876}" type="presParOf" srcId="{C5C5887B-4438-49D3-A739-AA391D2692B2}" destId="{C207A180-C514-4BF6-B698-F02182DF30B1}" srcOrd="0" destOrd="0" presId="urn:microsoft.com/office/officeart/2005/8/layout/hierarchy4"/>
    <dgm:cxn modelId="{1591C704-CB0A-413E-A22E-E0513B846AAE}" type="presParOf" srcId="{C207A180-C514-4BF6-B698-F02182DF30B1}" destId="{A837E292-697A-4E91-927C-112F085D8614}" srcOrd="0" destOrd="0" presId="urn:microsoft.com/office/officeart/2005/8/layout/hierarchy4"/>
    <dgm:cxn modelId="{A61B9F01-C9A5-4F5D-899F-F9CA5E2AF70C}" type="presParOf" srcId="{C207A180-C514-4BF6-B698-F02182DF30B1}" destId="{E5C08EED-C6FC-4A14-923E-D110E4D8043B}" srcOrd="1" destOrd="0" presId="urn:microsoft.com/office/officeart/2005/8/layout/hierarchy4"/>
    <dgm:cxn modelId="{8B6AFE68-F764-4C1E-BDD6-927B4AF1E191}" type="presParOf" srcId="{C5C5887B-4438-49D3-A739-AA391D2692B2}" destId="{7024B4B4-F9FF-4332-8E5E-5C1103332356}" srcOrd="1" destOrd="0" presId="urn:microsoft.com/office/officeart/2005/8/layout/hierarchy4"/>
    <dgm:cxn modelId="{C274B569-71B0-4DF2-896A-B61441802226}" type="presParOf" srcId="{C5C5887B-4438-49D3-A739-AA391D2692B2}" destId="{C81257F4-324A-40A8-B967-CA6E229D0F7A}" srcOrd="2" destOrd="0" presId="urn:microsoft.com/office/officeart/2005/8/layout/hierarchy4"/>
    <dgm:cxn modelId="{A33E1ADC-2F6D-4DB5-ADC6-311C5F2B0633}" type="presParOf" srcId="{C81257F4-324A-40A8-B967-CA6E229D0F7A}" destId="{5BF08316-EB66-4C15-A9A9-6920492F03A8}" srcOrd="0" destOrd="0" presId="urn:microsoft.com/office/officeart/2005/8/layout/hierarchy4"/>
    <dgm:cxn modelId="{31EBB70F-82DB-4A48-8BD2-AA10A7126F61}" type="presParOf" srcId="{C81257F4-324A-40A8-B967-CA6E229D0F7A}" destId="{A93CF429-0F9A-476F-A095-4C54EBBE3830}" srcOrd="1" destOrd="0" presId="urn:microsoft.com/office/officeart/2005/8/layout/hierarchy4"/>
    <dgm:cxn modelId="{D40D53C2-F155-44A9-96A1-402A46D70F7B}" type="presParOf" srcId="{C5C5887B-4438-49D3-A739-AA391D2692B2}" destId="{24C19801-5CAE-4E9E-AF89-CCABA69E4CA9}" srcOrd="3" destOrd="0" presId="urn:microsoft.com/office/officeart/2005/8/layout/hierarchy4"/>
    <dgm:cxn modelId="{6C3B6489-1F6C-4AA5-B6E2-4BC39E37F065}" type="presParOf" srcId="{C5C5887B-4438-49D3-A739-AA391D2692B2}" destId="{F57A078B-0E3C-41A9-B61A-247AE543B7C8}" srcOrd="4" destOrd="0" presId="urn:microsoft.com/office/officeart/2005/8/layout/hierarchy4"/>
    <dgm:cxn modelId="{C49D5A76-8155-466F-BF8C-3B171BE55D6F}" type="presParOf" srcId="{F57A078B-0E3C-41A9-B61A-247AE543B7C8}" destId="{B730A2CB-A202-47EF-B684-8C537478B7DF}" srcOrd="0" destOrd="0" presId="urn:microsoft.com/office/officeart/2005/8/layout/hierarchy4"/>
    <dgm:cxn modelId="{0BA4176D-807A-4E20-A7B1-6A4CEA60AE65}" type="presParOf" srcId="{F57A078B-0E3C-41A9-B61A-247AE543B7C8}" destId="{88F28EDF-5A7D-425E-818F-C7BD96618AF1}" srcOrd="1" destOrd="0" presId="urn:microsoft.com/office/officeart/2005/8/layout/hierarchy4"/>
    <dgm:cxn modelId="{377B0EC6-78F3-401B-A11A-480AB8EE968B}" type="presParOf" srcId="{C5C5887B-4438-49D3-A739-AA391D2692B2}" destId="{07BEF9FD-565F-489D-9201-9F5B90A03869}" srcOrd="5" destOrd="0" presId="urn:microsoft.com/office/officeart/2005/8/layout/hierarchy4"/>
    <dgm:cxn modelId="{273C2D25-2CAA-4A8A-AD38-1D27EAC22D03}" type="presParOf" srcId="{C5C5887B-4438-49D3-A739-AA391D2692B2}" destId="{BF5E3C21-AE6A-45CD-9364-5C8235119AD1}" srcOrd="6" destOrd="0" presId="urn:microsoft.com/office/officeart/2005/8/layout/hierarchy4"/>
    <dgm:cxn modelId="{CA8D0649-7F34-4B26-BDA8-7D43FBAEAA39}" type="presParOf" srcId="{BF5E3C21-AE6A-45CD-9364-5C8235119AD1}" destId="{FC30924F-7D56-4B1F-864E-F17DFCF6750F}" srcOrd="0" destOrd="0" presId="urn:microsoft.com/office/officeart/2005/8/layout/hierarchy4"/>
    <dgm:cxn modelId="{67DB9FB4-0C91-469E-883B-2CC0C284C8BF}" type="presParOf" srcId="{BF5E3C21-AE6A-45CD-9364-5C8235119AD1}" destId="{1EC27DC9-5DE2-4F0B-9F42-DC97C640BF85}" srcOrd="1" destOrd="0" presId="urn:microsoft.com/office/officeart/2005/8/layout/hierarchy4"/>
    <dgm:cxn modelId="{6389D675-DC5B-4632-81BF-8489E54D5415}" type="presParOf" srcId="{95864478-0DFE-4C80-A48D-037970E5F14D}" destId="{8E7AEA1B-4F3F-416A-8034-E0638AD3E8F7}" srcOrd="1" destOrd="0" presId="urn:microsoft.com/office/officeart/2005/8/layout/hierarchy4"/>
    <dgm:cxn modelId="{99FA3A9D-013F-4F32-881D-8EB34339A92B}" type="presParOf" srcId="{95864478-0DFE-4C80-A48D-037970E5F14D}" destId="{28E28F33-8A38-438E-87C3-BE6E905320DF}" srcOrd="2" destOrd="0" presId="urn:microsoft.com/office/officeart/2005/8/layout/hierarchy4"/>
    <dgm:cxn modelId="{59B82B5D-210F-487B-993F-E819361D32C2}" type="presParOf" srcId="{28E28F33-8A38-438E-87C3-BE6E905320DF}" destId="{11141A3C-3B37-4AEB-9AF4-8E124FBAD841}" srcOrd="0" destOrd="0" presId="urn:microsoft.com/office/officeart/2005/8/layout/hierarchy4"/>
    <dgm:cxn modelId="{DAF19CA1-48B4-4155-8D3B-F6BC69999765}" type="presParOf" srcId="{28E28F33-8A38-438E-87C3-BE6E905320DF}" destId="{0756EB4F-0E4D-4F1A-A38B-4C93A799D6E7}" srcOrd="1" destOrd="0" presId="urn:microsoft.com/office/officeart/2005/8/layout/hierarchy4"/>
    <dgm:cxn modelId="{9D1EC467-E6D1-423C-BD08-6F14E583D754}" type="presParOf" srcId="{95864478-0DFE-4C80-A48D-037970E5F14D}" destId="{062F9926-2EED-42D7-9AF6-16F63FF2464B}" srcOrd="3" destOrd="0" presId="urn:microsoft.com/office/officeart/2005/8/layout/hierarchy4"/>
    <dgm:cxn modelId="{B42F198B-237B-4510-8F9C-7F255D834982}" type="presParOf" srcId="{95864478-0DFE-4C80-A48D-037970E5F14D}" destId="{3E5C9FC5-E2DC-4059-BB0C-BBF380E804A5}" srcOrd="4" destOrd="0" presId="urn:microsoft.com/office/officeart/2005/8/layout/hierarchy4"/>
    <dgm:cxn modelId="{4BB63C41-BB4C-4E59-8CD8-61A30BBE154D}" type="presParOf" srcId="{3E5C9FC5-E2DC-4059-BB0C-BBF380E804A5}" destId="{A22B9259-8C7B-46AB-A988-A43217549B96}" srcOrd="0" destOrd="0" presId="urn:microsoft.com/office/officeart/2005/8/layout/hierarchy4"/>
    <dgm:cxn modelId="{E5B331FB-C5C7-4484-99D2-BF7EF67BAC9F}" type="presParOf" srcId="{3E5C9FC5-E2DC-4059-BB0C-BBF380E804A5}" destId="{E624AB3B-55B5-4F83-8021-7CD14454814B}" srcOrd="1" destOrd="0" presId="urn:microsoft.com/office/officeart/2005/8/layout/hierarchy4"/>
    <dgm:cxn modelId="{EA753590-84AE-4183-A1C3-48CE0D247259}" type="presParOf" srcId="{95864478-0DFE-4C80-A48D-037970E5F14D}" destId="{69614634-63A9-4E0D-8E42-6D00A4BAA508}" srcOrd="5" destOrd="0" presId="urn:microsoft.com/office/officeart/2005/8/layout/hierarchy4"/>
    <dgm:cxn modelId="{51862151-F709-4943-95C9-E158566F741B}" type="presParOf" srcId="{95864478-0DFE-4C80-A48D-037970E5F14D}" destId="{9F5E93F0-FBE1-4276-9875-478FB2CCEEEE}" srcOrd="6" destOrd="0" presId="urn:microsoft.com/office/officeart/2005/8/layout/hierarchy4"/>
    <dgm:cxn modelId="{29A054BB-094E-4201-98DA-95A2F1BB7F98}" type="presParOf" srcId="{9F5E93F0-FBE1-4276-9875-478FB2CCEEEE}" destId="{C1D56E04-FA0D-4A2B-8A5B-F801551F9D33}" srcOrd="0" destOrd="0" presId="urn:microsoft.com/office/officeart/2005/8/layout/hierarchy4"/>
    <dgm:cxn modelId="{EF72875E-6E5A-4B7B-8BAC-810A05D31936}" type="presParOf" srcId="{9F5E93F0-FBE1-4276-9875-478FB2CCEEEE}" destId="{E7474C54-D951-45E6-87F3-0B4C4C883D28}" srcOrd="1" destOrd="0" presId="urn:microsoft.com/office/officeart/2005/8/layout/hierarchy4"/>
    <dgm:cxn modelId="{B50D9C13-50BF-440A-9CCC-40600FD21BB6}" type="presParOf" srcId="{95864478-0DFE-4C80-A48D-037970E5F14D}" destId="{25AB3E99-77D7-48A1-B72D-61C7CE92AFD6}" srcOrd="7" destOrd="0" presId="urn:microsoft.com/office/officeart/2005/8/layout/hierarchy4"/>
    <dgm:cxn modelId="{92F206DC-DC2A-467D-AFB7-E169EBC9C27D}" type="presParOf" srcId="{95864478-0DFE-4C80-A48D-037970E5F14D}" destId="{4B9DF1BA-FA15-4F34-858A-F659103CF7CB}" srcOrd="8" destOrd="0" presId="urn:microsoft.com/office/officeart/2005/8/layout/hierarchy4"/>
    <dgm:cxn modelId="{50B8F6ED-8783-4738-9290-3CE5D831A491}" type="presParOf" srcId="{4B9DF1BA-FA15-4F34-858A-F659103CF7CB}" destId="{3FD1539E-38E2-42EC-ACE4-C010C67789A1}" srcOrd="0" destOrd="0" presId="urn:microsoft.com/office/officeart/2005/8/layout/hierarchy4"/>
    <dgm:cxn modelId="{6A23F82C-A22C-4D4F-AC31-EEE51A7022AA}" type="presParOf" srcId="{4B9DF1BA-FA15-4F34-858A-F659103CF7CB}" destId="{470863A7-48D7-4F9C-82A4-5EE38B9139BE}" srcOrd="1" destOrd="0" presId="urn:microsoft.com/office/officeart/2005/8/layout/hierarchy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7D211F-C276-4B96-831D-B51F33D87BD9}">
      <dsp:nvSpPr>
        <dsp:cNvPr id="0" name=""/>
        <dsp:cNvSpPr/>
      </dsp:nvSpPr>
      <dsp:spPr>
        <a:xfrm>
          <a:off x="568" y="1832"/>
          <a:ext cx="4951863" cy="1043793"/>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XPS </a:t>
          </a:r>
          <a:r>
            <a:rPr lang="en-US" sz="2800" kern="1200" dirty="0" smtClean="0"/>
            <a:t>(eco system)</a:t>
          </a:r>
          <a:endParaRPr lang="en-US" sz="4000" kern="1200" dirty="0"/>
        </a:p>
      </dsp:txBody>
      <dsp:txXfrm>
        <a:off x="568" y="1832"/>
        <a:ext cx="4951863" cy="1043793"/>
      </dsp:txXfrm>
    </dsp:sp>
    <dsp:sp modelId="{FFB0D6DF-AEE3-4072-97A0-477291B869F7}">
      <dsp:nvSpPr>
        <dsp:cNvPr id="0" name=""/>
        <dsp:cNvSpPr/>
      </dsp:nvSpPr>
      <dsp:spPr>
        <a:xfrm>
          <a:off x="0" y="1133468"/>
          <a:ext cx="3913916" cy="1620068"/>
        </a:xfrm>
        <a:prstGeom prst="roundRect">
          <a:avLst>
            <a:gd name="adj" fmla="val 10000"/>
          </a:avLst>
        </a:prstGeom>
        <a:solidFill>
          <a:schemeClr val="accent2">
            <a:lumMod val="40000"/>
            <a:lumOff val="6000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.NET 3.X</a:t>
          </a:r>
          <a:endParaRPr lang="en-US" sz="4000" kern="1200" dirty="0"/>
        </a:p>
      </dsp:txBody>
      <dsp:txXfrm>
        <a:off x="0" y="1133468"/>
        <a:ext cx="3913916" cy="1620068"/>
      </dsp:txXfrm>
    </dsp:sp>
    <dsp:sp modelId="{67552A24-39DD-4D35-88DC-48403083167F}">
      <dsp:nvSpPr>
        <dsp:cNvPr id="0" name=""/>
        <dsp:cNvSpPr/>
      </dsp:nvSpPr>
      <dsp:spPr>
        <a:xfrm>
          <a:off x="5401" y="2865595"/>
          <a:ext cx="948598" cy="1620068"/>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XPS </a:t>
          </a:r>
          <a:endParaRPr lang="en-US" sz="2000" kern="1200" dirty="0"/>
        </a:p>
      </dsp:txBody>
      <dsp:txXfrm>
        <a:off x="5401" y="2865595"/>
        <a:ext cx="948598" cy="1620068"/>
      </dsp:txXfrm>
    </dsp:sp>
    <dsp:sp modelId="{845EE23F-9955-4FB1-A9A2-00E2ECDCA5C9}">
      <dsp:nvSpPr>
        <dsp:cNvPr id="0" name=""/>
        <dsp:cNvSpPr/>
      </dsp:nvSpPr>
      <dsp:spPr>
        <a:xfrm>
          <a:off x="993841" y="2865595"/>
          <a:ext cx="948598" cy="1620068"/>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OPC</a:t>
          </a:r>
          <a:endParaRPr lang="en-US" sz="2000" kern="1200" dirty="0"/>
        </a:p>
      </dsp:txBody>
      <dsp:txXfrm>
        <a:off x="993841" y="2865595"/>
        <a:ext cx="948598" cy="1620068"/>
      </dsp:txXfrm>
    </dsp:sp>
    <dsp:sp modelId="{194CF9BE-057A-4C35-83CC-6AC744C86261}">
      <dsp:nvSpPr>
        <dsp:cNvPr id="0" name=""/>
        <dsp:cNvSpPr/>
      </dsp:nvSpPr>
      <dsp:spPr>
        <a:xfrm>
          <a:off x="1982280" y="2865595"/>
          <a:ext cx="948598" cy="1620068"/>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Print API </a:t>
          </a:r>
          <a:endParaRPr lang="en-US" sz="2000" kern="1200" dirty="0"/>
        </a:p>
      </dsp:txBody>
      <dsp:txXfrm>
        <a:off x="1982280" y="2865595"/>
        <a:ext cx="948598" cy="1620068"/>
      </dsp:txXfrm>
    </dsp:sp>
    <dsp:sp modelId="{47296B33-66B0-4ACD-85D1-881ACBFAF4DA}">
      <dsp:nvSpPr>
        <dsp:cNvPr id="0" name=""/>
        <dsp:cNvSpPr/>
      </dsp:nvSpPr>
      <dsp:spPr>
        <a:xfrm>
          <a:off x="2970719" y="2865595"/>
          <a:ext cx="948598" cy="1620068"/>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Visual Serial-</a:t>
          </a:r>
          <a:r>
            <a:rPr lang="en-US" sz="2000" kern="1200" dirty="0" err="1" smtClean="0"/>
            <a:t>ization</a:t>
          </a:r>
          <a:endParaRPr lang="en-US" sz="2000" kern="1200" dirty="0"/>
        </a:p>
      </dsp:txBody>
      <dsp:txXfrm>
        <a:off x="2970719" y="2865595"/>
        <a:ext cx="948598" cy="1620068"/>
      </dsp:txXfrm>
    </dsp:sp>
    <dsp:sp modelId="{11141A3C-3B37-4AEB-9AF4-8E124FBAD841}">
      <dsp:nvSpPr>
        <dsp:cNvPr id="0" name=""/>
        <dsp:cNvSpPr/>
      </dsp:nvSpPr>
      <dsp:spPr>
        <a:xfrm>
          <a:off x="3999000" y="1145576"/>
          <a:ext cx="948598" cy="334839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XPS Print Path</a:t>
          </a:r>
          <a:endParaRPr lang="en-US" sz="2000" kern="1200" dirty="0"/>
        </a:p>
      </dsp:txBody>
      <dsp:txXfrm>
        <a:off x="3999000" y="1145576"/>
        <a:ext cx="948598" cy="33483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1D710F-B224-4EBA-B02A-09CC60513F97}">
      <dsp:nvSpPr>
        <dsp:cNvPr id="0" name=""/>
        <dsp:cNvSpPr/>
      </dsp:nvSpPr>
      <dsp:spPr>
        <a:xfrm>
          <a:off x="397" y="1996"/>
          <a:ext cx="8305005" cy="1049587"/>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XPS</a:t>
          </a:r>
          <a:endParaRPr lang="en-US" sz="4000" kern="1200" dirty="0"/>
        </a:p>
      </dsp:txBody>
      <dsp:txXfrm>
        <a:off x="397" y="1996"/>
        <a:ext cx="8305005" cy="1049587"/>
      </dsp:txXfrm>
    </dsp:sp>
    <dsp:sp modelId="{06F704A7-6767-4B07-8054-22B53559C33D}">
      <dsp:nvSpPr>
        <dsp:cNvPr id="0" name=""/>
        <dsp:cNvSpPr/>
      </dsp:nvSpPr>
      <dsp:spPr>
        <a:xfrm>
          <a:off x="8503" y="1211016"/>
          <a:ext cx="4041545" cy="1541040"/>
        </a:xfrm>
        <a:prstGeom prst="roundRect">
          <a:avLst>
            <a:gd name="adj" fmla="val 10000"/>
          </a:avLst>
        </a:prstGeom>
        <a:solidFill>
          <a:schemeClr val="accent2">
            <a:lumMod val="40000"/>
            <a:lumOff val="6000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.NET 3.X</a:t>
          </a:r>
          <a:endParaRPr lang="en-US" sz="4000" kern="1200" dirty="0"/>
        </a:p>
      </dsp:txBody>
      <dsp:txXfrm>
        <a:off x="8503" y="1211016"/>
        <a:ext cx="4041545" cy="1541040"/>
      </dsp:txXfrm>
    </dsp:sp>
    <dsp:sp modelId="{A837E292-697A-4E91-927C-112F085D8614}">
      <dsp:nvSpPr>
        <dsp:cNvPr id="0" name=""/>
        <dsp:cNvSpPr/>
      </dsp:nvSpPr>
      <dsp:spPr>
        <a:xfrm>
          <a:off x="8503" y="2911489"/>
          <a:ext cx="979531" cy="1541040"/>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XPS </a:t>
          </a:r>
          <a:endParaRPr lang="en-US" sz="2000" kern="1200" dirty="0"/>
        </a:p>
      </dsp:txBody>
      <dsp:txXfrm>
        <a:off x="8503" y="2911489"/>
        <a:ext cx="979531" cy="1541040"/>
      </dsp:txXfrm>
    </dsp:sp>
    <dsp:sp modelId="{5BF08316-EB66-4C15-A9A9-6920492F03A8}">
      <dsp:nvSpPr>
        <dsp:cNvPr id="0" name=""/>
        <dsp:cNvSpPr/>
      </dsp:nvSpPr>
      <dsp:spPr>
        <a:xfrm>
          <a:off x="1029175" y="2911489"/>
          <a:ext cx="979531" cy="1541040"/>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OPC</a:t>
          </a:r>
          <a:endParaRPr lang="en-US" sz="2000" kern="1200" dirty="0"/>
        </a:p>
      </dsp:txBody>
      <dsp:txXfrm>
        <a:off x="1029175" y="2911489"/>
        <a:ext cx="979531" cy="1541040"/>
      </dsp:txXfrm>
    </dsp:sp>
    <dsp:sp modelId="{B730A2CB-A202-47EF-B684-8C537478B7DF}">
      <dsp:nvSpPr>
        <dsp:cNvPr id="0" name=""/>
        <dsp:cNvSpPr/>
      </dsp:nvSpPr>
      <dsp:spPr>
        <a:xfrm>
          <a:off x="2049846" y="2911489"/>
          <a:ext cx="979531" cy="1541040"/>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Print API </a:t>
          </a:r>
          <a:endParaRPr lang="en-US" sz="2000" kern="1200" dirty="0"/>
        </a:p>
      </dsp:txBody>
      <dsp:txXfrm>
        <a:off x="2049846" y="2911489"/>
        <a:ext cx="979531" cy="1541040"/>
      </dsp:txXfrm>
    </dsp:sp>
    <dsp:sp modelId="{FC30924F-7D56-4B1F-864E-F17DFCF6750F}">
      <dsp:nvSpPr>
        <dsp:cNvPr id="0" name=""/>
        <dsp:cNvSpPr/>
      </dsp:nvSpPr>
      <dsp:spPr>
        <a:xfrm>
          <a:off x="3070518" y="2911489"/>
          <a:ext cx="979531" cy="1541040"/>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WPF Visual Serial-</a:t>
          </a:r>
          <a:r>
            <a:rPr lang="en-US" sz="2000" kern="1200" dirty="0" err="1" smtClean="0"/>
            <a:t>ization</a:t>
          </a:r>
          <a:endParaRPr lang="en-US" sz="2000" kern="1200" dirty="0"/>
        </a:p>
      </dsp:txBody>
      <dsp:txXfrm>
        <a:off x="3070518" y="2911489"/>
        <a:ext cx="979531" cy="1541040"/>
      </dsp:txXfrm>
    </dsp:sp>
    <dsp:sp modelId="{11141A3C-3B37-4AEB-9AF4-8E124FBAD841}">
      <dsp:nvSpPr>
        <dsp:cNvPr id="0" name=""/>
        <dsp:cNvSpPr/>
      </dsp:nvSpPr>
      <dsp:spPr>
        <a:xfrm>
          <a:off x="4132329" y="1211016"/>
          <a:ext cx="979531" cy="328278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XPS Print Path</a:t>
          </a:r>
          <a:endParaRPr lang="en-US" sz="2000" kern="1200" dirty="0"/>
        </a:p>
      </dsp:txBody>
      <dsp:txXfrm>
        <a:off x="4132329" y="1211016"/>
        <a:ext cx="979531" cy="3282786"/>
      </dsp:txXfrm>
    </dsp:sp>
    <dsp:sp modelId="{A22B9259-8C7B-46AB-A988-A43217549B96}">
      <dsp:nvSpPr>
        <dsp:cNvPr id="0" name=""/>
        <dsp:cNvSpPr/>
      </dsp:nvSpPr>
      <dsp:spPr>
        <a:xfrm>
          <a:off x="5194141" y="1211016"/>
          <a:ext cx="979531" cy="154104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Win32 XPS</a:t>
          </a:r>
          <a:endParaRPr lang="en-US" sz="2000" kern="1200" dirty="0"/>
        </a:p>
      </dsp:txBody>
      <dsp:txXfrm>
        <a:off x="5194141" y="1211016"/>
        <a:ext cx="979531" cy="1541040"/>
      </dsp:txXfrm>
    </dsp:sp>
    <dsp:sp modelId="{C1D56E04-FA0D-4A2B-8A5B-F801551F9D33}">
      <dsp:nvSpPr>
        <dsp:cNvPr id="0" name=""/>
        <dsp:cNvSpPr/>
      </dsp:nvSpPr>
      <dsp:spPr>
        <a:xfrm>
          <a:off x="6255953" y="1211016"/>
          <a:ext cx="979531" cy="154104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Win32 OPC</a:t>
          </a:r>
          <a:endParaRPr lang="en-US" sz="2000" kern="1200" dirty="0"/>
        </a:p>
      </dsp:txBody>
      <dsp:txXfrm>
        <a:off x="6255953" y="1211016"/>
        <a:ext cx="979531" cy="1541040"/>
      </dsp:txXfrm>
    </dsp:sp>
    <dsp:sp modelId="{3FD1539E-38E2-42EC-ACE4-C010C67789A1}">
      <dsp:nvSpPr>
        <dsp:cNvPr id="0" name=""/>
        <dsp:cNvSpPr/>
      </dsp:nvSpPr>
      <dsp:spPr>
        <a:xfrm>
          <a:off x="7317765" y="1211016"/>
          <a:ext cx="979531" cy="154104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Win32 XPS Print API</a:t>
          </a:r>
          <a:endParaRPr lang="en-US" sz="2000" kern="1200" dirty="0"/>
        </a:p>
      </dsp:txBody>
      <dsp:txXfrm>
        <a:off x="7317765" y="1211016"/>
        <a:ext cx="979531" cy="1541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E12C40C-A32C-47F9-A3CF-0AF06CB75F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2C40C-A32C-47F9-A3CF-0AF06CB75F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CB02C6D-43EB-41E1-866D-5D45D237ADB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358640C4-3360-49AE-98EE-C1CFB5AC3557}" type="slidenum">
              <a:rPr lang="en-US" sz="1200" kern="1200">
                <a:solidFill>
                  <a:prstClr val="black"/>
                </a:solidFill>
                <a:latin typeface="Calibri"/>
                <a:ea typeface="+mn-ea"/>
                <a:cs typeface="+mn-cs"/>
              </a:rPr>
              <a:pPr algn="r" defTabSz="914363" rtl="0"/>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18</a:t>
            </a:fld>
            <a:endParaRPr lang="en-US" sz="1200" kern="1200" dirty="0">
              <a:solidFill>
                <a:prstClr val="black"/>
              </a:solidFill>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10:17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707" indent="-119707" defTabSz="931774" fontAlgn="base">
              <a:lnSpc>
                <a:spcPct val="100000"/>
              </a:lnSpc>
              <a:spcBef>
                <a:spcPct val="0"/>
              </a:spcBef>
              <a:spcAft>
                <a:spcPct val="0"/>
              </a:spcAft>
            </a:pPr>
            <a:endParaRPr lang="en-US" sz="1200" b="1" i="1" dirty="0" smtClean="0">
              <a:solidFill>
                <a:schemeClr val="bg1"/>
              </a:solidFill>
              <a:latin typeface="Arial"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CB02C6D-43EB-41E1-866D-5D45D237ADBC}"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10:17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44</a:t>
            </a:fld>
            <a:endParaRPr lang="en-US" sz="1200" kern="1200" dirty="0">
              <a:solidFill>
                <a:prstClr val="black"/>
              </a:solidFill>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2C40C-A32C-47F9-A3CF-0AF06CB75F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a:prstGeom prst="rect">
            <a:avLst/>
          </a:prstGeo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hyperlink" Target="http://www.nextwindow.com/windriver"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hyperlink" Target="http://www.n-trig.com/support_multi_touch"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ideo" Target="file:///D:\Source\Windows%207\DPE\Training\Module%2001%20-%20Taskbar\Deck\P4ColorHoverDelighter.wmv" TargetMode="Externa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eg"/><Relationship Id="rId33" Type="http://schemas.openxmlformats.org/officeDocument/2006/relationships/image" Target="../media/image38.jpe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gif"/><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jpe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jpeg"/><Relationship Id="rId35" Type="http://schemas.openxmlformats.org/officeDocument/2006/relationships/image" Target="../media/image40.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Source/Windows%207/Round-Table/Demo/5.2_DirectX/Application/PerfDemo.exe"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80.jpeg"/><Relationship Id="rId4" Type="http://schemas.openxmlformats.org/officeDocument/2006/relationships/hyperlink" Target="../../../Source/Windows%207/Round-Table/Demo/6.2_Sensor/CarRace-LightSensor.wm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553998"/>
          </a:xfrm>
        </p:spPr>
        <p:txBody>
          <a:bodyPr/>
          <a:lstStyle/>
          <a:p>
            <a:pPr algn="l"/>
            <a:r>
              <a:rPr sz="4000" dirty="0" smtClean="0"/>
              <a:t>Windows Vista  &amp; .NET </a:t>
            </a:r>
            <a:r>
              <a:rPr lang="zh-CN" altLang="en-US" sz="4000" dirty="0" smtClean="0"/>
              <a:t>架构</a:t>
            </a:r>
            <a:endParaRPr lang="en-US" sz="4000" dirty="0"/>
          </a:p>
        </p:txBody>
      </p:sp>
      <p:graphicFrame>
        <p:nvGraphicFramePr>
          <p:cNvPr id="5" name="Diagram 4"/>
          <p:cNvGraphicFramePr/>
          <p:nvPr/>
        </p:nvGraphicFramePr>
        <p:xfrm>
          <a:off x="381000" y="1295400"/>
          <a:ext cx="4953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dirty="0" smtClean="0"/>
              <a:t>Windows 7</a:t>
            </a:r>
            <a:r>
              <a:rPr lang="zh-CN" altLang="en-US" dirty="0" smtClean="0"/>
              <a:t>架构</a:t>
            </a:r>
            <a:endParaRPr lang="en-US" dirty="0"/>
          </a:p>
        </p:txBody>
      </p:sp>
      <p:graphicFrame>
        <p:nvGraphicFramePr>
          <p:cNvPr id="3" name="Diagram 2"/>
          <p:cNvGraphicFramePr/>
          <p:nvPr/>
        </p:nvGraphicFramePr>
        <p:xfrm>
          <a:off x="381000" y="12954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多</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语言应用</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文本占位符 2"/>
          <p:cNvSpPr>
            <a:spLocks noGrp="1"/>
          </p:cNvSpPr>
          <p:nvPr>
            <p:ph type="body" sz="quarter" idx="10"/>
          </p:nvPr>
        </p:nvSpPr>
        <p:spPr>
          <a:xfrm>
            <a:off x="357158" y="1142984"/>
            <a:ext cx="8382000" cy="443198"/>
          </a:xfrm>
        </p:spPr>
        <p:txBody>
          <a:bodyPr/>
          <a:lstStyle/>
          <a:p>
            <a:pPr>
              <a:buFont typeface="Wingdings" pitchFamily="2" charset="2"/>
              <a:buChar char="l"/>
            </a:pPr>
            <a:r>
              <a:rPr lang="zh-CN" altLang="en-US" sz="2400" b="1" dirty="0" smtClean="0">
                <a:solidFill>
                  <a:schemeClr val="bg2"/>
                </a:solidFill>
                <a:latin typeface="Courier New" pitchFamily="49" charset="0"/>
                <a:cs typeface="Courier New" pitchFamily="49" charset="0"/>
              </a:rPr>
              <a:t>扩展语言服务</a:t>
            </a:r>
            <a:endParaRPr lang="zh-CN" altLang="en-US" sz="2400" b="1" dirty="0">
              <a:solidFill>
                <a:schemeClr val="bg2"/>
              </a:solidFill>
              <a:latin typeface="Courier New" pitchFamily="49" charset="0"/>
              <a:cs typeface="Courier New" pitchFamily="49" charset="0"/>
            </a:endParaRPr>
          </a:p>
        </p:txBody>
      </p:sp>
      <p:pic>
        <p:nvPicPr>
          <p:cNvPr id="3076" name="Picture 4"/>
          <p:cNvPicPr>
            <a:picLocks noChangeAspect="1" noChangeArrowheads="1"/>
          </p:cNvPicPr>
          <p:nvPr/>
        </p:nvPicPr>
        <p:blipFill>
          <a:blip r:embed="rId3" cstate="print"/>
          <a:srcRect l="3297" t="4370" b="12599"/>
          <a:stretch>
            <a:fillRect/>
          </a:stretch>
        </p:blipFill>
        <p:spPr bwMode="auto">
          <a:xfrm>
            <a:off x="1428728" y="1928802"/>
            <a:ext cx="6286544" cy="407196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多语</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言应用</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dd156834_ELS_layers(en-us,MSDN_10).gif"/>
          <p:cNvPicPr>
            <a:picLocks noChangeAspect="1"/>
          </p:cNvPicPr>
          <p:nvPr/>
        </p:nvPicPr>
        <p:blipFill>
          <a:blip r:embed="rId3" cstate="print"/>
          <a:stretch>
            <a:fillRect/>
          </a:stretch>
        </p:blipFill>
        <p:spPr>
          <a:xfrm>
            <a:off x="298972" y="2053248"/>
            <a:ext cx="8508091" cy="4071966"/>
          </a:xfrm>
          <a:prstGeom prst="rect">
            <a:avLst/>
          </a:prstGeom>
          <a:ln>
            <a:noFill/>
          </a:ln>
          <a:effectLst>
            <a:softEdge rad="112500"/>
          </a:effectLst>
        </p:spPr>
      </p:pic>
      <p:sp>
        <p:nvSpPr>
          <p:cNvPr id="6" name="Text Placeholder 2"/>
          <p:cNvSpPr>
            <a:spLocks noGrp="1"/>
          </p:cNvSpPr>
          <p:nvPr>
            <p:ph type="body" sz="quarter" idx="10"/>
          </p:nvPr>
        </p:nvSpPr>
        <p:spPr>
          <a:xfrm>
            <a:off x="381000" y="1214422"/>
            <a:ext cx="8382000" cy="775597"/>
          </a:xfrm>
        </p:spPr>
        <p:txBody>
          <a:bodyPr/>
          <a:lstStyle/>
          <a:p>
            <a:r>
              <a:rPr lang="zh-CN" altLang="en-US" sz="2400" b="1" dirty="0" smtClean="0">
                <a:solidFill>
                  <a:schemeClr val="bg2"/>
                </a:solidFill>
                <a:latin typeface="Courier New" pitchFamily="49" charset="0"/>
                <a:cs typeface="Courier New" pitchFamily="49" charset="0"/>
              </a:rPr>
              <a:t>系统可以随时精确地告诉开发者用户正在使用什么语言 </a:t>
            </a:r>
            <a:r>
              <a:rPr lang="en-US" altLang="zh-CN" sz="2400" b="1" dirty="0" smtClean="0">
                <a:solidFill>
                  <a:schemeClr val="bg2"/>
                </a:solidFill>
                <a:latin typeface="Courier New" pitchFamily="49" charset="0"/>
                <a:cs typeface="Courier New" pitchFamily="49" charset="0"/>
              </a:rPr>
              <a:t>–</a:t>
            </a:r>
            <a:r>
              <a:rPr lang="zh-CN" altLang="en-US" sz="2400" b="1" dirty="0" smtClean="0">
                <a:solidFill>
                  <a:schemeClr val="bg2"/>
                </a:solidFill>
                <a:latin typeface="Courier New" pitchFamily="49" charset="0"/>
                <a:cs typeface="Courier New" pitchFamily="49" charset="0"/>
              </a:rPr>
              <a:t> </a:t>
            </a:r>
            <a:r>
              <a:rPr lang="en-US" altLang="zh-CN" sz="2400" b="1" dirty="0" smtClean="0">
                <a:solidFill>
                  <a:schemeClr val="bg2"/>
                </a:solidFill>
                <a:latin typeface="Courier New" pitchFamily="49" charset="0"/>
                <a:cs typeface="Courier New" pitchFamily="49" charset="0"/>
              </a:rPr>
              <a:t>ELS(Extended Linguistic Services) API </a:t>
            </a:r>
            <a:endParaRPr lang="en-US" altLang="en-US" sz="2400" b="1" dirty="0">
              <a:solidFill>
                <a:schemeClr val="bg2"/>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9"/>
            <a:ext cx="8382000"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提升程序性能</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 Placeholder 14"/>
          <p:cNvSpPr>
            <a:spLocks noGrp="1"/>
          </p:cNvSpPr>
          <p:nvPr>
            <p:ph type="body" sz="quarter" idx="10"/>
          </p:nvPr>
        </p:nvSpPr>
        <p:spPr>
          <a:xfrm>
            <a:off x="381000" y="1411552"/>
            <a:ext cx="8382000" cy="4013406"/>
          </a:xfrm>
        </p:spPr>
        <p:txBody>
          <a:bodyPr/>
          <a:lstStyle/>
          <a:p>
            <a:r>
              <a:rPr lang="zh-CN" altLang="en-US" sz="2400" b="1" dirty="0" smtClean="0">
                <a:solidFill>
                  <a:schemeClr val="accent1"/>
                </a:solidFill>
              </a:rPr>
              <a:t>省电</a:t>
            </a:r>
            <a:endParaRPr lang="en-US" altLang="zh-CN" sz="2400" b="1" dirty="0" smtClean="0">
              <a:solidFill>
                <a:schemeClr val="accent1"/>
              </a:solidFill>
            </a:endParaRPr>
          </a:p>
          <a:p>
            <a:endParaRPr lang="en-US" altLang="zh-CN" dirty="0" smtClean="0"/>
          </a:p>
          <a:p>
            <a:endParaRPr lang="en-US" altLang="zh-CN" dirty="0" smtClean="0"/>
          </a:p>
          <a:p>
            <a:endParaRPr lang="en-US" altLang="zh-CN" dirty="0" smtClean="0"/>
          </a:p>
          <a:p>
            <a:endParaRPr lang="en-US" altLang="zh-CN" dirty="0" smtClean="0"/>
          </a:p>
          <a:p>
            <a:r>
              <a:rPr lang="zh-CN" altLang="en-US" sz="2400" b="1" dirty="0" smtClean="0">
                <a:solidFill>
                  <a:schemeClr val="accent1"/>
                </a:solidFill>
              </a:rPr>
              <a:t>服务控制管理</a:t>
            </a:r>
            <a:endParaRPr lang="en-US" altLang="zh-CN" sz="2400" b="1" dirty="0" smtClean="0">
              <a:solidFill>
                <a:schemeClr val="accent1"/>
              </a:solidFill>
            </a:endParaRPr>
          </a:p>
          <a:p>
            <a:pPr lvl="1"/>
            <a:r>
              <a:rPr lang="zh-CN" altLang="en-US" sz="2000" dirty="0" smtClean="0"/>
              <a:t>服务可关联到事件、触发器、系统行为而自动开启和停止</a:t>
            </a:r>
            <a:endParaRPr lang="en-US" sz="2000" dirty="0"/>
          </a:p>
        </p:txBody>
      </p:sp>
      <p:cxnSp>
        <p:nvCxnSpPr>
          <p:cNvPr id="16" name="Straight Arrow Connector 15"/>
          <p:cNvCxnSpPr/>
          <p:nvPr/>
        </p:nvCxnSpPr>
        <p:spPr>
          <a:xfrm rot="5400000" flipH="1" flipV="1">
            <a:off x="671483" y="2344459"/>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5400000" flipH="1" flipV="1">
            <a:off x="671483" y="3106459"/>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1039831" y="2130100"/>
            <a:ext cx="1447800" cy="523220"/>
          </a:xfrm>
          <a:prstGeom prst="rect">
            <a:avLst/>
          </a:prstGeom>
          <a:noFill/>
          <a:effectLst/>
        </p:spPr>
        <p:txBody>
          <a:bodyPr wrap="square" rtlCol="0">
            <a:spAutoFit/>
          </a:bodyPr>
          <a:lstStyle/>
          <a:p>
            <a:r>
              <a:rPr lang="en-US" sz="1400" b="1" i="1" dirty="0" smtClean="0"/>
              <a:t>Timer tick</a:t>
            </a:r>
          </a:p>
          <a:p>
            <a:r>
              <a:rPr lang="en-US" sz="1400" dirty="0" smtClean="0"/>
              <a:t>15.6 ms</a:t>
            </a:r>
            <a:endParaRPr lang="en-US" sz="1400" dirty="0"/>
          </a:p>
        </p:txBody>
      </p:sp>
      <p:sp>
        <p:nvSpPr>
          <p:cNvPr id="19" name="TextBox 18"/>
          <p:cNvSpPr txBox="1"/>
          <p:nvPr/>
        </p:nvSpPr>
        <p:spPr>
          <a:xfrm>
            <a:off x="1039831" y="2815900"/>
            <a:ext cx="1447800" cy="523220"/>
          </a:xfrm>
          <a:prstGeom prst="rect">
            <a:avLst/>
          </a:prstGeom>
          <a:noFill/>
          <a:effectLst/>
        </p:spPr>
        <p:txBody>
          <a:bodyPr wrap="square" rtlCol="0">
            <a:spAutoFit/>
          </a:bodyPr>
          <a:lstStyle/>
          <a:p>
            <a:r>
              <a:rPr lang="en-US" sz="1400" b="1" i="1" dirty="0" smtClean="0"/>
              <a:t>Periodic Timer Events</a:t>
            </a:r>
          </a:p>
        </p:txBody>
      </p:sp>
      <p:sp>
        <p:nvSpPr>
          <p:cNvPr id="20" name="TextBox 19"/>
          <p:cNvSpPr txBox="1"/>
          <p:nvPr/>
        </p:nvSpPr>
        <p:spPr>
          <a:xfrm>
            <a:off x="7102029" y="3620893"/>
            <a:ext cx="1447800" cy="307777"/>
          </a:xfrm>
          <a:prstGeom prst="rect">
            <a:avLst/>
          </a:prstGeom>
          <a:noFill/>
          <a:effectLst/>
        </p:spPr>
        <p:txBody>
          <a:bodyPr wrap="square" rtlCol="0">
            <a:spAutoFit/>
          </a:bodyPr>
          <a:lstStyle/>
          <a:p>
            <a:r>
              <a:rPr lang="en-US" sz="1400" b="1" i="1" dirty="0" smtClean="0"/>
              <a:t>Windows 7</a:t>
            </a:r>
            <a:endParaRPr lang="en-US" sz="1400" b="1" i="1" dirty="0"/>
          </a:p>
        </p:txBody>
      </p:sp>
      <p:cxnSp>
        <p:nvCxnSpPr>
          <p:cNvPr id="21" name="Straight Arrow Connector 20"/>
          <p:cNvCxnSpPr/>
          <p:nvPr/>
        </p:nvCxnSpPr>
        <p:spPr>
          <a:xfrm>
            <a:off x="2362200" y="2609840"/>
            <a:ext cx="5791200" cy="1588"/>
          </a:xfrm>
          <a:prstGeom prst="straightConnector1">
            <a:avLst/>
          </a:prstGeom>
          <a:ln w="381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rot="5400000" flipH="1" flipV="1">
            <a:off x="2209006" y="230504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rot="5400000" flipH="1" flipV="1">
            <a:off x="2896394" y="230424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rot="5400000" flipH="1" flipV="1">
            <a:off x="3580605" y="230504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rot="5400000" flipH="1" flipV="1">
            <a:off x="4267994" y="230424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rot="5400000" flipH="1" flipV="1">
            <a:off x="4952206" y="230504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5400000" flipH="1" flipV="1">
            <a:off x="5639594" y="230424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rot="5400000" flipH="1" flipV="1">
            <a:off x="6323806" y="230504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5400000" flipH="1" flipV="1">
            <a:off x="7011194" y="230424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5400000" flipH="1" flipV="1">
            <a:off x="7695405" y="230504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7162800" y="2606863"/>
            <a:ext cx="1447800" cy="307777"/>
          </a:xfrm>
          <a:prstGeom prst="rect">
            <a:avLst/>
          </a:prstGeom>
          <a:noFill/>
          <a:effectLst/>
        </p:spPr>
        <p:txBody>
          <a:bodyPr wrap="square" rtlCol="0">
            <a:spAutoFit/>
          </a:bodyPr>
          <a:lstStyle/>
          <a:p>
            <a:r>
              <a:rPr lang="en-US" sz="1400" b="1" i="1" dirty="0" smtClean="0"/>
              <a:t>Vista</a:t>
            </a:r>
            <a:endParaRPr lang="en-US" sz="1400" b="1" i="1" dirty="0"/>
          </a:p>
        </p:txBody>
      </p:sp>
      <p:cxnSp>
        <p:nvCxnSpPr>
          <p:cNvPr id="32" name="Straight Arrow Connector 31"/>
          <p:cNvCxnSpPr/>
          <p:nvPr/>
        </p:nvCxnSpPr>
        <p:spPr>
          <a:xfrm rot="5400000" flipH="1" flipV="1">
            <a:off x="23629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rot="5400000" flipH="1" flipV="1">
            <a:off x="27439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rot="5400000" flipH="1" flipV="1">
            <a:off x="29725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rot="5400000" flipH="1" flipV="1">
            <a:off x="39631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rot="5400000" flipH="1" flipV="1">
            <a:off x="55633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rot="5400000" flipH="1" flipV="1">
            <a:off x="59443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rot="5400000" flipH="1" flipV="1">
            <a:off x="66301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rot="5400000" flipH="1" flipV="1">
            <a:off x="72397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rot="5400000" flipH="1" flipV="1">
            <a:off x="7620794" y="230424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rot="5400000" flipH="1" flipV="1">
            <a:off x="2215866" y="324382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rot="5400000" flipH="1" flipV="1">
            <a:off x="2903254" y="324303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rot="5400000" flipH="1" flipV="1">
            <a:off x="3587465" y="324382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rot="5400000" flipH="1" flipV="1">
            <a:off x="4274854" y="324303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a:xfrm rot="5400000" flipH="1" flipV="1">
            <a:off x="4959066" y="324382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rot="5400000" flipH="1" flipV="1">
            <a:off x="5646454" y="324303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7" name="Straight Arrow Connector 46"/>
          <p:cNvCxnSpPr/>
          <p:nvPr/>
        </p:nvCxnSpPr>
        <p:spPr>
          <a:xfrm rot="5400000" flipH="1" flipV="1">
            <a:off x="6330666" y="324382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rot="5400000" flipH="1" flipV="1">
            <a:off x="7018054" y="324303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p:nvPr/>
        </p:nvCxnSpPr>
        <p:spPr>
          <a:xfrm rot="5400000" flipH="1" flipV="1">
            <a:off x="7702265" y="324382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p:nvPr/>
        </p:nvCxnSpPr>
        <p:spPr>
          <a:xfrm rot="5400000" flipH="1" flipV="1">
            <a:off x="23698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rot="5400000" flipH="1" flipV="1">
            <a:off x="27508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p:nvPr/>
        </p:nvCxnSpPr>
        <p:spPr>
          <a:xfrm rot="5400000" flipH="1" flipV="1">
            <a:off x="29794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rot="5400000" flipH="1" flipV="1">
            <a:off x="39700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rot="5400000" flipH="1" flipV="1">
            <a:off x="55702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rot="5400000" flipH="1" flipV="1">
            <a:off x="59512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rot="5400000" flipH="1" flipV="1">
            <a:off x="66370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rot="5400000" flipH="1" flipV="1">
            <a:off x="72466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p:nvPr/>
        </p:nvCxnSpPr>
        <p:spPr>
          <a:xfrm rot="5400000" flipH="1" flipV="1">
            <a:off x="7627654" y="324303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a:off x="2369060" y="3548624"/>
            <a:ext cx="5791200" cy="1588"/>
          </a:xfrm>
          <a:prstGeom prst="straightConnector1">
            <a:avLst/>
          </a:prstGeom>
          <a:ln w="38100">
            <a:solidFill>
              <a:schemeClr val="tx1"/>
            </a:solidFill>
            <a:tailEnd type="arrow"/>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05 3.7037E-6 L -0.00937 0.00069 " pathEditMode="relative" rAng="0" ptsTypes="AA">
                                      <p:cBhvr>
                                        <p:cTn id="6" dur="5000" fill="hold"/>
                                        <p:tgtEl>
                                          <p:spTgt spid="50"/>
                                        </p:tgtEl>
                                        <p:attrNameLst>
                                          <p:attrName>ppt_x</p:attrName>
                                          <p:attrName>ppt_y</p:attrName>
                                        </p:attrNameLst>
                                      </p:cBhvr>
                                      <p:rCtr x="-5" y="0"/>
                                    </p:animMotion>
                                  </p:childTnLst>
                                </p:cTn>
                              </p:par>
                              <p:par>
                                <p:cTn id="7" presetID="63" presetClass="path" presetSubtype="0" accel="50000" decel="50000" fill="hold" nodeType="withEffect">
                                  <p:stCondLst>
                                    <p:cond delay="0"/>
                                  </p:stCondLst>
                                  <p:childTnLst>
                                    <p:animMotion origin="layout" path="M -2.77778E-7 3.7037E-6 L 0.03333 3.7037E-6 " pathEditMode="relative" rAng="0" ptsTypes="AA">
                                      <p:cBhvr>
                                        <p:cTn id="8" dur="5000" fill="hold"/>
                                        <p:tgtEl>
                                          <p:spTgt spid="51"/>
                                        </p:tgtEl>
                                        <p:attrNameLst>
                                          <p:attrName>ppt_x</p:attrName>
                                          <p:attrName>ppt_y</p:attrName>
                                        </p:attrNameLst>
                                      </p:cBhvr>
                                      <p:rCtr x="17" y="0"/>
                                    </p:animMotion>
                                  </p:childTnLst>
                                </p:cTn>
                              </p:par>
                              <p:par>
                                <p:cTn id="9" presetID="63" presetClass="path" presetSubtype="0" accel="50000" decel="50000" fill="hold" nodeType="withEffect">
                                  <p:stCondLst>
                                    <p:cond delay="0"/>
                                  </p:stCondLst>
                                  <p:childTnLst>
                                    <p:animMotion origin="layout" path="M -3.61111E-6 3.7037E-6 L 0.04167 3.7037E-6 " pathEditMode="relative" rAng="0" ptsTypes="AA">
                                      <p:cBhvr>
                                        <p:cTn id="10" dur="5000" fill="hold"/>
                                        <p:tgtEl>
                                          <p:spTgt spid="53"/>
                                        </p:tgtEl>
                                        <p:attrNameLst>
                                          <p:attrName>ppt_x</p:attrName>
                                          <p:attrName>ppt_y</p:attrName>
                                        </p:attrNameLst>
                                      </p:cBhvr>
                                      <p:rCtr x="21" y="0"/>
                                    </p:animMotion>
                                  </p:childTnLst>
                                </p:cTn>
                              </p:par>
                              <p:par>
                                <p:cTn id="11" presetID="63" presetClass="path" presetSubtype="0" accel="50000" decel="50000" fill="hold" nodeType="withEffect">
                                  <p:stCondLst>
                                    <p:cond delay="0"/>
                                  </p:stCondLst>
                                  <p:childTnLst>
                                    <p:animMotion origin="layout" path="M -3.61111E-6 3.7037E-6 L 0.01771 3.7037E-6 " pathEditMode="relative" rAng="0" ptsTypes="AA">
                                      <p:cBhvr>
                                        <p:cTn id="12" dur="5000" fill="hold"/>
                                        <p:tgtEl>
                                          <p:spTgt spid="54"/>
                                        </p:tgtEl>
                                        <p:attrNameLst>
                                          <p:attrName>ppt_x</p:attrName>
                                          <p:attrName>ppt_y</p:attrName>
                                        </p:attrNameLst>
                                      </p:cBhvr>
                                      <p:rCtr x="9" y="0"/>
                                    </p:animMotion>
                                  </p:childTnLst>
                                </p:cTn>
                              </p:par>
                              <p:par>
                                <p:cTn id="13" presetID="35" presetClass="path" presetSubtype="0" accel="50000" decel="50000" fill="hold" nodeType="withEffect">
                                  <p:stCondLst>
                                    <p:cond delay="0"/>
                                  </p:stCondLst>
                                  <p:childTnLst>
                                    <p:animMotion origin="layout" path="M -4.44444E-6 2.59259E-6 L -0.01718 0.00069 " pathEditMode="relative" rAng="0" ptsTypes="AA">
                                      <p:cBhvr>
                                        <p:cTn id="14" dur="5000" fill="hold"/>
                                        <p:tgtEl>
                                          <p:spTgt spid="55"/>
                                        </p:tgtEl>
                                        <p:attrNameLst>
                                          <p:attrName>ppt_x</p:attrName>
                                          <p:attrName>ppt_y</p:attrName>
                                        </p:attrNameLst>
                                      </p:cBhvr>
                                      <p:rCtr x="-9" y="0"/>
                                    </p:animMotion>
                                  </p:childTnLst>
                                </p:cTn>
                              </p:par>
                              <p:par>
                                <p:cTn id="15" presetID="63" presetClass="path" presetSubtype="0" accel="50000" decel="50000" fill="hold" nodeType="withEffect">
                                  <p:stCondLst>
                                    <p:cond delay="0"/>
                                  </p:stCondLst>
                                  <p:childTnLst>
                                    <p:animMotion origin="layout" path="M -2.77778E-7 3.7037E-6 L 0.05104 3.7037E-6 " pathEditMode="relative" rAng="0" ptsTypes="AA">
                                      <p:cBhvr>
                                        <p:cTn id="16" dur="5000" fill="hold"/>
                                        <p:tgtEl>
                                          <p:spTgt spid="56"/>
                                        </p:tgtEl>
                                        <p:attrNameLst>
                                          <p:attrName>ppt_x</p:attrName>
                                          <p:attrName>ppt_y</p:attrName>
                                        </p:attrNameLst>
                                      </p:cBhvr>
                                      <p:rCtr x="26" y="0"/>
                                    </p:animMotion>
                                  </p:childTnLst>
                                </p:cTn>
                              </p:par>
                              <p:par>
                                <p:cTn id="17" presetID="35" presetClass="path" presetSubtype="0" accel="50000" decel="50000" fill="hold" nodeType="withEffect">
                                  <p:stCondLst>
                                    <p:cond delay="0"/>
                                  </p:stCondLst>
                                  <p:childTnLst>
                                    <p:animMotion origin="layout" path="M -3.61111E-6 3.7037E-6 L -0.04895 3.7037E-6 " pathEditMode="relative" rAng="0" ptsTypes="AA">
                                      <p:cBhvr>
                                        <p:cTn id="18" dur="5000" fill="hold"/>
                                        <p:tgtEl>
                                          <p:spTgt spid="58"/>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86058"/>
            <a:ext cx="8382000" cy="609398"/>
          </a:xfrm>
        </p:spPr>
        <p:txBody>
          <a:bodyPr/>
          <a:lstStyle/>
          <a:p>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、更加丰富的应用程序体验</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9"/>
            <a:ext cx="8382000"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更多的自然用户交互界面</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 Placeholder 7"/>
          <p:cNvSpPr>
            <a:spLocks noGrp="1"/>
          </p:cNvSpPr>
          <p:nvPr>
            <p:ph type="body" sz="quarter" idx="10"/>
          </p:nvPr>
        </p:nvSpPr>
        <p:spPr>
          <a:xfrm>
            <a:off x="407504" y="1500174"/>
            <a:ext cx="4691066" cy="1526572"/>
          </a:xfrm>
        </p:spPr>
        <p:txBody>
          <a:bodyPr/>
          <a:lstStyle/>
          <a:p>
            <a:pPr>
              <a:buFont typeface="Wingdings" pitchFamily="2" charset="2"/>
              <a:buChar char="l"/>
            </a:pPr>
            <a:r>
              <a:rPr lang="zh-CN" altLang="en-US" sz="2400" b="1" dirty="0" smtClean="0">
                <a:solidFill>
                  <a:schemeClr val="accent1"/>
                </a:solidFill>
              </a:rPr>
              <a:t>多点触摸</a:t>
            </a:r>
            <a:endParaRPr lang="en-US" altLang="zh-CN" sz="2400" b="1" dirty="0" smtClean="0">
              <a:solidFill>
                <a:schemeClr val="accent1"/>
              </a:solidFill>
            </a:endParaRPr>
          </a:p>
          <a:p>
            <a:pPr>
              <a:buFont typeface="Wingdings" pitchFamily="2" charset="2"/>
              <a:buChar char="l"/>
            </a:pPr>
            <a:r>
              <a:rPr lang="zh-CN" altLang="en-US" sz="2400" b="1" dirty="0" smtClean="0">
                <a:solidFill>
                  <a:schemeClr val="accent1"/>
                </a:solidFill>
              </a:rPr>
              <a:t>任务栏</a:t>
            </a:r>
            <a:endParaRPr lang="en-US" altLang="en-US" sz="2400" b="1" dirty="0" smtClean="0">
              <a:solidFill>
                <a:schemeClr val="accent1"/>
              </a:solidFill>
            </a:endParaRPr>
          </a:p>
          <a:p>
            <a:pPr>
              <a:buFont typeface="Wingdings" pitchFamily="2" charset="2"/>
              <a:buChar char="l"/>
            </a:pPr>
            <a:r>
              <a:rPr lang="zh-CN" altLang="en-US" sz="2400" b="1" dirty="0" smtClean="0">
                <a:solidFill>
                  <a:schemeClr val="accent1"/>
                </a:solidFill>
              </a:rPr>
              <a:t>用户编辑栏</a:t>
            </a:r>
            <a:endParaRPr lang="en-US" altLang="en-US" sz="2400" b="1" dirty="0" smtClean="0">
              <a:solidFill>
                <a:schemeClr val="accent1"/>
              </a:solidFill>
            </a:endParaRPr>
          </a:p>
        </p:txBody>
      </p:sp>
      <p:pic>
        <p:nvPicPr>
          <p:cNvPr id="9" name="Picture 8"/>
          <p:cNvPicPr/>
          <p:nvPr/>
        </p:nvPicPr>
        <p:blipFill>
          <a:blip r:embed="rId3" cstate="print"/>
          <a:srcRect/>
          <a:stretch>
            <a:fillRect/>
          </a:stretch>
        </p:blipFill>
        <p:spPr bwMode="auto">
          <a:xfrm>
            <a:off x="6822137" y="1447800"/>
            <a:ext cx="2093263" cy="1969224"/>
          </a:xfrm>
          <a:prstGeom prst="rect">
            <a:avLst/>
          </a:prstGeom>
          <a:ln>
            <a:noFill/>
          </a:ln>
          <a:effectLst>
            <a:softEdge rad="112500"/>
          </a:effectLst>
        </p:spPr>
      </p:pic>
      <p:pic>
        <p:nvPicPr>
          <p:cNvPr id="10" name="Picture 2"/>
          <p:cNvPicPr>
            <a:picLocks noChangeAspect="1" noChangeArrowheads="1"/>
          </p:cNvPicPr>
          <p:nvPr/>
        </p:nvPicPr>
        <p:blipFill>
          <a:blip r:embed="rId4" cstate="print"/>
          <a:srcRect/>
          <a:stretch>
            <a:fillRect/>
          </a:stretch>
        </p:blipFill>
        <p:spPr bwMode="auto">
          <a:xfrm>
            <a:off x="76200" y="4648200"/>
            <a:ext cx="3896940" cy="1875104"/>
          </a:xfrm>
          <a:prstGeom prst="rect">
            <a:avLst/>
          </a:prstGeom>
          <a:ln>
            <a:noFill/>
          </a:ln>
          <a:effectLst>
            <a:softEdge rad="112500"/>
          </a:effectLst>
        </p:spPr>
      </p:pic>
      <p:pic>
        <p:nvPicPr>
          <p:cNvPr id="11" name="Picture 3" descr="G:\OSK.jpg"/>
          <p:cNvPicPr>
            <a:picLocks noChangeAspect="1" noChangeArrowheads="1"/>
          </p:cNvPicPr>
          <p:nvPr/>
        </p:nvPicPr>
        <p:blipFill>
          <a:blip r:embed="rId5" cstate="print"/>
          <a:srcRect t="-8707" r="42541" b="18518"/>
          <a:stretch>
            <a:fillRect/>
          </a:stretch>
        </p:blipFill>
        <p:spPr bwMode="auto">
          <a:xfrm>
            <a:off x="6191901" y="4419600"/>
            <a:ext cx="2647299" cy="1799859"/>
          </a:xfrm>
          <a:prstGeom prst="rect">
            <a:avLst/>
          </a:prstGeom>
          <a:ln>
            <a:noFill/>
          </a:ln>
          <a:effectLst>
            <a:softEdge rad="112500"/>
          </a:effectLst>
        </p:spPr>
      </p:pic>
      <p:pic>
        <p:nvPicPr>
          <p:cNvPr id="12" name="Picture 11" descr="C:\Users\gingerg\Desktop\Final images\_Round4\math_input_02.png"/>
          <p:cNvPicPr/>
          <p:nvPr/>
        </p:nvPicPr>
        <p:blipFill>
          <a:blip r:embed="rId6" cstate="print"/>
          <a:srcRect/>
          <a:stretch>
            <a:fillRect/>
          </a:stretch>
        </p:blipFill>
        <p:spPr bwMode="auto">
          <a:xfrm>
            <a:off x="6248400" y="3505200"/>
            <a:ext cx="2840375" cy="1172268"/>
          </a:xfrm>
          <a:prstGeom prst="rect">
            <a:avLst/>
          </a:prstGeom>
          <a:ln>
            <a:noFill/>
          </a:ln>
          <a:effectLst>
            <a:softEdge rad="112500"/>
          </a:effectLst>
        </p:spPr>
      </p:pic>
      <p:pic>
        <p:nvPicPr>
          <p:cNvPr id="13" name="Picture 12"/>
          <p:cNvPicPr/>
          <p:nvPr/>
        </p:nvPicPr>
        <p:blipFill>
          <a:blip r:embed="rId7" cstate="print"/>
          <a:srcRect/>
          <a:stretch>
            <a:fillRect/>
          </a:stretch>
        </p:blipFill>
        <p:spPr bwMode="auto">
          <a:xfrm>
            <a:off x="4755452" y="1428736"/>
            <a:ext cx="1959688" cy="2618014"/>
          </a:xfrm>
          <a:prstGeom prst="rect">
            <a:avLst/>
          </a:prstGeom>
          <a:ln>
            <a:noFill/>
          </a:ln>
          <a:effectLst>
            <a:softEdge rad="112500"/>
          </a:effectLst>
        </p:spPr>
      </p:pic>
      <p:pic>
        <p:nvPicPr>
          <p:cNvPr id="14" name="Picture 13"/>
          <p:cNvPicPr/>
          <p:nvPr/>
        </p:nvPicPr>
        <p:blipFill>
          <a:blip r:embed="rId8" cstate="print"/>
          <a:srcRect/>
          <a:stretch>
            <a:fillRect/>
          </a:stretch>
        </p:blipFill>
        <p:spPr bwMode="auto">
          <a:xfrm>
            <a:off x="3299391" y="4254177"/>
            <a:ext cx="2796609" cy="184182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Multi-Touch</a:t>
            </a:r>
            <a:r>
              <a:rPr lang="zh-CN" altLang="en-US" dirty="0" smtClean="0"/>
              <a:t>来啦</a:t>
            </a:r>
            <a:r>
              <a:rPr lang="en-US" dirty="0" smtClean="0"/>
              <a:t>!</a:t>
            </a:r>
            <a:endParaRPr lang="en-US" dirty="0"/>
          </a:p>
        </p:txBody>
      </p:sp>
      <p:sp>
        <p:nvSpPr>
          <p:cNvPr id="3" name="Content Placeholder 2"/>
          <p:cNvSpPr>
            <a:spLocks noGrp="1"/>
          </p:cNvSpPr>
          <p:nvPr>
            <p:ph idx="1"/>
          </p:nvPr>
        </p:nvSpPr>
        <p:spPr>
          <a:xfrm>
            <a:off x="382588" y="1285860"/>
            <a:ext cx="5922962" cy="5097293"/>
          </a:xfrm>
        </p:spPr>
        <p:txBody>
          <a:bodyPr>
            <a:normAutofit lnSpcReduction="10000"/>
          </a:bodyPr>
          <a:lstStyle/>
          <a:p>
            <a:r>
              <a:rPr lang="zh-CN" altLang="en-US" dirty="0" smtClean="0"/>
              <a:t>硬件</a:t>
            </a:r>
            <a:endParaRPr lang="en-US" dirty="0" smtClean="0"/>
          </a:p>
          <a:p>
            <a:pPr lvl="1"/>
            <a:r>
              <a:rPr lang="zh-CN" altLang="en-US" dirty="0" smtClean="0"/>
              <a:t>目前市场上出现了越来越多的支持多点触摸的机器，多点触摸技术也在更广阔的领域有更多的应用。</a:t>
            </a:r>
            <a:endParaRPr lang="en-US" dirty="0" smtClean="0"/>
          </a:p>
          <a:p>
            <a:pPr lvl="1"/>
            <a:r>
              <a:rPr lang="en-US" dirty="0" smtClean="0">
                <a:hlinkClick r:id="rId3"/>
              </a:rPr>
              <a:t>HP </a:t>
            </a:r>
            <a:r>
              <a:rPr lang="en-US" dirty="0" err="1" smtClean="0">
                <a:hlinkClick r:id="rId3"/>
              </a:rPr>
              <a:t>TouchSmart</a:t>
            </a:r>
            <a:r>
              <a:rPr lang="en-US" dirty="0" smtClean="0">
                <a:hlinkClick r:id="rId3"/>
              </a:rPr>
              <a:t> 2</a:t>
            </a:r>
            <a:r>
              <a:rPr lang="en-US" dirty="0" smtClean="0"/>
              <a:t>               </a:t>
            </a:r>
          </a:p>
          <a:p>
            <a:pPr lvl="1"/>
            <a:r>
              <a:rPr lang="en-US" dirty="0" smtClean="0">
                <a:hlinkClick r:id="rId4"/>
              </a:rPr>
              <a:t>Dell Latitude XT</a:t>
            </a:r>
            <a:endParaRPr lang="en-US" dirty="0" smtClean="0"/>
          </a:p>
          <a:p>
            <a:pPr lvl="1">
              <a:buNone/>
            </a:pPr>
            <a:endParaRPr lang="en-US" dirty="0" smtClean="0"/>
          </a:p>
          <a:p>
            <a:r>
              <a:rPr lang="zh-CN" altLang="en-US" dirty="0" smtClean="0"/>
              <a:t>软件</a:t>
            </a:r>
            <a:endParaRPr lang="en-US" dirty="0" smtClean="0"/>
          </a:p>
          <a:p>
            <a:pPr lvl="1"/>
            <a:r>
              <a:rPr lang="en-US" dirty="0" smtClean="0"/>
              <a:t>Windows 7, </a:t>
            </a:r>
            <a:r>
              <a:rPr lang="en-US" dirty="0" err="1" smtClean="0"/>
              <a:t>.Net</a:t>
            </a:r>
            <a:r>
              <a:rPr lang="en-US" dirty="0" smtClean="0"/>
              <a:t> 4.0</a:t>
            </a:r>
            <a:br>
              <a:rPr lang="en-US" dirty="0" smtClean="0"/>
            </a:br>
            <a:endParaRPr lang="en-US" dirty="0" smtClean="0"/>
          </a:p>
          <a:p>
            <a:r>
              <a:rPr lang="zh-CN" altLang="en-US" dirty="0" smtClean="0"/>
              <a:t>用户</a:t>
            </a:r>
            <a:endParaRPr lang="en-US" dirty="0" smtClean="0"/>
          </a:p>
          <a:p>
            <a:pPr lvl="1"/>
            <a:r>
              <a:rPr lang="zh-CN" altLang="en-US" dirty="0" smtClean="0"/>
              <a:t>新的应用场景，下一波用户体验</a:t>
            </a:r>
            <a:r>
              <a:rPr lang="en-US" dirty="0" smtClean="0"/>
              <a:t>, high “WOW” factor</a:t>
            </a:r>
            <a:endParaRPr lang="en-US" dirty="0"/>
          </a:p>
        </p:txBody>
      </p:sp>
      <p:pic>
        <p:nvPicPr>
          <p:cNvPr id="9" name="Picture 2"/>
          <p:cNvPicPr>
            <a:picLocks noChangeAspect="1" noChangeArrowheads="1"/>
          </p:cNvPicPr>
          <p:nvPr/>
        </p:nvPicPr>
        <p:blipFill>
          <a:blip r:embed="rId5" cstate="print"/>
          <a:srcRect/>
          <a:stretch>
            <a:fillRect/>
          </a:stretch>
        </p:blipFill>
        <p:spPr bwMode="auto">
          <a:xfrm>
            <a:off x="6096000" y="1487615"/>
            <a:ext cx="2781300" cy="2322385"/>
          </a:xfrm>
          <a:prstGeom prst="rect">
            <a:avLst/>
          </a:prstGeom>
          <a:noFill/>
          <a:ln w="9525">
            <a:noFill/>
            <a:miter lim="800000"/>
            <a:headEnd/>
            <a:tailEnd/>
          </a:ln>
          <a:effectLst/>
        </p:spPr>
      </p:pic>
      <p:pic>
        <p:nvPicPr>
          <p:cNvPr id="10"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7000" y="4170759"/>
            <a:ext cx="2027610" cy="184904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entagon 8"/>
          <p:cNvSpPr/>
          <p:nvPr/>
        </p:nvSpPr>
        <p:spPr bwMode="auto">
          <a:xfrm>
            <a:off x="228600" y="1214838"/>
            <a:ext cx="4191000" cy="5105400"/>
          </a:xfrm>
          <a:prstGeom prst="homePlate">
            <a:avLst>
              <a:gd name="adj" fmla="val 5655"/>
            </a:avLst>
          </a:prstGeom>
          <a:solidFill>
            <a:schemeClr val="bg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l" defTabSz="1306513" rtl="0" eaLnBrk="0" fontAlgn="base" hangingPunct="0">
              <a:spcBef>
                <a:spcPct val="0"/>
              </a:spcBef>
              <a:spcAft>
                <a:spcPct val="0"/>
              </a:spcAft>
            </a:pPr>
            <a:endParaRPr lang="en-US" sz="3400" b="1" kern="1200">
              <a:solidFill>
                <a:srgbClr val="FFFFFF"/>
              </a:solidFill>
              <a:latin typeface="Arial" charset="0"/>
              <a:ea typeface="ＭＳ Ｐゴシック" pitchFamily="34" charset="-128"/>
              <a:cs typeface="+mn-cs"/>
            </a:endParaRPr>
          </a:p>
        </p:txBody>
      </p:sp>
      <p:sp>
        <p:nvSpPr>
          <p:cNvPr id="2" name="Title 1"/>
          <p:cNvSpPr>
            <a:spLocks noGrp="1"/>
          </p:cNvSpPr>
          <p:nvPr>
            <p:ph type="title"/>
          </p:nvPr>
        </p:nvSpPr>
        <p:spPr/>
        <p:txBody>
          <a:bodyPr>
            <a:normAutofit/>
          </a:bodyPr>
          <a:lstStyle/>
          <a:p>
            <a:pPr algn="l"/>
            <a:r>
              <a:rPr lang="zh-CN" altLang="en-US" sz="4000" dirty="0" smtClean="0"/>
              <a:t>应用及在</a:t>
            </a:r>
            <a:r>
              <a:rPr lang="en-US" sz="4000" dirty="0" smtClean="0"/>
              <a:t>Windows 7</a:t>
            </a:r>
            <a:r>
              <a:rPr lang="zh-CN" altLang="en-US" sz="4000" dirty="0" smtClean="0"/>
              <a:t>中的实现</a:t>
            </a:r>
            <a:endParaRPr lang="en-US" sz="4000" dirty="0"/>
          </a:p>
        </p:txBody>
      </p:sp>
      <p:sp>
        <p:nvSpPr>
          <p:cNvPr id="3" name="Content Placeholder 2"/>
          <p:cNvSpPr>
            <a:spLocks noGrp="1"/>
          </p:cNvSpPr>
          <p:nvPr>
            <p:ph sz="half" idx="1"/>
          </p:nvPr>
        </p:nvSpPr>
        <p:spPr>
          <a:xfrm>
            <a:off x="304801" y="1443438"/>
            <a:ext cx="3962399" cy="4648200"/>
          </a:xfrm>
        </p:spPr>
        <p:txBody>
          <a:bodyPr>
            <a:noAutofit/>
          </a:bodyPr>
          <a:lstStyle/>
          <a:p>
            <a:pPr marL="0" indent="15875">
              <a:lnSpc>
                <a:spcPct val="100000"/>
              </a:lnSpc>
              <a:buNone/>
            </a:pPr>
            <a:r>
              <a:rPr lang="zh-CN" altLang="en-US" sz="2000" dirty="0" smtClean="0"/>
              <a:t>多点触摸的关键应用场景：</a:t>
            </a:r>
            <a:endParaRPr lang="en-US" sz="1800" dirty="0" smtClean="0"/>
          </a:p>
          <a:p>
            <a:pPr>
              <a:lnSpc>
                <a:spcPct val="100000"/>
              </a:lnSpc>
            </a:pPr>
            <a:r>
              <a:rPr lang="zh-CN" altLang="en-US" sz="2000" dirty="0" smtClean="0"/>
              <a:t>导航和消费类网页</a:t>
            </a:r>
            <a:endParaRPr lang="en-US" sz="2000" dirty="0" smtClean="0"/>
          </a:p>
          <a:p>
            <a:pPr>
              <a:lnSpc>
                <a:spcPct val="100000"/>
              </a:lnSpc>
            </a:pPr>
            <a:r>
              <a:rPr lang="zh-CN" altLang="en-US" sz="2000" dirty="0" smtClean="0"/>
              <a:t>邮件阅读和分类</a:t>
            </a:r>
            <a:endParaRPr lang="en-US" altLang="zh-CN" sz="2000" dirty="0" smtClean="0"/>
          </a:p>
          <a:p>
            <a:pPr>
              <a:lnSpc>
                <a:spcPct val="100000"/>
              </a:lnSpc>
            </a:pPr>
            <a:r>
              <a:rPr lang="zh-CN" altLang="en-US" sz="2000" dirty="0" smtClean="0"/>
              <a:t>查看照片</a:t>
            </a:r>
            <a:endParaRPr lang="en-US" sz="2000" dirty="0" smtClean="0"/>
          </a:p>
          <a:p>
            <a:pPr>
              <a:lnSpc>
                <a:spcPct val="100000"/>
              </a:lnSpc>
            </a:pPr>
            <a:r>
              <a:rPr lang="zh-CN" altLang="en-US" sz="2000" dirty="0" smtClean="0"/>
              <a:t>休闲游戏</a:t>
            </a:r>
            <a:endParaRPr lang="en-US" sz="2000" dirty="0" smtClean="0"/>
          </a:p>
          <a:p>
            <a:pPr>
              <a:lnSpc>
                <a:spcPct val="100000"/>
              </a:lnSpc>
            </a:pPr>
            <a:r>
              <a:rPr lang="zh-CN" altLang="en-US" sz="2000" dirty="0" smtClean="0"/>
              <a:t>音乐和视频</a:t>
            </a:r>
            <a:endParaRPr lang="en-US" sz="2000" dirty="0" smtClean="0"/>
          </a:p>
          <a:p>
            <a:pPr>
              <a:lnSpc>
                <a:spcPct val="100000"/>
              </a:lnSpc>
            </a:pPr>
            <a:r>
              <a:rPr lang="zh-CN" altLang="en-US" sz="2000" dirty="0" smtClean="0"/>
              <a:t>文件导航和</a:t>
            </a:r>
            <a:r>
              <a:rPr lang="en-US" altLang="zh-CN" sz="2000" dirty="0" smtClean="0"/>
              <a:t>Windows</a:t>
            </a:r>
            <a:r>
              <a:rPr lang="zh-CN" altLang="en-US" sz="2000" dirty="0" smtClean="0"/>
              <a:t>布局</a:t>
            </a:r>
            <a:endParaRPr lang="en-US" sz="2000" dirty="0" smtClean="0"/>
          </a:p>
          <a:p>
            <a:pPr>
              <a:lnSpc>
                <a:spcPct val="100000"/>
              </a:lnSpc>
            </a:pPr>
            <a:r>
              <a:rPr lang="zh-CN" altLang="en-US" sz="2000" dirty="0" smtClean="0"/>
              <a:t>使用</a:t>
            </a:r>
            <a:r>
              <a:rPr lang="en-US" sz="2000" dirty="0" smtClean="0"/>
              <a:t>Office</a:t>
            </a:r>
            <a:r>
              <a:rPr lang="zh-CN" altLang="en-US" sz="2000" dirty="0" smtClean="0"/>
              <a:t>应用</a:t>
            </a:r>
            <a:endParaRPr lang="en-US" sz="2000" dirty="0" smtClean="0"/>
          </a:p>
          <a:p>
            <a:pPr>
              <a:lnSpc>
                <a:spcPct val="100000"/>
              </a:lnSpc>
              <a:buNone/>
            </a:pPr>
            <a:r>
              <a:rPr lang="en-US" sz="2000" dirty="0" smtClean="0"/>
              <a:t>	</a:t>
            </a:r>
          </a:p>
          <a:p>
            <a:pPr>
              <a:lnSpc>
                <a:spcPct val="100000"/>
              </a:lnSpc>
              <a:buNone/>
            </a:pPr>
            <a:r>
              <a:rPr lang="en-US" sz="2000" dirty="0" smtClean="0"/>
              <a:t>	</a:t>
            </a:r>
            <a:r>
              <a:rPr lang="zh-CN" altLang="en-US" sz="2000" dirty="0" smtClean="0"/>
              <a:t>全都关注在消费类产品和应用</a:t>
            </a:r>
            <a:endParaRPr lang="en-US" sz="2000" b="1" i="1" dirty="0" smtClean="0"/>
          </a:p>
          <a:p>
            <a:pPr>
              <a:lnSpc>
                <a:spcPct val="100000"/>
              </a:lnSpc>
              <a:buNone/>
            </a:pPr>
            <a:endParaRPr lang="en-US" sz="2000" dirty="0" smtClean="0"/>
          </a:p>
        </p:txBody>
      </p:sp>
      <p:grpSp>
        <p:nvGrpSpPr>
          <p:cNvPr id="4" name="Group 10"/>
          <p:cNvGrpSpPr/>
          <p:nvPr/>
        </p:nvGrpSpPr>
        <p:grpSpPr>
          <a:xfrm>
            <a:off x="4572000" y="1291038"/>
            <a:ext cx="4162836" cy="4953000"/>
            <a:chOff x="4572000" y="1143000"/>
            <a:chExt cx="4162836" cy="4953000"/>
          </a:xfrm>
        </p:grpSpPr>
        <p:pic>
          <p:nvPicPr>
            <p:cNvPr id="1029" name="Picture 5"/>
            <p:cNvPicPr>
              <a:picLocks noChangeAspect="1" noChangeArrowheads="1"/>
            </p:cNvPicPr>
            <p:nvPr/>
          </p:nvPicPr>
          <p:blipFill>
            <a:blip r:embed="rId4" cstate="print"/>
            <a:srcRect/>
            <a:stretch>
              <a:fillRect/>
            </a:stretch>
          </p:blipFill>
          <p:spPr bwMode="auto">
            <a:xfrm>
              <a:off x="4572000" y="1143000"/>
              <a:ext cx="2167404" cy="1905001"/>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5181600" y="2514600"/>
              <a:ext cx="2955924" cy="2060987"/>
            </a:xfrm>
            <a:prstGeom prst="rect">
              <a:avLst/>
            </a:prstGeom>
            <a:ln>
              <a:noFill/>
            </a:ln>
            <a:effectLst>
              <a:outerShdw blurRad="292100" dist="139700" dir="2700000" algn="tl" rotWithShape="0">
                <a:srgbClr val="333333">
                  <a:alpha val="65000"/>
                </a:srgbClr>
              </a:outerShdw>
            </a:effectLst>
          </p:spPr>
        </p:pic>
        <p:pic>
          <p:nvPicPr>
            <p:cNvPr id="1028" name="Picture 4" descr="\\showbiz\C\Users\Ian\Pictures\Photos 2008\2008-08-10\DS3_3977.JPG"/>
            <p:cNvPicPr>
              <a:picLocks noChangeAspect="1" noChangeArrowheads="1"/>
            </p:cNvPicPr>
            <p:nvPr/>
          </p:nvPicPr>
          <p:blipFill>
            <a:blip r:embed="rId6" cstate="print"/>
            <a:srcRect/>
            <a:stretch>
              <a:fillRect/>
            </a:stretch>
          </p:blipFill>
          <p:spPr bwMode="auto">
            <a:xfrm rot="21069064">
              <a:off x="6096000" y="4343400"/>
              <a:ext cx="2638836"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Content Placeholder 5"/>
          <p:cNvSpPr>
            <a:spLocks noGrp="1"/>
          </p:cNvSpPr>
          <p:nvPr>
            <p:ph sz="half" idx="2"/>
          </p:nvPr>
        </p:nvSpPr>
        <p:spPr>
          <a:xfrm>
            <a:off x="4495800" y="1291038"/>
            <a:ext cx="4572000" cy="5181600"/>
          </a:xfrm>
        </p:spPr>
        <p:txBody>
          <a:bodyPr>
            <a:noAutofit/>
          </a:bodyPr>
          <a:lstStyle/>
          <a:p>
            <a:pPr>
              <a:lnSpc>
                <a:spcPct val="100000"/>
              </a:lnSpc>
            </a:pPr>
            <a:r>
              <a:rPr lang="zh-CN" altLang="en-US" sz="1900" dirty="0" smtClean="0"/>
              <a:t>开发平台</a:t>
            </a:r>
            <a:r>
              <a:rPr lang="en-US" sz="1900" dirty="0" smtClean="0"/>
              <a:t>: </a:t>
            </a:r>
            <a:r>
              <a:rPr lang="zh-CN" altLang="en-US" sz="1900" dirty="0" smtClean="0"/>
              <a:t>支持</a:t>
            </a:r>
            <a:r>
              <a:rPr lang="en-US" altLang="zh-CN" sz="1900" dirty="0" smtClean="0"/>
              <a:t>Touch</a:t>
            </a:r>
            <a:r>
              <a:rPr lang="zh-CN" altLang="en-US" sz="1900" dirty="0" smtClean="0"/>
              <a:t> </a:t>
            </a:r>
            <a:r>
              <a:rPr lang="en-US" altLang="zh-CN" sz="1900" dirty="0" smtClean="0"/>
              <a:t>API</a:t>
            </a:r>
            <a:r>
              <a:rPr lang="en-US" sz="1900" dirty="0" smtClean="0"/>
              <a:t> </a:t>
            </a:r>
          </a:p>
          <a:p>
            <a:pPr>
              <a:lnSpc>
                <a:spcPct val="100000"/>
              </a:lnSpc>
            </a:pPr>
            <a:r>
              <a:rPr lang="zh-CN" altLang="en-US" sz="1900" b="1" dirty="0" smtClean="0">
                <a:solidFill>
                  <a:schemeClr val="tx1"/>
                </a:solidFill>
              </a:rPr>
              <a:t>用户</a:t>
            </a:r>
            <a:r>
              <a:rPr lang="zh-CN" altLang="en-US" sz="1900" b="1" dirty="0" smtClean="0"/>
              <a:t>界面</a:t>
            </a:r>
            <a:r>
              <a:rPr lang="en-US" sz="1900" b="1" dirty="0" smtClean="0">
                <a:solidFill>
                  <a:schemeClr val="tx1"/>
                </a:solidFill>
              </a:rPr>
              <a:t>:</a:t>
            </a:r>
            <a:r>
              <a:rPr lang="en-US" sz="1900" dirty="0" smtClean="0"/>
              <a:t> </a:t>
            </a:r>
            <a:r>
              <a:rPr lang="zh-CN" altLang="en-US" sz="1900" dirty="0" smtClean="0"/>
              <a:t>核心界面针对</a:t>
            </a:r>
            <a:r>
              <a:rPr lang="en-US" altLang="zh-CN" sz="1900" dirty="0" smtClean="0"/>
              <a:t>Touch</a:t>
            </a:r>
            <a:r>
              <a:rPr lang="zh-CN" altLang="en-US" sz="1900" dirty="0" smtClean="0"/>
              <a:t>的改良</a:t>
            </a:r>
            <a:endParaRPr lang="en-US" sz="1900" dirty="0" smtClean="0"/>
          </a:p>
          <a:p>
            <a:pPr>
              <a:lnSpc>
                <a:spcPct val="100000"/>
              </a:lnSpc>
            </a:pPr>
            <a:r>
              <a:rPr lang="zh-CN" altLang="en-US" sz="1900" dirty="0" smtClean="0"/>
              <a:t>手势</a:t>
            </a:r>
            <a:r>
              <a:rPr lang="en-US" sz="1900" dirty="0" smtClean="0"/>
              <a:t>: </a:t>
            </a:r>
            <a:r>
              <a:rPr lang="zh-CN" altLang="en-US" sz="1900" dirty="0" smtClean="0"/>
              <a:t>多种应用中支持拖拽和缩放的手势</a:t>
            </a:r>
            <a:endParaRPr lang="en-US" altLang="zh-CN" sz="1900" dirty="0" smtClean="0"/>
          </a:p>
          <a:p>
            <a:pPr>
              <a:lnSpc>
                <a:spcPct val="100000"/>
              </a:lnSpc>
            </a:pPr>
            <a:r>
              <a:rPr lang="zh-CN" altLang="en-US" sz="1900" dirty="0" smtClean="0"/>
              <a:t>应用</a:t>
            </a:r>
            <a:r>
              <a:rPr lang="en-US" sz="1900" dirty="0" smtClean="0"/>
              <a:t>: </a:t>
            </a:r>
            <a:r>
              <a:rPr lang="zh-CN" altLang="en-US" sz="1900" dirty="0" smtClean="0"/>
              <a:t>独立于</a:t>
            </a:r>
            <a:r>
              <a:rPr lang="en-US" altLang="zh-CN" sz="1900" dirty="0" smtClean="0"/>
              <a:t>Windows</a:t>
            </a:r>
            <a:r>
              <a:rPr lang="zh-CN" altLang="en-US" sz="1900" dirty="0" smtClean="0"/>
              <a:t> </a:t>
            </a:r>
            <a:r>
              <a:rPr lang="en-US" altLang="zh-CN" sz="1900" dirty="0" smtClean="0"/>
              <a:t>7</a:t>
            </a:r>
            <a:r>
              <a:rPr lang="zh-CN" altLang="en-US" sz="1900" dirty="0" smtClean="0"/>
              <a:t>的</a:t>
            </a:r>
            <a:r>
              <a:rPr lang="en-US" altLang="zh-CN" sz="1900" dirty="0" smtClean="0"/>
              <a:t>Touch</a:t>
            </a:r>
            <a:r>
              <a:rPr lang="zh-CN" altLang="en-US" sz="1900" dirty="0" smtClean="0"/>
              <a:t>应用</a:t>
            </a:r>
            <a:endParaRPr lang="en-US" sz="19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Future.jpg"/>
          <p:cNvPicPr>
            <a:picLocks noChangeAspect="1"/>
          </p:cNvPicPr>
          <p:nvPr/>
        </p:nvPicPr>
        <p:blipFill>
          <a:blip r:embed="rId4" cstate="print"/>
          <a:stretch>
            <a:fillRect/>
          </a:stretch>
        </p:blipFill>
        <p:spPr>
          <a:xfrm>
            <a:off x="0" y="0"/>
            <a:ext cx="9144000" cy="6858000"/>
          </a:xfrm>
          <a:prstGeom prst="rect">
            <a:avLst/>
          </a:prstGeom>
        </p:spPr>
      </p:pic>
      <p:sp>
        <p:nvSpPr>
          <p:cNvPr id="30" name="TextBox 29"/>
          <p:cNvSpPr txBox="1"/>
          <p:nvPr/>
        </p:nvSpPr>
        <p:spPr>
          <a:xfrm>
            <a:off x="402365" y="849991"/>
            <a:ext cx="4910142"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gn="l" defTabSz="914363" rtl="0">
              <a:lnSpc>
                <a:spcPct val="90000"/>
              </a:lnSpc>
              <a:spcBef>
                <a:spcPct val="0"/>
              </a:spcBef>
            </a:pPr>
            <a:r>
              <a:rPr lang="en-US" sz="36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rPr>
              <a:t>Windows 7 Release</a:t>
            </a:r>
          </a:p>
        </p:txBody>
      </p:sp>
      <p:sp>
        <p:nvSpPr>
          <p:cNvPr id="31" name="TextBox 30"/>
          <p:cNvSpPr txBox="1"/>
          <p:nvPr/>
        </p:nvSpPr>
        <p:spPr>
          <a:xfrm>
            <a:off x="402365" y="857232"/>
            <a:ext cx="6124588"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gn="l" defTabSz="914363" rtl="0">
              <a:lnSpc>
                <a:spcPct val="90000"/>
              </a:lnSpc>
              <a:spcBef>
                <a:spcPct val="0"/>
              </a:spcBef>
            </a:pPr>
            <a:r>
              <a:rPr lang="en-US" sz="36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rPr>
              <a:t>NET 4.0 / Surface 2.0 Release</a:t>
            </a:r>
          </a:p>
        </p:txBody>
      </p:sp>
      <p:sp>
        <p:nvSpPr>
          <p:cNvPr id="26" name="Rectangle 2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63" rtl="0"/>
            <a:r>
              <a:rPr lang="en-US" sz="1600" kern="1200" dirty="0">
                <a:solidFill>
                  <a:srgbClr val="FFFFFF"/>
                </a:solidFill>
                <a:latin typeface="Trebuchet MS"/>
                <a:ea typeface="+mn-ea"/>
                <a:cs typeface="+mn-cs"/>
              </a:rPr>
              <a:t>Surface Hardware</a:t>
            </a:r>
          </a:p>
          <a:p>
            <a:pPr algn="ctr" defTabSz="914363" rtl="0"/>
            <a:r>
              <a:rPr lang="en-US" sz="1600" kern="1200" dirty="0">
                <a:solidFill>
                  <a:srgbClr val="FFFFFF"/>
                </a:solidFill>
                <a:latin typeface="Trebuchet MS"/>
                <a:ea typeface="+mn-ea"/>
                <a:cs typeface="+mn-cs"/>
              </a:rPr>
              <a:t>Windows 7</a:t>
            </a:r>
          </a:p>
        </p:txBody>
      </p:sp>
      <p:sp>
        <p:nvSpPr>
          <p:cNvPr id="6" name="Rectangle 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63" rtl="0"/>
            <a:r>
              <a:rPr lang="en-US" sz="1600" kern="1200" dirty="0">
                <a:solidFill>
                  <a:srgbClr val="FFFFFF"/>
                </a:solidFill>
                <a:latin typeface="Trebuchet MS"/>
                <a:ea typeface="+mn-ea"/>
                <a:cs typeface="+mn-cs"/>
              </a:rPr>
              <a:t>Surface Hardware</a:t>
            </a:r>
          </a:p>
          <a:p>
            <a:pPr algn="ctr" defTabSz="914363" rtl="0"/>
            <a:r>
              <a:rPr lang="en-US" sz="1600" kern="1200" dirty="0">
                <a:solidFill>
                  <a:srgbClr val="FFFFFF"/>
                </a:solidFill>
                <a:latin typeface="Trebuchet MS"/>
                <a:ea typeface="+mn-ea"/>
                <a:cs typeface="+mn-cs"/>
              </a:rPr>
              <a:t>Windows Vista</a:t>
            </a:r>
          </a:p>
        </p:txBody>
      </p:sp>
      <p:sp>
        <p:nvSpPr>
          <p:cNvPr id="10" name="Rectangle 9"/>
          <p:cNvSpPr/>
          <p:nvPr/>
        </p:nvSpPr>
        <p:spPr>
          <a:xfrm>
            <a:off x="762000" y="5381644"/>
            <a:ext cx="5105400" cy="7620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63" rtl="0"/>
            <a:r>
              <a:rPr lang="en-US" kern="1200" dirty="0">
                <a:solidFill>
                  <a:srgbClr val="FFFFFF"/>
                </a:solidFill>
                <a:latin typeface="Trebuchet MS"/>
                <a:ea typeface="+mn-ea"/>
                <a:cs typeface="+mn-cs"/>
              </a:rPr>
              <a:t>Windows 7</a:t>
            </a:r>
          </a:p>
        </p:txBody>
      </p:sp>
      <p:sp>
        <p:nvSpPr>
          <p:cNvPr id="17" name="Rectangle 16"/>
          <p:cNvSpPr/>
          <p:nvPr/>
        </p:nvSpPr>
        <p:spPr>
          <a:xfrm>
            <a:off x="762000" y="1876444"/>
            <a:ext cx="1600200" cy="33528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Native</a:t>
            </a:r>
          </a:p>
          <a:p>
            <a:pPr algn="ctr" defTabSz="914363" rtl="0"/>
            <a:r>
              <a:rPr lang="en-US" kern="1200" dirty="0">
                <a:solidFill>
                  <a:srgbClr val="FFFFFF"/>
                </a:solidFill>
                <a:latin typeface="Trebuchet MS"/>
                <a:ea typeface="+mn-ea"/>
                <a:cs typeface="+mn-cs"/>
              </a:rPr>
              <a:t>Win32</a:t>
            </a:r>
          </a:p>
          <a:p>
            <a:pPr algn="ctr" defTabSz="914363" rtl="0"/>
            <a:r>
              <a:rPr lang="en-US" kern="1200" dirty="0">
                <a:solidFill>
                  <a:srgbClr val="FFFFFF"/>
                </a:solidFill>
                <a:latin typeface="Trebuchet MS"/>
                <a:ea typeface="+mn-ea"/>
                <a:cs typeface="+mn-cs"/>
              </a:rPr>
              <a:t>Application</a:t>
            </a:r>
          </a:p>
        </p:txBody>
      </p:sp>
      <p:sp>
        <p:nvSpPr>
          <p:cNvPr id="4" name="Title 3"/>
          <p:cNvSpPr>
            <a:spLocks noGrp="1"/>
          </p:cNvSpPr>
          <p:nvPr>
            <p:ph type="title"/>
          </p:nvPr>
        </p:nvSpPr>
        <p:spPr>
          <a:xfrm>
            <a:off x="387350" y="228600"/>
            <a:ext cx="8369300" cy="1329595"/>
          </a:xfrm>
        </p:spPr>
        <p:txBody>
          <a:bodyPr/>
          <a:lstStyle/>
          <a:p>
            <a:r>
              <a:rPr lang="zh-CN" altLang="en-US" dirty="0" smtClean="0"/>
              <a:t>开发路线图</a:t>
            </a:r>
            <a:r>
              <a:rPr lang="en-US" dirty="0" smtClean="0"/>
              <a:t/>
            </a:r>
            <a:br>
              <a:rPr lang="en-US" dirty="0" smtClean="0"/>
            </a:br>
            <a:endParaRPr lang="en-US" dirty="0">
              <a:solidFill>
                <a:srgbClr val="FFFF00"/>
              </a:solidFill>
            </a:endParaRPr>
          </a:p>
        </p:txBody>
      </p:sp>
      <p:sp>
        <p:nvSpPr>
          <p:cNvPr id="16" name="Rectangle 15"/>
          <p:cNvSpPr/>
          <p:nvPr/>
        </p:nvSpPr>
        <p:spPr>
          <a:xfrm>
            <a:off x="6324600" y="4314844"/>
            <a:ext cx="1600200" cy="838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63" rtl="0"/>
            <a:r>
              <a:rPr lang="en-US" kern="1200" dirty="0">
                <a:solidFill>
                  <a:srgbClr val="FFFFFF"/>
                </a:solidFill>
                <a:latin typeface="Trebuchet MS"/>
                <a:ea typeface="+mn-ea"/>
                <a:cs typeface="+mn-cs"/>
              </a:rPr>
              <a:t>WPF 3.5</a:t>
            </a:r>
          </a:p>
        </p:txBody>
      </p:sp>
      <p:sp>
        <p:nvSpPr>
          <p:cNvPr id="22" name="Rectangle 21"/>
          <p:cNvSpPr/>
          <p:nvPr/>
        </p:nvSpPr>
        <p:spPr>
          <a:xfrm>
            <a:off x="6324600" y="2638444"/>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Surface SDK</a:t>
            </a:r>
          </a:p>
          <a:p>
            <a:pPr algn="ctr" defTabSz="914363" rtl="0"/>
            <a:r>
              <a:rPr lang="en-US" kern="1200" dirty="0">
                <a:solidFill>
                  <a:srgbClr val="FFFFFF"/>
                </a:solidFill>
                <a:latin typeface="Trebuchet MS"/>
                <a:ea typeface="+mn-ea"/>
                <a:cs typeface="+mn-cs"/>
              </a:rPr>
              <a:t>1.0</a:t>
            </a:r>
          </a:p>
        </p:txBody>
      </p:sp>
      <p:sp>
        <p:nvSpPr>
          <p:cNvPr id="27" name="Rectangle 26"/>
          <p:cNvSpPr/>
          <p:nvPr/>
        </p:nvSpPr>
        <p:spPr>
          <a:xfrm>
            <a:off x="2494471" y="4340724"/>
            <a:ext cx="1628955"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defTabSz="914363" rtl="0"/>
            <a:r>
              <a:rPr lang="en-US" sz="1400" kern="1200" dirty="0">
                <a:solidFill>
                  <a:srgbClr val="FFFFFF"/>
                </a:solidFill>
                <a:latin typeface="Trebuchet MS"/>
                <a:ea typeface="+mn-ea"/>
                <a:cs typeface="+mn-cs"/>
              </a:rPr>
              <a:t>Managed Wrapper and </a:t>
            </a:r>
            <a:r>
              <a:rPr lang="en-US" sz="1400" kern="1200" dirty="0" err="1">
                <a:solidFill>
                  <a:srgbClr val="FFFFFF"/>
                </a:solidFill>
                <a:latin typeface="Trebuchet MS"/>
                <a:ea typeface="+mn-ea"/>
                <a:cs typeface="+mn-cs"/>
              </a:rPr>
              <a:t>Interop</a:t>
            </a:r>
            <a:endParaRPr lang="en-US" sz="1400" kern="1200" dirty="0">
              <a:solidFill>
                <a:srgbClr val="FFFFFF"/>
              </a:solidFill>
              <a:latin typeface="Trebuchet MS"/>
              <a:ea typeface="+mn-ea"/>
              <a:cs typeface="+mn-cs"/>
            </a:endParaRPr>
          </a:p>
        </p:txBody>
      </p:sp>
      <p:sp>
        <p:nvSpPr>
          <p:cNvPr id="36" name="Rectangle 35"/>
          <p:cNvSpPr/>
          <p:nvPr/>
        </p:nvSpPr>
        <p:spPr>
          <a:xfrm>
            <a:off x="2501899" y="4314844"/>
            <a:ext cx="2068903"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defTabSz="914363" rtl="0"/>
            <a:r>
              <a:rPr lang="en-US" sz="1400" kern="1200" dirty="0">
                <a:solidFill>
                  <a:srgbClr val="FFFFFF"/>
                </a:solidFill>
                <a:latin typeface="Trebuchet MS"/>
                <a:ea typeface="+mn-ea"/>
                <a:cs typeface="+mn-cs"/>
              </a:rPr>
              <a:t>Managed Wrapper and </a:t>
            </a:r>
            <a:r>
              <a:rPr lang="en-US" sz="1400" kern="1200" dirty="0" err="1">
                <a:solidFill>
                  <a:srgbClr val="FFFFFF"/>
                </a:solidFill>
                <a:latin typeface="Trebuchet MS"/>
                <a:ea typeface="+mn-ea"/>
                <a:cs typeface="+mn-cs"/>
              </a:rPr>
              <a:t>Interop</a:t>
            </a:r>
            <a:endParaRPr lang="en-US" sz="1400" kern="1200" dirty="0">
              <a:solidFill>
                <a:srgbClr val="FFFFFF"/>
              </a:solidFill>
              <a:latin typeface="Trebuchet MS"/>
              <a:ea typeface="+mn-ea"/>
              <a:cs typeface="+mn-cs"/>
            </a:endParaRPr>
          </a:p>
        </p:txBody>
      </p:sp>
      <p:sp>
        <p:nvSpPr>
          <p:cNvPr id="18" name="Rectangle 17"/>
          <p:cNvSpPr/>
          <p:nvPr/>
        </p:nvSpPr>
        <p:spPr>
          <a:xfrm>
            <a:off x="2514600" y="1876444"/>
            <a:ext cx="1600200" cy="23622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defTabSz="914363" rtl="0"/>
            <a:r>
              <a:rPr lang="en-US" kern="1200" dirty="0" err="1">
                <a:solidFill>
                  <a:srgbClr val="FFFFFF"/>
                </a:solidFill>
                <a:latin typeface="Trebuchet MS"/>
                <a:ea typeface="+mn-ea"/>
                <a:cs typeface="+mn-cs"/>
              </a:rPr>
              <a:t>WinForms</a:t>
            </a:r>
            <a:r>
              <a:rPr lang="en-US" kern="1200" dirty="0">
                <a:solidFill>
                  <a:srgbClr val="FFFFFF"/>
                </a:solidFill>
                <a:latin typeface="Trebuchet MS"/>
                <a:ea typeface="+mn-ea"/>
                <a:cs typeface="+mn-cs"/>
              </a:rPr>
              <a:t> </a:t>
            </a:r>
            <a:r>
              <a:rPr lang="en-US" sz="1600" kern="1200" dirty="0">
                <a:solidFill>
                  <a:srgbClr val="FFFFFF"/>
                </a:solidFill>
                <a:latin typeface="Trebuchet MS"/>
                <a:ea typeface="+mn-ea"/>
                <a:cs typeface="+mn-cs"/>
              </a:rPr>
              <a:t>Application</a:t>
            </a:r>
            <a:endParaRPr lang="en-US" kern="1200" dirty="0">
              <a:solidFill>
                <a:srgbClr val="FFFFFF"/>
              </a:solidFill>
              <a:latin typeface="Trebuchet MS"/>
              <a:ea typeface="+mn-ea"/>
              <a:cs typeface="+mn-cs"/>
            </a:endParaRPr>
          </a:p>
        </p:txBody>
      </p:sp>
      <p:sp>
        <p:nvSpPr>
          <p:cNvPr id="33" name="Rectangle 32"/>
          <p:cNvSpPr/>
          <p:nvPr/>
        </p:nvSpPr>
        <p:spPr>
          <a:xfrm>
            <a:off x="4641011" y="4303342"/>
            <a:ext cx="1230702" cy="9144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WPF 3.5 SP1</a:t>
            </a:r>
          </a:p>
        </p:txBody>
      </p:sp>
      <p:sp>
        <p:nvSpPr>
          <p:cNvPr id="37" name="Rectangle 36"/>
          <p:cNvSpPr/>
          <p:nvPr/>
        </p:nvSpPr>
        <p:spPr>
          <a:xfrm>
            <a:off x="4261449" y="4311967"/>
            <a:ext cx="3663352" cy="914402"/>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WPF 4.0</a:t>
            </a:r>
          </a:p>
        </p:txBody>
      </p:sp>
      <p:sp>
        <p:nvSpPr>
          <p:cNvPr id="40" name="Rectangle 39"/>
          <p:cNvSpPr/>
          <p:nvPr/>
        </p:nvSpPr>
        <p:spPr>
          <a:xfrm>
            <a:off x="6322951" y="2638445"/>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Surface SDK 2.0</a:t>
            </a:r>
          </a:p>
        </p:txBody>
      </p:sp>
      <p:sp>
        <p:nvSpPr>
          <p:cNvPr id="34" name="Rectangle 33"/>
          <p:cNvSpPr/>
          <p:nvPr/>
        </p:nvSpPr>
        <p:spPr>
          <a:xfrm>
            <a:off x="4267200" y="1876444"/>
            <a:ext cx="1600200" cy="2362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WPF Application</a:t>
            </a:r>
          </a:p>
        </p:txBody>
      </p:sp>
      <p:sp>
        <p:nvSpPr>
          <p:cNvPr id="13" name="Rectangle 12"/>
          <p:cNvSpPr/>
          <p:nvPr/>
        </p:nvSpPr>
        <p:spPr>
          <a:xfrm>
            <a:off x="6324600" y="1876444"/>
            <a:ext cx="1600200" cy="6858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defTabSz="914363" rtl="0"/>
            <a:r>
              <a:rPr lang="en-US" kern="1200" dirty="0">
                <a:solidFill>
                  <a:srgbClr val="FFFFFF"/>
                </a:solidFill>
                <a:latin typeface="Trebuchet MS"/>
                <a:ea typeface="+mn-ea"/>
                <a:cs typeface="+mn-cs"/>
              </a:rPr>
              <a:t>Surface Application</a:t>
            </a:r>
          </a:p>
        </p:txBody>
      </p:sp>
      <p:sp>
        <p:nvSpPr>
          <p:cNvPr id="15" name="Rectangle 14"/>
          <p:cNvSpPr/>
          <p:nvPr/>
        </p:nvSpPr>
        <p:spPr>
          <a:xfrm>
            <a:off x="6400800" y="3324244"/>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sz="1400" kern="1200" dirty="0">
                <a:solidFill>
                  <a:srgbClr val="000000"/>
                </a:solidFill>
                <a:latin typeface="Trebuchet MS"/>
                <a:ea typeface="+mn-ea"/>
                <a:cs typeface="+mn-cs"/>
              </a:rPr>
              <a:t>Multi-Touch Controls</a:t>
            </a:r>
          </a:p>
        </p:txBody>
      </p:sp>
      <p:sp>
        <p:nvSpPr>
          <p:cNvPr id="14" name="Rectangle 13"/>
          <p:cNvSpPr/>
          <p:nvPr/>
        </p:nvSpPr>
        <p:spPr>
          <a:xfrm>
            <a:off x="6400800" y="3781444"/>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defTabSz="914363" rtl="0"/>
            <a:r>
              <a:rPr lang="en-US" sz="1400" kern="1200" dirty="0">
                <a:solidFill>
                  <a:srgbClr val="000000"/>
                </a:solidFill>
                <a:latin typeface="Trebuchet MS"/>
                <a:ea typeface="+mn-ea"/>
                <a:cs typeface="+mn-cs"/>
              </a:rPr>
              <a:t>Multi-Touch API</a:t>
            </a:r>
          </a:p>
        </p:txBody>
      </p:sp>
      <p:sp>
        <p:nvSpPr>
          <p:cNvPr id="24" name="Rectangle 23"/>
          <p:cNvSpPr/>
          <p:nvPr/>
        </p:nvSpPr>
        <p:spPr>
          <a:xfrm>
            <a:off x="6400800" y="3324244"/>
            <a:ext cx="13716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63" rtl="0"/>
            <a:r>
              <a:rPr lang="en-US" sz="1400" kern="1200" dirty="0">
                <a:solidFill>
                  <a:srgbClr val="000000"/>
                </a:solidFill>
                <a:latin typeface="Trebuchet MS"/>
                <a:ea typeface="+mn-ea"/>
                <a:cs typeface="+mn-cs"/>
              </a:rPr>
              <a:t>Surface  </a:t>
            </a:r>
          </a:p>
          <a:p>
            <a:pPr algn="ctr" defTabSz="914363" rtl="0"/>
            <a:r>
              <a:rPr lang="en-US" sz="1400" kern="1200" dirty="0">
                <a:solidFill>
                  <a:srgbClr val="000000"/>
                </a:solidFill>
                <a:latin typeface="Trebuchet MS"/>
                <a:ea typeface="+mn-ea"/>
                <a:cs typeface="+mn-cs"/>
              </a:rPr>
              <a:t>Multi-Touch Controls &amp; API</a:t>
            </a:r>
          </a:p>
        </p:txBody>
      </p:sp>
      <p:sp>
        <p:nvSpPr>
          <p:cNvPr id="23" name="Rectangle 22"/>
          <p:cNvSpPr/>
          <p:nvPr/>
        </p:nvSpPr>
        <p:spPr>
          <a:xfrm>
            <a:off x="990600" y="5534044"/>
            <a:ext cx="1524000" cy="381000"/>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defTabSz="914363" rtl="0"/>
            <a:r>
              <a:rPr lang="en-US" sz="1400" kern="1200" dirty="0">
                <a:solidFill>
                  <a:srgbClr val="000000"/>
                </a:solidFill>
                <a:latin typeface="Trebuchet MS"/>
                <a:ea typeface="+mn-ea"/>
                <a:cs typeface="+mn-cs"/>
              </a:rPr>
              <a:t>Multi-Touch API</a:t>
            </a:r>
          </a:p>
        </p:txBody>
      </p:sp>
      <p:sp>
        <p:nvSpPr>
          <p:cNvPr id="25" name="Rectangle 24"/>
          <p:cNvSpPr/>
          <p:nvPr/>
        </p:nvSpPr>
        <p:spPr>
          <a:xfrm>
            <a:off x="4905556" y="4695844"/>
            <a:ext cx="2375139" cy="38100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defTabSz="914363" rtl="0"/>
            <a:r>
              <a:rPr lang="en-US" sz="1400" kern="1200" dirty="0">
                <a:solidFill>
                  <a:srgbClr val="000000"/>
                </a:solidFill>
                <a:latin typeface="Trebuchet MS"/>
                <a:ea typeface="+mn-ea"/>
                <a:cs typeface="+mn-cs"/>
              </a:rPr>
              <a:t>Multi-Touch API and Controls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900" decel="100000" fill="hold"/>
                                        <p:tgtEl>
                                          <p:spTgt spid="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900" decel="100000" fill="hold"/>
                                        <p:tgtEl>
                                          <p:spTgt spid="3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1" presetID="37" presetClass="entr" presetSubtype="0" fill="hold" grpId="2"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900" decel="100000" fill="hold"/>
                                        <p:tgtEl>
                                          <p:spTgt spid="3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600"/>
                                        <p:tgtEl>
                                          <p:spTgt spid="32"/>
                                        </p:tgtEl>
                                      </p:cBhvr>
                                    </p:animEffect>
                                  </p:childTnLst>
                                </p:cTn>
                              </p:par>
                              <p:par>
                                <p:cTn id="55" presetID="2" presetClass="exit" presetSubtype="8" fill="hold" nodeType="withEffect">
                                  <p:stCondLst>
                                    <p:cond delay="0"/>
                                  </p:stCondLst>
                                  <p:childTnLst>
                                    <p:anim calcmode="lin" valueType="num">
                                      <p:cBhvr additive="base">
                                        <p:cTn id="56" dur="500"/>
                                        <p:tgtEl>
                                          <p:spTgt spid="30"/>
                                        </p:tgtEl>
                                        <p:attrNameLst>
                                          <p:attrName>ppt_x</p:attrName>
                                        </p:attrNameLst>
                                      </p:cBhvr>
                                      <p:tavLst>
                                        <p:tav tm="0">
                                          <p:val>
                                            <p:strVal val="ppt_x"/>
                                          </p:val>
                                        </p:tav>
                                        <p:tav tm="100000">
                                          <p:val>
                                            <p:strVal val="0-ppt_w/2"/>
                                          </p:val>
                                        </p:tav>
                                      </p:tavLst>
                                    </p:anim>
                                    <p:anim calcmode="lin" valueType="num">
                                      <p:cBhvr additive="base">
                                        <p:cTn id="57" dur="500"/>
                                        <p:tgtEl>
                                          <p:spTgt spid="30"/>
                                        </p:tgtEl>
                                        <p:attrNameLst>
                                          <p:attrName>ppt_y</p:attrName>
                                        </p:attrNameLst>
                                      </p:cBhvr>
                                      <p:tavLst>
                                        <p:tav tm="0">
                                          <p:val>
                                            <p:strVal val="ppt_y"/>
                                          </p:val>
                                        </p:tav>
                                        <p:tav tm="100000">
                                          <p:val>
                                            <p:strVal val="ppt_y"/>
                                          </p:val>
                                        </p:tav>
                                      </p:tavLst>
                                    </p:anim>
                                    <p:set>
                                      <p:cBhvr>
                                        <p:cTn id="58" dur="1" fill="hold">
                                          <p:stCondLst>
                                            <p:cond delay="499"/>
                                          </p:stCondLst>
                                        </p:cTn>
                                        <p:tgtEl>
                                          <p:spTgt spid="30"/>
                                        </p:tgtEl>
                                        <p:attrNameLst>
                                          <p:attrName>style.visibility</p:attrName>
                                        </p:attrNameLst>
                                      </p:cBhvr>
                                      <p:to>
                                        <p:strVal val="hidden"/>
                                      </p:to>
                                    </p:set>
                                  </p:childTnLst>
                                </p:cTn>
                              </p:par>
                              <p:par>
                                <p:cTn id="59" presetID="2" presetClass="entr" presetSubtype="2" fill="hold"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 calcmode="lin" valueType="num">
                                      <p:cBhvr additive="base">
                                        <p:cTn id="61"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600"/>
                            </p:stCondLst>
                            <p:childTnLst>
                              <p:par>
                                <p:cTn id="64" presetID="10" presetClass="exit" presetSubtype="0" fill="hold" nodeType="afterEffect">
                                  <p:stCondLst>
                                    <p:cond delay="0"/>
                                  </p:stCondLst>
                                  <p:childTnLst>
                                    <p:animEffect transition="out" filter="fade">
                                      <p:cBhvr>
                                        <p:cTn id="65" dur="600"/>
                                        <p:tgtEl>
                                          <p:spTgt spid="22"/>
                                        </p:tgtEl>
                                      </p:cBhvr>
                                    </p:animEffect>
                                    <p:set>
                                      <p:cBhvr>
                                        <p:cTn id="66" dur="1" fill="hold">
                                          <p:stCondLst>
                                            <p:cond delay="599"/>
                                          </p:stCondLst>
                                        </p:cTn>
                                        <p:tgtEl>
                                          <p:spTgt spid="22"/>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20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2000"/>
                                        <p:tgtEl>
                                          <p:spTgt spid="37"/>
                                        </p:tgtEl>
                                      </p:cBhvr>
                                    </p:animEffect>
                                  </p:childTnLst>
                                </p:cTn>
                              </p:par>
                              <p:par>
                                <p:cTn id="73" presetID="10" presetClass="exit" presetSubtype="0" fill="hold" grpId="0" nodeType="withEffect">
                                  <p:stCondLst>
                                    <p:cond delay="0"/>
                                  </p:stCondLst>
                                  <p:childTnLst>
                                    <p:animEffect transition="out" filter="fade">
                                      <p:cBhvr>
                                        <p:cTn id="74" dur="2000"/>
                                        <p:tgtEl>
                                          <p:spTgt spid="6"/>
                                        </p:tgtEl>
                                      </p:cBhvr>
                                    </p:animEffect>
                                    <p:set>
                                      <p:cBhvr>
                                        <p:cTn id="75" dur="1" fill="hold">
                                          <p:stCondLst>
                                            <p:cond delay="1999"/>
                                          </p:stCondLst>
                                        </p:cTn>
                                        <p:tgtEl>
                                          <p:spTgt spid="6"/>
                                        </p:tgtEl>
                                        <p:attrNameLst>
                                          <p:attrName>style.visibility</p:attrName>
                                        </p:attrNameLst>
                                      </p:cBhvr>
                                      <p:to>
                                        <p:strVal val="hidden"/>
                                      </p:to>
                                    </p:set>
                                  </p:childTnLst>
                                </p:cTn>
                              </p:par>
                              <p:par>
                                <p:cTn id="76" presetID="55" presetClass="exit" presetSubtype="0" fill="hold" grpId="0" nodeType="withEffect">
                                  <p:stCondLst>
                                    <p:cond delay="0"/>
                                  </p:stCondLst>
                                  <p:childTnLst>
                                    <p:anim calcmode="lin" valueType="num">
                                      <p:cBhvr>
                                        <p:cTn id="77" dur="1000"/>
                                        <p:tgtEl>
                                          <p:spTgt spid="36"/>
                                        </p:tgtEl>
                                        <p:attrNameLst>
                                          <p:attrName>ppt_w</p:attrName>
                                        </p:attrNameLst>
                                      </p:cBhvr>
                                      <p:tavLst>
                                        <p:tav tm="0">
                                          <p:val>
                                            <p:strVal val="ppt_w"/>
                                          </p:val>
                                        </p:tav>
                                        <p:tav tm="100000">
                                          <p:val>
                                            <p:strVal val="ppt_w*0.70"/>
                                          </p:val>
                                        </p:tav>
                                      </p:tavLst>
                                    </p:anim>
                                    <p:anim calcmode="lin" valueType="num">
                                      <p:cBhvr>
                                        <p:cTn id="78" dur="1000"/>
                                        <p:tgtEl>
                                          <p:spTgt spid="36"/>
                                        </p:tgtEl>
                                        <p:attrNameLst>
                                          <p:attrName>ppt_h</p:attrName>
                                        </p:attrNameLst>
                                      </p:cBhvr>
                                      <p:tavLst>
                                        <p:tav tm="0">
                                          <p:val>
                                            <p:strVal val="ppt_h"/>
                                          </p:val>
                                        </p:tav>
                                        <p:tav tm="100000">
                                          <p:val>
                                            <p:strVal val="ppt_h"/>
                                          </p:val>
                                        </p:tav>
                                      </p:tavLst>
                                    </p:anim>
                                    <p:animEffect transition="out" filter="fade">
                                      <p:cBhvr>
                                        <p:cTn id="79" dur="1000"/>
                                        <p:tgtEl>
                                          <p:spTgt spid="36"/>
                                        </p:tgtEl>
                                      </p:cBhvr>
                                    </p:animEffect>
                                    <p:set>
                                      <p:cBhvr>
                                        <p:cTn id="80" dur="1" fill="hold">
                                          <p:stCondLst>
                                            <p:cond delay="999"/>
                                          </p:stCondLst>
                                        </p:cTn>
                                        <p:tgtEl>
                                          <p:spTgt spid="36"/>
                                        </p:tgtEl>
                                        <p:attrNameLst>
                                          <p:attrName>style.visibility</p:attrName>
                                        </p:attrNameLst>
                                      </p:cBhvr>
                                      <p:to>
                                        <p:strVal val="hidden"/>
                                      </p:to>
                                    </p:set>
                                  </p:childTnLst>
                                </p:cTn>
                              </p:par>
                              <p:par>
                                <p:cTn id="81" presetID="35" presetClass="path" presetSubtype="0" accel="50000" decel="50000" fill="hold" grpId="1" nodeType="withEffect">
                                  <p:stCondLst>
                                    <p:cond delay="0"/>
                                  </p:stCondLst>
                                  <p:childTnLst>
                                    <p:animMotion origin="layout" path="M -8.33333E-7 1.83248E-6 L -0.03055 0.00069 " pathEditMode="relative" rAng="0" ptsTypes="AA">
                                      <p:cBhvr>
                                        <p:cTn id="82" dur="1000" fill="hold"/>
                                        <p:tgtEl>
                                          <p:spTgt spid="36"/>
                                        </p:tgtEl>
                                        <p:attrNameLst>
                                          <p:attrName>ppt_x</p:attrName>
                                          <p:attrName>ppt_y</p:attrName>
                                        </p:attrNameLst>
                                      </p:cBhvr>
                                      <p:rCtr x="-15" y="0"/>
                                    </p:animMotion>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14"/>
                                        </p:tgtEl>
                                      </p:cBhvr>
                                    </p:animEffect>
                                    <p:set>
                                      <p:cBhvr>
                                        <p:cTn id="87" dur="1" fill="hold">
                                          <p:stCondLst>
                                            <p:cond delay="999"/>
                                          </p:stCondLst>
                                        </p:cTn>
                                        <p:tgtEl>
                                          <p:spTgt spid="1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23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700"/>
                                        <p:tgtEl>
                                          <p:spTgt spid="16"/>
                                        </p:tgtEl>
                                      </p:cBhvr>
                                    </p:animEffect>
                                    <p:set>
                                      <p:cBhvr>
                                        <p:cTn id="95" dur="1" fill="hold">
                                          <p:stCondLst>
                                            <p:cond delay="699"/>
                                          </p:stCondLst>
                                        </p:cTn>
                                        <p:tgtEl>
                                          <p:spTgt spid="16"/>
                                        </p:tgtEl>
                                        <p:attrNameLst>
                                          <p:attrName>style.visibility</p:attrName>
                                        </p:attrNameLst>
                                      </p:cBhvr>
                                      <p:to>
                                        <p:strVal val="hidden"/>
                                      </p:to>
                                    </p:set>
                                  </p:childTnLst>
                                </p:cTn>
                              </p:par>
                              <p:par>
                                <p:cTn id="96" presetID="42" presetClass="path" presetSubtype="0" accel="50000" decel="50000" fill="hold" grpId="0" nodeType="withEffect">
                                  <p:stCondLst>
                                    <p:cond delay="700"/>
                                  </p:stCondLst>
                                  <p:childTnLst>
                                    <p:animMotion origin="layout" path="M 0 3.28552E-7 L -0.10781 0.20014 " pathEditMode="relative" rAng="0" ptsTypes="AA">
                                      <p:cBhvr>
                                        <p:cTn id="97" dur="600" fill="hold"/>
                                        <p:tgtEl>
                                          <p:spTgt spid="15"/>
                                        </p:tgtEl>
                                        <p:attrNameLst>
                                          <p:attrName>ppt_x</p:attrName>
                                          <p:attrName>ppt_y</p:attrName>
                                        </p:attrNameLst>
                                      </p:cBhvr>
                                      <p:rCtr x="-54" y="100"/>
                                    </p:animMotion>
                                  </p:childTnLst>
                                </p:cTn>
                              </p:par>
                              <p:par>
                                <p:cTn id="98" presetID="10" presetClass="exit" presetSubtype="0" fill="hold" grpId="0" nodeType="withEffect">
                                  <p:stCondLst>
                                    <p:cond delay="2200"/>
                                  </p:stCondLst>
                                  <p:childTnLst>
                                    <p:animEffect transition="out" filter="fade">
                                      <p:cBhvr>
                                        <p:cTn id="99" dur="2000"/>
                                        <p:tgtEl>
                                          <p:spTgt spid="14"/>
                                        </p:tgtEl>
                                      </p:cBhvr>
                                    </p:animEffect>
                                    <p:set>
                                      <p:cBhvr>
                                        <p:cTn id="100" dur="1" fill="hold">
                                          <p:stCondLst>
                                            <p:cond delay="1999"/>
                                          </p:stCondLst>
                                        </p:cTn>
                                        <p:tgtEl>
                                          <p:spTgt spid="14"/>
                                        </p:tgtEl>
                                        <p:attrNameLst>
                                          <p:attrName>style.visibility</p:attrName>
                                        </p:attrNameLst>
                                      </p:cBhvr>
                                      <p:to>
                                        <p:strVal val="hidden"/>
                                      </p:to>
                                    </p:set>
                                  </p:childTnLst>
                                </p:cTn>
                              </p:par>
                              <p:par>
                                <p:cTn id="101" presetID="10" presetClass="exit" presetSubtype="0" fill="hold" grpId="1" nodeType="withEffect">
                                  <p:stCondLst>
                                    <p:cond delay="900"/>
                                  </p:stCondLst>
                                  <p:childTnLst>
                                    <p:animEffect transition="out" filter="fade">
                                      <p:cBhvr>
                                        <p:cTn id="102" dur="900"/>
                                        <p:tgtEl>
                                          <p:spTgt spid="15"/>
                                        </p:tgtEl>
                                      </p:cBhvr>
                                    </p:animEffect>
                                    <p:set>
                                      <p:cBhvr>
                                        <p:cTn id="103" dur="1" fill="hold">
                                          <p:stCondLst>
                                            <p:cond delay="899"/>
                                          </p:stCondLst>
                                        </p:cTn>
                                        <p:tgtEl>
                                          <p:spTgt spid="15"/>
                                        </p:tgtEl>
                                        <p:attrNameLst>
                                          <p:attrName>style.visibility</p:attrName>
                                        </p:attrNameLst>
                                      </p:cBhvr>
                                      <p:to>
                                        <p:strVal val="hidden"/>
                                      </p:to>
                                    </p:set>
                                  </p:childTnLst>
                                </p:cTn>
                              </p:par>
                              <p:par>
                                <p:cTn id="104" presetID="5" presetClass="entr" presetSubtype="10" fill="hold" grpId="0" nodeType="withEffect">
                                  <p:stCondLst>
                                    <p:cond delay="900"/>
                                  </p:stCondLst>
                                  <p:childTnLst>
                                    <p:set>
                                      <p:cBhvr>
                                        <p:cTn id="105" dur="1" fill="hold">
                                          <p:stCondLst>
                                            <p:cond delay="0"/>
                                          </p:stCondLst>
                                        </p:cTn>
                                        <p:tgtEl>
                                          <p:spTgt spid="24"/>
                                        </p:tgtEl>
                                        <p:attrNameLst>
                                          <p:attrName>style.visibility</p:attrName>
                                        </p:attrNameLst>
                                      </p:cBhvr>
                                      <p:to>
                                        <p:strVal val="visible"/>
                                      </p:to>
                                    </p:set>
                                    <p:animEffect transition="in" filter="checkerboard(across)">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27" grpId="0" animBg="1"/>
      <p:bldP spid="36" grpId="0" animBg="1"/>
      <p:bldP spid="36" grpId="1" animBg="1"/>
      <p:bldP spid="36" grpId="2" animBg="1"/>
      <p:bldP spid="18" grpId="0" animBg="1"/>
      <p:bldP spid="33" grpId="0" animBg="1"/>
      <p:bldP spid="34" grpId="0" animBg="1"/>
      <p:bldP spid="15" grpId="0" animBg="1"/>
      <p:bldP spid="15" grpId="1" animBg="1"/>
      <p:bldP spid="14" grpId="0" animBg="1"/>
      <p:bldP spid="24"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 7 </a:t>
            </a:r>
            <a:r>
              <a:rPr lang="zh-CN" altLang="en-US" dirty="0" smtClean="0"/>
              <a:t>开发平台新特性</a:t>
            </a:r>
            <a:r>
              <a:rPr lang="en-US" altLang="zh-CN" dirty="0" smtClean="0"/>
              <a:t/>
            </a:r>
            <a:br>
              <a:rPr lang="en-US" altLang="zh-CN" dirty="0" smtClean="0"/>
            </a:br>
            <a:endParaRPr lang="zh-CN" altLang="en-US" dirty="0"/>
          </a:p>
        </p:txBody>
      </p:sp>
      <p:sp>
        <p:nvSpPr>
          <p:cNvPr id="5" name="文本占位符 4"/>
          <p:cNvSpPr>
            <a:spLocks noGrp="1"/>
          </p:cNvSpPr>
          <p:nvPr>
            <p:ph type="body" sz="quarter" idx="10"/>
          </p:nvPr>
        </p:nvSpPr>
        <p:spPr/>
        <p:txBody>
          <a:bodyPr/>
          <a:lstStyle/>
          <a:p>
            <a:r>
              <a:rPr lang="en-US" altLang="zh-CN" dirty="0" smtClean="0"/>
              <a:t>DEV330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285992"/>
            <a:ext cx="7681913" cy="1523495"/>
          </a:xfrm>
        </p:spPr>
        <p:txBody>
          <a:bodyPr/>
          <a:lstStyle/>
          <a:p>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Taskbar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任务栏</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4ColorHoverDelighter.wmv">
            <a:hlinkClick r:id="" action="ppaction://media"/>
          </p:cNvPr>
          <p:cNvPicPr>
            <a:picLocks noRot="1" noChangeAspect="1"/>
          </p:cNvPicPr>
          <p:nvPr>
            <a:videoFile r:link="rId1"/>
          </p:nvPr>
        </p:nvPicPr>
        <p:blipFill>
          <a:blip r:embed="rId4" cstate="print"/>
          <a:stretch>
            <a:fillRect/>
          </a:stretch>
        </p:blipFill>
        <p:spPr>
          <a:xfrm>
            <a:off x="3714744" y="3214686"/>
            <a:ext cx="4148665" cy="233362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9050"/>
            <a:ext cx="9163050" cy="6877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0"/>
            <a:ext cx="9156421"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pPr algn="l"/>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Taskbar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任务栏</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411552"/>
            <a:ext cx="8382000" cy="984885"/>
          </a:xfrm>
        </p:spPr>
        <p:txBody>
          <a:bodyPr/>
          <a:lstStyle/>
          <a:p>
            <a:pPr>
              <a:buFont typeface="Wingdings" pitchFamily="2" charset="2"/>
              <a:buChar char="l"/>
            </a:pPr>
            <a:r>
              <a:rPr lang="zh-CN" altLang="en-US" sz="2400" b="1" dirty="0" smtClean="0">
                <a:solidFill>
                  <a:schemeClr val="bg2"/>
                </a:solidFill>
                <a:latin typeface="Courier New" pitchFamily="49" charset="0"/>
                <a:cs typeface="Courier New" pitchFamily="49" charset="0"/>
              </a:rPr>
              <a:t>图标</a:t>
            </a:r>
            <a:endParaRPr lang="en-US" altLang="en-US" sz="2400" b="1" dirty="0" smtClean="0">
              <a:solidFill>
                <a:schemeClr val="bg2"/>
              </a:solidFill>
              <a:latin typeface="Courier New" pitchFamily="49" charset="0"/>
              <a:cs typeface="Courier New" pitchFamily="49" charset="0"/>
            </a:endParaRPr>
          </a:p>
          <a:p>
            <a:endParaRPr lang="en-US" dirty="0" smtClean="0"/>
          </a:p>
        </p:txBody>
      </p:sp>
      <p:pic>
        <p:nvPicPr>
          <p:cNvPr id="10" name="Picture 2"/>
          <p:cNvPicPr>
            <a:picLocks noChangeAspect="1" noChangeArrowheads="1"/>
          </p:cNvPicPr>
          <p:nvPr/>
        </p:nvPicPr>
        <p:blipFill>
          <a:blip r:embed="rId3" cstate="print"/>
          <a:srcRect/>
          <a:stretch>
            <a:fillRect/>
          </a:stretch>
        </p:blipFill>
        <p:spPr bwMode="auto">
          <a:xfrm>
            <a:off x="1214414" y="2285992"/>
            <a:ext cx="3733800" cy="499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spect="1" noChangeArrowheads="1"/>
          </p:cNvPicPr>
          <p:nvPr/>
        </p:nvPicPr>
        <p:blipFill>
          <a:blip r:embed="rId4" cstate="print"/>
          <a:srcRect/>
          <a:stretch>
            <a:fillRect/>
          </a:stretch>
        </p:blipFill>
        <p:spPr bwMode="auto">
          <a:xfrm>
            <a:off x="1214414" y="3402685"/>
            <a:ext cx="3853815"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5" cstate="print"/>
          <a:srcRect/>
          <a:stretch>
            <a:fillRect/>
          </a:stretch>
        </p:blipFill>
        <p:spPr bwMode="auto">
          <a:xfrm>
            <a:off x="1214414" y="4553491"/>
            <a:ext cx="3733800" cy="518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pPr algn="l"/>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Taskbar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任务栏</a:t>
            </a:r>
            <a:endPar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411552"/>
            <a:ext cx="8382000" cy="1526572"/>
          </a:xfrm>
        </p:spPr>
        <p:txBody>
          <a:bodyPr/>
          <a:lstStyle/>
          <a:p>
            <a:pPr>
              <a:buFont typeface="Wingdings" pitchFamily="2" charset="2"/>
              <a:buChar char="l"/>
            </a:pPr>
            <a:r>
              <a:rPr lang="en-US" altLang="en-US" sz="2400" b="1" dirty="0" smtClean="0">
                <a:solidFill>
                  <a:schemeClr val="bg2"/>
                </a:solidFill>
                <a:latin typeface="Courier New" pitchFamily="49" charset="0"/>
                <a:cs typeface="Courier New" pitchFamily="49" charset="0"/>
              </a:rPr>
              <a:t>Jump list</a:t>
            </a:r>
            <a:r>
              <a:rPr lang="zh-CN" altLang="en-US" sz="2400" b="1" dirty="0" smtClean="0">
                <a:solidFill>
                  <a:schemeClr val="bg2"/>
                </a:solidFill>
                <a:latin typeface="Courier New" pitchFamily="49" charset="0"/>
                <a:cs typeface="Courier New" pitchFamily="49" charset="0"/>
              </a:rPr>
              <a:t>跳转列表</a:t>
            </a:r>
            <a:endParaRPr lang="en-US" altLang="en-US" sz="2400" b="1" dirty="0" smtClean="0">
              <a:solidFill>
                <a:schemeClr val="bg2"/>
              </a:solidFill>
              <a:latin typeface="Courier New" pitchFamily="49" charset="0"/>
              <a:cs typeface="Courier New" pitchFamily="49" charset="0"/>
            </a:endParaRPr>
          </a:p>
          <a:p>
            <a:endParaRPr lang="en-US" dirty="0" smtClean="0"/>
          </a:p>
          <a:p>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792480" y="1981201"/>
            <a:ext cx="3660189" cy="4267200"/>
          </a:xfrm>
          <a:prstGeom prst="rect">
            <a:avLst/>
          </a:prstGeom>
          <a:ln>
            <a:noFill/>
          </a:ln>
          <a:effectLst>
            <a:softEdge rad="112500"/>
          </a:effectLst>
        </p:spPr>
      </p:pic>
      <p:pic>
        <p:nvPicPr>
          <p:cNvPr id="7" name="Picture 3"/>
          <p:cNvPicPr>
            <a:picLocks noChangeAspect="1" noChangeArrowheads="1"/>
          </p:cNvPicPr>
          <p:nvPr/>
        </p:nvPicPr>
        <p:blipFill>
          <a:blip r:embed="rId4" cstate="print"/>
          <a:srcRect/>
          <a:stretch>
            <a:fillRect/>
          </a:stretch>
        </p:blipFill>
        <p:spPr bwMode="auto">
          <a:xfrm>
            <a:off x="4726305" y="1341120"/>
            <a:ext cx="2466975" cy="492442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pPr algn="l"/>
            <a:r>
              <a:rPr lang="zh-CN"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Taskbar</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任务栏</a:t>
            </a:r>
            <a:endParaRPr lang="en-US" dirty="0"/>
          </a:p>
        </p:txBody>
      </p:sp>
      <p:sp>
        <p:nvSpPr>
          <p:cNvPr id="6" name="Text Placeholder 5"/>
          <p:cNvSpPr>
            <a:spLocks noGrp="1"/>
          </p:cNvSpPr>
          <p:nvPr>
            <p:ph type="body" sz="quarter" idx="10"/>
          </p:nvPr>
        </p:nvSpPr>
        <p:spPr>
          <a:xfrm>
            <a:off x="381000" y="1411552"/>
            <a:ext cx="8382000" cy="984885"/>
          </a:xfrm>
        </p:spPr>
        <p:txBody>
          <a:bodyPr/>
          <a:lstStyle/>
          <a:p>
            <a:pPr>
              <a:buFont typeface="Wingdings" pitchFamily="2" charset="2"/>
              <a:buChar char="l"/>
            </a:pPr>
            <a:r>
              <a:rPr lang="zh-CN" altLang="en-US" sz="2400" b="1" dirty="0" smtClean="0">
                <a:solidFill>
                  <a:schemeClr val="bg2"/>
                </a:solidFill>
                <a:latin typeface="Courier New" pitchFamily="49" charset="0"/>
                <a:cs typeface="Courier New" pitchFamily="49" charset="0"/>
              </a:rPr>
              <a:t>缩略图</a:t>
            </a:r>
            <a:r>
              <a:rPr lang="en-US" altLang="zh-CN" sz="2400" b="1" dirty="0" smtClean="0">
                <a:solidFill>
                  <a:schemeClr val="bg2"/>
                </a:solidFill>
                <a:latin typeface="Courier New" pitchFamily="49" charset="0"/>
                <a:cs typeface="Courier New" pitchFamily="49" charset="0"/>
              </a:rPr>
              <a:t>-</a:t>
            </a:r>
            <a:r>
              <a:rPr lang="zh-CN" altLang="en-US" sz="2400" b="1" dirty="0" smtClean="0">
                <a:solidFill>
                  <a:schemeClr val="bg2"/>
                </a:solidFill>
                <a:latin typeface="Courier New" pitchFamily="49" charset="0"/>
                <a:cs typeface="Courier New" pitchFamily="49" charset="0"/>
              </a:rPr>
              <a:t>远程控制</a:t>
            </a:r>
            <a:endParaRPr lang="en-US" altLang="en-US" sz="2400" b="1" dirty="0" smtClean="0">
              <a:solidFill>
                <a:schemeClr val="bg2"/>
              </a:solidFill>
              <a:latin typeface="Courier New" pitchFamily="49" charset="0"/>
              <a:cs typeface="Courier New" pitchFamily="49" charset="0"/>
            </a:endParaRPr>
          </a:p>
          <a:p>
            <a:endParaRPr lang="en-US" dirty="0" smtClean="0"/>
          </a:p>
        </p:txBody>
      </p:sp>
      <p:pic>
        <p:nvPicPr>
          <p:cNvPr id="8" name="Picture 2"/>
          <p:cNvPicPr>
            <a:picLocks noChangeAspect="1" noChangeArrowheads="1"/>
          </p:cNvPicPr>
          <p:nvPr/>
        </p:nvPicPr>
        <p:blipFill>
          <a:blip r:embed="rId3" cstate="print"/>
          <a:srcRect/>
          <a:stretch>
            <a:fillRect/>
          </a:stretch>
        </p:blipFill>
        <p:spPr bwMode="auto">
          <a:xfrm>
            <a:off x="762000" y="2162175"/>
            <a:ext cx="4595813" cy="395626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pPr algn="l"/>
            <a:r>
              <a:rPr lang="zh-CN"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Taskbar</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任务栏</a:t>
            </a:r>
            <a:endPar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285860"/>
            <a:ext cx="8382000" cy="443198"/>
          </a:xfrm>
        </p:spPr>
        <p:txBody>
          <a:bodyPr/>
          <a:lstStyle/>
          <a:p>
            <a:pPr>
              <a:buFont typeface="Wingdings" pitchFamily="2" charset="2"/>
              <a:buChar char="l"/>
            </a:pPr>
            <a:r>
              <a:rPr lang="zh-CN" altLang="en-US" sz="2400" b="1" dirty="0" smtClean="0">
                <a:solidFill>
                  <a:schemeClr val="bg2"/>
                </a:solidFill>
                <a:latin typeface="Courier New" pitchFamily="49" charset="0"/>
                <a:cs typeface="Courier New" pitchFamily="49" charset="0"/>
              </a:rPr>
              <a:t>进度条</a:t>
            </a:r>
            <a:endParaRPr lang="en-US" altLang="zh-CN" sz="2400" b="1" dirty="0" smtClean="0">
              <a:solidFill>
                <a:schemeClr val="bg2"/>
              </a:solidFill>
              <a:latin typeface="Courier New" pitchFamily="49" charset="0"/>
              <a:cs typeface="Courier New" pitchFamily="49" charset="0"/>
            </a:endParaRPr>
          </a:p>
        </p:txBody>
      </p:sp>
      <p:pic>
        <p:nvPicPr>
          <p:cNvPr id="9" name="Picture 2"/>
          <p:cNvPicPr>
            <a:picLocks noChangeAspect="1" noChangeArrowheads="1"/>
          </p:cNvPicPr>
          <p:nvPr/>
        </p:nvPicPr>
        <p:blipFill>
          <a:blip r:embed="rId3" cstate="print"/>
          <a:srcRect/>
          <a:stretch>
            <a:fillRect/>
          </a:stretch>
        </p:blipFill>
        <p:spPr bwMode="auto">
          <a:xfrm>
            <a:off x="879673" y="2146011"/>
            <a:ext cx="5246807" cy="1100137"/>
          </a:xfrm>
          <a:prstGeom prst="rect">
            <a:avLst/>
          </a:prstGeom>
          <a:noFill/>
          <a:ln w="9525">
            <a:noFill/>
            <a:miter lim="800000"/>
            <a:headEnd/>
            <a:tailEnd/>
          </a:ln>
          <a:effectLst/>
        </p:spPr>
      </p:pic>
      <p:sp>
        <p:nvSpPr>
          <p:cNvPr id="10" name="Rounded Rectangle 9"/>
          <p:cNvSpPr/>
          <p:nvPr/>
        </p:nvSpPr>
        <p:spPr bwMode="auto">
          <a:xfrm>
            <a:off x="2362200" y="1874548"/>
            <a:ext cx="1905000" cy="1600200"/>
          </a:xfrm>
          <a:prstGeom prst="roundRect">
            <a:avLst/>
          </a:prstGeom>
          <a:gradFill>
            <a:gsLst>
              <a:gs pos="0">
                <a:schemeClr val="accent3">
                  <a:shade val="15000"/>
                  <a:satMod val="180000"/>
                  <a:alpha val="20000"/>
                </a:schemeClr>
              </a:gs>
              <a:gs pos="50000">
                <a:schemeClr val="accent3">
                  <a:shade val="45000"/>
                  <a:satMod val="170000"/>
                  <a:alpha val="17000"/>
                </a:schemeClr>
              </a:gs>
              <a:gs pos="70000">
                <a:schemeClr val="accent3">
                  <a:tint val="99000"/>
                  <a:shade val="65000"/>
                  <a:satMod val="155000"/>
                  <a:alpha val="20000"/>
                </a:schemeClr>
              </a:gs>
              <a:gs pos="100000">
                <a:schemeClr val="accent3">
                  <a:tint val="95500"/>
                  <a:shade val="100000"/>
                  <a:satMod val="155000"/>
                  <a:alpha val="20000"/>
                </a:schemeClr>
              </a:gs>
            </a:gsLst>
          </a:gradFill>
          <a:ln w="57150">
            <a:solidFill>
              <a:schemeClr val="accent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7" name="Picture 4"/>
          <p:cNvPicPr>
            <a:picLocks noChangeAspect="1" noChangeArrowheads="1"/>
          </p:cNvPicPr>
          <p:nvPr/>
        </p:nvPicPr>
        <p:blipFill>
          <a:blip r:embed="rId4" cstate="print"/>
          <a:srcRect/>
          <a:stretch>
            <a:fillRect/>
          </a:stretch>
        </p:blipFill>
        <p:spPr bwMode="auto">
          <a:xfrm>
            <a:off x="714348" y="4286256"/>
            <a:ext cx="5329246" cy="1768590"/>
          </a:xfrm>
          <a:prstGeom prst="rect">
            <a:avLst/>
          </a:prstGeom>
          <a:ln>
            <a:noFill/>
          </a:ln>
          <a:effectLst>
            <a:softEdge rad="112500"/>
          </a:effectLst>
        </p:spPr>
      </p:pic>
      <p:sp>
        <p:nvSpPr>
          <p:cNvPr id="11" name="Text Placeholder 5"/>
          <p:cNvSpPr txBox="1">
            <a:spLocks/>
          </p:cNvSpPr>
          <p:nvPr/>
        </p:nvSpPr>
        <p:spPr>
          <a:xfrm>
            <a:off x="396914" y="3628744"/>
            <a:ext cx="8382000" cy="341055"/>
          </a:xfrm>
          <a:prstGeom prst="rect">
            <a:avLst/>
          </a:prstGeom>
        </p:spPr>
        <p:txBody>
          <a:bodyPr vert="horz" lIns="0" tIns="0" rIns="0" bIns="0" rtlCol="0">
            <a:spAutoFit/>
          </a:bodyPr>
          <a:lstStyle/>
          <a:p>
            <a:pPr marL="342900" marR="0" lvl="0" indent="-342900" fontAlgn="auto">
              <a:lnSpc>
                <a:spcPct val="90000"/>
              </a:lnSpc>
              <a:spcBef>
                <a:spcPct val="20000"/>
              </a:spcBef>
              <a:spcAft>
                <a:spcPts val="0"/>
              </a:spcAft>
              <a:buClrTx/>
              <a:buSzTx/>
              <a:buFont typeface="Wingdings" pitchFamily="2" charset="2"/>
              <a:buChar char="l"/>
              <a:tabLst/>
              <a:defRPr/>
            </a:pPr>
            <a:r>
              <a:rPr lang="zh-CN" altLang="en-US" sz="2400" b="1" dirty="0" smtClean="0">
                <a:solidFill>
                  <a:schemeClr val="bg2"/>
                </a:solidFill>
                <a:latin typeface="Courier New" pitchFamily="49" charset="0"/>
                <a:cs typeface="Courier New" pitchFamily="49" charset="0"/>
              </a:rPr>
              <a:t>实时缩略图</a:t>
            </a:r>
            <a:endParaRPr lang="en-US" altLang="en-US" sz="2400" b="1" dirty="0" smtClean="0">
              <a:solidFill>
                <a:schemeClr val="bg2"/>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a:off x="1550157" y="2254217"/>
            <a:ext cx="6989180" cy="3077804"/>
            <a:chOff x="3289020" y="2675965"/>
            <a:chExt cx="6229350" cy="2743200"/>
          </a:xfrm>
        </p:grpSpPr>
        <p:pic>
          <p:nvPicPr>
            <p:cNvPr id="74" name="Picture 13" descr="C:\Program Files\Microsoft Resource DVD Artwork\DVD_ART\Artwork_Imagery\Shapes and Graphics\Internet Cloud\cloud 2.png"/>
            <p:cNvPicPr>
              <a:picLocks noChangeAspect="1" noChangeArrowheads="1"/>
            </p:cNvPicPr>
            <p:nvPr/>
          </p:nvPicPr>
          <p:blipFill>
            <a:blip r:embed="rId3" cstate="print"/>
            <a:srcRect/>
            <a:stretch>
              <a:fillRect/>
            </a:stretch>
          </p:blipFill>
          <p:spPr bwMode="auto">
            <a:xfrm>
              <a:off x="3316473" y="2675965"/>
              <a:ext cx="5448300" cy="2743200"/>
            </a:xfrm>
            <a:prstGeom prst="rect">
              <a:avLst/>
            </a:prstGeom>
            <a:noFill/>
          </p:spPr>
        </p:pic>
        <p:pic>
          <p:nvPicPr>
            <p:cNvPr id="78" name="Picture 14" descr="C:\Program Files\Microsoft Resource DVD Artwork\DVD_ART\Artwork_Imagery\Shapes and Graphics\Internet Cloud\cloud 3.png"/>
            <p:cNvPicPr>
              <a:picLocks noChangeAspect="1" noChangeArrowheads="1"/>
            </p:cNvPicPr>
            <p:nvPr/>
          </p:nvPicPr>
          <p:blipFill>
            <a:blip r:embed="rId4" cstate="print"/>
            <a:srcRect/>
            <a:stretch>
              <a:fillRect/>
            </a:stretch>
          </p:blipFill>
          <p:spPr bwMode="auto">
            <a:xfrm>
              <a:off x="3289020" y="2737597"/>
              <a:ext cx="6229350" cy="2324100"/>
            </a:xfrm>
            <a:prstGeom prst="rect">
              <a:avLst/>
            </a:prstGeom>
            <a:noFill/>
          </p:spPr>
        </p:pic>
      </p:grpSp>
      <p:sp>
        <p:nvSpPr>
          <p:cNvPr id="2071" name="Freeform 23"/>
          <p:cNvSpPr>
            <a:spLocks/>
          </p:cNvSpPr>
          <p:nvPr/>
        </p:nvSpPr>
        <p:spPr bwMode="auto">
          <a:xfrm>
            <a:off x="1080659" y="2161312"/>
            <a:ext cx="7476070" cy="3689711"/>
          </a:xfrm>
          <a:custGeom>
            <a:avLst/>
            <a:gdLst/>
            <a:ahLst/>
            <a:cxnLst>
              <a:cxn ang="0">
                <a:pos x="2876" y="57"/>
              </a:cxn>
              <a:cxn ang="0">
                <a:pos x="3472" y="0"/>
              </a:cxn>
              <a:cxn ang="0">
                <a:pos x="3065" y="105"/>
              </a:cxn>
              <a:cxn ang="0">
                <a:pos x="3160" y="209"/>
              </a:cxn>
              <a:cxn ang="0">
                <a:pos x="4002" y="133"/>
              </a:cxn>
              <a:cxn ang="0">
                <a:pos x="3254" y="303"/>
              </a:cxn>
              <a:cxn ang="0">
                <a:pos x="3510" y="455"/>
              </a:cxn>
              <a:cxn ang="0">
                <a:pos x="4361" y="464"/>
              </a:cxn>
              <a:cxn ang="0">
                <a:pos x="3566" y="502"/>
              </a:cxn>
              <a:cxn ang="0">
                <a:pos x="3746" y="701"/>
              </a:cxn>
              <a:cxn ang="0">
                <a:pos x="4938" y="862"/>
              </a:cxn>
              <a:cxn ang="0">
                <a:pos x="3803" y="805"/>
              </a:cxn>
              <a:cxn ang="0">
                <a:pos x="3860" y="995"/>
              </a:cxn>
              <a:cxn ang="0">
                <a:pos x="5260" y="1289"/>
              </a:cxn>
              <a:cxn ang="0">
                <a:pos x="3869" y="1061"/>
              </a:cxn>
              <a:cxn ang="0">
                <a:pos x="3822" y="1194"/>
              </a:cxn>
              <a:cxn ang="0">
                <a:pos x="5033" y="1819"/>
              </a:cxn>
              <a:cxn ang="0">
                <a:pos x="3784" y="1279"/>
              </a:cxn>
              <a:cxn ang="0">
                <a:pos x="3737" y="1345"/>
              </a:cxn>
              <a:cxn ang="0">
                <a:pos x="4427" y="2340"/>
              </a:cxn>
              <a:cxn ang="0">
                <a:pos x="3689" y="1383"/>
              </a:cxn>
              <a:cxn ang="0">
                <a:pos x="3576" y="1469"/>
              </a:cxn>
              <a:cxn ang="0">
                <a:pos x="3765" y="2397"/>
              </a:cxn>
              <a:cxn ang="0">
                <a:pos x="3510" y="1497"/>
              </a:cxn>
              <a:cxn ang="0">
                <a:pos x="3339" y="1573"/>
              </a:cxn>
              <a:cxn ang="0">
                <a:pos x="3358" y="2510"/>
              </a:cxn>
              <a:cxn ang="0">
                <a:pos x="3254" y="1630"/>
              </a:cxn>
              <a:cxn ang="0">
                <a:pos x="2951" y="1724"/>
              </a:cxn>
              <a:cxn ang="0">
                <a:pos x="2838" y="2596"/>
              </a:cxn>
              <a:cxn ang="0">
                <a:pos x="2876" y="1734"/>
              </a:cxn>
              <a:cxn ang="0">
                <a:pos x="2630" y="1753"/>
              </a:cxn>
              <a:cxn ang="0">
                <a:pos x="2242" y="2463"/>
              </a:cxn>
              <a:cxn ang="0">
                <a:pos x="2564" y="1762"/>
              </a:cxn>
              <a:cxn ang="0">
                <a:pos x="2251" y="1800"/>
              </a:cxn>
              <a:cxn ang="0">
                <a:pos x="1769" y="2387"/>
              </a:cxn>
              <a:cxn ang="0">
                <a:pos x="2185" y="1772"/>
              </a:cxn>
              <a:cxn ang="0">
                <a:pos x="1797" y="1724"/>
              </a:cxn>
              <a:cxn ang="0">
                <a:pos x="1116" y="2207"/>
              </a:cxn>
              <a:cxn ang="0">
                <a:pos x="1759" y="1705"/>
              </a:cxn>
              <a:cxn ang="0">
                <a:pos x="1353" y="1715"/>
              </a:cxn>
              <a:cxn ang="0">
                <a:pos x="615" y="1866"/>
              </a:cxn>
              <a:cxn ang="0">
                <a:pos x="1305" y="1677"/>
              </a:cxn>
              <a:cxn ang="0">
                <a:pos x="889" y="1544"/>
              </a:cxn>
              <a:cxn ang="0">
                <a:pos x="0" y="1497"/>
              </a:cxn>
              <a:cxn ang="0">
                <a:pos x="851" y="1487"/>
              </a:cxn>
              <a:cxn ang="0">
                <a:pos x="993" y="1487"/>
              </a:cxn>
              <a:cxn ang="0">
                <a:pos x="1504" y="1648"/>
              </a:cxn>
              <a:cxn ang="0">
                <a:pos x="1968" y="1696"/>
              </a:cxn>
              <a:cxn ang="0">
                <a:pos x="2355" y="1724"/>
              </a:cxn>
              <a:cxn ang="0">
                <a:pos x="2781" y="1667"/>
              </a:cxn>
              <a:cxn ang="0">
                <a:pos x="3122" y="1639"/>
              </a:cxn>
              <a:cxn ang="0">
                <a:pos x="3406" y="1497"/>
              </a:cxn>
              <a:cxn ang="0">
                <a:pos x="3623" y="1374"/>
              </a:cxn>
              <a:cxn ang="0">
                <a:pos x="3793" y="1118"/>
              </a:cxn>
              <a:cxn ang="0">
                <a:pos x="3775" y="891"/>
              </a:cxn>
              <a:cxn ang="0">
                <a:pos x="3661" y="692"/>
              </a:cxn>
              <a:cxn ang="0">
                <a:pos x="3472" y="512"/>
              </a:cxn>
              <a:cxn ang="0">
                <a:pos x="3018" y="142"/>
              </a:cxn>
              <a:cxn ang="0">
                <a:pos x="2876" y="57"/>
              </a:cxn>
            </a:cxnLst>
            <a:rect l="0" t="0" r="r" b="b"/>
            <a:pathLst>
              <a:path w="5260" h="2596">
                <a:moveTo>
                  <a:pt x="2876" y="57"/>
                </a:moveTo>
                <a:lnTo>
                  <a:pt x="3472" y="0"/>
                </a:lnTo>
                <a:lnTo>
                  <a:pt x="3065" y="105"/>
                </a:lnTo>
                <a:lnTo>
                  <a:pt x="3160" y="209"/>
                </a:lnTo>
                <a:lnTo>
                  <a:pt x="4002" y="133"/>
                </a:lnTo>
                <a:lnTo>
                  <a:pt x="3254" y="303"/>
                </a:lnTo>
                <a:lnTo>
                  <a:pt x="3510" y="455"/>
                </a:lnTo>
                <a:lnTo>
                  <a:pt x="4361" y="464"/>
                </a:lnTo>
                <a:lnTo>
                  <a:pt x="3566" y="502"/>
                </a:lnTo>
                <a:lnTo>
                  <a:pt x="3746" y="701"/>
                </a:lnTo>
                <a:lnTo>
                  <a:pt x="4938" y="862"/>
                </a:lnTo>
                <a:lnTo>
                  <a:pt x="3803" y="805"/>
                </a:lnTo>
                <a:lnTo>
                  <a:pt x="3860" y="995"/>
                </a:lnTo>
                <a:lnTo>
                  <a:pt x="5260" y="1289"/>
                </a:lnTo>
                <a:lnTo>
                  <a:pt x="3869" y="1061"/>
                </a:lnTo>
                <a:lnTo>
                  <a:pt x="3822" y="1194"/>
                </a:lnTo>
                <a:lnTo>
                  <a:pt x="5033" y="1819"/>
                </a:lnTo>
                <a:lnTo>
                  <a:pt x="3784" y="1279"/>
                </a:lnTo>
                <a:lnTo>
                  <a:pt x="3737" y="1345"/>
                </a:lnTo>
                <a:lnTo>
                  <a:pt x="4427" y="2340"/>
                </a:lnTo>
                <a:lnTo>
                  <a:pt x="3689" y="1383"/>
                </a:lnTo>
                <a:lnTo>
                  <a:pt x="3576" y="1469"/>
                </a:lnTo>
                <a:lnTo>
                  <a:pt x="3765" y="2397"/>
                </a:lnTo>
                <a:lnTo>
                  <a:pt x="3510" y="1497"/>
                </a:lnTo>
                <a:lnTo>
                  <a:pt x="3339" y="1573"/>
                </a:lnTo>
                <a:lnTo>
                  <a:pt x="3358" y="2510"/>
                </a:lnTo>
                <a:lnTo>
                  <a:pt x="3254" y="1630"/>
                </a:lnTo>
                <a:lnTo>
                  <a:pt x="2951" y="1724"/>
                </a:lnTo>
                <a:lnTo>
                  <a:pt x="2838" y="2596"/>
                </a:lnTo>
                <a:lnTo>
                  <a:pt x="2876" y="1734"/>
                </a:lnTo>
                <a:lnTo>
                  <a:pt x="2630" y="1753"/>
                </a:lnTo>
                <a:lnTo>
                  <a:pt x="2242" y="2463"/>
                </a:lnTo>
                <a:lnTo>
                  <a:pt x="2564" y="1762"/>
                </a:lnTo>
                <a:lnTo>
                  <a:pt x="2251" y="1800"/>
                </a:lnTo>
                <a:lnTo>
                  <a:pt x="1769" y="2387"/>
                </a:lnTo>
                <a:lnTo>
                  <a:pt x="2185" y="1772"/>
                </a:lnTo>
                <a:lnTo>
                  <a:pt x="1797" y="1724"/>
                </a:lnTo>
                <a:lnTo>
                  <a:pt x="1116" y="2207"/>
                </a:lnTo>
                <a:lnTo>
                  <a:pt x="1759" y="1705"/>
                </a:lnTo>
                <a:lnTo>
                  <a:pt x="1353" y="1715"/>
                </a:lnTo>
                <a:lnTo>
                  <a:pt x="615" y="1866"/>
                </a:lnTo>
                <a:lnTo>
                  <a:pt x="1305" y="1677"/>
                </a:lnTo>
                <a:lnTo>
                  <a:pt x="889" y="1544"/>
                </a:lnTo>
                <a:lnTo>
                  <a:pt x="0" y="1497"/>
                </a:lnTo>
                <a:lnTo>
                  <a:pt x="851" y="1487"/>
                </a:lnTo>
                <a:lnTo>
                  <a:pt x="993" y="1487"/>
                </a:lnTo>
                <a:lnTo>
                  <a:pt x="1504" y="1648"/>
                </a:lnTo>
                <a:lnTo>
                  <a:pt x="1968" y="1696"/>
                </a:lnTo>
                <a:lnTo>
                  <a:pt x="2355" y="1724"/>
                </a:lnTo>
                <a:lnTo>
                  <a:pt x="2781" y="1667"/>
                </a:lnTo>
                <a:lnTo>
                  <a:pt x="3122" y="1639"/>
                </a:lnTo>
                <a:lnTo>
                  <a:pt x="3406" y="1497"/>
                </a:lnTo>
                <a:lnTo>
                  <a:pt x="3623" y="1374"/>
                </a:lnTo>
                <a:lnTo>
                  <a:pt x="3793" y="1118"/>
                </a:lnTo>
                <a:lnTo>
                  <a:pt x="3775" y="891"/>
                </a:lnTo>
                <a:lnTo>
                  <a:pt x="3661" y="692"/>
                </a:lnTo>
                <a:lnTo>
                  <a:pt x="3472" y="512"/>
                </a:lnTo>
                <a:lnTo>
                  <a:pt x="3018" y="142"/>
                </a:lnTo>
                <a:lnTo>
                  <a:pt x="2876" y="57"/>
                </a:lnTo>
                <a:close/>
              </a:path>
            </a:pathLst>
          </a:custGeom>
          <a:gradFill flip="none" rotWithShape="1">
            <a:gsLst>
              <a:gs pos="0">
                <a:schemeClr val="accent1"/>
              </a:gs>
              <a:gs pos="50000">
                <a:schemeClr val="bg1">
                  <a:alpha val="44000"/>
                </a:schemeClr>
              </a:gs>
            </a:gsLst>
            <a:lin ang="2700000" scaled="1"/>
            <a:tileRect/>
          </a:gradFill>
          <a:ln w="9525">
            <a:noFill/>
            <a:round/>
            <a:headEnd/>
            <a:tailEnd/>
          </a:ln>
          <a:effectLst>
            <a:outerShdw blurRad="50800" dist="101600" dir="5400000" algn="ctr" rotWithShape="0">
              <a:srgbClr val="000000">
                <a:alpha val="74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1807524" y="1740354"/>
            <a:ext cx="4295775" cy="2330450"/>
          </a:xfrm>
          <a:custGeom>
            <a:avLst/>
            <a:gdLst/>
            <a:ahLst/>
            <a:cxnLst>
              <a:cxn ang="0">
                <a:pos x="142" y="161"/>
              </a:cxn>
              <a:cxn ang="0">
                <a:pos x="1637" y="0"/>
              </a:cxn>
              <a:cxn ang="0">
                <a:pos x="426" y="208"/>
              </a:cxn>
              <a:cxn ang="0">
                <a:pos x="2412" y="275"/>
              </a:cxn>
              <a:cxn ang="0">
                <a:pos x="445" y="275"/>
              </a:cxn>
              <a:cxn ang="0">
                <a:pos x="2706" y="871"/>
              </a:cxn>
              <a:cxn ang="0">
                <a:pos x="482" y="350"/>
              </a:cxn>
              <a:cxn ang="0">
                <a:pos x="2270" y="1260"/>
              </a:cxn>
              <a:cxn ang="0">
                <a:pos x="501" y="426"/>
              </a:cxn>
              <a:cxn ang="0">
                <a:pos x="1627" y="1468"/>
              </a:cxn>
              <a:cxn ang="0">
                <a:pos x="492" y="502"/>
              </a:cxn>
              <a:cxn ang="0">
                <a:pos x="908" y="1449"/>
              </a:cxn>
              <a:cxn ang="0">
                <a:pos x="359" y="483"/>
              </a:cxn>
              <a:cxn ang="0">
                <a:pos x="397" y="1345"/>
              </a:cxn>
              <a:cxn ang="0">
                <a:pos x="236" y="426"/>
              </a:cxn>
              <a:cxn ang="0">
                <a:pos x="0" y="767"/>
              </a:cxn>
              <a:cxn ang="0">
                <a:pos x="113" y="379"/>
              </a:cxn>
              <a:cxn ang="0">
                <a:pos x="142" y="161"/>
              </a:cxn>
            </a:cxnLst>
            <a:rect l="0" t="0" r="r" b="b"/>
            <a:pathLst>
              <a:path w="2706" h="1468">
                <a:moveTo>
                  <a:pt x="142" y="161"/>
                </a:moveTo>
                <a:lnTo>
                  <a:pt x="1637" y="0"/>
                </a:lnTo>
                <a:lnTo>
                  <a:pt x="426" y="208"/>
                </a:lnTo>
                <a:lnTo>
                  <a:pt x="2412" y="275"/>
                </a:lnTo>
                <a:lnTo>
                  <a:pt x="445" y="275"/>
                </a:lnTo>
                <a:lnTo>
                  <a:pt x="2706" y="871"/>
                </a:lnTo>
                <a:lnTo>
                  <a:pt x="482" y="350"/>
                </a:lnTo>
                <a:lnTo>
                  <a:pt x="2270" y="1260"/>
                </a:lnTo>
                <a:lnTo>
                  <a:pt x="501" y="426"/>
                </a:lnTo>
                <a:lnTo>
                  <a:pt x="1627" y="1468"/>
                </a:lnTo>
                <a:lnTo>
                  <a:pt x="492" y="502"/>
                </a:lnTo>
                <a:lnTo>
                  <a:pt x="908" y="1449"/>
                </a:lnTo>
                <a:lnTo>
                  <a:pt x="359" y="483"/>
                </a:lnTo>
                <a:lnTo>
                  <a:pt x="397" y="1345"/>
                </a:lnTo>
                <a:lnTo>
                  <a:pt x="236" y="426"/>
                </a:lnTo>
                <a:lnTo>
                  <a:pt x="0" y="767"/>
                </a:lnTo>
                <a:lnTo>
                  <a:pt x="113" y="379"/>
                </a:lnTo>
                <a:lnTo>
                  <a:pt x="142" y="161"/>
                </a:lnTo>
                <a:close/>
              </a:path>
            </a:pathLst>
          </a:custGeom>
          <a:gradFill flip="none" rotWithShape="1">
            <a:gsLst>
              <a:gs pos="0">
                <a:schemeClr val="accent1"/>
              </a:gs>
              <a:gs pos="50000">
                <a:schemeClr val="bg1">
                  <a:alpha val="34000"/>
                </a:schemeClr>
              </a:gs>
              <a:gs pos="100000">
                <a:schemeClr val="accent1"/>
              </a:gs>
            </a:gsLst>
            <a:lin ang="13800000" scaled="0"/>
            <a:tileRect/>
          </a:gradFill>
          <a:ln w="9525">
            <a:noFill/>
            <a:round/>
            <a:headEnd/>
            <a:tailEnd/>
          </a:ln>
          <a:effectLst>
            <a:outerShdw blurRad="50800" dist="101600" dir="5400000" algn="ctr" rotWithShape="0">
              <a:srgbClr val="000000">
                <a:alpha val="74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130175" y="-488950"/>
            <a:ext cx="9404350" cy="7839075"/>
          </a:xfrm>
          <a:custGeom>
            <a:avLst/>
            <a:gdLst/>
            <a:ahLst/>
            <a:cxnLst>
              <a:cxn ang="0">
                <a:pos x="1640" y="252"/>
              </a:cxn>
              <a:cxn ang="0">
                <a:pos x="189" y="625"/>
              </a:cxn>
              <a:cxn ang="0">
                <a:pos x="957" y="1912"/>
              </a:cxn>
              <a:cxn ang="0">
                <a:pos x="2408" y="1539"/>
              </a:cxn>
              <a:cxn ang="0">
                <a:pos x="1640" y="252"/>
              </a:cxn>
              <a:cxn ang="0">
                <a:pos x="2206" y="1426"/>
              </a:cxn>
              <a:cxn ang="0">
                <a:pos x="909" y="1760"/>
              </a:cxn>
              <a:cxn ang="0">
                <a:pos x="222" y="610"/>
              </a:cxn>
              <a:cxn ang="0">
                <a:pos x="1520" y="276"/>
              </a:cxn>
              <a:cxn ang="0">
                <a:pos x="2206" y="1426"/>
              </a:cxn>
            </a:cxnLst>
            <a:rect l="0" t="0" r="r" b="b"/>
            <a:pathLst>
              <a:path w="2597" h="2164">
                <a:moveTo>
                  <a:pt x="1640" y="252"/>
                </a:moveTo>
                <a:cubicBezTo>
                  <a:pt x="1027" y="0"/>
                  <a:pt x="377" y="167"/>
                  <a:pt x="189" y="625"/>
                </a:cubicBezTo>
                <a:cubicBezTo>
                  <a:pt x="0" y="1083"/>
                  <a:pt x="344" y="1659"/>
                  <a:pt x="957" y="1912"/>
                </a:cubicBezTo>
                <a:cubicBezTo>
                  <a:pt x="1570" y="2164"/>
                  <a:pt x="2220" y="1997"/>
                  <a:pt x="2408" y="1539"/>
                </a:cubicBezTo>
                <a:cubicBezTo>
                  <a:pt x="2597" y="1081"/>
                  <a:pt x="2253" y="505"/>
                  <a:pt x="1640" y="252"/>
                </a:cubicBezTo>
                <a:close/>
                <a:moveTo>
                  <a:pt x="2206" y="1426"/>
                </a:moveTo>
                <a:cubicBezTo>
                  <a:pt x="2038" y="1836"/>
                  <a:pt x="1457" y="1985"/>
                  <a:pt x="909" y="1760"/>
                </a:cubicBezTo>
                <a:cubicBezTo>
                  <a:pt x="361" y="1534"/>
                  <a:pt x="53" y="1019"/>
                  <a:pt x="222" y="610"/>
                </a:cubicBezTo>
                <a:cubicBezTo>
                  <a:pt x="391" y="200"/>
                  <a:pt x="972" y="51"/>
                  <a:pt x="1520" y="276"/>
                </a:cubicBezTo>
                <a:cubicBezTo>
                  <a:pt x="2068" y="502"/>
                  <a:pt x="2375" y="1017"/>
                  <a:pt x="2206" y="1426"/>
                </a:cubicBezTo>
                <a:close/>
              </a:path>
            </a:pathLst>
          </a:custGeom>
          <a:gradFill flip="none" rotWithShape="1">
            <a:gsLst>
              <a:gs pos="0">
                <a:srgbClr val="21315D"/>
              </a:gs>
              <a:gs pos="35000">
                <a:schemeClr val="tx2">
                  <a:lumMod val="60000"/>
                  <a:lumOff val="40000"/>
                </a:schemeClr>
              </a:gs>
              <a:gs pos="100000">
                <a:schemeClr val="tx1"/>
              </a:gs>
            </a:gsLst>
            <a:path path="circle">
              <a:fillToRect l="100000" t="100000"/>
            </a:path>
            <a:tileRect r="-100000" b="-100000"/>
          </a:gradFill>
          <a:ln>
            <a:gradFill>
              <a:gsLst>
                <a:gs pos="0">
                  <a:schemeClr val="accent1">
                    <a:tint val="66000"/>
                    <a:satMod val="160000"/>
                    <a:alpha val="0"/>
                  </a:schemeClr>
                </a:gs>
                <a:gs pos="50000">
                  <a:schemeClr val="accent1">
                    <a:alpha val="42000"/>
                  </a:schemeClr>
                </a:gs>
                <a:gs pos="100000">
                  <a:schemeClr val="accent5"/>
                </a:gs>
              </a:gsLst>
              <a:lin ang="5400000" scaled="0"/>
            </a:gradFill>
            <a:headEnd type="none" w="med" len="med"/>
            <a:tailEnd type="none" w="med" len="med"/>
          </a:ln>
          <a:effectLst>
            <a:outerShdw blurRad="203200" dist="215900" dir="3180000" algn="ctr" rotWithShape="0">
              <a:srgbClr val="000000">
                <a:alpha val="65000"/>
              </a:srgbClr>
            </a:outerShdw>
          </a:effectLst>
          <a:scene3d>
            <a:camera prst="perspectiveRelaxed"/>
            <a:lightRig rig="threePt" dir="t"/>
          </a:scene3d>
          <a:sp3d>
            <a:bevelT w="254000" h="127000"/>
          </a:sp3d>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sp>
        <p:nvSpPr>
          <p:cNvPr id="1035" name="Freeform 11"/>
          <p:cNvSpPr>
            <a:spLocks noEditPoints="1"/>
          </p:cNvSpPr>
          <p:nvPr/>
        </p:nvSpPr>
        <p:spPr bwMode="auto">
          <a:xfrm>
            <a:off x="827637" y="472014"/>
            <a:ext cx="6088063" cy="5078413"/>
          </a:xfrm>
          <a:custGeom>
            <a:avLst/>
            <a:gdLst/>
            <a:ahLst/>
            <a:cxnLst>
              <a:cxn ang="0">
                <a:pos x="1061" y="164"/>
              </a:cxn>
              <a:cxn ang="0">
                <a:pos x="122" y="405"/>
              </a:cxn>
              <a:cxn ang="0">
                <a:pos x="619" y="1238"/>
              </a:cxn>
              <a:cxn ang="0">
                <a:pos x="1559" y="997"/>
              </a:cxn>
              <a:cxn ang="0">
                <a:pos x="1061" y="164"/>
              </a:cxn>
              <a:cxn ang="0">
                <a:pos x="1428" y="924"/>
              </a:cxn>
              <a:cxn ang="0">
                <a:pos x="588" y="1140"/>
              </a:cxn>
              <a:cxn ang="0">
                <a:pos x="143" y="395"/>
              </a:cxn>
              <a:cxn ang="0">
                <a:pos x="983" y="179"/>
              </a:cxn>
              <a:cxn ang="0">
                <a:pos x="1428" y="924"/>
              </a:cxn>
            </a:cxnLst>
            <a:rect l="0" t="0" r="r" b="b"/>
            <a:pathLst>
              <a:path w="1681" h="1402">
                <a:moveTo>
                  <a:pt x="1061" y="164"/>
                </a:moveTo>
                <a:cubicBezTo>
                  <a:pt x="665" y="0"/>
                  <a:pt x="244" y="109"/>
                  <a:pt x="122" y="405"/>
                </a:cubicBezTo>
                <a:cubicBezTo>
                  <a:pt x="0" y="702"/>
                  <a:pt x="222" y="1075"/>
                  <a:pt x="619" y="1238"/>
                </a:cubicBezTo>
                <a:cubicBezTo>
                  <a:pt x="1016" y="1402"/>
                  <a:pt x="1437" y="1293"/>
                  <a:pt x="1559" y="997"/>
                </a:cubicBezTo>
                <a:cubicBezTo>
                  <a:pt x="1681" y="700"/>
                  <a:pt x="1458" y="327"/>
                  <a:pt x="1061" y="164"/>
                </a:cubicBezTo>
                <a:close/>
                <a:moveTo>
                  <a:pt x="1428" y="924"/>
                </a:moveTo>
                <a:cubicBezTo>
                  <a:pt x="1319" y="1189"/>
                  <a:pt x="943" y="1286"/>
                  <a:pt x="588" y="1140"/>
                </a:cubicBezTo>
                <a:cubicBezTo>
                  <a:pt x="233" y="994"/>
                  <a:pt x="34" y="660"/>
                  <a:pt x="143" y="395"/>
                </a:cubicBezTo>
                <a:cubicBezTo>
                  <a:pt x="253" y="130"/>
                  <a:pt x="629" y="33"/>
                  <a:pt x="983" y="179"/>
                </a:cubicBezTo>
                <a:cubicBezTo>
                  <a:pt x="1338" y="325"/>
                  <a:pt x="1537" y="659"/>
                  <a:pt x="1428" y="924"/>
                </a:cubicBezTo>
                <a:close/>
              </a:path>
            </a:pathLst>
          </a:custGeom>
          <a:gradFill flip="none" rotWithShape="1">
            <a:gsLst>
              <a:gs pos="0">
                <a:srgbClr val="21315D"/>
              </a:gs>
              <a:gs pos="35000">
                <a:schemeClr val="tx2">
                  <a:lumMod val="60000"/>
                  <a:lumOff val="40000"/>
                </a:schemeClr>
              </a:gs>
              <a:gs pos="100000">
                <a:schemeClr val="tx1"/>
              </a:gs>
            </a:gsLst>
            <a:path path="circle">
              <a:fillToRect l="100000" t="100000"/>
            </a:path>
            <a:tileRect r="-100000" b="-100000"/>
          </a:gradFill>
          <a:ln>
            <a:gradFill>
              <a:gsLst>
                <a:gs pos="0">
                  <a:schemeClr val="accent1">
                    <a:tint val="66000"/>
                    <a:satMod val="160000"/>
                    <a:alpha val="0"/>
                  </a:schemeClr>
                </a:gs>
                <a:gs pos="50000">
                  <a:schemeClr val="accent1">
                    <a:alpha val="42000"/>
                  </a:schemeClr>
                </a:gs>
                <a:gs pos="100000">
                  <a:schemeClr val="accent5"/>
                </a:gs>
              </a:gsLst>
              <a:lin ang="5400000" scaled="0"/>
            </a:gradFill>
            <a:headEnd type="none" w="med" len="med"/>
            <a:tailEnd type="none" w="med" len="med"/>
          </a:ln>
          <a:effectLst>
            <a:outerShdw blurRad="203200" dist="215900" dir="3180000" algn="ctr" rotWithShape="0">
              <a:srgbClr val="000000">
                <a:alpha val="65000"/>
              </a:srgbClr>
            </a:outerShdw>
          </a:effectLst>
          <a:scene3d>
            <a:camera prst="perspectiveRelaxed"/>
            <a:lightRig rig="threePt" dir="t"/>
          </a:scene3d>
          <a:sp3d>
            <a:bevelT w="254000" h="127000"/>
          </a:sp3d>
        </p:spPr>
        <p:txBody>
          <a:bodyPr vert="horz" wrap="square" lIns="0" tIns="0" rIns="0" bIns="0" numCol="1" rtlCol="0" anchor="ctr" anchorCtr="0" compatLnSpc="1">
            <a:prstTxWarp prst="textNoShape">
              <a:avLst/>
            </a:prstTxWarp>
          </a:bodyPr>
          <a:lstStyle/>
          <a:p>
            <a:pPr algn="ctr" defTabSz="1740681" fontAlgn="base">
              <a:spcBef>
                <a:spcPct val="0"/>
              </a:spcBef>
              <a:spcAft>
                <a:spcPct val="0"/>
              </a:spcAft>
              <a:defRPr/>
            </a:pPr>
            <a:endParaRPr lang="en-US" sz="1400" spc="-110" dirty="0" smtClean="0">
              <a:solidFill>
                <a:prstClr val="white"/>
              </a:solidFill>
              <a:effectLst>
                <a:outerShdw blurRad="38100" dist="38100" dir="2700000" algn="tl">
                  <a:srgbClr val="000000">
                    <a:alpha val="43137"/>
                  </a:srgbClr>
                </a:outerShdw>
              </a:effectLst>
              <a:latin typeface="+mj-lt"/>
              <a:cs typeface="Arial" charset="0"/>
            </a:endParaRPr>
          </a:p>
        </p:txBody>
      </p:sp>
      <p:pic>
        <p:nvPicPr>
          <p:cNvPr id="19" name="Picture 18" descr="Zune4GB8GB-80GB.png"/>
          <p:cNvPicPr>
            <a:picLocks noChangeAspect="1"/>
          </p:cNvPicPr>
          <p:nvPr/>
        </p:nvPicPr>
        <p:blipFill>
          <a:blip r:embed="rId5" cstate="print"/>
          <a:stretch>
            <a:fillRect/>
          </a:stretch>
        </p:blipFill>
        <p:spPr>
          <a:xfrm>
            <a:off x="4552413" y="989464"/>
            <a:ext cx="349151" cy="723242"/>
          </a:xfrm>
          <a:prstGeom prst="rect">
            <a:avLst/>
          </a:prstGeom>
          <a:effectLst>
            <a:outerShdw blurRad="457200" sx="102000" sy="102000" algn="ctr" rotWithShape="0">
              <a:prstClr val="black">
                <a:alpha val="75000"/>
              </a:prstClr>
            </a:outerShdw>
            <a:reflection blurRad="6350" stA="52000" endA="300" endPos="35000" dir="5400000" sy="-100000" algn="bl" rotWithShape="0"/>
          </a:effectLst>
        </p:spPr>
      </p:pic>
      <p:pic>
        <p:nvPicPr>
          <p:cNvPr id="53" name="Picture 52" descr="\\showsrus\images\SHOW_ART\Executive_Show_Art\08_EXECUTIVE_SHOW_ART\Ballmer - 010108 - Connected Home\Imate Momento picture frame\I-mate momento 10 inch frame w kids at beach.png"/>
          <p:cNvPicPr>
            <a:picLocks noChangeAspect="1" noChangeArrowheads="1"/>
          </p:cNvPicPr>
          <p:nvPr/>
        </p:nvPicPr>
        <p:blipFill>
          <a:blip r:embed="rId6" cstate="print"/>
          <a:srcRect/>
          <a:stretch>
            <a:fillRect/>
          </a:stretch>
        </p:blipFill>
        <p:spPr bwMode="auto">
          <a:xfrm>
            <a:off x="4959641" y="1317815"/>
            <a:ext cx="800100" cy="516065"/>
          </a:xfrm>
          <a:prstGeom prst="rect">
            <a:avLst/>
          </a:prstGeom>
          <a:noFill/>
        </p:spPr>
      </p:pic>
      <p:pic>
        <p:nvPicPr>
          <p:cNvPr id="55" name="Picture 54" descr="magellon-gps.png"/>
          <p:cNvPicPr>
            <a:picLocks noChangeAspect="1"/>
          </p:cNvPicPr>
          <p:nvPr/>
        </p:nvPicPr>
        <p:blipFill>
          <a:blip r:embed="rId7" cstate="print"/>
          <a:stretch>
            <a:fillRect/>
          </a:stretch>
        </p:blipFill>
        <p:spPr>
          <a:xfrm>
            <a:off x="6366232" y="1612429"/>
            <a:ext cx="621534" cy="675071"/>
          </a:xfrm>
          <a:prstGeom prst="rect">
            <a:avLst/>
          </a:prstGeom>
        </p:spPr>
      </p:pic>
      <p:pic>
        <p:nvPicPr>
          <p:cNvPr id="1029" name="Picture 5" descr="C:\Program Files\Microsoft Resource DVD Artwork\DVD_ART\Artwork_Imagery\HARDWARE_IMAGERY\Photos - OEM Hardware\Windows Embedded\Ovation X gas pump Windows Embedded.png"/>
          <p:cNvPicPr>
            <a:picLocks noChangeAspect="1" noChangeArrowheads="1"/>
          </p:cNvPicPr>
          <p:nvPr/>
        </p:nvPicPr>
        <p:blipFill>
          <a:blip r:embed="rId8" cstate="print"/>
          <a:srcRect/>
          <a:stretch>
            <a:fillRect/>
          </a:stretch>
        </p:blipFill>
        <p:spPr bwMode="auto">
          <a:xfrm>
            <a:off x="6993357" y="1710050"/>
            <a:ext cx="640384" cy="1180430"/>
          </a:xfrm>
          <a:prstGeom prst="rect">
            <a:avLst/>
          </a:prstGeom>
          <a:noFill/>
        </p:spPr>
      </p:pic>
      <p:pic>
        <p:nvPicPr>
          <p:cNvPr id="4" name="Picture 4" descr="C:\Program Files\Microsoft Resource DVD Artwork\DVD_ART\Artwork_Imagery\HARDWARE_IMAGERY\Photos - OEM Hardware\Windows Embedded\Bubbler digital Jukebox Windows embedded.png"/>
          <p:cNvPicPr>
            <a:picLocks noChangeAspect="1" noChangeArrowheads="1"/>
          </p:cNvPicPr>
          <p:nvPr/>
        </p:nvPicPr>
        <p:blipFill>
          <a:blip r:embed="rId9" cstate="print"/>
          <a:srcRect/>
          <a:stretch>
            <a:fillRect/>
          </a:stretch>
        </p:blipFill>
        <p:spPr bwMode="auto">
          <a:xfrm>
            <a:off x="5733502" y="1234165"/>
            <a:ext cx="500825" cy="896874"/>
          </a:xfrm>
          <a:prstGeom prst="rect">
            <a:avLst/>
          </a:prstGeom>
          <a:noFill/>
        </p:spPr>
      </p:pic>
      <p:pic>
        <p:nvPicPr>
          <p:cNvPr id="48" name="Picture 5" descr="\\eventsql\dvd\Online_ART\DVD_ART34\Artwork_Imagery\Hardware Photos\Microsoft HW\Surface\Miicrosoft surface map friends.png"/>
          <p:cNvPicPr>
            <a:picLocks noChangeAspect="1" noChangeArrowheads="1"/>
          </p:cNvPicPr>
          <p:nvPr/>
        </p:nvPicPr>
        <p:blipFill>
          <a:blip r:embed="rId10" cstate="print"/>
          <a:srcRect r="6708" b="17370"/>
          <a:stretch>
            <a:fillRect/>
          </a:stretch>
        </p:blipFill>
        <p:spPr bwMode="auto">
          <a:xfrm>
            <a:off x="3215630" y="782253"/>
            <a:ext cx="1161640" cy="1014226"/>
          </a:xfrm>
          <a:prstGeom prst="rect">
            <a:avLst/>
          </a:prstGeom>
          <a:noFill/>
        </p:spPr>
      </p:pic>
      <p:pic>
        <p:nvPicPr>
          <p:cNvPr id="50" name="Picture 49" descr="eeepc-with-windows.png"/>
          <p:cNvPicPr>
            <a:picLocks noChangeAspect="1"/>
          </p:cNvPicPr>
          <p:nvPr/>
        </p:nvPicPr>
        <p:blipFill>
          <a:blip r:embed="rId11" cstate="print"/>
          <a:stretch>
            <a:fillRect/>
          </a:stretch>
        </p:blipFill>
        <p:spPr>
          <a:xfrm>
            <a:off x="4429497" y="5310794"/>
            <a:ext cx="1199408" cy="1059400"/>
          </a:xfrm>
          <a:prstGeom prst="rect">
            <a:avLst/>
          </a:prstGeom>
        </p:spPr>
      </p:pic>
      <p:pic>
        <p:nvPicPr>
          <p:cNvPr id="69" name="Picture 2" descr="\\showsrus\images\SHOW_ART\Executive_Show_Art\08_EXECUTIVE_SHOW_ART\Muglia - 021108 - STB AllHands\HP Home Server.png"/>
          <p:cNvPicPr>
            <a:picLocks noChangeAspect="1" noChangeArrowheads="1"/>
          </p:cNvPicPr>
          <p:nvPr/>
        </p:nvPicPr>
        <p:blipFill>
          <a:blip r:embed="rId12" cstate="print"/>
          <a:srcRect/>
          <a:stretch>
            <a:fillRect/>
          </a:stretch>
        </p:blipFill>
        <p:spPr bwMode="auto">
          <a:xfrm>
            <a:off x="8536966" y="3711924"/>
            <a:ext cx="535784" cy="824455"/>
          </a:xfrm>
          <a:prstGeom prst="rect">
            <a:avLst/>
          </a:prstGeom>
          <a:noFill/>
        </p:spPr>
      </p:pic>
      <p:pic>
        <p:nvPicPr>
          <p:cNvPr id="22" name="Picture 9" descr="C:\Program Files\Microsoft Resource DVD Artwork\DVD_ART\Artwork_Imagery\HARDWARE_IMAGERY\Photos - OEM Hardware\Server Computer\HP Compaq ProLiant Enterprise Server and blade.png"/>
          <p:cNvPicPr>
            <a:picLocks noChangeAspect="1" noChangeArrowheads="1"/>
          </p:cNvPicPr>
          <p:nvPr/>
        </p:nvPicPr>
        <p:blipFill>
          <a:blip r:embed="rId13" cstate="print"/>
          <a:srcRect/>
          <a:stretch>
            <a:fillRect/>
          </a:stretch>
        </p:blipFill>
        <p:spPr bwMode="auto">
          <a:xfrm>
            <a:off x="7693331" y="4215744"/>
            <a:ext cx="823553" cy="1128155"/>
          </a:xfrm>
          <a:prstGeom prst="rect">
            <a:avLst/>
          </a:prstGeom>
          <a:noFill/>
        </p:spPr>
      </p:pic>
      <p:sp>
        <p:nvSpPr>
          <p:cNvPr id="45" name="TextBox 44"/>
          <p:cNvSpPr txBox="1"/>
          <p:nvPr/>
        </p:nvSpPr>
        <p:spPr>
          <a:xfrm>
            <a:off x="6896156" y="3911829"/>
            <a:ext cx="1321516" cy="307777"/>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Segoe Print" pitchFamily="2" charset="0"/>
              </a:rPr>
              <a:t>服务器</a:t>
            </a:r>
            <a:endParaRPr lang="en-US" sz="1400" dirty="0">
              <a:effectLst>
                <a:outerShdw blurRad="38100" dist="38100" dir="2700000" algn="tl">
                  <a:srgbClr val="000000">
                    <a:alpha val="43137"/>
                  </a:srgbClr>
                </a:outerShdw>
              </a:effectLst>
              <a:latin typeface="Segoe Print" pitchFamily="2" charset="0"/>
            </a:endParaRPr>
          </a:p>
        </p:txBody>
      </p:sp>
      <p:sp>
        <p:nvSpPr>
          <p:cNvPr id="57" name="TextBox 56"/>
          <p:cNvSpPr txBox="1"/>
          <p:nvPr/>
        </p:nvSpPr>
        <p:spPr>
          <a:xfrm>
            <a:off x="5906106" y="2596488"/>
            <a:ext cx="1484179" cy="307777"/>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Segoe Print" pitchFamily="2" charset="0"/>
              </a:rPr>
              <a:t>设备</a:t>
            </a:r>
            <a:endParaRPr lang="en-US" sz="1400" dirty="0">
              <a:effectLst>
                <a:outerShdw blurRad="38100" dist="38100" dir="2700000" algn="tl">
                  <a:srgbClr val="000000">
                    <a:alpha val="43137"/>
                  </a:srgbClr>
                </a:outerShdw>
              </a:effectLst>
              <a:latin typeface="Segoe Print" pitchFamily="2" charset="0"/>
            </a:endParaRPr>
          </a:p>
        </p:txBody>
      </p:sp>
      <p:pic>
        <p:nvPicPr>
          <p:cNvPr id="41985" name="Picture 1" descr="\\tkzaw-pro-17\mydocs3\jlitten\My Documents\My Pictures\HTC Touch Dual with Mobile Internet Explorer IE.png"/>
          <p:cNvPicPr>
            <a:picLocks noChangeAspect="1" noChangeArrowheads="1"/>
          </p:cNvPicPr>
          <p:nvPr/>
        </p:nvPicPr>
        <p:blipFill>
          <a:blip r:embed="rId14" cstate="print"/>
          <a:srcRect/>
          <a:stretch>
            <a:fillRect/>
          </a:stretch>
        </p:blipFill>
        <p:spPr bwMode="auto">
          <a:xfrm>
            <a:off x="7505791" y="4857011"/>
            <a:ext cx="324706" cy="712520"/>
          </a:xfrm>
          <a:prstGeom prst="rect">
            <a:avLst/>
          </a:prstGeom>
          <a:noFill/>
        </p:spPr>
      </p:pic>
      <p:pic>
        <p:nvPicPr>
          <p:cNvPr id="41986" name="Picture 2" descr="\\tkzaw-pro-17\mydocs3\jlitten\My Documents\My Pictures\htc Touch Dual phone.png"/>
          <p:cNvPicPr>
            <a:picLocks noChangeAspect="1" noChangeArrowheads="1"/>
          </p:cNvPicPr>
          <p:nvPr/>
        </p:nvPicPr>
        <p:blipFill>
          <a:blip r:embed="rId15" cstate="print"/>
          <a:srcRect/>
          <a:stretch>
            <a:fillRect/>
          </a:stretch>
        </p:blipFill>
        <p:spPr bwMode="auto">
          <a:xfrm>
            <a:off x="5796907" y="5225146"/>
            <a:ext cx="340689" cy="807523"/>
          </a:xfrm>
          <a:prstGeom prst="rect">
            <a:avLst/>
          </a:prstGeom>
          <a:noFill/>
        </p:spPr>
      </p:pic>
      <p:pic>
        <p:nvPicPr>
          <p:cNvPr id="41987" name="Picture 3" descr="\\tkzaw-pro-17\mydocs3\jlitten\My Documents\My Pictures\HTC Windows Mobile smartphone with keyboard.png"/>
          <p:cNvPicPr>
            <a:picLocks noChangeAspect="1" noChangeArrowheads="1"/>
          </p:cNvPicPr>
          <p:nvPr/>
        </p:nvPicPr>
        <p:blipFill>
          <a:blip r:embed="rId16" cstate="print"/>
          <a:srcRect/>
          <a:stretch>
            <a:fillRect/>
          </a:stretch>
        </p:blipFill>
        <p:spPr bwMode="auto">
          <a:xfrm>
            <a:off x="6192504" y="5224124"/>
            <a:ext cx="890517" cy="667887"/>
          </a:xfrm>
          <a:prstGeom prst="rect">
            <a:avLst/>
          </a:prstGeom>
          <a:noFill/>
        </p:spPr>
      </p:pic>
      <p:pic>
        <p:nvPicPr>
          <p:cNvPr id="41990" name="Picture 6" descr="\\tkzaw-pro-17\mydocs3\jlitten\My Documents\My Pictures\Samsung blackjackII Windows live search maps (2).png"/>
          <p:cNvPicPr>
            <a:picLocks noChangeAspect="1" noChangeArrowheads="1"/>
          </p:cNvPicPr>
          <p:nvPr/>
        </p:nvPicPr>
        <p:blipFill>
          <a:blip r:embed="rId17" cstate="print"/>
          <a:srcRect/>
          <a:stretch>
            <a:fillRect/>
          </a:stretch>
        </p:blipFill>
        <p:spPr bwMode="auto">
          <a:xfrm>
            <a:off x="7121472" y="4916388"/>
            <a:ext cx="350400" cy="862954"/>
          </a:xfrm>
          <a:prstGeom prst="rect">
            <a:avLst/>
          </a:prstGeom>
          <a:noFill/>
        </p:spPr>
      </p:pic>
      <p:sp>
        <p:nvSpPr>
          <p:cNvPr id="58" name="TextBox 57"/>
          <p:cNvSpPr txBox="1"/>
          <p:nvPr/>
        </p:nvSpPr>
        <p:spPr>
          <a:xfrm>
            <a:off x="6646445" y="4571395"/>
            <a:ext cx="1321516" cy="307777"/>
          </a:xfrm>
          <a:prstGeom prst="rect">
            <a:avLst/>
          </a:prstGeom>
          <a:noFill/>
        </p:spPr>
        <p:txBody>
          <a:bodyPr wrap="square" rtlCol="0">
            <a:spAutoFit/>
          </a:bodyPr>
          <a:lstStyle/>
          <a:p>
            <a:r>
              <a:rPr lang="zh-CN" altLang="en-US" sz="1400" dirty="0" smtClean="0">
                <a:effectLst>
                  <a:outerShdw blurRad="38100" dist="38100" dir="2700000" algn="tl">
                    <a:srgbClr val="000000">
                      <a:alpha val="43137"/>
                    </a:srgbClr>
                  </a:outerShdw>
                </a:effectLst>
                <a:latin typeface="Segoe Print" pitchFamily="2" charset="0"/>
              </a:rPr>
              <a:t>手机</a:t>
            </a:r>
            <a:endParaRPr lang="en-US" sz="1400" dirty="0">
              <a:effectLst>
                <a:outerShdw blurRad="38100" dist="38100" dir="2700000" algn="tl">
                  <a:srgbClr val="000000">
                    <a:alpha val="43137"/>
                  </a:srgbClr>
                </a:outerShdw>
              </a:effectLst>
              <a:latin typeface="Segoe Print" pitchFamily="2" charset="0"/>
            </a:endParaRPr>
          </a:p>
        </p:txBody>
      </p:sp>
      <p:sp>
        <p:nvSpPr>
          <p:cNvPr id="60" name="TextBox 59"/>
          <p:cNvSpPr txBox="1"/>
          <p:nvPr/>
        </p:nvSpPr>
        <p:spPr>
          <a:xfrm>
            <a:off x="3479471" y="4858990"/>
            <a:ext cx="3515096" cy="307777"/>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Segoe Print" pitchFamily="2" charset="0"/>
              </a:rPr>
              <a:t>上网本</a:t>
            </a:r>
            <a:endParaRPr lang="en-US" sz="1400" dirty="0">
              <a:effectLst>
                <a:outerShdw blurRad="38100" dist="38100" dir="2700000" algn="tl">
                  <a:srgbClr val="000000">
                    <a:alpha val="43137"/>
                  </a:srgbClr>
                </a:outerShdw>
              </a:effectLst>
              <a:latin typeface="Segoe Print" pitchFamily="2" charset="0"/>
            </a:endParaRPr>
          </a:p>
        </p:txBody>
      </p:sp>
      <p:sp>
        <p:nvSpPr>
          <p:cNvPr id="62" name="Title 1"/>
          <p:cNvSpPr>
            <a:spLocks noGrp="1"/>
          </p:cNvSpPr>
          <p:nvPr>
            <p:ph type="title"/>
          </p:nvPr>
        </p:nvSpPr>
        <p:spPr>
          <a:xfrm>
            <a:off x="353839" y="130599"/>
            <a:ext cx="8382000" cy="664797"/>
          </a:xfrm>
        </p:spPr>
        <p:txBody>
          <a:bodyPr>
            <a:normAutofit fontScale="90000"/>
          </a:bodyPr>
          <a:lstStyle/>
          <a:p>
            <a:pPr algn="l"/>
            <a:r>
              <a:rPr lang="zh-CN" altLang="en-US" dirty="0"/>
              <a:t>我们所生活的世界</a:t>
            </a:r>
            <a:endParaRPr altLang="en-US" dirty="0"/>
          </a:p>
        </p:txBody>
      </p:sp>
      <p:pic>
        <p:nvPicPr>
          <p:cNvPr id="66" name="Picture 5" descr="\\showsrus\execpublic\zOTHER_EXECS\Guggenheimer\In_Progress\06-03 CompuTex\PPT\OQO[1].jp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45556" y="3431973"/>
            <a:ext cx="914400" cy="731520"/>
          </a:xfrm>
          <a:prstGeom prst="rect">
            <a:avLst/>
          </a:prstGeom>
          <a:noFill/>
        </p:spPr>
      </p:pic>
      <p:pic>
        <p:nvPicPr>
          <p:cNvPr id="73" name="Picture 3" descr="\\showtime\public\davef\OEM\Presentations\OEM Exec Keynotes\OEM Exec Summit - Thailand March 08\FashionPC PNGs\red1299_277 copy.png"/>
          <p:cNvPicPr>
            <a:picLocks noChangeAspect="1" noChangeArrowheads="1"/>
          </p:cNvPicPr>
          <p:nvPr/>
        </p:nvPicPr>
        <p:blipFill>
          <a:blip r:embed="rId19" cstate="print"/>
          <a:srcRect b="3768"/>
          <a:stretch>
            <a:fillRect/>
          </a:stretch>
        </p:blipFill>
        <p:spPr bwMode="auto">
          <a:xfrm>
            <a:off x="3207669" y="4868617"/>
            <a:ext cx="1079460" cy="1030386"/>
          </a:xfrm>
          <a:prstGeom prst="rect">
            <a:avLst/>
          </a:prstGeom>
          <a:noFill/>
          <a:effectLst/>
        </p:spPr>
      </p:pic>
      <p:pic>
        <p:nvPicPr>
          <p:cNvPr id="83" name="Picture 82" descr="tz.png"/>
          <p:cNvPicPr>
            <a:picLocks noChangeAspect="1"/>
          </p:cNvPicPr>
          <p:nvPr/>
        </p:nvPicPr>
        <p:blipFill>
          <a:blip r:embed="rId20" cstate="print"/>
          <a:stretch>
            <a:fillRect/>
          </a:stretch>
        </p:blipFill>
        <p:spPr>
          <a:xfrm>
            <a:off x="2351315" y="4921390"/>
            <a:ext cx="1086552" cy="788867"/>
          </a:xfrm>
          <a:prstGeom prst="rect">
            <a:avLst/>
          </a:prstGeom>
        </p:spPr>
      </p:pic>
      <p:pic>
        <p:nvPicPr>
          <p:cNvPr id="93" name="Picture 92" descr="motion.png"/>
          <p:cNvPicPr>
            <a:picLocks noChangeAspect="1"/>
          </p:cNvPicPr>
          <p:nvPr/>
        </p:nvPicPr>
        <p:blipFill>
          <a:blip r:embed="rId21" cstate="print"/>
          <a:stretch>
            <a:fillRect/>
          </a:stretch>
        </p:blipFill>
        <p:spPr>
          <a:xfrm>
            <a:off x="910145" y="4110253"/>
            <a:ext cx="946794" cy="650159"/>
          </a:xfrm>
          <a:prstGeom prst="rect">
            <a:avLst/>
          </a:prstGeom>
        </p:spPr>
      </p:pic>
      <p:pic>
        <p:nvPicPr>
          <p:cNvPr id="42" name="Picture 24" descr="C:\Users\nadinek\Pictures\SpotlightPNGs\SpotlightPNGs\Dell_Detail_2 copy.png"/>
          <p:cNvPicPr>
            <a:picLocks noChangeAspect="1" noChangeArrowheads="1"/>
          </p:cNvPicPr>
          <p:nvPr/>
        </p:nvPicPr>
        <p:blipFill>
          <a:blip r:embed="rId22" cstate="print"/>
          <a:srcRect l="14210" b="18891"/>
          <a:stretch>
            <a:fillRect/>
          </a:stretch>
        </p:blipFill>
        <p:spPr bwMode="auto">
          <a:xfrm>
            <a:off x="1610552" y="4316112"/>
            <a:ext cx="988472" cy="934537"/>
          </a:xfrm>
          <a:prstGeom prst="rect">
            <a:avLst/>
          </a:prstGeom>
          <a:noFill/>
        </p:spPr>
      </p:pic>
      <p:sp>
        <p:nvSpPr>
          <p:cNvPr id="56" name="TextBox 55"/>
          <p:cNvSpPr txBox="1"/>
          <p:nvPr/>
        </p:nvSpPr>
        <p:spPr>
          <a:xfrm>
            <a:off x="2206309" y="4484850"/>
            <a:ext cx="868765"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Print" pitchFamily="2" charset="0"/>
              </a:rPr>
              <a:t>PCs</a:t>
            </a:r>
            <a:endParaRPr lang="en-US" sz="1400" dirty="0">
              <a:effectLst>
                <a:outerShdw blurRad="38100" dist="38100" dir="2700000" algn="tl">
                  <a:srgbClr val="000000">
                    <a:alpha val="43137"/>
                  </a:srgbClr>
                </a:outerShdw>
              </a:effectLst>
              <a:latin typeface="Segoe Print" pitchFamily="2" charset="0"/>
            </a:endParaRPr>
          </a:p>
        </p:txBody>
      </p:sp>
      <p:pic>
        <p:nvPicPr>
          <p:cNvPr id="18" name="Picture 17" descr="xbox-360-elite-black-angled.png"/>
          <p:cNvPicPr>
            <a:picLocks noChangeAspect="1"/>
          </p:cNvPicPr>
          <p:nvPr/>
        </p:nvPicPr>
        <p:blipFill>
          <a:blip r:embed="rId23" cstate="print"/>
          <a:stretch>
            <a:fillRect/>
          </a:stretch>
        </p:blipFill>
        <p:spPr>
          <a:xfrm>
            <a:off x="7615151" y="2161313"/>
            <a:ext cx="879632" cy="1170178"/>
          </a:xfrm>
          <a:prstGeom prst="rect">
            <a:avLst/>
          </a:prstGeom>
          <a:effectLst>
            <a:outerShdw blurRad="457200" sx="102000" sy="102000" algn="ctr" rotWithShape="0">
              <a:prstClr val="black">
                <a:alpha val="75000"/>
              </a:prstClr>
            </a:outerShdw>
            <a:reflection blurRad="6350" stA="52000" endA="300" endPos="35000" dir="5400000" sy="-100000" algn="bl" rotWithShape="0"/>
          </a:effectLst>
        </p:spPr>
      </p:pic>
      <p:pic>
        <p:nvPicPr>
          <p:cNvPr id="1046" name="Picture 22" descr="C:\Program Files\Microsoft Resource DVD Artwork\DVD_ART\Artwork_Imagery\HARDWARE_IMAGERY\Photos - OEM Hardware\Server Computer\Unisys ES7000 server smaller.png"/>
          <p:cNvPicPr>
            <a:picLocks noChangeAspect="1" noChangeArrowheads="1"/>
          </p:cNvPicPr>
          <p:nvPr/>
        </p:nvPicPr>
        <p:blipFill>
          <a:blip r:embed="rId24" cstate="print"/>
          <a:srcRect/>
          <a:stretch>
            <a:fillRect/>
          </a:stretch>
        </p:blipFill>
        <p:spPr bwMode="auto">
          <a:xfrm>
            <a:off x="8169860" y="2897583"/>
            <a:ext cx="543197" cy="922409"/>
          </a:xfrm>
          <a:prstGeom prst="rect">
            <a:avLst/>
          </a:prstGeom>
          <a:noFill/>
        </p:spPr>
      </p:pic>
      <p:sp>
        <p:nvSpPr>
          <p:cNvPr id="59" name="TextBox 58"/>
          <p:cNvSpPr txBox="1"/>
          <p:nvPr/>
        </p:nvSpPr>
        <p:spPr>
          <a:xfrm>
            <a:off x="3144669" y="1763431"/>
            <a:ext cx="1419768" cy="307777"/>
          </a:xfrm>
          <a:prstGeom prst="rect">
            <a:avLst/>
          </a:prstGeom>
          <a:noFill/>
        </p:spPr>
        <p:txBody>
          <a:bodyPr wrap="square" rtlCol="0">
            <a:spAutoFit/>
          </a:bodyPr>
          <a:lstStyle/>
          <a:p>
            <a:pPr algn="ctr"/>
            <a:r>
              <a:rPr lang="en-US" sz="1400" dirty="0" smtClean="0">
                <a:solidFill>
                  <a:schemeClr val="bg1"/>
                </a:solidFill>
                <a:effectLst>
                  <a:outerShdw blurRad="38100" dist="38100" dir="2700000" algn="tl">
                    <a:srgbClr val="000000">
                      <a:alpha val="43137"/>
                    </a:srgbClr>
                  </a:outerShdw>
                </a:effectLst>
                <a:latin typeface="Segoe Print" pitchFamily="2" charset="0"/>
              </a:rPr>
              <a:t>Surface</a:t>
            </a:r>
            <a:endParaRPr lang="en-US" sz="1400" dirty="0">
              <a:solidFill>
                <a:schemeClr val="bg1"/>
              </a:solidFill>
              <a:effectLst>
                <a:outerShdw blurRad="38100" dist="38100" dir="2700000" algn="tl">
                  <a:srgbClr val="000000">
                    <a:alpha val="43137"/>
                  </a:srgbClr>
                </a:outerShdw>
              </a:effectLst>
              <a:latin typeface="Segoe Print" pitchFamily="2" charset="0"/>
            </a:endParaRPr>
          </a:p>
        </p:txBody>
      </p:sp>
      <p:pic>
        <p:nvPicPr>
          <p:cNvPr id="54" name="Picture 53" descr="SLIDESHOW1.png"/>
          <p:cNvPicPr>
            <a:picLocks noChangeAspect="1"/>
          </p:cNvPicPr>
          <p:nvPr/>
        </p:nvPicPr>
        <p:blipFill>
          <a:blip r:embed="rId25" cstate="email"/>
          <a:srcRect/>
          <a:stretch>
            <a:fillRect/>
          </a:stretch>
        </p:blipFill>
        <p:spPr>
          <a:xfrm>
            <a:off x="1349554" y="3142861"/>
            <a:ext cx="1086004" cy="782783"/>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grpSp>
        <p:nvGrpSpPr>
          <p:cNvPr id="3" name="Group 28"/>
          <p:cNvGrpSpPr/>
          <p:nvPr/>
        </p:nvGrpSpPr>
        <p:grpSpPr>
          <a:xfrm>
            <a:off x="5557650" y="2257621"/>
            <a:ext cx="708721" cy="592504"/>
            <a:chOff x="8441806" y="1303021"/>
            <a:chExt cx="2928961" cy="2000249"/>
          </a:xfrm>
          <a:effectLst>
            <a:reflection blurRad="6350" stA="52000" endA="300" endPos="35000" dir="5400000" sy="-100000" algn="bl" rotWithShape="0"/>
          </a:effectLst>
        </p:grpSpPr>
        <p:pic>
          <p:nvPicPr>
            <p:cNvPr id="64" name="Picture 2"/>
            <p:cNvPicPr>
              <a:picLocks noChangeAspect="1" noChangeArrowheads="1"/>
            </p:cNvPicPr>
            <p:nvPr/>
          </p:nvPicPr>
          <p:blipFill>
            <a:blip r:embed="rId26" cstate="print"/>
            <a:srcRect t="7940" r="27712"/>
            <a:stretch>
              <a:fillRect/>
            </a:stretch>
          </p:blipFill>
          <p:spPr bwMode="auto">
            <a:xfrm>
              <a:off x="8441806" y="1303021"/>
              <a:ext cx="2928961" cy="2000249"/>
            </a:xfrm>
            <a:prstGeom prst="rect">
              <a:avLst/>
            </a:prstGeom>
            <a:solidFill>
              <a:srgbClr val="FFFFFF">
                <a:shade val="85000"/>
              </a:srgbClr>
            </a:solidFill>
            <a:ln w="190500" cap="rnd">
              <a:noFill/>
            </a:ln>
            <a:effectLst>
              <a:outerShdw blurRad="127000" dist="139700" dir="19500000" algn="tl" rotWithShape="0">
                <a:srgbClr val="000000">
                  <a:alpha val="69000"/>
                </a:srgbClr>
              </a:outerShdw>
            </a:effectLst>
            <a:scene3d>
              <a:camera prst="perspectiveContrastingLeftFacing">
                <a:rot lat="540000" lon="2100000" rev="0"/>
              </a:camera>
              <a:lightRig rig="soft" dir="t"/>
            </a:scene3d>
            <a:sp3d prstMaterial="matte">
              <a:contourClr>
                <a:srgbClr val="000000"/>
              </a:contourClr>
            </a:sp3d>
          </p:spPr>
        </p:pic>
        <p:pic>
          <p:nvPicPr>
            <p:cNvPr id="65" name="Picture 9"/>
            <p:cNvPicPr>
              <a:picLocks noChangeAspect="1" noChangeArrowheads="1"/>
            </p:cNvPicPr>
            <p:nvPr/>
          </p:nvPicPr>
          <p:blipFill>
            <a:blip r:embed="rId27" cstate="print"/>
            <a:srcRect/>
            <a:stretch>
              <a:fillRect/>
            </a:stretch>
          </p:blipFill>
          <p:spPr bwMode="auto">
            <a:xfrm rot="248307">
              <a:off x="10287318" y="2665096"/>
              <a:ext cx="465145" cy="405765"/>
            </a:xfrm>
            <a:prstGeom prst="rect">
              <a:avLst/>
            </a:prstGeom>
            <a:solidFill>
              <a:srgbClr val="FFFFFF">
                <a:shade val="85000"/>
              </a:srgbClr>
            </a:solidFill>
            <a:ln w="190500" cap="rnd">
              <a:noFill/>
            </a:ln>
            <a:effectLst>
              <a:outerShdw blurRad="127000" dist="139700" dir="19500000" algn="tl" rotWithShape="0">
                <a:srgbClr val="000000">
                  <a:alpha val="69000"/>
                </a:srgbClr>
              </a:outerShdw>
            </a:effectLst>
            <a:scene3d>
              <a:camera prst="perspectiveContrastingLeftFacing">
                <a:rot lat="540000" lon="2100000" rev="0"/>
              </a:camera>
              <a:lightRig rig="soft" dir="t"/>
            </a:scene3d>
            <a:sp3d prstMaterial="matte">
              <a:contourClr>
                <a:srgbClr val="000000"/>
              </a:contourClr>
            </a:sp3d>
          </p:spPr>
        </p:pic>
      </p:grpSp>
      <p:pic>
        <p:nvPicPr>
          <p:cNvPr id="67" name="Picture 2" descr="\\showsrus\execshow\Bach\In_prog\MGX_2008\Assets and Images\RockBand\ROCK2SEx360PFTfront.jpg"/>
          <p:cNvPicPr>
            <a:picLocks noChangeAspect="1" noChangeArrowheads="1"/>
          </p:cNvPicPr>
          <p:nvPr/>
        </p:nvPicPr>
        <p:blipFill>
          <a:blip r:embed="rId28" cstate="print"/>
          <a:srcRect l="20333" t="17909" r="23870" b="9194"/>
          <a:stretch>
            <a:fillRect/>
          </a:stretch>
        </p:blipFill>
        <p:spPr bwMode="auto">
          <a:xfrm>
            <a:off x="2207021" y="3843439"/>
            <a:ext cx="1033500" cy="622343"/>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68" name="Picture 2" descr="C:\Users\peerb\AppData\Local\Microsoft\Windows\Temporary Internet Files\Content.Outlook\4TTBEPX5\ContosoMessenger.gif"/>
          <p:cNvPicPr>
            <a:picLocks noChangeAspect="1" noChangeArrowheads="1"/>
          </p:cNvPicPr>
          <p:nvPr/>
        </p:nvPicPr>
        <p:blipFill>
          <a:blip r:embed="rId29" cstate="print"/>
          <a:srcRect/>
          <a:stretch>
            <a:fillRect/>
          </a:stretch>
        </p:blipFill>
        <p:spPr bwMode="auto">
          <a:xfrm>
            <a:off x="4361688" y="1770734"/>
            <a:ext cx="600748" cy="819398"/>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0" name="Picture 4" descr="C:\Documents and Settings\sarahs\Local Settings\Temporary Internet Files\Content.IE5\9SJ36QKL\MPj04265590000[1].jpg"/>
          <p:cNvPicPr>
            <a:picLocks noChangeAspect="1" noChangeArrowheads="1"/>
          </p:cNvPicPr>
          <p:nvPr/>
        </p:nvPicPr>
        <p:blipFill>
          <a:blip r:embed="rId30" cstate="print"/>
          <a:srcRect t="9717"/>
          <a:stretch>
            <a:fillRect/>
          </a:stretch>
        </p:blipFill>
        <p:spPr bwMode="auto">
          <a:xfrm>
            <a:off x="3276149" y="4052521"/>
            <a:ext cx="761461" cy="710295"/>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1" name="Picture 2" descr="C:\DVD_ART34\Artwork_Imagery\Icons - Illustrations\screen captures\Live Search Maps Paris 3d cool ui.png"/>
          <p:cNvPicPr>
            <a:picLocks noChangeAspect="1" noChangeArrowheads="1"/>
          </p:cNvPicPr>
          <p:nvPr/>
        </p:nvPicPr>
        <p:blipFill>
          <a:blip r:embed="rId31" cstate="print"/>
          <a:srcRect/>
          <a:stretch>
            <a:fillRect/>
          </a:stretch>
        </p:blipFill>
        <p:spPr bwMode="auto">
          <a:xfrm>
            <a:off x="4136197" y="4108863"/>
            <a:ext cx="804680" cy="745586"/>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72" name="Picture 1"/>
          <p:cNvPicPr>
            <a:picLocks noChangeAspect="1" noChangeArrowheads="1"/>
          </p:cNvPicPr>
          <p:nvPr/>
        </p:nvPicPr>
        <p:blipFill>
          <a:blip r:embed="rId32" cstate="print"/>
          <a:srcRect l="19265" t="23220" r="13143" b="9587"/>
          <a:stretch>
            <a:fillRect/>
          </a:stretch>
        </p:blipFill>
        <p:spPr bwMode="auto">
          <a:xfrm>
            <a:off x="5689606" y="3086261"/>
            <a:ext cx="1226440" cy="914399"/>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pic>
        <p:nvPicPr>
          <p:cNvPr id="49" name="Picture 48" descr="C:\Users\cwimm\Documents\Brand Photos\TV\channel_in_channel.jpg"/>
          <p:cNvPicPr>
            <a:picLocks noChangeAspect="1" noChangeArrowheads="1"/>
          </p:cNvPicPr>
          <p:nvPr/>
        </p:nvPicPr>
        <p:blipFill>
          <a:blip r:embed="rId33" cstate="print"/>
          <a:srcRect/>
          <a:stretch>
            <a:fillRect/>
          </a:stretch>
        </p:blipFill>
        <p:spPr bwMode="auto">
          <a:xfrm>
            <a:off x="4955292" y="3930737"/>
            <a:ext cx="1144372" cy="664550"/>
          </a:xfrm>
          <a:prstGeom prst="rect">
            <a:avLst/>
          </a:prstGeom>
          <a:solidFill>
            <a:srgbClr val="FFFFFF">
              <a:shade val="85000"/>
            </a:srgbClr>
          </a:solidFill>
          <a:ln w="190500" cap="rnd">
            <a:noFill/>
          </a:ln>
          <a:effectLst>
            <a:outerShdw blurRad="127000" dist="139700" dir="19500000" algn="tl" rotWithShape="0">
              <a:srgbClr val="000000">
                <a:alpha val="69000"/>
              </a:srgbClr>
            </a:outerShdw>
            <a:reflection blurRad="6350" stA="52000" endA="300" endPos="35000" dir="5400000" sy="-100000" algn="bl" rotWithShape="0"/>
          </a:effectLst>
          <a:scene3d>
            <a:camera prst="perspectiveContrastingLeftFacing">
              <a:rot lat="540000" lon="2100000" rev="0"/>
            </a:camera>
            <a:lightRig rig="soft" dir="t"/>
          </a:scene3d>
          <a:sp3d prstMaterial="matte">
            <a:contourClr>
              <a:srgbClr val="000000"/>
            </a:contourClr>
          </a:sp3d>
        </p:spPr>
      </p:pic>
      <p:sp>
        <p:nvSpPr>
          <p:cNvPr id="44" name="TextBox 43"/>
          <p:cNvSpPr txBox="1"/>
          <p:nvPr/>
        </p:nvSpPr>
        <p:spPr>
          <a:xfrm>
            <a:off x="3320974" y="2054573"/>
            <a:ext cx="1122641" cy="276999"/>
          </a:xfrm>
          <a:prstGeom prst="rect">
            <a:avLst/>
          </a:prstGeom>
          <a:noFill/>
        </p:spPr>
        <p:txBody>
          <a:bodyPr wrap="square" rtlCol="0">
            <a:spAutoFit/>
          </a:bodyPr>
          <a:lstStyle/>
          <a:p>
            <a:pPr algn="r"/>
            <a:r>
              <a:rPr lang="zh-CN" altLang="en-US" sz="1200" b="1" dirty="0" smtClean="0">
                <a:effectLst>
                  <a:outerShdw blurRad="38100" dist="38100" dir="2700000" algn="tl">
                    <a:srgbClr val="000000">
                      <a:alpha val="43137"/>
                    </a:srgbClr>
                  </a:outerShdw>
                </a:effectLst>
                <a:latin typeface="Segoe Light"/>
              </a:rPr>
              <a:t>即时通讯</a:t>
            </a:r>
            <a:endParaRPr lang="en-US" sz="1200" b="1" dirty="0">
              <a:effectLst>
                <a:outerShdw blurRad="38100" dist="38100" dir="2700000" algn="tl">
                  <a:srgbClr val="000000">
                    <a:alpha val="43137"/>
                  </a:srgbClr>
                </a:outerShdw>
              </a:effectLst>
              <a:latin typeface="Segoe Light"/>
            </a:endParaRPr>
          </a:p>
        </p:txBody>
      </p:sp>
      <p:sp>
        <p:nvSpPr>
          <p:cNvPr id="47" name="TextBox 46"/>
          <p:cNvSpPr txBox="1"/>
          <p:nvPr/>
        </p:nvSpPr>
        <p:spPr>
          <a:xfrm>
            <a:off x="4488758" y="2390484"/>
            <a:ext cx="1156567" cy="276999"/>
          </a:xfrm>
          <a:prstGeom prst="rect">
            <a:avLst/>
          </a:prstGeom>
          <a:noFill/>
        </p:spPr>
        <p:txBody>
          <a:bodyPr wrap="square" rtlCol="0">
            <a:spAutoFit/>
          </a:bodyPr>
          <a:lstStyle/>
          <a:p>
            <a:pPr algn="r"/>
            <a:r>
              <a:rPr lang="zh-CN" altLang="en-US" sz="1200" b="1" dirty="0" smtClean="0">
                <a:effectLst>
                  <a:outerShdw blurRad="38100" dist="38100" dir="2700000" algn="tl">
                    <a:srgbClr val="000000">
                      <a:alpha val="43137"/>
                    </a:srgbClr>
                  </a:outerShdw>
                </a:effectLst>
                <a:latin typeface="Segoe Light"/>
              </a:rPr>
              <a:t>社交网络</a:t>
            </a:r>
            <a:endParaRPr lang="en-US" sz="1200" b="1" dirty="0">
              <a:effectLst>
                <a:outerShdw blurRad="38100" dist="38100" dir="2700000" algn="tl">
                  <a:srgbClr val="000000">
                    <a:alpha val="43137"/>
                  </a:srgbClr>
                </a:outerShdw>
              </a:effectLst>
              <a:latin typeface="Segoe Light"/>
            </a:endParaRPr>
          </a:p>
        </p:txBody>
      </p:sp>
      <p:sp>
        <p:nvSpPr>
          <p:cNvPr id="52" name="TextBox 51"/>
          <p:cNvSpPr txBox="1"/>
          <p:nvPr/>
        </p:nvSpPr>
        <p:spPr>
          <a:xfrm>
            <a:off x="5328748" y="2827469"/>
            <a:ext cx="2110288" cy="276999"/>
          </a:xfrm>
          <a:prstGeom prst="rect">
            <a:avLst/>
          </a:prstGeom>
          <a:noFill/>
        </p:spPr>
        <p:txBody>
          <a:bodyPr wrap="square" rtlCol="0">
            <a:spAutoFit/>
          </a:bodyPr>
          <a:lstStyle/>
          <a:p>
            <a:pPr algn="ctr"/>
            <a:r>
              <a:rPr lang="zh-CN" altLang="en-US" sz="1200" b="1" dirty="0" smtClean="0">
                <a:solidFill>
                  <a:schemeClr val="bg1"/>
                </a:solidFill>
                <a:effectLst>
                  <a:outerShdw blurRad="38100" dist="38100" dir="2700000" algn="tl">
                    <a:srgbClr val="000000">
                      <a:alpha val="43137"/>
                    </a:srgbClr>
                  </a:outerShdw>
                </a:effectLst>
                <a:latin typeface="Segoe Light"/>
              </a:rPr>
              <a:t>工作</a:t>
            </a:r>
            <a:endParaRPr lang="en-US" sz="1200" b="1" dirty="0">
              <a:solidFill>
                <a:schemeClr val="bg1"/>
              </a:solidFill>
              <a:effectLst>
                <a:outerShdw blurRad="38100" dist="38100" dir="2700000" algn="tl">
                  <a:srgbClr val="000000">
                    <a:alpha val="43137"/>
                  </a:srgbClr>
                </a:outerShdw>
              </a:effectLst>
              <a:latin typeface="Segoe Light"/>
            </a:endParaRPr>
          </a:p>
        </p:txBody>
      </p:sp>
      <p:sp>
        <p:nvSpPr>
          <p:cNvPr id="75" name="TextBox 74"/>
          <p:cNvSpPr txBox="1"/>
          <p:nvPr/>
        </p:nvSpPr>
        <p:spPr>
          <a:xfrm rot="258765">
            <a:off x="2321684" y="3562406"/>
            <a:ext cx="1003406" cy="276999"/>
          </a:xfrm>
          <a:prstGeom prst="rect">
            <a:avLst/>
          </a:prstGeom>
          <a:noFill/>
        </p:spPr>
        <p:txBody>
          <a:bodyPr wrap="square" rtlCol="0">
            <a:spAutoFit/>
          </a:bodyPr>
          <a:lstStyle/>
          <a:p>
            <a:r>
              <a:rPr lang="zh-CN" altLang="en-US" sz="1200" b="1" dirty="0" smtClean="0">
                <a:effectLst>
                  <a:outerShdw blurRad="38100" dist="38100" dir="2700000" algn="tl">
                    <a:srgbClr val="000000">
                      <a:alpha val="43137"/>
                    </a:srgbClr>
                  </a:outerShdw>
                </a:effectLst>
                <a:latin typeface="Segoe Light"/>
              </a:rPr>
              <a:t>游戏</a:t>
            </a:r>
            <a:endParaRPr lang="en-US" sz="1200" b="1" dirty="0">
              <a:effectLst>
                <a:outerShdw blurRad="38100" dist="38100" dir="2700000" algn="tl">
                  <a:srgbClr val="000000">
                    <a:alpha val="43137"/>
                  </a:srgbClr>
                </a:outerShdw>
              </a:effectLst>
              <a:latin typeface="Segoe Light"/>
            </a:endParaRPr>
          </a:p>
        </p:txBody>
      </p:sp>
      <p:sp>
        <p:nvSpPr>
          <p:cNvPr id="76" name="TextBox 75"/>
          <p:cNvSpPr txBox="1"/>
          <p:nvPr/>
        </p:nvSpPr>
        <p:spPr>
          <a:xfrm rot="261358">
            <a:off x="3307992" y="3772860"/>
            <a:ext cx="1003406" cy="276999"/>
          </a:xfrm>
          <a:prstGeom prst="rect">
            <a:avLst/>
          </a:prstGeom>
          <a:noFill/>
        </p:spPr>
        <p:txBody>
          <a:bodyPr wrap="square" rtlCol="0">
            <a:spAutoFit/>
          </a:bodyPr>
          <a:lstStyle/>
          <a:p>
            <a:r>
              <a:rPr lang="zh-CN" altLang="en-US" sz="1200" b="1" dirty="0" smtClean="0">
                <a:effectLst>
                  <a:outerShdw blurRad="38100" dist="38100" dir="2700000" algn="tl">
                    <a:srgbClr val="000000">
                      <a:alpha val="43137"/>
                    </a:srgbClr>
                  </a:outerShdw>
                </a:effectLst>
                <a:latin typeface="Segoe Light"/>
              </a:rPr>
              <a:t>视频</a:t>
            </a:r>
            <a:endParaRPr lang="en-US" sz="1200" b="1" dirty="0">
              <a:effectLst>
                <a:outerShdw blurRad="38100" dist="38100" dir="2700000" algn="tl">
                  <a:srgbClr val="000000">
                    <a:alpha val="43137"/>
                  </a:srgbClr>
                </a:outerShdw>
              </a:effectLst>
              <a:latin typeface="Segoe Light"/>
            </a:endParaRPr>
          </a:p>
        </p:txBody>
      </p:sp>
      <p:sp>
        <p:nvSpPr>
          <p:cNvPr id="77" name="TextBox 76"/>
          <p:cNvSpPr txBox="1"/>
          <p:nvPr/>
        </p:nvSpPr>
        <p:spPr>
          <a:xfrm rot="422252">
            <a:off x="4163678" y="3847408"/>
            <a:ext cx="1003406" cy="276999"/>
          </a:xfrm>
          <a:prstGeom prst="rect">
            <a:avLst/>
          </a:prstGeom>
          <a:noFill/>
        </p:spPr>
        <p:txBody>
          <a:bodyPr wrap="square" rtlCol="0">
            <a:spAutoFit/>
          </a:bodyPr>
          <a:lstStyle/>
          <a:p>
            <a:r>
              <a:rPr lang="en-US" sz="1200" b="1" dirty="0" smtClean="0">
                <a:effectLst>
                  <a:outerShdw blurRad="38100" dist="38100" dir="2700000" algn="tl">
                    <a:srgbClr val="000000">
                      <a:alpha val="43137"/>
                    </a:srgbClr>
                  </a:outerShdw>
                </a:effectLst>
                <a:latin typeface="Segoe Light"/>
              </a:rPr>
              <a:t>Internet</a:t>
            </a:r>
            <a:endParaRPr lang="en-US" sz="1200" b="1" dirty="0">
              <a:effectLst>
                <a:outerShdw blurRad="38100" dist="38100" dir="2700000" algn="tl">
                  <a:srgbClr val="000000">
                    <a:alpha val="43137"/>
                  </a:srgbClr>
                </a:outerShdw>
              </a:effectLst>
              <a:latin typeface="Segoe Light"/>
            </a:endParaRPr>
          </a:p>
        </p:txBody>
      </p:sp>
      <p:sp>
        <p:nvSpPr>
          <p:cNvPr id="46" name="TextBox 45"/>
          <p:cNvSpPr txBox="1"/>
          <p:nvPr/>
        </p:nvSpPr>
        <p:spPr>
          <a:xfrm rot="275455">
            <a:off x="1268341" y="2881488"/>
            <a:ext cx="1321516" cy="276999"/>
          </a:xfrm>
          <a:prstGeom prst="rect">
            <a:avLst/>
          </a:prstGeom>
          <a:noFill/>
        </p:spPr>
        <p:txBody>
          <a:bodyPr wrap="square" rtlCol="0">
            <a:spAutoFit/>
          </a:bodyPr>
          <a:lstStyle/>
          <a:p>
            <a:pPr algn="ctr"/>
            <a:r>
              <a:rPr lang="zh-CN" altLang="en-US" sz="1200" b="1" dirty="0" smtClean="0">
                <a:effectLst>
                  <a:outerShdw blurRad="38100" dist="38100" dir="2700000" algn="tl">
                    <a:srgbClr val="000000">
                      <a:alpha val="43137"/>
                    </a:srgbClr>
                  </a:outerShdw>
                </a:effectLst>
                <a:latin typeface="Segoe Light"/>
              </a:rPr>
              <a:t>照片</a:t>
            </a:r>
            <a:endParaRPr lang="en-US" sz="1200" b="1" dirty="0">
              <a:effectLst>
                <a:outerShdw blurRad="38100" dist="38100" dir="2700000" algn="tl">
                  <a:srgbClr val="000000">
                    <a:alpha val="43137"/>
                  </a:srgbClr>
                </a:outerShdw>
              </a:effectLst>
              <a:latin typeface="Segoe Light"/>
            </a:endParaRPr>
          </a:p>
        </p:txBody>
      </p:sp>
      <p:sp>
        <p:nvSpPr>
          <p:cNvPr id="51" name="TextBox 50"/>
          <p:cNvSpPr txBox="1"/>
          <p:nvPr/>
        </p:nvSpPr>
        <p:spPr>
          <a:xfrm rot="278838">
            <a:off x="4937127" y="3651404"/>
            <a:ext cx="1321516" cy="276999"/>
          </a:xfrm>
          <a:prstGeom prst="rect">
            <a:avLst/>
          </a:prstGeom>
          <a:noFill/>
        </p:spPr>
        <p:txBody>
          <a:bodyPr wrap="square" rtlCol="0">
            <a:spAutoFit/>
          </a:bodyPr>
          <a:lstStyle/>
          <a:p>
            <a:pPr algn="ctr"/>
            <a:r>
              <a:rPr lang="zh-CN" altLang="en-US" sz="1200" b="1" dirty="0" smtClean="0">
                <a:effectLst>
                  <a:outerShdw blurRad="38100" dist="38100" dir="2700000" algn="tl">
                    <a:srgbClr val="000000">
                      <a:alpha val="43137"/>
                    </a:srgbClr>
                  </a:outerShdw>
                </a:effectLst>
                <a:latin typeface="Segoe Light"/>
              </a:rPr>
              <a:t>电视、</a:t>
            </a:r>
            <a:r>
              <a:rPr lang="zh-CN" altLang="en-US" sz="1200" b="1" dirty="0" smtClean="0">
                <a:solidFill>
                  <a:schemeClr val="bg1"/>
                </a:solidFill>
                <a:effectLst>
                  <a:outerShdw blurRad="38100" dist="38100" dir="2700000" algn="tl">
                    <a:srgbClr val="000000">
                      <a:alpha val="43137"/>
                    </a:srgbClr>
                  </a:outerShdw>
                </a:effectLst>
                <a:latin typeface="Segoe Light"/>
              </a:rPr>
              <a:t>电影</a:t>
            </a:r>
            <a:endParaRPr lang="en-US" sz="1200" b="1" dirty="0">
              <a:solidFill>
                <a:schemeClr val="bg1"/>
              </a:solidFill>
              <a:effectLst>
                <a:outerShdw blurRad="38100" dist="38100" dir="2700000" algn="tl">
                  <a:srgbClr val="000000">
                    <a:alpha val="43137"/>
                  </a:srgbClr>
                </a:outerShdw>
              </a:effectLst>
              <a:latin typeface="Segoe Light"/>
            </a:endParaRPr>
          </a:p>
        </p:txBody>
      </p:sp>
      <p:pic>
        <p:nvPicPr>
          <p:cNvPr id="79" name="Picture 78" descr="Dell-&amp;-Vista-Desktop-wheat-fields.png"/>
          <p:cNvPicPr>
            <a:picLocks noChangeAspect="1"/>
          </p:cNvPicPr>
          <p:nvPr/>
        </p:nvPicPr>
        <p:blipFill>
          <a:blip r:embed="rId34" cstate="print"/>
          <a:stretch>
            <a:fillRect/>
          </a:stretch>
        </p:blipFill>
        <p:spPr>
          <a:xfrm>
            <a:off x="399011" y="1006363"/>
            <a:ext cx="2534415" cy="1753462"/>
          </a:xfrm>
          <a:prstGeom prst="rect">
            <a:avLst/>
          </a:prstGeom>
        </p:spPr>
      </p:pic>
      <p:pic>
        <p:nvPicPr>
          <p:cNvPr id="61" name="Picture 2" descr="C:\Program Files\Microsoft Resource DVD Artwork\DVD_ART\BoxShots_Logos\Windows Vista\Windows Vista button.png"/>
          <p:cNvPicPr>
            <a:picLocks noChangeAspect="1" noChangeArrowheads="1"/>
          </p:cNvPicPr>
          <p:nvPr/>
        </p:nvPicPr>
        <p:blipFill>
          <a:blip r:embed="rId35" cstate="print"/>
          <a:srcRect/>
          <a:stretch>
            <a:fillRect/>
          </a:stretch>
        </p:blipFill>
        <p:spPr bwMode="auto">
          <a:xfrm>
            <a:off x="2819400" y="2438400"/>
            <a:ext cx="1425907" cy="14152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wipe(up)">
                                      <p:cBhvr>
                                        <p:cTn id="7" dur="500"/>
                                        <p:tgtEl>
                                          <p:spTgt spid="20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71"/>
                                        </p:tgtEl>
                                        <p:attrNameLst>
                                          <p:attrName>style.visibility</p:attrName>
                                        </p:attrNameLst>
                                      </p:cBhvr>
                                      <p:to>
                                        <p:strVal val="visible"/>
                                      </p:to>
                                    </p:set>
                                    <p:animEffect transition="in" filter="wipe(up)">
                                      <p:cBhvr>
                                        <p:cTn id="11" dur="500"/>
                                        <p:tgtEl>
                                          <p:spTgt spid="20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P spid="20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丰富多彩的</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Ribbon</a:t>
            </a:r>
            <a:endPar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8" name="Picture 6"/>
          <p:cNvPicPr>
            <a:picLocks noChangeAspect="1" noChangeArrowheads="1"/>
          </p:cNvPicPr>
          <p:nvPr/>
        </p:nvPicPr>
        <p:blipFill>
          <a:blip r:embed="rId3" cstate="print"/>
          <a:srcRect/>
          <a:stretch>
            <a:fillRect/>
          </a:stretch>
        </p:blipFill>
        <p:spPr bwMode="auto">
          <a:xfrm>
            <a:off x="295274" y="2083814"/>
            <a:ext cx="8720905" cy="1590675"/>
          </a:xfrm>
          <a:prstGeom prst="rect">
            <a:avLst/>
          </a:prstGeom>
          <a:noFill/>
          <a:ln w="9525">
            <a:noFill/>
            <a:miter lim="800000"/>
            <a:headEnd/>
            <a:tailEnd/>
          </a:ln>
          <a:effectLst>
            <a:reflection blurRad="6350" stA="52000" endA="300" endPos="35000" dir="5400000" sy="-100000" algn="bl" rotWithShape="0"/>
            <a:softEdge rad="31750"/>
          </a:effectLst>
        </p:spPr>
      </p:pic>
      <p:grpSp>
        <p:nvGrpSpPr>
          <p:cNvPr id="2" name="Group 30"/>
          <p:cNvGrpSpPr/>
          <p:nvPr/>
        </p:nvGrpSpPr>
        <p:grpSpPr>
          <a:xfrm>
            <a:off x="20637" y="1000108"/>
            <a:ext cx="9123364" cy="3117192"/>
            <a:chOff x="20637" y="2209800"/>
            <a:chExt cx="9123364" cy="3117192"/>
          </a:xfrm>
        </p:grpSpPr>
        <p:cxnSp>
          <p:nvCxnSpPr>
            <p:cNvPr id="19" name="Elbow Connector 18"/>
            <p:cNvCxnSpPr/>
            <p:nvPr/>
          </p:nvCxnSpPr>
          <p:spPr>
            <a:xfrm rot="16200000" flipH="1">
              <a:off x="7778750" y="2899807"/>
              <a:ext cx="876300" cy="8255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1706563" y="3314144"/>
              <a:ext cx="762000" cy="9525"/>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103200" y="3147466"/>
              <a:ext cx="1177925" cy="4"/>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0637" y="2209800"/>
              <a:ext cx="1893888"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应用菜单</a:t>
              </a:r>
              <a:endParaRPr lang="en-US" dirty="0">
                <a:latin typeface="Segoe UI" pitchFamily="34" charset="0"/>
                <a:ea typeface="Segoe UI" pitchFamily="34" charset="0"/>
                <a:cs typeface="Segoe UI" pitchFamily="34" charset="0"/>
              </a:endParaRPr>
            </a:p>
          </p:txBody>
        </p:sp>
        <p:grpSp>
          <p:nvGrpSpPr>
            <p:cNvPr id="4" name="Group 79"/>
            <p:cNvGrpSpPr/>
            <p:nvPr/>
          </p:nvGrpSpPr>
          <p:grpSpPr>
            <a:xfrm>
              <a:off x="1616075" y="4779860"/>
              <a:ext cx="2193925" cy="171449"/>
              <a:chOff x="1416050" y="4095750"/>
              <a:chExt cx="2477295" cy="158750"/>
            </a:xfrm>
          </p:grpSpPr>
          <p:cxnSp>
            <p:nvCxnSpPr>
              <p:cNvPr id="22" name="Elbow Connector 21"/>
              <p:cNvCxnSpPr/>
              <p:nvPr/>
            </p:nvCxnSpPr>
            <p:spPr>
              <a:xfrm>
                <a:off x="1416050" y="4102100"/>
                <a:ext cx="2476500" cy="152400"/>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3816351" y="4170366"/>
                <a:ext cx="151609" cy="2378"/>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665162" y="3244016"/>
              <a:ext cx="1058863" cy="224116"/>
              <a:chOff x="795337" y="2861984"/>
              <a:chExt cx="909639" cy="224116"/>
            </a:xfrm>
          </p:grpSpPr>
          <p:cxnSp>
            <p:nvCxnSpPr>
              <p:cNvPr id="59" name="Elbow Connector 58"/>
              <p:cNvCxnSpPr/>
              <p:nvPr/>
            </p:nvCxnSpPr>
            <p:spPr>
              <a:xfrm rot="10800000">
                <a:off x="795629" y="2861984"/>
                <a:ext cx="908764" cy="215152"/>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598857" y="2969890"/>
                <a:ext cx="21136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688756" y="2978646"/>
                <a:ext cx="21403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68300" y="2648982"/>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快速访问</a:t>
              </a:r>
              <a:endParaRPr lang="en-US" dirty="0">
                <a:latin typeface="Segoe UI" pitchFamily="34" charset="0"/>
                <a:ea typeface="Segoe UI" pitchFamily="34" charset="0"/>
                <a:cs typeface="Segoe UI" pitchFamily="34" charset="0"/>
              </a:endParaRPr>
            </a:p>
          </p:txBody>
        </p:sp>
        <p:sp>
          <p:nvSpPr>
            <p:cNvPr id="63" name="TextBox 62"/>
            <p:cNvSpPr txBox="1"/>
            <p:nvPr/>
          </p:nvSpPr>
          <p:spPr>
            <a:xfrm>
              <a:off x="1743075" y="2610882"/>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标签</a:t>
              </a:r>
              <a:endParaRPr lang="en-US" dirty="0">
                <a:latin typeface="Segoe UI" pitchFamily="34" charset="0"/>
                <a:ea typeface="Segoe UI" pitchFamily="34" charset="0"/>
                <a:cs typeface="Segoe UI" pitchFamily="34" charset="0"/>
              </a:endParaRPr>
            </a:p>
          </p:txBody>
        </p:sp>
        <p:sp>
          <p:nvSpPr>
            <p:cNvPr id="64" name="TextBox 63"/>
            <p:cNvSpPr txBox="1"/>
            <p:nvPr/>
          </p:nvSpPr>
          <p:spPr>
            <a:xfrm>
              <a:off x="3581400" y="2617789"/>
              <a:ext cx="218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内容标签集</a:t>
              </a:r>
              <a:endParaRPr lang="en-US" dirty="0">
                <a:latin typeface="Segoe UI" pitchFamily="34" charset="0"/>
                <a:ea typeface="Segoe UI" pitchFamily="34" charset="0"/>
                <a:cs typeface="Segoe UI" pitchFamily="34" charset="0"/>
              </a:endParaRPr>
            </a:p>
          </p:txBody>
        </p:sp>
        <p:sp>
          <p:nvSpPr>
            <p:cNvPr id="67" name="TextBox 66"/>
            <p:cNvSpPr txBox="1"/>
            <p:nvPr/>
          </p:nvSpPr>
          <p:spPr>
            <a:xfrm>
              <a:off x="3695700" y="2922589"/>
              <a:ext cx="209074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内容标签</a:t>
              </a:r>
              <a:endParaRPr lang="en-US" dirty="0">
                <a:latin typeface="Segoe UI" pitchFamily="34" charset="0"/>
                <a:ea typeface="Segoe UI" pitchFamily="34" charset="0"/>
                <a:cs typeface="Segoe UI" pitchFamily="34" charset="0"/>
              </a:endParaRPr>
            </a:p>
          </p:txBody>
        </p:sp>
        <p:sp>
          <p:nvSpPr>
            <p:cNvPr id="81" name="TextBox 80"/>
            <p:cNvSpPr txBox="1"/>
            <p:nvPr/>
          </p:nvSpPr>
          <p:spPr>
            <a:xfrm>
              <a:off x="7439025" y="2563257"/>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帮助</a:t>
              </a:r>
              <a:endParaRPr lang="en-US" dirty="0">
                <a:latin typeface="Segoe UI" pitchFamily="34" charset="0"/>
                <a:ea typeface="Segoe UI" pitchFamily="34" charset="0"/>
                <a:cs typeface="Segoe UI" pitchFamily="34" charset="0"/>
              </a:endParaRPr>
            </a:p>
          </p:txBody>
        </p:sp>
        <p:sp>
          <p:nvSpPr>
            <p:cNvPr id="82" name="TextBox 81"/>
            <p:cNvSpPr txBox="1"/>
            <p:nvPr/>
          </p:nvSpPr>
          <p:spPr>
            <a:xfrm>
              <a:off x="1568450" y="4957660"/>
              <a:ext cx="22733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组</a:t>
              </a:r>
              <a:r>
                <a:rPr lang="en-US" dirty="0" smtClean="0">
                  <a:latin typeface="Segoe UI" pitchFamily="34" charset="0"/>
                  <a:ea typeface="Segoe UI" pitchFamily="34" charset="0"/>
                  <a:cs typeface="Segoe UI" pitchFamily="34" charset="0"/>
                </a:rPr>
                <a:t>(aka “</a:t>
              </a:r>
              <a:r>
                <a:rPr lang="zh-CN" altLang="en-US" dirty="0" smtClean="0">
                  <a:latin typeface="Segoe UI" pitchFamily="34" charset="0"/>
                  <a:ea typeface="Segoe UI" pitchFamily="34" charset="0"/>
                  <a:cs typeface="Segoe UI" pitchFamily="34" charset="0"/>
                </a:rPr>
                <a:t>块</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83" name="TextBox 82"/>
            <p:cNvSpPr txBox="1"/>
            <p:nvPr/>
          </p:nvSpPr>
          <p:spPr>
            <a:xfrm>
              <a:off x="4381500" y="4931807"/>
              <a:ext cx="476250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dirty="0" smtClean="0">
                  <a:latin typeface="Segoe UI" pitchFamily="34" charset="0"/>
                  <a:ea typeface="Segoe UI" pitchFamily="34" charset="0"/>
                  <a:cs typeface="Segoe UI" pitchFamily="34" charset="0"/>
                </a:rPr>
                <a:t>对话框启动器</a:t>
              </a:r>
              <a:endParaRPr lang="en-US" dirty="0">
                <a:latin typeface="Segoe UI" pitchFamily="34" charset="0"/>
                <a:ea typeface="Segoe UI" pitchFamily="34" charset="0"/>
                <a:cs typeface="Segoe UI" pitchFamily="34" charset="0"/>
              </a:endParaRPr>
            </a:p>
          </p:txBody>
        </p:sp>
        <p:cxnSp>
          <p:nvCxnSpPr>
            <p:cNvPr id="33" name="Elbow Connector 32"/>
            <p:cNvCxnSpPr/>
            <p:nvPr/>
          </p:nvCxnSpPr>
          <p:spPr>
            <a:xfrm rot="10800000" flipV="1">
              <a:off x="2476502" y="2805113"/>
              <a:ext cx="1238248" cy="6381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flipV="1">
              <a:off x="2774157" y="3138489"/>
              <a:ext cx="928689" cy="6477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7632700" y="4804807"/>
              <a:ext cx="1047750" cy="3079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9" name="Text Placeholder 2"/>
          <p:cNvSpPr>
            <a:spLocks noGrp="1"/>
          </p:cNvSpPr>
          <p:nvPr>
            <p:ph type="body" sz="quarter" idx="10"/>
          </p:nvPr>
        </p:nvSpPr>
        <p:spPr>
          <a:xfrm>
            <a:off x="714348" y="4572008"/>
            <a:ext cx="7672003" cy="1477328"/>
          </a:xfrm>
        </p:spPr>
        <p:txBody>
          <a:bodyPr/>
          <a:lstStyle/>
          <a:p>
            <a:pPr marL="287338" indent="-287338"/>
            <a:r>
              <a:rPr lang="en-US" sz="2400" dirty="0" smtClean="0"/>
              <a:t>Windows 7</a:t>
            </a:r>
            <a:r>
              <a:rPr lang="zh-CN" altLang="en-US" sz="2400" dirty="0" smtClean="0"/>
              <a:t>包括</a:t>
            </a:r>
            <a:r>
              <a:rPr lang="en-US" sz="2400" dirty="0" smtClean="0"/>
              <a:t>, Vista</a:t>
            </a:r>
            <a:r>
              <a:rPr lang="zh-CN" altLang="en-US" sz="2400" dirty="0" smtClean="0"/>
              <a:t>将要有</a:t>
            </a:r>
            <a:endParaRPr lang="en-US" sz="2400" dirty="0" smtClean="0"/>
          </a:p>
          <a:p>
            <a:pPr marL="287338" indent="-287338"/>
            <a:r>
              <a:rPr lang="en-US" sz="2400" dirty="0" smtClean="0"/>
              <a:t>Win32 API, COM-based (targets native developers first)</a:t>
            </a:r>
          </a:p>
          <a:p>
            <a:pPr marL="287338" indent="-287338"/>
            <a:r>
              <a:rPr lang="zh-CN" altLang="en-US" sz="2400" dirty="0" smtClean="0"/>
              <a:t>特性与</a:t>
            </a:r>
            <a:r>
              <a:rPr lang="en-US" sz="2400" dirty="0" smtClean="0"/>
              <a:t>Microsoft Office 2007 Ribbon</a:t>
            </a:r>
            <a:r>
              <a:rPr lang="zh-CN" altLang="en-US" sz="2400" dirty="0" smtClean="0"/>
              <a:t>接近</a:t>
            </a: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2000"/>
                                        <p:tgtEl>
                                          <p:spTgt spid="2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fade">
                                      <p:cBhvr>
                                        <p:cTn id="13" dur="2000"/>
                                        <p:tgtEl>
                                          <p:spTgt spid="29">
                                            <p:txEl>
                                              <p:pRg st="2" end="2"/>
                                            </p:txEl>
                                          </p:spTgt>
                                        </p:tgtEl>
                                      </p:cBhvr>
                                    </p:animEffect>
                                  </p:childTnLst>
                                </p:cTn>
                              </p:par>
                              <p:par>
                                <p:cTn id="14" presetID="0" presetClass="path" presetSubtype="0" accel="50000" decel="50000" fill="hold" grpId="1" nodeType="withEffect">
                                  <p:stCondLst>
                                    <p:cond delay="0"/>
                                  </p:stCondLst>
                                  <p:childTnLst>
                                    <p:animMotion origin="layout" path="M 0 0 L 0 -0.18871 " pathEditMode="relative" ptsTypes="AA">
                                      <p:cBhvr>
                                        <p:cTn id="15" dur="2000" fill="hold"/>
                                        <p:tgtEl>
                                          <p:spTgt spid="29">
                                            <p:txEl>
                                              <p:pRg st="0" end="0"/>
                                            </p:txEl>
                                          </p:spTgt>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0 0 L 0 -0.18871 " pathEditMode="relative" ptsTypes="AA">
                                      <p:cBhvr>
                                        <p:cTn id="17" dur="2000" fill="hold"/>
                                        <p:tgtEl>
                                          <p:spTgt spid="29">
                                            <p:txEl>
                                              <p:pRg st="1" end="1"/>
                                            </p:txEl>
                                          </p:spTgt>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0 0 L 0 -0.18871 " pathEditMode="relative" ptsTypes="AA">
                                      <p:cBhvr>
                                        <p:cTn id="19" dur="2000" fill="hold"/>
                                        <p:tgtEl>
                                          <p:spTgt spid="29">
                                            <p:txEl>
                                              <p:pRg st="2" end="2"/>
                                            </p:txEl>
                                          </p:spTgt>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 0 L 0 -0.22202 " pathEditMode="relative" ptsTypes="AA">
                                      <p:cBhvr>
                                        <p:cTn id="21" dur="2000" fill="hold"/>
                                        <p:tgtEl>
                                          <p:spTgt spid="3078"/>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L 0 -0.22202 " pathEditMode="relative" ptsTypes="AA">
                                      <p:cBhvr>
                                        <p:cTn id="23" dur="2000" fill="hold"/>
                                        <p:tgtEl>
                                          <p:spTgt spid="2"/>
                                        </p:tgtEl>
                                        <p:attrNameLst>
                                          <p:attrName>ppt_x</p:attrName>
                                          <p:attrName>ppt_y</p:attrName>
                                        </p:attrNameLst>
                                      </p:cBhvr>
                                    </p:animMotion>
                                  </p:childTnLst>
                                </p:cTn>
                              </p:par>
                              <p:par>
                                <p:cTn id="24" presetID="10" presetClass="exit" presetSubtype="0" fill="hold" nodeType="with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29" grpI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altLang="zh-CN" dirty="0" smtClean="0"/>
              <a:t>Libraries</a:t>
            </a:r>
            <a:r>
              <a:rPr lang="zh-CN" altLang="en-US" dirty="0" smtClean="0"/>
              <a:t>库</a:t>
            </a:r>
            <a:endParaRPr lang="en-US" dirty="0"/>
          </a:p>
        </p:txBody>
      </p:sp>
      <p:pic>
        <p:nvPicPr>
          <p:cNvPr id="5" name="Picture 16" descr="C:\Users\dwashin\Documents\Window Clippings\February, 2005.png"/>
          <p:cNvPicPr>
            <a:picLocks noChangeAspect="1" noChangeArrowheads="1"/>
          </p:cNvPicPr>
          <p:nvPr/>
        </p:nvPicPr>
        <p:blipFill>
          <a:blip r:embed="rId3" cstate="print"/>
          <a:stretch>
            <a:fillRect/>
          </a:stretch>
        </p:blipFill>
        <p:spPr bwMode="auto">
          <a:xfrm>
            <a:off x="1736068" y="1301729"/>
            <a:ext cx="5876823" cy="4214812"/>
          </a:xfrm>
          <a:prstGeom prst="rect">
            <a:avLst/>
          </a:prstGeom>
          <a:noFill/>
          <a:ln w="9525">
            <a:noFill/>
            <a:miter lim="800000"/>
            <a:headEnd/>
            <a:tailEnd/>
          </a:ln>
        </p:spPr>
      </p:pic>
      <p:sp>
        <p:nvSpPr>
          <p:cNvPr id="11" name="Text Box 7"/>
          <p:cNvSpPr txBox="1">
            <a:spLocks noChangeArrowheads="1"/>
          </p:cNvSpPr>
          <p:nvPr/>
        </p:nvSpPr>
        <p:spPr bwMode="auto">
          <a:xfrm>
            <a:off x="4214811" y="5699243"/>
            <a:ext cx="2089448" cy="400110"/>
          </a:xfrm>
          <a:prstGeom prst="rect">
            <a:avLst/>
          </a:prstGeom>
          <a:noFill/>
          <a:ln w="9525">
            <a:noFill/>
            <a:miter lim="800000"/>
            <a:headEnd/>
            <a:tailEnd/>
          </a:ln>
          <a:effectLst/>
        </p:spPr>
        <p:txBody>
          <a:bodyPr wrap="square">
            <a:spAutoFit/>
          </a:bodyPr>
          <a:lstStyle/>
          <a:p>
            <a:pPr algn="l" eaLnBrk="1" hangingPunct="1">
              <a:lnSpc>
                <a:spcPct val="100000"/>
              </a:lnSpc>
              <a:spcBef>
                <a:spcPct val="0"/>
              </a:spcBef>
              <a:defRPr/>
            </a:pPr>
            <a:r>
              <a:rPr lang="zh-CN" altLang="en-US" sz="2000" dirty="0" smtClean="0">
                <a:gradFill>
                  <a:gsLst>
                    <a:gs pos="0">
                      <a:schemeClr val="tx1"/>
                    </a:gs>
                    <a:gs pos="100000">
                      <a:schemeClr val="tx1"/>
                    </a:gs>
                  </a:gsLst>
                  <a:lin ang="5400000" scaled="0"/>
                </a:gradFill>
              </a:rPr>
              <a:t>丰富的诠释数据</a:t>
            </a:r>
            <a:endParaRPr lang="en-US" sz="2000" dirty="0">
              <a:gradFill>
                <a:gsLst>
                  <a:gs pos="0">
                    <a:schemeClr val="tx1"/>
                  </a:gs>
                  <a:gs pos="100000">
                    <a:schemeClr val="tx1"/>
                  </a:gs>
                </a:gsLst>
                <a:lin ang="5400000" scaled="0"/>
              </a:gradFill>
            </a:endParaRPr>
          </a:p>
        </p:txBody>
      </p:sp>
      <p:cxnSp>
        <p:nvCxnSpPr>
          <p:cNvPr id="12" name="Straight Arrow Connector 11"/>
          <p:cNvCxnSpPr/>
          <p:nvPr/>
        </p:nvCxnSpPr>
        <p:spPr bwMode="auto">
          <a:xfrm rot="10800000">
            <a:off x="4395448" y="5229839"/>
            <a:ext cx="880110" cy="468630"/>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6" name="Text Box 6"/>
          <p:cNvSpPr txBox="1">
            <a:spLocks noChangeArrowheads="1"/>
          </p:cNvSpPr>
          <p:nvPr/>
        </p:nvSpPr>
        <p:spPr bwMode="auto">
          <a:xfrm>
            <a:off x="357158" y="4386212"/>
            <a:ext cx="1692275" cy="400110"/>
          </a:xfrm>
          <a:prstGeom prst="rect">
            <a:avLst/>
          </a:prstGeom>
          <a:noFill/>
          <a:ln w="9525">
            <a:noFill/>
            <a:miter lim="800000"/>
            <a:headEnd/>
            <a:tailEnd/>
          </a:ln>
          <a:effectLst/>
        </p:spPr>
        <p:txBody>
          <a:bodyPr>
            <a:spAutoFit/>
          </a:bodyPr>
          <a:lstStyle/>
          <a:p>
            <a:pPr algn="l" eaLnBrk="1" hangingPunct="1">
              <a:lnSpc>
                <a:spcPct val="100000"/>
              </a:lnSpc>
              <a:spcBef>
                <a:spcPct val="0"/>
              </a:spcBef>
              <a:defRPr/>
            </a:pPr>
            <a:r>
              <a:rPr lang="zh-CN" altLang="en-US" sz="2000" dirty="0" smtClean="0">
                <a:gradFill>
                  <a:gsLst>
                    <a:gs pos="0">
                      <a:schemeClr val="tx1"/>
                    </a:gs>
                    <a:gs pos="100000">
                      <a:schemeClr val="tx1"/>
                    </a:gs>
                  </a:gsLst>
                  <a:lin ang="5400000" scaled="0"/>
                </a:gradFill>
              </a:rPr>
              <a:t>导航</a:t>
            </a:r>
            <a:endParaRPr lang="en-US" sz="2000" dirty="0">
              <a:gradFill>
                <a:gsLst>
                  <a:gs pos="0">
                    <a:schemeClr val="tx1"/>
                  </a:gs>
                  <a:gs pos="100000">
                    <a:schemeClr val="tx1"/>
                  </a:gs>
                </a:gsLst>
                <a:lin ang="5400000" scaled="0"/>
              </a:gradFill>
            </a:endParaRPr>
          </a:p>
        </p:txBody>
      </p:sp>
      <p:cxnSp>
        <p:nvCxnSpPr>
          <p:cNvPr id="13" name="Straight Arrow Connector 12"/>
          <p:cNvCxnSpPr/>
          <p:nvPr/>
        </p:nvCxnSpPr>
        <p:spPr bwMode="auto">
          <a:xfrm flipV="1">
            <a:off x="995614" y="4043024"/>
            <a:ext cx="1092288" cy="562252"/>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 name="Text Box 7"/>
          <p:cNvSpPr txBox="1">
            <a:spLocks noChangeArrowheads="1"/>
          </p:cNvSpPr>
          <p:nvPr/>
        </p:nvSpPr>
        <p:spPr bwMode="auto">
          <a:xfrm>
            <a:off x="7870499" y="3511529"/>
            <a:ext cx="1180769" cy="707886"/>
          </a:xfrm>
          <a:prstGeom prst="rect">
            <a:avLst/>
          </a:prstGeom>
          <a:noFill/>
          <a:ln w="9525">
            <a:noFill/>
            <a:miter lim="800000"/>
            <a:headEnd/>
            <a:tailEnd/>
          </a:ln>
          <a:effectLst/>
        </p:spPr>
        <p:txBody>
          <a:bodyPr wrap="square">
            <a:spAutoFit/>
          </a:bodyPr>
          <a:lstStyle/>
          <a:p>
            <a:pPr>
              <a:spcBef>
                <a:spcPct val="0"/>
              </a:spcBef>
              <a:defRPr/>
            </a:pPr>
            <a:r>
              <a:rPr lang="zh-CN" altLang="en-US" sz="2000" dirty="0" smtClean="0">
                <a:gradFill>
                  <a:gsLst>
                    <a:gs pos="0">
                      <a:schemeClr val="tx1"/>
                    </a:gs>
                    <a:gs pos="100000">
                      <a:schemeClr val="tx1"/>
                    </a:gs>
                  </a:gsLst>
                  <a:lin ang="5400000" scaled="0"/>
                </a:gradFill>
              </a:rPr>
              <a:t>轻松</a:t>
            </a:r>
            <a:endParaRPr lang="en-US" altLang="zh-CN" sz="2000" dirty="0" smtClean="0">
              <a:gradFill>
                <a:gsLst>
                  <a:gs pos="0">
                    <a:schemeClr val="tx1"/>
                  </a:gs>
                  <a:gs pos="100000">
                    <a:schemeClr val="tx1"/>
                  </a:gs>
                </a:gsLst>
                <a:lin ang="5400000" scaled="0"/>
              </a:gradFill>
            </a:endParaRPr>
          </a:p>
          <a:p>
            <a:pPr>
              <a:spcBef>
                <a:spcPct val="0"/>
              </a:spcBef>
              <a:defRPr/>
            </a:pPr>
            <a:r>
              <a:rPr lang="zh-CN" altLang="en-US" sz="2000" dirty="0" smtClean="0">
                <a:gradFill>
                  <a:gsLst>
                    <a:gs pos="0">
                      <a:schemeClr val="tx1"/>
                    </a:gs>
                    <a:gs pos="100000">
                      <a:schemeClr val="tx1"/>
                    </a:gs>
                  </a:gsLst>
                  <a:lin ang="5400000" scaled="0"/>
                </a:gradFill>
              </a:rPr>
              <a:t>预览</a:t>
            </a:r>
            <a:endParaRPr lang="en-US" sz="2000" dirty="0">
              <a:gradFill>
                <a:gsLst>
                  <a:gs pos="0">
                    <a:schemeClr val="tx1"/>
                  </a:gs>
                  <a:gs pos="100000">
                    <a:schemeClr val="tx1"/>
                  </a:gs>
                </a:gsLst>
                <a:lin ang="5400000" scaled="0"/>
              </a:gradFill>
            </a:endParaRPr>
          </a:p>
        </p:txBody>
      </p:sp>
      <p:cxnSp>
        <p:nvCxnSpPr>
          <p:cNvPr id="14" name="Straight Arrow Connector 13"/>
          <p:cNvCxnSpPr/>
          <p:nvPr/>
        </p:nvCxnSpPr>
        <p:spPr bwMode="auto">
          <a:xfrm rot="10800000">
            <a:off x="7279216" y="3304005"/>
            <a:ext cx="629052" cy="283724"/>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7" name="Text Box 7"/>
          <p:cNvSpPr txBox="1">
            <a:spLocks noChangeArrowheads="1"/>
          </p:cNvSpPr>
          <p:nvPr/>
        </p:nvSpPr>
        <p:spPr bwMode="auto">
          <a:xfrm>
            <a:off x="6396118" y="768335"/>
            <a:ext cx="1980029" cy="400110"/>
          </a:xfrm>
          <a:prstGeom prst="rect">
            <a:avLst/>
          </a:prstGeom>
          <a:noFill/>
          <a:ln w="9525">
            <a:noFill/>
            <a:miter lim="800000"/>
            <a:headEnd/>
            <a:tailEnd/>
          </a:ln>
          <a:effectLst/>
        </p:spPr>
        <p:txBody>
          <a:bodyPr wrap="none">
            <a:spAutoFit/>
          </a:bodyPr>
          <a:lstStyle/>
          <a:p>
            <a:pPr>
              <a:lnSpc>
                <a:spcPct val="100000"/>
              </a:lnSpc>
              <a:spcBef>
                <a:spcPct val="0"/>
              </a:spcBef>
              <a:defRPr/>
            </a:pPr>
            <a:r>
              <a:rPr lang="zh-CN" altLang="en-US" sz="2000" dirty="0" smtClean="0">
                <a:gradFill>
                  <a:gsLst>
                    <a:gs pos="0">
                      <a:schemeClr val="tx1"/>
                    </a:gs>
                    <a:gs pos="100000">
                      <a:schemeClr val="tx1"/>
                    </a:gs>
                  </a:gsLst>
                  <a:lin ang="5400000" scaled="0"/>
                </a:gradFill>
              </a:rPr>
              <a:t>强大的实时搜索</a:t>
            </a:r>
            <a:endParaRPr lang="en-US" sz="2000" dirty="0">
              <a:gradFill>
                <a:gsLst>
                  <a:gs pos="0">
                    <a:schemeClr val="tx1"/>
                  </a:gs>
                  <a:gs pos="100000">
                    <a:schemeClr val="tx1"/>
                  </a:gs>
                </a:gsLst>
                <a:lin ang="5400000" scaled="0"/>
              </a:gradFill>
            </a:endParaRPr>
          </a:p>
        </p:txBody>
      </p:sp>
      <p:cxnSp>
        <p:nvCxnSpPr>
          <p:cNvPr id="15" name="Straight Arrow Connector 14"/>
          <p:cNvCxnSpPr/>
          <p:nvPr/>
        </p:nvCxnSpPr>
        <p:spPr bwMode="auto">
          <a:xfrm rot="10800000" flipV="1">
            <a:off x="6721157" y="1177904"/>
            <a:ext cx="606086" cy="456698"/>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8" name="Text Box 7"/>
          <p:cNvSpPr txBox="1">
            <a:spLocks noChangeArrowheads="1"/>
          </p:cNvSpPr>
          <p:nvPr/>
        </p:nvSpPr>
        <p:spPr bwMode="auto">
          <a:xfrm>
            <a:off x="3861478" y="785794"/>
            <a:ext cx="1210588" cy="400110"/>
          </a:xfrm>
          <a:prstGeom prst="rect">
            <a:avLst/>
          </a:prstGeom>
          <a:noFill/>
          <a:ln w="9525">
            <a:noFill/>
            <a:miter lim="800000"/>
            <a:headEnd/>
            <a:tailEnd/>
          </a:ln>
          <a:effectLst/>
        </p:spPr>
        <p:txBody>
          <a:bodyPr wrap="none">
            <a:spAutoFit/>
          </a:bodyPr>
          <a:lstStyle/>
          <a:p>
            <a:pPr>
              <a:spcBef>
                <a:spcPct val="0"/>
              </a:spcBef>
              <a:defRPr/>
            </a:pPr>
            <a:r>
              <a:rPr lang="zh-CN" altLang="en-US" sz="2000" dirty="0" smtClean="0">
                <a:gradFill>
                  <a:gsLst>
                    <a:gs pos="0">
                      <a:schemeClr val="tx1"/>
                    </a:gs>
                    <a:gs pos="100000">
                      <a:schemeClr val="tx1"/>
                    </a:gs>
                  </a:gsLst>
                  <a:lin ang="5400000" scaled="0"/>
                </a:gradFill>
              </a:rPr>
              <a:t>排列视图</a:t>
            </a:r>
            <a:endParaRPr lang="en-US" sz="2000" dirty="0">
              <a:gradFill>
                <a:gsLst>
                  <a:gs pos="0">
                    <a:schemeClr val="tx1"/>
                  </a:gs>
                  <a:gs pos="100000">
                    <a:schemeClr val="tx1"/>
                  </a:gs>
                </a:gsLst>
                <a:lin ang="5400000" scaled="0"/>
              </a:gradFill>
            </a:endParaRPr>
          </a:p>
        </p:txBody>
      </p:sp>
      <p:cxnSp>
        <p:nvCxnSpPr>
          <p:cNvPr id="16" name="Straight Arrow Connector 15"/>
          <p:cNvCxnSpPr/>
          <p:nvPr/>
        </p:nvCxnSpPr>
        <p:spPr bwMode="auto">
          <a:xfrm rot="16200000" flipH="1">
            <a:off x="4053189" y="1540668"/>
            <a:ext cx="943932" cy="36875"/>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9" name="Text Box 6"/>
          <p:cNvSpPr txBox="1">
            <a:spLocks noChangeArrowheads="1"/>
          </p:cNvSpPr>
          <p:nvPr/>
        </p:nvSpPr>
        <p:spPr bwMode="auto">
          <a:xfrm>
            <a:off x="212068" y="1454129"/>
            <a:ext cx="1752600" cy="400110"/>
          </a:xfrm>
          <a:prstGeom prst="rect">
            <a:avLst/>
          </a:prstGeom>
          <a:noFill/>
          <a:ln w="9525">
            <a:noFill/>
            <a:miter lim="800000"/>
            <a:headEnd/>
            <a:tailEnd/>
          </a:ln>
          <a:effectLst/>
        </p:spPr>
        <p:txBody>
          <a:bodyPr wrap="square">
            <a:spAutoFit/>
          </a:bodyPr>
          <a:lstStyle/>
          <a:p>
            <a:pPr algn="l" eaLnBrk="1" hangingPunct="1">
              <a:lnSpc>
                <a:spcPct val="100000"/>
              </a:lnSpc>
              <a:spcBef>
                <a:spcPct val="0"/>
              </a:spcBef>
              <a:defRPr/>
            </a:pPr>
            <a:r>
              <a:rPr lang="zh-CN" altLang="en-US" sz="2000" dirty="0" smtClean="0">
                <a:gradFill>
                  <a:gsLst>
                    <a:gs pos="0">
                      <a:schemeClr val="tx1"/>
                    </a:gs>
                    <a:gs pos="100000">
                      <a:schemeClr val="tx1"/>
                    </a:gs>
                  </a:gsLst>
                  <a:lin ang="5400000" scaled="0"/>
                </a:gradFill>
              </a:rPr>
              <a:t>联合搜索</a:t>
            </a:r>
            <a:endParaRPr lang="en-US" sz="2000" dirty="0">
              <a:gradFill>
                <a:gsLst>
                  <a:gs pos="0">
                    <a:schemeClr val="tx1"/>
                  </a:gs>
                  <a:gs pos="100000">
                    <a:schemeClr val="tx1"/>
                  </a:gs>
                </a:gsLst>
                <a:lin ang="5400000" scaled="0"/>
              </a:gradFill>
            </a:endParaRPr>
          </a:p>
        </p:txBody>
      </p:sp>
      <p:cxnSp>
        <p:nvCxnSpPr>
          <p:cNvPr id="17" name="Straight Arrow Connector 16"/>
          <p:cNvCxnSpPr/>
          <p:nvPr/>
        </p:nvCxnSpPr>
        <p:spPr bwMode="auto">
          <a:xfrm>
            <a:off x="1400788" y="1915139"/>
            <a:ext cx="708660" cy="331470"/>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8" name="Text Box 6"/>
          <p:cNvSpPr txBox="1">
            <a:spLocks noChangeArrowheads="1"/>
          </p:cNvSpPr>
          <p:nvPr/>
        </p:nvSpPr>
        <p:spPr bwMode="auto">
          <a:xfrm>
            <a:off x="571472" y="2514727"/>
            <a:ext cx="1692275" cy="400110"/>
          </a:xfrm>
          <a:prstGeom prst="rect">
            <a:avLst/>
          </a:prstGeom>
          <a:noFill/>
          <a:ln w="9525">
            <a:noFill/>
            <a:miter lim="800000"/>
            <a:headEnd/>
            <a:tailEnd/>
          </a:ln>
          <a:effectLst/>
        </p:spPr>
        <p:txBody>
          <a:bodyPr>
            <a:spAutoFit/>
          </a:bodyPr>
          <a:lstStyle/>
          <a:p>
            <a:pPr algn="l" eaLnBrk="1" hangingPunct="1">
              <a:lnSpc>
                <a:spcPct val="100000"/>
              </a:lnSpc>
              <a:spcBef>
                <a:spcPct val="0"/>
              </a:spcBef>
              <a:defRPr/>
            </a:pPr>
            <a:r>
              <a:rPr lang="zh-CN" altLang="en-US" sz="2000" dirty="0" smtClean="0">
                <a:gradFill>
                  <a:gsLst>
                    <a:gs pos="0">
                      <a:schemeClr val="tx1"/>
                    </a:gs>
                    <a:gs pos="100000">
                      <a:schemeClr val="tx1"/>
                    </a:gs>
                  </a:gsLst>
                  <a:lin ang="5400000" scaled="0"/>
                </a:gradFill>
              </a:rPr>
              <a:t>库</a:t>
            </a:r>
            <a:endParaRPr lang="en-US" sz="2000" dirty="0">
              <a:gradFill>
                <a:gsLst>
                  <a:gs pos="0">
                    <a:schemeClr val="tx1"/>
                  </a:gs>
                  <a:gs pos="100000">
                    <a:schemeClr val="tx1"/>
                  </a:gs>
                </a:gsLst>
                <a:lin ang="5400000" scaled="0"/>
              </a:gradFill>
            </a:endParaRPr>
          </a:p>
        </p:txBody>
      </p:sp>
      <p:cxnSp>
        <p:nvCxnSpPr>
          <p:cNvPr id="19" name="Straight Arrow Connector 18"/>
          <p:cNvCxnSpPr/>
          <p:nvPr/>
        </p:nvCxnSpPr>
        <p:spPr bwMode="auto">
          <a:xfrm>
            <a:off x="1066448" y="2721573"/>
            <a:ext cx="940130" cy="27956"/>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手写识别</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1500166" y="4286256"/>
            <a:ext cx="6786611" cy="1890366"/>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571472" y="1285860"/>
            <a:ext cx="6896100" cy="282575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553998"/>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7 图形结构</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ounded Rectangle 3"/>
          <p:cNvSpPr/>
          <p:nvPr/>
        </p:nvSpPr>
        <p:spPr>
          <a:xfrm>
            <a:off x="901998" y="4154012"/>
            <a:ext cx="4343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DXGKernel</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ounded Rectangle 4"/>
          <p:cNvSpPr/>
          <p:nvPr/>
        </p:nvSpPr>
        <p:spPr>
          <a:xfrm>
            <a:off x="901999" y="3204798"/>
            <a:ext cx="3310405"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
            </a:r>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irect</a:t>
            </a: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X</a:t>
            </a:r>
            <a:r>
              <a:rPr lang="zh-CN" alt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Graphic</a:t>
            </a:r>
            <a:r>
              <a:rPr lang="zh-CN" alt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Infrastructure(DXGI)</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a:xfrm>
            <a:off x="6184660" y="4152231"/>
            <a:ext cx="21336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Win32K</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ounded Rectangle 6"/>
          <p:cNvSpPr/>
          <p:nvPr/>
        </p:nvSpPr>
        <p:spPr>
          <a:xfrm>
            <a:off x="6188150" y="2296624"/>
            <a:ext cx="2140744"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GDI+</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a:xfrm>
            <a:off x="6205869" y="3280991"/>
            <a:ext cx="1034903" cy="7713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USER</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ounded Rectangle 8"/>
          <p:cNvSpPr/>
          <p:nvPr/>
        </p:nvSpPr>
        <p:spPr>
          <a:xfrm>
            <a:off x="3232305" y="2220424"/>
            <a:ext cx="1010086"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 11</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ounded Rectangle 9"/>
          <p:cNvSpPr/>
          <p:nvPr/>
        </p:nvSpPr>
        <p:spPr>
          <a:xfrm>
            <a:off x="894909" y="2222196"/>
            <a:ext cx="2286000"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 10</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a:xfrm>
            <a:off x="2071670" y="1296492"/>
            <a:ext cx="1073891"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DWM</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ounded Rectangle 11"/>
          <p:cNvSpPr/>
          <p:nvPr/>
        </p:nvSpPr>
        <p:spPr>
          <a:xfrm>
            <a:off x="914400" y="1296492"/>
            <a:ext cx="1137684"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Direct2D</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a:xfrm>
            <a:off x="3269739" y="1296492"/>
            <a:ext cx="990600"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a:t>
            </a:r>
          </a:p>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Write</a:t>
            </a:r>
          </a:p>
        </p:txBody>
      </p:sp>
      <p:sp>
        <p:nvSpPr>
          <p:cNvPr id="14" name="Rounded Rectangle 13"/>
          <p:cNvSpPr/>
          <p:nvPr/>
        </p:nvSpPr>
        <p:spPr>
          <a:xfrm>
            <a:off x="7304567" y="3280991"/>
            <a:ext cx="1024326" cy="7713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GDI</a:t>
            </a:r>
          </a:p>
        </p:txBody>
      </p:sp>
      <p:sp>
        <p:nvSpPr>
          <p:cNvPr id="15" name="Rounded Rectangle 14"/>
          <p:cNvSpPr/>
          <p:nvPr/>
        </p:nvSpPr>
        <p:spPr>
          <a:xfrm>
            <a:off x="4295780" y="1285860"/>
            <a:ext cx="9906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WIC</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ounded Rectangle 15"/>
          <p:cNvSpPr/>
          <p:nvPr/>
        </p:nvSpPr>
        <p:spPr>
          <a:xfrm>
            <a:off x="4295554" y="2215108"/>
            <a:ext cx="914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DXVA</a:t>
            </a:r>
          </a:p>
        </p:txBody>
      </p:sp>
      <p:sp>
        <p:nvSpPr>
          <p:cNvPr id="19" name="Rounded Rectangle 18"/>
          <p:cNvSpPr/>
          <p:nvPr/>
        </p:nvSpPr>
        <p:spPr>
          <a:xfrm>
            <a:off x="4304116" y="3225318"/>
            <a:ext cx="914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Direct3D9</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ounded Rectangle 16"/>
          <p:cNvSpPr/>
          <p:nvPr/>
        </p:nvSpPr>
        <p:spPr>
          <a:xfrm>
            <a:off x="928662" y="5786454"/>
            <a:ext cx="3143272"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Exists in Windows Vista</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ounded Rectangle 17"/>
          <p:cNvSpPr/>
          <p:nvPr/>
        </p:nvSpPr>
        <p:spPr>
          <a:xfrm>
            <a:off x="928663" y="5429264"/>
            <a:ext cx="3143272" cy="28575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New in Windows 7</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9"/>
            <a:ext cx="8382000" cy="664797"/>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图形图像增强</a:t>
            </a:r>
            <a:endPar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 Placeholder 7"/>
          <p:cNvSpPr>
            <a:spLocks noGrp="1"/>
          </p:cNvSpPr>
          <p:nvPr>
            <p:ph type="body" sz="quarter" idx="10"/>
          </p:nvPr>
        </p:nvSpPr>
        <p:spPr>
          <a:xfrm>
            <a:off x="407504" y="1500174"/>
            <a:ext cx="4691066" cy="984885"/>
          </a:xfrm>
        </p:spPr>
        <p:txBody>
          <a:bodyPr/>
          <a:lstStyle/>
          <a:p>
            <a:r>
              <a:rPr lang="en-US" altLang="zh-CN" dirty="0" smtClean="0"/>
              <a:t>Driect2D</a:t>
            </a:r>
          </a:p>
          <a:p>
            <a:r>
              <a:rPr lang="en-US" altLang="zh-CN" dirty="0" err="1" smtClean="0"/>
              <a:t>DriectWrite</a:t>
            </a:r>
            <a:endParaRPr lang="en-US" dirty="0" smtClean="0"/>
          </a:p>
        </p:txBody>
      </p:sp>
      <p:pic>
        <p:nvPicPr>
          <p:cNvPr id="15" name="Picture 2">
            <a:hlinkClick r:id="rId3" action="ppaction://hlinkfile"/>
          </p:cNvPr>
          <p:cNvPicPr>
            <a:picLocks noChangeAspect="1" noChangeArrowheads="1"/>
          </p:cNvPicPr>
          <p:nvPr/>
        </p:nvPicPr>
        <p:blipFill>
          <a:blip r:embed="rId4" cstate="print"/>
          <a:srcRect/>
          <a:stretch>
            <a:fillRect/>
          </a:stretch>
        </p:blipFill>
        <p:spPr bwMode="auto">
          <a:xfrm>
            <a:off x="3143240" y="1214422"/>
            <a:ext cx="5572164" cy="1919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7"/>
          <p:cNvPicPr>
            <a:picLocks noChangeAspect="1" noChangeArrowheads="1"/>
          </p:cNvPicPr>
          <p:nvPr/>
        </p:nvPicPr>
        <p:blipFill>
          <a:blip r:embed="rId5" cstate="print"/>
          <a:srcRect/>
          <a:stretch>
            <a:fillRect/>
          </a:stretch>
        </p:blipFill>
        <p:spPr bwMode="auto">
          <a:xfrm>
            <a:off x="285721" y="3929066"/>
            <a:ext cx="4714907" cy="2286015"/>
          </a:xfrm>
          <a:prstGeom prst="rect">
            <a:avLst/>
          </a:prstGeom>
          <a:ln>
            <a:noFill/>
          </a:ln>
          <a:effectLst>
            <a:softEdge rad="112500"/>
          </a:effectLst>
        </p:spPr>
      </p:pic>
      <p:pic>
        <p:nvPicPr>
          <p:cNvPr id="17" name="Picture 2"/>
          <p:cNvPicPr>
            <a:picLocks noChangeAspect="1" noChangeArrowheads="1"/>
          </p:cNvPicPr>
          <p:nvPr/>
        </p:nvPicPr>
        <p:blipFill>
          <a:blip r:embed="rId6" cstate="print"/>
          <a:srcRect/>
          <a:stretch>
            <a:fillRect/>
          </a:stretch>
        </p:blipFill>
        <p:spPr bwMode="auto">
          <a:xfrm>
            <a:off x="5643570" y="3643314"/>
            <a:ext cx="3000396" cy="265736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071678"/>
            <a:ext cx="8382000" cy="609398"/>
          </a:xfrm>
        </p:spPr>
        <p:txBody>
          <a:bodyPr/>
          <a:lstStyle/>
          <a:p>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、集成最优质的</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与</a:t>
            </a:r>
            <a:r>
              <a:rPr lang="zh-CN"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体验</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73" y="762497"/>
            <a:ext cx="7681913" cy="1523495"/>
          </a:xfrm>
        </p:spPr>
        <p:txBody>
          <a:bodyPr/>
          <a:lstStyle/>
          <a:p>
            <a:pPr algn="l"/>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Sensor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（传感器）和</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Location</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（位置感知）平台</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cstate="print"/>
          <a:srcRect l="60416" t="14166" r="22396" b="56667"/>
          <a:stretch>
            <a:fillRect/>
          </a:stretch>
        </p:blipFill>
        <p:spPr bwMode="auto">
          <a:xfrm>
            <a:off x="2928926" y="2643182"/>
            <a:ext cx="2357454" cy="2500330"/>
          </a:xfrm>
          <a:prstGeom prst="rect">
            <a:avLst/>
          </a:prstGeom>
          <a:ln>
            <a:noFill/>
          </a:ln>
          <a:effectLst>
            <a:softEdge rad="112500"/>
          </a:effectLst>
        </p:spPr>
      </p:pic>
      <p:pic>
        <p:nvPicPr>
          <p:cNvPr id="1027" name="Picture 3">
            <a:hlinkClick r:id="rId4" action="ppaction://hlinkfile"/>
          </p:cNvPr>
          <p:cNvPicPr>
            <a:picLocks noChangeAspect="1" noChangeArrowheads="1"/>
          </p:cNvPicPr>
          <p:nvPr/>
        </p:nvPicPr>
        <p:blipFill>
          <a:blip r:embed="rId5" cstate="print"/>
          <a:srcRect l="6250" t="7500" r="22916" b="7500"/>
          <a:stretch>
            <a:fillRect/>
          </a:stretch>
        </p:blipFill>
        <p:spPr bwMode="auto">
          <a:xfrm>
            <a:off x="4500562" y="3929066"/>
            <a:ext cx="2905145" cy="217885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06749"/>
            <a:ext cx="8382000" cy="664797"/>
          </a:xfrm>
        </p:spPr>
        <p:txBody>
          <a:bodyPr/>
          <a:lstStyle/>
          <a:p>
            <a:pPr algn="l"/>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Sensor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平台简介</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411552"/>
            <a:ext cx="8382000" cy="3422475"/>
          </a:xfrm>
        </p:spPr>
        <p:txBody>
          <a:bodyPr/>
          <a:lstStyle/>
          <a:p>
            <a:pPr>
              <a:buFont typeface="Wingdings" pitchFamily="2" charset="2"/>
              <a:buChar char="l"/>
            </a:pPr>
            <a:r>
              <a:rPr lang="en-US" altLang="en-US" sz="2400" b="1" dirty="0" smtClean="0">
                <a:solidFill>
                  <a:schemeClr val="accent1"/>
                </a:solidFill>
              </a:rPr>
              <a:t>Windows 7 </a:t>
            </a:r>
            <a:r>
              <a:rPr lang="zh-CN" altLang="en-US" sz="2400" b="1" dirty="0" smtClean="0">
                <a:solidFill>
                  <a:schemeClr val="accent1"/>
                </a:solidFill>
              </a:rPr>
              <a:t>提供了一组支持</a:t>
            </a:r>
            <a:r>
              <a:rPr lang="en-US" altLang="zh-CN" sz="2400" b="1" dirty="0" smtClean="0">
                <a:solidFill>
                  <a:schemeClr val="accent1"/>
                </a:solidFill>
              </a:rPr>
              <a:t>Sensor</a:t>
            </a:r>
            <a:r>
              <a:rPr lang="zh-CN" altLang="en-US" sz="2400" b="1" dirty="0" smtClean="0">
                <a:solidFill>
                  <a:schemeClr val="accent1"/>
                </a:solidFill>
              </a:rPr>
              <a:t>的新的</a:t>
            </a:r>
            <a:r>
              <a:rPr lang="en-US" altLang="en-US" sz="2400" b="1" dirty="0" smtClean="0">
                <a:solidFill>
                  <a:schemeClr val="accent1"/>
                </a:solidFill>
              </a:rPr>
              <a:t>API</a:t>
            </a:r>
          </a:p>
          <a:p>
            <a:pPr lvl="1">
              <a:buFont typeface="Wingdings" pitchFamily="2" charset="2"/>
              <a:buChar char="l"/>
            </a:pPr>
            <a:r>
              <a:rPr lang="zh-CN" altLang="en-US" sz="2400" dirty="0" smtClean="0"/>
              <a:t>基于</a:t>
            </a:r>
            <a:r>
              <a:rPr lang="en-US" altLang="zh-CN" sz="2400" dirty="0" smtClean="0"/>
              <a:t>COM</a:t>
            </a:r>
            <a:endParaRPr lang="en-US" altLang="en-US" sz="2400" dirty="0" smtClean="0"/>
          </a:p>
          <a:p>
            <a:pPr lvl="1">
              <a:buFont typeface="Wingdings" pitchFamily="2" charset="2"/>
              <a:buChar char="l"/>
            </a:pPr>
            <a:r>
              <a:rPr lang="zh-CN" altLang="en-US" sz="2400" dirty="0" smtClean="0"/>
              <a:t>通过</a:t>
            </a:r>
            <a:r>
              <a:rPr lang="en-US" altLang="en-US" sz="2400" dirty="0" smtClean="0"/>
              <a:t>Sensor Class Extension</a:t>
            </a:r>
            <a:r>
              <a:rPr lang="zh-CN" altLang="en-US" sz="2400" dirty="0" smtClean="0"/>
              <a:t>与</a:t>
            </a:r>
            <a:r>
              <a:rPr lang="en-US" altLang="zh-CN" sz="2400" dirty="0" smtClean="0"/>
              <a:t>Driver</a:t>
            </a:r>
            <a:r>
              <a:rPr lang="zh-CN" altLang="en-US" sz="2400" dirty="0" smtClean="0"/>
              <a:t>打交道</a:t>
            </a:r>
            <a:endParaRPr lang="en-US" altLang="zh-CN" sz="2400" dirty="0" smtClean="0"/>
          </a:p>
          <a:p>
            <a:pPr lvl="1">
              <a:buFont typeface="Wingdings" pitchFamily="2" charset="2"/>
              <a:buChar char="l"/>
            </a:pPr>
            <a:endParaRPr lang="en-US" altLang="en-US" sz="2400" dirty="0" smtClean="0"/>
          </a:p>
          <a:p>
            <a:pPr>
              <a:buFont typeface="Wingdings" pitchFamily="2" charset="2"/>
              <a:buChar char="l"/>
            </a:pPr>
            <a:r>
              <a:rPr lang="zh-CN" altLang="en-US" sz="2400" b="1" dirty="0" smtClean="0">
                <a:solidFill>
                  <a:schemeClr val="accent1"/>
                </a:solidFill>
              </a:rPr>
              <a:t>优势</a:t>
            </a:r>
            <a:endParaRPr lang="en-US" altLang="en-US" sz="2400" b="1" dirty="0" smtClean="0">
              <a:solidFill>
                <a:schemeClr val="accent1"/>
              </a:solidFill>
            </a:endParaRPr>
          </a:p>
          <a:p>
            <a:pPr lvl="1">
              <a:buFont typeface="Wingdings" pitchFamily="2" charset="2"/>
              <a:buChar char="l"/>
            </a:pPr>
            <a:r>
              <a:rPr lang="zh-CN" altLang="en-US" sz="2400" dirty="0" smtClean="0"/>
              <a:t>统一</a:t>
            </a:r>
            <a:endParaRPr lang="en-US" altLang="zh-CN" sz="2400" dirty="0" smtClean="0"/>
          </a:p>
          <a:p>
            <a:pPr lvl="1">
              <a:buFont typeface="Wingdings" pitchFamily="2" charset="2"/>
              <a:buChar char="l"/>
            </a:pPr>
            <a:r>
              <a:rPr lang="zh-CN" altLang="en-US" sz="2400" dirty="0" smtClean="0"/>
              <a:t>强大</a:t>
            </a:r>
            <a:endParaRPr lang="en-US" altLang="zh-CN" sz="2400"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pPr algn="l"/>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Sensor</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平台架构</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2" descr="http://www.windowsfordevices.com/files/misc/phidget_accelerometer-thm.jpg"/>
          <p:cNvPicPr>
            <a:picLocks noChangeAspect="1" noChangeArrowheads="1"/>
          </p:cNvPicPr>
          <p:nvPr/>
        </p:nvPicPr>
        <p:blipFill>
          <a:blip r:embed="rId3" cstate="print"/>
          <a:stretch>
            <a:fillRect/>
          </a:stretch>
        </p:blipFill>
        <p:spPr bwMode="auto">
          <a:xfrm>
            <a:off x="1382834" y="5480694"/>
            <a:ext cx="689596" cy="792480"/>
          </a:xfrm>
          <a:prstGeom prst="rect">
            <a:avLst/>
          </a:prstGeom>
          <a:noFill/>
          <a:effectLst>
            <a:outerShdw blurRad="50800" dist="38100" dir="8100000" algn="tr" rotWithShape="0">
              <a:prstClr val="black">
                <a:alpha val="40000"/>
              </a:prstClr>
            </a:outerShdw>
          </a:effectLst>
        </p:spPr>
      </p:pic>
      <p:sp>
        <p:nvSpPr>
          <p:cNvPr id="7" name="Rounded Rectangle 6"/>
          <p:cNvSpPr/>
          <p:nvPr/>
        </p:nvSpPr>
        <p:spPr>
          <a:xfrm>
            <a:off x="1209472" y="4645354"/>
            <a:ext cx="257671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000" dirty="0">
                <a:gradFill>
                  <a:gsLst>
                    <a:gs pos="0">
                      <a:srgbClr val="FFFFFF"/>
                    </a:gs>
                    <a:gs pos="100000">
                      <a:srgbClr val="FFFFFF"/>
                    </a:gs>
                  </a:gsLst>
                  <a:lin ang="5400000" scaled="0"/>
                </a:gradFill>
                <a:latin typeface="Segoe"/>
              </a:rPr>
              <a:t>UMDF Sensor Driver</a:t>
            </a:r>
          </a:p>
        </p:txBody>
      </p:sp>
      <p:sp>
        <p:nvSpPr>
          <p:cNvPr id="8" name="Rounded Rectangle 7"/>
          <p:cNvSpPr/>
          <p:nvPr/>
        </p:nvSpPr>
        <p:spPr>
          <a:xfrm>
            <a:off x="1209472" y="4000504"/>
            <a:ext cx="2576710" cy="48387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000" dirty="0">
                <a:gradFill>
                  <a:gsLst>
                    <a:gs pos="0">
                      <a:srgbClr val="FFFFFF"/>
                    </a:gs>
                    <a:gs pos="100000">
                      <a:srgbClr val="FFFFFF"/>
                    </a:gs>
                  </a:gsLst>
                  <a:lin ang="5400000" scaled="0"/>
                </a:gradFill>
                <a:latin typeface="Segoe"/>
              </a:rPr>
              <a:t>Sensor Class Extension</a:t>
            </a:r>
          </a:p>
        </p:txBody>
      </p:sp>
      <p:sp>
        <p:nvSpPr>
          <p:cNvPr id="9" name="Rounded Rectangle 8"/>
          <p:cNvSpPr/>
          <p:nvPr/>
        </p:nvSpPr>
        <p:spPr>
          <a:xfrm>
            <a:off x="1209472" y="2571744"/>
            <a:ext cx="4291222" cy="43450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Sensor API</a:t>
            </a:r>
          </a:p>
        </p:txBody>
      </p:sp>
      <p:sp>
        <p:nvSpPr>
          <p:cNvPr id="10" name="Rounded Rectangle 9"/>
          <p:cNvSpPr/>
          <p:nvPr/>
        </p:nvSpPr>
        <p:spPr>
          <a:xfrm>
            <a:off x="1285852" y="121442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Application</a:t>
            </a:r>
          </a:p>
        </p:txBody>
      </p:sp>
      <p:sp>
        <p:nvSpPr>
          <p:cNvPr id="11" name="Left-Right Arrow 10"/>
          <p:cNvSpPr/>
          <p:nvPr/>
        </p:nvSpPr>
        <p:spPr>
          <a:xfrm rot="5400000">
            <a:off x="1845883" y="2011713"/>
            <a:ext cx="914400" cy="177074"/>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2" name="Rounded Rectangle 11"/>
          <p:cNvSpPr/>
          <p:nvPr/>
        </p:nvSpPr>
        <p:spPr>
          <a:xfrm>
            <a:off x="4071934" y="3143248"/>
            <a:ext cx="1785950" cy="192389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a:rPr>
              <a:t>Location and Other Sensors Control Panel</a:t>
            </a:r>
          </a:p>
        </p:txBody>
      </p:sp>
      <p:sp>
        <p:nvSpPr>
          <p:cNvPr id="13" name="Left-Right Arrow 12"/>
          <p:cNvSpPr/>
          <p:nvPr/>
        </p:nvSpPr>
        <p:spPr>
          <a:xfrm rot="5400000">
            <a:off x="1491250" y="5198916"/>
            <a:ext cx="35084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4" name="TextBox 13"/>
          <p:cNvSpPr txBox="1"/>
          <p:nvPr/>
        </p:nvSpPr>
        <p:spPr>
          <a:xfrm>
            <a:off x="2184832" y="5785494"/>
            <a:ext cx="878702" cy="572464"/>
          </a:xfrm>
          <a:prstGeom prst="rect">
            <a:avLst/>
          </a:prstGeom>
          <a:noFill/>
        </p:spPr>
        <p:txBody>
          <a:bodyPr wrap="none" lIns="73152" tIns="36576" rIns="73152" bIns="36576" rtlCol="0">
            <a:spAutoFit/>
          </a:bodyPr>
          <a:lstStyle/>
          <a:p>
            <a:pPr defTabSz="731490">
              <a:lnSpc>
                <a:spcPct val="90000"/>
              </a:lnSpc>
            </a:pPr>
            <a:r>
              <a:rPr lang="en-US" kern="1200" dirty="0">
                <a:gradFill>
                  <a:gsLst>
                    <a:gs pos="0">
                      <a:srgbClr val="FFFFFF"/>
                    </a:gs>
                    <a:gs pos="100000">
                      <a:srgbClr val="FFFFFF"/>
                    </a:gs>
                  </a:gsLst>
                  <a:lin ang="5400000" scaled="0"/>
                </a:gradFill>
                <a:latin typeface="Segoe"/>
              </a:rPr>
              <a:t>Sensor</a:t>
            </a:r>
          </a:p>
          <a:p>
            <a:pPr defTabSz="731490">
              <a:lnSpc>
                <a:spcPct val="90000"/>
              </a:lnSpc>
            </a:pPr>
            <a:r>
              <a:rPr lang="en-US" kern="1200" dirty="0">
                <a:gradFill>
                  <a:gsLst>
                    <a:gs pos="0">
                      <a:srgbClr val="FFFFFF"/>
                    </a:gs>
                    <a:gs pos="100000">
                      <a:srgbClr val="FFFFFF"/>
                    </a:gs>
                  </a:gsLst>
                  <a:lin ang="5400000" scaled="0"/>
                </a:gradFill>
                <a:latin typeface="Segoe"/>
              </a:rPr>
              <a:t>Device</a:t>
            </a:r>
          </a:p>
        </p:txBody>
      </p:sp>
      <p:cxnSp>
        <p:nvCxnSpPr>
          <p:cNvPr id="15" name="Straight Connector 14"/>
          <p:cNvCxnSpPr/>
          <p:nvPr/>
        </p:nvCxnSpPr>
        <p:spPr>
          <a:xfrm rot="10800000">
            <a:off x="1224000" y="3643314"/>
            <a:ext cx="2376000" cy="1740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357554" y="121442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Application</a:t>
            </a:r>
          </a:p>
        </p:txBody>
      </p:sp>
      <p:sp>
        <p:nvSpPr>
          <p:cNvPr id="17" name="Left-Right Arrow 16"/>
          <p:cNvSpPr/>
          <p:nvPr/>
        </p:nvSpPr>
        <p:spPr>
          <a:xfrm rot="5400000">
            <a:off x="3851797" y="2006063"/>
            <a:ext cx="914400" cy="188375"/>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8" name="Left-Right Arrow 17"/>
          <p:cNvSpPr/>
          <p:nvPr/>
        </p:nvSpPr>
        <p:spPr>
          <a:xfrm rot="5400000">
            <a:off x="1990989" y="3491382"/>
            <a:ext cx="732678" cy="14268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9" name="TextBox 18"/>
          <p:cNvSpPr txBox="1"/>
          <p:nvPr/>
        </p:nvSpPr>
        <p:spPr>
          <a:xfrm>
            <a:off x="1179400" y="3241985"/>
            <a:ext cx="580544" cy="295466"/>
          </a:xfrm>
          <a:prstGeom prst="rect">
            <a:avLst/>
          </a:prstGeom>
          <a:noFill/>
        </p:spPr>
        <p:txBody>
          <a:bodyPr wrap="none" lIns="73152" tIns="36576" rIns="73152" bIns="36576" rtlCol="0">
            <a:spAutoFit/>
          </a:bodyPr>
          <a:lstStyle/>
          <a:p>
            <a:pPr defTabSz="731490">
              <a:lnSpc>
                <a:spcPct val="90000"/>
              </a:lnSpc>
            </a:pPr>
            <a:r>
              <a:rPr lang="en-US" sz="1600" dirty="0">
                <a:gradFill>
                  <a:gsLst>
                    <a:gs pos="0">
                      <a:srgbClr val="FFFFFF"/>
                    </a:gs>
                    <a:gs pos="100000">
                      <a:srgbClr val="FFFFFF"/>
                    </a:gs>
                  </a:gsLst>
                  <a:lin ang="5400000" scaled="0"/>
                </a:gradFill>
                <a:latin typeface="Segoe"/>
              </a:rPr>
              <a:t>User</a:t>
            </a:r>
            <a:endParaRPr lang="en-US" sz="2400" kern="1200" dirty="0">
              <a:gradFill>
                <a:gsLst>
                  <a:gs pos="0">
                    <a:srgbClr val="FFFFFF"/>
                  </a:gs>
                  <a:gs pos="100000">
                    <a:srgbClr val="FFFFFF"/>
                  </a:gs>
                </a:gsLst>
                <a:lin ang="5400000" scaled="0"/>
              </a:gradFill>
              <a:latin typeface="Segoe"/>
            </a:endParaRPr>
          </a:p>
        </p:txBody>
      </p:sp>
      <p:sp>
        <p:nvSpPr>
          <p:cNvPr id="20" name="TextBox 19"/>
          <p:cNvSpPr txBox="1"/>
          <p:nvPr/>
        </p:nvSpPr>
        <p:spPr>
          <a:xfrm>
            <a:off x="1196286" y="3705038"/>
            <a:ext cx="832216" cy="295466"/>
          </a:xfrm>
          <a:prstGeom prst="rect">
            <a:avLst/>
          </a:prstGeom>
          <a:noFill/>
        </p:spPr>
        <p:txBody>
          <a:bodyPr wrap="none" lIns="73152" tIns="36576" rIns="73152" bIns="36576" rtlCol="0">
            <a:spAutoFit/>
          </a:bodyPr>
          <a:lstStyle/>
          <a:p>
            <a:pPr defTabSz="731490">
              <a:lnSpc>
                <a:spcPct val="90000"/>
              </a:lnSpc>
            </a:pPr>
            <a:r>
              <a:rPr lang="en-US" sz="1600" dirty="0">
                <a:gradFill>
                  <a:gsLst>
                    <a:gs pos="0">
                      <a:srgbClr val="FFFFFF"/>
                    </a:gs>
                    <a:gs pos="100000">
                      <a:srgbClr val="FFFFFF"/>
                    </a:gs>
                  </a:gsLst>
                  <a:lin ang="5400000" scaled="0"/>
                </a:gradFill>
                <a:latin typeface="Segoe"/>
              </a:rPr>
              <a:t>System</a:t>
            </a:r>
            <a:endParaRPr lang="en-US" sz="2400" kern="1200" dirty="0">
              <a:gradFill>
                <a:gsLst>
                  <a:gs pos="0">
                    <a:srgbClr val="FFFFFF"/>
                  </a:gs>
                  <a:gs pos="100000">
                    <a:srgbClr val="FFFFFF"/>
                  </a:gs>
                </a:gsLst>
                <a:lin ang="5400000" scaled="0"/>
              </a:gradFill>
              <a:latin typeface="Sego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6" grpId="0" animBg="1"/>
      <p:bldP spid="17" grpId="0" animBg="1"/>
      <p:bldP spid="18" grpId="0" animBg="1"/>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Location</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平台简介</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411553"/>
            <a:ext cx="8382000" cy="4946406"/>
          </a:xfrm>
        </p:spPr>
        <p:txBody>
          <a:bodyPr>
            <a:normAutofit/>
          </a:bodyPr>
          <a:lstStyle/>
          <a:p>
            <a:pPr>
              <a:buFont typeface="Wingdings" pitchFamily="2" charset="2"/>
              <a:buChar char="l"/>
            </a:pPr>
            <a:r>
              <a:rPr lang="en-US" altLang="en-US" sz="2400" b="1" dirty="0" smtClean="0">
                <a:solidFill>
                  <a:schemeClr val="accent1"/>
                </a:solidFill>
              </a:rPr>
              <a:t>Windows 7 Location API</a:t>
            </a:r>
            <a:r>
              <a:rPr lang="zh-CN" altLang="en-US" sz="2400" b="1" dirty="0" smtClean="0">
                <a:solidFill>
                  <a:schemeClr val="accent1"/>
                </a:solidFill>
              </a:rPr>
              <a:t>基于</a:t>
            </a:r>
            <a:r>
              <a:rPr lang="en-US" altLang="en-US" sz="2400" b="1" dirty="0" smtClean="0">
                <a:solidFill>
                  <a:schemeClr val="accent1"/>
                </a:solidFill>
              </a:rPr>
              <a:t>sensor API</a:t>
            </a:r>
          </a:p>
          <a:p>
            <a:pPr lvl="1">
              <a:buFont typeface="Wingdings" pitchFamily="2" charset="2"/>
              <a:buChar char="l"/>
            </a:pPr>
            <a:r>
              <a:rPr lang="zh-CN" altLang="en-US" sz="2400" dirty="0" smtClean="0"/>
              <a:t>基于</a:t>
            </a:r>
            <a:r>
              <a:rPr lang="en-US" altLang="zh-CN" sz="2400" dirty="0" smtClean="0"/>
              <a:t>COM</a:t>
            </a:r>
            <a:r>
              <a:rPr lang="en-US" altLang="en-US" sz="2400" dirty="0" smtClean="0"/>
              <a:t> (includes </a:t>
            </a:r>
            <a:r>
              <a:rPr lang="en-US" altLang="en-US" sz="2400" dirty="0" err="1" smtClean="0"/>
              <a:t>locationapi.h</a:t>
            </a:r>
            <a:r>
              <a:rPr lang="en-US" altLang="en-US" sz="2400" dirty="0" smtClean="0"/>
              <a:t>)</a:t>
            </a:r>
          </a:p>
          <a:p>
            <a:pPr lvl="1">
              <a:buFont typeface="Wingdings" pitchFamily="2" charset="2"/>
              <a:buChar char="l"/>
            </a:pPr>
            <a:r>
              <a:rPr lang="zh-CN" altLang="en-US" sz="2400" dirty="0" smtClean="0"/>
              <a:t>更高层的抽象</a:t>
            </a:r>
            <a:endParaRPr lang="en-US" altLang="zh-CN" sz="2400" dirty="0" smtClean="0"/>
          </a:p>
          <a:p>
            <a:pPr lvl="1"/>
            <a:endParaRPr lang="en-US" dirty="0" smtClean="0"/>
          </a:p>
          <a:p>
            <a:pPr>
              <a:buFont typeface="Wingdings" pitchFamily="2" charset="2"/>
              <a:buChar char="l"/>
            </a:pPr>
            <a:r>
              <a:rPr lang="zh-CN" altLang="en-US" sz="2400" b="1" dirty="0" smtClean="0">
                <a:solidFill>
                  <a:schemeClr val="accent1"/>
                </a:solidFill>
              </a:rPr>
              <a:t>信息过滤</a:t>
            </a:r>
            <a:endParaRPr lang="en-US" altLang="en-US" sz="2400" b="1" dirty="0" smtClean="0">
              <a:solidFill>
                <a:schemeClr val="accent1"/>
              </a:solidFill>
            </a:endParaRPr>
          </a:p>
          <a:p>
            <a:pPr lvl="2">
              <a:buNone/>
            </a:pP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开发者面临的问题</a:t>
            </a:r>
            <a:endParaRPr lang="zh-CN" altLang="en-US" dirty="0"/>
          </a:p>
        </p:txBody>
      </p:sp>
      <p:sp>
        <p:nvSpPr>
          <p:cNvPr id="3" name="内容占位符 2"/>
          <p:cNvSpPr>
            <a:spLocks noGrp="1"/>
          </p:cNvSpPr>
          <p:nvPr>
            <p:ph idx="1"/>
          </p:nvPr>
        </p:nvSpPr>
        <p:spPr>
          <a:xfrm>
            <a:off x="457200" y="1189053"/>
            <a:ext cx="8229600" cy="4525963"/>
          </a:xfrm>
        </p:spPr>
        <p:txBody>
          <a:bodyPr/>
          <a:lstStyle/>
          <a:p>
            <a:r>
              <a:rPr lang="zh-CN" altLang="en-US" dirty="0" smtClean="0"/>
              <a:t>挑战</a:t>
            </a:r>
            <a:endParaRPr lang="en-US" altLang="zh-CN" dirty="0" smtClean="0"/>
          </a:p>
          <a:p>
            <a:pPr lvl="1"/>
            <a:r>
              <a:rPr lang="zh-CN" altLang="en-US" dirty="0" smtClean="0"/>
              <a:t>简单易用</a:t>
            </a:r>
            <a:endParaRPr lang="en-US" altLang="zh-CN" dirty="0" smtClean="0"/>
          </a:p>
          <a:p>
            <a:pPr lvl="1"/>
            <a:r>
              <a:rPr lang="zh-CN" altLang="en-US" dirty="0" smtClean="0"/>
              <a:t>有吸引力</a:t>
            </a:r>
            <a:endParaRPr lang="en-US" altLang="zh-CN" dirty="0" smtClean="0"/>
          </a:p>
          <a:p>
            <a:pPr lvl="1"/>
            <a:r>
              <a:rPr lang="zh-CN" altLang="en-US" dirty="0" smtClean="0"/>
              <a:t>高性能</a:t>
            </a:r>
            <a:endParaRPr lang="en-US" altLang="zh-CN" dirty="0" smtClean="0"/>
          </a:p>
          <a:p>
            <a:pPr lvl="1"/>
            <a:endParaRPr lang="en-US" altLang="zh-CN" dirty="0" smtClean="0"/>
          </a:p>
          <a:p>
            <a:r>
              <a:rPr lang="zh-CN" altLang="en-US" dirty="0" smtClean="0"/>
              <a:t>要求</a:t>
            </a:r>
            <a:endParaRPr lang="en-US" altLang="zh-CN" dirty="0" smtClean="0"/>
          </a:p>
          <a:p>
            <a:pPr lvl="1"/>
            <a:r>
              <a:rPr lang="zh-CN" altLang="en-US" dirty="0" smtClean="0"/>
              <a:t>更短的时间</a:t>
            </a:r>
            <a:endParaRPr lang="en-US" altLang="zh-CN" dirty="0" smtClean="0"/>
          </a:p>
          <a:p>
            <a:pPr lvl="1"/>
            <a:r>
              <a:rPr lang="zh-CN" altLang="en-US" dirty="0" smtClean="0"/>
              <a:t>更多的应用</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Sensor and Location 平台</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架构</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全景图</a:t>
            </a:r>
            <a:endParaRPr sz="3600" dirty="0">
              <a:solidFill>
                <a:srgbClr val="00B050"/>
              </a:solidFill>
            </a:endParaRPr>
          </a:p>
        </p:txBody>
      </p:sp>
      <p:pic>
        <p:nvPicPr>
          <p:cNvPr id="21" name="Picture 2" descr="http://www.windowsfordevices.com/files/misc/phidget_accelerometer-thm.jpg"/>
          <p:cNvPicPr>
            <a:picLocks noChangeAspect="1" noChangeArrowheads="1"/>
          </p:cNvPicPr>
          <p:nvPr/>
        </p:nvPicPr>
        <p:blipFill>
          <a:blip r:embed="rId3" cstate="print"/>
          <a:stretch>
            <a:fillRect/>
          </a:stretch>
        </p:blipFill>
        <p:spPr bwMode="auto">
          <a:xfrm>
            <a:off x="1382835" y="5552132"/>
            <a:ext cx="689596" cy="792480"/>
          </a:xfrm>
          <a:prstGeom prst="rect">
            <a:avLst/>
          </a:prstGeom>
          <a:noFill/>
          <a:effectLst>
            <a:outerShdw blurRad="50800" dist="38100" dir="8100000" algn="tr" rotWithShape="0">
              <a:prstClr val="black">
                <a:alpha val="40000"/>
              </a:prstClr>
            </a:outerShdw>
          </a:effectLst>
        </p:spPr>
      </p:pic>
      <p:sp>
        <p:nvSpPr>
          <p:cNvPr id="22" name="Rounded Rectangle 21"/>
          <p:cNvSpPr/>
          <p:nvPr/>
        </p:nvSpPr>
        <p:spPr>
          <a:xfrm>
            <a:off x="1209473" y="4759652"/>
            <a:ext cx="237744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UMDF Sensor Driver</a:t>
            </a:r>
          </a:p>
        </p:txBody>
      </p:sp>
      <p:sp>
        <p:nvSpPr>
          <p:cNvPr id="23" name="Rounded Rectangle 22"/>
          <p:cNvSpPr/>
          <p:nvPr/>
        </p:nvSpPr>
        <p:spPr>
          <a:xfrm>
            <a:off x="1209473" y="4167174"/>
            <a:ext cx="2377440" cy="49191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Class Extension</a:t>
            </a:r>
          </a:p>
        </p:txBody>
      </p:sp>
      <p:sp>
        <p:nvSpPr>
          <p:cNvPr id="24" name="Rounded Rectangle 23"/>
          <p:cNvSpPr/>
          <p:nvPr/>
        </p:nvSpPr>
        <p:spPr>
          <a:xfrm>
            <a:off x="1209473" y="2943266"/>
            <a:ext cx="6705600" cy="43450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API</a:t>
            </a:r>
          </a:p>
        </p:txBody>
      </p:sp>
      <p:sp>
        <p:nvSpPr>
          <p:cNvPr id="25" name="Rounded Rectangle 24"/>
          <p:cNvSpPr/>
          <p:nvPr/>
        </p:nvSpPr>
        <p:spPr>
          <a:xfrm>
            <a:off x="1209473" y="1609928"/>
            <a:ext cx="2566126"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Gadget or Script</a:t>
            </a:r>
          </a:p>
        </p:txBody>
      </p:sp>
      <p:sp>
        <p:nvSpPr>
          <p:cNvPr id="26" name="Rounded Rectangle 25"/>
          <p:cNvSpPr/>
          <p:nvPr/>
        </p:nvSpPr>
        <p:spPr>
          <a:xfrm>
            <a:off x="3830753" y="1609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27" name="Left-Right Arrow 26"/>
          <p:cNvSpPr/>
          <p:nvPr/>
        </p:nvSpPr>
        <p:spPr>
          <a:xfrm rot="5400000">
            <a:off x="4658257" y="2118049"/>
            <a:ext cx="345371" cy="18257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28" name="Left-Right Arrow 27"/>
          <p:cNvSpPr/>
          <p:nvPr/>
        </p:nvSpPr>
        <p:spPr>
          <a:xfrm rot="5400000">
            <a:off x="2399117" y="2127165"/>
            <a:ext cx="365758" cy="184727"/>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29" name="Rounded Rectangle 28"/>
          <p:cNvSpPr/>
          <p:nvPr/>
        </p:nvSpPr>
        <p:spPr>
          <a:xfrm>
            <a:off x="6391073" y="3438728"/>
            <a:ext cx="1584960" cy="163813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and Other Sensors Control Panel</a:t>
            </a:r>
          </a:p>
        </p:txBody>
      </p:sp>
      <p:sp>
        <p:nvSpPr>
          <p:cNvPr id="30" name="Left-Right Arrow 29"/>
          <p:cNvSpPr/>
          <p:nvPr/>
        </p:nvSpPr>
        <p:spPr>
          <a:xfrm rot="5400000">
            <a:off x="1491251" y="5270354"/>
            <a:ext cx="35084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1" name="TextBox 30"/>
          <p:cNvSpPr txBox="1"/>
          <p:nvPr/>
        </p:nvSpPr>
        <p:spPr>
          <a:xfrm>
            <a:off x="2184834" y="5856932"/>
            <a:ext cx="833818" cy="572464"/>
          </a:xfrm>
          <a:prstGeom prst="rect">
            <a:avLst/>
          </a:prstGeom>
          <a:noFill/>
        </p:spPr>
        <p:txBody>
          <a:bodyPr wrap="none" lIns="73152" tIns="36576" rIns="73152" bIns="36576" rtlCol="0">
            <a:spAutoFit/>
          </a:bodyPr>
          <a:lstStyle/>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a:t>
            </a:r>
          </a:p>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Device</a:t>
            </a:r>
          </a:p>
        </p:txBody>
      </p:sp>
      <p:cxnSp>
        <p:nvCxnSpPr>
          <p:cNvPr id="32" name="Straight Connector 31"/>
          <p:cNvCxnSpPr/>
          <p:nvPr/>
        </p:nvCxnSpPr>
        <p:spPr>
          <a:xfrm rot="10800000">
            <a:off x="1209473" y="3857628"/>
            <a:ext cx="4941720" cy="1740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830753" y="2402408"/>
            <a:ext cx="1920467" cy="426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API</a:t>
            </a:r>
          </a:p>
        </p:txBody>
      </p:sp>
      <p:sp>
        <p:nvSpPr>
          <p:cNvPr id="34" name="Rounded Rectangle 33"/>
          <p:cNvSpPr/>
          <p:nvPr/>
        </p:nvSpPr>
        <p:spPr>
          <a:xfrm>
            <a:off x="1209473" y="2402409"/>
            <a:ext cx="2560320" cy="426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t>
            </a:r>
            <a:r>
              <a:rPr lang="en-US" sz="160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IDispatch</a:t>
            </a: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 Interface</a:t>
            </a:r>
          </a:p>
        </p:txBody>
      </p:sp>
      <p:sp>
        <p:nvSpPr>
          <p:cNvPr id="35" name="Rounded Rectangle 34"/>
          <p:cNvSpPr/>
          <p:nvPr/>
        </p:nvSpPr>
        <p:spPr>
          <a:xfrm>
            <a:off x="5842433" y="1609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36" name="Left-Right Arrow 35"/>
          <p:cNvSpPr/>
          <p:nvPr/>
        </p:nvSpPr>
        <p:spPr>
          <a:xfrm rot="5400000">
            <a:off x="6388325" y="2399660"/>
            <a:ext cx="914400" cy="188375"/>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7" name="Left-Right Arrow 36"/>
          <p:cNvSpPr/>
          <p:nvPr/>
        </p:nvSpPr>
        <p:spPr>
          <a:xfrm rot="5400000">
            <a:off x="2123874" y="3499690"/>
            <a:ext cx="426720" cy="18287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8" name="Rounded Rectangle 37"/>
          <p:cNvSpPr/>
          <p:nvPr/>
        </p:nvSpPr>
        <p:spPr>
          <a:xfrm>
            <a:off x="3769793" y="4767434"/>
            <a:ext cx="237744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UMDF Sensor Driver</a:t>
            </a:r>
          </a:p>
        </p:txBody>
      </p:sp>
      <p:sp>
        <p:nvSpPr>
          <p:cNvPr id="39" name="Rounded Rectangle 38"/>
          <p:cNvSpPr/>
          <p:nvPr/>
        </p:nvSpPr>
        <p:spPr>
          <a:xfrm>
            <a:off x="3769793" y="4174956"/>
            <a:ext cx="2377440" cy="49191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Class Extension</a:t>
            </a:r>
          </a:p>
        </p:txBody>
      </p:sp>
      <p:sp>
        <p:nvSpPr>
          <p:cNvPr id="40" name="Left-Right Arrow 39"/>
          <p:cNvSpPr/>
          <p:nvPr/>
        </p:nvSpPr>
        <p:spPr>
          <a:xfrm rot="5400000">
            <a:off x="4021091" y="5239874"/>
            <a:ext cx="28988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41" name="TextBox 40"/>
          <p:cNvSpPr txBox="1"/>
          <p:nvPr/>
        </p:nvSpPr>
        <p:spPr>
          <a:xfrm>
            <a:off x="4562273" y="5714056"/>
            <a:ext cx="2542619" cy="572464"/>
          </a:xfrm>
          <a:prstGeom prst="rect">
            <a:avLst/>
          </a:prstGeom>
          <a:noFill/>
        </p:spPr>
        <p:txBody>
          <a:bodyPr wrap="none" lIns="73152" tIns="36576" rIns="73152" bIns="36576" rtlCol="0">
            <a:spAutoFit/>
          </a:bodyPr>
          <a:lstStyle/>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Logical Location Sensor</a:t>
            </a:r>
          </a:p>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(Triangulation)</a:t>
            </a:r>
          </a:p>
        </p:txBody>
      </p:sp>
      <p:sp>
        <p:nvSpPr>
          <p:cNvPr id="42" name="Left-Right Arrow 41"/>
          <p:cNvSpPr/>
          <p:nvPr/>
        </p:nvSpPr>
        <p:spPr>
          <a:xfrm rot="5400000">
            <a:off x="4684194" y="3507472"/>
            <a:ext cx="426720" cy="18287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pic>
        <p:nvPicPr>
          <p:cNvPr id="43" name="Picture 2" descr="\\eventsql\dvd\Online_ART\DVD_ART34\Artwork_Imagery\Icons - Illustrations\communication towers satellites\radio cell tower signal wireless 3.png"/>
          <p:cNvPicPr>
            <a:picLocks noChangeAspect="1" noChangeArrowheads="1"/>
          </p:cNvPicPr>
          <p:nvPr/>
        </p:nvPicPr>
        <p:blipFill>
          <a:blip r:embed="rId4" cstate="print"/>
          <a:srcRect/>
          <a:stretch>
            <a:fillRect/>
          </a:stretch>
        </p:blipFill>
        <p:spPr bwMode="auto">
          <a:xfrm>
            <a:off x="4074593" y="5430213"/>
            <a:ext cx="579120" cy="965655"/>
          </a:xfrm>
          <a:prstGeom prst="rect">
            <a:avLst/>
          </a:prstGeom>
          <a:noFill/>
        </p:spPr>
      </p:pic>
      <p:sp>
        <p:nvSpPr>
          <p:cNvPr id="44" name="TextBox 43"/>
          <p:cNvSpPr txBox="1"/>
          <p:nvPr/>
        </p:nvSpPr>
        <p:spPr>
          <a:xfrm>
            <a:off x="1179401" y="3512269"/>
            <a:ext cx="554895" cy="320088"/>
          </a:xfrm>
          <a:prstGeom prst="rect">
            <a:avLst/>
          </a:prstGeom>
          <a:noFill/>
        </p:spPr>
        <p:txBody>
          <a:bodyPr wrap="none" lIns="73152" tIns="36576" rIns="73152" bIns="36576" rtlCol="0">
            <a:spAutoFit/>
          </a:bodyPr>
          <a:lstStyle/>
          <a:p>
            <a:pPr defTabSz="731490"/>
            <a:r>
              <a:rPr lang="en-US" sz="1600" dirty="0">
                <a:solidFill>
                  <a:srgbClr val="FFFFFF"/>
                </a:solidFill>
                <a:latin typeface="Segoe UI" pitchFamily="34" charset="0"/>
                <a:ea typeface="Segoe UI" pitchFamily="34" charset="0"/>
                <a:cs typeface="Segoe UI" pitchFamily="34" charset="0"/>
              </a:rPr>
              <a:t>User</a:t>
            </a:r>
            <a:endParaRPr lang="en-US" sz="2400" kern="1200" dirty="0">
              <a:solidFill>
                <a:srgbClr val="FFFFFF"/>
              </a:solidFill>
              <a:latin typeface="Segoe UI" pitchFamily="34" charset="0"/>
              <a:ea typeface="Segoe UI" pitchFamily="34" charset="0"/>
              <a:cs typeface="Segoe UI" pitchFamily="34" charset="0"/>
            </a:endParaRPr>
          </a:p>
        </p:txBody>
      </p:sp>
      <p:sp>
        <p:nvSpPr>
          <p:cNvPr id="45" name="TextBox 44"/>
          <p:cNvSpPr txBox="1"/>
          <p:nvPr/>
        </p:nvSpPr>
        <p:spPr>
          <a:xfrm>
            <a:off x="1142976" y="3857628"/>
            <a:ext cx="789062" cy="320088"/>
          </a:xfrm>
          <a:prstGeom prst="rect">
            <a:avLst/>
          </a:prstGeom>
          <a:noFill/>
        </p:spPr>
        <p:txBody>
          <a:bodyPr wrap="none" lIns="73152" tIns="36576" rIns="73152" bIns="36576" rtlCol="0">
            <a:spAutoFit/>
          </a:bodyPr>
          <a:lstStyle/>
          <a:p>
            <a:pPr defTabSz="731490"/>
            <a:r>
              <a:rPr lang="en-US" sz="1600" dirty="0">
                <a:solidFill>
                  <a:srgbClr val="FFFFFF"/>
                </a:solidFill>
                <a:latin typeface="Segoe UI" pitchFamily="34" charset="0"/>
                <a:ea typeface="Segoe UI" pitchFamily="34" charset="0"/>
                <a:cs typeface="Segoe UI" pitchFamily="34" charset="0"/>
              </a:rPr>
              <a:t>System</a:t>
            </a:r>
            <a:endParaRPr lang="en-US" sz="2400" kern="1200" dirty="0">
              <a:solidFill>
                <a:srgbClr val="FFFFFF"/>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联合搜索</a:t>
            </a:r>
            <a:endParaRPr lang="zh-CN"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5" descr="D:\Common\Desktop\crm.png"/>
          <p:cNvPicPr>
            <a:picLocks noChangeAspect="1" noChangeArrowheads="1"/>
          </p:cNvPicPr>
          <p:nvPr/>
        </p:nvPicPr>
        <p:blipFill>
          <a:blip r:embed="rId3" cstate="print"/>
          <a:srcRect/>
          <a:stretch>
            <a:fillRect/>
          </a:stretch>
        </p:blipFill>
        <p:spPr bwMode="auto">
          <a:xfrm>
            <a:off x="2214545" y="1588324"/>
            <a:ext cx="6930921" cy="4769633"/>
          </a:xfrm>
          <a:prstGeom prst="rect">
            <a:avLst/>
          </a:prstGeom>
          <a:noFill/>
        </p:spPr>
      </p:pic>
      <p:grpSp>
        <p:nvGrpSpPr>
          <p:cNvPr id="2" name="Group 35"/>
          <p:cNvGrpSpPr/>
          <p:nvPr/>
        </p:nvGrpSpPr>
        <p:grpSpPr>
          <a:xfrm>
            <a:off x="287545" y="1375560"/>
            <a:ext cx="2284191" cy="1481936"/>
            <a:chOff x="356681" y="1375560"/>
            <a:chExt cx="3056734" cy="2089854"/>
          </a:xfrm>
        </p:grpSpPr>
        <p:sp>
          <p:nvSpPr>
            <p:cNvPr id="8" name="Can 7"/>
            <p:cNvSpPr/>
            <p:nvPr/>
          </p:nvSpPr>
          <p:spPr bwMode="auto">
            <a:xfrm>
              <a:off x="695696" y="1375560"/>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9" name="Straight Arrow Connector 8"/>
            <p:cNvCxnSpPr>
              <a:stCxn id="8" idx="4"/>
            </p:cNvCxnSpPr>
            <p:nvPr/>
          </p:nvCxnSpPr>
          <p:spPr>
            <a:xfrm>
              <a:off x="1762497" y="1985161"/>
              <a:ext cx="1650918" cy="1480253"/>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56681" y="2743089"/>
              <a:ext cx="2291940" cy="520839"/>
            </a:xfrm>
            <a:prstGeom prst="rect">
              <a:avLst/>
            </a:prstGeom>
            <a:noFill/>
          </p:spPr>
          <p:txBody>
            <a:bodyPr wrap="square" rtlCol="0">
              <a:spAutoFit/>
            </a:bodyPr>
            <a:lstStyle/>
            <a:p>
              <a:r>
                <a:rPr lang="zh-CN" altLang="en-US" b="1" dirty="0" smtClean="0">
                  <a:solidFill>
                    <a:schemeClr val="accent3"/>
                  </a:solidFill>
                </a:rPr>
                <a:t>文档储存室</a:t>
              </a:r>
              <a:endParaRPr lang="en-US" b="1" dirty="0">
                <a:solidFill>
                  <a:schemeClr val="accent3"/>
                </a:solidFill>
              </a:endParaRPr>
            </a:p>
          </p:txBody>
        </p:sp>
      </p:grpSp>
      <p:grpSp>
        <p:nvGrpSpPr>
          <p:cNvPr id="3" name="Group 36"/>
          <p:cNvGrpSpPr/>
          <p:nvPr/>
        </p:nvGrpSpPr>
        <p:grpSpPr>
          <a:xfrm>
            <a:off x="287545" y="3000371"/>
            <a:ext cx="2284191" cy="1571637"/>
            <a:chOff x="356681" y="2964594"/>
            <a:chExt cx="3056734" cy="2216352"/>
          </a:xfrm>
        </p:grpSpPr>
        <p:sp>
          <p:nvSpPr>
            <p:cNvPr id="12" name="Can 11"/>
            <p:cNvSpPr/>
            <p:nvPr/>
          </p:nvSpPr>
          <p:spPr bwMode="auto">
            <a:xfrm>
              <a:off x="695696" y="3226130"/>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3" name="Straight Arrow Connector 12"/>
            <p:cNvCxnSpPr>
              <a:stCxn id="12" idx="4"/>
            </p:cNvCxnSpPr>
            <p:nvPr/>
          </p:nvCxnSpPr>
          <p:spPr>
            <a:xfrm flipV="1">
              <a:off x="1762497" y="2964594"/>
              <a:ext cx="1650918" cy="871137"/>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356681" y="4660107"/>
              <a:ext cx="2291940" cy="520839"/>
            </a:xfrm>
            <a:prstGeom prst="rect">
              <a:avLst/>
            </a:prstGeom>
            <a:noFill/>
          </p:spPr>
          <p:txBody>
            <a:bodyPr wrap="square" rtlCol="0">
              <a:spAutoFit/>
            </a:bodyPr>
            <a:lstStyle/>
            <a:p>
              <a:r>
                <a:rPr lang="zh-CN" altLang="en-US" b="1" dirty="0" smtClean="0">
                  <a:solidFill>
                    <a:schemeClr val="accent3"/>
                  </a:solidFill>
                </a:rPr>
                <a:t>企业数据仓库</a:t>
              </a:r>
              <a:endParaRPr lang="en-US" b="1" dirty="0">
                <a:solidFill>
                  <a:schemeClr val="accent3"/>
                </a:solidFill>
              </a:endParaRPr>
            </a:p>
          </p:txBody>
        </p:sp>
      </p:grpSp>
      <p:grpSp>
        <p:nvGrpSpPr>
          <p:cNvPr id="6" name="Group 37"/>
          <p:cNvGrpSpPr/>
          <p:nvPr/>
        </p:nvGrpSpPr>
        <p:grpSpPr>
          <a:xfrm>
            <a:off x="357158" y="3214686"/>
            <a:ext cx="2214578" cy="2714644"/>
            <a:chOff x="448164" y="3213239"/>
            <a:chExt cx="2963577" cy="3828241"/>
          </a:xfrm>
        </p:grpSpPr>
        <p:sp>
          <p:nvSpPr>
            <p:cNvPr id="16" name="Can 15"/>
            <p:cNvSpPr/>
            <p:nvPr/>
          </p:nvSpPr>
          <p:spPr bwMode="auto">
            <a:xfrm>
              <a:off x="695696" y="5195455"/>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7" name="Straight Arrow Connector 16"/>
            <p:cNvCxnSpPr>
              <a:stCxn id="16" idx="4"/>
            </p:cNvCxnSpPr>
            <p:nvPr/>
          </p:nvCxnSpPr>
          <p:spPr>
            <a:xfrm flipV="1">
              <a:off x="1762496" y="3213239"/>
              <a:ext cx="1649245" cy="2591816"/>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48164" y="6520641"/>
              <a:ext cx="2282041" cy="520839"/>
            </a:xfrm>
            <a:prstGeom prst="rect">
              <a:avLst/>
            </a:prstGeom>
            <a:noFill/>
          </p:spPr>
          <p:txBody>
            <a:bodyPr wrap="square" rtlCol="0">
              <a:spAutoFit/>
            </a:bodyPr>
            <a:lstStyle/>
            <a:p>
              <a:r>
                <a:rPr lang="zh-CN" altLang="en-US" b="1" dirty="0" smtClean="0">
                  <a:solidFill>
                    <a:schemeClr val="accent3"/>
                  </a:solidFill>
                </a:rPr>
                <a:t>企业应用</a:t>
              </a:r>
              <a:endParaRPr lang="en-US" b="1" dirty="0">
                <a:solidFill>
                  <a:schemeClr val="accent3"/>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联合搜索实现</a:t>
            </a:r>
            <a:endParaRPr lang="zh-CN"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2" name="Group 25"/>
          <p:cNvGrpSpPr/>
          <p:nvPr/>
        </p:nvGrpSpPr>
        <p:grpSpPr>
          <a:xfrm>
            <a:off x="3938615" y="3319823"/>
            <a:ext cx="4705351" cy="2434724"/>
            <a:chOff x="1295400" y="3074139"/>
            <a:chExt cx="5556473" cy="2875126"/>
          </a:xfrm>
        </p:grpSpPr>
        <p:pic>
          <p:nvPicPr>
            <p:cNvPr id="20" name="Picture 35"/>
            <p:cNvPicPr>
              <a:picLocks noChangeAspect="1" noChangeArrowheads="1"/>
            </p:cNvPicPr>
            <p:nvPr/>
          </p:nvPicPr>
          <p:blipFill>
            <a:blip r:embed="rId3" cstate="print"/>
            <a:srcRect/>
            <a:stretch>
              <a:fillRect/>
            </a:stretch>
          </p:blipFill>
          <p:spPr bwMode="auto">
            <a:xfrm>
              <a:off x="3308350" y="4235022"/>
              <a:ext cx="739775" cy="841375"/>
            </a:xfrm>
            <a:prstGeom prst="rect">
              <a:avLst/>
            </a:prstGeom>
            <a:ln>
              <a:noFill/>
            </a:ln>
            <a:effectLst>
              <a:outerShdw blurRad="190500" algn="tl" rotWithShape="0">
                <a:srgbClr val="000000">
                  <a:alpha val="70000"/>
                </a:srgbClr>
              </a:outerShdw>
            </a:effectLst>
          </p:spPr>
        </p:pic>
        <p:pic>
          <p:nvPicPr>
            <p:cNvPr id="21" name="Picture 34"/>
            <p:cNvPicPr>
              <a:picLocks noChangeAspect="1" noChangeArrowheads="1"/>
            </p:cNvPicPr>
            <p:nvPr/>
          </p:nvPicPr>
          <p:blipFill>
            <a:blip r:embed="rId4" cstate="print"/>
            <a:srcRect/>
            <a:stretch>
              <a:fillRect/>
            </a:stretch>
          </p:blipFill>
          <p:spPr bwMode="auto">
            <a:xfrm>
              <a:off x="6105525" y="4245986"/>
              <a:ext cx="661988" cy="754062"/>
            </a:xfrm>
            <a:prstGeom prst="rect">
              <a:avLst/>
            </a:prstGeom>
            <a:ln>
              <a:noFill/>
            </a:ln>
            <a:effectLst>
              <a:outerShdw blurRad="190500" algn="tl" rotWithShape="0">
                <a:srgbClr val="000000">
                  <a:alpha val="70000"/>
                </a:srgbClr>
              </a:outerShdw>
            </a:effectLst>
          </p:spPr>
        </p:pic>
        <p:pic>
          <p:nvPicPr>
            <p:cNvPr id="22" name="Picture 21" descr="xmldoc icon.png"/>
            <p:cNvPicPr>
              <a:picLocks noChangeAspect="1"/>
            </p:cNvPicPr>
            <p:nvPr/>
          </p:nvPicPr>
          <p:blipFill>
            <a:blip r:embed="rId5" cstate="print">
              <a:clrChange>
                <a:clrFrom>
                  <a:srgbClr val="FCFCFC"/>
                </a:clrFrom>
                <a:clrTo>
                  <a:srgbClr val="FCFCFC">
                    <a:alpha val="0"/>
                  </a:srgbClr>
                </a:clrTo>
              </a:clrChange>
            </a:blip>
            <a:stretch>
              <a:fillRect/>
            </a:stretch>
          </p:blipFill>
          <p:spPr>
            <a:xfrm>
              <a:off x="1560513" y="4935611"/>
              <a:ext cx="436562" cy="650875"/>
            </a:xfrm>
            <a:prstGeom prst="rect">
              <a:avLst/>
            </a:prstGeom>
            <a:ln>
              <a:noFill/>
            </a:ln>
            <a:effectLst>
              <a:outerShdw blurRad="190500" algn="tl" rotWithShape="0">
                <a:srgbClr val="000000">
                  <a:alpha val="70000"/>
                </a:srgbClr>
              </a:outerShdw>
            </a:effectLst>
          </p:spPr>
        </p:pic>
        <p:cxnSp>
          <p:nvCxnSpPr>
            <p:cNvPr id="23" name="Curved Connector 22"/>
            <p:cNvCxnSpPr>
              <a:endCxn id="20" idx="1"/>
            </p:cNvCxnSpPr>
            <p:nvPr/>
          </p:nvCxnSpPr>
          <p:spPr>
            <a:xfrm flipV="1">
              <a:off x="2046288" y="4655710"/>
              <a:ext cx="1262062" cy="446087"/>
            </a:xfrm>
            <a:prstGeom prst="curvedConnector3">
              <a:avLst>
                <a:gd name="adj1" fmla="val 50000"/>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24" name="Curved Connector 23"/>
            <p:cNvCxnSpPr/>
            <p:nvPr/>
          </p:nvCxnSpPr>
          <p:spPr>
            <a:xfrm rot="16200000" flipH="1">
              <a:off x="4976017" y="2801889"/>
              <a:ext cx="42863" cy="2759075"/>
            </a:xfrm>
            <a:prstGeom prst="curvedConnector3">
              <a:avLst>
                <a:gd name="adj1" fmla="val -799382"/>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25" name="Curved Connector 24"/>
            <p:cNvCxnSpPr/>
            <p:nvPr/>
          </p:nvCxnSpPr>
          <p:spPr>
            <a:xfrm rot="5400000" flipH="1">
              <a:off x="4980779" y="3635326"/>
              <a:ext cx="120650" cy="2846387"/>
            </a:xfrm>
            <a:prstGeom prst="curvedConnector3">
              <a:avLst>
                <a:gd name="adj1" fmla="val -275717"/>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26" name="TextBox 25"/>
            <p:cNvSpPr txBox="1"/>
            <p:nvPr/>
          </p:nvSpPr>
          <p:spPr>
            <a:xfrm>
              <a:off x="1295400" y="3923872"/>
              <a:ext cx="2209800" cy="690551"/>
            </a:xfrm>
            <a:prstGeom prst="rect">
              <a:avLst/>
            </a:prstGeom>
            <a:noFill/>
          </p:spPr>
          <p:txBody>
            <a:bodyPr wrap="square">
              <a:spAutoFit/>
            </a:bodyPr>
            <a:lstStyle/>
            <a:p>
              <a:pPr>
                <a:defRPr/>
              </a:pPr>
              <a:r>
                <a:rPr lang="en-US" sz="1600" dirty="0">
                  <a:gradFill>
                    <a:gsLst>
                      <a:gs pos="0">
                        <a:schemeClr val="tx1"/>
                      </a:gs>
                      <a:gs pos="100000">
                        <a:schemeClr val="tx1"/>
                      </a:gs>
                    </a:gsLst>
                    <a:lin ang="5400000" scaled="0"/>
                  </a:gradFill>
                </a:rPr>
                <a:t>1. </a:t>
              </a:r>
              <a:r>
                <a:rPr lang="zh-CN" altLang="en-US" sz="1600" dirty="0" smtClean="0">
                  <a:gradFill>
                    <a:gsLst>
                      <a:gs pos="0">
                        <a:schemeClr val="tx1"/>
                      </a:gs>
                      <a:gs pos="100000">
                        <a:schemeClr val="tx1"/>
                      </a:gs>
                    </a:gsLst>
                    <a:lin ang="5400000" scaled="0"/>
                  </a:gradFill>
                </a:rPr>
                <a:t>搜索连接设备</a:t>
              </a:r>
              <a:r>
                <a:rPr lang="en-US" sz="1600" dirty="0" smtClean="0">
                  <a:gradFill>
                    <a:gsLst>
                      <a:gs pos="0">
                        <a:schemeClr val="tx1"/>
                      </a:gs>
                      <a:gs pos="100000">
                        <a:schemeClr val="tx1"/>
                      </a:gs>
                    </a:gsLst>
                    <a:lin ang="5400000" scaled="0"/>
                  </a:gradFill>
                </a:rPr>
                <a:t> (.</a:t>
              </a:r>
              <a:r>
                <a:rPr lang="en-US" sz="1600" dirty="0" err="1" smtClean="0">
                  <a:gradFill>
                    <a:gsLst>
                      <a:gs pos="0">
                        <a:schemeClr val="tx1"/>
                      </a:gs>
                      <a:gs pos="100000">
                        <a:schemeClr val="tx1"/>
                      </a:gs>
                    </a:gsLst>
                    <a:lin ang="5400000" scaled="0"/>
                  </a:gradFill>
                </a:rPr>
                <a:t>osdx</a:t>
              </a:r>
              <a:r>
                <a:rPr lang="en-US" sz="1600" dirty="0" smtClean="0">
                  <a:gradFill>
                    <a:gsLst>
                      <a:gs pos="0">
                        <a:schemeClr val="tx1"/>
                      </a:gs>
                      <a:gs pos="100000">
                        <a:schemeClr val="tx1"/>
                      </a:gs>
                    </a:gsLst>
                    <a:lin ang="5400000" scaled="0"/>
                  </a:gradFill>
                </a:rPr>
                <a:t>) Installed</a:t>
              </a:r>
              <a:endParaRPr lang="en-US" sz="1600" dirty="0">
                <a:gradFill>
                  <a:gsLst>
                    <a:gs pos="0">
                      <a:schemeClr val="tx1"/>
                    </a:gs>
                    <a:gs pos="100000">
                      <a:schemeClr val="tx1"/>
                    </a:gs>
                  </a:gsLst>
                  <a:lin ang="5400000" scaled="0"/>
                </a:gradFill>
              </a:endParaRPr>
            </a:p>
          </p:txBody>
        </p:sp>
        <p:sp>
          <p:nvSpPr>
            <p:cNvPr id="27" name="TextBox 26"/>
            <p:cNvSpPr txBox="1"/>
            <p:nvPr/>
          </p:nvSpPr>
          <p:spPr>
            <a:xfrm>
              <a:off x="3682880" y="3074139"/>
              <a:ext cx="2958932" cy="690551"/>
            </a:xfrm>
            <a:prstGeom prst="rect">
              <a:avLst/>
            </a:prstGeom>
            <a:noFill/>
          </p:spPr>
          <p:txBody>
            <a:bodyPr wrap="square">
              <a:spAutoFit/>
            </a:bodyPr>
            <a:lstStyle/>
            <a:p>
              <a:pPr>
                <a:defRPr/>
              </a:pPr>
              <a:r>
                <a:rPr lang="en-US" sz="1600" dirty="0">
                  <a:gradFill>
                    <a:gsLst>
                      <a:gs pos="0">
                        <a:schemeClr val="tx1"/>
                      </a:gs>
                      <a:gs pos="100000">
                        <a:schemeClr val="tx1"/>
                      </a:gs>
                    </a:gsLst>
                    <a:lin ang="5400000" scaled="0"/>
                  </a:gradFill>
                </a:rPr>
                <a:t>2.  </a:t>
              </a:r>
              <a:r>
                <a:rPr lang="en-US" sz="1600" dirty="0" smtClean="0">
                  <a:gradFill>
                    <a:gsLst>
                      <a:gs pos="0">
                        <a:schemeClr val="tx1"/>
                      </a:gs>
                      <a:gs pos="100000">
                        <a:schemeClr val="tx1"/>
                      </a:gs>
                    </a:gsLst>
                    <a:lin ang="5400000" scaled="0"/>
                  </a:gradFill>
                </a:rPr>
                <a:t>Windows</a:t>
              </a:r>
              <a:r>
                <a:rPr lang="zh-CN" altLang="en-US" sz="1600" dirty="0" smtClean="0">
                  <a:gradFill>
                    <a:gsLst>
                      <a:gs pos="0">
                        <a:schemeClr val="tx1"/>
                      </a:gs>
                      <a:gs pos="100000">
                        <a:schemeClr val="tx1"/>
                      </a:gs>
                    </a:gsLst>
                    <a:lin ang="5400000" scaled="0"/>
                  </a:gradFill>
                </a:rPr>
                <a:t>发送</a:t>
              </a:r>
              <a:r>
                <a:rPr lang="en-US" altLang="zh-CN" sz="1600" dirty="0" smtClean="0">
                  <a:gradFill>
                    <a:gsLst>
                      <a:gs pos="0">
                        <a:schemeClr val="tx1"/>
                      </a:gs>
                      <a:gs pos="100000">
                        <a:schemeClr val="tx1"/>
                      </a:gs>
                    </a:gsLst>
                    <a:lin ang="5400000" scaled="0"/>
                  </a:gradFill>
                </a:rPr>
                <a:t>HTTP</a:t>
              </a:r>
              <a:r>
                <a:rPr lang="zh-CN" altLang="en-US" sz="1600" dirty="0" smtClean="0">
                  <a:gradFill>
                    <a:gsLst>
                      <a:gs pos="0">
                        <a:schemeClr val="tx1"/>
                      </a:gs>
                      <a:gs pos="100000">
                        <a:schemeClr val="tx1"/>
                      </a:gs>
                    </a:gsLst>
                    <a:lin ang="5400000" scaled="0"/>
                  </a:gradFill>
                </a:rPr>
                <a:t>格式的搜索请求</a:t>
              </a:r>
              <a:endParaRPr lang="en-US" sz="1600" dirty="0">
                <a:gradFill>
                  <a:gsLst>
                    <a:gs pos="0">
                      <a:schemeClr val="tx1"/>
                    </a:gs>
                    <a:gs pos="100000">
                      <a:schemeClr val="tx1"/>
                    </a:gs>
                  </a:gsLst>
                  <a:lin ang="5400000" scaled="0"/>
                </a:gradFill>
              </a:endParaRPr>
            </a:p>
          </p:txBody>
        </p:sp>
        <p:sp>
          <p:nvSpPr>
            <p:cNvPr id="28" name="TextBox 27"/>
            <p:cNvSpPr txBox="1"/>
            <p:nvPr/>
          </p:nvSpPr>
          <p:spPr>
            <a:xfrm>
              <a:off x="4103581" y="5549472"/>
              <a:ext cx="2748292" cy="399793"/>
            </a:xfrm>
            <a:prstGeom prst="rect">
              <a:avLst/>
            </a:prstGeom>
            <a:noFill/>
          </p:spPr>
          <p:txBody>
            <a:bodyPr wrap="square">
              <a:spAutoFit/>
            </a:bodyPr>
            <a:lstStyle/>
            <a:p>
              <a:pPr>
                <a:defRPr/>
              </a:pPr>
              <a:r>
                <a:rPr lang="en-US" sz="1600" dirty="0">
                  <a:gradFill>
                    <a:gsLst>
                      <a:gs pos="0">
                        <a:schemeClr val="tx1"/>
                      </a:gs>
                      <a:gs pos="100000">
                        <a:schemeClr val="tx1"/>
                      </a:gs>
                    </a:gsLst>
                    <a:lin ang="5400000" scaled="0"/>
                  </a:gradFill>
                </a:rPr>
                <a:t>3. </a:t>
              </a:r>
              <a:r>
                <a:rPr lang="en-US" sz="1600" dirty="0" smtClean="0">
                  <a:gradFill>
                    <a:gsLst>
                      <a:gs pos="0">
                        <a:schemeClr val="tx1"/>
                      </a:gs>
                      <a:gs pos="100000">
                        <a:schemeClr val="tx1"/>
                      </a:gs>
                    </a:gsLst>
                    <a:lin ang="5400000" scaled="0"/>
                  </a:gradFill>
                </a:rPr>
                <a:t>RSS</a:t>
              </a:r>
              <a:r>
                <a:rPr lang="zh-CN" altLang="en-US" sz="1600" dirty="0" smtClean="0">
                  <a:gradFill>
                    <a:gsLst>
                      <a:gs pos="0">
                        <a:schemeClr val="tx1"/>
                      </a:gs>
                      <a:gs pos="100000">
                        <a:schemeClr val="tx1"/>
                      </a:gs>
                    </a:gsLst>
                    <a:lin ang="5400000" scaled="0"/>
                  </a:gradFill>
                </a:rPr>
                <a:t>结果返回到服务器</a:t>
              </a:r>
              <a:endParaRPr lang="en-US" sz="1600" dirty="0">
                <a:gradFill>
                  <a:gsLst>
                    <a:gs pos="0">
                      <a:schemeClr val="tx1"/>
                    </a:gs>
                    <a:gs pos="100000">
                      <a:schemeClr val="tx1"/>
                    </a:gs>
                  </a:gsLst>
                  <a:lin ang="5400000" scaled="0"/>
                </a:gradFill>
              </a:endParaRPr>
            </a:p>
          </p:txBody>
        </p:sp>
      </p:grpSp>
      <p:pic>
        <p:nvPicPr>
          <p:cNvPr id="105474" name="Picture 2"/>
          <p:cNvPicPr>
            <a:picLocks noChangeAspect="1" noChangeArrowheads="1"/>
          </p:cNvPicPr>
          <p:nvPr/>
        </p:nvPicPr>
        <p:blipFill>
          <a:blip r:embed="rId6" cstate="print"/>
          <a:srcRect b="5128"/>
          <a:stretch>
            <a:fillRect/>
          </a:stretch>
        </p:blipFill>
        <p:spPr bwMode="auto">
          <a:xfrm>
            <a:off x="642910" y="1071546"/>
            <a:ext cx="4819138" cy="285752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78187"/>
            <a:ext cx="8382000" cy="664797"/>
          </a:xfrm>
        </p:spPr>
        <p:txBody>
          <a:bodyPr/>
          <a:lstStyle/>
          <a:p>
            <a:pPr algn="l"/>
            <a:r>
              <a:rPr lang="zh-CN"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IE8</a:t>
            </a:r>
            <a:endParaRPr lang="zh-CN"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411553"/>
            <a:ext cx="8382000" cy="4946406"/>
          </a:xfrm>
        </p:spPr>
        <p:txBody>
          <a:bodyPr>
            <a:normAutofit/>
          </a:bodyPr>
          <a:lstStyle/>
          <a:p>
            <a:pPr lvl="0">
              <a:lnSpc>
                <a:spcPct val="150000"/>
              </a:lnSpc>
            </a:pPr>
            <a:r>
              <a:rPr lang="zh-CN" altLang="en-US" sz="2400" b="1" dirty="0" smtClean="0">
                <a:solidFill>
                  <a:schemeClr val="accent1"/>
                </a:solidFill>
              </a:rPr>
              <a:t>网页快讯</a:t>
            </a:r>
            <a:endParaRPr lang="en-US" altLang="zh-CN" sz="2400" b="1" dirty="0" smtClean="0">
              <a:solidFill>
                <a:schemeClr val="accent1"/>
              </a:solidFill>
            </a:endParaRPr>
          </a:p>
          <a:p>
            <a:pPr lvl="0">
              <a:lnSpc>
                <a:spcPct val="150000"/>
              </a:lnSpc>
            </a:pPr>
            <a:r>
              <a:rPr lang="zh-CN" altLang="en-US" sz="2400" b="1" dirty="0" smtClean="0">
                <a:solidFill>
                  <a:schemeClr val="accent1"/>
                </a:solidFill>
              </a:rPr>
              <a:t>加速器</a:t>
            </a:r>
            <a:endParaRPr lang="en-US" altLang="zh-CN" sz="2400" b="1" dirty="0" smtClean="0">
              <a:solidFill>
                <a:schemeClr val="accent1"/>
              </a:solidFill>
            </a:endParaRPr>
          </a:p>
          <a:p>
            <a:pPr lvl="0">
              <a:lnSpc>
                <a:spcPct val="150000"/>
              </a:lnSpc>
            </a:pPr>
            <a:r>
              <a:rPr lang="zh-CN" altLang="en-US" sz="2400" b="1" dirty="0" smtClean="0">
                <a:solidFill>
                  <a:schemeClr val="accent1"/>
                </a:solidFill>
              </a:rPr>
              <a:t>可视化搜索</a:t>
            </a:r>
            <a:endParaRPr lang="en-US" altLang="en-US" sz="2400" b="1" dirty="0" smtClean="0">
              <a:solidFill>
                <a:schemeClr val="accent1"/>
              </a:solidFill>
            </a:endParaRPr>
          </a:p>
        </p:txBody>
      </p:sp>
      <p:sp>
        <p:nvSpPr>
          <p:cNvPr id="4" name="标题 1"/>
          <p:cNvSpPr txBox="1">
            <a:spLocks/>
          </p:cNvSpPr>
          <p:nvPr/>
        </p:nvSpPr>
        <p:spPr>
          <a:xfrm>
            <a:off x="914432" y="342900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mj-lt"/>
                <a:ea typeface="+mj-ea"/>
                <a:cs typeface="+mj-cs"/>
              </a:rPr>
              <a:t>演 示</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06" y="335311"/>
            <a:ext cx="8382000"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总结：</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Win7</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针对开发人员的新特性</a:t>
            </a:r>
            <a:endPar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bwMode="auto">
          <a:xfrm>
            <a:off x="3091549" y="1435676"/>
            <a:ext cx="3032338" cy="4795854"/>
          </a:xfrm>
          <a:prstGeom prst="roundRect">
            <a:avLst>
              <a:gd name="adj" fmla="val 605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91440" rIns="91440" bIns="91440" numCol="1" rtlCol="0" anchor="t" anchorCtr="0" compatLnSpc="1">
            <a:prstTxWarp prst="textNoShape">
              <a:avLst/>
            </a:prstTxWarp>
          </a:bodyPr>
          <a:lstStyle/>
          <a:p>
            <a:pPr algn="ctr" defTabSz="1740681" rtl="0">
              <a:defRPr/>
            </a:pPr>
            <a:r>
              <a:rPr lang="zh-CN" altLang="en-US" sz="1600" b="1" kern="1200" dirty="0">
                <a:solidFill>
                  <a:prstClr val="white"/>
                </a:solidFill>
                <a:effectLst>
                  <a:outerShdw blurRad="38100" dist="38100" dir="2700000" algn="tl">
                    <a:srgbClr val="000000">
                      <a:alpha val="43137"/>
                    </a:srgbClr>
                  </a:outerShdw>
                </a:effectLst>
                <a:latin typeface="Segoe" charset="0"/>
                <a:ea typeface="微软雅黑" pitchFamily="34" charset="-122"/>
                <a:cs typeface="Arial" charset="0"/>
              </a:rPr>
              <a:t>更加丰富的</a:t>
            </a:r>
            <a:endParaRPr lang="en-US" altLang="zh-CN" sz="1600" b="1" kern="1200" dirty="0">
              <a:solidFill>
                <a:prstClr val="white"/>
              </a:solidFill>
              <a:effectLst>
                <a:outerShdw blurRad="38100" dist="38100" dir="2700000" algn="tl">
                  <a:srgbClr val="000000">
                    <a:alpha val="43137"/>
                  </a:srgbClr>
                </a:outerShdw>
              </a:effectLst>
              <a:latin typeface="Segoe" charset="0"/>
              <a:ea typeface="微软雅黑" pitchFamily="34" charset="-122"/>
              <a:cs typeface="Arial" charset="0"/>
            </a:endParaRPr>
          </a:p>
          <a:p>
            <a:pPr algn="ctr" defTabSz="1740681" rtl="0">
              <a:defRPr/>
            </a:pPr>
            <a:r>
              <a:rPr lang="zh-CN" altLang="en-US" sz="1600" b="1" kern="1200" dirty="0">
                <a:solidFill>
                  <a:prstClr val="white"/>
                </a:solidFill>
                <a:effectLst>
                  <a:outerShdw blurRad="38100" dist="38100" dir="2700000" algn="tl">
                    <a:srgbClr val="000000">
                      <a:alpha val="43137"/>
                    </a:srgbClr>
                  </a:outerShdw>
                </a:effectLst>
                <a:latin typeface="Segoe" charset="0"/>
                <a:ea typeface="微软雅黑" pitchFamily="34" charset="-122"/>
                <a:cs typeface="Arial" charset="0"/>
              </a:rPr>
              <a:t>应用程序体验</a:t>
            </a:r>
            <a:endParaRPr lang="en-US" altLang="zh-CN" sz="1600" b="1" kern="1200" dirty="0">
              <a:solidFill>
                <a:prstClr val="white"/>
              </a:solidFill>
              <a:effectLst>
                <a:outerShdw blurRad="38100" dist="38100" dir="2700000" algn="tl">
                  <a:srgbClr val="000000">
                    <a:alpha val="43137"/>
                  </a:srgbClr>
                </a:outerShdw>
              </a:effectLst>
              <a:latin typeface="Segoe" charset="0"/>
              <a:ea typeface="微软雅黑" pitchFamily="34" charset="-122"/>
              <a:cs typeface="Arial" charset="0"/>
            </a:endParaRPr>
          </a:p>
          <a:p>
            <a:pPr algn="ctr" defTabSz="1740681" rtl="0">
              <a:defRPr/>
            </a:pPr>
            <a:endParaRPr lang="en-US" sz="1000" b="1" kern="1200" dirty="0">
              <a:solidFill>
                <a:srgbClr val="FFFFFF"/>
              </a:solidFill>
              <a:latin typeface="Segoe" charset="0"/>
              <a:ea typeface="微软雅黑" pitchFamily="34" charset="-122"/>
              <a:cs typeface="+mn-cs"/>
            </a:endParaRPr>
          </a:p>
          <a:p>
            <a:pPr marL="3175" indent="4763" algn="l" defTabSz="1462515" rtl="0">
              <a:spcAft>
                <a:spcPts val="400"/>
              </a:spcAft>
            </a:pPr>
            <a:r>
              <a:rPr lang="zh-CN" altLang="en-US" sz="1400" b="1" kern="1200" dirty="0">
                <a:solidFill>
                  <a:srgbClr val="FFFFFF"/>
                </a:solidFill>
                <a:latin typeface="Segoe" charset="0"/>
                <a:ea typeface="微软雅黑" pitchFamily="34" charset="-122"/>
                <a:cs typeface="+mn-cs"/>
              </a:rPr>
              <a:t>更多的人性化用户互动</a:t>
            </a:r>
            <a:endParaRPr lang="en-US" sz="1400" b="1"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charset="0"/>
                <a:ea typeface="微软雅黑" pitchFamily="34" charset="-122"/>
                <a:cs typeface="+mn-cs"/>
              </a:rPr>
              <a:t>Windows Touch</a:t>
            </a:r>
            <a:r>
              <a:rPr lang="en-US" sz="1200" kern="1200" dirty="0">
                <a:solidFill>
                  <a:srgbClr val="FFFFFF"/>
                </a:solidFill>
                <a:latin typeface="Segoe" charset="0"/>
                <a:ea typeface="微软雅黑" pitchFamily="34" charset="-122"/>
                <a:cs typeface="+mn-cs"/>
              </a:rPr>
              <a:t>, </a:t>
            </a:r>
            <a:r>
              <a:rPr lang="zh-CN" altLang="en-US" sz="1200" kern="1200" dirty="0">
                <a:solidFill>
                  <a:srgbClr val="FFFFFF"/>
                </a:solidFill>
                <a:latin typeface="Segoe" charset="0"/>
                <a:ea typeface="微软雅黑" pitchFamily="34" charset="-122"/>
                <a:cs typeface="+mn-cs"/>
              </a:rPr>
              <a:t>墨水与手势的支持，加上手写识别功能，使我们拥有更多可选择的新输入方式</a:t>
            </a:r>
            <a:endParaRPr lang="en-US" sz="1200"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zh-CN" altLang="en-US" sz="1200" b="1" kern="1200" dirty="0">
                <a:solidFill>
                  <a:srgbClr val="FFFFFF"/>
                </a:solidFill>
                <a:latin typeface="Segoe" charset="0"/>
                <a:ea typeface="微软雅黑" pitchFamily="34" charset="-122"/>
                <a:cs typeface="+mn-cs"/>
              </a:rPr>
              <a:t>新任务栏</a:t>
            </a:r>
            <a:r>
              <a:rPr lang="en-US" sz="1200" kern="1200" dirty="0">
                <a:solidFill>
                  <a:srgbClr val="FFFFFF"/>
                </a:solidFill>
                <a:latin typeface="Segoe" charset="0"/>
                <a:ea typeface="微软雅黑" pitchFamily="34" charset="-122"/>
                <a:cs typeface="+mn-cs"/>
              </a:rPr>
              <a:t>, </a:t>
            </a:r>
            <a:r>
              <a:rPr lang="zh-CN" altLang="en-US" sz="1200" kern="1200" dirty="0">
                <a:solidFill>
                  <a:srgbClr val="FFFFFF"/>
                </a:solidFill>
                <a:latin typeface="Segoe" charset="0"/>
                <a:ea typeface="微软雅黑" pitchFamily="34" charset="-122"/>
                <a:cs typeface="+mn-cs"/>
              </a:rPr>
              <a:t>目标与简约的整合，提高了易用性且方便查找</a:t>
            </a:r>
            <a:endParaRPr lang="en-US" sz="1200"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zh-CN" altLang="en-US" sz="1200" b="1" kern="1200" dirty="0">
                <a:solidFill>
                  <a:srgbClr val="FFFFFF"/>
                </a:solidFill>
                <a:latin typeface="Segoe" charset="0"/>
                <a:ea typeface="微软雅黑" pitchFamily="34" charset="-122"/>
                <a:cs typeface="+mn-cs"/>
              </a:rPr>
              <a:t>可扩展的新功能区，</a:t>
            </a:r>
            <a:r>
              <a:rPr lang="zh-CN" altLang="en-US" sz="1200" kern="1200" dirty="0">
                <a:solidFill>
                  <a:srgbClr val="FFFFFF"/>
                </a:solidFill>
                <a:latin typeface="Segoe" charset="0"/>
                <a:ea typeface="微软雅黑" pitchFamily="34" charset="-122"/>
                <a:cs typeface="+mn-cs"/>
              </a:rPr>
              <a:t>添加</a:t>
            </a:r>
            <a:r>
              <a:rPr lang="en-US" altLang="zh-CN" sz="1200" kern="1200" dirty="0">
                <a:solidFill>
                  <a:srgbClr val="FFFFFF"/>
                </a:solidFill>
                <a:latin typeface="Segoe" charset="0"/>
                <a:ea typeface="微软雅黑" pitchFamily="34" charset="-122"/>
                <a:cs typeface="+mn-cs"/>
              </a:rPr>
              <a:t>Office 2007</a:t>
            </a:r>
            <a:r>
              <a:rPr lang="zh-CN" altLang="en-US" sz="1200" kern="1200" dirty="0">
                <a:solidFill>
                  <a:srgbClr val="FFFFFF"/>
                </a:solidFill>
                <a:latin typeface="Segoe" charset="0"/>
                <a:ea typeface="微软雅黑" pitchFamily="34" charset="-122"/>
                <a:cs typeface="+mn-cs"/>
              </a:rPr>
              <a:t>风格的控件，菜单，图库到您的应用程序中</a:t>
            </a:r>
            <a:endParaRPr lang="en-US" altLang="en-US" sz="1200"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zh-CN" altLang="en-US" sz="1200" b="1" kern="1200" dirty="0">
                <a:solidFill>
                  <a:srgbClr val="FFFFFF"/>
                </a:solidFill>
                <a:latin typeface="Segoe" charset="0"/>
                <a:ea typeface="微软雅黑" pitchFamily="34" charset="-122"/>
                <a:cs typeface="+mn-cs"/>
              </a:rPr>
              <a:t>丰富的动画制作框架，</a:t>
            </a:r>
            <a:r>
              <a:rPr lang="zh-CN" altLang="en-US" sz="1200" kern="1200" dirty="0">
                <a:solidFill>
                  <a:srgbClr val="FFFFFF"/>
                </a:solidFill>
                <a:latin typeface="Segoe" charset="0"/>
                <a:ea typeface="微软雅黑" pitchFamily="34" charset="-122"/>
                <a:cs typeface="+mn-cs"/>
              </a:rPr>
              <a:t>帮助您实现流畅动感的动画效果</a:t>
            </a:r>
            <a:endParaRPr lang="en-US" altLang="zh-CN" sz="1200" kern="1200" dirty="0">
              <a:solidFill>
                <a:srgbClr val="FFFFFF"/>
              </a:solidFill>
              <a:latin typeface="Segoe" charset="0"/>
              <a:ea typeface="微软雅黑" pitchFamily="34" charset="-122"/>
              <a:cs typeface="+mn-cs"/>
            </a:endParaRPr>
          </a:p>
          <a:p>
            <a:pPr marL="3175" lvl="1" indent="-3175" algn="l" defTabSz="1462515" rtl="0">
              <a:spcAft>
                <a:spcPts val="400"/>
              </a:spcAft>
            </a:pPr>
            <a:r>
              <a:rPr lang="zh-CN" altLang="en-US" sz="1400" b="1" kern="1200" dirty="0">
                <a:solidFill>
                  <a:srgbClr val="FFFFFF"/>
                </a:solidFill>
                <a:latin typeface="Segoe" charset="0"/>
                <a:ea typeface="微软雅黑" pitchFamily="34" charset="-122"/>
                <a:cs typeface="+mn-cs"/>
              </a:rPr>
              <a:t>访问硬件的创新</a:t>
            </a:r>
            <a:endParaRPr lang="en-US" sz="1400" b="1"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en-US" sz="1200" b="1" kern="1200" dirty="0">
                <a:solidFill>
                  <a:srgbClr val="FFFFFF"/>
                </a:solidFill>
                <a:latin typeface="Segoe" charset="0"/>
                <a:ea typeface="微软雅黑" pitchFamily="34" charset="-122"/>
                <a:cs typeface="+mn-cs"/>
              </a:rPr>
              <a:t>Direct 2D/3D </a:t>
            </a:r>
            <a:r>
              <a:rPr lang="zh-CN" altLang="en-US" sz="1200" b="1" kern="1200" dirty="0">
                <a:solidFill>
                  <a:srgbClr val="FFFFFF"/>
                </a:solidFill>
                <a:latin typeface="Segoe" charset="0"/>
                <a:ea typeface="微软雅黑" pitchFamily="34" charset="-122"/>
                <a:cs typeface="+mn-cs"/>
              </a:rPr>
              <a:t>，</a:t>
            </a:r>
            <a:r>
              <a:rPr lang="zh-CN" altLang="en-US" sz="1200" kern="1200" dirty="0">
                <a:solidFill>
                  <a:srgbClr val="FFFFFF"/>
                </a:solidFill>
                <a:latin typeface="Segoe" charset="0"/>
                <a:ea typeface="微软雅黑" pitchFamily="34" charset="-122"/>
                <a:cs typeface="+mn-cs"/>
              </a:rPr>
              <a:t>使您可以制作出高保真的图片及影音</a:t>
            </a:r>
            <a:endParaRPr lang="en-US" altLang="en-US" sz="1200" kern="1200" dirty="0">
              <a:solidFill>
                <a:srgbClr val="FFFFFF"/>
              </a:solidFill>
              <a:latin typeface="Segoe" charset="0"/>
              <a:ea typeface="微软雅黑" pitchFamily="34" charset="-122"/>
              <a:cs typeface="+mn-cs"/>
            </a:endParaRPr>
          </a:p>
          <a:p>
            <a:pPr marL="166688" lvl="1" indent="-166688" algn="l" defTabSz="1462515" rtl="0">
              <a:spcAft>
                <a:spcPts val="600"/>
              </a:spcAft>
              <a:buFontTx/>
              <a:buBlip>
                <a:blip r:embed="rId3"/>
              </a:buBlip>
            </a:pPr>
            <a:r>
              <a:rPr lang="zh-CN" altLang="en-US" sz="1200" b="1" kern="1200" dirty="0">
                <a:solidFill>
                  <a:srgbClr val="FFFFFF"/>
                </a:solidFill>
                <a:latin typeface="Segoe" charset="0"/>
                <a:ea typeface="微软雅黑" pitchFamily="34" charset="-122"/>
                <a:cs typeface="+mn-cs"/>
              </a:rPr>
              <a:t>多核心技术的支持，</a:t>
            </a:r>
            <a:r>
              <a:rPr lang="zh-CN" altLang="en-US" sz="1200" kern="1200" dirty="0">
                <a:solidFill>
                  <a:srgbClr val="FFFFFF"/>
                </a:solidFill>
                <a:latin typeface="Segoe" charset="0"/>
                <a:ea typeface="微软雅黑" pitchFamily="34" charset="-122"/>
                <a:cs typeface="+mn-cs"/>
              </a:rPr>
              <a:t>增强了应用程序和设备的性能</a:t>
            </a:r>
            <a:endParaRPr lang="en-US" altLang="en-US" sz="1200" kern="1200" dirty="0">
              <a:solidFill>
                <a:srgbClr val="FFFFFF"/>
              </a:solidFill>
              <a:latin typeface="Segoe" charset="0"/>
              <a:ea typeface="微软雅黑" pitchFamily="34" charset="-122"/>
              <a:cs typeface="+mn-cs"/>
            </a:endParaRPr>
          </a:p>
          <a:p>
            <a:pPr marL="166688" lvl="1" indent="-166688" algn="l" defTabSz="1462515" rtl="0">
              <a:spcAft>
                <a:spcPts val="400"/>
              </a:spcAft>
              <a:buFontTx/>
              <a:buBlip>
                <a:blip r:embed="rId3"/>
              </a:buBlip>
            </a:pPr>
            <a:r>
              <a:rPr lang="zh-CN" altLang="en-US" sz="1200" b="1" kern="1200" dirty="0">
                <a:solidFill>
                  <a:srgbClr val="FFFFFF"/>
                </a:solidFill>
                <a:latin typeface="Segoe" charset="0"/>
                <a:ea typeface="微软雅黑" pitchFamily="34" charset="-122"/>
                <a:cs typeface="+mn-cs"/>
              </a:rPr>
              <a:t>设备存取能力的提升，</a:t>
            </a:r>
            <a:r>
              <a:rPr lang="zh-CN" altLang="en-US" sz="1200" kern="1200" dirty="0">
                <a:solidFill>
                  <a:srgbClr val="FFFFFF"/>
                </a:solidFill>
                <a:latin typeface="Segoe" charset="0"/>
                <a:ea typeface="微软雅黑" pitchFamily="34" charset="-122"/>
                <a:cs typeface="+mn-cs"/>
              </a:rPr>
              <a:t>使得为连接的设备所提供的软件应用，拥有更多更丰富的、客户化体验</a:t>
            </a:r>
            <a:endParaRPr lang="en-US" altLang="en-US" sz="1200" kern="1200" dirty="0">
              <a:solidFill>
                <a:srgbClr val="FFFFFF"/>
              </a:solidFill>
              <a:latin typeface="Segoe" charset="0"/>
              <a:ea typeface="微软雅黑" pitchFamily="34" charset="-122"/>
              <a:cs typeface="+mn-cs"/>
            </a:endParaRPr>
          </a:p>
        </p:txBody>
      </p:sp>
      <p:sp>
        <p:nvSpPr>
          <p:cNvPr id="8" name="Rounded Rectangle 7"/>
          <p:cNvSpPr/>
          <p:nvPr/>
        </p:nvSpPr>
        <p:spPr bwMode="auto">
          <a:xfrm>
            <a:off x="58558" y="1435676"/>
            <a:ext cx="2941805" cy="4795854"/>
          </a:xfrm>
          <a:prstGeom prst="roundRect">
            <a:avLst>
              <a:gd name="adj" fmla="val 705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0" marR="0" lvl="0" indent="0" algn="ctr" defTabSz="1740681"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构建于稳固的</a:t>
            </a:r>
            <a:endPar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a:p>
            <a:pPr marL="0" marR="0" lvl="0" indent="0" algn="ctr" defTabSz="1740681"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基础平台</a:t>
            </a:r>
            <a:endPar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a:p>
            <a:pPr marL="0" marR="0" lvl="0" indent="0" algn="ctr" defTabSz="1740681"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改进的基础平台</a:t>
            </a:r>
            <a:endParaRPr kumimoji="0" lang="en-US" sz="1400" b="1"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兼容性</a:t>
            </a:r>
            <a:r>
              <a:rPr kumimoji="0" 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a:t>
            </a:r>
            <a:r>
              <a:rPr kumimoji="0" 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  </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兼容基于</a:t>
            </a:r>
            <a:r>
              <a:rPr kumimoji="0" 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Windows Vista</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构建的应用程序与设备</a:t>
            </a:r>
            <a:endParaRPr kumimoji="0" lang="en-US" sz="1200" b="0"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安全性</a:t>
            </a:r>
            <a:r>
              <a:rPr kumimoji="0" 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  </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更加灵活的用户帐户管理（</a:t>
            </a:r>
            <a:r>
              <a:rPr kumimoji="0" lang="en-US" altLang="zh-CN"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UAC</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）机制保证安全优先</a:t>
            </a:r>
            <a:endParaRPr kumimoji="0" lang="en-US" altLang="en-US" sz="1200" b="0"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1"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快速响应</a:t>
            </a:r>
            <a:r>
              <a:rPr kumimoji="0" lang="en-US" sz="12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 </a:t>
            </a:r>
            <a:r>
              <a:rPr kumimoji="0" 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 </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增强了系统性能与资源管理能力</a:t>
            </a:r>
            <a:endParaRPr kumimoji="0" lang="en-US" sz="1100" b="0"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277813" marR="0" lvl="0" indent="-261938" algn="l" defTabSz="1462515" rtl="0" eaLnBrk="1" fontAlgn="auto" latinLnBrk="0" hangingPunct="1">
              <a:lnSpc>
                <a:spcPct val="100000"/>
              </a:lnSpc>
              <a:spcBef>
                <a:spcPts val="0"/>
              </a:spcBef>
              <a:spcAft>
                <a:spcPts val="40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提高开发人员的生产力</a:t>
            </a:r>
            <a:endParaRPr kumimoji="0" lang="en-US" sz="1400" b="1"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en-US" sz="1200" b="0" i="0" u="none" strike="noStrike" kern="1200" cap="none" spc="0" normalizeH="0" baseline="0" noProof="0" dirty="0" err="1" smtClean="0">
                <a:ln>
                  <a:noFill/>
                </a:ln>
                <a:solidFill>
                  <a:srgbClr val="FFFFFF"/>
                </a:solidFill>
                <a:effectLst/>
                <a:uLnTx/>
                <a:uFillTx/>
                <a:latin typeface="Segoe" charset="0"/>
                <a:ea typeface="微软雅黑" pitchFamily="34" charset="-122"/>
                <a:cs typeface="+mn-cs"/>
              </a:rPr>
              <a:t>PowerShell</a:t>
            </a:r>
            <a:r>
              <a:rPr kumimoji="0" 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 2.0</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，提供了更为强大的脚本自动化功能</a:t>
            </a:r>
            <a:endParaRPr kumimoji="0" lang="en-US" sz="1200" b="0"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增强的</a:t>
            </a:r>
            <a:r>
              <a:rPr kumimoji="0" lang="en-US" altLang="zh-CN"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MSI</a:t>
            </a: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引擎，使软件的部署更加简单方便</a:t>
            </a:r>
            <a:endParaRPr kumimoji="0" lang="en-US" sz="1200" b="0"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0"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增强了访问能力与全球范围的产品支持</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p:txBody>
      </p:sp>
      <p:sp>
        <p:nvSpPr>
          <p:cNvPr id="9" name="Rounded Rectangle 8"/>
          <p:cNvSpPr/>
          <p:nvPr/>
        </p:nvSpPr>
        <p:spPr bwMode="auto">
          <a:xfrm>
            <a:off x="6215073" y="1435676"/>
            <a:ext cx="2863611" cy="4795854"/>
          </a:xfrm>
          <a:prstGeom prst="roundRect">
            <a:avLst>
              <a:gd name="adj" fmla="val 600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91440" numCol="1" rtlCol="0" anchor="t" anchorCtr="0" compatLnSpc="1">
            <a:prstTxWarp prst="textNoShape">
              <a:avLst/>
            </a:prstTxWarp>
          </a:bodyPr>
          <a:lstStyle/>
          <a:p>
            <a:pPr marL="0" marR="0" lvl="0" indent="0" algn="ctr" defTabSz="1740681"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集成最优质的</a:t>
            </a:r>
            <a:endPar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a:p>
            <a:pPr marL="0" marR="0" lvl="0" indent="0" algn="ctr" defTabSz="1740681"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Windows </a:t>
            </a: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与 </a:t>
            </a: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web </a:t>
            </a: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rPr>
              <a:t>服务</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a:p>
            <a:pPr marL="0" marR="0" lvl="0" indent="0" algn="l" defTabSz="1462515" rtl="0" eaLnBrk="1" fontAlgn="auto" latinLnBrk="0" hangingPunct="1">
              <a:lnSpc>
                <a:spcPct val="100000"/>
              </a:lnSpc>
              <a:spcBef>
                <a:spcPts val="0"/>
              </a:spcBef>
              <a:spcAft>
                <a:spcPts val="400"/>
              </a:spcAft>
              <a:buClrTx/>
              <a:buSzTx/>
              <a:buFontTx/>
              <a:buNone/>
              <a:tabLst/>
              <a:defRPr/>
            </a:pPr>
            <a:endParaRPr kumimoji="0" lang="en-US" sz="1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3175" marR="0" lvl="0" indent="-3175" algn="l" defTabSz="1462515" rtl="0" eaLnBrk="1" fontAlgn="auto" latinLnBrk="0" hangingPunct="1">
              <a:lnSpc>
                <a:spcPct val="100000"/>
              </a:lnSpc>
              <a:spcBef>
                <a:spcPts val="0"/>
              </a:spcBef>
              <a:spcAft>
                <a:spcPts val="40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扩展的针对客户端应用的</a:t>
            </a:r>
            <a:r>
              <a:rPr kumimoji="0" 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web </a:t>
            </a:r>
            <a:r>
              <a:rPr kumimoji="0" lang="zh-CN" alt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服务</a:t>
            </a:r>
            <a:endParaRPr kumimoji="0" lang="en-US" sz="1400" b="1"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联合搜索，</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使您可以在您的客户端应用中，扩展搜索功能，使其不仅实现本地化搜索，还能对互联网上的资源进行搜索</a:t>
            </a:r>
            <a:endParaRPr kumimoji="0" lang="en-US" alt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Internet Explorer 8, </a:t>
            </a:r>
            <a:r>
              <a:rPr kumimoji="0" lang="en-US" sz="1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Silverlight</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 and Windows Presentation Foundation (WPF</a:t>
            </a:r>
            <a:r>
              <a:rPr kumimoji="0" 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，帮助我们使用通用平台和工具时，能够快速开发出网络到富客户端的应用程序</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Windows Web Services API </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实现高性能的</a:t>
            </a:r>
            <a:r>
              <a:rPr kumimoji="0" lang="en-US" altLang="zh-CN"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web</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服务的集成</a:t>
            </a:r>
            <a:endParaRPr kumimoji="0" lang="en-US" alt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3175" marR="0" lvl="0" indent="-3175" algn="l" defTabSz="1462515" rtl="0" eaLnBrk="1" fontAlgn="auto" latinLnBrk="0" hangingPunct="1">
              <a:lnSpc>
                <a:spcPct val="100000"/>
              </a:lnSpc>
              <a:spcBef>
                <a:spcPts val="0"/>
              </a:spcBef>
              <a:spcAft>
                <a:spcPts val="40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Segoe" charset="0"/>
                <a:ea typeface="微软雅黑" pitchFamily="34" charset="-122"/>
                <a:cs typeface="+mn-cs"/>
              </a:rPr>
              <a:t>提供丰富的网络体验</a:t>
            </a:r>
            <a:endParaRPr kumimoji="0" lang="en-US" sz="1400" b="1" i="0" u="none" strike="noStrike" kern="1200" cap="none" spc="0" normalizeH="0" baseline="0" noProof="0" dirty="0">
              <a:ln>
                <a:noFill/>
              </a:ln>
              <a:solidFill>
                <a:srgbClr val="FFFFFF"/>
              </a:solidFill>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兼容通用标准的</a:t>
            </a: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IE8 </a:t>
            </a:r>
            <a:r>
              <a:rPr kumimoji="0" lang="zh-CN" alt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提供“非确定”性的线上服务访问功能</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166688" marR="0" lvl="0" indent="-166688" algn="l" defTabSz="1462515" rtl="0" eaLnBrk="1" fontAlgn="auto" latinLnBrk="0" hangingPunct="1">
              <a:lnSpc>
                <a:spcPct val="100000"/>
              </a:lnSpc>
              <a:spcBef>
                <a:spcPts val="0"/>
              </a:spcBef>
              <a:spcAft>
                <a:spcPts val="400"/>
              </a:spcAft>
              <a:buClrTx/>
              <a:buSzTx/>
              <a:buFontTx/>
              <a:buBlip>
                <a:blip r:embed="rId3"/>
              </a:buBlip>
              <a:tabLst/>
              <a:defRPr/>
            </a:pPr>
            <a:r>
              <a:rPr kumimoji="0" lang="zh-CN" alt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内置的开发支持工具，</a:t>
            </a:r>
            <a:r>
              <a:rPr kumimoji="0" 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IE8</a:t>
            </a:r>
            <a:r>
              <a:rPr kumimoji="0" lang="zh-CN" alt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rPr>
              <a:t>使您可以在任何地方编写代码并运行</a:t>
            </a: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charset="0"/>
              <a:ea typeface="微软雅黑" pitchFamily="34" charset="-122"/>
              <a:cs typeface="+mn-cs"/>
            </a:endParaRPr>
          </a:p>
          <a:p>
            <a:pPr marL="0" marR="0" lvl="0" indent="0" algn="ctr" defTabSz="1740681"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charset="0"/>
              <a:ea typeface="微软雅黑" pitchFamily="34" charset="-122"/>
              <a:cs typeface="Arial" charset="0"/>
            </a:endParaRPr>
          </a:p>
          <a:p>
            <a:pPr marL="0" marR="0" lvl="0" indent="0" algn="ctr" defTabSz="174068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charset="0"/>
              <a:ea typeface="微软雅黑" pitchFamily="34" charset="-122"/>
              <a:cs typeface="Arial" charset="0"/>
            </a:endParaRPr>
          </a:p>
        </p:txBody>
      </p:sp>
      <p:sp>
        <p:nvSpPr>
          <p:cNvPr id="10" name="TextBox 9"/>
          <p:cNvSpPr txBox="1"/>
          <p:nvPr/>
        </p:nvSpPr>
        <p:spPr>
          <a:xfrm>
            <a:off x="144415" y="1000108"/>
            <a:ext cx="8842829" cy="400110"/>
          </a:xfrm>
          <a:prstGeom prst="rect">
            <a:avLst/>
          </a:prstGeom>
          <a:noFill/>
        </p:spPr>
        <p:txBody>
          <a:bodyPr wrap="square" lIns="91440" tIns="45720" rIns="91440" bIns="45720" rtlCol="0">
            <a:spAutoFit/>
          </a:bodyPr>
          <a:lstStyle/>
          <a:p>
            <a:pPr algn="ctr" defTabSz="914363" rtl="0"/>
            <a:r>
              <a:rPr lang="zh-CN" altLang="en-US" sz="2000" kern="1200" spc="-150" dirty="0">
                <a:ln w="3175">
                  <a:noFill/>
                </a:ln>
                <a:solidFill>
                  <a:schemeClr val="accent5">
                    <a:lumMod val="75000"/>
                  </a:schemeClr>
                </a:solidFill>
                <a:latin typeface="Segoe" charset="0"/>
                <a:ea typeface="微软雅黑" pitchFamily="34" charset="-122"/>
                <a:cs typeface="Arial" charset="0"/>
              </a:rPr>
              <a:t>稳固的基础平台为您提供更多可能</a:t>
            </a:r>
            <a:endParaRPr lang="en-US" sz="2000" kern="1200" spc="-150" dirty="0">
              <a:ln w="3175">
                <a:noFill/>
              </a:ln>
              <a:solidFill>
                <a:schemeClr val="accent5">
                  <a:lumMod val="75000"/>
                </a:schemeClr>
              </a:solidFill>
              <a:latin typeface="Segoe" charset="0"/>
              <a:ea typeface="微软雅黑" pitchFamily="34" charset="-122"/>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Win7</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新特性</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a:xfrm>
            <a:off x="381000" y="1325331"/>
            <a:ext cx="8382000" cy="5318379"/>
          </a:xfrm>
        </p:spPr>
        <p:txBody>
          <a:bodyPr/>
          <a:lstStyle/>
          <a:p>
            <a:pPr marL="514350" indent="-514350">
              <a:lnSpc>
                <a:spcPct val="100000"/>
              </a:lnSpc>
              <a:buFont typeface="+mj-ea"/>
              <a:buAutoNum type="circleNumDbPlain"/>
            </a:pPr>
            <a:r>
              <a:rPr lang="zh-CN" altLang="en-US" sz="2400" b="1" dirty="0" smtClean="0">
                <a:solidFill>
                  <a:schemeClr val="bg2"/>
                </a:solidFill>
                <a:latin typeface="Courier New" pitchFamily="49" charset="0"/>
                <a:cs typeface="Courier New" pitchFamily="49" charset="0"/>
              </a:rPr>
              <a:t>桌面新特性</a:t>
            </a:r>
          </a:p>
          <a:p>
            <a:pPr marL="514350" indent="-514350">
              <a:lnSpc>
                <a:spcPct val="100000"/>
              </a:lnSpc>
              <a:buFont typeface="+mj-ea"/>
              <a:buAutoNum type="circleNumDbPlain"/>
            </a:pPr>
            <a:r>
              <a:rPr lang="en-US" altLang="zh-CN" sz="2400" b="1" dirty="0" smtClean="0">
                <a:solidFill>
                  <a:schemeClr val="bg2"/>
                </a:solidFill>
                <a:latin typeface="Courier New" pitchFamily="49" charset="0"/>
                <a:cs typeface="Courier New" pitchFamily="49" charset="0"/>
              </a:rPr>
              <a:t>OA/</a:t>
            </a:r>
            <a:r>
              <a:rPr lang="zh-CN" altLang="en-US" sz="2400" b="1" dirty="0" smtClean="0">
                <a:solidFill>
                  <a:schemeClr val="bg2"/>
                </a:solidFill>
                <a:latin typeface="Courier New" pitchFamily="49" charset="0"/>
                <a:cs typeface="Courier New" pitchFamily="49" charset="0"/>
              </a:rPr>
              <a:t>知识管理解决方案新特性</a:t>
            </a:r>
          </a:p>
          <a:p>
            <a:pPr marL="514350" indent="-514350">
              <a:lnSpc>
                <a:spcPct val="100000"/>
              </a:lnSpc>
              <a:buFont typeface="+mj-ea"/>
              <a:buAutoNum type="circleNumDbPlain"/>
            </a:pPr>
            <a:r>
              <a:rPr lang="en-US" altLang="zh-CN" sz="2400" b="1" dirty="0" smtClean="0">
                <a:solidFill>
                  <a:schemeClr val="bg2"/>
                </a:solidFill>
                <a:latin typeface="Courier New" pitchFamily="49" charset="0"/>
                <a:cs typeface="Courier New" pitchFamily="49" charset="0"/>
              </a:rPr>
              <a:t>Web</a:t>
            </a:r>
            <a:r>
              <a:rPr lang="zh-CN" altLang="en-US" sz="2400" b="1" dirty="0" smtClean="0">
                <a:solidFill>
                  <a:schemeClr val="bg2"/>
                </a:solidFill>
                <a:latin typeface="Courier New" pitchFamily="49" charset="0"/>
                <a:cs typeface="Courier New" pitchFamily="49" charset="0"/>
              </a:rPr>
              <a:t>应用新特性</a:t>
            </a:r>
          </a:p>
          <a:p>
            <a:pPr marL="514350" indent="-514350">
              <a:lnSpc>
                <a:spcPct val="100000"/>
              </a:lnSpc>
              <a:buFont typeface="+mj-ea"/>
              <a:buAutoNum type="circleNumDbPlain"/>
            </a:pPr>
            <a:r>
              <a:rPr lang="en-US" altLang="zh-CN" sz="2400" b="1" dirty="0" smtClean="0">
                <a:solidFill>
                  <a:schemeClr val="bg2"/>
                </a:solidFill>
                <a:latin typeface="Courier New" pitchFamily="49" charset="0"/>
                <a:cs typeface="Courier New" pitchFamily="49" charset="0"/>
              </a:rPr>
              <a:t>Utility </a:t>
            </a:r>
            <a:r>
              <a:rPr lang="zh-CN" altLang="en-US" sz="2400" b="1" dirty="0" smtClean="0">
                <a:solidFill>
                  <a:schemeClr val="bg2"/>
                </a:solidFill>
                <a:latin typeface="Courier New" pitchFamily="49" charset="0"/>
                <a:cs typeface="Courier New" pitchFamily="49" charset="0"/>
              </a:rPr>
              <a:t>应用新特性</a:t>
            </a:r>
          </a:p>
          <a:p>
            <a:pPr marL="514350" indent="-514350">
              <a:lnSpc>
                <a:spcPct val="100000"/>
              </a:lnSpc>
              <a:buFont typeface="+mj-ea"/>
              <a:buAutoNum type="circleNumDbPlain"/>
            </a:pPr>
            <a:r>
              <a:rPr lang="zh-CN" altLang="en-US" sz="2400" b="1" dirty="0" smtClean="0">
                <a:solidFill>
                  <a:schemeClr val="bg2"/>
                </a:solidFill>
                <a:latin typeface="Courier New" pitchFamily="49" charset="0"/>
                <a:cs typeface="Courier New" pitchFamily="49" charset="0"/>
              </a:rPr>
              <a:t>游戏</a:t>
            </a:r>
            <a:r>
              <a:rPr lang="en-US" altLang="zh-CN" sz="2400" b="1" dirty="0" smtClean="0">
                <a:solidFill>
                  <a:schemeClr val="bg2"/>
                </a:solidFill>
                <a:latin typeface="Courier New" pitchFamily="49" charset="0"/>
                <a:cs typeface="Courier New" pitchFamily="49" charset="0"/>
              </a:rPr>
              <a:t>,</a:t>
            </a:r>
            <a:r>
              <a:rPr lang="zh-CN" altLang="en-US" sz="2400" b="1" dirty="0" smtClean="0">
                <a:solidFill>
                  <a:schemeClr val="bg2"/>
                </a:solidFill>
                <a:latin typeface="Courier New" pitchFamily="49" charset="0"/>
                <a:cs typeface="Courier New" pitchFamily="49" charset="0"/>
              </a:rPr>
              <a:t>媒体播放器</a:t>
            </a:r>
            <a:r>
              <a:rPr lang="en-US" altLang="zh-CN" sz="2400" b="1" dirty="0" smtClean="0">
                <a:solidFill>
                  <a:schemeClr val="bg2"/>
                </a:solidFill>
                <a:latin typeface="Courier New" pitchFamily="49" charset="0"/>
                <a:cs typeface="Courier New" pitchFamily="49" charset="0"/>
              </a:rPr>
              <a:t>,</a:t>
            </a:r>
            <a:r>
              <a:rPr lang="zh-CN" altLang="en-US" sz="2400" b="1" dirty="0" smtClean="0">
                <a:solidFill>
                  <a:schemeClr val="bg2"/>
                </a:solidFill>
                <a:latin typeface="Courier New" pitchFamily="49" charset="0"/>
                <a:cs typeface="Courier New" pitchFamily="49" charset="0"/>
              </a:rPr>
              <a:t>图形软件新特性</a:t>
            </a:r>
          </a:p>
          <a:p>
            <a:pPr marL="514350" indent="-514350">
              <a:lnSpc>
                <a:spcPct val="100000"/>
              </a:lnSpc>
              <a:buFont typeface="+mj-ea"/>
              <a:buAutoNum type="circleNumDbPlain"/>
            </a:pPr>
            <a:r>
              <a:rPr lang="zh-CN" altLang="en-US" sz="2400" b="1" dirty="0" smtClean="0">
                <a:solidFill>
                  <a:schemeClr val="bg2"/>
                </a:solidFill>
                <a:latin typeface="Courier New" pitchFamily="49" charset="0"/>
                <a:cs typeface="Courier New" pitchFamily="49" charset="0"/>
              </a:rPr>
              <a:t>位置及传感器</a:t>
            </a:r>
            <a:r>
              <a:rPr lang="en-US" altLang="zh-CN" sz="2400" b="1" dirty="0" smtClean="0">
                <a:solidFill>
                  <a:schemeClr val="bg2"/>
                </a:solidFill>
                <a:latin typeface="Courier New" pitchFamily="49" charset="0"/>
                <a:cs typeface="Courier New" pitchFamily="49" charset="0"/>
              </a:rPr>
              <a:t>,</a:t>
            </a:r>
            <a:r>
              <a:rPr lang="zh-CN" altLang="en-US" sz="2400" b="1" dirty="0" smtClean="0">
                <a:solidFill>
                  <a:schemeClr val="bg2"/>
                </a:solidFill>
                <a:latin typeface="Courier New" pitchFamily="49" charset="0"/>
                <a:cs typeface="Courier New" pitchFamily="49" charset="0"/>
              </a:rPr>
              <a:t>指纹识别应用新特性</a:t>
            </a:r>
            <a:endParaRPr lang="en-US" altLang="zh-CN" sz="2400" b="1" dirty="0" smtClean="0">
              <a:solidFill>
                <a:schemeClr val="bg2"/>
              </a:solidFill>
              <a:latin typeface="Courier New" pitchFamily="49" charset="0"/>
              <a:cs typeface="Courier New" pitchFamily="49" charset="0"/>
            </a:endParaRPr>
          </a:p>
          <a:p>
            <a:pPr marL="514350" indent="-514350">
              <a:lnSpc>
                <a:spcPct val="100000"/>
              </a:lnSpc>
              <a:buFont typeface="+mj-ea"/>
              <a:buAutoNum type="circleNumDbPlain"/>
            </a:pPr>
            <a:r>
              <a:rPr lang="en-US" altLang="zh-CN" sz="2400" b="1" dirty="0" err="1" smtClean="0">
                <a:solidFill>
                  <a:schemeClr val="bg2"/>
                </a:solidFill>
                <a:latin typeface="Courier New" pitchFamily="49" charset="0"/>
                <a:cs typeface="Courier New" pitchFamily="49" charset="0"/>
              </a:rPr>
              <a:t>DeviceStage</a:t>
            </a:r>
            <a:r>
              <a:rPr lang="en-US" altLang="zh-CN" sz="2400" b="1" dirty="0" smtClean="0">
                <a:solidFill>
                  <a:schemeClr val="bg2"/>
                </a:solidFill>
                <a:latin typeface="Courier New" pitchFamily="49" charset="0"/>
                <a:cs typeface="Courier New" pitchFamily="49" charset="0"/>
              </a:rPr>
              <a:t> </a:t>
            </a:r>
            <a:r>
              <a:rPr lang="zh-CN" altLang="en-US" sz="2400" b="1" dirty="0" smtClean="0">
                <a:solidFill>
                  <a:schemeClr val="bg2"/>
                </a:solidFill>
                <a:latin typeface="Courier New" pitchFamily="49" charset="0"/>
                <a:cs typeface="Courier New" pitchFamily="49" charset="0"/>
              </a:rPr>
              <a:t>应用</a:t>
            </a:r>
          </a:p>
          <a:p>
            <a:pPr marL="514350" indent="-514350">
              <a:lnSpc>
                <a:spcPct val="100000"/>
              </a:lnSpc>
              <a:buFont typeface="+mj-ea"/>
              <a:buAutoNum type="circleNumDbPlain"/>
            </a:pPr>
            <a:r>
              <a:rPr lang="en-US" altLang="zh-CN" sz="2400" b="1" dirty="0" smtClean="0">
                <a:solidFill>
                  <a:schemeClr val="bg2"/>
                </a:solidFill>
                <a:latin typeface="Courier New" pitchFamily="49" charset="0"/>
                <a:cs typeface="Courier New" pitchFamily="49" charset="0"/>
              </a:rPr>
              <a:t>Tablet </a:t>
            </a:r>
            <a:r>
              <a:rPr lang="zh-CN" altLang="en-US" sz="2400" b="1" dirty="0" smtClean="0">
                <a:solidFill>
                  <a:schemeClr val="bg2"/>
                </a:solidFill>
                <a:latin typeface="Courier New" pitchFamily="49" charset="0"/>
                <a:cs typeface="Courier New" pitchFamily="49" charset="0"/>
              </a:rPr>
              <a:t>应用新特性</a:t>
            </a:r>
          </a:p>
          <a:p>
            <a:pPr marL="514350" indent="-514350">
              <a:lnSpc>
                <a:spcPct val="100000"/>
              </a:lnSpc>
              <a:buFont typeface="+mj-ea"/>
              <a:buAutoNum type="circleNumDbPlain"/>
            </a:pPr>
            <a:r>
              <a:rPr lang="zh-CN" altLang="en-US" sz="2400" b="1" dirty="0" smtClean="0">
                <a:solidFill>
                  <a:schemeClr val="bg2"/>
                </a:solidFill>
                <a:latin typeface="Courier New" pitchFamily="49" charset="0"/>
                <a:cs typeface="Courier New" pitchFamily="49" charset="0"/>
              </a:rPr>
              <a:t>多语言应用</a:t>
            </a:r>
          </a:p>
          <a:p>
            <a:pPr marL="514350" indent="-514350">
              <a:lnSpc>
                <a:spcPct val="100000"/>
              </a:lnSpc>
              <a:buFont typeface="+mj-ea"/>
              <a:buAutoNum type="circleNumDbPlain"/>
            </a:pPr>
            <a:r>
              <a:rPr lang="zh-CN" altLang="en-US" sz="2400" b="1" dirty="0" smtClean="0">
                <a:solidFill>
                  <a:schemeClr val="bg2"/>
                </a:solidFill>
                <a:latin typeface="Courier New" pitchFamily="49" charset="0"/>
                <a:cs typeface="Courier New" pitchFamily="49" charset="0"/>
              </a:rPr>
              <a:t>高效的</a:t>
            </a:r>
            <a:r>
              <a:rPr lang="en-US" altLang="zh-CN" sz="2400" b="1" dirty="0" smtClean="0">
                <a:solidFill>
                  <a:schemeClr val="bg2"/>
                </a:solidFill>
                <a:latin typeface="Courier New" pitchFamily="49" charset="0"/>
                <a:cs typeface="Courier New" pitchFamily="49" charset="0"/>
              </a:rPr>
              <a:t>Developer Desktop</a:t>
            </a:r>
            <a:endParaRPr lang="en-US" altLang="en-US" sz="2400" b="1" dirty="0" smtClean="0">
              <a:solidFill>
                <a:schemeClr val="bg2"/>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提纲</a:t>
            </a:r>
            <a:endParaRPr lang="zh-CN" altLang="en-US" dirty="0"/>
          </a:p>
        </p:txBody>
      </p:sp>
      <p:sp>
        <p:nvSpPr>
          <p:cNvPr id="3" name="内容占位符 2"/>
          <p:cNvSpPr>
            <a:spLocks noGrp="1"/>
          </p:cNvSpPr>
          <p:nvPr>
            <p:ph idx="1"/>
          </p:nvPr>
        </p:nvSpPr>
        <p:spPr>
          <a:xfrm>
            <a:off x="428596" y="1000108"/>
            <a:ext cx="8229600" cy="4525963"/>
          </a:xfrm>
        </p:spPr>
        <p:txBody>
          <a:bodyPr/>
          <a:lstStyle/>
          <a:p>
            <a:pPr lvl="0"/>
            <a:r>
              <a:rPr lang="zh-CN" altLang="en-US" dirty="0" smtClean="0">
                <a:solidFill>
                  <a:schemeClr val="bg2"/>
                </a:solidFill>
                <a:latin typeface="Courier New" pitchFamily="49" charset="0"/>
                <a:cs typeface="Courier New" pitchFamily="49" charset="0"/>
              </a:rPr>
              <a:t>稳固的基础平台</a:t>
            </a:r>
            <a:endParaRPr lang="en-US" altLang="zh-CN" dirty="0" smtClean="0">
              <a:solidFill>
                <a:schemeClr val="bg2"/>
              </a:solidFill>
              <a:latin typeface="Courier New" pitchFamily="49" charset="0"/>
              <a:cs typeface="Courier New" pitchFamily="49" charset="0"/>
            </a:endParaRPr>
          </a:p>
          <a:p>
            <a:pPr lvl="1"/>
            <a:r>
              <a:rPr lang="zh-CN" altLang="en-US" sz="2200" dirty="0" smtClean="0"/>
              <a:t>文档及外设</a:t>
            </a:r>
            <a:endParaRPr lang="en-US" altLang="zh-CN" sz="2200" dirty="0" smtClean="0"/>
          </a:p>
          <a:p>
            <a:pPr lvl="1"/>
            <a:r>
              <a:rPr lang="zh-CN" altLang="en-US" sz="2200" dirty="0" smtClean="0"/>
              <a:t>多语言应用</a:t>
            </a:r>
            <a:endParaRPr lang="en-US" altLang="zh-CN" sz="2200" dirty="0" smtClean="0"/>
          </a:p>
          <a:p>
            <a:pPr lvl="1"/>
            <a:r>
              <a:rPr lang="zh-CN" altLang="en-US" sz="2200" dirty="0" smtClean="0"/>
              <a:t>提升程序性能</a:t>
            </a:r>
            <a:endParaRPr lang="en-US" altLang="zh-CN" sz="2200" dirty="0" smtClean="0">
              <a:solidFill>
                <a:schemeClr val="bg2"/>
              </a:solidFill>
              <a:latin typeface="Courier New" pitchFamily="49" charset="0"/>
              <a:cs typeface="Courier New" pitchFamily="49" charset="0"/>
            </a:endParaRPr>
          </a:p>
          <a:p>
            <a:r>
              <a:rPr lang="zh-CN" altLang="en-US" dirty="0" smtClean="0">
                <a:solidFill>
                  <a:schemeClr val="bg2"/>
                </a:solidFill>
                <a:latin typeface="Courier New" pitchFamily="49" charset="0"/>
                <a:cs typeface="Courier New" pitchFamily="49" charset="0"/>
              </a:rPr>
              <a:t>更加丰富的应用程序体验</a:t>
            </a:r>
            <a:endParaRPr lang="en-US" altLang="zh-CN" dirty="0" smtClean="0">
              <a:solidFill>
                <a:schemeClr val="bg2"/>
              </a:solidFill>
              <a:latin typeface="Courier New" pitchFamily="49" charset="0"/>
              <a:cs typeface="Courier New" pitchFamily="49" charset="0"/>
            </a:endParaRPr>
          </a:p>
          <a:p>
            <a:pPr lvl="1"/>
            <a:r>
              <a:rPr lang="zh-CN" altLang="en-US" sz="2200" dirty="0" smtClean="0"/>
              <a:t>多点触摸</a:t>
            </a:r>
            <a:endParaRPr lang="en-US" altLang="zh-CN" sz="2200" dirty="0" smtClean="0"/>
          </a:p>
          <a:p>
            <a:pPr lvl="1"/>
            <a:r>
              <a:rPr lang="en-US" altLang="zh-CN" sz="2200" dirty="0" smtClean="0"/>
              <a:t>Taskbar </a:t>
            </a:r>
            <a:r>
              <a:rPr lang="zh-CN" altLang="en-US" sz="2200" dirty="0" smtClean="0"/>
              <a:t>任务栏</a:t>
            </a:r>
            <a:endParaRPr lang="en-US" altLang="zh-CN" sz="2200" dirty="0" smtClean="0"/>
          </a:p>
          <a:p>
            <a:pPr lvl="1"/>
            <a:r>
              <a:rPr lang="en-US" altLang="zh-CN" sz="2200" dirty="0" smtClean="0"/>
              <a:t>Ribbon </a:t>
            </a:r>
            <a:r>
              <a:rPr lang="zh-CN" altLang="en-US" sz="2200" dirty="0" smtClean="0"/>
              <a:t>编辑栏</a:t>
            </a:r>
            <a:endParaRPr lang="en-US" altLang="zh-CN" sz="2200" dirty="0" smtClean="0"/>
          </a:p>
          <a:p>
            <a:pPr lvl="1"/>
            <a:r>
              <a:rPr lang="zh-CN" altLang="en-US" sz="2200" dirty="0" smtClean="0"/>
              <a:t>图形图像</a:t>
            </a:r>
            <a:endParaRPr lang="en-US" altLang="zh-CN" sz="2200" dirty="0" smtClean="0">
              <a:solidFill>
                <a:schemeClr val="bg2"/>
              </a:solidFill>
              <a:latin typeface="Courier New" pitchFamily="49" charset="0"/>
              <a:cs typeface="Courier New" pitchFamily="49" charset="0"/>
            </a:endParaRPr>
          </a:p>
          <a:p>
            <a:r>
              <a:rPr lang="zh-CN" altLang="en-US" dirty="0" smtClean="0">
                <a:solidFill>
                  <a:schemeClr val="bg2"/>
                </a:solidFill>
                <a:latin typeface="Courier New" pitchFamily="49" charset="0"/>
                <a:cs typeface="Courier New" pitchFamily="49" charset="0"/>
              </a:rPr>
              <a:t>集成最优质的</a:t>
            </a:r>
            <a:r>
              <a:rPr lang="en-US" altLang="zh-CN" dirty="0" smtClean="0">
                <a:solidFill>
                  <a:schemeClr val="bg2"/>
                </a:solidFill>
                <a:latin typeface="Courier New" pitchFamily="49" charset="0"/>
                <a:cs typeface="Courier New" pitchFamily="49" charset="0"/>
              </a:rPr>
              <a:t>Windows</a:t>
            </a:r>
            <a:r>
              <a:rPr lang="zh-CN" altLang="en-US" dirty="0" smtClean="0">
                <a:solidFill>
                  <a:schemeClr val="bg2"/>
                </a:solidFill>
                <a:latin typeface="Courier New" pitchFamily="49" charset="0"/>
                <a:cs typeface="Courier New" pitchFamily="49" charset="0"/>
              </a:rPr>
              <a:t>与</a:t>
            </a:r>
            <a:r>
              <a:rPr lang="en-US" altLang="zh-CN" dirty="0" smtClean="0">
                <a:solidFill>
                  <a:schemeClr val="bg2"/>
                </a:solidFill>
                <a:latin typeface="Courier New" pitchFamily="49" charset="0"/>
                <a:cs typeface="Courier New" pitchFamily="49" charset="0"/>
              </a:rPr>
              <a:t>Web</a:t>
            </a:r>
            <a:r>
              <a:rPr lang="zh-CN" altLang="en-US" dirty="0" smtClean="0">
                <a:solidFill>
                  <a:schemeClr val="bg2"/>
                </a:solidFill>
                <a:latin typeface="Courier New" pitchFamily="49" charset="0"/>
                <a:cs typeface="Courier New" pitchFamily="49" charset="0"/>
              </a:rPr>
              <a:t>体验</a:t>
            </a:r>
            <a:endParaRPr lang="en-US" altLang="zh-CN" dirty="0" smtClean="0">
              <a:solidFill>
                <a:schemeClr val="bg2"/>
              </a:solidFill>
              <a:latin typeface="Courier New" pitchFamily="49" charset="0"/>
              <a:cs typeface="Courier New" pitchFamily="49" charset="0"/>
            </a:endParaRPr>
          </a:p>
          <a:p>
            <a:pPr lvl="1"/>
            <a:r>
              <a:rPr lang="zh-CN" altLang="en-US" sz="2200" dirty="0" smtClean="0"/>
              <a:t>传感器和位置感知平台</a:t>
            </a:r>
            <a:endParaRPr lang="en-US" altLang="zh-CN" sz="2200" dirty="0" smtClean="0"/>
          </a:p>
          <a:p>
            <a:pPr lvl="1"/>
            <a:r>
              <a:rPr lang="zh-CN" altLang="en-US" sz="2200" dirty="0" smtClean="0"/>
              <a:t>联合搜索</a:t>
            </a:r>
            <a:endParaRPr lang="en-US" altLang="zh-CN" sz="2200" dirty="0" smtClean="0"/>
          </a:p>
          <a:p>
            <a:pPr lvl="1"/>
            <a:r>
              <a:rPr lang="en-US" altLang="zh-CN" sz="2200" dirty="0" smtClean="0"/>
              <a:t>Internet Explorer 8</a:t>
            </a:r>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86058"/>
            <a:ext cx="8382000" cy="609398"/>
          </a:xfrm>
        </p:spPr>
        <p:txBody>
          <a:bodyPr/>
          <a:lstStyle/>
          <a:p>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、稳固的基础平台</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977115"/>
            <a:ext cx="9144002" cy="5452281"/>
            <a:chOff x="-2" y="1692876"/>
            <a:chExt cx="9144002" cy="5165124"/>
          </a:xfrm>
        </p:grpSpPr>
        <p:sp>
          <p:nvSpPr>
            <p:cNvPr id="5" name="Rectangle 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886368"/>
              <a:ext cx="7683689" cy="1451995"/>
              <a:chOff x="681003" y="1886368"/>
              <a:chExt cx="7683689" cy="1451995"/>
            </a:xfrm>
          </p:grpSpPr>
          <p:sp>
            <p:nvSpPr>
              <p:cNvPr id="7" name="TextBox 6"/>
              <p:cNvSpPr txBox="1"/>
              <p:nvPr/>
            </p:nvSpPr>
            <p:spPr>
              <a:xfrm>
                <a:off x="681003" y="2463662"/>
                <a:ext cx="7683689" cy="874701"/>
              </a:xfrm>
              <a:prstGeom prst="rect">
                <a:avLst/>
              </a:prstGeom>
              <a:noFill/>
            </p:spPr>
            <p:txBody>
              <a:bodyPr wrap="square" rtlCol="0">
                <a:spAutoFit/>
              </a:bodyPr>
              <a:lstStyle/>
              <a:p>
                <a:pPr marL="0" lvl="1" algn="ctr"/>
                <a:r>
                  <a:rPr lang="zh-CN" altLang="en-US" b="1" dirty="0" smtClean="0">
                    <a:effectLst>
                      <a:outerShdw blurRad="38100" dist="38100" dir="2700000" algn="tl">
                        <a:srgbClr val="000000">
                          <a:alpha val="43137"/>
                        </a:srgbClr>
                      </a:outerShdw>
                    </a:effectLst>
                  </a:rPr>
                  <a:t>少量变化：</a:t>
                </a:r>
                <a:r>
                  <a:rPr lang="zh-CN" altLang="en-US" dirty="0" smtClean="0">
                    <a:effectLst>
                      <a:outerShdw blurRad="38100" dist="38100" dir="2700000" algn="tl">
                        <a:srgbClr val="000000">
                          <a:alpha val="43137"/>
                        </a:srgbClr>
                      </a:outerShdw>
                    </a:effectLst>
                  </a:rPr>
                  <a:t>大多数在</a:t>
                </a:r>
                <a:r>
                  <a:rPr lang="en-US" altLang="zh-CN" dirty="0" smtClean="0">
                    <a:effectLst>
                      <a:outerShdw blurRad="38100" dist="38100" dir="2700000" algn="tl">
                        <a:srgbClr val="000000">
                          <a:alpha val="43137"/>
                        </a:srgbClr>
                      </a:outerShdw>
                    </a:effectLst>
                  </a:rPr>
                  <a:t>Windows Vista </a:t>
                </a:r>
                <a:r>
                  <a:rPr lang="zh-CN" altLang="en-US" dirty="0" smtClean="0">
                    <a:effectLst>
                      <a:outerShdw blurRad="38100" dist="38100" dir="2700000" algn="tl">
                        <a:srgbClr val="000000">
                          <a:alpha val="43137"/>
                        </a:srgbClr>
                      </a:outerShdw>
                    </a:effectLst>
                  </a:rPr>
                  <a:t>上可以运行的软件都可以在</a:t>
                </a:r>
                <a:r>
                  <a:rPr lang="en-US" altLang="en-US" dirty="0" smtClean="0">
                    <a:effectLst>
                      <a:outerShdw blurRad="38100" dist="38100" dir="2700000" algn="tl">
                        <a:srgbClr val="000000">
                          <a:alpha val="43137"/>
                        </a:srgbClr>
                      </a:outerShdw>
                    </a:effectLst>
                  </a:rPr>
                  <a:t> </a:t>
                </a:r>
                <a:r>
                  <a:rPr lang="en-US" altLang="zh-CN" dirty="0" smtClean="0">
                    <a:effectLst>
                      <a:outerShdw blurRad="38100" dist="38100" dir="2700000" algn="tl">
                        <a:srgbClr val="000000">
                          <a:alpha val="43137"/>
                        </a:srgbClr>
                      </a:outerShdw>
                    </a:effectLst>
                  </a:rPr>
                  <a:t>Windows7 </a:t>
                </a:r>
                <a:r>
                  <a:rPr lang="zh-CN" altLang="en-US" dirty="0" smtClean="0">
                    <a:effectLst>
                      <a:outerShdw blurRad="38100" dist="38100" dir="2700000" algn="tl">
                        <a:srgbClr val="000000">
                          <a:alpha val="43137"/>
                        </a:srgbClr>
                      </a:outerShdw>
                    </a:effectLst>
                  </a:rPr>
                  <a:t>上正常运行</a:t>
                </a:r>
                <a:r>
                  <a:rPr lang="en-US" altLang="en-US" dirty="0" smtClean="0">
                    <a:effectLst>
                      <a:outerShdw blurRad="38100" dist="38100" dir="2700000" algn="tl">
                        <a:srgbClr val="000000">
                          <a:alpha val="43137"/>
                        </a:srgbClr>
                      </a:outerShdw>
                    </a:effectLst>
                  </a:rPr>
                  <a:t> – </a:t>
                </a:r>
                <a:r>
                  <a:rPr lang="zh-CN" altLang="en-US" dirty="0" smtClean="0">
                    <a:effectLst>
                      <a:outerShdw blurRad="38100" dist="38100" dir="2700000" algn="tl">
                        <a:srgbClr val="000000">
                          <a:alpha val="43137"/>
                        </a:srgbClr>
                      </a:outerShdw>
                    </a:effectLst>
                  </a:rPr>
                  <a:t>少数低端代码除外</a:t>
                </a:r>
                <a:r>
                  <a:rPr lang="en-US" dirty="0" smtClean="0">
                    <a:effectLst>
                      <a:outerShdw blurRad="38100" dist="38100" dir="2700000" algn="tl">
                        <a:srgbClr val="000000">
                          <a:alpha val="43137"/>
                        </a:srgbClr>
                      </a:outerShdw>
                    </a:effectLst>
                  </a:rPr>
                  <a:t> (AV, Firewall, Imaging, </a:t>
                </a:r>
                <a:r>
                  <a:rPr lang="zh-CN" altLang="en-US" dirty="0" smtClean="0">
                    <a:effectLst>
                      <a:outerShdw blurRad="38100" dist="38100" dir="2700000" algn="tl">
                        <a:srgbClr val="000000">
                          <a:alpha val="43137"/>
                        </a:srgbClr>
                      </a:outerShdw>
                    </a:effectLst>
                  </a:rPr>
                  <a:t>等等</a:t>
                </a:r>
                <a:r>
                  <a:rPr lang="en-US" dirty="0" smtClean="0">
                    <a:effectLst>
                      <a:outerShdw blurRad="38100" dist="38100" dir="2700000" algn="tl">
                        <a:srgbClr val="000000">
                          <a:alpha val="43137"/>
                        </a:srgbClr>
                      </a:outerShdw>
                    </a:effectLst>
                  </a:rPr>
                  <a:t>)</a:t>
                </a:r>
                <a:r>
                  <a:rPr lang="zh-CN" altLang="en-US" dirty="0" smtClean="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a:p>
                <a:pPr marL="0" lvl="1" algn="ctr"/>
                <a:r>
                  <a:rPr lang="zh-CN" altLang="en-US" dirty="0" smtClean="0">
                    <a:effectLst>
                      <a:outerShdw blurRad="38100" dist="38100" dir="2700000" algn="tl">
                        <a:srgbClr val="000000">
                          <a:alpha val="43137"/>
                        </a:srgbClr>
                      </a:outerShdw>
                    </a:effectLst>
                  </a:rPr>
                  <a:t>与</a:t>
                </a:r>
                <a:r>
                  <a:rPr lang="en-US" dirty="0" smtClean="0">
                    <a:effectLst>
                      <a:outerShdw blurRad="38100" dist="38100" dir="2700000" algn="tl">
                        <a:srgbClr val="000000">
                          <a:alpha val="43137"/>
                        </a:srgbClr>
                      </a:outerShdw>
                    </a:effectLst>
                  </a:rPr>
                  <a:t>Windows Vista </a:t>
                </a:r>
                <a:r>
                  <a:rPr lang="zh-CN" altLang="en-US" dirty="0" smtClean="0">
                    <a:effectLst>
                      <a:outerShdw blurRad="38100" dist="38100" dir="2700000" algn="tl">
                        <a:srgbClr val="000000">
                          <a:alpha val="43137"/>
                        </a:srgbClr>
                      </a:outerShdw>
                    </a:effectLst>
                  </a:rPr>
                  <a:t>兼容的硬件基本都能很好的运行</a:t>
                </a:r>
                <a:r>
                  <a:rPr lang="en-US" dirty="0" smtClean="0">
                    <a:effectLst>
                      <a:outerShdw blurRad="38100" dist="38100" dir="2700000" algn="tl">
                        <a:srgbClr val="000000">
                          <a:alpha val="43137"/>
                        </a:srgbClr>
                      </a:outerShdw>
                    </a:effectLst>
                  </a:rPr>
                  <a:t>Windows 7</a:t>
                </a:r>
              </a:p>
            </p:txBody>
          </p:sp>
          <p:grpSp>
            <p:nvGrpSpPr>
              <p:cNvPr id="4" name="Group 40"/>
              <p:cNvGrpSpPr/>
              <p:nvPr/>
            </p:nvGrpSpPr>
            <p:grpSpPr>
              <a:xfrm>
                <a:off x="3844785" y="1886368"/>
                <a:ext cx="3194444" cy="675859"/>
                <a:chOff x="174828" y="2850194"/>
                <a:chExt cx="3194444" cy="675859"/>
              </a:xfrm>
            </p:grpSpPr>
            <p:sp>
              <p:nvSpPr>
                <p:cNvPr id="9" name="Rectangle 8"/>
                <p:cNvSpPr/>
                <p:nvPr/>
              </p:nvSpPr>
              <p:spPr>
                <a:xfrm>
                  <a:off x="629700" y="2913667"/>
                  <a:ext cx="2739572" cy="534864"/>
                </a:xfrm>
                <a:prstGeom prst="rect">
                  <a:avLst/>
                </a:prstGeom>
                <a:effectLst>
                  <a:outerShdw blurRad="50800" dist="38100" dir="2700000" algn="tl" rotWithShape="0">
                    <a:prstClr val="black">
                      <a:alpha val="40000"/>
                    </a:prstClr>
                  </a:outerShdw>
                </a:effectLst>
              </p:spPr>
              <p:txBody>
                <a:bodyPr wrap="square">
                  <a:spAutoFit/>
                </a:bodyPr>
                <a:lstStyle/>
                <a:p>
                  <a:pPr algn="l" rtl="0"/>
                  <a:r>
                    <a:rPr lang="en-US" sz="2400" kern="1200" dirty="0">
                      <a:solidFill>
                        <a:prstClr val="white"/>
                      </a:solidFill>
                      <a:latin typeface="Segoe"/>
                      <a:ea typeface="+mn-ea"/>
                      <a:cs typeface="+mn-cs"/>
                    </a:rPr>
                    <a:t>Windows </a:t>
                  </a:r>
                  <a:r>
                    <a:rPr lang="en-US" sz="2400" kern="1200" dirty="0" smtClean="0">
                      <a:solidFill>
                        <a:prstClr val="white"/>
                      </a:solidFill>
                      <a:latin typeface="Segoe Light" pitchFamily="34" charset="0"/>
                    </a:rPr>
                    <a:t>7</a:t>
                  </a:r>
                </a:p>
              </p:txBody>
            </p:sp>
            <p:pic>
              <p:nvPicPr>
                <p:cNvPr id="10" name="Picture 9" descr="C:\Documents and Settings\Freelance1\Desktop\Windows Vista Logo Horizontal W.png"/>
                <p:cNvPicPr>
                  <a:picLocks noChangeAspect="1" noChangeArrowheads="1"/>
                </p:cNvPicPr>
                <p:nvPr/>
              </p:nvPicPr>
              <p:blipFill>
                <a:blip r:embed="rId3" cstate="print"/>
                <a:srcRect r="78063" b="-21499"/>
                <a:stretch>
                  <a:fillRect/>
                </a:stretch>
              </p:blipFill>
              <p:spPr bwMode="auto">
                <a:xfrm>
                  <a:off x="174828" y="2850194"/>
                  <a:ext cx="522193" cy="675859"/>
                </a:xfrm>
                <a:prstGeom prst="rect">
                  <a:avLst/>
                </a:prstGeom>
                <a:noFill/>
              </p:spPr>
            </p:pic>
          </p:grpSp>
        </p:grpSp>
      </p:grpSp>
      <p:grpSp>
        <p:nvGrpSpPr>
          <p:cNvPr id="6" name="Group 46"/>
          <p:cNvGrpSpPr/>
          <p:nvPr/>
        </p:nvGrpSpPr>
        <p:grpSpPr>
          <a:xfrm>
            <a:off x="-2" y="3267200"/>
            <a:ext cx="9144002" cy="3162196"/>
            <a:chOff x="-2" y="3695804"/>
            <a:chExt cx="9144002" cy="3162196"/>
          </a:xfrm>
        </p:grpSpPr>
        <p:sp>
          <p:nvSpPr>
            <p:cNvPr id="12" name="Rectangle 11"/>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3" name="Picture 12" descr="WV-SP1_h_bL_r.png"/>
            <p:cNvPicPr>
              <a:picLocks noChangeAspect="1"/>
            </p:cNvPicPr>
            <p:nvPr/>
          </p:nvPicPr>
          <p:blipFill>
            <a:blip r:embed="rId4" cstate="print"/>
            <a:stretch>
              <a:fillRect/>
            </a:stretch>
          </p:blipFill>
          <p:spPr>
            <a:xfrm>
              <a:off x="3474265" y="3902040"/>
              <a:ext cx="2195469" cy="609866"/>
            </a:xfrm>
            <a:prstGeom prst="rect">
              <a:avLst/>
            </a:prstGeom>
            <a:noFill/>
          </p:spPr>
        </p:pic>
        <p:sp>
          <p:nvSpPr>
            <p:cNvPr id="14" name="TextBox 13"/>
            <p:cNvSpPr txBox="1"/>
            <p:nvPr/>
          </p:nvSpPr>
          <p:spPr>
            <a:xfrm>
              <a:off x="1310176" y="4515172"/>
              <a:ext cx="7397087" cy="369332"/>
            </a:xfrm>
            <a:prstGeom prst="rect">
              <a:avLst/>
            </a:prstGeom>
            <a:noFill/>
          </p:spPr>
          <p:txBody>
            <a:bodyPr wrap="square" rtlCol="0">
              <a:spAutoFit/>
            </a:bodyPr>
            <a:lstStyle/>
            <a:p>
              <a:pPr algn="ctr"/>
              <a:r>
                <a:rPr lang="zh-CN" altLang="en-US" b="1" dirty="0" smtClean="0">
                  <a:effectLst>
                    <a:outerShdw blurRad="38100" dist="38100" dir="2700000" algn="tl">
                      <a:srgbClr val="000000">
                        <a:alpha val="43137"/>
                      </a:srgbClr>
                    </a:outerShdw>
                  </a:effectLst>
                </a:rPr>
                <a:t>少量变化：</a:t>
              </a:r>
              <a:r>
                <a:rPr lang="zh-CN" altLang="en-US" dirty="0" smtClean="0">
                  <a:effectLst>
                    <a:outerShdw blurRad="38100" dist="38100" dir="2700000" algn="tl">
                      <a:srgbClr val="000000">
                        <a:alpha val="43137"/>
                      </a:srgbClr>
                    </a:outerShdw>
                  </a:effectLst>
                </a:rPr>
                <a:t>致力于质量和</a:t>
              </a:r>
              <a:r>
                <a:rPr lang="en-US"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可靠性的改进</a:t>
              </a:r>
              <a:endParaRPr lang="en-US" dirty="0" smtClean="0">
                <a:effectLst>
                  <a:outerShdw blurRad="38100" dist="38100" dir="2700000" algn="tl">
                    <a:srgbClr val="000000">
                      <a:alpha val="43137"/>
                    </a:srgbClr>
                  </a:outerShdw>
                </a:effectLst>
              </a:endParaRPr>
            </a:p>
          </p:txBody>
        </p:sp>
      </p:grpSp>
      <p:grpSp>
        <p:nvGrpSpPr>
          <p:cNvPr id="8" name="Group 45"/>
          <p:cNvGrpSpPr/>
          <p:nvPr/>
        </p:nvGrpSpPr>
        <p:grpSpPr>
          <a:xfrm>
            <a:off x="-2" y="4799438"/>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a:picLocks noChangeAspect="1" noChangeArrowheads="1"/>
            </p:cNvPicPr>
            <p:nvPr/>
          </p:nvPicPr>
          <p:blipFill>
            <a:blip r:embed="rId3" cstate="print"/>
            <a:srcRect/>
            <a:stretch>
              <a:fillRect/>
            </a:stretch>
          </p:blipFill>
          <p:spPr bwMode="auto">
            <a:xfrm>
              <a:off x="3391385" y="5350124"/>
              <a:ext cx="2361229" cy="551786"/>
            </a:xfrm>
            <a:prstGeom prst="rect">
              <a:avLst/>
            </a:prstGeom>
            <a:noFill/>
          </p:spPr>
        </p:pic>
        <p:sp>
          <p:nvSpPr>
            <p:cNvPr id="18" name="TextBox 17"/>
            <p:cNvSpPr txBox="1"/>
            <p:nvPr/>
          </p:nvSpPr>
          <p:spPr>
            <a:xfrm>
              <a:off x="2255108" y="5905176"/>
              <a:ext cx="4633783" cy="646331"/>
            </a:xfrm>
            <a:prstGeom prst="rect">
              <a:avLst/>
            </a:prstGeom>
            <a:noFill/>
          </p:spPr>
          <p:txBody>
            <a:bodyPr wrap="square" rtlCol="0">
              <a:spAutoFit/>
            </a:bodyPr>
            <a:lstStyle/>
            <a:p>
              <a:pPr algn="ctr"/>
              <a:r>
                <a:rPr lang="zh-CN" altLang="en-US" b="1" dirty="0" smtClean="0">
                  <a:effectLst>
                    <a:outerShdw blurRad="38100" dist="38100" dir="2700000" algn="tl">
                      <a:srgbClr val="000000">
                        <a:alpha val="43137"/>
                      </a:srgbClr>
                    </a:outerShdw>
                  </a:effectLst>
                </a:rPr>
                <a:t>深层变化：</a:t>
              </a:r>
              <a:r>
                <a:rPr lang="zh-CN" altLang="en-US" dirty="0" smtClean="0">
                  <a:effectLst>
                    <a:outerShdw blurRad="38100" dist="38100" dir="2700000" algn="tl">
                      <a:srgbClr val="000000">
                        <a:alpha val="43137"/>
                      </a:srgbClr>
                    </a:outerShdw>
                  </a:effectLst>
                </a:rPr>
                <a:t>针对安全、驱动、配置和网络的全新模型</a:t>
              </a:r>
              <a:endParaRPr lang="en-US" altLang="en-US" dirty="0" smtClean="0">
                <a:effectLst>
                  <a:outerShdw blurRad="38100" dist="38100" dir="2700000" algn="tl">
                    <a:srgbClr val="000000">
                      <a:alpha val="43137"/>
                    </a:srgbClr>
                  </a:outerShdw>
                </a:effectLst>
              </a:endParaRPr>
            </a:p>
          </p:txBody>
        </p:sp>
      </p:grpSp>
      <p:pic>
        <p:nvPicPr>
          <p:cNvPr id="19"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5400000">
            <a:off x="-88759" y="4106339"/>
            <a:ext cx="2092557" cy="1445998"/>
          </a:xfrm>
          <a:prstGeom prst="rect">
            <a:avLst/>
          </a:prstGeom>
          <a:noFill/>
        </p:spPr>
      </p:pic>
      <p:pic>
        <p:nvPicPr>
          <p:cNvPr id="20"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16200000" flipH="1">
            <a:off x="7410568" y="2479365"/>
            <a:ext cx="2092557" cy="1445998"/>
          </a:xfrm>
          <a:prstGeom prst="rect">
            <a:avLst/>
          </a:prstGeom>
          <a:noFill/>
        </p:spPr>
      </p:pic>
      <p:sp>
        <p:nvSpPr>
          <p:cNvPr id="21" name="Title 4"/>
          <p:cNvSpPr>
            <a:spLocks noGrp="1"/>
          </p:cNvSpPr>
          <p:nvPr>
            <p:ph type="title"/>
          </p:nvPr>
        </p:nvSpPr>
        <p:spPr>
          <a:xfrm>
            <a:off x="381000" y="230189"/>
            <a:ext cx="8382000" cy="664797"/>
          </a:xfrm>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在</a:t>
            </a:r>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Vista</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基础上的</a:t>
            </a:r>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zh-CN"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文档及外设</a:t>
            </a:r>
            <a:endParaRPr lang="en-US" dirty="0"/>
          </a:p>
        </p:txBody>
      </p:sp>
      <p:sp>
        <p:nvSpPr>
          <p:cNvPr id="6" name="Content Placeholder 5"/>
          <p:cNvSpPr>
            <a:spLocks noGrp="1"/>
          </p:cNvSpPr>
          <p:nvPr>
            <p:ph idx="1"/>
          </p:nvPr>
        </p:nvSpPr>
        <p:spPr>
          <a:xfrm>
            <a:off x="381000" y="1412875"/>
            <a:ext cx="8382000" cy="2640723"/>
          </a:xfrm>
        </p:spPr>
        <p:txBody>
          <a:bodyPr/>
          <a:lstStyle/>
          <a:p>
            <a:r>
              <a:rPr lang="en-US" dirty="0" smtClean="0"/>
              <a:t>Win32 API</a:t>
            </a:r>
          </a:p>
          <a:p>
            <a:pPr lvl="1"/>
            <a:r>
              <a:rPr lang="zh-CN" altLang="en-US" dirty="0" smtClean="0"/>
              <a:t>支持</a:t>
            </a:r>
            <a:r>
              <a:rPr lang="en-US" dirty="0" smtClean="0"/>
              <a:t>XPS</a:t>
            </a:r>
            <a:r>
              <a:rPr lang="zh-CN" altLang="en-US" dirty="0" smtClean="0"/>
              <a:t> </a:t>
            </a:r>
            <a:r>
              <a:rPr lang="en-US" altLang="zh-CN" dirty="0" smtClean="0"/>
              <a:t>(XML Paper</a:t>
            </a:r>
            <a:r>
              <a:rPr lang="en-US" dirty="0" smtClean="0"/>
              <a:t> Specification Documents)</a:t>
            </a:r>
          </a:p>
          <a:p>
            <a:pPr lvl="1"/>
            <a:r>
              <a:rPr lang="zh-CN" altLang="en-US" dirty="0" smtClean="0"/>
              <a:t>支持</a:t>
            </a:r>
            <a:r>
              <a:rPr lang="en-US" dirty="0" smtClean="0"/>
              <a:t>Open Packaging Conventions-based package file </a:t>
            </a:r>
          </a:p>
          <a:p>
            <a:pPr lvl="1"/>
            <a:r>
              <a:rPr lang="zh-CN" altLang="en-US" dirty="0" smtClean="0"/>
              <a:t>支持</a:t>
            </a:r>
            <a:r>
              <a:rPr lang="en-US" dirty="0" smtClean="0"/>
              <a:t>XPS Print API</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5"/>
</p:tagLst>
</file>

<file path=ppt/tags/tag2.xml><?xml version="1.0" encoding="utf-8"?>
<p:tagLst xmlns:a="http://schemas.openxmlformats.org/drawingml/2006/main" xmlns:r="http://schemas.openxmlformats.org/officeDocument/2006/relationships" xmlns:p="http://schemas.openxmlformats.org/presentationml/2006/main">
  <p:tag name="TIMING" val="|0|0.1|0.1|0.4|0.4"/>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全屏显示(4:3)</PresentationFormat>
  <Paragraphs>357</Paragraphs>
  <Slides>47</Slides>
  <Notes>47</Notes>
  <HiddenSlides>3</HiddenSlides>
  <MMClips>1</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Windows 7 开发平台新特性 </vt:lpstr>
      <vt:lpstr>我们所生活的世界</vt:lpstr>
      <vt:lpstr>开发者面临的问题</vt:lpstr>
      <vt:lpstr>Win7新特性</vt:lpstr>
      <vt:lpstr>提纲</vt:lpstr>
      <vt:lpstr>1、稳固的基础平台</vt:lpstr>
      <vt:lpstr>在Vista基础上的Windows 7</vt:lpstr>
      <vt:lpstr>文档及外设</vt:lpstr>
      <vt:lpstr>Windows Vista  &amp; .NET 架构</vt:lpstr>
      <vt:lpstr>Windows 7架构</vt:lpstr>
      <vt:lpstr>多语言应用</vt:lpstr>
      <vt:lpstr>多语言应用</vt:lpstr>
      <vt:lpstr>提升程序性能</vt:lpstr>
      <vt:lpstr>2、更加丰富的应用程序体验</vt:lpstr>
      <vt:lpstr>更多的自然用户交互界面</vt:lpstr>
      <vt:lpstr>Multi-Touch来啦!</vt:lpstr>
      <vt:lpstr>应用及在Windows 7中的实现</vt:lpstr>
      <vt:lpstr>开发路线图 </vt:lpstr>
      <vt:lpstr>Taskbar任务栏</vt:lpstr>
      <vt:lpstr>幻灯片 21</vt:lpstr>
      <vt:lpstr>幻灯片 22</vt:lpstr>
      <vt:lpstr>幻灯片 23</vt:lpstr>
      <vt:lpstr>幻灯片 24</vt:lpstr>
      <vt:lpstr>幻灯片 25</vt:lpstr>
      <vt:lpstr>Taskbar任务栏</vt:lpstr>
      <vt:lpstr>Taskbar任务栏</vt:lpstr>
      <vt:lpstr>Taskbar任务栏</vt:lpstr>
      <vt:lpstr>Taskbar任务栏</vt:lpstr>
      <vt:lpstr>丰富多彩的Ribbon</vt:lpstr>
      <vt:lpstr>Libraries库</vt:lpstr>
      <vt:lpstr>手写识别</vt:lpstr>
      <vt:lpstr>Windows 7 图形结构</vt:lpstr>
      <vt:lpstr>图形图像增强</vt:lpstr>
      <vt:lpstr>3、集成最优质的 Windows与Web体验</vt:lpstr>
      <vt:lpstr>Sensor（传感器）和 Location（位置感知）平台</vt:lpstr>
      <vt:lpstr>Sensor平台简介</vt:lpstr>
      <vt:lpstr>Sensor平台架构</vt:lpstr>
      <vt:lpstr>Location平台简介</vt:lpstr>
      <vt:lpstr>Sensor and Location 平台 架构—全景图</vt:lpstr>
      <vt:lpstr>联合搜索</vt:lpstr>
      <vt:lpstr>联合搜索实现</vt:lpstr>
      <vt:lpstr>IE8</vt:lpstr>
      <vt:lpstr>总结：Win7针对开发人员的新特性</vt:lpstr>
      <vt:lpstr>疑问和解答</vt:lpstr>
      <vt:lpstr>幻灯片 46</vt:lpstr>
      <vt:lpstr>幻灯片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2009-10-29T02:18:14Z</dcterms:created>
  <dcterms:modified xsi:type="dcterms:W3CDTF">2009-10-29T02:18:23Z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