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0"/>
  </p:notesMasterIdLst>
  <p:sldIdLst>
    <p:sldId id="256" r:id="rId2"/>
    <p:sldId id="257" r:id="rId3"/>
    <p:sldId id="276" r:id="rId4"/>
    <p:sldId id="277" r:id="rId5"/>
    <p:sldId id="278" r:id="rId6"/>
    <p:sldId id="279" r:id="rId7"/>
    <p:sldId id="280" r:id="rId8"/>
    <p:sldId id="281" r:id="rId9"/>
    <p:sldId id="282" r:id="rId10"/>
    <p:sldId id="283" r:id="rId11"/>
    <p:sldId id="284" r:id="rId12"/>
    <p:sldId id="285" r:id="rId13"/>
    <p:sldId id="286" r:id="rId14"/>
    <p:sldId id="287" r:id="rId15"/>
    <p:sldId id="289" r:id="rId16"/>
    <p:sldId id="290" r:id="rId17"/>
    <p:sldId id="291" r:id="rId18"/>
    <p:sldId id="292" r:id="rId19"/>
    <p:sldId id="293" r:id="rId20"/>
    <p:sldId id="294" r:id="rId21"/>
    <p:sldId id="295" r:id="rId22"/>
    <p:sldId id="296" r:id="rId23"/>
    <p:sldId id="297" r:id="rId24"/>
    <p:sldId id="298" r:id="rId25"/>
    <p:sldId id="299" r:id="rId26"/>
    <p:sldId id="302" r:id="rId27"/>
    <p:sldId id="303" r:id="rId28"/>
    <p:sldId id="304" r:id="rId29"/>
    <p:sldId id="305"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6" r:id="rId55"/>
    <p:sldId id="339" r:id="rId56"/>
    <p:sldId id="272" r:id="rId57"/>
    <p:sldId id="274" r:id="rId58"/>
    <p:sldId id="275"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4" autoAdjust="0"/>
    <p:restoredTop sz="77826" autoAdjust="0"/>
  </p:normalViewPr>
  <p:slideViewPr>
    <p:cSldViewPr>
      <p:cViewPr varScale="1">
        <p:scale>
          <a:sx n="51" d="100"/>
          <a:sy n="51" d="100"/>
        </p:scale>
        <p:origin x="-978"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clustered"/>
        <c:ser>
          <c:idx val="0"/>
          <c:order val="0"/>
          <c:tx>
            <c:strRef>
              <c:f>Sheet1!$B$1</c:f>
              <c:strCache>
                <c:ptCount val="1"/>
                <c:pt idx="0">
                  <c:v>No Compression</c:v>
                </c:pt>
              </c:strCache>
            </c:strRef>
          </c:tx>
          <c:cat>
            <c:strRef>
              <c:f>Sheet1!$A$2:$A$4</c:f>
              <c:strCache>
                <c:ptCount val="3"/>
                <c:pt idx="0">
                  <c:v>Backup Size</c:v>
                </c:pt>
                <c:pt idx="1">
                  <c:v>Backup Time</c:v>
                </c:pt>
                <c:pt idx="2">
                  <c:v>Restore Time</c:v>
                </c:pt>
              </c:strCache>
            </c:strRef>
          </c:cat>
          <c:val>
            <c:numRef>
              <c:f>Sheet1!$B$2:$B$4</c:f>
              <c:numCache>
                <c:formatCode>General</c:formatCode>
                <c:ptCount val="3"/>
                <c:pt idx="0">
                  <c:v>5.14</c:v>
                </c:pt>
                <c:pt idx="1">
                  <c:v>2.3099999999999987</c:v>
                </c:pt>
                <c:pt idx="2">
                  <c:v>1.48</c:v>
                </c:pt>
              </c:numCache>
            </c:numRef>
          </c:val>
        </c:ser>
        <c:ser>
          <c:idx val="1"/>
          <c:order val="1"/>
          <c:tx>
            <c:strRef>
              <c:f>Sheet1!$C$1</c:f>
              <c:strCache>
                <c:ptCount val="1"/>
                <c:pt idx="0">
                  <c:v>Compression</c:v>
                </c:pt>
              </c:strCache>
            </c:strRef>
          </c:tx>
          <c:cat>
            <c:strRef>
              <c:f>Sheet1!$A$2:$A$4</c:f>
              <c:strCache>
                <c:ptCount val="3"/>
                <c:pt idx="0">
                  <c:v>Backup Size</c:v>
                </c:pt>
                <c:pt idx="1">
                  <c:v>Backup Time</c:v>
                </c:pt>
                <c:pt idx="2">
                  <c:v>Restore Time</c:v>
                </c:pt>
              </c:strCache>
            </c:strRef>
          </c:cat>
          <c:val>
            <c:numRef>
              <c:f>Sheet1!$C$2:$C$4</c:f>
              <c:numCache>
                <c:formatCode>General</c:formatCode>
                <c:ptCount val="3"/>
                <c:pt idx="0">
                  <c:v>1</c:v>
                </c:pt>
                <c:pt idx="1">
                  <c:v>1</c:v>
                </c:pt>
                <c:pt idx="2">
                  <c:v>1</c:v>
                </c:pt>
              </c:numCache>
            </c:numRef>
          </c:val>
        </c:ser>
        <c:axId val="161153792"/>
        <c:axId val="161155328"/>
      </c:barChart>
      <c:catAx>
        <c:axId val="161153792"/>
        <c:scaling>
          <c:orientation val="minMax"/>
        </c:scaling>
        <c:axPos val="b"/>
        <c:tickLblPos val="nextTo"/>
        <c:txPr>
          <a:bodyPr/>
          <a:lstStyle/>
          <a:p>
            <a:pPr>
              <a:defRPr lang="en-US">
                <a:solidFill>
                  <a:schemeClr val="tx1"/>
                </a:solidFill>
              </a:defRPr>
            </a:pPr>
            <a:endParaRPr lang="zh-CN"/>
          </a:p>
        </c:txPr>
        <c:crossAx val="161155328"/>
        <c:crosses val="autoZero"/>
        <c:auto val="1"/>
        <c:lblAlgn val="ctr"/>
        <c:lblOffset val="100"/>
      </c:catAx>
      <c:valAx>
        <c:axId val="161155328"/>
        <c:scaling>
          <c:orientation val="minMax"/>
        </c:scaling>
        <c:axPos val="l"/>
        <c:majorGridlines/>
        <c:numFmt formatCode="General" sourceLinked="1"/>
        <c:tickLblPos val="nextTo"/>
        <c:txPr>
          <a:bodyPr/>
          <a:lstStyle/>
          <a:p>
            <a:pPr>
              <a:defRPr lang="en-US" baseline="0">
                <a:solidFill>
                  <a:schemeClr val="tx2"/>
                </a:solidFill>
              </a:defRPr>
            </a:pPr>
            <a:endParaRPr lang="zh-CN"/>
          </a:p>
        </c:txPr>
        <c:crossAx val="161153792"/>
        <c:crosses val="autoZero"/>
        <c:crossBetween val="between"/>
      </c:valAx>
    </c:plotArea>
    <c:legend>
      <c:legendPos val="r"/>
      <c:layout/>
      <c:txPr>
        <a:bodyPr/>
        <a:lstStyle/>
        <a:p>
          <a:pPr>
            <a:defRPr lang="en-US">
              <a:solidFill>
                <a:schemeClr val="tx1"/>
              </a:solidFill>
            </a:defRPr>
          </a:pPr>
          <a:endParaRPr lang="zh-CN"/>
        </a:p>
      </c:txPr>
    </c:legend>
    <c:plotVisOnly val="1"/>
  </c:chart>
  <c:txPr>
    <a:bodyPr/>
    <a:lstStyle/>
    <a:p>
      <a:pPr>
        <a:defRPr sz="1800">
          <a:solidFill>
            <a:schemeClr val="bg1"/>
          </a:solidFill>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lang="en-US"/>
            </a:pPr>
            <a:r>
              <a:rPr lang="en-US" sz="2400" b="0" i="0" baseline="0" dirty="0" smtClean="0">
                <a:solidFill>
                  <a:schemeClr val="tx1"/>
                </a:solidFill>
                <a:latin typeface="+mj-lt"/>
              </a:rPr>
              <a:t>Number of objects per database</a:t>
            </a:r>
            <a:endParaRPr lang="en-US" sz="2400" b="0" i="0" dirty="0" smtClean="0">
              <a:solidFill>
                <a:schemeClr val="tx1"/>
              </a:solidFill>
              <a:latin typeface="+mj-lt"/>
            </a:endParaRPr>
          </a:p>
          <a:p>
            <a:pPr>
              <a:defRPr lang="en-US"/>
            </a:pPr>
            <a:r>
              <a:rPr lang="en-US" sz="1400" b="0" i="0" baseline="0" dirty="0" smtClean="0">
                <a:solidFill>
                  <a:schemeClr val="tx1"/>
                </a:solidFill>
                <a:latin typeface="+mj-lt"/>
              </a:rPr>
              <a:t>(Enterprise edition servers, with &gt;10GB of data)</a:t>
            </a:r>
            <a:endParaRPr lang="en-US" sz="1400" b="0" i="0" dirty="0">
              <a:solidFill>
                <a:schemeClr val="tx1"/>
              </a:solidFill>
              <a:latin typeface="+mj-lt"/>
            </a:endParaRPr>
          </a:p>
        </c:rich>
      </c:tx>
      <c:layout/>
    </c:title>
    <c:plotArea>
      <c:layout/>
      <c:barChart>
        <c:barDir val="col"/>
        <c:grouping val="clustered"/>
        <c:ser>
          <c:idx val="0"/>
          <c:order val="0"/>
          <c:tx>
            <c:strRef>
              <c:f>Sheet1!$B$1</c:f>
              <c:strCache>
                <c:ptCount val="1"/>
                <c:pt idx="0">
                  <c:v>Series 1</c:v>
                </c:pt>
              </c:strCache>
            </c:strRef>
          </c:tx>
          <c:cat>
            <c:strRef>
              <c:f>Sheet1!$A$2:$A$10</c:f>
              <c:strCache>
                <c:ptCount val="9"/>
                <c:pt idx="0">
                  <c:v>SQL Stored-Procedure</c:v>
                </c:pt>
                <c:pt idx="1">
                  <c:v>Table (User-defined)</c:v>
                </c:pt>
                <c:pt idx="2">
                  <c:v>Primary-key constraint</c:v>
                </c:pt>
                <c:pt idx="3">
                  <c:v>Foreign-key constraint</c:v>
                </c:pt>
                <c:pt idx="4">
                  <c:v>CLR Trigger (only DML)</c:v>
                </c:pt>
                <c:pt idx="5">
                  <c:v>CLR Scalar-Function</c:v>
                </c:pt>
                <c:pt idx="6">
                  <c:v>CLR Stored-Procedure</c:v>
                </c:pt>
                <c:pt idx="7">
                  <c:v>CLR Aggregate Function</c:v>
                </c:pt>
                <c:pt idx="8">
                  <c:v>CLR Table-valued Function</c:v>
                </c:pt>
              </c:strCache>
            </c:strRef>
          </c:cat>
          <c:val>
            <c:numRef>
              <c:f>Sheet1!$B$2:$B$10</c:f>
              <c:numCache>
                <c:formatCode>General</c:formatCode>
                <c:ptCount val="9"/>
                <c:pt idx="0">
                  <c:v>231.44989999999999</c:v>
                </c:pt>
                <c:pt idx="1">
                  <c:v>136.98780000000028</c:v>
                </c:pt>
                <c:pt idx="2">
                  <c:v>85.105299999999986</c:v>
                </c:pt>
                <c:pt idx="3">
                  <c:v>75.153399999999948</c:v>
                </c:pt>
                <c:pt idx="4">
                  <c:v>34</c:v>
                </c:pt>
                <c:pt idx="5">
                  <c:v>8.9159000000000006</c:v>
                </c:pt>
                <c:pt idx="6">
                  <c:v>5.4253999999999998</c:v>
                </c:pt>
                <c:pt idx="7">
                  <c:v>3</c:v>
                </c:pt>
                <c:pt idx="8">
                  <c:v>2.9582999999999977</c:v>
                </c:pt>
              </c:numCache>
            </c:numRef>
          </c:val>
        </c:ser>
        <c:axId val="188281984"/>
        <c:axId val="188283520"/>
      </c:barChart>
      <c:catAx>
        <c:axId val="188281984"/>
        <c:scaling>
          <c:orientation val="minMax"/>
        </c:scaling>
        <c:axPos val="b"/>
        <c:tickLblPos val="nextTo"/>
        <c:txPr>
          <a:bodyPr rot="-2700000"/>
          <a:lstStyle/>
          <a:p>
            <a:pPr>
              <a:defRPr lang="en-US" sz="1200" baseline="0"/>
            </a:pPr>
            <a:endParaRPr lang="zh-CN"/>
          </a:p>
        </c:txPr>
        <c:crossAx val="188283520"/>
        <c:crosses val="autoZero"/>
        <c:auto val="1"/>
        <c:lblAlgn val="ctr"/>
        <c:lblOffset val="100"/>
      </c:catAx>
      <c:valAx>
        <c:axId val="188283520"/>
        <c:scaling>
          <c:orientation val="minMax"/>
        </c:scaling>
        <c:axPos val="l"/>
        <c:majorGridlines/>
        <c:numFmt formatCode="General" sourceLinked="1"/>
        <c:tickLblPos val="nextTo"/>
        <c:txPr>
          <a:bodyPr/>
          <a:lstStyle/>
          <a:p>
            <a:pPr>
              <a:defRPr lang="en-US"/>
            </a:pPr>
            <a:endParaRPr lang="zh-CN"/>
          </a:p>
        </c:txPr>
        <c:crossAx val="188281984"/>
        <c:crosses val="autoZero"/>
        <c:crossBetween val="between"/>
      </c:valAx>
    </c:plotArea>
    <c:plotVisOnly val="1"/>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03093-5130-4263-8CB3-865372BD4499}"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678BC56A-9650-489A-82FE-CC8458533834}">
      <dgm:prSet/>
      <dgm:spPr/>
      <dgm:t>
        <a:bodyPr/>
        <a:lstStyle/>
        <a:p>
          <a:pPr rtl="0"/>
          <a:r>
            <a:rPr lang="en-US" dirty="0" smtClean="0"/>
            <a:t>Enterprise data platform</a:t>
          </a:r>
          <a:endParaRPr lang="en-US" dirty="0"/>
        </a:p>
      </dgm:t>
    </dgm:pt>
    <dgm:pt modelId="{839854B0-2C5B-4CB3-9552-CA40166A608E}" type="parTrans" cxnId="{EF4BF9D5-04A6-439D-863C-096AEE2BE553}">
      <dgm:prSet/>
      <dgm:spPr/>
      <dgm:t>
        <a:bodyPr/>
        <a:lstStyle/>
        <a:p>
          <a:endParaRPr lang="en-US"/>
        </a:p>
      </dgm:t>
    </dgm:pt>
    <dgm:pt modelId="{7BBE5F46-88AE-46F1-AF23-3D8F17343469}" type="sibTrans" cxnId="{EF4BF9D5-04A6-439D-863C-096AEE2BE553}">
      <dgm:prSet/>
      <dgm:spPr/>
      <dgm:t>
        <a:bodyPr/>
        <a:lstStyle/>
        <a:p>
          <a:endParaRPr lang="en-US"/>
        </a:p>
      </dgm:t>
    </dgm:pt>
    <dgm:pt modelId="{D685F56E-319F-4EDC-98C6-4D34B5AF957E}">
      <dgm:prSet/>
      <dgm:spPr/>
      <dgm:t>
        <a:bodyPr/>
        <a:lstStyle/>
        <a:p>
          <a:pPr rtl="0"/>
          <a:r>
            <a:rPr lang="en-US" dirty="0" smtClean="0"/>
            <a:t>Dynamic development</a:t>
          </a:r>
          <a:endParaRPr lang="en-US" dirty="0"/>
        </a:p>
      </dgm:t>
    </dgm:pt>
    <dgm:pt modelId="{176C48DD-6FCF-4D25-94BE-5F24A4CB702F}" type="parTrans" cxnId="{C6F9D6E7-EB20-4CF5-9880-6F4128BF1FF9}">
      <dgm:prSet/>
      <dgm:spPr/>
      <dgm:t>
        <a:bodyPr/>
        <a:lstStyle/>
        <a:p>
          <a:endParaRPr lang="en-US"/>
        </a:p>
      </dgm:t>
    </dgm:pt>
    <dgm:pt modelId="{53B0EE6B-1CE2-4206-AF15-244D966B5650}" type="sibTrans" cxnId="{C6F9D6E7-EB20-4CF5-9880-6F4128BF1FF9}">
      <dgm:prSet/>
      <dgm:spPr/>
      <dgm:t>
        <a:bodyPr/>
        <a:lstStyle/>
        <a:p>
          <a:endParaRPr lang="en-US"/>
        </a:p>
      </dgm:t>
    </dgm:pt>
    <dgm:pt modelId="{51C02FE1-7AC2-4F74-9B74-B0797F975E2D}">
      <dgm:prSet/>
      <dgm:spPr/>
      <dgm:t>
        <a:bodyPr/>
        <a:lstStyle/>
        <a:p>
          <a:pPr rtl="0"/>
          <a:r>
            <a:rPr lang="en-US" dirty="0" smtClean="0"/>
            <a:t>Beyond Relational</a:t>
          </a:r>
          <a:endParaRPr lang="en-US" dirty="0"/>
        </a:p>
      </dgm:t>
    </dgm:pt>
    <dgm:pt modelId="{11485ADB-0DE5-4290-B8C5-6AAB88198581}" type="parTrans" cxnId="{739CD8B3-1542-40D4-8EE6-7E552EAD3C8C}">
      <dgm:prSet/>
      <dgm:spPr/>
      <dgm:t>
        <a:bodyPr/>
        <a:lstStyle/>
        <a:p>
          <a:endParaRPr lang="en-US"/>
        </a:p>
      </dgm:t>
    </dgm:pt>
    <dgm:pt modelId="{5448AD62-D308-4B41-AF0E-58F62A36AE78}" type="sibTrans" cxnId="{739CD8B3-1542-40D4-8EE6-7E552EAD3C8C}">
      <dgm:prSet/>
      <dgm:spPr/>
      <dgm:t>
        <a:bodyPr/>
        <a:lstStyle/>
        <a:p>
          <a:endParaRPr lang="en-US"/>
        </a:p>
      </dgm:t>
    </dgm:pt>
    <dgm:pt modelId="{653359D7-B4C0-48C1-80C5-4631CC813856}">
      <dgm:prSet/>
      <dgm:spPr/>
      <dgm:t>
        <a:bodyPr/>
        <a:lstStyle/>
        <a:p>
          <a:pPr rtl="0"/>
          <a:r>
            <a:rPr lang="en-US" dirty="0" smtClean="0"/>
            <a:t>Pervasive Insight</a:t>
          </a:r>
          <a:endParaRPr lang="en-US" dirty="0"/>
        </a:p>
      </dgm:t>
    </dgm:pt>
    <dgm:pt modelId="{8B45B310-4D47-4F5B-8FF5-E1612231B8A9}" type="parTrans" cxnId="{375199A9-AEBC-41D2-B66D-83BB65FE15A7}">
      <dgm:prSet/>
      <dgm:spPr/>
      <dgm:t>
        <a:bodyPr/>
        <a:lstStyle/>
        <a:p>
          <a:endParaRPr lang="en-US"/>
        </a:p>
      </dgm:t>
    </dgm:pt>
    <dgm:pt modelId="{4FE852FA-1D49-4E99-8CC8-BC1CFE32F31F}" type="sibTrans" cxnId="{375199A9-AEBC-41D2-B66D-83BB65FE15A7}">
      <dgm:prSet/>
      <dgm:spPr/>
      <dgm:t>
        <a:bodyPr/>
        <a:lstStyle/>
        <a:p>
          <a:endParaRPr lang="en-US"/>
        </a:p>
      </dgm:t>
    </dgm:pt>
    <dgm:pt modelId="{DF197E8D-64E1-4420-A370-B369323199C4}" type="pres">
      <dgm:prSet presAssocID="{1CB03093-5130-4263-8CB3-865372BD4499}" presName="matrix" presStyleCnt="0">
        <dgm:presLayoutVars>
          <dgm:chMax val="1"/>
          <dgm:dir/>
          <dgm:resizeHandles val="exact"/>
        </dgm:presLayoutVars>
      </dgm:prSet>
      <dgm:spPr/>
      <dgm:t>
        <a:bodyPr/>
        <a:lstStyle/>
        <a:p>
          <a:endParaRPr lang="en-US"/>
        </a:p>
      </dgm:t>
    </dgm:pt>
    <dgm:pt modelId="{836E9ED4-CDD0-4F49-9913-88B80F9AB414}" type="pres">
      <dgm:prSet presAssocID="{1CB03093-5130-4263-8CB3-865372BD4499}" presName="diamond" presStyleLbl="bgShp" presStyleIdx="0" presStyleCnt="1"/>
      <dgm:spPr/>
    </dgm:pt>
    <dgm:pt modelId="{B9FDC1E9-AFA0-4E75-9800-23C89E303E9D}" type="pres">
      <dgm:prSet presAssocID="{1CB03093-5130-4263-8CB3-865372BD4499}" presName="quad1" presStyleLbl="node1" presStyleIdx="0" presStyleCnt="4">
        <dgm:presLayoutVars>
          <dgm:chMax val="0"/>
          <dgm:chPref val="0"/>
          <dgm:bulletEnabled val="1"/>
        </dgm:presLayoutVars>
      </dgm:prSet>
      <dgm:spPr/>
      <dgm:t>
        <a:bodyPr/>
        <a:lstStyle/>
        <a:p>
          <a:endParaRPr lang="en-US"/>
        </a:p>
      </dgm:t>
    </dgm:pt>
    <dgm:pt modelId="{EFA0A0FE-7369-423D-B629-23F5494A198C}" type="pres">
      <dgm:prSet presAssocID="{1CB03093-5130-4263-8CB3-865372BD4499}" presName="quad2" presStyleLbl="node1" presStyleIdx="1" presStyleCnt="4">
        <dgm:presLayoutVars>
          <dgm:chMax val="0"/>
          <dgm:chPref val="0"/>
          <dgm:bulletEnabled val="1"/>
        </dgm:presLayoutVars>
      </dgm:prSet>
      <dgm:spPr/>
      <dgm:t>
        <a:bodyPr/>
        <a:lstStyle/>
        <a:p>
          <a:endParaRPr lang="en-US"/>
        </a:p>
      </dgm:t>
    </dgm:pt>
    <dgm:pt modelId="{D3D53EBA-665F-4DA8-B0D7-BED79067BAE8}" type="pres">
      <dgm:prSet presAssocID="{1CB03093-5130-4263-8CB3-865372BD4499}" presName="quad3" presStyleLbl="node1" presStyleIdx="2" presStyleCnt="4">
        <dgm:presLayoutVars>
          <dgm:chMax val="0"/>
          <dgm:chPref val="0"/>
          <dgm:bulletEnabled val="1"/>
        </dgm:presLayoutVars>
      </dgm:prSet>
      <dgm:spPr/>
      <dgm:t>
        <a:bodyPr/>
        <a:lstStyle/>
        <a:p>
          <a:endParaRPr lang="en-US"/>
        </a:p>
      </dgm:t>
    </dgm:pt>
    <dgm:pt modelId="{79EF2526-CD37-454F-866A-FB8AB6EBA5C4}" type="pres">
      <dgm:prSet presAssocID="{1CB03093-5130-4263-8CB3-865372BD4499}" presName="quad4" presStyleLbl="node1" presStyleIdx="3" presStyleCnt="4">
        <dgm:presLayoutVars>
          <dgm:chMax val="0"/>
          <dgm:chPref val="0"/>
          <dgm:bulletEnabled val="1"/>
        </dgm:presLayoutVars>
      </dgm:prSet>
      <dgm:spPr/>
      <dgm:t>
        <a:bodyPr/>
        <a:lstStyle/>
        <a:p>
          <a:endParaRPr lang="en-US"/>
        </a:p>
      </dgm:t>
    </dgm:pt>
  </dgm:ptLst>
  <dgm:cxnLst>
    <dgm:cxn modelId="{739CD8B3-1542-40D4-8EE6-7E552EAD3C8C}" srcId="{1CB03093-5130-4263-8CB3-865372BD4499}" destId="{51C02FE1-7AC2-4F74-9B74-B0797F975E2D}" srcOrd="2" destOrd="0" parTransId="{11485ADB-0DE5-4290-B8C5-6AAB88198581}" sibTransId="{5448AD62-D308-4B41-AF0E-58F62A36AE78}"/>
    <dgm:cxn modelId="{8D528A21-3636-4867-9083-8218551EC9E5}" type="presOf" srcId="{678BC56A-9650-489A-82FE-CC8458533834}" destId="{B9FDC1E9-AFA0-4E75-9800-23C89E303E9D}" srcOrd="0" destOrd="0" presId="urn:microsoft.com/office/officeart/2005/8/layout/matrix3"/>
    <dgm:cxn modelId="{EC65E8D4-6342-4BB8-AF89-34AD10C52FFE}" type="presOf" srcId="{D685F56E-319F-4EDC-98C6-4D34B5AF957E}" destId="{EFA0A0FE-7369-423D-B629-23F5494A198C}" srcOrd="0" destOrd="0" presId="urn:microsoft.com/office/officeart/2005/8/layout/matrix3"/>
    <dgm:cxn modelId="{7F6C9422-E3A6-46FD-B236-505CEACAE46B}" type="presOf" srcId="{653359D7-B4C0-48C1-80C5-4631CC813856}" destId="{79EF2526-CD37-454F-866A-FB8AB6EBA5C4}" srcOrd="0" destOrd="0" presId="urn:microsoft.com/office/officeart/2005/8/layout/matrix3"/>
    <dgm:cxn modelId="{1679EBAD-D3FF-4549-8005-3FF33C6845B4}" type="presOf" srcId="{51C02FE1-7AC2-4F74-9B74-B0797F975E2D}" destId="{D3D53EBA-665F-4DA8-B0D7-BED79067BAE8}" srcOrd="0" destOrd="0" presId="urn:microsoft.com/office/officeart/2005/8/layout/matrix3"/>
    <dgm:cxn modelId="{F5EDDAB1-D3CB-48D3-80BB-BA44EDE3A238}" type="presOf" srcId="{1CB03093-5130-4263-8CB3-865372BD4499}" destId="{DF197E8D-64E1-4420-A370-B369323199C4}" srcOrd="0" destOrd="0" presId="urn:microsoft.com/office/officeart/2005/8/layout/matrix3"/>
    <dgm:cxn modelId="{375199A9-AEBC-41D2-B66D-83BB65FE15A7}" srcId="{1CB03093-5130-4263-8CB3-865372BD4499}" destId="{653359D7-B4C0-48C1-80C5-4631CC813856}" srcOrd="3" destOrd="0" parTransId="{8B45B310-4D47-4F5B-8FF5-E1612231B8A9}" sibTransId="{4FE852FA-1D49-4E99-8CC8-BC1CFE32F31F}"/>
    <dgm:cxn modelId="{EF4BF9D5-04A6-439D-863C-096AEE2BE553}" srcId="{1CB03093-5130-4263-8CB3-865372BD4499}" destId="{678BC56A-9650-489A-82FE-CC8458533834}" srcOrd="0" destOrd="0" parTransId="{839854B0-2C5B-4CB3-9552-CA40166A608E}" sibTransId="{7BBE5F46-88AE-46F1-AF23-3D8F17343469}"/>
    <dgm:cxn modelId="{C6F9D6E7-EB20-4CF5-9880-6F4128BF1FF9}" srcId="{1CB03093-5130-4263-8CB3-865372BD4499}" destId="{D685F56E-319F-4EDC-98C6-4D34B5AF957E}" srcOrd="1" destOrd="0" parTransId="{176C48DD-6FCF-4D25-94BE-5F24A4CB702F}" sibTransId="{53B0EE6B-1CE2-4206-AF15-244D966B5650}"/>
    <dgm:cxn modelId="{2F23D9D5-AE6C-476A-8ECF-75739B4B1AAD}" type="presParOf" srcId="{DF197E8D-64E1-4420-A370-B369323199C4}" destId="{836E9ED4-CDD0-4F49-9913-88B80F9AB414}" srcOrd="0" destOrd="0" presId="urn:microsoft.com/office/officeart/2005/8/layout/matrix3"/>
    <dgm:cxn modelId="{3638BFD3-3344-4455-9553-55E2E93B70B6}" type="presParOf" srcId="{DF197E8D-64E1-4420-A370-B369323199C4}" destId="{B9FDC1E9-AFA0-4E75-9800-23C89E303E9D}" srcOrd="1" destOrd="0" presId="urn:microsoft.com/office/officeart/2005/8/layout/matrix3"/>
    <dgm:cxn modelId="{FB58D3EE-825A-4C27-983C-45D63E67FAB2}" type="presParOf" srcId="{DF197E8D-64E1-4420-A370-B369323199C4}" destId="{EFA0A0FE-7369-423D-B629-23F5494A198C}" srcOrd="2" destOrd="0" presId="urn:microsoft.com/office/officeart/2005/8/layout/matrix3"/>
    <dgm:cxn modelId="{10F6D545-5923-4DBE-8A26-F808872BA6CC}" type="presParOf" srcId="{DF197E8D-64E1-4420-A370-B369323199C4}" destId="{D3D53EBA-665F-4DA8-B0D7-BED79067BAE8}" srcOrd="3" destOrd="0" presId="urn:microsoft.com/office/officeart/2005/8/layout/matrix3"/>
    <dgm:cxn modelId="{541E285D-A3BF-4116-8AD6-C1D027F9BEC0}" type="presParOf" srcId="{DF197E8D-64E1-4420-A370-B369323199C4}" destId="{79EF2526-CD37-454F-866A-FB8AB6EBA5C4}" srcOrd="4" destOrd="0" presId="urn:microsoft.com/office/officeart/2005/8/layout/matrix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6E9ED4-CDD0-4F49-9913-88B80F9AB414}">
      <dsp:nvSpPr>
        <dsp:cNvPr id="0" name=""/>
        <dsp:cNvSpPr/>
      </dsp:nvSpPr>
      <dsp:spPr>
        <a:xfrm>
          <a:off x="2213769" y="0"/>
          <a:ext cx="3983036" cy="3983036"/>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DC1E9-AFA0-4E75-9800-23C89E303E9D}">
      <dsp:nvSpPr>
        <dsp:cNvPr id="0" name=""/>
        <dsp:cNvSpPr/>
      </dsp:nvSpPr>
      <dsp:spPr>
        <a:xfrm>
          <a:off x="2592157" y="378388"/>
          <a:ext cx="1553384" cy="155338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Enterprise data platform</a:t>
          </a:r>
          <a:endParaRPr lang="en-US" sz="1800" kern="1200" dirty="0"/>
        </a:p>
      </dsp:txBody>
      <dsp:txXfrm>
        <a:off x="2592157" y="378388"/>
        <a:ext cx="1553384" cy="1553384"/>
      </dsp:txXfrm>
    </dsp:sp>
    <dsp:sp modelId="{EFA0A0FE-7369-423D-B629-23F5494A198C}">
      <dsp:nvSpPr>
        <dsp:cNvPr id="0" name=""/>
        <dsp:cNvSpPr/>
      </dsp:nvSpPr>
      <dsp:spPr>
        <a:xfrm>
          <a:off x="4265033" y="378388"/>
          <a:ext cx="1553384" cy="155338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Dynamic development</a:t>
          </a:r>
          <a:endParaRPr lang="en-US" sz="1800" kern="1200" dirty="0"/>
        </a:p>
      </dsp:txBody>
      <dsp:txXfrm>
        <a:off x="4265033" y="378388"/>
        <a:ext cx="1553384" cy="1553384"/>
      </dsp:txXfrm>
    </dsp:sp>
    <dsp:sp modelId="{D3D53EBA-665F-4DA8-B0D7-BED79067BAE8}">
      <dsp:nvSpPr>
        <dsp:cNvPr id="0" name=""/>
        <dsp:cNvSpPr/>
      </dsp:nvSpPr>
      <dsp:spPr>
        <a:xfrm>
          <a:off x="2592157" y="2051264"/>
          <a:ext cx="1553384" cy="155338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Beyond Relational</a:t>
          </a:r>
          <a:endParaRPr lang="en-US" sz="1800" kern="1200" dirty="0"/>
        </a:p>
      </dsp:txBody>
      <dsp:txXfrm>
        <a:off x="2592157" y="2051264"/>
        <a:ext cx="1553384" cy="1553384"/>
      </dsp:txXfrm>
    </dsp:sp>
    <dsp:sp modelId="{79EF2526-CD37-454F-866A-FB8AB6EBA5C4}">
      <dsp:nvSpPr>
        <dsp:cNvPr id="0" name=""/>
        <dsp:cNvSpPr/>
      </dsp:nvSpPr>
      <dsp:spPr>
        <a:xfrm>
          <a:off x="4265033" y="2051264"/>
          <a:ext cx="1553384" cy="155338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Pervasive Insight</a:t>
          </a:r>
          <a:endParaRPr lang="en-US" sz="1800" kern="1200" dirty="0"/>
        </a:p>
      </dsp:txBody>
      <dsp:txXfrm>
        <a:off x="4265033" y="2051264"/>
        <a:ext cx="1553384" cy="155338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4298" indent="-224298"/>
            <a:endParaRPr lang="en-US"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4298" indent="-224298"/>
            <a:endParaRPr lang="en-US"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59" indent="-22855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TA Sketch">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a:prstGeom prst="rect">
            <a:avLst/>
          </a:prstGeo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a:prstGeom prst="rect">
            <a:avLst/>
          </a:prstGeo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 id="2147483671"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ogs.technet.com/sqlos/archive/2007/12/14/part-1-anatomy-of-sql-server-2008-resource-governor-cpu-demo.aspx"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hyperlink" Target="http://msdn.microsoft.com/en-us/library/cc721270.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msdn.microsoft.com/en-us/library/ms184286(printer).aspx" TargetMode="Externa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technet.microsoft.com/en-us/library/ms190417.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technet.microsoft.com/en-us/library/ms190417.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msdn.microsoft.com/en-us/library/cc721270.aspx" TargetMode="Externa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msdn.microsoft.com/en-us/library/cc721270.aspx" TargetMode="External"/><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msdn.microsoft.com/en-us/library/cc721270.aspx" TargetMode="External"/><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0.wmf"/><Relationship Id="rId5" Type="http://schemas.openxmlformats.org/officeDocument/2006/relationships/image" Target="../media/image44.wmf"/><Relationship Id="rId10" Type="http://schemas.openxmlformats.org/officeDocument/2006/relationships/image" Target="../media/image49.png"/><Relationship Id="rId4" Type="http://schemas.openxmlformats.org/officeDocument/2006/relationships/image" Target="../media/image26.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technet.microsoft.com/en-us/sqlserver/bb331794.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qlcat.com/whitepapers/default.aspx" TargetMode="External"/><Relationship Id="rId4" Type="http://schemas.openxmlformats.org/officeDocument/2006/relationships/hyperlink" Target="http://www.microsoft.com/sqlserver/2008/en/us/white-papers.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qlcat.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68.wmf"/><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76.png"/><Relationship Id="rId5" Type="http://schemas.openxmlformats.org/officeDocument/2006/relationships/image" Target="../media/image29.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81.wmf"/><Relationship Id="rId5" Type="http://schemas.openxmlformats.org/officeDocument/2006/relationships/image" Target="../media/image8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9.png"/><Relationship Id="rId7"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85.wmf"/><Relationship Id="rId5" Type="http://schemas.openxmlformats.org/officeDocument/2006/relationships/image" Target="../media/image84.png"/><Relationship Id="rId4" Type="http://schemas.openxmlformats.org/officeDocument/2006/relationships/image" Target="../media/image83.wmf"/></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apod.nasa.gov/apod/image/0402/bhstar_chandra_big.jpg"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89.jpeg"/></Relationships>
</file>

<file path=ppt/slides/_rels/slide4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wmf"/><Relationship Id="rId5" Type="http://schemas.openxmlformats.org/officeDocument/2006/relationships/image" Target="../media/image18.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pn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97.png"/><Relationship Id="rId7" Type="http://schemas.openxmlformats.org/officeDocument/2006/relationships/image" Target="../media/image99.png"/><Relationship Id="rId12" Type="http://schemas.openxmlformats.org/officeDocument/2006/relationships/image" Target="../media/image102.emf"/><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98.png"/><Relationship Id="rId11" Type="http://schemas.openxmlformats.org/officeDocument/2006/relationships/image" Target="../media/image101.png"/><Relationship Id="rId5" Type="http://schemas.openxmlformats.org/officeDocument/2006/relationships/hyperlink" Target="http://microsoft.com/technet" TargetMode="External"/><Relationship Id="rId10" Type="http://schemas.openxmlformats.org/officeDocument/2006/relationships/image" Target="../media/image100.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hyperlink" Target="http://sqlcat.com/" TargetMode="External"/><Relationship Id="rId7" Type="http://schemas.openxmlformats.org/officeDocument/2006/relationships/hyperlink" Target="http://www.sqlserverinternals.com/books.html"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http://technet.microsoft.com/en-us/sqlserver/bb331794.aspx" TargetMode="External"/><Relationship Id="rId5" Type="http://schemas.openxmlformats.org/officeDocument/2006/relationships/hyperlink" Target="http://blogs.msdn.com/mssqlisv" TargetMode="External"/><Relationship Id="rId4" Type="http://schemas.openxmlformats.org/officeDocument/2006/relationships/hyperlink" Target="http://blogs.msdn.com/sqlcat"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unisys.com/eprise/main/admin/corporate/doc/41371394.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www.unisys.com/eprise/main/admin/corporate/doc/41371394.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download.microsoft.com/download/8/b/2/8b22991f-3f2f-4cea-b2ba-55c190841145/SQL2008IntroDW.docx" TargetMode="External"/><Relationship Id="rId4" Type="http://schemas.openxmlformats.org/officeDocument/2006/relationships/hyperlink" Target="http://www.unisys.com/eprise/main/admin/corporate/doc/41371394.pdf"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technet.microsoft.com/en-us/library/bb964719.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15196" cy="1143000"/>
          </a:xfrm>
        </p:spPr>
        <p:txBody>
          <a:bodyPr/>
          <a:lstStyle/>
          <a:p>
            <a:pPr algn="l"/>
            <a:r>
              <a:rPr lang="zh-CN" altLang="en-US" dirty="0" smtClean="0"/>
              <a:t>运用</a:t>
            </a:r>
            <a:r>
              <a:rPr lang="en-US" dirty="0" smtClean="0"/>
              <a:t>Resource Governor</a:t>
            </a:r>
            <a:r>
              <a:rPr lang="zh-CN" altLang="en-US" dirty="0" smtClean="0"/>
              <a:t>来保证最佳查询</a:t>
            </a:r>
            <a:endParaRPr lang="en-US" dirty="0"/>
          </a:p>
        </p:txBody>
      </p:sp>
      <p:sp>
        <p:nvSpPr>
          <p:cNvPr id="4" name="TextBox 3"/>
          <p:cNvSpPr txBox="1"/>
          <p:nvPr/>
        </p:nvSpPr>
        <p:spPr>
          <a:xfrm>
            <a:off x="250180" y="6337020"/>
            <a:ext cx="3108543" cy="369332"/>
          </a:xfrm>
          <a:prstGeom prst="rect">
            <a:avLst/>
          </a:prstGeom>
          <a:noFill/>
        </p:spPr>
        <p:txBody>
          <a:bodyPr wrap="none" rtlCol="0">
            <a:spAutoFit/>
          </a:bodyPr>
          <a:lstStyle/>
          <a:p>
            <a:r>
              <a:rPr lang="en-US" dirty="0" smtClean="0">
                <a:hlinkClick r:id="rId3"/>
              </a:rPr>
              <a:t>Resource Governor by Example</a:t>
            </a:r>
            <a:endParaRPr lang="en-US" dirty="0"/>
          </a:p>
        </p:txBody>
      </p:sp>
      <p:sp>
        <p:nvSpPr>
          <p:cNvPr id="6" name="Rounded Rectangle 5"/>
          <p:cNvSpPr/>
          <p:nvPr/>
        </p:nvSpPr>
        <p:spPr bwMode="auto">
          <a:xfrm>
            <a:off x="3827929" y="1497102"/>
            <a:ext cx="5038165" cy="510091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6"/>
          <p:cNvSpPr/>
          <p:nvPr/>
        </p:nvSpPr>
        <p:spPr bwMode="auto">
          <a:xfrm>
            <a:off x="4204457" y="1703289"/>
            <a:ext cx="1980364" cy="2293435"/>
          </a:xfrm>
          <a:prstGeom prst="roundRect">
            <a:avLst/>
          </a:prstGeom>
          <a:solidFill>
            <a:srgbClr val="CCCC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latin typeface="Calibri" pitchFamily="34" charset="0"/>
              </a:rPr>
              <a:t>Backup</a:t>
            </a:r>
          </a:p>
          <a:p>
            <a:pPr algn="ctr" defTabSz="914099"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latin typeface="Calibri" pitchFamily="34" charset="0"/>
              </a:rPr>
              <a:t>Admin Tasks</a:t>
            </a:r>
          </a:p>
        </p:txBody>
      </p:sp>
      <p:sp>
        <p:nvSpPr>
          <p:cNvPr id="8" name="Rounded Rectangle 7"/>
          <p:cNvSpPr/>
          <p:nvPr/>
        </p:nvSpPr>
        <p:spPr bwMode="auto">
          <a:xfrm>
            <a:off x="6562181" y="1703284"/>
            <a:ext cx="1929154" cy="2293435"/>
          </a:xfrm>
          <a:prstGeom prst="roundRect">
            <a:avLst/>
          </a:prstGeom>
          <a:solidFill>
            <a:srgbClr val="CCCC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latin typeface="Calibri" pitchFamily="34" charset="0"/>
              </a:rPr>
              <a:t>OLTP Activity</a:t>
            </a:r>
          </a:p>
          <a:p>
            <a:pPr algn="ctr" defTabSz="914099"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r>
              <a:rPr lang="en-US" sz="1100" dirty="0" smtClean="0">
                <a:solidFill>
                  <a:schemeClr val="tx1"/>
                </a:solidFill>
                <a:effectLst>
                  <a:outerShdw blurRad="38100" dist="38100" dir="2700000" algn="tl">
                    <a:srgbClr val="000000">
                      <a:alpha val="43137"/>
                    </a:srgbClr>
                  </a:outerShdw>
                </a:effectLst>
                <a:latin typeface="Calibri" pitchFamily="34" charset="0"/>
              </a:rPr>
              <a:t>High</a:t>
            </a:r>
          </a:p>
        </p:txBody>
      </p:sp>
      <p:pic>
        <p:nvPicPr>
          <p:cNvPr id="3074" name="Picture 2" descr="C:\Users\Amit\AppData\Local\Microsoft\Windows\Temporary Internet Files\Content.IE5\LIZ03T26\MCj04347500000[1].png"/>
          <p:cNvPicPr>
            <a:picLocks noChangeAspect="1" noChangeArrowheads="1"/>
          </p:cNvPicPr>
          <p:nvPr/>
        </p:nvPicPr>
        <p:blipFill>
          <a:blip r:embed="rId4" cstate="print"/>
          <a:srcRect/>
          <a:stretch>
            <a:fillRect/>
          </a:stretch>
        </p:blipFill>
        <p:spPr bwMode="auto">
          <a:xfrm>
            <a:off x="7266094" y="2470057"/>
            <a:ext cx="548751" cy="548751"/>
          </a:xfrm>
          <a:prstGeom prst="rect">
            <a:avLst/>
          </a:prstGeom>
          <a:noFill/>
        </p:spPr>
      </p:pic>
      <p:sp>
        <p:nvSpPr>
          <p:cNvPr id="9" name="TextBox 8"/>
          <p:cNvSpPr txBox="1"/>
          <p:nvPr/>
        </p:nvSpPr>
        <p:spPr>
          <a:xfrm>
            <a:off x="4428564" y="3397621"/>
            <a:ext cx="147758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dirty="0" smtClean="0"/>
              <a:t>Admin  Workload</a:t>
            </a:r>
            <a:endParaRPr lang="en-US" sz="1200" dirty="0"/>
          </a:p>
        </p:txBody>
      </p:sp>
      <p:sp>
        <p:nvSpPr>
          <p:cNvPr id="10" name="TextBox 9"/>
          <p:cNvSpPr txBox="1"/>
          <p:nvPr/>
        </p:nvSpPr>
        <p:spPr>
          <a:xfrm>
            <a:off x="6750494" y="3406581"/>
            <a:ext cx="147758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dirty="0" smtClean="0"/>
              <a:t>OLTP Workload</a:t>
            </a:r>
            <a:endParaRPr lang="en-US" sz="1200" dirty="0"/>
          </a:p>
        </p:txBody>
      </p:sp>
      <p:sp>
        <p:nvSpPr>
          <p:cNvPr id="13" name="Rounded Rectangle 12"/>
          <p:cNvSpPr/>
          <p:nvPr/>
        </p:nvSpPr>
        <p:spPr bwMode="auto">
          <a:xfrm>
            <a:off x="4204452" y="4079009"/>
            <a:ext cx="1980364" cy="2293435"/>
          </a:xfrm>
          <a:prstGeom prst="roundRect">
            <a:avLst/>
          </a:prstGeom>
          <a:solidFill>
            <a:srgbClr val="CCCC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r>
              <a:rPr lang="en-US" sz="1400" dirty="0" smtClean="0">
                <a:solidFill>
                  <a:schemeClr val="tx1"/>
                </a:solidFill>
                <a:effectLst>
                  <a:outerShdw blurRad="38100" dist="38100" dir="2700000" algn="tl">
                    <a:srgbClr val="000000">
                      <a:alpha val="43137"/>
                    </a:srgbClr>
                  </a:outerShdw>
                </a:effectLst>
                <a:latin typeface="Calibri" pitchFamily="34" charset="0"/>
              </a:rPr>
              <a:t>Min Memory 10%</a:t>
            </a:r>
          </a:p>
          <a:p>
            <a:pPr algn="ctr" defTabSz="914099" fontAlgn="base">
              <a:spcBef>
                <a:spcPct val="0"/>
              </a:spcBef>
              <a:spcAft>
                <a:spcPct val="0"/>
              </a:spcAft>
            </a:pPr>
            <a:r>
              <a:rPr lang="en-US" sz="1400" dirty="0" smtClean="0">
                <a:solidFill>
                  <a:schemeClr val="tx1"/>
                </a:solidFill>
                <a:effectLst>
                  <a:outerShdw blurRad="38100" dist="38100" dir="2700000" algn="tl">
                    <a:srgbClr val="000000">
                      <a:alpha val="43137"/>
                    </a:srgbClr>
                  </a:outerShdw>
                </a:effectLst>
                <a:latin typeface="Calibri" pitchFamily="34" charset="0"/>
              </a:rPr>
              <a:t>Max Memory 20%</a:t>
            </a:r>
          </a:p>
          <a:p>
            <a:pPr algn="ctr" defTabSz="914099" fontAlgn="base">
              <a:spcBef>
                <a:spcPct val="0"/>
              </a:spcBef>
              <a:spcAft>
                <a:spcPct val="0"/>
              </a:spcAft>
            </a:pPr>
            <a:r>
              <a:rPr lang="en-US" sz="1400" dirty="0" smtClean="0">
                <a:solidFill>
                  <a:schemeClr val="tx1"/>
                </a:solidFill>
                <a:effectLst>
                  <a:outerShdw blurRad="38100" dist="38100" dir="2700000" algn="tl">
                    <a:srgbClr val="000000">
                      <a:alpha val="43137"/>
                    </a:srgbClr>
                  </a:outerShdw>
                </a:effectLst>
                <a:latin typeface="Calibri" pitchFamily="34" charset="0"/>
              </a:rPr>
              <a:t>Max CPU 20%</a:t>
            </a:r>
          </a:p>
        </p:txBody>
      </p:sp>
      <p:sp>
        <p:nvSpPr>
          <p:cNvPr id="11" name="Down Arrow 10"/>
          <p:cNvSpPr/>
          <p:nvPr/>
        </p:nvSpPr>
        <p:spPr bwMode="auto">
          <a:xfrm>
            <a:off x="4823009" y="3683977"/>
            <a:ext cx="677227" cy="905951"/>
          </a:xfrm>
          <a:prstGeom prst="downArrow">
            <a:avLst/>
          </a:prstGeom>
          <a:solidFill>
            <a:srgbClr val="FFC000">
              <a:alpha val="50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Rounded Rectangle 13"/>
          <p:cNvSpPr/>
          <p:nvPr/>
        </p:nvSpPr>
        <p:spPr bwMode="auto">
          <a:xfrm>
            <a:off x="6562242" y="4079004"/>
            <a:ext cx="1980364" cy="2293435"/>
          </a:xfrm>
          <a:prstGeom prst="roundRect">
            <a:avLst/>
          </a:prstGeom>
          <a:solidFill>
            <a:srgbClr val="CCCC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fontAlgn="base">
              <a:spcBef>
                <a:spcPct val="0"/>
              </a:spcBef>
              <a:spcAft>
                <a:spcPct val="0"/>
              </a:spcAft>
            </a:pPr>
            <a:r>
              <a:rPr lang="en-US" sz="1400" dirty="0" smtClean="0">
                <a:solidFill>
                  <a:schemeClr val="tx1"/>
                </a:solidFill>
                <a:effectLst>
                  <a:outerShdw blurRad="38100" dist="38100" dir="2700000" algn="tl">
                    <a:srgbClr val="000000">
                      <a:alpha val="43137"/>
                    </a:srgbClr>
                  </a:outerShdw>
                </a:effectLst>
                <a:latin typeface="Calibri" pitchFamily="34" charset="0"/>
              </a:rPr>
              <a:t>Max CPU 90%</a:t>
            </a:r>
          </a:p>
        </p:txBody>
      </p:sp>
      <p:sp>
        <p:nvSpPr>
          <p:cNvPr id="15" name="TextBox 14"/>
          <p:cNvSpPr txBox="1"/>
          <p:nvPr/>
        </p:nvSpPr>
        <p:spPr>
          <a:xfrm>
            <a:off x="4428559" y="5549216"/>
            <a:ext cx="147758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dirty="0" smtClean="0"/>
              <a:t>Admin  Pool</a:t>
            </a:r>
            <a:endParaRPr lang="en-US" sz="1200" dirty="0"/>
          </a:p>
        </p:txBody>
      </p:sp>
      <p:sp>
        <p:nvSpPr>
          <p:cNvPr id="16" name="TextBox 15"/>
          <p:cNvSpPr txBox="1"/>
          <p:nvPr/>
        </p:nvSpPr>
        <p:spPr>
          <a:xfrm>
            <a:off x="6750489" y="5558176"/>
            <a:ext cx="147758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dirty="0" smtClean="0"/>
              <a:t>Application Pool</a:t>
            </a:r>
            <a:endParaRPr lang="en-US" sz="1200" dirty="0"/>
          </a:p>
        </p:txBody>
      </p:sp>
      <p:sp>
        <p:nvSpPr>
          <p:cNvPr id="12" name="Down Arrow 11"/>
          <p:cNvSpPr/>
          <p:nvPr/>
        </p:nvSpPr>
        <p:spPr bwMode="auto">
          <a:xfrm>
            <a:off x="7153904" y="3710354"/>
            <a:ext cx="677227" cy="897505"/>
          </a:xfrm>
          <a:prstGeom prst="downArrow">
            <a:avLst/>
          </a:prstGeom>
          <a:solidFill>
            <a:srgbClr val="FFC000">
              <a:alpha val="50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运用</a:t>
            </a:r>
            <a:r>
              <a:rPr lang="en-US" dirty="0" smtClean="0"/>
              <a:t> MERGE </a:t>
            </a:r>
            <a:r>
              <a:rPr lang="zh-CN" altLang="en-US" dirty="0" smtClean="0"/>
              <a:t>针对</a:t>
            </a:r>
            <a:r>
              <a:rPr lang="en-US" dirty="0" smtClean="0"/>
              <a:t> ETL</a:t>
            </a:r>
            <a:endParaRPr lang="en-US" dirty="0"/>
          </a:p>
        </p:txBody>
      </p:sp>
      <p:sp>
        <p:nvSpPr>
          <p:cNvPr id="7" name="Down Arrow 6"/>
          <p:cNvSpPr/>
          <p:nvPr/>
        </p:nvSpPr>
        <p:spPr>
          <a:xfrm rot="18311192">
            <a:off x="3129771" y="1802540"/>
            <a:ext cx="306222"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3468657">
            <a:off x="5524971" y="1759110"/>
            <a:ext cx="311436"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4433404" y="3817076"/>
            <a:ext cx="340819" cy="692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Picture1.png"/>
          <p:cNvPicPr>
            <a:picLocks noChangeAspect="1"/>
          </p:cNvPicPr>
          <p:nvPr/>
        </p:nvPicPr>
        <p:blipFill>
          <a:blip r:embed="rId3" cstate="print"/>
          <a:stretch>
            <a:fillRect/>
          </a:stretch>
        </p:blipFill>
        <p:spPr>
          <a:xfrm>
            <a:off x="3733800" y="5108919"/>
            <a:ext cx="1820628" cy="1143000"/>
          </a:xfrm>
          <a:prstGeom prst="rect">
            <a:avLst/>
          </a:prstGeom>
        </p:spPr>
      </p:pic>
      <p:pic>
        <p:nvPicPr>
          <p:cNvPr id="13" name="Picture 12" descr="Picture1.png"/>
          <p:cNvPicPr>
            <a:picLocks noChangeAspect="1"/>
          </p:cNvPicPr>
          <p:nvPr/>
        </p:nvPicPr>
        <p:blipFill>
          <a:blip r:embed="rId3" cstate="print"/>
          <a:stretch>
            <a:fillRect/>
          </a:stretch>
        </p:blipFill>
        <p:spPr>
          <a:xfrm>
            <a:off x="3731082" y="4764134"/>
            <a:ext cx="1820628" cy="1143000"/>
          </a:xfrm>
          <a:prstGeom prst="rect">
            <a:avLst/>
          </a:prstGeom>
        </p:spPr>
      </p:pic>
      <p:sp>
        <p:nvSpPr>
          <p:cNvPr id="14" name="TextBox 13"/>
          <p:cNvSpPr txBox="1"/>
          <p:nvPr/>
        </p:nvSpPr>
        <p:spPr>
          <a:xfrm>
            <a:off x="425302" y="6374750"/>
            <a:ext cx="1987595" cy="369332"/>
          </a:xfrm>
          <a:prstGeom prst="rect">
            <a:avLst/>
          </a:prstGeom>
          <a:noFill/>
        </p:spPr>
        <p:txBody>
          <a:bodyPr wrap="none" rtlCol="0">
            <a:spAutoFit/>
          </a:bodyPr>
          <a:lstStyle/>
          <a:p>
            <a:r>
              <a:rPr lang="en-US" dirty="0" smtClean="0">
                <a:hlinkClick r:id="rId4"/>
              </a:rPr>
              <a:t>How to use MERGE</a:t>
            </a:r>
            <a:endParaRPr lang="en-US" dirty="0"/>
          </a:p>
        </p:txBody>
      </p:sp>
      <p:pic>
        <p:nvPicPr>
          <p:cNvPr id="12" name="Picture 11" descr="Picture1.png"/>
          <p:cNvPicPr>
            <a:picLocks noChangeAspect="1"/>
          </p:cNvPicPr>
          <p:nvPr/>
        </p:nvPicPr>
        <p:blipFill>
          <a:blip r:embed="rId3" cstate="print"/>
          <a:stretch>
            <a:fillRect/>
          </a:stretch>
        </p:blipFill>
        <p:spPr>
          <a:xfrm>
            <a:off x="1219413" y="1223764"/>
            <a:ext cx="1820628" cy="1143000"/>
          </a:xfrm>
          <a:prstGeom prst="rect">
            <a:avLst/>
          </a:prstGeom>
        </p:spPr>
      </p:pic>
      <p:pic>
        <p:nvPicPr>
          <p:cNvPr id="15" name="Picture 14" descr="Picture1.png"/>
          <p:cNvPicPr>
            <a:picLocks noChangeAspect="1"/>
          </p:cNvPicPr>
          <p:nvPr/>
        </p:nvPicPr>
        <p:blipFill>
          <a:blip r:embed="rId3" cstate="print"/>
          <a:stretch>
            <a:fillRect/>
          </a:stretch>
        </p:blipFill>
        <p:spPr>
          <a:xfrm>
            <a:off x="6295511" y="1244280"/>
            <a:ext cx="1820628" cy="1143000"/>
          </a:xfrm>
          <a:prstGeom prst="rect">
            <a:avLst/>
          </a:prstGeom>
        </p:spPr>
      </p:pic>
      <p:pic>
        <p:nvPicPr>
          <p:cNvPr id="7170" name="Picture 2" descr="C:\Users\Amit\AppData\Local\Microsoft\Windows\Temporary Internet Files\Content.IE5\8IT8AUR1\MCj04326140000[1].png"/>
          <p:cNvPicPr>
            <a:picLocks noChangeAspect="1" noChangeArrowheads="1"/>
          </p:cNvPicPr>
          <p:nvPr/>
        </p:nvPicPr>
        <p:blipFill>
          <a:blip r:embed="rId5" cstate="print"/>
          <a:srcRect/>
          <a:stretch>
            <a:fillRect/>
          </a:stretch>
        </p:blipFill>
        <p:spPr bwMode="auto">
          <a:xfrm>
            <a:off x="4115533" y="2699238"/>
            <a:ext cx="808892" cy="808892"/>
          </a:xfrm>
          <a:prstGeom prst="rect">
            <a:avLst/>
          </a:prstGeom>
          <a:noFill/>
        </p:spPr>
      </p:pic>
      <p:sp>
        <p:nvSpPr>
          <p:cNvPr id="16" name="TextBox 15"/>
          <p:cNvSpPr txBox="1">
            <a:spLocks noChangeArrowheads="1"/>
          </p:cNvSpPr>
          <p:nvPr/>
        </p:nvSpPr>
        <p:spPr bwMode="auto">
          <a:xfrm>
            <a:off x="0" y="3381372"/>
            <a:ext cx="3857620" cy="2762272"/>
          </a:xfrm>
          <a:prstGeom prst="rect">
            <a:avLst/>
          </a:prstGeom>
          <a:solidFill>
            <a:schemeClr val="tx1"/>
          </a:solidFill>
          <a:ln>
            <a:solidFill>
              <a:schemeClr val="tx1"/>
            </a:solidFill>
          </a:ln>
        </p:spPr>
        <p:txBody>
          <a:bodyPr wrap="square" rtlCol="0">
            <a:spAutoFit/>
          </a:bodyPr>
          <a:lstStyle/>
          <a:p>
            <a:r>
              <a:rPr lang="en-US" sz="1200" b="1" dirty="0" smtClean="0">
                <a:solidFill>
                  <a:schemeClr val="accent2"/>
                </a:solidFill>
                <a:latin typeface="Consolas" pitchFamily="49" charset="0"/>
              </a:rPr>
              <a:t>UPDATE TGT</a:t>
            </a:r>
          </a:p>
          <a:p>
            <a:r>
              <a:rPr lang="en-US" sz="1200" b="1" dirty="0" smtClean="0">
                <a:solidFill>
                  <a:schemeClr val="accent2"/>
                </a:solidFill>
                <a:latin typeface="Consolas" pitchFamily="49" charset="0"/>
              </a:rPr>
              <a:t>  SET </a:t>
            </a:r>
            <a:r>
              <a:rPr lang="en-US" sz="1200" b="1" dirty="0" err="1" smtClean="0">
                <a:solidFill>
                  <a:schemeClr val="accent2"/>
                </a:solidFill>
                <a:latin typeface="Consolas" pitchFamily="49" charset="0"/>
              </a:rPr>
              <a:t>TGT.quantity</a:t>
            </a:r>
            <a:r>
              <a:rPr lang="en-US" sz="1200" b="1" dirty="0" smtClean="0">
                <a:solidFill>
                  <a:schemeClr val="accent2"/>
                </a:solidFill>
                <a:latin typeface="Consolas" pitchFamily="49" charset="0"/>
              </a:rPr>
              <a:t> += </a:t>
            </a:r>
            <a:r>
              <a:rPr lang="en-US" sz="1200" b="1" dirty="0" err="1" smtClean="0">
                <a:solidFill>
                  <a:schemeClr val="accent2"/>
                </a:solidFill>
                <a:latin typeface="Consolas" pitchFamily="49" charset="0"/>
              </a:rPr>
              <a:t>SRC.quantity</a:t>
            </a:r>
            <a:r>
              <a:rPr lang="en-US" sz="1200" b="1" dirty="0" smtClean="0">
                <a:solidFill>
                  <a:schemeClr val="accent2"/>
                </a:solidFill>
                <a:latin typeface="Consolas" pitchFamily="49" charset="0"/>
              </a:rPr>
              <a:t>,</a:t>
            </a:r>
          </a:p>
          <a:p>
            <a:r>
              <a:rPr lang="en-US" sz="1200" b="1" dirty="0" smtClean="0">
                <a:solidFill>
                  <a:schemeClr val="accent2"/>
                </a:solidFill>
                <a:latin typeface="Consolas" pitchFamily="49" charset="0"/>
              </a:rPr>
              <a:t>      </a:t>
            </a:r>
            <a:r>
              <a:rPr lang="en-US" sz="1200" b="1" dirty="0" err="1" smtClean="0">
                <a:solidFill>
                  <a:schemeClr val="accent2"/>
                </a:solidFill>
                <a:latin typeface="Consolas" pitchFamily="49" charset="0"/>
              </a:rPr>
              <a:t>TGT.LastTradeDate</a:t>
            </a:r>
            <a:r>
              <a:rPr lang="en-US" sz="1200" b="1" dirty="0" smtClean="0">
                <a:solidFill>
                  <a:schemeClr val="accent2"/>
                </a:solidFill>
                <a:latin typeface="Consolas" pitchFamily="49" charset="0"/>
              </a:rPr>
              <a:t> = </a:t>
            </a:r>
            <a:r>
              <a:rPr lang="en-US" sz="1200" b="1" dirty="0" err="1" smtClean="0">
                <a:solidFill>
                  <a:schemeClr val="accent2"/>
                </a:solidFill>
                <a:latin typeface="Consolas" pitchFamily="49" charset="0"/>
              </a:rPr>
              <a:t>SRC.TradeDate</a:t>
            </a:r>
            <a:endParaRPr lang="en-US" sz="1200" b="1" dirty="0" smtClean="0">
              <a:solidFill>
                <a:schemeClr val="accent2"/>
              </a:solidFill>
              <a:latin typeface="Consolas" pitchFamily="49" charset="0"/>
            </a:endParaRPr>
          </a:p>
          <a:p>
            <a:r>
              <a:rPr lang="en-US" sz="1200" b="1" dirty="0" smtClean="0">
                <a:solidFill>
                  <a:schemeClr val="accent2"/>
                </a:solidFill>
                <a:latin typeface="Consolas" pitchFamily="49" charset="0"/>
              </a:rPr>
              <a:t>FROM </a:t>
            </a:r>
            <a:r>
              <a:rPr lang="en-US" sz="1200" b="1" dirty="0" err="1" smtClean="0">
                <a:solidFill>
                  <a:schemeClr val="accent2"/>
                </a:solidFill>
                <a:latin typeface="Consolas" pitchFamily="49" charset="0"/>
              </a:rPr>
              <a:t>dbo.StockHolding</a:t>
            </a:r>
            <a:r>
              <a:rPr lang="en-US" sz="1200" b="1" dirty="0" smtClean="0">
                <a:solidFill>
                  <a:schemeClr val="accent2"/>
                </a:solidFill>
                <a:latin typeface="Consolas" pitchFamily="49" charset="0"/>
              </a:rPr>
              <a:t> AS TGT</a:t>
            </a:r>
          </a:p>
          <a:p>
            <a:r>
              <a:rPr lang="en-US" sz="1200" b="1" dirty="0" smtClean="0">
                <a:solidFill>
                  <a:schemeClr val="accent2"/>
                </a:solidFill>
                <a:latin typeface="Consolas" pitchFamily="49" charset="0"/>
              </a:rPr>
              <a:t>  JOIN </a:t>
            </a:r>
            <a:r>
              <a:rPr lang="en-US" sz="1200" b="1" dirty="0" err="1" smtClean="0">
                <a:solidFill>
                  <a:schemeClr val="accent2"/>
                </a:solidFill>
                <a:latin typeface="Consolas" pitchFamily="49" charset="0"/>
              </a:rPr>
              <a:t>dbo.StockTrading</a:t>
            </a:r>
            <a:r>
              <a:rPr lang="en-US" sz="1200" b="1" dirty="0" smtClean="0">
                <a:solidFill>
                  <a:schemeClr val="accent2"/>
                </a:solidFill>
                <a:latin typeface="Consolas" pitchFamily="49" charset="0"/>
              </a:rPr>
              <a:t> AS SRC</a:t>
            </a:r>
          </a:p>
          <a:p>
            <a:r>
              <a:rPr lang="en-US" sz="1200" b="1" dirty="0" smtClean="0">
                <a:solidFill>
                  <a:schemeClr val="accent2"/>
                </a:solidFill>
                <a:latin typeface="Consolas" pitchFamily="49" charset="0"/>
              </a:rPr>
              <a:t>    ON </a:t>
            </a:r>
            <a:r>
              <a:rPr lang="en-US" sz="1200" b="1" dirty="0" err="1" smtClean="0">
                <a:solidFill>
                  <a:schemeClr val="accent2"/>
                </a:solidFill>
                <a:latin typeface="Consolas" pitchFamily="49" charset="0"/>
              </a:rPr>
              <a:t>TGT.stock</a:t>
            </a:r>
            <a:r>
              <a:rPr lang="en-US" sz="1200" b="1" dirty="0" smtClean="0">
                <a:solidFill>
                  <a:schemeClr val="accent2"/>
                </a:solidFill>
                <a:latin typeface="Consolas" pitchFamily="49" charset="0"/>
              </a:rPr>
              <a:t> = </a:t>
            </a:r>
            <a:r>
              <a:rPr lang="en-US" sz="1200" b="1" dirty="0" err="1" smtClean="0">
                <a:solidFill>
                  <a:schemeClr val="accent2"/>
                </a:solidFill>
                <a:latin typeface="Consolas" pitchFamily="49" charset="0"/>
              </a:rPr>
              <a:t>SRC.stock</a:t>
            </a:r>
            <a:r>
              <a:rPr lang="en-US" sz="1200" b="1" dirty="0" smtClean="0">
                <a:solidFill>
                  <a:schemeClr val="accent2"/>
                </a:solidFill>
                <a:latin typeface="Consolas" pitchFamily="49" charset="0"/>
              </a:rPr>
              <a:t>;</a:t>
            </a:r>
          </a:p>
          <a:p>
            <a:endParaRPr lang="en-US" sz="1200" b="1" dirty="0" smtClean="0">
              <a:solidFill>
                <a:schemeClr val="accent2"/>
              </a:solidFill>
              <a:latin typeface="Consolas" pitchFamily="49" charset="0"/>
            </a:endParaRPr>
          </a:p>
          <a:p>
            <a:r>
              <a:rPr lang="en-US" sz="1200" b="1" dirty="0" smtClean="0">
                <a:solidFill>
                  <a:schemeClr val="accent2"/>
                </a:solidFill>
                <a:latin typeface="Consolas" pitchFamily="49" charset="0"/>
              </a:rPr>
              <a:t>INSERT INTO </a:t>
            </a:r>
            <a:r>
              <a:rPr lang="en-US" sz="1200" b="1" dirty="0" err="1" smtClean="0">
                <a:solidFill>
                  <a:schemeClr val="accent2"/>
                </a:solidFill>
                <a:latin typeface="Consolas" pitchFamily="49" charset="0"/>
              </a:rPr>
              <a:t>dbo.StockHolding</a:t>
            </a:r>
            <a:r>
              <a:rPr lang="en-US" sz="1200" b="1" dirty="0" smtClean="0">
                <a:solidFill>
                  <a:schemeClr val="accent2"/>
                </a:solidFill>
                <a:latin typeface="Consolas" pitchFamily="49" charset="0"/>
              </a:rPr>
              <a:t> (stock, </a:t>
            </a:r>
            <a:r>
              <a:rPr lang="en-US" sz="1200" b="1" dirty="0" err="1" smtClean="0">
                <a:solidFill>
                  <a:schemeClr val="accent2"/>
                </a:solidFill>
                <a:latin typeface="Consolas" pitchFamily="49" charset="0"/>
              </a:rPr>
              <a:t>lasttradedate</a:t>
            </a:r>
            <a:r>
              <a:rPr lang="en-US" sz="1200" b="1" dirty="0" smtClean="0">
                <a:solidFill>
                  <a:schemeClr val="accent2"/>
                </a:solidFill>
                <a:latin typeface="Consolas" pitchFamily="49" charset="0"/>
              </a:rPr>
              <a:t>, quantity)</a:t>
            </a:r>
          </a:p>
          <a:p>
            <a:r>
              <a:rPr lang="en-US" sz="1200" b="1" dirty="0" smtClean="0">
                <a:solidFill>
                  <a:schemeClr val="accent2"/>
                </a:solidFill>
                <a:latin typeface="Consolas" pitchFamily="49" charset="0"/>
              </a:rPr>
              <a:t>  SELECT stock, </a:t>
            </a:r>
            <a:r>
              <a:rPr lang="en-US" sz="1200" b="1" dirty="0" err="1" smtClean="0">
                <a:solidFill>
                  <a:schemeClr val="accent2"/>
                </a:solidFill>
                <a:latin typeface="Consolas" pitchFamily="49" charset="0"/>
              </a:rPr>
              <a:t>tradedate</a:t>
            </a:r>
            <a:r>
              <a:rPr lang="en-US" sz="1200" b="1" dirty="0" smtClean="0">
                <a:solidFill>
                  <a:schemeClr val="accent2"/>
                </a:solidFill>
                <a:latin typeface="Consolas" pitchFamily="49" charset="0"/>
              </a:rPr>
              <a:t>, quantity</a:t>
            </a:r>
          </a:p>
          <a:p>
            <a:r>
              <a:rPr lang="en-US" sz="1200" b="1" dirty="0" smtClean="0">
                <a:solidFill>
                  <a:schemeClr val="accent2"/>
                </a:solidFill>
                <a:latin typeface="Consolas" pitchFamily="49" charset="0"/>
              </a:rPr>
              <a:t>  FROM </a:t>
            </a:r>
            <a:r>
              <a:rPr lang="en-US" sz="1200" b="1" dirty="0" err="1" smtClean="0">
                <a:solidFill>
                  <a:schemeClr val="accent2"/>
                </a:solidFill>
                <a:latin typeface="Consolas" pitchFamily="49" charset="0"/>
              </a:rPr>
              <a:t>dbo.StockTrading</a:t>
            </a:r>
            <a:r>
              <a:rPr lang="en-US" sz="1200" b="1" dirty="0" smtClean="0">
                <a:solidFill>
                  <a:schemeClr val="accent2"/>
                </a:solidFill>
                <a:latin typeface="Consolas" pitchFamily="49" charset="0"/>
              </a:rPr>
              <a:t> AS SRC</a:t>
            </a:r>
          </a:p>
          <a:p>
            <a:r>
              <a:rPr lang="en-US" sz="1200" b="1" dirty="0" smtClean="0">
                <a:solidFill>
                  <a:schemeClr val="accent2"/>
                </a:solidFill>
                <a:latin typeface="Consolas" pitchFamily="49" charset="0"/>
              </a:rPr>
              <a:t>  WHERE NOT EXISTS</a:t>
            </a:r>
          </a:p>
          <a:p>
            <a:r>
              <a:rPr lang="en-US" sz="1200" b="1" dirty="0" smtClean="0">
                <a:solidFill>
                  <a:schemeClr val="accent2"/>
                </a:solidFill>
                <a:latin typeface="Consolas" pitchFamily="49" charset="0"/>
              </a:rPr>
              <a:t>    (SELECT * FROM </a:t>
            </a:r>
            <a:r>
              <a:rPr lang="en-US" sz="1200" b="1" dirty="0" err="1" smtClean="0">
                <a:solidFill>
                  <a:schemeClr val="accent2"/>
                </a:solidFill>
                <a:latin typeface="Consolas" pitchFamily="49" charset="0"/>
              </a:rPr>
              <a:t>dbo.StockHolding</a:t>
            </a:r>
            <a:r>
              <a:rPr lang="en-US" sz="1200" b="1" dirty="0" smtClean="0">
                <a:solidFill>
                  <a:schemeClr val="accent2"/>
                </a:solidFill>
                <a:latin typeface="Consolas" pitchFamily="49" charset="0"/>
              </a:rPr>
              <a:t> AS TGT</a:t>
            </a:r>
          </a:p>
          <a:p>
            <a:r>
              <a:rPr lang="en-US" sz="1200" b="1" dirty="0" smtClean="0">
                <a:solidFill>
                  <a:schemeClr val="accent2"/>
                </a:solidFill>
                <a:latin typeface="Consolas" pitchFamily="49" charset="0"/>
              </a:rPr>
              <a:t>     WHERE </a:t>
            </a:r>
            <a:r>
              <a:rPr lang="en-US" sz="1200" b="1" dirty="0" err="1" smtClean="0">
                <a:solidFill>
                  <a:schemeClr val="accent2"/>
                </a:solidFill>
                <a:latin typeface="Consolas" pitchFamily="49" charset="0"/>
              </a:rPr>
              <a:t>TGT.stock</a:t>
            </a:r>
            <a:r>
              <a:rPr lang="en-US" sz="1200" b="1" dirty="0" smtClean="0">
                <a:solidFill>
                  <a:schemeClr val="accent2"/>
                </a:solidFill>
                <a:latin typeface="Consolas" pitchFamily="49" charset="0"/>
              </a:rPr>
              <a:t> = </a:t>
            </a:r>
            <a:r>
              <a:rPr lang="en-US" sz="1200" b="1" dirty="0" err="1" smtClean="0">
                <a:solidFill>
                  <a:schemeClr val="accent2"/>
                </a:solidFill>
                <a:latin typeface="Consolas" pitchFamily="49" charset="0"/>
              </a:rPr>
              <a:t>SRC.stock</a:t>
            </a:r>
            <a:r>
              <a:rPr lang="en-US" sz="1200" b="1" dirty="0" smtClean="0">
                <a:solidFill>
                  <a:schemeClr val="accent2"/>
                </a:solidFill>
                <a:latin typeface="Consolas" pitchFamily="49" charset="0"/>
              </a:rPr>
              <a:t>);</a:t>
            </a:r>
          </a:p>
        </p:txBody>
      </p:sp>
      <p:sp>
        <p:nvSpPr>
          <p:cNvPr id="17" name="TextBox 16"/>
          <p:cNvSpPr txBox="1"/>
          <p:nvPr/>
        </p:nvSpPr>
        <p:spPr>
          <a:xfrm>
            <a:off x="533400" y="3000372"/>
            <a:ext cx="2133600" cy="461665"/>
          </a:xfrm>
          <a:prstGeom prst="rect">
            <a:avLst/>
          </a:prstGeom>
          <a:noFill/>
        </p:spPr>
        <p:txBody>
          <a:bodyPr wrap="square" rtlCol="0">
            <a:spAutoFit/>
          </a:bodyPr>
          <a:lstStyle/>
          <a:p>
            <a:pPr algn="ctr"/>
            <a:r>
              <a:rPr lang="en-US" sz="2400" b="1" dirty="0" smtClean="0"/>
              <a:t>Pre-SQL 2008</a:t>
            </a:r>
            <a:endParaRPr lang="en-US" sz="2400" b="1" dirty="0"/>
          </a:p>
        </p:txBody>
      </p:sp>
      <p:sp>
        <p:nvSpPr>
          <p:cNvPr id="18" name="TextBox 3"/>
          <p:cNvSpPr txBox="1">
            <a:spLocks noChangeArrowheads="1"/>
          </p:cNvSpPr>
          <p:nvPr/>
        </p:nvSpPr>
        <p:spPr bwMode="auto">
          <a:xfrm>
            <a:off x="5500694" y="3357562"/>
            <a:ext cx="3643306" cy="2893100"/>
          </a:xfrm>
          <a:prstGeom prst="rect">
            <a:avLst/>
          </a:prstGeom>
          <a:solidFill>
            <a:schemeClr val="tx1"/>
          </a:solidFill>
          <a:ln>
            <a:solidFill>
              <a:schemeClr val="tx1"/>
            </a:solidFill>
          </a:ln>
        </p:spPr>
        <p:txBody>
          <a:bodyPr wrap="square" rtlCol="0">
            <a:spAutoFit/>
          </a:bodyPr>
          <a:lstStyle/>
          <a:p>
            <a:r>
              <a:rPr lang="en-US" sz="1400" b="1" dirty="0" smtClean="0">
                <a:solidFill>
                  <a:srgbClr val="C00000"/>
                </a:solidFill>
                <a:latin typeface="Consolas" pitchFamily="49" charset="0"/>
              </a:rPr>
              <a:t>MERGE</a:t>
            </a:r>
            <a:r>
              <a:rPr lang="en-US" sz="1400" b="1" dirty="0" smtClean="0">
                <a:solidFill>
                  <a:schemeClr val="accent2"/>
                </a:solidFill>
                <a:latin typeface="Consolas" pitchFamily="49" charset="0"/>
              </a:rPr>
              <a:t> INTO </a:t>
            </a:r>
            <a:r>
              <a:rPr lang="en-US" sz="1400" b="1" dirty="0" err="1" smtClean="0">
                <a:solidFill>
                  <a:schemeClr val="accent2"/>
                </a:solidFill>
                <a:latin typeface="Consolas" pitchFamily="49" charset="0"/>
              </a:rPr>
              <a:t>dbo.StockHolding</a:t>
            </a:r>
            <a:r>
              <a:rPr lang="en-US" sz="1400" b="1" dirty="0" smtClean="0">
                <a:solidFill>
                  <a:schemeClr val="accent2"/>
                </a:solidFill>
                <a:latin typeface="Consolas" pitchFamily="49" charset="0"/>
              </a:rPr>
              <a:t> AS TGT</a:t>
            </a:r>
          </a:p>
          <a:p>
            <a:r>
              <a:rPr lang="en-US" sz="1400" b="1" dirty="0" smtClean="0">
                <a:solidFill>
                  <a:srgbClr val="C00000"/>
                </a:solidFill>
                <a:latin typeface="Consolas" pitchFamily="49" charset="0"/>
              </a:rPr>
              <a:t>USING</a:t>
            </a:r>
            <a:r>
              <a:rPr lang="en-US" sz="1400" b="1" dirty="0" smtClean="0">
                <a:solidFill>
                  <a:schemeClr val="accent2"/>
                </a:solidFill>
                <a:latin typeface="Consolas" pitchFamily="49" charset="0"/>
              </a:rPr>
              <a:t> </a:t>
            </a:r>
            <a:r>
              <a:rPr lang="en-US" sz="1400" b="1" dirty="0" err="1" smtClean="0">
                <a:solidFill>
                  <a:schemeClr val="accent2"/>
                </a:solidFill>
                <a:latin typeface="Consolas" pitchFamily="49" charset="0"/>
              </a:rPr>
              <a:t>dbo.StockTrading</a:t>
            </a:r>
            <a:r>
              <a:rPr lang="en-US" sz="1400" b="1" dirty="0" smtClean="0">
                <a:solidFill>
                  <a:schemeClr val="accent2"/>
                </a:solidFill>
                <a:latin typeface="Consolas" pitchFamily="49" charset="0"/>
              </a:rPr>
              <a:t> AS SRC</a:t>
            </a:r>
          </a:p>
          <a:p>
            <a:r>
              <a:rPr lang="en-US" sz="1400" b="1" dirty="0" smtClean="0">
                <a:solidFill>
                  <a:srgbClr val="C00000"/>
                </a:solidFill>
                <a:latin typeface="Consolas" pitchFamily="49" charset="0"/>
              </a:rPr>
              <a:t>ON</a:t>
            </a:r>
            <a:r>
              <a:rPr lang="en-US" sz="1400" b="1" dirty="0" smtClean="0">
                <a:solidFill>
                  <a:schemeClr val="accent2"/>
                </a:solidFill>
                <a:latin typeface="Consolas" pitchFamily="49" charset="0"/>
              </a:rPr>
              <a:t> </a:t>
            </a:r>
            <a:r>
              <a:rPr lang="en-US" sz="1400" b="1" dirty="0" err="1" smtClean="0">
                <a:solidFill>
                  <a:schemeClr val="accent2"/>
                </a:solidFill>
                <a:latin typeface="Consolas" pitchFamily="49" charset="0"/>
              </a:rPr>
              <a:t>TGT.stock</a:t>
            </a:r>
            <a:r>
              <a:rPr lang="en-US" sz="1400" b="1" dirty="0" smtClean="0">
                <a:solidFill>
                  <a:schemeClr val="accent2"/>
                </a:solidFill>
                <a:latin typeface="Consolas" pitchFamily="49" charset="0"/>
              </a:rPr>
              <a:t> = </a:t>
            </a:r>
            <a:r>
              <a:rPr lang="en-US" sz="1400" b="1" dirty="0" err="1" smtClean="0">
                <a:solidFill>
                  <a:schemeClr val="accent2"/>
                </a:solidFill>
                <a:latin typeface="Consolas" pitchFamily="49" charset="0"/>
              </a:rPr>
              <a:t>SRC.stock</a:t>
            </a:r>
            <a:endParaRPr lang="en-US" sz="1400" b="1" dirty="0" smtClean="0">
              <a:solidFill>
                <a:schemeClr val="accent2"/>
              </a:solidFill>
              <a:latin typeface="Consolas" pitchFamily="49" charset="0"/>
            </a:endParaRPr>
          </a:p>
          <a:p>
            <a:r>
              <a:rPr lang="en-US" sz="1400" b="1" dirty="0" smtClean="0">
                <a:solidFill>
                  <a:srgbClr val="C00000"/>
                </a:solidFill>
                <a:latin typeface="Consolas" pitchFamily="49" charset="0"/>
              </a:rPr>
              <a:t>WHEN MATCHED </a:t>
            </a:r>
            <a:r>
              <a:rPr lang="en-US" sz="1400" b="1" dirty="0" smtClean="0">
                <a:solidFill>
                  <a:schemeClr val="accent2"/>
                </a:solidFill>
                <a:latin typeface="Consolas" pitchFamily="49" charset="0"/>
              </a:rPr>
              <a:t>AND (</a:t>
            </a:r>
            <a:r>
              <a:rPr lang="en-US" sz="1400" b="1" dirty="0" err="1" smtClean="0">
                <a:solidFill>
                  <a:schemeClr val="accent2"/>
                </a:solidFill>
                <a:latin typeface="Consolas" pitchFamily="49" charset="0"/>
              </a:rPr>
              <a:t>t.quantity</a:t>
            </a:r>
            <a:r>
              <a:rPr lang="en-US" sz="1400" b="1" dirty="0" smtClean="0">
                <a:solidFill>
                  <a:schemeClr val="accent2"/>
                </a:solidFill>
                <a:latin typeface="Consolas" pitchFamily="49" charset="0"/>
              </a:rPr>
              <a:t> + </a:t>
            </a:r>
            <a:r>
              <a:rPr lang="en-US" sz="1400" b="1" dirty="0" err="1" smtClean="0">
                <a:solidFill>
                  <a:schemeClr val="accent2"/>
                </a:solidFill>
                <a:latin typeface="Consolas" pitchFamily="49" charset="0"/>
              </a:rPr>
              <a:t>s.quantity</a:t>
            </a:r>
            <a:r>
              <a:rPr lang="en-US" sz="1400" b="1" dirty="0" smtClean="0">
                <a:solidFill>
                  <a:schemeClr val="accent2"/>
                </a:solidFill>
                <a:latin typeface="Consolas" pitchFamily="49" charset="0"/>
              </a:rPr>
              <a:t> = 0) </a:t>
            </a:r>
            <a:r>
              <a:rPr lang="en-US" sz="1400" b="1" dirty="0" smtClean="0">
                <a:solidFill>
                  <a:srgbClr val="C00000"/>
                </a:solidFill>
                <a:latin typeface="Consolas" pitchFamily="49" charset="0"/>
              </a:rPr>
              <a:t>THEN</a:t>
            </a:r>
          </a:p>
          <a:p>
            <a:r>
              <a:rPr lang="en-US" sz="1400" b="1" dirty="0" smtClean="0">
                <a:solidFill>
                  <a:schemeClr val="accent2"/>
                </a:solidFill>
                <a:latin typeface="Consolas" pitchFamily="49" charset="0"/>
              </a:rPr>
              <a:t>  DELETE</a:t>
            </a:r>
          </a:p>
          <a:p>
            <a:r>
              <a:rPr lang="en-US" sz="1400" b="1" dirty="0" smtClean="0">
                <a:solidFill>
                  <a:srgbClr val="C00000"/>
                </a:solidFill>
                <a:latin typeface="Consolas" pitchFamily="49" charset="0"/>
              </a:rPr>
              <a:t>WHEN MATCHED THEN</a:t>
            </a:r>
            <a:r>
              <a:rPr lang="en-US" sz="1400" b="1" dirty="0" smtClean="0">
                <a:solidFill>
                  <a:schemeClr val="accent2"/>
                </a:solidFill>
                <a:latin typeface="Consolas" pitchFamily="49" charset="0"/>
              </a:rPr>
              <a:t> </a:t>
            </a:r>
          </a:p>
          <a:p>
            <a:r>
              <a:rPr lang="en-US" sz="1400" b="1" dirty="0" smtClean="0">
                <a:solidFill>
                  <a:schemeClr val="accent2"/>
                </a:solidFill>
                <a:latin typeface="Consolas" pitchFamily="49" charset="0"/>
              </a:rPr>
              <a:t>  UPDATE SET </a:t>
            </a:r>
            <a:r>
              <a:rPr lang="en-US" sz="1400" b="1" dirty="0" err="1" smtClean="0">
                <a:solidFill>
                  <a:schemeClr val="accent2"/>
                </a:solidFill>
                <a:latin typeface="Consolas" pitchFamily="49" charset="0"/>
              </a:rPr>
              <a:t>t.LastTradeDate</a:t>
            </a:r>
            <a:r>
              <a:rPr lang="en-US" sz="1400" b="1" dirty="0" smtClean="0">
                <a:solidFill>
                  <a:schemeClr val="accent2"/>
                </a:solidFill>
                <a:latin typeface="Consolas" pitchFamily="49" charset="0"/>
              </a:rPr>
              <a:t> = </a:t>
            </a:r>
            <a:r>
              <a:rPr lang="en-US" sz="1400" b="1" dirty="0" err="1" smtClean="0">
                <a:solidFill>
                  <a:schemeClr val="accent2"/>
                </a:solidFill>
                <a:latin typeface="Consolas" pitchFamily="49" charset="0"/>
              </a:rPr>
              <a:t>s.TradeDate</a:t>
            </a:r>
            <a:r>
              <a:rPr lang="en-US" sz="1400" b="1" dirty="0" smtClean="0">
                <a:solidFill>
                  <a:schemeClr val="accent2"/>
                </a:solidFill>
                <a:latin typeface="Consolas" pitchFamily="49" charset="0"/>
              </a:rPr>
              <a:t>, 	</a:t>
            </a:r>
            <a:r>
              <a:rPr lang="en-US" sz="1400" b="1" dirty="0" err="1" smtClean="0">
                <a:solidFill>
                  <a:schemeClr val="accent2"/>
                </a:solidFill>
                <a:latin typeface="Consolas" pitchFamily="49" charset="0"/>
              </a:rPr>
              <a:t>t.quantity</a:t>
            </a:r>
            <a:r>
              <a:rPr lang="en-US" sz="1400" b="1" dirty="0" smtClean="0">
                <a:solidFill>
                  <a:schemeClr val="accent2"/>
                </a:solidFill>
                <a:latin typeface="Consolas" pitchFamily="49" charset="0"/>
              </a:rPr>
              <a:t> += </a:t>
            </a:r>
            <a:r>
              <a:rPr lang="en-US" sz="1400" b="1" dirty="0" err="1" smtClean="0">
                <a:solidFill>
                  <a:schemeClr val="accent2"/>
                </a:solidFill>
                <a:latin typeface="Consolas" pitchFamily="49" charset="0"/>
              </a:rPr>
              <a:t>s.quantity</a:t>
            </a:r>
            <a:endParaRPr lang="en-US" sz="1400" b="1" dirty="0" smtClean="0">
              <a:solidFill>
                <a:schemeClr val="accent2"/>
              </a:solidFill>
              <a:latin typeface="Consolas" pitchFamily="49" charset="0"/>
            </a:endParaRPr>
          </a:p>
          <a:p>
            <a:r>
              <a:rPr lang="en-US" sz="1400" b="1" dirty="0" smtClean="0">
                <a:solidFill>
                  <a:srgbClr val="C00000"/>
                </a:solidFill>
                <a:latin typeface="Consolas" pitchFamily="49" charset="0"/>
              </a:rPr>
              <a:t>WHEN NOT MATCHED THEN</a:t>
            </a:r>
          </a:p>
          <a:p>
            <a:r>
              <a:rPr lang="en-US" sz="1400" b="1" dirty="0" smtClean="0">
                <a:solidFill>
                  <a:schemeClr val="accent2"/>
                </a:solidFill>
                <a:latin typeface="Consolas" pitchFamily="49" charset="0"/>
              </a:rPr>
              <a:t>  INSERT VALUES       (</a:t>
            </a:r>
            <a:r>
              <a:rPr lang="en-US" sz="1400" b="1" dirty="0" err="1" smtClean="0">
                <a:solidFill>
                  <a:schemeClr val="accent2"/>
                </a:solidFill>
                <a:latin typeface="Consolas" pitchFamily="49" charset="0"/>
              </a:rPr>
              <a:t>s.Stock,s.TradeDate,s.Quantity</a:t>
            </a:r>
            <a:r>
              <a:rPr lang="en-US" sz="1400" b="1" dirty="0" smtClean="0">
                <a:solidFill>
                  <a:schemeClr val="accent2"/>
                </a:solidFill>
                <a:latin typeface="Consolas" pitchFamily="49" charset="0"/>
              </a:rPr>
              <a:t>)</a:t>
            </a:r>
          </a:p>
        </p:txBody>
      </p:sp>
      <p:sp>
        <p:nvSpPr>
          <p:cNvPr id="19" name="TextBox 18"/>
          <p:cNvSpPr txBox="1"/>
          <p:nvPr/>
        </p:nvSpPr>
        <p:spPr>
          <a:xfrm>
            <a:off x="5974636" y="2976562"/>
            <a:ext cx="1645364" cy="461665"/>
          </a:xfrm>
          <a:prstGeom prst="rect">
            <a:avLst/>
          </a:prstGeom>
          <a:noFill/>
        </p:spPr>
        <p:txBody>
          <a:bodyPr wrap="square" rtlCol="0">
            <a:spAutoFit/>
          </a:bodyPr>
          <a:lstStyle/>
          <a:p>
            <a:pPr algn="ctr"/>
            <a:r>
              <a:rPr lang="en-US" sz="2400" b="1" dirty="0" smtClean="0"/>
              <a:t>SQL 2008</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fade">
                                      <p:cBhvr>
                                        <p:cTn id="7" dur="2000"/>
                                        <p:tgtEl>
                                          <p:spTgt spid="1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fade">
                                      <p:cBhvr>
                                        <p:cTn id="13" dur="2000"/>
                                        <p:tgtEl>
                                          <p:spTgt spid="1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fade">
                                      <p:cBhvr>
                                        <p:cTn id="16" dur="2000"/>
                                        <p:tgtEl>
                                          <p:spTgt spid="1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2000"/>
                                        <p:tgtEl>
                                          <p:spTgt spid="1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2000"/>
                                        <p:tgtEl>
                                          <p:spTgt spid="1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animEffect transition="in" filter="fade">
                                      <p:cBhvr>
                                        <p:cTn id="25" dur="2000"/>
                                        <p:tgtEl>
                                          <p:spTgt spid="1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xEl>
                                              <p:pRg st="7" end="7"/>
                                            </p:txEl>
                                          </p:spTgt>
                                        </p:tgtEl>
                                        <p:attrNameLst>
                                          <p:attrName>style.visibility</p:attrName>
                                        </p:attrNameLst>
                                      </p:cBhvr>
                                      <p:to>
                                        <p:strVal val="visible"/>
                                      </p:to>
                                    </p:set>
                                    <p:animEffect transition="in" filter="fade">
                                      <p:cBhvr>
                                        <p:cTn id="28" dur="2000"/>
                                        <p:tgtEl>
                                          <p:spTgt spid="16">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animEffect transition="in" filter="fade">
                                      <p:cBhvr>
                                        <p:cTn id="31" dur="2000"/>
                                        <p:tgtEl>
                                          <p:spTgt spid="16">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xEl>
                                              <p:pRg st="9" end="9"/>
                                            </p:txEl>
                                          </p:spTgt>
                                        </p:tgtEl>
                                        <p:attrNameLst>
                                          <p:attrName>style.visibility</p:attrName>
                                        </p:attrNameLst>
                                      </p:cBhvr>
                                      <p:to>
                                        <p:strVal val="visible"/>
                                      </p:to>
                                    </p:set>
                                    <p:animEffect transition="in" filter="fade">
                                      <p:cBhvr>
                                        <p:cTn id="34" dur="2000"/>
                                        <p:tgtEl>
                                          <p:spTgt spid="16">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animEffect transition="in" filter="fade">
                                      <p:cBhvr>
                                        <p:cTn id="37" dur="2000"/>
                                        <p:tgtEl>
                                          <p:spTgt spid="16">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xEl>
                                              <p:pRg st="11" end="11"/>
                                            </p:txEl>
                                          </p:spTgt>
                                        </p:tgtEl>
                                        <p:attrNameLst>
                                          <p:attrName>style.visibility</p:attrName>
                                        </p:attrNameLst>
                                      </p:cBhvr>
                                      <p:to>
                                        <p:strVal val="visible"/>
                                      </p:to>
                                    </p:set>
                                    <p:animEffect transition="in" filter="fade">
                                      <p:cBhvr>
                                        <p:cTn id="40" dur="2000"/>
                                        <p:tgtEl>
                                          <p:spTgt spid="16">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xEl>
                                              <p:pRg st="12" end="12"/>
                                            </p:txEl>
                                          </p:spTgt>
                                        </p:tgtEl>
                                        <p:attrNameLst>
                                          <p:attrName>style.visibility</p:attrName>
                                        </p:attrNameLst>
                                      </p:cBhvr>
                                      <p:to>
                                        <p:strVal val="visible"/>
                                      </p:to>
                                    </p:set>
                                    <p:animEffect transition="in" filter="fade">
                                      <p:cBhvr>
                                        <p:cTn id="43" dur="2000"/>
                                        <p:tgtEl>
                                          <p:spTgt spid="16">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fade">
                                      <p:cBhvr>
                                        <p:cTn id="46" dur="20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bg/>
                                          </p:spTgt>
                                        </p:tgtEl>
                                        <p:attrNameLst>
                                          <p:attrName>style.visibility</p:attrName>
                                        </p:attrNameLst>
                                      </p:cBhvr>
                                      <p:to>
                                        <p:strVal val="visible"/>
                                      </p:to>
                                    </p:set>
                                    <p:animEffect transition="in" filter="fade">
                                      <p:cBhvr>
                                        <p:cTn id="51" dur="2000"/>
                                        <p:tgtEl>
                                          <p:spTgt spid="18">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fade">
                                      <p:cBhvr>
                                        <p:cTn id="54" dur="2000"/>
                                        <p:tgtEl>
                                          <p:spTgt spid="18">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xEl>
                                              <p:pRg st="1" end="1"/>
                                            </p:txEl>
                                          </p:spTgt>
                                        </p:tgtEl>
                                        <p:attrNameLst>
                                          <p:attrName>style.visibility</p:attrName>
                                        </p:attrNameLst>
                                      </p:cBhvr>
                                      <p:to>
                                        <p:strVal val="visible"/>
                                      </p:to>
                                    </p:set>
                                    <p:animEffect transition="in" filter="fade">
                                      <p:cBhvr>
                                        <p:cTn id="57" dur="2000"/>
                                        <p:tgtEl>
                                          <p:spTgt spid="18">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xEl>
                                              <p:pRg st="2" end="2"/>
                                            </p:txEl>
                                          </p:spTgt>
                                        </p:tgtEl>
                                        <p:attrNameLst>
                                          <p:attrName>style.visibility</p:attrName>
                                        </p:attrNameLst>
                                      </p:cBhvr>
                                      <p:to>
                                        <p:strVal val="visible"/>
                                      </p:to>
                                    </p:set>
                                    <p:animEffect transition="in" filter="fade">
                                      <p:cBhvr>
                                        <p:cTn id="60" dur="2000"/>
                                        <p:tgtEl>
                                          <p:spTgt spid="18">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animEffect transition="in" filter="fade">
                                      <p:cBhvr>
                                        <p:cTn id="63" dur="2000"/>
                                        <p:tgtEl>
                                          <p:spTgt spid="18">
                                            <p:txEl>
                                              <p:pRg st="3" end="3"/>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xEl>
                                              <p:pRg st="4" end="4"/>
                                            </p:txEl>
                                          </p:spTgt>
                                        </p:tgtEl>
                                        <p:attrNameLst>
                                          <p:attrName>style.visibility</p:attrName>
                                        </p:attrNameLst>
                                      </p:cBhvr>
                                      <p:to>
                                        <p:strVal val="visible"/>
                                      </p:to>
                                    </p:set>
                                    <p:animEffect transition="in" filter="fade">
                                      <p:cBhvr>
                                        <p:cTn id="66" dur="2000"/>
                                        <p:tgtEl>
                                          <p:spTgt spid="18">
                                            <p:txEl>
                                              <p:pRg st="4" end="4"/>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xEl>
                                              <p:pRg st="5" end="5"/>
                                            </p:txEl>
                                          </p:spTgt>
                                        </p:tgtEl>
                                        <p:attrNameLst>
                                          <p:attrName>style.visibility</p:attrName>
                                        </p:attrNameLst>
                                      </p:cBhvr>
                                      <p:to>
                                        <p:strVal val="visible"/>
                                      </p:to>
                                    </p:set>
                                    <p:animEffect transition="in" filter="fade">
                                      <p:cBhvr>
                                        <p:cTn id="69" dur="2000"/>
                                        <p:tgtEl>
                                          <p:spTgt spid="18">
                                            <p:txEl>
                                              <p:pRg st="5" end="5"/>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
                                            <p:txEl>
                                              <p:pRg st="6" end="6"/>
                                            </p:txEl>
                                          </p:spTgt>
                                        </p:tgtEl>
                                        <p:attrNameLst>
                                          <p:attrName>style.visibility</p:attrName>
                                        </p:attrNameLst>
                                      </p:cBhvr>
                                      <p:to>
                                        <p:strVal val="visible"/>
                                      </p:to>
                                    </p:set>
                                    <p:animEffect transition="in" filter="fade">
                                      <p:cBhvr>
                                        <p:cTn id="72" dur="2000"/>
                                        <p:tgtEl>
                                          <p:spTgt spid="18">
                                            <p:txEl>
                                              <p:pRg st="6" end="6"/>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xEl>
                                              <p:pRg st="7" end="7"/>
                                            </p:txEl>
                                          </p:spTgt>
                                        </p:tgtEl>
                                        <p:attrNameLst>
                                          <p:attrName>style.visibility</p:attrName>
                                        </p:attrNameLst>
                                      </p:cBhvr>
                                      <p:to>
                                        <p:strVal val="visible"/>
                                      </p:to>
                                    </p:set>
                                    <p:animEffect transition="in" filter="fade">
                                      <p:cBhvr>
                                        <p:cTn id="75" dur="2000"/>
                                        <p:tgtEl>
                                          <p:spTgt spid="18">
                                            <p:txEl>
                                              <p:pRg st="7" end="7"/>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
                                            <p:txEl>
                                              <p:pRg st="8" end="8"/>
                                            </p:txEl>
                                          </p:spTgt>
                                        </p:tgtEl>
                                        <p:attrNameLst>
                                          <p:attrName>style.visibility</p:attrName>
                                        </p:attrNameLst>
                                      </p:cBhvr>
                                      <p:to>
                                        <p:strVal val="visible"/>
                                      </p:to>
                                    </p:set>
                                    <p:animEffect transition="in" filter="fade">
                                      <p:cBhvr>
                                        <p:cTn id="78" dur="2000"/>
                                        <p:tgtEl>
                                          <p:spTgt spid="18">
                                            <p:txEl>
                                              <p:pRg st="8" end="8"/>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
                                            <p:txEl>
                                              <p:pRg st="0" end="0"/>
                                            </p:txEl>
                                          </p:spTgt>
                                        </p:tgtEl>
                                        <p:attrNameLst>
                                          <p:attrName>style.visibility</p:attrName>
                                        </p:attrNameLst>
                                      </p:cBhvr>
                                      <p:to>
                                        <p:strVal val="visible"/>
                                      </p:to>
                                    </p:set>
                                    <p:animEffect transition="in" filter="fade">
                                      <p:cBhvr>
                                        <p:cTn id="81"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17" grpId="0" build="allAtOnce"/>
      <p:bldP spid="18" grpId="0" build="allAtOnce" animBg="1"/>
      <p:bldP spid="1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可预测性能和并发性控制</a:t>
            </a:r>
            <a:endParaRPr lang="en-US" dirty="0"/>
          </a:p>
        </p:txBody>
      </p:sp>
      <p:sp>
        <p:nvSpPr>
          <p:cNvPr id="8" name="Rectangle 5"/>
          <p:cNvSpPr txBox="1">
            <a:spLocks noChangeArrowheads="1"/>
          </p:cNvSpPr>
          <p:nvPr/>
        </p:nvSpPr>
        <p:spPr>
          <a:xfrm>
            <a:off x="381000" y="1655763"/>
            <a:ext cx="8410575" cy="3221037"/>
          </a:xfrm>
          <a:prstGeom prst="rect">
            <a:avLst/>
          </a:prstGeom>
        </p:spPr>
        <p:txBody>
          <a:bodyPr/>
          <a:lstStyle/>
          <a:p>
            <a:pPr marL="342900" lvl="0" indent="-342900">
              <a:spcBef>
                <a:spcPct val="20000"/>
              </a:spcBef>
              <a:buFont typeface="Arial" pitchFamily="34" charset="0"/>
              <a:buChar char="•"/>
              <a:defRPr/>
            </a:pPr>
            <a:r>
              <a:rPr lang="zh-CN" altLang="en-US" sz="3200" dirty="0" smtClean="0"/>
              <a:t>运用新的表层开关来控制</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Lock Escalation</a:t>
            </a:r>
          </a:p>
          <a:p>
            <a:pPr marL="800100" lvl="1" indent="-342900">
              <a:spcBef>
                <a:spcPct val="20000"/>
              </a:spcBef>
              <a:buFont typeface="Arial" pitchFamily="34" charset="0"/>
              <a:buChar char="•"/>
              <a:defRPr/>
            </a:pPr>
            <a:r>
              <a:rPr lang="en-US" sz="3200" dirty="0" smtClean="0"/>
              <a:t>ALTER TABLE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zh-CN" altLang="en-US" sz="3200" dirty="0" smtClean="0"/>
              <a:t>新的查询</a:t>
            </a:r>
            <a:r>
              <a:rPr lang="en-US" altLang="zh-CN" sz="3200" dirty="0" smtClean="0"/>
              <a:t>plan</a:t>
            </a:r>
            <a:r>
              <a:rPr lang="zh-CN" altLang="en-US" sz="3200" dirty="0" smtClean="0"/>
              <a:t>指南 </a:t>
            </a:r>
            <a:r>
              <a:rPr lang="en-US" altLang="zh-CN" sz="3200" dirty="0" smtClean="0"/>
              <a:t>-</a:t>
            </a:r>
            <a:r>
              <a:rPr lang="zh-CN" altLang="en-US" sz="3200" dirty="0" smtClean="0"/>
              <a:t> </a:t>
            </a:r>
            <a:r>
              <a:rPr lang="en-US" sz="3200" dirty="0" smtClean="0"/>
              <a:t>Plan Freezing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mit\AppData\Local\Microsoft\Windows\Temporary Internet Files\Content.IE5\NVQ4Z236\MPj03997200000[1].jpg"/>
          <p:cNvPicPr>
            <a:picLocks noChangeAspect="1" noChangeArrowheads="1"/>
          </p:cNvPicPr>
          <p:nvPr/>
        </p:nvPicPr>
        <p:blipFill>
          <a:blip r:embed="rId3" cstate="print"/>
          <a:srcRect/>
          <a:stretch>
            <a:fillRect/>
          </a:stretch>
        </p:blipFill>
        <p:spPr bwMode="auto">
          <a:xfrm>
            <a:off x="0" y="724500"/>
            <a:ext cx="3833446" cy="5756002"/>
          </a:xfrm>
          <a:prstGeom prst="rect">
            <a:avLst/>
          </a:prstGeom>
          <a:noFill/>
        </p:spPr>
      </p:pic>
      <p:pic>
        <p:nvPicPr>
          <p:cNvPr id="18438" name="Picture 6" descr="C:\Users\Amit\AppData\Local\Microsoft\Windows\Temporary Internet Files\Content.IE5\WOS7IZX7\MPj04004670000[1].jpg"/>
          <p:cNvPicPr>
            <a:picLocks noChangeAspect="1" noChangeArrowheads="1"/>
          </p:cNvPicPr>
          <p:nvPr/>
        </p:nvPicPr>
        <p:blipFill>
          <a:blip r:embed="rId4" cstate="print"/>
          <a:srcRect/>
          <a:stretch>
            <a:fillRect/>
          </a:stretch>
        </p:blipFill>
        <p:spPr bwMode="auto">
          <a:xfrm>
            <a:off x="5254856" y="674077"/>
            <a:ext cx="3889144" cy="5832231"/>
          </a:xfrm>
          <a:prstGeom prst="rect">
            <a:avLst/>
          </a:prstGeom>
          <a:noFill/>
        </p:spPr>
      </p:pic>
      <p:sp>
        <p:nvSpPr>
          <p:cNvPr id="9" name="Right Arrow 8"/>
          <p:cNvSpPr/>
          <p:nvPr/>
        </p:nvSpPr>
        <p:spPr>
          <a:xfrm>
            <a:off x="4299446" y="2584938"/>
            <a:ext cx="524608"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03755" y="6390157"/>
            <a:ext cx="2496133" cy="369332"/>
          </a:xfrm>
          <a:prstGeom prst="rect">
            <a:avLst/>
          </a:prstGeom>
          <a:noFill/>
        </p:spPr>
        <p:txBody>
          <a:bodyPr wrap="none" rtlCol="0">
            <a:spAutoFit/>
          </a:bodyPr>
          <a:lstStyle/>
          <a:p>
            <a:r>
              <a:rPr lang="en-US" dirty="0" smtClean="0">
                <a:hlinkClick r:id="rId5"/>
              </a:rPr>
              <a:t>Details of lock escalation</a:t>
            </a:r>
            <a:endParaRPr lang="en-US" dirty="0"/>
          </a:p>
        </p:txBody>
      </p:sp>
      <p:sp>
        <p:nvSpPr>
          <p:cNvPr id="2" name="Title 1"/>
          <p:cNvSpPr>
            <a:spLocks noGrp="1"/>
          </p:cNvSpPr>
          <p:nvPr>
            <p:ph type="title"/>
          </p:nvPr>
        </p:nvSpPr>
        <p:spPr>
          <a:xfrm>
            <a:off x="381000" y="45556"/>
            <a:ext cx="8382000" cy="738664"/>
          </a:xfrm>
        </p:spPr>
        <p:txBody>
          <a:bodyPr/>
          <a:lstStyle/>
          <a:p>
            <a:pPr marL="342900" lvl="0" indent="-342900" defTabSz="914400">
              <a:lnSpc>
                <a:spcPct val="100000"/>
              </a:lnSpc>
              <a:spcBef>
                <a:spcPct val="20000"/>
              </a:spcBef>
              <a:defRPr/>
            </a:pPr>
            <a:r>
              <a:rPr lang="zh-CN" altLang="en-US" dirty="0" smtClean="0"/>
              <a:t>分区层的</a:t>
            </a:r>
            <a:r>
              <a:rPr lang="en-US" dirty="0" smtClean="0"/>
              <a:t>lock escalation</a:t>
            </a:r>
            <a:r>
              <a:rPr lang="zh-CN" altLang="en-US" dirty="0" smtClean="0"/>
              <a:t>控制</a:t>
            </a:r>
            <a:endParaRPr lang="en-US" spc="0" dirty="0">
              <a:ln>
                <a:noFill/>
              </a:ln>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1288"/>
          </a:xfrm>
        </p:spPr>
        <p:txBody>
          <a:bodyPr/>
          <a:lstStyle/>
          <a:p>
            <a:r>
              <a:rPr lang="zh-CN" altLang="en-US" dirty="0" smtClean="0"/>
              <a:t>运用增强的</a:t>
            </a:r>
            <a:r>
              <a:rPr lang="en-US" dirty="0" smtClean="0"/>
              <a:t>Plan Freezing</a:t>
            </a:r>
            <a:r>
              <a:rPr lang="zh-CN" altLang="en-US" dirty="0" smtClean="0"/>
              <a:t>机能</a:t>
            </a:r>
            <a:endParaRPr lang="en-US" dirty="0"/>
          </a:p>
        </p:txBody>
      </p:sp>
      <p:pic>
        <p:nvPicPr>
          <p:cNvPr id="19466" name="Picture 10" descr="C:\Users\Amit\AppData\Local\Microsoft\Windows\Temporary Internet Files\Content.IE5\WOS7IZX7\MCj03189420000[1].wmf"/>
          <p:cNvPicPr>
            <a:picLocks noChangeAspect="1" noChangeArrowheads="1"/>
          </p:cNvPicPr>
          <p:nvPr/>
        </p:nvPicPr>
        <p:blipFill>
          <a:blip r:embed="rId3" cstate="print"/>
          <a:srcRect/>
          <a:stretch>
            <a:fillRect/>
          </a:stretch>
        </p:blipFill>
        <p:spPr bwMode="auto">
          <a:xfrm>
            <a:off x="-214346" y="928670"/>
            <a:ext cx="5029200" cy="5332799"/>
          </a:xfrm>
          <a:prstGeom prst="rect">
            <a:avLst/>
          </a:prstGeom>
          <a:noFill/>
        </p:spPr>
      </p:pic>
      <p:sp>
        <p:nvSpPr>
          <p:cNvPr id="7" name="TextBox 6"/>
          <p:cNvSpPr txBox="1"/>
          <p:nvPr/>
        </p:nvSpPr>
        <p:spPr>
          <a:xfrm>
            <a:off x="538595" y="6368902"/>
            <a:ext cx="2690417" cy="369332"/>
          </a:xfrm>
          <a:prstGeom prst="rect">
            <a:avLst/>
          </a:prstGeom>
          <a:noFill/>
        </p:spPr>
        <p:txBody>
          <a:bodyPr wrap="none" rtlCol="0">
            <a:spAutoFit/>
          </a:bodyPr>
          <a:lstStyle/>
          <a:p>
            <a:r>
              <a:rPr lang="en-US" dirty="0" smtClean="0">
                <a:hlinkClick r:id="rId4"/>
              </a:rPr>
              <a:t>Understanding plan guides</a:t>
            </a:r>
            <a:endParaRPr lang="en-US" dirty="0"/>
          </a:p>
        </p:txBody>
      </p:sp>
      <p:sp>
        <p:nvSpPr>
          <p:cNvPr id="5" name="TextBox 4"/>
          <p:cNvSpPr txBox="1">
            <a:spLocks noChangeArrowheads="1"/>
          </p:cNvSpPr>
          <p:nvPr/>
        </p:nvSpPr>
        <p:spPr bwMode="auto">
          <a:xfrm>
            <a:off x="4929190" y="3000372"/>
            <a:ext cx="4214810" cy="1938992"/>
          </a:xfrm>
          <a:prstGeom prst="rect">
            <a:avLst/>
          </a:prstGeom>
          <a:solidFill>
            <a:schemeClr val="tx1"/>
          </a:solidFill>
          <a:ln>
            <a:solidFill>
              <a:schemeClr val="tx1"/>
            </a:solidFill>
          </a:ln>
        </p:spPr>
        <p:txBody>
          <a:bodyPr wrap="square" rtlCol="0">
            <a:spAutoFit/>
          </a:bodyPr>
          <a:lstStyle/>
          <a:p>
            <a:r>
              <a:rPr lang="en-US" sz="2000" b="1" dirty="0" err="1" smtClean="0">
                <a:solidFill>
                  <a:schemeClr val="accent2"/>
                </a:solidFill>
                <a:latin typeface="Consolas" pitchFamily="49" charset="0"/>
              </a:rPr>
              <a:t>sp_create_plan_guide_from_handle</a:t>
            </a:r>
            <a:r>
              <a:rPr lang="en-US" sz="2000" b="1" dirty="0" smtClean="0">
                <a:solidFill>
                  <a:schemeClr val="accent2"/>
                </a:solidFill>
                <a:latin typeface="Consolas" pitchFamily="49" charset="0"/>
              </a:rPr>
              <a:t> </a:t>
            </a:r>
          </a:p>
          <a:p>
            <a:r>
              <a:rPr lang="en-US" sz="2000" b="1" dirty="0" smtClean="0">
                <a:solidFill>
                  <a:schemeClr val="accent2"/>
                </a:solidFill>
                <a:latin typeface="Consolas" pitchFamily="49" charset="0"/>
              </a:rPr>
              <a:t>@name = </a:t>
            </a:r>
            <a:r>
              <a:rPr lang="en-US" sz="2000" b="1" dirty="0" err="1" smtClean="0">
                <a:solidFill>
                  <a:schemeClr val="accent2"/>
                </a:solidFill>
                <a:latin typeface="Consolas" pitchFamily="49" charset="0"/>
              </a:rPr>
              <a:t>N'MyQueryPlan</a:t>
            </a:r>
            <a:r>
              <a:rPr lang="en-US" sz="2000" b="1" dirty="0" smtClean="0">
                <a:solidFill>
                  <a:schemeClr val="accent2"/>
                </a:solidFill>
                <a:latin typeface="Consolas" pitchFamily="49" charset="0"/>
              </a:rPr>
              <a:t>',</a:t>
            </a:r>
          </a:p>
          <a:p>
            <a:r>
              <a:rPr lang="en-US" sz="2000" b="1" dirty="0" smtClean="0">
                <a:solidFill>
                  <a:schemeClr val="accent2"/>
                </a:solidFill>
                <a:latin typeface="Consolas" pitchFamily="49" charset="0"/>
              </a:rPr>
              <a:t>@</a:t>
            </a:r>
            <a:r>
              <a:rPr lang="en-US" sz="2000" b="1" dirty="0" err="1" smtClean="0">
                <a:solidFill>
                  <a:schemeClr val="accent2"/>
                </a:solidFill>
                <a:latin typeface="Consolas" pitchFamily="49" charset="0"/>
              </a:rPr>
              <a:t>plan_handle</a:t>
            </a:r>
            <a:r>
              <a:rPr lang="en-US" sz="2000" b="1" dirty="0" smtClean="0">
                <a:solidFill>
                  <a:schemeClr val="accent2"/>
                </a:solidFill>
                <a:latin typeface="Consolas" pitchFamily="49" charset="0"/>
              </a:rPr>
              <a:t> = @</a:t>
            </a:r>
            <a:r>
              <a:rPr lang="en-US" sz="2000" b="1" dirty="0" err="1" smtClean="0">
                <a:solidFill>
                  <a:schemeClr val="accent2"/>
                </a:solidFill>
                <a:latin typeface="Consolas" pitchFamily="49" charset="0"/>
              </a:rPr>
              <a:t>plan_handle</a:t>
            </a:r>
            <a:r>
              <a:rPr lang="en-US" sz="2000" b="1" dirty="0" smtClean="0">
                <a:solidFill>
                  <a:schemeClr val="accent2"/>
                </a:solidFill>
                <a:latin typeface="Consolas" pitchFamily="49" charset="0"/>
              </a:rPr>
              <a:t>,</a:t>
            </a:r>
          </a:p>
          <a:p>
            <a:r>
              <a:rPr lang="en-US" sz="2000" b="1" dirty="0" smtClean="0">
                <a:solidFill>
                  <a:schemeClr val="accent2"/>
                </a:solidFill>
                <a:latin typeface="Consolas" pitchFamily="49" charset="0"/>
              </a:rPr>
              <a:t>@</a:t>
            </a:r>
            <a:r>
              <a:rPr lang="en-US" sz="2000" b="1" dirty="0" err="1" smtClean="0">
                <a:solidFill>
                  <a:schemeClr val="accent2"/>
                </a:solidFill>
                <a:latin typeface="Consolas" pitchFamily="49" charset="0"/>
              </a:rPr>
              <a:t>statement_start_offset</a:t>
            </a:r>
            <a:r>
              <a:rPr lang="en-US" sz="2000" b="1" dirty="0" smtClean="0">
                <a:solidFill>
                  <a:schemeClr val="accent2"/>
                </a:solidFill>
                <a:latin typeface="Consolas" pitchFamily="49" charset="0"/>
              </a:rPr>
              <a:t> = @offset;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运用增强的</a:t>
            </a:r>
            <a:r>
              <a:rPr lang="en-US" dirty="0" smtClean="0"/>
              <a:t>Plan Freezing</a:t>
            </a:r>
            <a:r>
              <a:rPr lang="zh-CN" altLang="en-US" dirty="0" smtClean="0"/>
              <a:t>机能</a:t>
            </a:r>
            <a:endParaRPr lang="en-US" dirty="0"/>
          </a:p>
        </p:txBody>
      </p:sp>
      <p:pic>
        <p:nvPicPr>
          <p:cNvPr id="19466" name="Picture 10" descr="C:\Users\Amit\AppData\Local\Microsoft\Windows\Temporary Internet Files\Content.IE5\WOS7IZX7\MCj03189420000[1].wmf"/>
          <p:cNvPicPr>
            <a:picLocks noChangeAspect="1" noChangeArrowheads="1"/>
          </p:cNvPicPr>
          <p:nvPr/>
        </p:nvPicPr>
        <p:blipFill>
          <a:blip r:embed="rId3" cstate="print"/>
          <a:srcRect/>
          <a:stretch>
            <a:fillRect/>
          </a:stretch>
        </p:blipFill>
        <p:spPr bwMode="auto">
          <a:xfrm>
            <a:off x="4047560" y="840521"/>
            <a:ext cx="5029200" cy="5332799"/>
          </a:xfrm>
          <a:prstGeom prst="rect">
            <a:avLst/>
          </a:prstGeom>
          <a:noFill/>
        </p:spPr>
      </p:pic>
      <p:sp>
        <p:nvSpPr>
          <p:cNvPr id="5" name="TextBox 4"/>
          <p:cNvSpPr txBox="1"/>
          <p:nvPr/>
        </p:nvSpPr>
        <p:spPr>
          <a:xfrm>
            <a:off x="538595" y="6368902"/>
            <a:ext cx="2690417" cy="369332"/>
          </a:xfrm>
          <a:prstGeom prst="rect">
            <a:avLst/>
          </a:prstGeom>
          <a:noFill/>
        </p:spPr>
        <p:txBody>
          <a:bodyPr wrap="none" rtlCol="0">
            <a:spAutoFit/>
          </a:bodyPr>
          <a:lstStyle/>
          <a:p>
            <a:r>
              <a:rPr lang="en-US" dirty="0" smtClean="0">
                <a:hlinkClick r:id="rId4"/>
              </a:rPr>
              <a:t>Understanding plan guides</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优化</a:t>
            </a:r>
            <a:r>
              <a:rPr lang="en-US" dirty="0" smtClean="0"/>
              <a:t> SQL Server 2008 </a:t>
            </a:r>
            <a:r>
              <a:rPr lang="zh-CN" altLang="en-US" dirty="0" smtClean="0"/>
              <a:t>针对</a:t>
            </a:r>
            <a:r>
              <a:rPr lang="en-US" altLang="zh-CN" dirty="0" smtClean="0"/>
              <a:t/>
            </a:r>
            <a:br>
              <a:rPr lang="en-US" altLang="zh-CN" dirty="0" smtClean="0"/>
            </a:br>
            <a:r>
              <a:rPr lang="zh-CN" altLang="en-US" dirty="0" smtClean="0"/>
              <a:t>特别的</a:t>
            </a:r>
            <a:r>
              <a:rPr lang="en-US" dirty="0" smtClean="0"/>
              <a:t> workloads</a:t>
            </a:r>
            <a:endParaRPr lang="en-US" dirty="0"/>
          </a:p>
        </p:txBody>
      </p:sp>
      <p:pic>
        <p:nvPicPr>
          <p:cNvPr id="1026" name="Picture 2" descr="C:\Users\ashukla\AppData\Local\Microsoft\Windows\Temporary Internet Files\Content.IE5\X414YCFA\MPj03993500000[1].jpg"/>
          <p:cNvPicPr>
            <a:picLocks noChangeAspect="1" noChangeArrowheads="1"/>
          </p:cNvPicPr>
          <p:nvPr/>
        </p:nvPicPr>
        <p:blipFill>
          <a:blip r:embed="rId3" cstate="print"/>
          <a:srcRect/>
          <a:stretch>
            <a:fillRect/>
          </a:stretch>
        </p:blipFill>
        <p:spPr bwMode="auto">
          <a:xfrm>
            <a:off x="-31677" y="1547446"/>
            <a:ext cx="5306071" cy="5301753"/>
          </a:xfrm>
          <a:prstGeom prst="rect">
            <a:avLst/>
          </a:prstGeom>
          <a:noFill/>
        </p:spPr>
      </p:pic>
      <p:pic>
        <p:nvPicPr>
          <p:cNvPr id="1032" name="Picture 8" descr="http://www.dansmc.com/microfiche.jpg"/>
          <p:cNvPicPr>
            <a:picLocks noChangeAspect="1" noChangeArrowheads="1"/>
          </p:cNvPicPr>
          <p:nvPr/>
        </p:nvPicPr>
        <p:blipFill>
          <a:blip r:embed="rId4" cstate="print"/>
          <a:srcRect/>
          <a:stretch>
            <a:fillRect/>
          </a:stretch>
        </p:blipFill>
        <p:spPr bwMode="auto">
          <a:xfrm>
            <a:off x="6497932" y="3006969"/>
            <a:ext cx="2646136" cy="2303118"/>
          </a:xfrm>
          <a:prstGeom prst="rect">
            <a:avLst/>
          </a:prstGeom>
          <a:noFill/>
        </p:spPr>
      </p:pic>
      <p:sp>
        <p:nvSpPr>
          <p:cNvPr id="10" name="Right Arrow 9"/>
          <p:cNvSpPr/>
          <p:nvPr/>
        </p:nvSpPr>
        <p:spPr bwMode="auto">
          <a:xfrm>
            <a:off x="5424853" y="3742283"/>
            <a:ext cx="993531" cy="84221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TextBox 6"/>
          <p:cNvSpPr txBox="1">
            <a:spLocks noChangeArrowheads="1"/>
          </p:cNvSpPr>
          <p:nvPr/>
        </p:nvSpPr>
        <p:spPr bwMode="auto">
          <a:xfrm>
            <a:off x="2714612" y="4429132"/>
            <a:ext cx="5500726" cy="2246769"/>
          </a:xfrm>
          <a:prstGeom prst="rect">
            <a:avLst/>
          </a:prstGeom>
          <a:solidFill>
            <a:schemeClr val="tx1"/>
          </a:solidFill>
          <a:ln>
            <a:solidFill>
              <a:schemeClr val="tx1"/>
            </a:solidFill>
          </a:ln>
        </p:spPr>
        <p:txBody>
          <a:bodyPr wrap="square" rtlCol="0">
            <a:spAutoFit/>
          </a:bodyPr>
          <a:lstStyle/>
          <a:p>
            <a:r>
              <a:rPr lang="en-US" sz="2000" b="1" dirty="0" err="1" smtClean="0">
                <a:solidFill>
                  <a:schemeClr val="accent2"/>
                </a:solidFill>
                <a:latin typeface="Consolas" pitchFamily="49" charset="0"/>
              </a:rPr>
              <a:t>sp_configure</a:t>
            </a:r>
            <a:r>
              <a:rPr lang="en-US" sz="2000" b="1" dirty="0" smtClean="0">
                <a:solidFill>
                  <a:schemeClr val="accent2"/>
                </a:solidFill>
                <a:latin typeface="Consolas" pitchFamily="49" charset="0"/>
              </a:rPr>
              <a:t> 'show advanced options', 1;</a:t>
            </a:r>
          </a:p>
          <a:p>
            <a:r>
              <a:rPr lang="en-US" sz="2000" b="1" dirty="0" smtClean="0">
                <a:solidFill>
                  <a:schemeClr val="accent2"/>
                </a:solidFill>
                <a:latin typeface="Consolas" pitchFamily="49" charset="0"/>
              </a:rPr>
              <a:t>RECONFIGURE;</a:t>
            </a:r>
          </a:p>
          <a:p>
            <a:r>
              <a:rPr lang="en-US" sz="2000" b="1" dirty="0" smtClean="0">
                <a:solidFill>
                  <a:schemeClr val="accent2"/>
                </a:solidFill>
                <a:latin typeface="Consolas" pitchFamily="49" charset="0"/>
              </a:rPr>
              <a:t>GO</a:t>
            </a:r>
          </a:p>
          <a:p>
            <a:r>
              <a:rPr lang="en-US" sz="2000" b="1" dirty="0" err="1" smtClean="0">
                <a:solidFill>
                  <a:schemeClr val="accent2"/>
                </a:solidFill>
                <a:latin typeface="Consolas" pitchFamily="49" charset="0"/>
              </a:rPr>
              <a:t>sp_configure</a:t>
            </a:r>
            <a:r>
              <a:rPr lang="en-US" sz="2000" b="1" dirty="0" smtClean="0">
                <a:solidFill>
                  <a:schemeClr val="accent2"/>
                </a:solidFill>
                <a:latin typeface="Consolas" pitchFamily="49" charset="0"/>
              </a:rPr>
              <a:t> 'optimize for ad hoc', 1;</a:t>
            </a:r>
          </a:p>
          <a:p>
            <a:r>
              <a:rPr lang="en-US" sz="2000" b="1" dirty="0" smtClean="0">
                <a:solidFill>
                  <a:schemeClr val="accent2"/>
                </a:solidFill>
                <a:latin typeface="Consolas" pitchFamily="49" charset="0"/>
              </a:rPr>
              <a:t>RECONFIGURE;</a:t>
            </a:r>
          </a:p>
          <a:p>
            <a:r>
              <a:rPr lang="en-US" sz="2000" b="1" dirty="0" smtClean="0">
                <a:solidFill>
                  <a:schemeClr val="accent2"/>
                </a:solidFill>
                <a:latin typeface="Consolas" pitchFamily="49" charset="0"/>
              </a:rPr>
              <a:t>GO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l"/>
            <a:r>
              <a:rPr lang="zh-CN" altLang="en-US" dirty="0" smtClean="0"/>
              <a:t>运用</a:t>
            </a:r>
            <a:r>
              <a:rPr lang="en-US" dirty="0" smtClean="0"/>
              <a:t>Sparse Columns </a:t>
            </a:r>
            <a:r>
              <a:rPr lang="zh-CN" altLang="en-US" dirty="0" smtClean="0"/>
              <a:t>来更合理</a:t>
            </a:r>
            <a:r>
              <a:rPr lang="en-US" altLang="zh-CN" dirty="0" smtClean="0"/>
              <a:t/>
            </a:r>
            <a:br>
              <a:rPr lang="en-US" altLang="zh-CN" dirty="0" smtClean="0"/>
            </a:br>
            <a:r>
              <a:rPr lang="zh-CN" altLang="en-US" dirty="0" smtClean="0"/>
              <a:t>有效的利用存储空间</a:t>
            </a:r>
            <a:endParaRPr lang="en-US" dirty="0"/>
          </a:p>
        </p:txBody>
      </p:sp>
      <p:pic>
        <p:nvPicPr>
          <p:cNvPr id="3" name="Picture 13" descr="C:\Users\Amit\AppData\Local\Microsoft\Windows\Temporary Internet Files\Content.IE5\CRRJV6Z6\MPj04306350000[1].jpg"/>
          <p:cNvPicPr>
            <a:picLocks noChangeAspect="1" noChangeArrowheads="1"/>
          </p:cNvPicPr>
          <p:nvPr/>
        </p:nvPicPr>
        <p:blipFill>
          <a:blip r:embed="rId3" cstate="print"/>
          <a:srcRect/>
          <a:stretch>
            <a:fillRect/>
          </a:stretch>
        </p:blipFill>
        <p:spPr bwMode="auto">
          <a:xfrm>
            <a:off x="66663" y="1573830"/>
            <a:ext cx="5284169" cy="5284169"/>
          </a:xfrm>
          <a:prstGeom prst="rect">
            <a:avLst/>
          </a:prstGeom>
          <a:noFill/>
        </p:spPr>
      </p:pic>
      <p:pic>
        <p:nvPicPr>
          <p:cNvPr id="4" name="Picture 4"/>
          <p:cNvPicPr>
            <a:picLocks noChangeAspect="1" noChangeArrowheads="1"/>
          </p:cNvPicPr>
          <p:nvPr/>
        </p:nvPicPr>
        <p:blipFill>
          <a:blip r:embed="rId4" cstate="print"/>
          <a:srcRect/>
          <a:stretch>
            <a:fillRect/>
          </a:stretch>
        </p:blipFill>
        <p:spPr bwMode="auto">
          <a:xfrm>
            <a:off x="7442661" y="3348055"/>
            <a:ext cx="1194468" cy="1338245"/>
          </a:xfrm>
          <a:prstGeom prst="rect">
            <a:avLst/>
          </a:prstGeom>
          <a:noFill/>
          <a:ln w="9525">
            <a:noFill/>
            <a:miter lim="800000"/>
            <a:headEnd/>
            <a:tailEnd/>
          </a:ln>
          <a:effectLst/>
        </p:spPr>
      </p:pic>
      <p:sp>
        <p:nvSpPr>
          <p:cNvPr id="5" name="Right Arrow 4"/>
          <p:cNvSpPr/>
          <p:nvPr/>
        </p:nvSpPr>
        <p:spPr bwMode="auto">
          <a:xfrm>
            <a:off x="5741345" y="3476844"/>
            <a:ext cx="1512277" cy="1190846"/>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Optimize NULLs</a:t>
            </a:r>
          </a:p>
        </p:txBody>
      </p:sp>
      <p:sp>
        <p:nvSpPr>
          <p:cNvPr id="6" name="Rectangle 5"/>
          <p:cNvSpPr/>
          <p:nvPr/>
        </p:nvSpPr>
        <p:spPr>
          <a:xfrm>
            <a:off x="7590663" y="6415731"/>
            <a:ext cx="1410066" cy="369332"/>
          </a:xfrm>
          <a:prstGeom prst="rect">
            <a:avLst/>
          </a:prstGeom>
        </p:spPr>
        <p:txBody>
          <a:bodyPr wrap="none">
            <a:spAutoFit/>
          </a:bodyPr>
          <a:lstStyle/>
          <a:p>
            <a:r>
              <a:rPr lang="en-US" dirty="0" smtClean="0">
                <a:hlinkClick r:id="rId5"/>
              </a:rPr>
              <a:t>White paper</a:t>
            </a:r>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pPr algn="l"/>
            <a:r>
              <a:rPr lang="zh-CN" altLang="en-US" sz="4400" dirty="0" smtClean="0"/>
              <a:t>运用</a:t>
            </a:r>
            <a:r>
              <a:rPr lang="en-US" sz="4400" dirty="0" smtClean="0"/>
              <a:t>Filtered Indexes </a:t>
            </a:r>
            <a:r>
              <a:rPr lang="zh-CN" altLang="en-US" sz="4400" dirty="0" smtClean="0"/>
              <a:t>来提高查询效率和灵活性</a:t>
            </a:r>
            <a:endParaRPr lang="en-US" sz="4400" dirty="0"/>
          </a:p>
        </p:txBody>
      </p:sp>
      <p:sp>
        <p:nvSpPr>
          <p:cNvPr id="6" name="Rectangle 5"/>
          <p:cNvSpPr/>
          <p:nvPr/>
        </p:nvSpPr>
        <p:spPr>
          <a:xfrm>
            <a:off x="961263" y="6386497"/>
            <a:ext cx="1410066" cy="369332"/>
          </a:xfrm>
          <a:prstGeom prst="rect">
            <a:avLst/>
          </a:prstGeom>
        </p:spPr>
        <p:txBody>
          <a:bodyPr wrap="none">
            <a:spAutoFit/>
          </a:bodyPr>
          <a:lstStyle/>
          <a:p>
            <a:r>
              <a:rPr lang="en-US" dirty="0" smtClean="0">
                <a:hlinkClick r:id="rId3"/>
              </a:rPr>
              <a:t>White paper</a:t>
            </a:r>
            <a:r>
              <a:rPr lang="en-US" dirty="0" smtClean="0"/>
              <a:t> </a:t>
            </a:r>
            <a:endParaRPr lang="en-US" dirty="0"/>
          </a:p>
        </p:txBody>
      </p:sp>
      <p:pic>
        <p:nvPicPr>
          <p:cNvPr id="5123" name="Picture 3"/>
          <p:cNvPicPr>
            <a:picLocks noChangeAspect="1" noChangeArrowheads="1"/>
          </p:cNvPicPr>
          <p:nvPr/>
        </p:nvPicPr>
        <p:blipFill>
          <a:blip r:embed="rId4" cstate="print"/>
          <a:srcRect/>
          <a:stretch>
            <a:fillRect/>
          </a:stretch>
        </p:blipFill>
        <p:spPr bwMode="auto">
          <a:xfrm>
            <a:off x="54993" y="1828802"/>
            <a:ext cx="3475756" cy="4114797"/>
          </a:xfrm>
          <a:prstGeom prst="rect">
            <a:avLst/>
          </a:prstGeom>
          <a:noFill/>
          <a:ln w="9525">
            <a:noFill/>
            <a:miter lim="800000"/>
            <a:headEnd/>
            <a:tailEnd/>
          </a:ln>
          <a:effectLst/>
        </p:spPr>
      </p:pic>
      <p:grpSp>
        <p:nvGrpSpPr>
          <p:cNvPr id="3" name="Group 39"/>
          <p:cNvGrpSpPr/>
          <p:nvPr/>
        </p:nvGrpSpPr>
        <p:grpSpPr>
          <a:xfrm>
            <a:off x="5562891" y="2720183"/>
            <a:ext cx="3537722" cy="849529"/>
            <a:chOff x="5412658" y="3402310"/>
            <a:chExt cx="3537722" cy="849529"/>
          </a:xfrm>
        </p:grpSpPr>
        <p:pic>
          <p:nvPicPr>
            <p:cNvPr id="5141" name="Picture 21"/>
            <p:cNvPicPr>
              <a:picLocks noChangeAspect="1" noChangeArrowheads="1"/>
            </p:cNvPicPr>
            <p:nvPr/>
          </p:nvPicPr>
          <p:blipFill>
            <a:blip r:embed="rId5" cstate="print"/>
            <a:srcRect/>
            <a:stretch>
              <a:fillRect/>
            </a:stretch>
          </p:blipFill>
          <p:spPr bwMode="auto">
            <a:xfrm>
              <a:off x="5412658" y="3402310"/>
              <a:ext cx="3537722" cy="130833"/>
            </a:xfrm>
            <a:prstGeom prst="rect">
              <a:avLst/>
            </a:prstGeom>
            <a:noFill/>
            <a:ln w="9525">
              <a:noFill/>
              <a:miter lim="800000"/>
              <a:headEnd/>
              <a:tailEnd/>
            </a:ln>
            <a:effectLst/>
          </p:spPr>
        </p:pic>
        <p:pic>
          <p:nvPicPr>
            <p:cNvPr id="5148" name="Picture 28"/>
            <p:cNvPicPr>
              <a:picLocks noChangeAspect="1" noChangeArrowheads="1"/>
            </p:cNvPicPr>
            <p:nvPr/>
          </p:nvPicPr>
          <p:blipFill>
            <a:blip r:embed="rId6" cstate="print"/>
            <a:srcRect/>
            <a:stretch>
              <a:fillRect/>
            </a:stretch>
          </p:blipFill>
          <p:spPr bwMode="auto">
            <a:xfrm>
              <a:off x="5412658" y="3859340"/>
              <a:ext cx="3537722" cy="392499"/>
            </a:xfrm>
            <a:prstGeom prst="rect">
              <a:avLst/>
            </a:prstGeom>
            <a:noFill/>
            <a:ln w="9525">
              <a:noFill/>
              <a:miter lim="800000"/>
              <a:headEnd/>
              <a:tailEnd/>
            </a:ln>
            <a:effectLst/>
          </p:spPr>
        </p:pic>
        <p:pic>
          <p:nvPicPr>
            <p:cNvPr id="39" name="Picture 23"/>
            <p:cNvPicPr>
              <a:picLocks noChangeAspect="1" noChangeArrowheads="1"/>
            </p:cNvPicPr>
            <p:nvPr/>
          </p:nvPicPr>
          <p:blipFill>
            <a:blip r:embed="rId7" cstate="print"/>
            <a:srcRect/>
            <a:stretch>
              <a:fillRect/>
            </a:stretch>
          </p:blipFill>
          <p:spPr bwMode="auto">
            <a:xfrm>
              <a:off x="5413429" y="3548192"/>
              <a:ext cx="3535310" cy="295896"/>
            </a:xfrm>
            <a:prstGeom prst="rect">
              <a:avLst/>
            </a:prstGeom>
            <a:noFill/>
            <a:ln w="9525">
              <a:noFill/>
              <a:miter lim="800000"/>
              <a:headEnd/>
              <a:tailEnd/>
            </a:ln>
            <a:effectLst/>
          </p:spPr>
        </p:pic>
      </p:grpSp>
      <p:sp>
        <p:nvSpPr>
          <p:cNvPr id="63" name="Rounded Rectangle 62"/>
          <p:cNvSpPr/>
          <p:nvPr/>
        </p:nvSpPr>
        <p:spPr bwMode="auto">
          <a:xfrm>
            <a:off x="5394" y="4055806"/>
            <a:ext cx="3546987" cy="324465"/>
          </a:xfrm>
          <a:prstGeom prst="roundRect">
            <a:avLst/>
          </a:prstGeom>
          <a:solidFill>
            <a:schemeClr val="accent5">
              <a:lumMod val="40000"/>
              <a:lumOff val="60000"/>
              <a:alpha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4" name="Rounded Rectangle 63"/>
          <p:cNvSpPr/>
          <p:nvPr/>
        </p:nvSpPr>
        <p:spPr bwMode="auto">
          <a:xfrm>
            <a:off x="17685" y="5225845"/>
            <a:ext cx="3546987" cy="481781"/>
          </a:xfrm>
          <a:prstGeom prst="roundRect">
            <a:avLst/>
          </a:prstGeom>
          <a:solidFill>
            <a:schemeClr val="accent5">
              <a:lumMod val="40000"/>
              <a:lumOff val="60000"/>
              <a:alpha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18" name="Straight Arrow Connector 117"/>
          <p:cNvCxnSpPr/>
          <p:nvPr/>
        </p:nvCxnSpPr>
        <p:spPr>
          <a:xfrm rot="16200000" flipH="1">
            <a:off x="7003076" y="3697169"/>
            <a:ext cx="395653" cy="1758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9" name="Right Arrow 118"/>
          <p:cNvSpPr/>
          <p:nvPr/>
        </p:nvSpPr>
        <p:spPr bwMode="auto">
          <a:xfrm>
            <a:off x="3633497" y="2050026"/>
            <a:ext cx="626807" cy="40558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5163" name="Picture 43" descr="C:\Users\Amit\AppData\Local\Microsoft\Windows\Temporary Internet Files\Content.IE5\8IT8AUR1\MPj03417240000[1].jpg"/>
          <p:cNvPicPr>
            <a:picLocks noChangeAspect="1" noChangeArrowheads="1"/>
          </p:cNvPicPr>
          <p:nvPr/>
        </p:nvPicPr>
        <p:blipFill>
          <a:blip r:embed="rId8" cstate="print"/>
          <a:srcRect/>
          <a:stretch>
            <a:fillRect/>
          </a:stretch>
        </p:blipFill>
        <p:spPr bwMode="auto">
          <a:xfrm>
            <a:off x="4377830" y="1608036"/>
            <a:ext cx="1106590" cy="1550842"/>
          </a:xfrm>
          <a:prstGeom prst="rect">
            <a:avLst/>
          </a:prstGeom>
          <a:noFill/>
        </p:spPr>
      </p:pic>
      <p:cxnSp>
        <p:nvCxnSpPr>
          <p:cNvPr id="125" name="Straight Arrow Connector 124"/>
          <p:cNvCxnSpPr/>
          <p:nvPr/>
        </p:nvCxnSpPr>
        <p:spPr>
          <a:xfrm rot="5400000">
            <a:off x="3331156" y="3200400"/>
            <a:ext cx="1224116" cy="69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3010379" y="3823520"/>
            <a:ext cx="2094271" cy="907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9" name="Bent-Up Arrow 128"/>
          <p:cNvSpPr/>
          <p:nvPr/>
        </p:nvSpPr>
        <p:spPr bwMode="auto">
          <a:xfrm flipV="1">
            <a:off x="5683525" y="2116390"/>
            <a:ext cx="1644444" cy="591641"/>
          </a:xfrm>
          <a:prstGeom prst="ben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5164" name="Picture 44" descr="C:\Users\Amit\AppData\Local\Microsoft\Windows\Temporary Internet Files\Content.IE5\LIZ03T26\MPj04075000000[1].jpg"/>
          <p:cNvPicPr>
            <a:picLocks noChangeAspect="1" noChangeArrowheads="1"/>
          </p:cNvPicPr>
          <p:nvPr/>
        </p:nvPicPr>
        <p:blipFill>
          <a:blip r:embed="rId9" cstate="print"/>
          <a:srcRect/>
          <a:stretch>
            <a:fillRect/>
          </a:stretch>
        </p:blipFill>
        <p:spPr bwMode="auto">
          <a:xfrm>
            <a:off x="5735423" y="3921370"/>
            <a:ext cx="2970500" cy="293609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20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5163"/>
                                        </p:tgtEl>
                                        <p:attrNameLst>
                                          <p:attrName>style.visibility</p:attrName>
                                        </p:attrNameLst>
                                      </p:cBhvr>
                                      <p:to>
                                        <p:strVal val="visible"/>
                                      </p:to>
                                    </p:set>
                                    <p:animEffect transition="in" filter="fade">
                                      <p:cBhvr>
                                        <p:cTn id="10" dur="2000"/>
                                        <p:tgtEl>
                                          <p:spTgt spid="51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2000"/>
                                        <p:tgtEl>
                                          <p:spTgt spid="64"/>
                                        </p:tgtEl>
                                      </p:cBhvr>
                                    </p:animEffect>
                                  </p:childTnLst>
                                </p:cTn>
                              </p:par>
                              <p:par>
                                <p:cTn id="19" presetID="10" presetClass="entr" presetSubtype="0" fill="hold" nodeType="with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fade">
                                      <p:cBhvr>
                                        <p:cTn id="21" dur="2000"/>
                                        <p:tgtEl>
                                          <p:spTgt spid="125"/>
                                        </p:tgtEl>
                                      </p:cBhvr>
                                    </p:animEffect>
                                  </p:childTnLst>
                                </p:cTn>
                              </p:par>
                              <p:par>
                                <p:cTn id="22" presetID="10"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fade">
                                      <p:cBhvr>
                                        <p:cTn id="24" dur="2000"/>
                                        <p:tgtEl>
                                          <p:spTgt spid="1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fade">
                                      <p:cBhvr>
                                        <p:cTn id="29" dur="2000"/>
                                        <p:tgtEl>
                                          <p:spTgt spid="129"/>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2000"/>
                                        <p:tgtEl>
                                          <p:spTgt spid="118"/>
                                        </p:tgtEl>
                                      </p:cBhvr>
                                    </p:animEffect>
                                  </p:childTnLst>
                                </p:cTn>
                              </p:par>
                              <p:par>
                                <p:cTn id="38" presetID="10" presetClass="entr" presetSubtype="0" fill="hold" nodeType="withEffect">
                                  <p:stCondLst>
                                    <p:cond delay="0"/>
                                  </p:stCondLst>
                                  <p:childTnLst>
                                    <p:set>
                                      <p:cBhvr>
                                        <p:cTn id="39" dur="1" fill="hold">
                                          <p:stCondLst>
                                            <p:cond delay="0"/>
                                          </p:stCondLst>
                                        </p:cTn>
                                        <p:tgtEl>
                                          <p:spTgt spid="5164"/>
                                        </p:tgtEl>
                                        <p:attrNameLst>
                                          <p:attrName>style.visibility</p:attrName>
                                        </p:attrNameLst>
                                      </p:cBhvr>
                                      <p:to>
                                        <p:strVal val="visible"/>
                                      </p:to>
                                    </p:set>
                                    <p:animEffect transition="in" filter="fade">
                                      <p:cBhvr>
                                        <p:cTn id="40" dur="2000"/>
                                        <p:tgtEl>
                                          <p:spTgt spid="5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119" grpId="0" animBg="1"/>
      <p:bldP spid="1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l"/>
            <a:r>
              <a:rPr lang="zh-CN" altLang="en-US" dirty="0" smtClean="0"/>
              <a:t>运用</a:t>
            </a:r>
            <a:r>
              <a:rPr dirty="0" smtClean="0"/>
              <a:t>TVP </a:t>
            </a:r>
            <a:r>
              <a:rPr lang="zh-CN" altLang="en-US" dirty="0" smtClean="0"/>
              <a:t>来有效的实施的大批量数据的传输</a:t>
            </a:r>
            <a:endParaRPr lang="en-US" dirty="0"/>
          </a:p>
        </p:txBody>
      </p:sp>
      <p:sp>
        <p:nvSpPr>
          <p:cNvPr id="6" name="Rectangle 5"/>
          <p:cNvSpPr/>
          <p:nvPr/>
        </p:nvSpPr>
        <p:spPr>
          <a:xfrm>
            <a:off x="257903" y="6375173"/>
            <a:ext cx="1410066" cy="369332"/>
          </a:xfrm>
          <a:prstGeom prst="rect">
            <a:avLst/>
          </a:prstGeom>
        </p:spPr>
        <p:txBody>
          <a:bodyPr wrap="none">
            <a:spAutoFit/>
          </a:bodyPr>
          <a:lstStyle/>
          <a:p>
            <a:r>
              <a:rPr lang="en-US" dirty="0" smtClean="0">
                <a:hlinkClick r:id="rId3"/>
              </a:rPr>
              <a:t>White paper</a:t>
            </a:r>
            <a:r>
              <a:rPr lang="en-US" dirty="0" smtClean="0"/>
              <a:t> </a:t>
            </a:r>
            <a:endParaRPr lang="en-US" dirty="0"/>
          </a:p>
        </p:txBody>
      </p:sp>
      <p:pic>
        <p:nvPicPr>
          <p:cNvPr id="9" name="Picture 3" descr="\\eventsql\dvd27\Clip_Installer\DVD_ART\Artwork_Imagery\HARDWARE_IMAGERY\Illustration - Misc Hardware\XML Icons\database green.png"/>
          <p:cNvPicPr>
            <a:picLocks noChangeAspect="1" noChangeArrowheads="1"/>
          </p:cNvPicPr>
          <p:nvPr/>
        </p:nvPicPr>
        <p:blipFill>
          <a:blip r:embed="rId4" cstate="print"/>
          <a:srcRect/>
          <a:stretch>
            <a:fillRect/>
          </a:stretch>
        </p:blipFill>
        <p:spPr bwMode="auto">
          <a:xfrm>
            <a:off x="7076331" y="1836489"/>
            <a:ext cx="1038480" cy="1243687"/>
          </a:xfrm>
          <a:prstGeom prst="rect">
            <a:avLst/>
          </a:prstGeom>
          <a:noFill/>
        </p:spPr>
      </p:pic>
      <p:grpSp>
        <p:nvGrpSpPr>
          <p:cNvPr id="3" name="Group 41"/>
          <p:cNvGrpSpPr/>
          <p:nvPr/>
        </p:nvGrpSpPr>
        <p:grpSpPr>
          <a:xfrm>
            <a:off x="2295900" y="2198329"/>
            <a:ext cx="880409" cy="513479"/>
            <a:chOff x="1513400" y="1829057"/>
            <a:chExt cx="880409" cy="513479"/>
          </a:xfrm>
        </p:grpSpPr>
        <p:pic>
          <p:nvPicPr>
            <p:cNvPr id="31" name="Picture 20" descr="C:\Users\Amit\AppData\Local\Microsoft\Windows\Temporary Internet Files\Content.IE5\TS7GKS26\MCj02334750000[1].wmf"/>
            <p:cNvPicPr>
              <a:picLocks noChangeAspect="1" noChangeArrowheads="1"/>
            </p:cNvPicPr>
            <p:nvPr/>
          </p:nvPicPr>
          <p:blipFill>
            <a:blip r:embed="rId5" cstate="print"/>
            <a:srcRect/>
            <a:stretch>
              <a:fillRect/>
            </a:stretch>
          </p:blipFill>
          <p:spPr bwMode="auto">
            <a:xfrm>
              <a:off x="1513400" y="2030106"/>
              <a:ext cx="880409" cy="312430"/>
            </a:xfrm>
            <a:prstGeom prst="rect">
              <a:avLst/>
            </a:prstGeom>
            <a:noFill/>
          </p:spPr>
        </p:pic>
        <p:pic>
          <p:nvPicPr>
            <p:cNvPr id="6158" name="Picture 14" descr="C:\Users\Amit\AppData\Local\Microsoft\Windows\Temporary Internet Files\Content.IE5\TS7GKS26\MCj04397830000[1].png"/>
            <p:cNvPicPr>
              <a:picLocks noChangeAspect="1" noChangeArrowheads="1"/>
            </p:cNvPicPr>
            <p:nvPr/>
          </p:nvPicPr>
          <p:blipFill>
            <a:blip r:embed="rId6" cstate="print"/>
            <a:stretch>
              <a:fillRect/>
            </a:stretch>
          </p:blipFill>
          <p:spPr bwMode="auto">
            <a:xfrm>
              <a:off x="1563431" y="1829057"/>
              <a:ext cx="361079" cy="361079"/>
            </a:xfrm>
            <a:prstGeom prst="rect">
              <a:avLst/>
            </a:prstGeom>
            <a:noFill/>
            <a:ln>
              <a:noFill/>
            </a:ln>
          </p:spPr>
        </p:pic>
      </p:grpSp>
      <p:grpSp>
        <p:nvGrpSpPr>
          <p:cNvPr id="4" name="Group 43"/>
          <p:cNvGrpSpPr/>
          <p:nvPr/>
        </p:nvGrpSpPr>
        <p:grpSpPr>
          <a:xfrm>
            <a:off x="3196231" y="2199516"/>
            <a:ext cx="880409" cy="503596"/>
            <a:chOff x="2668690" y="2463289"/>
            <a:chExt cx="880409" cy="503596"/>
          </a:xfrm>
        </p:grpSpPr>
        <p:pic>
          <p:nvPicPr>
            <p:cNvPr id="32" name="Picture 20" descr="C:\Users\Amit\AppData\Local\Microsoft\Windows\Temporary Internet Files\Content.IE5\TS7GKS26\MCj02334750000[1].wmf"/>
            <p:cNvPicPr>
              <a:picLocks noChangeAspect="1" noChangeArrowheads="1"/>
            </p:cNvPicPr>
            <p:nvPr/>
          </p:nvPicPr>
          <p:blipFill>
            <a:blip r:embed="rId5" cstate="print"/>
            <a:srcRect/>
            <a:stretch>
              <a:fillRect/>
            </a:stretch>
          </p:blipFill>
          <p:spPr bwMode="auto">
            <a:xfrm>
              <a:off x="2668690" y="2654455"/>
              <a:ext cx="880409" cy="312430"/>
            </a:xfrm>
            <a:prstGeom prst="rect">
              <a:avLst/>
            </a:prstGeom>
            <a:noFill/>
          </p:spPr>
        </p:pic>
        <p:pic>
          <p:nvPicPr>
            <p:cNvPr id="6160" name="Picture 16" descr="C:\Users\Amit\AppData\Local\Microsoft\Windows\Temporary Internet Files\Content.IE5\8IT8AUR1\MCj04362960000[1].png"/>
            <p:cNvPicPr>
              <a:picLocks noChangeAspect="1" noChangeArrowheads="1"/>
            </p:cNvPicPr>
            <p:nvPr/>
          </p:nvPicPr>
          <p:blipFill>
            <a:blip r:embed="rId7" cstate="print"/>
            <a:srcRect/>
            <a:stretch>
              <a:fillRect/>
            </a:stretch>
          </p:blipFill>
          <p:spPr bwMode="auto">
            <a:xfrm>
              <a:off x="2713755" y="2463289"/>
              <a:ext cx="361284" cy="361284"/>
            </a:xfrm>
            <a:prstGeom prst="rect">
              <a:avLst/>
            </a:prstGeom>
            <a:noFill/>
          </p:spPr>
        </p:pic>
      </p:grpSp>
      <p:grpSp>
        <p:nvGrpSpPr>
          <p:cNvPr id="5" name="Group 47"/>
          <p:cNvGrpSpPr/>
          <p:nvPr/>
        </p:nvGrpSpPr>
        <p:grpSpPr>
          <a:xfrm>
            <a:off x="495604" y="2173125"/>
            <a:ext cx="886145" cy="539444"/>
            <a:chOff x="293381" y="4969080"/>
            <a:chExt cx="886145" cy="539444"/>
          </a:xfrm>
        </p:grpSpPr>
        <p:pic>
          <p:nvPicPr>
            <p:cNvPr id="33" name="Picture 20" descr="C:\Users\Amit\AppData\Local\Microsoft\Windows\Temporary Internet Files\Content.IE5\TS7GKS26\MCj02334750000[1].wmf"/>
            <p:cNvPicPr>
              <a:picLocks noChangeAspect="1" noChangeArrowheads="1"/>
            </p:cNvPicPr>
            <p:nvPr/>
          </p:nvPicPr>
          <p:blipFill>
            <a:blip r:embed="rId5" cstate="print"/>
            <a:srcRect/>
            <a:stretch>
              <a:fillRect/>
            </a:stretch>
          </p:blipFill>
          <p:spPr bwMode="auto">
            <a:xfrm>
              <a:off x="299117" y="5196094"/>
              <a:ext cx="880409" cy="312430"/>
            </a:xfrm>
            <a:prstGeom prst="rect">
              <a:avLst/>
            </a:prstGeom>
            <a:noFill/>
          </p:spPr>
        </p:pic>
        <p:pic>
          <p:nvPicPr>
            <p:cNvPr id="6161" name="Picture 17" descr="C:\Users\Amit\AppData\Local\Microsoft\Windows\Temporary Internet Files\Content.IE5\BOVMY9D4\MCj04363440000[1].png"/>
            <p:cNvPicPr>
              <a:picLocks noChangeAspect="1" noChangeArrowheads="1"/>
            </p:cNvPicPr>
            <p:nvPr/>
          </p:nvPicPr>
          <p:blipFill>
            <a:blip r:embed="rId8" cstate="print"/>
            <a:srcRect/>
            <a:stretch>
              <a:fillRect/>
            </a:stretch>
          </p:blipFill>
          <p:spPr bwMode="auto">
            <a:xfrm>
              <a:off x="293381" y="4969080"/>
              <a:ext cx="436664" cy="436664"/>
            </a:xfrm>
            <a:prstGeom prst="rect">
              <a:avLst/>
            </a:prstGeom>
            <a:noFill/>
          </p:spPr>
        </p:pic>
      </p:grpSp>
      <p:grpSp>
        <p:nvGrpSpPr>
          <p:cNvPr id="7" name="Group 45"/>
          <p:cNvGrpSpPr/>
          <p:nvPr/>
        </p:nvGrpSpPr>
        <p:grpSpPr>
          <a:xfrm>
            <a:off x="4094370" y="2180718"/>
            <a:ext cx="880409" cy="527974"/>
            <a:chOff x="2722764" y="4985465"/>
            <a:chExt cx="880409" cy="527974"/>
          </a:xfrm>
        </p:grpSpPr>
        <p:pic>
          <p:nvPicPr>
            <p:cNvPr id="34" name="Picture 20" descr="C:\Users\Amit\AppData\Local\Microsoft\Windows\Temporary Internet Files\Content.IE5\TS7GKS26\MCj02334750000[1].wmf"/>
            <p:cNvPicPr>
              <a:picLocks noChangeAspect="1" noChangeArrowheads="1"/>
            </p:cNvPicPr>
            <p:nvPr/>
          </p:nvPicPr>
          <p:blipFill>
            <a:blip r:embed="rId5" cstate="print"/>
            <a:srcRect/>
            <a:stretch>
              <a:fillRect/>
            </a:stretch>
          </p:blipFill>
          <p:spPr bwMode="auto">
            <a:xfrm>
              <a:off x="2722764" y="5201009"/>
              <a:ext cx="880409" cy="312430"/>
            </a:xfrm>
            <a:prstGeom prst="rect">
              <a:avLst/>
            </a:prstGeom>
            <a:noFill/>
          </p:spPr>
        </p:pic>
        <p:pic>
          <p:nvPicPr>
            <p:cNvPr id="6162" name="Picture 18" descr="C:\Users\Amit\AppData\Local\Microsoft\Windows\Temporary Internet Files\Content.IE5\TS7GKS26\MCj04364030000[1].png"/>
            <p:cNvPicPr>
              <a:picLocks noChangeAspect="1" noChangeArrowheads="1"/>
            </p:cNvPicPr>
            <p:nvPr/>
          </p:nvPicPr>
          <p:blipFill>
            <a:blip r:embed="rId9" cstate="print"/>
            <a:srcRect/>
            <a:stretch>
              <a:fillRect/>
            </a:stretch>
          </p:blipFill>
          <p:spPr bwMode="auto">
            <a:xfrm>
              <a:off x="2736027" y="4985465"/>
              <a:ext cx="405069" cy="405069"/>
            </a:xfrm>
            <a:prstGeom prst="rect">
              <a:avLst/>
            </a:prstGeom>
            <a:noFill/>
          </p:spPr>
        </p:pic>
      </p:grpSp>
      <p:grpSp>
        <p:nvGrpSpPr>
          <p:cNvPr id="8" name="Group 29"/>
          <p:cNvGrpSpPr/>
          <p:nvPr/>
        </p:nvGrpSpPr>
        <p:grpSpPr>
          <a:xfrm>
            <a:off x="1394731" y="2190979"/>
            <a:ext cx="880409" cy="518750"/>
            <a:chOff x="225374" y="2489921"/>
            <a:chExt cx="880409" cy="518750"/>
          </a:xfrm>
        </p:grpSpPr>
        <p:pic>
          <p:nvPicPr>
            <p:cNvPr id="6164" name="Picture 20" descr="C:\Users\Amit\AppData\Local\Microsoft\Windows\Temporary Internet Files\Content.IE5\TS7GKS26\MCj02334750000[1].wmf"/>
            <p:cNvPicPr>
              <a:picLocks noChangeAspect="1" noChangeArrowheads="1"/>
            </p:cNvPicPr>
            <p:nvPr/>
          </p:nvPicPr>
          <p:blipFill>
            <a:blip r:embed="rId5" cstate="print"/>
            <a:srcRect/>
            <a:stretch>
              <a:fillRect/>
            </a:stretch>
          </p:blipFill>
          <p:spPr bwMode="auto">
            <a:xfrm>
              <a:off x="225374" y="2696241"/>
              <a:ext cx="880409" cy="312430"/>
            </a:xfrm>
            <a:prstGeom prst="rect">
              <a:avLst/>
            </a:prstGeom>
            <a:noFill/>
          </p:spPr>
        </p:pic>
        <p:pic>
          <p:nvPicPr>
            <p:cNvPr id="13" name="Picture 2" descr="C:\Users\Amit\AppData\Local\Microsoft\Windows\Temporary Internet Files\Content.IE5\8IT8AUR1\MCj04397710000[1].png"/>
            <p:cNvPicPr>
              <a:picLocks noChangeAspect="1" noChangeArrowheads="1"/>
            </p:cNvPicPr>
            <p:nvPr/>
          </p:nvPicPr>
          <p:blipFill>
            <a:blip r:embed="rId10" cstate="print"/>
            <a:srcRect/>
            <a:stretch>
              <a:fillRect/>
            </a:stretch>
          </p:blipFill>
          <p:spPr bwMode="auto">
            <a:xfrm>
              <a:off x="248450" y="2489921"/>
              <a:ext cx="368505" cy="368505"/>
            </a:xfrm>
            <a:prstGeom prst="rect">
              <a:avLst/>
            </a:prstGeom>
            <a:noFill/>
          </p:spPr>
        </p:pic>
      </p:grpSp>
      <p:grpSp>
        <p:nvGrpSpPr>
          <p:cNvPr id="10" name="Group 39"/>
          <p:cNvGrpSpPr/>
          <p:nvPr/>
        </p:nvGrpSpPr>
        <p:grpSpPr>
          <a:xfrm>
            <a:off x="396312" y="4445903"/>
            <a:ext cx="2792175" cy="982379"/>
            <a:chOff x="5857753" y="2407776"/>
            <a:chExt cx="2792175" cy="982379"/>
          </a:xfrm>
        </p:grpSpPr>
        <p:pic>
          <p:nvPicPr>
            <p:cNvPr id="6150" name="Picture 6" descr="C:\Users\Amit\AppData\Local\Microsoft\Windows\Temporary Internet Files\Content.IE5\TS7GKS26\MCj03183560000[1].wmf"/>
            <p:cNvPicPr>
              <a:picLocks noChangeAspect="1" noChangeArrowheads="1"/>
            </p:cNvPicPr>
            <p:nvPr/>
          </p:nvPicPr>
          <p:blipFill>
            <a:blip r:embed="rId11" cstate="print"/>
            <a:srcRect/>
            <a:stretch>
              <a:fillRect/>
            </a:stretch>
          </p:blipFill>
          <p:spPr bwMode="auto">
            <a:xfrm flipH="1">
              <a:off x="5942217" y="2704390"/>
              <a:ext cx="2707711" cy="685765"/>
            </a:xfrm>
            <a:prstGeom prst="rect">
              <a:avLst/>
            </a:prstGeom>
            <a:noFill/>
          </p:spPr>
        </p:pic>
        <p:pic>
          <p:nvPicPr>
            <p:cNvPr id="35" name="Picture 14" descr="C:\Users\Amit\AppData\Local\Microsoft\Windows\Temporary Internet Files\Content.IE5\TS7GKS26\MCj04397830000[1].png"/>
            <p:cNvPicPr>
              <a:picLocks noChangeAspect="1" noChangeArrowheads="1"/>
            </p:cNvPicPr>
            <p:nvPr/>
          </p:nvPicPr>
          <p:blipFill>
            <a:blip r:embed="rId6" cstate="print"/>
            <a:stretch>
              <a:fillRect/>
            </a:stretch>
          </p:blipFill>
          <p:spPr bwMode="auto">
            <a:xfrm>
              <a:off x="6184592" y="2446031"/>
              <a:ext cx="361079" cy="361079"/>
            </a:xfrm>
            <a:prstGeom prst="rect">
              <a:avLst/>
            </a:prstGeom>
            <a:noFill/>
            <a:ln>
              <a:noFill/>
            </a:ln>
          </p:spPr>
        </p:pic>
        <p:pic>
          <p:nvPicPr>
            <p:cNvPr id="36" name="Picture 16" descr="C:\Users\Amit\AppData\Local\Microsoft\Windows\Temporary Internet Files\Content.IE5\8IT8AUR1\MCj04362960000[1].png"/>
            <p:cNvPicPr>
              <a:picLocks noChangeAspect="1" noChangeArrowheads="1"/>
            </p:cNvPicPr>
            <p:nvPr/>
          </p:nvPicPr>
          <p:blipFill>
            <a:blip r:embed="rId7" cstate="print"/>
            <a:srcRect/>
            <a:stretch>
              <a:fillRect/>
            </a:stretch>
          </p:blipFill>
          <p:spPr bwMode="auto">
            <a:xfrm>
              <a:off x="6523755" y="2468205"/>
              <a:ext cx="361284" cy="361284"/>
            </a:xfrm>
            <a:prstGeom prst="rect">
              <a:avLst/>
            </a:prstGeom>
            <a:noFill/>
          </p:spPr>
        </p:pic>
        <p:pic>
          <p:nvPicPr>
            <p:cNvPr id="37" name="Picture 17" descr="C:\Users\Amit\AppData\Local\Microsoft\Windows\Temporary Internet Files\Content.IE5\BOVMY9D4\MCj04363440000[1].png"/>
            <p:cNvPicPr>
              <a:picLocks noChangeAspect="1" noChangeArrowheads="1"/>
            </p:cNvPicPr>
            <p:nvPr/>
          </p:nvPicPr>
          <p:blipFill>
            <a:blip r:embed="rId8" cstate="print"/>
            <a:srcRect/>
            <a:stretch>
              <a:fillRect/>
            </a:stretch>
          </p:blipFill>
          <p:spPr bwMode="auto">
            <a:xfrm>
              <a:off x="7303782" y="2407776"/>
              <a:ext cx="436664" cy="436664"/>
            </a:xfrm>
            <a:prstGeom prst="rect">
              <a:avLst/>
            </a:prstGeom>
            <a:noFill/>
          </p:spPr>
        </p:pic>
        <p:pic>
          <p:nvPicPr>
            <p:cNvPr id="38" name="Picture 18" descr="C:\Users\Amit\AppData\Local\Microsoft\Windows\Temporary Internet Files\Content.IE5\TS7GKS26\MCj04364030000[1].png"/>
            <p:cNvPicPr>
              <a:picLocks noChangeAspect="1" noChangeArrowheads="1"/>
            </p:cNvPicPr>
            <p:nvPr/>
          </p:nvPicPr>
          <p:blipFill>
            <a:blip r:embed="rId9" cstate="print"/>
            <a:srcRect/>
            <a:stretch>
              <a:fillRect/>
            </a:stretch>
          </p:blipFill>
          <p:spPr bwMode="auto">
            <a:xfrm>
              <a:off x="6899990" y="2416788"/>
              <a:ext cx="405069" cy="405069"/>
            </a:xfrm>
            <a:prstGeom prst="rect">
              <a:avLst/>
            </a:prstGeom>
            <a:noFill/>
          </p:spPr>
        </p:pic>
        <p:pic>
          <p:nvPicPr>
            <p:cNvPr id="39" name="Picture 2" descr="C:\Users\Amit\AppData\Local\Microsoft\Windows\Temporary Internet Files\Content.IE5\8IT8AUR1\MCj04397710000[1].png"/>
            <p:cNvPicPr>
              <a:picLocks noChangeAspect="1" noChangeArrowheads="1"/>
            </p:cNvPicPr>
            <p:nvPr/>
          </p:nvPicPr>
          <p:blipFill>
            <a:blip r:embed="rId10" cstate="print"/>
            <a:srcRect/>
            <a:stretch>
              <a:fillRect/>
            </a:stretch>
          </p:blipFill>
          <p:spPr bwMode="auto">
            <a:xfrm>
              <a:off x="5857753" y="2465340"/>
              <a:ext cx="368505" cy="368505"/>
            </a:xfrm>
            <a:prstGeom prst="rect">
              <a:avLst/>
            </a:prstGeom>
            <a:noFill/>
          </p:spPr>
        </p:pic>
      </p:grpSp>
      <p:cxnSp>
        <p:nvCxnSpPr>
          <p:cNvPr id="52" name="Straight Connector 51"/>
          <p:cNvCxnSpPr/>
          <p:nvPr/>
        </p:nvCxnSpPr>
        <p:spPr>
          <a:xfrm>
            <a:off x="290146" y="2769577"/>
            <a:ext cx="6515100" cy="0"/>
          </a:xfrm>
          <a:prstGeom prst="line">
            <a:avLst/>
          </a:prstGeom>
        </p:spPr>
        <p:style>
          <a:lnRef idx="2">
            <a:schemeClr val="accent1"/>
          </a:lnRef>
          <a:fillRef idx="0">
            <a:schemeClr val="accent1"/>
          </a:fillRef>
          <a:effectRef idx="1">
            <a:schemeClr val="accent1"/>
          </a:effectRef>
          <a:fontRef idx="minor">
            <a:schemeClr val="tx1"/>
          </a:fontRef>
        </p:style>
      </p:cxnSp>
      <p:sp>
        <p:nvSpPr>
          <p:cNvPr id="55" name="Right Arrow 54"/>
          <p:cNvSpPr/>
          <p:nvPr/>
        </p:nvSpPr>
        <p:spPr bwMode="auto">
          <a:xfrm>
            <a:off x="5688623" y="2250831"/>
            <a:ext cx="896815" cy="44840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56" name="Picture 3" descr="\\eventsql\dvd27\Clip_Installer\DVD_ART\Artwork_Imagery\HARDWARE_IMAGERY\Illustration - Misc Hardware\XML Icons\database green.png"/>
          <p:cNvPicPr>
            <a:picLocks noChangeAspect="1" noChangeArrowheads="1"/>
          </p:cNvPicPr>
          <p:nvPr/>
        </p:nvPicPr>
        <p:blipFill>
          <a:blip r:embed="rId4" cstate="print"/>
          <a:srcRect/>
          <a:stretch>
            <a:fillRect/>
          </a:stretch>
        </p:blipFill>
        <p:spPr bwMode="auto">
          <a:xfrm>
            <a:off x="7079267" y="4556153"/>
            <a:ext cx="1038480" cy="1243687"/>
          </a:xfrm>
          <a:prstGeom prst="rect">
            <a:avLst/>
          </a:prstGeom>
          <a:noFill/>
        </p:spPr>
      </p:pic>
      <p:cxnSp>
        <p:nvCxnSpPr>
          <p:cNvPr id="57" name="Straight Connector 56"/>
          <p:cNvCxnSpPr/>
          <p:nvPr/>
        </p:nvCxnSpPr>
        <p:spPr>
          <a:xfrm>
            <a:off x="293082" y="5489241"/>
            <a:ext cx="6515100"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Right Arrow 57"/>
          <p:cNvSpPr/>
          <p:nvPr/>
        </p:nvSpPr>
        <p:spPr bwMode="auto">
          <a:xfrm>
            <a:off x="5691559" y="4970495"/>
            <a:ext cx="896815" cy="44840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9" name="Down Arrow 58"/>
          <p:cNvSpPr/>
          <p:nvPr/>
        </p:nvSpPr>
        <p:spPr bwMode="auto">
          <a:xfrm>
            <a:off x="3543300" y="2980592"/>
            <a:ext cx="1635369" cy="120454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Calibri" pitchFamily="34" charset="0"/>
              </a:rPr>
              <a:t>Batching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143000"/>
          </a:xfrm>
        </p:spPr>
        <p:txBody>
          <a:bodyPr/>
          <a:lstStyle/>
          <a:p>
            <a:r>
              <a:rPr lang="en-US" altLang="zh-CN" dirty="0" smtClean="0"/>
              <a:t>SQL Server 2008 </a:t>
            </a:r>
            <a:r>
              <a:rPr lang="zh-CN" altLang="en-US" dirty="0" smtClean="0"/>
              <a:t>数据库引擎</a:t>
            </a:r>
            <a:r>
              <a:rPr lang="en-US" altLang="zh-CN" dirty="0" smtClean="0"/>
              <a:t>: </a:t>
            </a:r>
            <a:r>
              <a:rPr lang="zh-CN" altLang="en-US" dirty="0" smtClean="0"/>
              <a:t>产品发布十五个月后</a:t>
            </a:r>
            <a:endParaRPr lang="zh-CN" altLang="en-US" dirty="0"/>
          </a:p>
        </p:txBody>
      </p:sp>
      <p:sp>
        <p:nvSpPr>
          <p:cNvPr id="5" name="文本占位符 4"/>
          <p:cNvSpPr>
            <a:spLocks noGrp="1"/>
          </p:cNvSpPr>
          <p:nvPr>
            <p:ph type="body" sz="quarter" idx="10"/>
          </p:nvPr>
        </p:nvSpPr>
        <p:spPr/>
        <p:txBody>
          <a:bodyPr/>
          <a:lstStyle/>
          <a:p>
            <a:r>
              <a:rPr lang="en-US" altLang="zh-CN" dirty="0" smtClean="0"/>
              <a:t>DAT201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C:\Users\Amit\AppData\Local\Microsoft\Windows\Temporary Internet Files\Content.IE5\NVQ4Z236\MPj04394650000[1].jpg"/>
          <p:cNvPicPr>
            <a:picLocks noChangeAspect="1" noChangeArrowheads="1"/>
          </p:cNvPicPr>
          <p:nvPr/>
        </p:nvPicPr>
        <p:blipFill>
          <a:blip r:embed="rId3" cstate="print"/>
          <a:srcRect/>
          <a:stretch>
            <a:fillRect/>
          </a:stretch>
        </p:blipFill>
        <p:spPr bwMode="auto">
          <a:xfrm>
            <a:off x="1" y="-56697"/>
            <a:ext cx="9144000" cy="6914697"/>
          </a:xfrm>
          <a:prstGeom prst="rect">
            <a:avLst/>
          </a:prstGeom>
          <a:noFill/>
        </p:spPr>
      </p:pic>
      <p:sp>
        <p:nvSpPr>
          <p:cNvPr id="2" name="Title 1"/>
          <p:cNvSpPr>
            <a:spLocks noGrp="1"/>
          </p:cNvSpPr>
          <p:nvPr>
            <p:ph type="title"/>
          </p:nvPr>
        </p:nvSpPr>
        <p:spPr>
          <a:xfrm>
            <a:off x="5090746" y="230188"/>
            <a:ext cx="3672254" cy="2215991"/>
          </a:xfrm>
        </p:spPr>
        <p:txBody>
          <a:bodyPr/>
          <a:lstStyle/>
          <a:p>
            <a:r>
              <a:rPr lang="en-US" sz="40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 resources that will help you make informed decisions</a:t>
            </a:r>
            <a:endParaRPr lang="en-US" sz="40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Oval 3"/>
          <p:cNvSpPr/>
          <p:nvPr/>
        </p:nvSpPr>
        <p:spPr bwMode="auto">
          <a:xfrm>
            <a:off x="492369" y="4035668"/>
            <a:ext cx="4123593" cy="2989385"/>
          </a:xfrm>
          <a:prstGeom prst="ellipse">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218795"/>
          </a:xfrm>
        </p:spPr>
        <p:txBody>
          <a:bodyPr/>
          <a:lstStyle/>
          <a:p>
            <a:r>
              <a:rPr lang="en-US" altLang="zh-CN" dirty="0" smtClean="0"/>
              <a:t>B</a:t>
            </a:r>
            <a:r>
              <a:rPr lang="en-US" sz="4400" dirty="0" smtClean="0"/>
              <a:t>est practices site</a:t>
            </a:r>
            <a:endParaRPr lang="en-US" sz="4400" dirty="0"/>
          </a:p>
        </p:txBody>
      </p:sp>
      <p:pic>
        <p:nvPicPr>
          <p:cNvPr id="11267" name="Picture 3"/>
          <p:cNvPicPr>
            <a:picLocks noChangeAspect="1" noChangeArrowheads="1"/>
          </p:cNvPicPr>
          <p:nvPr/>
        </p:nvPicPr>
        <p:blipFill>
          <a:blip r:embed="rId3" cstate="print"/>
          <a:srcRect/>
          <a:stretch>
            <a:fillRect/>
          </a:stretch>
        </p:blipFill>
        <p:spPr bwMode="auto">
          <a:xfrm>
            <a:off x="-8273" y="2612243"/>
            <a:ext cx="9152273" cy="2654349"/>
          </a:xfrm>
          <a:prstGeom prst="rect">
            <a:avLst/>
          </a:prstGeom>
          <a:noFill/>
          <a:ln w="9525">
            <a:noFill/>
            <a:miter lim="800000"/>
            <a:headEnd/>
            <a:tailEnd/>
          </a:ln>
          <a:effectLst/>
        </p:spPr>
      </p:pic>
      <p:sp>
        <p:nvSpPr>
          <p:cNvPr id="5" name="TextBox 4"/>
          <p:cNvSpPr txBox="1"/>
          <p:nvPr/>
        </p:nvSpPr>
        <p:spPr>
          <a:xfrm>
            <a:off x="536331" y="1661746"/>
            <a:ext cx="6001130" cy="369332"/>
          </a:xfrm>
          <a:prstGeom prst="rect">
            <a:avLst/>
          </a:prstGeom>
          <a:noFill/>
        </p:spPr>
        <p:txBody>
          <a:bodyPr wrap="none" rtlCol="0">
            <a:spAutoFit/>
          </a:bodyPr>
          <a:lstStyle/>
          <a:p>
            <a:r>
              <a:rPr lang="en-US" dirty="0" smtClean="0">
                <a:hlinkClick r:id="rId4"/>
              </a:rPr>
              <a:t>http://technet.microsoft.com/en-us/sqlserver/bb331794.aspx</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a:t>
            </a:r>
            <a:r>
              <a:rPr lang="en-US" dirty="0" smtClean="0"/>
              <a:t>hitepapers</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357158" y="1214422"/>
            <a:ext cx="7283585" cy="4344492"/>
          </a:xfrm>
          <a:prstGeom prst="rect">
            <a:avLst/>
          </a:prstGeom>
          <a:noFill/>
          <a:ln w="9525">
            <a:noFill/>
            <a:miter lim="800000"/>
            <a:headEnd/>
            <a:tailEnd/>
          </a:ln>
          <a:effectLst/>
        </p:spPr>
      </p:pic>
      <p:sp>
        <p:nvSpPr>
          <p:cNvPr id="4" name="TextBox 3"/>
          <p:cNvSpPr txBox="1"/>
          <p:nvPr/>
        </p:nvSpPr>
        <p:spPr>
          <a:xfrm>
            <a:off x="1180214" y="5550187"/>
            <a:ext cx="6628225" cy="923330"/>
          </a:xfrm>
          <a:prstGeom prst="rect">
            <a:avLst/>
          </a:prstGeom>
          <a:noFill/>
        </p:spPr>
        <p:txBody>
          <a:bodyPr wrap="none" rtlCol="0">
            <a:spAutoFit/>
          </a:bodyPr>
          <a:lstStyle/>
          <a:p>
            <a:r>
              <a:rPr lang="en-US" dirty="0" smtClean="0"/>
              <a:t>More white papers at:</a:t>
            </a:r>
          </a:p>
          <a:p>
            <a:r>
              <a:rPr lang="en-US" dirty="0" smtClean="0">
                <a:hlinkClick r:id="rId4"/>
              </a:rPr>
              <a:t>http://www.microsoft.com/sqlserver/2008/en/us/white-papers.aspx</a:t>
            </a:r>
            <a:endParaRPr lang="en-US" dirty="0" smtClean="0"/>
          </a:p>
          <a:p>
            <a:r>
              <a:rPr lang="en-US" dirty="0" smtClean="0">
                <a:hlinkClick r:id="rId5"/>
              </a:rPr>
              <a:t>http://sqlcat.com/whitepapers/default.aspx</a:t>
            </a:r>
            <a:endParaRPr lang="en-US" dirty="0" smtClean="0"/>
          </a:p>
        </p:txBody>
      </p:sp>
      <p:sp>
        <p:nvSpPr>
          <p:cNvPr id="5" name="Rounded Rectangle 4"/>
          <p:cNvSpPr/>
          <p:nvPr/>
        </p:nvSpPr>
        <p:spPr bwMode="auto">
          <a:xfrm>
            <a:off x="642910" y="1357298"/>
            <a:ext cx="4585447" cy="394167"/>
          </a:xfrm>
          <a:prstGeom prst="roundRect">
            <a:avLst/>
          </a:prstGeom>
          <a:noFill/>
          <a:ln w="57150">
            <a:solidFill>
              <a:schemeClr val="accent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1311" y="0"/>
            <a:ext cx="9586221" cy="6858000"/>
          </a:xfrm>
          <a:prstGeom prst="rect">
            <a:avLst/>
          </a:prstGeom>
          <a:noFill/>
          <a:ln w="9525">
            <a:noFill/>
            <a:miter lim="800000"/>
            <a:headEnd/>
            <a:tailEnd/>
          </a:ln>
          <a:effectLst/>
        </p:spPr>
      </p:pic>
      <p:sp>
        <p:nvSpPr>
          <p:cNvPr id="4" name="Rounded Rectangle 3"/>
          <p:cNvSpPr/>
          <p:nvPr/>
        </p:nvSpPr>
        <p:spPr bwMode="auto">
          <a:xfrm>
            <a:off x="668216" y="1327125"/>
            <a:ext cx="2312377" cy="322729"/>
          </a:xfrm>
          <a:prstGeom prst="roundRect">
            <a:avLst/>
          </a:prstGeom>
          <a:noFill/>
          <a:ln w="57150">
            <a:solidFill>
              <a:schemeClr val="accent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a:t>
            </a:r>
            <a:r>
              <a:rPr lang="en-US" dirty="0" smtClean="0"/>
              <a:t>top 10</a:t>
            </a:r>
            <a:r>
              <a:rPr lang="zh-CN" altLang="en-US" dirty="0" smtClean="0"/>
              <a:t>”</a:t>
            </a:r>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357158" y="2071678"/>
            <a:ext cx="6045901" cy="3193073"/>
          </a:xfrm>
          <a:prstGeom prst="rect">
            <a:avLst/>
          </a:prstGeom>
          <a:noFill/>
          <a:ln w="9525">
            <a:noFill/>
            <a:miter lim="800000"/>
            <a:headEnd/>
            <a:tailEnd/>
          </a:ln>
          <a:effectLst/>
        </p:spPr>
      </p:pic>
      <p:sp>
        <p:nvSpPr>
          <p:cNvPr id="4" name="TextBox 3"/>
          <p:cNvSpPr txBox="1"/>
          <p:nvPr/>
        </p:nvSpPr>
        <p:spPr>
          <a:xfrm>
            <a:off x="2133600" y="5410200"/>
            <a:ext cx="4702826" cy="461665"/>
          </a:xfrm>
          <a:prstGeom prst="rect">
            <a:avLst/>
          </a:prstGeom>
          <a:noFill/>
        </p:spPr>
        <p:txBody>
          <a:bodyPr wrap="none" rtlCol="0">
            <a:spAutoFit/>
          </a:bodyPr>
          <a:lstStyle/>
          <a:p>
            <a:r>
              <a:rPr lang="en-US" sz="2400" dirty="0" smtClean="0">
                <a:hlinkClick r:id="rId4"/>
              </a:rPr>
              <a:t>http://sqlcat.com</a:t>
            </a:r>
            <a:r>
              <a:rPr lang="en-US" sz="2400" dirty="0" smtClean="0"/>
              <a:t> is more up to date</a:t>
            </a:r>
            <a:endParaRPr lang="en-US" sz="2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C:\Users\ashukla\AppData\Local\Microsoft\Windows\Temporary Internet Files\Content.IE5\2I5VD0UG\MPj04225270000[1].jpg"/>
          <p:cNvPicPr>
            <a:picLocks noChangeAspect="1" noChangeArrowheads="1"/>
          </p:cNvPicPr>
          <p:nvPr/>
        </p:nvPicPr>
        <p:blipFill>
          <a:blip r:embed="rId3" cstate="print"/>
          <a:srcRect/>
          <a:stretch>
            <a:fillRect/>
          </a:stretch>
        </p:blipFill>
        <p:spPr bwMode="auto">
          <a:xfrm>
            <a:off x="857224" y="1441938"/>
            <a:ext cx="6770078" cy="5416062"/>
          </a:xfrm>
          <a:prstGeom prst="rect">
            <a:avLst/>
          </a:prstGeom>
          <a:noFill/>
        </p:spPr>
      </p:pic>
      <p:pic>
        <p:nvPicPr>
          <p:cNvPr id="8" name="Picture 9" descr="C:\Users\ashukla\AppData\Local\Microsoft\Windows\Temporary Internet Files\Content.IE5\2I5VD0UG\MCj04347570000[1].png"/>
          <p:cNvPicPr>
            <a:picLocks noChangeAspect="1" noChangeArrowheads="1"/>
          </p:cNvPicPr>
          <p:nvPr/>
        </p:nvPicPr>
        <p:blipFill>
          <a:blip r:embed="rId4" cstate="print"/>
          <a:srcRect/>
          <a:stretch>
            <a:fillRect/>
          </a:stretch>
        </p:blipFill>
        <p:spPr bwMode="auto">
          <a:xfrm>
            <a:off x="2071670" y="1785926"/>
            <a:ext cx="2416430" cy="2416430"/>
          </a:xfrm>
          <a:prstGeom prst="rect">
            <a:avLst/>
          </a:prstGeom>
          <a:noFill/>
        </p:spPr>
      </p:pic>
      <p:sp>
        <p:nvSpPr>
          <p:cNvPr id="2" name="Title 1"/>
          <p:cNvSpPr>
            <a:spLocks noGrp="1"/>
          </p:cNvSpPr>
          <p:nvPr>
            <p:ph type="title"/>
          </p:nvPr>
        </p:nvSpPr>
        <p:spPr>
          <a:xfrm>
            <a:off x="381000" y="230188"/>
            <a:ext cx="8382000" cy="1127110"/>
          </a:xfrm>
        </p:spPr>
        <p:txBody>
          <a:bodyPr/>
          <a:lstStyle/>
          <a:p>
            <a:r>
              <a:rPr lang="zh-CN" altLang="en-US" dirty="0" smtClean="0"/>
              <a:t>二</a:t>
            </a:r>
            <a:r>
              <a:rPr lang="en-US" dirty="0" smtClean="0"/>
              <a:t>: </a:t>
            </a:r>
            <a:r>
              <a:rPr lang="zh-CN" altLang="en-US" dirty="0" smtClean="0"/>
              <a:t>如何寻求帮助。。</a:t>
            </a:r>
            <a:r>
              <a:rPr lang="en-US" altLang="zh-CN" dirty="0" smtClean="0"/>
              <a:t/>
            </a:r>
            <a:br>
              <a:rPr lang="en-US" altLang="zh-CN" dirty="0" smtClean="0"/>
            </a:b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0"/>
            <a:ext cx="7491046" cy="701952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1529862" y="0"/>
            <a:ext cx="4953000" cy="381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OVER clause</a:t>
            </a:r>
            <a:r>
              <a:rPr lang="zh-CN" altLang="en-US" sz="3200" dirty="0" smtClean="0"/>
              <a:t>增强功能需求</a:t>
            </a:r>
            <a:endParaRPr lang="en-US" sz="3200" dirty="0"/>
          </a:p>
        </p:txBody>
      </p:sp>
      <p:pic>
        <p:nvPicPr>
          <p:cNvPr id="2050" name="Picture 2"/>
          <p:cNvPicPr>
            <a:picLocks noChangeAspect="1" noChangeArrowheads="1"/>
          </p:cNvPicPr>
          <p:nvPr/>
        </p:nvPicPr>
        <p:blipFill>
          <a:blip r:embed="rId3" cstate="print"/>
          <a:srcRect/>
          <a:stretch>
            <a:fillRect/>
          </a:stretch>
        </p:blipFill>
        <p:spPr bwMode="auto">
          <a:xfrm>
            <a:off x="0" y="1097851"/>
            <a:ext cx="9197823" cy="576014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0" y="776654"/>
            <a:ext cx="7381875" cy="307979"/>
          </a:xfrm>
          <a:prstGeom prst="rect">
            <a:avLst/>
          </a:prstGeom>
          <a:noFill/>
          <a:ln w="9525">
            <a:noFill/>
            <a:miter lim="800000"/>
            <a:headEnd/>
            <a:tailEnd/>
          </a:ln>
          <a:effectLst/>
        </p:spPr>
      </p:pic>
      <p:sp>
        <p:nvSpPr>
          <p:cNvPr id="6" name="Rectangle 5"/>
          <p:cNvSpPr/>
          <p:nvPr/>
        </p:nvSpPr>
        <p:spPr>
          <a:xfrm>
            <a:off x="0" y="4143380"/>
            <a:ext cx="9144000" cy="238271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bwMode="auto">
          <a:xfrm>
            <a:off x="87920" y="2083777"/>
            <a:ext cx="2287035" cy="536331"/>
          </a:xfrm>
          <a:prstGeom prst="roundRect">
            <a:avLst/>
          </a:prstGeom>
          <a:noFill/>
          <a:ln w="63500">
            <a:solidFill>
              <a:schemeClr val="accent6"/>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endParaRPr lang="en-US" sz="4400" dirty="0"/>
          </a:p>
        </p:txBody>
      </p:sp>
      <p:pic>
        <p:nvPicPr>
          <p:cNvPr id="4099" name="Picture 3"/>
          <p:cNvPicPr>
            <a:picLocks noChangeAspect="1" noChangeArrowheads="1"/>
          </p:cNvPicPr>
          <p:nvPr/>
        </p:nvPicPr>
        <p:blipFill>
          <a:blip r:embed="rId3" cstate="print"/>
          <a:srcRect/>
          <a:stretch>
            <a:fillRect/>
          </a:stretch>
        </p:blipFill>
        <p:spPr bwMode="auto">
          <a:xfrm>
            <a:off x="10515" y="0"/>
            <a:ext cx="9133485" cy="6391023"/>
          </a:xfrm>
          <a:prstGeom prst="rect">
            <a:avLst/>
          </a:prstGeom>
          <a:noFill/>
          <a:ln w="9525">
            <a:noFill/>
            <a:miter lim="800000"/>
            <a:headEnd/>
            <a:tailEnd/>
          </a:ln>
          <a:effectLst/>
        </p:spPr>
      </p:pic>
      <p:sp>
        <p:nvSpPr>
          <p:cNvPr id="5" name="Rounded Rectangle 4"/>
          <p:cNvSpPr/>
          <p:nvPr/>
        </p:nvSpPr>
        <p:spPr bwMode="auto">
          <a:xfrm>
            <a:off x="139642" y="729245"/>
            <a:ext cx="2287035" cy="1257817"/>
          </a:xfrm>
          <a:prstGeom prst="roundRect">
            <a:avLst/>
          </a:prstGeom>
          <a:noFill/>
          <a:ln w="63500">
            <a:solidFill>
              <a:schemeClr val="accent6"/>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a feature request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25763" y="1195754"/>
            <a:ext cx="8120360" cy="5730737"/>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427892" y="885092"/>
            <a:ext cx="8142514" cy="304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 要 内 容</a:t>
            </a:r>
            <a:endParaRPr lang="en-US" dirty="0"/>
          </a:p>
        </p:txBody>
      </p:sp>
      <p:sp>
        <p:nvSpPr>
          <p:cNvPr id="4" name="Text Placeholder 3"/>
          <p:cNvSpPr>
            <a:spLocks noGrp="1"/>
          </p:cNvSpPr>
          <p:nvPr>
            <p:ph type="body" sz="quarter" idx="10"/>
          </p:nvPr>
        </p:nvSpPr>
        <p:spPr/>
        <p:txBody>
          <a:bodyPr/>
          <a:lstStyle/>
          <a:p>
            <a:r>
              <a:rPr lang="en-US" dirty="0" smtClean="0"/>
              <a:t>Best practices</a:t>
            </a:r>
            <a:r>
              <a:rPr lang="zh-CN" altLang="en-US" dirty="0" smtClean="0"/>
              <a:t> 最佳技术要领介绍</a:t>
            </a:r>
            <a:endParaRPr lang="en-US" dirty="0" smtClean="0"/>
          </a:p>
          <a:p>
            <a:r>
              <a:rPr lang="zh-CN" altLang="en-US" dirty="0" smtClean="0"/>
              <a:t>如何与</a:t>
            </a:r>
            <a:r>
              <a:rPr lang="en-US" dirty="0" smtClean="0"/>
              <a:t>SQL Server </a:t>
            </a:r>
            <a:r>
              <a:rPr lang="zh-CN" altLang="en-US" dirty="0" smtClean="0"/>
              <a:t>产品部门联系，沟通</a:t>
            </a:r>
            <a:endParaRPr lang="en-US" dirty="0" smtClean="0"/>
          </a:p>
          <a:p>
            <a:r>
              <a:rPr lang="en-US" dirty="0" smtClean="0"/>
              <a:t>SQL Server </a:t>
            </a:r>
            <a:r>
              <a:rPr lang="zh-CN" altLang="en-US" dirty="0" smtClean="0"/>
              <a:t>未来展望</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TLC at TechEd</a:t>
            </a:r>
            <a:endParaRPr lang="en-US" sz="3600" dirty="0"/>
          </a:p>
        </p:txBody>
      </p:sp>
      <p:pic>
        <p:nvPicPr>
          <p:cNvPr id="3074" name="Picture 2"/>
          <p:cNvPicPr>
            <a:picLocks noChangeAspect="1" noChangeArrowheads="1"/>
          </p:cNvPicPr>
          <p:nvPr/>
        </p:nvPicPr>
        <p:blipFill>
          <a:blip r:embed="rId3" cstate="print"/>
          <a:srcRect/>
          <a:stretch>
            <a:fillRect/>
          </a:stretch>
        </p:blipFill>
        <p:spPr bwMode="auto">
          <a:xfrm>
            <a:off x="195263" y="2699657"/>
            <a:ext cx="8753475" cy="23241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MSDN Forums</a:t>
            </a:r>
            <a:endParaRPr lang="en-US" sz="3600" dirty="0"/>
          </a:p>
        </p:txBody>
      </p:sp>
      <p:pic>
        <p:nvPicPr>
          <p:cNvPr id="6146" name="Picture 2"/>
          <p:cNvPicPr>
            <a:picLocks noChangeAspect="1" noChangeArrowheads="1"/>
          </p:cNvPicPr>
          <p:nvPr/>
        </p:nvPicPr>
        <p:blipFill>
          <a:blip r:embed="rId3" cstate="print"/>
          <a:srcRect/>
          <a:stretch>
            <a:fillRect/>
          </a:stretch>
        </p:blipFill>
        <p:spPr bwMode="auto">
          <a:xfrm>
            <a:off x="-1" y="1156921"/>
            <a:ext cx="9305409" cy="5701079"/>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0" y="753208"/>
            <a:ext cx="5651500" cy="381000"/>
          </a:xfrm>
          <a:prstGeom prst="rect">
            <a:avLst/>
          </a:prstGeom>
          <a:noFill/>
          <a:ln w="9525">
            <a:noFill/>
            <a:miter lim="800000"/>
            <a:headEnd/>
            <a:tailEnd/>
          </a:ln>
          <a:effectLst/>
        </p:spPr>
      </p:pic>
      <p:pic>
        <p:nvPicPr>
          <p:cNvPr id="6150" name="Picture 6" descr="C:\Users\Amit\AppData\Local\Microsoft\Windows\Temporary Internet Files\Content.IE5\6XR9M87T\MCj02331540000[1].wmf"/>
          <p:cNvPicPr>
            <a:picLocks noChangeAspect="1" noChangeArrowheads="1"/>
          </p:cNvPicPr>
          <p:nvPr/>
        </p:nvPicPr>
        <p:blipFill>
          <a:blip r:embed="rId5" cstate="print"/>
          <a:srcRect/>
          <a:stretch>
            <a:fillRect/>
          </a:stretch>
        </p:blipFill>
        <p:spPr bwMode="auto">
          <a:xfrm>
            <a:off x="0" y="1767384"/>
            <a:ext cx="703907" cy="706185"/>
          </a:xfrm>
          <a:prstGeom prst="rect">
            <a:avLst/>
          </a:prstGeom>
          <a:noFill/>
        </p:spPr>
      </p:pic>
      <p:sp>
        <p:nvSpPr>
          <p:cNvPr id="6" name="Rounded Rectangle 5"/>
          <p:cNvSpPr/>
          <p:nvPr/>
        </p:nvSpPr>
        <p:spPr bwMode="auto">
          <a:xfrm>
            <a:off x="1" y="1362291"/>
            <a:ext cx="1538654" cy="1046801"/>
          </a:xfrm>
          <a:prstGeom prst="roundRect">
            <a:avLst/>
          </a:prstGeom>
          <a:noFill/>
          <a:ln w="63500">
            <a:solidFill>
              <a:schemeClr val="accent6"/>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正规的反馈渠道</a:t>
            </a:r>
            <a:endParaRPr lang="en-US" dirty="0"/>
          </a:p>
        </p:txBody>
      </p:sp>
      <p:pic>
        <p:nvPicPr>
          <p:cNvPr id="70657" name="Picture 1" descr="C:\Users\ashukla\AppData\Local\Microsoft\Windows\Temporary Internet Files\Content.IE5\2I5VD0UG\MCj03789630000[1].wmf"/>
          <p:cNvPicPr>
            <a:picLocks noChangeAspect="1" noChangeArrowheads="1"/>
          </p:cNvPicPr>
          <p:nvPr/>
        </p:nvPicPr>
        <p:blipFill>
          <a:blip r:embed="rId3" cstate="print"/>
          <a:srcRect/>
          <a:stretch>
            <a:fillRect/>
          </a:stretch>
        </p:blipFill>
        <p:spPr bwMode="auto">
          <a:xfrm>
            <a:off x="2965790" y="2057400"/>
            <a:ext cx="2798423" cy="2994025"/>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用户试验室</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0" y="1514475"/>
            <a:ext cx="9144000" cy="53435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C:\Users\ashukla\AppData\Local\Microsoft\Windows\Temporary Internet Files\Content.IE5\X414YCFA\MPj04392990000[1].jpg"/>
          <p:cNvPicPr>
            <a:picLocks noChangeAspect="1" noChangeArrowheads="1"/>
          </p:cNvPicPr>
          <p:nvPr/>
        </p:nvPicPr>
        <p:blipFill>
          <a:blip r:embed="rId3" cstate="print"/>
          <a:srcRect/>
          <a:stretch>
            <a:fillRect/>
          </a:stretch>
        </p:blipFill>
        <p:spPr bwMode="auto">
          <a:xfrm>
            <a:off x="0" y="738563"/>
            <a:ext cx="9118600" cy="6106205"/>
          </a:xfrm>
          <a:prstGeom prst="rect">
            <a:avLst/>
          </a:prstGeom>
          <a:noFill/>
        </p:spPr>
      </p:pic>
      <p:sp>
        <p:nvSpPr>
          <p:cNvPr id="2" name="Title 1"/>
          <p:cNvSpPr>
            <a:spLocks noGrp="1"/>
          </p:cNvSpPr>
          <p:nvPr>
            <p:ph type="title"/>
          </p:nvPr>
        </p:nvSpPr>
        <p:spPr>
          <a:xfrm>
            <a:off x="381000" y="71932"/>
            <a:ext cx="8382000" cy="609398"/>
          </a:xfrm>
        </p:spPr>
        <p:txBody>
          <a:bodyPr/>
          <a:lstStyle/>
          <a:p>
            <a:r>
              <a:rPr lang="en-US" altLang="zh-CN" sz="4400" dirty="0" smtClean="0"/>
              <a:t>SDR</a:t>
            </a:r>
            <a:endParaRPr lang="en-US" sz="4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C:\Users\ashukla\AppData\Local\Microsoft\Windows\Temporary Internet Files\Content.IE5\X414YCFA\MPj04140720000[1].jpg"/>
          <p:cNvPicPr>
            <a:picLocks noChangeAspect="1" noChangeArrowheads="1"/>
          </p:cNvPicPr>
          <p:nvPr/>
        </p:nvPicPr>
        <p:blipFill>
          <a:blip r:embed="rId3" cstate="print"/>
          <a:srcRect/>
          <a:stretch>
            <a:fillRect/>
          </a:stretch>
        </p:blipFill>
        <p:spPr bwMode="auto">
          <a:xfrm>
            <a:off x="0" y="0"/>
            <a:ext cx="6858000" cy="6858000"/>
          </a:xfrm>
          <a:prstGeom prst="rect">
            <a:avLst/>
          </a:prstGeom>
          <a:noFill/>
        </p:spPr>
      </p:pic>
      <p:sp>
        <p:nvSpPr>
          <p:cNvPr id="2" name="Title 1"/>
          <p:cNvSpPr>
            <a:spLocks noGrp="1"/>
          </p:cNvSpPr>
          <p:nvPr>
            <p:ph type="title"/>
          </p:nvPr>
        </p:nvSpPr>
        <p:spPr/>
        <p:txBody>
          <a:bodyPr/>
          <a:lstStyle/>
          <a:p>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TAP program</a:t>
            </a:r>
            <a:endParaRPr lang="en-US"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运用自动数据采集来收集用户功能运用情况，以及</a:t>
            </a:r>
            <a:r>
              <a:rPr lang="en-US" dirty="0" smtClean="0"/>
              <a:t>bugs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80273" y="1642206"/>
            <a:ext cx="8001000" cy="5206063"/>
          </a:xfrm>
          <a:prstGeom prst="rect">
            <a:avLst/>
          </a:prstGeom>
          <a:noFill/>
          <a:ln w="9525">
            <a:noFill/>
            <a:miter lim="800000"/>
            <a:headEnd/>
            <a:tailEnd/>
          </a:ln>
          <a:effectLst/>
        </p:spPr>
      </p:pic>
      <p:sp>
        <p:nvSpPr>
          <p:cNvPr id="6" name="Rounded Rectangle 5"/>
          <p:cNvSpPr/>
          <p:nvPr/>
        </p:nvSpPr>
        <p:spPr bwMode="auto">
          <a:xfrm>
            <a:off x="500126" y="3155922"/>
            <a:ext cx="862681" cy="1257817"/>
          </a:xfrm>
          <a:prstGeom prst="roundRect">
            <a:avLst/>
          </a:prstGeom>
          <a:noFill/>
          <a:ln w="63500">
            <a:solidFill>
              <a:schemeClr val="accent6"/>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zh-CN" altLang="en-US" dirty="0" smtClean="0"/>
              <a:t>选择不记名和自动采集功能运用情况</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90800" y="1752600"/>
            <a:ext cx="3867150" cy="4838700"/>
          </a:xfrm>
          <a:prstGeom prst="rect">
            <a:avLst/>
          </a:prstGeom>
          <a:noFill/>
          <a:ln w="9525">
            <a:noFill/>
            <a:miter lim="800000"/>
            <a:headEnd/>
            <a:tailEnd/>
          </a:ln>
          <a:effectLst/>
        </p:spPr>
      </p:pic>
      <p:sp>
        <p:nvSpPr>
          <p:cNvPr id="4" name="Rounded Rectangle 3"/>
          <p:cNvSpPr/>
          <p:nvPr/>
        </p:nvSpPr>
        <p:spPr bwMode="auto">
          <a:xfrm>
            <a:off x="2856465" y="3894992"/>
            <a:ext cx="2225489" cy="413239"/>
          </a:xfrm>
          <a:prstGeom prst="roundRect">
            <a:avLst/>
          </a:prstGeom>
          <a:noFill/>
          <a:ln w="63500">
            <a:solidFill>
              <a:schemeClr val="accent6"/>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SQL Server 2008</a:t>
            </a:r>
            <a:r>
              <a:rPr lang="zh-CN" altLang="en-US" dirty="0" smtClean="0"/>
              <a:t>版本和硬件配置的采集</a:t>
            </a:r>
            <a:endParaRPr lang="en-US" dirty="0"/>
          </a:p>
        </p:txBody>
      </p:sp>
      <p:pic>
        <p:nvPicPr>
          <p:cNvPr id="95242" name="Picture 10" descr="C:\Users\ashukla\AppData\Local\Microsoft\Windows\Temporary Internet Files\Content.IE5\X414YCFA\MCj04339050000[1].png"/>
          <p:cNvPicPr>
            <a:picLocks noChangeAspect="1" noChangeArrowheads="1"/>
          </p:cNvPicPr>
          <p:nvPr/>
        </p:nvPicPr>
        <p:blipFill>
          <a:blip r:embed="rId3" cstate="print"/>
          <a:srcRect/>
          <a:stretch>
            <a:fillRect/>
          </a:stretch>
        </p:blipFill>
        <p:spPr bwMode="auto">
          <a:xfrm>
            <a:off x="5846885" y="3135923"/>
            <a:ext cx="1714500" cy="1714500"/>
          </a:xfrm>
          <a:prstGeom prst="rect">
            <a:avLst/>
          </a:prstGeom>
          <a:noFill/>
        </p:spPr>
      </p:pic>
      <p:pic>
        <p:nvPicPr>
          <p:cNvPr id="9" name="Picture 3" descr="\\eventsql\dvd27\Clip_Installer\DVD_ART\Artwork_Imagery\HARDWARE_IMAGERY\Illustration - Misc Hardware\XML Icons\database green.png"/>
          <p:cNvPicPr>
            <a:picLocks noChangeAspect="1" noChangeArrowheads="1"/>
          </p:cNvPicPr>
          <p:nvPr/>
        </p:nvPicPr>
        <p:blipFill>
          <a:blip r:embed="rId4" cstate="print"/>
          <a:srcRect/>
          <a:stretch>
            <a:fillRect/>
          </a:stretch>
        </p:blipFill>
        <p:spPr bwMode="auto">
          <a:xfrm>
            <a:off x="1122504" y="4616863"/>
            <a:ext cx="1391603" cy="1666589"/>
          </a:xfrm>
          <a:prstGeom prst="rect">
            <a:avLst/>
          </a:prstGeom>
          <a:noFill/>
        </p:spPr>
      </p:pic>
      <p:pic>
        <p:nvPicPr>
          <p:cNvPr id="10" name="Picture 3" descr="\\eventsql\dvd27\Clip_Installer\DVD_ART\Artwork_Imagery\HARDWARE_IMAGERY\Illustration - Misc Hardware\XML Icons\database green.png"/>
          <p:cNvPicPr>
            <a:picLocks noChangeAspect="1" noChangeArrowheads="1"/>
          </p:cNvPicPr>
          <p:nvPr/>
        </p:nvPicPr>
        <p:blipFill>
          <a:blip r:embed="rId4" cstate="print"/>
          <a:srcRect/>
          <a:stretch>
            <a:fillRect/>
          </a:stretch>
        </p:blipFill>
        <p:spPr bwMode="auto">
          <a:xfrm>
            <a:off x="1808304" y="5408065"/>
            <a:ext cx="858203" cy="1027787"/>
          </a:xfrm>
          <a:prstGeom prst="rect">
            <a:avLst/>
          </a:prstGeom>
          <a:noFill/>
        </p:spPr>
      </p:pic>
      <p:pic>
        <p:nvPicPr>
          <p:cNvPr id="11" name="Picture 3" descr="\\eventsql\dvd27\Clip_Installer\DVD_ART\Artwork_Imagery\HARDWARE_IMAGERY\Illustration - Misc Hardware\XML Icons\database green.png"/>
          <p:cNvPicPr>
            <a:picLocks noChangeAspect="1" noChangeArrowheads="1"/>
          </p:cNvPicPr>
          <p:nvPr/>
        </p:nvPicPr>
        <p:blipFill>
          <a:blip r:embed="rId4" cstate="print"/>
          <a:srcRect/>
          <a:stretch>
            <a:fillRect/>
          </a:stretch>
        </p:blipFill>
        <p:spPr bwMode="auto">
          <a:xfrm>
            <a:off x="2341704" y="6016752"/>
            <a:ext cx="477203" cy="571500"/>
          </a:xfrm>
          <a:prstGeom prst="rect">
            <a:avLst/>
          </a:prstGeom>
          <a:noFill/>
        </p:spPr>
      </p:pic>
      <p:pic>
        <p:nvPicPr>
          <p:cNvPr id="15" name="Picture 14" descr="Picture1.png"/>
          <p:cNvPicPr>
            <a:picLocks noChangeAspect="1"/>
          </p:cNvPicPr>
          <p:nvPr/>
        </p:nvPicPr>
        <p:blipFill>
          <a:blip r:embed="rId5" cstate="print"/>
          <a:stretch>
            <a:fillRect/>
          </a:stretch>
        </p:blipFill>
        <p:spPr>
          <a:xfrm>
            <a:off x="5814646" y="2133601"/>
            <a:ext cx="1820628" cy="1143000"/>
          </a:xfrm>
          <a:prstGeom prst="rect">
            <a:avLst/>
          </a:prstGeom>
        </p:spPr>
      </p:pic>
      <p:pic>
        <p:nvPicPr>
          <p:cNvPr id="3074" name="Picture 2" descr="\\eventsql\dvd\Online_ART\DVD_ART35\BoxShots\SQL Server 2008 Enterprise\sql server 2008 enterprise.png"/>
          <p:cNvPicPr>
            <a:picLocks noChangeAspect="1" noChangeArrowheads="1"/>
          </p:cNvPicPr>
          <p:nvPr/>
        </p:nvPicPr>
        <p:blipFill>
          <a:blip r:embed="rId6" cstate="print"/>
          <a:srcRect/>
          <a:stretch>
            <a:fillRect/>
          </a:stretch>
        </p:blipFill>
        <p:spPr bwMode="auto">
          <a:xfrm>
            <a:off x="906779" y="1785314"/>
            <a:ext cx="1849121" cy="2262092"/>
          </a:xfrm>
          <a:prstGeom prst="rect">
            <a:avLst/>
          </a:prstGeom>
          <a:noFill/>
        </p:spPr>
      </p:pic>
      <p:pic>
        <p:nvPicPr>
          <p:cNvPr id="3075" name="Picture 3" descr="\\eventsql\dvd\Online_ART\DVD_ART35\Artwork_Imagery\Hardware Photos\OEM HW\ram chip\256 MB Memory.png"/>
          <p:cNvPicPr>
            <a:picLocks noChangeAspect="1" noChangeArrowheads="1"/>
          </p:cNvPicPr>
          <p:nvPr/>
        </p:nvPicPr>
        <p:blipFill>
          <a:blip r:embed="rId7" cstate="print"/>
          <a:srcRect/>
          <a:stretch>
            <a:fillRect/>
          </a:stretch>
        </p:blipFill>
        <p:spPr bwMode="auto">
          <a:xfrm>
            <a:off x="5170489" y="4997450"/>
            <a:ext cx="3452812" cy="82829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2008: </a:t>
            </a:r>
            <a:r>
              <a:rPr lang="zh-CN" altLang="en-US" dirty="0" smtClean="0"/>
              <a:t>数据类型的采集</a:t>
            </a:r>
            <a:endParaRPr lang="en-US" dirty="0"/>
          </a:p>
        </p:txBody>
      </p:sp>
      <p:pic>
        <p:nvPicPr>
          <p:cNvPr id="94209" name="Picture 1" descr="C:\Users\ashukla\AppData\Local\Microsoft\Windows\Temporary Internet Files\Content.IE5\8L961ABN\MCj04352350000[1].png"/>
          <p:cNvPicPr>
            <a:picLocks noChangeAspect="1" noChangeArrowheads="1"/>
          </p:cNvPicPr>
          <p:nvPr/>
        </p:nvPicPr>
        <p:blipFill>
          <a:blip r:embed="rId3" cstate="print"/>
          <a:srcRect/>
          <a:stretch>
            <a:fillRect/>
          </a:stretch>
        </p:blipFill>
        <p:spPr bwMode="auto">
          <a:xfrm>
            <a:off x="1981200" y="3276600"/>
            <a:ext cx="1533525" cy="1685350"/>
          </a:xfrm>
          <a:prstGeom prst="rect">
            <a:avLst/>
          </a:prstGeom>
          <a:noFill/>
        </p:spPr>
      </p:pic>
      <p:pic>
        <p:nvPicPr>
          <p:cNvPr id="94210" name="Picture 2" descr="C:\Users\ashukla\AppData\Local\Microsoft\Windows\Temporary Internet Files\Content.IE5\8L961ABN\MCj04326640000[1].png"/>
          <p:cNvPicPr>
            <a:picLocks noChangeAspect="1" noChangeArrowheads="1"/>
          </p:cNvPicPr>
          <p:nvPr/>
        </p:nvPicPr>
        <p:blipFill>
          <a:blip r:embed="rId4" cstate="print"/>
          <a:srcRect/>
          <a:stretch>
            <a:fillRect/>
          </a:stretch>
        </p:blipFill>
        <p:spPr bwMode="auto">
          <a:xfrm>
            <a:off x="7543800" y="1295400"/>
            <a:ext cx="1447800" cy="1447800"/>
          </a:xfrm>
          <a:prstGeom prst="rect">
            <a:avLst/>
          </a:prstGeom>
          <a:noFill/>
        </p:spPr>
      </p:pic>
      <p:pic>
        <p:nvPicPr>
          <p:cNvPr id="94213" name="Picture 5" descr="C:\Users\ashukla\AppData\Local\Microsoft\Windows\Temporary Internet Files\Content.IE5\X414YCFA\MCj04380670000[1].png"/>
          <p:cNvPicPr>
            <a:picLocks noChangeAspect="1" noChangeArrowheads="1"/>
          </p:cNvPicPr>
          <p:nvPr/>
        </p:nvPicPr>
        <p:blipFill>
          <a:blip r:embed="rId5" cstate="print"/>
          <a:srcRect/>
          <a:stretch>
            <a:fillRect/>
          </a:stretch>
        </p:blipFill>
        <p:spPr bwMode="auto">
          <a:xfrm>
            <a:off x="5873750" y="2001837"/>
            <a:ext cx="1822450" cy="1822450"/>
          </a:xfrm>
          <a:prstGeom prst="rect">
            <a:avLst/>
          </a:prstGeom>
          <a:noFill/>
        </p:spPr>
      </p:pic>
      <p:pic>
        <p:nvPicPr>
          <p:cNvPr id="94214" name="Picture 6" descr="C:\Users\ashukla\AppData\Local\Microsoft\Windows\Temporary Internet Files\Content.IE5\8L961ABN\MCED00267_0000[1].wmf"/>
          <p:cNvPicPr>
            <a:picLocks noChangeAspect="1" noChangeArrowheads="1"/>
          </p:cNvPicPr>
          <p:nvPr/>
        </p:nvPicPr>
        <p:blipFill>
          <a:blip r:embed="rId6" cstate="print"/>
          <a:srcRect/>
          <a:stretch>
            <a:fillRect/>
          </a:stretch>
        </p:blipFill>
        <p:spPr bwMode="auto">
          <a:xfrm>
            <a:off x="3892550" y="3144837"/>
            <a:ext cx="1967617" cy="1046163"/>
          </a:xfrm>
          <a:prstGeom prst="rect">
            <a:avLst/>
          </a:prstGeom>
          <a:noFill/>
        </p:spPr>
      </p:pic>
      <p:sp>
        <p:nvSpPr>
          <p:cNvPr id="8" name="Right Arrow 7"/>
          <p:cNvSpPr/>
          <p:nvPr/>
        </p:nvSpPr>
        <p:spPr>
          <a:xfrm rot="20092771">
            <a:off x="2710138" y="4578362"/>
            <a:ext cx="5943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Increasing usage</a:t>
            </a:r>
            <a:endParaRPr lang="en-US" dirty="0"/>
          </a:p>
        </p:txBody>
      </p:sp>
      <p:sp>
        <p:nvSpPr>
          <p:cNvPr id="9" name="TextBox 8"/>
          <p:cNvSpPr txBox="1"/>
          <p:nvPr/>
        </p:nvSpPr>
        <p:spPr>
          <a:xfrm>
            <a:off x="186341" y="6172200"/>
            <a:ext cx="804259" cy="369332"/>
          </a:xfrm>
          <a:prstGeom prst="rect">
            <a:avLst/>
          </a:prstGeom>
          <a:noFill/>
        </p:spPr>
        <p:txBody>
          <a:bodyPr wrap="none" rtlCol="0">
            <a:spAutoFit/>
          </a:bodyPr>
          <a:lstStyle/>
          <a:p>
            <a:r>
              <a:rPr lang="en-US" dirty="0" smtClean="0"/>
              <a:t>Sparse</a:t>
            </a:r>
            <a:endParaRPr lang="en-US" dirty="0"/>
          </a:p>
        </p:txBody>
      </p:sp>
      <p:sp>
        <p:nvSpPr>
          <p:cNvPr id="10" name="TextBox 9"/>
          <p:cNvSpPr txBox="1"/>
          <p:nvPr/>
        </p:nvSpPr>
        <p:spPr>
          <a:xfrm>
            <a:off x="2438400" y="5029200"/>
            <a:ext cx="649537" cy="369332"/>
          </a:xfrm>
          <a:prstGeom prst="rect">
            <a:avLst/>
          </a:prstGeom>
          <a:noFill/>
        </p:spPr>
        <p:txBody>
          <a:bodyPr wrap="none" rtlCol="0">
            <a:spAutoFit/>
          </a:bodyPr>
          <a:lstStyle/>
          <a:p>
            <a:r>
              <a:rPr lang="en-US" dirty="0" smtClean="0"/>
              <a:t>Time</a:t>
            </a:r>
            <a:endParaRPr lang="en-US" dirty="0"/>
          </a:p>
        </p:txBody>
      </p:sp>
      <p:sp>
        <p:nvSpPr>
          <p:cNvPr id="11" name="TextBox 10"/>
          <p:cNvSpPr txBox="1"/>
          <p:nvPr/>
        </p:nvSpPr>
        <p:spPr>
          <a:xfrm>
            <a:off x="4038600" y="4202668"/>
            <a:ext cx="1128771" cy="369332"/>
          </a:xfrm>
          <a:prstGeom prst="rect">
            <a:avLst/>
          </a:prstGeom>
          <a:noFill/>
        </p:spPr>
        <p:txBody>
          <a:bodyPr wrap="none" rtlCol="0">
            <a:spAutoFit/>
          </a:bodyPr>
          <a:lstStyle/>
          <a:p>
            <a:r>
              <a:rPr lang="en-US" dirty="0" smtClean="0"/>
              <a:t>Geometry</a:t>
            </a:r>
            <a:endParaRPr lang="en-US" dirty="0"/>
          </a:p>
        </p:txBody>
      </p:sp>
      <p:sp>
        <p:nvSpPr>
          <p:cNvPr id="12" name="TextBox 11"/>
          <p:cNvSpPr txBox="1"/>
          <p:nvPr/>
        </p:nvSpPr>
        <p:spPr>
          <a:xfrm>
            <a:off x="6019800" y="3669268"/>
            <a:ext cx="1206356" cy="369332"/>
          </a:xfrm>
          <a:prstGeom prst="rect">
            <a:avLst/>
          </a:prstGeom>
          <a:noFill/>
        </p:spPr>
        <p:txBody>
          <a:bodyPr wrap="none" rtlCol="0">
            <a:spAutoFit/>
          </a:bodyPr>
          <a:lstStyle/>
          <a:p>
            <a:r>
              <a:rPr lang="en-US" dirty="0" smtClean="0"/>
              <a:t>Geography</a:t>
            </a:r>
            <a:endParaRPr lang="en-US" dirty="0"/>
          </a:p>
        </p:txBody>
      </p:sp>
      <p:sp>
        <p:nvSpPr>
          <p:cNvPr id="13" name="TextBox 12"/>
          <p:cNvSpPr txBox="1"/>
          <p:nvPr/>
        </p:nvSpPr>
        <p:spPr>
          <a:xfrm>
            <a:off x="7848600" y="2667000"/>
            <a:ext cx="625684" cy="369332"/>
          </a:xfrm>
          <a:prstGeom prst="rect">
            <a:avLst/>
          </a:prstGeom>
          <a:noFill/>
        </p:spPr>
        <p:txBody>
          <a:bodyPr wrap="none" rtlCol="0">
            <a:spAutoFit/>
          </a:bodyPr>
          <a:lstStyle/>
          <a:p>
            <a:r>
              <a:rPr lang="en-US" dirty="0" smtClean="0"/>
              <a:t>Date</a:t>
            </a:r>
            <a:endParaRPr lang="en-US" dirty="0"/>
          </a:p>
        </p:txBody>
      </p:sp>
      <p:pic>
        <p:nvPicPr>
          <p:cNvPr id="14" name="Picture 13" descr="C:\Users\Amit\AppData\Local\Microsoft\Windows\Temporary Internet Files\Content.IE5\CRRJV6Z6\MPj04306350000[1].jpg"/>
          <p:cNvPicPr>
            <a:picLocks noChangeAspect="1" noChangeArrowheads="1"/>
          </p:cNvPicPr>
          <p:nvPr/>
        </p:nvPicPr>
        <p:blipFill>
          <a:blip r:embed="rId7" cstate="print"/>
          <a:srcRect/>
          <a:stretch>
            <a:fillRect/>
          </a:stretch>
        </p:blipFill>
        <p:spPr bwMode="auto">
          <a:xfrm>
            <a:off x="254978" y="4431330"/>
            <a:ext cx="1740870" cy="174087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7191396" cy="1218795"/>
          </a:xfrm>
        </p:spPr>
        <p:txBody>
          <a:bodyPr/>
          <a:lstStyle/>
          <a:p>
            <a:r>
              <a:rPr lang="zh-CN" altLang="en-US" dirty="0" smtClean="0"/>
              <a:t>一</a:t>
            </a:r>
            <a:r>
              <a:rPr lang="en-US" sz="4400" dirty="0" smtClean="0"/>
              <a:t>: </a:t>
            </a:r>
            <a:r>
              <a:rPr lang="zh-CN" altLang="en-US" sz="4400" dirty="0" smtClean="0"/>
              <a:t>如何通过丰富的产品功能组建最佳的解决方案</a:t>
            </a:r>
            <a:r>
              <a:rPr lang="en-US" sz="4400" dirty="0" smtClean="0"/>
              <a:t>!</a:t>
            </a:r>
            <a:endParaRPr lang="en-US" sz="4400" dirty="0"/>
          </a:p>
        </p:txBody>
      </p:sp>
      <p:grpSp>
        <p:nvGrpSpPr>
          <p:cNvPr id="7" name="Group 25"/>
          <p:cNvGrpSpPr/>
          <p:nvPr/>
        </p:nvGrpSpPr>
        <p:grpSpPr>
          <a:xfrm>
            <a:off x="676625" y="1164156"/>
            <a:ext cx="7776914" cy="5558030"/>
            <a:chOff x="676625" y="1164156"/>
            <a:chExt cx="7776914" cy="5558030"/>
          </a:xfrm>
        </p:grpSpPr>
        <p:pic>
          <p:nvPicPr>
            <p:cNvPr id="1027" name="Picture 3" descr="C:\Users\Amit\AppData\Local\Microsoft\Windows\Temporary Internet Files\Content.IE5\LIZ03T26\MPj04389210000[1].jpg"/>
            <p:cNvPicPr>
              <a:picLocks noChangeAspect="1" noChangeArrowheads="1"/>
            </p:cNvPicPr>
            <p:nvPr/>
          </p:nvPicPr>
          <p:blipFill>
            <a:blip r:embed="rId3" cstate="print"/>
            <a:srcRect/>
            <a:stretch>
              <a:fillRect/>
            </a:stretch>
          </p:blipFill>
          <p:spPr bwMode="auto">
            <a:xfrm>
              <a:off x="676625" y="1529861"/>
              <a:ext cx="7776914" cy="5192325"/>
            </a:xfrm>
            <a:prstGeom prst="rect">
              <a:avLst/>
            </a:prstGeom>
            <a:noFill/>
          </p:spPr>
        </p:pic>
        <p:pic>
          <p:nvPicPr>
            <p:cNvPr id="6" name="Picture 7" descr="C:\Users\ashukla\AppData\Local\Microsoft\Windows\Temporary Internet Files\Content.IE5\X414YCFA\MCj04368920000[1].png"/>
            <p:cNvPicPr>
              <a:picLocks noChangeAspect="1" noChangeArrowheads="1"/>
            </p:cNvPicPr>
            <p:nvPr/>
          </p:nvPicPr>
          <p:blipFill>
            <a:blip r:embed="rId4" cstate="print"/>
            <a:srcRect/>
            <a:stretch>
              <a:fillRect/>
            </a:stretch>
          </p:blipFill>
          <p:spPr bwMode="auto">
            <a:xfrm>
              <a:off x="4543436" y="4726625"/>
              <a:ext cx="920019" cy="920019"/>
            </a:xfrm>
            <a:prstGeom prst="rect">
              <a:avLst/>
            </a:prstGeom>
            <a:noFill/>
          </p:spPr>
        </p:pic>
        <p:pic>
          <p:nvPicPr>
            <p:cNvPr id="8" name="Picture 9" descr="C:\Users\ashukla\AppData\Local\Microsoft\Windows\Temporary Internet Files\Content.IE5\8L961ABN\MCj04369020000[1].png"/>
            <p:cNvPicPr>
              <a:picLocks noChangeAspect="1" noChangeArrowheads="1"/>
            </p:cNvPicPr>
            <p:nvPr/>
          </p:nvPicPr>
          <p:blipFill>
            <a:blip r:embed="rId5" cstate="print"/>
            <a:srcRect/>
            <a:stretch>
              <a:fillRect/>
            </a:stretch>
          </p:blipFill>
          <p:spPr bwMode="auto">
            <a:xfrm>
              <a:off x="5090756" y="4239407"/>
              <a:ext cx="965633" cy="965633"/>
            </a:xfrm>
            <a:prstGeom prst="rect">
              <a:avLst/>
            </a:prstGeom>
            <a:noFill/>
          </p:spPr>
        </p:pic>
        <p:pic>
          <p:nvPicPr>
            <p:cNvPr id="9" name="Picture 10" descr="C:\Users\ashukla\AppData\Local\Microsoft\Windows\Temporary Internet Files\Content.IE5\2I5VD0UG\MCj04368940000[1].png"/>
            <p:cNvPicPr>
              <a:picLocks noChangeAspect="1" noChangeArrowheads="1"/>
            </p:cNvPicPr>
            <p:nvPr/>
          </p:nvPicPr>
          <p:blipFill>
            <a:blip r:embed="rId6" cstate="print"/>
            <a:srcRect/>
            <a:stretch>
              <a:fillRect/>
            </a:stretch>
          </p:blipFill>
          <p:spPr bwMode="auto">
            <a:xfrm>
              <a:off x="4306044" y="3401218"/>
              <a:ext cx="920019" cy="920019"/>
            </a:xfrm>
            <a:prstGeom prst="rect">
              <a:avLst/>
            </a:prstGeom>
            <a:noFill/>
          </p:spPr>
        </p:pic>
        <p:pic>
          <p:nvPicPr>
            <p:cNvPr id="11" name="Picture 12" descr="C:\Users\ashukla\AppData\Local\Microsoft\Windows\Temporary Internet Files\Content.IE5\NLWEE2PT\MCj04368980000[1].png"/>
            <p:cNvPicPr>
              <a:picLocks noChangeAspect="1" noChangeArrowheads="1"/>
            </p:cNvPicPr>
            <p:nvPr/>
          </p:nvPicPr>
          <p:blipFill>
            <a:blip r:embed="rId7" cstate="print"/>
            <a:srcRect/>
            <a:stretch>
              <a:fillRect/>
            </a:stretch>
          </p:blipFill>
          <p:spPr bwMode="auto">
            <a:xfrm>
              <a:off x="4403164" y="3951782"/>
              <a:ext cx="920019" cy="920019"/>
            </a:xfrm>
            <a:prstGeom prst="rect">
              <a:avLst/>
            </a:prstGeom>
            <a:noFill/>
          </p:spPr>
        </p:pic>
        <p:pic>
          <p:nvPicPr>
            <p:cNvPr id="13" name="Picture 14" descr="C:\Users\ashukla\AppData\Local\Microsoft\Windows\Temporary Internet Files\Content.IE5\2I5VD0UG\MCj04369050000[1].png"/>
            <p:cNvPicPr>
              <a:picLocks noChangeAspect="1" noChangeArrowheads="1"/>
            </p:cNvPicPr>
            <p:nvPr/>
          </p:nvPicPr>
          <p:blipFill>
            <a:blip r:embed="rId8" cstate="print"/>
            <a:srcRect/>
            <a:stretch>
              <a:fillRect/>
            </a:stretch>
          </p:blipFill>
          <p:spPr bwMode="auto">
            <a:xfrm>
              <a:off x="3746267" y="4687826"/>
              <a:ext cx="1132682" cy="1132682"/>
            </a:xfrm>
            <a:prstGeom prst="rect">
              <a:avLst/>
            </a:prstGeom>
            <a:noFill/>
          </p:spPr>
        </p:pic>
        <p:pic>
          <p:nvPicPr>
            <p:cNvPr id="14" name="Picture 15" descr="C:\Users\ashukla\AppData\Local\Microsoft\Windows\Temporary Internet Files\Content.IE5\X414YCFA\MCj04369090000[1].png"/>
            <p:cNvPicPr>
              <a:picLocks noChangeAspect="1" noChangeArrowheads="1"/>
            </p:cNvPicPr>
            <p:nvPr/>
          </p:nvPicPr>
          <p:blipFill>
            <a:blip r:embed="rId9" cstate="print"/>
            <a:srcRect/>
            <a:stretch>
              <a:fillRect/>
            </a:stretch>
          </p:blipFill>
          <p:spPr bwMode="auto">
            <a:xfrm rot="20289010">
              <a:off x="1922773" y="1164156"/>
              <a:ext cx="2818925" cy="2818925"/>
            </a:xfrm>
            <a:prstGeom prst="rect">
              <a:avLst/>
            </a:prstGeom>
            <a:noFill/>
          </p:spPr>
        </p:pic>
        <p:pic>
          <p:nvPicPr>
            <p:cNvPr id="15" name="Picture 16" descr="C:\Users\ashukla\AppData\Local\Microsoft\Windows\Temporary Internet Files\Content.IE5\NLWEE2PT\MCj04369060000[1].png"/>
            <p:cNvPicPr>
              <a:picLocks noChangeAspect="1" noChangeArrowheads="1"/>
            </p:cNvPicPr>
            <p:nvPr/>
          </p:nvPicPr>
          <p:blipFill>
            <a:blip r:embed="rId10" cstate="print"/>
            <a:srcRect/>
            <a:stretch>
              <a:fillRect/>
            </a:stretch>
          </p:blipFill>
          <p:spPr bwMode="auto">
            <a:xfrm rot="3840704">
              <a:off x="5116753" y="3122661"/>
              <a:ext cx="1638993" cy="1638993"/>
            </a:xfrm>
            <a:prstGeom prst="rect">
              <a:avLst/>
            </a:prstGeom>
            <a:noFill/>
          </p:spPr>
        </p:pic>
        <p:pic>
          <p:nvPicPr>
            <p:cNvPr id="16" name="Picture 17" descr="C:\Users\ashukla\AppData\Local\Microsoft\Windows\Temporary Internet Files\Content.IE5\8L961ABN\MCj04368960000[1].png"/>
            <p:cNvPicPr>
              <a:picLocks noChangeAspect="1" noChangeArrowheads="1"/>
            </p:cNvPicPr>
            <p:nvPr/>
          </p:nvPicPr>
          <p:blipFill>
            <a:blip r:embed="rId11" cstate="print"/>
            <a:srcRect/>
            <a:stretch>
              <a:fillRect/>
            </a:stretch>
          </p:blipFill>
          <p:spPr bwMode="auto">
            <a:xfrm>
              <a:off x="4156779" y="1811221"/>
              <a:ext cx="2039855" cy="2039855"/>
            </a:xfrm>
            <a:prstGeom prst="rect">
              <a:avLst/>
            </a:prstGeom>
            <a:noFill/>
          </p:spPr>
        </p:pic>
        <p:pic>
          <p:nvPicPr>
            <p:cNvPr id="12" name="Picture 13" descr="C:\Users\ashukla\AppData\Local\Microsoft\Windows\Temporary Internet Files\Content.IE5\8L961ABN\MCj04368950000[1].png"/>
            <p:cNvPicPr>
              <a:picLocks noChangeAspect="1" noChangeArrowheads="1"/>
            </p:cNvPicPr>
            <p:nvPr/>
          </p:nvPicPr>
          <p:blipFill>
            <a:blip r:embed="rId12" cstate="print"/>
            <a:srcRect/>
            <a:stretch>
              <a:fillRect/>
            </a:stretch>
          </p:blipFill>
          <p:spPr bwMode="auto">
            <a:xfrm>
              <a:off x="1622467" y="2870955"/>
              <a:ext cx="2782499" cy="2782499"/>
            </a:xfrm>
            <a:prstGeom prst="rect">
              <a:avLst/>
            </a:prstGeom>
            <a:noFill/>
          </p:spPr>
        </p:pic>
        <p:pic>
          <p:nvPicPr>
            <p:cNvPr id="17" name="Picture 18" descr="C:\Users\ashukla\AppData\Local\Microsoft\Windows\Temporary Internet Files\Content.IE5\2I5VD0UG\MCj04369010000[1].png"/>
            <p:cNvPicPr>
              <a:picLocks noChangeAspect="1" noChangeArrowheads="1"/>
            </p:cNvPicPr>
            <p:nvPr/>
          </p:nvPicPr>
          <p:blipFill>
            <a:blip r:embed="rId13" cstate="print"/>
            <a:srcRect/>
            <a:stretch>
              <a:fillRect/>
            </a:stretch>
          </p:blipFill>
          <p:spPr bwMode="auto">
            <a:xfrm>
              <a:off x="3399737" y="3675185"/>
              <a:ext cx="1055939" cy="1055939"/>
            </a:xfrm>
            <a:prstGeom prst="rect">
              <a:avLst/>
            </a:prstGeom>
            <a:noFill/>
          </p:spPr>
        </p:pic>
        <p:pic>
          <p:nvPicPr>
            <p:cNvPr id="18" name="Picture 19" descr="C:\Users\ashukla\AppData\Local\Microsoft\Windows\Temporary Internet Files\Content.IE5\X414YCFA\MCj04368910000[1].png"/>
            <p:cNvPicPr>
              <a:picLocks noChangeAspect="1" noChangeArrowheads="1"/>
            </p:cNvPicPr>
            <p:nvPr/>
          </p:nvPicPr>
          <p:blipFill>
            <a:blip r:embed="rId14" cstate="print"/>
            <a:srcRect/>
            <a:stretch>
              <a:fillRect/>
            </a:stretch>
          </p:blipFill>
          <p:spPr bwMode="auto">
            <a:xfrm>
              <a:off x="3577480" y="1820000"/>
              <a:ext cx="1165005" cy="1165005"/>
            </a:xfrm>
            <a:prstGeom prst="rect">
              <a:avLst/>
            </a:prstGeom>
            <a:noFill/>
          </p:spPr>
        </p:pic>
        <p:pic>
          <p:nvPicPr>
            <p:cNvPr id="4" name="Picture 5" descr="C:\Users\ashukla\AppData\Local\Microsoft\Windows\Temporary Internet Files\Content.IE5\8L961ABN\MCj04369120000[1].png"/>
            <p:cNvPicPr>
              <a:picLocks noChangeAspect="1" noChangeArrowheads="1"/>
            </p:cNvPicPr>
            <p:nvPr/>
          </p:nvPicPr>
          <p:blipFill>
            <a:blip r:embed="rId15" cstate="print"/>
            <a:srcRect/>
            <a:stretch>
              <a:fillRect/>
            </a:stretch>
          </p:blipFill>
          <p:spPr bwMode="auto">
            <a:xfrm>
              <a:off x="3577351" y="2853371"/>
              <a:ext cx="1155921" cy="1155921"/>
            </a:xfrm>
            <a:prstGeom prst="rect">
              <a:avLst/>
            </a:prstGeom>
            <a:noFill/>
          </p:spPr>
        </p:pic>
        <p:pic>
          <p:nvPicPr>
            <p:cNvPr id="10" name="Picture 11" descr="C:\Users\ashukla\AppData\Local\Microsoft\Windows\Temporary Internet Files\Content.IE5\X414YCFA\MCj04368990000[1].png"/>
            <p:cNvPicPr>
              <a:picLocks noChangeAspect="1" noChangeArrowheads="1"/>
            </p:cNvPicPr>
            <p:nvPr/>
          </p:nvPicPr>
          <p:blipFill>
            <a:blip r:embed="rId16" cstate="print"/>
            <a:srcRect/>
            <a:stretch>
              <a:fillRect/>
            </a:stretch>
          </p:blipFill>
          <p:spPr bwMode="auto">
            <a:xfrm>
              <a:off x="2711705" y="3228302"/>
              <a:ext cx="920019" cy="920019"/>
            </a:xfrm>
            <a:prstGeom prst="rect">
              <a:avLst/>
            </a:prstGeom>
            <a:noFill/>
          </p:spPr>
        </p:pic>
        <p:pic>
          <p:nvPicPr>
            <p:cNvPr id="3" name="Picture 4" descr="C:\Users\ashukla\AppData\Local\Microsoft\Windows\Temporary Internet Files\Content.IE5\NLWEE2PT\MCj04369000000[1].png"/>
            <p:cNvPicPr>
              <a:picLocks noChangeAspect="1" noChangeArrowheads="1"/>
            </p:cNvPicPr>
            <p:nvPr/>
          </p:nvPicPr>
          <p:blipFill>
            <a:blip r:embed="rId17" cstate="print"/>
            <a:srcRect/>
            <a:stretch>
              <a:fillRect/>
            </a:stretch>
          </p:blipFill>
          <p:spPr bwMode="auto">
            <a:xfrm>
              <a:off x="2994262" y="4946936"/>
              <a:ext cx="1005640" cy="1005640"/>
            </a:xfrm>
            <a:prstGeom prst="rect">
              <a:avLst/>
            </a:prstGeom>
            <a:noFill/>
          </p:spPr>
        </p:pic>
        <p:pic>
          <p:nvPicPr>
            <p:cNvPr id="5" name="Picture 6" descr="C:\Users\ashukla\AppData\Local\Microsoft\Windows\Temporary Internet Files\Content.IE5\2I5VD0UG\MCj04368930000[1].png"/>
            <p:cNvPicPr>
              <a:picLocks noChangeAspect="1" noChangeArrowheads="1"/>
            </p:cNvPicPr>
            <p:nvPr/>
          </p:nvPicPr>
          <p:blipFill>
            <a:blip r:embed="rId18" cstate="print"/>
            <a:srcRect/>
            <a:stretch>
              <a:fillRect/>
            </a:stretch>
          </p:blipFill>
          <p:spPr bwMode="auto">
            <a:xfrm>
              <a:off x="3555767" y="4338858"/>
              <a:ext cx="920019" cy="920019"/>
            </a:xfrm>
            <a:prstGeom prst="rect">
              <a:avLst/>
            </a:prstGeom>
            <a:noFill/>
          </p:spPr>
        </p:pic>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SQL Server 2008: </a:t>
            </a:r>
            <a:r>
              <a:rPr lang="zh-CN" altLang="en-US" dirty="0" smtClean="0"/>
              <a:t>数据库模块的采集</a:t>
            </a:r>
            <a:endParaRPr lang="en-US" dirty="0"/>
          </a:p>
        </p:txBody>
      </p:sp>
      <p:graphicFrame>
        <p:nvGraphicFramePr>
          <p:cNvPr id="3" name="Content Placeholder 3"/>
          <p:cNvGraphicFramePr>
            <a:graphicFrameLocks/>
          </p:cNvGraphicFramePr>
          <p:nvPr/>
        </p:nvGraphicFramePr>
        <p:xfrm>
          <a:off x="457200" y="1371600"/>
          <a:ext cx="8305800" cy="52008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报告系统</a:t>
            </a:r>
            <a:r>
              <a:rPr lang="en-US" dirty="0" smtClean="0"/>
              <a:t>crashes</a:t>
            </a:r>
            <a:r>
              <a:rPr lang="zh-CN" altLang="en-US" dirty="0" smtClean="0"/>
              <a:t>或不可预测的错误</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457184" y="1503193"/>
            <a:ext cx="8229600" cy="5354807"/>
          </a:xfrm>
          <a:prstGeom prst="rect">
            <a:avLst/>
          </a:prstGeom>
          <a:noFill/>
          <a:ln w="9525">
            <a:noFill/>
            <a:miter lim="800000"/>
            <a:headEnd/>
            <a:tailEnd/>
          </a:ln>
          <a:effectLst/>
        </p:spPr>
      </p:pic>
      <p:sp>
        <p:nvSpPr>
          <p:cNvPr id="5" name="Rounded Rectangle 4"/>
          <p:cNvSpPr/>
          <p:nvPr/>
        </p:nvSpPr>
        <p:spPr bwMode="auto">
          <a:xfrm>
            <a:off x="413238" y="3174023"/>
            <a:ext cx="8053754" cy="527539"/>
          </a:xfrm>
          <a:prstGeom prst="roundRect">
            <a:avLst/>
          </a:prstGeom>
          <a:noFill/>
          <a:ln w="63500">
            <a:solidFill>
              <a:schemeClr val="accent6"/>
            </a:solidFill>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icture1.png"/>
          <p:cNvPicPr>
            <a:picLocks noChangeAspect="1"/>
          </p:cNvPicPr>
          <p:nvPr/>
        </p:nvPicPr>
        <p:blipFill>
          <a:blip r:embed="rId3" cstate="print"/>
          <a:stretch>
            <a:fillRect/>
          </a:stretch>
        </p:blipFill>
        <p:spPr>
          <a:xfrm>
            <a:off x="588473" y="1799492"/>
            <a:ext cx="1820628" cy="1143000"/>
          </a:xfrm>
          <a:prstGeom prst="rect">
            <a:avLst/>
          </a:prstGeom>
        </p:spPr>
      </p:pic>
      <p:pic>
        <p:nvPicPr>
          <p:cNvPr id="117764" name="Picture 4" descr="C:\Users\ashukla\AppData\Local\Microsoft\Windows\Temporary Internet Files\Content.IE5\X414YCFA\MCj02508360000[1].wmf"/>
          <p:cNvPicPr>
            <a:picLocks noChangeAspect="1" noChangeArrowheads="1"/>
          </p:cNvPicPr>
          <p:nvPr/>
        </p:nvPicPr>
        <p:blipFill>
          <a:blip r:embed="rId4" cstate="print"/>
          <a:srcRect/>
          <a:stretch>
            <a:fillRect/>
          </a:stretch>
        </p:blipFill>
        <p:spPr bwMode="auto">
          <a:xfrm>
            <a:off x="7620000" y="1524000"/>
            <a:ext cx="1044522" cy="1219200"/>
          </a:xfrm>
          <a:prstGeom prst="rect">
            <a:avLst/>
          </a:prstGeom>
          <a:noFill/>
        </p:spPr>
      </p:pic>
      <p:sp>
        <p:nvSpPr>
          <p:cNvPr id="3" name="Title 2"/>
          <p:cNvSpPr>
            <a:spLocks noGrp="1"/>
          </p:cNvSpPr>
          <p:nvPr>
            <p:ph type="title"/>
          </p:nvPr>
        </p:nvSpPr>
        <p:spPr>
          <a:xfrm>
            <a:off x="381000" y="230188"/>
            <a:ext cx="8382000" cy="1218795"/>
          </a:xfrm>
        </p:spPr>
        <p:txBody>
          <a:bodyPr/>
          <a:lstStyle/>
          <a:p>
            <a:pPr algn="l"/>
            <a:r>
              <a:rPr lang="en-US" sz="4400" dirty="0" smtClean="0"/>
              <a:t>Bugs</a:t>
            </a:r>
            <a:r>
              <a:rPr lang="zh-CN" altLang="en-US" sz="4400" dirty="0" smtClean="0"/>
              <a:t> ：</a:t>
            </a:r>
            <a:r>
              <a:rPr lang="en-US" sz="4400" dirty="0" smtClean="0"/>
              <a:t> </a:t>
            </a:r>
            <a:r>
              <a:rPr lang="zh-CN" altLang="en-US" sz="4400" dirty="0" smtClean="0"/>
              <a:t>自动</a:t>
            </a:r>
            <a:r>
              <a:rPr lang="en-US" sz="4400" dirty="0" smtClean="0"/>
              <a:t>Watson</a:t>
            </a:r>
            <a:r>
              <a:rPr lang="zh-CN" altLang="en-US" sz="4400" dirty="0" smtClean="0"/>
              <a:t>采集，</a:t>
            </a:r>
            <a:r>
              <a:rPr lang="zh-CN" altLang="en-US" dirty="0" smtClean="0"/>
              <a:t>和基于</a:t>
            </a:r>
            <a:r>
              <a:rPr lang="en-US" sz="4400" dirty="0" smtClean="0"/>
              <a:t>I</a:t>
            </a:r>
            <a:r>
              <a:rPr lang="en-US" altLang="zh-CN" sz="4400" dirty="0" smtClean="0"/>
              <a:t>P</a:t>
            </a:r>
            <a:r>
              <a:rPr lang="zh-CN" altLang="en-US" sz="4400" dirty="0" smtClean="0"/>
              <a:t>地址的汇总</a:t>
            </a:r>
            <a:endParaRPr lang="en-US" sz="4400" dirty="0"/>
          </a:p>
        </p:txBody>
      </p:sp>
      <p:pic>
        <p:nvPicPr>
          <p:cNvPr id="117761" name="Picture 1" descr="C:\Users\ashukla\AppData\Local\Microsoft\Windows\Temporary Internet Files\Content.IE5\8L961ABN\MCj04380230000[1].png"/>
          <p:cNvPicPr>
            <a:picLocks noChangeAspect="1" noChangeArrowheads="1"/>
          </p:cNvPicPr>
          <p:nvPr/>
        </p:nvPicPr>
        <p:blipFill>
          <a:blip r:embed="rId5" cstate="print"/>
          <a:srcRect/>
          <a:stretch>
            <a:fillRect/>
          </a:stretch>
        </p:blipFill>
        <p:spPr bwMode="auto">
          <a:xfrm>
            <a:off x="6858000" y="1524000"/>
            <a:ext cx="620712" cy="620712"/>
          </a:xfrm>
          <a:prstGeom prst="rect">
            <a:avLst/>
          </a:prstGeom>
          <a:noFill/>
        </p:spPr>
      </p:pic>
      <p:pic>
        <p:nvPicPr>
          <p:cNvPr id="7" name="Picture 4" descr="C:\Users\ashukla\AppData\Local\Microsoft\Windows\Temporary Internet Files\Content.IE5\X414YCFA\MCj02508360000[1].wmf"/>
          <p:cNvPicPr>
            <a:picLocks noChangeAspect="1" noChangeArrowheads="1"/>
          </p:cNvPicPr>
          <p:nvPr/>
        </p:nvPicPr>
        <p:blipFill>
          <a:blip r:embed="rId4" cstate="print"/>
          <a:srcRect/>
          <a:stretch>
            <a:fillRect/>
          </a:stretch>
        </p:blipFill>
        <p:spPr bwMode="auto">
          <a:xfrm>
            <a:off x="7642278" y="3429000"/>
            <a:ext cx="1044522" cy="1219200"/>
          </a:xfrm>
          <a:prstGeom prst="rect">
            <a:avLst/>
          </a:prstGeom>
          <a:noFill/>
        </p:spPr>
      </p:pic>
      <p:pic>
        <p:nvPicPr>
          <p:cNvPr id="8" name="Picture 4" descr="C:\Users\ashukla\AppData\Local\Microsoft\Windows\Temporary Internet Files\Content.IE5\X414YCFA\MCj02508360000[1].wmf"/>
          <p:cNvPicPr>
            <a:picLocks noChangeAspect="1" noChangeArrowheads="1"/>
          </p:cNvPicPr>
          <p:nvPr/>
        </p:nvPicPr>
        <p:blipFill>
          <a:blip r:embed="rId4" cstate="print"/>
          <a:srcRect/>
          <a:stretch>
            <a:fillRect/>
          </a:stretch>
        </p:blipFill>
        <p:spPr bwMode="auto">
          <a:xfrm>
            <a:off x="7718478" y="5181600"/>
            <a:ext cx="1044522" cy="1219200"/>
          </a:xfrm>
          <a:prstGeom prst="rect">
            <a:avLst/>
          </a:prstGeom>
          <a:noFill/>
        </p:spPr>
      </p:pic>
      <p:pic>
        <p:nvPicPr>
          <p:cNvPr id="9" name="Picture 8" descr="Picture1.png"/>
          <p:cNvPicPr>
            <a:picLocks noChangeAspect="1"/>
          </p:cNvPicPr>
          <p:nvPr/>
        </p:nvPicPr>
        <p:blipFill>
          <a:blip r:embed="rId3" cstate="print"/>
          <a:stretch>
            <a:fillRect/>
          </a:stretch>
        </p:blipFill>
        <p:spPr>
          <a:xfrm>
            <a:off x="770172" y="5181600"/>
            <a:ext cx="1820628" cy="1143000"/>
          </a:xfrm>
          <a:prstGeom prst="rect">
            <a:avLst/>
          </a:prstGeom>
        </p:spPr>
      </p:pic>
      <p:pic>
        <p:nvPicPr>
          <p:cNvPr id="12" name="Picture 1" descr="C:\Users\ashukla\AppData\Local\Microsoft\Windows\Temporary Internet Files\Content.IE5\8L961ABN\MCj04380230000[1].png"/>
          <p:cNvPicPr>
            <a:picLocks noChangeAspect="1" noChangeArrowheads="1"/>
          </p:cNvPicPr>
          <p:nvPr/>
        </p:nvPicPr>
        <p:blipFill>
          <a:blip r:embed="rId5" cstate="print"/>
          <a:srcRect/>
          <a:stretch>
            <a:fillRect/>
          </a:stretch>
        </p:blipFill>
        <p:spPr bwMode="auto">
          <a:xfrm>
            <a:off x="1342299" y="1743808"/>
            <a:ext cx="620712" cy="620712"/>
          </a:xfrm>
          <a:prstGeom prst="rect">
            <a:avLst/>
          </a:prstGeom>
          <a:noFill/>
        </p:spPr>
      </p:pic>
      <p:cxnSp>
        <p:nvCxnSpPr>
          <p:cNvPr id="16" name="Straight Arrow Connector 15"/>
          <p:cNvCxnSpPr/>
          <p:nvPr/>
        </p:nvCxnSpPr>
        <p:spPr>
          <a:xfrm>
            <a:off x="2438400" y="2438400"/>
            <a:ext cx="1113692" cy="95543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flipV="1">
            <a:off x="5867400" y="2209800"/>
            <a:ext cx="1600200" cy="609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flipV="1">
            <a:off x="2438400" y="4191000"/>
            <a:ext cx="1295400" cy="838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p:nvPr/>
        </p:nvCxnSpPr>
        <p:spPr>
          <a:xfrm>
            <a:off x="5943600" y="3657600"/>
            <a:ext cx="1447800" cy="76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17772" name="Picture 12" descr="C:\Users\ashukla\AppData\Local\Microsoft\Windows\Temporary Internet Files\Content.IE5\NLWEE2PT\MCIN01111_0000[1].wmf"/>
          <p:cNvPicPr>
            <a:picLocks noChangeAspect="1" noChangeArrowheads="1"/>
          </p:cNvPicPr>
          <p:nvPr/>
        </p:nvPicPr>
        <p:blipFill>
          <a:blip r:embed="rId6" cstate="print"/>
          <a:srcRect/>
          <a:stretch>
            <a:fillRect/>
          </a:stretch>
        </p:blipFill>
        <p:spPr bwMode="auto">
          <a:xfrm>
            <a:off x="4191000" y="2362200"/>
            <a:ext cx="1303338" cy="1785937"/>
          </a:xfrm>
          <a:prstGeom prst="rect">
            <a:avLst/>
          </a:prstGeom>
          <a:noFill/>
        </p:spPr>
      </p:pic>
      <p:pic>
        <p:nvPicPr>
          <p:cNvPr id="41" name="Picture 1" descr="C:\Users\ashukla\AppData\Local\Microsoft\Windows\Temporary Internet Files\Content.IE5\8L961ABN\MCj04380230000[1].png"/>
          <p:cNvPicPr>
            <a:picLocks noChangeAspect="1" noChangeArrowheads="1"/>
          </p:cNvPicPr>
          <p:nvPr/>
        </p:nvPicPr>
        <p:blipFill>
          <a:blip r:embed="rId5" cstate="print"/>
          <a:srcRect/>
          <a:stretch>
            <a:fillRect/>
          </a:stretch>
        </p:blipFill>
        <p:spPr bwMode="auto">
          <a:xfrm>
            <a:off x="3505200" y="3352800"/>
            <a:ext cx="620712" cy="620712"/>
          </a:xfrm>
          <a:prstGeom prst="rect">
            <a:avLst/>
          </a:prstGeom>
          <a:noFill/>
        </p:spPr>
      </p:pic>
      <p:pic>
        <p:nvPicPr>
          <p:cNvPr id="4098" name="Picture 2" descr="C:\Users\Amit\AppData\Local\Microsoft\Windows\Temporary Internet Files\Content.IE5\CMTB1HZV\MCj04339110000[1].png"/>
          <p:cNvPicPr>
            <a:picLocks noChangeAspect="1" noChangeArrowheads="1"/>
          </p:cNvPicPr>
          <p:nvPr/>
        </p:nvPicPr>
        <p:blipFill>
          <a:blip r:embed="rId7" cstate="print"/>
          <a:srcRect/>
          <a:stretch>
            <a:fillRect/>
          </a:stretch>
        </p:blipFill>
        <p:spPr bwMode="auto">
          <a:xfrm>
            <a:off x="1473654" y="5253718"/>
            <a:ext cx="412295" cy="412295"/>
          </a:xfrm>
          <a:prstGeom prst="rect">
            <a:avLst/>
          </a:prstGeom>
          <a:noFill/>
        </p:spPr>
      </p:pic>
      <p:pic>
        <p:nvPicPr>
          <p:cNvPr id="23" name="Picture 2" descr="C:\Users\Amit\AppData\Local\Microsoft\Windows\Temporary Internet Files\Content.IE5\CMTB1HZV\MCj04339110000[1].png"/>
          <p:cNvPicPr>
            <a:picLocks noChangeAspect="1" noChangeArrowheads="1"/>
          </p:cNvPicPr>
          <p:nvPr/>
        </p:nvPicPr>
        <p:blipFill>
          <a:blip r:embed="rId7" cstate="print"/>
          <a:srcRect/>
          <a:stretch>
            <a:fillRect/>
          </a:stretch>
        </p:blipFill>
        <p:spPr bwMode="auto">
          <a:xfrm>
            <a:off x="3846740" y="3920218"/>
            <a:ext cx="412295" cy="412295"/>
          </a:xfrm>
          <a:prstGeom prst="rect">
            <a:avLst/>
          </a:prstGeom>
          <a:noFill/>
        </p:spPr>
      </p:pic>
      <p:pic>
        <p:nvPicPr>
          <p:cNvPr id="24" name="Picture 2" descr="C:\Users\Amit\AppData\Local\Microsoft\Windows\Temporary Internet Files\Content.IE5\CMTB1HZV\MCj04339110000[1].png"/>
          <p:cNvPicPr>
            <a:picLocks noChangeAspect="1" noChangeArrowheads="1"/>
          </p:cNvPicPr>
          <p:nvPr/>
        </p:nvPicPr>
        <p:blipFill>
          <a:blip r:embed="rId7" cstate="print"/>
          <a:srcRect/>
          <a:stretch>
            <a:fillRect/>
          </a:stretch>
        </p:blipFill>
        <p:spPr bwMode="auto">
          <a:xfrm>
            <a:off x="7068911" y="3958318"/>
            <a:ext cx="412295" cy="412295"/>
          </a:xfrm>
          <a:prstGeom prst="rect">
            <a:avLst/>
          </a:prstGeom>
          <a:noFill/>
        </p:spPr>
      </p:pic>
      <p:pic>
        <p:nvPicPr>
          <p:cNvPr id="8194" name="Picture 2" descr="C:\Users\Amit\Pictures\Microsoft Clip Organizer\j0438019.png"/>
          <p:cNvPicPr>
            <a:picLocks noChangeAspect="1" noChangeArrowheads="1"/>
          </p:cNvPicPr>
          <p:nvPr/>
        </p:nvPicPr>
        <p:blipFill>
          <a:blip r:embed="rId8" cstate="print"/>
          <a:srcRect/>
          <a:stretch>
            <a:fillRect/>
          </a:stretch>
        </p:blipFill>
        <p:spPr bwMode="auto">
          <a:xfrm>
            <a:off x="6945435" y="5363186"/>
            <a:ext cx="730250" cy="730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0-#ppt_w/2"/>
                                          </p:val>
                                        </p:tav>
                                        <p:tav tm="100000">
                                          <p:val>
                                            <p:strVal val="#ppt_x"/>
                                          </p:val>
                                        </p:tav>
                                      </p:tavLst>
                                    </p:anim>
                                    <p:anim calcmode="lin" valueType="num">
                                      <p:cBhvr additive="base">
                                        <p:cTn id="8" dur="3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2000" fill="hold"/>
                                        <p:tgtEl>
                                          <p:spTgt spid="4098"/>
                                        </p:tgtEl>
                                        <p:attrNameLst>
                                          <p:attrName>ppt_x</p:attrName>
                                        </p:attrNameLst>
                                      </p:cBhvr>
                                      <p:tavLst>
                                        <p:tav tm="0">
                                          <p:val>
                                            <p:strVal val="1+#ppt_w/2"/>
                                          </p:val>
                                        </p:tav>
                                        <p:tav tm="100000">
                                          <p:val>
                                            <p:strVal val="#ppt_x"/>
                                          </p:val>
                                        </p:tav>
                                      </p:tavLst>
                                    </p:anim>
                                    <p:anim calcmode="lin" valueType="num">
                                      <p:cBhvr additive="base">
                                        <p:cTn id="12" dur="20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2000"/>
                                        <p:tgtEl>
                                          <p:spTgt spid="4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772"/>
                                        </p:tgtEl>
                                        <p:attrNameLst>
                                          <p:attrName>style.visibility</p:attrName>
                                        </p:attrNameLst>
                                      </p:cBhvr>
                                      <p:to>
                                        <p:strVal val="visible"/>
                                      </p:to>
                                    </p:set>
                                    <p:animEffect transition="in" filter="fade">
                                      <p:cBhvr>
                                        <p:cTn id="32" dur="2000"/>
                                        <p:tgtEl>
                                          <p:spTgt spid="1177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Bugs </a:t>
            </a:r>
            <a:r>
              <a:rPr lang="zh-CN" altLang="en-US" dirty="0" smtClean="0"/>
              <a:t>：自动登录到产品部门的</a:t>
            </a:r>
            <a:r>
              <a:rPr lang="en-US" altLang="zh-CN" dirty="0" smtClean="0"/>
              <a:t>BUG</a:t>
            </a:r>
            <a:r>
              <a:rPr lang="zh-CN" altLang="en-US" dirty="0" smtClean="0"/>
              <a:t>数据库</a:t>
            </a:r>
            <a:endParaRPr lang="en-US" dirty="0"/>
          </a:p>
        </p:txBody>
      </p:sp>
      <p:pic>
        <p:nvPicPr>
          <p:cNvPr id="116737" name="Picture 1"/>
          <p:cNvPicPr>
            <a:picLocks noChangeAspect="1" noChangeArrowheads="1"/>
          </p:cNvPicPr>
          <p:nvPr/>
        </p:nvPicPr>
        <p:blipFill>
          <a:blip r:embed="rId3" cstate="print"/>
          <a:srcRect/>
          <a:stretch>
            <a:fillRect/>
          </a:stretch>
        </p:blipFill>
        <p:spPr bwMode="auto">
          <a:xfrm>
            <a:off x="0" y="2133599"/>
            <a:ext cx="10506806" cy="350226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See Explanation.  Clicking on the picture will download&#10; the highest resolution version available.">
            <a:hlinkClick r:id="rId3"/>
          </p:cNvPr>
          <p:cNvPicPr>
            <a:picLocks noChangeAspect="1" noChangeArrowheads="1"/>
          </p:cNvPicPr>
          <p:nvPr/>
        </p:nvPicPr>
        <p:blipFill>
          <a:blip r:embed="rId4" cstate="print"/>
          <a:srcRect/>
          <a:stretch>
            <a:fillRect/>
          </a:stretch>
        </p:blipFill>
        <p:spPr bwMode="auto">
          <a:xfrm>
            <a:off x="-1125376" y="0"/>
            <a:ext cx="10271198" cy="6858000"/>
          </a:xfrm>
          <a:prstGeom prst="rect">
            <a:avLst/>
          </a:prstGeom>
          <a:noFill/>
        </p:spPr>
      </p:pic>
      <p:sp>
        <p:nvSpPr>
          <p:cNvPr id="2" name="Title 1"/>
          <p:cNvSpPr>
            <a:spLocks noGrp="1"/>
          </p:cNvSpPr>
          <p:nvPr>
            <p:ph type="title"/>
          </p:nvPr>
        </p:nvSpPr>
        <p:spPr>
          <a:xfrm>
            <a:off x="381000" y="230188"/>
            <a:ext cx="8382000" cy="1329595"/>
          </a:xfrm>
        </p:spPr>
        <p:txBody>
          <a:bodyPr/>
          <a:lstStyle/>
          <a:p>
            <a:r>
              <a:rPr lang="en-US" spc="0" dirty="0">
                <a:ln w="18415" cmpd="sng">
                  <a:solidFill>
                    <a:srgbClr val="FFFFFF"/>
                  </a:solidFill>
                  <a:prstDash val="solid"/>
                </a:ln>
                <a:solidFill>
                  <a:srgbClr val="FFFFFF"/>
                </a:solidFill>
                <a:effectLst>
                  <a:outerShdw blurRad="63500" dir="3600000" algn="tl" rotWithShape="0">
                    <a:srgbClr val="000000">
                      <a:alpha val="70000"/>
                    </a:srgbClr>
                  </a:outerShdw>
                </a:effectLst>
              </a:rPr>
              <a:t>In SQL Server 2008 we took some of </a:t>
            </a:r>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your feedback </a:t>
            </a:r>
            <a:r>
              <a:rPr lang="en-US" spc="0" dirty="0">
                <a:ln w="18415" cmpd="sng">
                  <a:solidFill>
                    <a:srgbClr val="FFFFFF"/>
                  </a:solidFill>
                  <a:prstDash val="solid"/>
                </a:ln>
                <a:solidFill>
                  <a:srgbClr val="FFFFFF"/>
                </a:solidFill>
                <a:effectLst>
                  <a:outerShdw blurRad="63500" dir="3600000" algn="tl" rotWithShape="0">
                    <a:srgbClr val="000000">
                      <a:alpha val="70000"/>
                    </a:srgbClr>
                  </a:outerShdw>
                </a:effectLst>
              </a:rPr>
              <a:t>to heart</a:t>
            </a:r>
          </a:p>
        </p:txBody>
      </p:sp>
      <p:sp>
        <p:nvSpPr>
          <p:cNvPr id="4" name="Multiply 3"/>
          <p:cNvSpPr/>
          <p:nvPr/>
        </p:nvSpPr>
        <p:spPr>
          <a:xfrm>
            <a:off x="3124199" y="1822939"/>
            <a:ext cx="4572000" cy="4572000"/>
          </a:xfrm>
          <a:prstGeom prst="mathMultiply">
            <a:avLst/>
          </a:prstGeom>
          <a:solidFill>
            <a:schemeClr val="accent1">
              <a:alpha val="9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mit\AppData\Local\Microsoft\Windows\Temporary Internet Files\Content.IE5\UHBA8RP1\MPj04327280000[1].jpg"/>
          <p:cNvPicPr>
            <a:picLocks noChangeAspect="1" noChangeArrowheads="1"/>
          </p:cNvPicPr>
          <p:nvPr/>
        </p:nvPicPr>
        <p:blipFill>
          <a:blip r:embed="rId3" cstate="print"/>
          <a:srcRect/>
          <a:stretch>
            <a:fillRect/>
          </a:stretch>
        </p:blipFill>
        <p:spPr bwMode="auto">
          <a:xfrm>
            <a:off x="-246177" y="0"/>
            <a:ext cx="10287001" cy="6858000"/>
          </a:xfrm>
          <a:prstGeom prst="rect">
            <a:avLst/>
          </a:prstGeom>
          <a:noFill/>
        </p:spPr>
      </p:pic>
      <p:sp>
        <p:nvSpPr>
          <p:cNvPr id="2" name="Title 1"/>
          <p:cNvSpPr>
            <a:spLocks noGrp="1"/>
          </p:cNvSpPr>
          <p:nvPr>
            <p:ph type="title"/>
          </p:nvPr>
        </p:nvSpPr>
        <p:spPr>
          <a:xfrm>
            <a:off x="381000" y="230188"/>
            <a:ext cx="8382000" cy="997196"/>
          </a:xfrm>
        </p:spPr>
        <p:txBody>
          <a:bodyPr/>
          <a:lstStyle/>
          <a:p>
            <a:r>
              <a:rPr lang="en-US" sz="36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incorporated some developer delighters that weren’t even in the plan!</a:t>
            </a:r>
            <a:endParaRPr lang="en-US" sz="36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变量初始化</a:t>
            </a:r>
          </a:p>
        </p:txBody>
      </p:sp>
      <p:sp>
        <p:nvSpPr>
          <p:cNvPr id="5" name="Text Placeholder 4"/>
          <p:cNvSpPr>
            <a:spLocks noGrp="1"/>
          </p:cNvSpPr>
          <p:nvPr>
            <p:ph type="body" idx="1"/>
          </p:nvPr>
        </p:nvSpPr>
        <p:spPr/>
        <p:txBody>
          <a:bodyPr/>
          <a:lstStyle/>
          <a:p>
            <a:r>
              <a:rPr lang="en-US" dirty="0" smtClean="0"/>
              <a:t>OLD</a:t>
            </a:r>
            <a:endParaRPr lang="en-US" dirty="0"/>
          </a:p>
        </p:txBody>
      </p:sp>
      <p:sp>
        <p:nvSpPr>
          <p:cNvPr id="6" name="Content Placeholder 5"/>
          <p:cNvSpPr>
            <a:spLocks noGrp="1"/>
          </p:cNvSpPr>
          <p:nvPr>
            <p:ph sz="half" idx="2"/>
          </p:nvPr>
        </p:nvSpPr>
        <p:spPr/>
        <p:txBody>
          <a:bodyPr/>
          <a:lstStyle/>
          <a:p>
            <a:pPr marL="0" marR="0">
              <a:lnSpc>
                <a:spcPct val="115000"/>
              </a:lnSpc>
              <a:spcBef>
                <a:spcPts val="0"/>
              </a:spcBef>
              <a:spcAft>
                <a:spcPts val="0"/>
              </a:spcAft>
              <a:buNone/>
            </a:pPr>
            <a:r>
              <a:rPr lang="en-US" sz="2400" dirty="0" smtClean="0">
                <a:solidFill>
                  <a:srgbClr val="FFC000"/>
                </a:solidFill>
                <a:latin typeface="Courier New"/>
                <a:ea typeface="Calibri"/>
                <a:cs typeface="Times New Roman"/>
              </a:rPr>
              <a:t>DECLARE</a:t>
            </a:r>
            <a:r>
              <a:rPr lang="en-US" sz="2400" dirty="0" smtClean="0">
                <a:latin typeface="Courier New"/>
                <a:ea typeface="Calibri"/>
                <a:cs typeface="Times New Roman"/>
              </a:rPr>
              <a:t> @v </a:t>
            </a:r>
            <a:r>
              <a:rPr lang="en-US" sz="2400" dirty="0" smtClean="0">
                <a:solidFill>
                  <a:srgbClr val="FFC000"/>
                </a:solidFill>
                <a:latin typeface="Courier New"/>
                <a:ea typeface="Calibri"/>
                <a:cs typeface="Times New Roman"/>
              </a:rPr>
              <a:t>INT</a:t>
            </a:r>
            <a:r>
              <a:rPr lang="en-US" sz="2400" dirty="0" smtClean="0">
                <a:solidFill>
                  <a:srgbClr val="808080"/>
                </a:solidFill>
                <a:latin typeface="Courier New"/>
                <a:ea typeface="Calibri"/>
                <a:cs typeface="Times New Roman"/>
              </a:rPr>
              <a:t>;</a:t>
            </a:r>
            <a:endParaRPr lang="en-US" sz="3200" dirty="0" smtClean="0">
              <a:ea typeface="Calibri"/>
              <a:cs typeface="Times New Roman"/>
            </a:endParaRPr>
          </a:p>
          <a:p>
            <a:pPr marL="0" marR="0">
              <a:lnSpc>
                <a:spcPct val="115000"/>
              </a:lnSpc>
              <a:spcBef>
                <a:spcPts val="0"/>
              </a:spcBef>
              <a:spcAft>
                <a:spcPts val="1000"/>
              </a:spcAft>
              <a:buNone/>
            </a:pPr>
            <a:r>
              <a:rPr lang="en-US" sz="2400" dirty="0" smtClean="0">
                <a:solidFill>
                  <a:srgbClr val="FFC000"/>
                </a:solidFill>
                <a:latin typeface="Courier New"/>
                <a:ea typeface="Calibri"/>
                <a:cs typeface="Times New Roman"/>
              </a:rPr>
              <a:t>SET</a:t>
            </a:r>
            <a:r>
              <a:rPr lang="en-US" sz="2400" dirty="0" smtClean="0">
                <a:latin typeface="Courier New"/>
                <a:ea typeface="Calibri"/>
                <a:cs typeface="Times New Roman"/>
              </a:rPr>
              <a:t> @v </a:t>
            </a:r>
            <a:r>
              <a:rPr lang="en-US" sz="2400" dirty="0" smtClean="0">
                <a:solidFill>
                  <a:srgbClr val="808080"/>
                </a:solidFill>
                <a:latin typeface="Courier New"/>
                <a:ea typeface="Calibri"/>
                <a:cs typeface="Times New Roman"/>
              </a:rPr>
              <a:t>=</a:t>
            </a:r>
            <a:r>
              <a:rPr lang="en-US" sz="2400" dirty="0" smtClean="0">
                <a:latin typeface="Courier New"/>
                <a:ea typeface="Calibri"/>
                <a:cs typeface="Times New Roman"/>
              </a:rPr>
              <a:t> 5</a:t>
            </a:r>
            <a:r>
              <a:rPr lang="en-US" sz="2400" dirty="0" smtClean="0">
                <a:solidFill>
                  <a:srgbClr val="808080"/>
                </a:solidFill>
                <a:latin typeface="Courier New"/>
                <a:ea typeface="Calibri"/>
                <a:cs typeface="Times New Roman"/>
              </a:rPr>
              <a:t>;</a:t>
            </a:r>
            <a:endParaRPr lang="en-US" sz="3200" dirty="0">
              <a:ea typeface="Calibri"/>
              <a:cs typeface="Times New Roman"/>
            </a:endParaRPr>
          </a:p>
        </p:txBody>
      </p:sp>
      <p:sp>
        <p:nvSpPr>
          <p:cNvPr id="7" name="Text Placeholder 6"/>
          <p:cNvSpPr>
            <a:spLocks noGrp="1"/>
          </p:cNvSpPr>
          <p:nvPr>
            <p:ph type="body" sz="quarter" idx="3"/>
          </p:nvPr>
        </p:nvSpPr>
        <p:spPr/>
        <p:txBody>
          <a:bodyPr/>
          <a:lstStyle/>
          <a:p>
            <a:r>
              <a:rPr lang="en-US" dirty="0" smtClean="0"/>
              <a:t>NEW</a:t>
            </a:r>
            <a:endParaRPr lang="en-US" dirty="0"/>
          </a:p>
        </p:txBody>
      </p:sp>
      <p:sp>
        <p:nvSpPr>
          <p:cNvPr id="8" name="Content Placeholder 7"/>
          <p:cNvSpPr>
            <a:spLocks noGrp="1"/>
          </p:cNvSpPr>
          <p:nvPr>
            <p:ph sz="quarter" idx="4"/>
          </p:nvPr>
        </p:nvSpPr>
        <p:spPr/>
        <p:txBody>
          <a:bodyPr/>
          <a:lstStyle/>
          <a:p>
            <a:pPr>
              <a:buNone/>
            </a:pPr>
            <a:r>
              <a:rPr lang="en-US" sz="2400" dirty="0" smtClean="0">
                <a:solidFill>
                  <a:srgbClr val="FFC000"/>
                </a:solidFill>
                <a:latin typeface="Courier New"/>
                <a:ea typeface="Calibri"/>
              </a:rPr>
              <a:t>DECLARE</a:t>
            </a:r>
            <a:r>
              <a:rPr lang="en-US" sz="2400" dirty="0" smtClean="0">
                <a:latin typeface="Courier New"/>
                <a:ea typeface="Calibri"/>
              </a:rPr>
              <a:t> @v </a:t>
            </a:r>
            <a:r>
              <a:rPr lang="en-US" sz="2400" dirty="0" smtClean="0">
                <a:solidFill>
                  <a:srgbClr val="FFC000"/>
                </a:solidFill>
                <a:latin typeface="Courier New"/>
                <a:ea typeface="Calibri"/>
              </a:rPr>
              <a:t>INT</a:t>
            </a:r>
            <a:r>
              <a:rPr lang="en-US" sz="2400" dirty="0" smtClean="0">
                <a:solidFill>
                  <a:srgbClr val="0000FF"/>
                </a:solidFill>
                <a:latin typeface="Courier New"/>
                <a:ea typeface="Calibri"/>
              </a:rPr>
              <a:t> </a:t>
            </a:r>
            <a:r>
              <a:rPr lang="en-US" sz="2400" dirty="0" smtClean="0">
                <a:solidFill>
                  <a:srgbClr val="FFC000"/>
                </a:solidFill>
                <a:latin typeface="Courier New"/>
                <a:ea typeface="Calibri"/>
              </a:rPr>
              <a:t>= 5</a:t>
            </a:r>
            <a:r>
              <a:rPr lang="en-US" sz="2400" dirty="0" smtClean="0">
                <a:solidFill>
                  <a:srgbClr val="808080"/>
                </a:solidFill>
                <a:latin typeface="Courier New"/>
                <a:ea typeface="Calibri"/>
              </a:rPr>
              <a:t>;</a:t>
            </a:r>
            <a:endParaRPr lang="en-US" dirty="0">
              <a:latin typeface="Courier New" pitchFamily="49" charset="0"/>
              <a:cs typeface="Courier New" pitchFamily="49" charset="0"/>
            </a:endParaRPr>
          </a:p>
        </p:txBody>
      </p:sp>
      <p:sp>
        <p:nvSpPr>
          <p:cNvPr id="9" name="Oval 8"/>
          <p:cNvSpPr/>
          <p:nvPr/>
        </p:nvSpPr>
        <p:spPr>
          <a:xfrm>
            <a:off x="7315200" y="2041072"/>
            <a:ext cx="990600"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zh-CN" altLang="en-US" dirty="0" smtClean="0"/>
              <a:t>常规简易付值运算符</a:t>
            </a:r>
            <a:endParaRPr lang="en-US" sz="4400" dirty="0"/>
          </a:p>
        </p:txBody>
      </p:sp>
      <p:sp>
        <p:nvSpPr>
          <p:cNvPr id="3" name="Text Placeholder 2"/>
          <p:cNvSpPr>
            <a:spLocks noGrp="1"/>
          </p:cNvSpPr>
          <p:nvPr>
            <p:ph type="body" idx="1"/>
          </p:nvPr>
        </p:nvSpPr>
        <p:spPr>
          <a:xfrm>
            <a:off x="381000" y="2162641"/>
            <a:ext cx="4114800" cy="692498"/>
          </a:xfrm>
        </p:spPr>
        <p:txBody>
          <a:bodyPr/>
          <a:lstStyle/>
          <a:p>
            <a:r>
              <a:rPr lang="en-US" dirty="0" smtClean="0"/>
              <a:t>OLD</a:t>
            </a:r>
            <a:endParaRPr lang="en-US" dirty="0"/>
          </a:p>
        </p:txBody>
      </p:sp>
      <p:sp>
        <p:nvSpPr>
          <p:cNvPr id="4" name="Content Placeholder 3"/>
          <p:cNvSpPr>
            <a:spLocks noGrp="1"/>
          </p:cNvSpPr>
          <p:nvPr>
            <p:ph sz="half" idx="2"/>
          </p:nvPr>
        </p:nvSpPr>
        <p:spPr>
          <a:xfrm>
            <a:off x="380999" y="2925963"/>
            <a:ext cx="4114800" cy="1537344"/>
          </a:xfrm>
        </p:spPr>
        <p:txBody>
          <a:bodyPr/>
          <a:lstStyle/>
          <a:p>
            <a:pPr marL="0" marR="0">
              <a:lnSpc>
                <a:spcPct val="115000"/>
              </a:lnSpc>
              <a:spcBef>
                <a:spcPts val="0"/>
              </a:spcBef>
              <a:spcAft>
                <a:spcPts val="0"/>
              </a:spcAft>
              <a:buNone/>
            </a:pPr>
            <a:r>
              <a:rPr lang="en-US" sz="2400" dirty="0" smtClean="0">
                <a:solidFill>
                  <a:srgbClr val="FFC000"/>
                </a:solidFill>
                <a:latin typeface="Courier New"/>
                <a:ea typeface="Calibri"/>
                <a:cs typeface="Times New Roman"/>
              </a:rPr>
              <a:t>UPDATE</a:t>
            </a:r>
            <a:r>
              <a:rPr lang="en-US" sz="2400" dirty="0" smtClean="0">
                <a:latin typeface="Courier New"/>
                <a:ea typeface="Calibri"/>
                <a:cs typeface="Times New Roman"/>
              </a:rPr>
              <a:t> Tbl</a:t>
            </a:r>
            <a:endParaRPr lang="en-US" sz="3200" dirty="0" smtClean="0">
              <a:ea typeface="Calibri"/>
              <a:cs typeface="Times New Roman"/>
            </a:endParaRPr>
          </a:p>
          <a:p>
            <a:pPr marL="0" marR="0">
              <a:lnSpc>
                <a:spcPct val="115000"/>
              </a:lnSpc>
              <a:spcBef>
                <a:spcPts val="0"/>
              </a:spcBef>
              <a:spcAft>
                <a:spcPts val="0"/>
              </a:spcAft>
              <a:buNone/>
            </a:pPr>
            <a:r>
              <a:rPr lang="en-US" sz="2400" dirty="0" smtClean="0">
                <a:solidFill>
                  <a:srgbClr val="FFC000"/>
                </a:solidFill>
                <a:latin typeface="Courier New"/>
                <a:ea typeface="Calibri"/>
                <a:cs typeface="Times New Roman"/>
              </a:rPr>
              <a:t>SET</a:t>
            </a:r>
            <a:r>
              <a:rPr lang="en-US" sz="2400" dirty="0" smtClean="0">
                <a:latin typeface="Courier New"/>
                <a:ea typeface="Calibri"/>
                <a:cs typeface="Times New Roman"/>
              </a:rPr>
              <a:t> c1 </a:t>
            </a:r>
            <a:r>
              <a:rPr lang="en-US" sz="2400" dirty="0" smtClean="0">
                <a:solidFill>
                  <a:srgbClr val="808080"/>
                </a:solidFill>
                <a:latin typeface="Courier New"/>
                <a:ea typeface="Calibri"/>
                <a:cs typeface="Times New Roman"/>
              </a:rPr>
              <a:t>=</a:t>
            </a:r>
            <a:r>
              <a:rPr lang="en-US" sz="2400" dirty="0" smtClean="0">
                <a:latin typeface="Courier New"/>
                <a:ea typeface="Calibri"/>
                <a:cs typeface="Times New Roman"/>
              </a:rPr>
              <a:t> c1 </a:t>
            </a:r>
            <a:r>
              <a:rPr lang="en-US" sz="2400" dirty="0" smtClean="0">
                <a:solidFill>
                  <a:srgbClr val="808080"/>
                </a:solidFill>
                <a:latin typeface="Courier New"/>
                <a:ea typeface="Calibri"/>
                <a:cs typeface="Times New Roman"/>
              </a:rPr>
              <a:t>+</a:t>
            </a:r>
            <a:r>
              <a:rPr lang="en-US" sz="2400" dirty="0" smtClean="0">
                <a:latin typeface="Courier New"/>
                <a:ea typeface="Calibri"/>
                <a:cs typeface="Times New Roman"/>
              </a:rPr>
              <a:t> 5</a:t>
            </a:r>
            <a:endParaRPr lang="en-US" sz="3200" dirty="0" smtClean="0">
              <a:ea typeface="Calibri"/>
              <a:cs typeface="Times New Roman"/>
            </a:endParaRPr>
          </a:p>
          <a:p>
            <a:pPr>
              <a:buNone/>
            </a:pPr>
            <a:r>
              <a:rPr lang="en-US" sz="2400" dirty="0" smtClean="0">
                <a:solidFill>
                  <a:srgbClr val="FFC000"/>
                </a:solidFill>
                <a:latin typeface="Courier New"/>
                <a:ea typeface="Calibri"/>
              </a:rPr>
              <a:t>WHERE </a:t>
            </a:r>
            <a:r>
              <a:rPr lang="en-US" sz="2400" dirty="0" smtClean="0">
                <a:latin typeface="Courier New"/>
                <a:ea typeface="Calibri"/>
              </a:rPr>
              <a:t>c1 </a:t>
            </a:r>
            <a:r>
              <a:rPr lang="en-US" sz="2400" dirty="0" smtClean="0">
                <a:solidFill>
                  <a:srgbClr val="808080"/>
                </a:solidFill>
                <a:latin typeface="Courier New"/>
                <a:ea typeface="Calibri"/>
              </a:rPr>
              <a:t>&lt;</a:t>
            </a:r>
            <a:r>
              <a:rPr lang="en-US" sz="2400" dirty="0" smtClean="0">
                <a:latin typeface="Courier New"/>
                <a:ea typeface="Calibri"/>
              </a:rPr>
              <a:t> 10</a:t>
            </a:r>
            <a:r>
              <a:rPr lang="en-US" sz="2400" dirty="0" smtClean="0">
                <a:solidFill>
                  <a:srgbClr val="808080"/>
                </a:solidFill>
                <a:latin typeface="Courier New"/>
                <a:ea typeface="Calibri"/>
              </a:rPr>
              <a:t>;</a:t>
            </a:r>
            <a:endParaRPr lang="en-US" dirty="0"/>
          </a:p>
        </p:txBody>
      </p:sp>
      <p:sp>
        <p:nvSpPr>
          <p:cNvPr id="5" name="Text Placeholder 4"/>
          <p:cNvSpPr>
            <a:spLocks noGrp="1"/>
          </p:cNvSpPr>
          <p:nvPr>
            <p:ph type="body" sz="quarter" idx="3"/>
          </p:nvPr>
        </p:nvSpPr>
        <p:spPr>
          <a:xfrm>
            <a:off x="4645981" y="2162641"/>
            <a:ext cx="4117019" cy="692498"/>
          </a:xfrm>
        </p:spPr>
        <p:txBody>
          <a:bodyPr/>
          <a:lstStyle/>
          <a:p>
            <a:r>
              <a:rPr lang="en-US" dirty="0" smtClean="0"/>
              <a:t>NEW</a:t>
            </a:r>
            <a:endParaRPr lang="en-US" dirty="0"/>
          </a:p>
        </p:txBody>
      </p:sp>
      <p:sp>
        <p:nvSpPr>
          <p:cNvPr id="6" name="Content Placeholder 5"/>
          <p:cNvSpPr>
            <a:spLocks noGrp="1"/>
          </p:cNvSpPr>
          <p:nvPr>
            <p:ph sz="quarter" idx="4"/>
          </p:nvPr>
        </p:nvSpPr>
        <p:spPr>
          <a:xfrm>
            <a:off x="4645026" y="2925963"/>
            <a:ext cx="4117974" cy="1537344"/>
          </a:xfrm>
        </p:spPr>
        <p:txBody>
          <a:bodyPr/>
          <a:lstStyle/>
          <a:p>
            <a:pPr marL="0" marR="0">
              <a:lnSpc>
                <a:spcPct val="115000"/>
              </a:lnSpc>
              <a:spcBef>
                <a:spcPts val="0"/>
              </a:spcBef>
              <a:spcAft>
                <a:spcPts val="0"/>
              </a:spcAft>
              <a:buNone/>
            </a:pPr>
            <a:r>
              <a:rPr lang="en-US" sz="2400" dirty="0" smtClean="0">
                <a:solidFill>
                  <a:srgbClr val="FFC000"/>
                </a:solidFill>
                <a:latin typeface="Courier New"/>
                <a:ea typeface="Calibri"/>
                <a:cs typeface="Times New Roman"/>
              </a:rPr>
              <a:t>UPDATE</a:t>
            </a:r>
            <a:r>
              <a:rPr lang="en-US" sz="2400" dirty="0" smtClean="0">
                <a:latin typeface="Courier New"/>
                <a:ea typeface="Calibri"/>
                <a:cs typeface="Times New Roman"/>
              </a:rPr>
              <a:t> Tbl</a:t>
            </a:r>
            <a:endParaRPr lang="en-US" sz="3200" dirty="0" smtClean="0">
              <a:ea typeface="Calibri"/>
              <a:cs typeface="Times New Roman"/>
            </a:endParaRPr>
          </a:p>
          <a:p>
            <a:pPr marL="0" marR="0">
              <a:lnSpc>
                <a:spcPct val="115000"/>
              </a:lnSpc>
              <a:spcBef>
                <a:spcPts val="0"/>
              </a:spcBef>
              <a:spcAft>
                <a:spcPts val="0"/>
              </a:spcAft>
              <a:buNone/>
            </a:pPr>
            <a:r>
              <a:rPr lang="en-US" sz="2400" dirty="0" smtClean="0">
                <a:solidFill>
                  <a:srgbClr val="FFC000"/>
                </a:solidFill>
                <a:latin typeface="Courier New"/>
                <a:ea typeface="Calibri"/>
                <a:cs typeface="Times New Roman"/>
              </a:rPr>
              <a:t>SET </a:t>
            </a:r>
            <a:r>
              <a:rPr lang="en-US" sz="2400" dirty="0" smtClean="0">
                <a:latin typeface="Courier New"/>
                <a:ea typeface="Calibri"/>
                <a:cs typeface="Times New Roman"/>
              </a:rPr>
              <a:t>c1 </a:t>
            </a:r>
            <a:r>
              <a:rPr lang="en-US" sz="2400" dirty="0" smtClean="0">
                <a:solidFill>
                  <a:srgbClr val="808080"/>
                </a:solidFill>
                <a:latin typeface="Courier New"/>
                <a:ea typeface="Calibri"/>
                <a:cs typeface="Times New Roman"/>
              </a:rPr>
              <a:t>+=</a:t>
            </a:r>
            <a:r>
              <a:rPr lang="en-US" sz="2400" dirty="0" smtClean="0">
                <a:latin typeface="Courier New"/>
                <a:ea typeface="Calibri"/>
                <a:cs typeface="Times New Roman"/>
              </a:rPr>
              <a:t> 5</a:t>
            </a:r>
            <a:endParaRPr lang="en-US" sz="3200" dirty="0" smtClean="0">
              <a:ea typeface="Calibri"/>
              <a:cs typeface="Times New Roman"/>
            </a:endParaRPr>
          </a:p>
          <a:p>
            <a:pPr>
              <a:buNone/>
            </a:pPr>
            <a:r>
              <a:rPr lang="en-US" sz="2400" dirty="0" smtClean="0">
                <a:solidFill>
                  <a:srgbClr val="FFC000"/>
                </a:solidFill>
                <a:latin typeface="Courier New"/>
                <a:ea typeface="Calibri"/>
              </a:rPr>
              <a:t>WHERE </a:t>
            </a:r>
            <a:r>
              <a:rPr lang="en-US" sz="2400" dirty="0" smtClean="0">
                <a:latin typeface="Courier New"/>
                <a:ea typeface="Calibri"/>
              </a:rPr>
              <a:t>c1 </a:t>
            </a:r>
            <a:r>
              <a:rPr lang="en-US" sz="2400" dirty="0" smtClean="0">
                <a:solidFill>
                  <a:srgbClr val="808080"/>
                </a:solidFill>
                <a:latin typeface="Courier New"/>
                <a:ea typeface="Calibri"/>
              </a:rPr>
              <a:t>&lt;</a:t>
            </a:r>
            <a:r>
              <a:rPr lang="en-US" sz="2400" dirty="0" smtClean="0">
                <a:latin typeface="Courier New"/>
                <a:ea typeface="Calibri"/>
              </a:rPr>
              <a:t> 10</a:t>
            </a:r>
            <a:r>
              <a:rPr lang="en-US" sz="2400" dirty="0" smtClean="0">
                <a:solidFill>
                  <a:srgbClr val="808080"/>
                </a:solidFill>
                <a:latin typeface="Courier New"/>
                <a:ea typeface="Calibri"/>
              </a:rPr>
              <a:t>;</a:t>
            </a:r>
            <a:endParaRPr lang="en-US" dirty="0"/>
          </a:p>
        </p:txBody>
      </p:sp>
      <p:sp>
        <p:nvSpPr>
          <p:cNvPr id="7" name="Rounded Rectangle 6"/>
          <p:cNvSpPr/>
          <p:nvPr/>
        </p:nvSpPr>
        <p:spPr>
          <a:xfrm>
            <a:off x="5309508" y="3360964"/>
            <a:ext cx="1524000" cy="381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7"/>
          <p:cNvSpPr txBox="1">
            <a:spLocks/>
          </p:cNvSpPr>
          <p:nvPr/>
        </p:nvSpPr>
        <p:spPr>
          <a:xfrm>
            <a:off x="178641" y="4114800"/>
            <a:ext cx="8380412" cy="1676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This also works for </a:t>
            </a:r>
            <a:r>
              <a:rPr kumimoji="0" lang="en-US" sz="2500" b="1" i="0" u="none" strike="noStrike" kern="1200" cap="none" spc="0" normalizeH="0" baseline="0" noProof="0" dirty="0" smtClean="0">
                <a:ln>
                  <a:noFill/>
                </a:ln>
                <a:solidFill>
                  <a:schemeClr val="tx1"/>
                </a:solidFill>
                <a:effectLst/>
                <a:uLnTx/>
                <a:uFillTx/>
                <a:latin typeface="Courier New" pitchFamily="49" charset="0"/>
                <a:cs typeface="Courier New" pitchFamily="49" charset="0"/>
              </a:rPr>
              <a:t>*</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500" b="1" i="0" u="none" strike="noStrike" kern="1200" cap="none" spc="0" normalizeH="0" baseline="0" noProof="0" dirty="0" smtClean="0">
                <a:ln>
                  <a:noFill/>
                </a:ln>
                <a:solidFill>
                  <a:schemeClr val="tx1"/>
                </a:solidFill>
                <a:effectLst/>
                <a:uLnTx/>
                <a:uFillTx/>
                <a:latin typeface="Courier New" pitchFamily="49" charset="0"/>
                <a:cs typeface="Courier New" pitchFamily="49" charset="0"/>
              </a:rPr>
              <a:t>-</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a:t>
            </a:r>
            <a:r>
              <a:rPr kumimoji="0" lang="en-US" sz="2500" b="1" i="0" u="none" strike="noStrike" kern="1200" cap="none" spc="0" normalizeH="0" noProof="0" dirty="0" smtClean="0">
                <a:ln>
                  <a:noFill/>
                </a:ln>
                <a:solidFill>
                  <a:schemeClr val="tx1"/>
                </a:solidFill>
                <a:effectLst/>
                <a:uLnTx/>
                <a:uFillTx/>
                <a:latin typeface="+mn-lt"/>
                <a:ea typeface="+mn-ea"/>
                <a:cs typeface="+mn-cs"/>
              </a:rPr>
              <a:t> </a:t>
            </a:r>
            <a:r>
              <a:rPr kumimoji="0" lang="en-US" sz="2500" b="1" i="0" u="none" strike="noStrike" kern="1200" cap="none" spc="0" normalizeH="0" noProof="0" dirty="0" smtClean="0">
                <a:ln>
                  <a:noFill/>
                </a:ln>
                <a:solidFill>
                  <a:schemeClr val="tx1"/>
                </a:solidFill>
                <a:effectLst/>
                <a:uLnTx/>
                <a:uFillTx/>
                <a:latin typeface="Courier New" pitchFamily="49" charset="0"/>
                <a:cs typeface="Courier New" pitchFamily="49" charset="0"/>
              </a:rPr>
              <a:t>/</a:t>
            </a:r>
            <a:r>
              <a:rPr kumimoji="0" lang="en-US" sz="2500" b="1" i="0" u="none" strike="noStrike" kern="1200" cap="none" spc="0" normalizeH="0" noProof="0" dirty="0" smtClean="0">
                <a:ln>
                  <a:noFill/>
                </a:ln>
                <a:solidFill>
                  <a:schemeClr val="tx1"/>
                </a:solidFill>
                <a:effectLst/>
                <a:uLnTx/>
                <a:uFillTx/>
                <a:latin typeface="+mn-lt"/>
                <a:ea typeface="+mn-ea"/>
                <a:cs typeface="+mn-cs"/>
              </a:rPr>
              <a:t> </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zh-CN" altLang="en-US" dirty="0" smtClean="0"/>
              <a:t>灵活简易高效的多行输入</a:t>
            </a:r>
            <a:endParaRPr lang="en-US" dirty="0"/>
          </a:p>
        </p:txBody>
      </p:sp>
      <p:sp>
        <p:nvSpPr>
          <p:cNvPr id="3" name="Text Placeholder 2"/>
          <p:cNvSpPr>
            <a:spLocks noGrp="1"/>
          </p:cNvSpPr>
          <p:nvPr>
            <p:ph type="body" idx="1"/>
          </p:nvPr>
        </p:nvSpPr>
        <p:spPr/>
        <p:txBody>
          <a:bodyPr/>
          <a:lstStyle/>
          <a:p>
            <a:r>
              <a:rPr lang="en-US" dirty="0" smtClean="0"/>
              <a:t>OLD</a:t>
            </a:r>
            <a:endParaRPr lang="en-US" dirty="0"/>
          </a:p>
        </p:txBody>
      </p:sp>
      <p:sp>
        <p:nvSpPr>
          <p:cNvPr id="4" name="Content Placeholder 3"/>
          <p:cNvSpPr>
            <a:spLocks noGrp="1"/>
          </p:cNvSpPr>
          <p:nvPr>
            <p:ph sz="half" idx="2"/>
          </p:nvPr>
        </p:nvSpPr>
        <p:spPr>
          <a:xfrm>
            <a:off x="380999" y="2174874"/>
            <a:ext cx="4114800" cy="3997325"/>
          </a:xfrm>
        </p:spPr>
        <p:txBody>
          <a:bodyPr>
            <a:noAutofit/>
          </a:bodyPr>
          <a:lstStyle/>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 </a:t>
            </a:r>
            <a:r>
              <a:rPr lang="en-US" sz="1400" dirty="0" smtClean="0">
                <a:latin typeface="Courier New"/>
                <a:ea typeface="Calibri"/>
                <a:cs typeface="Times New Roman"/>
              </a:rPr>
              <a:t>@customers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name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1</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1'</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 </a:t>
            </a:r>
            <a:r>
              <a:rPr lang="en-US" sz="1400" dirty="0" smtClean="0">
                <a:latin typeface="Courier New"/>
                <a:ea typeface="Calibri"/>
                <a:cs typeface="Times New Roman"/>
              </a:rPr>
              <a:t>@customers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,n</a:t>
            </a:r>
            <a:r>
              <a:rPr lang="en-US" sz="1400" dirty="0" smtClean="0">
                <a:latin typeface="Courier New"/>
                <a:ea typeface="Calibri"/>
                <a:cs typeface="Times New Roman"/>
              </a:rPr>
              <a:t>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2</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2'</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a:t>
            </a:r>
            <a:r>
              <a:rPr lang="en-US" sz="1400" dirty="0" smtClean="0">
                <a:latin typeface="Courier New"/>
                <a:ea typeface="Calibri"/>
                <a:cs typeface="Times New Roman"/>
              </a:rPr>
              <a:t> @customers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name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3</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3'</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a:t>
            </a:r>
            <a:r>
              <a:rPr lang="en-US" sz="1400" dirty="0" smtClean="0">
                <a:latin typeface="Courier New"/>
                <a:ea typeface="Calibri"/>
                <a:cs typeface="Times New Roman"/>
              </a:rPr>
              <a:t> @customers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name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4</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4'</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a:t>
            </a:r>
            <a:r>
              <a:rPr lang="en-US" sz="1400" dirty="0" smtClean="0">
                <a:latin typeface="Courier New"/>
                <a:ea typeface="Calibri"/>
                <a:cs typeface="Times New Roman"/>
              </a:rPr>
              <a:t> @customers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name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5</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5'</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808080"/>
                </a:solidFill>
                <a:latin typeface="Courier New"/>
                <a:ea typeface="Calibri"/>
                <a:cs typeface="Times New Roman"/>
              </a:rPr>
              <a:t> </a:t>
            </a:r>
            <a:endParaRPr lang="en-US" sz="1800" dirty="0" smtClean="0">
              <a:ea typeface="Calibri"/>
              <a:cs typeface="Times New Roman"/>
            </a:endParaRPr>
          </a:p>
        </p:txBody>
      </p:sp>
      <p:sp>
        <p:nvSpPr>
          <p:cNvPr id="5" name="Text Placeholder 4"/>
          <p:cNvSpPr>
            <a:spLocks noGrp="1"/>
          </p:cNvSpPr>
          <p:nvPr>
            <p:ph type="body" sz="quarter" idx="3"/>
          </p:nvPr>
        </p:nvSpPr>
        <p:spPr/>
        <p:txBody>
          <a:bodyPr/>
          <a:lstStyle/>
          <a:p>
            <a:r>
              <a:rPr lang="en-US" dirty="0" smtClean="0"/>
              <a:t>NEW</a:t>
            </a:r>
            <a:endParaRPr lang="en-US" dirty="0"/>
          </a:p>
        </p:txBody>
      </p:sp>
      <p:sp>
        <p:nvSpPr>
          <p:cNvPr id="6" name="Content Placeholder 5"/>
          <p:cNvSpPr>
            <a:spLocks noGrp="1"/>
          </p:cNvSpPr>
          <p:nvPr>
            <p:ph sz="quarter" idx="4"/>
          </p:nvPr>
        </p:nvSpPr>
        <p:spPr>
          <a:xfrm>
            <a:off x="4645026" y="2174874"/>
            <a:ext cx="4117974" cy="3616325"/>
          </a:xfrm>
        </p:spPr>
        <p:txBody>
          <a:bodyPr>
            <a:normAutofit/>
          </a:bodyPr>
          <a:lstStyle/>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 </a:t>
            </a:r>
            <a:r>
              <a:rPr lang="en-US" sz="1400" dirty="0" smtClean="0">
                <a:latin typeface="Courier New"/>
                <a:ea typeface="Calibri"/>
                <a:cs typeface="Times New Roman"/>
              </a:rPr>
              <a:t>@customers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name</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FFC000"/>
                </a:solidFill>
                <a:latin typeface="Courier New"/>
                <a:ea typeface="Calibri"/>
                <a:cs typeface="Times New Roman"/>
              </a:rPr>
              <a:t>VALUES</a:t>
            </a:r>
            <a:endParaRPr lang="en-US" sz="1400" dirty="0" smtClean="0">
              <a:solidFill>
                <a:srgbClr val="FFC000"/>
              </a:solidFill>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1</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1'</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2</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2'</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3</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3'</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4</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4'</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5</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5'</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a:buNone/>
            </a:pPr>
            <a:endParaRPr lang="en-U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2000"/>
                                        <p:tgtEl>
                                          <p:spTgt spid="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made using a constant table super easy as well!</a:t>
            </a:r>
            <a:endParaRPr lang="en-US" dirty="0"/>
          </a:p>
        </p:txBody>
      </p:sp>
      <p:sp>
        <p:nvSpPr>
          <p:cNvPr id="3" name="Text Placeholder 2"/>
          <p:cNvSpPr>
            <a:spLocks noGrp="1"/>
          </p:cNvSpPr>
          <p:nvPr>
            <p:ph type="body" idx="1"/>
          </p:nvPr>
        </p:nvSpPr>
        <p:spPr/>
        <p:txBody>
          <a:bodyPr/>
          <a:lstStyle/>
          <a:p>
            <a:r>
              <a:rPr lang="en-US" dirty="0" smtClean="0"/>
              <a:t>OLD</a:t>
            </a:r>
            <a:endParaRPr lang="en-US" dirty="0"/>
          </a:p>
        </p:txBody>
      </p:sp>
      <p:sp>
        <p:nvSpPr>
          <p:cNvPr id="5" name="Text Placeholder 4"/>
          <p:cNvSpPr>
            <a:spLocks noGrp="1"/>
          </p:cNvSpPr>
          <p:nvPr>
            <p:ph type="body" sz="quarter" idx="3"/>
          </p:nvPr>
        </p:nvSpPr>
        <p:spPr/>
        <p:txBody>
          <a:bodyPr/>
          <a:lstStyle/>
          <a:p>
            <a:r>
              <a:rPr lang="en-US" dirty="0" smtClean="0"/>
              <a:t>NEW</a:t>
            </a:r>
            <a:endParaRPr lang="en-US" dirty="0"/>
          </a:p>
        </p:txBody>
      </p:sp>
      <p:sp>
        <p:nvSpPr>
          <p:cNvPr id="6" name="Content Placeholder 5"/>
          <p:cNvSpPr>
            <a:spLocks noGrp="1"/>
          </p:cNvSpPr>
          <p:nvPr>
            <p:ph sz="quarter" idx="4"/>
          </p:nvPr>
        </p:nvSpPr>
        <p:spPr>
          <a:xfrm>
            <a:off x="4645026" y="2174874"/>
            <a:ext cx="4117974" cy="3768725"/>
          </a:xfrm>
        </p:spPr>
        <p:txBody>
          <a:bodyPr>
            <a:normAutofit/>
          </a:bodyPr>
          <a:lstStyle/>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SELECT</a:t>
            </a:r>
            <a:r>
              <a:rPr lang="en-US" sz="1400" dirty="0" smtClean="0">
                <a:latin typeface="Courier New"/>
                <a:ea typeface="Calibri"/>
                <a:cs typeface="Times New Roman"/>
              </a:rPr>
              <a:t> </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FROM</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a:t>
            </a:r>
            <a:endParaRPr lang="en-US" sz="1400" dirty="0" smtClean="0">
              <a:solidFill>
                <a:srgbClr val="FFC000"/>
              </a:solidFill>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1</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1'</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2</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2'</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3</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3'</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4</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4'</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5</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5'</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MyCustomers</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name</a:t>
            </a:r>
            <a:r>
              <a:rPr lang="en-US" sz="1400" dirty="0" smtClean="0">
                <a:solidFill>
                  <a:srgbClr val="808080"/>
                </a:solidFill>
                <a:latin typeface="Courier New"/>
                <a:ea typeface="Calibri"/>
                <a:cs typeface="Times New Roman"/>
              </a:rPr>
              <a:t>);</a:t>
            </a:r>
            <a:endParaRPr lang="en-US" sz="1400" dirty="0" smtClean="0">
              <a:ea typeface="Calibri"/>
              <a:cs typeface="Times New Roman"/>
            </a:endParaRPr>
          </a:p>
          <a:p>
            <a:pPr>
              <a:buNone/>
            </a:pPr>
            <a:endParaRPr lang="en-US" sz="1400" dirty="0"/>
          </a:p>
        </p:txBody>
      </p:sp>
      <p:sp>
        <p:nvSpPr>
          <p:cNvPr id="7" name="Content Placeholder 3"/>
          <p:cNvSpPr>
            <a:spLocks noGrp="1"/>
          </p:cNvSpPr>
          <p:nvPr>
            <p:ph sz="half" idx="2"/>
          </p:nvPr>
        </p:nvSpPr>
        <p:spPr>
          <a:xfrm>
            <a:off x="381000" y="2174875"/>
            <a:ext cx="4114800" cy="4149725"/>
          </a:xfrm>
        </p:spPr>
        <p:txBody>
          <a:bodyPr>
            <a:noAutofit/>
          </a:bodyPr>
          <a:lstStyle/>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DECLARE</a:t>
            </a:r>
            <a:r>
              <a:rPr lang="en-US" sz="1400" dirty="0" smtClean="0">
                <a:latin typeface="Courier New"/>
                <a:ea typeface="Calibri"/>
                <a:cs typeface="Times New Roman"/>
              </a:rPr>
              <a:t> @customers </a:t>
            </a:r>
            <a:r>
              <a:rPr lang="en-US" sz="1400" dirty="0" smtClean="0">
                <a:solidFill>
                  <a:srgbClr val="FFC000"/>
                </a:solidFill>
                <a:latin typeface="Courier New"/>
                <a:ea typeface="Calibri"/>
                <a:cs typeface="Times New Roman"/>
              </a:rPr>
              <a:t>TABLE</a:t>
            </a:r>
          </a:p>
          <a:p>
            <a:pPr marL="0" marR="0">
              <a:lnSpc>
                <a:spcPct val="115000"/>
              </a:lnSpc>
              <a:spcBef>
                <a:spcPts val="0"/>
              </a:spcBef>
              <a:spcAft>
                <a:spcPts val="0"/>
              </a:spcAft>
              <a:buNone/>
            </a:pP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 </a:t>
            </a:r>
            <a:r>
              <a:rPr lang="en-US" sz="1400" dirty="0" smtClean="0">
                <a:solidFill>
                  <a:srgbClr val="FFC000"/>
                </a:solidFill>
                <a:latin typeface="Courier New"/>
                <a:ea typeface="Calibri"/>
                <a:cs typeface="Times New Roman"/>
              </a:rPr>
              <a:t>INT</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name </a:t>
            </a:r>
            <a:r>
              <a:rPr lang="en-US" sz="1400" dirty="0" smtClean="0">
                <a:solidFill>
                  <a:srgbClr val="FFC000"/>
                </a:solidFill>
                <a:latin typeface="Courier New"/>
                <a:ea typeface="Calibri"/>
                <a:cs typeface="Times New Roman"/>
              </a:rPr>
              <a:t>VARCHAR</a:t>
            </a:r>
            <a:r>
              <a:rPr lang="en-US" sz="1400" dirty="0" smtClean="0">
                <a:latin typeface="Courier New"/>
                <a:ea typeface="Calibri"/>
                <a:cs typeface="Times New Roman"/>
              </a:rPr>
              <a:t>(20</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808080"/>
                </a:solidFill>
                <a:latin typeface="Courier New"/>
                <a:ea typeface="Calibri"/>
                <a:cs typeface="Times New Roman"/>
              </a:rPr>
              <a:t> </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a:t>
            </a: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INTO</a:t>
            </a:r>
            <a:r>
              <a:rPr lang="en-US" sz="1400" dirty="0" smtClean="0">
                <a:latin typeface="Courier New"/>
                <a:ea typeface="Calibri"/>
                <a:cs typeface="Times New Roman"/>
              </a:rPr>
              <a:t> @customers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name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1</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1'</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a:t>
            </a:r>
            <a:r>
              <a:rPr lang="en-US" sz="1400" dirty="0" smtClean="0">
                <a:latin typeface="Courier New"/>
                <a:ea typeface="Calibri"/>
                <a:cs typeface="Times New Roman"/>
              </a:rPr>
              <a:t> @customers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name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2</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2'</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a:t>
            </a:r>
            <a:r>
              <a:rPr lang="en-US" sz="1400" dirty="0" smtClean="0">
                <a:latin typeface="Courier New"/>
                <a:ea typeface="Calibri"/>
                <a:cs typeface="Times New Roman"/>
              </a:rPr>
              <a:t> @customers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name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3</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3'</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a:t>
            </a:r>
            <a:r>
              <a:rPr lang="en-US" sz="1400" dirty="0" smtClean="0">
                <a:latin typeface="Courier New"/>
                <a:ea typeface="Calibri"/>
                <a:cs typeface="Times New Roman"/>
              </a:rPr>
              <a:t> @customers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name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4</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4'</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INSERT INTO</a:t>
            </a:r>
            <a:r>
              <a:rPr lang="en-US" sz="1400" dirty="0" smtClean="0">
                <a:latin typeface="Courier New"/>
                <a:ea typeface="Calibri"/>
                <a:cs typeface="Times New Roman"/>
              </a:rPr>
              <a:t> @customers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custid</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name</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latin typeface="Courier New"/>
                <a:ea typeface="Calibri"/>
                <a:cs typeface="Times New Roman"/>
              </a:rPr>
              <a:t>   </a:t>
            </a:r>
            <a:r>
              <a:rPr lang="en-US" sz="1400" dirty="0" smtClean="0">
                <a:solidFill>
                  <a:srgbClr val="FFC000"/>
                </a:solidFill>
                <a:latin typeface="Courier New"/>
                <a:ea typeface="Calibri"/>
                <a:cs typeface="Times New Roman"/>
              </a:rPr>
              <a:t>VALUES</a:t>
            </a:r>
            <a:r>
              <a:rPr lang="en-US" sz="1400" dirty="0" smtClean="0">
                <a:solidFill>
                  <a:srgbClr val="0000FF"/>
                </a:solidFill>
                <a:latin typeface="Courier New"/>
                <a:ea typeface="Calibri"/>
                <a:cs typeface="Times New Roman"/>
              </a:rPr>
              <a:t> </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5</a:t>
            </a:r>
            <a:r>
              <a:rPr lang="en-US" sz="1400" dirty="0" smtClean="0">
                <a:solidFill>
                  <a:srgbClr val="808080"/>
                </a:solidFill>
                <a:latin typeface="Courier New"/>
                <a:ea typeface="Calibri"/>
                <a:cs typeface="Times New Roman"/>
              </a:rPr>
              <a:t>,</a:t>
            </a:r>
            <a:r>
              <a:rPr lang="en-US" sz="1400" dirty="0" smtClean="0">
                <a:latin typeface="Courier New"/>
                <a:ea typeface="Calibri"/>
                <a:cs typeface="Times New Roman"/>
              </a:rPr>
              <a:t> </a:t>
            </a:r>
            <a:r>
              <a:rPr lang="en-US" sz="1400" dirty="0" smtClean="0">
                <a:solidFill>
                  <a:srgbClr val="FF0000"/>
                </a:solidFill>
                <a:latin typeface="Courier New"/>
                <a:ea typeface="Calibri"/>
                <a:cs typeface="Times New Roman"/>
              </a:rPr>
              <a:t>'cust 5'</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808080"/>
                </a:solidFill>
                <a:latin typeface="Courier New"/>
                <a:ea typeface="Calibri"/>
                <a:cs typeface="Times New Roman"/>
              </a:rPr>
              <a:t> </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SELECT</a:t>
            </a:r>
            <a:r>
              <a:rPr lang="en-US" sz="1400" dirty="0" smtClean="0">
                <a:latin typeface="Courier New"/>
                <a:ea typeface="Calibri"/>
                <a:cs typeface="Times New Roman"/>
              </a:rPr>
              <a:t> </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a:p>
            <a:pPr marL="0" marR="0">
              <a:lnSpc>
                <a:spcPct val="115000"/>
              </a:lnSpc>
              <a:spcBef>
                <a:spcPts val="0"/>
              </a:spcBef>
              <a:spcAft>
                <a:spcPts val="0"/>
              </a:spcAft>
              <a:buNone/>
            </a:pPr>
            <a:r>
              <a:rPr lang="en-US" sz="1400" dirty="0" smtClean="0">
                <a:solidFill>
                  <a:srgbClr val="FFC000"/>
                </a:solidFill>
                <a:latin typeface="Courier New"/>
                <a:ea typeface="Calibri"/>
                <a:cs typeface="Times New Roman"/>
              </a:rPr>
              <a:t>FROM</a:t>
            </a:r>
            <a:r>
              <a:rPr lang="en-US" sz="1400" dirty="0" smtClean="0">
                <a:latin typeface="Courier New"/>
                <a:ea typeface="Calibri"/>
                <a:cs typeface="Times New Roman"/>
              </a:rPr>
              <a:t> @customers</a:t>
            </a:r>
            <a:r>
              <a:rPr lang="en-US" sz="1400" dirty="0" smtClean="0">
                <a:solidFill>
                  <a:srgbClr val="808080"/>
                </a:solidFill>
                <a:latin typeface="Courier New"/>
                <a:ea typeface="Calibri"/>
                <a:cs typeface="Times New Roman"/>
              </a:rPr>
              <a:t>;</a:t>
            </a:r>
            <a:endParaRPr lang="en-US" sz="1800" dirty="0" smtClean="0">
              <a:ea typeface="Calibri"/>
              <a:cs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2000"/>
                                        <p:tgtEl>
                                          <p:spTgt spid="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2000"/>
                                        <p:tgtEl>
                                          <p:spTgt spid="6">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2000"/>
                                        <p:tgtEl>
                                          <p:spTgt spid="6">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Amit\AppData\Local\Microsoft\Windows\Temporary Internet Files\Content.IE5\LIZ03T26\MPj04222580000[1].jpg"/>
          <p:cNvPicPr>
            <a:picLocks noChangeAspect="1" noChangeArrowheads="1"/>
          </p:cNvPicPr>
          <p:nvPr/>
        </p:nvPicPr>
        <p:blipFill>
          <a:blip r:embed="rId3" cstate="print"/>
          <a:srcRect/>
          <a:stretch>
            <a:fillRect/>
          </a:stretch>
        </p:blipFill>
        <p:spPr bwMode="auto">
          <a:xfrm>
            <a:off x="5688747" y="2950658"/>
            <a:ext cx="2606167" cy="3907342"/>
          </a:xfrm>
          <a:prstGeom prst="rect">
            <a:avLst/>
          </a:prstGeom>
          <a:noFill/>
        </p:spPr>
      </p:pic>
      <p:sp>
        <p:nvSpPr>
          <p:cNvPr id="2" name="Title 1"/>
          <p:cNvSpPr>
            <a:spLocks noGrp="1"/>
          </p:cNvSpPr>
          <p:nvPr>
            <p:ph type="title"/>
          </p:nvPr>
        </p:nvSpPr>
        <p:spPr>
          <a:xfrm>
            <a:off x="381000" y="230188"/>
            <a:ext cx="7191396" cy="1218795"/>
          </a:xfrm>
        </p:spPr>
        <p:txBody>
          <a:bodyPr>
            <a:normAutofit fontScale="90000"/>
          </a:bodyPr>
          <a:lstStyle/>
          <a:p>
            <a:r>
              <a:rPr lang="zh-CN" altLang="en-US" sz="4400" dirty="0" smtClean="0"/>
              <a:t>寻找构建应用软件的最佳指南？</a:t>
            </a:r>
            <a:endParaRPr lang="en-US" sz="4400" dirty="0"/>
          </a:p>
        </p:txBody>
      </p:sp>
      <p:sp>
        <p:nvSpPr>
          <p:cNvPr id="3" name="Content Placeholder 2"/>
          <p:cNvSpPr>
            <a:spLocks noGrp="1"/>
          </p:cNvSpPr>
          <p:nvPr>
            <p:ph idx="1"/>
          </p:nvPr>
        </p:nvSpPr>
        <p:spPr>
          <a:xfrm>
            <a:off x="428596" y="1571612"/>
            <a:ext cx="8382000" cy="4324889"/>
          </a:xfrm>
        </p:spPr>
        <p:txBody>
          <a:bodyPr/>
          <a:lstStyle/>
          <a:p>
            <a:r>
              <a:rPr lang="zh-CN" altLang="en-US" sz="2800" dirty="0" smtClean="0"/>
              <a:t>如何选择正确和合理的技术，功能并不是件容易的事</a:t>
            </a:r>
            <a:endParaRPr lang="en-US" altLang="zh-CN" sz="2800" dirty="0" smtClean="0"/>
          </a:p>
          <a:p>
            <a:r>
              <a:rPr lang="zh-CN" altLang="en-US" sz="2800" dirty="0" smtClean="0"/>
              <a:t>如何将</a:t>
            </a:r>
            <a:r>
              <a:rPr lang="en-US" sz="2800" dirty="0" smtClean="0"/>
              <a:t>SQL Server 2008</a:t>
            </a:r>
            <a:r>
              <a:rPr lang="zh-CN" altLang="en-US" sz="2800" dirty="0" smtClean="0"/>
              <a:t>功能与常规场景相结合。。</a:t>
            </a:r>
            <a:endParaRPr lang="en-US" sz="2800" dirty="0"/>
          </a:p>
        </p:txBody>
      </p:sp>
      <p:pic>
        <p:nvPicPr>
          <p:cNvPr id="4" name="Picture 11" descr="C:\Users\ashukla\AppData\Local\Microsoft\Windows\Temporary Internet Files\Content.IE5\X414YCFA\MCj04368990000[1].png"/>
          <p:cNvPicPr>
            <a:picLocks noChangeAspect="1" noChangeArrowheads="1"/>
          </p:cNvPicPr>
          <p:nvPr/>
        </p:nvPicPr>
        <p:blipFill>
          <a:blip r:embed="rId4" cstate="print"/>
          <a:srcRect/>
          <a:stretch>
            <a:fillRect/>
          </a:stretch>
        </p:blipFill>
        <p:spPr bwMode="auto">
          <a:xfrm>
            <a:off x="794982" y="3940479"/>
            <a:ext cx="920019" cy="920019"/>
          </a:xfrm>
          <a:prstGeom prst="rect">
            <a:avLst/>
          </a:prstGeom>
          <a:noFill/>
        </p:spPr>
      </p:pic>
      <p:pic>
        <p:nvPicPr>
          <p:cNvPr id="5" name="Picture 18" descr="C:\Users\ashukla\AppData\Local\Microsoft\Windows\Temporary Internet Files\Content.IE5\2I5VD0UG\MCj04369010000[1].png"/>
          <p:cNvPicPr>
            <a:picLocks noChangeAspect="1" noChangeArrowheads="1"/>
          </p:cNvPicPr>
          <p:nvPr/>
        </p:nvPicPr>
        <p:blipFill>
          <a:blip r:embed="rId5" cstate="print"/>
          <a:srcRect/>
          <a:stretch>
            <a:fillRect/>
          </a:stretch>
        </p:blipFill>
        <p:spPr bwMode="auto">
          <a:xfrm>
            <a:off x="849968" y="5099540"/>
            <a:ext cx="1055939" cy="1055939"/>
          </a:xfrm>
          <a:prstGeom prst="rect">
            <a:avLst/>
          </a:prstGeom>
          <a:noFill/>
        </p:spPr>
      </p:pic>
      <p:pic>
        <p:nvPicPr>
          <p:cNvPr id="2051" name="Picture 3" descr="C:\Users\Amit\AppData\Local\Microsoft\Windows\Temporary Internet Files\Content.IE5\TS7GKS26\MCj03000750000[1].wmf"/>
          <p:cNvPicPr>
            <a:picLocks noChangeAspect="1" noChangeArrowheads="1"/>
          </p:cNvPicPr>
          <p:nvPr/>
        </p:nvPicPr>
        <p:blipFill>
          <a:blip r:embed="rId6" cstate="print"/>
          <a:srcRect/>
          <a:stretch>
            <a:fillRect/>
          </a:stretch>
        </p:blipFill>
        <p:spPr bwMode="auto">
          <a:xfrm>
            <a:off x="2641356" y="3857137"/>
            <a:ext cx="1243013" cy="1816100"/>
          </a:xfrm>
          <a:prstGeom prst="rect">
            <a:avLst/>
          </a:prstGeom>
          <a:noFill/>
        </p:spPr>
      </p:pic>
      <p:sp>
        <p:nvSpPr>
          <p:cNvPr id="9" name="Plus 8"/>
          <p:cNvSpPr/>
          <p:nvPr/>
        </p:nvSpPr>
        <p:spPr bwMode="auto">
          <a:xfrm>
            <a:off x="1872762" y="4545623"/>
            <a:ext cx="562707" cy="633046"/>
          </a:xfrm>
          <a:prstGeom prst="mathPlu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Equal 9"/>
          <p:cNvSpPr/>
          <p:nvPr/>
        </p:nvSpPr>
        <p:spPr bwMode="auto">
          <a:xfrm>
            <a:off x="4756638" y="4607169"/>
            <a:ext cx="545124" cy="536331"/>
          </a:xfrm>
          <a:prstGeom prst="mathEqual">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三</a:t>
            </a:r>
            <a:r>
              <a:rPr lang="en-US" dirty="0" smtClean="0"/>
              <a:t>: SQL Server 2008 R2</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71736" y="2143116"/>
            <a:ext cx="3857625" cy="34671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230188"/>
            <a:ext cx="8382000" cy="1218795"/>
          </a:xfrm>
        </p:spPr>
        <p:txBody>
          <a:bodyPr/>
          <a:lstStyle/>
          <a:p>
            <a:r>
              <a:rPr lang="zh-CN" altLang="en-US" sz="4400" dirty="0" smtClean="0"/>
              <a:t>支持</a:t>
            </a:r>
            <a:r>
              <a:rPr lang="en-US" sz="4400" dirty="0" smtClean="0"/>
              <a:t>256 </a:t>
            </a:r>
            <a:r>
              <a:rPr lang="zh-CN" altLang="en-US" sz="4400" dirty="0" smtClean="0"/>
              <a:t>逻辑处理器</a:t>
            </a:r>
            <a:endParaRPr lang="en-US" sz="4400" dirty="0"/>
          </a:p>
        </p:txBody>
      </p:sp>
      <p:grpSp>
        <p:nvGrpSpPr>
          <p:cNvPr id="2" name="Group 424"/>
          <p:cNvGrpSpPr/>
          <p:nvPr/>
        </p:nvGrpSpPr>
        <p:grpSpPr>
          <a:xfrm>
            <a:off x="1045028" y="1426026"/>
            <a:ext cx="3516086" cy="5322660"/>
            <a:chOff x="566058" y="1524000"/>
            <a:chExt cx="3516086" cy="5322660"/>
          </a:xfrm>
        </p:grpSpPr>
        <p:grpSp>
          <p:nvGrpSpPr>
            <p:cNvPr id="3" name="Group 354"/>
            <p:cNvGrpSpPr/>
            <p:nvPr/>
          </p:nvGrpSpPr>
          <p:grpSpPr>
            <a:xfrm>
              <a:off x="566058" y="1524000"/>
              <a:ext cx="1752600" cy="5322660"/>
              <a:chOff x="566058" y="1524000"/>
              <a:chExt cx="1752600" cy="5322660"/>
            </a:xfrm>
          </p:grpSpPr>
          <p:grpSp>
            <p:nvGrpSpPr>
              <p:cNvPr id="4" name="Group 302"/>
              <p:cNvGrpSpPr/>
              <p:nvPr/>
            </p:nvGrpSpPr>
            <p:grpSpPr>
              <a:xfrm>
                <a:off x="566058" y="1524000"/>
                <a:ext cx="435426" cy="5322660"/>
                <a:chOff x="566058" y="1524000"/>
                <a:chExt cx="435426" cy="5322660"/>
              </a:xfrm>
            </p:grpSpPr>
            <p:pic>
              <p:nvPicPr>
                <p:cNvPr id="2560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28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28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29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29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29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29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29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29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29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29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29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29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30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30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30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5" name="Group 303"/>
              <p:cNvGrpSpPr/>
              <p:nvPr/>
            </p:nvGrpSpPr>
            <p:grpSpPr>
              <a:xfrm>
                <a:off x="1012374" y="1524000"/>
                <a:ext cx="435426" cy="5322660"/>
                <a:chOff x="566058" y="1524000"/>
                <a:chExt cx="435426" cy="5322660"/>
              </a:xfrm>
            </p:grpSpPr>
            <p:pic>
              <p:nvPicPr>
                <p:cNvPr id="30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30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30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30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30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31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31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31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31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31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31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31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31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31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31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32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6" name="Group 320"/>
              <p:cNvGrpSpPr/>
              <p:nvPr/>
            </p:nvGrpSpPr>
            <p:grpSpPr>
              <a:xfrm>
                <a:off x="1447800" y="1524000"/>
                <a:ext cx="435426" cy="5322660"/>
                <a:chOff x="566058" y="1524000"/>
                <a:chExt cx="435426" cy="5322660"/>
              </a:xfrm>
            </p:grpSpPr>
            <p:pic>
              <p:nvPicPr>
                <p:cNvPr id="32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32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32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32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32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32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32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32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33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33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33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33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33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33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33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33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7" name="Group 337"/>
              <p:cNvGrpSpPr/>
              <p:nvPr/>
            </p:nvGrpSpPr>
            <p:grpSpPr>
              <a:xfrm>
                <a:off x="1883232" y="1524000"/>
                <a:ext cx="435426" cy="5322660"/>
                <a:chOff x="566058" y="1524000"/>
                <a:chExt cx="435426" cy="5322660"/>
              </a:xfrm>
            </p:grpSpPr>
            <p:pic>
              <p:nvPicPr>
                <p:cNvPr id="33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34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34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34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34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34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34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34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34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34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34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35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35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35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35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35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grpSp>
          <p:nvGrpSpPr>
            <p:cNvPr id="8" name="Group 355"/>
            <p:cNvGrpSpPr/>
            <p:nvPr/>
          </p:nvGrpSpPr>
          <p:grpSpPr>
            <a:xfrm>
              <a:off x="2329544" y="1524000"/>
              <a:ext cx="1752600" cy="5322660"/>
              <a:chOff x="566058" y="1524000"/>
              <a:chExt cx="1752600" cy="5322660"/>
            </a:xfrm>
          </p:grpSpPr>
          <p:grpSp>
            <p:nvGrpSpPr>
              <p:cNvPr id="9" name="Group 302"/>
              <p:cNvGrpSpPr/>
              <p:nvPr/>
            </p:nvGrpSpPr>
            <p:grpSpPr>
              <a:xfrm>
                <a:off x="566058" y="1524000"/>
                <a:ext cx="435426" cy="5322660"/>
                <a:chOff x="566058" y="1524000"/>
                <a:chExt cx="435426" cy="5322660"/>
              </a:xfrm>
            </p:grpSpPr>
            <p:pic>
              <p:nvPicPr>
                <p:cNvPr id="40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41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41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41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41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41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41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41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41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41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41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42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42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42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42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42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10" name="Group 303"/>
              <p:cNvGrpSpPr/>
              <p:nvPr/>
            </p:nvGrpSpPr>
            <p:grpSpPr>
              <a:xfrm>
                <a:off x="1012374" y="1524000"/>
                <a:ext cx="435426" cy="5322660"/>
                <a:chOff x="566058" y="1524000"/>
                <a:chExt cx="435426" cy="5322660"/>
              </a:xfrm>
            </p:grpSpPr>
            <p:pic>
              <p:nvPicPr>
                <p:cNvPr id="39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39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39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39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39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39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39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40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40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40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40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40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40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40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40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40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11" name="Group 320"/>
              <p:cNvGrpSpPr/>
              <p:nvPr/>
            </p:nvGrpSpPr>
            <p:grpSpPr>
              <a:xfrm>
                <a:off x="1447800" y="1524000"/>
                <a:ext cx="435426" cy="5322660"/>
                <a:chOff x="566058" y="1524000"/>
                <a:chExt cx="435426" cy="5322660"/>
              </a:xfrm>
            </p:grpSpPr>
            <p:pic>
              <p:nvPicPr>
                <p:cNvPr id="37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37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37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38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38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38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38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38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38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38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38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38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38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39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39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39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12" name="Group 337"/>
              <p:cNvGrpSpPr/>
              <p:nvPr/>
            </p:nvGrpSpPr>
            <p:grpSpPr>
              <a:xfrm>
                <a:off x="1883232" y="1524000"/>
                <a:ext cx="435426" cy="5322660"/>
                <a:chOff x="566058" y="1524000"/>
                <a:chExt cx="435426" cy="5322660"/>
              </a:xfrm>
            </p:grpSpPr>
            <p:pic>
              <p:nvPicPr>
                <p:cNvPr id="36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36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36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36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36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36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36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36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36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37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37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37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37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37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37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37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grpSp>
      <p:grpSp>
        <p:nvGrpSpPr>
          <p:cNvPr id="13" name="Group 425"/>
          <p:cNvGrpSpPr/>
          <p:nvPr/>
        </p:nvGrpSpPr>
        <p:grpSpPr>
          <a:xfrm>
            <a:off x="4561114" y="1426026"/>
            <a:ext cx="3516086" cy="5322660"/>
            <a:chOff x="566058" y="1524000"/>
            <a:chExt cx="3516086" cy="5322660"/>
          </a:xfrm>
        </p:grpSpPr>
        <p:grpSp>
          <p:nvGrpSpPr>
            <p:cNvPr id="14" name="Group 354"/>
            <p:cNvGrpSpPr/>
            <p:nvPr/>
          </p:nvGrpSpPr>
          <p:grpSpPr>
            <a:xfrm>
              <a:off x="566058" y="1524000"/>
              <a:ext cx="1752600" cy="5322660"/>
              <a:chOff x="566058" y="1524000"/>
              <a:chExt cx="1752600" cy="5322660"/>
            </a:xfrm>
          </p:grpSpPr>
          <p:grpSp>
            <p:nvGrpSpPr>
              <p:cNvPr id="15" name="Group 302"/>
              <p:cNvGrpSpPr/>
              <p:nvPr/>
            </p:nvGrpSpPr>
            <p:grpSpPr>
              <a:xfrm>
                <a:off x="566058" y="1524000"/>
                <a:ext cx="435426" cy="5322660"/>
                <a:chOff x="566058" y="1524000"/>
                <a:chExt cx="435426" cy="5322660"/>
              </a:xfrm>
            </p:grpSpPr>
            <p:pic>
              <p:nvPicPr>
                <p:cNvPr id="54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55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55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55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55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55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55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55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55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55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55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56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56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56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56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56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16" name="Group 303"/>
              <p:cNvGrpSpPr/>
              <p:nvPr/>
            </p:nvGrpSpPr>
            <p:grpSpPr>
              <a:xfrm>
                <a:off x="1012374" y="1524000"/>
                <a:ext cx="435426" cy="5322660"/>
                <a:chOff x="566058" y="1524000"/>
                <a:chExt cx="435426" cy="5322660"/>
              </a:xfrm>
            </p:grpSpPr>
            <p:pic>
              <p:nvPicPr>
                <p:cNvPr id="53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53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53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53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53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53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53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54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54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54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54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54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54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54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54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54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17" name="Group 320"/>
              <p:cNvGrpSpPr/>
              <p:nvPr/>
            </p:nvGrpSpPr>
            <p:grpSpPr>
              <a:xfrm>
                <a:off x="1447800" y="1524000"/>
                <a:ext cx="435426" cy="5322660"/>
                <a:chOff x="566058" y="1524000"/>
                <a:chExt cx="435426" cy="5322660"/>
              </a:xfrm>
            </p:grpSpPr>
            <p:pic>
              <p:nvPicPr>
                <p:cNvPr id="51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51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51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52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52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52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52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52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52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52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52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52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52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53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53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53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18" name="Group 337"/>
              <p:cNvGrpSpPr/>
              <p:nvPr/>
            </p:nvGrpSpPr>
            <p:grpSpPr>
              <a:xfrm>
                <a:off x="1883232" y="1524000"/>
                <a:ext cx="435426" cy="5322660"/>
                <a:chOff x="566058" y="1524000"/>
                <a:chExt cx="435426" cy="5322660"/>
              </a:xfrm>
            </p:grpSpPr>
            <p:pic>
              <p:nvPicPr>
                <p:cNvPr id="50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50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50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50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50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50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50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50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50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51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51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51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51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51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51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51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grpSp>
          <p:nvGrpSpPr>
            <p:cNvPr id="19" name="Group 355"/>
            <p:cNvGrpSpPr/>
            <p:nvPr/>
          </p:nvGrpSpPr>
          <p:grpSpPr>
            <a:xfrm>
              <a:off x="2329544" y="1524000"/>
              <a:ext cx="1752600" cy="5322660"/>
              <a:chOff x="566058" y="1524000"/>
              <a:chExt cx="1752600" cy="5322660"/>
            </a:xfrm>
          </p:grpSpPr>
          <p:grpSp>
            <p:nvGrpSpPr>
              <p:cNvPr id="20" name="Group 302"/>
              <p:cNvGrpSpPr/>
              <p:nvPr/>
            </p:nvGrpSpPr>
            <p:grpSpPr>
              <a:xfrm>
                <a:off x="566058" y="1524000"/>
                <a:ext cx="435426" cy="5322660"/>
                <a:chOff x="566058" y="1524000"/>
                <a:chExt cx="435426" cy="5322660"/>
              </a:xfrm>
            </p:grpSpPr>
            <p:pic>
              <p:nvPicPr>
                <p:cNvPr id="48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48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48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48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48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48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48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48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48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49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49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49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49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49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49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49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21" name="Group 303"/>
              <p:cNvGrpSpPr/>
              <p:nvPr/>
            </p:nvGrpSpPr>
            <p:grpSpPr>
              <a:xfrm>
                <a:off x="1012374" y="1524000"/>
                <a:ext cx="435426" cy="5322660"/>
                <a:chOff x="566058" y="1524000"/>
                <a:chExt cx="435426" cy="5322660"/>
              </a:xfrm>
            </p:grpSpPr>
            <p:pic>
              <p:nvPicPr>
                <p:cNvPr id="46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46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46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46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46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47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47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47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47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47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47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47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47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47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47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48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22" name="Group 320"/>
              <p:cNvGrpSpPr/>
              <p:nvPr/>
            </p:nvGrpSpPr>
            <p:grpSpPr>
              <a:xfrm>
                <a:off x="1447800" y="1524000"/>
                <a:ext cx="435426" cy="5322660"/>
                <a:chOff x="566058" y="1524000"/>
                <a:chExt cx="435426" cy="5322660"/>
              </a:xfrm>
            </p:grpSpPr>
            <p:pic>
              <p:nvPicPr>
                <p:cNvPr id="44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45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45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45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45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45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45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45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45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45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45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46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46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46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46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46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nvGrpSpPr>
              <p:cNvPr id="23" name="Group 337"/>
              <p:cNvGrpSpPr/>
              <p:nvPr/>
            </p:nvGrpSpPr>
            <p:grpSpPr>
              <a:xfrm>
                <a:off x="1883232" y="1524000"/>
                <a:ext cx="435426" cy="5322660"/>
                <a:chOff x="566058" y="1524000"/>
                <a:chExt cx="435426" cy="5322660"/>
              </a:xfrm>
            </p:grpSpPr>
            <p:pic>
              <p:nvPicPr>
                <p:cNvPr id="43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524000"/>
                  <a:ext cx="423862" cy="423862"/>
                </a:xfrm>
                <a:prstGeom prst="rect">
                  <a:avLst/>
                </a:prstGeom>
                <a:noFill/>
              </p:spPr>
            </p:pic>
            <p:pic>
              <p:nvPicPr>
                <p:cNvPr id="43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1851025"/>
                  <a:ext cx="423862" cy="423862"/>
                </a:xfrm>
                <a:prstGeom prst="rect">
                  <a:avLst/>
                </a:prstGeom>
                <a:noFill/>
              </p:spPr>
            </p:pic>
            <p:pic>
              <p:nvPicPr>
                <p:cNvPr id="43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177140"/>
                  <a:ext cx="423862" cy="423862"/>
                </a:xfrm>
                <a:prstGeom prst="rect">
                  <a:avLst/>
                </a:prstGeom>
                <a:noFill/>
              </p:spPr>
            </p:pic>
            <p:pic>
              <p:nvPicPr>
                <p:cNvPr id="43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2504165"/>
                  <a:ext cx="423862" cy="423862"/>
                </a:xfrm>
                <a:prstGeom prst="rect">
                  <a:avLst/>
                </a:prstGeom>
                <a:noFill/>
              </p:spPr>
            </p:pic>
            <p:pic>
              <p:nvPicPr>
                <p:cNvPr id="43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2830288"/>
                  <a:ext cx="423862" cy="423862"/>
                </a:xfrm>
                <a:prstGeom prst="rect">
                  <a:avLst/>
                </a:prstGeom>
                <a:noFill/>
              </p:spPr>
            </p:pic>
            <p:pic>
              <p:nvPicPr>
                <p:cNvPr id="43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738" y="3157313"/>
                  <a:ext cx="423862" cy="423862"/>
                </a:xfrm>
                <a:prstGeom prst="rect">
                  <a:avLst/>
                </a:prstGeom>
                <a:noFill/>
              </p:spPr>
            </p:pic>
            <p:pic>
              <p:nvPicPr>
                <p:cNvPr id="439"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483428"/>
                  <a:ext cx="423862" cy="423862"/>
                </a:xfrm>
                <a:prstGeom prst="rect">
                  <a:avLst/>
                </a:prstGeom>
                <a:noFill/>
              </p:spPr>
            </p:pic>
            <p:pic>
              <p:nvPicPr>
                <p:cNvPr id="440"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66058" y="3810453"/>
                  <a:ext cx="423862" cy="423862"/>
                </a:xfrm>
                <a:prstGeom prst="rect">
                  <a:avLst/>
                </a:prstGeom>
                <a:noFill/>
              </p:spPr>
            </p:pic>
            <p:pic>
              <p:nvPicPr>
                <p:cNvPr id="441"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136345"/>
                  <a:ext cx="423862" cy="423862"/>
                </a:xfrm>
                <a:prstGeom prst="rect">
                  <a:avLst/>
                </a:prstGeom>
                <a:noFill/>
              </p:spPr>
            </p:pic>
            <p:pic>
              <p:nvPicPr>
                <p:cNvPr id="442"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4463370"/>
                  <a:ext cx="423862" cy="423862"/>
                </a:xfrm>
                <a:prstGeom prst="rect">
                  <a:avLst/>
                </a:prstGeom>
                <a:noFill/>
              </p:spPr>
            </p:pic>
            <p:pic>
              <p:nvPicPr>
                <p:cNvPr id="443"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4789485"/>
                  <a:ext cx="423862" cy="423862"/>
                </a:xfrm>
                <a:prstGeom prst="rect">
                  <a:avLst/>
                </a:prstGeom>
                <a:noFill/>
              </p:spPr>
            </p:pic>
            <p:pic>
              <p:nvPicPr>
                <p:cNvPr id="444"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5116510"/>
                  <a:ext cx="423862" cy="423862"/>
                </a:xfrm>
                <a:prstGeom prst="rect">
                  <a:avLst/>
                </a:prstGeom>
                <a:noFill/>
              </p:spPr>
            </p:pic>
            <p:pic>
              <p:nvPicPr>
                <p:cNvPr id="445"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442633"/>
                  <a:ext cx="423862" cy="423862"/>
                </a:xfrm>
                <a:prstGeom prst="rect">
                  <a:avLst/>
                </a:prstGeom>
                <a:noFill/>
              </p:spPr>
            </p:pic>
            <p:pic>
              <p:nvPicPr>
                <p:cNvPr id="446"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7622" y="5769658"/>
                  <a:ext cx="423862" cy="423862"/>
                </a:xfrm>
                <a:prstGeom prst="rect">
                  <a:avLst/>
                </a:prstGeom>
                <a:noFill/>
              </p:spPr>
            </p:pic>
            <p:pic>
              <p:nvPicPr>
                <p:cNvPr id="447"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095773"/>
                  <a:ext cx="423862" cy="423862"/>
                </a:xfrm>
                <a:prstGeom prst="rect">
                  <a:avLst/>
                </a:prstGeom>
                <a:noFill/>
              </p:spPr>
            </p:pic>
            <p:pic>
              <p:nvPicPr>
                <p:cNvPr id="448" name="Picture 2" descr="C:\Users\Amit\AppData\Local\Microsoft\Windows\Temporary Internet Files\Content.IE5\NVQ4Z236\MCj04338670000[1].png"/>
                <p:cNvPicPr>
                  <a:picLocks noChangeAspect="1" noChangeArrowheads="1"/>
                </p:cNvPicPr>
                <p:nvPr/>
              </p:nvPicPr>
              <p:blipFill>
                <a:blip r:embed="rId3" cstate="print"/>
                <a:srcRect/>
                <a:stretch>
                  <a:fillRect/>
                </a:stretch>
              </p:blipFill>
              <p:spPr bwMode="auto">
                <a:xfrm>
                  <a:off x="576942" y="6422798"/>
                  <a:ext cx="423862" cy="423862"/>
                </a:xfrm>
                <a:prstGeom prst="rect">
                  <a:avLst/>
                </a:prstGeom>
                <a:noFill/>
              </p:spPr>
            </p:pic>
          </p:grpSp>
        </p:gr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支持</a:t>
            </a:r>
            <a:r>
              <a:rPr lang="en-US" dirty="0" smtClean="0"/>
              <a:t>Unicode compression</a:t>
            </a:r>
            <a:endParaRPr lang="en-US" dirty="0"/>
          </a:p>
        </p:txBody>
      </p:sp>
      <p:pic>
        <p:nvPicPr>
          <p:cNvPr id="4098" name="Picture 2" descr="C:\Users\ashukla\AppData\Local\Microsoft\Windows\Temporary Internet Files\Content.IE5\X414YCFA\MCj01047940000[1].wmf"/>
          <p:cNvPicPr>
            <a:picLocks noChangeAspect="1" noChangeArrowheads="1"/>
          </p:cNvPicPr>
          <p:nvPr/>
        </p:nvPicPr>
        <p:blipFill>
          <a:blip r:embed="rId3" cstate="print"/>
          <a:srcRect/>
          <a:stretch>
            <a:fillRect/>
          </a:stretch>
        </p:blipFill>
        <p:spPr bwMode="auto">
          <a:xfrm>
            <a:off x="1182007" y="1820863"/>
            <a:ext cx="1816100" cy="822325"/>
          </a:xfrm>
          <a:prstGeom prst="rect">
            <a:avLst/>
          </a:prstGeom>
          <a:noFill/>
        </p:spPr>
      </p:pic>
      <p:pic>
        <p:nvPicPr>
          <p:cNvPr id="4099" name="Picture 3" descr="C:\Users\ashukla\AppData\Local\Microsoft\Windows\Temporary Internet Files\Content.IE5\NLWEE2PT\MCj04349170000[1].png"/>
          <p:cNvPicPr>
            <a:picLocks noChangeAspect="1" noChangeArrowheads="1"/>
          </p:cNvPicPr>
          <p:nvPr/>
        </p:nvPicPr>
        <p:blipFill>
          <a:blip r:embed="rId4" cstate="print"/>
          <a:srcRect/>
          <a:stretch>
            <a:fillRect/>
          </a:stretch>
        </p:blipFill>
        <p:spPr bwMode="auto">
          <a:xfrm>
            <a:off x="1023484" y="2068059"/>
            <a:ext cx="2286000" cy="2286000"/>
          </a:xfrm>
          <a:prstGeom prst="rect">
            <a:avLst/>
          </a:prstGeom>
          <a:noFill/>
        </p:spPr>
      </p:pic>
      <p:pic>
        <p:nvPicPr>
          <p:cNvPr id="4100" name="Picture 4" descr="C:\Users\ashukla\AppData\Local\Microsoft\Windows\Temporary Internet Files\Content.IE5\8L961ABN\MCj01048960000[1].wmf"/>
          <p:cNvPicPr>
            <a:picLocks noChangeAspect="1" noChangeArrowheads="1"/>
          </p:cNvPicPr>
          <p:nvPr/>
        </p:nvPicPr>
        <p:blipFill>
          <a:blip r:embed="rId5" cstate="print"/>
          <a:srcRect/>
          <a:stretch>
            <a:fillRect/>
          </a:stretch>
        </p:blipFill>
        <p:spPr bwMode="auto">
          <a:xfrm>
            <a:off x="1355045" y="3823155"/>
            <a:ext cx="1820862" cy="714375"/>
          </a:xfrm>
          <a:prstGeom prst="rect">
            <a:avLst/>
          </a:prstGeom>
          <a:noFill/>
        </p:spPr>
      </p:pic>
      <p:pic>
        <p:nvPicPr>
          <p:cNvPr id="4101" name="Picture 5" descr="C:\Users\ashukla\AppData\Local\Microsoft\Windows\Temporary Internet Files\Content.IE5\2I5VD0UG\MCj01048140000[1].wmf"/>
          <p:cNvPicPr>
            <a:picLocks noChangeAspect="1" noChangeArrowheads="1"/>
          </p:cNvPicPr>
          <p:nvPr/>
        </p:nvPicPr>
        <p:blipFill>
          <a:blip r:embed="rId6" cstate="print"/>
          <a:srcRect/>
          <a:stretch>
            <a:fillRect/>
          </a:stretch>
        </p:blipFill>
        <p:spPr bwMode="auto">
          <a:xfrm>
            <a:off x="1549401" y="4861832"/>
            <a:ext cx="1527608" cy="1484539"/>
          </a:xfrm>
          <a:prstGeom prst="rect">
            <a:avLst/>
          </a:prstGeom>
          <a:noFill/>
        </p:spPr>
      </p:pic>
      <p:pic>
        <p:nvPicPr>
          <p:cNvPr id="7" name="Picture 2" descr="C:\Users\ashukla\AppData\Local\Microsoft\Windows\Temporary Internet Files\Content.IE5\X414YCFA\MCj01047940000[1].wmf"/>
          <p:cNvPicPr>
            <a:picLocks noChangeAspect="1" noChangeArrowheads="1"/>
          </p:cNvPicPr>
          <p:nvPr/>
        </p:nvPicPr>
        <p:blipFill>
          <a:blip r:embed="rId3" cstate="print"/>
          <a:srcRect/>
          <a:stretch>
            <a:fillRect/>
          </a:stretch>
        </p:blipFill>
        <p:spPr bwMode="auto">
          <a:xfrm>
            <a:off x="6048042" y="2998384"/>
            <a:ext cx="914420" cy="247126"/>
          </a:xfrm>
          <a:prstGeom prst="rect">
            <a:avLst/>
          </a:prstGeom>
          <a:noFill/>
        </p:spPr>
      </p:pic>
      <p:pic>
        <p:nvPicPr>
          <p:cNvPr id="8" name="Picture 3" descr="C:\Users\ashukla\AppData\Local\Microsoft\Windows\Temporary Internet Files\Content.IE5\NLWEE2PT\MCj04349170000[1].png"/>
          <p:cNvPicPr>
            <a:picLocks noChangeAspect="1" noChangeArrowheads="1"/>
          </p:cNvPicPr>
          <p:nvPr/>
        </p:nvPicPr>
        <p:blipFill>
          <a:blip r:embed="rId4" cstate="print"/>
          <a:srcRect/>
          <a:stretch>
            <a:fillRect/>
          </a:stretch>
        </p:blipFill>
        <p:spPr bwMode="auto">
          <a:xfrm>
            <a:off x="5976606" y="3285448"/>
            <a:ext cx="1151018" cy="506253"/>
          </a:xfrm>
          <a:prstGeom prst="rect">
            <a:avLst/>
          </a:prstGeom>
          <a:noFill/>
        </p:spPr>
      </p:pic>
      <p:pic>
        <p:nvPicPr>
          <p:cNvPr id="9" name="Picture 4" descr="C:\Users\ashukla\AppData\Local\Microsoft\Windows\Temporary Internet Files\Content.IE5\8L961ABN\MCj01048960000[1].wmf"/>
          <p:cNvPicPr>
            <a:picLocks noChangeAspect="1" noChangeArrowheads="1"/>
          </p:cNvPicPr>
          <p:nvPr/>
        </p:nvPicPr>
        <p:blipFill>
          <a:blip r:embed="rId5" cstate="print"/>
          <a:srcRect/>
          <a:stretch>
            <a:fillRect/>
          </a:stretch>
        </p:blipFill>
        <p:spPr bwMode="auto">
          <a:xfrm>
            <a:off x="6101337" y="3823151"/>
            <a:ext cx="916817" cy="249119"/>
          </a:xfrm>
          <a:prstGeom prst="rect">
            <a:avLst/>
          </a:prstGeom>
          <a:noFill/>
        </p:spPr>
      </p:pic>
      <p:pic>
        <p:nvPicPr>
          <p:cNvPr id="10" name="Picture 5" descr="C:\Users\ashukla\AppData\Local\Microsoft\Windows\Temporary Internet Files\Content.IE5\2I5VD0UG\MCj01048140000[1].wmf"/>
          <p:cNvPicPr>
            <a:picLocks noChangeAspect="1" noChangeArrowheads="1"/>
          </p:cNvPicPr>
          <p:nvPr/>
        </p:nvPicPr>
        <p:blipFill>
          <a:blip r:embed="rId6" cstate="print"/>
          <a:srcRect/>
          <a:stretch>
            <a:fillRect/>
          </a:stretch>
        </p:blipFill>
        <p:spPr bwMode="auto">
          <a:xfrm>
            <a:off x="6230378" y="4263638"/>
            <a:ext cx="649420" cy="412338"/>
          </a:xfrm>
          <a:prstGeom prst="rect">
            <a:avLst/>
          </a:prstGeom>
          <a:noFill/>
        </p:spPr>
      </p:pic>
      <p:sp>
        <p:nvSpPr>
          <p:cNvPr id="11" name="Right Arrow 10"/>
          <p:cNvSpPr/>
          <p:nvPr/>
        </p:nvSpPr>
        <p:spPr bwMode="auto">
          <a:xfrm>
            <a:off x="3744686" y="3363686"/>
            <a:ext cx="1709057" cy="9906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Compress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未来 ：同样的主题</a:t>
            </a:r>
            <a:endParaRPr lang="en-US" dirty="0"/>
          </a:p>
        </p:txBody>
      </p:sp>
      <p:graphicFrame>
        <p:nvGraphicFramePr>
          <p:cNvPr id="4" name="Diagram 3"/>
          <p:cNvGraphicFramePr/>
          <p:nvPr/>
        </p:nvGraphicFramePr>
        <p:xfrm>
          <a:off x="272140" y="1655763"/>
          <a:ext cx="8410575" cy="398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286552" y="5427994"/>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204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cstate="print"/>
          <a:stretch>
            <a:fillRect/>
          </a:stretch>
        </p:blipFill>
        <p:spPr bwMode="black">
          <a:xfrm>
            <a:off x="762000" y="3320818"/>
            <a:ext cx="3624263" cy="738032"/>
          </a:xfrm>
          <a:prstGeom prst="rect">
            <a:avLst/>
          </a:prstGeom>
        </p:spPr>
      </p:pic>
      <p:grpSp>
        <p:nvGrpSpPr>
          <p:cNvPr id="2" name="Group 29"/>
          <p:cNvGrpSpPr/>
          <p:nvPr/>
        </p:nvGrpSpPr>
        <p:grpSpPr>
          <a:xfrm>
            <a:off x="276225" y="1227364"/>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124093"/>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188100"/>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cstate="print"/>
          <a:stretch>
            <a:fillRect/>
          </a:stretch>
        </p:blipFill>
        <p:spPr bwMode="black">
          <a:xfrm>
            <a:off x="914400" y="1082353"/>
            <a:ext cx="2409825" cy="1076325"/>
          </a:xfrm>
          <a:prstGeom prst="rect">
            <a:avLst/>
          </a:prstGeom>
        </p:spPr>
      </p:pic>
      <p:sp>
        <p:nvSpPr>
          <p:cNvPr id="22" name="Rounded Rectangle 21"/>
          <p:cNvSpPr/>
          <p:nvPr/>
        </p:nvSpPr>
        <p:spPr bwMode="auto">
          <a:xfrm>
            <a:off x="461223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cstate="print"/>
          <a:stretch>
            <a:fillRect/>
          </a:stretch>
        </p:blipFill>
        <p:spPr bwMode="black">
          <a:xfrm>
            <a:off x="5457615" y="3296850"/>
            <a:ext cx="1857375" cy="942975"/>
          </a:xfrm>
          <a:prstGeom prst="rect">
            <a:avLst/>
          </a:prstGeom>
        </p:spPr>
      </p:pic>
      <p:sp>
        <p:nvSpPr>
          <p:cNvPr id="28" name="Rectangle 27"/>
          <p:cNvSpPr/>
          <p:nvPr/>
        </p:nvSpPr>
        <p:spPr>
          <a:xfrm>
            <a:off x="5457615" y="4188100"/>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4724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3778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4724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3200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227364"/>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051" name="Rectangle 3"/>
          <p:cNvSpPr>
            <a:spLocks noChangeArrowheads="1"/>
          </p:cNvSpPr>
          <p:nvPr/>
        </p:nvSpPr>
        <p:spPr bwMode="auto">
          <a:xfrm>
            <a:off x="1108355" y="5416951"/>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9"/>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sp>
        <p:nvSpPr>
          <p:cNvPr id="57" name="Rectangle 56"/>
          <p:cNvSpPr/>
          <p:nvPr/>
        </p:nvSpPr>
        <p:spPr>
          <a:xfrm>
            <a:off x="4629872" y="2124093"/>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a:xfrm>
            <a:off x="457200" y="274638"/>
            <a:ext cx="8229600" cy="677108"/>
          </a:xfrm>
        </p:spPr>
        <p:txBody>
          <a:bodyPr vert="horz" wrap="square" lIns="0" tIns="0" rIns="0" bIns="0" rtlCol="0" anchor="t">
            <a:spAutoFit/>
          </a:bodyPr>
          <a:lstStyle/>
          <a:p>
            <a:r>
              <a:rPr lang="zh-CN" altLang="en-US" dirty="0" smtClean="0"/>
              <a:t>资源</a:t>
            </a:r>
            <a:endParaRPr dirty="0"/>
          </a:p>
        </p:txBody>
      </p:sp>
      <p:grpSp>
        <p:nvGrpSpPr>
          <p:cNvPr id="6" name="Group 57"/>
          <p:cNvGrpSpPr/>
          <p:nvPr/>
        </p:nvGrpSpPr>
        <p:grpSpPr bwMode="black">
          <a:xfrm>
            <a:off x="5457615" y="1036053"/>
            <a:ext cx="3477054" cy="771334"/>
            <a:chOff x="5561787" y="0"/>
            <a:chExt cx="3477054" cy="771334"/>
          </a:xfrm>
        </p:grpSpPr>
        <p:pic>
          <p:nvPicPr>
            <p:cNvPr id="56" name="Picture 55" descr="ms_Learning_w.eps"/>
            <p:cNvPicPr>
              <a:picLocks noChangeAspect="1"/>
            </p:cNvPicPr>
            <p:nvPr/>
          </p:nvPicPr>
          <p:blipFill>
            <a:blip r:embed="rId10" cstate="print"/>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p:spPr>
        </p:pic>
      </p:grpSp>
      <p:pic>
        <p:nvPicPr>
          <p:cNvPr id="55" name="Picture 54" descr="Tech·Ed_circle_arrow_black.emf"/>
          <p:cNvPicPr>
            <a:picLocks noChangeAspect="1"/>
          </p:cNvPicPr>
          <p:nvPr/>
        </p:nvPicPr>
        <p:blipFill>
          <a:blip r:embed="rId12" cstate="print"/>
          <a:stretch>
            <a:fillRect/>
          </a:stretch>
        </p:blipFill>
        <p:spPr>
          <a:xfrm>
            <a:off x="285588" y="5482865"/>
            <a:ext cx="576059" cy="576059"/>
          </a:xfrm>
          <a:prstGeom prst="rect">
            <a:avLst/>
          </a:prstGeom>
        </p:spPr>
      </p:pic>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更多的资源</a:t>
            </a:r>
            <a:endParaRPr lang="en-US" dirty="0"/>
          </a:p>
        </p:txBody>
      </p:sp>
      <p:sp>
        <p:nvSpPr>
          <p:cNvPr id="12" name="Content Placeholder 11"/>
          <p:cNvSpPr>
            <a:spLocks noGrp="1"/>
          </p:cNvSpPr>
          <p:nvPr>
            <p:ph idx="1"/>
          </p:nvPr>
        </p:nvSpPr>
        <p:spPr>
          <a:xfrm>
            <a:off x="381000" y="1345264"/>
            <a:ext cx="8499231" cy="2321169"/>
          </a:xfrm>
        </p:spPr>
        <p:txBody>
          <a:bodyPr/>
          <a:lstStyle/>
          <a:p>
            <a:r>
              <a:rPr lang="en-US" sz="2400" dirty="0" smtClean="0"/>
              <a:t>External Resources</a:t>
            </a:r>
          </a:p>
          <a:p>
            <a:pPr lvl="1"/>
            <a:r>
              <a:rPr lang="en-US" sz="2000" dirty="0" smtClean="0">
                <a:hlinkClick r:id="rId3"/>
              </a:rPr>
              <a:t>http://sqlcat.com</a:t>
            </a:r>
            <a:endParaRPr lang="en-US" sz="2000" dirty="0" smtClean="0"/>
          </a:p>
          <a:p>
            <a:pPr lvl="1"/>
            <a:r>
              <a:rPr lang="en-US" sz="2000" dirty="0" smtClean="0">
                <a:hlinkClick r:id="rId4"/>
              </a:rPr>
              <a:t>http://blogs.msdn.com/sqlcat</a:t>
            </a:r>
            <a:endParaRPr lang="en-US" sz="2000" dirty="0" smtClean="0"/>
          </a:p>
          <a:p>
            <a:pPr lvl="1"/>
            <a:r>
              <a:rPr lang="en-US" sz="2000" dirty="0" smtClean="0">
                <a:hlinkClick r:id="rId5"/>
              </a:rPr>
              <a:t>http://blogs.msdn.com/mssqlisv</a:t>
            </a:r>
            <a:endParaRPr lang="en-US" sz="2000" dirty="0" smtClean="0"/>
          </a:p>
          <a:p>
            <a:pPr lvl="1"/>
            <a:r>
              <a:rPr lang="en-US" sz="2000" dirty="0" smtClean="0">
                <a:hlinkClick r:id="rId6"/>
              </a:rPr>
              <a:t>http://technet.microsoft.com/en-us/sqlserver/bb331794.aspx</a:t>
            </a:r>
            <a:endParaRPr lang="en-US" sz="2000" dirty="0" smtClean="0"/>
          </a:p>
          <a:p>
            <a:pPr lvl="1"/>
            <a:r>
              <a:rPr lang="en-US" sz="2000" dirty="0" smtClean="0">
                <a:hlinkClick r:id="rId7"/>
              </a:rPr>
              <a:t>www.sqlserverinternals.com/books.html</a:t>
            </a:r>
            <a:endParaRPr lang="en-US" sz="2000" dirty="0" smtClean="0"/>
          </a:p>
          <a:p>
            <a:endParaRPr lang="en-US" sz="2400" dirty="0" smtClean="0"/>
          </a:p>
          <a:p>
            <a:endParaRPr lang="en-US" sz="2400" dirty="0" smtClean="0"/>
          </a:p>
          <a:p>
            <a:endParaRPr lang="en-US" sz="2400" dirty="0" smtClean="0"/>
          </a:p>
          <a:p>
            <a:pPr>
              <a:buNone/>
            </a:pPr>
            <a:endParaRPr lang="en-US" sz="2400" dirty="0" smtClean="0"/>
          </a:p>
          <a:p>
            <a:r>
              <a:rPr lang="en-US" sz="2400" dirty="0" smtClean="0"/>
              <a:t>SQL Server 2008 Business Value Calculator: 		                          </a:t>
            </a:r>
            <a:r>
              <a:rPr lang="en-US" sz="2800" b="1" dirty="0" smtClean="0">
                <a:solidFill>
                  <a:srgbClr val="FFC000"/>
                </a:solidFill>
              </a:rPr>
              <a:t>www.moresqlserver.com</a:t>
            </a:r>
            <a:endParaRPr lang="en-US" sz="2400" b="1" dirty="0">
              <a:solidFill>
                <a:srgbClr val="FFC000"/>
              </a:solidFill>
            </a:endParaRPr>
          </a:p>
        </p:txBody>
      </p:sp>
      <p:pic>
        <p:nvPicPr>
          <p:cNvPr id="8198" name="Picture 6" descr="Microsoft SQL Server 2008 Internals"/>
          <p:cNvPicPr>
            <a:picLocks noChangeAspect="1" noChangeArrowheads="1"/>
          </p:cNvPicPr>
          <p:nvPr/>
        </p:nvPicPr>
        <p:blipFill>
          <a:blip r:embed="rId8" cstate="print"/>
          <a:srcRect/>
          <a:stretch>
            <a:fillRect/>
          </a:stretch>
        </p:blipFill>
        <p:spPr bwMode="auto">
          <a:xfrm>
            <a:off x="6328402" y="3133637"/>
            <a:ext cx="1808573" cy="2208946"/>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开启</a:t>
            </a:r>
            <a:r>
              <a:rPr lang="en-US" dirty="0" smtClean="0"/>
              <a:t>Data Compression</a:t>
            </a:r>
            <a:endParaRPr lang="en-US" dirty="0"/>
          </a:p>
        </p:txBody>
      </p:sp>
      <p:pic>
        <p:nvPicPr>
          <p:cNvPr id="15" name="Picture 3" descr="\\eventsql\dvd27\Clip_Installer\DVD_ART\Artwork_Imagery\HARDWARE_IMAGERY\Illustration - Misc Hardware\XML Icons\database green.png"/>
          <p:cNvPicPr>
            <a:picLocks noChangeAspect="1" noChangeArrowheads="1"/>
          </p:cNvPicPr>
          <p:nvPr/>
        </p:nvPicPr>
        <p:blipFill>
          <a:blip r:embed="rId3" cstate="print"/>
          <a:srcRect/>
          <a:stretch>
            <a:fillRect/>
          </a:stretch>
        </p:blipFill>
        <p:spPr bwMode="auto">
          <a:xfrm>
            <a:off x="838200" y="2819400"/>
            <a:ext cx="1828800" cy="2190178"/>
          </a:xfrm>
          <a:prstGeom prst="rect">
            <a:avLst/>
          </a:prstGeom>
          <a:noFill/>
        </p:spPr>
      </p:pic>
      <p:pic>
        <p:nvPicPr>
          <p:cNvPr id="16" name="Picture 3" descr="\\eventsql\dvd27\Clip_Installer\DVD_ART\Artwork_Imagery\HARDWARE_IMAGERY\Illustration - Misc Hardware\XML Icons\database green.png"/>
          <p:cNvPicPr>
            <a:picLocks noChangeAspect="1" noChangeArrowheads="1"/>
          </p:cNvPicPr>
          <p:nvPr/>
        </p:nvPicPr>
        <p:blipFill>
          <a:blip r:embed="rId3" cstate="print"/>
          <a:srcRect/>
          <a:stretch>
            <a:fillRect/>
          </a:stretch>
        </p:blipFill>
        <p:spPr bwMode="auto">
          <a:xfrm>
            <a:off x="4475797" y="3594100"/>
            <a:ext cx="1038480" cy="1243687"/>
          </a:xfrm>
          <a:prstGeom prst="rect">
            <a:avLst/>
          </a:prstGeom>
          <a:noFill/>
        </p:spPr>
      </p:pic>
      <p:pic>
        <p:nvPicPr>
          <p:cNvPr id="17" name="Picture 3" descr="\\eventsql\dvd27\Clip_Installer\DVD_ART\Artwork_Imagery\HARDWARE_IMAGERY\Illustration - Misc Hardware\XML Icons\database green.png"/>
          <p:cNvPicPr>
            <a:picLocks noChangeAspect="1" noChangeArrowheads="1"/>
          </p:cNvPicPr>
          <p:nvPr/>
        </p:nvPicPr>
        <p:blipFill>
          <a:blip r:embed="rId3" cstate="print"/>
          <a:srcRect/>
          <a:stretch>
            <a:fillRect/>
          </a:stretch>
        </p:blipFill>
        <p:spPr bwMode="auto">
          <a:xfrm>
            <a:off x="7315200" y="4152900"/>
            <a:ext cx="477203" cy="571500"/>
          </a:xfrm>
          <a:prstGeom prst="rect">
            <a:avLst/>
          </a:prstGeom>
          <a:noFill/>
        </p:spPr>
      </p:pic>
      <p:sp>
        <p:nvSpPr>
          <p:cNvPr id="18" name="Right Arrow 17"/>
          <p:cNvSpPr/>
          <p:nvPr/>
        </p:nvSpPr>
        <p:spPr>
          <a:xfrm>
            <a:off x="2971800" y="3962400"/>
            <a:ext cx="1219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Row</a:t>
            </a:r>
            <a:endParaRPr lang="en-US" dirty="0"/>
          </a:p>
        </p:txBody>
      </p:sp>
      <p:sp>
        <p:nvSpPr>
          <p:cNvPr id="19" name="Right Arrow 18"/>
          <p:cNvSpPr/>
          <p:nvPr/>
        </p:nvSpPr>
        <p:spPr>
          <a:xfrm>
            <a:off x="5791200" y="3962400"/>
            <a:ext cx="1219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Page</a:t>
            </a:r>
            <a:endParaRPr lang="en-US" dirty="0"/>
          </a:p>
        </p:txBody>
      </p:sp>
      <p:sp>
        <p:nvSpPr>
          <p:cNvPr id="8" name="TextBox 7"/>
          <p:cNvSpPr txBox="1"/>
          <p:nvPr/>
        </p:nvSpPr>
        <p:spPr>
          <a:xfrm>
            <a:off x="763084" y="6392736"/>
            <a:ext cx="2590068" cy="369332"/>
          </a:xfrm>
          <a:prstGeom prst="rect">
            <a:avLst/>
          </a:prstGeom>
          <a:noFill/>
        </p:spPr>
        <p:txBody>
          <a:bodyPr wrap="none" rtlCol="0">
            <a:spAutoFit/>
          </a:bodyPr>
          <a:lstStyle/>
          <a:p>
            <a:r>
              <a:rPr lang="en-US" dirty="0" smtClean="0">
                <a:hlinkClick r:id="rId4"/>
              </a:rPr>
              <a:t>Compression white paper</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329595"/>
          </a:xfrm>
        </p:spPr>
        <p:txBody>
          <a:bodyPr/>
          <a:lstStyle/>
          <a:p>
            <a:r>
              <a:rPr lang="zh-CN" altLang="en-US" dirty="0" smtClean="0"/>
              <a:t>常规指南一 ：运用</a:t>
            </a:r>
            <a:r>
              <a:rPr lang="en-US" dirty="0" smtClean="0"/>
              <a:t>“ROW” compression </a:t>
            </a:r>
            <a:r>
              <a:rPr lang="zh-CN" altLang="en-US" dirty="0" smtClean="0"/>
              <a:t>针对</a:t>
            </a:r>
            <a:r>
              <a:rPr lang="en-US" dirty="0" smtClean="0"/>
              <a:t> OLTP</a:t>
            </a:r>
            <a:r>
              <a:rPr lang="zh-CN" altLang="en-US" dirty="0" smtClean="0"/>
              <a:t>场景</a:t>
            </a:r>
            <a:endParaRPr lang="en-US" dirty="0"/>
          </a:p>
        </p:txBody>
      </p:sp>
      <p:pic>
        <p:nvPicPr>
          <p:cNvPr id="4" name="Picture 14" descr="C:\Users\Amit\AppData\Local\Microsoft\Windows\Temporary Internet Files\Content.IE5\CMTB1HZV\MCj02420870000[1].wmf"/>
          <p:cNvPicPr>
            <a:picLocks noChangeAspect="1" noChangeArrowheads="1"/>
          </p:cNvPicPr>
          <p:nvPr/>
        </p:nvPicPr>
        <p:blipFill>
          <a:blip r:embed="rId3" cstate="print"/>
          <a:srcRect/>
          <a:stretch>
            <a:fillRect/>
          </a:stretch>
        </p:blipFill>
        <p:spPr bwMode="auto">
          <a:xfrm>
            <a:off x="1761392" y="2344616"/>
            <a:ext cx="1814512" cy="1339850"/>
          </a:xfrm>
          <a:prstGeom prst="rect">
            <a:avLst/>
          </a:prstGeom>
          <a:noFill/>
        </p:spPr>
      </p:pic>
      <p:sp>
        <p:nvSpPr>
          <p:cNvPr id="5" name="TextBox 4"/>
          <p:cNvSpPr txBox="1"/>
          <p:nvPr/>
        </p:nvSpPr>
        <p:spPr>
          <a:xfrm>
            <a:off x="4035676" y="2875085"/>
            <a:ext cx="2823978" cy="1815882"/>
          </a:xfrm>
          <a:prstGeom prst="rect">
            <a:avLst/>
          </a:prstGeom>
          <a:noFill/>
        </p:spPr>
        <p:txBody>
          <a:bodyPr wrap="none" rtlCol="0">
            <a:spAutoFit/>
          </a:bodyPr>
          <a:lstStyle/>
          <a:p>
            <a:r>
              <a:rPr lang="en-US" sz="2800" b="1" dirty="0" smtClean="0"/>
              <a:t>2% - 5% CPU</a:t>
            </a:r>
          </a:p>
          <a:p>
            <a:endParaRPr lang="en-US" sz="2800" b="1" dirty="0" smtClean="0"/>
          </a:p>
          <a:p>
            <a:endParaRPr lang="en-US" sz="2800" b="1" dirty="0" smtClean="0"/>
          </a:p>
          <a:p>
            <a:r>
              <a:rPr lang="en-US" sz="2800" b="1" dirty="0" smtClean="0"/>
              <a:t>20% Compression</a:t>
            </a:r>
            <a:endParaRPr lang="en-US" sz="2800" b="1" dirty="0"/>
          </a:p>
        </p:txBody>
      </p:sp>
      <p:sp>
        <p:nvSpPr>
          <p:cNvPr id="6" name="TextBox 5"/>
          <p:cNvSpPr txBox="1"/>
          <p:nvPr/>
        </p:nvSpPr>
        <p:spPr>
          <a:xfrm>
            <a:off x="763084" y="6392736"/>
            <a:ext cx="2590068" cy="369332"/>
          </a:xfrm>
          <a:prstGeom prst="rect">
            <a:avLst/>
          </a:prstGeom>
          <a:noFill/>
        </p:spPr>
        <p:txBody>
          <a:bodyPr wrap="none" rtlCol="0">
            <a:spAutoFit/>
          </a:bodyPr>
          <a:lstStyle/>
          <a:p>
            <a:r>
              <a:rPr lang="en-US" dirty="0" smtClean="0">
                <a:hlinkClick r:id="rId4"/>
              </a:rPr>
              <a:t>Compression white paper</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994392"/>
          </a:xfrm>
        </p:spPr>
        <p:txBody>
          <a:bodyPr/>
          <a:lstStyle/>
          <a:p>
            <a:r>
              <a:rPr lang="zh-CN" altLang="en-US" dirty="0" smtClean="0"/>
              <a:t>常规指南二：运用</a:t>
            </a:r>
            <a:r>
              <a:rPr lang="en-US" dirty="0" smtClean="0"/>
              <a:t>“PAGE” compression</a:t>
            </a:r>
            <a:r>
              <a:rPr lang="zh-CN" altLang="en-US" dirty="0" smtClean="0"/>
              <a:t>针对数据仓库案例</a:t>
            </a:r>
            <a:endParaRPr lang="en-US" dirty="0"/>
          </a:p>
        </p:txBody>
      </p:sp>
      <p:pic>
        <p:nvPicPr>
          <p:cNvPr id="4" name="Picture 14" descr="C:\Users\Amit\AppData\Local\Microsoft\Windows\Temporary Internet Files\Content.IE5\CMTB1HZV\MCj02420870000[1].wmf"/>
          <p:cNvPicPr>
            <a:picLocks noChangeAspect="1" noChangeArrowheads="1"/>
          </p:cNvPicPr>
          <p:nvPr/>
        </p:nvPicPr>
        <p:blipFill>
          <a:blip r:embed="rId3" cstate="print"/>
          <a:srcRect/>
          <a:stretch>
            <a:fillRect/>
          </a:stretch>
        </p:blipFill>
        <p:spPr bwMode="auto">
          <a:xfrm>
            <a:off x="1761392" y="2344616"/>
            <a:ext cx="1814512" cy="1339850"/>
          </a:xfrm>
          <a:prstGeom prst="rect">
            <a:avLst/>
          </a:prstGeom>
          <a:noFill/>
        </p:spPr>
      </p:pic>
      <p:sp>
        <p:nvSpPr>
          <p:cNvPr id="5" name="TextBox 4"/>
          <p:cNvSpPr txBox="1"/>
          <p:nvPr/>
        </p:nvSpPr>
        <p:spPr>
          <a:xfrm>
            <a:off x="4035676" y="2875085"/>
            <a:ext cx="3724866" cy="1815882"/>
          </a:xfrm>
          <a:prstGeom prst="rect">
            <a:avLst/>
          </a:prstGeom>
          <a:noFill/>
        </p:spPr>
        <p:txBody>
          <a:bodyPr wrap="none" rtlCol="0">
            <a:spAutoFit/>
          </a:bodyPr>
          <a:lstStyle/>
          <a:p>
            <a:r>
              <a:rPr lang="en-US" sz="2800" b="1" dirty="0" smtClean="0"/>
              <a:t>10% - 15% CPU</a:t>
            </a:r>
          </a:p>
          <a:p>
            <a:endParaRPr lang="en-US" sz="2800" b="1" dirty="0" smtClean="0"/>
          </a:p>
          <a:p>
            <a:endParaRPr lang="en-US" sz="2800" b="1" dirty="0" smtClean="0"/>
          </a:p>
          <a:p>
            <a:r>
              <a:rPr lang="en-US" sz="2800" b="1" dirty="0" smtClean="0"/>
              <a:t>60% - 70% Compression</a:t>
            </a:r>
            <a:endParaRPr lang="en-US" sz="2800" b="1" dirty="0"/>
          </a:p>
        </p:txBody>
      </p:sp>
      <p:sp>
        <p:nvSpPr>
          <p:cNvPr id="6" name="TextBox 5"/>
          <p:cNvSpPr txBox="1"/>
          <p:nvPr/>
        </p:nvSpPr>
        <p:spPr>
          <a:xfrm>
            <a:off x="763084" y="6392736"/>
            <a:ext cx="2590068" cy="369332"/>
          </a:xfrm>
          <a:prstGeom prst="rect">
            <a:avLst/>
          </a:prstGeom>
          <a:noFill/>
        </p:spPr>
        <p:txBody>
          <a:bodyPr wrap="none" rtlCol="0">
            <a:spAutoFit/>
          </a:bodyPr>
          <a:lstStyle/>
          <a:p>
            <a:r>
              <a:rPr lang="en-US" dirty="0" smtClean="0">
                <a:hlinkClick r:id="rId4"/>
              </a:rPr>
              <a:t>Compression white paper</a:t>
            </a:r>
            <a:endParaRPr lang="en-US" dirty="0"/>
          </a:p>
        </p:txBody>
      </p:sp>
      <p:sp>
        <p:nvSpPr>
          <p:cNvPr id="7" name="TextBox 6"/>
          <p:cNvSpPr txBox="1"/>
          <p:nvPr/>
        </p:nvSpPr>
        <p:spPr>
          <a:xfrm>
            <a:off x="5286208" y="6388323"/>
            <a:ext cx="3098092" cy="369332"/>
          </a:xfrm>
          <a:prstGeom prst="rect">
            <a:avLst/>
          </a:prstGeom>
          <a:noFill/>
        </p:spPr>
        <p:txBody>
          <a:bodyPr wrap="none" rtlCol="0">
            <a:spAutoFit/>
          </a:bodyPr>
          <a:lstStyle/>
          <a:p>
            <a:r>
              <a:rPr lang="en-US" dirty="0" smtClean="0">
                <a:hlinkClick r:id="rId5"/>
              </a:rPr>
              <a:t>Data Warehousing white paper</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compression</a:t>
            </a:r>
            <a:endParaRPr lang="en-US" dirty="0"/>
          </a:p>
        </p:txBody>
      </p:sp>
      <p:graphicFrame>
        <p:nvGraphicFramePr>
          <p:cNvPr id="3" name="Content Placeholder 4"/>
          <p:cNvGraphicFramePr>
            <a:graphicFrameLocks noGrp="1"/>
          </p:cNvGraphicFramePr>
          <p:nvPr/>
        </p:nvGraphicFramePr>
        <p:xfrm>
          <a:off x="457200" y="1104900"/>
          <a:ext cx="8229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4931" y="6400805"/>
            <a:ext cx="2135969" cy="369332"/>
          </a:xfrm>
          <a:prstGeom prst="rect">
            <a:avLst/>
          </a:prstGeom>
          <a:noFill/>
        </p:spPr>
        <p:txBody>
          <a:bodyPr wrap="none" rtlCol="0">
            <a:spAutoFit/>
          </a:bodyPr>
          <a:lstStyle/>
          <a:p>
            <a:r>
              <a:rPr lang="en-US" dirty="0" smtClean="0">
                <a:hlinkClick r:id="rId4"/>
              </a:rPr>
              <a:t>Backup Compression</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全屏显示(4:3)</PresentationFormat>
  <Paragraphs>309</Paragraphs>
  <Slides>58</Slides>
  <Notes>58</Notes>
  <HiddenSlides>1</HiddenSlides>
  <MMClips>0</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Office 主题</vt:lpstr>
      <vt:lpstr>幻灯片 1</vt:lpstr>
      <vt:lpstr>SQL Server 2008 数据库引擎: 产品发布十五个月后</vt:lpstr>
      <vt:lpstr>主 要 内 容</vt:lpstr>
      <vt:lpstr>一: 如何通过丰富的产品功能组建最佳的解决方案!</vt:lpstr>
      <vt:lpstr>寻找构建应用软件的最佳指南？</vt:lpstr>
      <vt:lpstr>开启Data Compression</vt:lpstr>
      <vt:lpstr>常规指南一 ：运用“ROW” compression 针对 OLTP场景</vt:lpstr>
      <vt:lpstr>常规指南二：运用“PAGE” compression针对数据仓库案例</vt:lpstr>
      <vt:lpstr>Backup compression</vt:lpstr>
      <vt:lpstr>运用Resource Governor来保证最佳查询</vt:lpstr>
      <vt:lpstr>运用 MERGE 针对 ETL</vt:lpstr>
      <vt:lpstr>可预测性能和并发性控制</vt:lpstr>
      <vt:lpstr>分区层的lock escalation控制</vt:lpstr>
      <vt:lpstr>运用增强的Plan Freezing机能</vt:lpstr>
      <vt:lpstr>运用增强的Plan Freezing机能</vt:lpstr>
      <vt:lpstr>优化 SQL Server 2008 针对 特别的 workloads</vt:lpstr>
      <vt:lpstr>运用Sparse Columns 来更合理 有效的利用存储空间</vt:lpstr>
      <vt:lpstr>运用Filtered Indexes 来提高查询效率和灵活性</vt:lpstr>
      <vt:lpstr>运用TVP 来有效的实施的大批量数据的传输</vt:lpstr>
      <vt:lpstr>Some resources that will help you make informed decisions</vt:lpstr>
      <vt:lpstr>Best practices site</vt:lpstr>
      <vt:lpstr>Whitepapers</vt:lpstr>
      <vt:lpstr>幻灯片 23</vt:lpstr>
      <vt:lpstr>“top 10”</vt:lpstr>
      <vt:lpstr>二: 如何寻求帮助。。 </vt:lpstr>
      <vt:lpstr>幻灯片 26</vt:lpstr>
      <vt:lpstr>OVER clause增强功能需求</vt:lpstr>
      <vt:lpstr>幻灯片 28</vt:lpstr>
      <vt:lpstr>Enter a feature request</vt:lpstr>
      <vt:lpstr>TLC at TechEd</vt:lpstr>
      <vt:lpstr>MSDN Forums</vt:lpstr>
      <vt:lpstr>正规的反馈渠道</vt:lpstr>
      <vt:lpstr>用户试验室</vt:lpstr>
      <vt:lpstr>SDR</vt:lpstr>
      <vt:lpstr>TAP program</vt:lpstr>
      <vt:lpstr>运用自动数据采集来收集用户功能运用情况，以及bugs</vt:lpstr>
      <vt:lpstr>选择不记名和自动采集功能运用情况</vt:lpstr>
      <vt:lpstr>SQL Server 2008版本和硬件配置的采集</vt:lpstr>
      <vt:lpstr>SQL Server 2008: 数据类型的采集</vt:lpstr>
      <vt:lpstr>SQL Server 2008: 数据库模块的采集</vt:lpstr>
      <vt:lpstr>报告系统crashes或不可预测的错误</vt:lpstr>
      <vt:lpstr>Bugs ： 自动Watson采集，和基于IP地址的汇总</vt:lpstr>
      <vt:lpstr>Bugs ：自动登录到产品部门的BUG数据库</vt:lpstr>
      <vt:lpstr>In SQL Server 2008 we took some of your feedback to heart</vt:lpstr>
      <vt:lpstr>We incorporated some developer delighters that weren’t even in the plan!</vt:lpstr>
      <vt:lpstr>变量初始化</vt:lpstr>
      <vt:lpstr>常规简易付值运算符</vt:lpstr>
      <vt:lpstr>灵活简易高效的多行输入</vt:lpstr>
      <vt:lpstr>We made using a constant table super easy as well!</vt:lpstr>
      <vt:lpstr>三: SQL Server 2008 R2</vt:lpstr>
      <vt:lpstr>支持256 逻辑处理器</vt:lpstr>
      <vt:lpstr>支持Unicode compression</vt:lpstr>
      <vt:lpstr>未来 ：同样的主题</vt:lpstr>
      <vt:lpstr>资源</vt:lpstr>
      <vt:lpstr>更多的资源</vt:lpstr>
      <vt:lpstr>疑问和解答</vt:lpstr>
      <vt:lpstr>幻灯片 57</vt:lpstr>
      <vt:lpstr>幻灯片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2009-10-29T01:56:57Z</dcterms:created>
  <dcterms:modified xsi:type="dcterms:W3CDTF">2009-10-29T01:57:06Z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