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720" r:id="rId2"/>
  </p:sldMasterIdLst>
  <p:notesMasterIdLst>
    <p:notesMasterId r:id="rId4"/>
  </p:notesMasterIdLst>
  <p:sldIdLst>
    <p:sldId id="262" r:id="rId3"/>
  </p:sldIdLst>
  <p:sldSz cx="9144000" cy="6858000" type="screen4x3"/>
  <p:notesSz cx="6805613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95524" autoAdjust="0"/>
  </p:normalViewPr>
  <p:slideViewPr>
    <p:cSldViewPr snapToGrid="0">
      <p:cViewPr varScale="1">
        <p:scale>
          <a:sx n="118" d="100"/>
          <a:sy n="118" d="100"/>
        </p:scale>
        <p:origin x="-2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5445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9B3EDB-4D0A-42FC-9110-97E3BABD88A6}" type="datetimeFigureOut">
              <a:rPr kumimoji="1" lang="ja-JP" altLang="en-US" smtClean="0"/>
              <a:t>2008/12/12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1038" y="4721225"/>
            <a:ext cx="5443537" cy="44719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5445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C0A34A-4016-413D-9E2E-F67683C4D455}" type="slidenum">
              <a:rPr kumimoji="1" lang="ja-JP" altLang="en-US" smtClean="0"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C0A34A-4016-413D-9E2E-F67683C4D455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63465-AFB9-4DE6-B39D-F010E61D18B2}" type="datetimeFigureOut">
              <a:rPr kumimoji="1" lang="ja-JP" altLang="en-US" smtClean="0"/>
              <a:pPr/>
              <a:t>2008/12/12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0149F-C2FE-4C94-92E3-7EACA46C52D7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63465-AFB9-4DE6-B39D-F010E61D18B2}" type="datetimeFigureOut">
              <a:rPr kumimoji="1" lang="ja-JP" altLang="en-US" smtClean="0"/>
              <a:pPr/>
              <a:t>2008/12/12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0149F-C2FE-4C94-92E3-7EACA46C52D7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63465-AFB9-4DE6-B39D-F010E61D18B2}" type="datetimeFigureOut">
              <a:rPr kumimoji="1" lang="ja-JP" altLang="en-US" smtClean="0"/>
              <a:pPr/>
              <a:t>2008/12/12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0149F-C2FE-4C94-92E3-7EACA46C52D7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D305B839-835C-4EE5-831E-8E119538BF39}" type="datetimeFigureOut">
              <a:rPr kumimoji="1" lang="ja-JP" alt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  <a:cs typeface="+mn-cs"/>
              </a:rPr>
              <a:pPr algn="l" rtl="0"/>
              <a:t>2008/12/12</a:t>
            </a:fld>
            <a:endParaRPr kumimoji="1" lang="ja-JP" altLang="en-US" sz="1200" kern="1200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  <a:cs typeface="+mn-cs"/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kumimoji="1" lang="ja-JP" altLang="en-US" sz="1200" kern="1200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9F083445-3830-4941-9625-D63677EBDC92}" type="slidenum">
              <a:rPr kumimoji="1" lang="ja-JP" alt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  <a:cs typeface="+mn-cs"/>
              </a:rPr>
              <a:pPr algn="r" rtl="0"/>
              <a:t>&lt;#&gt;</a:t>
            </a:fld>
            <a:endParaRPr kumimoji="1" lang="ja-JP" altLang="en-US" sz="1200" kern="1200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  <a:cs typeface="+mn-c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D305B839-835C-4EE5-831E-8E119538BF39}" type="datetimeFigureOut">
              <a:rPr kumimoji="1" lang="ja-JP" alt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  <a:cs typeface="+mn-cs"/>
              </a:rPr>
              <a:pPr algn="l" rtl="0"/>
              <a:t>2008/12/12</a:t>
            </a:fld>
            <a:endParaRPr kumimoji="1" lang="ja-JP" altLang="en-US" sz="1200" kern="1200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  <a:cs typeface="+mn-cs"/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kumimoji="1" lang="ja-JP" altLang="en-US" sz="1200" kern="1200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9F083445-3830-4941-9625-D63677EBDC92}" type="slidenum">
              <a:rPr kumimoji="1" lang="ja-JP" alt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  <a:cs typeface="+mn-cs"/>
              </a:rPr>
              <a:pPr algn="r" rtl="0"/>
              <a:t>&lt;#&gt;</a:t>
            </a:fld>
            <a:endParaRPr kumimoji="1" lang="ja-JP" altLang="en-US" sz="1200" kern="1200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D305B839-835C-4EE5-831E-8E119538BF39}" type="datetimeFigureOut">
              <a:rPr kumimoji="1" lang="ja-JP" alt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  <a:cs typeface="+mn-cs"/>
              </a:rPr>
              <a:pPr algn="l" rtl="0"/>
              <a:t>2008/12/12</a:t>
            </a:fld>
            <a:endParaRPr kumimoji="1" lang="ja-JP" altLang="en-US" sz="1200" kern="1200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  <a:cs typeface="+mn-cs"/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kumimoji="1" lang="ja-JP" altLang="en-US" sz="1200" kern="1200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9F083445-3830-4941-9625-D63677EBDC92}" type="slidenum">
              <a:rPr kumimoji="1" lang="ja-JP" alt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  <a:cs typeface="+mn-cs"/>
              </a:rPr>
              <a:pPr algn="r" rtl="0"/>
              <a:t>&lt;#&gt;</a:t>
            </a:fld>
            <a:endParaRPr kumimoji="1" lang="ja-JP" altLang="en-US" sz="1200" kern="1200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D305B839-835C-4EE5-831E-8E119538BF39}" type="datetimeFigureOut">
              <a:rPr kumimoji="1" lang="ja-JP" alt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  <a:cs typeface="+mn-cs"/>
              </a:rPr>
              <a:pPr algn="l" rtl="0"/>
              <a:t>2008/12/12</a:t>
            </a:fld>
            <a:endParaRPr kumimoji="1" lang="ja-JP" altLang="en-US" sz="1200" kern="1200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kumimoji="1" lang="ja-JP" altLang="en-US" sz="1200" kern="1200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  <a:cs typeface="+mn-cs"/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9F083445-3830-4941-9625-D63677EBDC92}" type="slidenum">
              <a:rPr kumimoji="1" lang="ja-JP" alt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  <a:cs typeface="+mn-cs"/>
              </a:rPr>
              <a:pPr algn="r" rtl="0"/>
              <a:t>&lt;#&gt;</a:t>
            </a:fld>
            <a:endParaRPr kumimoji="1" lang="ja-JP" altLang="en-US" sz="1200" kern="1200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D305B839-835C-4EE5-831E-8E119538BF39}" type="datetimeFigureOut">
              <a:rPr kumimoji="1" lang="ja-JP" alt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  <a:cs typeface="+mn-cs"/>
              </a:rPr>
              <a:pPr algn="l" rtl="0"/>
              <a:t>2008/12/12</a:t>
            </a:fld>
            <a:endParaRPr kumimoji="1" lang="ja-JP" altLang="en-US" sz="1200" kern="1200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  <a:cs typeface="+mn-cs"/>
            </a:endParaRPr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kumimoji="1" lang="ja-JP" altLang="en-US" sz="1200" kern="1200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  <a:cs typeface="+mn-cs"/>
            </a:endParaRPr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9F083445-3830-4941-9625-D63677EBDC92}" type="slidenum">
              <a:rPr kumimoji="1" lang="ja-JP" alt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  <a:cs typeface="+mn-cs"/>
              </a:rPr>
              <a:pPr algn="r" rtl="0"/>
              <a:t>&lt;#&gt;</a:t>
            </a:fld>
            <a:endParaRPr kumimoji="1" lang="ja-JP" altLang="en-US" sz="1200" kern="1200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  <a:cs typeface="+mn-c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D305B839-835C-4EE5-831E-8E119538BF39}" type="datetimeFigureOut">
              <a:rPr kumimoji="1" lang="ja-JP" alt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  <a:cs typeface="+mn-cs"/>
              </a:rPr>
              <a:pPr algn="l" rtl="0"/>
              <a:t>2008/12/12</a:t>
            </a:fld>
            <a:endParaRPr kumimoji="1" lang="ja-JP" altLang="en-US" sz="1200" kern="1200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  <a:cs typeface="+mn-cs"/>
            </a:endParaRPr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kumimoji="1" lang="ja-JP" altLang="en-US" sz="1200" kern="1200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  <a:cs typeface="+mn-cs"/>
            </a:endParaRP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9F083445-3830-4941-9625-D63677EBDC92}" type="slidenum">
              <a:rPr kumimoji="1" lang="ja-JP" alt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  <a:cs typeface="+mn-cs"/>
              </a:rPr>
              <a:pPr algn="r" rtl="0"/>
              <a:t>&lt;#&gt;</a:t>
            </a:fld>
            <a:endParaRPr kumimoji="1" lang="ja-JP" altLang="en-US" sz="1200" kern="1200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  <a:cs typeface="+mn-c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D305B839-835C-4EE5-831E-8E119538BF39}" type="datetimeFigureOut">
              <a:rPr kumimoji="1" lang="ja-JP" alt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  <a:cs typeface="+mn-cs"/>
              </a:rPr>
              <a:pPr algn="l" rtl="0"/>
              <a:t>2008/12/12</a:t>
            </a:fld>
            <a:endParaRPr kumimoji="1" lang="ja-JP" altLang="en-US" sz="1200" kern="1200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  <a:cs typeface="+mn-cs"/>
            </a:endParaRPr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kumimoji="1" lang="ja-JP" altLang="en-US" sz="1200" kern="1200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  <a:cs typeface="+mn-cs"/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9F083445-3830-4941-9625-D63677EBDC92}" type="slidenum">
              <a:rPr kumimoji="1" lang="ja-JP" alt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  <a:cs typeface="+mn-cs"/>
              </a:rPr>
              <a:pPr algn="r" rtl="0"/>
              <a:t>&lt;#&gt;</a:t>
            </a:fld>
            <a:endParaRPr kumimoji="1" lang="ja-JP" altLang="en-US" sz="1200" kern="1200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  <a:cs typeface="+mn-c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D305B839-835C-4EE5-831E-8E119538BF39}" type="datetimeFigureOut">
              <a:rPr kumimoji="1" lang="ja-JP" alt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  <a:cs typeface="+mn-cs"/>
              </a:rPr>
              <a:pPr algn="l" rtl="0"/>
              <a:t>2008/12/12</a:t>
            </a:fld>
            <a:endParaRPr kumimoji="1" lang="ja-JP" altLang="en-US" sz="1200" kern="1200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kumimoji="1" lang="ja-JP" altLang="en-US" sz="1200" kern="1200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  <a:cs typeface="+mn-cs"/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9F083445-3830-4941-9625-D63677EBDC92}" type="slidenum">
              <a:rPr kumimoji="1" lang="ja-JP" alt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  <a:cs typeface="+mn-cs"/>
              </a:rPr>
              <a:pPr algn="r" rtl="0"/>
              <a:t>&lt;#&gt;</a:t>
            </a:fld>
            <a:endParaRPr kumimoji="1" lang="ja-JP" altLang="en-US" sz="1200" kern="1200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63465-AFB9-4DE6-B39D-F010E61D18B2}" type="datetimeFigureOut">
              <a:rPr kumimoji="1" lang="ja-JP" altLang="en-US" smtClean="0"/>
              <a:pPr/>
              <a:t>2008/12/12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0149F-C2FE-4C94-92E3-7EACA46C52D7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D305B839-835C-4EE5-831E-8E119538BF39}" type="datetimeFigureOut">
              <a:rPr kumimoji="1" lang="ja-JP" alt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  <a:cs typeface="+mn-cs"/>
              </a:rPr>
              <a:pPr algn="l" rtl="0"/>
              <a:t>2008/12/12</a:t>
            </a:fld>
            <a:endParaRPr kumimoji="1" lang="ja-JP" altLang="en-US" sz="1200" kern="1200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kumimoji="1" lang="ja-JP" altLang="en-US" sz="1200" kern="1200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  <a:cs typeface="+mn-cs"/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9F083445-3830-4941-9625-D63677EBDC92}" type="slidenum">
              <a:rPr kumimoji="1" lang="ja-JP" alt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  <a:cs typeface="+mn-cs"/>
              </a:rPr>
              <a:pPr algn="r" rtl="0"/>
              <a:t>&lt;#&gt;</a:t>
            </a:fld>
            <a:endParaRPr kumimoji="1" lang="ja-JP" altLang="en-US" sz="1200" kern="1200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D305B839-835C-4EE5-831E-8E119538BF39}" type="datetimeFigureOut">
              <a:rPr kumimoji="1" lang="ja-JP" alt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  <a:cs typeface="+mn-cs"/>
              </a:rPr>
              <a:pPr algn="l" rtl="0"/>
              <a:t>2008/12/12</a:t>
            </a:fld>
            <a:endParaRPr kumimoji="1" lang="ja-JP" altLang="en-US" sz="1200" kern="1200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  <a:cs typeface="+mn-cs"/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kumimoji="1" lang="ja-JP" altLang="en-US" sz="1200" kern="1200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9F083445-3830-4941-9625-D63677EBDC92}" type="slidenum">
              <a:rPr kumimoji="1" lang="ja-JP" alt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  <a:cs typeface="+mn-cs"/>
              </a:rPr>
              <a:pPr algn="r" rtl="0"/>
              <a:t>&lt;#&gt;</a:t>
            </a:fld>
            <a:endParaRPr kumimoji="1" lang="ja-JP" altLang="en-US" sz="1200" kern="1200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  <a:cs typeface="+mn-c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D305B839-835C-4EE5-831E-8E119538BF39}" type="datetimeFigureOut">
              <a:rPr kumimoji="1" lang="ja-JP" alt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  <a:cs typeface="+mn-cs"/>
              </a:rPr>
              <a:pPr algn="l" rtl="0"/>
              <a:t>2008/12/12</a:t>
            </a:fld>
            <a:endParaRPr kumimoji="1" lang="ja-JP" altLang="en-US" sz="1200" kern="1200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  <a:cs typeface="+mn-cs"/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kumimoji="1" lang="ja-JP" altLang="en-US" sz="1200" kern="1200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9F083445-3830-4941-9625-D63677EBDC92}" type="slidenum">
              <a:rPr kumimoji="1" lang="ja-JP" alt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  <a:cs typeface="+mn-cs"/>
              </a:rPr>
              <a:pPr algn="r" rtl="0"/>
              <a:t>&lt;#&gt;</a:t>
            </a:fld>
            <a:endParaRPr kumimoji="1" lang="ja-JP" altLang="en-US" sz="1200" kern="1200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63465-AFB9-4DE6-B39D-F010E61D18B2}" type="datetimeFigureOut">
              <a:rPr kumimoji="1" lang="ja-JP" altLang="en-US" smtClean="0"/>
              <a:pPr/>
              <a:t>2008/12/12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0149F-C2FE-4C94-92E3-7EACA46C52D7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63465-AFB9-4DE6-B39D-F010E61D18B2}" type="datetimeFigureOut">
              <a:rPr kumimoji="1" lang="ja-JP" altLang="en-US" smtClean="0"/>
              <a:pPr/>
              <a:t>2008/12/12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0149F-C2FE-4C94-92E3-7EACA46C52D7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63465-AFB9-4DE6-B39D-F010E61D18B2}" type="datetimeFigureOut">
              <a:rPr kumimoji="1" lang="ja-JP" altLang="en-US" smtClean="0"/>
              <a:pPr/>
              <a:t>2008/12/12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0149F-C2FE-4C94-92E3-7EACA46C52D7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63465-AFB9-4DE6-B39D-F010E61D18B2}" type="datetimeFigureOut">
              <a:rPr kumimoji="1" lang="ja-JP" altLang="en-US" smtClean="0"/>
              <a:pPr/>
              <a:t>2008/12/12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0149F-C2FE-4C94-92E3-7EACA46C52D7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63465-AFB9-4DE6-B39D-F010E61D18B2}" type="datetimeFigureOut">
              <a:rPr kumimoji="1" lang="ja-JP" altLang="en-US" smtClean="0"/>
              <a:pPr/>
              <a:t>2008/12/12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0149F-C2FE-4C94-92E3-7EACA46C52D7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63465-AFB9-4DE6-B39D-F010E61D18B2}" type="datetimeFigureOut">
              <a:rPr kumimoji="1" lang="ja-JP" altLang="en-US" smtClean="0"/>
              <a:pPr/>
              <a:t>2008/12/12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0149F-C2FE-4C94-92E3-7EACA46C52D7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63465-AFB9-4DE6-B39D-F010E61D18B2}" type="datetimeFigureOut">
              <a:rPr kumimoji="1" lang="ja-JP" altLang="en-US" smtClean="0"/>
              <a:pPr/>
              <a:t>2008/12/12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0149F-C2FE-4C94-92E3-7EACA46C52D7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C63465-AFB9-4DE6-B39D-F010E61D18B2}" type="datetimeFigureOut">
              <a:rPr kumimoji="1" lang="ja-JP" altLang="en-US" smtClean="0"/>
              <a:pPr/>
              <a:t>2008/12/12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10149F-C2FE-4C94-92E3-7EACA46C52D7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D305B839-835C-4EE5-831E-8E119538BF39}" type="datetimeFigureOut">
              <a:rPr kumimoji="1" lang="ja-JP" alt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  <a:cs typeface="+mn-cs"/>
              </a:rPr>
              <a:pPr rtl="0"/>
              <a:t>2008/12/12</a:t>
            </a:fld>
            <a:endParaRPr kumimoji="1" lang="ja-JP" altLang="en-US" kern="1200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  <a:cs typeface="+mn-cs"/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kumimoji="1" lang="ja-JP" altLang="en-US" kern="1200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9F083445-3830-4941-9625-D63677EBDC92}" type="slidenum">
              <a:rPr kumimoji="1" lang="ja-JP" alt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  <a:cs typeface="+mn-cs"/>
              </a:rPr>
              <a:pPr rtl="0"/>
              <a:t>&lt;#&gt;</a:t>
            </a:fld>
            <a:endParaRPr kumimoji="1" lang="ja-JP" altLang="en-US" kern="1200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928802"/>
            <a:ext cx="4389120" cy="2957513"/>
          </a:xfrm>
          <a:prstGeom prst="rect">
            <a:avLst/>
          </a:prstGeom>
          <a:noFill/>
          <a:ln w="9525">
            <a:solidFill>
              <a:schemeClr val="accent6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254000" dist="38100" dir="2700000" algn="tl" rotWithShape="0">
              <a:schemeClr val="accent6">
                <a:lumMod val="60000"/>
                <a:lumOff val="40000"/>
                <a:alpha val="40000"/>
              </a:schemeClr>
            </a:outerShdw>
          </a:effectLst>
        </p:spPr>
      </p:pic>
      <p:pic>
        <p:nvPicPr>
          <p:cNvPr id="161" name="Picture 16"/>
          <p:cNvPicPr>
            <a:picLocks noChangeAspect="1" noChangeArrowheads="1"/>
          </p:cNvPicPr>
          <p:nvPr/>
        </p:nvPicPr>
        <p:blipFill>
          <a:blip r:embed="rId4"/>
          <a:srcRect l="2891" t="19531" r="15625" b="13379"/>
          <a:stretch>
            <a:fillRect/>
          </a:stretch>
        </p:blipFill>
        <p:spPr bwMode="auto">
          <a:xfrm>
            <a:off x="105910" y="1928802"/>
            <a:ext cx="4469980" cy="2944293"/>
          </a:xfrm>
          <a:prstGeom prst="rect">
            <a:avLst/>
          </a:prstGeom>
          <a:noFill/>
          <a:ln w="1">
            <a:solidFill>
              <a:schemeClr val="accent6">
                <a:lumMod val="40000"/>
                <a:lumOff val="60000"/>
              </a:schemeClr>
            </a:solidFill>
            <a:miter lim="800000"/>
            <a:headEnd/>
            <a:tailEnd type="none" w="med" len="med"/>
          </a:ln>
          <a:effectLst>
            <a:outerShdw blurRad="254000" dist="38100" dir="2700000" algn="tl" rotWithShape="0">
              <a:schemeClr val="accent6">
                <a:lumMod val="60000"/>
                <a:lumOff val="40000"/>
                <a:alpha val="40000"/>
              </a:schemeClr>
            </a:outerShdw>
          </a:effectLst>
        </p:spPr>
      </p:pic>
      <p:sp>
        <p:nvSpPr>
          <p:cNvPr id="29" name="角丸四角形 28"/>
          <p:cNvSpPr/>
          <p:nvPr/>
        </p:nvSpPr>
        <p:spPr>
          <a:xfrm>
            <a:off x="2357814" y="1092738"/>
            <a:ext cx="2160000" cy="800219"/>
          </a:xfrm>
          <a:prstGeom prst="roundRect">
            <a:avLst/>
          </a:prstGeom>
          <a:solidFill>
            <a:schemeClr val="bg1"/>
          </a:solidFill>
          <a:ln w="15875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l" rtl="0"/>
            <a:r>
              <a:rPr kumimoji="1" lang="ja-JP" altLang="en-US" sz="900" u="dbl" kern="1200" dirty="0">
                <a:solidFill>
                  <a:srgbClr val="FF3300"/>
                </a:solidFill>
                <a:uFill>
                  <a:solidFill>
                    <a:srgbClr val="FFCC00"/>
                  </a:solidFill>
                </a:uFill>
                <a:latin typeface="Verdana" pitchFamily="34" charset="0"/>
                <a:ea typeface="ＭＳ Ｐゴシック"/>
                <a:cs typeface="+mn-cs"/>
              </a:rPr>
              <a:t>メールを分類するときは</a:t>
            </a:r>
            <a:endParaRPr kumimoji="1" lang="en-US" altLang="ja-JP" sz="900" u="dbl" kern="1200" dirty="0">
              <a:solidFill>
                <a:srgbClr val="FF3300"/>
              </a:solidFill>
              <a:uFill>
                <a:solidFill>
                  <a:srgbClr val="FFCC00"/>
                </a:solidFill>
              </a:uFill>
              <a:latin typeface="Verdana" pitchFamily="34" charset="0"/>
              <a:ea typeface="ＭＳ Ｐゴシック"/>
              <a:cs typeface="+mn-cs"/>
            </a:endParaRPr>
          </a:p>
          <a:p>
            <a:pPr algn="l" rtl="0"/>
            <a:r>
              <a:rPr kumimoji="1" lang="en-US" altLang="ja-JP" sz="800" kern="1200" dirty="0" smtClean="0">
                <a:solidFill>
                  <a:srgbClr val="8B7E6A"/>
                </a:solidFill>
                <a:latin typeface="Verdana" pitchFamily="34" charset="0"/>
                <a:ea typeface="ＭＳ Ｐゴシック"/>
                <a:cs typeface="+mn-cs"/>
              </a:rPr>
              <a:t>[</a:t>
            </a:r>
            <a:r>
              <a:rPr lang="ja-JP" altLang="en-US" sz="800" b="1" u="heavy" dirty="0" smtClean="0">
                <a:solidFill>
                  <a:srgbClr val="8B7E6A"/>
                </a:solidFill>
                <a:uFill>
                  <a:solidFill>
                    <a:srgbClr val="FFCC00"/>
                  </a:solidFill>
                </a:uFill>
                <a:latin typeface="Verdana" pitchFamily="34" charset="0"/>
                <a:ea typeface="ＭＳ Ｐゴシック"/>
              </a:rPr>
              <a:t>分類</a:t>
            </a:r>
            <a:r>
              <a:rPr lang="ja-JP" altLang="en-US" sz="800" b="1" u="heavy" dirty="0">
                <a:solidFill>
                  <a:srgbClr val="8B7E6A"/>
                </a:solidFill>
                <a:uFill>
                  <a:solidFill>
                    <a:srgbClr val="FFCC00"/>
                  </a:solidFill>
                </a:uFill>
                <a:latin typeface="Verdana" pitchFamily="34" charset="0"/>
                <a:ea typeface="ＭＳ Ｐゴシック"/>
              </a:rPr>
              <a:t>項目</a:t>
            </a:r>
            <a:r>
              <a:rPr kumimoji="1" lang="en-US" altLang="ja-JP" sz="800" kern="1200" dirty="0">
                <a:solidFill>
                  <a:srgbClr val="8B7E6A"/>
                </a:solidFill>
                <a:latin typeface="Verdana" pitchFamily="34" charset="0"/>
                <a:ea typeface="ＭＳ Ｐゴシック"/>
                <a:cs typeface="+mn-cs"/>
              </a:rPr>
              <a:t>]</a:t>
            </a:r>
            <a:r>
              <a:rPr kumimoji="1" lang="ja-JP" altLang="en-US" sz="800" kern="1200" dirty="0">
                <a:solidFill>
                  <a:srgbClr val="8B7E6A"/>
                </a:solidFill>
                <a:latin typeface="Verdana" pitchFamily="34" charset="0"/>
                <a:ea typeface="ＭＳ Ｐゴシック"/>
                <a:cs typeface="+mn-cs"/>
              </a:rPr>
              <a:t>が</a:t>
            </a:r>
            <a:r>
              <a:rPr kumimoji="1" lang="ja-JP" altLang="en-US" sz="800" kern="1200" dirty="0" smtClean="0">
                <a:solidFill>
                  <a:srgbClr val="8B7E6A"/>
                </a:solidFill>
                <a:latin typeface="Verdana" pitchFamily="34" charset="0"/>
                <a:ea typeface="ＭＳ Ｐゴシック"/>
                <a:cs typeface="+mn-cs"/>
              </a:rPr>
              <a:t>便利です。</a:t>
            </a:r>
            <a:r>
              <a:rPr kumimoji="1" lang="en-US" altLang="ja-JP" sz="800" kern="1200" dirty="0" smtClean="0">
                <a:solidFill>
                  <a:srgbClr val="8B7E6A"/>
                </a:solidFill>
                <a:latin typeface="Verdana" pitchFamily="34" charset="0"/>
                <a:ea typeface="ＭＳ Ｐゴシック"/>
                <a:cs typeface="+mn-cs"/>
              </a:rPr>
              <a:t/>
            </a:r>
            <a:br>
              <a:rPr kumimoji="1" lang="en-US" altLang="ja-JP" sz="800" kern="1200" dirty="0" smtClean="0">
                <a:solidFill>
                  <a:srgbClr val="8B7E6A"/>
                </a:solidFill>
                <a:latin typeface="Verdana" pitchFamily="34" charset="0"/>
                <a:ea typeface="ＭＳ Ｐゴシック"/>
                <a:cs typeface="+mn-cs"/>
              </a:rPr>
            </a:br>
            <a:r>
              <a:rPr kumimoji="1" lang="ja-JP" altLang="en-US" sz="800" kern="1200" dirty="0" smtClean="0">
                <a:solidFill>
                  <a:srgbClr val="8B7E6A"/>
                </a:solidFill>
                <a:latin typeface="Verdana" pitchFamily="34" charset="0"/>
                <a:ea typeface="ＭＳ Ｐゴシック"/>
                <a:cs typeface="+mn-cs"/>
              </a:rPr>
              <a:t>右</a:t>
            </a:r>
            <a:r>
              <a:rPr kumimoji="1" lang="ja-JP" altLang="en-US" sz="800" kern="1200" dirty="0">
                <a:solidFill>
                  <a:srgbClr val="8B7E6A"/>
                </a:solidFill>
                <a:latin typeface="Verdana" pitchFamily="34" charset="0"/>
                <a:ea typeface="ＭＳ Ｐゴシック"/>
                <a:cs typeface="+mn-cs"/>
              </a:rPr>
              <a:t>のように自分</a:t>
            </a:r>
            <a:r>
              <a:rPr kumimoji="1" lang="ja-JP" altLang="en-US" sz="800" kern="1200" dirty="0" smtClean="0">
                <a:solidFill>
                  <a:srgbClr val="8B7E6A"/>
                </a:solidFill>
                <a:latin typeface="Verdana" pitchFamily="34" charset="0"/>
                <a:ea typeface="ＭＳ Ｐゴシック"/>
                <a:cs typeface="+mn-cs"/>
              </a:rPr>
              <a:t>で項目を</a:t>
            </a:r>
            <a:r>
              <a:rPr kumimoji="1" lang="en-US" altLang="ja-JP" sz="800" kern="1200" dirty="0" smtClean="0">
                <a:solidFill>
                  <a:srgbClr val="8B7E6A"/>
                </a:solidFill>
                <a:latin typeface="Verdana" pitchFamily="34" charset="0"/>
                <a:ea typeface="ＭＳ Ｐゴシック"/>
                <a:cs typeface="+mn-cs"/>
              </a:rPr>
              <a:t/>
            </a:r>
            <a:br>
              <a:rPr kumimoji="1" lang="en-US" altLang="ja-JP" sz="800" kern="1200" dirty="0" smtClean="0">
                <a:solidFill>
                  <a:srgbClr val="8B7E6A"/>
                </a:solidFill>
                <a:latin typeface="Verdana" pitchFamily="34" charset="0"/>
                <a:ea typeface="ＭＳ Ｐゴシック"/>
                <a:cs typeface="+mn-cs"/>
              </a:rPr>
            </a:br>
            <a:r>
              <a:rPr kumimoji="1" lang="ja-JP" altLang="en-US" sz="800" kern="1200" dirty="0" smtClean="0">
                <a:solidFill>
                  <a:srgbClr val="8B7E6A"/>
                </a:solidFill>
                <a:latin typeface="Verdana" pitchFamily="34" charset="0"/>
                <a:ea typeface="ＭＳ Ｐゴシック"/>
                <a:cs typeface="+mn-cs"/>
              </a:rPr>
              <a:t>色分けして分類の内容を</a:t>
            </a:r>
            <a:r>
              <a:rPr kumimoji="1" lang="en-US" altLang="ja-JP" sz="800" kern="1200" dirty="0" smtClean="0">
                <a:solidFill>
                  <a:srgbClr val="8B7E6A"/>
                </a:solidFill>
                <a:latin typeface="Verdana" pitchFamily="34" charset="0"/>
                <a:ea typeface="ＭＳ Ｐゴシック"/>
                <a:cs typeface="+mn-cs"/>
              </a:rPr>
              <a:t/>
            </a:r>
            <a:br>
              <a:rPr kumimoji="1" lang="en-US" altLang="ja-JP" sz="800" kern="1200" dirty="0" smtClean="0">
                <a:solidFill>
                  <a:srgbClr val="8B7E6A"/>
                </a:solidFill>
                <a:latin typeface="Verdana" pitchFamily="34" charset="0"/>
                <a:ea typeface="ＭＳ Ｐゴシック"/>
                <a:cs typeface="+mn-cs"/>
              </a:rPr>
            </a:br>
            <a:r>
              <a:rPr kumimoji="1" lang="ja-JP" altLang="en-US" sz="800" kern="1200" dirty="0" smtClean="0">
                <a:solidFill>
                  <a:srgbClr val="8B7E6A"/>
                </a:solidFill>
                <a:latin typeface="Verdana" pitchFamily="34" charset="0"/>
                <a:ea typeface="ＭＳ Ｐゴシック"/>
                <a:cs typeface="+mn-cs"/>
              </a:rPr>
              <a:t>管理することができます。</a:t>
            </a:r>
            <a:endParaRPr kumimoji="1" lang="en-US" altLang="ja-JP" sz="800" kern="1200" dirty="0">
              <a:solidFill>
                <a:srgbClr val="8B7E6A"/>
              </a:solidFill>
              <a:latin typeface="Verdana" pitchFamily="34" charset="0"/>
              <a:ea typeface="ＭＳ Ｐゴシック"/>
              <a:cs typeface="+mn-cs"/>
            </a:endParaRPr>
          </a:p>
        </p:txBody>
      </p:sp>
      <p:pic>
        <p:nvPicPr>
          <p:cNvPr id="11" name="図 10" descr="Office Outlook 2007 logo black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00892" y="238638"/>
            <a:ext cx="1950701" cy="324000"/>
          </a:xfrm>
          <a:prstGeom prst="rect">
            <a:avLst/>
          </a:prstGeom>
        </p:spPr>
      </p:pic>
      <p:pic>
        <p:nvPicPr>
          <p:cNvPr id="4" name="Picture 2" descr="BattleCard"/>
          <p:cNvPicPr>
            <a:picLocks noChangeAspect="1" noChangeArrowheads="1"/>
          </p:cNvPicPr>
          <p:nvPr/>
        </p:nvPicPr>
        <p:blipFill>
          <a:blip r:embed="rId6" cstate="print"/>
          <a:srcRect l="2272" t="18845" r="45454"/>
          <a:stretch>
            <a:fillRect/>
          </a:stretch>
        </p:blipFill>
        <p:spPr bwMode="auto">
          <a:xfrm>
            <a:off x="-32" y="-24"/>
            <a:ext cx="5287962" cy="98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テキスト ボックス 4"/>
          <p:cNvSpPr txBox="1"/>
          <p:nvPr/>
        </p:nvSpPr>
        <p:spPr>
          <a:xfrm>
            <a:off x="0" y="238638"/>
            <a:ext cx="914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kumimoji="1" lang="en-US" altLang="ja-JP" sz="1600" kern="1200" dirty="0">
                <a:solidFill>
                  <a:prstClr val="black"/>
                </a:solidFill>
                <a:latin typeface="Verdana" pitchFamily="34" charset="0"/>
                <a:ea typeface="ＭＳ Ｐゴシック"/>
                <a:cs typeface="+mn-cs"/>
              </a:rPr>
              <a:t>2007 Microsoft Office system</a:t>
            </a:r>
            <a:r>
              <a:rPr kumimoji="1" lang="ja-JP" altLang="en-US" sz="1600" kern="1200" dirty="0">
                <a:solidFill>
                  <a:prstClr val="black"/>
                </a:solidFill>
                <a:latin typeface="Verdana" pitchFamily="34" charset="0"/>
                <a:ea typeface="ＭＳ Ｐゴシック"/>
                <a:cs typeface="+mn-cs"/>
              </a:rPr>
              <a:t>　</a:t>
            </a:r>
            <a:r>
              <a:rPr kumimoji="1" lang="ja-JP" altLang="en-US" sz="1600" kern="1200" dirty="0" smtClean="0">
                <a:solidFill>
                  <a:prstClr val="black"/>
                </a:solidFill>
                <a:latin typeface="Verdana" pitchFamily="34" charset="0"/>
                <a:ea typeface="ＭＳ Ｐゴシック"/>
                <a:cs typeface="+mn-cs"/>
              </a:rPr>
              <a:t>クイックガイド</a:t>
            </a:r>
            <a:endParaRPr kumimoji="1" lang="en-US" altLang="ja-JP" sz="1600" kern="1200" dirty="0">
              <a:solidFill>
                <a:prstClr val="black"/>
              </a:solidFill>
              <a:latin typeface="Verdana" pitchFamily="34" charset="0"/>
              <a:ea typeface="ＭＳ Ｐゴシック"/>
              <a:cs typeface="+mn-cs"/>
            </a:endParaRPr>
          </a:p>
          <a:p>
            <a:pPr algn="ctr" rtl="0"/>
            <a:r>
              <a:rPr kumimoji="1" lang="ja-JP" altLang="en-US" sz="1400" kern="1200" dirty="0">
                <a:solidFill>
                  <a:prstClr val="black"/>
                </a:solidFill>
                <a:latin typeface="Verdana" pitchFamily="34" charset="0"/>
                <a:ea typeface="ＭＳ Ｐゴシック"/>
                <a:cs typeface="+mn-cs"/>
              </a:rPr>
              <a:t>～</a:t>
            </a:r>
            <a:r>
              <a:rPr kumimoji="1" lang="en-US" altLang="ja-JP" sz="1400" kern="1200" dirty="0">
                <a:solidFill>
                  <a:prstClr val="black"/>
                </a:solidFill>
                <a:latin typeface="Verdana" pitchFamily="34" charset="0"/>
                <a:ea typeface="ＭＳ Ｐゴシック"/>
                <a:cs typeface="+mn-cs"/>
              </a:rPr>
              <a:t>Outlook</a:t>
            </a:r>
            <a:r>
              <a:rPr kumimoji="1" lang="ja-JP" altLang="en-US" sz="1400" kern="1200" dirty="0">
                <a:solidFill>
                  <a:prstClr val="black"/>
                </a:solidFill>
                <a:latin typeface="Verdana" pitchFamily="34" charset="0"/>
                <a:ea typeface="ＭＳ Ｐゴシック"/>
                <a:cs typeface="+mn-cs"/>
              </a:rPr>
              <a:t>編～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-32" y="785794"/>
            <a:ext cx="914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kumimoji="1" lang="ja-JP" altLang="en-US" sz="1000" kern="1200" dirty="0" smtClean="0">
                <a:solidFill>
                  <a:prstClr val="black"/>
                </a:solidFill>
                <a:latin typeface="Verdana" pitchFamily="34" charset="0"/>
                <a:ea typeface="ＭＳ Ｐゴシック"/>
                <a:cs typeface="+mn-cs"/>
              </a:rPr>
              <a:t>より</a:t>
            </a:r>
            <a:r>
              <a:rPr kumimoji="1" lang="ja-JP" altLang="en-US" sz="1000" kern="1200" dirty="0">
                <a:solidFill>
                  <a:prstClr val="black"/>
                </a:solidFill>
                <a:latin typeface="Verdana" pitchFamily="34" charset="0"/>
                <a:ea typeface="ＭＳ Ｐゴシック"/>
                <a:cs typeface="+mn-cs"/>
              </a:rPr>
              <a:t>効果的</a:t>
            </a:r>
            <a:r>
              <a:rPr kumimoji="1" lang="ja-JP" altLang="en-US" sz="1000" kern="1200" dirty="0" smtClean="0">
                <a:solidFill>
                  <a:prstClr val="black"/>
                </a:solidFill>
                <a:latin typeface="Verdana" pitchFamily="34" charset="0"/>
                <a:ea typeface="ＭＳ Ｐゴシック"/>
                <a:cs typeface="+mn-cs"/>
              </a:rPr>
              <a:t>に </a:t>
            </a:r>
            <a:r>
              <a:rPr kumimoji="1" lang="en-US" altLang="ja-JP" sz="1000" kern="1200" dirty="0" smtClean="0">
                <a:solidFill>
                  <a:prstClr val="black"/>
                </a:solidFill>
                <a:latin typeface="Verdana" pitchFamily="34" charset="0"/>
                <a:ea typeface="ＭＳ Ｐゴシック"/>
                <a:cs typeface="+mn-cs"/>
              </a:rPr>
              <a:t>Outlook</a:t>
            </a:r>
            <a:r>
              <a:rPr kumimoji="1" lang="ja-JP" altLang="en-US" sz="1000" kern="1200" dirty="0" smtClean="0">
                <a:solidFill>
                  <a:prstClr val="black"/>
                </a:solidFill>
                <a:latin typeface="Verdana" pitchFamily="34" charset="0"/>
                <a:ea typeface="ＭＳ Ｐゴシック"/>
                <a:cs typeface="+mn-cs"/>
              </a:rPr>
              <a:t> </a:t>
            </a:r>
            <a:r>
              <a:rPr kumimoji="1" lang="en-US" altLang="ja-JP" sz="1000" kern="1200" dirty="0" smtClean="0">
                <a:solidFill>
                  <a:prstClr val="black"/>
                </a:solidFill>
                <a:latin typeface="Verdana" pitchFamily="34" charset="0"/>
                <a:ea typeface="ＭＳ Ｐゴシック"/>
                <a:cs typeface="+mn-cs"/>
              </a:rPr>
              <a:t>2007</a:t>
            </a:r>
            <a:r>
              <a:rPr kumimoji="1" lang="ja-JP" altLang="en-US" sz="1000" kern="1200" dirty="0" smtClean="0">
                <a:solidFill>
                  <a:prstClr val="black"/>
                </a:solidFill>
                <a:latin typeface="Verdana" pitchFamily="34" charset="0"/>
                <a:ea typeface="ＭＳ Ｐゴシック"/>
                <a:cs typeface="+mn-cs"/>
              </a:rPr>
              <a:t> を</a:t>
            </a:r>
            <a:r>
              <a:rPr kumimoji="1" lang="ja-JP" altLang="en-US" sz="1000" kern="1200" dirty="0">
                <a:solidFill>
                  <a:prstClr val="black"/>
                </a:solidFill>
                <a:latin typeface="Verdana" pitchFamily="34" charset="0"/>
                <a:ea typeface="ＭＳ Ｐゴシック"/>
                <a:cs typeface="+mn-cs"/>
              </a:rPr>
              <a:t>使用していただくための便利な機能を紹介します。</a:t>
            </a:r>
          </a:p>
        </p:txBody>
      </p:sp>
      <p:sp>
        <p:nvSpPr>
          <p:cNvPr id="9" name="角丸四角形 8"/>
          <p:cNvSpPr/>
          <p:nvPr/>
        </p:nvSpPr>
        <p:spPr>
          <a:xfrm>
            <a:off x="94480" y="1092738"/>
            <a:ext cx="2196000" cy="800219"/>
          </a:xfrm>
          <a:prstGeom prst="roundRect">
            <a:avLst/>
          </a:prstGeom>
          <a:solidFill>
            <a:schemeClr val="bg1"/>
          </a:solidFill>
          <a:ln w="15875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l" rtl="0"/>
            <a:r>
              <a:rPr kumimoji="1" lang="ja-JP" altLang="en-US" sz="900" u="dbl" kern="1200" dirty="0">
                <a:solidFill>
                  <a:srgbClr val="FF3300"/>
                </a:solidFill>
                <a:uFill>
                  <a:solidFill>
                    <a:srgbClr val="FFCC00"/>
                  </a:solidFill>
                </a:uFill>
                <a:latin typeface="Verdana" pitchFamily="34" charset="0"/>
                <a:ea typeface="ＭＳ Ｐゴシック"/>
                <a:cs typeface="+mn-cs"/>
              </a:rPr>
              <a:t>メールを探すには</a:t>
            </a:r>
            <a:endParaRPr kumimoji="1" lang="en-US" altLang="ja-JP" sz="900" u="dbl" kern="1200" dirty="0">
              <a:solidFill>
                <a:srgbClr val="FF3300"/>
              </a:solidFill>
              <a:uFill>
                <a:solidFill>
                  <a:srgbClr val="FFCC00"/>
                </a:solidFill>
              </a:uFill>
              <a:latin typeface="Verdana" pitchFamily="34" charset="0"/>
              <a:ea typeface="ＭＳ Ｐゴシック"/>
              <a:cs typeface="+mn-cs"/>
            </a:endParaRPr>
          </a:p>
          <a:p>
            <a:pPr algn="l" rtl="0"/>
            <a:r>
              <a:rPr kumimoji="1" lang="ja-JP" altLang="en-US" sz="800" b="1" u="heavy" kern="1200" dirty="0">
                <a:solidFill>
                  <a:srgbClr val="8B7E6A"/>
                </a:solidFill>
                <a:uFill>
                  <a:solidFill>
                    <a:srgbClr val="FFCC00"/>
                  </a:solidFill>
                </a:uFill>
                <a:latin typeface="Verdana" pitchFamily="34" charset="0"/>
                <a:ea typeface="ＭＳ Ｐゴシック"/>
                <a:cs typeface="+mn-cs"/>
              </a:rPr>
              <a:t>クイック</a:t>
            </a:r>
            <a:r>
              <a:rPr kumimoji="1" lang="ja-JP" altLang="en-US" sz="800" b="1" u="heavy" kern="1200" dirty="0" smtClean="0">
                <a:solidFill>
                  <a:srgbClr val="8B7E6A"/>
                </a:solidFill>
                <a:uFill>
                  <a:solidFill>
                    <a:srgbClr val="FFCC00"/>
                  </a:solidFill>
                </a:uFill>
                <a:latin typeface="Verdana" pitchFamily="34" charset="0"/>
                <a:ea typeface="ＭＳ Ｐゴシック"/>
                <a:cs typeface="+mn-cs"/>
              </a:rPr>
              <a:t>検索</a:t>
            </a:r>
            <a:r>
              <a:rPr kumimoji="1" lang="ja-JP" altLang="en-US" sz="800" kern="1200" dirty="0" smtClean="0">
                <a:solidFill>
                  <a:srgbClr val="8B7E6A"/>
                </a:solidFill>
                <a:latin typeface="Verdana" pitchFamily="34" charset="0"/>
                <a:ea typeface="ＭＳ Ｐゴシック"/>
                <a:cs typeface="+mn-cs"/>
              </a:rPr>
              <a:t>が利用できます。</a:t>
            </a:r>
            <a:r>
              <a:rPr kumimoji="1" lang="ja-JP" altLang="en-US" sz="800" kern="1200" dirty="0">
                <a:solidFill>
                  <a:srgbClr val="8B7E6A"/>
                </a:solidFill>
                <a:latin typeface="Verdana" pitchFamily="34" charset="0"/>
                <a:ea typeface="ＭＳ Ｐゴシック"/>
                <a:cs typeface="+mn-cs"/>
              </a:rPr>
              <a:t>特定の文字を含む</a:t>
            </a:r>
            <a:r>
              <a:rPr kumimoji="1" lang="ja-JP" altLang="en-US" sz="800" kern="1200" dirty="0" smtClean="0">
                <a:solidFill>
                  <a:srgbClr val="8B7E6A"/>
                </a:solidFill>
                <a:latin typeface="Verdana" pitchFamily="34" charset="0"/>
                <a:ea typeface="ＭＳ Ｐゴシック"/>
                <a:cs typeface="+mn-cs"/>
              </a:rPr>
              <a:t>メールがヒットした</a:t>
            </a:r>
            <a:r>
              <a:rPr kumimoji="1" lang="ja-JP" altLang="en-US" sz="800" kern="1200" dirty="0">
                <a:solidFill>
                  <a:srgbClr val="8B7E6A"/>
                </a:solidFill>
                <a:latin typeface="Verdana" pitchFamily="34" charset="0"/>
                <a:ea typeface="ＭＳ Ｐゴシック"/>
                <a:cs typeface="+mn-cs"/>
              </a:rPr>
              <a:t>場合、その特定文字は強調表示されます。右下の矢印をクリックする</a:t>
            </a:r>
            <a:r>
              <a:rPr kumimoji="1" lang="ja-JP" altLang="en-US" sz="800" kern="1200" dirty="0" smtClean="0">
                <a:solidFill>
                  <a:srgbClr val="8B7E6A"/>
                </a:solidFill>
                <a:latin typeface="Verdana" pitchFamily="34" charset="0"/>
                <a:ea typeface="ＭＳ Ｐゴシック"/>
                <a:cs typeface="+mn-cs"/>
              </a:rPr>
              <a:t>と検索</a:t>
            </a:r>
            <a:r>
              <a:rPr kumimoji="1" lang="ja-JP" altLang="en-US" sz="800" kern="1200" dirty="0">
                <a:solidFill>
                  <a:srgbClr val="8B7E6A"/>
                </a:solidFill>
                <a:latin typeface="Verdana" pitchFamily="34" charset="0"/>
                <a:ea typeface="ＭＳ Ｐゴシック"/>
                <a:cs typeface="+mn-cs"/>
              </a:rPr>
              <a:t>条件</a:t>
            </a:r>
            <a:r>
              <a:rPr kumimoji="1" lang="ja-JP" altLang="en-US" sz="800" kern="1200" dirty="0" smtClean="0">
                <a:solidFill>
                  <a:srgbClr val="8B7E6A"/>
                </a:solidFill>
                <a:latin typeface="Verdana" pitchFamily="34" charset="0"/>
                <a:ea typeface="ＭＳ Ｐゴシック"/>
                <a:cs typeface="+mn-cs"/>
              </a:rPr>
              <a:t>を追加することもできます</a:t>
            </a:r>
            <a:r>
              <a:rPr kumimoji="1" lang="ja-JP" altLang="en-US" sz="800" kern="1200" dirty="0">
                <a:solidFill>
                  <a:srgbClr val="8B7E6A"/>
                </a:solidFill>
                <a:latin typeface="Verdana" pitchFamily="34" charset="0"/>
                <a:ea typeface="ＭＳ Ｐゴシック"/>
                <a:cs typeface="+mn-cs"/>
              </a:rPr>
              <a:t>。</a:t>
            </a:r>
            <a:endParaRPr kumimoji="1" lang="ja-JP" altLang="en-US" sz="800" kern="1200" dirty="0">
              <a:solidFill>
                <a:prstClr val="white"/>
              </a:solidFill>
              <a:latin typeface="Calibri"/>
              <a:ea typeface="ＭＳ Ｐゴシック"/>
              <a:cs typeface="+mn-cs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991670" y="2285240"/>
            <a:ext cx="1116000" cy="234000"/>
          </a:xfrm>
          <a:prstGeom prst="rect">
            <a:avLst/>
          </a:prstGeom>
          <a:noFill/>
          <a:ln w="15875">
            <a:solidFill>
              <a:srgbClr val="3A7C3C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kumimoji="1" lang="ja-JP" altLang="en-US" kern="1200" dirty="0">
              <a:solidFill>
                <a:prstClr val="white"/>
              </a:solidFill>
              <a:latin typeface="Calibri"/>
              <a:ea typeface="ＭＳ Ｐゴシック"/>
              <a:cs typeface="+mn-cs"/>
            </a:endParaRPr>
          </a:p>
        </p:txBody>
      </p:sp>
      <p:sp>
        <p:nvSpPr>
          <p:cNvPr id="12" name="円/楕円 11"/>
          <p:cNvSpPr/>
          <p:nvPr/>
        </p:nvSpPr>
        <p:spPr>
          <a:xfrm>
            <a:off x="1304410" y="3358868"/>
            <a:ext cx="180000" cy="180000"/>
          </a:xfrm>
          <a:prstGeom prst="ellipse">
            <a:avLst/>
          </a:prstGeom>
          <a:noFill/>
          <a:ln w="15875">
            <a:solidFill>
              <a:srgbClr val="3A7C3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kumimoji="1" lang="ja-JP" altLang="en-US" kern="1200" dirty="0">
              <a:solidFill>
                <a:srgbClr val="FF9900"/>
              </a:solidFill>
              <a:latin typeface="Calibri"/>
              <a:ea typeface="ＭＳ Ｐゴシック"/>
              <a:cs typeface="+mn-cs"/>
            </a:endParaRPr>
          </a:p>
        </p:txBody>
      </p:sp>
      <p:cxnSp>
        <p:nvCxnSpPr>
          <p:cNvPr id="13" name="直線コネクタ 12"/>
          <p:cNvCxnSpPr>
            <a:stCxn id="9" idx="2"/>
            <a:endCxn id="10" idx="0"/>
          </p:cNvCxnSpPr>
          <p:nvPr/>
        </p:nvCxnSpPr>
        <p:spPr>
          <a:xfrm rot="16200000" flipH="1">
            <a:off x="1174934" y="1910503"/>
            <a:ext cx="392283" cy="357190"/>
          </a:xfrm>
          <a:prstGeom prst="line">
            <a:avLst/>
          </a:prstGeom>
          <a:ln w="12700">
            <a:solidFill>
              <a:srgbClr val="3A7C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正方形/長方形 13"/>
          <p:cNvSpPr/>
          <p:nvPr/>
        </p:nvSpPr>
        <p:spPr>
          <a:xfrm>
            <a:off x="1865982" y="2751554"/>
            <a:ext cx="108000" cy="144000"/>
          </a:xfrm>
          <a:prstGeom prst="rect">
            <a:avLst/>
          </a:prstGeom>
          <a:noFill/>
          <a:ln w="15875">
            <a:solidFill>
              <a:srgbClr val="3A7C3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kumimoji="1" lang="ja-JP" altLang="en-US" kern="1200" dirty="0">
              <a:solidFill>
                <a:prstClr val="white"/>
              </a:solidFill>
              <a:latin typeface="Calibri"/>
              <a:ea typeface="ＭＳ Ｐゴシック"/>
              <a:cs typeface="+mn-cs"/>
            </a:endParaRPr>
          </a:p>
        </p:txBody>
      </p:sp>
      <p:cxnSp>
        <p:nvCxnSpPr>
          <p:cNvPr id="15" name="直線コネクタ 14"/>
          <p:cNvCxnSpPr>
            <a:stCxn id="12" idx="0"/>
            <a:endCxn id="10" idx="2"/>
          </p:cNvCxnSpPr>
          <p:nvPr/>
        </p:nvCxnSpPr>
        <p:spPr>
          <a:xfrm rot="5400000" flipH="1" flipV="1">
            <a:off x="1052226" y="2861424"/>
            <a:ext cx="839628" cy="155260"/>
          </a:xfrm>
          <a:prstGeom prst="line">
            <a:avLst/>
          </a:prstGeom>
          <a:ln w="12700">
            <a:solidFill>
              <a:srgbClr val="3A7C3C"/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正方形/長方形 26"/>
          <p:cNvSpPr/>
          <p:nvPr/>
        </p:nvSpPr>
        <p:spPr>
          <a:xfrm>
            <a:off x="2000232" y="2162422"/>
            <a:ext cx="126000" cy="126000"/>
          </a:xfrm>
          <a:prstGeom prst="rect">
            <a:avLst/>
          </a:prstGeom>
          <a:noFill/>
          <a:ln w="15875">
            <a:solidFill>
              <a:srgbClr val="3A7C3C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kumimoji="1" lang="ja-JP" altLang="en-US" kern="1200" dirty="0">
              <a:solidFill>
                <a:prstClr val="white"/>
              </a:solidFill>
              <a:latin typeface="Calibri"/>
              <a:ea typeface="ＭＳ Ｐゴシック"/>
              <a:cs typeface="+mn-cs"/>
            </a:endParaRPr>
          </a:p>
        </p:txBody>
      </p:sp>
      <p:cxnSp>
        <p:nvCxnSpPr>
          <p:cNvPr id="37" name="直線コネクタ 36"/>
          <p:cNvCxnSpPr>
            <a:stCxn id="29" idx="2"/>
            <a:endCxn id="27" idx="0"/>
          </p:cNvCxnSpPr>
          <p:nvPr/>
        </p:nvCxnSpPr>
        <p:spPr>
          <a:xfrm rot="5400000">
            <a:off x="2615791" y="1340398"/>
            <a:ext cx="269465" cy="1374582"/>
          </a:xfrm>
          <a:prstGeom prst="line">
            <a:avLst/>
          </a:prstGeom>
          <a:ln w="12700">
            <a:solidFill>
              <a:srgbClr val="3A7C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コネクタ 40"/>
          <p:cNvCxnSpPr>
            <a:stCxn id="14" idx="3"/>
            <a:endCxn id="29" idx="2"/>
          </p:cNvCxnSpPr>
          <p:nvPr/>
        </p:nvCxnSpPr>
        <p:spPr>
          <a:xfrm flipV="1">
            <a:off x="1973982" y="1892957"/>
            <a:ext cx="1463832" cy="930597"/>
          </a:xfrm>
          <a:prstGeom prst="line">
            <a:avLst/>
          </a:prstGeom>
          <a:ln w="12700">
            <a:solidFill>
              <a:srgbClr val="3A7C3C"/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角丸四角形 46"/>
          <p:cNvSpPr/>
          <p:nvPr/>
        </p:nvSpPr>
        <p:spPr>
          <a:xfrm>
            <a:off x="142844" y="5702563"/>
            <a:ext cx="2801818" cy="1072634"/>
          </a:xfrm>
          <a:prstGeom prst="roundRect">
            <a:avLst/>
          </a:prstGeom>
          <a:solidFill>
            <a:schemeClr val="bg1"/>
          </a:solidFill>
          <a:ln w="15875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l" rtl="0"/>
            <a:r>
              <a:rPr kumimoji="1" lang="ja-JP" altLang="en-US" sz="900" u="dbl" kern="1200" dirty="0">
                <a:solidFill>
                  <a:srgbClr val="FF3300"/>
                </a:solidFill>
                <a:uFill>
                  <a:solidFill>
                    <a:srgbClr val="FFCC00"/>
                  </a:solidFill>
                </a:uFill>
                <a:latin typeface="Verdana" pitchFamily="34" charset="0"/>
                <a:ea typeface="ＭＳ Ｐゴシック"/>
                <a:cs typeface="+mn-cs"/>
              </a:rPr>
              <a:t>返信期限などを設定するには</a:t>
            </a:r>
            <a:endParaRPr kumimoji="1" lang="en-US" altLang="ja-JP" sz="900" u="dbl" kern="1200" dirty="0">
              <a:solidFill>
                <a:srgbClr val="FF3300"/>
              </a:solidFill>
              <a:uFill>
                <a:solidFill>
                  <a:srgbClr val="FFCC00"/>
                </a:solidFill>
              </a:uFill>
              <a:latin typeface="Verdana" pitchFamily="34" charset="0"/>
              <a:ea typeface="ＭＳ Ｐゴシック"/>
              <a:cs typeface="+mn-cs"/>
            </a:endParaRPr>
          </a:p>
          <a:p>
            <a:pPr algn="l" rtl="0"/>
            <a:r>
              <a:rPr kumimoji="1" lang="en-US" altLang="ja-JP" sz="800" kern="1200" dirty="0">
                <a:solidFill>
                  <a:srgbClr val="8B7E6A"/>
                </a:solidFill>
                <a:latin typeface="Verdana" pitchFamily="34" charset="0"/>
                <a:ea typeface="ＭＳ Ｐゴシック"/>
                <a:cs typeface="+mn-cs"/>
              </a:rPr>
              <a:t>[</a:t>
            </a:r>
            <a:r>
              <a:rPr lang="ja-JP" altLang="en-US" sz="800" b="1" u="heavy" dirty="0">
                <a:solidFill>
                  <a:srgbClr val="8B7E6A"/>
                </a:solidFill>
                <a:uFill>
                  <a:solidFill>
                    <a:srgbClr val="FFCC00"/>
                  </a:solidFill>
                </a:uFill>
                <a:latin typeface="Verdana" pitchFamily="34" charset="0"/>
                <a:ea typeface="ＭＳ Ｐゴシック"/>
              </a:rPr>
              <a:t>フラグ</a:t>
            </a:r>
            <a:r>
              <a:rPr kumimoji="1" lang="en-US" altLang="ja-JP" sz="800" kern="1200" dirty="0">
                <a:solidFill>
                  <a:srgbClr val="8B7E6A"/>
                </a:solidFill>
                <a:latin typeface="Verdana" pitchFamily="34" charset="0"/>
                <a:ea typeface="ＭＳ Ｐゴシック"/>
                <a:cs typeface="+mn-cs"/>
              </a:rPr>
              <a:t>]</a:t>
            </a:r>
            <a:r>
              <a:rPr kumimoji="1" lang="ja-JP" altLang="en-US" sz="800" kern="1200" dirty="0">
                <a:solidFill>
                  <a:srgbClr val="8B7E6A"/>
                </a:solidFill>
                <a:latin typeface="Verdana" pitchFamily="34" charset="0"/>
                <a:ea typeface="ＭＳ Ｐゴシック"/>
                <a:cs typeface="+mn-cs"/>
              </a:rPr>
              <a:t>が便利です。フラグとは</a:t>
            </a:r>
            <a:r>
              <a:rPr kumimoji="1" lang="ja-JP" altLang="en-US" sz="800" kern="1200" dirty="0" smtClean="0">
                <a:solidFill>
                  <a:srgbClr val="8B7E6A"/>
                </a:solidFill>
                <a:latin typeface="Verdana" pitchFamily="34" charset="0"/>
                <a:ea typeface="ＭＳ Ｐゴシック"/>
                <a:cs typeface="+mn-cs"/>
              </a:rPr>
              <a:t>、メール</a:t>
            </a:r>
            <a:r>
              <a:rPr kumimoji="1" lang="en-US" altLang="ja-JP" sz="800" kern="1200" dirty="0" smtClean="0">
                <a:solidFill>
                  <a:srgbClr val="8B7E6A"/>
                </a:solidFill>
                <a:latin typeface="Verdana" pitchFamily="34" charset="0"/>
                <a:ea typeface="ＭＳ Ｐゴシック"/>
                <a:cs typeface="+mn-cs"/>
              </a:rPr>
              <a:t/>
            </a:r>
            <a:br>
              <a:rPr kumimoji="1" lang="en-US" altLang="ja-JP" sz="800" kern="1200" dirty="0" smtClean="0">
                <a:solidFill>
                  <a:srgbClr val="8B7E6A"/>
                </a:solidFill>
                <a:latin typeface="Verdana" pitchFamily="34" charset="0"/>
                <a:ea typeface="ＭＳ Ｐゴシック"/>
                <a:cs typeface="+mn-cs"/>
              </a:rPr>
            </a:br>
            <a:r>
              <a:rPr kumimoji="1" lang="ja-JP" altLang="en-US" sz="800" kern="1200" dirty="0" smtClean="0">
                <a:solidFill>
                  <a:srgbClr val="8B7E6A"/>
                </a:solidFill>
                <a:latin typeface="Verdana" pitchFamily="34" charset="0"/>
                <a:ea typeface="ＭＳ Ｐゴシック"/>
                <a:cs typeface="+mn-cs"/>
              </a:rPr>
              <a:t>アイテムに何ら</a:t>
            </a:r>
            <a:r>
              <a:rPr kumimoji="1" lang="ja-JP" altLang="en-US" sz="800" kern="1200" dirty="0">
                <a:solidFill>
                  <a:srgbClr val="8B7E6A"/>
                </a:solidFill>
                <a:latin typeface="Verdana" pitchFamily="34" charset="0"/>
                <a:ea typeface="ＭＳ Ｐゴシック"/>
                <a:cs typeface="+mn-cs"/>
              </a:rPr>
              <a:t>か</a:t>
            </a:r>
            <a:r>
              <a:rPr kumimoji="1" lang="ja-JP" altLang="en-US" sz="800" kern="1200" dirty="0" smtClean="0">
                <a:solidFill>
                  <a:srgbClr val="8B7E6A"/>
                </a:solidFill>
                <a:latin typeface="Verdana" pitchFamily="34" charset="0"/>
                <a:ea typeface="ＭＳ Ｐゴシック"/>
                <a:cs typeface="+mn-cs"/>
              </a:rPr>
              <a:t>のアクションが</a:t>
            </a:r>
            <a:r>
              <a:rPr kumimoji="1" lang="ja-JP" altLang="en-US" sz="800" kern="1200" dirty="0">
                <a:solidFill>
                  <a:srgbClr val="8B7E6A"/>
                </a:solidFill>
                <a:latin typeface="Verdana" pitchFamily="34" charset="0"/>
                <a:ea typeface="ＭＳ Ｐゴシック"/>
                <a:cs typeface="+mn-cs"/>
              </a:rPr>
              <a:t>必要な場合、</a:t>
            </a:r>
            <a:endParaRPr kumimoji="1" lang="en-US" altLang="ja-JP" sz="800" kern="1200" dirty="0">
              <a:solidFill>
                <a:srgbClr val="8B7E6A"/>
              </a:solidFill>
              <a:latin typeface="Verdana" pitchFamily="34" charset="0"/>
              <a:ea typeface="ＭＳ Ｐゴシック"/>
              <a:cs typeface="+mn-cs"/>
            </a:endParaRPr>
          </a:p>
          <a:p>
            <a:pPr algn="l" rtl="0"/>
            <a:r>
              <a:rPr kumimoji="1" lang="ja-JP" altLang="en-US" sz="800" kern="1200" dirty="0">
                <a:solidFill>
                  <a:srgbClr val="8B7E6A"/>
                </a:solidFill>
                <a:latin typeface="Verdana" pitchFamily="34" charset="0"/>
                <a:ea typeface="ＭＳ Ｐゴシック"/>
                <a:cs typeface="+mn-cs"/>
              </a:rPr>
              <a:t>期限付きの目印をつける機能です</a:t>
            </a:r>
            <a:r>
              <a:rPr kumimoji="1" lang="ja-JP" altLang="en-US" sz="800" kern="1200" dirty="0" smtClean="0">
                <a:solidFill>
                  <a:srgbClr val="8B7E6A"/>
                </a:solidFill>
                <a:latin typeface="Verdana" pitchFamily="34" charset="0"/>
                <a:ea typeface="ＭＳ Ｐゴシック"/>
                <a:cs typeface="+mn-cs"/>
              </a:rPr>
              <a:t>。</a:t>
            </a:r>
            <a:r>
              <a:rPr kumimoji="1" lang="en-US" altLang="ja-JP" sz="800" kern="1200" dirty="0" smtClean="0">
                <a:solidFill>
                  <a:srgbClr val="8B7E6A"/>
                </a:solidFill>
                <a:latin typeface="Verdana" pitchFamily="34" charset="0"/>
                <a:ea typeface="ＭＳ Ｐゴシック"/>
                <a:cs typeface="+mn-cs"/>
              </a:rPr>
              <a:t/>
            </a:r>
            <a:br>
              <a:rPr kumimoji="1" lang="en-US" altLang="ja-JP" sz="800" kern="1200" dirty="0" smtClean="0">
                <a:solidFill>
                  <a:srgbClr val="8B7E6A"/>
                </a:solidFill>
                <a:latin typeface="Verdana" pitchFamily="34" charset="0"/>
                <a:ea typeface="ＭＳ Ｐゴシック"/>
                <a:cs typeface="+mn-cs"/>
              </a:rPr>
            </a:br>
            <a:r>
              <a:rPr kumimoji="1" lang="ja-JP" altLang="en-US" sz="800" kern="1200" dirty="0" smtClean="0">
                <a:solidFill>
                  <a:srgbClr val="8B7E6A"/>
                </a:solidFill>
                <a:latin typeface="Verdana" pitchFamily="34" charset="0"/>
                <a:ea typeface="ＭＳ Ｐゴシック"/>
                <a:cs typeface="+mn-cs"/>
              </a:rPr>
              <a:t>フラグを設定したアイテムは</a:t>
            </a:r>
            <a:r>
              <a:rPr kumimoji="1" lang="en-US" altLang="ja-JP" sz="800" kern="1200" dirty="0" smtClean="0">
                <a:solidFill>
                  <a:srgbClr val="8B7E6A"/>
                </a:solidFill>
                <a:latin typeface="Verdana" pitchFamily="34" charset="0"/>
                <a:ea typeface="ＭＳ Ｐゴシック"/>
                <a:cs typeface="+mn-cs"/>
              </a:rPr>
              <a:t>To</a:t>
            </a:r>
            <a:r>
              <a:rPr kumimoji="1" lang="ja-JP" altLang="en-US" sz="800" kern="1200" dirty="0" smtClean="0">
                <a:solidFill>
                  <a:srgbClr val="8B7E6A"/>
                </a:solidFill>
                <a:latin typeface="Verdana" pitchFamily="34" charset="0"/>
                <a:ea typeface="ＭＳ Ｐゴシック"/>
                <a:cs typeface="+mn-cs"/>
              </a:rPr>
              <a:t> </a:t>
            </a:r>
            <a:r>
              <a:rPr kumimoji="1" lang="en-US" altLang="ja-JP" sz="800" kern="1200" dirty="0" smtClean="0">
                <a:solidFill>
                  <a:srgbClr val="8B7E6A"/>
                </a:solidFill>
                <a:latin typeface="Verdana" pitchFamily="34" charset="0"/>
                <a:ea typeface="ＭＳ Ｐゴシック"/>
                <a:cs typeface="+mn-cs"/>
              </a:rPr>
              <a:t>Do</a:t>
            </a:r>
            <a:r>
              <a:rPr kumimoji="1" lang="ja-JP" altLang="en-US" sz="800" kern="1200" dirty="0" smtClean="0">
                <a:solidFill>
                  <a:srgbClr val="8B7E6A"/>
                </a:solidFill>
                <a:latin typeface="Verdana" pitchFamily="34" charset="0"/>
                <a:ea typeface="ＭＳ Ｐゴシック"/>
                <a:cs typeface="+mn-cs"/>
              </a:rPr>
              <a:t> バーで</a:t>
            </a:r>
            <a:r>
              <a:rPr kumimoji="1" lang="en-US" altLang="ja-JP" sz="800" kern="1200" dirty="0" smtClean="0">
                <a:solidFill>
                  <a:srgbClr val="8B7E6A"/>
                </a:solidFill>
                <a:latin typeface="Verdana" pitchFamily="34" charset="0"/>
                <a:ea typeface="ＭＳ Ｐゴシック"/>
                <a:cs typeface="+mn-cs"/>
              </a:rPr>
              <a:t/>
            </a:r>
            <a:br>
              <a:rPr kumimoji="1" lang="en-US" altLang="ja-JP" sz="800" kern="1200" dirty="0" smtClean="0">
                <a:solidFill>
                  <a:srgbClr val="8B7E6A"/>
                </a:solidFill>
                <a:latin typeface="Verdana" pitchFamily="34" charset="0"/>
                <a:ea typeface="ＭＳ Ｐゴシック"/>
                <a:cs typeface="+mn-cs"/>
              </a:rPr>
            </a:br>
            <a:r>
              <a:rPr kumimoji="1" lang="ja-JP" altLang="en-US" sz="800" kern="1200" dirty="0" smtClean="0">
                <a:solidFill>
                  <a:srgbClr val="8B7E6A"/>
                </a:solidFill>
                <a:latin typeface="Verdana" pitchFamily="34" charset="0"/>
                <a:ea typeface="ＭＳ Ｐゴシック"/>
                <a:cs typeface="+mn-cs"/>
              </a:rPr>
              <a:t>管理されます。各アイテムのフラグアイコンを右</a:t>
            </a:r>
            <a:r>
              <a:rPr kumimoji="1" lang="ja-JP" altLang="en-US" sz="800" kern="1200" dirty="0">
                <a:solidFill>
                  <a:srgbClr val="8B7E6A"/>
                </a:solidFill>
                <a:latin typeface="Verdana" pitchFamily="34" charset="0"/>
                <a:ea typeface="ＭＳ Ｐゴシック"/>
                <a:cs typeface="+mn-cs"/>
              </a:rPr>
              <a:t>クリックすると簡単に設定できます。</a:t>
            </a:r>
            <a:endParaRPr kumimoji="1" lang="ja-JP" altLang="en-US" sz="800" kern="1200" dirty="0">
              <a:solidFill>
                <a:prstClr val="white"/>
              </a:solidFill>
              <a:latin typeface="Calibri"/>
              <a:ea typeface="ＭＳ Ｐゴシック"/>
              <a:cs typeface="+mn-cs"/>
            </a:endParaRPr>
          </a:p>
        </p:txBody>
      </p:sp>
      <p:sp>
        <p:nvSpPr>
          <p:cNvPr id="48" name="正方形/長方形 47"/>
          <p:cNvSpPr/>
          <p:nvPr/>
        </p:nvSpPr>
        <p:spPr>
          <a:xfrm>
            <a:off x="2114800" y="2162798"/>
            <a:ext cx="108000" cy="126000"/>
          </a:xfrm>
          <a:prstGeom prst="rect">
            <a:avLst/>
          </a:prstGeom>
          <a:noFill/>
          <a:ln w="15875">
            <a:solidFill>
              <a:srgbClr val="3A7C3C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kumimoji="1" lang="ja-JP" altLang="en-US" kern="1200" dirty="0">
              <a:solidFill>
                <a:prstClr val="white"/>
              </a:solidFill>
              <a:latin typeface="Calibri"/>
              <a:ea typeface="ＭＳ Ｐゴシック"/>
              <a:cs typeface="+mn-cs"/>
            </a:endParaRPr>
          </a:p>
        </p:txBody>
      </p:sp>
      <p:cxnSp>
        <p:nvCxnSpPr>
          <p:cNvPr id="49" name="直線コネクタ 48"/>
          <p:cNvCxnSpPr>
            <a:endCxn id="48" idx="2"/>
          </p:cNvCxnSpPr>
          <p:nvPr/>
        </p:nvCxnSpPr>
        <p:spPr>
          <a:xfrm rot="5400000" flipH="1" flipV="1">
            <a:off x="407126" y="4024780"/>
            <a:ext cx="3497656" cy="25692"/>
          </a:xfrm>
          <a:prstGeom prst="line">
            <a:avLst/>
          </a:prstGeom>
          <a:ln w="12700">
            <a:solidFill>
              <a:srgbClr val="3A7C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正方形/長方形 54"/>
          <p:cNvSpPr/>
          <p:nvPr/>
        </p:nvSpPr>
        <p:spPr>
          <a:xfrm>
            <a:off x="3597746" y="3600184"/>
            <a:ext cx="918000" cy="1116000"/>
          </a:xfrm>
          <a:prstGeom prst="rect">
            <a:avLst/>
          </a:prstGeom>
          <a:noFill/>
          <a:ln w="15875">
            <a:solidFill>
              <a:srgbClr val="3A7C3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kumimoji="1" lang="ja-JP" altLang="en-US" kern="1200" dirty="0">
              <a:solidFill>
                <a:prstClr val="white"/>
              </a:solidFill>
              <a:latin typeface="Calibri"/>
              <a:ea typeface="ＭＳ Ｐゴシック"/>
              <a:cs typeface="+mn-cs"/>
            </a:endParaRPr>
          </a:p>
        </p:txBody>
      </p:sp>
      <p:cxnSp>
        <p:nvCxnSpPr>
          <p:cNvPr id="60" name="直線コネクタ 59"/>
          <p:cNvCxnSpPr>
            <a:endCxn id="55" idx="1"/>
          </p:cNvCxnSpPr>
          <p:nvPr/>
        </p:nvCxnSpPr>
        <p:spPr>
          <a:xfrm rot="5400000" flipH="1" flipV="1">
            <a:off x="2056292" y="4245000"/>
            <a:ext cx="1628270" cy="1454638"/>
          </a:xfrm>
          <a:prstGeom prst="line">
            <a:avLst/>
          </a:prstGeom>
          <a:ln w="12700">
            <a:solidFill>
              <a:srgbClr val="3A7C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正方形/長方形 62"/>
          <p:cNvSpPr/>
          <p:nvPr/>
        </p:nvSpPr>
        <p:spPr>
          <a:xfrm>
            <a:off x="1946046" y="3187684"/>
            <a:ext cx="108000" cy="144000"/>
          </a:xfrm>
          <a:prstGeom prst="rect">
            <a:avLst/>
          </a:prstGeom>
          <a:noFill/>
          <a:ln w="15875">
            <a:solidFill>
              <a:srgbClr val="3A7C3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kumimoji="1" lang="ja-JP" altLang="en-US" kern="1200" dirty="0">
              <a:solidFill>
                <a:prstClr val="white"/>
              </a:solidFill>
              <a:latin typeface="Calibri"/>
              <a:ea typeface="ＭＳ Ｐゴシック"/>
              <a:cs typeface="+mn-cs"/>
            </a:endParaRPr>
          </a:p>
        </p:txBody>
      </p:sp>
      <p:cxnSp>
        <p:nvCxnSpPr>
          <p:cNvPr id="64" name="直線コネクタ 63"/>
          <p:cNvCxnSpPr>
            <a:stCxn id="63" idx="2"/>
          </p:cNvCxnSpPr>
          <p:nvPr/>
        </p:nvCxnSpPr>
        <p:spPr>
          <a:xfrm rot="16200000" flipH="1">
            <a:off x="844192" y="4487538"/>
            <a:ext cx="2454770" cy="143062"/>
          </a:xfrm>
          <a:prstGeom prst="line">
            <a:avLst/>
          </a:prstGeom>
          <a:ln w="12700">
            <a:solidFill>
              <a:srgbClr val="3A7C3C"/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3" name="Picture 1"/>
          <p:cNvPicPr>
            <a:picLocks noChangeAspect="1" noChangeArrowheads="1"/>
          </p:cNvPicPr>
          <p:nvPr/>
        </p:nvPicPr>
        <p:blipFill>
          <a:blip r:embed="rId7"/>
          <a:srcRect l="34454" t="11817" r="52523" b="71904"/>
          <a:stretch>
            <a:fillRect/>
          </a:stretch>
        </p:blipFill>
        <p:spPr bwMode="auto">
          <a:xfrm>
            <a:off x="3715136" y="1142984"/>
            <a:ext cx="682653" cy="682664"/>
          </a:xfrm>
          <a:prstGeom prst="rect">
            <a:avLst/>
          </a:prstGeom>
          <a:noFill/>
          <a:ln w="1">
            <a:solidFill>
              <a:schemeClr val="accent6">
                <a:lumMod val="40000"/>
                <a:lumOff val="60000"/>
              </a:schemeClr>
            </a:solidFill>
            <a:miter lim="800000"/>
            <a:headEnd/>
            <a:tailEnd type="none" w="med" len="med"/>
          </a:ln>
          <a:effectLst>
            <a:outerShdw blurRad="254000" dist="38100" dir="2700000" algn="tl" rotWithShape="0">
              <a:schemeClr val="accent6">
                <a:lumMod val="60000"/>
                <a:lumOff val="40000"/>
                <a:alpha val="40000"/>
              </a:schemeClr>
            </a:outerShdw>
          </a:effectLst>
        </p:spPr>
      </p:pic>
      <p:sp>
        <p:nvSpPr>
          <p:cNvPr id="127" name="角丸四角形 126"/>
          <p:cNvSpPr/>
          <p:nvPr/>
        </p:nvSpPr>
        <p:spPr>
          <a:xfrm>
            <a:off x="4588696" y="1092738"/>
            <a:ext cx="1332000" cy="800219"/>
          </a:xfrm>
          <a:prstGeom prst="roundRect">
            <a:avLst/>
          </a:prstGeom>
          <a:solidFill>
            <a:schemeClr val="bg1"/>
          </a:solidFill>
          <a:ln w="15875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l" rtl="0"/>
            <a:r>
              <a:rPr kumimoji="1" lang="en-US" altLang="ja-JP" sz="900" u="dbl" kern="1200" dirty="0">
                <a:solidFill>
                  <a:srgbClr val="FF3300"/>
                </a:solidFill>
                <a:uFill>
                  <a:solidFill>
                    <a:srgbClr val="FFCC00"/>
                  </a:solidFill>
                </a:uFill>
                <a:latin typeface="Verdana" pitchFamily="34" charset="0"/>
                <a:ea typeface="ＭＳ Ｐゴシック"/>
                <a:cs typeface="+mn-cs"/>
              </a:rPr>
              <a:t>To Do </a:t>
            </a:r>
            <a:r>
              <a:rPr kumimoji="1" lang="ja-JP" altLang="en-US" sz="900" u="dbl" kern="1200" dirty="0">
                <a:solidFill>
                  <a:srgbClr val="FF3300"/>
                </a:solidFill>
                <a:uFill>
                  <a:solidFill>
                    <a:srgbClr val="FFCC00"/>
                  </a:solidFill>
                </a:uFill>
                <a:latin typeface="Verdana" pitchFamily="34" charset="0"/>
                <a:ea typeface="ＭＳ Ｐゴシック"/>
                <a:cs typeface="+mn-cs"/>
              </a:rPr>
              <a:t>バーとは</a:t>
            </a:r>
            <a:endParaRPr kumimoji="1" lang="en-US" altLang="ja-JP" sz="900" u="dbl" kern="1200" dirty="0">
              <a:solidFill>
                <a:srgbClr val="FF3300"/>
              </a:solidFill>
              <a:uFill>
                <a:solidFill>
                  <a:srgbClr val="FFCC00"/>
                </a:solidFill>
              </a:uFill>
              <a:latin typeface="Verdana" pitchFamily="34" charset="0"/>
              <a:ea typeface="ＭＳ Ｐゴシック"/>
              <a:cs typeface="+mn-cs"/>
            </a:endParaRPr>
          </a:p>
          <a:p>
            <a:pPr algn="l" rtl="0"/>
            <a:r>
              <a:rPr kumimoji="1" lang="ja-JP" altLang="en-US" sz="800" kern="1200" dirty="0">
                <a:solidFill>
                  <a:srgbClr val="8B7E6A"/>
                </a:solidFill>
                <a:latin typeface="Verdana" pitchFamily="34" charset="0"/>
                <a:ea typeface="ＭＳ Ｐゴシック"/>
                <a:cs typeface="+mn-cs"/>
              </a:rPr>
              <a:t>カレンダー、</a:t>
            </a:r>
            <a:r>
              <a:rPr kumimoji="1" lang="ja-JP" altLang="en-US" sz="800" kern="1200" dirty="0" smtClean="0">
                <a:solidFill>
                  <a:srgbClr val="8B7E6A"/>
                </a:solidFill>
                <a:latin typeface="Verdana" pitchFamily="34" charset="0"/>
                <a:ea typeface="ＭＳ Ｐゴシック"/>
                <a:cs typeface="+mn-cs"/>
              </a:rPr>
              <a:t>スケジュール、仕事</a:t>
            </a:r>
            <a:r>
              <a:rPr kumimoji="1" lang="ja-JP" altLang="en-US" sz="800" kern="1200" dirty="0">
                <a:solidFill>
                  <a:srgbClr val="8B7E6A"/>
                </a:solidFill>
                <a:latin typeface="Verdana" pitchFamily="34" charset="0"/>
                <a:ea typeface="ＭＳ Ｐゴシック"/>
                <a:cs typeface="+mn-cs"/>
              </a:rPr>
              <a:t>を表示しているバーです</a:t>
            </a:r>
            <a:r>
              <a:rPr kumimoji="1" lang="ja-JP" altLang="en-US" sz="800" kern="1200" dirty="0" smtClean="0">
                <a:solidFill>
                  <a:srgbClr val="8B7E6A"/>
                </a:solidFill>
                <a:latin typeface="Verdana" pitchFamily="34" charset="0"/>
                <a:ea typeface="ＭＳ Ｐゴシック"/>
                <a:cs typeface="+mn-cs"/>
              </a:rPr>
              <a:t>。直近の行動予定を確認できます。</a:t>
            </a:r>
            <a:endParaRPr kumimoji="1" lang="ja-JP" altLang="en-US" sz="800" kern="1200" dirty="0">
              <a:solidFill>
                <a:prstClr val="white"/>
              </a:solidFill>
              <a:latin typeface="Calibri"/>
              <a:ea typeface="ＭＳ Ｐゴシック"/>
              <a:cs typeface="+mn-cs"/>
            </a:endParaRPr>
          </a:p>
        </p:txBody>
      </p:sp>
      <p:sp>
        <p:nvSpPr>
          <p:cNvPr id="128" name="正方形/長方形 127"/>
          <p:cNvSpPr/>
          <p:nvPr/>
        </p:nvSpPr>
        <p:spPr>
          <a:xfrm>
            <a:off x="3553316" y="2288422"/>
            <a:ext cx="1008000" cy="2484000"/>
          </a:xfrm>
          <a:prstGeom prst="rect">
            <a:avLst/>
          </a:prstGeom>
          <a:noFill/>
          <a:ln w="15875">
            <a:solidFill>
              <a:srgbClr val="3A7C3C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kumimoji="1" lang="ja-JP" altLang="en-US" kern="1200" dirty="0">
              <a:solidFill>
                <a:prstClr val="white"/>
              </a:solidFill>
              <a:latin typeface="Calibri"/>
              <a:ea typeface="ＭＳ Ｐゴシック"/>
              <a:cs typeface="+mn-cs"/>
            </a:endParaRPr>
          </a:p>
        </p:txBody>
      </p:sp>
      <p:cxnSp>
        <p:nvCxnSpPr>
          <p:cNvPr id="131" name="直線コネクタ 130"/>
          <p:cNvCxnSpPr>
            <a:stCxn id="127" idx="2"/>
            <a:endCxn id="128" idx="0"/>
          </p:cNvCxnSpPr>
          <p:nvPr/>
        </p:nvCxnSpPr>
        <p:spPr>
          <a:xfrm rot="5400000">
            <a:off x="4458274" y="1491999"/>
            <a:ext cx="395465" cy="1197380"/>
          </a:xfrm>
          <a:prstGeom prst="line">
            <a:avLst/>
          </a:prstGeom>
          <a:ln w="12700">
            <a:solidFill>
              <a:srgbClr val="3A7C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角丸四角形 134"/>
          <p:cNvSpPr/>
          <p:nvPr/>
        </p:nvSpPr>
        <p:spPr>
          <a:xfrm>
            <a:off x="6546386" y="5026513"/>
            <a:ext cx="2484000" cy="800219"/>
          </a:xfrm>
          <a:prstGeom prst="roundRect">
            <a:avLst/>
          </a:prstGeom>
          <a:solidFill>
            <a:schemeClr val="bg1"/>
          </a:solidFill>
          <a:ln w="15875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l" rtl="0"/>
            <a:r>
              <a:rPr kumimoji="1" lang="ja-JP" altLang="en-US" sz="900" u="dbl" kern="1200" dirty="0">
                <a:solidFill>
                  <a:srgbClr val="FF3300"/>
                </a:solidFill>
                <a:uFill>
                  <a:solidFill>
                    <a:srgbClr val="FFCC00"/>
                  </a:solidFill>
                </a:uFill>
                <a:latin typeface="Verdana" pitchFamily="34" charset="0"/>
                <a:ea typeface="ＭＳ Ｐゴシック"/>
                <a:cs typeface="+mn-cs"/>
              </a:rPr>
              <a:t>仕事を登録するときは</a:t>
            </a:r>
            <a:endParaRPr kumimoji="1" lang="en-US" altLang="ja-JP" sz="900" u="dbl" kern="1200" dirty="0">
              <a:solidFill>
                <a:srgbClr val="FF3300"/>
              </a:solidFill>
              <a:uFill>
                <a:solidFill>
                  <a:srgbClr val="FFCC00"/>
                </a:solidFill>
              </a:uFill>
              <a:latin typeface="Verdana" pitchFamily="34" charset="0"/>
              <a:ea typeface="ＭＳ Ｐゴシック"/>
              <a:cs typeface="+mn-cs"/>
            </a:endParaRPr>
          </a:p>
          <a:p>
            <a:pPr algn="l" rtl="0"/>
            <a:r>
              <a:rPr kumimoji="1" lang="ja-JP" altLang="en-US" sz="800" kern="1200" dirty="0">
                <a:solidFill>
                  <a:srgbClr val="8B7E6A"/>
                </a:solidFill>
                <a:latin typeface="Verdana" pitchFamily="34" charset="0"/>
                <a:ea typeface="ＭＳ Ｐゴシック"/>
                <a:cs typeface="+mn-cs"/>
              </a:rPr>
              <a:t>仕事ウィンドウを開き、</a:t>
            </a:r>
            <a:r>
              <a:rPr kumimoji="1" lang="en-US" altLang="ja-JP" sz="800" kern="1200" dirty="0">
                <a:solidFill>
                  <a:srgbClr val="8B7E6A"/>
                </a:solidFill>
                <a:latin typeface="Verdana" pitchFamily="34" charset="0"/>
                <a:ea typeface="ＭＳ Ｐゴシック"/>
                <a:cs typeface="+mn-cs"/>
              </a:rPr>
              <a:t>[</a:t>
            </a:r>
            <a:r>
              <a:rPr kumimoji="1" lang="ja-JP" altLang="en-US" sz="800" kern="1200" dirty="0">
                <a:solidFill>
                  <a:srgbClr val="8B7E6A"/>
                </a:solidFill>
                <a:latin typeface="Verdana" pitchFamily="34" charset="0"/>
                <a:ea typeface="ＭＳ Ｐゴシック"/>
                <a:cs typeface="+mn-cs"/>
              </a:rPr>
              <a:t>新規作成</a:t>
            </a:r>
            <a:r>
              <a:rPr kumimoji="1" lang="en-US" altLang="ja-JP" sz="800" kern="1200" dirty="0">
                <a:solidFill>
                  <a:srgbClr val="8B7E6A"/>
                </a:solidFill>
                <a:latin typeface="Verdana" pitchFamily="34" charset="0"/>
                <a:ea typeface="ＭＳ Ｐゴシック"/>
                <a:cs typeface="+mn-cs"/>
              </a:rPr>
              <a:t>]</a:t>
            </a:r>
            <a:r>
              <a:rPr kumimoji="1" lang="ja-JP" altLang="en-US" sz="800" kern="1200" dirty="0">
                <a:solidFill>
                  <a:srgbClr val="8B7E6A"/>
                </a:solidFill>
                <a:latin typeface="Verdana" pitchFamily="34" charset="0"/>
                <a:ea typeface="ＭＳ Ｐゴシック"/>
                <a:cs typeface="+mn-cs"/>
              </a:rPr>
              <a:t>をクリックします。内容、開始・終了日、進捗状況、優先度、達成率を入力します。色分け分類、フラグの設定も可能です。</a:t>
            </a:r>
            <a:endParaRPr kumimoji="1" lang="en-US" altLang="ja-JP" sz="800" kern="1200" dirty="0">
              <a:solidFill>
                <a:srgbClr val="8B7E6A"/>
              </a:solidFill>
              <a:latin typeface="Verdana" pitchFamily="34" charset="0"/>
              <a:ea typeface="ＭＳ Ｐゴシック"/>
              <a:cs typeface="+mn-cs"/>
            </a:endParaRPr>
          </a:p>
          <a:p>
            <a:pPr algn="l" rtl="0"/>
            <a:r>
              <a:rPr kumimoji="1" lang="ja-JP" altLang="en-US" sz="800" kern="1200" dirty="0">
                <a:solidFill>
                  <a:srgbClr val="8B7E6A"/>
                </a:solidFill>
                <a:latin typeface="Verdana" pitchFamily="34" charset="0"/>
                <a:ea typeface="ＭＳ Ｐゴシック"/>
                <a:cs typeface="+mn-cs"/>
              </a:rPr>
              <a:t>仕事一覧は、</a:t>
            </a:r>
            <a:r>
              <a:rPr kumimoji="1" lang="en-US" altLang="ja-JP" sz="800" kern="1200" dirty="0">
                <a:solidFill>
                  <a:srgbClr val="8B7E6A"/>
                </a:solidFill>
                <a:latin typeface="Verdana" pitchFamily="34" charset="0"/>
                <a:ea typeface="ＭＳ Ｐゴシック"/>
                <a:cs typeface="+mn-cs"/>
              </a:rPr>
              <a:t>To Do </a:t>
            </a:r>
            <a:r>
              <a:rPr kumimoji="1" lang="ja-JP" altLang="en-US" sz="800" kern="1200" dirty="0">
                <a:solidFill>
                  <a:srgbClr val="8B7E6A"/>
                </a:solidFill>
                <a:latin typeface="Verdana" pitchFamily="34" charset="0"/>
                <a:ea typeface="ＭＳ Ｐゴシック"/>
                <a:cs typeface="+mn-cs"/>
              </a:rPr>
              <a:t>バーで確認することができます。</a:t>
            </a:r>
            <a:endParaRPr kumimoji="1" lang="en-US" altLang="ja-JP" sz="800" kern="1200" dirty="0">
              <a:solidFill>
                <a:srgbClr val="8B7E6A"/>
              </a:solidFill>
              <a:latin typeface="Verdana" pitchFamily="34" charset="0"/>
              <a:ea typeface="ＭＳ Ｐゴシック"/>
              <a:cs typeface="+mn-cs"/>
            </a:endParaRPr>
          </a:p>
        </p:txBody>
      </p:sp>
      <p:sp>
        <p:nvSpPr>
          <p:cNvPr id="140" name="正方形/長方形 139"/>
          <p:cNvSpPr/>
          <p:nvPr/>
        </p:nvSpPr>
        <p:spPr>
          <a:xfrm>
            <a:off x="5554880" y="4241826"/>
            <a:ext cx="3456000" cy="540000"/>
          </a:xfrm>
          <a:prstGeom prst="rect">
            <a:avLst/>
          </a:prstGeom>
          <a:noFill/>
          <a:ln w="15875">
            <a:solidFill>
              <a:srgbClr val="3A7C3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kumimoji="1" lang="ja-JP" altLang="en-US" kern="1200" dirty="0">
              <a:solidFill>
                <a:prstClr val="white"/>
              </a:solidFill>
              <a:latin typeface="Calibri"/>
              <a:ea typeface="ＭＳ Ｐゴシック"/>
              <a:cs typeface="+mn-cs"/>
            </a:endParaRPr>
          </a:p>
        </p:txBody>
      </p:sp>
      <p:cxnSp>
        <p:nvCxnSpPr>
          <p:cNvPr id="146" name="直線コネクタ 145"/>
          <p:cNvCxnSpPr>
            <a:stCxn id="135" idx="0"/>
            <a:endCxn id="178" idx="3"/>
          </p:cNvCxnSpPr>
          <p:nvPr/>
        </p:nvCxnSpPr>
        <p:spPr>
          <a:xfrm rot="16200000" flipV="1">
            <a:off x="6441287" y="3679414"/>
            <a:ext cx="466503" cy="2227696"/>
          </a:xfrm>
          <a:prstGeom prst="line">
            <a:avLst/>
          </a:prstGeom>
          <a:ln w="12700">
            <a:solidFill>
              <a:srgbClr val="3A7C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" name="角丸四角形 152"/>
          <p:cNvSpPr/>
          <p:nvPr/>
        </p:nvSpPr>
        <p:spPr>
          <a:xfrm>
            <a:off x="5989520" y="1095182"/>
            <a:ext cx="1440000" cy="817245"/>
          </a:xfrm>
          <a:prstGeom prst="roundRect">
            <a:avLst/>
          </a:prstGeom>
          <a:solidFill>
            <a:schemeClr val="bg1"/>
          </a:solidFill>
          <a:ln w="15875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l" rtl="0"/>
            <a:r>
              <a:rPr kumimoji="1" lang="ja-JP" altLang="en-US" sz="900" u="dbl" kern="1200" dirty="0" smtClean="0">
                <a:solidFill>
                  <a:srgbClr val="FF3300"/>
                </a:solidFill>
                <a:uFill>
                  <a:solidFill>
                    <a:srgbClr val="FFCC00"/>
                  </a:solidFill>
                </a:uFill>
                <a:latin typeface="Verdana" pitchFamily="34" charset="0"/>
                <a:ea typeface="ＭＳ Ｐゴシック"/>
                <a:cs typeface="+mn-cs"/>
              </a:rPr>
              <a:t>予定表の表示</a:t>
            </a:r>
            <a:r>
              <a:rPr kumimoji="1" lang="ja-JP" altLang="en-US" sz="900" u="dbl" kern="1200" dirty="0">
                <a:solidFill>
                  <a:srgbClr val="FF3300"/>
                </a:solidFill>
                <a:uFill>
                  <a:solidFill>
                    <a:srgbClr val="FFCC00"/>
                  </a:solidFill>
                </a:uFill>
                <a:latin typeface="Verdana" pitchFamily="34" charset="0"/>
                <a:ea typeface="ＭＳ Ｐゴシック"/>
                <a:cs typeface="+mn-cs"/>
              </a:rPr>
              <a:t>方法を切り替えるときは</a:t>
            </a:r>
            <a:endParaRPr kumimoji="1" lang="en-US" altLang="ja-JP" sz="900" u="dbl" kern="1200" dirty="0">
              <a:solidFill>
                <a:srgbClr val="FF3300"/>
              </a:solidFill>
              <a:uFill>
                <a:solidFill>
                  <a:srgbClr val="FFCC00"/>
                </a:solidFill>
              </a:uFill>
              <a:latin typeface="Verdana" pitchFamily="34" charset="0"/>
              <a:ea typeface="ＭＳ Ｐゴシック"/>
              <a:cs typeface="+mn-cs"/>
            </a:endParaRPr>
          </a:p>
          <a:p>
            <a:pPr algn="l" rtl="0"/>
            <a:r>
              <a:rPr kumimoji="1" lang="en-US" altLang="ja-JP" sz="800" kern="1200" dirty="0">
                <a:solidFill>
                  <a:srgbClr val="8B7E6A"/>
                </a:solidFill>
                <a:latin typeface="Verdana" pitchFamily="34" charset="0"/>
                <a:ea typeface="ＭＳ Ｐゴシック"/>
                <a:cs typeface="+mn-cs"/>
              </a:rPr>
              <a:t>[</a:t>
            </a:r>
            <a:r>
              <a:rPr kumimoji="1" lang="ja-JP" altLang="en-US" sz="800" kern="1200" dirty="0">
                <a:solidFill>
                  <a:srgbClr val="8B7E6A"/>
                </a:solidFill>
                <a:latin typeface="Verdana" pitchFamily="34" charset="0"/>
                <a:ea typeface="ＭＳ Ｐゴシック"/>
                <a:cs typeface="+mn-cs"/>
              </a:rPr>
              <a:t>日</a:t>
            </a:r>
            <a:r>
              <a:rPr kumimoji="1" lang="en-US" altLang="ja-JP" sz="800" kern="1200" dirty="0">
                <a:solidFill>
                  <a:srgbClr val="8B7E6A"/>
                </a:solidFill>
                <a:latin typeface="Verdana" pitchFamily="34" charset="0"/>
                <a:ea typeface="ＭＳ Ｐゴシック"/>
                <a:cs typeface="+mn-cs"/>
              </a:rPr>
              <a:t>]</a:t>
            </a:r>
            <a:r>
              <a:rPr kumimoji="1" lang="ja-JP" altLang="en-US" sz="800" kern="1200" dirty="0" err="1">
                <a:solidFill>
                  <a:srgbClr val="8B7E6A"/>
                </a:solidFill>
                <a:latin typeface="Verdana" pitchFamily="34" charset="0"/>
                <a:ea typeface="ＭＳ Ｐゴシック"/>
                <a:cs typeface="+mn-cs"/>
              </a:rPr>
              <a:t>、</a:t>
            </a:r>
            <a:r>
              <a:rPr kumimoji="1" lang="en-US" altLang="ja-JP" sz="800" kern="1200" dirty="0">
                <a:solidFill>
                  <a:srgbClr val="8B7E6A"/>
                </a:solidFill>
                <a:latin typeface="Verdana" pitchFamily="34" charset="0"/>
                <a:ea typeface="ＭＳ Ｐゴシック"/>
                <a:cs typeface="+mn-cs"/>
              </a:rPr>
              <a:t>[</a:t>
            </a:r>
            <a:r>
              <a:rPr kumimoji="1" lang="ja-JP" altLang="en-US" sz="800" kern="1200" dirty="0">
                <a:solidFill>
                  <a:srgbClr val="8B7E6A"/>
                </a:solidFill>
                <a:latin typeface="Verdana" pitchFamily="34" charset="0"/>
                <a:ea typeface="ＭＳ Ｐゴシック"/>
                <a:cs typeface="+mn-cs"/>
              </a:rPr>
              <a:t>週</a:t>
            </a:r>
            <a:r>
              <a:rPr kumimoji="1" lang="en-US" altLang="ja-JP" sz="800" kern="1200" dirty="0">
                <a:solidFill>
                  <a:srgbClr val="8B7E6A"/>
                </a:solidFill>
                <a:latin typeface="Verdana" pitchFamily="34" charset="0"/>
                <a:ea typeface="ＭＳ Ｐゴシック"/>
                <a:cs typeface="+mn-cs"/>
              </a:rPr>
              <a:t>]</a:t>
            </a:r>
            <a:r>
              <a:rPr kumimoji="1" lang="ja-JP" altLang="en-US" sz="800" kern="1200" dirty="0" err="1">
                <a:solidFill>
                  <a:srgbClr val="8B7E6A"/>
                </a:solidFill>
                <a:latin typeface="Verdana" pitchFamily="34" charset="0"/>
                <a:ea typeface="ＭＳ Ｐゴシック"/>
                <a:cs typeface="+mn-cs"/>
              </a:rPr>
              <a:t>、</a:t>
            </a:r>
            <a:r>
              <a:rPr kumimoji="1" lang="en-US" altLang="ja-JP" sz="800" kern="1200" dirty="0">
                <a:solidFill>
                  <a:srgbClr val="8B7E6A"/>
                </a:solidFill>
                <a:latin typeface="Verdana" pitchFamily="34" charset="0"/>
                <a:ea typeface="ＭＳ Ｐゴシック"/>
                <a:cs typeface="+mn-cs"/>
              </a:rPr>
              <a:t>[</a:t>
            </a:r>
            <a:r>
              <a:rPr kumimoji="1" lang="ja-JP" altLang="en-US" sz="800" kern="1200" dirty="0">
                <a:solidFill>
                  <a:srgbClr val="8B7E6A"/>
                </a:solidFill>
                <a:latin typeface="Verdana" pitchFamily="34" charset="0"/>
                <a:ea typeface="ＭＳ Ｐゴシック"/>
                <a:cs typeface="+mn-cs"/>
              </a:rPr>
              <a:t>月</a:t>
            </a:r>
            <a:r>
              <a:rPr kumimoji="1" lang="en-US" altLang="ja-JP" sz="800" kern="1200" dirty="0">
                <a:solidFill>
                  <a:srgbClr val="8B7E6A"/>
                </a:solidFill>
                <a:latin typeface="Verdana" pitchFamily="34" charset="0"/>
                <a:ea typeface="ＭＳ Ｐゴシック"/>
                <a:cs typeface="+mn-cs"/>
              </a:rPr>
              <a:t>]</a:t>
            </a:r>
            <a:r>
              <a:rPr kumimoji="1" lang="ja-JP" altLang="en-US" sz="800" kern="1200" dirty="0">
                <a:solidFill>
                  <a:srgbClr val="8B7E6A"/>
                </a:solidFill>
                <a:latin typeface="Verdana" pitchFamily="34" charset="0"/>
                <a:ea typeface="ＭＳ Ｐゴシック"/>
                <a:cs typeface="+mn-cs"/>
              </a:rPr>
              <a:t>を選択します。“日～土”、“月～金”の表示の切り替えも可能です。</a:t>
            </a:r>
            <a:endParaRPr kumimoji="1" lang="ja-JP" altLang="en-US" sz="800" kern="1200" dirty="0">
              <a:solidFill>
                <a:prstClr val="white"/>
              </a:solidFill>
              <a:latin typeface="Calibri"/>
              <a:ea typeface="ＭＳ Ｐゴシック"/>
              <a:cs typeface="+mn-cs"/>
            </a:endParaRPr>
          </a:p>
        </p:txBody>
      </p:sp>
      <p:cxnSp>
        <p:nvCxnSpPr>
          <p:cNvPr id="154" name="直線コネクタ 153"/>
          <p:cNvCxnSpPr>
            <a:stCxn id="153" idx="2"/>
            <a:endCxn id="156" idx="0"/>
          </p:cNvCxnSpPr>
          <p:nvPr/>
        </p:nvCxnSpPr>
        <p:spPr>
          <a:xfrm rot="5400000">
            <a:off x="6506328" y="2065547"/>
            <a:ext cx="356313" cy="50072"/>
          </a:xfrm>
          <a:prstGeom prst="line">
            <a:avLst/>
          </a:prstGeom>
          <a:ln w="12700">
            <a:solidFill>
              <a:srgbClr val="3A7C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6" name="正方形/長方形 155"/>
          <p:cNvSpPr/>
          <p:nvPr/>
        </p:nvSpPr>
        <p:spPr>
          <a:xfrm>
            <a:off x="5543448" y="2268740"/>
            <a:ext cx="2232000" cy="144000"/>
          </a:xfrm>
          <a:prstGeom prst="rect">
            <a:avLst/>
          </a:prstGeom>
          <a:noFill/>
          <a:ln w="15875">
            <a:solidFill>
              <a:srgbClr val="3A7C3C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kumimoji="1" lang="ja-JP" altLang="en-US" kern="1200" dirty="0">
              <a:solidFill>
                <a:prstClr val="white"/>
              </a:solidFill>
              <a:latin typeface="Calibri"/>
              <a:ea typeface="ＭＳ Ｐゴシック"/>
              <a:cs typeface="+mn-cs"/>
            </a:endParaRPr>
          </a:p>
        </p:txBody>
      </p:sp>
      <p:sp>
        <p:nvSpPr>
          <p:cNvPr id="158" name="角丸四角形 157"/>
          <p:cNvSpPr/>
          <p:nvPr/>
        </p:nvSpPr>
        <p:spPr>
          <a:xfrm>
            <a:off x="7500958" y="1095589"/>
            <a:ext cx="1548000" cy="800219"/>
          </a:xfrm>
          <a:prstGeom prst="roundRect">
            <a:avLst/>
          </a:prstGeom>
          <a:solidFill>
            <a:schemeClr val="bg1"/>
          </a:solidFill>
          <a:ln w="15875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l" rtl="0"/>
            <a:r>
              <a:rPr kumimoji="1" lang="ja-JP" altLang="en-US" sz="900" u="dbl" kern="1200" dirty="0" smtClean="0">
                <a:solidFill>
                  <a:srgbClr val="FF3300"/>
                </a:solidFill>
                <a:uFill>
                  <a:solidFill>
                    <a:srgbClr val="FFCC00"/>
                  </a:solidFill>
                </a:uFill>
                <a:latin typeface="Verdana" pitchFamily="34" charset="0"/>
                <a:ea typeface="ＭＳ Ｐゴシック"/>
                <a:cs typeface="+mn-cs"/>
              </a:rPr>
              <a:t>ヘルプを検索</a:t>
            </a:r>
            <a:r>
              <a:rPr kumimoji="1" lang="ja-JP" altLang="en-US" sz="900" u="dbl" kern="1200" dirty="0">
                <a:solidFill>
                  <a:srgbClr val="FF3300"/>
                </a:solidFill>
                <a:uFill>
                  <a:solidFill>
                    <a:srgbClr val="FFCC00"/>
                  </a:solidFill>
                </a:uFill>
                <a:latin typeface="Verdana" pitchFamily="34" charset="0"/>
                <a:ea typeface="ＭＳ Ｐゴシック"/>
                <a:cs typeface="+mn-cs"/>
              </a:rPr>
              <a:t>したいときは</a:t>
            </a:r>
            <a:endParaRPr kumimoji="1" lang="en-US" altLang="ja-JP" sz="900" u="dbl" kern="1200" dirty="0">
              <a:solidFill>
                <a:srgbClr val="FF3300"/>
              </a:solidFill>
              <a:uFill>
                <a:solidFill>
                  <a:srgbClr val="FFCC00"/>
                </a:solidFill>
              </a:uFill>
              <a:latin typeface="Verdana" pitchFamily="34" charset="0"/>
              <a:ea typeface="ＭＳ Ｐゴシック"/>
              <a:cs typeface="+mn-cs"/>
            </a:endParaRPr>
          </a:p>
          <a:p>
            <a:pPr algn="l" rtl="0"/>
            <a:r>
              <a:rPr kumimoji="1" lang="en-US" altLang="ja-JP" sz="800" kern="1200" dirty="0">
                <a:solidFill>
                  <a:srgbClr val="8B7E6A"/>
                </a:solidFill>
                <a:latin typeface="Verdana" pitchFamily="34" charset="0"/>
                <a:ea typeface="ＭＳ Ｐゴシック"/>
                <a:cs typeface="+mn-cs"/>
              </a:rPr>
              <a:t>[</a:t>
            </a:r>
            <a:r>
              <a:rPr kumimoji="1" lang="ja-JP" altLang="en-US" sz="800" b="1" u="heavy" kern="1200" dirty="0">
                <a:solidFill>
                  <a:srgbClr val="8B7E6A"/>
                </a:solidFill>
                <a:uFill>
                  <a:solidFill>
                    <a:srgbClr val="FFCC00"/>
                  </a:solidFill>
                </a:uFill>
                <a:latin typeface="Verdana" pitchFamily="34" charset="0"/>
                <a:ea typeface="ＭＳ Ｐゴシック"/>
                <a:cs typeface="+mn-cs"/>
              </a:rPr>
              <a:t>質問を入力してくださ</a:t>
            </a:r>
            <a:r>
              <a:rPr kumimoji="1" lang="ja-JP" altLang="en-US" sz="800" kern="1200" dirty="0">
                <a:solidFill>
                  <a:srgbClr val="8B7E6A"/>
                </a:solidFill>
                <a:latin typeface="Verdana" pitchFamily="34" charset="0"/>
                <a:ea typeface="ＭＳ Ｐゴシック"/>
                <a:cs typeface="+mn-cs"/>
              </a:rPr>
              <a:t>い</a:t>
            </a:r>
            <a:r>
              <a:rPr kumimoji="1" lang="en-US" altLang="ja-JP" sz="800" kern="1200" dirty="0">
                <a:solidFill>
                  <a:srgbClr val="8B7E6A"/>
                </a:solidFill>
                <a:latin typeface="Verdana" pitchFamily="34" charset="0"/>
                <a:ea typeface="ＭＳ Ｐゴシック"/>
                <a:cs typeface="+mn-cs"/>
              </a:rPr>
              <a:t>]</a:t>
            </a:r>
            <a:r>
              <a:rPr kumimoji="1" lang="ja-JP" altLang="en-US" sz="800" kern="1200" dirty="0">
                <a:solidFill>
                  <a:srgbClr val="8B7E6A"/>
                </a:solidFill>
                <a:latin typeface="Verdana" pitchFamily="34" charset="0"/>
                <a:ea typeface="ＭＳ Ｐゴシック"/>
                <a:cs typeface="+mn-cs"/>
              </a:rPr>
              <a:t>の欄にキーワードを入力します。</a:t>
            </a:r>
            <a:endParaRPr kumimoji="1" lang="en-US" altLang="ja-JP" sz="800" kern="1200" dirty="0">
              <a:solidFill>
                <a:srgbClr val="8B7E6A"/>
              </a:solidFill>
              <a:latin typeface="Verdana" pitchFamily="34" charset="0"/>
              <a:ea typeface="ＭＳ Ｐゴシック"/>
              <a:cs typeface="+mn-cs"/>
            </a:endParaRPr>
          </a:p>
          <a:p>
            <a:pPr algn="l" rtl="0"/>
            <a:r>
              <a:rPr kumimoji="1" lang="ja-JP" altLang="en-US" sz="800" kern="1200" dirty="0">
                <a:solidFill>
                  <a:srgbClr val="8B7E6A"/>
                </a:solidFill>
                <a:latin typeface="Verdana" pitchFamily="34" charset="0"/>
                <a:ea typeface="ＭＳ Ｐゴシック"/>
                <a:cs typeface="+mn-cs"/>
              </a:rPr>
              <a:t>　　をクリックしてからの検索も可能です。</a:t>
            </a:r>
            <a:endParaRPr kumimoji="1" lang="ja-JP" altLang="en-US" sz="800" kern="1200" dirty="0">
              <a:solidFill>
                <a:prstClr val="white"/>
              </a:solidFill>
              <a:latin typeface="Calibri"/>
              <a:ea typeface="ＭＳ Ｐゴシック"/>
              <a:cs typeface="+mn-cs"/>
            </a:endParaRPr>
          </a:p>
        </p:txBody>
      </p:sp>
      <p:pic>
        <p:nvPicPr>
          <p:cNvPr id="159" name="Picture 1"/>
          <p:cNvPicPr>
            <a:picLocks noChangeArrowheads="1"/>
          </p:cNvPicPr>
          <p:nvPr/>
        </p:nvPicPr>
        <p:blipFill>
          <a:blip r:embed="rId8" cstate="print"/>
          <a:srcRect l="54609" t="70313" r="42813" b="26367"/>
          <a:stretch>
            <a:fillRect/>
          </a:stretch>
        </p:blipFill>
        <p:spPr bwMode="auto">
          <a:xfrm>
            <a:off x="7635684" y="1571612"/>
            <a:ext cx="108000" cy="108000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sp>
        <p:nvSpPr>
          <p:cNvPr id="160" name="円/楕円 159"/>
          <p:cNvSpPr/>
          <p:nvPr/>
        </p:nvSpPr>
        <p:spPr>
          <a:xfrm>
            <a:off x="8286776" y="2000240"/>
            <a:ext cx="756000" cy="216000"/>
          </a:xfrm>
          <a:prstGeom prst="ellipse">
            <a:avLst/>
          </a:prstGeom>
          <a:noFill/>
          <a:ln w="15875">
            <a:solidFill>
              <a:srgbClr val="3A7C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kumimoji="1" lang="ja-JP" altLang="en-US" kern="1200" dirty="0">
              <a:solidFill>
                <a:srgbClr val="FF9900"/>
              </a:solidFill>
              <a:latin typeface="Calibri"/>
              <a:ea typeface="ＭＳ Ｐゴシック"/>
              <a:cs typeface="+mn-cs"/>
            </a:endParaRPr>
          </a:p>
        </p:txBody>
      </p:sp>
      <p:cxnSp>
        <p:nvCxnSpPr>
          <p:cNvPr id="164" name="直線コネクタ 163"/>
          <p:cNvCxnSpPr>
            <a:stCxn id="158" idx="2"/>
            <a:endCxn id="160" idx="1"/>
          </p:cNvCxnSpPr>
          <p:nvPr/>
        </p:nvCxnSpPr>
        <p:spPr>
          <a:xfrm rot="16200000" flipH="1">
            <a:off x="8268192" y="1902574"/>
            <a:ext cx="136064" cy="122532"/>
          </a:xfrm>
          <a:prstGeom prst="line">
            <a:avLst/>
          </a:prstGeom>
          <a:ln w="12700">
            <a:solidFill>
              <a:srgbClr val="3A7C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9" name="正方形/長方形 168"/>
          <p:cNvSpPr/>
          <p:nvPr/>
        </p:nvSpPr>
        <p:spPr>
          <a:xfrm>
            <a:off x="126350" y="4046064"/>
            <a:ext cx="864000" cy="720000"/>
          </a:xfrm>
          <a:prstGeom prst="rect">
            <a:avLst/>
          </a:prstGeom>
          <a:noFill/>
          <a:ln w="15875">
            <a:solidFill>
              <a:srgbClr val="3A7C3C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kumimoji="1" lang="ja-JP" altLang="en-US" kern="1200" dirty="0">
              <a:solidFill>
                <a:prstClr val="white"/>
              </a:solidFill>
              <a:latin typeface="Calibri"/>
              <a:ea typeface="ＭＳ Ｐゴシック"/>
              <a:cs typeface="+mn-cs"/>
            </a:endParaRPr>
          </a:p>
        </p:txBody>
      </p:sp>
      <p:sp>
        <p:nvSpPr>
          <p:cNvPr id="170" name="角丸四角形 169"/>
          <p:cNvSpPr/>
          <p:nvPr/>
        </p:nvSpPr>
        <p:spPr>
          <a:xfrm>
            <a:off x="142844" y="4941913"/>
            <a:ext cx="1764000" cy="681038"/>
          </a:xfrm>
          <a:prstGeom prst="roundRect">
            <a:avLst/>
          </a:prstGeom>
          <a:solidFill>
            <a:schemeClr val="bg1"/>
          </a:solidFill>
          <a:ln w="15875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l" rtl="0"/>
            <a:r>
              <a:rPr kumimoji="1" lang="ja-JP" altLang="en-US" sz="900" u="dbl" kern="1200" dirty="0" smtClean="0">
                <a:solidFill>
                  <a:srgbClr val="FF3300"/>
                </a:solidFill>
                <a:uFill>
                  <a:solidFill>
                    <a:srgbClr val="FFCC00"/>
                  </a:solidFill>
                </a:uFill>
                <a:latin typeface="Verdana" pitchFamily="34" charset="0"/>
                <a:ea typeface="ＭＳ Ｐゴシック"/>
                <a:cs typeface="+mn-cs"/>
              </a:rPr>
              <a:t>タスク ウィンドウの表示内容を</a:t>
            </a:r>
            <a:r>
              <a:rPr kumimoji="1" lang="ja-JP" altLang="en-US" sz="900" u="dbl" kern="1200" dirty="0">
                <a:solidFill>
                  <a:srgbClr val="FF3300"/>
                </a:solidFill>
                <a:uFill>
                  <a:solidFill>
                    <a:srgbClr val="FFCC00"/>
                  </a:solidFill>
                </a:uFill>
                <a:latin typeface="Verdana" pitchFamily="34" charset="0"/>
                <a:ea typeface="ＭＳ Ｐゴシック"/>
                <a:cs typeface="+mn-cs"/>
              </a:rPr>
              <a:t>切り替えるには</a:t>
            </a:r>
            <a:endParaRPr kumimoji="1" lang="en-US" altLang="ja-JP" sz="900" u="dbl" kern="1200" dirty="0">
              <a:solidFill>
                <a:srgbClr val="FF3300"/>
              </a:solidFill>
              <a:uFill>
                <a:solidFill>
                  <a:srgbClr val="FFCC00"/>
                </a:solidFill>
              </a:uFill>
              <a:latin typeface="Verdana" pitchFamily="34" charset="0"/>
              <a:ea typeface="ＭＳ Ｐゴシック"/>
              <a:cs typeface="+mn-cs"/>
            </a:endParaRPr>
          </a:p>
          <a:p>
            <a:pPr algn="l" rtl="0"/>
            <a:r>
              <a:rPr kumimoji="1" lang="ja-JP" altLang="en-US" sz="800" kern="1200" dirty="0" smtClean="0">
                <a:solidFill>
                  <a:srgbClr val="8B7E6A"/>
                </a:solidFill>
                <a:latin typeface="Verdana" pitchFamily="34" charset="0"/>
                <a:ea typeface="ＭＳ Ｐゴシック"/>
                <a:cs typeface="+mn-cs"/>
              </a:rPr>
              <a:t>ナビゲーション ウィンドウの下側にあるボタンをクリック</a:t>
            </a:r>
            <a:r>
              <a:rPr kumimoji="1" lang="ja-JP" altLang="en-US" sz="800" kern="1200" dirty="0">
                <a:solidFill>
                  <a:srgbClr val="8B7E6A"/>
                </a:solidFill>
                <a:latin typeface="Verdana" pitchFamily="34" charset="0"/>
                <a:ea typeface="ＭＳ Ｐゴシック"/>
                <a:cs typeface="+mn-cs"/>
              </a:rPr>
              <a:t>します</a:t>
            </a:r>
            <a:r>
              <a:rPr kumimoji="1" lang="ja-JP" altLang="en-US" sz="800" kern="1200" dirty="0" smtClean="0">
                <a:solidFill>
                  <a:srgbClr val="8B7E6A"/>
                </a:solidFill>
                <a:latin typeface="Verdana" pitchFamily="34" charset="0"/>
                <a:ea typeface="ＭＳ Ｐゴシック"/>
                <a:cs typeface="+mn-cs"/>
              </a:rPr>
              <a:t>。</a:t>
            </a:r>
            <a:endParaRPr kumimoji="1" lang="ja-JP" altLang="en-US" sz="800" kern="1200" dirty="0">
              <a:solidFill>
                <a:prstClr val="white"/>
              </a:solidFill>
              <a:latin typeface="Calibri"/>
              <a:ea typeface="ＭＳ Ｐゴシック"/>
              <a:cs typeface="+mn-cs"/>
            </a:endParaRPr>
          </a:p>
        </p:txBody>
      </p:sp>
      <p:cxnSp>
        <p:nvCxnSpPr>
          <p:cNvPr id="171" name="直線コネクタ 170"/>
          <p:cNvCxnSpPr>
            <a:stCxn id="169" idx="2"/>
            <a:endCxn id="170" idx="0"/>
          </p:cNvCxnSpPr>
          <p:nvPr/>
        </p:nvCxnSpPr>
        <p:spPr>
          <a:xfrm rot="16200000" flipH="1">
            <a:off x="703673" y="4620741"/>
            <a:ext cx="175849" cy="466494"/>
          </a:xfrm>
          <a:prstGeom prst="line">
            <a:avLst/>
          </a:prstGeom>
          <a:ln w="12700">
            <a:solidFill>
              <a:srgbClr val="3A7C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直線コネクタ 173"/>
          <p:cNvCxnSpPr>
            <a:stCxn id="55" idx="3"/>
          </p:cNvCxnSpPr>
          <p:nvPr/>
        </p:nvCxnSpPr>
        <p:spPr>
          <a:xfrm>
            <a:off x="4515746" y="4158184"/>
            <a:ext cx="1056386" cy="199510"/>
          </a:xfrm>
          <a:prstGeom prst="line">
            <a:avLst/>
          </a:prstGeom>
          <a:ln w="12700">
            <a:solidFill>
              <a:srgbClr val="3A7C3C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8" name="正方形/長方形 177"/>
          <p:cNvSpPr/>
          <p:nvPr/>
        </p:nvSpPr>
        <p:spPr>
          <a:xfrm>
            <a:off x="4660690" y="4452010"/>
            <a:ext cx="900000" cy="216000"/>
          </a:xfrm>
          <a:prstGeom prst="rect">
            <a:avLst/>
          </a:prstGeom>
          <a:noFill/>
          <a:ln w="15875">
            <a:solidFill>
              <a:srgbClr val="3A7C3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kumimoji="1" lang="ja-JP" altLang="en-US" kern="1200" dirty="0">
              <a:solidFill>
                <a:prstClr val="white"/>
              </a:solidFill>
              <a:latin typeface="Calibri"/>
              <a:ea typeface="ＭＳ Ｐゴシック"/>
              <a:cs typeface="+mn-cs"/>
            </a:endParaRPr>
          </a:p>
        </p:txBody>
      </p:sp>
      <p:sp>
        <p:nvSpPr>
          <p:cNvPr id="179" name="円/楕円 178"/>
          <p:cNvSpPr/>
          <p:nvPr/>
        </p:nvSpPr>
        <p:spPr>
          <a:xfrm>
            <a:off x="2008858" y="2409558"/>
            <a:ext cx="108000" cy="108000"/>
          </a:xfrm>
          <a:prstGeom prst="ellipse">
            <a:avLst/>
          </a:prstGeom>
          <a:noFill/>
          <a:ln w="15875">
            <a:solidFill>
              <a:srgbClr val="3A7C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kumimoji="1" lang="ja-JP" altLang="en-US" kern="1200" dirty="0">
              <a:solidFill>
                <a:srgbClr val="FF9900"/>
              </a:solidFill>
              <a:latin typeface="Calibri"/>
              <a:ea typeface="ＭＳ Ｐゴシック"/>
              <a:cs typeface="+mn-cs"/>
            </a:endParaRPr>
          </a:p>
        </p:txBody>
      </p:sp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9"/>
          <a:srcRect b="29675"/>
          <a:stretch>
            <a:fillRect/>
          </a:stretch>
        </p:blipFill>
        <p:spPr bwMode="auto">
          <a:xfrm>
            <a:off x="3017616" y="4937824"/>
            <a:ext cx="3398520" cy="1848762"/>
          </a:xfrm>
          <a:prstGeom prst="rect">
            <a:avLst/>
          </a:prstGeom>
          <a:noFill/>
          <a:ln w="9525">
            <a:solidFill>
              <a:schemeClr val="accent6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254000" dist="38100" dir="2700000" algn="tl" rotWithShape="0">
              <a:schemeClr val="accent6">
                <a:lumMod val="60000"/>
                <a:lumOff val="40000"/>
                <a:alpha val="40000"/>
              </a:schemeClr>
            </a:outerShdw>
          </a:effectLst>
        </p:spPr>
      </p:pic>
      <p:sp>
        <p:nvSpPr>
          <p:cNvPr id="187" name="円/楕円 186"/>
          <p:cNvSpPr/>
          <p:nvPr/>
        </p:nvSpPr>
        <p:spPr>
          <a:xfrm>
            <a:off x="900354" y="4634820"/>
            <a:ext cx="108000" cy="108000"/>
          </a:xfrm>
          <a:prstGeom prst="ellipse">
            <a:avLst/>
          </a:prstGeom>
          <a:noFill/>
          <a:ln w="15875">
            <a:solidFill>
              <a:srgbClr val="3A7C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kumimoji="1" lang="ja-JP" altLang="en-US" kern="1200" dirty="0">
              <a:solidFill>
                <a:srgbClr val="FF9900"/>
              </a:solidFill>
              <a:latin typeface="Calibri"/>
              <a:ea typeface="ＭＳ Ｐゴシック"/>
              <a:cs typeface="+mn-cs"/>
            </a:endParaRPr>
          </a:p>
        </p:txBody>
      </p:sp>
      <p:sp>
        <p:nvSpPr>
          <p:cNvPr id="200" name="角丸四角形 199"/>
          <p:cNvSpPr/>
          <p:nvPr/>
        </p:nvSpPr>
        <p:spPr>
          <a:xfrm>
            <a:off x="6546386" y="5974978"/>
            <a:ext cx="2484000" cy="800219"/>
          </a:xfrm>
          <a:prstGeom prst="roundRect">
            <a:avLst/>
          </a:prstGeom>
          <a:solidFill>
            <a:schemeClr val="bg1"/>
          </a:solidFill>
          <a:ln w="15875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l" rtl="0"/>
            <a:r>
              <a:rPr kumimoji="1" lang="ja-JP" altLang="en-US" sz="900" u="dbl" kern="1200" dirty="0">
                <a:solidFill>
                  <a:srgbClr val="FF3300"/>
                </a:solidFill>
                <a:uFill>
                  <a:solidFill>
                    <a:srgbClr val="FFCC00"/>
                  </a:solidFill>
                </a:uFill>
                <a:latin typeface="Verdana" pitchFamily="34" charset="0"/>
                <a:ea typeface="ＭＳ Ｐゴシック"/>
                <a:cs typeface="+mn-cs"/>
              </a:rPr>
              <a:t>画面を広く使うには</a:t>
            </a:r>
            <a:endParaRPr kumimoji="1" lang="en-US" altLang="ja-JP" sz="900" u="dbl" kern="1200" dirty="0">
              <a:solidFill>
                <a:srgbClr val="FF3300"/>
              </a:solidFill>
              <a:uFill>
                <a:solidFill>
                  <a:srgbClr val="FFCC00"/>
                </a:solidFill>
              </a:uFill>
              <a:latin typeface="Verdana" pitchFamily="34" charset="0"/>
              <a:ea typeface="ＭＳ Ｐゴシック"/>
              <a:cs typeface="+mn-cs"/>
            </a:endParaRPr>
          </a:p>
          <a:p>
            <a:pPr algn="l" rtl="0"/>
            <a:r>
              <a:rPr kumimoji="1" lang="ja-JP" altLang="en-US" sz="800" kern="1200" dirty="0" smtClean="0">
                <a:solidFill>
                  <a:srgbClr val="8B7E6A"/>
                </a:solidFill>
                <a:latin typeface="Verdana" pitchFamily="34" charset="0"/>
                <a:ea typeface="ＭＳ Ｐゴシック"/>
                <a:cs typeface="+mn-cs"/>
              </a:rPr>
              <a:t>ナビゲーション ウィンドウ</a:t>
            </a:r>
            <a:r>
              <a:rPr kumimoji="1" lang="ja-JP" altLang="en-US" sz="800" kern="1200" dirty="0">
                <a:solidFill>
                  <a:srgbClr val="8B7E6A"/>
                </a:solidFill>
                <a:latin typeface="Verdana" pitchFamily="34" charset="0"/>
                <a:ea typeface="ＭＳ Ｐゴシック"/>
                <a:cs typeface="+mn-cs"/>
              </a:rPr>
              <a:t>、</a:t>
            </a:r>
            <a:r>
              <a:rPr kumimoji="1" lang="en-US" altLang="ja-JP" sz="800" kern="1200" dirty="0">
                <a:solidFill>
                  <a:srgbClr val="8B7E6A"/>
                </a:solidFill>
                <a:latin typeface="Verdana" pitchFamily="34" charset="0"/>
                <a:ea typeface="ＭＳ Ｐゴシック"/>
                <a:cs typeface="+mn-cs"/>
              </a:rPr>
              <a:t>To Do </a:t>
            </a:r>
            <a:r>
              <a:rPr kumimoji="1" lang="ja-JP" altLang="en-US" sz="800" kern="1200" dirty="0">
                <a:solidFill>
                  <a:srgbClr val="8B7E6A"/>
                </a:solidFill>
                <a:latin typeface="Verdana" pitchFamily="34" charset="0"/>
                <a:ea typeface="ＭＳ Ｐゴシック"/>
                <a:cs typeface="+mn-cs"/>
              </a:rPr>
              <a:t>バーを</a:t>
            </a:r>
            <a:r>
              <a:rPr kumimoji="1" lang="ja-JP" altLang="en-US" sz="800" kern="1200" dirty="0" smtClean="0">
                <a:solidFill>
                  <a:srgbClr val="8B7E6A"/>
                </a:solidFill>
                <a:latin typeface="Verdana" pitchFamily="34" charset="0"/>
                <a:ea typeface="ＭＳ Ｐゴシック"/>
                <a:cs typeface="+mn-cs"/>
              </a:rPr>
              <a:t>最小化できます。最小化した状態では、バー上</a:t>
            </a:r>
            <a:r>
              <a:rPr kumimoji="1" lang="ja-JP" altLang="en-US" sz="800" kern="1200" dirty="0">
                <a:solidFill>
                  <a:srgbClr val="8B7E6A"/>
                </a:solidFill>
                <a:latin typeface="Verdana" pitchFamily="34" charset="0"/>
                <a:ea typeface="ＭＳ Ｐゴシック"/>
                <a:cs typeface="+mn-cs"/>
              </a:rPr>
              <a:t>をクリックする</a:t>
            </a:r>
            <a:r>
              <a:rPr kumimoji="1" lang="ja-JP" altLang="en-US" sz="800" kern="1200" dirty="0" smtClean="0">
                <a:solidFill>
                  <a:srgbClr val="8B7E6A"/>
                </a:solidFill>
                <a:latin typeface="Verdana" pitchFamily="34" charset="0"/>
                <a:ea typeface="ＭＳ Ｐゴシック"/>
                <a:cs typeface="+mn-cs"/>
              </a:rPr>
              <a:t>と内容が</a:t>
            </a:r>
            <a:r>
              <a:rPr kumimoji="1" lang="ja-JP" altLang="en-US" sz="800" kern="1200" dirty="0">
                <a:solidFill>
                  <a:srgbClr val="8B7E6A"/>
                </a:solidFill>
                <a:latin typeface="Verdana" pitchFamily="34" charset="0"/>
                <a:ea typeface="ＭＳ Ｐゴシック"/>
                <a:cs typeface="+mn-cs"/>
              </a:rPr>
              <a:t>表示されますので、常に画面を広く使うことができます。</a:t>
            </a:r>
            <a:endParaRPr kumimoji="1" lang="en-US" altLang="ja-JP" sz="800" kern="1200" dirty="0">
              <a:solidFill>
                <a:srgbClr val="8B7E6A"/>
              </a:solidFill>
              <a:latin typeface="Verdana" pitchFamily="34" charset="0"/>
              <a:ea typeface="ＭＳ Ｐゴシック"/>
              <a:cs typeface="+mn-cs"/>
            </a:endParaRPr>
          </a:p>
        </p:txBody>
      </p:sp>
      <p:cxnSp>
        <p:nvCxnSpPr>
          <p:cNvPr id="202" name="直線コネクタ 201"/>
          <p:cNvCxnSpPr>
            <a:stCxn id="200" idx="1"/>
            <a:endCxn id="51" idx="5"/>
          </p:cNvCxnSpPr>
          <p:nvPr/>
        </p:nvCxnSpPr>
        <p:spPr>
          <a:xfrm rot="10800000">
            <a:off x="6409348" y="5388666"/>
            <a:ext cx="137038" cy="986423"/>
          </a:xfrm>
          <a:prstGeom prst="line">
            <a:avLst/>
          </a:prstGeom>
          <a:ln w="12700">
            <a:solidFill>
              <a:srgbClr val="3A7C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3" name="Picture 12"/>
          <p:cNvPicPr>
            <a:picLocks noChangeAspect="1" noChangeArrowheads="1"/>
          </p:cNvPicPr>
          <p:nvPr/>
        </p:nvPicPr>
        <p:blipFill>
          <a:blip r:embed="rId10"/>
          <a:srcRect l="36953" t="36231" r="52891" b="50000"/>
          <a:stretch>
            <a:fillRect/>
          </a:stretch>
        </p:blipFill>
        <p:spPr bwMode="auto">
          <a:xfrm>
            <a:off x="2274481" y="5799406"/>
            <a:ext cx="557129" cy="604262"/>
          </a:xfrm>
          <a:prstGeom prst="rect">
            <a:avLst/>
          </a:prstGeom>
          <a:noFill/>
          <a:ln w="1">
            <a:solidFill>
              <a:schemeClr val="accent6">
                <a:lumMod val="40000"/>
                <a:lumOff val="60000"/>
              </a:schemeClr>
            </a:solidFill>
            <a:miter lim="800000"/>
            <a:headEnd/>
            <a:tailEnd type="none" w="med" len="med"/>
          </a:ln>
          <a:effectLst>
            <a:outerShdw blurRad="254000" dist="38100" dir="2700000" algn="tl" rotWithShape="0">
              <a:schemeClr val="accent6">
                <a:lumMod val="60000"/>
                <a:lumOff val="40000"/>
                <a:alpha val="40000"/>
              </a:schemeClr>
            </a:outerShdw>
          </a:effectLst>
        </p:spPr>
      </p:pic>
      <p:sp>
        <p:nvSpPr>
          <p:cNvPr id="51" name="円/楕円 50"/>
          <p:cNvSpPr/>
          <p:nvPr/>
        </p:nvSpPr>
        <p:spPr>
          <a:xfrm>
            <a:off x="6214695" y="5201174"/>
            <a:ext cx="228050" cy="219659"/>
          </a:xfrm>
          <a:prstGeom prst="ellipse">
            <a:avLst/>
          </a:prstGeom>
          <a:noFill/>
          <a:ln w="15875">
            <a:solidFill>
              <a:srgbClr val="3A7C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kumimoji="1" lang="ja-JP" altLang="en-US" kern="1200" dirty="0">
              <a:solidFill>
                <a:srgbClr val="FF9900"/>
              </a:solidFill>
              <a:latin typeface="Calibri"/>
              <a:ea typeface="ＭＳ Ｐゴシック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6_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314</Words>
  <Application>Microsoft Office PowerPoint</Application>
  <PresentationFormat>画面に合わせる (4:3)</PresentationFormat>
  <Paragraphs>25</Paragraphs>
  <Slides>1</Slides>
  <Notes>1</Notes>
  <HiddenSlides>0</HiddenSlides>
  <MMClips>0</MMClips>
  <ScaleCrop>false</ScaleCrop>
  <HeadingPairs>
    <vt:vector size="4" baseType="variant">
      <vt:variant>
        <vt:lpstr>テーマ</vt:lpstr>
      </vt:variant>
      <vt:variant>
        <vt:i4>2</vt:i4>
      </vt:variant>
      <vt:variant>
        <vt:lpstr>スライド タイトル</vt:lpstr>
      </vt:variant>
      <vt:variant>
        <vt:i4>1</vt:i4>
      </vt:variant>
    </vt:vector>
  </HeadingPairs>
  <TitlesOfParts>
    <vt:vector size="3" baseType="lpstr">
      <vt:lpstr>Office テーマ</vt:lpstr>
      <vt:lpstr>6_Office テーマ</vt:lpstr>
      <vt:lpstr>スライド 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/>
  <cp:revision>1</cp:revision>
  <dcterms:created xsi:type="dcterms:W3CDTF">2008-12-12T08:00:51Z</dcterms:created>
  <dcterms:modified xsi:type="dcterms:W3CDTF">2008-12-12T08:01:36Z</dcterms:modified>
</cp:coreProperties>
</file>