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
  </p:notesMasterIdLst>
  <p:sldIdLst>
    <p:sldId id="256" r:id="rId3"/>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5524" autoAdjust="0"/>
  </p:normalViewPr>
  <p:slideViewPr>
    <p:cSldViewPr snapToGrid="0">
      <p:cViewPr varScale="1">
        <p:scale>
          <a:sx n="121" d="100"/>
          <a:sy n="121" d="100"/>
        </p:scale>
        <p:origin x="-1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6255C35A-2740-4D7B-AD12-E162BC08E307}" type="datetimeFigureOut">
              <a:rPr kumimoji="1" lang="ja-JP" altLang="en-US" smtClean="0"/>
              <a:t>2008/12/12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AFE01B9E-1FBD-4595-B581-5D7A4018AF91}"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FE01B9E-1FBD-4595-B581-5D7A4018AF91}"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8" name="フッター プレースホルダ 7"/>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9" name="スライド番号プレースホルダ 8"/>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4" name="フッター プレースホルダ 3"/>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5" name="スライド番号プレースホルダ 4"/>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3" name="フッター プレースホルダ 2"/>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4" name="スライド番号プレースホルダ 3"/>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6" name="フッター プレースホルダ 5"/>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7" name="スライド番号プレースホルダ 6"/>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lgn="l" rtl="0"/>
            <a:fld id="{13F851F2-4A7C-419F-B3F4-834BDF0471C6}" type="datetimeFigureOut">
              <a:rPr kumimoji="1" lang="ja-JP" altLang="en-US" sz="1200" kern="1200">
                <a:solidFill>
                  <a:prstClr val="black">
                    <a:tint val="75000"/>
                  </a:prstClr>
                </a:solidFill>
                <a:latin typeface="Calibri"/>
                <a:ea typeface="ＭＳ Ｐゴシック"/>
                <a:cs typeface="+mn-cs"/>
              </a:rPr>
              <a:pPr algn="l" rtl="0"/>
              <a:t>2008/12/12</a:t>
            </a:fld>
            <a:endParaRPr kumimoji="1" lang="ja-JP" altLang="en-US" sz="1200"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11"/>
          </p:nvPr>
        </p:nvSpPr>
        <p:spPr/>
        <p:txBody>
          <a:bodyPr/>
          <a:lstStyle/>
          <a:p>
            <a:pPr algn="ctr" rtl="0"/>
            <a:endParaRPr kumimoji="1" lang="ja-JP" altLang="en-US" sz="1200"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12"/>
          </p:nvPr>
        </p:nvSpPr>
        <p:spPr/>
        <p:txBody>
          <a:bodyPr/>
          <a:lstStyle/>
          <a:p>
            <a:pPr algn="r" rtl="0"/>
            <a:fld id="{F7076803-B6F5-4EFD-AF52-F6FD4026AD62}" type="slidenum">
              <a:rPr kumimoji="1" lang="ja-JP" altLang="en-US" sz="1200" kern="1200">
                <a:solidFill>
                  <a:prstClr val="black">
                    <a:tint val="75000"/>
                  </a:prstClr>
                </a:solidFill>
                <a:latin typeface="Calibri"/>
                <a:ea typeface="ＭＳ Ｐゴシック"/>
                <a:cs typeface="+mn-cs"/>
              </a:rPr>
              <a:pPr algn="r" rtl="0"/>
              <a:t>&lt;#&gt;</a:t>
            </a:fld>
            <a:endParaRPr kumimoji="1" lang="ja-JP" altLang="en-US" sz="1200" kern="1200">
              <a:solidFill>
                <a:prstClr val="black">
                  <a:tint val="75000"/>
                </a:prstClr>
              </a:solidFill>
              <a:latin typeface="Calibri"/>
              <a:ea typeface="ＭＳ Ｐゴシック"/>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C63465-AFB9-4DE6-B39D-F010E61D18B2}" type="datetimeFigureOut">
              <a:rPr kumimoji="1" lang="ja-JP" altLang="en-US" smtClean="0"/>
              <a:pPr/>
              <a:t>2008/12/12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810149F-C2FE-4C94-92E3-7EACA46C52D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63465-AFB9-4DE6-B39D-F010E61D18B2}" type="datetimeFigureOut">
              <a:rPr kumimoji="1" lang="ja-JP" altLang="en-US" smtClean="0"/>
              <a:pPr/>
              <a:t>2008/12/12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0149F-C2FE-4C94-92E3-7EACA46C52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3F851F2-4A7C-419F-B3F4-834BDF0471C6}" type="datetimeFigureOut">
              <a:rPr kumimoji="1" lang="ja-JP" altLang="en-US" kern="1200" smtClean="0">
                <a:solidFill>
                  <a:prstClr val="black">
                    <a:tint val="75000"/>
                  </a:prstClr>
                </a:solidFill>
                <a:latin typeface="Calibri"/>
                <a:ea typeface="ＭＳ Ｐゴシック"/>
                <a:cs typeface="+mn-cs"/>
              </a:rPr>
              <a:pPr rtl="0"/>
              <a:t>2008/12/12</a:t>
            </a:fld>
            <a:endParaRPr kumimoji="1" lang="ja-JP" altLang="en-US" kern="1200">
              <a:solidFill>
                <a:prstClr val="black">
                  <a:tint val="75000"/>
                </a:prstClr>
              </a:solidFill>
              <a:latin typeface="Calibri"/>
              <a:ea typeface="ＭＳ Ｐゴシック"/>
              <a:cs typeface="+mn-cs"/>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kern="1200">
              <a:solidFill>
                <a:prstClr val="black">
                  <a:tint val="75000"/>
                </a:prstClr>
              </a:solidFill>
              <a:latin typeface="Calibri"/>
              <a:ea typeface="ＭＳ Ｐゴシック"/>
              <a:cs typeface="+mn-cs"/>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7076803-B6F5-4EFD-AF52-F6FD4026AD62}" type="slidenum">
              <a:rPr kumimoji="1" lang="ja-JP" altLang="en-US" kern="1200" smtClean="0">
                <a:solidFill>
                  <a:prstClr val="black">
                    <a:tint val="75000"/>
                  </a:prstClr>
                </a:solidFill>
                <a:latin typeface="Calibri"/>
                <a:ea typeface="ＭＳ Ｐゴシック"/>
                <a:cs typeface="+mn-cs"/>
              </a:rPr>
              <a:pPr rtl="0"/>
              <a:t>&lt;#&gt;</a:t>
            </a:fld>
            <a:endParaRPr kumimoji="1" lang="ja-JP" altLang="en-US" kern="1200">
              <a:solidFill>
                <a:prstClr val="black">
                  <a:tint val="75000"/>
                </a:prstClr>
              </a:solidFill>
              <a:latin typeface="Calibri"/>
              <a:ea typeface="ＭＳ Ｐゴシック"/>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3"/>
          <a:srcRect r="8281" b="47656"/>
          <a:stretch>
            <a:fillRect/>
          </a:stretch>
        </p:blipFill>
        <p:spPr bwMode="auto">
          <a:xfrm>
            <a:off x="2214546" y="2143116"/>
            <a:ext cx="5031443" cy="2297154"/>
          </a:xfrm>
          <a:prstGeom prst="rect">
            <a:avLst/>
          </a:prstGeom>
          <a:noFill/>
          <a:ln w="1">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pic>
        <p:nvPicPr>
          <p:cNvPr id="51" name="Picture 1"/>
          <p:cNvPicPr>
            <a:picLocks noChangeAspect="1" noChangeArrowheads="1"/>
          </p:cNvPicPr>
          <p:nvPr/>
        </p:nvPicPr>
        <p:blipFill>
          <a:blip r:embed="rId4"/>
          <a:srcRect r="87422" b="95117"/>
          <a:stretch>
            <a:fillRect/>
          </a:stretch>
        </p:blipFill>
        <p:spPr bwMode="auto">
          <a:xfrm>
            <a:off x="642910" y="2246024"/>
            <a:ext cx="919991" cy="285725"/>
          </a:xfrm>
          <a:prstGeom prst="rect">
            <a:avLst/>
          </a:prstGeom>
          <a:noFill/>
          <a:ln w="1">
            <a:noFill/>
            <a:miter lim="800000"/>
            <a:headEnd/>
            <a:tailEnd type="none" w="med" len="med"/>
          </a:ln>
          <a:effectLst/>
        </p:spPr>
      </p:pic>
      <p:pic>
        <p:nvPicPr>
          <p:cNvPr id="1026" name="Picture 2" descr="BattleCard"/>
          <p:cNvPicPr>
            <a:picLocks noChangeAspect="1" noChangeArrowheads="1"/>
          </p:cNvPicPr>
          <p:nvPr/>
        </p:nvPicPr>
        <p:blipFill>
          <a:blip r:embed="rId5" cstate="print"/>
          <a:srcRect l="2272" t="18845" r="45454"/>
          <a:stretch>
            <a:fillRect/>
          </a:stretch>
        </p:blipFill>
        <p:spPr bwMode="auto">
          <a:xfrm>
            <a:off x="-32" y="-24"/>
            <a:ext cx="5287962" cy="989012"/>
          </a:xfrm>
          <a:prstGeom prst="rect">
            <a:avLst/>
          </a:prstGeom>
          <a:noFill/>
          <a:ln w="9525">
            <a:noFill/>
            <a:miter lim="800000"/>
            <a:headEnd/>
            <a:tailEnd/>
          </a:ln>
        </p:spPr>
      </p:pic>
      <p:sp>
        <p:nvSpPr>
          <p:cNvPr id="7" name="テキスト ボックス 6"/>
          <p:cNvSpPr txBox="1"/>
          <p:nvPr/>
        </p:nvSpPr>
        <p:spPr>
          <a:xfrm>
            <a:off x="0" y="238638"/>
            <a:ext cx="9144000" cy="553998"/>
          </a:xfrm>
          <a:prstGeom prst="rect">
            <a:avLst/>
          </a:prstGeom>
          <a:noFill/>
        </p:spPr>
        <p:txBody>
          <a:bodyPr wrap="square" rtlCol="0">
            <a:spAutoFit/>
          </a:bodyPr>
          <a:lstStyle/>
          <a:p>
            <a:pPr algn="ctr" rtl="0"/>
            <a:r>
              <a:rPr kumimoji="1" lang="en-US" altLang="ja-JP" sz="1600" kern="1200" dirty="0">
                <a:solidFill>
                  <a:prstClr val="black"/>
                </a:solidFill>
                <a:latin typeface="Verdana" pitchFamily="34" charset="0"/>
                <a:ea typeface="ＭＳ Ｐゴシック"/>
                <a:cs typeface="+mn-cs"/>
              </a:rPr>
              <a:t>2007 Microsoft Office system</a:t>
            </a:r>
            <a:r>
              <a:rPr kumimoji="1" lang="ja-JP" altLang="en-US" sz="1600" kern="1200" dirty="0">
                <a:solidFill>
                  <a:prstClr val="black"/>
                </a:solidFill>
                <a:latin typeface="Verdana" pitchFamily="34" charset="0"/>
                <a:ea typeface="ＭＳ Ｐゴシック"/>
                <a:cs typeface="+mn-cs"/>
              </a:rPr>
              <a:t>　</a:t>
            </a:r>
            <a:r>
              <a:rPr kumimoji="1" lang="ja-JP" altLang="en-US" sz="1600" kern="1200" dirty="0" smtClean="0">
                <a:solidFill>
                  <a:prstClr val="black"/>
                </a:solidFill>
                <a:latin typeface="Verdana" pitchFamily="34" charset="0"/>
                <a:ea typeface="ＭＳ Ｐゴシック"/>
                <a:cs typeface="+mn-cs"/>
              </a:rPr>
              <a:t>クイックガイド</a:t>
            </a:r>
            <a:endParaRPr kumimoji="1" lang="en-US" altLang="ja-JP" sz="1600" kern="1200" dirty="0">
              <a:solidFill>
                <a:prstClr val="black"/>
              </a:solidFill>
              <a:latin typeface="Verdana" pitchFamily="34" charset="0"/>
              <a:ea typeface="ＭＳ Ｐゴシック"/>
              <a:cs typeface="+mn-cs"/>
            </a:endParaRPr>
          </a:p>
          <a:p>
            <a:pPr algn="ctr" rtl="0"/>
            <a:r>
              <a:rPr kumimoji="1" lang="ja-JP" altLang="en-US" sz="1400" kern="1200" dirty="0">
                <a:solidFill>
                  <a:prstClr val="black"/>
                </a:solidFill>
                <a:latin typeface="Verdana" pitchFamily="34" charset="0"/>
                <a:ea typeface="ＭＳ Ｐゴシック"/>
                <a:cs typeface="+mn-cs"/>
              </a:rPr>
              <a:t>～全般基本編～</a:t>
            </a:r>
          </a:p>
        </p:txBody>
      </p:sp>
      <p:pic>
        <p:nvPicPr>
          <p:cNvPr id="25" name="図 24" descr="Office 2007 h.PNG"/>
          <p:cNvPicPr>
            <a:picLocks noChangeAspect="1"/>
          </p:cNvPicPr>
          <p:nvPr/>
        </p:nvPicPr>
        <p:blipFill>
          <a:blip r:embed="rId6" cstate="print"/>
          <a:stretch>
            <a:fillRect/>
          </a:stretch>
        </p:blipFill>
        <p:spPr>
          <a:xfrm>
            <a:off x="7429520" y="238638"/>
            <a:ext cx="1522095" cy="434340"/>
          </a:xfrm>
          <a:prstGeom prst="rect">
            <a:avLst/>
          </a:prstGeom>
        </p:spPr>
      </p:pic>
      <p:sp>
        <p:nvSpPr>
          <p:cNvPr id="27" name="テキスト ボックス 26"/>
          <p:cNvSpPr txBox="1"/>
          <p:nvPr/>
        </p:nvSpPr>
        <p:spPr>
          <a:xfrm>
            <a:off x="-32" y="785794"/>
            <a:ext cx="9144000" cy="246221"/>
          </a:xfrm>
          <a:prstGeom prst="rect">
            <a:avLst/>
          </a:prstGeom>
          <a:noFill/>
        </p:spPr>
        <p:txBody>
          <a:bodyPr wrap="square" rtlCol="0">
            <a:spAutoFit/>
          </a:bodyPr>
          <a:lstStyle/>
          <a:p>
            <a:pPr algn="ctr" rtl="0"/>
            <a:r>
              <a:rPr kumimoji="1" lang="en-US" altLang="ja-JP" sz="1000" kern="1200" dirty="0" smtClean="0">
                <a:solidFill>
                  <a:prstClr val="black"/>
                </a:solidFill>
                <a:latin typeface="Verdana" pitchFamily="34" charset="0"/>
                <a:ea typeface="ＭＳ Ｐゴシック"/>
                <a:cs typeface="+mn-cs"/>
              </a:rPr>
              <a:t>2007</a:t>
            </a:r>
            <a:r>
              <a:rPr kumimoji="1" lang="ja-JP" altLang="en-US" sz="1000" kern="1200" dirty="0" smtClean="0">
                <a:solidFill>
                  <a:prstClr val="black"/>
                </a:solidFill>
                <a:latin typeface="Verdana" pitchFamily="34" charset="0"/>
                <a:ea typeface="ＭＳ Ｐゴシック"/>
                <a:cs typeface="+mn-cs"/>
              </a:rPr>
              <a:t> </a:t>
            </a:r>
            <a:r>
              <a:rPr kumimoji="1" lang="en-US" altLang="ja-JP" sz="1000" kern="1200" dirty="0" smtClean="0">
                <a:solidFill>
                  <a:prstClr val="black"/>
                </a:solidFill>
                <a:latin typeface="Verdana" pitchFamily="34" charset="0"/>
                <a:ea typeface="ＭＳ Ｐゴシック"/>
                <a:cs typeface="+mn-cs"/>
              </a:rPr>
              <a:t>Office</a:t>
            </a:r>
            <a:r>
              <a:rPr kumimoji="1" lang="ja-JP" altLang="en-US" sz="1000" kern="1200" dirty="0" smtClean="0">
                <a:solidFill>
                  <a:prstClr val="black"/>
                </a:solidFill>
                <a:latin typeface="Verdana" pitchFamily="34" charset="0"/>
                <a:ea typeface="ＭＳ Ｐゴシック"/>
                <a:cs typeface="+mn-cs"/>
              </a:rPr>
              <a:t> </a:t>
            </a:r>
            <a:r>
              <a:rPr kumimoji="1" lang="en-US" altLang="ja-JP" sz="1000" kern="1200" dirty="0" smtClean="0">
                <a:solidFill>
                  <a:prstClr val="black"/>
                </a:solidFill>
                <a:latin typeface="Verdana" pitchFamily="34" charset="0"/>
                <a:ea typeface="ＭＳ Ｐゴシック"/>
                <a:cs typeface="+mn-cs"/>
              </a:rPr>
              <a:t>system</a:t>
            </a:r>
            <a:r>
              <a:rPr kumimoji="1" lang="ja-JP" altLang="en-US" sz="1000" kern="1200" dirty="0" smtClean="0">
                <a:solidFill>
                  <a:prstClr val="black"/>
                </a:solidFill>
                <a:latin typeface="Verdana" pitchFamily="34" charset="0"/>
                <a:ea typeface="ＭＳ Ｐゴシック"/>
                <a:cs typeface="+mn-cs"/>
              </a:rPr>
              <a:t> のインターフェースを中心に特徴的</a:t>
            </a:r>
            <a:r>
              <a:rPr kumimoji="1" lang="ja-JP" altLang="en-US" sz="1000" kern="1200" dirty="0">
                <a:solidFill>
                  <a:prstClr val="black"/>
                </a:solidFill>
                <a:latin typeface="Verdana" pitchFamily="34" charset="0"/>
                <a:ea typeface="ＭＳ Ｐゴシック"/>
                <a:cs typeface="+mn-cs"/>
              </a:rPr>
              <a:t>な主な用語を紹介します。</a:t>
            </a:r>
          </a:p>
        </p:txBody>
      </p:sp>
      <p:pic>
        <p:nvPicPr>
          <p:cNvPr id="29" name="Picture 1"/>
          <p:cNvPicPr>
            <a:picLocks noChangeAspect="1" noChangeArrowheads="1"/>
          </p:cNvPicPr>
          <p:nvPr/>
        </p:nvPicPr>
        <p:blipFill>
          <a:blip r:embed="rId7"/>
          <a:srcRect r="58985" b="53809"/>
          <a:stretch>
            <a:fillRect/>
          </a:stretch>
        </p:blipFill>
        <p:spPr bwMode="auto">
          <a:xfrm>
            <a:off x="2381620" y="4643446"/>
            <a:ext cx="2249966" cy="2027125"/>
          </a:xfrm>
          <a:prstGeom prst="rect">
            <a:avLst/>
          </a:prstGeom>
          <a:noFill/>
          <a:ln w="0">
            <a:solidFill>
              <a:schemeClr val="accent6">
                <a:lumMod val="40000"/>
                <a:lumOff val="60000"/>
              </a:schemeClr>
            </a:solidFill>
            <a:miter lim="800000"/>
            <a:headEnd/>
            <a:tailEnd type="none" w="med" len="med"/>
          </a:ln>
          <a:effectLst>
            <a:outerShdw blurRad="254000" dist="38100" dir="2700000" algn="tl" rotWithShape="0">
              <a:schemeClr val="accent6">
                <a:lumMod val="60000"/>
                <a:lumOff val="40000"/>
                <a:alpha val="40000"/>
              </a:schemeClr>
            </a:outerShdw>
          </a:effectLst>
        </p:spPr>
      </p:pic>
      <p:cxnSp>
        <p:nvCxnSpPr>
          <p:cNvPr id="34" name="直線コネクタ 33"/>
          <p:cNvCxnSpPr>
            <a:stCxn id="92" idx="2"/>
            <a:endCxn id="136" idx="0"/>
          </p:cNvCxnSpPr>
          <p:nvPr/>
        </p:nvCxnSpPr>
        <p:spPr>
          <a:xfrm rot="5400000">
            <a:off x="768202" y="1916792"/>
            <a:ext cx="338913" cy="319496"/>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84" name="円/楕円 83"/>
          <p:cNvSpPr/>
          <p:nvPr/>
        </p:nvSpPr>
        <p:spPr>
          <a:xfrm>
            <a:off x="3167438" y="5283578"/>
            <a:ext cx="1476000" cy="360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85" name="直線コネクタ 84"/>
          <p:cNvCxnSpPr>
            <a:stCxn id="84" idx="4"/>
            <a:endCxn id="101" idx="3"/>
          </p:cNvCxnSpPr>
          <p:nvPr/>
        </p:nvCxnSpPr>
        <p:spPr>
          <a:xfrm rot="5400000">
            <a:off x="2743111" y="5023873"/>
            <a:ext cx="542623" cy="1782032"/>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2381620" y="5000636"/>
            <a:ext cx="504000" cy="216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90" name="直線コネクタ 89"/>
          <p:cNvCxnSpPr>
            <a:stCxn id="89" idx="1"/>
            <a:endCxn id="97" idx="3"/>
          </p:cNvCxnSpPr>
          <p:nvPr/>
        </p:nvCxnSpPr>
        <p:spPr>
          <a:xfrm rot="16200000" flipV="1">
            <a:off x="2075571" y="4652409"/>
            <a:ext cx="427695" cy="332023"/>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a:stCxn id="29" idx="0"/>
          </p:cNvCxnSpPr>
          <p:nvPr/>
        </p:nvCxnSpPr>
        <p:spPr>
          <a:xfrm rot="16200000" flipV="1">
            <a:off x="1772107" y="2908950"/>
            <a:ext cx="2311307" cy="1157686"/>
          </a:xfrm>
          <a:prstGeom prst="line">
            <a:avLst/>
          </a:prstGeom>
          <a:ln w="12700">
            <a:solidFill>
              <a:srgbClr val="3A7C3C"/>
            </a:solidFill>
            <a:headEnd type="stealth"/>
          </a:ln>
        </p:spPr>
        <p:style>
          <a:lnRef idx="1">
            <a:schemeClr val="accent1"/>
          </a:lnRef>
          <a:fillRef idx="0">
            <a:schemeClr val="accent1"/>
          </a:fillRef>
          <a:effectRef idx="0">
            <a:schemeClr val="accent1"/>
          </a:effectRef>
          <a:fontRef idx="minor">
            <a:schemeClr val="tx1"/>
          </a:fontRef>
        </p:style>
      </p:cxnSp>
      <p:sp>
        <p:nvSpPr>
          <p:cNvPr id="99" name="円/楕円 98"/>
          <p:cNvSpPr/>
          <p:nvPr/>
        </p:nvSpPr>
        <p:spPr>
          <a:xfrm>
            <a:off x="7097497" y="2231332"/>
            <a:ext cx="180000" cy="180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113" name="直線コネクタ 112"/>
          <p:cNvCxnSpPr>
            <a:stCxn id="112" idx="2"/>
            <a:endCxn id="99" idx="7"/>
          </p:cNvCxnSpPr>
          <p:nvPr/>
        </p:nvCxnSpPr>
        <p:spPr>
          <a:xfrm rot="5400000">
            <a:off x="7550666" y="1743763"/>
            <a:ext cx="214401" cy="813457"/>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141" name="円/楕円 140"/>
          <p:cNvSpPr/>
          <p:nvPr/>
        </p:nvSpPr>
        <p:spPr>
          <a:xfrm>
            <a:off x="3714744" y="3104437"/>
            <a:ext cx="1276706" cy="427327"/>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sp>
        <p:nvSpPr>
          <p:cNvPr id="144" name="正方形/長方形 143"/>
          <p:cNvSpPr/>
          <p:nvPr/>
        </p:nvSpPr>
        <p:spPr>
          <a:xfrm>
            <a:off x="2596496" y="2378562"/>
            <a:ext cx="1368000" cy="373182"/>
          </a:xfrm>
          <a:prstGeom prst="rect">
            <a:avLst/>
          </a:prstGeom>
          <a:noFill/>
          <a:ln w="15875">
            <a:solidFill>
              <a:srgbClr val="3A7C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cxnSp>
        <p:nvCxnSpPr>
          <p:cNvPr id="146" name="直線コネクタ 145"/>
          <p:cNvCxnSpPr>
            <a:stCxn id="107" idx="2"/>
            <a:endCxn id="144" idx="0"/>
          </p:cNvCxnSpPr>
          <p:nvPr/>
        </p:nvCxnSpPr>
        <p:spPr>
          <a:xfrm rot="5400000">
            <a:off x="3149947" y="2037633"/>
            <a:ext cx="471478" cy="210380"/>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stCxn id="107" idx="2"/>
            <a:endCxn id="141" idx="0"/>
          </p:cNvCxnSpPr>
          <p:nvPr/>
        </p:nvCxnSpPr>
        <p:spPr>
          <a:xfrm rot="16200000" flipH="1">
            <a:off x="3329773" y="2081112"/>
            <a:ext cx="1197353" cy="849295"/>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2381620" y="5572140"/>
            <a:ext cx="792562" cy="252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182" name="直線コネクタ 181"/>
          <p:cNvCxnSpPr>
            <a:stCxn id="181" idx="1"/>
            <a:endCxn id="102" idx="3"/>
          </p:cNvCxnSpPr>
          <p:nvPr/>
        </p:nvCxnSpPr>
        <p:spPr>
          <a:xfrm rot="16200000" flipV="1">
            <a:off x="2219478" y="5330835"/>
            <a:ext cx="182139" cy="374282"/>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214546" y="2141430"/>
            <a:ext cx="714380" cy="237132"/>
          </a:xfrm>
          <a:prstGeom prst="rect">
            <a:avLst/>
          </a:prstGeom>
          <a:noFill/>
          <a:ln w="15875">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cxnSp>
        <p:nvCxnSpPr>
          <p:cNvPr id="71" name="直線コネクタ 70"/>
          <p:cNvCxnSpPr>
            <a:stCxn id="51" idx="3"/>
            <a:endCxn id="52" idx="1"/>
          </p:cNvCxnSpPr>
          <p:nvPr/>
        </p:nvCxnSpPr>
        <p:spPr>
          <a:xfrm flipV="1">
            <a:off x="1562901" y="2259996"/>
            <a:ext cx="651645" cy="128891"/>
          </a:xfrm>
          <a:prstGeom prst="line">
            <a:avLst/>
          </a:prstGeom>
          <a:ln w="12700">
            <a:solidFill>
              <a:srgbClr val="3A7C3C"/>
            </a:solidFill>
            <a:headEnd type="stealth"/>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71406" y="1128583"/>
            <a:ext cx="2052000" cy="778501"/>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基本的な操作がしたい！</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従来</a:t>
            </a:r>
            <a:r>
              <a:rPr kumimoji="1" lang="ja-JP" altLang="en-US" sz="800" kern="1200" dirty="0" smtClean="0">
                <a:solidFill>
                  <a:srgbClr val="8B7E6A"/>
                </a:solidFill>
                <a:latin typeface="Verdana" pitchFamily="34" charset="0"/>
                <a:ea typeface="ＭＳ Ｐゴシック"/>
                <a:cs typeface="+mn-cs"/>
              </a:rPr>
              <a:t>の</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ファイル</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メニュー</a:t>
            </a:r>
            <a:r>
              <a:rPr kumimoji="1" lang="ja-JP" altLang="en-US" sz="800" kern="1200" dirty="0">
                <a:solidFill>
                  <a:srgbClr val="8B7E6A"/>
                </a:solidFill>
                <a:latin typeface="Verdana" pitchFamily="34" charset="0"/>
                <a:ea typeface="ＭＳ Ｐゴシック"/>
                <a:cs typeface="+mn-cs"/>
              </a:rPr>
              <a:t>は左上にある</a:t>
            </a:r>
            <a:r>
              <a:rPr kumimoji="1" lang="en-US" altLang="ja-JP" sz="800" b="1" u="heavy" kern="1200" dirty="0" smtClean="0">
                <a:solidFill>
                  <a:srgbClr val="8B7E6A"/>
                </a:solidFill>
                <a:uFill>
                  <a:solidFill>
                    <a:srgbClr val="FFCC00"/>
                  </a:solidFill>
                </a:uFill>
                <a:latin typeface="Verdana" pitchFamily="34" charset="0"/>
                <a:ea typeface="ＭＳ Ｐゴシック"/>
                <a:cs typeface="+mn-cs"/>
              </a:rPr>
              <a:t>Office</a:t>
            </a: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 ボタン</a:t>
            </a:r>
            <a:r>
              <a:rPr kumimoji="1" lang="ja-JP" altLang="en-US" sz="800" kern="1200" dirty="0">
                <a:solidFill>
                  <a:srgbClr val="8B7E6A"/>
                </a:solidFill>
                <a:latin typeface="Verdana" pitchFamily="34" charset="0"/>
                <a:ea typeface="ＭＳ Ｐゴシック"/>
                <a:cs typeface="+mn-cs"/>
              </a:rPr>
              <a:t>に変わりました。</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このボタンをクリックすることで、ファイルの保存などの基本的な操作が行えます。</a:t>
            </a:r>
            <a:endParaRPr kumimoji="1" lang="ja-JP" altLang="en-US" sz="800" kern="1200" dirty="0">
              <a:solidFill>
                <a:prstClr val="white"/>
              </a:solidFill>
              <a:latin typeface="Calibri"/>
              <a:ea typeface="ＭＳ Ｐゴシック"/>
              <a:cs typeface="+mn-cs"/>
            </a:endParaRPr>
          </a:p>
        </p:txBody>
      </p:sp>
      <p:sp>
        <p:nvSpPr>
          <p:cNvPr id="93" name="角丸四角形 92"/>
          <p:cNvSpPr/>
          <p:nvPr/>
        </p:nvSpPr>
        <p:spPr>
          <a:xfrm>
            <a:off x="71406" y="2687793"/>
            <a:ext cx="2052000" cy="1187123"/>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smtClean="0">
                <a:solidFill>
                  <a:srgbClr val="FF3300"/>
                </a:solidFill>
                <a:uFill>
                  <a:solidFill>
                    <a:srgbClr val="FFCC00"/>
                  </a:solidFill>
                </a:uFill>
                <a:latin typeface="Verdana" pitchFamily="34" charset="0"/>
                <a:ea typeface="ＭＳ Ｐゴシック"/>
                <a:cs typeface="+mn-cs"/>
              </a:rPr>
              <a:t>頻繁に使うボタンをまとめるには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印刷プレビューなど</a:t>
            </a:r>
            <a:r>
              <a:rPr kumimoji="1" lang="ja-JP" altLang="en-US" sz="800" kern="1200" dirty="0">
                <a:solidFill>
                  <a:srgbClr val="8B7E6A"/>
                </a:solidFill>
                <a:latin typeface="Verdana" pitchFamily="34" charset="0"/>
                <a:ea typeface="ＭＳ Ｐゴシック"/>
                <a:cs typeface="+mn-cs"/>
              </a:rPr>
              <a:t>頻繁に使うボタン</a:t>
            </a:r>
            <a:r>
              <a:rPr kumimoji="1" lang="ja-JP" altLang="en-US" sz="800" kern="1200" dirty="0" smtClean="0">
                <a:solidFill>
                  <a:srgbClr val="8B7E6A"/>
                </a:solidFill>
                <a:latin typeface="Verdana" pitchFamily="34" charset="0"/>
                <a:ea typeface="ＭＳ Ｐゴシック"/>
                <a:cs typeface="+mn-cs"/>
              </a:rPr>
              <a:t>を</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配置</a:t>
            </a:r>
            <a:r>
              <a:rPr kumimoji="1" lang="ja-JP" altLang="en-US" sz="800" kern="1200" dirty="0">
                <a:solidFill>
                  <a:srgbClr val="8B7E6A"/>
                </a:solidFill>
                <a:latin typeface="Verdana" pitchFamily="34" charset="0"/>
                <a:ea typeface="ＭＳ Ｐゴシック"/>
                <a:cs typeface="+mn-cs"/>
              </a:rPr>
              <a:t>しておくことの</a:t>
            </a:r>
            <a:r>
              <a:rPr kumimoji="1" lang="ja-JP" altLang="en-US" sz="800" kern="1200" dirty="0" smtClean="0">
                <a:solidFill>
                  <a:srgbClr val="8B7E6A"/>
                </a:solidFill>
                <a:latin typeface="Verdana" pitchFamily="34" charset="0"/>
                <a:ea typeface="ＭＳ Ｐゴシック"/>
                <a:cs typeface="+mn-cs"/>
              </a:rPr>
              <a:t>できる</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クイック アクセス ツール バー</a:t>
            </a:r>
            <a:r>
              <a:rPr kumimoji="1" lang="ja-JP" altLang="en-US" sz="800" kern="1200" dirty="0" smtClean="0">
                <a:solidFill>
                  <a:srgbClr val="8B7E6A"/>
                </a:solidFill>
                <a:latin typeface="Verdana" pitchFamily="34" charset="0"/>
                <a:ea typeface="ＭＳ Ｐゴシック"/>
                <a:cs typeface="+mn-cs"/>
              </a:rPr>
              <a:t>を</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使用</a:t>
            </a:r>
            <a:r>
              <a:rPr kumimoji="1" lang="ja-JP" altLang="en-US" sz="800" kern="1200" dirty="0">
                <a:solidFill>
                  <a:srgbClr val="8B7E6A"/>
                </a:solidFill>
                <a:latin typeface="Verdana" pitchFamily="34" charset="0"/>
                <a:ea typeface="ＭＳ Ｐゴシック"/>
                <a:cs typeface="+mn-cs"/>
              </a:rPr>
              <a:t>してください。</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クイック アクセス ツール バーをリボンの</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下に表示して多くのボタンをまとめることも</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可能です。</a:t>
            </a:r>
            <a:endParaRPr kumimoji="1" lang="en-US" altLang="ja-JP" sz="800" kern="1200" dirty="0">
              <a:solidFill>
                <a:srgbClr val="8B7E6A"/>
              </a:solidFill>
              <a:latin typeface="Verdana" pitchFamily="34" charset="0"/>
              <a:ea typeface="ＭＳ Ｐゴシック"/>
              <a:cs typeface="+mn-cs"/>
            </a:endParaRPr>
          </a:p>
        </p:txBody>
      </p:sp>
      <p:sp>
        <p:nvSpPr>
          <p:cNvPr id="97" name="角丸四角形 96"/>
          <p:cNvSpPr/>
          <p:nvPr/>
        </p:nvSpPr>
        <p:spPr>
          <a:xfrm>
            <a:off x="71406" y="3986516"/>
            <a:ext cx="2052000" cy="925568"/>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ファイルを開くには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kern="1200" dirty="0">
                <a:solidFill>
                  <a:srgbClr val="8B7E6A"/>
                </a:solidFill>
                <a:latin typeface="Verdana" pitchFamily="34" charset="0"/>
                <a:ea typeface="ＭＳ Ｐゴシック"/>
                <a:cs typeface="+mn-cs"/>
              </a:rPr>
              <a:t>2</a:t>
            </a:r>
            <a:r>
              <a:rPr kumimoji="1" lang="ja-JP" altLang="en-US" sz="800" kern="1200" dirty="0">
                <a:solidFill>
                  <a:srgbClr val="8B7E6A"/>
                </a:solidFill>
                <a:latin typeface="Verdana" pitchFamily="34" charset="0"/>
                <a:ea typeface="ＭＳ Ｐゴシック"/>
                <a:cs typeface="+mn-cs"/>
              </a:rPr>
              <a:t>通り方法があります。</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　・アイコンをダブルクリックする方法 </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　・</a:t>
            </a:r>
            <a:r>
              <a:rPr kumimoji="1" lang="en-US" altLang="ja-JP" sz="800" b="1" u="heavy" kern="1200" dirty="0" smtClean="0">
                <a:solidFill>
                  <a:srgbClr val="8B7E6A"/>
                </a:solidFill>
                <a:uFill>
                  <a:solidFill>
                    <a:srgbClr val="FFCC00"/>
                  </a:solidFill>
                </a:uFill>
                <a:latin typeface="Verdana" pitchFamily="34" charset="0"/>
                <a:ea typeface="ＭＳ Ｐゴシック"/>
                <a:cs typeface="+mn-cs"/>
              </a:rPr>
              <a:t>Office</a:t>
            </a: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 ボタン</a:t>
            </a:r>
            <a:r>
              <a:rPr kumimoji="1" lang="ja-JP" altLang="en-US" sz="800" kern="1200" dirty="0" smtClean="0">
                <a:solidFill>
                  <a:srgbClr val="8B7E6A"/>
                </a:solidFill>
                <a:latin typeface="Verdana" pitchFamily="34" charset="0"/>
                <a:ea typeface="ＭＳ Ｐゴシック"/>
                <a:cs typeface="+mn-cs"/>
              </a:rPr>
              <a:t>の</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開く</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から</a:t>
            </a:r>
            <a:r>
              <a:rPr kumimoji="1" lang="ja-JP" altLang="en-US" sz="800" kern="1200" dirty="0">
                <a:solidFill>
                  <a:srgbClr val="8B7E6A"/>
                </a:solidFill>
                <a:latin typeface="Verdana" pitchFamily="34" charset="0"/>
                <a:ea typeface="ＭＳ Ｐゴシック"/>
                <a:cs typeface="+mn-cs"/>
              </a:rPr>
              <a:t>開く方法</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旧バージョン</a:t>
            </a:r>
            <a:r>
              <a:rPr kumimoji="1" lang="ja-JP" altLang="en-US" sz="800" kern="1200" dirty="0">
                <a:solidFill>
                  <a:srgbClr val="8B7E6A"/>
                </a:solidFill>
                <a:latin typeface="Verdana" pitchFamily="34" charset="0"/>
                <a:ea typeface="ＭＳ Ｐゴシック"/>
                <a:cs typeface="+mn-cs"/>
              </a:rPr>
              <a:t>で作成されたファイル</a:t>
            </a:r>
            <a:r>
              <a:rPr kumimoji="1" lang="ja-JP" altLang="en-US" sz="800" kern="1200" dirty="0" smtClean="0">
                <a:solidFill>
                  <a:srgbClr val="8B7E6A"/>
                </a:solidFill>
                <a:latin typeface="Verdana" pitchFamily="34" charset="0"/>
                <a:ea typeface="ＭＳ Ｐゴシック"/>
                <a:cs typeface="+mn-cs"/>
              </a:rPr>
              <a:t>を</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開く</a:t>
            </a:r>
            <a:r>
              <a:rPr kumimoji="1" lang="ja-JP" altLang="en-US" sz="800" kern="1200" dirty="0">
                <a:solidFill>
                  <a:srgbClr val="8B7E6A"/>
                </a:solidFill>
                <a:latin typeface="Verdana" pitchFamily="34" charset="0"/>
                <a:ea typeface="ＭＳ Ｐゴシック"/>
                <a:cs typeface="+mn-cs"/>
              </a:rPr>
              <a:t>ことも可能です。</a:t>
            </a:r>
            <a:endParaRPr kumimoji="1" lang="en-US" altLang="ja-JP" sz="800" kern="1200" dirty="0">
              <a:solidFill>
                <a:srgbClr val="8B7E6A"/>
              </a:solidFill>
              <a:latin typeface="Verdana" pitchFamily="34" charset="0"/>
              <a:ea typeface="ＭＳ Ｐゴシック"/>
              <a:cs typeface="+mn-cs"/>
            </a:endParaRPr>
          </a:p>
        </p:txBody>
      </p:sp>
      <p:sp>
        <p:nvSpPr>
          <p:cNvPr id="101" name="角丸四角形 100"/>
          <p:cNvSpPr/>
          <p:nvPr/>
        </p:nvSpPr>
        <p:spPr>
          <a:xfrm>
            <a:off x="71406" y="5652230"/>
            <a:ext cx="2052000" cy="1067942"/>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lang="ja-JP" altLang="en-US" sz="900" u="dbl" dirty="0" smtClean="0">
                <a:solidFill>
                  <a:srgbClr val="FF3300"/>
                </a:solidFill>
                <a:uFill>
                  <a:solidFill>
                    <a:srgbClr val="FFCC00"/>
                  </a:solidFill>
                </a:uFill>
                <a:latin typeface="Verdana" pitchFamily="34" charset="0"/>
                <a:ea typeface="ＭＳ Ｐゴシック"/>
              </a:rPr>
              <a:t>以前の</a:t>
            </a:r>
            <a:r>
              <a:rPr kumimoji="1" lang="ja-JP" altLang="en-US" sz="900" u="dbl" kern="1200" dirty="0" smtClean="0">
                <a:solidFill>
                  <a:srgbClr val="FF3300"/>
                </a:solidFill>
                <a:uFill>
                  <a:solidFill>
                    <a:srgbClr val="FFCC00"/>
                  </a:solidFill>
                </a:uFill>
                <a:latin typeface="Verdana" pitchFamily="34" charset="0"/>
                <a:ea typeface="ＭＳ Ｐゴシック"/>
                <a:cs typeface="+mn-cs"/>
              </a:rPr>
              <a:t>バージョンのファイル形式</a:t>
            </a:r>
            <a:r>
              <a:rPr kumimoji="1" lang="ja-JP" altLang="en-US" sz="900" u="dbl" kern="1200" dirty="0">
                <a:solidFill>
                  <a:srgbClr val="FF3300"/>
                </a:solidFill>
                <a:uFill>
                  <a:solidFill>
                    <a:srgbClr val="FFCC00"/>
                  </a:solidFill>
                </a:uFill>
                <a:latin typeface="Verdana" pitchFamily="34" charset="0"/>
                <a:ea typeface="ＭＳ Ｐゴシック"/>
                <a:cs typeface="+mn-cs"/>
              </a:rPr>
              <a:t>で保存するには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保存する際</a:t>
            </a:r>
            <a:r>
              <a:rPr kumimoji="1" lang="ja-JP" altLang="en-US" sz="800" kern="1200" dirty="0" smtClean="0">
                <a:solidFill>
                  <a:srgbClr val="8B7E6A"/>
                </a:solidFill>
                <a:latin typeface="Verdana" pitchFamily="34" charset="0"/>
                <a:ea typeface="ＭＳ Ｐゴシック"/>
                <a:cs typeface="+mn-cs"/>
              </a:rPr>
              <a:t>に各アプリケーションの </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en-US" altLang="ja-JP" sz="800" kern="1200" dirty="0" smtClean="0">
                <a:solidFill>
                  <a:srgbClr val="8B7E6A"/>
                </a:solidFill>
                <a:latin typeface="Verdana" pitchFamily="34" charset="0"/>
                <a:ea typeface="ＭＳ Ｐゴシック"/>
                <a:cs typeface="+mn-cs"/>
              </a:rPr>
              <a:t>[</a:t>
            </a:r>
            <a:r>
              <a:rPr kumimoji="1" lang="en-US" altLang="ja-JP" sz="800" b="1" u="heavy" kern="1200" dirty="0" smtClean="0">
                <a:solidFill>
                  <a:srgbClr val="8B7E6A"/>
                </a:solidFill>
                <a:uFill>
                  <a:solidFill>
                    <a:srgbClr val="FFCC00"/>
                  </a:solidFill>
                </a:uFill>
                <a:latin typeface="Verdana" pitchFamily="34" charset="0"/>
                <a:ea typeface="ＭＳ Ｐゴシック"/>
                <a:cs typeface="+mn-cs"/>
              </a:rPr>
              <a:t>97-2003</a:t>
            </a:r>
            <a:r>
              <a:rPr lang="en-US" altLang="ja-JP" sz="800" dirty="0" smtClean="0">
                <a:solidFill>
                  <a:srgbClr val="8B7E6A"/>
                </a:solidFill>
                <a:latin typeface="Verdana" pitchFamily="34" charset="0"/>
                <a:ea typeface="ＭＳ Ｐゴシック"/>
              </a:rPr>
              <a:t>]</a:t>
            </a:r>
            <a:r>
              <a:rPr kumimoji="1" lang="ja-JP" altLang="en-US" sz="800" kern="1200" dirty="0" smtClean="0">
                <a:solidFill>
                  <a:srgbClr val="8B7E6A"/>
                </a:solidFill>
                <a:latin typeface="Verdana" pitchFamily="34" charset="0"/>
                <a:ea typeface="ＭＳ Ｐゴシック"/>
                <a:cs typeface="+mn-cs"/>
              </a:rPr>
              <a:t>形式を選択</a:t>
            </a:r>
            <a:r>
              <a:rPr kumimoji="1" lang="ja-JP" altLang="en-US" sz="800" kern="1200" dirty="0">
                <a:solidFill>
                  <a:srgbClr val="8B7E6A"/>
                </a:solidFill>
                <a:latin typeface="Verdana" pitchFamily="34" charset="0"/>
                <a:ea typeface="ＭＳ Ｐゴシック"/>
                <a:cs typeface="+mn-cs"/>
              </a:rPr>
              <a:t>します。</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相手</a:t>
            </a:r>
            <a:r>
              <a:rPr kumimoji="1" lang="ja-JP" altLang="en-US" sz="800" kern="1200" dirty="0" smtClean="0">
                <a:solidFill>
                  <a:srgbClr val="8B7E6A"/>
                </a:solidFill>
                <a:latin typeface="Verdana" pitchFamily="34" charset="0"/>
                <a:ea typeface="ＭＳ Ｐゴシック"/>
                <a:cs typeface="+mn-cs"/>
              </a:rPr>
              <a:t>が以前のバージョンの</a:t>
            </a:r>
            <a:r>
              <a:rPr kumimoji="1" lang="en-US" altLang="ja-JP" sz="800" kern="1200" dirty="0" smtClean="0">
                <a:solidFill>
                  <a:srgbClr val="8B7E6A"/>
                </a:solidFill>
                <a:latin typeface="Verdana" pitchFamily="34" charset="0"/>
                <a:ea typeface="ＭＳ Ｐゴシック"/>
                <a:cs typeface="+mn-cs"/>
              </a:rPr>
              <a:t>Office</a:t>
            </a:r>
            <a:r>
              <a:rPr kumimoji="1" lang="ja-JP" altLang="en-US" sz="800" kern="1200" dirty="0" smtClean="0">
                <a:solidFill>
                  <a:srgbClr val="8B7E6A"/>
                </a:solidFill>
                <a:latin typeface="Verdana" pitchFamily="34" charset="0"/>
                <a:ea typeface="ＭＳ Ｐゴシック"/>
                <a:cs typeface="+mn-cs"/>
              </a:rPr>
              <a:t>を</a:t>
            </a:r>
            <a:r>
              <a:rPr kumimoji="1" lang="ja-JP" altLang="en-US" sz="800" kern="1200" dirty="0">
                <a:solidFill>
                  <a:srgbClr val="8B7E6A"/>
                </a:solidFill>
                <a:latin typeface="Verdana" pitchFamily="34" charset="0"/>
                <a:ea typeface="ＭＳ Ｐゴシック"/>
                <a:cs typeface="+mn-cs"/>
              </a:rPr>
              <a:t>使用している場合でも安心して資料</a:t>
            </a:r>
            <a:r>
              <a:rPr kumimoji="1" lang="ja-JP" altLang="en-US" sz="800" kern="1200" dirty="0" smtClean="0">
                <a:solidFill>
                  <a:srgbClr val="8B7E6A"/>
                </a:solidFill>
                <a:latin typeface="Verdana" pitchFamily="34" charset="0"/>
                <a:ea typeface="ＭＳ Ｐゴシック"/>
                <a:cs typeface="+mn-cs"/>
              </a:rPr>
              <a:t>を共有する</a:t>
            </a:r>
            <a:r>
              <a:rPr kumimoji="1" lang="ja-JP" altLang="en-US" sz="800" kern="1200" dirty="0">
                <a:solidFill>
                  <a:srgbClr val="8B7E6A"/>
                </a:solidFill>
                <a:latin typeface="Verdana" pitchFamily="34" charset="0"/>
                <a:ea typeface="ＭＳ Ｐゴシック"/>
                <a:cs typeface="+mn-cs"/>
              </a:rPr>
              <a:t>ことができます。</a:t>
            </a:r>
            <a:endParaRPr kumimoji="1" lang="en-US" altLang="ja-JP" sz="800" kern="1200" dirty="0">
              <a:solidFill>
                <a:srgbClr val="8B7E6A"/>
              </a:solidFill>
              <a:latin typeface="Verdana" pitchFamily="34" charset="0"/>
              <a:ea typeface="ＭＳ Ｐゴシック"/>
              <a:cs typeface="+mn-cs"/>
            </a:endParaRPr>
          </a:p>
        </p:txBody>
      </p:sp>
      <p:sp>
        <p:nvSpPr>
          <p:cNvPr id="102" name="角丸四角形 101"/>
          <p:cNvSpPr/>
          <p:nvPr/>
        </p:nvSpPr>
        <p:spPr>
          <a:xfrm>
            <a:off x="71406" y="5023684"/>
            <a:ext cx="2052000" cy="516945"/>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印刷</a:t>
            </a:r>
            <a:r>
              <a:rPr kumimoji="1" lang="ja-JP" altLang="en-US" sz="900" u="dbl" kern="1200" dirty="0" smtClean="0">
                <a:solidFill>
                  <a:srgbClr val="FF3300"/>
                </a:solidFill>
                <a:uFill>
                  <a:solidFill>
                    <a:srgbClr val="FFCC00"/>
                  </a:solidFill>
                </a:uFill>
                <a:latin typeface="Verdana" pitchFamily="34" charset="0"/>
                <a:ea typeface="ＭＳ Ｐゴシック"/>
                <a:cs typeface="+mn-cs"/>
              </a:rPr>
              <a:t>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en-US" altLang="ja-JP" sz="800" b="1" u="heavy" kern="1200" dirty="0" smtClean="0">
                <a:solidFill>
                  <a:srgbClr val="8B7E6A"/>
                </a:solidFill>
                <a:uFill>
                  <a:solidFill>
                    <a:srgbClr val="FFCC00"/>
                  </a:solidFill>
                </a:uFill>
                <a:latin typeface="Verdana" pitchFamily="34" charset="0"/>
                <a:ea typeface="ＭＳ Ｐゴシック"/>
                <a:cs typeface="+mn-cs"/>
              </a:rPr>
              <a:t>Office</a:t>
            </a: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 ボタン</a:t>
            </a:r>
            <a:r>
              <a:rPr kumimoji="1" lang="ja-JP" altLang="en-US" sz="800" kern="1200" dirty="0" smtClean="0">
                <a:solidFill>
                  <a:srgbClr val="8B7E6A"/>
                </a:solidFill>
                <a:latin typeface="Verdana" pitchFamily="34" charset="0"/>
                <a:ea typeface="ＭＳ Ｐゴシック"/>
                <a:cs typeface="+mn-cs"/>
              </a:rPr>
              <a:t>の</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印刷</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より</a:t>
            </a:r>
            <a:r>
              <a:rPr kumimoji="1" lang="ja-JP" altLang="en-US" sz="800" kern="1200" dirty="0">
                <a:solidFill>
                  <a:srgbClr val="8B7E6A"/>
                </a:solidFill>
                <a:latin typeface="Verdana" pitchFamily="34" charset="0"/>
                <a:ea typeface="ＭＳ Ｐゴシック"/>
                <a:cs typeface="+mn-cs"/>
              </a:rPr>
              <a:t>印刷します。</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印刷プレビューを表示することもできます。</a:t>
            </a:r>
            <a:endParaRPr kumimoji="1" lang="en-US" altLang="ja-JP" sz="800" kern="1200" dirty="0">
              <a:solidFill>
                <a:srgbClr val="8B7E6A"/>
              </a:solidFill>
              <a:latin typeface="Verdana" pitchFamily="34" charset="0"/>
              <a:ea typeface="ＭＳ Ｐゴシック"/>
              <a:cs typeface="+mn-cs"/>
            </a:endParaRPr>
          </a:p>
        </p:txBody>
      </p:sp>
      <p:sp>
        <p:nvSpPr>
          <p:cNvPr id="107" name="角丸四角形 106"/>
          <p:cNvSpPr/>
          <p:nvPr/>
        </p:nvSpPr>
        <p:spPr>
          <a:xfrm>
            <a:off x="2279802" y="1128583"/>
            <a:ext cx="2448000" cy="778501"/>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文字のデザインを変更するには</a:t>
            </a:r>
          </a:p>
          <a:p>
            <a:pPr algn="l" rtl="0"/>
            <a:r>
              <a:rPr kumimoji="1" lang="ja-JP" altLang="en-US" sz="800" kern="1200" dirty="0">
                <a:solidFill>
                  <a:srgbClr val="8B7E6A"/>
                </a:solidFill>
                <a:latin typeface="Verdana" pitchFamily="34" charset="0"/>
                <a:ea typeface="ＭＳ Ｐゴシック"/>
                <a:cs typeface="+mn-cs"/>
              </a:rPr>
              <a:t>変更したい文字列を選択します。すると</a:t>
            </a:r>
            <a:r>
              <a:rPr kumimoji="1" lang="ja-JP" altLang="en-US" sz="800" kern="1200" dirty="0" smtClean="0">
                <a:solidFill>
                  <a:srgbClr val="8B7E6A"/>
                </a:solidFill>
                <a:latin typeface="Verdana" pitchFamily="34" charset="0"/>
                <a:ea typeface="ＭＳ Ｐゴシック"/>
                <a:cs typeface="+mn-cs"/>
              </a:rPr>
              <a:t>、カーソルの近くに</a:t>
            </a:r>
            <a:r>
              <a:rPr kumimoji="1" lang="ja-JP" altLang="en-US" sz="800" b="1" u="heavy" kern="1200" dirty="0">
                <a:solidFill>
                  <a:srgbClr val="8B7E6A"/>
                </a:solidFill>
                <a:uFill>
                  <a:solidFill>
                    <a:srgbClr val="FFCC00"/>
                  </a:solidFill>
                </a:uFill>
                <a:latin typeface="Verdana" pitchFamily="34" charset="0"/>
                <a:ea typeface="ＭＳ Ｐゴシック"/>
                <a:cs typeface="+mn-cs"/>
              </a:rPr>
              <a:t>ミニツールバー</a:t>
            </a:r>
            <a:r>
              <a:rPr kumimoji="1" lang="ja-JP" altLang="en-US" sz="800" kern="1200" dirty="0">
                <a:solidFill>
                  <a:srgbClr val="8B7E6A"/>
                </a:solidFill>
                <a:latin typeface="Verdana" pitchFamily="34" charset="0"/>
                <a:ea typeface="ＭＳ Ｐゴシック"/>
                <a:cs typeface="+mn-cs"/>
              </a:rPr>
              <a:t>が表示されます</a:t>
            </a:r>
            <a:r>
              <a:rPr kumimoji="1" lang="ja-JP" altLang="en-US" sz="800" kern="1200" dirty="0" smtClean="0">
                <a:solidFill>
                  <a:srgbClr val="8B7E6A"/>
                </a:solidFill>
                <a:latin typeface="Verdana" pitchFamily="34" charset="0"/>
                <a:ea typeface="ＭＳ Ｐゴシック"/>
                <a:cs typeface="+mn-cs"/>
              </a:rPr>
              <a:t>。</a:t>
            </a:r>
            <a:endParaRPr kumimoji="1" lang="en-US" altLang="ja-JP" sz="800" kern="1200" dirty="0" smtClean="0">
              <a:solidFill>
                <a:srgbClr val="8B7E6A"/>
              </a:solid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簡単</a:t>
            </a:r>
            <a:r>
              <a:rPr kumimoji="1" lang="ja-JP" altLang="en-US" sz="800" kern="1200" dirty="0">
                <a:solidFill>
                  <a:srgbClr val="8B7E6A"/>
                </a:solidFill>
                <a:latin typeface="Verdana" pitchFamily="34" charset="0"/>
                <a:ea typeface="ＭＳ Ｐゴシック"/>
                <a:cs typeface="+mn-cs"/>
              </a:rPr>
              <a:t>に文字のデザインを変更することができます</a:t>
            </a:r>
            <a:r>
              <a:rPr kumimoji="1" lang="ja-JP" altLang="en-US" sz="800" kern="1200" dirty="0" smtClean="0">
                <a:solidFill>
                  <a:srgbClr val="8B7E6A"/>
                </a:solidFill>
                <a:latin typeface="Verdana" pitchFamily="34" charset="0"/>
                <a:ea typeface="ＭＳ Ｐゴシック"/>
                <a:cs typeface="+mn-cs"/>
              </a:rPr>
              <a:t>。</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リボンの「ホーム」タブ上</a:t>
            </a:r>
            <a:r>
              <a:rPr kumimoji="1" lang="ja-JP" altLang="en-US" sz="800" kern="1200" dirty="0">
                <a:solidFill>
                  <a:srgbClr val="8B7E6A"/>
                </a:solidFill>
                <a:latin typeface="Verdana" pitchFamily="34" charset="0"/>
                <a:ea typeface="ＭＳ Ｐゴシック"/>
                <a:cs typeface="+mn-cs"/>
              </a:rPr>
              <a:t>での変更も可能です。</a:t>
            </a:r>
            <a:endParaRPr kumimoji="1" lang="ja-JP" altLang="en-US" sz="800" kern="1200" dirty="0">
              <a:solidFill>
                <a:prstClr val="white"/>
              </a:solidFill>
              <a:latin typeface="Calibri"/>
              <a:ea typeface="ＭＳ Ｐゴシック"/>
              <a:cs typeface="+mn-cs"/>
            </a:endParaRPr>
          </a:p>
        </p:txBody>
      </p:sp>
      <p:sp>
        <p:nvSpPr>
          <p:cNvPr id="112" name="角丸四角形 111"/>
          <p:cNvSpPr/>
          <p:nvPr/>
        </p:nvSpPr>
        <p:spPr>
          <a:xfrm>
            <a:off x="7056594" y="1128583"/>
            <a:ext cx="2016000" cy="914708"/>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ヘルプを参照するには</a:t>
            </a:r>
          </a:p>
          <a:p>
            <a:pPr algn="l" rtl="0"/>
            <a:r>
              <a:rPr kumimoji="1" lang="ja-JP" altLang="en-US" sz="800" kern="1200" dirty="0">
                <a:solidFill>
                  <a:srgbClr val="8B7E6A"/>
                </a:solidFill>
                <a:latin typeface="Verdana" pitchFamily="34" charset="0"/>
                <a:ea typeface="ＭＳ Ｐゴシック"/>
                <a:cs typeface="+mn-cs"/>
              </a:rPr>
              <a:t>右上の 　 のアイコンを</a:t>
            </a:r>
            <a:r>
              <a:rPr kumimoji="1" lang="ja-JP" altLang="en-US" sz="800" kern="1200" dirty="0" smtClean="0">
                <a:solidFill>
                  <a:srgbClr val="8B7E6A"/>
                </a:solidFill>
                <a:latin typeface="Verdana" pitchFamily="34" charset="0"/>
                <a:ea typeface="ＭＳ Ｐゴシック"/>
                <a:cs typeface="+mn-cs"/>
              </a:rPr>
              <a:t>クリックする</a:t>
            </a:r>
            <a:r>
              <a:rPr kumimoji="1" lang="ja-JP" altLang="en-US" sz="800" kern="1200" dirty="0">
                <a:solidFill>
                  <a:srgbClr val="8B7E6A"/>
                </a:solidFill>
                <a:latin typeface="Verdana" pitchFamily="34" charset="0"/>
                <a:ea typeface="ＭＳ Ｐゴシック"/>
                <a:cs typeface="+mn-cs"/>
              </a:rPr>
              <a:t>と</a:t>
            </a:r>
            <a:r>
              <a:rPr kumimoji="1" lang="ja-JP" altLang="en-US" sz="800" kern="1200" dirty="0" smtClean="0">
                <a:solidFill>
                  <a:srgbClr val="8B7E6A"/>
                </a:solidFill>
                <a:latin typeface="Verdana" pitchFamily="34" charset="0"/>
                <a:ea typeface="ＭＳ Ｐゴシック"/>
                <a:cs typeface="+mn-cs"/>
              </a:rPr>
              <a:t>、</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ヘルプ</a:t>
            </a:r>
            <a:r>
              <a:rPr kumimoji="1" lang="ja-JP" altLang="en-US" sz="800" kern="1200" dirty="0">
                <a:solidFill>
                  <a:srgbClr val="8B7E6A"/>
                </a:solidFill>
                <a:latin typeface="Verdana" pitchFamily="34" charset="0"/>
                <a:ea typeface="ＭＳ Ｐゴシック"/>
                <a:cs typeface="+mn-cs"/>
              </a:rPr>
              <a:t>と使い方メニューが表示されます</a:t>
            </a:r>
            <a:r>
              <a:rPr kumimoji="1" lang="ja-JP" altLang="en-US" sz="800" kern="1200" dirty="0" smtClean="0">
                <a:solidFill>
                  <a:srgbClr val="8B7E6A"/>
                </a:solidFill>
                <a:latin typeface="Verdana" pitchFamily="34" charset="0"/>
                <a:ea typeface="ＭＳ Ｐゴシック"/>
                <a:cs typeface="+mn-cs"/>
              </a:rPr>
              <a:t>。</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リボンに配置されている各ボタン上に</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マウスを置いたときには、そのボタンの</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簡単な説明が表示されます。</a:t>
            </a:r>
            <a:endParaRPr kumimoji="1" lang="en-US" altLang="ja-JP" sz="800" kern="1200" dirty="0">
              <a:solidFill>
                <a:srgbClr val="8B7E6A"/>
              </a:solidFill>
              <a:latin typeface="Verdana" pitchFamily="34" charset="0"/>
              <a:ea typeface="ＭＳ Ｐゴシック"/>
              <a:cs typeface="+mn-cs"/>
            </a:endParaRPr>
          </a:p>
        </p:txBody>
      </p:sp>
      <p:pic>
        <p:nvPicPr>
          <p:cNvPr id="114" name="Picture 1"/>
          <p:cNvPicPr>
            <a:picLocks noChangeArrowheads="1"/>
          </p:cNvPicPr>
          <p:nvPr/>
        </p:nvPicPr>
        <p:blipFill>
          <a:blip r:embed="rId8" cstate="print"/>
          <a:srcRect l="54609" t="70313" r="42813" b="26367"/>
          <a:stretch>
            <a:fillRect/>
          </a:stretch>
        </p:blipFill>
        <p:spPr bwMode="auto">
          <a:xfrm>
            <a:off x="7497125" y="1362137"/>
            <a:ext cx="87652" cy="108000"/>
          </a:xfrm>
          <a:prstGeom prst="rect">
            <a:avLst/>
          </a:prstGeom>
          <a:noFill/>
          <a:ln w="1">
            <a:noFill/>
            <a:miter lim="800000"/>
            <a:headEnd/>
            <a:tailEnd type="none" w="med" len="med"/>
          </a:ln>
          <a:effectLst/>
        </p:spPr>
      </p:pic>
      <p:sp>
        <p:nvSpPr>
          <p:cNvPr id="118" name="角丸四角形 117"/>
          <p:cNvSpPr/>
          <p:nvPr/>
        </p:nvSpPr>
        <p:spPr>
          <a:xfrm>
            <a:off x="4780022" y="4553685"/>
            <a:ext cx="2520000" cy="506086"/>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画面を拡大・縮小するには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ズーム スライダー</a:t>
            </a:r>
            <a:r>
              <a:rPr kumimoji="1" lang="ja-JP" altLang="en-US" sz="800" kern="1200" dirty="0">
                <a:solidFill>
                  <a:srgbClr val="8B7E6A"/>
                </a:solidFill>
                <a:latin typeface="Verdana" pitchFamily="34" charset="0"/>
                <a:ea typeface="ＭＳ Ｐゴシック"/>
                <a:cs typeface="+mn-cs"/>
              </a:rPr>
              <a:t>を</a:t>
            </a:r>
            <a:r>
              <a:rPr kumimoji="1" lang="ja-JP" altLang="en-US" sz="800" kern="1200" dirty="0" smtClean="0">
                <a:solidFill>
                  <a:srgbClr val="8B7E6A"/>
                </a:solidFill>
                <a:latin typeface="Verdana" pitchFamily="34" charset="0"/>
                <a:ea typeface="ＭＳ Ｐゴシック"/>
                <a:cs typeface="+mn-cs"/>
              </a:rPr>
              <a:t>動かすか、 </a:t>
            </a:r>
            <a:r>
              <a:rPr kumimoji="1" lang="en-US" altLang="ja-JP" sz="800" kern="1200" dirty="0" smtClean="0">
                <a:solidFill>
                  <a:srgbClr val="8B7E6A"/>
                </a:solidFill>
                <a:latin typeface="Verdana" pitchFamily="34" charset="0"/>
                <a:ea typeface="ＭＳ Ｐゴシック"/>
                <a:cs typeface="+mn-cs"/>
              </a:rPr>
              <a:t>[+</a:t>
            </a:r>
            <a:r>
              <a:rPr lang="en-US" altLang="ja-JP" sz="800" dirty="0" smtClean="0">
                <a:solidFill>
                  <a:srgbClr val="8B7E6A"/>
                </a:solidFill>
                <a:latin typeface="Verdana" pitchFamily="34" charset="0"/>
                <a:ea typeface="ＭＳ Ｐゴシック"/>
              </a:rPr>
              <a:t>]</a:t>
            </a:r>
            <a:r>
              <a:rPr kumimoji="1" lang="ja-JP" altLang="en-US" sz="800" kern="1200" dirty="0" err="1" smtClean="0">
                <a:solidFill>
                  <a:srgbClr val="8B7E6A"/>
                </a:solidFill>
                <a:latin typeface="Verdana" pitchFamily="34" charset="0"/>
                <a:ea typeface="ＭＳ Ｐゴシック"/>
                <a:cs typeface="+mn-cs"/>
              </a:rPr>
              <a:t>、</a:t>
            </a:r>
            <a:r>
              <a:rPr lang="en-US" altLang="ja-JP" sz="800" dirty="0" smtClean="0">
                <a:solidFill>
                  <a:srgbClr val="8B7E6A"/>
                </a:solidFill>
                <a:latin typeface="Verdana" pitchFamily="34" charset="0"/>
                <a:ea typeface="ＭＳ Ｐゴシック"/>
              </a:rPr>
              <a:t>[</a:t>
            </a:r>
            <a:r>
              <a:rPr kumimoji="1" lang="ja-JP" altLang="en-US" sz="800" kern="1200" dirty="0" smtClean="0">
                <a:solidFill>
                  <a:srgbClr val="8B7E6A"/>
                </a:solidFill>
                <a:latin typeface="Verdana" pitchFamily="34" charset="0"/>
                <a:ea typeface="ＭＳ Ｐゴシック"/>
                <a:cs typeface="+mn-cs"/>
              </a:rPr>
              <a:t>－</a:t>
            </a:r>
            <a:r>
              <a:rPr kumimoji="1" lang="en-US" altLang="ja-JP" sz="800" kern="1200" dirty="0" smtClean="0">
                <a:solidFill>
                  <a:srgbClr val="8B7E6A"/>
                </a:solidFill>
                <a:latin typeface="Verdana" pitchFamily="34" charset="0"/>
                <a:ea typeface="ＭＳ Ｐゴシック"/>
                <a:cs typeface="+mn-cs"/>
              </a:rPr>
              <a:t>]</a:t>
            </a:r>
            <a:r>
              <a:rPr kumimoji="1" lang="ja-JP" altLang="en-US" sz="800" kern="1200" dirty="0" smtClean="0">
                <a:solidFill>
                  <a:srgbClr val="8B7E6A"/>
                </a:solidFill>
                <a:latin typeface="Verdana" pitchFamily="34" charset="0"/>
                <a:ea typeface="ＭＳ Ｐゴシック"/>
                <a:cs typeface="+mn-cs"/>
              </a:rPr>
              <a:t>を</a:t>
            </a:r>
            <a:r>
              <a:rPr kumimoji="1" lang="ja-JP" altLang="en-US" sz="800" kern="1200" dirty="0">
                <a:solidFill>
                  <a:srgbClr val="8B7E6A"/>
                </a:solidFill>
                <a:latin typeface="Verdana" pitchFamily="34" charset="0"/>
                <a:ea typeface="ＭＳ Ｐゴシック"/>
                <a:cs typeface="+mn-cs"/>
              </a:rPr>
              <a:t>クリックします</a:t>
            </a:r>
            <a:r>
              <a:rPr kumimoji="1" lang="ja-JP" altLang="en-US" sz="800" kern="1200" dirty="0" smtClean="0">
                <a:solidFill>
                  <a:srgbClr val="8B7E6A"/>
                </a:solidFill>
                <a:latin typeface="Verdana" pitchFamily="34" charset="0"/>
                <a:ea typeface="ＭＳ Ｐゴシック"/>
                <a:cs typeface="+mn-cs"/>
              </a:rPr>
              <a:t>。表示倍率を数値で指定することもできます。</a:t>
            </a:r>
            <a:endParaRPr kumimoji="1" lang="en-US" altLang="ja-JP" sz="800" kern="1200" dirty="0">
              <a:solidFill>
                <a:srgbClr val="8B7E6A"/>
              </a:solidFill>
              <a:latin typeface="Verdana" pitchFamily="34" charset="0"/>
              <a:ea typeface="ＭＳ Ｐゴシック"/>
              <a:cs typeface="+mn-cs"/>
            </a:endParaRPr>
          </a:p>
        </p:txBody>
      </p:sp>
      <p:sp>
        <p:nvSpPr>
          <p:cNvPr id="125" name="角丸四角形 124"/>
          <p:cNvSpPr/>
          <p:nvPr/>
        </p:nvSpPr>
        <p:spPr>
          <a:xfrm>
            <a:off x="7344594" y="3446999"/>
            <a:ext cx="1728000" cy="1612772"/>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smtClean="0">
                <a:solidFill>
                  <a:srgbClr val="FF3300"/>
                </a:solidFill>
                <a:uFill>
                  <a:solidFill>
                    <a:srgbClr val="FFCC00"/>
                  </a:solidFill>
                </a:uFill>
                <a:latin typeface="Verdana" pitchFamily="34" charset="0"/>
                <a:ea typeface="ＭＳ Ｐゴシック"/>
                <a:cs typeface="+mn-cs"/>
              </a:rPr>
              <a:t>オブジェクトのスタイルを変更するには</a:t>
            </a:r>
            <a:endParaRPr kumimoji="1" lang="en-US" altLang="ja-JP" sz="900" u="dbl" kern="1200" dirty="0">
              <a:solidFill>
                <a:srgbClr val="FF3300"/>
              </a:solidFill>
              <a:uFill>
                <a:solidFill>
                  <a:srgbClr val="FFCC00"/>
                </a:solidFill>
              </a:uFill>
              <a:latin typeface="Verdana" pitchFamily="34" charset="0"/>
              <a:ea typeface="ＭＳ Ｐゴシック"/>
              <a:cs typeface="+mn-cs"/>
            </a:endParaRPr>
          </a:p>
          <a:p>
            <a:pPr algn="l" rtl="0"/>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リアル タイム プレビュー</a:t>
            </a:r>
            <a:r>
              <a:rPr kumimoji="1" lang="ja-JP" altLang="en-US" sz="800" kern="1200" dirty="0">
                <a:solidFill>
                  <a:srgbClr val="8B7E6A"/>
                </a:solidFill>
                <a:latin typeface="Verdana" pitchFamily="34" charset="0"/>
                <a:ea typeface="ＭＳ Ｐゴシック"/>
                <a:cs typeface="+mn-cs"/>
              </a:rPr>
              <a:t>を活用してください</a:t>
            </a:r>
            <a:r>
              <a:rPr kumimoji="1" lang="ja-JP" altLang="en-US" sz="800" kern="1200" dirty="0" smtClean="0">
                <a:solidFill>
                  <a:srgbClr val="8B7E6A"/>
                </a:solidFill>
                <a:latin typeface="Verdana" pitchFamily="34" charset="0"/>
                <a:ea typeface="ＭＳ Ｐゴシック"/>
                <a:cs typeface="+mn-cs"/>
              </a:rPr>
              <a:t>。</a:t>
            </a: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ギャラリー</a:t>
            </a:r>
            <a:r>
              <a:rPr kumimoji="1" lang="ja-JP" altLang="en-US" sz="800" kern="1200" dirty="0" smtClean="0">
                <a:solidFill>
                  <a:srgbClr val="8B7E6A"/>
                </a:solidFill>
                <a:latin typeface="Verdana" pitchFamily="34" charset="0"/>
                <a:ea typeface="ＭＳ Ｐゴシック"/>
                <a:cs typeface="+mn-cs"/>
              </a:rPr>
              <a:t>に表示されているスタイルにマウスポインタ</a:t>
            </a:r>
            <a:r>
              <a:rPr kumimoji="1" lang="ja-JP" altLang="en-US" sz="800" kern="1200" dirty="0">
                <a:solidFill>
                  <a:srgbClr val="8B7E6A"/>
                </a:solidFill>
                <a:latin typeface="Verdana" pitchFamily="34" charset="0"/>
                <a:ea typeface="ＭＳ Ｐゴシック"/>
                <a:cs typeface="+mn-cs"/>
              </a:rPr>
              <a:t>を合わせます。すると、実際に適用した際のデザインが表示されます。</a:t>
            </a:r>
            <a:endParaRPr kumimoji="1" lang="en-US" altLang="ja-JP" sz="800" kern="1200" dirty="0">
              <a:solidFill>
                <a:srgbClr val="8B7E6A"/>
              </a:solidFill>
              <a:latin typeface="Verdana" pitchFamily="34" charset="0"/>
              <a:ea typeface="ＭＳ Ｐゴシック"/>
              <a:cs typeface="+mn-cs"/>
            </a:endParaRPr>
          </a:p>
          <a:p>
            <a:pPr algn="l" rtl="0"/>
            <a:r>
              <a:rPr kumimoji="1" lang="ja-JP" altLang="en-US" sz="800" kern="1200" dirty="0">
                <a:solidFill>
                  <a:srgbClr val="8B7E6A"/>
                </a:solidFill>
                <a:latin typeface="Verdana" pitchFamily="34" charset="0"/>
                <a:ea typeface="ＭＳ Ｐゴシック"/>
                <a:cs typeface="+mn-cs"/>
              </a:rPr>
              <a:t>したがって、一回クリックするだけで最適な表スタイルを選択することができます。</a:t>
            </a:r>
            <a:endParaRPr kumimoji="1" lang="en-US" altLang="ja-JP" sz="800" kern="1200" dirty="0">
              <a:solidFill>
                <a:srgbClr val="8B7E6A"/>
              </a:solidFill>
              <a:latin typeface="Verdana" pitchFamily="34" charset="0"/>
              <a:ea typeface="ＭＳ Ｐゴシック"/>
              <a:cs typeface="+mn-cs"/>
            </a:endParaRPr>
          </a:p>
        </p:txBody>
      </p:sp>
      <p:sp>
        <p:nvSpPr>
          <p:cNvPr id="74" name="正方形/長方形 73"/>
          <p:cNvSpPr/>
          <p:nvPr/>
        </p:nvSpPr>
        <p:spPr>
          <a:xfrm>
            <a:off x="923604" y="2244311"/>
            <a:ext cx="648000" cy="180000"/>
          </a:xfrm>
          <a:prstGeom prst="rect">
            <a:avLst/>
          </a:prstGeom>
          <a:noFill/>
          <a:ln w="15875">
            <a:solidFill>
              <a:srgbClr val="3A7C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sp>
        <p:nvSpPr>
          <p:cNvPr id="136" name="正方形/長方形 135"/>
          <p:cNvSpPr/>
          <p:nvPr/>
        </p:nvSpPr>
        <p:spPr>
          <a:xfrm>
            <a:off x="642910" y="2245997"/>
            <a:ext cx="270000" cy="288000"/>
          </a:xfrm>
          <a:prstGeom prst="rect">
            <a:avLst/>
          </a:prstGeom>
          <a:noFill/>
          <a:ln w="15875">
            <a:solidFill>
              <a:srgbClr val="3A7C3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sp>
        <p:nvSpPr>
          <p:cNvPr id="61" name="角丸四角形 60"/>
          <p:cNvSpPr/>
          <p:nvPr/>
        </p:nvSpPr>
        <p:spPr>
          <a:xfrm>
            <a:off x="7344594" y="2287791"/>
            <a:ext cx="1728000" cy="914708"/>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コマンドを切り替えるには</a:t>
            </a:r>
          </a:p>
          <a:p>
            <a:pPr algn="l" rtl="0"/>
            <a:r>
              <a:rPr kumimoji="1" lang="ja-JP" altLang="en-US" sz="800" kern="1200" dirty="0" smtClean="0">
                <a:solidFill>
                  <a:srgbClr val="8B7E6A"/>
                </a:solidFill>
                <a:latin typeface="Verdana" pitchFamily="34" charset="0"/>
                <a:ea typeface="ＭＳ Ｐゴシック"/>
                <a:cs typeface="+mn-cs"/>
              </a:rPr>
              <a:t>リボン上部の</a:t>
            </a:r>
            <a:r>
              <a:rPr kumimoji="1" lang="ja-JP" altLang="en-US" sz="800" b="1" u="heavy" kern="1200" dirty="0">
                <a:solidFill>
                  <a:srgbClr val="8B7E6A"/>
                </a:solidFill>
                <a:uFill>
                  <a:solidFill>
                    <a:srgbClr val="FFCC00"/>
                  </a:solidFill>
                </a:uFill>
                <a:latin typeface="Verdana" pitchFamily="34" charset="0"/>
                <a:ea typeface="ＭＳ Ｐゴシック"/>
                <a:cs typeface="+mn-cs"/>
              </a:rPr>
              <a:t>タブ</a:t>
            </a:r>
            <a:r>
              <a:rPr kumimoji="1" lang="ja-JP" altLang="en-US" sz="800" kern="1200" dirty="0">
                <a:solidFill>
                  <a:srgbClr val="8B7E6A"/>
                </a:solidFill>
                <a:latin typeface="Verdana" pitchFamily="34" charset="0"/>
                <a:ea typeface="ＭＳ Ｐゴシック"/>
                <a:cs typeface="+mn-cs"/>
              </a:rPr>
              <a:t>を</a:t>
            </a:r>
            <a:r>
              <a:rPr kumimoji="1" lang="ja-JP" altLang="en-US" sz="800" kern="1200" dirty="0" smtClean="0">
                <a:solidFill>
                  <a:srgbClr val="8B7E6A"/>
                </a:solidFill>
                <a:latin typeface="Verdana" pitchFamily="34" charset="0"/>
                <a:ea typeface="ＭＳ Ｐゴシック"/>
                <a:cs typeface="+mn-cs"/>
              </a:rPr>
              <a:t>クリック</a:t>
            </a:r>
            <a:r>
              <a:rPr lang="ja-JP" altLang="en-US" sz="800" dirty="0" smtClean="0">
                <a:solidFill>
                  <a:srgbClr val="8B7E6A"/>
                </a:solidFill>
                <a:latin typeface="Verdana" pitchFamily="34" charset="0"/>
                <a:ea typeface="ＭＳ Ｐゴシック"/>
              </a:rPr>
              <a:t>すると、</a:t>
            </a:r>
            <a:r>
              <a:rPr lang="en-US" altLang="ja-JP" sz="800" dirty="0" smtClean="0">
                <a:solidFill>
                  <a:srgbClr val="8B7E6A"/>
                </a:solidFill>
                <a:latin typeface="Verdana" pitchFamily="34" charset="0"/>
                <a:ea typeface="ＭＳ Ｐゴシック"/>
              </a:rPr>
              <a:t/>
            </a:r>
            <a:br>
              <a:rPr lang="en-US" altLang="ja-JP" sz="800" dirty="0" smtClean="0">
                <a:solidFill>
                  <a:srgbClr val="8B7E6A"/>
                </a:solidFill>
                <a:latin typeface="Verdana" pitchFamily="34" charset="0"/>
                <a:ea typeface="ＭＳ Ｐゴシック"/>
              </a:rPr>
            </a:br>
            <a:r>
              <a:rPr lang="ja-JP" altLang="en-US" sz="800" dirty="0" smtClean="0">
                <a:solidFill>
                  <a:srgbClr val="8B7E6A"/>
                </a:solidFill>
                <a:latin typeface="Verdana" pitchFamily="34" charset="0"/>
                <a:ea typeface="ＭＳ Ｐゴシック"/>
              </a:rPr>
              <a:t>リボン上のボタンの表示が切り替わります。</a:t>
            </a:r>
            <a:endParaRPr kumimoji="1" lang="en-US" altLang="ja-JP" sz="800" kern="1200" dirty="0" smtClean="0">
              <a:solidFill>
                <a:srgbClr val="8B7E6A"/>
              </a:solidFill>
              <a:latin typeface="Verdana" pitchFamily="34" charset="0"/>
              <a:ea typeface="ＭＳ Ｐゴシック"/>
              <a:cs typeface="+mn-cs"/>
            </a:endParaRPr>
          </a:p>
          <a:p>
            <a:pPr algn="l" rtl="0"/>
            <a:r>
              <a:rPr kumimoji="1" lang="ja-JP" altLang="en-US" sz="800" kern="1200" dirty="0" smtClean="0">
                <a:solidFill>
                  <a:srgbClr val="8B7E6A"/>
                </a:solidFill>
                <a:latin typeface="Verdana" pitchFamily="34" charset="0"/>
                <a:ea typeface="ＭＳ Ｐゴシック"/>
                <a:cs typeface="+mn-cs"/>
              </a:rPr>
              <a:t>タブ</a:t>
            </a:r>
            <a:r>
              <a:rPr kumimoji="1" lang="ja-JP" altLang="en-US" sz="800" kern="1200" dirty="0">
                <a:solidFill>
                  <a:srgbClr val="8B7E6A"/>
                </a:solidFill>
                <a:latin typeface="Verdana" pitchFamily="34" charset="0"/>
                <a:ea typeface="ＭＳ Ｐゴシック"/>
                <a:cs typeface="+mn-cs"/>
              </a:rPr>
              <a:t>は目的別に関連する機能がまとめられています</a:t>
            </a:r>
            <a:r>
              <a:rPr kumimoji="1" lang="ja-JP" altLang="en-US" sz="800" kern="1200" dirty="0" smtClean="0">
                <a:solidFill>
                  <a:srgbClr val="8B7E6A"/>
                </a:solidFill>
                <a:latin typeface="Verdana" pitchFamily="34" charset="0"/>
                <a:ea typeface="ＭＳ Ｐゴシック"/>
                <a:cs typeface="+mn-cs"/>
              </a:rPr>
              <a:t>。</a:t>
            </a:r>
            <a:endParaRPr kumimoji="1" lang="ja-JP" altLang="en-US" sz="800" kern="1200" dirty="0">
              <a:solidFill>
                <a:prstClr val="white"/>
              </a:solidFill>
              <a:latin typeface="Calibri"/>
              <a:ea typeface="ＭＳ Ｐゴシック"/>
              <a:cs typeface="+mn-cs"/>
            </a:endParaRPr>
          </a:p>
        </p:txBody>
      </p:sp>
      <p:grpSp>
        <p:nvGrpSpPr>
          <p:cNvPr id="3" name="グループ化 162"/>
          <p:cNvGrpSpPr/>
          <p:nvPr/>
        </p:nvGrpSpPr>
        <p:grpSpPr>
          <a:xfrm>
            <a:off x="5143504" y="5143512"/>
            <a:ext cx="3480028" cy="1512873"/>
            <a:chOff x="5500694" y="4916523"/>
            <a:chExt cx="3480028" cy="1512873"/>
          </a:xfrm>
          <a:effectLst>
            <a:outerShdw blurRad="254000" dist="38100" dir="2700000" algn="tl" rotWithShape="0">
              <a:schemeClr val="accent6">
                <a:lumMod val="60000"/>
                <a:lumOff val="40000"/>
                <a:alpha val="40000"/>
              </a:schemeClr>
            </a:outerShdw>
          </a:effectLst>
        </p:grpSpPr>
        <p:pic>
          <p:nvPicPr>
            <p:cNvPr id="188" name="Picture 3"/>
            <p:cNvPicPr>
              <a:picLocks noChangeAspect="1" noChangeArrowheads="1"/>
            </p:cNvPicPr>
            <p:nvPr/>
          </p:nvPicPr>
          <p:blipFill>
            <a:blip r:embed="rId9"/>
            <a:srcRect r="36562" b="65527"/>
            <a:stretch>
              <a:fillRect/>
            </a:stretch>
          </p:blipFill>
          <p:spPr bwMode="auto">
            <a:xfrm>
              <a:off x="5500694" y="4916523"/>
              <a:ext cx="3480028" cy="1512873"/>
            </a:xfrm>
            <a:prstGeom prst="rect">
              <a:avLst/>
            </a:prstGeom>
            <a:noFill/>
            <a:ln w="1">
              <a:solidFill>
                <a:schemeClr val="accent6">
                  <a:lumMod val="40000"/>
                  <a:lumOff val="60000"/>
                </a:schemeClr>
              </a:solidFill>
              <a:miter lim="800000"/>
              <a:headEnd/>
              <a:tailEnd type="none" w="med" len="med"/>
            </a:ln>
            <a:effectLst/>
          </p:spPr>
        </p:pic>
        <p:sp>
          <p:nvSpPr>
            <p:cNvPr id="195" name="正方形/長方形 194"/>
            <p:cNvSpPr/>
            <p:nvPr/>
          </p:nvSpPr>
          <p:spPr>
            <a:xfrm>
              <a:off x="6347272" y="5733283"/>
              <a:ext cx="2582446" cy="612000"/>
            </a:xfrm>
            <a:prstGeom prst="rect">
              <a:avLst/>
            </a:prstGeom>
            <a:noFill/>
            <a:ln w="12700">
              <a:solidFill>
                <a:srgbClr val="3A7C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prstClr val="white"/>
                </a:solidFill>
                <a:latin typeface="Calibri"/>
                <a:ea typeface="ＭＳ Ｐゴシック"/>
                <a:cs typeface="+mn-cs"/>
              </a:endParaRPr>
            </a:p>
          </p:txBody>
        </p:sp>
        <p:cxnSp>
          <p:nvCxnSpPr>
            <p:cNvPr id="196" name="直線コネクタ 195"/>
            <p:cNvCxnSpPr/>
            <p:nvPr/>
          </p:nvCxnSpPr>
          <p:spPr>
            <a:xfrm rot="10800000" flipV="1">
              <a:off x="6357940" y="5388768"/>
              <a:ext cx="1210586" cy="356418"/>
            </a:xfrm>
            <a:prstGeom prst="line">
              <a:avLst/>
            </a:prstGeom>
            <a:ln w="9525">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7929586" y="5388769"/>
              <a:ext cx="1000132" cy="357190"/>
            </a:xfrm>
            <a:prstGeom prst="line">
              <a:avLst/>
            </a:prstGeom>
            <a:ln w="9525">
              <a:solidFill>
                <a:srgbClr val="3A7C3C"/>
              </a:solidFill>
            </a:ln>
          </p:spPr>
          <p:style>
            <a:lnRef idx="1">
              <a:schemeClr val="accent1"/>
            </a:lnRef>
            <a:fillRef idx="0">
              <a:schemeClr val="accent1"/>
            </a:fillRef>
            <a:effectRef idx="0">
              <a:schemeClr val="accent1"/>
            </a:effectRef>
            <a:fontRef idx="minor">
              <a:schemeClr val="tx1"/>
            </a:fontRef>
          </p:style>
        </p:cxnSp>
        <p:pic>
          <p:nvPicPr>
            <p:cNvPr id="62" name="図 61" descr="cursor02.png"/>
            <p:cNvPicPr>
              <a:picLocks noChangeAspect="1"/>
            </p:cNvPicPr>
            <p:nvPr/>
          </p:nvPicPr>
          <p:blipFill>
            <a:blip r:embed="rId10"/>
            <a:stretch>
              <a:fillRect/>
            </a:stretch>
          </p:blipFill>
          <p:spPr>
            <a:xfrm>
              <a:off x="7837714" y="5345151"/>
              <a:ext cx="55721" cy="90011"/>
            </a:xfrm>
            <a:prstGeom prst="rect">
              <a:avLst/>
            </a:prstGeom>
          </p:spPr>
        </p:pic>
      </p:grpSp>
      <p:cxnSp>
        <p:nvCxnSpPr>
          <p:cNvPr id="66" name="直線コネクタ 65"/>
          <p:cNvCxnSpPr>
            <a:stCxn id="65" idx="6"/>
            <a:endCxn id="61" idx="1"/>
          </p:cNvCxnSpPr>
          <p:nvPr/>
        </p:nvCxnSpPr>
        <p:spPr>
          <a:xfrm>
            <a:off x="4580388" y="2326295"/>
            <a:ext cx="2764206" cy="367138"/>
          </a:xfrm>
          <a:prstGeom prst="line">
            <a:avLst/>
          </a:prstGeom>
          <a:ln w="12700">
            <a:solidFill>
              <a:srgbClr val="3A7C3C"/>
            </a:solidFill>
            <a:headEnd type="none"/>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93" idx="0"/>
            <a:endCxn id="74" idx="2"/>
          </p:cNvCxnSpPr>
          <p:nvPr/>
        </p:nvCxnSpPr>
        <p:spPr>
          <a:xfrm rot="5400000" flipH="1" flipV="1">
            <a:off x="1040764" y="2480953"/>
            <a:ext cx="263482" cy="150198"/>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a:stCxn id="204" idx="3"/>
            <a:endCxn id="118" idx="0"/>
          </p:cNvCxnSpPr>
          <p:nvPr/>
        </p:nvCxnSpPr>
        <p:spPr>
          <a:xfrm rot="5400000">
            <a:off x="6222514" y="4286446"/>
            <a:ext cx="84747" cy="449730"/>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a:stCxn id="62" idx="0"/>
            <a:endCxn id="125" idx="2"/>
          </p:cNvCxnSpPr>
          <p:nvPr/>
        </p:nvCxnSpPr>
        <p:spPr>
          <a:xfrm rot="5400000" flipH="1" flipV="1">
            <a:off x="7602305" y="4965852"/>
            <a:ext cx="512369" cy="700209"/>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204" name="円/楕円 203"/>
          <p:cNvSpPr/>
          <p:nvPr/>
        </p:nvSpPr>
        <p:spPr>
          <a:xfrm>
            <a:off x="6357950" y="4284570"/>
            <a:ext cx="900000" cy="216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sp>
        <p:nvSpPr>
          <p:cNvPr id="56" name="角丸四角形 55"/>
          <p:cNvSpPr/>
          <p:nvPr/>
        </p:nvSpPr>
        <p:spPr>
          <a:xfrm>
            <a:off x="4884198" y="1128583"/>
            <a:ext cx="2078664" cy="914708"/>
          </a:xfrm>
          <a:prstGeom prst="roundRect">
            <a:avLst/>
          </a:prstGeom>
          <a:solidFill>
            <a:schemeClr val="bg1"/>
          </a:solidFill>
          <a:ln w="158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l" rtl="0"/>
            <a:r>
              <a:rPr kumimoji="1" lang="ja-JP" altLang="en-US" sz="900" u="dbl" kern="1200" dirty="0">
                <a:solidFill>
                  <a:srgbClr val="FF3300"/>
                </a:solidFill>
                <a:uFill>
                  <a:solidFill>
                    <a:srgbClr val="FFCC00"/>
                  </a:solidFill>
                </a:uFill>
                <a:latin typeface="Verdana" pitchFamily="34" charset="0"/>
                <a:ea typeface="ＭＳ Ｐゴシック"/>
                <a:cs typeface="+mn-cs"/>
              </a:rPr>
              <a:t>○○ツールとは</a:t>
            </a:r>
          </a:p>
          <a:p>
            <a:pPr algn="l" rtl="0"/>
            <a:r>
              <a:rPr kumimoji="1" lang="ja-JP" altLang="en-US" sz="800" kern="1200" dirty="0">
                <a:solidFill>
                  <a:srgbClr val="8B7E6A"/>
                </a:solidFill>
                <a:latin typeface="Verdana" pitchFamily="34" charset="0"/>
                <a:ea typeface="ＭＳ Ｐゴシック"/>
                <a:cs typeface="+mn-cs"/>
              </a:rPr>
              <a:t>図形や表などを選択すると</a:t>
            </a:r>
            <a:r>
              <a:rPr kumimoji="1" lang="ja-JP" altLang="en-US" sz="800" kern="1200" dirty="0" smtClean="0">
                <a:solidFill>
                  <a:srgbClr val="8B7E6A"/>
                </a:solidFill>
                <a:latin typeface="Verdana" pitchFamily="34" charset="0"/>
                <a:ea typeface="ＭＳ Ｐゴシック"/>
                <a:cs typeface="+mn-cs"/>
              </a:rPr>
              <a:t>、通常リボンに表示されていないタブ</a:t>
            </a:r>
            <a:r>
              <a:rPr kumimoji="1" lang="ja-JP" altLang="en-US" sz="800" kern="1200" dirty="0">
                <a:solidFill>
                  <a:srgbClr val="8B7E6A"/>
                </a:solidFill>
                <a:latin typeface="Verdana" pitchFamily="34" charset="0"/>
                <a:ea typeface="ＭＳ Ｐゴシック"/>
                <a:cs typeface="+mn-cs"/>
              </a:rPr>
              <a:t>が表示されます</a:t>
            </a:r>
            <a:r>
              <a:rPr kumimoji="1" lang="ja-JP" altLang="en-US" sz="800" kern="1200" dirty="0" smtClean="0">
                <a:solidFill>
                  <a:srgbClr val="8B7E6A"/>
                </a:solidFill>
                <a:latin typeface="Verdana" pitchFamily="34" charset="0"/>
                <a:ea typeface="ＭＳ Ｐゴシック"/>
                <a:cs typeface="+mn-cs"/>
              </a:rPr>
              <a:t>。</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この</a:t>
            </a:r>
            <a:r>
              <a:rPr kumimoji="1" lang="ja-JP" altLang="en-US" sz="800" b="1" u="heavy" kern="1200" dirty="0" smtClean="0">
                <a:solidFill>
                  <a:srgbClr val="8B7E6A"/>
                </a:solidFill>
                <a:uFill>
                  <a:solidFill>
                    <a:srgbClr val="FFCC00"/>
                  </a:solidFill>
                </a:uFill>
                <a:latin typeface="Verdana" pitchFamily="34" charset="0"/>
                <a:ea typeface="ＭＳ Ｐゴシック"/>
                <a:cs typeface="+mn-cs"/>
              </a:rPr>
              <a:t>コンテキスト タブ</a:t>
            </a:r>
            <a:r>
              <a:rPr kumimoji="1" lang="ja-JP" altLang="en-US" sz="800" kern="1200" dirty="0" smtClean="0">
                <a:solidFill>
                  <a:srgbClr val="8B7E6A"/>
                </a:solidFill>
                <a:latin typeface="Verdana" pitchFamily="34" charset="0"/>
                <a:ea typeface="ＭＳ Ｐゴシック"/>
                <a:cs typeface="+mn-cs"/>
              </a:rPr>
              <a:t>には選択中の</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オブジェクトの操作</a:t>
            </a:r>
            <a:r>
              <a:rPr kumimoji="1" lang="ja-JP" altLang="en-US" sz="800" kern="1200" dirty="0">
                <a:solidFill>
                  <a:srgbClr val="8B7E6A"/>
                </a:solidFill>
                <a:latin typeface="Verdana" pitchFamily="34" charset="0"/>
                <a:ea typeface="ＭＳ Ｐゴシック"/>
                <a:cs typeface="+mn-cs"/>
              </a:rPr>
              <a:t>に必要なコマンド</a:t>
            </a:r>
            <a:r>
              <a:rPr kumimoji="1" lang="ja-JP" altLang="en-US" sz="800" kern="1200" dirty="0" smtClean="0">
                <a:solidFill>
                  <a:srgbClr val="8B7E6A"/>
                </a:solidFill>
                <a:latin typeface="Verdana" pitchFamily="34" charset="0"/>
                <a:ea typeface="ＭＳ Ｐゴシック"/>
                <a:cs typeface="+mn-cs"/>
              </a:rPr>
              <a:t>が</a:t>
            </a:r>
            <a:r>
              <a:rPr kumimoji="1" lang="en-US" altLang="ja-JP" sz="800" kern="1200" dirty="0" smtClean="0">
                <a:solidFill>
                  <a:srgbClr val="8B7E6A"/>
                </a:solidFill>
                <a:latin typeface="Verdana" pitchFamily="34" charset="0"/>
                <a:ea typeface="ＭＳ Ｐゴシック"/>
                <a:cs typeface="+mn-cs"/>
              </a:rPr>
              <a:t/>
            </a:r>
            <a:br>
              <a:rPr kumimoji="1" lang="en-US" altLang="ja-JP" sz="800" kern="1200" dirty="0" smtClean="0">
                <a:solidFill>
                  <a:srgbClr val="8B7E6A"/>
                </a:solidFill>
                <a:latin typeface="Verdana" pitchFamily="34" charset="0"/>
                <a:ea typeface="ＭＳ Ｐゴシック"/>
                <a:cs typeface="+mn-cs"/>
              </a:rPr>
            </a:br>
            <a:r>
              <a:rPr kumimoji="1" lang="ja-JP" altLang="en-US" sz="800" kern="1200" dirty="0" smtClean="0">
                <a:solidFill>
                  <a:srgbClr val="8B7E6A"/>
                </a:solidFill>
                <a:latin typeface="Verdana" pitchFamily="34" charset="0"/>
                <a:ea typeface="ＭＳ Ｐゴシック"/>
                <a:cs typeface="+mn-cs"/>
              </a:rPr>
              <a:t>まとめられて</a:t>
            </a:r>
            <a:r>
              <a:rPr kumimoji="1" lang="ja-JP" altLang="en-US" sz="800" kern="1200" dirty="0">
                <a:solidFill>
                  <a:srgbClr val="8B7E6A"/>
                </a:solidFill>
                <a:latin typeface="Verdana" pitchFamily="34" charset="0"/>
                <a:ea typeface="ＭＳ Ｐゴシック"/>
                <a:cs typeface="+mn-cs"/>
              </a:rPr>
              <a:t>います。</a:t>
            </a:r>
            <a:endParaRPr kumimoji="1" lang="ja-JP" altLang="en-US" sz="800" kern="1200" dirty="0">
              <a:solidFill>
                <a:prstClr val="white"/>
              </a:solidFill>
              <a:latin typeface="Calibri"/>
              <a:ea typeface="ＭＳ Ｐゴシック"/>
              <a:cs typeface="+mn-cs"/>
            </a:endParaRPr>
          </a:p>
        </p:txBody>
      </p:sp>
      <p:sp>
        <p:nvSpPr>
          <p:cNvPr id="57" name="円/楕円 56"/>
          <p:cNvSpPr/>
          <p:nvPr/>
        </p:nvSpPr>
        <p:spPr>
          <a:xfrm>
            <a:off x="4745818" y="2123244"/>
            <a:ext cx="720000" cy="180000"/>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cxnSp>
        <p:nvCxnSpPr>
          <p:cNvPr id="58" name="直線コネクタ 57"/>
          <p:cNvCxnSpPr>
            <a:stCxn id="56" idx="2"/>
            <a:endCxn id="57" idx="0"/>
          </p:cNvCxnSpPr>
          <p:nvPr/>
        </p:nvCxnSpPr>
        <p:spPr>
          <a:xfrm rot="5400000">
            <a:off x="5474698" y="1674411"/>
            <a:ext cx="79953" cy="817712"/>
          </a:xfrm>
          <a:prstGeom prst="line">
            <a:avLst/>
          </a:prstGeom>
          <a:ln w="12700">
            <a:solidFill>
              <a:srgbClr val="3A7C3C"/>
            </a:solidFill>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4347305" y="2248249"/>
            <a:ext cx="233083" cy="156091"/>
          </a:xfrm>
          <a:prstGeom prst="ellipse">
            <a:avLst/>
          </a:prstGeom>
          <a:noFill/>
          <a:ln w="15875">
            <a:solidFill>
              <a:srgbClr val="3A7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kern="1200" dirty="0">
              <a:solidFill>
                <a:srgbClr val="FF9900"/>
              </a:solidFill>
              <a:latin typeface="Calibri"/>
              <a:ea typeface="ＭＳ Ｐゴシック"/>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3A7C3C"/>
          </a:solidFill>
          <a:headEnd type="stealt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画面に合わせる (4:3)</PresentationFormat>
  <Paragraphs>36</Paragraphs>
  <Slides>1</Slides>
  <Notes>1</Notes>
  <HiddenSlides>0</HiddenSlides>
  <MMClips>0</MMClips>
  <ScaleCrop>false</ScaleCrop>
  <HeadingPairs>
    <vt:vector size="4" baseType="variant">
      <vt:variant>
        <vt:lpstr>テーマ</vt:lpstr>
      </vt:variant>
      <vt:variant>
        <vt:i4>2</vt:i4>
      </vt:variant>
      <vt:variant>
        <vt:lpstr>スライド タイトル</vt:lpstr>
      </vt:variant>
      <vt:variant>
        <vt:i4>1</vt:i4>
      </vt:variant>
    </vt:vector>
  </HeadingPairs>
  <TitlesOfParts>
    <vt:vector size="3" baseType="lpstr">
      <vt:lpstr>Office テーマ</vt:lpstr>
      <vt:lpstr>1_Office テーマ</vt:lpstr>
      <vt:lpstr>スライド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2008-12-12T08:00:13Z</dcterms:created>
  <dcterms:modified xsi:type="dcterms:W3CDTF">2008-12-12T08:01:38Z</dcterms:modified>
</cp:coreProperties>
</file>