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comments/comment2.xml" ContentType="application/vnd.openxmlformats-officedocument.presentationml.comments+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comments/comment3.xml" ContentType="application/vnd.openxmlformats-officedocument.presentationml.comments+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comments/comment1.xml" ContentType="application/vnd.openxmlformats-officedocument.presentationml.comments+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tags/tag2.xml" ContentType="application/vnd.openxmlformats-officedocument.presentationml.tags+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notesSlides/notesSlide2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3" r:id="rId1"/>
  </p:sldMasterIdLst>
  <p:notesMasterIdLst>
    <p:notesMasterId r:id="rId42"/>
  </p:notesMasterIdLst>
  <p:handoutMasterIdLst>
    <p:handoutMasterId r:id="rId43"/>
  </p:handoutMasterIdLst>
  <p:sldIdLst>
    <p:sldId id="438" r:id="rId2"/>
    <p:sldId id="439" r:id="rId3"/>
    <p:sldId id="440" r:id="rId4"/>
    <p:sldId id="442" r:id="rId5"/>
    <p:sldId id="443" r:id="rId6"/>
    <p:sldId id="444" r:id="rId7"/>
    <p:sldId id="445" r:id="rId8"/>
    <p:sldId id="446" r:id="rId9"/>
    <p:sldId id="447" r:id="rId10"/>
    <p:sldId id="448" r:id="rId11"/>
    <p:sldId id="450" r:id="rId12"/>
    <p:sldId id="452" r:id="rId13"/>
    <p:sldId id="453" r:id="rId14"/>
    <p:sldId id="454" r:id="rId15"/>
    <p:sldId id="455" r:id="rId16"/>
    <p:sldId id="456" r:id="rId17"/>
    <p:sldId id="457" r:id="rId18"/>
    <p:sldId id="458" r:id="rId19"/>
    <p:sldId id="459" r:id="rId20"/>
    <p:sldId id="460" r:id="rId21"/>
    <p:sldId id="461" r:id="rId22"/>
    <p:sldId id="462" r:id="rId23"/>
    <p:sldId id="464" r:id="rId24"/>
    <p:sldId id="465" r:id="rId25"/>
    <p:sldId id="466" r:id="rId26"/>
    <p:sldId id="467" r:id="rId27"/>
    <p:sldId id="468" r:id="rId28"/>
    <p:sldId id="469" r:id="rId29"/>
    <p:sldId id="470" r:id="rId30"/>
    <p:sldId id="471" r:id="rId31"/>
    <p:sldId id="482" r:id="rId32"/>
    <p:sldId id="483" r:id="rId33"/>
    <p:sldId id="484" r:id="rId34"/>
    <p:sldId id="486" r:id="rId35"/>
    <p:sldId id="487" r:id="rId36"/>
    <p:sldId id="477" r:id="rId37"/>
    <p:sldId id="478" r:id="rId38"/>
    <p:sldId id="479" r:id="rId39"/>
    <p:sldId id="480" r:id="rId40"/>
    <p:sldId id="481" r:id="rId41"/>
  </p:sldIdLst>
  <p:sldSz cx="9144000" cy="6858000" type="screen4x3"/>
  <p:notesSz cx="6858000" cy="9144000"/>
  <p:custDataLst>
    <p:tags r:id="rId44"/>
  </p:custDataLst>
  <p:defaultTextStyle>
    <a:defPPr>
      <a:defRPr lang="en-US"/>
    </a:defPPr>
    <a:lvl1pPr marL="0" algn="l" defTabSz="914327" rtl="0" eaLnBrk="1" latinLnBrk="0" hangingPunct="1">
      <a:defRPr sz="1800" kern="1200">
        <a:solidFill>
          <a:schemeClr val="tx1"/>
        </a:solidFill>
        <a:latin typeface="+mn-lt"/>
        <a:ea typeface="+mn-ea"/>
        <a:cs typeface="+mn-cs"/>
      </a:defRPr>
    </a:lvl1pPr>
    <a:lvl2pPr marL="457163" algn="l" defTabSz="914327" rtl="0" eaLnBrk="1" latinLnBrk="0" hangingPunct="1">
      <a:defRPr sz="1800" kern="1200">
        <a:solidFill>
          <a:schemeClr val="tx1"/>
        </a:solidFill>
        <a:latin typeface="+mn-lt"/>
        <a:ea typeface="+mn-ea"/>
        <a:cs typeface="+mn-cs"/>
      </a:defRPr>
    </a:lvl2pPr>
    <a:lvl3pPr marL="914327" algn="l" defTabSz="914327" rtl="0" eaLnBrk="1" latinLnBrk="0" hangingPunct="1">
      <a:defRPr sz="1800" kern="1200">
        <a:solidFill>
          <a:schemeClr val="tx1"/>
        </a:solidFill>
        <a:latin typeface="+mn-lt"/>
        <a:ea typeface="+mn-ea"/>
        <a:cs typeface="+mn-cs"/>
      </a:defRPr>
    </a:lvl3pPr>
    <a:lvl4pPr marL="1371490" algn="l" defTabSz="914327" rtl="0" eaLnBrk="1" latinLnBrk="0" hangingPunct="1">
      <a:defRPr sz="1800" kern="1200">
        <a:solidFill>
          <a:schemeClr val="tx1"/>
        </a:solidFill>
        <a:latin typeface="+mn-lt"/>
        <a:ea typeface="+mn-ea"/>
        <a:cs typeface="+mn-cs"/>
      </a:defRPr>
    </a:lvl4pPr>
    <a:lvl5pPr marL="1828654" algn="l" defTabSz="914327" rtl="0" eaLnBrk="1" latinLnBrk="0" hangingPunct="1">
      <a:defRPr sz="1800" kern="1200">
        <a:solidFill>
          <a:schemeClr val="tx1"/>
        </a:solidFill>
        <a:latin typeface="+mn-lt"/>
        <a:ea typeface="+mn-ea"/>
        <a:cs typeface="+mn-cs"/>
      </a:defRPr>
    </a:lvl5pPr>
    <a:lvl6pPr marL="2285818" algn="l" defTabSz="914327" rtl="0" eaLnBrk="1" latinLnBrk="0" hangingPunct="1">
      <a:defRPr sz="1800" kern="1200">
        <a:solidFill>
          <a:schemeClr val="tx1"/>
        </a:solidFill>
        <a:latin typeface="+mn-lt"/>
        <a:ea typeface="+mn-ea"/>
        <a:cs typeface="+mn-cs"/>
      </a:defRPr>
    </a:lvl6pPr>
    <a:lvl7pPr marL="2742980" algn="l" defTabSz="914327" rtl="0" eaLnBrk="1" latinLnBrk="0" hangingPunct="1">
      <a:defRPr sz="1800" kern="1200">
        <a:solidFill>
          <a:schemeClr val="tx1"/>
        </a:solidFill>
        <a:latin typeface="+mn-lt"/>
        <a:ea typeface="+mn-ea"/>
        <a:cs typeface="+mn-cs"/>
      </a:defRPr>
    </a:lvl7pPr>
    <a:lvl8pPr marL="3200144" algn="l" defTabSz="914327" rtl="0" eaLnBrk="1" latinLnBrk="0" hangingPunct="1">
      <a:defRPr sz="1800" kern="1200">
        <a:solidFill>
          <a:schemeClr val="tx1"/>
        </a:solidFill>
        <a:latin typeface="+mn-lt"/>
        <a:ea typeface="+mn-ea"/>
        <a:cs typeface="+mn-cs"/>
      </a:defRPr>
    </a:lvl8pPr>
    <a:lvl9pPr marL="3657308" algn="l" defTabSz="914327"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eather Littlejohn" initials="HL" lastIdx="1" clrIdx="0"/>
  <p:cmAuthor id="1" name="Matilyn Kay" initials="MD" lastIdx="4" clrIdx="1"/>
  <p:cmAuthor id="2" name="Aaron Finkelstein" initials="af" lastIdx="9" clrIdx="2"/>
  <p:cmAuthor id="3" name="nicojo" initials="nj" lastIdx="2" clrIdx="3"/>
  <p:cmAuthor id="4" name="Littlejohn" initials="Lj" lastIdx="2" clrIdx="4"/>
  <p:cmAuthor id="5" name="Sridevi Ramanathan" initials="SR" lastIdx="2" clrIdx="5"/>
  <p:cmAuthor id="6" name="Aaron Finklelstein" initials="akf" lastIdx="3" clrIdx="6"/>
</p:cmAuthorLst>
</file>

<file path=ppt/presProps.xml><?xml version="1.0" encoding="utf-8"?>
<p:presentationPr xmlns:a="http://schemas.openxmlformats.org/drawingml/2006/main" xmlns:r="http://schemas.openxmlformats.org/officeDocument/2006/relationships" xmlns:p="http://schemas.openxmlformats.org/presentationml/2006/main">
  <p:webPr encoding="windows-1252"/>
  <p:showPr showNarration="1" useTimings="0">
    <p:present/>
    <p:sldAll/>
    <p:penClr>
      <a:prstClr val="red"/>
    </p:penClr>
  </p:showPr>
  <p:clrMru>
    <a:srgbClr val="3BA4C9"/>
    <a:srgbClr val="27728D"/>
    <a:srgbClr val="000000"/>
    <a:srgbClr val="FFFFCC"/>
    <a:srgbClr val="CC9900"/>
    <a:srgbClr val="FFCC00"/>
    <a:srgbClr val="FFCC99"/>
    <a:srgbClr val="FF9900"/>
    <a:srgbClr val="FFCC66"/>
    <a:srgbClr val="9966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showOutlineIcons="0" horzBarState="maximized">
    <p:restoredLeft sz="13047" autoAdjust="0"/>
    <p:restoredTop sz="94660"/>
  </p:normalViewPr>
  <p:slideViewPr>
    <p:cSldViewPr snapToGrid="0">
      <p:cViewPr varScale="1">
        <p:scale>
          <a:sx n="88" d="100"/>
          <a:sy n="88" d="100"/>
        </p:scale>
        <p:origin x="-756" y="-102"/>
      </p:cViewPr>
      <p:guideLst>
        <p:guide orient="horz" pos="139"/>
        <p:guide orient="horz" pos="849"/>
        <p:guide orient="horz" pos="1589"/>
        <p:guide orient="horz" pos="3053"/>
        <p:guide orient="horz" pos="1939"/>
        <p:guide orient="horz" pos="4177"/>
        <p:guide pos="2879"/>
        <p:guide pos="232"/>
        <p:guide pos="455"/>
        <p:guide pos="5528"/>
        <p:guide pos="863"/>
        <p:guide pos="5299"/>
        <p:guide pos="975"/>
        <p:guide pos="2324"/>
      </p:guideLst>
    </p:cSldViewPr>
  </p:slideViewPr>
  <p:notesTextViewPr>
    <p:cViewPr>
      <p:scale>
        <a:sx n="100" d="100"/>
        <a:sy n="100" d="100"/>
      </p:scale>
      <p:origin x="0" y="0"/>
    </p:cViewPr>
  </p:notesTextViewPr>
  <p:sorterViewPr>
    <p:cViewPr>
      <p:scale>
        <a:sx n="66" d="100"/>
        <a:sy n="66" d="100"/>
      </p:scale>
      <p:origin x="0" y="3324"/>
    </p:cViewPr>
  </p:sorterViewPr>
  <p:notesViewPr>
    <p:cSldViewPr snapToGrid="0" showGuides="1">
      <p:cViewPr>
        <p:scale>
          <a:sx n="87" d="100"/>
          <a:sy n="87" d="100"/>
        </p:scale>
        <p:origin x="-1122" y="-7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48" Type="http://schemas.openxmlformats.org/officeDocument/2006/relationships/theme" Target="theme/theme1.xml"/><Relationship Id="rId8" Type="http://schemas.openxmlformats.org/officeDocument/2006/relationships/slide" Target="slides/slide7.xml"/></Relationships>
</file>

<file path=ppt/comments/comment1.xml><?xml version="1.0" encoding="utf-8"?>
<p:cmLst xmlns:a="http://schemas.openxmlformats.org/drawingml/2006/main" xmlns:r="http://schemas.openxmlformats.org/officeDocument/2006/relationships" xmlns:p="http://schemas.openxmlformats.org/presentationml/2006/main">
  <p:cm authorId="6" dt="2007-05-08T21:25:55.781" idx="1">
    <p:pos x="-9" y="1065"/>
    <p:text>SPEAKER: Bullet 1, sub 1
"Selects" to match parallel structure of other bullets?</p:text>
  </p:cm>
</p:cmLst>
</file>

<file path=ppt/comments/comment2.xml><?xml version="1.0" encoding="utf-8"?>
<p:cmLst xmlns:a="http://schemas.openxmlformats.org/drawingml/2006/main" xmlns:r="http://schemas.openxmlformats.org/officeDocument/2006/relationships" xmlns:p="http://schemas.openxmlformats.org/presentationml/2006/main">
  <p:cm authorId="6" dt="2007-05-08T21:37:05.671" idx="2">
    <p:pos x="-203" y="1508"/>
    <p:text>SPEAKER: Link @ bullet 3 appears to be slightly dead, but then again I don't have Microsoft Symbol server installed.
Were we looking for something like this?
http://www.microsoft.com/whdc/devtools/debugging/symbolpkg.mspx</p:text>
  </p:cm>
</p:cmLst>
</file>

<file path=ppt/comments/comment3.xml><?xml version="1.0" encoding="utf-8"?>
<p:cmLst xmlns:a="http://schemas.openxmlformats.org/drawingml/2006/main" xmlns:r="http://schemas.openxmlformats.org/officeDocument/2006/relationships" xmlns:p="http://schemas.openxmlformats.org/presentationml/2006/main">
  <p:cm authorId="6" dt="2007-05-08T21:42:10.625" idx="3">
    <p:pos x="-214" y="2222"/>
    <p:text>SPEAKER REMINDER: Draft content at bullet 3</p:tex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latin typeface="Arial"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latin typeface="Arial" pitchFamily="34" charset="0"/>
              </a:rPr>
              <a:pPr/>
              <a:t>6/7/2007</a:t>
            </a:fld>
            <a:endParaRPr lang="en-US" dirty="0">
              <a:latin typeface="Arial"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Arial" pitchFamily="34" charset="0"/>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Arial" pitchFamily="34" charset="0"/>
              </a:rPr>
            </a:br>
            <a:r>
              <a:rPr lang="en-US" sz="500" dirty="0" smtClean="0">
                <a:solidFill>
                  <a:srgbClr val="000000"/>
                </a:solidFill>
                <a:latin typeface="Arial"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latin typeface="Arial" pitchFamily="34" charset="0"/>
              </a:rPr>
              <a:pPr/>
              <a:t>‹#›</a:t>
            </a:fld>
            <a:endParaRPr lang="en-US" dirty="0">
              <a:latin typeface="Arial"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4" charset="0"/>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itchFamily="34" charset="0"/>
              </a:defRPr>
            </a:lvl1pPr>
          </a:lstStyle>
          <a:p>
            <a:fld id="{7C3FBCD4-166E-446F-AF18-7D4A0CF9AEF6}" type="datetimeFigureOut">
              <a:rPr lang="en-US" smtClean="0"/>
              <a:pPr/>
              <a:t>6/7/2007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Segoe" pitchFamily="34" charset="0"/>
              </a:defRPr>
            </a:lvl1pPr>
          </a:lstStyle>
          <a:p>
            <a:r>
              <a:rPr lang="en-US" dirty="0" smtClean="0">
                <a:solidFill>
                  <a:srgbClr val="000000"/>
                </a:solidFill>
                <a:latin typeface="Arial"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Arial" pitchFamily="34" charset="0"/>
              </a:rPr>
            </a:br>
            <a:r>
              <a:rPr lang="en-US" dirty="0" smtClean="0">
                <a:solidFill>
                  <a:srgbClr val="000000"/>
                </a:solidFill>
                <a:latin typeface="Arial"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atin typeface="Arial" pitchFamily="34" charset="0"/>
              </a:defRPr>
            </a:lvl1pPr>
          </a:lstStyle>
          <a:p>
            <a:fld id="{8B263312-38AA-4E1E-B2B5-0F8F122B24FE}"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327" rtl="0" eaLnBrk="1" latinLnBrk="0" hangingPunct="1">
      <a:lnSpc>
        <a:spcPct val="90000"/>
      </a:lnSpc>
      <a:spcAft>
        <a:spcPts val="333"/>
      </a:spcAft>
      <a:defRPr sz="900" kern="1200">
        <a:solidFill>
          <a:schemeClr val="tx1"/>
        </a:solidFill>
        <a:latin typeface="Arial" pitchFamily="34" charset="0"/>
        <a:ea typeface="+mn-ea"/>
        <a:cs typeface="+mn-cs"/>
      </a:defRPr>
    </a:lvl1pPr>
    <a:lvl2pPr marL="212972" indent="-105825" algn="l" defTabSz="914327" rtl="0" eaLnBrk="1" latinLnBrk="0" hangingPunct="1">
      <a:lnSpc>
        <a:spcPct val="90000"/>
      </a:lnSpc>
      <a:spcAft>
        <a:spcPts val="333"/>
      </a:spcAft>
      <a:buFont typeface="Arial" pitchFamily="34" charset="0"/>
      <a:buChar char="•"/>
      <a:defRPr sz="900" kern="1200">
        <a:solidFill>
          <a:schemeClr val="tx1"/>
        </a:solidFill>
        <a:latin typeface="Arial" pitchFamily="34" charset="0"/>
        <a:ea typeface="+mn-ea"/>
        <a:cs typeface="+mn-cs"/>
      </a:defRPr>
    </a:lvl2pPr>
    <a:lvl3pPr marL="328057" indent="-115085" algn="l" defTabSz="914327" rtl="0" eaLnBrk="1" latinLnBrk="0" hangingPunct="1">
      <a:lnSpc>
        <a:spcPct val="90000"/>
      </a:lnSpc>
      <a:spcAft>
        <a:spcPts val="333"/>
      </a:spcAft>
      <a:buFont typeface="Arial" pitchFamily="34" charset="0"/>
      <a:buChar char="•"/>
      <a:defRPr sz="900" kern="1200">
        <a:solidFill>
          <a:schemeClr val="tx1"/>
        </a:solidFill>
        <a:latin typeface="Arial" pitchFamily="34" charset="0"/>
        <a:ea typeface="+mn-ea"/>
        <a:cs typeface="+mn-cs"/>
      </a:defRPr>
    </a:lvl3pPr>
    <a:lvl4pPr marL="482827" indent="-146832" algn="l" defTabSz="914327" rtl="0" eaLnBrk="1" latinLnBrk="0" hangingPunct="1">
      <a:lnSpc>
        <a:spcPct val="90000"/>
      </a:lnSpc>
      <a:spcAft>
        <a:spcPts val="333"/>
      </a:spcAft>
      <a:buFont typeface="Arial" pitchFamily="34" charset="0"/>
      <a:buChar char="•"/>
      <a:defRPr sz="900" kern="1200">
        <a:solidFill>
          <a:schemeClr val="tx1"/>
        </a:solidFill>
        <a:latin typeface="Arial" pitchFamily="34" charset="0"/>
        <a:ea typeface="+mn-ea"/>
        <a:cs typeface="+mn-cs"/>
      </a:defRPr>
    </a:lvl4pPr>
    <a:lvl5pPr marL="615107" indent="-115085" algn="l" defTabSz="914327" rtl="0" eaLnBrk="1" latinLnBrk="0" hangingPunct="1">
      <a:lnSpc>
        <a:spcPct val="90000"/>
      </a:lnSpc>
      <a:spcAft>
        <a:spcPts val="333"/>
      </a:spcAft>
      <a:buFont typeface="Arial" pitchFamily="34" charset="0"/>
      <a:buChar char="•"/>
      <a:defRPr sz="900" kern="1200">
        <a:solidFill>
          <a:schemeClr val="tx1"/>
        </a:solidFill>
        <a:latin typeface="Arial" pitchFamily="34" charset="0"/>
        <a:ea typeface="+mn-ea"/>
        <a:cs typeface="+mn-cs"/>
      </a:defRPr>
    </a:lvl5pPr>
    <a:lvl6pPr marL="2285818" algn="l" defTabSz="914327" rtl="0" eaLnBrk="1" latinLnBrk="0" hangingPunct="1">
      <a:defRPr sz="1200" kern="1200">
        <a:solidFill>
          <a:schemeClr val="tx1"/>
        </a:solidFill>
        <a:latin typeface="+mn-lt"/>
        <a:ea typeface="+mn-ea"/>
        <a:cs typeface="+mn-cs"/>
      </a:defRPr>
    </a:lvl6pPr>
    <a:lvl7pPr marL="2742980" algn="l" defTabSz="914327" rtl="0" eaLnBrk="1" latinLnBrk="0" hangingPunct="1">
      <a:defRPr sz="1200" kern="1200">
        <a:solidFill>
          <a:schemeClr val="tx1"/>
        </a:solidFill>
        <a:latin typeface="+mn-lt"/>
        <a:ea typeface="+mn-ea"/>
        <a:cs typeface="+mn-cs"/>
      </a:defRPr>
    </a:lvl7pPr>
    <a:lvl8pPr marL="3200144" algn="l" defTabSz="914327" rtl="0" eaLnBrk="1" latinLnBrk="0" hangingPunct="1">
      <a:defRPr sz="1200" kern="1200">
        <a:solidFill>
          <a:schemeClr val="tx1"/>
        </a:solidFill>
        <a:latin typeface="+mn-lt"/>
        <a:ea typeface="+mn-ea"/>
        <a:cs typeface="+mn-cs"/>
      </a:defRPr>
    </a:lvl8pPr>
    <a:lvl9pPr marL="3657308" algn="l" defTabSz="91432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1.  Tie to Critical resources!!!!!</a:t>
            </a: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6/7/2007 9:10 AM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Arial"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Arial" pitchFamily="34" charset="0"/>
              </a:rPr>
            </a:br>
            <a:r>
              <a:rPr lang="en-US" dirty="0" smtClean="0">
                <a:solidFill>
                  <a:srgbClr val="000000"/>
                </a:solidFill>
                <a:latin typeface="Arial" pitchFamily="34" charset="0"/>
              </a:rPr>
              <a:t>MICROSOFT MAKES NO WARRANTIES, EXPRESS, IMPLIED OR STATUTORY, AS TO THE INFORMATION IN THIS PRESENTATION.</a:t>
            </a:r>
          </a:p>
          <a:p>
            <a:endParaRPr lang="en-US" dirty="0">
              <a:latin typeface="Arial"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Windows Embedded Design Review</a:t>
            </a:r>
          </a:p>
        </p:txBody>
      </p:sp>
      <p:sp>
        <p:nvSpPr>
          <p:cNvPr id="5" name="Rectangle 3"/>
          <p:cNvSpPr>
            <a:spLocks noGrp="1" noChangeArrowheads="1"/>
          </p:cNvSpPr>
          <p:nvPr>
            <p:ph type="dt" idx="1"/>
          </p:nvPr>
        </p:nvSpPr>
        <p:spPr>
          <a:ln/>
        </p:spPr>
        <p:txBody>
          <a:bodyPr/>
          <a:lstStyle/>
          <a:p>
            <a:r>
              <a:rPr lang="en-US"/>
              <a:t>April 8-9 2004</a:t>
            </a:r>
          </a:p>
        </p:txBody>
      </p:sp>
      <p:sp>
        <p:nvSpPr>
          <p:cNvPr id="6" name="Rectangle 7"/>
          <p:cNvSpPr>
            <a:spLocks noGrp="1" noChangeArrowheads="1"/>
          </p:cNvSpPr>
          <p:nvPr>
            <p:ph type="sldNum" sz="quarter" idx="5"/>
          </p:nvPr>
        </p:nvSpPr>
        <p:spPr>
          <a:ln/>
        </p:spPr>
        <p:txBody>
          <a:bodyPr/>
          <a:lstStyle/>
          <a:p>
            <a:fld id="{F57E5ED0-5CD3-4750-A6A7-F6D0E90C3095}" type="slidenum">
              <a:rPr lang="en-US"/>
              <a:pPr/>
              <a:t>12</a:t>
            </a:fld>
            <a:endParaRPr lang="en-US"/>
          </a:p>
        </p:txBody>
      </p:sp>
      <p:sp>
        <p:nvSpPr>
          <p:cNvPr id="7" name="Rectangle 8"/>
          <p:cNvSpPr>
            <a:spLocks noGrp="1" noChangeArrowheads="1"/>
          </p:cNvSpPr>
          <p:nvPr>
            <p:ph type="ftr" sz="quarter" idx="4"/>
          </p:nvPr>
        </p:nvSpPr>
        <p:spPr>
          <a:ln/>
        </p:spPr>
        <p:txBody>
          <a:bodyPr/>
          <a:lstStyle/>
          <a:p>
            <a:r>
              <a:rPr lang="en-US"/>
              <a:t>© 2004 Microsoft Corporation. All rights reserved. This presentation is for informational purposes only. Microsoft makes no warranties, express or implied, in this summary.</a:t>
            </a:r>
          </a:p>
        </p:txBody>
      </p:sp>
      <p:sp>
        <p:nvSpPr>
          <p:cNvPr id="445442" name="Rectangle 2"/>
          <p:cNvSpPr>
            <a:spLocks noGrp="1" noRot="1" noChangeAspect="1" noChangeArrowheads="1" noTextEdit="1"/>
          </p:cNvSpPr>
          <p:nvPr>
            <p:ph type="sldImg"/>
          </p:nvPr>
        </p:nvSpPr>
        <p:spPr>
          <a:ln/>
        </p:spPr>
      </p:sp>
      <p:sp>
        <p:nvSpPr>
          <p:cNvPr id="445443" name="Rectangle 3"/>
          <p:cNvSpPr>
            <a:spLocks noGrp="1" noChangeArrowheads="1"/>
          </p:cNvSpPr>
          <p:nvPr>
            <p:ph type="body" idx="1"/>
          </p:nvPr>
        </p:nvSpPr>
        <p:spPr/>
        <p:txBody>
          <a:bodyPr/>
          <a:lstStyle/>
          <a:p>
            <a:r>
              <a:rPr lang="en-US" dirty="0" smtClean="0"/>
              <a:t>Top or on of stack</a:t>
            </a:r>
          </a:p>
          <a:p>
            <a:r>
              <a:rPr lang="en-US" dirty="0" smtClean="0"/>
              <a:t>Reduce the work caused</a:t>
            </a:r>
          </a:p>
          <a:p>
            <a:r>
              <a:rPr lang="en-US" dirty="0" smtClean="0"/>
              <a:t>Reduce the work done</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Just say”</a:t>
            </a:r>
          </a:p>
          <a:p>
            <a:r>
              <a:rPr lang="en-US" dirty="0" smtClean="0"/>
              <a:t>Select </a:t>
            </a:r>
            <a:r>
              <a:rPr lang="en-US" dirty="0" err="1" smtClean="0"/>
              <a:t>dll</a:t>
            </a:r>
            <a:endParaRPr lang="en-US" dirty="0" smtClean="0"/>
          </a:p>
          <a:p>
            <a:r>
              <a:rPr lang="en-US" dirty="0" smtClean="0"/>
              <a:t>Auto insertion of “measurement probes”</a:t>
            </a:r>
          </a:p>
          <a:p>
            <a:r>
              <a:rPr lang="en-US" dirty="0" smtClean="0"/>
              <a:t>Record time in functions</a:t>
            </a:r>
          </a:p>
          <a:p>
            <a:r>
              <a:rPr lang="en-US" dirty="0" smtClean="0"/>
              <a:t>Contrast to sampling briefly</a:t>
            </a: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6/7/2007 9:10 AM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Arial"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Arial" pitchFamily="34" charset="0"/>
              </a:rPr>
            </a:br>
            <a:r>
              <a:rPr lang="en-US" dirty="0" smtClean="0">
                <a:solidFill>
                  <a:srgbClr val="000000"/>
                </a:solidFill>
                <a:latin typeface="Arial" pitchFamily="34" charset="0"/>
              </a:rPr>
              <a:t>MICROSOFT MAKES NO WARRANTIES, EXPRESS, IMPLIED OR STATUTORY, AS TO THE INFORMATION IN THIS PRESENTATION.</a:t>
            </a:r>
          </a:p>
          <a:p>
            <a:endParaRPr lang="en-US" dirty="0">
              <a:latin typeface="Arial"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Handy guide</a:t>
            </a:r>
          </a:p>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6/7/2007 9:10 AM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Arial"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Arial" pitchFamily="34" charset="0"/>
              </a:rPr>
            </a:br>
            <a:r>
              <a:rPr lang="en-US" dirty="0" smtClean="0">
                <a:solidFill>
                  <a:srgbClr val="000000"/>
                </a:solidFill>
                <a:latin typeface="Arial" pitchFamily="34" charset="0"/>
              </a:rPr>
              <a:t>MICROSOFT MAKES NO WARRANTIES, EXPRESS, IMPLIED OR STATUTORY, AS TO THE INFORMATION IN THIS PRESENTATION.</a:t>
            </a:r>
          </a:p>
          <a:p>
            <a:endParaRPr lang="en-US" dirty="0">
              <a:latin typeface="Arial"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6/7/2007 9:10 AM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Arial"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Arial" pitchFamily="34" charset="0"/>
              </a:rPr>
            </a:br>
            <a:r>
              <a:rPr lang="en-US" dirty="0" smtClean="0">
                <a:solidFill>
                  <a:srgbClr val="000000"/>
                </a:solidFill>
                <a:latin typeface="Arial" pitchFamily="34" charset="0"/>
              </a:rPr>
              <a:t>MICROSOFT MAKES NO WARRANTIES, EXPRESS, IMPLIED OR STATUTORY, AS TO THE INFORMATION IN THIS PRESENTATION.</a:t>
            </a:r>
          </a:p>
          <a:p>
            <a:endParaRPr lang="en-US" dirty="0">
              <a:latin typeface="Arial"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6/7/2007 9:10 AM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Arial"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Arial" pitchFamily="34" charset="0"/>
              </a:rPr>
            </a:br>
            <a:r>
              <a:rPr lang="en-US" dirty="0" smtClean="0">
                <a:solidFill>
                  <a:srgbClr val="000000"/>
                </a:solidFill>
                <a:latin typeface="Arial" pitchFamily="34" charset="0"/>
              </a:rPr>
              <a:t>MICROSOFT MAKES NO WARRANTIES, EXPRESS, IMPLIED OR STATUTORY, AS TO THE INFORMATION IN THIS PRESENTATION.</a:t>
            </a:r>
          </a:p>
          <a:p>
            <a:endParaRPr lang="en-US" dirty="0">
              <a:latin typeface="Arial"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6/7/2007 9:10 AM</a:t>
            </a:fld>
            <a:endParaRPr lang="en-US"/>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latin typeface="Arial" pitchFamily="34" charset="0"/>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Arial" pitchFamily="34" charset="0"/>
              </a:rPr>
            </a:br>
            <a:r>
              <a:rPr lang="en-US" sz="500" dirty="0" smtClean="0">
                <a:solidFill>
                  <a:srgbClr val="000000"/>
                </a:solidFill>
                <a:latin typeface="Arial" pitchFamily="34" charset="0"/>
              </a:rPr>
              <a:t>MICROSOFT MAKES NO WARRANTIES, EXPRESS, IMPLIED OR STATUTORY, AS TO THE INFORMATION IN THIS PRESENTATION.</a:t>
            </a:r>
          </a:p>
          <a:p>
            <a:endParaRPr lang="en-US" sz="500" dirty="0">
              <a:latin typeface="Arial" pitchFamily="34" charset="0"/>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AutoNum type="arabicPeriod"/>
            </a:pPr>
            <a:r>
              <a:rPr lang="en-US" dirty="0" smtClean="0"/>
              <a:t>Intro</a:t>
            </a:r>
          </a:p>
          <a:p>
            <a:pPr marL="228600" indent="-228600">
              <a:buAutoNum type="arabicPeriod"/>
            </a:pPr>
            <a:r>
              <a:rPr lang="en-US" dirty="0" smtClean="0"/>
              <a:t>Set expectations</a:t>
            </a:r>
          </a:p>
          <a:p>
            <a:pPr marL="441572" lvl="1" indent="-228600">
              <a:buAutoNum type="arabicPeriod"/>
            </a:pPr>
            <a:r>
              <a:rPr lang="en-US" dirty="0" smtClean="0"/>
              <a:t>Respecting  their time</a:t>
            </a:r>
          </a:p>
          <a:p>
            <a:pPr marL="441572" lvl="1" indent="-228600">
              <a:buAutoNum type="arabicPeriod"/>
            </a:pPr>
            <a:r>
              <a:rPr lang="en-US" dirty="0" smtClean="0"/>
              <a:t>Profiler’s reputation</a:t>
            </a:r>
          </a:p>
          <a:p>
            <a:pPr marL="556657" lvl="2" indent="-228600">
              <a:buAutoNum type="arabicPeriod"/>
            </a:pPr>
            <a:r>
              <a:rPr lang="en-US" dirty="0" err="1" smtClean="0"/>
              <a:t>Perf</a:t>
            </a:r>
            <a:r>
              <a:rPr lang="en-US" dirty="0" smtClean="0"/>
              <a:t> experts</a:t>
            </a:r>
          </a:p>
          <a:p>
            <a:pPr marL="556657" lvl="2" indent="-228600">
              <a:buAutoNum type="arabicPeriod"/>
            </a:pPr>
            <a:r>
              <a:rPr lang="en-US" dirty="0" smtClean="0"/>
              <a:t>And </a:t>
            </a:r>
            <a:r>
              <a:rPr lang="en-US" dirty="0" err="1" smtClean="0"/>
              <a:t>Devs</a:t>
            </a:r>
            <a:r>
              <a:rPr lang="en-US" dirty="0" smtClean="0"/>
              <a:t> who want to learn about performance</a:t>
            </a:r>
          </a:p>
          <a:p>
            <a:pPr marL="441572" lvl="1" indent="-228600">
              <a:buAutoNum type="arabicPeriod"/>
            </a:pPr>
            <a:r>
              <a:rPr lang="en-US" dirty="0" smtClean="0"/>
              <a:t>300 level, try to keep it there</a:t>
            </a:r>
          </a:p>
          <a:p>
            <a:pPr marL="228600" indent="-228600">
              <a:buAutoNum type="arabicPeriod"/>
            </a:pPr>
            <a:r>
              <a:rPr lang="en-US" dirty="0" smtClean="0"/>
              <a:t>Engage audience (survey)</a:t>
            </a:r>
          </a:p>
          <a:p>
            <a:pPr marL="228600" indent="-228600">
              <a:buAutoNum type="arabicPeriod"/>
            </a:pPr>
            <a:r>
              <a:rPr lang="en-US" dirty="0" smtClean="0"/>
              <a:t>Why?</a:t>
            </a:r>
          </a:p>
          <a:p>
            <a:pPr marL="441572" lvl="1" indent="-228600">
              <a:buAutoNum type="arabicPeriod"/>
            </a:pPr>
            <a:r>
              <a:rPr lang="en-US" dirty="0" smtClean="0"/>
              <a:t>A tool that </a:t>
            </a:r>
            <a:r>
              <a:rPr lang="en-US" dirty="0" err="1" smtClean="0"/>
              <a:t>devs</a:t>
            </a:r>
            <a:r>
              <a:rPr lang="en-US" dirty="0" smtClean="0"/>
              <a:t> can use</a:t>
            </a:r>
          </a:p>
          <a:p>
            <a:pPr marL="441572" lvl="1" indent="-228600">
              <a:buAutoNum type="arabicPeriod"/>
            </a:pPr>
            <a:r>
              <a:rPr lang="en-US" dirty="0" smtClean="0"/>
              <a:t>A tool experts can use</a:t>
            </a:r>
          </a:p>
          <a:p>
            <a:pPr marL="228600" indent="-228600">
              <a:buAutoNum type="arabicPeriod"/>
            </a:pPr>
            <a:endParaRPr lang="en-US" dirty="0" smtClean="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6/7/2007 9:10 AM</a:t>
            </a:fld>
            <a:endParaRPr lang="en-US"/>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latin typeface="Arial" pitchFamily="34" charset="0"/>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Arial" pitchFamily="34" charset="0"/>
              </a:rPr>
            </a:br>
            <a:r>
              <a:rPr lang="en-US" sz="500" dirty="0" smtClean="0">
                <a:solidFill>
                  <a:srgbClr val="000000"/>
                </a:solidFill>
                <a:latin typeface="Arial" pitchFamily="34" charset="0"/>
              </a:rPr>
              <a:t>MICROSOFT MAKES NO WARRANTIES, EXPRESS, IMPLIED OR STATUTORY, AS TO THE INFORMATION IN THIS PRESENTATION.</a:t>
            </a:r>
          </a:p>
          <a:p>
            <a:endParaRPr lang="en-US" sz="500" dirty="0">
              <a:latin typeface="Arial" pitchFamily="34" charset="0"/>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AutoNum type="arabicPeriod"/>
            </a:pPr>
            <a:r>
              <a:rPr lang="en-US" dirty="0" smtClean="0"/>
              <a:t>Ask about web/load test usage</a:t>
            </a:r>
          </a:p>
          <a:p>
            <a:pPr marL="228600" indent="-228600">
              <a:buAutoNum type="arabicPeriod"/>
            </a:pPr>
            <a:r>
              <a:rPr lang="en-US" dirty="0" smtClean="0"/>
              <a:t>Leverage existing web/load tests that you created to track your key performance scenarios</a:t>
            </a:r>
          </a:p>
          <a:p>
            <a:pPr marL="228600" indent="-228600">
              <a:buAutoNum type="arabicPeriod"/>
            </a:pPr>
            <a:r>
              <a:rPr lang="en-US" dirty="0" smtClean="0"/>
              <a:t>Consistent and repeatable</a:t>
            </a: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6/7/2007 9:10 AM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Arial"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Arial" pitchFamily="34" charset="0"/>
              </a:rPr>
            </a:br>
            <a:r>
              <a:rPr lang="en-US" dirty="0" smtClean="0">
                <a:solidFill>
                  <a:srgbClr val="000000"/>
                </a:solidFill>
                <a:latin typeface="Arial" pitchFamily="34" charset="0"/>
              </a:rPr>
              <a:t>MICROSOFT MAKES NO WARRANTIES, EXPRESS, IMPLIED OR STATUTORY, AS TO THE INFORMATION IN THIS PRESENTATION.</a:t>
            </a:r>
          </a:p>
          <a:p>
            <a:endParaRPr lang="en-US" dirty="0">
              <a:latin typeface="Arial"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6/7/2007 9:10 AM</a:t>
            </a:fld>
            <a:endParaRPr lang="en-US"/>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latin typeface="Arial" pitchFamily="34" charset="0"/>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Arial" pitchFamily="34" charset="0"/>
              </a:rPr>
            </a:br>
            <a:r>
              <a:rPr lang="en-US" sz="500" dirty="0" smtClean="0">
                <a:solidFill>
                  <a:srgbClr val="000000"/>
                </a:solidFill>
                <a:latin typeface="Arial" pitchFamily="34" charset="0"/>
              </a:rPr>
              <a:t>MICROSOFT MAKES NO WARRANTIES, EXPRESS, IMPLIED OR STATUTORY, AS TO THE INFORMATION IN THIS PRESENTATION.</a:t>
            </a:r>
          </a:p>
          <a:p>
            <a:endParaRPr lang="en-US" sz="500" dirty="0">
              <a:latin typeface="Arial" pitchFamily="34" charset="0"/>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Figure out how to talk  about narrowing in in a compelling way</a:t>
            </a: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6/7/2007 9:10 AM</a:t>
            </a:fld>
            <a:endParaRPr lang="en-US"/>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latin typeface="Arial" pitchFamily="34" charset="0"/>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Arial" pitchFamily="34" charset="0"/>
              </a:rPr>
            </a:br>
            <a:r>
              <a:rPr lang="en-US" sz="500" dirty="0" smtClean="0">
                <a:solidFill>
                  <a:srgbClr val="000000"/>
                </a:solidFill>
                <a:latin typeface="Arial" pitchFamily="34" charset="0"/>
              </a:rPr>
              <a:t>MICROSOFT MAKES NO WARRANTIES, EXPRESS, IMPLIED OR STATUTORY, AS TO THE INFORMATION IN THIS PRESENTATION.</a:t>
            </a:r>
          </a:p>
          <a:p>
            <a:endParaRPr lang="en-US" sz="500" dirty="0">
              <a:latin typeface="Arial" pitchFamily="34" charset="0"/>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6/7/2007 9:10 AM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Arial"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Arial" pitchFamily="34" charset="0"/>
              </a:rPr>
            </a:br>
            <a:r>
              <a:rPr lang="en-US" dirty="0" smtClean="0">
                <a:solidFill>
                  <a:srgbClr val="000000"/>
                </a:solidFill>
                <a:latin typeface="Arial" pitchFamily="34" charset="0"/>
              </a:rPr>
              <a:t>MICROSOFT MAKES NO WARRANTIES, EXPRESS, IMPLIED OR STATUTORY, AS TO THE INFORMATION IN THIS PRESENTATION.</a:t>
            </a:r>
          </a:p>
          <a:p>
            <a:endParaRPr lang="en-US" dirty="0">
              <a:latin typeface="Arial"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6/7/2007 9:10 AM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Arial"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Arial" pitchFamily="34" charset="0"/>
              </a:rPr>
            </a:br>
            <a:r>
              <a:rPr lang="en-US" dirty="0" smtClean="0">
                <a:solidFill>
                  <a:srgbClr val="000000"/>
                </a:solidFill>
                <a:latin typeface="Arial" pitchFamily="34" charset="0"/>
              </a:rPr>
              <a:t>MICROSOFT MAKES NO WARRANTIES, EXPRESS, IMPLIED OR STATUTORY, AS TO THE INFORMATION IN THIS PRESENTATION.</a:t>
            </a:r>
          </a:p>
          <a:p>
            <a:endParaRPr lang="en-US" dirty="0">
              <a:latin typeface="Arial"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6/7/2007 9:10 AM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Arial"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Arial" pitchFamily="34" charset="0"/>
              </a:rPr>
            </a:br>
            <a:r>
              <a:rPr lang="en-US" dirty="0" smtClean="0">
                <a:solidFill>
                  <a:srgbClr val="000000"/>
                </a:solidFill>
                <a:latin typeface="Arial" pitchFamily="34" charset="0"/>
              </a:rPr>
              <a:t>MICROSOFT MAKES NO WARRANTIES, EXPRESS, IMPLIED OR STATUTORY, AS TO THE INFORMATION IN THIS PRESENTATION.</a:t>
            </a:r>
          </a:p>
          <a:p>
            <a:endParaRPr lang="en-US" dirty="0">
              <a:latin typeface="Arial"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6/7/2007 9:10 AM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Arial"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Arial" pitchFamily="34" charset="0"/>
              </a:rPr>
            </a:br>
            <a:r>
              <a:rPr lang="en-US" dirty="0" smtClean="0">
                <a:solidFill>
                  <a:srgbClr val="000000"/>
                </a:solidFill>
                <a:latin typeface="Arial" pitchFamily="34" charset="0"/>
              </a:rPr>
              <a:t>MICROSOFT MAKES NO WARRANTIES, EXPRESS, IMPLIED OR STATUTORY, AS TO THE INFORMATION IN THIS PRESENTATION.</a:t>
            </a:r>
          </a:p>
          <a:p>
            <a:endParaRPr lang="en-US" dirty="0">
              <a:latin typeface="Arial"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Windows Embedded Design Review</a:t>
            </a:r>
          </a:p>
        </p:txBody>
      </p:sp>
      <p:sp>
        <p:nvSpPr>
          <p:cNvPr id="5" name="Rectangle 3"/>
          <p:cNvSpPr>
            <a:spLocks noGrp="1" noChangeArrowheads="1"/>
          </p:cNvSpPr>
          <p:nvPr>
            <p:ph type="dt" idx="1"/>
          </p:nvPr>
        </p:nvSpPr>
        <p:spPr>
          <a:ln/>
        </p:spPr>
        <p:txBody>
          <a:bodyPr/>
          <a:lstStyle/>
          <a:p>
            <a:r>
              <a:rPr lang="en-US"/>
              <a:t>April 8-9 2004</a:t>
            </a:r>
          </a:p>
        </p:txBody>
      </p:sp>
      <p:sp>
        <p:nvSpPr>
          <p:cNvPr id="6" name="Rectangle 7"/>
          <p:cNvSpPr>
            <a:spLocks noGrp="1" noChangeArrowheads="1"/>
          </p:cNvSpPr>
          <p:nvPr>
            <p:ph type="sldNum" sz="quarter" idx="5"/>
          </p:nvPr>
        </p:nvSpPr>
        <p:spPr>
          <a:ln/>
        </p:spPr>
        <p:txBody>
          <a:bodyPr/>
          <a:lstStyle/>
          <a:p>
            <a:fld id="{3CE0FD84-7E79-4E25-9A2E-B883423FF81B}" type="slidenum">
              <a:rPr lang="en-US"/>
              <a:pPr/>
              <a:t>27</a:t>
            </a:fld>
            <a:endParaRPr lang="en-US"/>
          </a:p>
        </p:txBody>
      </p:sp>
      <p:sp>
        <p:nvSpPr>
          <p:cNvPr id="7" name="Rectangle 8"/>
          <p:cNvSpPr>
            <a:spLocks noGrp="1" noChangeArrowheads="1"/>
          </p:cNvSpPr>
          <p:nvPr>
            <p:ph type="ftr" sz="quarter" idx="4"/>
          </p:nvPr>
        </p:nvSpPr>
        <p:spPr>
          <a:ln/>
        </p:spPr>
        <p:txBody>
          <a:bodyPr/>
          <a:lstStyle/>
          <a:p>
            <a:r>
              <a:rPr lang="en-US"/>
              <a:t>© 2004 Microsoft Corporation. All rights reserved. This presentation is for informational purposes only. Microsoft makes no warranties, express or implied, in this summary.</a:t>
            </a:r>
          </a:p>
        </p:txBody>
      </p:sp>
      <p:sp>
        <p:nvSpPr>
          <p:cNvPr id="460802" name="Rectangle 2"/>
          <p:cNvSpPr>
            <a:spLocks noGrp="1" noRot="1" noChangeAspect="1" noChangeArrowheads="1" noTextEdit="1"/>
          </p:cNvSpPr>
          <p:nvPr>
            <p:ph type="sldImg"/>
          </p:nvPr>
        </p:nvSpPr>
        <p:spPr>
          <a:ln/>
        </p:spPr>
      </p:sp>
      <p:sp>
        <p:nvSpPr>
          <p:cNvPr id="46080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6/7/2007 9:10 AM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Arial"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Arial" pitchFamily="34" charset="0"/>
              </a:rPr>
            </a:br>
            <a:r>
              <a:rPr lang="en-US" dirty="0" smtClean="0">
                <a:solidFill>
                  <a:srgbClr val="000000"/>
                </a:solidFill>
                <a:latin typeface="Arial" pitchFamily="34" charset="0"/>
              </a:rPr>
              <a:t>MICROSOFT MAKES NO WARRANTIES, EXPRESS, IMPLIED OR STATUTORY, AS TO THE INFORMATION IN THIS PRESENTATION.</a:t>
            </a:r>
          </a:p>
          <a:p>
            <a:endParaRPr lang="en-US" dirty="0">
              <a:latin typeface="Arial"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28</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6/7/2007 9:10 AM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Arial"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Arial" pitchFamily="34" charset="0"/>
              </a:rPr>
            </a:br>
            <a:r>
              <a:rPr lang="en-US" dirty="0" smtClean="0">
                <a:solidFill>
                  <a:srgbClr val="000000"/>
                </a:solidFill>
                <a:latin typeface="Arial" pitchFamily="34" charset="0"/>
              </a:rPr>
              <a:t>MICROSOFT MAKES NO WARRANTIES, EXPRESS, IMPLIED OR STATUTORY, AS TO THE INFORMATION IN THIS PRESENTATION.</a:t>
            </a:r>
          </a:p>
          <a:p>
            <a:endParaRPr lang="en-US" dirty="0">
              <a:latin typeface="Arial"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29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3"/>
          <p:cNvSpPr>
            <a:spLocks noGrp="1" noChangeArrowheads="1"/>
          </p:cNvSpPr>
          <p:nvPr>
            <p:ph type="dt" sz="quarter" idx="1"/>
          </p:nvPr>
        </p:nvSpPr>
        <p:spPr>
          <a:noFill/>
        </p:spPr>
        <p:txBody>
          <a:bodyPr/>
          <a:lstStyle/>
          <a:p>
            <a:fld id="{952BA1B9-2C15-4CD0-BA97-0C3A5B79163E}" type="datetime8">
              <a:rPr lang="en-US" smtClean="0"/>
              <a:pPr/>
              <a:t>6/7/2007 9:10 AM</a:t>
            </a:fld>
            <a:endParaRPr lang="en-US" smtClean="0"/>
          </a:p>
        </p:txBody>
      </p:sp>
      <p:sp>
        <p:nvSpPr>
          <p:cNvPr id="51203" name="Rectangle 6"/>
          <p:cNvSpPr>
            <a:spLocks noGrp="1" noChangeArrowheads="1"/>
          </p:cNvSpPr>
          <p:nvPr>
            <p:ph type="ftr" sz="quarter" idx="4"/>
          </p:nvPr>
        </p:nvSpPr>
        <p:spPr>
          <a:noFill/>
        </p:spPr>
        <p:txBody>
          <a:bodyPr/>
          <a:lstStyle/>
          <a:p>
            <a:pPr eaLnBrk="1" hangingPunct="1"/>
            <a:r>
              <a:rPr lang="en-US" sz="500"/>
              <a:t>© 2005 Microsoft Corporation. All rights reserved.</a:t>
            </a:r>
          </a:p>
          <a:p>
            <a:r>
              <a:rPr lang="en-US" sz="500"/>
              <a:t>This presentation is for informational purposes only. Microsoft makes no warranties, express or implied, in this summary.</a:t>
            </a:r>
          </a:p>
        </p:txBody>
      </p:sp>
      <p:sp>
        <p:nvSpPr>
          <p:cNvPr id="51204" name="Rectangle 7"/>
          <p:cNvSpPr>
            <a:spLocks noGrp="1" noChangeArrowheads="1"/>
          </p:cNvSpPr>
          <p:nvPr>
            <p:ph type="sldNum" sz="quarter" idx="5"/>
          </p:nvPr>
        </p:nvSpPr>
        <p:spPr>
          <a:noFill/>
        </p:spPr>
        <p:txBody>
          <a:bodyPr/>
          <a:lstStyle/>
          <a:p>
            <a:fld id="{4FE47689-DE1A-4BBC-B3B2-8DD778B88838}" type="slidenum">
              <a:rPr lang="en-US" smtClean="0"/>
              <a:pPr/>
              <a:t>3</a:t>
            </a:fld>
            <a:endParaRPr lang="en-US" smtClean="0"/>
          </a:p>
        </p:txBody>
      </p:sp>
      <p:sp>
        <p:nvSpPr>
          <p:cNvPr id="51205" name="Rectangle 2"/>
          <p:cNvSpPr>
            <a:spLocks noGrp="1" noRot="1" noChangeAspect="1" noChangeArrowheads="1" noTextEdit="1"/>
          </p:cNvSpPr>
          <p:nvPr>
            <p:ph type="sldImg"/>
          </p:nvPr>
        </p:nvSpPr>
        <p:spPr>
          <a:ln/>
        </p:spPr>
      </p:sp>
      <p:sp>
        <p:nvSpPr>
          <p:cNvPr id="51206" name="Rectangle 3"/>
          <p:cNvSpPr>
            <a:spLocks noGrp="1" noChangeArrowheads="1"/>
          </p:cNvSpPr>
          <p:nvPr>
            <p:ph type="body" idx="1"/>
          </p:nvPr>
        </p:nvSpPr>
        <p:spPr>
          <a:xfrm>
            <a:off x="359909" y="4245202"/>
            <a:ext cx="6021387" cy="8121650"/>
          </a:xfrm>
          <a:noFill/>
          <a:ln/>
        </p:spPr>
        <p:txBody>
          <a:bodyPr/>
          <a:lstStyle/>
          <a:p>
            <a:pPr marL="457200" indent="-457200">
              <a:buAutoNum type="arabicPeriod"/>
            </a:pPr>
            <a:r>
              <a:rPr lang="en-US" dirty="0" smtClean="0"/>
              <a:t>Bulk is demos</a:t>
            </a:r>
          </a:p>
          <a:p>
            <a:pPr marL="457200" indent="-457200">
              <a:buAutoNum type="arabicPeriod"/>
            </a:pPr>
            <a:r>
              <a:rPr lang="en-US" dirty="0" smtClean="0"/>
              <a:t>Foundation </a:t>
            </a:r>
            <a:r>
              <a:rPr lang="en-US" dirty="0" err="1" smtClean="0"/>
              <a:t>excersize</a:t>
            </a:r>
            <a:endParaRPr lang="en-US" dirty="0" smtClean="0"/>
          </a:p>
          <a:p>
            <a:pPr marL="670172" lvl="1" indent="-457200">
              <a:buAutoNum type="arabicPeriod"/>
            </a:pPr>
            <a:r>
              <a:rPr lang="en-US" dirty="0" smtClean="0"/>
              <a:t>Foundation for importance of performance</a:t>
            </a:r>
          </a:p>
          <a:p>
            <a:pPr marL="670172" lvl="1" indent="-457200">
              <a:buAutoNum type="arabicPeriod"/>
            </a:pPr>
            <a:r>
              <a:rPr lang="en-US" dirty="0" smtClean="0"/>
              <a:t>Foundation for the tool</a:t>
            </a:r>
          </a:p>
          <a:p>
            <a:pPr marL="457200" indent="-457200">
              <a:buAutoNum type="arabicPeriod"/>
            </a:pPr>
            <a:r>
              <a:rPr lang="en-US" dirty="0" smtClean="0"/>
              <a:t>Fruits of our expertise</a:t>
            </a:r>
          </a:p>
          <a:p>
            <a:pPr marL="457200" indent="-457200">
              <a:buAutoNum type="arabicPeriod"/>
            </a:pPr>
            <a:r>
              <a:rPr lang="en-US" dirty="0" smtClean="0"/>
              <a:t>Further your </a:t>
            </a:r>
            <a:r>
              <a:rPr lang="en-US" dirty="0" err="1" smtClean="0"/>
              <a:t>perf</a:t>
            </a:r>
            <a:r>
              <a:rPr lang="en-US" dirty="0" smtClean="0"/>
              <a:t> learning after </a:t>
            </a:r>
            <a:r>
              <a:rPr lang="en-US" dirty="0" err="1" smtClean="0"/>
              <a:t>teched</a:t>
            </a:r>
            <a:endParaRPr lang="en-US" dirty="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6/7/2007 9:10 AM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Arial"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Arial" pitchFamily="34" charset="0"/>
              </a:rPr>
            </a:br>
            <a:r>
              <a:rPr lang="en-US" dirty="0" smtClean="0">
                <a:solidFill>
                  <a:srgbClr val="000000"/>
                </a:solidFill>
                <a:latin typeface="Arial" pitchFamily="34" charset="0"/>
              </a:rPr>
              <a:t>MICROSOFT MAKES NO WARRANTIES, EXPRESS, IMPLIED OR STATUTORY, AS TO THE INFORMATION IN THIS PRESENTATION.</a:t>
            </a:r>
          </a:p>
          <a:p>
            <a:endParaRPr lang="en-US" dirty="0">
              <a:latin typeface="Arial"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30</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31</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32</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33</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34</a:t>
            </a:fld>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6/7/2007 9:10 AM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Arial"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Arial" pitchFamily="34" charset="0"/>
              </a:rPr>
            </a:br>
            <a:r>
              <a:rPr lang="en-US" dirty="0" smtClean="0">
                <a:solidFill>
                  <a:srgbClr val="000000"/>
                </a:solidFill>
                <a:latin typeface="Arial" pitchFamily="34" charset="0"/>
              </a:rPr>
              <a:t>MICROSOFT MAKES NO WARRANTIES, EXPRESS, IMPLIED OR STATUTORY, AS TO THE INFORMATION IN THIS PRESENTATION.</a:t>
            </a:r>
          </a:p>
          <a:p>
            <a:endParaRPr lang="en-US" dirty="0">
              <a:latin typeface="Arial"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35</a:t>
            </a:fld>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6/7/2007 9:10 AM</a:t>
            </a:fld>
            <a:endParaRPr lang="en-US"/>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latin typeface="Arial" pitchFamily="34" charset="0"/>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Arial" pitchFamily="34" charset="0"/>
              </a:rPr>
            </a:br>
            <a:r>
              <a:rPr lang="en-US" sz="500" dirty="0" smtClean="0">
                <a:solidFill>
                  <a:srgbClr val="000000"/>
                </a:solidFill>
                <a:latin typeface="Arial" pitchFamily="34" charset="0"/>
              </a:rPr>
              <a:t>MICROSOFT MAKES NO WARRANTIES, EXPRESS, IMPLIED OR STATUTORY, AS TO THE INFORMATION IN THIS PRESENTATION.</a:t>
            </a:r>
          </a:p>
          <a:p>
            <a:endParaRPr lang="en-US" sz="500" dirty="0">
              <a:latin typeface="Arial" pitchFamily="34" charset="0"/>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36</a:t>
            </a:fld>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6/7/2007 9:10 AM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Arial"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Arial" pitchFamily="34" charset="0"/>
              </a:rPr>
            </a:br>
            <a:r>
              <a:rPr lang="en-US" dirty="0" smtClean="0">
                <a:solidFill>
                  <a:srgbClr val="000000"/>
                </a:solidFill>
                <a:latin typeface="Arial" pitchFamily="34" charset="0"/>
              </a:rPr>
              <a:t>MICROSOFT MAKES NO WARRANTIES, EXPRESS, IMPLIED OR STATUTORY, AS TO THE INFORMATION IN THIS PRESENTATION.</a:t>
            </a:r>
          </a:p>
          <a:p>
            <a:endParaRPr lang="en-US" dirty="0">
              <a:latin typeface="Arial"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37</a:t>
            </a:fld>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6/7/2007 9:10 AM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Arial"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Arial" pitchFamily="34" charset="0"/>
              </a:rPr>
            </a:br>
            <a:r>
              <a:rPr lang="en-US" dirty="0" smtClean="0">
                <a:solidFill>
                  <a:srgbClr val="000000"/>
                </a:solidFill>
                <a:latin typeface="Arial" pitchFamily="34" charset="0"/>
              </a:rPr>
              <a:t>MICROSOFT MAKES NO WARRANTIES, EXPRESS, IMPLIED OR STATUTORY, AS TO THE INFORMATION IN THIS PRESENTATION.</a:t>
            </a:r>
          </a:p>
          <a:p>
            <a:endParaRPr lang="en-US" dirty="0">
              <a:latin typeface="Arial"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38</a:t>
            </a:fld>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6/7/2007 9:10 AM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Arial"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Arial" pitchFamily="34" charset="0"/>
              </a:rPr>
            </a:br>
            <a:r>
              <a:rPr lang="en-US" dirty="0" smtClean="0">
                <a:solidFill>
                  <a:srgbClr val="000000"/>
                </a:solidFill>
                <a:latin typeface="Arial" pitchFamily="34" charset="0"/>
              </a:rPr>
              <a:t>MICROSOFT MAKES NO WARRANTIES, EXPRESS, IMPLIED OR STATUTORY, AS TO THE INFORMATION IN THIS PRESENTATION.</a:t>
            </a:r>
          </a:p>
          <a:p>
            <a:endParaRPr lang="en-US" dirty="0">
              <a:latin typeface="Arial"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39</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AutoNum type="arabicPeriod"/>
            </a:pPr>
            <a:r>
              <a:rPr lang="en-US" dirty="0" smtClean="0"/>
              <a:t>When to most people do </a:t>
            </a:r>
            <a:r>
              <a:rPr lang="en-US" dirty="0" err="1" smtClean="0"/>
              <a:t>perf</a:t>
            </a:r>
            <a:endParaRPr lang="en-US" dirty="0" smtClean="0"/>
          </a:p>
          <a:p>
            <a:pPr marL="228600" indent="-228600">
              <a:buAutoNum type="arabicPeriod"/>
            </a:pPr>
            <a:r>
              <a:rPr lang="en-US" dirty="0" smtClean="0"/>
              <a:t>Correlation between software lifecycle and performance lifecycle</a:t>
            </a:r>
          </a:p>
          <a:p>
            <a:pPr marL="441572" lvl="1" indent="-228600">
              <a:buAutoNum type="arabicPeriod"/>
            </a:pPr>
            <a:r>
              <a:rPr lang="en-US" dirty="0" smtClean="0"/>
              <a:t>Performance is a feature</a:t>
            </a:r>
          </a:p>
          <a:p>
            <a:pPr marL="228600" indent="-228600">
              <a:buAutoNum type="arabicPeriod"/>
            </a:pPr>
            <a:r>
              <a:rPr lang="en-US" dirty="0" smtClean="0"/>
              <a:t>Explanation of the performance lifecycle</a:t>
            </a:r>
          </a:p>
          <a:p>
            <a:pPr marL="441572" lvl="1" indent="-228600">
              <a:buAutoNum type="arabicPeriod"/>
            </a:pPr>
            <a:r>
              <a:rPr lang="en-US" dirty="0" smtClean="0"/>
              <a:t>Tie requirements to TFS</a:t>
            </a:r>
          </a:p>
          <a:p>
            <a:pPr marL="441572" lvl="1" indent="-228600">
              <a:buAutoNum type="arabicPeriod"/>
            </a:pPr>
            <a:r>
              <a:rPr lang="en-US" dirty="0" smtClean="0"/>
              <a:t>Cheaper to catch </a:t>
            </a:r>
            <a:r>
              <a:rPr lang="en-US" dirty="0" err="1" smtClean="0"/>
              <a:t>perf</a:t>
            </a:r>
            <a:r>
              <a:rPr lang="en-US" dirty="0" smtClean="0"/>
              <a:t> here than later, plan for </a:t>
            </a:r>
            <a:r>
              <a:rPr lang="en-US" dirty="0" err="1" smtClean="0"/>
              <a:t>perf</a:t>
            </a:r>
            <a:endParaRPr lang="en-US" dirty="0" smtClean="0"/>
          </a:p>
          <a:p>
            <a:pPr marL="441572" lvl="1" indent="-228600">
              <a:buAutoNum type="arabicPeriod"/>
            </a:pPr>
            <a:r>
              <a:rPr lang="en-US" dirty="0" smtClean="0"/>
              <a:t>Making sure you are close to your </a:t>
            </a:r>
            <a:r>
              <a:rPr lang="en-US" dirty="0" err="1" smtClean="0"/>
              <a:t>perf</a:t>
            </a:r>
            <a:r>
              <a:rPr lang="en-US" dirty="0" smtClean="0"/>
              <a:t> requirements before exit, </a:t>
            </a:r>
            <a:r>
              <a:rPr lang="en-US" dirty="0" err="1" smtClean="0"/>
              <a:t>perf</a:t>
            </a:r>
            <a:r>
              <a:rPr lang="en-US" dirty="0" smtClean="0"/>
              <a:t> unit tests</a:t>
            </a:r>
          </a:p>
          <a:p>
            <a:pPr marL="441572" lvl="1" indent="-228600">
              <a:buAutoNum type="arabicPeriod"/>
            </a:pPr>
            <a:r>
              <a:rPr lang="en-US" dirty="0" smtClean="0"/>
              <a:t>Verify your </a:t>
            </a:r>
            <a:r>
              <a:rPr lang="en-US" dirty="0" err="1" smtClean="0"/>
              <a:t>perf</a:t>
            </a:r>
            <a:r>
              <a:rPr lang="en-US" dirty="0" smtClean="0"/>
              <a:t> goals – web/load test, David’s session on Friday (Marc interjection)</a:t>
            </a:r>
          </a:p>
          <a:p>
            <a:pPr marL="441572" lvl="1" indent="-228600">
              <a:buAutoNum type="arabicPeriod"/>
            </a:pPr>
            <a:r>
              <a:rPr lang="en-US" dirty="0" smtClean="0"/>
              <a:t>Continuous measurement and checking for regressions</a:t>
            </a:r>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6/7/2007 9:10 AM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Arial"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Arial" pitchFamily="34" charset="0"/>
              </a:rPr>
            </a:br>
            <a:r>
              <a:rPr lang="en-US" dirty="0" smtClean="0">
                <a:solidFill>
                  <a:srgbClr val="000000"/>
                </a:solidFill>
                <a:latin typeface="Arial" pitchFamily="34" charset="0"/>
              </a:rPr>
              <a:t>MICROSOFT MAKES NO WARRANTIES, EXPRESS, IMPLIED OR STATUTORY, AS TO THE INFORMATION IN THIS PRESENTATION.</a:t>
            </a:r>
          </a:p>
          <a:p>
            <a:endParaRPr lang="en-US" dirty="0">
              <a:latin typeface="Arial"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4</a:t>
            </a:fld>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6/7/2007 9:10 AM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Arial"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Arial" pitchFamily="34" charset="0"/>
              </a:rPr>
            </a:br>
            <a:r>
              <a:rPr lang="en-US" dirty="0" smtClean="0">
                <a:solidFill>
                  <a:srgbClr val="000000"/>
                </a:solidFill>
                <a:latin typeface="Arial" pitchFamily="34" charset="0"/>
              </a:rPr>
              <a:t>MICROSOFT MAKES NO WARRANTIES, EXPRESS, IMPLIED OR STATUTORY, AS TO THE INFORMATION IN THIS PRESENTATION.</a:t>
            </a:r>
          </a:p>
          <a:p>
            <a:endParaRPr lang="en-US" dirty="0">
              <a:latin typeface="Arial"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40</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1.  We’ve seen this happen – performance sprinkles</a:t>
            </a: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AutoNum type="arabicPeriod"/>
            </a:pPr>
            <a:r>
              <a:rPr lang="en-US" dirty="0" err="1" smtClean="0"/>
              <a:t>PeopleTrax</a:t>
            </a:r>
            <a:endParaRPr lang="en-US" dirty="0" smtClean="0"/>
          </a:p>
          <a:p>
            <a:pPr marL="441572" lvl="1" indent="-228600">
              <a:buAutoNum type="arabicPeriod"/>
            </a:pPr>
            <a:r>
              <a:rPr lang="en-US" dirty="0" smtClean="0"/>
              <a:t>Walk through wizard</a:t>
            </a:r>
          </a:p>
          <a:p>
            <a:pPr marL="556657" lvl="2" indent="-228600">
              <a:buAutoNum type="arabicPeriod"/>
            </a:pPr>
            <a:r>
              <a:rPr lang="en-US" dirty="0" smtClean="0"/>
              <a:t>Menu location in both 2005 and 2008</a:t>
            </a:r>
          </a:p>
          <a:p>
            <a:pPr marL="441572" lvl="1" indent="-228600">
              <a:buAutoNum type="arabicPeriod"/>
            </a:pPr>
            <a:r>
              <a:rPr lang="en-US" dirty="0" smtClean="0"/>
              <a:t>Quick discussion of sampling vs. Instrumentation</a:t>
            </a:r>
          </a:p>
          <a:p>
            <a:pPr marL="441572" lvl="1" indent="-228600">
              <a:buAutoNum type="arabicPeriod"/>
            </a:pPr>
            <a:r>
              <a:rPr lang="en-US" dirty="0" smtClean="0"/>
              <a:t>Set root</a:t>
            </a:r>
          </a:p>
          <a:p>
            <a:pPr marL="441572" lvl="1" indent="-228600">
              <a:buAutoNum type="arabicPeriod"/>
            </a:pPr>
            <a:r>
              <a:rPr lang="en-US" dirty="0" smtClean="0"/>
              <a:t>Stress how easy that was</a:t>
            </a:r>
          </a:p>
          <a:p>
            <a:pPr marL="441572" lvl="1" indent="-228600">
              <a:buAutoNum type="arabicPeriod"/>
            </a:pPr>
            <a:r>
              <a:rPr lang="en-US" dirty="0" smtClean="0"/>
              <a:t>Talk about Summary view</a:t>
            </a:r>
          </a:p>
          <a:p>
            <a:pPr marL="441572" lvl="1" indent="-228600">
              <a:buAutoNum type="arabicPeriod"/>
            </a:pPr>
            <a:r>
              <a:rPr lang="en-US" dirty="0" smtClean="0"/>
              <a:t>Show </a:t>
            </a:r>
            <a:r>
              <a:rPr lang="en-US" dirty="0" err="1" smtClean="0"/>
              <a:t>calltree</a:t>
            </a:r>
            <a:endParaRPr lang="en-US" dirty="0" smtClean="0"/>
          </a:p>
          <a:p>
            <a:pPr marL="441572" lvl="1" indent="-228600">
              <a:buAutoNum type="arabicPeriod"/>
            </a:pPr>
            <a:r>
              <a:rPr lang="en-US" dirty="0" smtClean="0"/>
              <a:t>Hot Path</a:t>
            </a: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6/7/2007 9:10 AM</a:t>
            </a:fld>
            <a:endParaRPr lang="en-US"/>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latin typeface="Arial" pitchFamily="34" charset="0"/>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Arial" pitchFamily="34" charset="0"/>
              </a:rPr>
            </a:br>
            <a:r>
              <a:rPr lang="en-US" sz="500" dirty="0" smtClean="0">
                <a:solidFill>
                  <a:srgbClr val="000000"/>
                </a:solidFill>
                <a:latin typeface="Arial" pitchFamily="34" charset="0"/>
              </a:rPr>
              <a:t>MICROSOFT MAKES NO WARRANTIES, EXPRESS, IMPLIED OR STATUTORY, AS TO THE INFORMATION IN THIS PRESENTATION.</a:t>
            </a:r>
          </a:p>
          <a:p>
            <a:endParaRPr lang="en-US" sz="500" dirty="0">
              <a:latin typeface="Arial" pitchFamily="34" charset="0"/>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6/7/2007 9:10 AM</a:t>
            </a:fld>
            <a:endParaRPr lang="en-US"/>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latin typeface="Arial" pitchFamily="34" charset="0"/>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Arial" pitchFamily="34" charset="0"/>
              </a:rPr>
            </a:br>
            <a:r>
              <a:rPr lang="en-US" sz="500" dirty="0" smtClean="0">
                <a:solidFill>
                  <a:srgbClr val="000000"/>
                </a:solidFill>
                <a:latin typeface="Arial" pitchFamily="34" charset="0"/>
              </a:rPr>
              <a:t>MICROSOFT MAKES NO WARRANTIES, EXPRESS, IMPLIED OR STATUTORY, AS TO THE INFORMATION IN THIS PRESENTATION.</a:t>
            </a:r>
          </a:p>
          <a:p>
            <a:endParaRPr lang="en-US" sz="500" dirty="0">
              <a:latin typeface="Arial" pitchFamily="34" charset="0"/>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6/7/2007 9:10 AM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Arial"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Arial" pitchFamily="34" charset="0"/>
              </a:rPr>
            </a:br>
            <a:r>
              <a:rPr lang="en-US" dirty="0" smtClean="0">
                <a:solidFill>
                  <a:srgbClr val="000000"/>
                </a:solidFill>
                <a:latin typeface="Arial" pitchFamily="34" charset="0"/>
              </a:rPr>
              <a:t>MICROSOFT MAKES NO WARRANTIES, EXPRESS, IMPLIED OR STATUTORY, AS TO THE INFORMATION IN THIS PRESENTATION.</a:t>
            </a:r>
          </a:p>
          <a:p>
            <a:endParaRPr lang="en-US" dirty="0">
              <a:latin typeface="Arial"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6/7/2007 9:10 AM</a:t>
            </a:fld>
            <a:endParaRPr lang="en-US"/>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latin typeface="Arial" pitchFamily="34" charset="0"/>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Arial" pitchFamily="34" charset="0"/>
              </a:rPr>
            </a:br>
            <a:r>
              <a:rPr lang="en-US" sz="500" dirty="0" smtClean="0">
                <a:solidFill>
                  <a:srgbClr val="000000"/>
                </a:solidFill>
                <a:latin typeface="Arial" pitchFamily="34" charset="0"/>
              </a:rPr>
              <a:t>MICROSOFT MAKES NO WARRANTIES, EXPRESS, IMPLIED OR STATUTORY, AS TO THE INFORMATION IN THIS PRESENTATION.</a:t>
            </a:r>
          </a:p>
          <a:p>
            <a:endParaRPr lang="en-US" sz="500" dirty="0">
              <a:latin typeface="Arial" pitchFamily="34" charset="0"/>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348825" y="220790"/>
            <a:ext cx="3340525" cy="590927"/>
          </a:xfrm>
          <a:noFill/>
        </p:spPr>
        <p:txBody>
          <a:bodyPr vert="horz" wrap="square" lIns="0" tIns="45718" rIns="91436" bIns="45718" rtlCol="0">
            <a:spAutoFit/>
          </a:bodyPr>
          <a:lstStyle>
            <a:lvl1pPr marL="0" indent="0" algn="l">
              <a:buFont typeface="Arial" pitchFamily="34" charset="0"/>
              <a:buNone/>
              <a:defRPr lang="en-US" sz="3600" kern="1200" cap="all" dirty="0" smtClean="0">
                <a:solidFill>
                  <a:schemeClr val="bg1"/>
                </a:solidFill>
                <a:effectLst>
                  <a:reflection blurRad="6350" stA="55000" endA="300" endPos="45500" dir="5400000" sy="-100000" algn="bl" rotWithShape="0"/>
                </a:effectLst>
                <a:latin typeface="Arial Narrow" pitchFamily="34" charset="0"/>
                <a:ea typeface="+mn-ea"/>
                <a:cs typeface="+mn-cs"/>
              </a:defRPr>
            </a:lvl1pPr>
          </a:lstStyle>
          <a:p>
            <a:pPr marL="0" marR="0" lvl="0" indent="-384939" algn="l" defTabSz="914327" rtl="0" eaLnBrk="1" fontAlgn="base" latinLnBrk="0" hangingPunct="1">
              <a:lnSpc>
                <a:spcPct val="90000"/>
              </a:lnSpc>
              <a:spcBef>
                <a:spcPct val="20000"/>
              </a:spcBef>
              <a:spcAft>
                <a:spcPct val="0"/>
              </a:spcAft>
              <a:buClrTx/>
              <a:buSzTx/>
              <a:buFontTx/>
              <a:buNone/>
              <a:tabLst/>
              <a:defRPr/>
            </a:pPr>
            <a:r>
              <a:rPr lang="en-US" dirty="0" smtClean="0"/>
              <a:t>SESSION code</a:t>
            </a:r>
          </a:p>
        </p:txBody>
      </p:sp>
      <p:sp>
        <p:nvSpPr>
          <p:cNvPr id="2" name="Title 1"/>
          <p:cNvSpPr>
            <a:spLocks noGrp="1"/>
          </p:cNvSpPr>
          <p:nvPr>
            <p:ph type="ctrTitle" hasCustomPrompt="1"/>
          </p:nvPr>
        </p:nvSpPr>
        <p:spPr>
          <a:xfrm>
            <a:off x="368300" y="2522539"/>
            <a:ext cx="8394699" cy="2324099"/>
          </a:xfrm>
          <a:noFill/>
          <a:ln w="9525">
            <a:noFill/>
            <a:miter lim="800000"/>
            <a:headEnd/>
            <a:tailEnd/>
          </a:ln>
          <a:effectLst/>
        </p:spPr>
        <p:txBody>
          <a:bodyPr vert="horz" wrap="square" lIns="0" tIns="0" rIns="0" bIns="0" numCol="1" rtlCol="0" anchor="ctr" anchorCtr="0" compatLnSpc="1">
            <a:prstTxWarp prst="textNoShape">
              <a:avLst/>
            </a:prstTxWarp>
            <a:noAutofit/>
            <a:scene3d>
              <a:camera prst="orthographicFront"/>
              <a:lightRig rig="threePt" dir="t"/>
            </a:scene3d>
            <a:sp3d extrusionH="6350">
              <a:bevelT w="12700" h="25400" prst="coolSlant"/>
              <a:bevelB w="19050" h="19050"/>
              <a:extrusionClr>
                <a:schemeClr val="bg1"/>
              </a:extrusionClr>
            </a:sp3d>
          </a:bodyPr>
          <a:lstStyle>
            <a:lvl1pPr algn="ctr">
              <a:lnSpc>
                <a:spcPct val="90000"/>
              </a:lnSpc>
              <a:defRPr lang="en-US" sz="4000" b="0" kern="1200" cap="none" spc="-125" baseline="0" dirty="0">
                <a:ln w="3175">
                  <a:noFill/>
                </a:ln>
                <a:solidFill>
                  <a:schemeClr val="tx1"/>
                </a:solidFill>
                <a:effectLst/>
                <a:latin typeface="+mj-lt"/>
                <a:ea typeface="+mj-ea"/>
                <a:cs typeface="+mj-cs"/>
              </a:defRPr>
            </a:lvl1pPr>
          </a:lstStyle>
          <a:p>
            <a:pPr marL="0" marR="0" lvl="0" indent="0" algn="ctr" defTabSz="914363" rtl="0" eaLnBrk="1" fontAlgn="base" latinLnBrk="0" hangingPunct="1">
              <a:lnSpc>
                <a:spcPct val="90000"/>
              </a:lnSpc>
              <a:spcBef>
                <a:spcPct val="0"/>
              </a:spcBef>
              <a:spcAft>
                <a:spcPct val="0"/>
              </a:spcAft>
              <a:buClrTx/>
              <a:buSzTx/>
              <a:buFontTx/>
              <a:buNone/>
              <a:tabLst/>
              <a:defRPr/>
            </a:pPr>
            <a:r>
              <a:rPr lang="en-US" dirty="0" smtClean="0"/>
              <a:t>Click to Edit Session Title</a:t>
            </a:r>
            <a:endParaRPr lang="en-US" dirty="0"/>
          </a:p>
        </p:txBody>
      </p:sp>
      <p:sp>
        <p:nvSpPr>
          <p:cNvPr id="3" name="Subtitle 2"/>
          <p:cNvSpPr>
            <a:spLocks noGrp="1"/>
          </p:cNvSpPr>
          <p:nvPr>
            <p:ph type="subTitle" idx="1" hasCustomPrompt="1"/>
          </p:nvPr>
        </p:nvSpPr>
        <p:spPr bwMode="black">
          <a:xfrm>
            <a:off x="1547813" y="4846638"/>
            <a:ext cx="5316626" cy="332399"/>
          </a:xfrm>
        </p:spPr>
        <p:txBody>
          <a:bodyPr vert="horz" wrap="square" lIns="0" tIns="0" rIns="0" bIns="0" rtlCol="0">
            <a:spAutoFit/>
            <a:sp3d extrusionH="57150">
              <a:bevelT w="12700" h="12700"/>
            </a:sp3d>
          </a:bodyPr>
          <a:lstStyle>
            <a:lvl1pPr marL="0" indent="0" algn="l" defTabSz="914327" rtl="0" eaLnBrk="1" fontAlgn="base" latinLnBrk="0" hangingPunct="1">
              <a:lnSpc>
                <a:spcPct val="90000"/>
              </a:lnSpc>
              <a:spcBef>
                <a:spcPct val="20000"/>
              </a:spcBef>
              <a:spcAft>
                <a:spcPct val="0"/>
              </a:spcAft>
              <a:buFontTx/>
              <a:buNone/>
              <a:defRPr lang="en-US" sz="2400" kern="1200" dirty="0">
                <a:gradFill>
                  <a:gsLst>
                    <a:gs pos="0">
                      <a:schemeClr val="bg1">
                        <a:lumMod val="65000"/>
                        <a:lumOff val="35000"/>
                      </a:schemeClr>
                    </a:gs>
                    <a:gs pos="50000">
                      <a:srgbClr val="27728D"/>
                    </a:gs>
                    <a:gs pos="100000">
                      <a:schemeClr val="tx1">
                        <a:lumMod val="75000"/>
                        <a:alpha val="85000"/>
                      </a:schemeClr>
                    </a:gs>
                  </a:gsLst>
                  <a:lin ang="16200000" scaled="1"/>
                </a:gradFill>
                <a:effectLst/>
                <a:latin typeface="+mn-lt"/>
                <a:ea typeface="+mn-ea"/>
                <a:cs typeface="+mn-cs"/>
              </a:defRPr>
            </a:lvl1pPr>
            <a:lvl2pPr marL="457163" indent="0" algn="ctr">
              <a:buNone/>
              <a:defRPr>
                <a:solidFill>
                  <a:schemeClr val="tx1">
                    <a:tint val="75000"/>
                  </a:schemeClr>
                </a:solidFill>
              </a:defRPr>
            </a:lvl2pPr>
            <a:lvl3pPr marL="914327" indent="0" algn="ctr">
              <a:buNone/>
              <a:defRPr>
                <a:solidFill>
                  <a:schemeClr val="tx1">
                    <a:tint val="75000"/>
                  </a:schemeClr>
                </a:solidFill>
              </a:defRPr>
            </a:lvl3pPr>
            <a:lvl4pPr marL="1371490" indent="0" algn="ctr">
              <a:buNone/>
              <a:defRPr>
                <a:solidFill>
                  <a:schemeClr val="tx1">
                    <a:tint val="75000"/>
                  </a:schemeClr>
                </a:solidFill>
              </a:defRPr>
            </a:lvl4pPr>
            <a:lvl5pPr marL="1828654" indent="0" algn="ctr">
              <a:buNone/>
              <a:defRPr>
                <a:solidFill>
                  <a:schemeClr val="tx1">
                    <a:tint val="75000"/>
                  </a:schemeClr>
                </a:solidFill>
              </a:defRPr>
            </a:lvl5pPr>
            <a:lvl6pPr marL="2285818" indent="0" algn="ctr">
              <a:buNone/>
              <a:defRPr>
                <a:solidFill>
                  <a:schemeClr val="tx1">
                    <a:tint val="75000"/>
                  </a:schemeClr>
                </a:solidFill>
              </a:defRPr>
            </a:lvl6pPr>
            <a:lvl7pPr marL="2742980" indent="0" algn="ctr">
              <a:buNone/>
              <a:defRPr>
                <a:solidFill>
                  <a:schemeClr val="tx1">
                    <a:tint val="75000"/>
                  </a:schemeClr>
                </a:solidFill>
              </a:defRPr>
            </a:lvl7pPr>
            <a:lvl8pPr marL="3200144" indent="0" algn="ctr">
              <a:buNone/>
              <a:defRPr>
                <a:solidFill>
                  <a:schemeClr val="tx1">
                    <a:tint val="75000"/>
                  </a:schemeClr>
                </a:solidFill>
              </a:defRPr>
            </a:lvl8pPr>
            <a:lvl9pPr marL="3657308" indent="0" algn="ctr">
              <a:buNone/>
              <a:defRPr>
                <a:solidFill>
                  <a:schemeClr val="tx1">
                    <a:tint val="75000"/>
                  </a:schemeClr>
                </a:solidFill>
              </a:defRPr>
            </a:lvl9pPr>
          </a:lstStyle>
          <a:p>
            <a:r>
              <a:rPr lang="en-US" dirty="0" smtClean="0"/>
              <a:t>Click to edit Speaker Name</a:t>
            </a:r>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bwMode="black"/>
        <p:txBody>
          <a:bodyPr/>
          <a:lstStyle>
            <a:lvl1pPr>
              <a:defRPr/>
            </a:lvl1pPr>
          </a:lstStyle>
          <a:p>
            <a:r>
              <a:rPr lang="en-US" dirty="0" smtClean="0"/>
              <a:t>Click to Edit Title Text</a:t>
            </a:r>
            <a:endParaRPr lang="en-US" dirty="0"/>
          </a:p>
        </p:txBody>
      </p:sp>
      <p:sp>
        <p:nvSpPr>
          <p:cNvPr id="3" name="Text Placeholder 2"/>
          <p:cNvSpPr>
            <a:spLocks noGrp="1"/>
          </p:cNvSpPr>
          <p:nvPr>
            <p:ph type="body" idx="1"/>
          </p:nvPr>
        </p:nvSpPr>
        <p:spPr bwMode="black">
          <a:xfrm>
            <a:off x="368301" y="1347788"/>
            <a:ext cx="4114800" cy="692498"/>
          </a:xfrm>
        </p:spPr>
        <p:txBody>
          <a:bodyPr anchor="b"/>
          <a:lstStyle>
            <a:lvl1pPr marL="0" indent="0">
              <a:lnSpc>
                <a:spcPct val="90000"/>
              </a:lnSpc>
              <a:spcBef>
                <a:spcPts val="0"/>
              </a:spcBef>
              <a:buNone/>
              <a:defRPr sz="2500" b="1">
                <a:latin typeface="Arial" pitchFamily="34" charset="0"/>
                <a:cs typeface="Arial" pitchFamily="34" charset="0"/>
              </a:defRPr>
            </a:lvl1pPr>
            <a:lvl2pPr marL="457163" indent="0">
              <a:buNone/>
              <a:defRPr sz="2000" b="1"/>
            </a:lvl2pPr>
            <a:lvl3pPr marL="914327" indent="0">
              <a:buNone/>
              <a:defRPr sz="1800" b="1"/>
            </a:lvl3pPr>
            <a:lvl4pPr marL="1371490" indent="0">
              <a:buNone/>
              <a:defRPr sz="1600" b="1"/>
            </a:lvl4pPr>
            <a:lvl5pPr marL="1828654" indent="0">
              <a:buNone/>
              <a:defRPr sz="1600" b="1"/>
            </a:lvl5pPr>
            <a:lvl6pPr marL="2285818" indent="0">
              <a:buNone/>
              <a:defRPr sz="1600" b="1"/>
            </a:lvl6pPr>
            <a:lvl7pPr marL="2742980" indent="0">
              <a:buNone/>
              <a:defRPr sz="1600" b="1"/>
            </a:lvl7pPr>
            <a:lvl8pPr marL="3200144" indent="0">
              <a:buNone/>
              <a:defRPr sz="1600" b="1"/>
            </a:lvl8pPr>
            <a:lvl9pPr marL="3657308"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bwMode="black">
          <a:xfrm>
            <a:off x="368300" y="2111110"/>
            <a:ext cx="4114800" cy="1537344"/>
          </a:xfrm>
        </p:spPr>
        <p:txBody>
          <a:bodyPr/>
          <a:lstStyle>
            <a:lvl1pPr marL="281759" indent="-281759">
              <a:defRPr sz="2300"/>
            </a:lvl1pPr>
            <a:lvl2pPr marL="562196" indent="-265885">
              <a:defRPr sz="2000"/>
            </a:lvl2pPr>
            <a:lvl3pPr marL="813529" indent="-243397">
              <a:defRPr sz="1800"/>
            </a:lvl3pPr>
            <a:lvl4pPr marL="1050312" indent="-228847">
              <a:defRPr sz="1700"/>
            </a:lvl4pPr>
            <a:lvl5pPr marL="1279159" indent="-206358">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bwMode="black">
          <a:xfrm>
            <a:off x="4633283" y="1347788"/>
            <a:ext cx="4117019" cy="692498"/>
          </a:xfrm>
        </p:spPr>
        <p:txBody>
          <a:bodyPr vert="horz" wrap="square" lIns="0" tIns="0" rIns="0" bIns="0" rtlCol="0" anchor="b">
            <a:spAutoFit/>
          </a:bodyPr>
          <a:lstStyle>
            <a:lvl1pPr marL="0" indent="0">
              <a:lnSpc>
                <a:spcPct val="90000"/>
              </a:lnSpc>
              <a:spcBef>
                <a:spcPts val="0"/>
              </a:spcBef>
              <a:buNone/>
              <a:defRPr lang="en-US" sz="2500" b="1" kern="1200" smtClean="0">
                <a:solidFill>
                  <a:schemeClr val="tx1"/>
                </a:solidFill>
                <a:effectLst/>
                <a:latin typeface="Arial" pitchFamily="34" charset="0"/>
                <a:ea typeface="+mn-ea"/>
                <a:cs typeface="Arial" pitchFamily="34" charset="0"/>
              </a:defRPr>
            </a:lvl1pPr>
            <a:lvl2pPr marL="457163" indent="0">
              <a:buNone/>
              <a:defRPr sz="2000" b="1"/>
            </a:lvl2pPr>
            <a:lvl3pPr marL="914327" indent="0">
              <a:buNone/>
              <a:defRPr sz="1800" b="1"/>
            </a:lvl3pPr>
            <a:lvl4pPr marL="1371490" indent="0">
              <a:buNone/>
              <a:defRPr sz="1600" b="1"/>
            </a:lvl4pPr>
            <a:lvl5pPr marL="1828654" indent="0">
              <a:buNone/>
              <a:defRPr sz="1600" b="1"/>
            </a:lvl5pPr>
            <a:lvl6pPr marL="2285818" indent="0">
              <a:buNone/>
              <a:defRPr sz="1600" b="1"/>
            </a:lvl6pPr>
            <a:lvl7pPr marL="2742980" indent="0">
              <a:buNone/>
              <a:defRPr sz="1600" b="1"/>
            </a:lvl7pPr>
            <a:lvl8pPr marL="3200144" indent="0">
              <a:buNone/>
              <a:defRPr sz="1600" b="1"/>
            </a:lvl8pPr>
            <a:lvl9pPr marL="3657308" indent="0">
              <a:buNone/>
              <a:defRPr sz="1600" b="1"/>
            </a:lvl9pPr>
          </a:lstStyle>
          <a:p>
            <a:pPr marL="0" lvl="0" indent="0" algn="l" defTabSz="914327" rtl="0" eaLnBrk="1" latinLnBrk="0" hangingPunct="1">
              <a:lnSpc>
                <a:spcPct val="90000"/>
              </a:lnSpc>
              <a:spcBef>
                <a:spcPts val="0"/>
              </a:spcBef>
              <a:buFontTx/>
              <a:buNone/>
            </a:pPr>
            <a:r>
              <a:rPr lang="en-US" smtClean="0"/>
              <a:t>Click to edit Master text styles</a:t>
            </a:r>
          </a:p>
        </p:txBody>
      </p:sp>
      <p:sp>
        <p:nvSpPr>
          <p:cNvPr id="6" name="Content Placeholder 5"/>
          <p:cNvSpPr>
            <a:spLocks noGrp="1"/>
          </p:cNvSpPr>
          <p:nvPr>
            <p:ph sz="quarter" idx="4"/>
          </p:nvPr>
        </p:nvSpPr>
        <p:spPr bwMode="black">
          <a:xfrm>
            <a:off x="4632327" y="2111110"/>
            <a:ext cx="4117974" cy="1537344"/>
          </a:xfrm>
        </p:spPr>
        <p:txBody>
          <a:bodyPr/>
          <a:lstStyle>
            <a:lvl1pPr marL="296309" indent="-296309">
              <a:defRPr sz="2300"/>
            </a:lvl1pPr>
            <a:lvl2pPr marL="570132" indent="-273822">
              <a:defRPr sz="2000"/>
            </a:lvl2pPr>
            <a:lvl3pPr marL="821466" indent="-244720">
              <a:defRPr sz="1800"/>
            </a:lvl3pPr>
            <a:lvl4pPr marL="1050312" indent="-236784">
              <a:defRPr sz="1700"/>
            </a:lvl4pPr>
            <a:lvl5pPr marL="1279159" indent="-220910">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8" descr="D:\Slidework\Jobs\TechEd2007 - Brian Marble\Template\Template\images\TE_logo.png"/>
          <p:cNvPicPr>
            <a:picLocks noChangeAspect="1" noChangeArrowheads="1"/>
          </p:cNvPicPr>
          <p:nvPr userDrawn="1"/>
        </p:nvPicPr>
        <p:blipFill>
          <a:blip r:embed="rId2"/>
          <a:srcRect/>
          <a:stretch>
            <a:fillRect/>
          </a:stretch>
        </p:blipFill>
        <p:spPr bwMode="auto">
          <a:xfrm>
            <a:off x="7964557" y="6242916"/>
            <a:ext cx="850238" cy="522542"/>
          </a:xfrm>
          <a:prstGeom prst="rect">
            <a:avLst/>
          </a:prstGeom>
          <a:noFill/>
        </p:spPr>
      </p:pic>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bwMode="black"/>
        <p:txBody>
          <a:bodyPr/>
          <a:lstStyle/>
          <a:p>
            <a:r>
              <a:rPr lang="en-US" dirty="0" smtClean="0"/>
              <a:t>Click to Edit Title Text</a:t>
            </a:r>
            <a:endParaRPr lang="en-US" dirty="0"/>
          </a:p>
        </p:txBody>
      </p:sp>
      <p:pic>
        <p:nvPicPr>
          <p:cNvPr id="3" name="Picture 8" descr="D:\Slidework\Jobs\TechEd2007 - Brian Marble\Template\Template\images\TE_logo.png"/>
          <p:cNvPicPr>
            <a:picLocks noChangeAspect="1" noChangeArrowheads="1"/>
          </p:cNvPicPr>
          <p:nvPr userDrawn="1"/>
        </p:nvPicPr>
        <p:blipFill>
          <a:blip r:embed="rId2"/>
          <a:srcRect/>
          <a:stretch>
            <a:fillRect/>
          </a:stretch>
        </p:blipFill>
        <p:spPr bwMode="auto">
          <a:xfrm>
            <a:off x="7964557" y="6242916"/>
            <a:ext cx="850238" cy="522542"/>
          </a:xfrm>
          <a:prstGeom prst="rect">
            <a:avLst/>
          </a:prstGeom>
          <a:noFill/>
        </p:spPr>
      </p:pic>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1_Title Only no logo">
    <p:spTree>
      <p:nvGrpSpPr>
        <p:cNvPr id="1" name=""/>
        <p:cNvGrpSpPr/>
        <p:nvPr/>
      </p:nvGrpSpPr>
      <p:grpSpPr>
        <a:xfrm>
          <a:off x="0" y="0"/>
          <a:ext cx="0" cy="0"/>
          <a:chOff x="0" y="0"/>
          <a:chExt cx="0" cy="0"/>
        </a:xfrm>
      </p:grpSpPr>
      <p:sp>
        <p:nvSpPr>
          <p:cNvPr id="2" name="Title 1"/>
          <p:cNvSpPr>
            <a:spLocks noGrp="1"/>
          </p:cNvSpPr>
          <p:nvPr>
            <p:ph type="title" hasCustomPrompt="1"/>
          </p:nvPr>
        </p:nvSpPr>
        <p:spPr bwMode="black"/>
        <p:txBody>
          <a:bodyPr/>
          <a:lstStyle/>
          <a:p>
            <a:r>
              <a:rPr lang="en-US" dirty="0" smtClean="0"/>
              <a:t>Click to Edit Title Text</a:t>
            </a:r>
            <a:endParaRPr lang="en-US" dirty="0"/>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8" descr="D:\Slidework\Jobs\TechEd2007 - Brian Marble\Template\Template\images\TE_logo.png"/>
          <p:cNvPicPr>
            <a:picLocks noChangeAspect="1" noChangeArrowheads="1"/>
          </p:cNvPicPr>
          <p:nvPr userDrawn="1"/>
        </p:nvPicPr>
        <p:blipFill>
          <a:blip r:embed="rId2"/>
          <a:srcRect/>
          <a:stretch>
            <a:fillRect/>
          </a:stretch>
        </p:blipFill>
        <p:spPr bwMode="auto">
          <a:xfrm>
            <a:off x="7964557" y="6242916"/>
            <a:ext cx="850238" cy="522542"/>
          </a:xfrm>
          <a:prstGeom prst="rect">
            <a:avLst/>
          </a:prstGeom>
          <a:noFill/>
        </p:spPr>
      </p:pic>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1_WALKIN Event - Prints in GRAYSCA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descr="D:\Slidework\Jobs\TechEd2007 - Brian Marble\Template\Design\Round 3\images\Hand.png"/>
          <p:cNvPicPr>
            <a:picLocks noChangeAspect="1" noChangeArrowheads="1"/>
          </p:cNvPicPr>
          <p:nvPr userDrawn="1"/>
        </p:nvPicPr>
        <p:blipFill>
          <a:blip r:embed="rId3"/>
          <a:srcRect/>
          <a:stretch>
            <a:fillRect/>
          </a:stretch>
        </p:blipFill>
        <p:spPr bwMode="invGray">
          <a:xfrm>
            <a:off x="2881185" y="182563"/>
            <a:ext cx="6119447" cy="4751071"/>
          </a:xfrm>
          <a:prstGeom prst="rect">
            <a:avLst/>
          </a:prstGeom>
          <a:noFill/>
          <a:effectLst>
            <a:outerShdw blurRad="127000" algn="ctr" rotWithShape="0">
              <a:prstClr val="black">
                <a:alpha val="50000"/>
              </a:prstClr>
            </a:outerShdw>
          </a:effectLst>
        </p:spPr>
      </p:pic>
      <p:pic>
        <p:nvPicPr>
          <p:cNvPr id="5" name="Picture 4" descr="TE_logo-wht.tif"/>
          <p:cNvPicPr>
            <a:picLocks noChangeAspect="1"/>
          </p:cNvPicPr>
          <p:nvPr userDrawn="1"/>
        </p:nvPicPr>
        <p:blipFill>
          <a:blip r:embed="rId4"/>
          <a:stretch>
            <a:fillRect/>
          </a:stretch>
        </p:blipFill>
        <p:spPr bwMode="black">
          <a:xfrm>
            <a:off x="3387194" y="3363560"/>
            <a:ext cx="3140830" cy="1788278"/>
          </a:xfrm>
          <a:prstGeom prst="rect">
            <a:avLst/>
          </a:prstGeom>
          <a:effectLst/>
        </p:spPr>
      </p:pic>
      <p:pic>
        <p:nvPicPr>
          <p:cNvPr id="6" name="Picture 2" descr="D:\Slidework\Jobs\TechEd2007 - Brian Marble\Template\Hand_2.png"/>
          <p:cNvPicPr>
            <a:picLocks noChangeAspect="1" noChangeArrowheads="1"/>
          </p:cNvPicPr>
          <p:nvPr userDrawn="1"/>
        </p:nvPicPr>
        <p:blipFill>
          <a:blip r:embed="rId5"/>
          <a:stretch>
            <a:fillRect/>
          </a:stretch>
        </p:blipFill>
        <p:spPr bwMode="auto">
          <a:xfrm rot="303948">
            <a:off x="2293533" y="6052531"/>
            <a:ext cx="6851232" cy="1148735"/>
          </a:xfrm>
          <a:prstGeom prst="rect">
            <a:avLst/>
          </a:prstGeom>
          <a:noFill/>
        </p:spPr>
      </p:pic>
      <p:pic>
        <p:nvPicPr>
          <p:cNvPr id="8" name="Picture 2" descr="C:\Documents and Settings\Owner\Desktop\images\images\teched07_Logo_whitereflect2.png"/>
          <p:cNvPicPr>
            <a:picLocks noChangeAspect="1" noChangeArrowheads="1"/>
          </p:cNvPicPr>
          <p:nvPr userDrawn="1"/>
        </p:nvPicPr>
        <p:blipFill>
          <a:blip r:embed="rId6"/>
          <a:srcRect/>
          <a:stretch>
            <a:fillRect/>
          </a:stretch>
        </p:blipFill>
        <p:spPr bwMode="black">
          <a:xfrm>
            <a:off x="3327400" y="3530600"/>
            <a:ext cx="3208716" cy="2984500"/>
          </a:xfrm>
          <a:prstGeom prst="rect">
            <a:avLst/>
          </a:prstGeom>
          <a:noFill/>
        </p:spPr>
      </p:pic>
      <p:grpSp>
        <p:nvGrpSpPr>
          <p:cNvPr id="9" name="Group 8"/>
          <p:cNvGrpSpPr/>
          <p:nvPr userDrawn="1"/>
        </p:nvGrpSpPr>
        <p:grpSpPr bwMode="black">
          <a:xfrm>
            <a:off x="906684" y="914400"/>
            <a:ext cx="2547019" cy="407987"/>
            <a:chOff x="1998884" y="914400"/>
            <a:chExt cx="2547019" cy="407987"/>
          </a:xfrm>
        </p:grpSpPr>
        <p:sp>
          <p:nvSpPr>
            <p:cNvPr id="10" name="Oval 9"/>
            <p:cNvSpPr/>
            <p:nvPr/>
          </p:nvSpPr>
          <p:spPr bwMode="black">
            <a:xfrm flipV="1">
              <a:off x="4491039" y="1166815"/>
              <a:ext cx="54864" cy="54864"/>
            </a:xfrm>
            <a:prstGeom prst="ellipse">
              <a:avLst/>
            </a:prstGeom>
            <a:ln>
              <a:no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Arial" pitchFamily="34" charset="0"/>
              </a:endParaRPr>
            </a:p>
          </p:txBody>
        </p:sp>
        <p:pic>
          <p:nvPicPr>
            <p:cNvPr id="11" name="Picture 2" descr="D:\Slidework\Jobs\TechEd2007 - Brian Marble\Template\Template\images\Tagline2_white.png"/>
            <p:cNvPicPr>
              <a:picLocks noChangeAspect="1" noChangeArrowheads="1"/>
            </p:cNvPicPr>
            <p:nvPr/>
          </p:nvPicPr>
          <p:blipFill>
            <a:blip r:embed="rId7"/>
            <a:srcRect/>
            <a:stretch>
              <a:fillRect/>
            </a:stretch>
          </p:blipFill>
          <p:spPr bwMode="black">
            <a:xfrm>
              <a:off x="1998884" y="914400"/>
              <a:ext cx="2466754" cy="407987"/>
            </a:xfrm>
            <a:prstGeom prst="rect">
              <a:avLst/>
            </a:prstGeom>
            <a:noFill/>
          </p:spPr>
        </p:pic>
      </p:gr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1_WALKIN PreEvent v2 - Prints in GRAYSCA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2" descr="Microsoft logo and tagline"/>
          <p:cNvPicPr>
            <a:picLocks noChangeAspect="1" noChangeArrowheads="1"/>
          </p:cNvPicPr>
          <p:nvPr userDrawn="1"/>
        </p:nvPicPr>
        <p:blipFill>
          <a:blip r:embed="rId3"/>
          <a:srcRect/>
          <a:stretch>
            <a:fillRect/>
          </a:stretch>
        </p:blipFill>
        <p:spPr bwMode="black">
          <a:xfrm>
            <a:off x="1602054" y="2787387"/>
            <a:ext cx="5939896" cy="1283229"/>
          </a:xfrm>
          <a:prstGeom prst="rect">
            <a:avLst/>
          </a:prstGeom>
          <a:noFill/>
          <a:effectLst>
            <a:outerShdw blurRad="63500" algn="ctr" rotWithShape="0">
              <a:prstClr val="black">
                <a:alpha val="40000"/>
              </a:prstClr>
            </a:outerShdw>
          </a:effectLst>
        </p:spPr>
      </p:pic>
      <p:sp>
        <p:nvSpPr>
          <p:cNvPr id="3" name="Text Box 3"/>
          <p:cNvSpPr txBox="1">
            <a:spLocks noChangeArrowheads="1"/>
          </p:cNvSpPr>
          <p:nvPr userDrawn="1"/>
        </p:nvSpPr>
        <p:spPr bwMode="blackWhite">
          <a:xfrm>
            <a:off x="381000" y="6083574"/>
            <a:ext cx="8382000" cy="523204"/>
          </a:xfrm>
          <a:prstGeom prst="rect">
            <a:avLst/>
          </a:prstGeom>
          <a:noFill/>
          <a:ln w="12700">
            <a:noFill/>
            <a:miter lim="800000"/>
            <a:headEnd type="none" w="sm" len="sm"/>
            <a:tailEnd type="none" w="sm" len="sm"/>
          </a:ln>
          <a:effectLst/>
        </p:spPr>
        <p:txBody>
          <a:bodyPr vert="horz" wrap="square" lIns="91421" tIns="45712" rIns="91421" bIns="45712" numCol="1" anchor="t" anchorCtr="0" compatLnSpc="1">
            <a:prstTxWarp prst="textNoShape">
              <a:avLst/>
            </a:prstTxWarp>
            <a:spAutoFit/>
          </a:bodyPr>
          <a:lstStyle/>
          <a:p>
            <a:pPr algn="ctr" defTabSz="914063" eaLnBrk="0" hangingPunct="0"/>
            <a:r>
              <a:rPr lang="en-US" sz="700" dirty="0">
                <a:latin typeface="Arial" pitchFamily="34" charset="0"/>
                <a:cs typeface="Arial" charset="0"/>
              </a:rPr>
              <a:t>© </a:t>
            </a:r>
            <a:r>
              <a:rPr lang="en-US" sz="700" dirty="0" smtClean="0">
                <a:latin typeface="Arial" pitchFamily="34" charset="0"/>
                <a:cs typeface="Arial" charset="0"/>
              </a:rPr>
              <a:t>2007 Microsoft </a:t>
            </a:r>
            <a:r>
              <a:rPr lang="en-US" sz="700" dirty="0">
                <a:latin typeface="Arial" pitchFamily="34" charset="0"/>
                <a:cs typeface="Arial" charset="0"/>
              </a:rPr>
              <a:t>Corporation. All rights reserved. Microsoft, Windows, Windows Vista and other product names are or may be registered trademarks and/or trademarks in the U.S. and/or other countries.</a:t>
            </a:r>
          </a:p>
          <a:p>
            <a:pPr algn="ctr" defTabSz="914063" eaLnBrk="0" hangingPunct="0"/>
            <a:r>
              <a:rPr lang="en-US" sz="700" dirty="0">
                <a:latin typeface="Arial"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700" dirty="0">
                <a:latin typeface="Arial" pitchFamily="34" charset="0"/>
                <a:cs typeface="Arial" charset="0"/>
              </a:rPr>
            </a:br>
            <a:r>
              <a:rPr lang="en-US" sz="700" dirty="0">
                <a:latin typeface="Arial" pitchFamily="34" charset="0"/>
                <a:cs typeface="Arial" charset="0"/>
              </a:rPr>
              <a:t>MICROSOFT MAKES NO WARRANTIES, EXPRESS, IMPLIED OR STATUTORY, AS TO THE INFORMATION IN THIS PRESENTATION.</a:t>
            </a:r>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Cod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bwMode="black">
          <a:noFill/>
          <a:ln w="9525">
            <a:noFill/>
            <a:miter lim="800000"/>
            <a:headEnd/>
            <a:tailEnd/>
          </a:ln>
          <a:effectLst/>
        </p:spPr>
        <p:txBody>
          <a:bodyPr vert="horz" wrap="square" lIns="0" tIns="45720" rIns="91440" bIns="45720" numCol="1" rtlCol="0" anchor="t" anchorCtr="0" compatLnSpc="1">
            <a:prstTxWarp prst="textNoShape">
              <a:avLst/>
            </a:prstTxWarp>
            <a:noAutofit/>
            <a:scene3d>
              <a:camera prst="orthographicFront"/>
              <a:lightRig rig="threePt" dir="t"/>
            </a:scene3d>
            <a:sp3d extrusionH="6350">
              <a:bevelT w="12700" h="25400" prst="coolSlant"/>
              <a:bevelB w="19050" h="19050"/>
              <a:extrusionClr>
                <a:schemeClr val="bg1"/>
              </a:extrusionClr>
            </a:sp3d>
          </a:bodyPr>
          <a:lstStyle>
            <a:lvl1pPr algn="l" defTabSz="914363" rtl="0" eaLnBrk="1" fontAlgn="base" latinLnBrk="0" hangingPunct="1">
              <a:lnSpc>
                <a:spcPct val="90000"/>
              </a:lnSpc>
              <a:spcBef>
                <a:spcPct val="0"/>
              </a:spcBef>
              <a:spcAft>
                <a:spcPct val="0"/>
              </a:spcAft>
              <a:buNone/>
              <a:defRPr lang="en-US" sz="4000" b="0" kern="1200" cap="none" spc="-125" baseline="0" dirty="0">
                <a:ln w="3175">
                  <a:noFill/>
                </a:ln>
                <a:solidFill>
                  <a:schemeClr val="bg1"/>
                </a:solidFill>
                <a:effectLst/>
                <a:latin typeface="+mj-lt"/>
                <a:ea typeface="+mj-ea"/>
                <a:cs typeface="+mj-cs"/>
              </a:defRPr>
            </a:lvl1pPr>
          </a:lstStyle>
          <a:p>
            <a:r>
              <a:rPr lang="en-US" dirty="0" smtClean="0"/>
              <a:t>Click to Edit Title Text</a:t>
            </a:r>
            <a:endParaRPr lang="en-US" dirty="0"/>
          </a:p>
        </p:txBody>
      </p:sp>
      <p:sp>
        <p:nvSpPr>
          <p:cNvPr id="3" name="Content Placeholder 2"/>
          <p:cNvSpPr>
            <a:spLocks noGrp="1"/>
          </p:cNvSpPr>
          <p:nvPr>
            <p:ph idx="1"/>
          </p:nvPr>
        </p:nvSpPr>
        <p:spPr bwMode="blackWhite">
          <a:xfrm>
            <a:off x="722312" y="1347788"/>
            <a:ext cx="7689851" cy="1660968"/>
          </a:xfrm>
        </p:spPr>
        <p:txBody>
          <a:bodyPr/>
          <a:lstStyle>
            <a:lvl1pPr>
              <a:lnSpc>
                <a:spcPct val="90000"/>
              </a:lnSpc>
              <a:buFontTx/>
              <a:buNone/>
              <a:defRPr sz="2400" b="1">
                <a:latin typeface="Courier New" pitchFamily="49" charset="0"/>
                <a:cs typeface="Courier New" pitchFamily="49" charset="0"/>
              </a:defRPr>
            </a:lvl1pPr>
            <a:lvl2pPr>
              <a:lnSpc>
                <a:spcPct val="90000"/>
              </a:lnSpc>
              <a:buFontTx/>
              <a:buNone/>
              <a:defRPr sz="2000" b="1">
                <a:latin typeface="Courier New" pitchFamily="49" charset="0"/>
                <a:cs typeface="Courier New" pitchFamily="49" charset="0"/>
              </a:defRPr>
            </a:lvl2pPr>
            <a:lvl3pPr>
              <a:lnSpc>
                <a:spcPct val="90000"/>
              </a:lnSpc>
              <a:buFontTx/>
              <a:buNone/>
              <a:defRPr sz="1800" b="1">
                <a:latin typeface="Courier New" pitchFamily="49" charset="0"/>
                <a:cs typeface="Courier New" pitchFamily="49" charset="0"/>
              </a:defRPr>
            </a:lvl3pPr>
            <a:lvl4pPr>
              <a:lnSpc>
                <a:spcPct val="90000"/>
              </a:lnSpc>
              <a:buFontTx/>
              <a:buNone/>
              <a:defRPr sz="1600" b="1">
                <a:latin typeface="Courier New" pitchFamily="49" charset="0"/>
                <a:cs typeface="Courier New" pitchFamily="49" charset="0"/>
              </a:defRPr>
            </a:lvl4pPr>
            <a:lvl5pPr>
              <a:lnSpc>
                <a:spcPct val="90000"/>
              </a:lnSpc>
              <a:buFontTx/>
              <a:buNone/>
              <a:defRPr sz="1600" b="1">
                <a:latin typeface="Courier New" pitchFamily="49" charset="0"/>
                <a:cs typeface="Courier New" pitchFamily="49"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722312" y="2925354"/>
            <a:ext cx="7689851" cy="1384995"/>
          </a:xfrm>
          <a:noFill/>
          <a:ln w="9525">
            <a:noFill/>
            <a:miter lim="800000"/>
            <a:headEnd/>
            <a:tailEnd/>
          </a:ln>
          <a:effectLst/>
        </p:spPr>
        <p:txBody>
          <a:bodyPr vert="horz" wrap="square" lIns="0" tIns="0" rIns="0" bIns="0" numCol="1" anchor="b" anchorCtr="0" compatLnSpc="1">
            <a:prstTxWarp prst="textNoShape">
              <a:avLst/>
            </a:prstTxWarp>
            <a:normAutofit/>
          </a:bodyPr>
          <a:lstStyle>
            <a:lvl1pPr marL="0" indent="0" algn="ctr">
              <a:buFont typeface="Arial" pitchFamily="34" charset="0"/>
              <a:buNone/>
              <a:defRPr lang="en-US" sz="10000" kern="1200" cap="all" dirty="0" smtClean="0">
                <a:solidFill>
                  <a:schemeClr val="bg1">
                    <a:alpha val="35000"/>
                  </a:schemeClr>
                </a:solidFill>
                <a:effectLst/>
                <a:latin typeface="Arial Black" pitchFamily="34" charset="0"/>
                <a:ea typeface="+mj-ea"/>
                <a:cs typeface="+mj-cs"/>
              </a:defRPr>
            </a:lvl1pPr>
          </a:lstStyle>
          <a:p>
            <a:pPr marL="0" marR="0" lvl="0" indent="0" algn="ctr" defTabSz="914363" rtl="0" eaLnBrk="1" fontAlgn="base" latinLnBrk="0" hangingPunct="1">
              <a:lnSpc>
                <a:spcPct val="90000"/>
              </a:lnSpc>
              <a:spcBef>
                <a:spcPct val="0"/>
              </a:spcBef>
              <a:spcAft>
                <a:spcPct val="0"/>
              </a:spcAft>
              <a:buClrTx/>
              <a:buSzTx/>
              <a:buFontTx/>
              <a:buNone/>
              <a:tabLst/>
              <a:defRPr/>
            </a:pPr>
            <a:r>
              <a:rPr lang="en-US" dirty="0" smtClean="0"/>
              <a:t>demo</a:t>
            </a:r>
          </a:p>
        </p:txBody>
      </p:sp>
      <p:sp>
        <p:nvSpPr>
          <p:cNvPr id="2" name="Title 1"/>
          <p:cNvSpPr>
            <a:spLocks noGrp="1"/>
          </p:cNvSpPr>
          <p:nvPr>
            <p:ph type="ctrTitle" hasCustomPrompt="1"/>
          </p:nvPr>
        </p:nvSpPr>
        <p:spPr>
          <a:xfrm>
            <a:off x="368300" y="3692141"/>
            <a:ext cx="8394699" cy="1154497"/>
          </a:xfrm>
          <a:noFill/>
          <a:ln w="9525">
            <a:noFill/>
            <a:miter lim="800000"/>
            <a:headEnd/>
            <a:tailEnd/>
          </a:ln>
          <a:effectLst/>
        </p:spPr>
        <p:txBody>
          <a:bodyPr vert="horz" wrap="square" lIns="0" tIns="0" rIns="0" bIns="0" numCol="1" rtlCol="0" anchor="t" anchorCtr="0" compatLnSpc="1">
            <a:prstTxWarp prst="textNoShape">
              <a:avLst/>
            </a:prstTxWarp>
            <a:noAutofit/>
            <a:scene3d>
              <a:camera prst="orthographicFront"/>
              <a:lightRig rig="threePt" dir="t"/>
            </a:scene3d>
            <a:sp3d extrusionH="6350">
              <a:bevelT w="12700" h="25400" prst="coolSlant"/>
              <a:bevelB w="19050" h="19050"/>
              <a:extrusionClr>
                <a:schemeClr val="bg1"/>
              </a:extrusionClr>
            </a:sp3d>
          </a:bodyPr>
          <a:lstStyle>
            <a:lvl1pPr algn="ctr">
              <a:lnSpc>
                <a:spcPct val="90000"/>
              </a:lnSpc>
              <a:defRPr lang="en-US" sz="4000" b="0" kern="1200" cap="none" spc="-125" dirty="0">
                <a:ln w="3175">
                  <a:noFill/>
                </a:ln>
                <a:solidFill>
                  <a:schemeClr val="tx1"/>
                </a:solidFill>
                <a:effectLst/>
                <a:latin typeface="+mj-lt"/>
                <a:ea typeface="+mj-ea"/>
                <a:cs typeface="+mj-cs"/>
              </a:defRPr>
            </a:lvl1pPr>
          </a:lstStyle>
          <a:p>
            <a:pPr marL="0" marR="0" lvl="0" indent="0" algn="ctr" defTabSz="914363" rtl="0" eaLnBrk="1" fontAlgn="base" latinLnBrk="0" hangingPunct="1">
              <a:lnSpc>
                <a:spcPct val="90000"/>
              </a:lnSpc>
              <a:spcBef>
                <a:spcPct val="0"/>
              </a:spcBef>
              <a:spcAft>
                <a:spcPct val="0"/>
              </a:spcAft>
              <a:buClrTx/>
              <a:buSzTx/>
              <a:buFontTx/>
              <a:buNone/>
              <a:tabLst/>
              <a:defRPr/>
            </a:pPr>
            <a:r>
              <a:rPr lang="en-US" dirty="0" smtClean="0"/>
              <a:t>Click to Edit Transition Title</a:t>
            </a:r>
            <a:endParaRPr lang="en-US" dirty="0"/>
          </a:p>
        </p:txBody>
      </p:sp>
      <p:sp>
        <p:nvSpPr>
          <p:cNvPr id="3" name="Subtitle 2"/>
          <p:cNvSpPr>
            <a:spLocks noGrp="1"/>
          </p:cNvSpPr>
          <p:nvPr>
            <p:ph type="subTitle" idx="1" hasCustomPrompt="1"/>
          </p:nvPr>
        </p:nvSpPr>
        <p:spPr bwMode="black">
          <a:xfrm>
            <a:off x="4570412" y="4879296"/>
            <a:ext cx="4192587" cy="332399"/>
          </a:xfrm>
        </p:spPr>
        <p:txBody>
          <a:bodyPr vert="horz" wrap="square" lIns="0" tIns="0" rIns="0" bIns="0" rtlCol="0">
            <a:spAutoFit/>
            <a:sp3d extrusionH="57150">
              <a:bevelT w="12700" h="12700"/>
            </a:sp3d>
          </a:bodyPr>
          <a:lstStyle>
            <a:lvl1pPr marL="0" indent="0" algn="l" defTabSz="914327" rtl="0" eaLnBrk="1" fontAlgn="base" latinLnBrk="0" hangingPunct="1">
              <a:lnSpc>
                <a:spcPct val="90000"/>
              </a:lnSpc>
              <a:spcBef>
                <a:spcPct val="20000"/>
              </a:spcBef>
              <a:spcAft>
                <a:spcPct val="0"/>
              </a:spcAft>
              <a:buFontTx/>
              <a:buNone/>
              <a:defRPr lang="en-US" sz="2400" kern="1200" dirty="0">
                <a:gradFill>
                  <a:gsLst>
                    <a:gs pos="0">
                      <a:schemeClr val="bg1">
                        <a:lumMod val="65000"/>
                        <a:lumOff val="35000"/>
                      </a:schemeClr>
                    </a:gs>
                    <a:gs pos="50000">
                      <a:srgbClr val="27728D"/>
                    </a:gs>
                    <a:gs pos="100000">
                      <a:schemeClr val="tx1">
                        <a:lumMod val="75000"/>
                        <a:alpha val="85000"/>
                      </a:schemeClr>
                    </a:gs>
                  </a:gsLst>
                  <a:lin ang="16200000" scaled="1"/>
                </a:gradFill>
                <a:effectLst/>
                <a:latin typeface="+mn-lt"/>
                <a:ea typeface="+mn-ea"/>
                <a:cs typeface="+mn-cs"/>
              </a:defRPr>
            </a:lvl1pPr>
            <a:lvl2pPr marL="457163" indent="0" algn="ctr">
              <a:buNone/>
              <a:defRPr>
                <a:solidFill>
                  <a:schemeClr val="tx1">
                    <a:tint val="75000"/>
                  </a:schemeClr>
                </a:solidFill>
              </a:defRPr>
            </a:lvl2pPr>
            <a:lvl3pPr marL="914327" indent="0" algn="ctr">
              <a:buNone/>
              <a:defRPr>
                <a:solidFill>
                  <a:schemeClr val="tx1">
                    <a:tint val="75000"/>
                  </a:schemeClr>
                </a:solidFill>
              </a:defRPr>
            </a:lvl3pPr>
            <a:lvl4pPr marL="1371490" indent="0" algn="ctr">
              <a:buNone/>
              <a:defRPr>
                <a:solidFill>
                  <a:schemeClr val="tx1">
                    <a:tint val="75000"/>
                  </a:schemeClr>
                </a:solidFill>
              </a:defRPr>
            </a:lvl4pPr>
            <a:lvl5pPr marL="1828654" indent="0" algn="ctr">
              <a:buNone/>
              <a:defRPr>
                <a:solidFill>
                  <a:schemeClr val="tx1">
                    <a:tint val="75000"/>
                  </a:schemeClr>
                </a:solidFill>
              </a:defRPr>
            </a:lvl5pPr>
            <a:lvl6pPr marL="2285818" indent="0" algn="ctr">
              <a:buNone/>
              <a:defRPr>
                <a:solidFill>
                  <a:schemeClr val="tx1">
                    <a:tint val="75000"/>
                  </a:schemeClr>
                </a:solidFill>
              </a:defRPr>
            </a:lvl6pPr>
            <a:lvl7pPr marL="2742980" indent="0" algn="ctr">
              <a:buNone/>
              <a:defRPr>
                <a:solidFill>
                  <a:schemeClr val="tx1">
                    <a:tint val="75000"/>
                  </a:schemeClr>
                </a:solidFill>
              </a:defRPr>
            </a:lvl7pPr>
            <a:lvl8pPr marL="3200144" indent="0" algn="ctr">
              <a:buNone/>
              <a:defRPr>
                <a:solidFill>
                  <a:schemeClr val="tx1">
                    <a:tint val="75000"/>
                  </a:schemeClr>
                </a:solidFill>
              </a:defRPr>
            </a:lvl8pPr>
            <a:lvl9pPr marL="3657308" indent="0" algn="ctr">
              <a:buNone/>
              <a:defRPr>
                <a:solidFill>
                  <a:schemeClr val="tx1">
                    <a:tint val="75000"/>
                  </a:schemeClr>
                </a:solidFill>
              </a:defRPr>
            </a:lvl9pPr>
          </a:lstStyle>
          <a:p>
            <a:r>
              <a:rPr lang="en-US" dirty="0" smtClean="0"/>
              <a:t>Click to edit Speaker Name</a:t>
            </a:r>
            <a:endParaRPr lang="en-US" dirty="0"/>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quot;special&quot; slides - NO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68300" y="3078163"/>
            <a:ext cx="8394699" cy="1768475"/>
          </a:xfrm>
          <a:noFill/>
          <a:ln w="9525">
            <a:noFill/>
            <a:miter lim="800000"/>
            <a:headEnd/>
            <a:tailEnd/>
          </a:ln>
          <a:effectLst/>
        </p:spPr>
        <p:txBody>
          <a:bodyPr vert="horz" wrap="square" lIns="0" tIns="0" rIns="0" bIns="0" numCol="1" rtlCol="0" anchor="ctr" anchorCtr="0" compatLnSpc="1">
            <a:prstTxWarp prst="textNoShape">
              <a:avLst/>
            </a:prstTxWarp>
            <a:noAutofit/>
            <a:scene3d>
              <a:camera prst="orthographicFront"/>
              <a:lightRig rig="threePt" dir="t"/>
            </a:scene3d>
            <a:sp3d extrusionH="6350">
              <a:bevelT w="12700" h="25400" prst="coolSlant"/>
              <a:bevelB w="19050" h="19050"/>
              <a:extrusionClr>
                <a:schemeClr val="bg1"/>
              </a:extrusionClr>
            </a:sp3d>
          </a:bodyPr>
          <a:lstStyle>
            <a:lvl1pPr algn="ctr">
              <a:lnSpc>
                <a:spcPct val="90000"/>
              </a:lnSpc>
              <a:defRPr lang="en-US" sz="4000" b="0" kern="1200" cap="none" spc="-125" dirty="0">
                <a:ln w="3175">
                  <a:noFill/>
                </a:ln>
                <a:solidFill>
                  <a:schemeClr val="tx1"/>
                </a:solidFill>
                <a:effectLst/>
                <a:latin typeface="+mj-lt"/>
                <a:ea typeface="+mj-ea"/>
                <a:cs typeface="+mj-cs"/>
              </a:defRPr>
            </a:lvl1pPr>
          </a:lstStyle>
          <a:p>
            <a:pPr marL="0" marR="0" lvl="0" indent="0" algn="ctr" defTabSz="914363" rtl="0" eaLnBrk="1" fontAlgn="base" latinLnBrk="0" hangingPunct="1">
              <a:lnSpc>
                <a:spcPct val="90000"/>
              </a:lnSpc>
              <a:spcBef>
                <a:spcPct val="0"/>
              </a:spcBef>
              <a:spcAft>
                <a:spcPct val="0"/>
              </a:spcAft>
              <a:buClrTx/>
              <a:buSzTx/>
              <a:buFontTx/>
              <a:buNone/>
              <a:tabLst/>
              <a:defRPr/>
            </a:pPr>
            <a:r>
              <a:rPr lang="en-US" dirty="0" smtClean="0"/>
              <a:t>Click to Edit Transition Title</a:t>
            </a:r>
            <a:endParaRPr lang="en-US" dirty="0"/>
          </a:p>
        </p:txBody>
      </p:sp>
      <p:sp>
        <p:nvSpPr>
          <p:cNvPr id="6" name="Subtitle 2"/>
          <p:cNvSpPr>
            <a:spLocks noGrp="1"/>
          </p:cNvSpPr>
          <p:nvPr>
            <p:ph type="subTitle" idx="1" hasCustomPrompt="1"/>
          </p:nvPr>
        </p:nvSpPr>
        <p:spPr bwMode="black">
          <a:xfrm>
            <a:off x="4570412" y="4879296"/>
            <a:ext cx="4192587" cy="332399"/>
          </a:xfrm>
        </p:spPr>
        <p:txBody>
          <a:bodyPr vert="horz" wrap="square" lIns="0" tIns="0" rIns="0" bIns="0" rtlCol="0">
            <a:spAutoFit/>
            <a:sp3d extrusionH="57150">
              <a:bevelT w="12700" h="12700"/>
            </a:sp3d>
          </a:bodyPr>
          <a:lstStyle>
            <a:lvl1pPr marL="0" indent="0" algn="l" defTabSz="914327" rtl="0" eaLnBrk="1" fontAlgn="base" latinLnBrk="0" hangingPunct="1">
              <a:lnSpc>
                <a:spcPct val="90000"/>
              </a:lnSpc>
              <a:spcBef>
                <a:spcPct val="20000"/>
              </a:spcBef>
              <a:spcAft>
                <a:spcPct val="0"/>
              </a:spcAft>
              <a:buFontTx/>
              <a:buNone/>
              <a:defRPr lang="en-US" sz="2400" kern="1200" dirty="0">
                <a:gradFill>
                  <a:gsLst>
                    <a:gs pos="0">
                      <a:schemeClr val="bg1">
                        <a:lumMod val="65000"/>
                        <a:lumOff val="35000"/>
                      </a:schemeClr>
                    </a:gs>
                    <a:gs pos="50000">
                      <a:srgbClr val="27728D"/>
                    </a:gs>
                    <a:gs pos="100000">
                      <a:schemeClr val="tx1">
                        <a:lumMod val="75000"/>
                        <a:alpha val="85000"/>
                      </a:schemeClr>
                    </a:gs>
                  </a:gsLst>
                  <a:lin ang="16200000" scaled="1"/>
                </a:gradFill>
                <a:effectLst/>
                <a:latin typeface="+mn-lt"/>
                <a:ea typeface="+mn-ea"/>
                <a:cs typeface="+mn-cs"/>
              </a:defRPr>
            </a:lvl1pPr>
            <a:lvl2pPr marL="457163" indent="0" algn="ctr">
              <a:buNone/>
              <a:defRPr>
                <a:solidFill>
                  <a:schemeClr val="tx1">
                    <a:tint val="75000"/>
                  </a:schemeClr>
                </a:solidFill>
              </a:defRPr>
            </a:lvl2pPr>
            <a:lvl3pPr marL="914327" indent="0" algn="ctr">
              <a:buNone/>
              <a:defRPr>
                <a:solidFill>
                  <a:schemeClr val="tx1">
                    <a:tint val="75000"/>
                  </a:schemeClr>
                </a:solidFill>
              </a:defRPr>
            </a:lvl3pPr>
            <a:lvl4pPr marL="1371490" indent="0" algn="ctr">
              <a:buNone/>
              <a:defRPr>
                <a:solidFill>
                  <a:schemeClr val="tx1">
                    <a:tint val="75000"/>
                  </a:schemeClr>
                </a:solidFill>
              </a:defRPr>
            </a:lvl4pPr>
            <a:lvl5pPr marL="1828654" indent="0" algn="ctr">
              <a:buNone/>
              <a:defRPr>
                <a:solidFill>
                  <a:schemeClr val="tx1">
                    <a:tint val="75000"/>
                  </a:schemeClr>
                </a:solidFill>
              </a:defRPr>
            </a:lvl5pPr>
            <a:lvl6pPr marL="2285818" indent="0" algn="ctr">
              <a:buNone/>
              <a:defRPr>
                <a:solidFill>
                  <a:schemeClr val="tx1">
                    <a:tint val="75000"/>
                  </a:schemeClr>
                </a:solidFill>
              </a:defRPr>
            </a:lvl6pPr>
            <a:lvl7pPr marL="2742980" indent="0" algn="ctr">
              <a:buNone/>
              <a:defRPr>
                <a:solidFill>
                  <a:schemeClr val="tx1">
                    <a:tint val="75000"/>
                  </a:schemeClr>
                </a:solidFill>
              </a:defRPr>
            </a:lvl7pPr>
            <a:lvl8pPr marL="3200144" indent="0" algn="ctr">
              <a:buNone/>
              <a:defRPr>
                <a:solidFill>
                  <a:schemeClr val="tx1">
                    <a:tint val="75000"/>
                  </a:schemeClr>
                </a:solidFill>
              </a:defRPr>
            </a:lvl8pPr>
            <a:lvl9pPr marL="3657308" indent="0" algn="ctr">
              <a:buNone/>
              <a:defRPr>
                <a:solidFill>
                  <a:schemeClr val="tx1">
                    <a:tint val="75000"/>
                  </a:schemeClr>
                </a:solidFill>
              </a:defRPr>
            </a:lvl9pPr>
          </a:lstStyle>
          <a:p>
            <a:r>
              <a:rPr lang="en-US" dirty="0" smtClean="0"/>
              <a:t>Click to edit sub topic</a:t>
            </a:r>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noFill/>
          <a:ln w="9525">
            <a:noFill/>
            <a:miter lim="800000"/>
            <a:headEnd/>
            <a:tailEnd/>
          </a:ln>
          <a:effectLst/>
        </p:spPr>
        <p:txBody>
          <a:bodyPr vert="horz" wrap="square" lIns="0" tIns="45720" rIns="91440" bIns="45720" numCol="1" rtlCol="0" anchor="t" anchorCtr="0" compatLnSpc="1">
            <a:prstTxWarp prst="textNoShape">
              <a:avLst/>
            </a:prstTxWarp>
            <a:noAutofit/>
            <a:scene3d>
              <a:camera prst="orthographicFront"/>
              <a:lightRig rig="threePt" dir="t"/>
            </a:scene3d>
            <a:sp3d extrusionH="6350">
              <a:bevelT w="12700" h="25400" prst="coolSlant"/>
              <a:bevelB w="19050" h="19050"/>
              <a:extrusionClr>
                <a:schemeClr val="bg1"/>
              </a:extrusionClr>
            </a:sp3d>
          </a:bodyPr>
          <a:lstStyle>
            <a:lvl1pPr algn="l" defTabSz="914363" rtl="0" eaLnBrk="1" fontAlgn="base" latinLnBrk="0" hangingPunct="1">
              <a:lnSpc>
                <a:spcPct val="90000"/>
              </a:lnSpc>
              <a:spcBef>
                <a:spcPct val="0"/>
              </a:spcBef>
              <a:spcAft>
                <a:spcPct val="0"/>
              </a:spcAft>
              <a:buNone/>
              <a:defRPr lang="en-US" sz="4000" b="0" kern="1200" cap="none" spc="-125" baseline="0" dirty="0">
                <a:ln w="3175">
                  <a:noFill/>
                </a:ln>
                <a:solidFill>
                  <a:schemeClr val="bg1"/>
                </a:solidFill>
                <a:effectLst/>
                <a:latin typeface="+mj-lt"/>
                <a:ea typeface="+mj-ea"/>
                <a:cs typeface="+mj-cs"/>
              </a:defRPr>
            </a:lvl1pPr>
          </a:lstStyle>
          <a:p>
            <a:r>
              <a:rPr lang="en-US" dirty="0" smtClean="0"/>
              <a:t>Click to Edit Title Text</a:t>
            </a:r>
            <a:endParaRPr lang="en-US" dirty="0"/>
          </a:p>
        </p:txBody>
      </p:sp>
      <p:sp>
        <p:nvSpPr>
          <p:cNvPr id="3" name="Content Placeholder 2"/>
          <p:cNvSpPr>
            <a:spLocks noGrp="1"/>
          </p:cNvSpPr>
          <p:nvPr>
            <p:ph idx="1"/>
          </p:nvPr>
        </p:nvSpPr>
        <p:spPr>
          <a:xfrm>
            <a:off x="368300" y="1347788"/>
            <a:ext cx="8382000" cy="1854867"/>
          </a:xfrm>
        </p:spPr>
        <p:txBody>
          <a:bodyPr/>
          <a:lstStyle>
            <a:lvl1pPr>
              <a:lnSpc>
                <a:spcPct val="90000"/>
              </a:lnSpc>
              <a:defRPr sz="2800"/>
            </a:lvl1pPr>
            <a:lvl2pPr>
              <a:lnSpc>
                <a:spcPct val="90000"/>
              </a:lnSpc>
              <a:defRPr sz="2400"/>
            </a:lvl2pPr>
            <a:lvl3pPr>
              <a:lnSpc>
                <a:spcPct val="90000"/>
              </a:lnSpc>
              <a:defRPr sz="2000"/>
            </a:lvl3pPr>
            <a:lvl4pPr>
              <a:lnSpc>
                <a:spcPct val="90000"/>
              </a:lnSpc>
              <a:defRPr sz="1800"/>
            </a:lvl4pPr>
            <a:lvl5pPr>
              <a:lnSpc>
                <a:spcPct val="90000"/>
              </a:lnSpc>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8" descr="D:\Slidework\Jobs\TechEd2007 - Brian Marble\Template\Template\images\TE_logo.png"/>
          <p:cNvPicPr>
            <a:picLocks noChangeAspect="1" noChangeArrowheads="1"/>
          </p:cNvPicPr>
          <p:nvPr userDrawn="1"/>
        </p:nvPicPr>
        <p:blipFill>
          <a:blip r:embed="rId2"/>
          <a:srcRect/>
          <a:stretch>
            <a:fillRect/>
          </a:stretch>
        </p:blipFill>
        <p:spPr bwMode="auto">
          <a:xfrm>
            <a:off x="7964557" y="6242916"/>
            <a:ext cx="850238" cy="522542"/>
          </a:xfrm>
          <a:prstGeom prst="rect">
            <a:avLst/>
          </a:prstGeom>
          <a:noFill/>
        </p:spPr>
      </p:pic>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with Subhead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bwMode="black">
          <a:noFill/>
          <a:ln w="9525">
            <a:noFill/>
            <a:miter lim="800000"/>
            <a:headEnd/>
            <a:tailEnd/>
          </a:ln>
          <a:effectLst/>
        </p:spPr>
        <p:txBody>
          <a:bodyPr vert="horz" wrap="square" lIns="0" tIns="45720" rIns="91440" bIns="45720" numCol="1" rtlCol="0" anchor="t" anchorCtr="0" compatLnSpc="1">
            <a:prstTxWarp prst="textNoShape">
              <a:avLst/>
            </a:prstTxWarp>
            <a:noAutofit/>
            <a:scene3d>
              <a:camera prst="orthographicFront"/>
              <a:lightRig rig="threePt" dir="t"/>
            </a:scene3d>
            <a:sp3d extrusionH="6350">
              <a:bevelT w="12700" h="25400" prst="coolSlant"/>
              <a:bevelB w="19050" h="19050"/>
              <a:extrusionClr>
                <a:schemeClr val="bg1"/>
              </a:extrusionClr>
            </a:sp3d>
          </a:bodyPr>
          <a:lstStyle>
            <a:lvl1pPr algn="l" defTabSz="914363" rtl="0" eaLnBrk="1" fontAlgn="base" latinLnBrk="0" hangingPunct="1">
              <a:lnSpc>
                <a:spcPct val="90000"/>
              </a:lnSpc>
              <a:spcBef>
                <a:spcPct val="0"/>
              </a:spcBef>
              <a:spcAft>
                <a:spcPct val="0"/>
              </a:spcAft>
              <a:buNone/>
              <a:defRPr lang="en-US" sz="4000" b="0" kern="1200" cap="none" spc="-125" baseline="0" dirty="0">
                <a:ln w="3175">
                  <a:noFill/>
                </a:ln>
                <a:solidFill>
                  <a:schemeClr val="bg1"/>
                </a:solidFill>
                <a:effectLst/>
                <a:latin typeface="+mj-lt"/>
                <a:ea typeface="+mj-ea"/>
                <a:cs typeface="+mj-cs"/>
              </a:defRPr>
            </a:lvl1pPr>
          </a:lstStyle>
          <a:p>
            <a:r>
              <a:rPr lang="en-US" dirty="0" smtClean="0"/>
              <a:t>Click to Edit Title Text</a:t>
            </a:r>
            <a:endParaRPr lang="en-US" dirty="0"/>
          </a:p>
        </p:txBody>
      </p:sp>
      <p:sp>
        <p:nvSpPr>
          <p:cNvPr id="3" name="Content Placeholder 2"/>
          <p:cNvSpPr>
            <a:spLocks noGrp="1"/>
          </p:cNvSpPr>
          <p:nvPr>
            <p:ph idx="1"/>
          </p:nvPr>
        </p:nvSpPr>
        <p:spPr bwMode="black">
          <a:xfrm>
            <a:off x="368300" y="1839913"/>
            <a:ext cx="8382000" cy="1854867"/>
          </a:xfrm>
        </p:spPr>
        <p:txBody>
          <a:bodyPr/>
          <a:lstStyle>
            <a:lvl1pPr>
              <a:lnSpc>
                <a:spcPct val="90000"/>
              </a:lnSpc>
              <a:defRPr sz="2800"/>
            </a:lvl1pPr>
            <a:lvl2pPr>
              <a:lnSpc>
                <a:spcPct val="90000"/>
              </a:lnSpc>
              <a:defRPr sz="2400"/>
            </a:lvl2pPr>
            <a:lvl3pPr>
              <a:lnSpc>
                <a:spcPct val="90000"/>
              </a:lnSpc>
              <a:defRPr sz="2000"/>
            </a:lvl3pPr>
            <a:lvl4pPr>
              <a:lnSpc>
                <a:spcPct val="90000"/>
              </a:lnSpc>
              <a:defRPr sz="1800"/>
            </a:lvl4pPr>
            <a:lvl5pPr>
              <a:lnSpc>
                <a:spcPct val="90000"/>
              </a:lnSpc>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5" name="Picture 8" descr="D:\Slidework\Jobs\TechEd2007 - Brian Marble\Template\Template\images\TE_logo.png"/>
          <p:cNvPicPr>
            <a:picLocks noChangeAspect="1" noChangeArrowheads="1"/>
          </p:cNvPicPr>
          <p:nvPr userDrawn="1"/>
        </p:nvPicPr>
        <p:blipFill>
          <a:blip r:embed="rId2"/>
          <a:srcRect/>
          <a:stretch>
            <a:fillRect/>
          </a:stretch>
        </p:blipFill>
        <p:spPr bwMode="auto">
          <a:xfrm>
            <a:off x="7964557" y="6242916"/>
            <a:ext cx="850238" cy="522542"/>
          </a:xfrm>
          <a:prstGeom prst="rect">
            <a:avLst/>
          </a:prstGeom>
          <a:noFill/>
        </p:spPr>
      </p:pic>
      <p:sp>
        <p:nvSpPr>
          <p:cNvPr id="9" name="Text Placeholder 2"/>
          <p:cNvSpPr>
            <a:spLocks noGrp="1"/>
          </p:cNvSpPr>
          <p:nvPr>
            <p:ph type="body" sz="quarter" idx="10" hasCustomPrompt="1"/>
          </p:nvPr>
        </p:nvSpPr>
        <p:spPr bwMode="black">
          <a:xfrm>
            <a:off x="368300" y="776170"/>
            <a:ext cx="8394700" cy="415498"/>
          </a:xfrm>
        </p:spPr>
        <p:txBody>
          <a:bodyPr vert="horz" wrap="square" lIns="0" tIns="0" rIns="91440" bIns="0" rtlCol="0">
            <a:spAutoFit/>
          </a:bodyPr>
          <a:lstStyle>
            <a:lvl1pPr marL="384939" indent="-384939" algn="l" defTabSz="914327" rtl="0" eaLnBrk="1" latinLnBrk="0" hangingPunct="1">
              <a:lnSpc>
                <a:spcPct val="90000"/>
              </a:lnSpc>
              <a:spcBef>
                <a:spcPct val="20000"/>
              </a:spcBef>
              <a:buFontTx/>
              <a:buNone/>
              <a:defRPr lang="en-US" sz="3000" b="0" kern="1200" baseline="0">
                <a:ln w="18415" cmpd="sng">
                  <a:noFill/>
                  <a:prstDash val="solid"/>
                </a:ln>
                <a:solidFill>
                  <a:srgbClr val="FFFFCC"/>
                </a:solidFill>
                <a:effectLst>
                  <a:outerShdw blurRad="60007" dist="310007" dir="7680000" sy="30000" kx="1300200" algn="ctr" rotWithShape="0">
                    <a:prstClr val="black">
                      <a:alpha val="32000"/>
                    </a:prstClr>
                  </a:outerShdw>
                </a:effectLst>
                <a:latin typeface="Arial Narrow" pitchFamily="34" charset="0"/>
                <a:ea typeface="+mn-ea"/>
                <a:cs typeface="+mn-cs"/>
              </a:defRPr>
            </a:lvl1pPr>
          </a:lstStyle>
          <a:p>
            <a:r>
              <a:rPr lang="en-US" dirty="0" smtClean="0">
                <a:effectLst>
                  <a:outerShdw blurRad="60007" dist="310007" dir="7680000" sy="30000" kx="1300200" algn="ctr" rotWithShape="0">
                    <a:prstClr val="black">
                      <a:alpha val="32000"/>
                    </a:prstClr>
                  </a:outerShdw>
                </a:effectLst>
              </a:rPr>
              <a:t>Click to edit subtitle text</a:t>
            </a:r>
            <a:endParaRPr>
              <a:effectLst>
                <a:outerShdw blurRad="60007" dist="310007" dir="7680000" sy="30000" kx="1300200" algn="ctr" rotWithShape="0">
                  <a:prstClr val="black">
                    <a:alpha val="32000"/>
                  </a:prstClr>
                </a:outerShdw>
              </a:effectLst>
            </a:endParaRPr>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Title with Subhead and Content NO LOGO">
    <p:spTree>
      <p:nvGrpSpPr>
        <p:cNvPr id="1" name=""/>
        <p:cNvGrpSpPr/>
        <p:nvPr/>
      </p:nvGrpSpPr>
      <p:grpSpPr>
        <a:xfrm>
          <a:off x="0" y="0"/>
          <a:ext cx="0" cy="0"/>
          <a:chOff x="0" y="0"/>
          <a:chExt cx="0" cy="0"/>
        </a:xfrm>
      </p:grpSpPr>
      <p:sp>
        <p:nvSpPr>
          <p:cNvPr id="2" name="Title 1"/>
          <p:cNvSpPr>
            <a:spLocks noGrp="1"/>
          </p:cNvSpPr>
          <p:nvPr>
            <p:ph type="title" hasCustomPrompt="1"/>
          </p:nvPr>
        </p:nvSpPr>
        <p:spPr bwMode="black">
          <a:noFill/>
          <a:ln w="9525">
            <a:noFill/>
            <a:miter lim="800000"/>
            <a:headEnd/>
            <a:tailEnd/>
          </a:ln>
          <a:effectLst/>
        </p:spPr>
        <p:txBody>
          <a:bodyPr vert="horz" wrap="square" lIns="0" tIns="45720" rIns="91440" bIns="45720" numCol="1" rtlCol="0" anchor="t" anchorCtr="0" compatLnSpc="1">
            <a:prstTxWarp prst="textNoShape">
              <a:avLst/>
            </a:prstTxWarp>
            <a:noAutofit/>
            <a:scene3d>
              <a:camera prst="orthographicFront"/>
              <a:lightRig rig="threePt" dir="t"/>
            </a:scene3d>
            <a:sp3d extrusionH="6350">
              <a:bevelT w="12700" h="25400" prst="coolSlant"/>
              <a:bevelB w="19050" h="19050"/>
              <a:extrusionClr>
                <a:schemeClr val="bg1"/>
              </a:extrusionClr>
            </a:sp3d>
          </a:bodyPr>
          <a:lstStyle>
            <a:lvl1pPr algn="l" defTabSz="914363" rtl="0" eaLnBrk="1" fontAlgn="base" latinLnBrk="0" hangingPunct="1">
              <a:lnSpc>
                <a:spcPct val="90000"/>
              </a:lnSpc>
              <a:spcBef>
                <a:spcPct val="0"/>
              </a:spcBef>
              <a:spcAft>
                <a:spcPct val="0"/>
              </a:spcAft>
              <a:buNone/>
              <a:defRPr lang="en-US" sz="4000" b="0" kern="1200" cap="none" spc="-125" baseline="0" dirty="0">
                <a:ln w="3175">
                  <a:noFill/>
                </a:ln>
                <a:solidFill>
                  <a:schemeClr val="bg1"/>
                </a:solidFill>
                <a:effectLst/>
                <a:latin typeface="+mj-lt"/>
                <a:ea typeface="+mj-ea"/>
                <a:cs typeface="+mj-cs"/>
              </a:defRPr>
            </a:lvl1pPr>
          </a:lstStyle>
          <a:p>
            <a:r>
              <a:rPr lang="en-US" dirty="0" smtClean="0"/>
              <a:t>Click to Edit Title Text</a:t>
            </a:r>
            <a:endParaRPr lang="en-US" dirty="0"/>
          </a:p>
        </p:txBody>
      </p:sp>
      <p:sp>
        <p:nvSpPr>
          <p:cNvPr id="3" name="Content Placeholder 2"/>
          <p:cNvSpPr>
            <a:spLocks noGrp="1"/>
          </p:cNvSpPr>
          <p:nvPr>
            <p:ph idx="1"/>
          </p:nvPr>
        </p:nvSpPr>
        <p:spPr bwMode="black">
          <a:xfrm>
            <a:off x="368300" y="1839913"/>
            <a:ext cx="8382000" cy="1854867"/>
          </a:xfrm>
        </p:spPr>
        <p:txBody>
          <a:bodyPr/>
          <a:lstStyle>
            <a:lvl1pPr>
              <a:lnSpc>
                <a:spcPct val="90000"/>
              </a:lnSpc>
              <a:defRPr sz="2800"/>
            </a:lvl1pPr>
            <a:lvl2pPr>
              <a:lnSpc>
                <a:spcPct val="90000"/>
              </a:lnSpc>
              <a:defRPr sz="2400"/>
            </a:lvl2pPr>
            <a:lvl3pPr>
              <a:lnSpc>
                <a:spcPct val="90000"/>
              </a:lnSpc>
              <a:defRPr sz="2000"/>
            </a:lvl3pPr>
            <a:lvl4pPr>
              <a:lnSpc>
                <a:spcPct val="90000"/>
              </a:lnSpc>
              <a:defRPr sz="1800"/>
            </a:lvl4pPr>
            <a:lvl5pPr>
              <a:lnSpc>
                <a:spcPct val="90000"/>
              </a:lnSpc>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2"/>
          <p:cNvSpPr>
            <a:spLocks noGrp="1"/>
          </p:cNvSpPr>
          <p:nvPr>
            <p:ph type="body" sz="quarter" idx="10" hasCustomPrompt="1"/>
          </p:nvPr>
        </p:nvSpPr>
        <p:spPr bwMode="black">
          <a:xfrm>
            <a:off x="368300" y="776170"/>
            <a:ext cx="8394700" cy="415498"/>
          </a:xfrm>
        </p:spPr>
        <p:txBody>
          <a:bodyPr vert="horz" wrap="square" lIns="0" tIns="0" rIns="91440" bIns="0" rtlCol="0">
            <a:spAutoFit/>
          </a:bodyPr>
          <a:lstStyle>
            <a:lvl1pPr marL="384939" indent="-384939" algn="l" defTabSz="914327" rtl="0" eaLnBrk="1" latinLnBrk="0" hangingPunct="1">
              <a:lnSpc>
                <a:spcPct val="90000"/>
              </a:lnSpc>
              <a:spcBef>
                <a:spcPct val="20000"/>
              </a:spcBef>
              <a:buFontTx/>
              <a:buNone/>
              <a:defRPr lang="en-US" sz="3000" b="0" kern="1200" baseline="0">
                <a:ln w="18415" cmpd="sng">
                  <a:noFill/>
                  <a:prstDash val="solid"/>
                </a:ln>
                <a:solidFill>
                  <a:srgbClr val="FFFFCC"/>
                </a:solidFill>
                <a:effectLst>
                  <a:outerShdw blurRad="60007" dist="310007" dir="7680000" sy="30000" kx="1300200" algn="ctr" rotWithShape="0">
                    <a:prstClr val="black">
                      <a:alpha val="32000"/>
                    </a:prstClr>
                  </a:outerShdw>
                </a:effectLst>
                <a:latin typeface="Arial Narrow" pitchFamily="34" charset="0"/>
                <a:ea typeface="+mn-ea"/>
                <a:cs typeface="+mn-cs"/>
              </a:defRPr>
            </a:lvl1pPr>
          </a:lstStyle>
          <a:p>
            <a:r>
              <a:rPr lang="en-US" dirty="0" smtClean="0">
                <a:effectLst>
                  <a:outerShdw blurRad="60007" dist="310007" dir="7680000" sy="30000" kx="1300200" algn="ctr" rotWithShape="0">
                    <a:prstClr val="black">
                      <a:alpha val="32000"/>
                    </a:prstClr>
                  </a:outerShdw>
                </a:effectLst>
              </a:rPr>
              <a:t>Click to edit subtitle text</a:t>
            </a:r>
            <a:endParaRPr>
              <a:effectLst>
                <a:outerShdw blurRad="60007" dist="310007" dir="7680000" sy="30000" kx="1300200" algn="ctr" rotWithShape="0">
                  <a:prstClr val="black">
                    <a:alpha val="32000"/>
                  </a:prstClr>
                </a:outerShdw>
              </a:effectLst>
            </a:endParaRPr>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with Subhead N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bwMode="black">
          <a:noFill/>
          <a:ln w="9525">
            <a:noFill/>
            <a:miter lim="800000"/>
            <a:headEnd/>
            <a:tailEnd/>
          </a:ln>
          <a:effectLst/>
        </p:spPr>
        <p:txBody>
          <a:bodyPr vert="horz" wrap="square" lIns="0" tIns="45720" rIns="91440" bIns="45720" numCol="1" rtlCol="0" anchor="t" anchorCtr="0" compatLnSpc="1">
            <a:prstTxWarp prst="textNoShape">
              <a:avLst/>
            </a:prstTxWarp>
            <a:noAutofit/>
            <a:scene3d>
              <a:camera prst="orthographicFront"/>
              <a:lightRig rig="threePt" dir="t"/>
            </a:scene3d>
            <a:sp3d extrusionH="6350">
              <a:bevelT w="12700" h="25400" prst="coolSlant"/>
              <a:bevelB w="19050" h="19050"/>
              <a:extrusionClr>
                <a:schemeClr val="bg1"/>
              </a:extrusionClr>
            </a:sp3d>
          </a:bodyPr>
          <a:lstStyle>
            <a:lvl1pPr algn="l" defTabSz="914363" rtl="0" eaLnBrk="1" fontAlgn="base" latinLnBrk="0" hangingPunct="1">
              <a:lnSpc>
                <a:spcPct val="90000"/>
              </a:lnSpc>
              <a:spcBef>
                <a:spcPct val="0"/>
              </a:spcBef>
              <a:spcAft>
                <a:spcPct val="0"/>
              </a:spcAft>
              <a:buNone/>
              <a:defRPr lang="en-US" sz="4000" b="0" kern="1200" cap="none" spc="-125" baseline="0" dirty="0">
                <a:ln w="3175">
                  <a:noFill/>
                </a:ln>
                <a:solidFill>
                  <a:schemeClr val="bg1"/>
                </a:solidFill>
                <a:effectLst/>
                <a:latin typeface="+mj-lt"/>
                <a:ea typeface="+mj-ea"/>
                <a:cs typeface="+mj-cs"/>
              </a:defRPr>
            </a:lvl1pPr>
          </a:lstStyle>
          <a:p>
            <a:r>
              <a:rPr lang="en-US" dirty="0" smtClean="0"/>
              <a:t>Click to Edit Title Text</a:t>
            </a:r>
            <a:endParaRPr lang="en-US" dirty="0"/>
          </a:p>
        </p:txBody>
      </p:sp>
      <p:sp>
        <p:nvSpPr>
          <p:cNvPr id="6" name="Text Placeholder 2"/>
          <p:cNvSpPr>
            <a:spLocks noGrp="1"/>
          </p:cNvSpPr>
          <p:nvPr userDrawn="1">
            <p:ph type="body" sz="quarter" idx="10" hasCustomPrompt="1"/>
          </p:nvPr>
        </p:nvSpPr>
        <p:spPr bwMode="black">
          <a:xfrm>
            <a:off x="368300" y="776170"/>
            <a:ext cx="8394700" cy="415498"/>
          </a:xfrm>
        </p:spPr>
        <p:txBody>
          <a:bodyPr vert="horz" wrap="square" lIns="0" tIns="0" rIns="91440" bIns="0" rtlCol="0">
            <a:spAutoFit/>
          </a:bodyPr>
          <a:lstStyle>
            <a:lvl1pPr marL="384939" indent="-384939" algn="l" defTabSz="914327" rtl="0" eaLnBrk="1" latinLnBrk="0" hangingPunct="1">
              <a:lnSpc>
                <a:spcPct val="90000"/>
              </a:lnSpc>
              <a:spcBef>
                <a:spcPct val="20000"/>
              </a:spcBef>
              <a:buFontTx/>
              <a:buNone/>
              <a:defRPr lang="en-US" sz="3000" b="0" kern="1200" baseline="0">
                <a:ln w="18415" cmpd="sng">
                  <a:noFill/>
                  <a:prstDash val="solid"/>
                </a:ln>
                <a:solidFill>
                  <a:srgbClr val="FFFFCC"/>
                </a:solidFill>
                <a:effectLst>
                  <a:outerShdw blurRad="60007" dist="310007" dir="7680000" sy="30000" kx="1300200" algn="ctr" rotWithShape="0">
                    <a:prstClr val="black">
                      <a:alpha val="32000"/>
                    </a:prstClr>
                  </a:outerShdw>
                </a:effectLst>
                <a:latin typeface="Arial Narrow" pitchFamily="34" charset="0"/>
                <a:ea typeface="+mn-ea"/>
                <a:cs typeface="+mn-cs"/>
              </a:defRPr>
            </a:lvl1pPr>
          </a:lstStyle>
          <a:p>
            <a:r>
              <a:rPr lang="en-US" dirty="0" smtClean="0">
                <a:effectLst>
                  <a:outerShdw blurRad="60007" dist="310007" dir="7680000" sy="30000" kx="1300200" algn="ctr" rotWithShape="0">
                    <a:prstClr val="black">
                      <a:alpha val="32000"/>
                    </a:prstClr>
                  </a:outerShdw>
                </a:effectLst>
              </a:rPr>
              <a:t>Click to edit subtitle text</a:t>
            </a:r>
            <a:endParaRPr>
              <a:effectLst>
                <a:outerShdw blurRad="60007" dist="310007" dir="7680000" sy="30000" kx="1300200" algn="ctr" rotWithShape="0">
                  <a:prstClr val="black">
                    <a:alpha val="32000"/>
                  </a:prstClr>
                </a:outerShdw>
              </a:effectLst>
            </a:endParaRPr>
          </a:p>
        </p:txBody>
      </p:sp>
      <p:pic>
        <p:nvPicPr>
          <p:cNvPr id="5" name="Picture 8" descr="D:\Slidework\Jobs\TechEd2007 - Brian Marble\Template\Template\images\TE_logo.png"/>
          <p:cNvPicPr>
            <a:picLocks noChangeAspect="1" noChangeArrowheads="1"/>
          </p:cNvPicPr>
          <p:nvPr userDrawn="1"/>
        </p:nvPicPr>
        <p:blipFill>
          <a:blip r:embed="rId2"/>
          <a:srcRect/>
          <a:stretch>
            <a:fillRect/>
          </a:stretch>
        </p:blipFill>
        <p:spPr bwMode="auto">
          <a:xfrm>
            <a:off x="7964557" y="6242916"/>
            <a:ext cx="850238" cy="522542"/>
          </a:xfrm>
          <a:prstGeom prst="rect">
            <a:avLst/>
          </a:prstGeom>
          <a:noFill/>
        </p:spPr>
      </p:pic>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Title with Subhead NO Content NO LOGO">
    <p:spTree>
      <p:nvGrpSpPr>
        <p:cNvPr id="1" name=""/>
        <p:cNvGrpSpPr/>
        <p:nvPr/>
      </p:nvGrpSpPr>
      <p:grpSpPr>
        <a:xfrm>
          <a:off x="0" y="0"/>
          <a:ext cx="0" cy="0"/>
          <a:chOff x="0" y="0"/>
          <a:chExt cx="0" cy="0"/>
        </a:xfrm>
      </p:grpSpPr>
      <p:sp>
        <p:nvSpPr>
          <p:cNvPr id="2" name="Title 1"/>
          <p:cNvSpPr>
            <a:spLocks noGrp="1"/>
          </p:cNvSpPr>
          <p:nvPr>
            <p:ph type="title" hasCustomPrompt="1"/>
          </p:nvPr>
        </p:nvSpPr>
        <p:spPr bwMode="black">
          <a:noFill/>
          <a:ln w="9525">
            <a:noFill/>
            <a:miter lim="800000"/>
            <a:headEnd/>
            <a:tailEnd/>
          </a:ln>
          <a:effectLst/>
        </p:spPr>
        <p:txBody>
          <a:bodyPr vert="horz" wrap="square" lIns="0" tIns="45720" rIns="91440" bIns="45720" numCol="1" rtlCol="0" anchor="t" anchorCtr="0" compatLnSpc="1">
            <a:prstTxWarp prst="textNoShape">
              <a:avLst/>
            </a:prstTxWarp>
            <a:noAutofit/>
            <a:scene3d>
              <a:camera prst="orthographicFront"/>
              <a:lightRig rig="threePt" dir="t"/>
            </a:scene3d>
            <a:sp3d extrusionH="6350">
              <a:bevelT w="12700" h="25400" prst="coolSlant"/>
              <a:bevelB w="19050" h="19050"/>
              <a:extrusionClr>
                <a:schemeClr val="bg1"/>
              </a:extrusionClr>
            </a:sp3d>
          </a:bodyPr>
          <a:lstStyle>
            <a:lvl1pPr algn="l" defTabSz="914363" rtl="0" eaLnBrk="1" fontAlgn="base" latinLnBrk="0" hangingPunct="1">
              <a:lnSpc>
                <a:spcPct val="90000"/>
              </a:lnSpc>
              <a:spcBef>
                <a:spcPct val="0"/>
              </a:spcBef>
              <a:spcAft>
                <a:spcPct val="0"/>
              </a:spcAft>
              <a:buNone/>
              <a:defRPr lang="en-US" sz="4000" b="0" kern="1200" cap="none" spc="-125" baseline="0" dirty="0">
                <a:ln w="3175">
                  <a:noFill/>
                </a:ln>
                <a:solidFill>
                  <a:schemeClr val="bg1"/>
                </a:solidFill>
                <a:effectLst/>
                <a:latin typeface="+mj-lt"/>
                <a:ea typeface="+mj-ea"/>
                <a:cs typeface="+mj-cs"/>
              </a:defRPr>
            </a:lvl1pPr>
          </a:lstStyle>
          <a:p>
            <a:r>
              <a:rPr lang="en-US" dirty="0" smtClean="0"/>
              <a:t>Click to Edit Title Text</a:t>
            </a:r>
            <a:endParaRPr lang="en-US" dirty="0"/>
          </a:p>
        </p:txBody>
      </p:sp>
      <p:sp>
        <p:nvSpPr>
          <p:cNvPr id="6" name="Text Placeholder 2"/>
          <p:cNvSpPr>
            <a:spLocks noGrp="1"/>
          </p:cNvSpPr>
          <p:nvPr userDrawn="1">
            <p:ph type="body" sz="quarter" idx="10" hasCustomPrompt="1"/>
          </p:nvPr>
        </p:nvSpPr>
        <p:spPr bwMode="black">
          <a:xfrm>
            <a:off x="368300" y="776170"/>
            <a:ext cx="8394700" cy="415498"/>
          </a:xfrm>
        </p:spPr>
        <p:txBody>
          <a:bodyPr vert="horz" wrap="square" lIns="0" tIns="0" rIns="91440" bIns="0" rtlCol="0">
            <a:spAutoFit/>
          </a:bodyPr>
          <a:lstStyle>
            <a:lvl1pPr marL="384939" indent="-384939" algn="l" defTabSz="914327" rtl="0" eaLnBrk="1" latinLnBrk="0" hangingPunct="1">
              <a:lnSpc>
                <a:spcPct val="90000"/>
              </a:lnSpc>
              <a:spcBef>
                <a:spcPct val="20000"/>
              </a:spcBef>
              <a:buFontTx/>
              <a:buNone/>
              <a:defRPr lang="en-US" sz="3000" b="0" kern="1200" baseline="0">
                <a:ln w="18415" cmpd="sng">
                  <a:noFill/>
                  <a:prstDash val="solid"/>
                </a:ln>
                <a:solidFill>
                  <a:srgbClr val="FFFFCC"/>
                </a:solidFill>
                <a:effectLst>
                  <a:outerShdw blurRad="60007" dist="310007" dir="7680000" sy="30000" kx="1300200" algn="ctr" rotWithShape="0">
                    <a:prstClr val="black">
                      <a:alpha val="32000"/>
                    </a:prstClr>
                  </a:outerShdw>
                </a:effectLst>
                <a:latin typeface="Arial Narrow" pitchFamily="34" charset="0"/>
                <a:ea typeface="+mn-ea"/>
                <a:cs typeface="+mn-cs"/>
              </a:defRPr>
            </a:lvl1pPr>
          </a:lstStyle>
          <a:p>
            <a:r>
              <a:rPr lang="en-US" dirty="0" smtClean="0">
                <a:effectLst>
                  <a:outerShdw blurRad="60007" dist="310007" dir="7680000" sy="30000" kx="1300200" algn="ctr" rotWithShape="0">
                    <a:prstClr val="black">
                      <a:alpha val="32000"/>
                    </a:prstClr>
                  </a:outerShdw>
                </a:effectLst>
              </a:rPr>
              <a:t>Click to edit subtitle text</a:t>
            </a:r>
            <a:endParaRPr>
              <a:effectLst>
                <a:outerShdw blurRad="60007" dist="310007" dir="7680000" sy="30000" kx="1300200" algn="ctr" rotWithShape="0">
                  <a:prstClr val="black">
                    <a:alpha val="32000"/>
                  </a:prstClr>
                </a:outerShdw>
              </a:effectLst>
            </a:endParaRPr>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bwMode="black">
          <a:noFill/>
          <a:ln w="9525">
            <a:noFill/>
            <a:miter lim="800000"/>
            <a:headEnd/>
            <a:tailEnd/>
          </a:ln>
          <a:effectLst/>
        </p:spPr>
        <p:txBody>
          <a:bodyPr vert="horz" wrap="square" lIns="0" tIns="45720" rIns="91440" bIns="45720" numCol="1" rtlCol="0" anchor="t" anchorCtr="0" compatLnSpc="1">
            <a:prstTxWarp prst="textNoShape">
              <a:avLst/>
            </a:prstTxWarp>
            <a:noAutofit/>
            <a:scene3d>
              <a:camera prst="orthographicFront"/>
              <a:lightRig rig="threePt" dir="t"/>
            </a:scene3d>
            <a:sp3d extrusionH="6350">
              <a:bevelT w="12700" h="25400" prst="coolSlant"/>
              <a:bevelB w="19050" h="19050"/>
              <a:extrusionClr>
                <a:schemeClr val="bg1"/>
              </a:extrusionClr>
            </a:sp3d>
          </a:bodyPr>
          <a:lstStyle>
            <a:lvl1pPr algn="l" defTabSz="914363" rtl="0" eaLnBrk="1" fontAlgn="base" latinLnBrk="0" hangingPunct="1">
              <a:lnSpc>
                <a:spcPct val="90000"/>
              </a:lnSpc>
              <a:spcBef>
                <a:spcPct val="0"/>
              </a:spcBef>
              <a:spcAft>
                <a:spcPct val="0"/>
              </a:spcAft>
              <a:buNone/>
              <a:defRPr lang="en-US" sz="4000" b="0" kern="1200" cap="none" spc="-125" baseline="0" dirty="0">
                <a:ln w="3175">
                  <a:noFill/>
                </a:ln>
                <a:solidFill>
                  <a:schemeClr val="bg1"/>
                </a:solidFill>
                <a:effectLst/>
                <a:latin typeface="+mj-lt"/>
                <a:ea typeface="+mj-ea"/>
                <a:cs typeface="+mj-cs"/>
              </a:defRPr>
            </a:lvl1pPr>
          </a:lstStyle>
          <a:p>
            <a:r>
              <a:rPr lang="en-US" dirty="0" smtClean="0"/>
              <a:t>Click to Edit Title Text</a:t>
            </a:r>
            <a:endParaRPr lang="en-US" dirty="0"/>
          </a:p>
        </p:txBody>
      </p:sp>
      <p:sp>
        <p:nvSpPr>
          <p:cNvPr id="3" name="Content Placeholder 2"/>
          <p:cNvSpPr>
            <a:spLocks noGrp="1"/>
          </p:cNvSpPr>
          <p:nvPr>
            <p:ph sz="half" idx="1"/>
          </p:nvPr>
        </p:nvSpPr>
        <p:spPr bwMode="black">
          <a:xfrm>
            <a:off x="368300" y="1347788"/>
            <a:ext cx="4114800" cy="1917448"/>
          </a:xfrm>
        </p:spPr>
        <p:txBody>
          <a:bodyPr/>
          <a:lstStyle>
            <a:lvl1pPr marL="339962" indent="-339962">
              <a:lnSpc>
                <a:spcPct val="90000"/>
              </a:lnSpc>
              <a:defRPr sz="2400"/>
            </a:lvl1pPr>
            <a:lvl2pPr marL="673311" indent="-325411">
              <a:lnSpc>
                <a:spcPct val="90000"/>
              </a:lnSpc>
              <a:defRPr sz="2000"/>
            </a:lvl2pPr>
            <a:lvl3pPr marL="953747" indent="-288373">
              <a:lnSpc>
                <a:spcPct val="90000"/>
              </a:lnSpc>
              <a:defRPr sz="1800"/>
            </a:lvl3pPr>
            <a:lvl4pPr marL="1227569" indent="-273822">
              <a:lnSpc>
                <a:spcPct val="90000"/>
              </a:lnSpc>
              <a:defRPr sz="1600"/>
            </a:lvl4pPr>
            <a:lvl5pPr marL="1515941" indent="-280435">
              <a:lnSpc>
                <a:spcPct val="90000"/>
              </a:lnSpc>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bwMode="black">
          <a:xfrm>
            <a:off x="4660900" y="1347788"/>
            <a:ext cx="4114800" cy="1917448"/>
          </a:xfrm>
        </p:spPr>
        <p:txBody>
          <a:bodyPr/>
          <a:lstStyle>
            <a:lvl1pPr marL="347900" indent="-347900">
              <a:lnSpc>
                <a:spcPct val="90000"/>
              </a:lnSpc>
              <a:defRPr sz="2400"/>
            </a:lvl1pPr>
            <a:lvl2pPr marL="673311" indent="-339962">
              <a:lnSpc>
                <a:spcPct val="90000"/>
              </a:lnSpc>
              <a:defRPr sz="2000"/>
            </a:lvl2pPr>
            <a:lvl3pPr marL="961683" indent="-302924">
              <a:lnSpc>
                <a:spcPct val="90000"/>
              </a:lnSpc>
              <a:defRPr sz="1800"/>
            </a:lvl3pPr>
            <a:lvl4pPr marL="1227569" indent="-265885">
              <a:lnSpc>
                <a:spcPct val="90000"/>
              </a:lnSpc>
              <a:defRPr sz="1600"/>
            </a:lvl4pPr>
            <a:lvl5pPr marL="1515941" indent="-273822">
              <a:lnSpc>
                <a:spcPct val="90000"/>
              </a:lnSpc>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5" name="Picture 8" descr="D:\Slidework\Jobs\TechEd2007 - Brian Marble\Template\Template\images\TE_logo.png"/>
          <p:cNvPicPr>
            <a:picLocks noChangeAspect="1" noChangeArrowheads="1"/>
          </p:cNvPicPr>
          <p:nvPr userDrawn="1"/>
        </p:nvPicPr>
        <p:blipFill>
          <a:blip r:embed="rId2"/>
          <a:srcRect/>
          <a:stretch>
            <a:fillRect/>
          </a:stretch>
        </p:blipFill>
        <p:spPr bwMode="auto">
          <a:xfrm>
            <a:off x="7964557" y="6242916"/>
            <a:ext cx="850238" cy="522542"/>
          </a:xfrm>
          <a:prstGeom prst="rect">
            <a:avLst/>
          </a:prstGeom>
          <a:noFill/>
        </p:spPr>
      </p:pic>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8">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bwMode="white">
          <a:xfrm>
            <a:off x="0" y="0"/>
            <a:ext cx="9144000" cy="1411288"/>
          </a:xfrm>
          <a:prstGeom prst="rect">
            <a:avLst/>
          </a:prstGeom>
          <a:gradFill>
            <a:gsLst>
              <a:gs pos="0">
                <a:srgbClr val="0070C0">
                  <a:alpha val="0"/>
                </a:srgbClr>
              </a:gs>
              <a:gs pos="41000">
                <a:schemeClr val="tx1">
                  <a:alpha val="15000"/>
                </a:schemeClr>
              </a:gs>
              <a:gs pos="56000">
                <a:schemeClr val="tx1">
                  <a:alpha val="25000"/>
                </a:schemeClr>
              </a:gs>
              <a:gs pos="100000">
                <a:schemeClr val="tx1">
                  <a:alpha val="70000"/>
                </a:schemeClr>
              </a:gs>
            </a:gsLst>
            <a:lin ang="16200000" scaled="0"/>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sz="2800" dirty="0" smtClean="0">
              <a:solidFill>
                <a:schemeClr val="tx1"/>
              </a:solidFill>
              <a:effectLst>
                <a:outerShdw blurRad="38100" dist="38100" dir="2700000" algn="tl">
                  <a:srgbClr val="000000">
                    <a:alpha val="43137"/>
                  </a:srgbClr>
                </a:outerShdw>
              </a:effectLst>
              <a:latin typeface="Arial" pitchFamily="34" charset="0"/>
            </a:endParaRPr>
          </a:p>
        </p:txBody>
      </p:sp>
      <p:sp>
        <p:nvSpPr>
          <p:cNvPr id="2" name="Title Placeholder 1"/>
          <p:cNvSpPr>
            <a:spLocks noGrp="1"/>
          </p:cNvSpPr>
          <p:nvPr>
            <p:ph type="title"/>
          </p:nvPr>
        </p:nvSpPr>
        <p:spPr bwMode="black">
          <a:xfrm>
            <a:off x="368300" y="220663"/>
            <a:ext cx="8382000" cy="609398"/>
          </a:xfrm>
          <a:prstGeom prst="rect">
            <a:avLst/>
          </a:prstGeom>
          <a:noFill/>
          <a:ln w="9525">
            <a:noFill/>
            <a:miter lim="800000"/>
            <a:headEnd/>
            <a:tailEnd/>
          </a:ln>
          <a:effectLst/>
        </p:spPr>
        <p:txBody>
          <a:bodyPr vert="horz" wrap="square" lIns="0" tIns="45720" rIns="91440" bIns="45720" numCol="1" rtlCol="0" anchor="t" anchorCtr="0" compatLnSpc="1">
            <a:prstTxWarp prst="textNoShape">
              <a:avLst/>
            </a:prstTxWarp>
            <a:noAutofit/>
            <a:scene3d>
              <a:camera prst="orthographicFront"/>
              <a:lightRig rig="threePt" dir="t"/>
            </a:scene3d>
            <a:sp3d extrusionH="6350">
              <a:bevelT w="12700" h="25400" prst="coolSlant"/>
              <a:bevelB w="19050" h="19050"/>
              <a:extrusionClr>
                <a:schemeClr val="bg1"/>
              </a:extrusionClr>
            </a:sp3d>
          </a:bodyPr>
          <a:lstStyle/>
          <a:p>
            <a:r>
              <a:rPr lang="en-US" dirty="0" smtClean="0"/>
              <a:t>Click to Edit Title Text</a:t>
            </a:r>
            <a:endParaRPr lang="en-US" dirty="0"/>
          </a:p>
        </p:txBody>
      </p:sp>
      <p:sp>
        <p:nvSpPr>
          <p:cNvPr id="3" name="Text Placeholder 2"/>
          <p:cNvSpPr>
            <a:spLocks noGrp="1"/>
          </p:cNvSpPr>
          <p:nvPr>
            <p:ph type="body" idx="1"/>
          </p:nvPr>
        </p:nvSpPr>
        <p:spPr bwMode="black">
          <a:xfrm>
            <a:off x="366713" y="1347788"/>
            <a:ext cx="8407400" cy="1854867"/>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749" r:id="rId1"/>
    <p:sldLayoutId id="2147483695" r:id="rId2"/>
    <p:sldLayoutId id="2147483751" r:id="rId3"/>
    <p:sldLayoutId id="2147483697" r:id="rId4"/>
    <p:sldLayoutId id="2147483743" r:id="rId5"/>
    <p:sldLayoutId id="2147483752" r:id="rId6"/>
    <p:sldLayoutId id="2147483750" r:id="rId7"/>
    <p:sldLayoutId id="2147483753" r:id="rId8"/>
    <p:sldLayoutId id="2147483698" r:id="rId9"/>
    <p:sldLayoutId id="2147483699" r:id="rId10"/>
    <p:sldLayoutId id="2147483700" r:id="rId11"/>
    <p:sldLayoutId id="2147483747" r:id="rId12"/>
    <p:sldLayoutId id="2147483701" r:id="rId13"/>
    <p:sldLayoutId id="2147483722" r:id="rId14"/>
    <p:sldLayoutId id="2147483744" r:id="rId15"/>
    <p:sldLayoutId id="2147483746" r:id="rId16"/>
  </p:sldLayoutIdLst>
  <p:transition>
    <p:fade/>
  </p:transition>
  <p:txStyles>
    <p:titleStyle>
      <a:lvl1pPr algn="l" defTabSz="914363" rtl="0" eaLnBrk="1" fontAlgn="base" latinLnBrk="0" hangingPunct="1">
        <a:lnSpc>
          <a:spcPct val="90000"/>
        </a:lnSpc>
        <a:spcBef>
          <a:spcPct val="0"/>
        </a:spcBef>
        <a:spcAft>
          <a:spcPct val="0"/>
        </a:spcAft>
        <a:buNone/>
        <a:defRPr lang="en-US" sz="4000" b="0" kern="1200" cap="none" spc="-125" baseline="0" dirty="0">
          <a:ln w="3175">
            <a:noFill/>
          </a:ln>
          <a:solidFill>
            <a:schemeClr val="bg1"/>
          </a:solidFill>
          <a:effectLst/>
          <a:latin typeface="+mj-lt"/>
          <a:ea typeface="+mj-ea"/>
          <a:cs typeface="+mj-cs"/>
        </a:defRPr>
      </a:lvl1pPr>
    </p:titleStyle>
    <p:bodyStyle>
      <a:lvl1pPr marL="384939" indent="-384939" algn="l" defTabSz="914327" rtl="0" eaLnBrk="1" latinLnBrk="0" hangingPunct="1">
        <a:lnSpc>
          <a:spcPct val="90000"/>
        </a:lnSpc>
        <a:spcBef>
          <a:spcPts val="700"/>
        </a:spcBef>
        <a:buFontTx/>
        <a:buBlip>
          <a:blip r:embed="rId19"/>
        </a:buBlip>
        <a:defRPr sz="2800" kern="1200">
          <a:solidFill>
            <a:schemeClr val="tx1"/>
          </a:solidFill>
          <a:effectLst/>
          <a:latin typeface="+mj-lt"/>
          <a:ea typeface="+mn-ea"/>
          <a:cs typeface="+mn-cs"/>
        </a:defRPr>
      </a:lvl1pPr>
      <a:lvl2pPr marL="739451" indent="-362451" algn="l" defTabSz="914327" rtl="0" eaLnBrk="1" latinLnBrk="0" hangingPunct="1">
        <a:lnSpc>
          <a:spcPct val="90000"/>
        </a:lnSpc>
        <a:spcBef>
          <a:spcPts val="700"/>
        </a:spcBef>
        <a:buFontTx/>
        <a:buBlip>
          <a:blip r:embed="rId19"/>
        </a:buBlip>
        <a:defRPr sz="2400" kern="1200">
          <a:solidFill>
            <a:schemeClr val="tx1"/>
          </a:solidFill>
          <a:effectLst/>
          <a:latin typeface="+mj-lt"/>
          <a:ea typeface="+mn-ea"/>
          <a:cs typeface="+mn-cs"/>
        </a:defRPr>
      </a:lvl2pPr>
      <a:lvl3pPr marL="1101902" indent="-347900" algn="l" defTabSz="914327" rtl="0" eaLnBrk="1" latinLnBrk="0" hangingPunct="1">
        <a:lnSpc>
          <a:spcPct val="90000"/>
        </a:lnSpc>
        <a:spcBef>
          <a:spcPts val="700"/>
        </a:spcBef>
        <a:buFontTx/>
        <a:buBlip>
          <a:blip r:embed="rId19"/>
        </a:buBlip>
        <a:defRPr sz="2000" kern="1200">
          <a:solidFill>
            <a:schemeClr val="tx1"/>
          </a:solidFill>
          <a:effectLst/>
          <a:latin typeface="+mj-lt"/>
          <a:ea typeface="+mn-ea"/>
          <a:cs typeface="+mn-cs"/>
        </a:defRPr>
      </a:lvl3pPr>
      <a:lvl4pPr marL="1420699" indent="-318798" algn="l" defTabSz="914327" rtl="0" eaLnBrk="1" latinLnBrk="0" hangingPunct="1">
        <a:lnSpc>
          <a:spcPct val="90000"/>
        </a:lnSpc>
        <a:spcBef>
          <a:spcPts val="700"/>
        </a:spcBef>
        <a:buFontTx/>
        <a:buBlip>
          <a:blip r:embed="rId19"/>
        </a:buBlip>
        <a:defRPr sz="1800" kern="1200">
          <a:solidFill>
            <a:schemeClr val="tx1"/>
          </a:solidFill>
          <a:effectLst/>
          <a:latin typeface="+mj-lt"/>
          <a:ea typeface="+mn-ea"/>
          <a:cs typeface="+mn-cs"/>
        </a:defRPr>
      </a:lvl4pPr>
      <a:lvl5pPr marL="1760661" indent="-318798" algn="l" defTabSz="914327" rtl="0" eaLnBrk="1" latinLnBrk="0" hangingPunct="1">
        <a:lnSpc>
          <a:spcPct val="90000"/>
        </a:lnSpc>
        <a:spcBef>
          <a:spcPts val="700"/>
        </a:spcBef>
        <a:buFontTx/>
        <a:buBlip>
          <a:blip r:embed="rId19"/>
        </a:buBlip>
        <a:defRPr sz="1800" kern="1200">
          <a:solidFill>
            <a:schemeClr val="tx1"/>
          </a:solidFill>
          <a:effectLst/>
          <a:latin typeface="+mj-lt"/>
          <a:ea typeface="+mn-ea"/>
          <a:cs typeface="+mn-cs"/>
        </a:defRPr>
      </a:lvl5pPr>
      <a:lvl6pPr marL="2514399" indent="-228582" algn="l" defTabSz="91432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562" indent="-228582" algn="l" defTabSz="91432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726" indent="-228582" algn="l" defTabSz="91432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890" indent="-228582" algn="l" defTabSz="91432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27" rtl="0" eaLnBrk="1" latinLnBrk="0" hangingPunct="1">
        <a:defRPr sz="1800" kern="1200">
          <a:solidFill>
            <a:schemeClr val="tx1"/>
          </a:solidFill>
          <a:latin typeface="+mn-lt"/>
          <a:ea typeface="+mn-ea"/>
          <a:cs typeface="+mn-cs"/>
        </a:defRPr>
      </a:lvl1pPr>
      <a:lvl2pPr marL="457163" algn="l" defTabSz="914327" rtl="0" eaLnBrk="1" latinLnBrk="0" hangingPunct="1">
        <a:defRPr sz="1800" kern="1200">
          <a:solidFill>
            <a:schemeClr val="tx1"/>
          </a:solidFill>
          <a:latin typeface="+mn-lt"/>
          <a:ea typeface="+mn-ea"/>
          <a:cs typeface="+mn-cs"/>
        </a:defRPr>
      </a:lvl2pPr>
      <a:lvl3pPr marL="914327" algn="l" defTabSz="914327" rtl="0" eaLnBrk="1" latinLnBrk="0" hangingPunct="1">
        <a:defRPr sz="1800" kern="1200">
          <a:solidFill>
            <a:schemeClr val="tx1"/>
          </a:solidFill>
          <a:latin typeface="+mn-lt"/>
          <a:ea typeface="+mn-ea"/>
          <a:cs typeface="+mn-cs"/>
        </a:defRPr>
      </a:lvl3pPr>
      <a:lvl4pPr marL="1371490" algn="l" defTabSz="914327" rtl="0" eaLnBrk="1" latinLnBrk="0" hangingPunct="1">
        <a:defRPr sz="1800" kern="1200">
          <a:solidFill>
            <a:schemeClr val="tx1"/>
          </a:solidFill>
          <a:latin typeface="+mn-lt"/>
          <a:ea typeface="+mn-ea"/>
          <a:cs typeface="+mn-cs"/>
        </a:defRPr>
      </a:lvl4pPr>
      <a:lvl5pPr marL="1828654" algn="l" defTabSz="914327" rtl="0" eaLnBrk="1" latinLnBrk="0" hangingPunct="1">
        <a:defRPr sz="1800" kern="1200">
          <a:solidFill>
            <a:schemeClr val="tx1"/>
          </a:solidFill>
          <a:latin typeface="+mn-lt"/>
          <a:ea typeface="+mn-ea"/>
          <a:cs typeface="+mn-cs"/>
        </a:defRPr>
      </a:lvl5pPr>
      <a:lvl6pPr marL="2285818" algn="l" defTabSz="914327" rtl="0" eaLnBrk="1" latinLnBrk="0" hangingPunct="1">
        <a:defRPr sz="1800" kern="1200">
          <a:solidFill>
            <a:schemeClr val="tx1"/>
          </a:solidFill>
          <a:latin typeface="+mn-lt"/>
          <a:ea typeface="+mn-ea"/>
          <a:cs typeface="+mn-cs"/>
        </a:defRPr>
      </a:lvl6pPr>
      <a:lvl7pPr marL="2742980" algn="l" defTabSz="914327" rtl="0" eaLnBrk="1" latinLnBrk="0" hangingPunct="1">
        <a:defRPr sz="1800" kern="1200">
          <a:solidFill>
            <a:schemeClr val="tx1"/>
          </a:solidFill>
          <a:latin typeface="+mn-lt"/>
          <a:ea typeface="+mn-ea"/>
          <a:cs typeface="+mn-cs"/>
        </a:defRPr>
      </a:lvl7pPr>
      <a:lvl8pPr marL="3200144" algn="l" defTabSz="914327" rtl="0" eaLnBrk="1" latinLnBrk="0" hangingPunct="1">
        <a:defRPr sz="1800" kern="1200">
          <a:solidFill>
            <a:schemeClr val="tx1"/>
          </a:solidFill>
          <a:latin typeface="+mn-lt"/>
          <a:ea typeface="+mn-ea"/>
          <a:cs typeface="+mn-cs"/>
        </a:defRPr>
      </a:lvl8pPr>
      <a:lvl9pPr marL="3657308" algn="l" defTabSz="91432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11.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6.xml"/><Relationship Id="rId1" Type="http://schemas.openxmlformats.org/officeDocument/2006/relationships/tags" Target="../tags/tag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hyperlink" Target="http://msdl.microsoft.com/download/symbols" TargetMode="External"/><Relationship Id="rId2" Type="http://schemas.openxmlformats.org/officeDocument/2006/relationships/notesSlide" Target="../notesSlides/notesSlide24.xml"/><Relationship Id="rId1" Type="http://schemas.openxmlformats.org/officeDocument/2006/relationships/slideLayout" Target="../slideLayouts/slideLayout4.xml"/><Relationship Id="rId5" Type="http://schemas.openxmlformats.org/officeDocument/2006/relationships/comments" Target="../comments/comment2.xml"/><Relationship Id="rId4" Type="http://schemas.openxmlformats.org/officeDocument/2006/relationships/image" Target="../media/image34.jpeg"/></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8.xml"/><Relationship Id="rId1" Type="http://schemas.openxmlformats.org/officeDocument/2006/relationships/slideLayout" Target="../slideLayouts/slideLayout4.xml"/><Relationship Id="rId4" Type="http://schemas.openxmlformats.org/officeDocument/2006/relationships/hyperlink" Target="http://msdn2.microsoft.com/en-us/teamsystem/aa718870.aspx"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9.xml"/><Relationship Id="rId1" Type="http://schemas.openxmlformats.org/officeDocument/2006/relationships/slideLayout" Target="../slideLayouts/slideLayout4.xml"/><Relationship Id="rId4" Type="http://schemas.openxmlformats.org/officeDocument/2006/relationships/comments" Target="../comments/commen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8" Type="http://schemas.openxmlformats.org/officeDocument/2006/relationships/hyperlink" Target="http://blogs.msdn.com/scarroll/" TargetMode="External"/><Relationship Id="rId3" Type="http://schemas.openxmlformats.org/officeDocument/2006/relationships/image" Target="../media/image38.png"/><Relationship Id="rId7" Type="http://schemas.openxmlformats.org/officeDocument/2006/relationships/hyperlink" Target="http://blogs.msdn.com/profiler/" TargetMode="External"/><Relationship Id="rId2" Type="http://schemas.openxmlformats.org/officeDocument/2006/relationships/notesSlide" Target="../notesSlides/notesSlide30.xml"/><Relationship Id="rId1" Type="http://schemas.openxmlformats.org/officeDocument/2006/relationships/slideLayout" Target="../slideLayouts/slideLayout4.xml"/><Relationship Id="rId6" Type="http://schemas.openxmlformats.org/officeDocument/2006/relationships/hyperlink" Target="http://blogs.msdn.com/ianhu/" TargetMode="External"/><Relationship Id="rId5" Type="http://schemas.openxmlformats.org/officeDocument/2006/relationships/hyperlink" Target="http://www.codeplex.com/PerfTesting" TargetMode="External"/><Relationship Id="rId10" Type="http://schemas.openxmlformats.org/officeDocument/2006/relationships/hyperlink" Target="http://forums.microsoft.com/MSDN/ShowForum.aspx?ForumID=18&amp;SiteID=1" TargetMode="External"/><Relationship Id="rId4" Type="http://schemas.openxmlformats.org/officeDocument/2006/relationships/hyperlink" Target="http://msdn2.microsoft.com/en-us/library/ms998530.aspx" TargetMode="External"/><Relationship Id="rId9" Type="http://schemas.openxmlformats.org/officeDocument/2006/relationships/hyperlink" Target="http://blogs.msdn.com/ricom"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www.microsoft.com/communities/default.mspx" TargetMode="External"/><Relationship Id="rId7" Type="http://schemas.openxmlformats.org/officeDocument/2006/relationships/hyperlink" Target="http://www.microsoft.com/learning/default.mspx" TargetMode="External"/><Relationship Id="rId2" Type="http://schemas.openxmlformats.org/officeDocument/2006/relationships/notesSlide" Target="../notesSlides/notesSlide32.xml"/><Relationship Id="rId1" Type="http://schemas.openxmlformats.org/officeDocument/2006/relationships/slideLayout" Target="../slideLayouts/slideLayout12.xml"/><Relationship Id="rId6" Type="http://schemas.openxmlformats.org/officeDocument/2006/relationships/hyperlink" Target="http://www.microsoft.com/technet/downloads/trials/default.mspx" TargetMode="External"/><Relationship Id="rId5" Type="http://schemas.openxmlformats.org/officeDocument/2006/relationships/hyperlink" Target="http://microsoft.com/technet" TargetMode="External"/><Relationship Id="rId4" Type="http://schemas.openxmlformats.org/officeDocument/2006/relationships/hyperlink" Target="http://microsoft.com/msdn"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notesSlide" Target="../notesSlides/notesSlide34.xml"/><Relationship Id="rId1" Type="http://schemas.openxmlformats.org/officeDocument/2006/relationships/slideLayout" Target="../slideLayouts/slideLayout1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s/_rels/slide4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Documents and Settings\jocelyn\My Documents\My Pictures\clip_art_library\Microsoft_Art_Brand_etc\EventsDVD_FY07\Photos_for_PPT\Photo_backgrounds\FY06 Brand - Vista Developer\Windows Vista Dev FY06 Ruben manstanding smiling classroom tables arms crossed.png"/>
          <p:cNvPicPr>
            <a:picLocks noChangeAspect="1" noChangeArrowheads="1"/>
          </p:cNvPicPr>
          <p:nvPr/>
        </p:nvPicPr>
        <p:blipFill>
          <a:blip r:embed="rId3"/>
          <a:srcRect/>
          <a:stretch>
            <a:fillRect/>
          </a:stretch>
        </p:blipFill>
        <p:spPr bwMode="auto">
          <a:xfrm>
            <a:off x="2333625" y="1146175"/>
            <a:ext cx="6810375" cy="5467350"/>
          </a:xfrm>
          <a:prstGeom prst="rect">
            <a:avLst/>
          </a:prstGeom>
          <a:noFill/>
        </p:spPr>
      </p:pic>
      <p:sp>
        <p:nvSpPr>
          <p:cNvPr id="4" name="Title 3"/>
          <p:cNvSpPr>
            <a:spLocks noGrp="1"/>
          </p:cNvSpPr>
          <p:nvPr>
            <p:ph type="title"/>
          </p:nvPr>
        </p:nvSpPr>
        <p:spPr/>
        <p:txBody>
          <a:bodyPr/>
          <a:lstStyle/>
          <a:p>
            <a:r>
              <a:rPr lang="en-US" smtClean="0"/>
              <a:t>Types of Profiling</a:t>
            </a:r>
            <a:endParaRPr lang="en-US" dirty="0"/>
          </a:p>
        </p:txBody>
      </p:sp>
      <p:sp>
        <p:nvSpPr>
          <p:cNvPr id="7" name="Content Placeholder 6"/>
          <p:cNvSpPr>
            <a:spLocks noGrp="1"/>
          </p:cNvSpPr>
          <p:nvPr>
            <p:ph idx="1"/>
          </p:nvPr>
        </p:nvSpPr>
        <p:spPr/>
        <p:txBody>
          <a:bodyPr/>
          <a:lstStyle/>
          <a:p>
            <a:r>
              <a:rPr lang="en-US" smtClean="0"/>
              <a:t>Sampling</a:t>
            </a:r>
          </a:p>
          <a:p>
            <a:r>
              <a:rPr lang="en-US" smtClean="0"/>
              <a:t>Instrumentation</a:t>
            </a:r>
          </a:p>
          <a:p>
            <a:r>
              <a:rPr lang="en-US" smtClean="0"/>
              <a:t>Memory Allocation</a:t>
            </a:r>
            <a:endParaRPr lang="en-US" dirty="0" smtClean="0"/>
          </a:p>
        </p:txBody>
      </p:sp>
    </p:spTree>
  </p:cSld>
  <p:clrMapOvr>
    <a:masterClrMapping/>
  </p:clrMapOvr>
  <p:transition advTm="68750">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 name="Rounded Rectangle 110"/>
          <p:cNvSpPr/>
          <p:nvPr/>
        </p:nvSpPr>
        <p:spPr bwMode="invGray">
          <a:xfrm>
            <a:off x="368299" y="1033670"/>
            <a:ext cx="8407401" cy="4317264"/>
          </a:xfrm>
          <a:prstGeom prst="roundRect">
            <a:avLst>
              <a:gd name="adj" fmla="val 7234"/>
            </a:avLst>
          </a:prstGeom>
          <a:gradFill>
            <a:gsLst>
              <a:gs pos="0">
                <a:schemeClr val="bg1">
                  <a:alpha val="58000"/>
                </a:schemeClr>
              </a:gs>
              <a:gs pos="100000">
                <a:schemeClr val="bg1">
                  <a:alpha val="26000"/>
                </a:schemeClr>
              </a:gs>
            </a:gsLst>
            <a:lin ang="16200000" scaled="0"/>
          </a:gradFill>
          <a:ln>
            <a:solidFill>
              <a:srgbClr val="27728D"/>
            </a:solidFill>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dirty="0" smtClean="0">
              <a:solidFill>
                <a:schemeClr val="tx1"/>
              </a:solidFill>
              <a:effectLst>
                <a:outerShdw blurRad="38100" dist="38100" dir="2700000" algn="tl">
                  <a:srgbClr val="000000">
                    <a:alpha val="43137"/>
                  </a:srgbClr>
                </a:outerShdw>
              </a:effectLst>
              <a:latin typeface="Arial" pitchFamily="34" charset="0"/>
            </a:endParaRPr>
          </a:p>
        </p:txBody>
      </p:sp>
      <p:pic>
        <p:nvPicPr>
          <p:cNvPr id="2050" name="Picture 2" descr="C:\Documents and Settings\sridevi\My Documents\Tech Ed\Tech Ed Media\timeline.png"/>
          <p:cNvPicPr>
            <a:picLocks noChangeAspect="1" noChangeArrowheads="1"/>
          </p:cNvPicPr>
          <p:nvPr/>
        </p:nvPicPr>
        <p:blipFill>
          <a:blip r:embed="rId3"/>
          <a:srcRect t="1380" r="7969"/>
          <a:stretch>
            <a:fillRect/>
          </a:stretch>
        </p:blipFill>
        <p:spPr bwMode="invGray">
          <a:xfrm>
            <a:off x="0" y="2785403"/>
            <a:ext cx="9144000" cy="826633"/>
          </a:xfrm>
          <a:prstGeom prst="rect">
            <a:avLst/>
          </a:prstGeom>
          <a:noFill/>
        </p:spPr>
      </p:pic>
      <p:sp>
        <p:nvSpPr>
          <p:cNvPr id="411650" name="Rectangle 2"/>
          <p:cNvSpPr>
            <a:spLocks noGrp="1" noChangeArrowheads="1"/>
          </p:cNvSpPr>
          <p:nvPr>
            <p:ph type="title"/>
          </p:nvPr>
        </p:nvSpPr>
        <p:spPr/>
        <p:txBody>
          <a:bodyPr/>
          <a:lstStyle/>
          <a:p>
            <a:r>
              <a:rPr lang="en-US" smtClean="0"/>
              <a:t>Sampling: How it Works</a:t>
            </a:r>
            <a:endParaRPr lang="en-US" dirty="0"/>
          </a:p>
        </p:txBody>
      </p:sp>
      <p:sp>
        <p:nvSpPr>
          <p:cNvPr id="117" name="Down Arrow 116" hidden="1"/>
          <p:cNvSpPr/>
          <p:nvPr/>
        </p:nvSpPr>
        <p:spPr bwMode="blackGray">
          <a:xfrm>
            <a:off x="6134067" y="4305462"/>
            <a:ext cx="647700" cy="541176"/>
          </a:xfrm>
          <a:prstGeom prst="downArrow">
            <a:avLst/>
          </a:prstGeom>
          <a:gradFill>
            <a:gsLst>
              <a:gs pos="0">
                <a:schemeClr val="accent6">
                  <a:lumMod val="20000"/>
                  <a:lumOff val="80000"/>
                  <a:alpha val="70000"/>
                </a:schemeClr>
              </a:gs>
              <a:gs pos="100000">
                <a:schemeClr val="accent6">
                  <a:alpha val="70000"/>
                </a:schemeClr>
              </a:gs>
            </a:gsLst>
            <a:lin ang="5400000" scaled="1"/>
          </a:gra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lang="en-US" sz="1400" dirty="0" smtClean="0">
              <a:solidFill>
                <a:schemeClr val="tx1"/>
              </a:solidFill>
              <a:effectLst>
                <a:outerShdw blurRad="38100" dist="38100" dir="2700000" algn="tl">
                  <a:srgbClr val="000000">
                    <a:alpha val="43137"/>
                  </a:srgbClr>
                </a:outerShdw>
              </a:effectLst>
            </a:endParaRPr>
          </a:p>
        </p:txBody>
      </p:sp>
      <p:sp>
        <p:nvSpPr>
          <p:cNvPr id="118" name="Down Arrow 117" hidden="1"/>
          <p:cNvSpPr/>
          <p:nvPr/>
        </p:nvSpPr>
        <p:spPr bwMode="blackGray">
          <a:xfrm>
            <a:off x="5111589" y="3876254"/>
            <a:ext cx="647700" cy="541176"/>
          </a:xfrm>
          <a:prstGeom prst="downArrow">
            <a:avLst/>
          </a:prstGeom>
          <a:gradFill>
            <a:gsLst>
              <a:gs pos="0">
                <a:schemeClr val="accent3">
                  <a:lumMod val="20000"/>
                  <a:lumOff val="80000"/>
                  <a:alpha val="70000"/>
                </a:schemeClr>
              </a:gs>
              <a:gs pos="100000">
                <a:schemeClr val="accent3">
                  <a:alpha val="70000"/>
                </a:schemeClr>
              </a:gs>
            </a:gsLst>
            <a:lin ang="5400000" scaled="1"/>
          </a:gra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sz="2100" dirty="0" smtClean="0">
              <a:solidFill>
                <a:schemeClr val="tx1"/>
              </a:solidFill>
              <a:effectLst>
                <a:outerShdw blurRad="38100" dist="38100" dir="2700000" algn="tl">
                  <a:srgbClr val="000000">
                    <a:alpha val="43137"/>
                  </a:srgbClr>
                </a:outerShdw>
              </a:effectLst>
            </a:endParaRPr>
          </a:p>
        </p:txBody>
      </p:sp>
      <p:sp>
        <p:nvSpPr>
          <p:cNvPr id="119" name="Down Arrow 118" hidden="1"/>
          <p:cNvSpPr/>
          <p:nvPr/>
        </p:nvSpPr>
        <p:spPr bwMode="blackGray">
          <a:xfrm>
            <a:off x="3071813" y="3862872"/>
            <a:ext cx="647700" cy="541176"/>
          </a:xfrm>
          <a:prstGeom prst="downArrow">
            <a:avLst/>
          </a:prstGeom>
          <a:gradFill>
            <a:gsLst>
              <a:gs pos="0">
                <a:schemeClr val="accent2">
                  <a:lumMod val="20000"/>
                  <a:lumOff val="80000"/>
                  <a:alpha val="70000"/>
                </a:schemeClr>
              </a:gs>
              <a:gs pos="100000">
                <a:schemeClr val="accent2">
                  <a:alpha val="70000"/>
                </a:schemeClr>
              </a:gs>
            </a:gsLst>
            <a:lin ang="5400000" scaled="1"/>
          </a:gra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sz="2100" dirty="0" smtClean="0">
              <a:solidFill>
                <a:schemeClr val="tx1"/>
              </a:solidFill>
              <a:effectLst>
                <a:outerShdw blurRad="38100" dist="38100" dir="2700000" algn="tl">
                  <a:srgbClr val="000000">
                    <a:alpha val="43137"/>
                  </a:srgbClr>
                </a:outerShdw>
              </a:effectLst>
            </a:endParaRPr>
          </a:p>
        </p:txBody>
      </p:sp>
      <p:sp>
        <p:nvSpPr>
          <p:cNvPr id="120" name="Down Arrow 119" hidden="1"/>
          <p:cNvSpPr/>
          <p:nvPr/>
        </p:nvSpPr>
        <p:spPr bwMode="blackGray">
          <a:xfrm>
            <a:off x="722313" y="3862872"/>
            <a:ext cx="647700" cy="541176"/>
          </a:xfrm>
          <a:prstGeom prst="downArrow">
            <a:avLst/>
          </a:prstGeom>
          <a:gradFill flip="none" rotWithShape="1">
            <a:gsLst>
              <a:gs pos="0">
                <a:schemeClr val="accent1">
                  <a:tint val="66000"/>
                  <a:satMod val="160000"/>
                  <a:alpha val="70000"/>
                </a:schemeClr>
              </a:gs>
              <a:gs pos="100000">
                <a:schemeClr val="accent1">
                  <a:alpha val="70000"/>
                </a:schemeClr>
              </a:gs>
            </a:gsLst>
            <a:lin ang="5400000" scaled="1"/>
            <a:tileRect/>
          </a:gra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sz="2100" dirty="0" smtClean="0">
              <a:solidFill>
                <a:schemeClr val="tx1"/>
              </a:solidFill>
              <a:effectLst>
                <a:outerShdw blurRad="38100" dist="38100" dir="2700000" algn="tl">
                  <a:srgbClr val="000000">
                    <a:alpha val="43137"/>
                  </a:srgbClr>
                </a:outerShdw>
              </a:effectLst>
            </a:endParaRPr>
          </a:p>
        </p:txBody>
      </p:sp>
      <p:grpSp>
        <p:nvGrpSpPr>
          <p:cNvPr id="2" name="Group 69"/>
          <p:cNvGrpSpPr/>
          <p:nvPr/>
        </p:nvGrpSpPr>
        <p:grpSpPr bwMode="ltGray">
          <a:xfrm>
            <a:off x="6777942" y="1715176"/>
            <a:ext cx="1634221" cy="1236346"/>
            <a:chOff x="3992101" y="3313447"/>
            <a:chExt cx="3610326" cy="3270567"/>
          </a:xfrm>
        </p:grpSpPr>
        <p:grpSp>
          <p:nvGrpSpPr>
            <p:cNvPr id="3" name="Group 14"/>
            <p:cNvGrpSpPr/>
            <p:nvPr/>
          </p:nvGrpSpPr>
          <p:grpSpPr bwMode="ltGray">
            <a:xfrm rot="602146">
              <a:off x="3992101" y="3313447"/>
              <a:ext cx="3610326" cy="3270567"/>
              <a:chOff x="2941904" y="1601152"/>
              <a:chExt cx="2810035" cy="2266954"/>
            </a:xfrm>
          </p:grpSpPr>
          <p:pic>
            <p:nvPicPr>
              <p:cNvPr id="80" name="Picture 4" descr="\\Vitamix\usb200gb\Microsoft_Art_Brand_etc\EventsDVD_FY07\Shapes and Graphics\Box\Cube\slab green.png"/>
              <p:cNvPicPr>
                <a:picLocks noChangeAspect="1" noChangeArrowheads="1"/>
              </p:cNvPicPr>
              <p:nvPr/>
            </p:nvPicPr>
            <p:blipFill>
              <a:blip r:embed="rId4"/>
              <a:srcRect/>
              <a:stretch>
                <a:fillRect/>
              </a:stretch>
            </p:blipFill>
            <p:spPr bwMode="ltGray">
              <a:xfrm>
                <a:off x="2941904" y="2275208"/>
                <a:ext cx="2810035" cy="1592898"/>
              </a:xfrm>
              <a:prstGeom prst="rect">
                <a:avLst/>
              </a:prstGeom>
              <a:noFill/>
            </p:spPr>
          </p:pic>
          <p:pic>
            <p:nvPicPr>
              <p:cNvPr id="81" name="Picture 5" descr="\\Vitamix\usb200gb\Microsoft_Art_Brand_etc\EventsDVD_FY07\Shapes and Graphics\Box\Cube\slab orange.png"/>
              <p:cNvPicPr>
                <a:picLocks noChangeAspect="1" noChangeArrowheads="1"/>
              </p:cNvPicPr>
              <p:nvPr/>
            </p:nvPicPr>
            <p:blipFill>
              <a:blip r:embed="rId5"/>
              <a:srcRect/>
              <a:stretch>
                <a:fillRect/>
              </a:stretch>
            </p:blipFill>
            <p:spPr bwMode="ltGray">
              <a:xfrm>
                <a:off x="2959640" y="2063177"/>
                <a:ext cx="2453641" cy="1390872"/>
              </a:xfrm>
              <a:prstGeom prst="rect">
                <a:avLst/>
              </a:prstGeom>
              <a:noFill/>
            </p:spPr>
          </p:pic>
          <p:pic>
            <p:nvPicPr>
              <p:cNvPr id="82" name="Picture 5" descr="\\Vitamix\usb200gb\Microsoft_Art_Brand_etc\EventsDVD_FY07\Shapes and Graphics\Box\Cube\slab orange.png"/>
              <p:cNvPicPr>
                <a:picLocks noChangeAspect="1" noChangeArrowheads="1"/>
              </p:cNvPicPr>
              <p:nvPr/>
            </p:nvPicPr>
            <p:blipFill>
              <a:blip r:embed="rId5">
                <a:duotone>
                  <a:prstClr val="black"/>
                  <a:schemeClr val="accent3">
                    <a:tint val="45000"/>
                    <a:satMod val="400000"/>
                  </a:schemeClr>
                </a:duotone>
              </a:blip>
              <a:srcRect/>
              <a:stretch>
                <a:fillRect/>
              </a:stretch>
            </p:blipFill>
            <p:spPr bwMode="ltGray">
              <a:xfrm>
                <a:off x="2969893" y="1804086"/>
                <a:ext cx="2196467" cy="1245090"/>
              </a:xfrm>
              <a:prstGeom prst="rect">
                <a:avLst/>
              </a:prstGeom>
              <a:noFill/>
            </p:spPr>
          </p:pic>
          <p:pic>
            <p:nvPicPr>
              <p:cNvPr id="83" name="Picture 5" descr="\\Vitamix\usb200gb\Microsoft_Art_Brand_etc\EventsDVD_FY07\Shapes and Graphics\Box\Cube\slab orange.png"/>
              <p:cNvPicPr>
                <a:picLocks noChangeAspect="1" noChangeArrowheads="1"/>
              </p:cNvPicPr>
              <p:nvPr/>
            </p:nvPicPr>
            <p:blipFill>
              <a:blip r:embed="rId5">
                <a:duotone>
                  <a:schemeClr val="bg2">
                    <a:shade val="45000"/>
                    <a:satMod val="135000"/>
                  </a:schemeClr>
                  <a:prstClr val="white"/>
                </a:duotone>
              </a:blip>
              <a:srcRect/>
              <a:stretch>
                <a:fillRect/>
              </a:stretch>
            </p:blipFill>
            <p:spPr bwMode="ltGray">
              <a:xfrm>
                <a:off x="2982768" y="1601152"/>
                <a:ext cx="1888333" cy="1070421"/>
              </a:xfrm>
              <a:prstGeom prst="rect">
                <a:avLst/>
              </a:prstGeom>
              <a:noFill/>
            </p:spPr>
          </p:pic>
        </p:grpSp>
        <p:sp>
          <p:nvSpPr>
            <p:cNvPr id="72" name="TextBox 71"/>
            <p:cNvSpPr txBox="1"/>
            <p:nvPr/>
          </p:nvSpPr>
          <p:spPr bwMode="ltGray">
            <a:xfrm>
              <a:off x="4525323" y="5760718"/>
              <a:ext cx="2026919" cy="757184"/>
            </a:xfrm>
            <a:prstGeom prst="rect">
              <a:avLst/>
            </a:prstGeom>
            <a:noFill/>
          </p:spPr>
          <p:txBody>
            <a:bodyPr wrap="square" rtlCol="0">
              <a:spAutoFit/>
            </a:bodyPr>
            <a:lstStyle/>
            <a:p>
              <a:pPr lvl="0" algn="ctr" defTabSz="914400" fontAlgn="base">
                <a:lnSpc>
                  <a:spcPct val="90000"/>
                </a:lnSpc>
                <a:spcBef>
                  <a:spcPct val="30000"/>
                </a:spcBef>
                <a:spcAft>
                  <a:spcPct val="0"/>
                </a:spcAft>
                <a:buClr>
                  <a:schemeClr val="tx2"/>
                </a:buClr>
              </a:pPr>
              <a:r>
                <a:rPr lang="en-US" sz="1400" dirty="0" smtClean="0">
                  <a:effectLst>
                    <a:outerShdw blurRad="38100" dist="38100" dir="2700000" algn="tl">
                      <a:srgbClr val="000000"/>
                    </a:outerShdw>
                  </a:effectLst>
                  <a:latin typeface="+mj-lt"/>
                </a:rPr>
                <a:t>Main</a:t>
              </a:r>
            </a:p>
          </p:txBody>
        </p:sp>
        <p:sp>
          <p:nvSpPr>
            <p:cNvPr id="73" name="TextBox 72"/>
            <p:cNvSpPr txBox="1"/>
            <p:nvPr/>
          </p:nvSpPr>
          <p:spPr bwMode="ltGray">
            <a:xfrm>
              <a:off x="4525323" y="5151121"/>
              <a:ext cx="2026919" cy="757184"/>
            </a:xfrm>
            <a:prstGeom prst="rect">
              <a:avLst/>
            </a:prstGeom>
            <a:noFill/>
          </p:spPr>
          <p:txBody>
            <a:bodyPr wrap="square" rtlCol="0">
              <a:spAutoFit/>
            </a:bodyPr>
            <a:lstStyle/>
            <a:p>
              <a:pPr lvl="0" algn="ctr" defTabSz="914400" fontAlgn="base">
                <a:lnSpc>
                  <a:spcPct val="90000"/>
                </a:lnSpc>
                <a:spcBef>
                  <a:spcPct val="30000"/>
                </a:spcBef>
                <a:spcAft>
                  <a:spcPct val="0"/>
                </a:spcAft>
                <a:buClr>
                  <a:schemeClr val="tx2"/>
                </a:buClr>
              </a:pPr>
              <a:r>
                <a:rPr lang="en-US" sz="1400" dirty="0" err="1" smtClean="0">
                  <a:effectLst>
                    <a:outerShdw blurRad="38100" dist="38100" dir="2700000" algn="tl">
                      <a:srgbClr val="000000"/>
                    </a:outerShdw>
                  </a:effectLst>
                  <a:latin typeface="+mj-lt"/>
                </a:rPr>
                <a:t>Foo</a:t>
              </a:r>
              <a:endParaRPr lang="en-US" sz="1400" dirty="0" smtClean="0">
                <a:effectLst>
                  <a:outerShdw blurRad="38100" dist="38100" dir="2700000" algn="tl">
                    <a:srgbClr val="000000"/>
                  </a:outerShdw>
                </a:effectLst>
                <a:latin typeface="+mj-lt"/>
              </a:endParaRPr>
            </a:p>
          </p:txBody>
        </p:sp>
        <p:sp>
          <p:nvSpPr>
            <p:cNvPr id="74" name="TextBox 73"/>
            <p:cNvSpPr txBox="1"/>
            <p:nvPr/>
          </p:nvSpPr>
          <p:spPr bwMode="ltGray">
            <a:xfrm>
              <a:off x="4463165" y="4096703"/>
              <a:ext cx="2026919" cy="683907"/>
            </a:xfrm>
            <a:prstGeom prst="rect">
              <a:avLst/>
            </a:prstGeom>
            <a:noFill/>
          </p:spPr>
          <p:txBody>
            <a:bodyPr wrap="square" rtlCol="0">
              <a:spAutoFit/>
            </a:bodyPr>
            <a:lstStyle/>
            <a:p>
              <a:pPr lvl="0" algn="ctr" defTabSz="914400" fontAlgn="base">
                <a:lnSpc>
                  <a:spcPct val="90000"/>
                </a:lnSpc>
                <a:spcBef>
                  <a:spcPct val="30000"/>
                </a:spcBef>
                <a:spcAft>
                  <a:spcPct val="0"/>
                </a:spcAft>
                <a:buClr>
                  <a:schemeClr val="tx2"/>
                </a:buClr>
              </a:pPr>
              <a:r>
                <a:rPr lang="en-US" sz="1200" dirty="0" smtClean="0">
                  <a:effectLst>
                    <a:outerShdw blurRad="38100" dist="38100" dir="2700000" algn="tl">
                      <a:srgbClr val="000000"/>
                    </a:outerShdw>
                  </a:effectLst>
                  <a:latin typeface="+mj-lt"/>
                </a:rPr>
                <a:t>Bar</a:t>
              </a:r>
            </a:p>
          </p:txBody>
        </p:sp>
        <p:sp>
          <p:nvSpPr>
            <p:cNvPr id="75" name="Text Box 30" hidden="1"/>
            <p:cNvSpPr txBox="1">
              <a:spLocks noChangeArrowheads="1"/>
            </p:cNvSpPr>
            <p:nvPr/>
          </p:nvSpPr>
          <p:spPr bwMode="ltGray">
            <a:xfrm>
              <a:off x="6514148" y="5882481"/>
              <a:ext cx="386324" cy="169277"/>
            </a:xfrm>
            <a:prstGeom prst="rect">
              <a:avLst/>
            </a:prstGeom>
            <a:noFill/>
            <a:ln w="9525" algn="ctr">
              <a:noFill/>
              <a:miter lim="800000"/>
              <a:headEnd/>
              <a:tailEnd/>
            </a:ln>
            <a:effectLst/>
          </p:spPr>
          <p:txBody>
            <a:bodyPr wrap="none" lIns="0" tIns="0" rIns="0" bIns="0">
              <a:spAutoFit/>
            </a:bodyPr>
            <a:lstStyle/>
            <a:p>
              <a:r>
                <a:rPr lang="en-US" sz="1100" dirty="0"/>
                <a:t>+1 Inc</a:t>
              </a:r>
            </a:p>
          </p:txBody>
        </p:sp>
        <p:sp>
          <p:nvSpPr>
            <p:cNvPr id="76" name="Text Box 31" hidden="1"/>
            <p:cNvSpPr txBox="1">
              <a:spLocks noChangeArrowheads="1"/>
            </p:cNvSpPr>
            <p:nvPr/>
          </p:nvSpPr>
          <p:spPr bwMode="ltGray">
            <a:xfrm>
              <a:off x="6309995" y="5354002"/>
              <a:ext cx="386324" cy="169277"/>
            </a:xfrm>
            <a:prstGeom prst="rect">
              <a:avLst/>
            </a:prstGeom>
            <a:noFill/>
            <a:ln w="9525" algn="ctr">
              <a:noFill/>
              <a:miter lim="800000"/>
              <a:headEnd/>
              <a:tailEnd/>
            </a:ln>
            <a:effectLst/>
          </p:spPr>
          <p:txBody>
            <a:bodyPr wrap="none" lIns="0" tIns="0" rIns="0" bIns="0">
              <a:spAutoFit/>
            </a:bodyPr>
            <a:lstStyle/>
            <a:p>
              <a:r>
                <a:rPr lang="en-US" sz="1100" dirty="0"/>
                <a:t>+1 Inc</a:t>
              </a:r>
            </a:p>
          </p:txBody>
        </p:sp>
        <p:sp>
          <p:nvSpPr>
            <p:cNvPr id="77" name="Text Box 29" hidden="1"/>
            <p:cNvSpPr txBox="1">
              <a:spLocks noChangeArrowheads="1"/>
            </p:cNvSpPr>
            <p:nvPr/>
          </p:nvSpPr>
          <p:spPr bwMode="ltGray">
            <a:xfrm>
              <a:off x="6044248" y="3977640"/>
              <a:ext cx="434414" cy="338554"/>
            </a:xfrm>
            <a:prstGeom prst="rect">
              <a:avLst/>
            </a:prstGeom>
            <a:noFill/>
            <a:ln w="9525" algn="ctr">
              <a:noFill/>
              <a:miter lim="800000"/>
              <a:headEnd/>
              <a:tailEnd/>
            </a:ln>
            <a:effectLst/>
          </p:spPr>
          <p:txBody>
            <a:bodyPr wrap="none" lIns="0" tIns="0" rIns="0" bIns="0">
              <a:spAutoFit/>
            </a:bodyPr>
            <a:lstStyle/>
            <a:p>
              <a:r>
                <a:rPr lang="en-US" sz="1100" dirty="0"/>
                <a:t>+1 Inc</a:t>
              </a:r>
            </a:p>
            <a:p>
              <a:r>
                <a:rPr lang="en-US" sz="1100" dirty="0"/>
                <a:t>+1 </a:t>
              </a:r>
              <a:r>
                <a:rPr lang="en-US" sz="1100" dirty="0" err="1"/>
                <a:t>Exc</a:t>
              </a:r>
              <a:endParaRPr lang="en-US" sz="1100" dirty="0"/>
            </a:p>
          </p:txBody>
        </p:sp>
        <p:sp>
          <p:nvSpPr>
            <p:cNvPr id="78" name="Text Box 28" hidden="1"/>
            <p:cNvSpPr txBox="1">
              <a:spLocks noChangeArrowheads="1"/>
            </p:cNvSpPr>
            <p:nvPr/>
          </p:nvSpPr>
          <p:spPr bwMode="ltGray">
            <a:xfrm>
              <a:off x="4600893" y="4130198"/>
              <a:ext cx="410369" cy="169276"/>
            </a:xfrm>
            <a:prstGeom prst="rect">
              <a:avLst/>
            </a:prstGeom>
            <a:noFill/>
            <a:ln w="9525" algn="ctr">
              <a:noFill/>
              <a:miter lim="800000"/>
              <a:headEnd/>
              <a:tailEnd/>
            </a:ln>
            <a:effectLst/>
          </p:spPr>
          <p:txBody>
            <a:bodyPr wrap="none" lIns="0" tIns="0" rIns="0" bIns="0">
              <a:spAutoFit/>
            </a:bodyPr>
            <a:lstStyle/>
            <a:p>
              <a:r>
                <a:rPr lang="en-US" sz="1100" dirty="0"/>
                <a:t>Top -&gt;</a:t>
              </a:r>
            </a:p>
          </p:txBody>
        </p:sp>
        <p:sp>
          <p:nvSpPr>
            <p:cNvPr id="79" name="TextBox 78"/>
            <p:cNvSpPr txBox="1"/>
            <p:nvPr/>
          </p:nvSpPr>
          <p:spPr bwMode="ltGray">
            <a:xfrm>
              <a:off x="4525323" y="4570139"/>
              <a:ext cx="2026919" cy="757184"/>
            </a:xfrm>
            <a:prstGeom prst="rect">
              <a:avLst/>
            </a:prstGeom>
            <a:noFill/>
          </p:spPr>
          <p:txBody>
            <a:bodyPr wrap="square" rtlCol="0">
              <a:spAutoFit/>
            </a:bodyPr>
            <a:lstStyle/>
            <a:p>
              <a:pPr lvl="0" algn="ctr" defTabSz="914400" fontAlgn="base">
                <a:lnSpc>
                  <a:spcPct val="90000"/>
                </a:lnSpc>
                <a:spcBef>
                  <a:spcPct val="30000"/>
                </a:spcBef>
                <a:spcAft>
                  <a:spcPct val="0"/>
                </a:spcAft>
                <a:buClr>
                  <a:schemeClr val="tx2"/>
                </a:buClr>
              </a:pPr>
              <a:r>
                <a:rPr lang="en-US" sz="1400" dirty="0" err="1" smtClean="0">
                  <a:effectLst>
                    <a:outerShdw blurRad="38100" dist="38100" dir="2700000" algn="tl">
                      <a:srgbClr val="000000"/>
                    </a:outerShdw>
                  </a:effectLst>
                  <a:latin typeface="+mj-lt"/>
                </a:rPr>
                <a:t>Foo</a:t>
              </a:r>
              <a:endParaRPr lang="en-US" sz="1400" dirty="0" smtClean="0">
                <a:effectLst>
                  <a:outerShdw blurRad="38100" dist="38100" dir="2700000" algn="tl">
                    <a:srgbClr val="000000"/>
                  </a:outerShdw>
                </a:effectLst>
                <a:latin typeface="+mj-lt"/>
              </a:endParaRPr>
            </a:p>
          </p:txBody>
        </p:sp>
      </p:grpSp>
      <p:grpSp>
        <p:nvGrpSpPr>
          <p:cNvPr id="4" name="Group 50"/>
          <p:cNvGrpSpPr/>
          <p:nvPr/>
        </p:nvGrpSpPr>
        <p:grpSpPr bwMode="ltGray">
          <a:xfrm>
            <a:off x="2504847" y="1715176"/>
            <a:ext cx="1634221" cy="1236346"/>
            <a:chOff x="3992101" y="3313447"/>
            <a:chExt cx="3610326" cy="3270567"/>
          </a:xfrm>
        </p:grpSpPr>
        <p:grpSp>
          <p:nvGrpSpPr>
            <p:cNvPr id="5" name="Group 14"/>
            <p:cNvGrpSpPr/>
            <p:nvPr/>
          </p:nvGrpSpPr>
          <p:grpSpPr bwMode="ltGray">
            <a:xfrm rot="602146">
              <a:off x="3992101" y="3313447"/>
              <a:ext cx="3610326" cy="3270567"/>
              <a:chOff x="2941904" y="1601152"/>
              <a:chExt cx="2810035" cy="2266954"/>
            </a:xfrm>
          </p:grpSpPr>
          <p:pic>
            <p:nvPicPr>
              <p:cNvPr id="60" name="Picture 4" descr="\\Vitamix\usb200gb\Microsoft_Art_Brand_etc\EventsDVD_FY07\Shapes and Graphics\Box\Cube\slab green.png"/>
              <p:cNvPicPr>
                <a:picLocks noChangeAspect="1" noChangeArrowheads="1"/>
              </p:cNvPicPr>
              <p:nvPr/>
            </p:nvPicPr>
            <p:blipFill>
              <a:blip r:embed="rId4"/>
              <a:srcRect/>
              <a:stretch>
                <a:fillRect/>
              </a:stretch>
            </p:blipFill>
            <p:spPr bwMode="ltGray">
              <a:xfrm>
                <a:off x="2941904" y="2275208"/>
                <a:ext cx="2810035" cy="1592898"/>
              </a:xfrm>
              <a:prstGeom prst="rect">
                <a:avLst/>
              </a:prstGeom>
              <a:noFill/>
            </p:spPr>
          </p:pic>
          <p:pic>
            <p:nvPicPr>
              <p:cNvPr id="61" name="Picture 5" descr="\\Vitamix\usb200gb\Microsoft_Art_Brand_etc\EventsDVD_FY07\Shapes and Graphics\Box\Cube\slab orange.png"/>
              <p:cNvPicPr>
                <a:picLocks noChangeAspect="1" noChangeArrowheads="1"/>
              </p:cNvPicPr>
              <p:nvPr/>
            </p:nvPicPr>
            <p:blipFill>
              <a:blip r:embed="rId5"/>
              <a:srcRect/>
              <a:stretch>
                <a:fillRect/>
              </a:stretch>
            </p:blipFill>
            <p:spPr bwMode="ltGray">
              <a:xfrm>
                <a:off x="2959640" y="2063177"/>
                <a:ext cx="2453641" cy="1390872"/>
              </a:xfrm>
              <a:prstGeom prst="rect">
                <a:avLst/>
              </a:prstGeom>
              <a:noFill/>
            </p:spPr>
          </p:pic>
          <p:pic>
            <p:nvPicPr>
              <p:cNvPr id="62" name="Picture 5" descr="\\Vitamix\usb200gb\Microsoft_Art_Brand_etc\EventsDVD_FY07\Shapes and Graphics\Box\Cube\slab orange.png"/>
              <p:cNvPicPr>
                <a:picLocks noChangeAspect="1" noChangeArrowheads="1"/>
              </p:cNvPicPr>
              <p:nvPr/>
            </p:nvPicPr>
            <p:blipFill>
              <a:blip r:embed="rId5">
                <a:duotone>
                  <a:prstClr val="black"/>
                  <a:schemeClr val="accent3">
                    <a:tint val="45000"/>
                    <a:satMod val="400000"/>
                  </a:schemeClr>
                </a:duotone>
              </a:blip>
              <a:srcRect/>
              <a:stretch>
                <a:fillRect/>
              </a:stretch>
            </p:blipFill>
            <p:spPr bwMode="ltGray">
              <a:xfrm>
                <a:off x="2969893" y="1804086"/>
                <a:ext cx="2196467" cy="1245090"/>
              </a:xfrm>
              <a:prstGeom prst="rect">
                <a:avLst/>
              </a:prstGeom>
              <a:noFill/>
            </p:spPr>
          </p:pic>
          <p:pic>
            <p:nvPicPr>
              <p:cNvPr id="63" name="Picture 5" descr="\\Vitamix\usb200gb\Microsoft_Art_Brand_etc\EventsDVD_FY07\Shapes and Graphics\Box\Cube\slab orange.png"/>
              <p:cNvPicPr>
                <a:picLocks noChangeAspect="1" noChangeArrowheads="1"/>
              </p:cNvPicPr>
              <p:nvPr/>
            </p:nvPicPr>
            <p:blipFill>
              <a:blip r:embed="rId5">
                <a:duotone>
                  <a:schemeClr val="bg2">
                    <a:shade val="45000"/>
                    <a:satMod val="135000"/>
                  </a:schemeClr>
                  <a:prstClr val="white"/>
                </a:duotone>
              </a:blip>
              <a:srcRect/>
              <a:stretch>
                <a:fillRect/>
              </a:stretch>
            </p:blipFill>
            <p:spPr bwMode="ltGray">
              <a:xfrm>
                <a:off x="2982768" y="1601152"/>
                <a:ext cx="1888333" cy="1070421"/>
              </a:xfrm>
              <a:prstGeom prst="rect">
                <a:avLst/>
              </a:prstGeom>
              <a:noFill/>
            </p:spPr>
          </p:pic>
        </p:grpSp>
        <p:sp>
          <p:nvSpPr>
            <p:cNvPr id="53" name="TextBox 52"/>
            <p:cNvSpPr txBox="1"/>
            <p:nvPr/>
          </p:nvSpPr>
          <p:spPr bwMode="ltGray">
            <a:xfrm>
              <a:off x="4525323" y="5760718"/>
              <a:ext cx="2026919" cy="757184"/>
            </a:xfrm>
            <a:prstGeom prst="rect">
              <a:avLst/>
            </a:prstGeom>
            <a:noFill/>
          </p:spPr>
          <p:txBody>
            <a:bodyPr wrap="square" rtlCol="0">
              <a:spAutoFit/>
            </a:bodyPr>
            <a:lstStyle/>
            <a:p>
              <a:pPr lvl="0" algn="ctr" defTabSz="914400" fontAlgn="base">
                <a:lnSpc>
                  <a:spcPct val="90000"/>
                </a:lnSpc>
                <a:spcBef>
                  <a:spcPct val="30000"/>
                </a:spcBef>
                <a:spcAft>
                  <a:spcPct val="0"/>
                </a:spcAft>
                <a:buClr>
                  <a:schemeClr val="tx2"/>
                </a:buClr>
              </a:pPr>
              <a:r>
                <a:rPr lang="en-US" sz="1400" dirty="0" smtClean="0">
                  <a:effectLst>
                    <a:outerShdw blurRad="38100" dist="38100" dir="2700000" algn="tl">
                      <a:srgbClr val="000000"/>
                    </a:outerShdw>
                  </a:effectLst>
                  <a:latin typeface="+mj-lt"/>
                </a:rPr>
                <a:t>Main</a:t>
              </a:r>
            </a:p>
          </p:txBody>
        </p:sp>
        <p:sp>
          <p:nvSpPr>
            <p:cNvPr id="54" name="TextBox 53"/>
            <p:cNvSpPr txBox="1"/>
            <p:nvPr/>
          </p:nvSpPr>
          <p:spPr bwMode="ltGray">
            <a:xfrm>
              <a:off x="4525323" y="5151121"/>
              <a:ext cx="2026919" cy="757184"/>
            </a:xfrm>
            <a:prstGeom prst="rect">
              <a:avLst/>
            </a:prstGeom>
            <a:noFill/>
          </p:spPr>
          <p:txBody>
            <a:bodyPr wrap="square" rtlCol="0">
              <a:spAutoFit/>
            </a:bodyPr>
            <a:lstStyle/>
            <a:p>
              <a:pPr lvl="0" algn="ctr" defTabSz="914400" fontAlgn="base">
                <a:lnSpc>
                  <a:spcPct val="90000"/>
                </a:lnSpc>
                <a:spcBef>
                  <a:spcPct val="30000"/>
                </a:spcBef>
                <a:spcAft>
                  <a:spcPct val="0"/>
                </a:spcAft>
                <a:buClr>
                  <a:schemeClr val="tx2"/>
                </a:buClr>
              </a:pPr>
              <a:r>
                <a:rPr lang="en-US" sz="1400" dirty="0" err="1" smtClean="0">
                  <a:effectLst>
                    <a:outerShdw blurRad="38100" dist="38100" dir="2700000" algn="tl">
                      <a:srgbClr val="000000"/>
                    </a:outerShdw>
                  </a:effectLst>
                  <a:latin typeface="+mj-lt"/>
                </a:rPr>
                <a:t>Foo</a:t>
              </a:r>
              <a:endParaRPr lang="en-US" sz="1400" dirty="0" smtClean="0">
                <a:effectLst>
                  <a:outerShdw blurRad="38100" dist="38100" dir="2700000" algn="tl">
                    <a:srgbClr val="000000"/>
                  </a:outerShdw>
                </a:effectLst>
                <a:latin typeface="+mj-lt"/>
              </a:endParaRPr>
            </a:p>
          </p:txBody>
        </p:sp>
        <p:sp>
          <p:nvSpPr>
            <p:cNvPr id="55" name="TextBox 54"/>
            <p:cNvSpPr txBox="1"/>
            <p:nvPr/>
          </p:nvSpPr>
          <p:spPr bwMode="ltGray">
            <a:xfrm>
              <a:off x="4463165" y="4096703"/>
              <a:ext cx="2026919" cy="683907"/>
            </a:xfrm>
            <a:prstGeom prst="rect">
              <a:avLst/>
            </a:prstGeom>
            <a:noFill/>
          </p:spPr>
          <p:txBody>
            <a:bodyPr wrap="square" rtlCol="0">
              <a:spAutoFit/>
            </a:bodyPr>
            <a:lstStyle/>
            <a:p>
              <a:pPr lvl="0" algn="ctr" defTabSz="914400" fontAlgn="base">
                <a:lnSpc>
                  <a:spcPct val="90000"/>
                </a:lnSpc>
                <a:spcBef>
                  <a:spcPct val="30000"/>
                </a:spcBef>
                <a:spcAft>
                  <a:spcPct val="0"/>
                </a:spcAft>
                <a:buClr>
                  <a:schemeClr val="tx2"/>
                </a:buClr>
              </a:pPr>
              <a:r>
                <a:rPr lang="en-US" sz="1200" dirty="0" smtClean="0">
                  <a:effectLst>
                    <a:outerShdw blurRad="38100" dist="38100" dir="2700000" algn="tl">
                      <a:srgbClr val="000000"/>
                    </a:outerShdw>
                  </a:effectLst>
                  <a:latin typeface="+mj-lt"/>
                </a:rPr>
                <a:t>Bar</a:t>
              </a:r>
            </a:p>
          </p:txBody>
        </p:sp>
        <p:sp>
          <p:nvSpPr>
            <p:cNvPr id="56" name="Text Box 30" hidden="1"/>
            <p:cNvSpPr txBox="1">
              <a:spLocks noChangeArrowheads="1"/>
            </p:cNvSpPr>
            <p:nvPr/>
          </p:nvSpPr>
          <p:spPr bwMode="ltGray">
            <a:xfrm>
              <a:off x="6514148" y="5882481"/>
              <a:ext cx="386324" cy="169277"/>
            </a:xfrm>
            <a:prstGeom prst="rect">
              <a:avLst/>
            </a:prstGeom>
            <a:noFill/>
            <a:ln w="9525" algn="ctr">
              <a:noFill/>
              <a:miter lim="800000"/>
              <a:headEnd/>
              <a:tailEnd/>
            </a:ln>
            <a:effectLst/>
          </p:spPr>
          <p:txBody>
            <a:bodyPr wrap="none" lIns="0" tIns="0" rIns="0" bIns="0">
              <a:spAutoFit/>
            </a:bodyPr>
            <a:lstStyle/>
            <a:p>
              <a:r>
                <a:rPr lang="en-US" sz="1100" dirty="0"/>
                <a:t>+1 Inc</a:t>
              </a:r>
            </a:p>
          </p:txBody>
        </p:sp>
        <p:sp>
          <p:nvSpPr>
            <p:cNvPr id="57" name="Text Box 31" hidden="1"/>
            <p:cNvSpPr txBox="1">
              <a:spLocks noChangeArrowheads="1"/>
            </p:cNvSpPr>
            <p:nvPr/>
          </p:nvSpPr>
          <p:spPr bwMode="ltGray">
            <a:xfrm>
              <a:off x="6309995" y="5354002"/>
              <a:ext cx="386324" cy="169277"/>
            </a:xfrm>
            <a:prstGeom prst="rect">
              <a:avLst/>
            </a:prstGeom>
            <a:noFill/>
            <a:ln w="9525" algn="ctr">
              <a:noFill/>
              <a:miter lim="800000"/>
              <a:headEnd/>
              <a:tailEnd/>
            </a:ln>
            <a:effectLst/>
          </p:spPr>
          <p:txBody>
            <a:bodyPr wrap="none" lIns="0" tIns="0" rIns="0" bIns="0">
              <a:spAutoFit/>
            </a:bodyPr>
            <a:lstStyle/>
            <a:p>
              <a:r>
                <a:rPr lang="en-US" sz="1100" dirty="0"/>
                <a:t>+1 Inc</a:t>
              </a:r>
            </a:p>
          </p:txBody>
        </p:sp>
        <p:sp>
          <p:nvSpPr>
            <p:cNvPr id="58" name="Text Box 29" hidden="1"/>
            <p:cNvSpPr txBox="1">
              <a:spLocks noChangeArrowheads="1"/>
            </p:cNvSpPr>
            <p:nvPr/>
          </p:nvSpPr>
          <p:spPr bwMode="ltGray">
            <a:xfrm>
              <a:off x="6044248" y="3977640"/>
              <a:ext cx="434414" cy="338554"/>
            </a:xfrm>
            <a:prstGeom prst="rect">
              <a:avLst/>
            </a:prstGeom>
            <a:noFill/>
            <a:ln w="9525" algn="ctr">
              <a:noFill/>
              <a:miter lim="800000"/>
              <a:headEnd/>
              <a:tailEnd/>
            </a:ln>
            <a:effectLst/>
          </p:spPr>
          <p:txBody>
            <a:bodyPr wrap="none" lIns="0" tIns="0" rIns="0" bIns="0">
              <a:spAutoFit/>
            </a:bodyPr>
            <a:lstStyle/>
            <a:p>
              <a:r>
                <a:rPr lang="en-US" sz="1100" dirty="0"/>
                <a:t>+1 Inc</a:t>
              </a:r>
            </a:p>
            <a:p>
              <a:r>
                <a:rPr lang="en-US" sz="1100" dirty="0"/>
                <a:t>+1 </a:t>
              </a:r>
              <a:r>
                <a:rPr lang="en-US" sz="1100" dirty="0" err="1"/>
                <a:t>Exc</a:t>
              </a:r>
              <a:endParaRPr lang="en-US" sz="1100" dirty="0"/>
            </a:p>
          </p:txBody>
        </p:sp>
        <p:sp>
          <p:nvSpPr>
            <p:cNvPr id="59" name="Text Box 28" hidden="1"/>
            <p:cNvSpPr txBox="1">
              <a:spLocks noChangeArrowheads="1"/>
            </p:cNvSpPr>
            <p:nvPr/>
          </p:nvSpPr>
          <p:spPr bwMode="ltGray">
            <a:xfrm>
              <a:off x="4600893" y="4130198"/>
              <a:ext cx="410369" cy="169276"/>
            </a:xfrm>
            <a:prstGeom prst="rect">
              <a:avLst/>
            </a:prstGeom>
            <a:noFill/>
            <a:ln w="9525" algn="ctr">
              <a:noFill/>
              <a:miter lim="800000"/>
              <a:headEnd/>
              <a:tailEnd/>
            </a:ln>
            <a:effectLst/>
          </p:spPr>
          <p:txBody>
            <a:bodyPr wrap="none" lIns="0" tIns="0" rIns="0" bIns="0">
              <a:spAutoFit/>
            </a:bodyPr>
            <a:lstStyle/>
            <a:p>
              <a:r>
                <a:rPr lang="en-US" sz="1100" dirty="0"/>
                <a:t>Top -&gt;</a:t>
              </a:r>
            </a:p>
          </p:txBody>
        </p:sp>
        <p:sp>
          <p:nvSpPr>
            <p:cNvPr id="68" name="TextBox 67"/>
            <p:cNvSpPr txBox="1"/>
            <p:nvPr/>
          </p:nvSpPr>
          <p:spPr bwMode="ltGray">
            <a:xfrm>
              <a:off x="4525323" y="4570139"/>
              <a:ext cx="2026919" cy="757184"/>
            </a:xfrm>
            <a:prstGeom prst="rect">
              <a:avLst/>
            </a:prstGeom>
            <a:noFill/>
          </p:spPr>
          <p:txBody>
            <a:bodyPr wrap="square" rtlCol="0">
              <a:spAutoFit/>
            </a:bodyPr>
            <a:lstStyle/>
            <a:p>
              <a:pPr lvl="0" algn="ctr" defTabSz="914400" fontAlgn="base">
                <a:lnSpc>
                  <a:spcPct val="90000"/>
                </a:lnSpc>
                <a:spcBef>
                  <a:spcPct val="30000"/>
                </a:spcBef>
                <a:spcAft>
                  <a:spcPct val="0"/>
                </a:spcAft>
                <a:buClr>
                  <a:schemeClr val="tx2"/>
                </a:buClr>
              </a:pPr>
              <a:r>
                <a:rPr lang="en-US" sz="1400" dirty="0" err="1" smtClean="0">
                  <a:effectLst>
                    <a:outerShdw blurRad="38100" dist="38100" dir="2700000" algn="tl">
                      <a:srgbClr val="000000"/>
                    </a:outerShdw>
                  </a:effectLst>
                  <a:latin typeface="+mj-lt"/>
                </a:rPr>
                <a:t>Foo</a:t>
              </a:r>
              <a:endParaRPr lang="en-US" sz="1400" dirty="0" smtClean="0">
                <a:effectLst>
                  <a:outerShdw blurRad="38100" dist="38100" dir="2700000" algn="tl">
                    <a:srgbClr val="000000"/>
                  </a:outerShdw>
                </a:effectLst>
                <a:latin typeface="+mj-lt"/>
              </a:endParaRPr>
            </a:p>
          </p:txBody>
        </p:sp>
      </p:grpSp>
      <p:grpSp>
        <p:nvGrpSpPr>
          <p:cNvPr id="6" name="Group 83"/>
          <p:cNvGrpSpPr/>
          <p:nvPr/>
        </p:nvGrpSpPr>
        <p:grpSpPr bwMode="ltGray">
          <a:xfrm>
            <a:off x="4641394" y="1770514"/>
            <a:ext cx="1634221" cy="1125670"/>
            <a:chOff x="3966591" y="3603983"/>
            <a:chExt cx="3610326" cy="2977791"/>
          </a:xfrm>
        </p:grpSpPr>
        <p:grpSp>
          <p:nvGrpSpPr>
            <p:cNvPr id="7" name="Group 14"/>
            <p:cNvGrpSpPr/>
            <p:nvPr/>
          </p:nvGrpSpPr>
          <p:grpSpPr bwMode="ltGray">
            <a:xfrm rot="602146">
              <a:off x="3966591" y="3603983"/>
              <a:ext cx="3610326" cy="2977791"/>
              <a:chOff x="2941904" y="1804086"/>
              <a:chExt cx="2810035" cy="2064020"/>
            </a:xfrm>
          </p:grpSpPr>
          <p:pic>
            <p:nvPicPr>
              <p:cNvPr id="94" name="Picture 4" descr="\\Vitamix\usb200gb\Microsoft_Art_Brand_etc\EventsDVD_FY07\Shapes and Graphics\Box\Cube\slab green.png"/>
              <p:cNvPicPr>
                <a:picLocks noChangeAspect="1" noChangeArrowheads="1"/>
              </p:cNvPicPr>
              <p:nvPr/>
            </p:nvPicPr>
            <p:blipFill>
              <a:blip r:embed="rId4"/>
              <a:srcRect/>
              <a:stretch>
                <a:fillRect/>
              </a:stretch>
            </p:blipFill>
            <p:spPr bwMode="ltGray">
              <a:xfrm>
                <a:off x="2941904" y="2275208"/>
                <a:ext cx="2810035" cy="1592898"/>
              </a:xfrm>
              <a:prstGeom prst="rect">
                <a:avLst/>
              </a:prstGeom>
              <a:noFill/>
            </p:spPr>
          </p:pic>
          <p:pic>
            <p:nvPicPr>
              <p:cNvPr id="95" name="Picture 5" descr="\\Vitamix\usb200gb\Microsoft_Art_Brand_etc\EventsDVD_FY07\Shapes and Graphics\Box\Cube\slab orange.png"/>
              <p:cNvPicPr>
                <a:picLocks noChangeAspect="1" noChangeArrowheads="1"/>
              </p:cNvPicPr>
              <p:nvPr/>
            </p:nvPicPr>
            <p:blipFill>
              <a:blip r:embed="rId5"/>
              <a:srcRect/>
              <a:stretch>
                <a:fillRect/>
              </a:stretch>
            </p:blipFill>
            <p:spPr bwMode="ltGray">
              <a:xfrm>
                <a:off x="2959640" y="2063177"/>
                <a:ext cx="2453641" cy="1390872"/>
              </a:xfrm>
              <a:prstGeom prst="rect">
                <a:avLst/>
              </a:prstGeom>
              <a:noFill/>
            </p:spPr>
          </p:pic>
          <p:pic>
            <p:nvPicPr>
              <p:cNvPr id="96" name="Picture 5" descr="\\Vitamix\usb200gb\Microsoft_Art_Brand_etc\EventsDVD_FY07\Shapes and Graphics\Box\Cube\slab orange.png"/>
              <p:cNvPicPr>
                <a:picLocks noChangeAspect="1" noChangeArrowheads="1"/>
              </p:cNvPicPr>
              <p:nvPr/>
            </p:nvPicPr>
            <p:blipFill>
              <a:blip r:embed="rId5">
                <a:duotone>
                  <a:prstClr val="black"/>
                  <a:schemeClr val="accent3">
                    <a:tint val="45000"/>
                    <a:satMod val="400000"/>
                  </a:schemeClr>
                </a:duotone>
              </a:blip>
              <a:srcRect/>
              <a:stretch>
                <a:fillRect/>
              </a:stretch>
            </p:blipFill>
            <p:spPr bwMode="ltGray">
              <a:xfrm>
                <a:off x="2969893" y="1804086"/>
                <a:ext cx="2196467" cy="1245090"/>
              </a:xfrm>
              <a:prstGeom prst="rect">
                <a:avLst/>
              </a:prstGeom>
              <a:noFill/>
            </p:spPr>
          </p:pic>
        </p:grpSp>
        <p:sp>
          <p:nvSpPr>
            <p:cNvPr id="86" name="TextBox 85"/>
            <p:cNvSpPr txBox="1"/>
            <p:nvPr/>
          </p:nvSpPr>
          <p:spPr bwMode="ltGray">
            <a:xfrm>
              <a:off x="4525323" y="5760718"/>
              <a:ext cx="2026919" cy="757184"/>
            </a:xfrm>
            <a:prstGeom prst="rect">
              <a:avLst/>
            </a:prstGeom>
            <a:noFill/>
          </p:spPr>
          <p:txBody>
            <a:bodyPr wrap="square" rtlCol="0">
              <a:spAutoFit/>
            </a:bodyPr>
            <a:lstStyle/>
            <a:p>
              <a:pPr lvl="0" algn="ctr" defTabSz="914400" fontAlgn="base">
                <a:lnSpc>
                  <a:spcPct val="90000"/>
                </a:lnSpc>
                <a:spcBef>
                  <a:spcPct val="30000"/>
                </a:spcBef>
                <a:spcAft>
                  <a:spcPct val="0"/>
                </a:spcAft>
                <a:buClr>
                  <a:schemeClr val="tx2"/>
                </a:buClr>
              </a:pPr>
              <a:r>
                <a:rPr lang="en-US" sz="1400" dirty="0" smtClean="0">
                  <a:effectLst>
                    <a:outerShdw blurRad="38100" dist="38100" dir="2700000" algn="tl">
                      <a:srgbClr val="000000"/>
                    </a:outerShdw>
                  </a:effectLst>
                  <a:latin typeface="+mj-lt"/>
                </a:rPr>
                <a:t>Main</a:t>
              </a:r>
            </a:p>
          </p:txBody>
        </p:sp>
        <p:sp>
          <p:nvSpPr>
            <p:cNvPr id="87" name="TextBox 86"/>
            <p:cNvSpPr txBox="1"/>
            <p:nvPr/>
          </p:nvSpPr>
          <p:spPr bwMode="ltGray">
            <a:xfrm>
              <a:off x="4525323" y="5151121"/>
              <a:ext cx="2026919" cy="757184"/>
            </a:xfrm>
            <a:prstGeom prst="rect">
              <a:avLst/>
            </a:prstGeom>
            <a:noFill/>
          </p:spPr>
          <p:txBody>
            <a:bodyPr wrap="square" rtlCol="0">
              <a:spAutoFit/>
            </a:bodyPr>
            <a:lstStyle/>
            <a:p>
              <a:pPr lvl="0" algn="ctr" defTabSz="914400" fontAlgn="base">
                <a:lnSpc>
                  <a:spcPct val="90000"/>
                </a:lnSpc>
                <a:spcBef>
                  <a:spcPct val="30000"/>
                </a:spcBef>
                <a:spcAft>
                  <a:spcPct val="0"/>
                </a:spcAft>
                <a:buClr>
                  <a:schemeClr val="tx2"/>
                </a:buClr>
              </a:pPr>
              <a:r>
                <a:rPr lang="en-US" sz="1400" dirty="0" err="1" smtClean="0">
                  <a:effectLst>
                    <a:outerShdw blurRad="38100" dist="38100" dir="2700000" algn="tl">
                      <a:srgbClr val="000000"/>
                    </a:outerShdw>
                  </a:effectLst>
                  <a:latin typeface="+mj-lt"/>
                </a:rPr>
                <a:t>Foo</a:t>
              </a:r>
              <a:endParaRPr lang="en-US" sz="1400" dirty="0" smtClean="0">
                <a:effectLst>
                  <a:outerShdw blurRad="38100" dist="38100" dir="2700000" algn="tl">
                    <a:srgbClr val="000000"/>
                  </a:outerShdw>
                </a:effectLst>
                <a:latin typeface="+mj-lt"/>
              </a:endParaRPr>
            </a:p>
          </p:txBody>
        </p:sp>
        <p:sp>
          <p:nvSpPr>
            <p:cNvPr id="88" name="TextBox 87"/>
            <p:cNvSpPr txBox="1"/>
            <p:nvPr/>
          </p:nvSpPr>
          <p:spPr bwMode="ltGray">
            <a:xfrm>
              <a:off x="4463165" y="4639717"/>
              <a:ext cx="2026919" cy="683908"/>
            </a:xfrm>
            <a:prstGeom prst="rect">
              <a:avLst/>
            </a:prstGeom>
            <a:noFill/>
          </p:spPr>
          <p:txBody>
            <a:bodyPr wrap="square" rtlCol="0">
              <a:spAutoFit/>
            </a:bodyPr>
            <a:lstStyle/>
            <a:p>
              <a:pPr lvl="0" algn="ctr" defTabSz="914400" fontAlgn="base">
                <a:lnSpc>
                  <a:spcPct val="90000"/>
                </a:lnSpc>
                <a:spcBef>
                  <a:spcPct val="30000"/>
                </a:spcBef>
                <a:spcAft>
                  <a:spcPct val="0"/>
                </a:spcAft>
                <a:buClr>
                  <a:schemeClr val="tx2"/>
                </a:buClr>
              </a:pPr>
              <a:r>
                <a:rPr lang="en-US" sz="1200" dirty="0" smtClean="0">
                  <a:effectLst>
                    <a:outerShdw blurRad="38100" dist="38100" dir="2700000" algn="tl">
                      <a:srgbClr val="000000"/>
                    </a:outerShdw>
                  </a:effectLst>
                  <a:latin typeface="+mj-lt"/>
                </a:rPr>
                <a:t>Bar</a:t>
              </a:r>
            </a:p>
          </p:txBody>
        </p:sp>
        <p:sp>
          <p:nvSpPr>
            <p:cNvPr id="89" name="Text Box 30" hidden="1"/>
            <p:cNvSpPr txBox="1">
              <a:spLocks noChangeArrowheads="1"/>
            </p:cNvSpPr>
            <p:nvPr/>
          </p:nvSpPr>
          <p:spPr bwMode="ltGray">
            <a:xfrm>
              <a:off x="6514148" y="5882481"/>
              <a:ext cx="386324" cy="169277"/>
            </a:xfrm>
            <a:prstGeom prst="rect">
              <a:avLst/>
            </a:prstGeom>
            <a:noFill/>
            <a:ln w="9525" algn="ctr">
              <a:noFill/>
              <a:miter lim="800000"/>
              <a:headEnd/>
              <a:tailEnd/>
            </a:ln>
            <a:effectLst/>
          </p:spPr>
          <p:txBody>
            <a:bodyPr wrap="none" lIns="0" tIns="0" rIns="0" bIns="0">
              <a:spAutoFit/>
            </a:bodyPr>
            <a:lstStyle/>
            <a:p>
              <a:r>
                <a:rPr lang="en-US" sz="1100" dirty="0"/>
                <a:t>+1 Inc</a:t>
              </a:r>
            </a:p>
          </p:txBody>
        </p:sp>
        <p:sp>
          <p:nvSpPr>
            <p:cNvPr id="90" name="Text Box 31" hidden="1"/>
            <p:cNvSpPr txBox="1">
              <a:spLocks noChangeArrowheads="1"/>
            </p:cNvSpPr>
            <p:nvPr/>
          </p:nvSpPr>
          <p:spPr bwMode="ltGray">
            <a:xfrm>
              <a:off x="6309995" y="5354002"/>
              <a:ext cx="386324" cy="169277"/>
            </a:xfrm>
            <a:prstGeom prst="rect">
              <a:avLst/>
            </a:prstGeom>
            <a:noFill/>
            <a:ln w="9525" algn="ctr">
              <a:noFill/>
              <a:miter lim="800000"/>
              <a:headEnd/>
              <a:tailEnd/>
            </a:ln>
            <a:effectLst/>
          </p:spPr>
          <p:txBody>
            <a:bodyPr wrap="none" lIns="0" tIns="0" rIns="0" bIns="0">
              <a:spAutoFit/>
            </a:bodyPr>
            <a:lstStyle/>
            <a:p>
              <a:r>
                <a:rPr lang="en-US" sz="1100" dirty="0"/>
                <a:t>+1 Inc</a:t>
              </a:r>
            </a:p>
          </p:txBody>
        </p:sp>
        <p:sp>
          <p:nvSpPr>
            <p:cNvPr id="91" name="Text Box 29" hidden="1"/>
            <p:cNvSpPr txBox="1">
              <a:spLocks noChangeArrowheads="1"/>
            </p:cNvSpPr>
            <p:nvPr/>
          </p:nvSpPr>
          <p:spPr bwMode="ltGray">
            <a:xfrm>
              <a:off x="6044248" y="3977640"/>
              <a:ext cx="434414" cy="338554"/>
            </a:xfrm>
            <a:prstGeom prst="rect">
              <a:avLst/>
            </a:prstGeom>
            <a:noFill/>
            <a:ln w="9525" algn="ctr">
              <a:noFill/>
              <a:miter lim="800000"/>
              <a:headEnd/>
              <a:tailEnd/>
            </a:ln>
            <a:effectLst/>
          </p:spPr>
          <p:txBody>
            <a:bodyPr wrap="none" lIns="0" tIns="0" rIns="0" bIns="0">
              <a:spAutoFit/>
            </a:bodyPr>
            <a:lstStyle/>
            <a:p>
              <a:r>
                <a:rPr lang="en-US" sz="1100" dirty="0"/>
                <a:t>+1 Inc</a:t>
              </a:r>
            </a:p>
            <a:p>
              <a:r>
                <a:rPr lang="en-US" sz="1100" dirty="0"/>
                <a:t>+1 </a:t>
              </a:r>
              <a:r>
                <a:rPr lang="en-US" sz="1100" dirty="0" err="1"/>
                <a:t>Exc</a:t>
              </a:r>
              <a:endParaRPr lang="en-US" sz="1100" dirty="0"/>
            </a:p>
          </p:txBody>
        </p:sp>
        <p:sp>
          <p:nvSpPr>
            <p:cNvPr id="92" name="Text Box 28" hidden="1"/>
            <p:cNvSpPr txBox="1">
              <a:spLocks noChangeArrowheads="1"/>
            </p:cNvSpPr>
            <p:nvPr/>
          </p:nvSpPr>
          <p:spPr bwMode="ltGray">
            <a:xfrm>
              <a:off x="4600893" y="4130198"/>
              <a:ext cx="410369" cy="169276"/>
            </a:xfrm>
            <a:prstGeom prst="rect">
              <a:avLst/>
            </a:prstGeom>
            <a:noFill/>
            <a:ln w="9525" algn="ctr">
              <a:noFill/>
              <a:miter lim="800000"/>
              <a:headEnd/>
              <a:tailEnd/>
            </a:ln>
            <a:effectLst/>
          </p:spPr>
          <p:txBody>
            <a:bodyPr wrap="none" lIns="0" tIns="0" rIns="0" bIns="0">
              <a:spAutoFit/>
            </a:bodyPr>
            <a:lstStyle/>
            <a:p>
              <a:r>
                <a:rPr lang="en-US" sz="1100" dirty="0"/>
                <a:t>Top -&gt;</a:t>
              </a:r>
            </a:p>
          </p:txBody>
        </p:sp>
      </p:grpSp>
      <p:grpSp>
        <p:nvGrpSpPr>
          <p:cNvPr id="8" name="Group 97"/>
          <p:cNvGrpSpPr/>
          <p:nvPr/>
        </p:nvGrpSpPr>
        <p:grpSpPr bwMode="ltGray">
          <a:xfrm>
            <a:off x="368300" y="1770514"/>
            <a:ext cx="1634221" cy="1125670"/>
            <a:chOff x="3966591" y="3603983"/>
            <a:chExt cx="3610326" cy="2977791"/>
          </a:xfrm>
        </p:grpSpPr>
        <p:grpSp>
          <p:nvGrpSpPr>
            <p:cNvPr id="9" name="Group 14"/>
            <p:cNvGrpSpPr/>
            <p:nvPr/>
          </p:nvGrpSpPr>
          <p:grpSpPr bwMode="ltGray">
            <a:xfrm rot="602146">
              <a:off x="3966591" y="3603983"/>
              <a:ext cx="3610326" cy="2977791"/>
              <a:chOff x="2941904" y="1804086"/>
              <a:chExt cx="2810035" cy="2064020"/>
            </a:xfrm>
          </p:grpSpPr>
          <p:pic>
            <p:nvPicPr>
              <p:cNvPr id="108" name="Picture 4" descr="\\Vitamix\usb200gb\Microsoft_Art_Brand_etc\EventsDVD_FY07\Shapes and Graphics\Box\Cube\slab green.png"/>
              <p:cNvPicPr>
                <a:picLocks noChangeAspect="1" noChangeArrowheads="1"/>
              </p:cNvPicPr>
              <p:nvPr/>
            </p:nvPicPr>
            <p:blipFill>
              <a:blip r:embed="rId4"/>
              <a:srcRect/>
              <a:stretch>
                <a:fillRect/>
              </a:stretch>
            </p:blipFill>
            <p:spPr bwMode="ltGray">
              <a:xfrm>
                <a:off x="2941904" y="2275208"/>
                <a:ext cx="2810035" cy="1592898"/>
              </a:xfrm>
              <a:prstGeom prst="rect">
                <a:avLst/>
              </a:prstGeom>
              <a:noFill/>
            </p:spPr>
          </p:pic>
          <p:pic>
            <p:nvPicPr>
              <p:cNvPr id="109" name="Picture 5" descr="\\Vitamix\usb200gb\Microsoft_Art_Brand_etc\EventsDVD_FY07\Shapes and Graphics\Box\Cube\slab orange.png"/>
              <p:cNvPicPr>
                <a:picLocks noChangeAspect="1" noChangeArrowheads="1"/>
              </p:cNvPicPr>
              <p:nvPr/>
            </p:nvPicPr>
            <p:blipFill>
              <a:blip r:embed="rId5"/>
              <a:srcRect/>
              <a:stretch>
                <a:fillRect/>
              </a:stretch>
            </p:blipFill>
            <p:spPr bwMode="ltGray">
              <a:xfrm>
                <a:off x="2959640" y="2063177"/>
                <a:ext cx="2453641" cy="1390872"/>
              </a:xfrm>
              <a:prstGeom prst="rect">
                <a:avLst/>
              </a:prstGeom>
              <a:noFill/>
            </p:spPr>
          </p:pic>
          <p:pic>
            <p:nvPicPr>
              <p:cNvPr id="110" name="Picture 5" descr="\\Vitamix\usb200gb\Microsoft_Art_Brand_etc\EventsDVD_FY07\Shapes and Graphics\Box\Cube\slab orange.png"/>
              <p:cNvPicPr>
                <a:picLocks noChangeAspect="1" noChangeArrowheads="1"/>
              </p:cNvPicPr>
              <p:nvPr/>
            </p:nvPicPr>
            <p:blipFill>
              <a:blip r:embed="rId5">
                <a:duotone>
                  <a:prstClr val="black"/>
                  <a:schemeClr val="accent3">
                    <a:tint val="45000"/>
                    <a:satMod val="400000"/>
                  </a:schemeClr>
                </a:duotone>
              </a:blip>
              <a:srcRect/>
              <a:stretch>
                <a:fillRect/>
              </a:stretch>
            </p:blipFill>
            <p:spPr bwMode="ltGray">
              <a:xfrm>
                <a:off x="2969893" y="1804086"/>
                <a:ext cx="2196467" cy="1245090"/>
              </a:xfrm>
              <a:prstGeom prst="rect">
                <a:avLst/>
              </a:prstGeom>
              <a:noFill/>
            </p:spPr>
          </p:pic>
        </p:grpSp>
        <p:sp>
          <p:nvSpPr>
            <p:cNvPr id="100" name="TextBox 99"/>
            <p:cNvSpPr txBox="1"/>
            <p:nvPr/>
          </p:nvSpPr>
          <p:spPr bwMode="ltGray">
            <a:xfrm>
              <a:off x="4525323" y="5760718"/>
              <a:ext cx="2026919" cy="757184"/>
            </a:xfrm>
            <a:prstGeom prst="rect">
              <a:avLst/>
            </a:prstGeom>
            <a:noFill/>
          </p:spPr>
          <p:txBody>
            <a:bodyPr wrap="square" rtlCol="0">
              <a:spAutoFit/>
            </a:bodyPr>
            <a:lstStyle/>
            <a:p>
              <a:pPr lvl="0" algn="ctr" defTabSz="914400" fontAlgn="base">
                <a:lnSpc>
                  <a:spcPct val="90000"/>
                </a:lnSpc>
                <a:spcBef>
                  <a:spcPct val="30000"/>
                </a:spcBef>
                <a:spcAft>
                  <a:spcPct val="0"/>
                </a:spcAft>
                <a:buClr>
                  <a:schemeClr val="tx2"/>
                </a:buClr>
              </a:pPr>
              <a:r>
                <a:rPr lang="en-US" sz="1400" dirty="0" smtClean="0">
                  <a:effectLst>
                    <a:outerShdw blurRad="38100" dist="38100" dir="2700000" algn="tl">
                      <a:srgbClr val="000000"/>
                    </a:outerShdw>
                  </a:effectLst>
                  <a:latin typeface="+mj-lt"/>
                </a:rPr>
                <a:t>Main</a:t>
              </a:r>
            </a:p>
          </p:txBody>
        </p:sp>
        <p:sp>
          <p:nvSpPr>
            <p:cNvPr id="101" name="TextBox 100"/>
            <p:cNvSpPr txBox="1"/>
            <p:nvPr/>
          </p:nvSpPr>
          <p:spPr bwMode="ltGray">
            <a:xfrm>
              <a:off x="4525323" y="5151121"/>
              <a:ext cx="2026919" cy="757184"/>
            </a:xfrm>
            <a:prstGeom prst="rect">
              <a:avLst/>
            </a:prstGeom>
            <a:noFill/>
          </p:spPr>
          <p:txBody>
            <a:bodyPr wrap="square" rtlCol="0">
              <a:spAutoFit/>
            </a:bodyPr>
            <a:lstStyle/>
            <a:p>
              <a:pPr lvl="0" algn="ctr" defTabSz="914400" fontAlgn="base">
                <a:lnSpc>
                  <a:spcPct val="90000"/>
                </a:lnSpc>
                <a:spcBef>
                  <a:spcPct val="30000"/>
                </a:spcBef>
                <a:spcAft>
                  <a:spcPct val="0"/>
                </a:spcAft>
                <a:buClr>
                  <a:schemeClr val="tx2"/>
                </a:buClr>
              </a:pPr>
              <a:r>
                <a:rPr lang="en-US" sz="1400" dirty="0" err="1" smtClean="0">
                  <a:effectLst>
                    <a:outerShdw blurRad="38100" dist="38100" dir="2700000" algn="tl">
                      <a:srgbClr val="000000"/>
                    </a:outerShdw>
                  </a:effectLst>
                  <a:latin typeface="+mj-lt"/>
                </a:rPr>
                <a:t>Foo</a:t>
              </a:r>
              <a:endParaRPr lang="en-US" sz="1400" dirty="0" smtClean="0">
                <a:effectLst>
                  <a:outerShdw blurRad="38100" dist="38100" dir="2700000" algn="tl">
                    <a:srgbClr val="000000"/>
                  </a:outerShdw>
                </a:effectLst>
                <a:latin typeface="+mj-lt"/>
              </a:endParaRPr>
            </a:p>
          </p:txBody>
        </p:sp>
        <p:sp>
          <p:nvSpPr>
            <p:cNvPr id="102" name="TextBox 101"/>
            <p:cNvSpPr txBox="1"/>
            <p:nvPr/>
          </p:nvSpPr>
          <p:spPr bwMode="ltGray">
            <a:xfrm>
              <a:off x="4463165" y="4610377"/>
              <a:ext cx="2026919" cy="683908"/>
            </a:xfrm>
            <a:prstGeom prst="rect">
              <a:avLst/>
            </a:prstGeom>
            <a:noFill/>
          </p:spPr>
          <p:txBody>
            <a:bodyPr wrap="square" rtlCol="0">
              <a:spAutoFit/>
            </a:bodyPr>
            <a:lstStyle/>
            <a:p>
              <a:pPr lvl="0" algn="ctr" defTabSz="914400" fontAlgn="base">
                <a:lnSpc>
                  <a:spcPct val="90000"/>
                </a:lnSpc>
                <a:spcBef>
                  <a:spcPct val="30000"/>
                </a:spcBef>
                <a:spcAft>
                  <a:spcPct val="0"/>
                </a:spcAft>
                <a:buClr>
                  <a:schemeClr val="tx2"/>
                </a:buClr>
              </a:pPr>
              <a:r>
                <a:rPr lang="en-US" sz="1200" dirty="0" smtClean="0">
                  <a:effectLst>
                    <a:outerShdw blurRad="38100" dist="38100" dir="2700000" algn="tl">
                      <a:srgbClr val="000000"/>
                    </a:outerShdw>
                  </a:effectLst>
                  <a:latin typeface="+mj-lt"/>
                </a:rPr>
                <a:t>Bar</a:t>
              </a:r>
            </a:p>
          </p:txBody>
        </p:sp>
        <p:sp>
          <p:nvSpPr>
            <p:cNvPr id="103" name="Text Box 30"/>
            <p:cNvSpPr txBox="1">
              <a:spLocks noChangeArrowheads="1"/>
            </p:cNvSpPr>
            <p:nvPr/>
          </p:nvSpPr>
          <p:spPr bwMode="ltGray">
            <a:xfrm>
              <a:off x="6514148" y="5882481"/>
              <a:ext cx="386324" cy="169277"/>
            </a:xfrm>
            <a:prstGeom prst="rect">
              <a:avLst/>
            </a:prstGeom>
            <a:noFill/>
            <a:ln w="9525" algn="ctr">
              <a:noFill/>
              <a:miter lim="800000"/>
              <a:headEnd/>
              <a:tailEnd/>
            </a:ln>
            <a:effectLst/>
          </p:spPr>
          <p:txBody>
            <a:bodyPr wrap="none" lIns="0" tIns="0" rIns="0" bIns="0">
              <a:spAutoFit/>
            </a:bodyPr>
            <a:lstStyle/>
            <a:p>
              <a:r>
                <a:rPr lang="en-US" sz="1100" dirty="0"/>
                <a:t>+1 Inc</a:t>
              </a:r>
            </a:p>
          </p:txBody>
        </p:sp>
        <p:sp>
          <p:nvSpPr>
            <p:cNvPr id="104" name="Text Box 31"/>
            <p:cNvSpPr txBox="1">
              <a:spLocks noChangeArrowheads="1"/>
            </p:cNvSpPr>
            <p:nvPr/>
          </p:nvSpPr>
          <p:spPr bwMode="ltGray">
            <a:xfrm>
              <a:off x="6309995" y="5354002"/>
              <a:ext cx="386324" cy="169277"/>
            </a:xfrm>
            <a:prstGeom prst="rect">
              <a:avLst/>
            </a:prstGeom>
            <a:noFill/>
            <a:ln w="9525" algn="ctr">
              <a:noFill/>
              <a:miter lim="800000"/>
              <a:headEnd/>
              <a:tailEnd/>
            </a:ln>
            <a:effectLst/>
          </p:spPr>
          <p:txBody>
            <a:bodyPr wrap="none" lIns="0" tIns="0" rIns="0" bIns="0">
              <a:spAutoFit/>
            </a:bodyPr>
            <a:lstStyle/>
            <a:p>
              <a:r>
                <a:rPr lang="en-US" sz="1100" dirty="0"/>
                <a:t>+1 Inc</a:t>
              </a:r>
            </a:p>
          </p:txBody>
        </p:sp>
        <p:sp>
          <p:nvSpPr>
            <p:cNvPr id="105" name="Text Box 29" hidden="1"/>
            <p:cNvSpPr txBox="1">
              <a:spLocks noChangeArrowheads="1"/>
            </p:cNvSpPr>
            <p:nvPr/>
          </p:nvSpPr>
          <p:spPr bwMode="ltGray">
            <a:xfrm>
              <a:off x="6044248" y="3977640"/>
              <a:ext cx="434414" cy="338554"/>
            </a:xfrm>
            <a:prstGeom prst="rect">
              <a:avLst/>
            </a:prstGeom>
            <a:noFill/>
            <a:ln w="9525" algn="ctr">
              <a:noFill/>
              <a:miter lim="800000"/>
              <a:headEnd/>
              <a:tailEnd/>
            </a:ln>
            <a:effectLst/>
          </p:spPr>
          <p:txBody>
            <a:bodyPr wrap="none" lIns="0" tIns="0" rIns="0" bIns="0">
              <a:spAutoFit/>
            </a:bodyPr>
            <a:lstStyle/>
            <a:p>
              <a:r>
                <a:rPr lang="en-US" sz="1100" dirty="0"/>
                <a:t>+1 Inc</a:t>
              </a:r>
            </a:p>
            <a:p>
              <a:r>
                <a:rPr lang="en-US" sz="1100" dirty="0"/>
                <a:t>+1 </a:t>
              </a:r>
              <a:r>
                <a:rPr lang="en-US" sz="1100" dirty="0" err="1"/>
                <a:t>Exc</a:t>
              </a:r>
              <a:endParaRPr lang="en-US" sz="1100" dirty="0"/>
            </a:p>
          </p:txBody>
        </p:sp>
        <p:sp>
          <p:nvSpPr>
            <p:cNvPr id="106" name="Text Box 28" hidden="1"/>
            <p:cNvSpPr txBox="1">
              <a:spLocks noChangeArrowheads="1"/>
            </p:cNvSpPr>
            <p:nvPr/>
          </p:nvSpPr>
          <p:spPr bwMode="ltGray">
            <a:xfrm>
              <a:off x="4600893" y="4130198"/>
              <a:ext cx="410369" cy="169276"/>
            </a:xfrm>
            <a:prstGeom prst="rect">
              <a:avLst/>
            </a:prstGeom>
            <a:noFill/>
            <a:ln w="9525" algn="ctr">
              <a:noFill/>
              <a:miter lim="800000"/>
              <a:headEnd/>
              <a:tailEnd/>
            </a:ln>
            <a:effectLst/>
          </p:spPr>
          <p:txBody>
            <a:bodyPr wrap="none" lIns="0" tIns="0" rIns="0" bIns="0">
              <a:spAutoFit/>
            </a:bodyPr>
            <a:lstStyle/>
            <a:p>
              <a:r>
                <a:rPr lang="en-US" sz="1100" dirty="0"/>
                <a:t>Top -&gt;</a:t>
              </a:r>
            </a:p>
          </p:txBody>
        </p:sp>
        <p:sp>
          <p:nvSpPr>
            <p:cNvPr id="107" name="TextBox 106"/>
            <p:cNvSpPr txBox="1"/>
            <p:nvPr/>
          </p:nvSpPr>
          <p:spPr bwMode="ltGray">
            <a:xfrm>
              <a:off x="4525323" y="4570139"/>
              <a:ext cx="2026919" cy="757184"/>
            </a:xfrm>
            <a:prstGeom prst="rect">
              <a:avLst/>
            </a:prstGeom>
            <a:noFill/>
          </p:spPr>
          <p:txBody>
            <a:bodyPr wrap="square" rtlCol="0">
              <a:spAutoFit/>
            </a:bodyPr>
            <a:lstStyle/>
            <a:p>
              <a:pPr lvl="0" algn="ctr" defTabSz="914400" fontAlgn="base">
                <a:lnSpc>
                  <a:spcPct val="90000"/>
                </a:lnSpc>
                <a:spcBef>
                  <a:spcPct val="30000"/>
                </a:spcBef>
                <a:spcAft>
                  <a:spcPct val="0"/>
                </a:spcAft>
                <a:buClr>
                  <a:schemeClr val="tx2"/>
                </a:buClr>
              </a:pPr>
              <a:endParaRPr lang="en-US" sz="1400" dirty="0" smtClean="0">
                <a:effectLst>
                  <a:outerShdw blurRad="38100" dist="38100" dir="2700000" algn="tl">
                    <a:srgbClr val="000000"/>
                  </a:outerShdw>
                </a:effectLst>
                <a:latin typeface="+mj-lt"/>
              </a:endParaRPr>
            </a:p>
          </p:txBody>
        </p:sp>
      </p:grpSp>
      <p:pic>
        <p:nvPicPr>
          <p:cNvPr id="2052" name="Picture 4" descr="C:\Documents and Settings\sridevi\My Documents\Tech Ed\Tech Ed Media\timeline line six 6 segment blue glow.png"/>
          <p:cNvPicPr>
            <a:picLocks noChangeAspect="1" noChangeArrowheads="1"/>
          </p:cNvPicPr>
          <p:nvPr/>
        </p:nvPicPr>
        <p:blipFill>
          <a:blip r:embed="rId6"/>
          <a:srcRect l="2795" t="-25880"/>
          <a:stretch>
            <a:fillRect/>
          </a:stretch>
        </p:blipFill>
        <p:spPr bwMode="invGray">
          <a:xfrm>
            <a:off x="0" y="2918778"/>
            <a:ext cx="9008803" cy="467612"/>
          </a:xfrm>
          <a:prstGeom prst="rect">
            <a:avLst/>
          </a:prstGeom>
          <a:noFill/>
        </p:spPr>
      </p:pic>
      <p:pic>
        <p:nvPicPr>
          <p:cNvPr id="134" name="Picture 3" descr="C:\Documents and Settings\sridevi\My Documents\Tech Ed\Tech Ed Media\Purple timeline bead.png"/>
          <p:cNvPicPr>
            <a:picLocks noChangeAspect="1" noChangeArrowheads="1"/>
          </p:cNvPicPr>
          <p:nvPr/>
        </p:nvPicPr>
        <p:blipFill>
          <a:blip r:embed="rId7"/>
          <a:srcRect/>
          <a:stretch>
            <a:fillRect/>
          </a:stretch>
        </p:blipFill>
        <p:spPr bwMode="invGray">
          <a:xfrm>
            <a:off x="7090227" y="2888930"/>
            <a:ext cx="1009650" cy="666750"/>
          </a:xfrm>
          <a:prstGeom prst="rect">
            <a:avLst/>
          </a:prstGeom>
          <a:noFill/>
        </p:spPr>
      </p:pic>
      <p:pic>
        <p:nvPicPr>
          <p:cNvPr id="133" name="Picture 3" descr="C:\Documents and Settings\sridevi\My Documents\Tech Ed\Tech Ed Media\Purple timeline bead.png"/>
          <p:cNvPicPr>
            <a:picLocks noChangeAspect="1" noChangeArrowheads="1"/>
          </p:cNvPicPr>
          <p:nvPr/>
        </p:nvPicPr>
        <p:blipFill>
          <a:blip r:embed="rId7"/>
          <a:srcRect/>
          <a:stretch>
            <a:fillRect/>
          </a:stretch>
        </p:blipFill>
        <p:spPr bwMode="invGray">
          <a:xfrm>
            <a:off x="680585" y="2888930"/>
            <a:ext cx="1009650" cy="666750"/>
          </a:xfrm>
          <a:prstGeom prst="rect">
            <a:avLst/>
          </a:prstGeom>
          <a:noFill/>
        </p:spPr>
      </p:pic>
      <p:pic>
        <p:nvPicPr>
          <p:cNvPr id="132" name="Picture 3" descr="C:\Documents and Settings\sridevi\My Documents\Tech Ed\Tech Ed Media\Purple timeline bead.png"/>
          <p:cNvPicPr>
            <a:picLocks noChangeAspect="1" noChangeArrowheads="1"/>
          </p:cNvPicPr>
          <p:nvPr/>
        </p:nvPicPr>
        <p:blipFill>
          <a:blip r:embed="rId7"/>
          <a:srcRect/>
          <a:stretch>
            <a:fillRect/>
          </a:stretch>
        </p:blipFill>
        <p:spPr bwMode="invGray">
          <a:xfrm>
            <a:off x="2779728" y="2888930"/>
            <a:ext cx="1009650" cy="666750"/>
          </a:xfrm>
          <a:prstGeom prst="rect">
            <a:avLst/>
          </a:prstGeom>
          <a:noFill/>
        </p:spPr>
      </p:pic>
      <p:pic>
        <p:nvPicPr>
          <p:cNvPr id="2051" name="Picture 3" descr="C:\Documents and Settings\sridevi\My Documents\Tech Ed\Tech Ed Media\Purple timeline bead.png"/>
          <p:cNvPicPr>
            <a:picLocks noChangeAspect="1" noChangeArrowheads="1"/>
          </p:cNvPicPr>
          <p:nvPr/>
        </p:nvPicPr>
        <p:blipFill>
          <a:blip r:embed="rId7"/>
          <a:srcRect/>
          <a:stretch>
            <a:fillRect/>
          </a:stretch>
        </p:blipFill>
        <p:spPr bwMode="invGray">
          <a:xfrm>
            <a:off x="4953679" y="2888930"/>
            <a:ext cx="1009650" cy="666750"/>
          </a:xfrm>
          <a:prstGeom prst="rect">
            <a:avLst/>
          </a:prstGeom>
          <a:noFill/>
        </p:spPr>
      </p:pic>
      <p:sp>
        <p:nvSpPr>
          <p:cNvPr id="93" name="Rectangle 92"/>
          <p:cNvSpPr/>
          <p:nvPr/>
        </p:nvSpPr>
        <p:spPr bwMode="blackWhite">
          <a:xfrm>
            <a:off x="722313" y="1024622"/>
            <a:ext cx="5987975" cy="461665"/>
          </a:xfrm>
          <a:prstGeom prst="rect">
            <a:avLst/>
          </a:prstGeom>
        </p:spPr>
        <p:txBody>
          <a:bodyPr wrap="square">
            <a:spAutoFit/>
          </a:bodyPr>
          <a:lstStyle/>
          <a:p>
            <a:pPr>
              <a:lnSpc>
                <a:spcPct val="100000"/>
              </a:lnSpc>
              <a:buNone/>
            </a:pPr>
            <a:r>
              <a:rPr lang="en-US" sz="2400" dirty="0" smtClean="0"/>
              <a:t>Periodically interrupt the application</a:t>
            </a:r>
          </a:p>
        </p:txBody>
      </p:sp>
      <p:sp>
        <p:nvSpPr>
          <p:cNvPr id="115" name="Rounded Rectangle 114"/>
          <p:cNvSpPr/>
          <p:nvPr/>
        </p:nvSpPr>
        <p:spPr bwMode="blackWhite">
          <a:xfrm>
            <a:off x="503251" y="3708401"/>
            <a:ext cx="3716980" cy="1373188"/>
          </a:xfrm>
          <a:prstGeom prst="roundRect">
            <a:avLst/>
          </a:prstGeom>
          <a:gradFill>
            <a:gsLst>
              <a:gs pos="0">
                <a:schemeClr val="accent4">
                  <a:lumMod val="20000"/>
                  <a:lumOff val="80000"/>
                  <a:alpha val="70000"/>
                </a:schemeClr>
              </a:gs>
              <a:gs pos="100000">
                <a:schemeClr val="accent4">
                  <a:alpha val="70000"/>
                </a:schemeClr>
              </a:gs>
            </a:gsLst>
            <a:lin ang="5400000" scaled="1"/>
          </a:gra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a:r>
              <a:rPr lang="en-US" sz="2000" dirty="0" smtClean="0">
                <a:effectLst>
                  <a:outerShdw blurRad="38100" dist="38100" dir="2700000" algn="tl">
                    <a:srgbClr val="000000">
                      <a:alpha val="43137"/>
                    </a:srgbClr>
                  </a:outerShdw>
                </a:effectLst>
              </a:rPr>
              <a:t>Walk the application’s stack</a:t>
            </a:r>
            <a:br>
              <a:rPr lang="en-US" sz="2000" dirty="0" smtClean="0">
                <a:effectLst>
                  <a:outerShdw blurRad="38100" dist="38100" dir="2700000" algn="tl">
                    <a:srgbClr val="000000">
                      <a:alpha val="43137"/>
                    </a:srgbClr>
                  </a:outerShdw>
                </a:effectLst>
              </a:rPr>
            </a:br>
            <a:r>
              <a:rPr lang="en-US" dirty="0" smtClean="0">
                <a:effectLst>
                  <a:outerShdw blurRad="38100" dist="38100" dir="2700000" algn="tl">
                    <a:srgbClr val="000000">
                      <a:alpha val="43137"/>
                    </a:srgbClr>
                  </a:outerShdw>
                </a:effectLst>
              </a:rPr>
              <a:t>Native</a:t>
            </a:r>
            <a:br>
              <a:rPr lang="en-US" dirty="0" smtClean="0">
                <a:effectLst>
                  <a:outerShdw blurRad="38100" dist="38100" dir="2700000" algn="tl">
                    <a:srgbClr val="000000">
                      <a:alpha val="43137"/>
                    </a:srgbClr>
                  </a:outerShdw>
                </a:effectLst>
              </a:rPr>
            </a:br>
            <a:r>
              <a:rPr lang="en-US" dirty="0" smtClean="0">
                <a:effectLst>
                  <a:outerShdw blurRad="38100" dist="38100" dir="2700000" algn="tl">
                    <a:srgbClr val="000000">
                      <a:alpha val="43137"/>
                    </a:srgbClr>
                  </a:outerShdw>
                </a:effectLst>
              </a:rPr>
              <a:t>Managed</a:t>
            </a:r>
            <a:br>
              <a:rPr lang="en-US" dirty="0" smtClean="0">
                <a:effectLst>
                  <a:outerShdw blurRad="38100" dist="38100" dir="2700000" algn="tl">
                    <a:srgbClr val="000000">
                      <a:alpha val="43137"/>
                    </a:srgbClr>
                  </a:outerShdw>
                </a:effectLst>
              </a:rPr>
            </a:br>
            <a:r>
              <a:rPr lang="en-US" dirty="0" smtClean="0">
                <a:effectLst>
                  <a:outerShdw blurRad="38100" dist="38100" dir="2700000" algn="tl">
                    <a:srgbClr val="000000">
                      <a:alpha val="43137"/>
                    </a:srgbClr>
                  </a:outerShdw>
                </a:effectLst>
              </a:rPr>
              <a:t>User Mode</a:t>
            </a:r>
          </a:p>
        </p:txBody>
      </p:sp>
      <p:sp>
        <p:nvSpPr>
          <p:cNvPr id="116" name="Rounded Rectangle 115"/>
          <p:cNvSpPr/>
          <p:nvPr/>
        </p:nvSpPr>
        <p:spPr bwMode="blackWhite">
          <a:xfrm>
            <a:off x="4739230" y="3708401"/>
            <a:ext cx="3841750" cy="1373188"/>
          </a:xfrm>
          <a:prstGeom prst="roundRect">
            <a:avLst/>
          </a:prstGeom>
          <a:gradFill>
            <a:gsLst>
              <a:gs pos="0">
                <a:schemeClr val="accent5">
                  <a:lumMod val="20000"/>
                  <a:lumOff val="80000"/>
                  <a:alpha val="70000"/>
                </a:schemeClr>
              </a:gs>
              <a:gs pos="100000">
                <a:schemeClr val="accent5">
                  <a:alpha val="70000"/>
                </a:schemeClr>
              </a:gs>
            </a:gsLst>
            <a:lin ang="5400000" scaled="1"/>
          </a:gra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a:r>
              <a:rPr lang="en-US" sz="2000" dirty="0" smtClean="0">
                <a:effectLst>
                  <a:outerShdw blurRad="38100" dist="38100" dir="2700000" algn="tl">
                    <a:srgbClr val="000000">
                      <a:alpha val="43137"/>
                    </a:srgbClr>
                  </a:outerShdw>
                </a:effectLst>
              </a:rPr>
              <a:t>Timer</a:t>
            </a:r>
            <a:br>
              <a:rPr lang="en-US" sz="2000" dirty="0" smtClean="0">
                <a:effectLst>
                  <a:outerShdw blurRad="38100" dist="38100" dir="2700000" algn="tl">
                    <a:srgbClr val="000000">
                      <a:alpha val="43137"/>
                    </a:srgbClr>
                  </a:outerShdw>
                </a:effectLst>
              </a:rPr>
            </a:br>
            <a:r>
              <a:rPr lang="en-US" sz="2000" dirty="0" smtClean="0">
                <a:effectLst>
                  <a:outerShdw blurRad="38100" dist="38100" dir="2700000" algn="tl">
                    <a:srgbClr val="000000">
                      <a:alpha val="43137"/>
                    </a:srgbClr>
                  </a:outerShdw>
                </a:effectLst>
              </a:rPr>
              <a:t>Page Faults</a:t>
            </a:r>
            <a:br>
              <a:rPr lang="en-US" sz="2000" dirty="0" smtClean="0">
                <a:effectLst>
                  <a:outerShdw blurRad="38100" dist="38100" dir="2700000" algn="tl">
                    <a:srgbClr val="000000">
                      <a:alpha val="43137"/>
                    </a:srgbClr>
                  </a:outerShdw>
                </a:effectLst>
              </a:rPr>
            </a:br>
            <a:r>
              <a:rPr lang="en-US" sz="2000" dirty="0" smtClean="0">
                <a:effectLst>
                  <a:outerShdw blurRad="38100" dist="38100" dir="2700000" algn="tl">
                    <a:srgbClr val="000000">
                      <a:alpha val="43137"/>
                    </a:srgbClr>
                  </a:outerShdw>
                </a:effectLst>
              </a:rPr>
              <a:t>System Calls</a:t>
            </a:r>
            <a:br>
              <a:rPr lang="en-US" sz="2000" dirty="0" smtClean="0">
                <a:effectLst>
                  <a:outerShdw blurRad="38100" dist="38100" dir="2700000" algn="tl">
                    <a:srgbClr val="000000">
                      <a:alpha val="43137"/>
                    </a:srgbClr>
                  </a:outerShdw>
                </a:effectLst>
              </a:rPr>
            </a:br>
            <a:r>
              <a:rPr lang="en-US" sz="2000" dirty="0" smtClean="0">
                <a:effectLst>
                  <a:outerShdw blurRad="38100" dist="38100" dir="2700000" algn="tl">
                    <a:srgbClr val="000000">
                      <a:alpha val="43137"/>
                    </a:srgbClr>
                  </a:outerShdw>
                </a:effectLst>
              </a:rPr>
              <a:t>CPU Performance Counters</a:t>
            </a:r>
            <a:endParaRPr lang="en-US" sz="2000" dirty="0">
              <a:effectLst>
                <a:outerShdw blurRad="38100" dist="38100" dir="2700000" algn="tl">
                  <a:srgbClr val="000000">
                    <a:alpha val="43137"/>
                  </a:srgbClr>
                </a:outerShdw>
              </a:effectLst>
            </a:endParaRPr>
          </a:p>
        </p:txBody>
      </p:sp>
    </p:spTree>
  </p:cSld>
  <p:clrMapOvr>
    <a:masterClrMapping/>
  </p:clrMapOvr>
  <p:transition advTm="57656">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698" name="Rectangle 2"/>
          <p:cNvSpPr>
            <a:spLocks noGrp="1" noChangeArrowheads="1"/>
          </p:cNvSpPr>
          <p:nvPr>
            <p:ph type="title"/>
          </p:nvPr>
        </p:nvSpPr>
        <p:spPr/>
        <p:txBody>
          <a:bodyPr/>
          <a:lstStyle/>
          <a:p>
            <a:r>
              <a:rPr lang="en-US" smtClean="0"/>
              <a:t>Analyzing the Data</a:t>
            </a:r>
            <a:endParaRPr lang="en-US"/>
          </a:p>
        </p:txBody>
      </p:sp>
      <p:sp>
        <p:nvSpPr>
          <p:cNvPr id="10" name="Content Placeholder 9"/>
          <p:cNvSpPr>
            <a:spLocks noGrp="1"/>
          </p:cNvSpPr>
          <p:nvPr>
            <p:ph idx="1"/>
          </p:nvPr>
        </p:nvSpPr>
        <p:spPr/>
        <p:txBody>
          <a:bodyPr/>
          <a:lstStyle/>
          <a:p>
            <a:r>
              <a:rPr lang="en-US" smtClean="0"/>
              <a:t>Exclusive samples</a:t>
            </a:r>
          </a:p>
          <a:p>
            <a:pPr lvl="1"/>
            <a:r>
              <a:rPr lang="en-US" smtClean="0"/>
              <a:t>Function was on the top </a:t>
            </a:r>
            <a:br>
              <a:rPr lang="en-US" smtClean="0"/>
            </a:br>
            <a:r>
              <a:rPr lang="en-US" smtClean="0"/>
              <a:t>of the stack</a:t>
            </a:r>
          </a:p>
          <a:p>
            <a:pPr lvl="1"/>
            <a:r>
              <a:rPr lang="en-US" smtClean="0"/>
              <a:t>Function is doing a lot of </a:t>
            </a:r>
            <a:br>
              <a:rPr lang="en-US" smtClean="0"/>
            </a:br>
            <a:r>
              <a:rPr lang="en-US" smtClean="0"/>
              <a:t>individual work</a:t>
            </a:r>
          </a:p>
          <a:p>
            <a:r>
              <a:rPr lang="en-US" smtClean="0"/>
              <a:t>Inclusive samples</a:t>
            </a:r>
          </a:p>
          <a:p>
            <a:pPr lvl="1"/>
            <a:r>
              <a:rPr lang="en-US" smtClean="0"/>
              <a:t>Function was on the stack </a:t>
            </a:r>
            <a:br>
              <a:rPr lang="en-US" smtClean="0"/>
            </a:br>
            <a:r>
              <a:rPr lang="en-US" smtClean="0"/>
              <a:t>(but not the top)</a:t>
            </a:r>
          </a:p>
          <a:p>
            <a:pPr lvl="1"/>
            <a:r>
              <a:rPr lang="en-US" smtClean="0"/>
              <a:t>Function causes a lot of </a:t>
            </a:r>
            <a:br>
              <a:rPr lang="en-US" smtClean="0"/>
            </a:br>
            <a:r>
              <a:rPr lang="en-US" smtClean="0"/>
              <a:t>work to be done</a:t>
            </a:r>
          </a:p>
          <a:p>
            <a:endParaRPr lang="en-US" dirty="0"/>
          </a:p>
        </p:txBody>
      </p:sp>
      <p:grpSp>
        <p:nvGrpSpPr>
          <p:cNvPr id="2" name="Group 17"/>
          <p:cNvGrpSpPr/>
          <p:nvPr/>
        </p:nvGrpSpPr>
        <p:grpSpPr bwMode="ltGray">
          <a:xfrm>
            <a:off x="5139864" y="1733414"/>
            <a:ext cx="3610326" cy="2977791"/>
            <a:chOff x="3966591" y="3603983"/>
            <a:chExt cx="3610326" cy="2977791"/>
          </a:xfrm>
        </p:grpSpPr>
        <p:grpSp>
          <p:nvGrpSpPr>
            <p:cNvPr id="3" name="Group 14"/>
            <p:cNvGrpSpPr/>
            <p:nvPr/>
          </p:nvGrpSpPr>
          <p:grpSpPr bwMode="ltGray">
            <a:xfrm rot="602146">
              <a:off x="3966591" y="3603983"/>
              <a:ext cx="3610326" cy="2977791"/>
              <a:chOff x="2941904" y="1804086"/>
              <a:chExt cx="2810035" cy="2064020"/>
            </a:xfrm>
          </p:grpSpPr>
          <p:pic>
            <p:nvPicPr>
              <p:cNvPr id="27" name="Picture 4" descr="\\Vitamix\usb200gb\Microsoft_Art_Brand_etc\EventsDVD_FY07\Shapes and Graphics\Box\Cube\slab green.png"/>
              <p:cNvPicPr>
                <a:picLocks noChangeAspect="1" noChangeArrowheads="1"/>
              </p:cNvPicPr>
              <p:nvPr/>
            </p:nvPicPr>
            <p:blipFill>
              <a:blip r:embed="rId3"/>
              <a:srcRect/>
              <a:stretch>
                <a:fillRect/>
              </a:stretch>
            </p:blipFill>
            <p:spPr bwMode="ltGray">
              <a:xfrm>
                <a:off x="2941904" y="2275208"/>
                <a:ext cx="2810035" cy="1592898"/>
              </a:xfrm>
              <a:prstGeom prst="rect">
                <a:avLst/>
              </a:prstGeom>
              <a:noFill/>
            </p:spPr>
          </p:pic>
          <p:pic>
            <p:nvPicPr>
              <p:cNvPr id="28" name="Picture 5" descr="\\Vitamix\usb200gb\Microsoft_Art_Brand_etc\EventsDVD_FY07\Shapes and Graphics\Box\Cube\slab orange.png"/>
              <p:cNvPicPr>
                <a:picLocks noChangeAspect="1" noChangeArrowheads="1"/>
              </p:cNvPicPr>
              <p:nvPr/>
            </p:nvPicPr>
            <p:blipFill>
              <a:blip r:embed="rId4"/>
              <a:srcRect/>
              <a:stretch>
                <a:fillRect/>
              </a:stretch>
            </p:blipFill>
            <p:spPr bwMode="ltGray">
              <a:xfrm>
                <a:off x="2959640" y="2063177"/>
                <a:ext cx="2453641" cy="1390872"/>
              </a:xfrm>
              <a:prstGeom prst="rect">
                <a:avLst/>
              </a:prstGeom>
              <a:noFill/>
            </p:spPr>
          </p:pic>
          <p:pic>
            <p:nvPicPr>
              <p:cNvPr id="29" name="Picture 5" descr="\\Vitamix\usb200gb\Microsoft_Art_Brand_etc\EventsDVD_FY07\Shapes and Graphics\Box\Cube\slab orange.png"/>
              <p:cNvPicPr>
                <a:picLocks noChangeAspect="1" noChangeArrowheads="1"/>
              </p:cNvPicPr>
              <p:nvPr/>
            </p:nvPicPr>
            <p:blipFill>
              <a:blip r:embed="rId4">
                <a:duotone>
                  <a:prstClr val="black"/>
                  <a:schemeClr val="accent3">
                    <a:tint val="45000"/>
                    <a:satMod val="400000"/>
                  </a:schemeClr>
                </a:duotone>
              </a:blip>
              <a:srcRect/>
              <a:stretch>
                <a:fillRect/>
              </a:stretch>
            </p:blipFill>
            <p:spPr bwMode="ltGray">
              <a:xfrm>
                <a:off x="2969893" y="1804086"/>
                <a:ext cx="2196467" cy="1245090"/>
              </a:xfrm>
              <a:prstGeom prst="rect">
                <a:avLst/>
              </a:prstGeom>
              <a:noFill/>
            </p:spPr>
          </p:pic>
        </p:grpSp>
        <p:sp>
          <p:nvSpPr>
            <p:cNvPr id="20" name="TextBox 19"/>
            <p:cNvSpPr txBox="1"/>
            <p:nvPr/>
          </p:nvSpPr>
          <p:spPr bwMode="ltGray">
            <a:xfrm>
              <a:off x="4616926" y="5821680"/>
              <a:ext cx="2026920" cy="535531"/>
            </a:xfrm>
            <a:prstGeom prst="rect">
              <a:avLst/>
            </a:prstGeom>
            <a:noFill/>
          </p:spPr>
          <p:txBody>
            <a:bodyPr wrap="square" rtlCol="0">
              <a:spAutoFit/>
            </a:bodyPr>
            <a:lstStyle/>
            <a:p>
              <a:pPr lvl="0" algn="ctr" defTabSz="914400" fontAlgn="base">
                <a:lnSpc>
                  <a:spcPct val="90000"/>
                </a:lnSpc>
                <a:spcBef>
                  <a:spcPct val="30000"/>
                </a:spcBef>
                <a:spcAft>
                  <a:spcPct val="0"/>
                </a:spcAft>
                <a:buClr>
                  <a:schemeClr val="tx2"/>
                </a:buClr>
              </a:pPr>
              <a:r>
                <a:rPr lang="en-US" sz="3200" dirty="0" smtClean="0">
                  <a:effectLst>
                    <a:outerShdw blurRad="38100" dist="38100" dir="2700000" algn="tl">
                      <a:srgbClr val="000000">
                        <a:alpha val="43137"/>
                      </a:srgbClr>
                    </a:outerShdw>
                  </a:effectLst>
                  <a:latin typeface="+mj-lt"/>
                </a:rPr>
                <a:t>Main</a:t>
              </a:r>
              <a:endParaRPr lang="en-US" sz="2800" dirty="0" smtClean="0">
                <a:effectLst>
                  <a:outerShdw blurRad="38100" dist="38100" dir="2700000" algn="tl">
                    <a:srgbClr val="000000">
                      <a:alpha val="43137"/>
                    </a:srgbClr>
                  </a:outerShdw>
                </a:effectLst>
                <a:latin typeface="+mj-lt"/>
              </a:endParaRPr>
            </a:p>
          </p:txBody>
        </p:sp>
        <p:sp>
          <p:nvSpPr>
            <p:cNvPr id="21" name="TextBox 20"/>
            <p:cNvSpPr txBox="1"/>
            <p:nvPr/>
          </p:nvSpPr>
          <p:spPr bwMode="ltGray">
            <a:xfrm>
              <a:off x="4616926" y="5273040"/>
              <a:ext cx="2026920" cy="535531"/>
            </a:xfrm>
            <a:prstGeom prst="rect">
              <a:avLst/>
            </a:prstGeom>
            <a:noFill/>
          </p:spPr>
          <p:txBody>
            <a:bodyPr wrap="square" rtlCol="0">
              <a:spAutoFit/>
            </a:bodyPr>
            <a:lstStyle/>
            <a:p>
              <a:pPr lvl="0" algn="ctr" defTabSz="914400" fontAlgn="base">
                <a:lnSpc>
                  <a:spcPct val="90000"/>
                </a:lnSpc>
                <a:spcBef>
                  <a:spcPct val="30000"/>
                </a:spcBef>
                <a:spcAft>
                  <a:spcPct val="0"/>
                </a:spcAft>
                <a:buClr>
                  <a:schemeClr val="tx2"/>
                </a:buClr>
              </a:pPr>
              <a:r>
                <a:rPr lang="en-US" sz="3200" dirty="0" err="1" smtClean="0">
                  <a:effectLst>
                    <a:outerShdw blurRad="38100" dist="38100" dir="2700000" algn="tl">
                      <a:srgbClr val="000000">
                        <a:alpha val="43137"/>
                      </a:srgbClr>
                    </a:outerShdw>
                  </a:effectLst>
                  <a:latin typeface="+mj-lt"/>
                </a:rPr>
                <a:t>Foo</a:t>
              </a:r>
              <a:endParaRPr lang="en-US" dirty="0" smtClean="0">
                <a:effectLst>
                  <a:outerShdw blurRad="38100" dist="38100" dir="2700000" algn="tl">
                    <a:srgbClr val="000000">
                      <a:alpha val="43137"/>
                    </a:srgbClr>
                  </a:outerShdw>
                </a:effectLst>
                <a:latin typeface="+mj-lt"/>
              </a:endParaRPr>
            </a:p>
          </p:txBody>
        </p:sp>
        <p:sp>
          <p:nvSpPr>
            <p:cNvPr id="22" name="TextBox 21"/>
            <p:cNvSpPr txBox="1"/>
            <p:nvPr/>
          </p:nvSpPr>
          <p:spPr bwMode="ltGray">
            <a:xfrm>
              <a:off x="4616926" y="4736782"/>
              <a:ext cx="2026920" cy="480131"/>
            </a:xfrm>
            <a:prstGeom prst="rect">
              <a:avLst/>
            </a:prstGeom>
            <a:noFill/>
          </p:spPr>
          <p:txBody>
            <a:bodyPr wrap="square" rtlCol="0">
              <a:spAutoFit/>
            </a:bodyPr>
            <a:lstStyle/>
            <a:p>
              <a:pPr lvl="0" algn="ctr" defTabSz="914400" fontAlgn="base">
                <a:lnSpc>
                  <a:spcPct val="90000"/>
                </a:lnSpc>
                <a:spcBef>
                  <a:spcPct val="30000"/>
                </a:spcBef>
                <a:spcAft>
                  <a:spcPct val="0"/>
                </a:spcAft>
                <a:buClr>
                  <a:schemeClr val="tx2"/>
                </a:buClr>
              </a:pPr>
              <a:r>
                <a:rPr lang="en-US" sz="2800" dirty="0" smtClean="0">
                  <a:effectLst>
                    <a:outerShdw blurRad="38100" dist="38100" dir="2700000" algn="tl">
                      <a:srgbClr val="000000">
                        <a:alpha val="43137"/>
                      </a:srgbClr>
                    </a:outerShdw>
                  </a:effectLst>
                  <a:latin typeface="+mj-lt"/>
                </a:rPr>
                <a:t>Bar</a:t>
              </a:r>
              <a:endParaRPr lang="en-US" dirty="0" smtClean="0">
                <a:effectLst>
                  <a:outerShdw blurRad="38100" dist="38100" dir="2700000" algn="tl">
                    <a:srgbClr val="000000">
                      <a:alpha val="43137"/>
                    </a:srgbClr>
                  </a:outerShdw>
                </a:effectLst>
                <a:latin typeface="+mj-lt"/>
              </a:endParaRPr>
            </a:p>
          </p:txBody>
        </p:sp>
        <p:sp>
          <p:nvSpPr>
            <p:cNvPr id="23" name="Text Box 30"/>
            <p:cNvSpPr txBox="1">
              <a:spLocks noChangeArrowheads="1"/>
            </p:cNvSpPr>
            <p:nvPr/>
          </p:nvSpPr>
          <p:spPr bwMode="ltGray">
            <a:xfrm>
              <a:off x="6514148" y="5882481"/>
              <a:ext cx="658812" cy="274637"/>
            </a:xfrm>
            <a:prstGeom prst="rect">
              <a:avLst/>
            </a:prstGeom>
            <a:noFill/>
            <a:ln w="9525" algn="ctr">
              <a:noFill/>
              <a:miter lim="800000"/>
              <a:headEnd/>
              <a:tailEnd/>
            </a:ln>
            <a:effectLst/>
          </p:spPr>
          <p:txBody>
            <a:bodyPr wrap="none" lIns="0" tIns="0" rIns="0" bIns="0">
              <a:spAutoFit/>
            </a:bodyPr>
            <a:lstStyle/>
            <a:p>
              <a:r>
                <a:rPr lang="en-US" dirty="0">
                  <a:effectLst>
                    <a:outerShdw blurRad="38100" dist="38100" dir="2700000" algn="tl">
                      <a:srgbClr val="000000">
                        <a:alpha val="43137"/>
                      </a:srgbClr>
                    </a:outerShdw>
                  </a:effectLst>
                </a:rPr>
                <a:t>+1 Inc</a:t>
              </a:r>
            </a:p>
          </p:txBody>
        </p:sp>
        <p:sp>
          <p:nvSpPr>
            <p:cNvPr id="24" name="Text Box 31"/>
            <p:cNvSpPr txBox="1">
              <a:spLocks noChangeArrowheads="1"/>
            </p:cNvSpPr>
            <p:nvPr/>
          </p:nvSpPr>
          <p:spPr bwMode="ltGray">
            <a:xfrm>
              <a:off x="6309995" y="5354002"/>
              <a:ext cx="658813" cy="274638"/>
            </a:xfrm>
            <a:prstGeom prst="rect">
              <a:avLst/>
            </a:prstGeom>
            <a:noFill/>
            <a:ln w="9525" algn="ctr">
              <a:noFill/>
              <a:miter lim="800000"/>
              <a:headEnd/>
              <a:tailEnd/>
            </a:ln>
            <a:effectLst/>
          </p:spPr>
          <p:txBody>
            <a:bodyPr wrap="none" lIns="0" tIns="0" rIns="0" bIns="0">
              <a:spAutoFit/>
            </a:bodyPr>
            <a:lstStyle/>
            <a:p>
              <a:r>
                <a:rPr lang="en-US" dirty="0">
                  <a:effectLst>
                    <a:outerShdw blurRad="38100" dist="38100" dir="2700000" algn="tl">
                      <a:srgbClr val="000000">
                        <a:alpha val="43137"/>
                      </a:srgbClr>
                    </a:outerShdw>
                  </a:effectLst>
                </a:rPr>
                <a:t>+1 Inc</a:t>
              </a:r>
            </a:p>
          </p:txBody>
        </p:sp>
        <p:sp>
          <p:nvSpPr>
            <p:cNvPr id="25" name="Text Box 29"/>
            <p:cNvSpPr txBox="1">
              <a:spLocks noChangeArrowheads="1"/>
            </p:cNvSpPr>
            <p:nvPr/>
          </p:nvSpPr>
          <p:spPr bwMode="ltGray">
            <a:xfrm>
              <a:off x="6044248" y="4617720"/>
              <a:ext cx="711733" cy="553998"/>
            </a:xfrm>
            <a:prstGeom prst="rect">
              <a:avLst/>
            </a:prstGeom>
            <a:noFill/>
            <a:ln w="9525" algn="ctr">
              <a:noFill/>
              <a:miter lim="800000"/>
              <a:headEnd/>
              <a:tailEnd/>
            </a:ln>
            <a:effectLst/>
          </p:spPr>
          <p:txBody>
            <a:bodyPr wrap="none" lIns="0" tIns="0" rIns="0" bIns="0">
              <a:spAutoFit/>
            </a:bodyPr>
            <a:lstStyle/>
            <a:p>
              <a:r>
                <a:rPr lang="en-US" dirty="0">
                  <a:effectLst>
                    <a:outerShdw blurRad="38100" dist="38100" dir="2700000" algn="tl">
                      <a:srgbClr val="000000">
                        <a:alpha val="43137"/>
                      </a:srgbClr>
                    </a:outerShdw>
                  </a:effectLst>
                </a:rPr>
                <a:t>+1 Inc</a:t>
              </a:r>
            </a:p>
            <a:p>
              <a:r>
                <a:rPr lang="en-US" dirty="0">
                  <a:effectLst>
                    <a:outerShdw blurRad="38100" dist="38100" dir="2700000" algn="tl">
                      <a:srgbClr val="000000">
                        <a:alpha val="43137"/>
                      </a:srgbClr>
                    </a:outerShdw>
                  </a:effectLst>
                </a:rPr>
                <a:t>+1 </a:t>
              </a:r>
              <a:r>
                <a:rPr lang="en-US" dirty="0" err="1">
                  <a:effectLst>
                    <a:outerShdw blurRad="38100" dist="38100" dir="2700000" algn="tl">
                      <a:srgbClr val="000000">
                        <a:alpha val="43137"/>
                      </a:srgbClr>
                    </a:outerShdw>
                  </a:effectLst>
                </a:rPr>
                <a:t>Exc</a:t>
              </a:r>
              <a:endParaRPr lang="en-US" dirty="0">
                <a:effectLst>
                  <a:outerShdw blurRad="38100" dist="38100" dir="2700000" algn="tl">
                    <a:srgbClr val="000000">
                      <a:alpha val="43137"/>
                    </a:srgbClr>
                  </a:outerShdw>
                </a:effectLst>
              </a:endParaRPr>
            </a:p>
          </p:txBody>
        </p:sp>
        <p:sp>
          <p:nvSpPr>
            <p:cNvPr id="26" name="Text Box 28"/>
            <p:cNvSpPr txBox="1">
              <a:spLocks noChangeArrowheads="1"/>
            </p:cNvSpPr>
            <p:nvPr/>
          </p:nvSpPr>
          <p:spPr bwMode="ltGray">
            <a:xfrm>
              <a:off x="4600893" y="4770279"/>
              <a:ext cx="647678" cy="276999"/>
            </a:xfrm>
            <a:prstGeom prst="rect">
              <a:avLst/>
            </a:prstGeom>
            <a:noFill/>
            <a:ln w="9525" algn="ctr">
              <a:noFill/>
              <a:miter lim="800000"/>
              <a:headEnd/>
              <a:tailEnd/>
            </a:ln>
            <a:effectLst/>
          </p:spPr>
          <p:txBody>
            <a:bodyPr wrap="none" lIns="0" tIns="0" rIns="0" bIns="0">
              <a:spAutoFit/>
            </a:bodyPr>
            <a:lstStyle/>
            <a:p>
              <a:r>
                <a:rPr lang="en-US" dirty="0">
                  <a:effectLst>
                    <a:outerShdw blurRad="38100" dist="38100" dir="2700000" algn="tl">
                      <a:srgbClr val="000000">
                        <a:alpha val="43137"/>
                      </a:srgbClr>
                    </a:outerShdw>
                  </a:effectLst>
                </a:rPr>
                <a:t>Top -&gt;</a:t>
              </a:r>
            </a:p>
          </p:txBody>
        </p:sp>
      </p:grpSp>
    </p:spTree>
  </p:cSld>
  <p:clrMapOvr>
    <a:masterClrMapping/>
  </p:clrMapOvr>
  <p:transition advTm="49343">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1890" name="Rectangle 2"/>
          <p:cNvSpPr>
            <a:spLocks noGrp="1" noChangeArrowheads="1"/>
          </p:cNvSpPr>
          <p:nvPr>
            <p:ph type="title"/>
          </p:nvPr>
        </p:nvSpPr>
        <p:spPr/>
        <p:txBody>
          <a:bodyPr/>
          <a:lstStyle/>
          <a:p>
            <a:r>
              <a:rPr lang="en-US" smtClean="0"/>
              <a:t>Instrumentation: How it Works</a:t>
            </a:r>
            <a:endParaRPr lang="en-US" dirty="0"/>
          </a:p>
        </p:txBody>
      </p:sp>
      <p:sp>
        <p:nvSpPr>
          <p:cNvPr id="421891" name="Rectangle 3"/>
          <p:cNvSpPr>
            <a:spLocks noGrp="1" noChangeArrowheads="1"/>
          </p:cNvSpPr>
          <p:nvPr>
            <p:ph idx="1"/>
          </p:nvPr>
        </p:nvSpPr>
        <p:spPr>
          <a:xfrm>
            <a:off x="368300" y="1347788"/>
            <a:ext cx="8382000" cy="2741263"/>
          </a:xfrm>
        </p:spPr>
        <p:txBody>
          <a:bodyPr/>
          <a:lstStyle/>
          <a:p>
            <a:r>
              <a:rPr lang="en-US" dirty="0" smtClean="0"/>
              <a:t>Call-attributed profiling</a:t>
            </a:r>
          </a:p>
          <a:p>
            <a:pPr lvl="1"/>
            <a:r>
              <a:rPr lang="en-US" dirty="0" smtClean="0"/>
              <a:t>Selects which modules (DLLs/EXEs) to instrument</a:t>
            </a:r>
          </a:p>
          <a:p>
            <a:pPr lvl="1"/>
            <a:r>
              <a:rPr lang="en-US" dirty="0" smtClean="0"/>
              <a:t>Inserts probes at beginning and end of functions</a:t>
            </a:r>
          </a:p>
          <a:p>
            <a:pPr lvl="1"/>
            <a:r>
              <a:rPr lang="en-US" dirty="0" smtClean="0"/>
              <a:t>Also, inserts probes before and after all </a:t>
            </a:r>
            <a:br>
              <a:rPr lang="en-US" dirty="0" smtClean="0"/>
            </a:br>
            <a:r>
              <a:rPr lang="en-US" dirty="0" smtClean="0"/>
              <a:t>calls outside the module </a:t>
            </a:r>
          </a:p>
          <a:p>
            <a:pPr lvl="1"/>
            <a:r>
              <a:rPr lang="en-US" dirty="0" smtClean="0"/>
              <a:t>Probes record what function is entered plus </a:t>
            </a:r>
            <a:br>
              <a:rPr lang="en-US" dirty="0" smtClean="0"/>
            </a:br>
            <a:r>
              <a:rPr lang="en-US" dirty="0" smtClean="0"/>
              <a:t>timestamp and other performance counters</a:t>
            </a:r>
            <a:endParaRPr lang="en-US" dirty="0"/>
          </a:p>
        </p:txBody>
      </p:sp>
    </p:spTree>
  </p:cSld>
  <p:clrMapOvr>
    <a:masterClrMapping/>
  </p:clrMapOvr>
  <p:transition advTm="31546">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bwMode="blackWhite">
          <a:xfrm>
            <a:off x="366712" y="1165543"/>
            <a:ext cx="8407401" cy="4130040"/>
          </a:xfrm>
          <a:prstGeom prst="roundRect">
            <a:avLst>
              <a:gd name="adj" fmla="val 7234"/>
            </a:avLst>
          </a:prstGeom>
          <a:gradFill>
            <a:gsLst>
              <a:gs pos="0">
                <a:schemeClr val="bg1">
                  <a:alpha val="58000"/>
                </a:schemeClr>
              </a:gs>
              <a:gs pos="100000">
                <a:schemeClr val="bg1">
                  <a:alpha val="26000"/>
                </a:schemeClr>
              </a:gs>
            </a:gsLst>
            <a:lin ang="16200000" scaled="0"/>
          </a:gradFill>
          <a:ln>
            <a:solidFill>
              <a:srgbClr val="27728D"/>
            </a:solidFill>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dirty="0" smtClean="0">
              <a:solidFill>
                <a:schemeClr val="tx1"/>
              </a:solidFill>
              <a:effectLst>
                <a:outerShdw blurRad="38100" dist="38100" dir="2700000" algn="tl">
                  <a:srgbClr val="000000">
                    <a:alpha val="43137"/>
                  </a:srgbClr>
                </a:outerShdw>
              </a:effectLst>
              <a:latin typeface="Arial" pitchFamily="34" charset="0"/>
            </a:endParaRPr>
          </a:p>
        </p:txBody>
      </p:sp>
      <p:sp>
        <p:nvSpPr>
          <p:cNvPr id="456706" name="Rectangle 2"/>
          <p:cNvSpPr>
            <a:spLocks noGrp="1" noChangeArrowheads="1"/>
          </p:cNvSpPr>
          <p:nvPr>
            <p:ph type="title"/>
          </p:nvPr>
        </p:nvSpPr>
        <p:spPr/>
        <p:txBody>
          <a:bodyPr/>
          <a:lstStyle/>
          <a:p>
            <a:r>
              <a:rPr lang="en-US" smtClean="0"/>
              <a:t>Instrumentation: How it Works</a:t>
            </a:r>
            <a:endParaRPr lang="en-US" dirty="0"/>
          </a:p>
        </p:txBody>
      </p:sp>
      <p:sp>
        <p:nvSpPr>
          <p:cNvPr id="456707" name="Rectangle 3"/>
          <p:cNvSpPr>
            <a:spLocks noGrp="1" noChangeArrowheads="1"/>
          </p:cNvSpPr>
          <p:nvPr>
            <p:ph idx="1"/>
          </p:nvPr>
        </p:nvSpPr>
        <p:spPr/>
        <p:txBody>
          <a:bodyPr/>
          <a:lstStyle/>
          <a:p>
            <a:pPr marL="350838" indent="-350838">
              <a:lnSpc>
                <a:spcPct val="70000"/>
              </a:lnSpc>
              <a:buFont typeface="Wingdings 2" pitchFamily="18" charset="2"/>
              <a:buNone/>
            </a:pPr>
            <a:r>
              <a:rPr lang="en-US" smtClean="0">
                <a:latin typeface="Courier New" pitchFamily="49" charset="0"/>
                <a:cs typeface="Courier New" pitchFamily="49" charset="0"/>
              </a:rPr>
              <a:t>int foo()</a:t>
            </a:r>
          </a:p>
          <a:p>
            <a:pPr marL="350838" indent="-350838">
              <a:lnSpc>
                <a:spcPct val="70000"/>
              </a:lnSpc>
              <a:buFont typeface="Wingdings 2" pitchFamily="18" charset="2"/>
              <a:buNone/>
            </a:pPr>
            <a:r>
              <a:rPr lang="en-US" smtClean="0">
                <a:latin typeface="Courier New" pitchFamily="49" charset="0"/>
                <a:cs typeface="Courier New" pitchFamily="49" charset="0"/>
              </a:rPr>
              <a:t>{</a:t>
            </a:r>
          </a:p>
          <a:p>
            <a:pPr marL="350838" indent="-350838">
              <a:lnSpc>
                <a:spcPct val="70000"/>
              </a:lnSpc>
              <a:buFont typeface="Wingdings 2" pitchFamily="18" charset="2"/>
              <a:buNone/>
            </a:pPr>
            <a:r>
              <a:rPr lang="en-US" smtClean="0">
                <a:latin typeface="Courier New" pitchFamily="49" charset="0"/>
                <a:cs typeface="Courier New" pitchFamily="49" charset="0"/>
              </a:rPr>
              <a:t>	</a:t>
            </a:r>
            <a:r>
              <a:rPr lang="en-US" smtClean="0">
                <a:solidFill>
                  <a:schemeClr val="accent2"/>
                </a:solidFill>
                <a:latin typeface="Courier New" pitchFamily="49" charset="0"/>
                <a:cs typeface="Courier New" pitchFamily="49" charset="0"/>
              </a:rPr>
              <a:t>FUNC_ENTER(foo);</a:t>
            </a:r>
          </a:p>
          <a:p>
            <a:pPr marL="350838" indent="-350838">
              <a:lnSpc>
                <a:spcPct val="70000"/>
              </a:lnSpc>
              <a:buFont typeface="Wingdings 2" pitchFamily="18" charset="2"/>
              <a:buNone/>
            </a:pPr>
            <a:r>
              <a:rPr lang="en-US" smtClean="0">
                <a:latin typeface="Courier New" pitchFamily="49" charset="0"/>
                <a:cs typeface="Courier New" pitchFamily="49" charset="0"/>
              </a:rPr>
              <a:t>	// do some work</a:t>
            </a:r>
          </a:p>
          <a:p>
            <a:pPr marL="350838" indent="-350838">
              <a:lnSpc>
                <a:spcPct val="70000"/>
              </a:lnSpc>
              <a:buFont typeface="Wingdings 2" pitchFamily="18" charset="2"/>
              <a:buNone/>
            </a:pPr>
            <a:r>
              <a:rPr lang="en-US" smtClean="0">
                <a:latin typeface="Courier New" pitchFamily="49" charset="0"/>
                <a:cs typeface="Courier New" pitchFamily="49" charset="0"/>
              </a:rPr>
              <a:t>	</a:t>
            </a:r>
            <a:r>
              <a:rPr lang="en-US" smtClean="0">
                <a:solidFill>
                  <a:schemeClr val="accent4"/>
                </a:solidFill>
                <a:latin typeface="Courier New" pitchFamily="49" charset="0"/>
                <a:cs typeface="Courier New" pitchFamily="49" charset="0"/>
              </a:rPr>
              <a:t>CALL_ENTER(ExtCall);</a:t>
            </a:r>
          </a:p>
          <a:p>
            <a:pPr marL="350838" indent="-350838">
              <a:lnSpc>
                <a:spcPct val="70000"/>
              </a:lnSpc>
              <a:buFont typeface="Wingdings 2" pitchFamily="18" charset="2"/>
              <a:buNone/>
            </a:pPr>
            <a:r>
              <a:rPr lang="en-US" smtClean="0">
                <a:latin typeface="Courier New" pitchFamily="49" charset="0"/>
                <a:cs typeface="Courier New" pitchFamily="49" charset="0"/>
              </a:rPr>
              <a:t>	// call a function outside this dll</a:t>
            </a:r>
          </a:p>
          <a:p>
            <a:pPr marL="350838" indent="-350838">
              <a:lnSpc>
                <a:spcPct val="70000"/>
              </a:lnSpc>
              <a:buFont typeface="Wingdings 2" pitchFamily="18" charset="2"/>
              <a:buNone/>
            </a:pPr>
            <a:r>
              <a:rPr lang="en-US" smtClean="0">
                <a:latin typeface="Courier New" pitchFamily="49" charset="0"/>
                <a:cs typeface="Courier New" pitchFamily="49" charset="0"/>
              </a:rPr>
              <a:t>	ExtCall();</a:t>
            </a:r>
          </a:p>
          <a:p>
            <a:pPr marL="350838" indent="-350838">
              <a:lnSpc>
                <a:spcPct val="70000"/>
              </a:lnSpc>
              <a:buFont typeface="Wingdings 2" pitchFamily="18" charset="2"/>
              <a:buNone/>
            </a:pPr>
            <a:r>
              <a:rPr lang="en-US" smtClean="0">
                <a:latin typeface="Courier New" pitchFamily="49" charset="0"/>
                <a:cs typeface="Courier New" pitchFamily="49" charset="0"/>
              </a:rPr>
              <a:t>	</a:t>
            </a:r>
            <a:r>
              <a:rPr lang="en-US" smtClean="0">
                <a:solidFill>
                  <a:schemeClr val="accent4"/>
                </a:solidFill>
                <a:latin typeface="Courier New" pitchFamily="49" charset="0"/>
                <a:cs typeface="Courier New" pitchFamily="49" charset="0"/>
              </a:rPr>
              <a:t>CALL_EXIT(ExtCall);</a:t>
            </a:r>
          </a:p>
          <a:p>
            <a:pPr marL="350838" indent="-350838">
              <a:lnSpc>
                <a:spcPct val="70000"/>
              </a:lnSpc>
              <a:buFont typeface="Wingdings 2" pitchFamily="18" charset="2"/>
              <a:buNone/>
            </a:pPr>
            <a:r>
              <a:rPr lang="en-US" smtClean="0">
                <a:latin typeface="Courier New" pitchFamily="49" charset="0"/>
                <a:cs typeface="Courier New" pitchFamily="49" charset="0"/>
              </a:rPr>
              <a:t>	// do some more work</a:t>
            </a:r>
          </a:p>
          <a:p>
            <a:pPr marL="350838" indent="-350838">
              <a:lnSpc>
                <a:spcPct val="70000"/>
              </a:lnSpc>
              <a:buFont typeface="Wingdings 2" pitchFamily="18" charset="2"/>
              <a:buNone/>
            </a:pPr>
            <a:r>
              <a:rPr lang="en-US" smtClean="0">
                <a:latin typeface="Courier New" pitchFamily="49" charset="0"/>
                <a:cs typeface="Courier New" pitchFamily="49" charset="0"/>
              </a:rPr>
              <a:t>	</a:t>
            </a:r>
            <a:r>
              <a:rPr lang="en-US" smtClean="0">
                <a:solidFill>
                  <a:schemeClr val="accent2"/>
                </a:solidFill>
                <a:latin typeface="Courier New" pitchFamily="49" charset="0"/>
                <a:cs typeface="Courier New" pitchFamily="49" charset="0"/>
              </a:rPr>
              <a:t>FUNC_EXIT(foo);</a:t>
            </a:r>
          </a:p>
          <a:p>
            <a:pPr marL="350838" indent="-350838">
              <a:lnSpc>
                <a:spcPct val="70000"/>
              </a:lnSpc>
              <a:buFont typeface="Wingdings 2" pitchFamily="18" charset="2"/>
              <a:buNone/>
            </a:pPr>
            <a:r>
              <a:rPr lang="en-US" sz="2800" smtClean="0"/>
              <a:t>}</a:t>
            </a:r>
            <a:endParaRPr lang="en-US" sz="2800" dirty="0"/>
          </a:p>
        </p:txBody>
      </p:sp>
    </p:spTree>
    <p:custDataLst>
      <p:tags r:id="rId1"/>
    </p:custDataLst>
  </p:cSld>
  <p:clrMapOvr>
    <a:masterClrMapping/>
  </p:clrMapOvr>
  <p:transition advTm="47953">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456707">
                                            <p:txEl>
                                              <p:pRg st="2" end="2"/>
                                            </p:txEl>
                                          </p:spTgt>
                                        </p:tgtEl>
                                        <p:attrNameLst>
                                          <p:attrName>style.visibility</p:attrName>
                                        </p:attrNameLst>
                                      </p:cBhvr>
                                      <p:to>
                                        <p:strVal val="visible"/>
                                      </p:to>
                                    </p:set>
                                    <p:animEffect transition="in" filter="slide(fromBottom)">
                                      <p:cBhvr>
                                        <p:cTn id="7" dur="500"/>
                                        <p:tgtEl>
                                          <p:spTgt spid="456707">
                                            <p:txEl>
                                              <p:pRg st="2" end="2"/>
                                            </p:txEl>
                                          </p:spTgt>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456707">
                                            <p:txEl>
                                              <p:pRg st="9" end="9"/>
                                            </p:txEl>
                                          </p:spTgt>
                                        </p:tgtEl>
                                        <p:attrNameLst>
                                          <p:attrName>style.visibility</p:attrName>
                                        </p:attrNameLst>
                                      </p:cBhvr>
                                      <p:to>
                                        <p:strVal val="visible"/>
                                      </p:to>
                                    </p:set>
                                    <p:animEffect transition="in" filter="slide(fromBottom)">
                                      <p:cBhvr>
                                        <p:cTn id="10" dur="500"/>
                                        <p:tgtEl>
                                          <p:spTgt spid="456707">
                                            <p:txEl>
                                              <p:pRg st="9" end="9"/>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2" presetClass="entr" presetSubtype="4" fill="hold" grpId="1" nodeType="clickEffect">
                                  <p:stCondLst>
                                    <p:cond delay="0"/>
                                  </p:stCondLst>
                                  <p:childTnLst>
                                    <p:set>
                                      <p:cBhvr>
                                        <p:cTn id="14" dur="1" fill="hold">
                                          <p:stCondLst>
                                            <p:cond delay="0"/>
                                          </p:stCondLst>
                                        </p:cTn>
                                        <p:tgtEl>
                                          <p:spTgt spid="456707">
                                            <p:txEl>
                                              <p:pRg st="4" end="4"/>
                                            </p:txEl>
                                          </p:spTgt>
                                        </p:tgtEl>
                                        <p:attrNameLst>
                                          <p:attrName>style.visibility</p:attrName>
                                        </p:attrNameLst>
                                      </p:cBhvr>
                                      <p:to>
                                        <p:strVal val="visible"/>
                                      </p:to>
                                    </p:set>
                                    <p:animEffect transition="in" filter="slide(fromBottom)">
                                      <p:cBhvr>
                                        <p:cTn id="15" dur="500"/>
                                        <p:tgtEl>
                                          <p:spTgt spid="456707">
                                            <p:txEl>
                                              <p:pRg st="4" end="4"/>
                                            </p:txEl>
                                          </p:spTgt>
                                        </p:tgtEl>
                                      </p:cBhvr>
                                    </p:animEffect>
                                  </p:childTnLst>
                                </p:cTn>
                              </p:par>
                              <p:par>
                                <p:cTn id="16" presetID="12" presetClass="entr" presetSubtype="4" fill="hold" grpId="1" nodeType="withEffect">
                                  <p:stCondLst>
                                    <p:cond delay="0"/>
                                  </p:stCondLst>
                                  <p:childTnLst>
                                    <p:set>
                                      <p:cBhvr>
                                        <p:cTn id="17" dur="1" fill="hold">
                                          <p:stCondLst>
                                            <p:cond delay="0"/>
                                          </p:stCondLst>
                                        </p:cTn>
                                        <p:tgtEl>
                                          <p:spTgt spid="456707">
                                            <p:txEl>
                                              <p:pRg st="7" end="7"/>
                                            </p:txEl>
                                          </p:spTgt>
                                        </p:tgtEl>
                                        <p:attrNameLst>
                                          <p:attrName>style.visibility</p:attrName>
                                        </p:attrNameLst>
                                      </p:cBhvr>
                                      <p:to>
                                        <p:strVal val="visible"/>
                                      </p:to>
                                    </p:set>
                                    <p:animEffect transition="in" filter="slide(fromBottom)">
                                      <p:cBhvr>
                                        <p:cTn id="18" dur="500"/>
                                        <p:tgtEl>
                                          <p:spTgt spid="45670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6707" grpId="0" build="p"/>
      <p:bldP spid="456707" grpI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bwMode="blackWhite">
          <a:xfrm>
            <a:off x="366712" y="3861554"/>
            <a:ext cx="8407401" cy="1057273"/>
          </a:xfrm>
          <a:prstGeom prst="roundRect">
            <a:avLst>
              <a:gd name="adj" fmla="val 7234"/>
            </a:avLst>
          </a:prstGeom>
          <a:gradFill>
            <a:gsLst>
              <a:gs pos="0">
                <a:schemeClr val="bg1">
                  <a:alpha val="58000"/>
                </a:schemeClr>
              </a:gs>
              <a:gs pos="100000">
                <a:schemeClr val="bg1">
                  <a:alpha val="26000"/>
                </a:schemeClr>
              </a:gs>
            </a:gsLst>
            <a:lin ang="16200000" scaled="0"/>
          </a:gradFill>
          <a:ln>
            <a:solidFill>
              <a:srgbClr val="27728D"/>
            </a:solidFill>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dirty="0" smtClean="0">
              <a:solidFill>
                <a:schemeClr val="tx1"/>
              </a:solidFill>
              <a:effectLst>
                <a:outerShdw blurRad="38100" dist="38100" dir="2700000" algn="tl">
                  <a:srgbClr val="000000">
                    <a:alpha val="43137"/>
                  </a:srgbClr>
                </a:outerShdw>
              </a:effectLst>
              <a:latin typeface="Arial" pitchFamily="34" charset="0"/>
            </a:endParaRPr>
          </a:p>
        </p:txBody>
      </p:sp>
      <p:sp>
        <p:nvSpPr>
          <p:cNvPr id="4" name="Title 3"/>
          <p:cNvSpPr>
            <a:spLocks noGrp="1"/>
          </p:cNvSpPr>
          <p:nvPr>
            <p:ph type="title"/>
          </p:nvPr>
        </p:nvSpPr>
        <p:spPr/>
        <p:txBody>
          <a:bodyPr/>
          <a:lstStyle/>
          <a:p>
            <a:r>
              <a:rPr smtClean="0"/>
              <a:t>Application vs. Elapsed</a:t>
            </a:r>
            <a:endParaRPr lang="en-US" dirty="0"/>
          </a:p>
        </p:txBody>
      </p:sp>
      <p:sp>
        <p:nvSpPr>
          <p:cNvPr id="7" name="Content Placeholder 6"/>
          <p:cNvSpPr>
            <a:spLocks noGrp="1"/>
          </p:cNvSpPr>
          <p:nvPr>
            <p:ph idx="1"/>
          </p:nvPr>
        </p:nvSpPr>
        <p:spPr>
          <a:xfrm>
            <a:off x="368300" y="1347788"/>
            <a:ext cx="8382000" cy="3730765"/>
          </a:xfrm>
        </p:spPr>
        <p:txBody>
          <a:bodyPr/>
          <a:lstStyle/>
          <a:p>
            <a:r>
              <a:rPr lang="en-US" dirty="0" smtClean="0"/>
              <a:t>Instrumentation measurements</a:t>
            </a:r>
          </a:p>
          <a:p>
            <a:r>
              <a:rPr lang="en-US" dirty="0" smtClean="0"/>
              <a:t>Elapsed time is wall clock time</a:t>
            </a:r>
          </a:p>
          <a:p>
            <a:r>
              <a:rPr lang="en-US" dirty="0" smtClean="0"/>
              <a:t>Application time is elapsed time minus an approximation of switched out time</a:t>
            </a:r>
          </a:p>
          <a:p>
            <a:pPr lvl="1"/>
            <a:r>
              <a:rPr lang="en-US" dirty="0" smtClean="0"/>
              <a:t>Blocking operations</a:t>
            </a:r>
          </a:p>
          <a:p>
            <a:pPr lvl="2"/>
            <a:r>
              <a:rPr lang="en-US" dirty="0" err="1" smtClean="0">
                <a:latin typeface="Courier New" pitchFamily="49" charset="0"/>
                <a:cs typeface="Courier New" pitchFamily="49" charset="0"/>
              </a:rPr>
              <a:t>ReadFile</a:t>
            </a:r>
            <a:endParaRPr lang="en-US" dirty="0" smtClean="0">
              <a:latin typeface="Courier New" pitchFamily="49" charset="0"/>
              <a:cs typeface="Courier New" pitchFamily="49" charset="0"/>
            </a:endParaRPr>
          </a:p>
          <a:p>
            <a:pPr lvl="2"/>
            <a:r>
              <a:rPr lang="en-US" dirty="0" err="1" smtClean="0">
                <a:latin typeface="Courier New" pitchFamily="49" charset="0"/>
                <a:cs typeface="Courier New" pitchFamily="49" charset="0"/>
              </a:rPr>
              <a:t>WaitForSingleObject</a:t>
            </a:r>
            <a:endParaRPr lang="en-US" dirty="0" smtClean="0">
              <a:latin typeface="Courier New" pitchFamily="49" charset="0"/>
              <a:cs typeface="Courier New" pitchFamily="49" charset="0"/>
            </a:endParaRPr>
          </a:p>
          <a:p>
            <a:pPr lvl="2"/>
            <a:r>
              <a:rPr lang="en-US" dirty="0" smtClean="0">
                <a:latin typeface="Courier New" pitchFamily="49" charset="0"/>
                <a:cs typeface="Courier New" pitchFamily="49" charset="0"/>
              </a:rPr>
              <a:t>lock(this)</a:t>
            </a:r>
          </a:p>
          <a:p>
            <a:endParaRPr lang="en-US" dirty="0" smtClean="0"/>
          </a:p>
        </p:txBody>
      </p:sp>
    </p:spTree>
  </p:cSld>
  <p:clrMapOvr>
    <a:masterClrMapping/>
  </p:clrMapOvr>
  <p:transition advTm="69625">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Documents and Settings\jocelyn\My Documents\My Pictures\clip_art_library\Microsoft_Art_Brand_etc\EventsDVD_FY07\Photos_for_PPT\BLUE_06_Photo_backgrounds\Business\Wireless Laser Mouse Environment 3 FY06 back.png"/>
          <p:cNvPicPr>
            <a:picLocks noChangeAspect="1" noChangeArrowheads="1"/>
          </p:cNvPicPr>
          <p:nvPr/>
        </p:nvPicPr>
        <p:blipFill>
          <a:blip r:embed="rId3"/>
          <a:srcRect/>
          <a:stretch>
            <a:fillRect/>
          </a:stretch>
        </p:blipFill>
        <p:spPr bwMode="auto">
          <a:xfrm flipH="1">
            <a:off x="4570413" y="1347788"/>
            <a:ext cx="4585544" cy="3498850"/>
          </a:xfrm>
          <a:prstGeom prst="rect">
            <a:avLst/>
          </a:prstGeom>
          <a:noFill/>
        </p:spPr>
      </p:pic>
      <p:sp>
        <p:nvSpPr>
          <p:cNvPr id="4" name="Title 3"/>
          <p:cNvSpPr>
            <a:spLocks noGrp="1"/>
          </p:cNvSpPr>
          <p:nvPr>
            <p:ph type="title"/>
          </p:nvPr>
        </p:nvSpPr>
        <p:spPr/>
        <p:txBody>
          <a:bodyPr/>
          <a:lstStyle/>
          <a:p>
            <a:r>
              <a:rPr lang="en-US" smtClean="0"/>
              <a:t>Sampling or Instrumentation?</a:t>
            </a:r>
            <a:endParaRPr lang="en-US" dirty="0"/>
          </a:p>
        </p:txBody>
      </p:sp>
      <p:sp>
        <p:nvSpPr>
          <p:cNvPr id="7" name="Content Placeholder 6"/>
          <p:cNvSpPr>
            <a:spLocks noGrp="1"/>
          </p:cNvSpPr>
          <p:nvPr>
            <p:ph idx="1"/>
          </p:nvPr>
        </p:nvSpPr>
        <p:spPr>
          <a:xfrm>
            <a:off x="368300" y="1347788"/>
            <a:ext cx="8382000" cy="4298100"/>
          </a:xfrm>
        </p:spPr>
        <p:txBody>
          <a:bodyPr/>
          <a:lstStyle/>
          <a:p>
            <a:r>
              <a:rPr lang="en-US" dirty="0" smtClean="0"/>
              <a:t>Choose sampling when</a:t>
            </a:r>
          </a:p>
          <a:p>
            <a:pPr lvl="1"/>
            <a:r>
              <a:rPr lang="en-US" dirty="0" smtClean="0"/>
              <a:t>CPU is critical resource</a:t>
            </a:r>
          </a:p>
          <a:p>
            <a:pPr lvl="1"/>
            <a:r>
              <a:rPr lang="en-US" dirty="0" smtClean="0"/>
              <a:t>Low overhead is necessary </a:t>
            </a:r>
          </a:p>
          <a:p>
            <a:pPr lvl="1"/>
            <a:r>
              <a:rPr lang="en-US" dirty="0" smtClean="0"/>
              <a:t>Running under load</a:t>
            </a:r>
          </a:p>
          <a:p>
            <a:r>
              <a:rPr lang="en-US" dirty="0" smtClean="0"/>
              <a:t>Choose instrumentation when</a:t>
            </a:r>
          </a:p>
          <a:p>
            <a:pPr lvl="1"/>
            <a:r>
              <a:rPr lang="en-US" dirty="0" smtClean="0"/>
              <a:t>Disk is critical resource</a:t>
            </a:r>
          </a:p>
          <a:p>
            <a:pPr lvl="1"/>
            <a:r>
              <a:rPr lang="en-US" dirty="0" smtClean="0"/>
              <a:t>Locks are critical resource</a:t>
            </a:r>
          </a:p>
          <a:p>
            <a:pPr lvl="1"/>
            <a:r>
              <a:rPr lang="en-US" dirty="0" smtClean="0"/>
              <a:t>Number of calls is important</a:t>
            </a:r>
          </a:p>
          <a:p>
            <a:r>
              <a:rPr lang="en-US" dirty="0" smtClean="0"/>
              <a:t>Choose allocation profiling when</a:t>
            </a:r>
          </a:p>
          <a:p>
            <a:pPr lvl="1"/>
            <a:r>
              <a:rPr lang="en-US" dirty="0" smtClean="0"/>
              <a:t>Managed memory is the critical resource</a:t>
            </a:r>
          </a:p>
        </p:txBody>
      </p:sp>
    </p:spTree>
  </p:cSld>
  <p:clrMapOvr>
    <a:masterClrMapping/>
  </p:clrMapOvr>
  <p:transition advTm="65890">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Documents and Settings\jocelyn\My Documents\My Pictures\clip_art_library\Microsoft_Art_Brand_etc\EventsDVD_FY07\Photos_for_PPT\BLUE_06_Photo_backgrounds\Business\Wireless Laser Mouse Environment 2 FY06 back.png"/>
          <p:cNvPicPr>
            <a:picLocks noChangeAspect="1" noChangeArrowheads="1"/>
          </p:cNvPicPr>
          <p:nvPr/>
        </p:nvPicPr>
        <p:blipFill>
          <a:blip r:embed="rId3"/>
          <a:srcRect/>
          <a:stretch>
            <a:fillRect/>
          </a:stretch>
        </p:blipFill>
        <p:spPr bwMode="auto">
          <a:xfrm flipH="1">
            <a:off x="3689349" y="3211523"/>
            <a:ext cx="4011613" cy="3490905"/>
          </a:xfrm>
          <a:prstGeom prst="rect">
            <a:avLst/>
          </a:prstGeom>
          <a:noFill/>
        </p:spPr>
      </p:pic>
      <p:sp>
        <p:nvSpPr>
          <p:cNvPr id="4" name="Title 3"/>
          <p:cNvSpPr>
            <a:spLocks noGrp="1"/>
          </p:cNvSpPr>
          <p:nvPr>
            <p:ph type="title"/>
          </p:nvPr>
        </p:nvSpPr>
        <p:spPr/>
        <p:txBody>
          <a:bodyPr/>
          <a:lstStyle/>
          <a:p>
            <a:r>
              <a:rPr lang="en-US" smtClean="0"/>
              <a:t>Memory Investigations</a:t>
            </a:r>
            <a:endParaRPr lang="en-US" dirty="0"/>
          </a:p>
        </p:txBody>
      </p:sp>
      <p:sp>
        <p:nvSpPr>
          <p:cNvPr id="7" name="Content Placeholder 6"/>
          <p:cNvSpPr>
            <a:spLocks noGrp="1"/>
          </p:cNvSpPr>
          <p:nvPr>
            <p:ph idx="1"/>
          </p:nvPr>
        </p:nvSpPr>
        <p:spPr>
          <a:xfrm>
            <a:off x="368300" y="1347788"/>
            <a:ext cx="8382000" cy="2443233"/>
          </a:xfrm>
        </p:spPr>
        <p:txBody>
          <a:bodyPr/>
          <a:lstStyle/>
          <a:p>
            <a:r>
              <a:rPr lang="en-US" dirty="0" smtClean="0"/>
              <a:t>Sampling and Instrumentation</a:t>
            </a:r>
          </a:p>
          <a:p>
            <a:r>
              <a:rPr lang="en-US" dirty="0" smtClean="0"/>
              <a:t>Allocation profiling</a:t>
            </a:r>
          </a:p>
          <a:p>
            <a:pPr lvl="1"/>
            <a:r>
              <a:rPr lang="en-US" dirty="0" smtClean="0"/>
              <a:t>New in Visual Studio 2008: Allocation call stacks</a:t>
            </a:r>
          </a:p>
          <a:p>
            <a:pPr lvl="1"/>
            <a:r>
              <a:rPr lang="en-US" dirty="0" smtClean="0"/>
              <a:t>Can improve CPU usage as well</a:t>
            </a:r>
          </a:p>
          <a:p>
            <a:pPr lvl="2"/>
            <a:r>
              <a:rPr lang="en-US" dirty="0" smtClean="0"/>
              <a:t>Fewer GCs required</a:t>
            </a:r>
          </a:p>
          <a:p>
            <a:pPr lvl="2"/>
            <a:r>
              <a:rPr lang="en-US" dirty="0" smtClean="0"/>
              <a:t>Less time in allocators</a:t>
            </a:r>
          </a:p>
        </p:txBody>
      </p:sp>
    </p:spTree>
  </p:cSld>
  <p:clrMapOvr>
    <a:masterClrMapping/>
  </p:clrMapOvr>
  <p:transition advTm="29703">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Lifetime Profiling</a:t>
            </a:r>
            <a:endParaRPr lang="en-US" dirty="0"/>
          </a:p>
        </p:txBody>
      </p:sp>
      <p:sp>
        <p:nvSpPr>
          <p:cNvPr id="7" name="Content Placeholder 6"/>
          <p:cNvSpPr>
            <a:spLocks noGrp="1"/>
          </p:cNvSpPr>
          <p:nvPr>
            <p:ph idx="1"/>
          </p:nvPr>
        </p:nvSpPr>
        <p:spPr/>
        <p:txBody>
          <a:bodyPr/>
          <a:lstStyle/>
          <a:p>
            <a:r>
              <a:rPr lang="en-US" smtClean="0"/>
              <a:t>Once you’ve reduced allocations, investigate managed “memory leaks”</a:t>
            </a:r>
          </a:p>
          <a:p>
            <a:r>
              <a:rPr lang="en-US" smtClean="0"/>
              <a:t>Track deallocations in addition to allocations</a:t>
            </a:r>
          </a:p>
          <a:p>
            <a:r>
              <a:rPr lang="en-US" smtClean="0"/>
              <a:t>Generational garbage collection</a:t>
            </a:r>
          </a:p>
          <a:p>
            <a:pPr lvl="1"/>
            <a:r>
              <a:rPr lang="en-US" smtClean="0"/>
              <a:t>Objects that have long lifetimes tend to stay alive</a:t>
            </a:r>
          </a:p>
          <a:p>
            <a:pPr lvl="1"/>
            <a:r>
              <a:rPr lang="en-US" smtClean="0"/>
              <a:t>Newly created objects tend to be short-lived</a:t>
            </a:r>
          </a:p>
          <a:p>
            <a:pPr lvl="1"/>
            <a:r>
              <a:rPr lang="en-US" smtClean="0"/>
              <a:t>3 generations (0, 1, 2)</a:t>
            </a:r>
          </a:p>
          <a:p>
            <a:r>
              <a:rPr lang="en-US" smtClean="0"/>
              <a:t>Midlife crisis</a:t>
            </a:r>
          </a:p>
          <a:p>
            <a:pPr lvl="1"/>
            <a:r>
              <a:rPr lang="en-US" smtClean="0"/>
              <a:t>Objects that make it to Generation 2 and die</a:t>
            </a:r>
            <a:endParaRPr lang="en-US" dirty="0" smtClean="0"/>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D:\Slidework\Jobs\TechEd2007 - Brian Marble\Template\Design\Round 3\images\Hand.png"/>
          <p:cNvPicPr>
            <a:picLocks noChangeAspect="1" noChangeArrowheads="1"/>
          </p:cNvPicPr>
          <p:nvPr/>
        </p:nvPicPr>
        <p:blipFill>
          <a:blip r:embed="rId3" cstate="print"/>
          <a:srcRect/>
          <a:stretch>
            <a:fillRect/>
          </a:stretch>
        </p:blipFill>
        <p:spPr bwMode="auto">
          <a:xfrm flipH="1">
            <a:off x="1822900" y="3072214"/>
            <a:ext cx="662922" cy="514686"/>
          </a:xfrm>
          <a:prstGeom prst="rect">
            <a:avLst/>
          </a:prstGeom>
          <a:noFill/>
        </p:spPr>
      </p:pic>
      <p:sp>
        <p:nvSpPr>
          <p:cNvPr id="13" name="Text Placeholder 12"/>
          <p:cNvSpPr>
            <a:spLocks noGrp="1"/>
          </p:cNvSpPr>
          <p:nvPr>
            <p:ph type="body" sz="quarter" idx="10"/>
          </p:nvPr>
        </p:nvSpPr>
        <p:spPr/>
        <p:txBody>
          <a:bodyPr/>
          <a:lstStyle/>
          <a:p>
            <a:r>
              <a:rPr lang="en-US" smtClean="0"/>
              <a:t>demo</a:t>
            </a:r>
            <a:endParaRPr lang="en-US" dirty="0"/>
          </a:p>
        </p:txBody>
      </p:sp>
      <p:sp>
        <p:nvSpPr>
          <p:cNvPr id="6" name="Title 5"/>
          <p:cNvSpPr>
            <a:spLocks noGrp="1"/>
          </p:cNvSpPr>
          <p:nvPr>
            <p:ph type="ctrTitle"/>
          </p:nvPr>
        </p:nvSpPr>
        <p:spPr/>
        <p:txBody>
          <a:bodyPr/>
          <a:lstStyle/>
          <a:p>
            <a:r>
              <a:rPr lang="en-US" smtClean="0"/>
              <a:t>Allocation Profiling and Sharing </a:t>
            </a:r>
            <a:br>
              <a:rPr lang="en-US" smtClean="0"/>
            </a:br>
            <a:r>
              <a:rPr lang="en-US" smtClean="0"/>
              <a:t>What You've Learned</a:t>
            </a:r>
            <a:endParaRPr lang="en-US" dirty="0"/>
          </a:p>
        </p:txBody>
      </p:sp>
    </p:spTree>
  </p:cSld>
  <p:clrMapOvr>
    <a:masterClrMapping/>
  </p:clrMapOvr>
  <p:transition advTm="302750">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p:txBody>
          <a:bodyPr/>
          <a:lstStyle/>
          <a:p>
            <a:r>
              <a:rPr lang="en-US" smtClean="0"/>
              <a:t>DEV313</a:t>
            </a:r>
          </a:p>
          <a:p>
            <a:endParaRPr lang="en-US" dirty="0"/>
          </a:p>
        </p:txBody>
      </p:sp>
      <p:sp>
        <p:nvSpPr>
          <p:cNvPr id="5" name="Title 4"/>
          <p:cNvSpPr>
            <a:spLocks noGrp="1"/>
          </p:cNvSpPr>
          <p:nvPr>
            <p:ph type="ctrTitle"/>
          </p:nvPr>
        </p:nvSpPr>
        <p:spPr/>
        <p:txBody>
          <a:bodyPr/>
          <a:lstStyle/>
          <a:p>
            <a:r>
              <a:rPr lang="en-US" smtClean="0"/>
              <a:t>Improving Code Performance with Microsoft Visual Studio Team System </a:t>
            </a:r>
            <a:endParaRPr lang="en-US" dirty="0"/>
          </a:p>
        </p:txBody>
      </p:sp>
      <p:sp>
        <p:nvSpPr>
          <p:cNvPr id="7" name="Subtitle 6"/>
          <p:cNvSpPr>
            <a:spLocks noGrp="1"/>
          </p:cNvSpPr>
          <p:nvPr>
            <p:ph type="subTitle" idx="1"/>
          </p:nvPr>
        </p:nvSpPr>
        <p:spPr/>
        <p:txBody>
          <a:bodyPr/>
          <a:lstStyle/>
          <a:p>
            <a:r>
              <a:rPr lang="en-US" dirty="0" smtClean="0"/>
              <a:t>Steve Carroll</a:t>
            </a:r>
          </a:p>
          <a:p>
            <a:r>
              <a:rPr lang="en-US" dirty="0" smtClean="0"/>
              <a:t>Development Lead</a:t>
            </a:r>
          </a:p>
          <a:p>
            <a:r>
              <a:rPr lang="en-US" dirty="0" smtClean="0"/>
              <a:t>Microsoft</a:t>
            </a:r>
          </a:p>
        </p:txBody>
      </p:sp>
      <p:sp>
        <p:nvSpPr>
          <p:cNvPr id="8" name="Subtitle 6"/>
          <p:cNvSpPr txBox="1">
            <a:spLocks/>
          </p:cNvSpPr>
          <p:nvPr/>
        </p:nvSpPr>
        <p:spPr bwMode="black">
          <a:xfrm>
            <a:off x="4570413" y="4846638"/>
            <a:ext cx="2668587" cy="1144929"/>
          </a:xfrm>
          <a:prstGeom prst="rect">
            <a:avLst/>
          </a:prstGeom>
        </p:spPr>
        <p:txBody>
          <a:bodyPr vert="horz" wrap="square" lIns="0" tIns="0" rIns="0" bIns="0" rtlCol="0" anchor="ctr">
            <a:spAutoFit/>
            <a:sp3d extrusionH="57150">
              <a:bevelT w="12700" h="12700"/>
            </a:sp3d>
          </a:bodyPr>
          <a:lstStyle/>
          <a:p>
            <a:pPr marL="0" marR="0" lvl="0" indent="0" defTabSz="914327" rtl="0" eaLnBrk="1" fontAlgn="base" latinLnBrk="0" hangingPunct="1">
              <a:lnSpc>
                <a:spcPct val="90000"/>
              </a:lnSpc>
              <a:spcBef>
                <a:spcPct val="20000"/>
              </a:spcBef>
              <a:spcAft>
                <a:spcPct val="0"/>
              </a:spcAft>
              <a:buClrTx/>
              <a:buSzTx/>
              <a:buFontTx/>
              <a:buNone/>
              <a:tabLst/>
              <a:defRPr/>
            </a:pPr>
            <a:r>
              <a:rPr kumimoji="0" lang="en-US" sz="2400" b="0" i="0" u="none" strike="noStrike" kern="1200" cap="none" spc="0" normalizeH="0" baseline="0" noProof="0" dirty="0" smtClean="0">
                <a:ln>
                  <a:noFill/>
                </a:ln>
                <a:gradFill>
                  <a:gsLst>
                    <a:gs pos="0">
                      <a:schemeClr val="bg1">
                        <a:lumMod val="65000"/>
                        <a:lumOff val="35000"/>
                      </a:schemeClr>
                    </a:gs>
                    <a:gs pos="50000">
                      <a:srgbClr val="27728D"/>
                    </a:gs>
                    <a:gs pos="100000">
                      <a:schemeClr val="tx1">
                        <a:lumMod val="75000"/>
                        <a:alpha val="85000"/>
                      </a:schemeClr>
                    </a:gs>
                  </a:gsLst>
                  <a:lin ang="16200000" scaled="1"/>
                </a:gradFill>
                <a:effectLst/>
                <a:uLnTx/>
                <a:uFillTx/>
                <a:latin typeface="+mn-lt"/>
                <a:ea typeface="+mn-ea"/>
                <a:cs typeface="+mn-cs"/>
              </a:rPr>
              <a:t>Marc </a:t>
            </a:r>
            <a:r>
              <a:rPr kumimoji="0" lang="en-US" sz="2400" b="0" i="0" u="none" strike="noStrike" kern="1200" cap="none" spc="0" normalizeH="0" baseline="0" noProof="0" dirty="0" err="1" smtClean="0">
                <a:ln>
                  <a:noFill/>
                </a:ln>
                <a:gradFill>
                  <a:gsLst>
                    <a:gs pos="0">
                      <a:schemeClr val="bg1">
                        <a:lumMod val="65000"/>
                        <a:lumOff val="35000"/>
                      </a:schemeClr>
                    </a:gs>
                    <a:gs pos="50000">
                      <a:srgbClr val="27728D"/>
                    </a:gs>
                    <a:gs pos="100000">
                      <a:schemeClr val="tx1">
                        <a:lumMod val="75000"/>
                        <a:alpha val="85000"/>
                      </a:schemeClr>
                    </a:gs>
                  </a:gsLst>
                  <a:lin ang="16200000" scaled="1"/>
                </a:gradFill>
                <a:effectLst/>
                <a:uLnTx/>
                <a:uFillTx/>
                <a:latin typeface="+mn-lt"/>
                <a:ea typeface="+mn-ea"/>
                <a:cs typeface="+mn-cs"/>
              </a:rPr>
              <a:t>Popkin</a:t>
            </a:r>
            <a:r>
              <a:rPr kumimoji="0" lang="en-US" sz="2400" b="0" i="0" u="none" strike="noStrike" kern="1200" cap="none" spc="0" normalizeH="0" baseline="0" noProof="0" smtClean="0">
                <a:ln>
                  <a:noFill/>
                </a:ln>
                <a:gradFill>
                  <a:gsLst>
                    <a:gs pos="0">
                      <a:schemeClr val="bg1">
                        <a:lumMod val="65000"/>
                        <a:lumOff val="35000"/>
                      </a:schemeClr>
                    </a:gs>
                    <a:gs pos="50000">
                      <a:srgbClr val="27728D"/>
                    </a:gs>
                    <a:gs pos="100000">
                      <a:schemeClr val="tx1">
                        <a:lumMod val="75000"/>
                        <a:alpha val="85000"/>
                      </a:schemeClr>
                    </a:gs>
                  </a:gsLst>
                  <a:lin ang="16200000" scaled="1"/>
                </a:gradFill>
                <a:effectLst/>
                <a:uLnTx/>
                <a:uFillTx/>
                <a:latin typeface="+mn-lt"/>
                <a:ea typeface="+mn-ea"/>
                <a:cs typeface="+mn-cs"/>
              </a:rPr>
              <a:t>-Paine</a:t>
            </a:r>
          </a:p>
          <a:p>
            <a:pPr marL="0" marR="0" lvl="0" indent="0" defTabSz="914327" rtl="0" eaLnBrk="1" fontAlgn="base" latinLnBrk="0" hangingPunct="1">
              <a:lnSpc>
                <a:spcPct val="90000"/>
              </a:lnSpc>
              <a:spcBef>
                <a:spcPct val="20000"/>
              </a:spcBef>
              <a:spcAft>
                <a:spcPct val="0"/>
              </a:spcAft>
              <a:buClrTx/>
              <a:buSzTx/>
              <a:buFontTx/>
              <a:buNone/>
              <a:tabLst/>
              <a:defRPr/>
            </a:pPr>
            <a:r>
              <a:rPr kumimoji="0" lang="en-US" sz="2400" b="0" i="0" u="none" strike="noStrike" kern="1200" cap="none" spc="0" normalizeH="0" baseline="0" noProof="0" smtClean="0">
                <a:ln>
                  <a:noFill/>
                </a:ln>
                <a:gradFill>
                  <a:gsLst>
                    <a:gs pos="0">
                      <a:schemeClr val="bg1">
                        <a:lumMod val="65000"/>
                        <a:lumOff val="35000"/>
                      </a:schemeClr>
                    </a:gs>
                    <a:gs pos="50000">
                      <a:srgbClr val="27728D"/>
                    </a:gs>
                    <a:gs pos="100000">
                      <a:schemeClr val="tx1">
                        <a:lumMod val="75000"/>
                        <a:alpha val="85000"/>
                      </a:schemeClr>
                    </a:gs>
                  </a:gsLst>
                  <a:lin ang="16200000" scaled="1"/>
                </a:gradFill>
                <a:effectLst/>
                <a:uLnTx/>
                <a:uFillTx/>
                <a:latin typeface="+mn-lt"/>
                <a:ea typeface="+mn-ea"/>
                <a:cs typeface="+mn-cs"/>
              </a:rPr>
              <a:t>Test </a:t>
            </a:r>
            <a:r>
              <a:rPr kumimoji="0" lang="en-US" sz="2400" b="0" i="0" u="none" strike="noStrike" kern="1200" cap="none" spc="0" normalizeH="0" baseline="0" noProof="0" dirty="0" smtClean="0">
                <a:ln>
                  <a:noFill/>
                </a:ln>
                <a:gradFill>
                  <a:gsLst>
                    <a:gs pos="0">
                      <a:schemeClr val="bg1">
                        <a:lumMod val="65000"/>
                        <a:lumOff val="35000"/>
                      </a:schemeClr>
                    </a:gs>
                    <a:gs pos="50000">
                      <a:srgbClr val="27728D"/>
                    </a:gs>
                    <a:gs pos="100000">
                      <a:schemeClr val="tx1">
                        <a:lumMod val="75000"/>
                        <a:alpha val="85000"/>
                      </a:schemeClr>
                    </a:gs>
                  </a:gsLst>
                  <a:lin ang="16200000" scaled="1"/>
                </a:gradFill>
                <a:effectLst/>
                <a:uLnTx/>
                <a:uFillTx/>
                <a:latin typeface="+mn-lt"/>
                <a:ea typeface="+mn-ea"/>
                <a:cs typeface="+mn-cs"/>
              </a:rPr>
              <a:t>Lead</a:t>
            </a:r>
          </a:p>
          <a:p>
            <a:pPr marL="0" marR="0" lvl="0" indent="0" defTabSz="914327" rtl="0" eaLnBrk="1" fontAlgn="base" latinLnBrk="0" hangingPunct="1">
              <a:lnSpc>
                <a:spcPct val="90000"/>
              </a:lnSpc>
              <a:spcBef>
                <a:spcPct val="20000"/>
              </a:spcBef>
              <a:spcAft>
                <a:spcPct val="0"/>
              </a:spcAft>
              <a:buClrTx/>
              <a:buSzTx/>
              <a:buFontTx/>
              <a:buNone/>
              <a:tabLst/>
              <a:defRPr/>
            </a:pPr>
            <a:r>
              <a:rPr kumimoji="0" lang="en-US" sz="2400" b="0" i="0" u="none" strike="noStrike" kern="1200" cap="none" spc="0" normalizeH="0" baseline="0" noProof="0" dirty="0" smtClean="0">
                <a:ln>
                  <a:noFill/>
                </a:ln>
                <a:gradFill>
                  <a:gsLst>
                    <a:gs pos="0">
                      <a:schemeClr val="bg1">
                        <a:lumMod val="65000"/>
                        <a:lumOff val="35000"/>
                      </a:schemeClr>
                    </a:gs>
                    <a:gs pos="50000">
                      <a:srgbClr val="27728D"/>
                    </a:gs>
                    <a:gs pos="100000">
                      <a:schemeClr val="tx1">
                        <a:lumMod val="75000"/>
                        <a:alpha val="85000"/>
                      </a:schemeClr>
                    </a:gs>
                  </a:gsLst>
                  <a:lin ang="16200000" scaled="1"/>
                </a:gradFill>
                <a:effectLst/>
                <a:uLnTx/>
                <a:uFillTx/>
                <a:latin typeface="+mn-lt"/>
                <a:ea typeface="+mn-ea"/>
                <a:cs typeface="+mn-cs"/>
              </a:rPr>
              <a:t>Microsoft</a:t>
            </a:r>
          </a:p>
        </p:txBody>
      </p:sp>
    </p:spTree>
  </p:cSld>
  <p:clrMapOvr>
    <a:masterClrMapping/>
  </p:clrMapOvr>
  <p:transition advTm="1682078">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Documents and Settings\jocelyn\My Documents\My Pictures\clip_art_library\Microsoft_Art_Brand_etc\EventsDVD_FY07\Photos_for_PPT\BLUE_06_Photo_backgrounds\Business\MSB Business_Sam-Wade_men meeting laptop restaurant smiling.png"/>
          <p:cNvPicPr>
            <a:picLocks noChangeAspect="1" noChangeArrowheads="1"/>
          </p:cNvPicPr>
          <p:nvPr/>
        </p:nvPicPr>
        <p:blipFill>
          <a:blip r:embed="rId3"/>
          <a:srcRect/>
          <a:stretch>
            <a:fillRect/>
          </a:stretch>
        </p:blipFill>
        <p:spPr bwMode="auto">
          <a:xfrm>
            <a:off x="2112964" y="2771724"/>
            <a:ext cx="5315430" cy="4149827"/>
          </a:xfrm>
          <a:prstGeom prst="rect">
            <a:avLst/>
          </a:prstGeom>
          <a:noFill/>
        </p:spPr>
      </p:pic>
      <p:sp>
        <p:nvSpPr>
          <p:cNvPr id="4" name="Title 3"/>
          <p:cNvSpPr>
            <a:spLocks noGrp="1"/>
          </p:cNvSpPr>
          <p:nvPr>
            <p:ph type="title"/>
          </p:nvPr>
        </p:nvSpPr>
        <p:spPr/>
        <p:txBody>
          <a:bodyPr/>
          <a:lstStyle/>
          <a:p>
            <a:r>
              <a:rPr lang="en-US" smtClean="0"/>
              <a:t>Web and Load Testing</a:t>
            </a:r>
            <a:endParaRPr lang="en-US" dirty="0"/>
          </a:p>
        </p:txBody>
      </p:sp>
      <p:sp>
        <p:nvSpPr>
          <p:cNvPr id="7" name="Content Placeholder 6"/>
          <p:cNvSpPr>
            <a:spLocks noGrp="1"/>
          </p:cNvSpPr>
          <p:nvPr>
            <p:ph idx="1"/>
          </p:nvPr>
        </p:nvSpPr>
        <p:spPr>
          <a:xfrm>
            <a:off x="368300" y="1347788"/>
            <a:ext cx="8382000" cy="2118529"/>
          </a:xfrm>
        </p:spPr>
        <p:txBody>
          <a:bodyPr/>
          <a:lstStyle/>
          <a:p>
            <a:r>
              <a:rPr lang="en-US" dirty="0" smtClean="0"/>
              <a:t>Can drive load to help you determine </a:t>
            </a:r>
            <a:br>
              <a:rPr lang="en-US" dirty="0" smtClean="0"/>
            </a:br>
            <a:r>
              <a:rPr lang="en-US" dirty="0" smtClean="0"/>
              <a:t>critical resources</a:t>
            </a:r>
          </a:p>
          <a:p>
            <a:r>
              <a:rPr lang="en-US" dirty="0" smtClean="0"/>
              <a:t>Can use for regression testing</a:t>
            </a:r>
          </a:p>
          <a:p>
            <a:r>
              <a:rPr lang="en-US" dirty="0" smtClean="0"/>
              <a:t>New in Visual Studio 2008: Profiling during </a:t>
            </a:r>
            <a:br>
              <a:rPr lang="en-US" dirty="0" smtClean="0"/>
            </a:br>
            <a:r>
              <a:rPr lang="en-US" dirty="0" smtClean="0"/>
              <a:t>Web and load testing</a:t>
            </a:r>
          </a:p>
        </p:txBody>
      </p:sp>
    </p:spTree>
  </p:cSld>
  <p:clrMapOvr>
    <a:masterClrMapping/>
  </p:clrMapOvr>
  <p:transition advTm="97671">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D:\Slidework\Jobs\TechEd2007 - Brian Marble\Template\Design\Round 3\images\Hand.png"/>
          <p:cNvPicPr>
            <a:picLocks noChangeAspect="1" noChangeArrowheads="1"/>
          </p:cNvPicPr>
          <p:nvPr/>
        </p:nvPicPr>
        <p:blipFill>
          <a:blip r:embed="rId3" cstate="print"/>
          <a:srcRect/>
          <a:stretch>
            <a:fillRect/>
          </a:stretch>
        </p:blipFill>
        <p:spPr bwMode="auto">
          <a:xfrm flipH="1">
            <a:off x="1822900" y="3072214"/>
            <a:ext cx="662922" cy="514686"/>
          </a:xfrm>
          <a:prstGeom prst="rect">
            <a:avLst/>
          </a:prstGeom>
          <a:noFill/>
        </p:spPr>
      </p:pic>
      <p:sp>
        <p:nvSpPr>
          <p:cNvPr id="13" name="Text Placeholder 12"/>
          <p:cNvSpPr>
            <a:spLocks noGrp="1"/>
          </p:cNvSpPr>
          <p:nvPr>
            <p:ph type="body" sz="quarter" idx="10"/>
          </p:nvPr>
        </p:nvSpPr>
        <p:spPr/>
        <p:txBody>
          <a:bodyPr/>
          <a:lstStyle/>
          <a:p>
            <a:r>
              <a:rPr lang="en-US" smtClean="0"/>
              <a:t>demo</a:t>
            </a:r>
            <a:endParaRPr lang="en-US" dirty="0"/>
          </a:p>
        </p:txBody>
      </p:sp>
      <p:sp>
        <p:nvSpPr>
          <p:cNvPr id="6" name="Title 5"/>
          <p:cNvSpPr>
            <a:spLocks noGrp="1"/>
          </p:cNvSpPr>
          <p:nvPr>
            <p:ph type="ctrTitle"/>
          </p:nvPr>
        </p:nvSpPr>
        <p:spPr/>
        <p:txBody>
          <a:bodyPr/>
          <a:lstStyle/>
          <a:p>
            <a:r>
              <a:rPr lang="en-US" dirty="0" smtClean="0"/>
              <a:t>Profiling Web Tests </a:t>
            </a:r>
            <a:br>
              <a:rPr lang="en-US" dirty="0" smtClean="0"/>
            </a:br>
            <a:r>
              <a:rPr lang="en-US" dirty="0" smtClean="0"/>
              <a:t>and Finding Regressions</a:t>
            </a:r>
            <a:endParaRPr lang="en-US" dirty="0"/>
          </a:p>
        </p:txBody>
      </p:sp>
    </p:spTree>
  </p:cSld>
  <p:clrMapOvr>
    <a:masterClrMapping/>
  </p:clrMapOvr>
  <p:transition advTm="837250">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D:\Slidework\Jobs\TechEd2007 - Brian Marble\Template\Design\Round 3\images\Hand.png"/>
          <p:cNvPicPr>
            <a:picLocks noChangeAspect="1" noChangeArrowheads="1"/>
          </p:cNvPicPr>
          <p:nvPr/>
        </p:nvPicPr>
        <p:blipFill>
          <a:blip r:embed="rId3" cstate="print"/>
          <a:srcRect/>
          <a:stretch>
            <a:fillRect/>
          </a:stretch>
        </p:blipFill>
        <p:spPr bwMode="auto">
          <a:xfrm flipH="1">
            <a:off x="1822900" y="3072214"/>
            <a:ext cx="662922" cy="514686"/>
          </a:xfrm>
          <a:prstGeom prst="rect">
            <a:avLst/>
          </a:prstGeom>
          <a:noFill/>
        </p:spPr>
      </p:pic>
      <p:sp>
        <p:nvSpPr>
          <p:cNvPr id="13" name="Text Placeholder 12"/>
          <p:cNvSpPr>
            <a:spLocks noGrp="1"/>
          </p:cNvSpPr>
          <p:nvPr>
            <p:ph type="body" sz="quarter" idx="10"/>
          </p:nvPr>
        </p:nvSpPr>
        <p:spPr/>
        <p:txBody>
          <a:bodyPr/>
          <a:lstStyle/>
          <a:p>
            <a:r>
              <a:rPr smtClean="0"/>
              <a:t>demo</a:t>
            </a:r>
            <a:endParaRPr lang="en-US" dirty="0"/>
          </a:p>
        </p:txBody>
      </p:sp>
      <p:sp>
        <p:nvSpPr>
          <p:cNvPr id="6" name="Title 5"/>
          <p:cNvSpPr>
            <a:spLocks noGrp="1"/>
          </p:cNvSpPr>
          <p:nvPr>
            <p:ph type="ctrTitle"/>
          </p:nvPr>
        </p:nvSpPr>
        <p:spPr/>
        <p:txBody>
          <a:bodyPr/>
          <a:lstStyle/>
          <a:p>
            <a:r>
              <a:rPr smtClean="0"/>
              <a:t>Narrowing In</a:t>
            </a:r>
            <a:endParaRPr lang="en-US" dirty="0"/>
          </a:p>
        </p:txBody>
      </p:sp>
    </p:spTree>
  </p:cSld>
  <p:clrMapOvr>
    <a:masterClrMapping/>
  </p:clrMapOvr>
  <p:transition advTm="1671">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ounded Rectangle 7"/>
          <p:cNvSpPr/>
          <p:nvPr/>
        </p:nvSpPr>
        <p:spPr bwMode="blackGray">
          <a:xfrm>
            <a:off x="7820526" y="6015789"/>
            <a:ext cx="1323474" cy="842211"/>
          </a:xfrm>
          <a:prstGeom prst="roundRect">
            <a:avLst/>
          </a:prstGeom>
          <a:ln>
            <a:noFill/>
            <a:headEnd type="none" w="med" len="med"/>
            <a:tailEnd type="none" w="med" len="med"/>
          </a:ln>
          <a:effectLst/>
          <a:scene3d>
            <a:camera prst="orthographicFront">
              <a:rot lat="0" lon="0" rev="0"/>
            </a:camera>
            <a:lightRig rig="contrasting" dir="t">
              <a:rot lat="0" lon="0" rev="7800000"/>
            </a:lightRig>
          </a:scene3d>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endParaRPr>
          </a:p>
        </p:txBody>
      </p:sp>
      <p:pic>
        <p:nvPicPr>
          <p:cNvPr id="4098" name="Picture 2" descr="C:\Documents and Settings\jocelyn\My Documents\My Pictures\clip_art_library\Microsoft_Art_Brand_etc\EventsDVD_FY07\Photos_for_PPT\Photo_backgrounds\FY06 Brand MicroSoft Harware\Remote Keyboard for Windows Media Center Envoronment 2 back.png"/>
          <p:cNvPicPr>
            <a:picLocks noChangeAspect="1" noChangeArrowheads="1"/>
          </p:cNvPicPr>
          <p:nvPr/>
        </p:nvPicPr>
        <p:blipFill>
          <a:blip r:embed="rId3"/>
          <a:srcRect/>
          <a:stretch>
            <a:fillRect/>
          </a:stretch>
        </p:blipFill>
        <p:spPr bwMode="auto">
          <a:xfrm>
            <a:off x="3689350" y="2776290"/>
            <a:ext cx="5685298" cy="4140695"/>
          </a:xfrm>
          <a:prstGeom prst="rect">
            <a:avLst/>
          </a:prstGeom>
          <a:noFill/>
        </p:spPr>
      </p:pic>
      <p:sp>
        <p:nvSpPr>
          <p:cNvPr id="4" name="Title 3"/>
          <p:cNvSpPr>
            <a:spLocks noGrp="1"/>
          </p:cNvSpPr>
          <p:nvPr>
            <p:ph type="title"/>
          </p:nvPr>
        </p:nvSpPr>
        <p:spPr/>
        <p:txBody>
          <a:bodyPr/>
          <a:lstStyle/>
          <a:p>
            <a:r>
              <a:rPr lang="en-US" smtClean="0"/>
              <a:t>New Features We've Demonstrated</a:t>
            </a:r>
            <a:endParaRPr lang="en-US" dirty="0"/>
          </a:p>
        </p:txBody>
      </p:sp>
      <p:sp>
        <p:nvSpPr>
          <p:cNvPr id="7" name="Content Placeholder 6"/>
          <p:cNvSpPr>
            <a:spLocks noGrp="1"/>
          </p:cNvSpPr>
          <p:nvPr>
            <p:ph idx="1"/>
          </p:nvPr>
        </p:nvSpPr>
        <p:spPr/>
        <p:txBody>
          <a:bodyPr/>
          <a:lstStyle/>
          <a:p>
            <a:r>
              <a:rPr lang="en-US" smtClean="0"/>
              <a:t>Hot path</a:t>
            </a:r>
          </a:p>
          <a:p>
            <a:r>
              <a:rPr lang="en-US" smtClean="0"/>
              <a:t>Copy reports</a:t>
            </a:r>
          </a:p>
          <a:p>
            <a:r>
              <a:rPr lang="en-US" smtClean="0"/>
              <a:t>Comparison reports</a:t>
            </a:r>
          </a:p>
          <a:p>
            <a:r>
              <a:rPr lang="en-US" smtClean="0"/>
              <a:t>Summary reports</a:t>
            </a:r>
          </a:p>
          <a:p>
            <a:r>
              <a:rPr lang="en-US" smtClean="0"/>
              <a:t>Profiler queries</a:t>
            </a:r>
          </a:p>
          <a:p>
            <a:r>
              <a:rPr lang="en-US" smtClean="0"/>
              <a:t>Windows counters</a:t>
            </a:r>
          </a:p>
          <a:p>
            <a:r>
              <a:rPr lang="en-US" smtClean="0"/>
              <a:t>Allocation callstacks</a:t>
            </a:r>
          </a:p>
          <a:p>
            <a:r>
              <a:rPr lang="en-US" smtClean="0"/>
              <a:t>Line level sampling</a:t>
            </a:r>
          </a:p>
          <a:p>
            <a:r>
              <a:rPr lang="en-US" smtClean="0"/>
              <a:t>Data collection control</a:t>
            </a:r>
          </a:p>
          <a:p>
            <a:r>
              <a:rPr lang="en-US" smtClean="0"/>
              <a:t>Test integration</a:t>
            </a:r>
            <a:endParaRPr lang="en-US" dirty="0" smtClean="0"/>
          </a:p>
        </p:txBody>
      </p:sp>
    </p:spTree>
  </p:cSld>
  <p:clrMapOvr>
    <a:masterClrMapping/>
  </p:clrMapOvr>
  <p:transition advTm="38765">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nn-NO" smtClean="0"/>
              <a:t>Tip #1: Microsoft Symbol Server</a:t>
            </a:r>
            <a:endParaRPr lang="nn-NO" dirty="0"/>
          </a:p>
        </p:txBody>
      </p:sp>
      <p:sp>
        <p:nvSpPr>
          <p:cNvPr id="7" name="Content Placeholder 6"/>
          <p:cNvSpPr>
            <a:spLocks noGrp="1"/>
          </p:cNvSpPr>
          <p:nvPr>
            <p:ph idx="1"/>
          </p:nvPr>
        </p:nvSpPr>
        <p:spPr/>
        <p:txBody>
          <a:bodyPr/>
          <a:lstStyle/>
          <a:p>
            <a:r>
              <a:rPr lang="en-US" smtClean="0"/>
              <a:t>Crucial for context on performance issues</a:t>
            </a:r>
          </a:p>
          <a:p>
            <a:r>
              <a:rPr lang="en-US" smtClean="0"/>
              <a:t>Set up to resolve symbols in external library code</a:t>
            </a:r>
          </a:p>
          <a:p>
            <a:r>
              <a:rPr lang="en-US" smtClean="0">
                <a:hlinkClick r:id="rId3"/>
              </a:rPr>
              <a:t>http://msdl.microsoft.com/download/symbols</a:t>
            </a:r>
            <a:endParaRPr lang="en-US" smtClean="0"/>
          </a:p>
          <a:p>
            <a:r>
              <a:rPr lang="en-US" smtClean="0"/>
              <a:t>Shared with debugger settings</a:t>
            </a:r>
          </a:p>
          <a:p>
            <a:pPr lvl="1"/>
            <a:r>
              <a:rPr lang="en-US" smtClean="0"/>
              <a:t>Tools-&gt;Options-&gt;Debugging-&gt;Symbols</a:t>
            </a:r>
          </a:p>
          <a:p>
            <a:pPr lvl="1"/>
            <a:endParaRPr lang="en-US" dirty="0" smtClean="0"/>
          </a:p>
        </p:txBody>
      </p:sp>
      <p:pic>
        <p:nvPicPr>
          <p:cNvPr id="10" name="Picture 9" descr="symbols2.jpg"/>
          <p:cNvPicPr>
            <a:picLocks noChangeAspect="1"/>
          </p:cNvPicPr>
          <p:nvPr/>
        </p:nvPicPr>
        <p:blipFill>
          <a:blip r:embed="rId4"/>
          <a:stretch>
            <a:fillRect/>
          </a:stretch>
        </p:blipFill>
        <p:spPr>
          <a:xfrm>
            <a:off x="1895475" y="3629025"/>
            <a:ext cx="5353050" cy="3076575"/>
          </a:xfrm>
          <a:prstGeom prst="rect">
            <a:avLst/>
          </a:prstGeom>
        </p:spPr>
      </p:pic>
    </p:spTree>
  </p:cSld>
  <p:clrMapOvr>
    <a:masterClrMapping/>
  </p:clrMapOvr>
  <p:transition advTm="71765">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Documents and Settings\jocelyn\My Documents\My Pictures\clip_art_library\Microsoft_Art_Brand_etc\EventsDVD_FY07\Photos_for_PPT\BLUE_06_Photo_backgrounds\Business\MSB Business_Jai_man sitting behind desk.png"/>
          <p:cNvPicPr>
            <a:picLocks noChangeAspect="1" noChangeArrowheads="1"/>
          </p:cNvPicPr>
          <p:nvPr/>
        </p:nvPicPr>
        <p:blipFill>
          <a:blip r:embed="rId3"/>
          <a:srcRect b="18088"/>
          <a:stretch>
            <a:fillRect/>
          </a:stretch>
        </p:blipFill>
        <p:spPr bwMode="auto">
          <a:xfrm>
            <a:off x="1370013" y="2833201"/>
            <a:ext cx="5961063" cy="4024799"/>
          </a:xfrm>
          <a:prstGeom prst="rect">
            <a:avLst/>
          </a:prstGeom>
          <a:noFill/>
        </p:spPr>
      </p:pic>
      <p:sp>
        <p:nvSpPr>
          <p:cNvPr id="4" name="Title 3"/>
          <p:cNvSpPr>
            <a:spLocks noGrp="1"/>
          </p:cNvSpPr>
          <p:nvPr>
            <p:ph type="title"/>
          </p:nvPr>
        </p:nvSpPr>
        <p:spPr/>
        <p:txBody>
          <a:bodyPr/>
          <a:lstStyle/>
          <a:p>
            <a:r>
              <a:rPr lang="en-US" dirty="0" smtClean="0"/>
              <a:t>Tip #2: Collecting on Lab Machines</a:t>
            </a:r>
            <a:endParaRPr lang="en-US" dirty="0"/>
          </a:p>
        </p:txBody>
      </p:sp>
      <p:sp>
        <p:nvSpPr>
          <p:cNvPr id="7" name="Content Placeholder 6"/>
          <p:cNvSpPr>
            <a:spLocks noGrp="1"/>
          </p:cNvSpPr>
          <p:nvPr>
            <p:ph idx="1"/>
          </p:nvPr>
        </p:nvSpPr>
        <p:spPr/>
        <p:txBody>
          <a:bodyPr/>
          <a:lstStyle/>
          <a:p>
            <a:r>
              <a:rPr lang="en-US" smtClean="0"/>
              <a:t>Complete set of command line collection </a:t>
            </a:r>
            <a:br>
              <a:rPr lang="en-US" smtClean="0"/>
            </a:br>
            <a:r>
              <a:rPr lang="en-US" smtClean="0"/>
              <a:t>tools are available</a:t>
            </a:r>
          </a:p>
          <a:p>
            <a:pPr lvl="1"/>
            <a:r>
              <a:rPr lang="en-US" smtClean="0"/>
              <a:t>vs_profiler.exe on the installation disk</a:t>
            </a:r>
          </a:p>
          <a:p>
            <a:pPr lvl="1"/>
            <a:r>
              <a:rPr lang="en-US" smtClean="0"/>
              <a:t>Small footprint, fast install</a:t>
            </a:r>
          </a:p>
          <a:p>
            <a:pPr lvl="1"/>
            <a:r>
              <a:rPr lang="en-US" smtClean="0"/>
              <a:t>Check MSDN docs for more details on </a:t>
            </a:r>
            <a:br>
              <a:rPr lang="en-US" smtClean="0"/>
            </a:br>
            <a:r>
              <a:rPr lang="en-US" smtClean="0"/>
              <a:t>command line tools</a:t>
            </a:r>
          </a:p>
          <a:p>
            <a:endParaRPr lang="en-US" dirty="0" smtClean="0"/>
          </a:p>
        </p:txBody>
      </p:sp>
    </p:spTree>
  </p:cSld>
  <p:clrMapOvr>
    <a:masterClrMapping/>
  </p:clrMapOvr>
  <p:transition advTm="68718">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bwMode="blackWhite">
          <a:xfrm>
            <a:off x="368299" y="3477126"/>
            <a:ext cx="8407401" cy="830179"/>
          </a:xfrm>
          <a:prstGeom prst="roundRect">
            <a:avLst>
              <a:gd name="adj" fmla="val 7234"/>
            </a:avLst>
          </a:prstGeom>
          <a:gradFill>
            <a:gsLst>
              <a:gs pos="0">
                <a:schemeClr val="bg1">
                  <a:alpha val="58000"/>
                </a:schemeClr>
              </a:gs>
              <a:gs pos="100000">
                <a:schemeClr val="bg1">
                  <a:alpha val="26000"/>
                </a:schemeClr>
              </a:gs>
            </a:gsLst>
            <a:lin ang="16200000" scaled="0"/>
          </a:gradFill>
          <a:ln>
            <a:solidFill>
              <a:srgbClr val="27728D"/>
            </a:solidFill>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dirty="0" smtClean="0">
              <a:solidFill>
                <a:schemeClr val="tx1"/>
              </a:solidFill>
              <a:effectLst>
                <a:outerShdw blurRad="38100" dist="38100" dir="2700000" algn="tl">
                  <a:srgbClr val="000000">
                    <a:alpha val="43137"/>
                  </a:srgbClr>
                </a:outerShdw>
              </a:effectLst>
              <a:latin typeface="Arial" pitchFamily="34" charset="0"/>
            </a:endParaRPr>
          </a:p>
        </p:txBody>
      </p:sp>
      <p:sp>
        <p:nvSpPr>
          <p:cNvPr id="4" name="Title 3"/>
          <p:cNvSpPr>
            <a:spLocks noGrp="1"/>
          </p:cNvSpPr>
          <p:nvPr>
            <p:ph type="title"/>
          </p:nvPr>
        </p:nvSpPr>
        <p:spPr/>
        <p:txBody>
          <a:bodyPr/>
          <a:lstStyle/>
          <a:p>
            <a:r>
              <a:rPr lang="en-US" smtClean="0"/>
              <a:t>Tip #3: Symbol Packing</a:t>
            </a:r>
            <a:endParaRPr lang="en-US" dirty="0"/>
          </a:p>
        </p:txBody>
      </p:sp>
      <p:sp>
        <p:nvSpPr>
          <p:cNvPr id="7" name="Content Placeholder 6"/>
          <p:cNvSpPr>
            <a:spLocks noGrp="1"/>
          </p:cNvSpPr>
          <p:nvPr>
            <p:ph idx="1"/>
          </p:nvPr>
        </p:nvSpPr>
        <p:spPr>
          <a:xfrm>
            <a:off x="368300" y="1347788"/>
            <a:ext cx="8382000" cy="4928529"/>
          </a:xfrm>
        </p:spPr>
        <p:txBody>
          <a:bodyPr/>
          <a:lstStyle/>
          <a:p>
            <a:r>
              <a:rPr lang="en-US" dirty="0" smtClean="0"/>
              <a:t>Especially important for archiving </a:t>
            </a:r>
            <a:br>
              <a:rPr lang="en-US" dirty="0" smtClean="0"/>
            </a:br>
            <a:r>
              <a:rPr lang="en-US" dirty="0" smtClean="0"/>
              <a:t>baseline for comparison reports</a:t>
            </a:r>
          </a:p>
          <a:p>
            <a:r>
              <a:rPr lang="en-US" dirty="0" smtClean="0"/>
              <a:t>On by default in the UI</a:t>
            </a:r>
          </a:p>
          <a:p>
            <a:pPr lvl="1"/>
            <a:r>
              <a:rPr lang="en-US" dirty="0" smtClean="0"/>
              <a:t>Tools-&gt;Options-&gt;Performance Tools to disable</a:t>
            </a:r>
          </a:p>
          <a:p>
            <a:r>
              <a:rPr lang="en-US" dirty="0" smtClean="0"/>
              <a:t>From the command line</a:t>
            </a:r>
          </a:p>
          <a:p>
            <a:pPr lvl="1"/>
            <a:r>
              <a:rPr lang="en-US" sz="2000" dirty="0" err="1" smtClean="0"/>
              <a:t>VsPerfReport</a:t>
            </a:r>
            <a:r>
              <a:rPr lang="en-US" sz="2000" dirty="0" smtClean="0"/>
              <a:t> /</a:t>
            </a:r>
            <a:r>
              <a:rPr lang="en-US" sz="2000" dirty="0" err="1" smtClean="0"/>
              <a:t>symbolpath</a:t>
            </a:r>
            <a:r>
              <a:rPr lang="en-US" sz="2000" dirty="0" smtClean="0"/>
              <a:t>:”&lt;</a:t>
            </a:r>
            <a:r>
              <a:rPr lang="en-US" sz="2000" dirty="0" err="1" smtClean="0"/>
              <a:t>symbolpath</a:t>
            </a:r>
            <a:r>
              <a:rPr lang="en-US" sz="2000" dirty="0" smtClean="0"/>
              <a:t>&gt;” /</a:t>
            </a:r>
            <a:r>
              <a:rPr lang="en-US" sz="2000" dirty="0" err="1" smtClean="0"/>
              <a:t>packsymbols</a:t>
            </a:r>
            <a:r>
              <a:rPr lang="en-US" sz="2000" dirty="0" smtClean="0"/>
              <a:t> [/</a:t>
            </a:r>
            <a:r>
              <a:rPr lang="en-US" sz="2000" dirty="0" err="1" smtClean="0"/>
              <a:t>debugsympath</a:t>
            </a:r>
            <a:r>
              <a:rPr lang="en-US" sz="2000" dirty="0" smtClean="0"/>
              <a:t>]</a:t>
            </a:r>
          </a:p>
          <a:p>
            <a:pPr lvl="1"/>
            <a:endParaRPr lang="en-US" sz="2000" dirty="0" smtClean="0"/>
          </a:p>
          <a:p>
            <a:r>
              <a:rPr lang="en-US" dirty="0" smtClean="0"/>
              <a:t>New in Visual Studio 2008</a:t>
            </a:r>
            <a:br>
              <a:rPr lang="en-US" dirty="0" smtClean="0"/>
            </a:br>
            <a:r>
              <a:rPr lang="en-US" dirty="0" smtClean="0"/>
              <a:t>VSP summary files (.</a:t>
            </a:r>
            <a:r>
              <a:rPr lang="en-US" dirty="0" err="1" smtClean="0"/>
              <a:t>vsps</a:t>
            </a:r>
            <a:r>
              <a:rPr lang="en-US" dirty="0" smtClean="0"/>
              <a:t>)</a:t>
            </a:r>
          </a:p>
          <a:p>
            <a:pPr lvl="1"/>
            <a:r>
              <a:rPr lang="en-US" dirty="0" smtClean="0"/>
              <a:t>Contains symbols and analyzed data</a:t>
            </a:r>
          </a:p>
          <a:p>
            <a:endParaRPr lang="en-US" dirty="0" smtClean="0"/>
          </a:p>
        </p:txBody>
      </p:sp>
    </p:spTree>
  </p:cSld>
  <p:clrMapOvr>
    <a:masterClrMapping/>
  </p:clrMapOvr>
  <p:transition advTm="47750">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bwMode="blackWhite">
          <a:xfrm>
            <a:off x="368299" y="2971803"/>
            <a:ext cx="8407401" cy="1057273"/>
          </a:xfrm>
          <a:prstGeom prst="roundRect">
            <a:avLst>
              <a:gd name="adj" fmla="val 7234"/>
            </a:avLst>
          </a:prstGeom>
          <a:gradFill>
            <a:gsLst>
              <a:gs pos="0">
                <a:schemeClr val="bg1">
                  <a:alpha val="58000"/>
                </a:schemeClr>
              </a:gs>
              <a:gs pos="100000">
                <a:schemeClr val="bg1">
                  <a:alpha val="26000"/>
                </a:schemeClr>
              </a:gs>
            </a:gsLst>
            <a:lin ang="16200000" scaled="0"/>
          </a:gradFill>
          <a:ln>
            <a:solidFill>
              <a:srgbClr val="27728D"/>
            </a:solidFill>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dirty="0" smtClean="0">
              <a:solidFill>
                <a:schemeClr val="tx1"/>
              </a:solidFill>
              <a:effectLst>
                <a:outerShdw blurRad="38100" dist="38100" dir="2700000" algn="tl">
                  <a:srgbClr val="000000">
                    <a:alpha val="43137"/>
                  </a:srgbClr>
                </a:outerShdw>
              </a:effectLst>
              <a:latin typeface="Arial" pitchFamily="34" charset="0"/>
            </a:endParaRPr>
          </a:p>
        </p:txBody>
      </p:sp>
      <p:sp>
        <p:nvSpPr>
          <p:cNvPr id="432131" name="Rectangle 3"/>
          <p:cNvSpPr>
            <a:spLocks noGrp="1" noChangeArrowheads="1"/>
          </p:cNvSpPr>
          <p:nvPr>
            <p:ph type="body" idx="1"/>
          </p:nvPr>
        </p:nvSpPr>
        <p:spPr>
          <a:xfrm>
            <a:off x="368300" y="1347788"/>
            <a:ext cx="8382000" cy="4762329"/>
          </a:xfrm>
        </p:spPr>
        <p:txBody>
          <a:bodyPr/>
          <a:lstStyle/>
          <a:p>
            <a:r>
              <a:rPr lang="en-US" dirty="0" err="1" smtClean="0"/>
              <a:t>VSPerf</a:t>
            </a:r>
            <a:r>
              <a:rPr lang="en-US" dirty="0" smtClean="0"/>
              <a:t> API</a:t>
            </a:r>
          </a:p>
          <a:p>
            <a:pPr lvl="1"/>
            <a:r>
              <a:rPr lang="en-US" dirty="0" err="1" smtClean="0"/>
              <a:t>VSPerf.h</a:t>
            </a:r>
            <a:r>
              <a:rPr lang="en-US" dirty="0" smtClean="0"/>
              <a:t>, </a:t>
            </a:r>
            <a:r>
              <a:rPr lang="en-US" dirty="0" err="1" smtClean="0"/>
              <a:t>Microsoft.VisualStudio.Profiler.dll</a:t>
            </a:r>
            <a:endParaRPr lang="en-US" dirty="0" smtClean="0"/>
          </a:p>
          <a:p>
            <a:pPr lvl="1"/>
            <a:r>
              <a:rPr lang="en-US" dirty="0" smtClean="0"/>
              <a:t>Programmatic control of collection </a:t>
            </a:r>
            <a:br>
              <a:rPr lang="en-US" dirty="0" smtClean="0"/>
            </a:br>
            <a:r>
              <a:rPr lang="en-US" dirty="0" smtClean="0"/>
              <a:t>embedded in the application</a:t>
            </a:r>
          </a:p>
          <a:p>
            <a:pPr lvl="1"/>
            <a:r>
              <a:rPr lang="en-US" dirty="0" err="1" smtClean="0">
                <a:latin typeface="Courier New" pitchFamily="49" charset="0"/>
                <a:cs typeface="Courier New" pitchFamily="49" charset="0"/>
              </a:rPr>
              <a:t>StartProfile</a:t>
            </a:r>
            <a:r>
              <a:rPr lang="en-US" dirty="0" smtClean="0">
                <a:latin typeface="Courier New" pitchFamily="49" charset="0"/>
                <a:cs typeface="Courier New" pitchFamily="49" charset="0"/>
              </a:rPr>
              <a:t>, </a:t>
            </a:r>
            <a:r>
              <a:rPr lang="en-US" dirty="0" err="1" smtClean="0">
                <a:latin typeface="Courier New" pitchFamily="49" charset="0"/>
                <a:cs typeface="Courier New" pitchFamily="49" charset="0"/>
              </a:rPr>
              <a:t>StopProfile</a:t>
            </a:r>
            <a:r>
              <a:rPr lang="en-US" dirty="0" smtClean="0">
                <a:latin typeface="Courier New" pitchFamily="49" charset="0"/>
                <a:cs typeface="Courier New" pitchFamily="49" charset="0"/>
              </a:rPr>
              <a:t>, </a:t>
            </a:r>
            <a:r>
              <a:rPr lang="en-US" dirty="0" err="1" smtClean="0">
                <a:latin typeface="Courier New" pitchFamily="49" charset="0"/>
                <a:cs typeface="Courier New" pitchFamily="49" charset="0"/>
              </a:rPr>
              <a:t>SuspendProfile</a:t>
            </a:r>
            <a:r>
              <a:rPr lang="en-US" dirty="0" smtClean="0">
                <a:latin typeface="Courier New" pitchFamily="49" charset="0"/>
                <a:cs typeface="Courier New" pitchFamily="49" charset="0"/>
              </a:rPr>
              <a:t>, </a:t>
            </a:r>
            <a:r>
              <a:rPr lang="en-US" dirty="0" err="1" smtClean="0">
                <a:latin typeface="Courier New" pitchFamily="49" charset="0"/>
                <a:cs typeface="Courier New" pitchFamily="49" charset="0"/>
              </a:rPr>
              <a:t>ResumeProfile</a:t>
            </a:r>
            <a:r>
              <a:rPr lang="en-US" dirty="0" smtClean="0">
                <a:latin typeface="Courier New" pitchFamily="49" charset="0"/>
                <a:cs typeface="Courier New" pitchFamily="49" charset="0"/>
              </a:rPr>
              <a:t>, </a:t>
            </a:r>
            <a:r>
              <a:rPr lang="en-US" dirty="0" err="1" smtClean="0">
                <a:latin typeface="Courier New" pitchFamily="49" charset="0"/>
                <a:cs typeface="Courier New" pitchFamily="49" charset="0"/>
              </a:rPr>
              <a:t>CommentMarkProfile</a:t>
            </a:r>
            <a:r>
              <a:rPr lang="en-US" dirty="0" smtClean="0">
                <a:latin typeface="Courier New" pitchFamily="49" charset="0"/>
                <a:cs typeface="Courier New" pitchFamily="49" charset="0"/>
              </a:rPr>
              <a:t> </a:t>
            </a:r>
          </a:p>
          <a:p>
            <a:pPr lvl="1"/>
            <a:r>
              <a:rPr lang="en-US" dirty="0" smtClean="0"/>
              <a:t>Levels = global, process, thread </a:t>
            </a:r>
          </a:p>
          <a:p>
            <a:r>
              <a:rPr lang="en-US" dirty="0" err="1" smtClean="0"/>
              <a:t>VSInstr</a:t>
            </a:r>
            <a:endParaRPr lang="en-US" dirty="0" smtClean="0"/>
          </a:p>
          <a:p>
            <a:pPr lvl="1"/>
            <a:r>
              <a:rPr lang="en-US" dirty="0" smtClean="0"/>
              <a:t>Exclude/include functions from instrumentation</a:t>
            </a:r>
          </a:p>
          <a:p>
            <a:pPr lvl="1"/>
            <a:r>
              <a:rPr lang="en-US" dirty="0" smtClean="0"/>
              <a:t>Start/Stop </a:t>
            </a:r>
          </a:p>
          <a:p>
            <a:pPr lvl="2"/>
            <a:r>
              <a:rPr lang="en-US" dirty="0" smtClean="0"/>
              <a:t>Programmatic control inserted automatically </a:t>
            </a:r>
            <a:endParaRPr lang="en-US" dirty="0"/>
          </a:p>
        </p:txBody>
      </p:sp>
      <p:sp>
        <p:nvSpPr>
          <p:cNvPr id="432130" name="Rectangle 2"/>
          <p:cNvSpPr>
            <a:spLocks noGrp="1" noChangeArrowheads="1"/>
          </p:cNvSpPr>
          <p:nvPr>
            <p:ph type="title"/>
          </p:nvPr>
        </p:nvSpPr>
        <p:spPr/>
        <p:txBody>
          <a:bodyPr/>
          <a:lstStyle/>
          <a:p>
            <a:r>
              <a:rPr lang="it-IT" smtClean="0"/>
              <a:t>Tip #4: Fine Grain Control</a:t>
            </a:r>
            <a:endParaRPr lang="it-IT" dirty="0"/>
          </a:p>
        </p:txBody>
      </p:sp>
    </p:spTree>
  </p:cSld>
  <p:clrMapOvr>
    <a:masterClrMapping/>
  </p:clrMapOvr>
  <p:transition advTm="103156">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descr="C:\Documents and Settings\jocelyn\My Documents\My Pictures\clip_art_library\Microsoft_Art_Brand_etc\EventsDVD_FY07\Photos_for_PPT\BLUE_06_Photo_backgrounds\Business\MSB Business_Kazuki_asain man sitting table laptop working phone.png"/>
          <p:cNvPicPr>
            <a:picLocks noChangeAspect="1" noChangeArrowheads="1"/>
          </p:cNvPicPr>
          <p:nvPr/>
        </p:nvPicPr>
        <p:blipFill>
          <a:blip r:embed="rId3"/>
          <a:srcRect/>
          <a:stretch>
            <a:fillRect/>
          </a:stretch>
        </p:blipFill>
        <p:spPr bwMode="auto">
          <a:xfrm>
            <a:off x="849313" y="1444627"/>
            <a:ext cx="7562850" cy="5229225"/>
          </a:xfrm>
          <a:prstGeom prst="rect">
            <a:avLst/>
          </a:prstGeom>
          <a:noFill/>
        </p:spPr>
      </p:pic>
      <p:sp>
        <p:nvSpPr>
          <p:cNvPr id="4" name="Title 3"/>
          <p:cNvSpPr>
            <a:spLocks noGrp="1"/>
          </p:cNvSpPr>
          <p:nvPr>
            <p:ph type="title"/>
          </p:nvPr>
        </p:nvSpPr>
        <p:spPr/>
        <p:txBody>
          <a:bodyPr/>
          <a:lstStyle/>
          <a:p>
            <a:r>
              <a:rPr lang="en-US" dirty="0" smtClean="0"/>
              <a:t>Tip #5:  Profiling Managed Services</a:t>
            </a:r>
            <a:endParaRPr lang="en-US" dirty="0"/>
          </a:p>
        </p:txBody>
      </p:sp>
      <p:sp>
        <p:nvSpPr>
          <p:cNvPr id="7" name="Content Placeholder 6"/>
          <p:cNvSpPr>
            <a:spLocks noGrp="1"/>
          </p:cNvSpPr>
          <p:nvPr>
            <p:ph idx="1"/>
          </p:nvPr>
        </p:nvSpPr>
        <p:spPr>
          <a:xfrm>
            <a:off x="368300" y="1347788"/>
            <a:ext cx="8382000" cy="4408899"/>
          </a:xfrm>
        </p:spPr>
        <p:txBody>
          <a:bodyPr/>
          <a:lstStyle/>
          <a:p>
            <a:r>
              <a:rPr lang="en-US" dirty="0" smtClean="0"/>
              <a:t>Symptom: Function names resolve as 0x0600001</a:t>
            </a:r>
          </a:p>
          <a:p>
            <a:r>
              <a:rPr lang="en-US" dirty="0" smtClean="0"/>
              <a:t>Solution: VSPerfClrEnv.cmd</a:t>
            </a:r>
          </a:p>
          <a:p>
            <a:pPr lvl="1"/>
            <a:r>
              <a:rPr lang="en-US" dirty="0" smtClean="0"/>
              <a:t>From the UI, must be used with attach</a:t>
            </a:r>
          </a:p>
          <a:p>
            <a:pPr lvl="1"/>
            <a:r>
              <a:rPr lang="en-US" dirty="0" smtClean="0"/>
              <a:t>Need to use global setting for profiling services</a:t>
            </a:r>
          </a:p>
          <a:p>
            <a:r>
              <a:rPr lang="en-US" dirty="0" smtClean="0"/>
              <a:t>Symptom:  No data collected</a:t>
            </a:r>
          </a:p>
          <a:p>
            <a:pPr lvl="1"/>
            <a:r>
              <a:rPr lang="en-US" dirty="0" smtClean="0"/>
              <a:t>Use the /user flag when launching the profiling monitor</a:t>
            </a:r>
          </a:p>
          <a:p>
            <a:pPr lvl="1"/>
            <a:r>
              <a:rPr lang="en-US" dirty="0" smtClean="0"/>
              <a:t>Vista:  /</a:t>
            </a:r>
            <a:r>
              <a:rPr lang="en-US" dirty="0" err="1" smtClean="0"/>
              <a:t>crossSession</a:t>
            </a:r>
            <a:endParaRPr lang="en-US" dirty="0" smtClean="0"/>
          </a:p>
          <a:p>
            <a:r>
              <a:rPr lang="en-US" dirty="0" err="1" smtClean="0"/>
              <a:t>TechNote</a:t>
            </a:r>
            <a:r>
              <a:rPr lang="en-US" dirty="0" smtClean="0"/>
              <a:t>:  </a:t>
            </a:r>
            <a:r>
              <a:rPr lang="en-US" dirty="0" smtClean="0">
                <a:hlinkClick r:id="rId4"/>
              </a:rPr>
              <a:t>Profiling Services Basics</a:t>
            </a:r>
            <a:endParaRPr lang="en-US" dirty="0" smtClean="0"/>
          </a:p>
          <a:p>
            <a:endParaRPr lang="en-US" dirty="0" smtClean="0"/>
          </a:p>
          <a:p>
            <a:pPr lvl="1"/>
            <a:endParaRPr lang="en-US" dirty="0" smtClean="0"/>
          </a:p>
        </p:txBody>
      </p:sp>
    </p:spTree>
  </p:cSld>
  <p:clrMapOvr>
    <a:masterClrMapping/>
  </p:clrMapOvr>
  <p:transition advTm="62109">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descr="C:\Documents and Settings\jocelyn\My Documents\My Pictures\clip_art_library\Microsoft_Art_Brand_etc\EventsDVD_FY07\Photos_for_PPT\BLUE_06_Photo_backgrounds\Business\OFC Enterprise team collaboration meeting 2.png"/>
          <p:cNvPicPr>
            <a:picLocks noChangeAspect="1" noChangeArrowheads="1"/>
          </p:cNvPicPr>
          <p:nvPr/>
        </p:nvPicPr>
        <p:blipFill>
          <a:blip r:embed="rId3"/>
          <a:srcRect/>
          <a:stretch>
            <a:fillRect/>
          </a:stretch>
        </p:blipFill>
        <p:spPr bwMode="auto">
          <a:xfrm>
            <a:off x="2157157" y="3307335"/>
            <a:ext cx="4199398" cy="3371779"/>
          </a:xfrm>
          <a:prstGeom prst="rect">
            <a:avLst/>
          </a:prstGeom>
          <a:noFill/>
        </p:spPr>
      </p:pic>
      <p:sp>
        <p:nvSpPr>
          <p:cNvPr id="4" name="Title 3"/>
          <p:cNvSpPr>
            <a:spLocks noGrp="1"/>
          </p:cNvSpPr>
          <p:nvPr>
            <p:ph type="title"/>
          </p:nvPr>
        </p:nvSpPr>
        <p:spPr/>
        <p:txBody>
          <a:bodyPr/>
          <a:lstStyle/>
          <a:p>
            <a:r>
              <a:rPr lang="en-US" dirty="0" smtClean="0"/>
              <a:t>Other </a:t>
            </a:r>
            <a:r>
              <a:rPr smtClean="0"/>
              <a:t>Visual Studio 2008 </a:t>
            </a:r>
            <a:r>
              <a:rPr lang="en-US" dirty="0" smtClean="0"/>
              <a:t>Features</a:t>
            </a:r>
            <a:endParaRPr lang="en-US" dirty="0"/>
          </a:p>
        </p:txBody>
      </p:sp>
      <p:sp>
        <p:nvSpPr>
          <p:cNvPr id="7" name="Content Placeholder 6"/>
          <p:cNvSpPr>
            <a:spLocks noGrp="1"/>
          </p:cNvSpPr>
          <p:nvPr>
            <p:ph idx="1"/>
          </p:nvPr>
        </p:nvSpPr>
        <p:spPr>
          <a:xfrm>
            <a:off x="368300" y="1347788"/>
            <a:ext cx="8382000" cy="2042097"/>
          </a:xfrm>
        </p:spPr>
        <p:txBody>
          <a:bodyPr/>
          <a:lstStyle/>
          <a:p>
            <a:r>
              <a:rPr lang="en-US" dirty="0" smtClean="0"/>
              <a:t>64-bit profiling</a:t>
            </a:r>
          </a:p>
          <a:p>
            <a:pPr lvl="1"/>
            <a:r>
              <a:rPr lang="en-US" dirty="0" smtClean="0"/>
              <a:t>64-bit collection supported from command line, UI, </a:t>
            </a:r>
            <a:br>
              <a:rPr lang="en-US" dirty="0" smtClean="0"/>
            </a:br>
            <a:r>
              <a:rPr lang="en-US" dirty="0" smtClean="0"/>
              <a:t>and standalone installer</a:t>
            </a:r>
          </a:p>
          <a:p>
            <a:pPr lvl="1"/>
            <a:r>
              <a:rPr lang="en-US" dirty="0" smtClean="0"/>
              <a:t>WOW64 profiling also supported</a:t>
            </a:r>
          </a:p>
          <a:p>
            <a:r>
              <a:rPr lang="en-US" dirty="0" smtClean="0"/>
              <a:t>Improved CPU counter support</a:t>
            </a:r>
          </a:p>
        </p:txBody>
      </p:sp>
    </p:spTree>
  </p:cSld>
  <p:clrMapOvr>
    <a:masterClrMapping/>
  </p:clrMapOvr>
  <p:transition advTm="26218">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hevron 16"/>
          <p:cNvSpPr/>
          <p:nvPr/>
        </p:nvSpPr>
        <p:spPr bwMode="blackWhite">
          <a:xfrm>
            <a:off x="6746318" y="1580877"/>
            <a:ext cx="2084293" cy="5193085"/>
          </a:xfrm>
          <a:prstGeom prst="chevron">
            <a:avLst>
              <a:gd name="adj" fmla="val 53183"/>
            </a:avLst>
          </a:prstGeom>
          <a:gradFill flip="none" rotWithShape="1">
            <a:gsLst>
              <a:gs pos="0">
                <a:srgbClr val="27728D">
                  <a:alpha val="34000"/>
                </a:srgbClr>
              </a:gs>
              <a:gs pos="50000">
                <a:srgbClr val="27728D">
                  <a:alpha val="9000"/>
                </a:srgbClr>
              </a:gs>
              <a:gs pos="100000">
                <a:srgbClr val="27728D">
                  <a:tint val="23500"/>
                  <a:satMod val="160000"/>
                  <a:alpha val="3000"/>
                </a:srgbClr>
              </a:gs>
            </a:gsLst>
            <a:lin ang="10800000" scaled="1"/>
            <a:tileRect/>
          </a:gradFill>
          <a:ln>
            <a:noFill/>
            <a:headEnd type="none" w="med" len="med"/>
            <a:tailEnd type="none" w="med" len="med"/>
          </a:ln>
          <a:effectLst/>
          <a:scene3d>
            <a:camera prst="orthographicFront" fov="0">
              <a:rot lat="0" lon="0" rev="0"/>
            </a:camera>
            <a:lightRig rig="threePt" dir="t">
              <a:rot lat="0" lon="0" rev="1800000"/>
            </a:lightRig>
          </a:scene3d>
          <a:sp3d prstMaterial="matte">
            <a:bevelT h="20000" prst="convex"/>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0" name="Rounded Rectangle 9"/>
          <p:cNvSpPr/>
          <p:nvPr/>
        </p:nvSpPr>
        <p:spPr bwMode="blackWhite">
          <a:xfrm>
            <a:off x="388421" y="1336228"/>
            <a:ext cx="8014447" cy="695129"/>
          </a:xfrm>
          <a:prstGeom prst="roundRect">
            <a:avLst/>
          </a:prstGeom>
          <a:gradFill flip="none" rotWithShape="1">
            <a:gsLst>
              <a:gs pos="0">
                <a:srgbClr val="3778A7">
                  <a:alpha val="58000"/>
                </a:srgbClr>
              </a:gs>
              <a:gs pos="87000">
                <a:srgbClr val="3778A7">
                  <a:alpha val="29000"/>
                </a:srgbClr>
              </a:gs>
            </a:gsLst>
            <a:lin ang="16200000" scaled="1"/>
            <a:tileRect/>
          </a:gra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r>
              <a:rPr lang="en-US" sz="2000" dirty="0" smtClean="0"/>
              <a:t>Performance Lifecycle</a:t>
            </a:r>
          </a:p>
        </p:txBody>
      </p:sp>
      <p:sp>
        <p:nvSpPr>
          <p:cNvPr id="12" name="Rounded Rectangle 11"/>
          <p:cNvSpPr/>
          <p:nvPr/>
        </p:nvSpPr>
        <p:spPr bwMode="blackWhite">
          <a:xfrm>
            <a:off x="388421" y="2124285"/>
            <a:ext cx="8014447" cy="695129"/>
          </a:xfrm>
          <a:prstGeom prst="roundRect">
            <a:avLst/>
          </a:prstGeom>
          <a:gradFill flip="none" rotWithShape="1">
            <a:gsLst>
              <a:gs pos="0">
                <a:srgbClr val="3778A7">
                  <a:alpha val="58000"/>
                </a:srgbClr>
              </a:gs>
              <a:gs pos="87000">
                <a:srgbClr val="3778A7">
                  <a:alpha val="29000"/>
                </a:srgbClr>
              </a:gs>
            </a:gsLst>
            <a:lin ang="16200000" scaled="1"/>
            <a:tileRect/>
          </a:gra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r>
              <a:rPr lang="en-US" sz="2000" dirty="0" smtClean="0"/>
              <a:t>Quick profiling demo</a:t>
            </a:r>
          </a:p>
        </p:txBody>
      </p:sp>
      <p:sp>
        <p:nvSpPr>
          <p:cNvPr id="18" name="Rounded Rectangle 17"/>
          <p:cNvSpPr/>
          <p:nvPr/>
        </p:nvSpPr>
        <p:spPr bwMode="blackWhite">
          <a:xfrm>
            <a:off x="388421" y="2912342"/>
            <a:ext cx="8014447" cy="695129"/>
          </a:xfrm>
          <a:prstGeom prst="roundRect">
            <a:avLst/>
          </a:prstGeom>
          <a:gradFill flip="none" rotWithShape="1">
            <a:gsLst>
              <a:gs pos="0">
                <a:srgbClr val="3778A7">
                  <a:alpha val="58000"/>
                </a:srgbClr>
              </a:gs>
              <a:gs pos="87000">
                <a:srgbClr val="3778A7">
                  <a:alpha val="29000"/>
                </a:srgbClr>
              </a:gs>
            </a:gsLst>
            <a:lin ang="16200000" scaled="1"/>
            <a:tileRect/>
          </a:gra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r>
              <a:rPr lang="en-US" sz="2000" dirty="0" smtClean="0"/>
              <a:t>Technical deep dive</a:t>
            </a:r>
          </a:p>
        </p:txBody>
      </p:sp>
      <p:sp>
        <p:nvSpPr>
          <p:cNvPr id="20" name="Rounded Rectangle 19"/>
          <p:cNvSpPr/>
          <p:nvPr/>
        </p:nvSpPr>
        <p:spPr bwMode="blackWhite">
          <a:xfrm>
            <a:off x="388421" y="3673505"/>
            <a:ext cx="8014447" cy="1249054"/>
          </a:xfrm>
          <a:prstGeom prst="roundRect">
            <a:avLst>
              <a:gd name="adj" fmla="val 8054"/>
            </a:avLst>
          </a:prstGeom>
          <a:gradFill flip="none" rotWithShape="1">
            <a:gsLst>
              <a:gs pos="0">
                <a:srgbClr val="3778A7">
                  <a:alpha val="58000"/>
                </a:srgbClr>
              </a:gs>
              <a:gs pos="87000">
                <a:srgbClr val="3778A7">
                  <a:alpha val="29000"/>
                </a:srgbClr>
              </a:gs>
            </a:gsLst>
            <a:lin ang="16200000" scaled="1"/>
            <a:tileRect/>
          </a:gra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r>
              <a:rPr lang="en-US" sz="2000" dirty="0" smtClean="0"/>
              <a:t>Tons of Demos of New Features </a:t>
            </a:r>
            <a:br>
              <a:rPr lang="en-US" sz="2000" dirty="0" smtClean="0"/>
            </a:br>
            <a:r>
              <a:rPr lang="en-US" dirty="0" smtClean="0"/>
              <a:t>Finding Regressions, Web/Load Test integration, </a:t>
            </a:r>
            <a:br>
              <a:rPr lang="en-US" dirty="0" smtClean="0"/>
            </a:br>
            <a:r>
              <a:rPr lang="en-US" dirty="0" smtClean="0"/>
              <a:t>Filtering data, Reporting, Windows Counters</a:t>
            </a:r>
          </a:p>
        </p:txBody>
      </p:sp>
      <p:sp>
        <p:nvSpPr>
          <p:cNvPr id="21" name="Rounded Rectangle 20"/>
          <p:cNvSpPr/>
          <p:nvPr/>
        </p:nvSpPr>
        <p:spPr bwMode="blackWhite">
          <a:xfrm>
            <a:off x="388421" y="4989838"/>
            <a:ext cx="8014447" cy="574128"/>
          </a:xfrm>
          <a:prstGeom prst="roundRect">
            <a:avLst/>
          </a:prstGeom>
          <a:gradFill flip="none" rotWithShape="1">
            <a:gsLst>
              <a:gs pos="0">
                <a:srgbClr val="3778A7">
                  <a:alpha val="58000"/>
                </a:srgbClr>
              </a:gs>
              <a:gs pos="87000">
                <a:srgbClr val="3778A7">
                  <a:alpha val="29000"/>
                </a:srgbClr>
              </a:gs>
            </a:gsLst>
            <a:lin ang="16200000" scaled="1"/>
            <a:tileRect/>
          </a:gra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r>
              <a:rPr lang="en-US" sz="2000" dirty="0" smtClean="0"/>
              <a:t>Tips and tricks</a:t>
            </a:r>
          </a:p>
        </p:txBody>
      </p:sp>
      <p:sp>
        <p:nvSpPr>
          <p:cNvPr id="22" name="Rounded Rectangle 21"/>
          <p:cNvSpPr/>
          <p:nvPr/>
        </p:nvSpPr>
        <p:spPr bwMode="blackWhite">
          <a:xfrm>
            <a:off x="388421" y="5642914"/>
            <a:ext cx="8014447" cy="695129"/>
          </a:xfrm>
          <a:prstGeom prst="roundRect">
            <a:avLst/>
          </a:prstGeom>
          <a:gradFill flip="none" rotWithShape="1">
            <a:gsLst>
              <a:gs pos="0">
                <a:srgbClr val="3778A7">
                  <a:alpha val="58000"/>
                </a:srgbClr>
              </a:gs>
              <a:gs pos="87000">
                <a:srgbClr val="3778A7">
                  <a:alpha val="29000"/>
                </a:srgbClr>
              </a:gs>
            </a:gsLst>
            <a:lin ang="16200000" scaled="1"/>
            <a:tileRect/>
          </a:gra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r>
              <a:rPr lang="en-US" sz="2000" dirty="0" smtClean="0"/>
              <a:t>Where to learn more</a:t>
            </a:r>
          </a:p>
        </p:txBody>
      </p:sp>
      <p:sp>
        <p:nvSpPr>
          <p:cNvPr id="11" name="Title 10"/>
          <p:cNvSpPr>
            <a:spLocks noGrp="1"/>
          </p:cNvSpPr>
          <p:nvPr>
            <p:ph type="title"/>
          </p:nvPr>
        </p:nvSpPr>
        <p:spPr/>
        <p:txBody>
          <a:bodyPr/>
          <a:lstStyle/>
          <a:p>
            <a:r>
              <a:rPr lang="en-US" dirty="0" smtClean="0"/>
              <a:t>Agenda</a:t>
            </a:r>
            <a:endParaRPr lang="en-US" dirty="0"/>
          </a:p>
        </p:txBody>
      </p:sp>
    </p:spTree>
  </p:cSld>
  <p:clrMapOvr>
    <a:masterClrMapping/>
  </p:clrMapOvr>
  <p:transition advTm="72265">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Documents and Settings\jocelyn\My Documents\My Pictures\clip_art_library\Microsoft_Art_Brand_etc\EventsDVD_FY07\Photos_for_PPT\BLUE_06_Photo_backgrounds\Business\OFC Enterprise team meeting.png"/>
          <p:cNvPicPr>
            <a:picLocks noChangeAspect="1" noChangeArrowheads="1"/>
          </p:cNvPicPr>
          <p:nvPr/>
        </p:nvPicPr>
        <p:blipFill>
          <a:blip r:embed="rId3"/>
          <a:srcRect/>
          <a:stretch>
            <a:fillRect/>
          </a:stretch>
        </p:blipFill>
        <p:spPr bwMode="auto">
          <a:xfrm>
            <a:off x="4953000" y="3419475"/>
            <a:ext cx="4191000" cy="3438525"/>
          </a:xfrm>
          <a:prstGeom prst="rect">
            <a:avLst/>
          </a:prstGeom>
          <a:noFill/>
        </p:spPr>
      </p:pic>
      <p:sp>
        <p:nvSpPr>
          <p:cNvPr id="4" name="Title 3"/>
          <p:cNvSpPr>
            <a:spLocks noGrp="1"/>
          </p:cNvSpPr>
          <p:nvPr>
            <p:ph type="title"/>
          </p:nvPr>
        </p:nvSpPr>
        <p:spPr/>
        <p:txBody>
          <a:bodyPr/>
          <a:lstStyle/>
          <a:p>
            <a:r>
              <a:rPr lang="en-US" smtClean="0"/>
              <a:t>Where to Learn More</a:t>
            </a:r>
            <a:endParaRPr lang="en-US" dirty="0"/>
          </a:p>
        </p:txBody>
      </p:sp>
      <p:sp>
        <p:nvSpPr>
          <p:cNvPr id="7" name="Content Placeholder 6"/>
          <p:cNvSpPr>
            <a:spLocks noGrp="1"/>
          </p:cNvSpPr>
          <p:nvPr>
            <p:ph idx="1"/>
          </p:nvPr>
        </p:nvSpPr>
        <p:spPr>
          <a:xfrm>
            <a:off x="368300" y="1347788"/>
            <a:ext cx="8382000" cy="4131900"/>
          </a:xfrm>
        </p:spPr>
        <p:txBody>
          <a:bodyPr/>
          <a:lstStyle/>
          <a:p>
            <a:r>
              <a:rPr lang="en-US" dirty="0" smtClean="0"/>
              <a:t>Patterns and Practices</a:t>
            </a:r>
          </a:p>
          <a:p>
            <a:pPr lvl="1"/>
            <a:r>
              <a:rPr lang="en-US" dirty="0" smtClean="0">
                <a:hlinkClick r:id="rId4"/>
              </a:rPr>
              <a:t>Improving .NET Application Performance and Scalability</a:t>
            </a:r>
            <a:endParaRPr lang="en-US" dirty="0" smtClean="0"/>
          </a:p>
          <a:p>
            <a:pPr lvl="1"/>
            <a:r>
              <a:rPr lang="en-US" dirty="0" err="1" smtClean="0">
                <a:hlinkClick r:id="rId5"/>
              </a:rPr>
              <a:t>CodePlex</a:t>
            </a:r>
            <a:r>
              <a:rPr lang="en-US" dirty="0" smtClean="0">
                <a:hlinkClick r:id="rId5"/>
              </a:rPr>
              <a:t>: Performance Testing</a:t>
            </a:r>
            <a:endParaRPr lang="en-US" dirty="0" smtClean="0"/>
          </a:p>
          <a:p>
            <a:r>
              <a:rPr lang="en-US" dirty="0" smtClean="0"/>
              <a:t>Blogs</a:t>
            </a:r>
          </a:p>
          <a:p>
            <a:pPr lvl="1"/>
            <a:r>
              <a:rPr lang="en-US" dirty="0" smtClean="0"/>
              <a:t>Profiler Team Blogs</a:t>
            </a:r>
          </a:p>
          <a:p>
            <a:pPr lvl="2"/>
            <a:r>
              <a:rPr lang="en-US" dirty="0" smtClean="0">
                <a:solidFill>
                  <a:schemeClr val="accent4"/>
                </a:solidFill>
                <a:hlinkClick r:id="rId6"/>
              </a:rPr>
              <a:t>http://blogs.msdn.com/ianhu/</a:t>
            </a:r>
            <a:endParaRPr lang="en-US" dirty="0" smtClean="0">
              <a:solidFill>
                <a:schemeClr val="accent4"/>
              </a:solidFill>
            </a:endParaRPr>
          </a:p>
          <a:p>
            <a:pPr lvl="2"/>
            <a:r>
              <a:rPr lang="en-US" dirty="0" smtClean="0">
                <a:solidFill>
                  <a:schemeClr val="accent4"/>
                </a:solidFill>
                <a:hlinkClick r:id="rId7"/>
              </a:rPr>
              <a:t>http://blogs.msdn.com/profiler/</a:t>
            </a:r>
            <a:endParaRPr lang="en-US" dirty="0" smtClean="0">
              <a:solidFill>
                <a:schemeClr val="accent4"/>
              </a:solidFill>
            </a:endParaRPr>
          </a:p>
          <a:p>
            <a:pPr lvl="2"/>
            <a:r>
              <a:rPr lang="en-US" dirty="0" smtClean="0">
                <a:solidFill>
                  <a:schemeClr val="accent4"/>
                </a:solidFill>
                <a:hlinkClick r:id="rId8"/>
              </a:rPr>
              <a:t>http://blogs.msdn.com/scarroll/</a:t>
            </a:r>
            <a:endParaRPr lang="en-US" dirty="0" smtClean="0">
              <a:solidFill>
                <a:schemeClr val="accent4"/>
              </a:solidFill>
            </a:endParaRPr>
          </a:p>
          <a:p>
            <a:pPr lvl="1"/>
            <a:r>
              <a:rPr lang="en-US" dirty="0" smtClean="0">
                <a:solidFill>
                  <a:schemeClr val="accent4"/>
                </a:solidFill>
                <a:hlinkClick r:id="rId9"/>
              </a:rPr>
              <a:t>http://blogs.msdn.com/ricom</a:t>
            </a:r>
            <a:endParaRPr lang="en-US" dirty="0" smtClean="0">
              <a:solidFill>
                <a:schemeClr val="accent4"/>
              </a:solidFill>
            </a:endParaRPr>
          </a:p>
          <a:p>
            <a:r>
              <a:rPr lang="en-US" dirty="0" smtClean="0">
                <a:solidFill>
                  <a:schemeClr val="accent4"/>
                </a:solidFill>
                <a:hlinkClick r:id="rId10"/>
              </a:rPr>
              <a:t>Team System Profiler Forum</a:t>
            </a:r>
            <a:endParaRPr lang="en-US" dirty="0" smtClean="0">
              <a:solidFill>
                <a:schemeClr val="accent4"/>
              </a:solidFill>
            </a:endParaRPr>
          </a:p>
        </p:txBody>
      </p:sp>
    </p:spTree>
  </p:cSld>
  <p:clrMapOvr>
    <a:masterClrMapping/>
  </p:clrMapOvr>
  <p:transition advTm="61875">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smtClean="0">
                <a:solidFill>
                  <a:schemeClr val="tx1">
                    <a:alpha val="65000"/>
                  </a:schemeClr>
                </a:solidFill>
              </a:rPr>
              <a:t>Q&amp;A</a:t>
            </a:r>
            <a:endParaRPr lang="en-US" dirty="0">
              <a:solidFill>
                <a:schemeClr val="tx1">
                  <a:alpha val="65000"/>
                </a:schemeClr>
              </a:solidFill>
            </a:endParaRPr>
          </a:p>
        </p:txBody>
      </p:sp>
      <p:pic>
        <p:nvPicPr>
          <p:cNvPr id="5" name="Picture 2" descr="D:\Slidework\Jobs\TechEd2007 - Brian Marble\Template\Design\Round 3\images\Hand.png"/>
          <p:cNvPicPr>
            <a:picLocks noChangeAspect="1" noChangeArrowheads="1"/>
          </p:cNvPicPr>
          <p:nvPr/>
        </p:nvPicPr>
        <p:blipFill>
          <a:blip r:embed="rId3" cstate="print"/>
          <a:srcRect/>
          <a:stretch>
            <a:fillRect/>
          </a:stretch>
        </p:blipFill>
        <p:spPr bwMode="auto">
          <a:xfrm flipH="1">
            <a:off x="2271812" y="3075616"/>
            <a:ext cx="662922" cy="514686"/>
          </a:xfrm>
          <a:prstGeom prst="rect">
            <a:avLst/>
          </a:prstGeom>
          <a:noFill/>
        </p:spPr>
      </p:pic>
    </p:spTree>
  </p:cSld>
  <p:clrMapOvr>
    <a:masterClrMapping/>
  </p:clrMapOvr>
  <p:transition advTm="906953">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Resources</a:t>
            </a:r>
            <a:endParaRPr lang="en-US" dirty="0"/>
          </a:p>
        </p:txBody>
      </p:sp>
      <p:sp>
        <p:nvSpPr>
          <p:cNvPr id="4" name="Rounded Rectangle 3"/>
          <p:cNvSpPr/>
          <p:nvPr/>
        </p:nvSpPr>
        <p:spPr bwMode="invGray">
          <a:xfrm>
            <a:off x="485775" y="1100139"/>
            <a:ext cx="8101013" cy="709612"/>
          </a:xfrm>
          <a:prstGeom prst="roundRect">
            <a:avLst/>
          </a:prstGeom>
          <a:gradFill flip="none" rotWithShape="1">
            <a:gsLst>
              <a:gs pos="0">
                <a:srgbClr val="3778A7">
                  <a:alpha val="58000"/>
                </a:srgbClr>
              </a:gs>
              <a:gs pos="87000">
                <a:srgbClr val="3778A7">
                  <a:alpha val="29000"/>
                </a:srgbClr>
              </a:gs>
            </a:gsLst>
            <a:lin ang="16200000" scaled="1"/>
            <a:tileRect/>
          </a:gra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fontAlgn="base">
              <a:spcBef>
                <a:spcPct val="0"/>
              </a:spcBef>
              <a:spcAft>
                <a:spcPct val="0"/>
              </a:spcAft>
            </a:pPr>
            <a:r>
              <a:rPr lang="en-US" sz="1400" b="1" dirty="0" smtClean="0"/>
              <a:t>Technical Communities, </a:t>
            </a:r>
            <a:r>
              <a:rPr lang="en-US" sz="1400" b="1" dirty="0" err="1" smtClean="0"/>
              <a:t>Webcasts</a:t>
            </a:r>
            <a:r>
              <a:rPr lang="en-US" sz="1400" b="1" dirty="0" smtClean="0"/>
              <a:t>, </a:t>
            </a:r>
            <a:r>
              <a:rPr lang="en-US" sz="1400" b="1" dirty="0" err="1" smtClean="0"/>
              <a:t>Blogs</a:t>
            </a:r>
            <a:r>
              <a:rPr lang="en-US" sz="1400" b="1" dirty="0" smtClean="0"/>
              <a:t>, Chats &amp; User Groups</a:t>
            </a:r>
          </a:p>
          <a:p>
            <a:pPr fontAlgn="base">
              <a:spcBef>
                <a:spcPct val="0"/>
              </a:spcBef>
              <a:spcAft>
                <a:spcPct val="0"/>
              </a:spcAft>
            </a:pPr>
            <a:r>
              <a:rPr lang="en-US" sz="1400" b="1" dirty="0" smtClean="0">
                <a:hlinkClick r:id="rId3"/>
              </a:rPr>
              <a:t>http://www.microsoft.com/communities/</a:t>
            </a:r>
            <a:r>
              <a:rPr lang="en-US" sz="1400" b="1" dirty="0" err="1" smtClean="0">
                <a:hlinkClick r:id="rId3"/>
              </a:rPr>
              <a:t>default.mspx</a:t>
            </a:r>
            <a:r>
              <a:rPr lang="en-US" sz="1400" b="1" dirty="0" smtClean="0"/>
              <a:t>  </a:t>
            </a:r>
          </a:p>
        </p:txBody>
      </p:sp>
      <p:sp>
        <p:nvSpPr>
          <p:cNvPr id="5" name="Rounded Rectangle 4"/>
          <p:cNvSpPr/>
          <p:nvPr/>
        </p:nvSpPr>
        <p:spPr bwMode="invGray">
          <a:xfrm>
            <a:off x="485775" y="2687639"/>
            <a:ext cx="8101013" cy="808596"/>
          </a:xfrm>
          <a:prstGeom prst="roundRect">
            <a:avLst/>
          </a:prstGeom>
          <a:gradFill flip="none" rotWithShape="1">
            <a:gsLst>
              <a:gs pos="0">
                <a:srgbClr val="3778A7">
                  <a:alpha val="58000"/>
                </a:srgbClr>
              </a:gs>
              <a:gs pos="87000">
                <a:srgbClr val="3778A7">
                  <a:alpha val="29000"/>
                </a:srgbClr>
              </a:gs>
            </a:gsLst>
            <a:lin ang="16200000" scaled="1"/>
            <a:tileRect/>
          </a:gra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r>
              <a:rPr lang="en-US" sz="1400" b="1" dirty="0" smtClean="0"/>
              <a:t>Microsoft Developer Network (MSDN) &amp; TechNet </a:t>
            </a:r>
            <a:endParaRPr lang="en-US" sz="1400" dirty="0" smtClean="0"/>
          </a:p>
          <a:p>
            <a:r>
              <a:rPr lang="en-US" sz="1400" b="1" dirty="0" smtClean="0">
                <a:hlinkClick r:id="rId4"/>
              </a:rPr>
              <a:t>http://microsoft.com/</a:t>
            </a:r>
            <a:r>
              <a:rPr lang="en-US" sz="1400" b="1" dirty="0" err="1" smtClean="0">
                <a:hlinkClick r:id="rId4"/>
              </a:rPr>
              <a:t>msdn</a:t>
            </a:r>
            <a:r>
              <a:rPr lang="en-US" sz="1400" b="1" dirty="0" smtClean="0"/>
              <a:t>  </a:t>
            </a:r>
            <a:endParaRPr lang="en-US" sz="1400" dirty="0" smtClean="0"/>
          </a:p>
          <a:p>
            <a:r>
              <a:rPr lang="en-US" sz="1400" b="1" u="sng" dirty="0" smtClean="0">
                <a:hlinkClick r:id="rId5" tooltip="http://microsoft.com/technet"/>
              </a:rPr>
              <a:t>http://microsoft.com/</a:t>
            </a:r>
            <a:r>
              <a:rPr lang="en-US" sz="1400" b="1" u="sng" dirty="0" err="1" smtClean="0">
                <a:hlinkClick r:id="rId5" tooltip="http://microsoft.com/technet"/>
              </a:rPr>
              <a:t>technet</a:t>
            </a:r>
            <a:r>
              <a:rPr lang="en-US" sz="1400" b="1" dirty="0" smtClean="0"/>
              <a:t> </a:t>
            </a:r>
            <a:endParaRPr lang="en-US" sz="1400" dirty="0" smtClean="0">
              <a:solidFill>
                <a:schemeClr val="tx1"/>
              </a:solidFill>
              <a:cs typeface="Arial" pitchFamily="34" charset="0"/>
            </a:endParaRPr>
          </a:p>
        </p:txBody>
      </p:sp>
      <p:sp>
        <p:nvSpPr>
          <p:cNvPr id="6" name="Rounded Rectangle 5"/>
          <p:cNvSpPr/>
          <p:nvPr/>
        </p:nvSpPr>
        <p:spPr bwMode="invGray">
          <a:xfrm>
            <a:off x="485775" y="3588965"/>
            <a:ext cx="8101013" cy="709612"/>
          </a:xfrm>
          <a:prstGeom prst="roundRect">
            <a:avLst/>
          </a:prstGeom>
          <a:gradFill flip="none" rotWithShape="1">
            <a:gsLst>
              <a:gs pos="0">
                <a:srgbClr val="3778A7">
                  <a:alpha val="58000"/>
                </a:srgbClr>
              </a:gs>
              <a:gs pos="87000">
                <a:srgbClr val="3778A7">
                  <a:alpha val="29000"/>
                </a:srgbClr>
              </a:gs>
            </a:gsLst>
            <a:lin ang="16200000" scaled="1"/>
            <a:tileRect/>
          </a:gra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r>
              <a:rPr lang="en-US" sz="1400" b="1" dirty="0" smtClean="0"/>
              <a:t>Trial Software and Virtual Labs</a:t>
            </a:r>
            <a:endParaRPr lang="en-US" sz="1400" dirty="0" smtClean="0"/>
          </a:p>
          <a:p>
            <a:r>
              <a:rPr lang="en-US" sz="1400" b="1" u="sng" dirty="0" smtClean="0">
                <a:hlinkClick r:id="rId6" tooltip="http://www.microsoft.com/technet/downloads/trials/default.mspx"/>
              </a:rPr>
              <a:t>http://www.microsoft.com/</a:t>
            </a:r>
            <a:r>
              <a:rPr lang="en-US" sz="1400" b="1" u="sng" dirty="0" err="1" smtClean="0">
                <a:hlinkClick r:id="rId6" tooltip="http://www.microsoft.com/technet/downloads/trials/default.mspx"/>
              </a:rPr>
              <a:t>technet/downloads/trials/default.mspx</a:t>
            </a:r>
            <a:r>
              <a:rPr lang="en-US" sz="1400" b="1" dirty="0" smtClean="0"/>
              <a:t> </a:t>
            </a:r>
            <a:endParaRPr lang="en-US" sz="1400" dirty="0"/>
          </a:p>
        </p:txBody>
      </p:sp>
      <p:sp>
        <p:nvSpPr>
          <p:cNvPr id="10" name="Rounded Rectangle 9"/>
          <p:cNvSpPr/>
          <p:nvPr/>
        </p:nvSpPr>
        <p:spPr bwMode="invGray">
          <a:xfrm>
            <a:off x="485775" y="1893889"/>
            <a:ext cx="8101013" cy="709612"/>
          </a:xfrm>
          <a:prstGeom prst="roundRect">
            <a:avLst/>
          </a:prstGeom>
          <a:gradFill flip="none" rotWithShape="1">
            <a:gsLst>
              <a:gs pos="0">
                <a:srgbClr val="3778A7">
                  <a:alpha val="58000"/>
                </a:srgbClr>
              </a:gs>
              <a:gs pos="87000">
                <a:srgbClr val="3778A7">
                  <a:alpha val="29000"/>
                </a:srgbClr>
              </a:gs>
            </a:gsLst>
            <a:lin ang="16200000" scaled="1"/>
            <a:tileRect/>
          </a:gra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fontAlgn="base">
              <a:spcBef>
                <a:spcPct val="0"/>
              </a:spcBef>
              <a:spcAft>
                <a:spcPct val="0"/>
              </a:spcAft>
            </a:pPr>
            <a:r>
              <a:rPr lang="en-US" sz="1400" b="1" dirty="0" smtClean="0"/>
              <a:t>Microsoft Learning and Certification</a:t>
            </a:r>
          </a:p>
          <a:p>
            <a:pPr fontAlgn="base">
              <a:spcBef>
                <a:spcPct val="0"/>
              </a:spcBef>
              <a:spcAft>
                <a:spcPct val="0"/>
              </a:spcAft>
            </a:pPr>
            <a:r>
              <a:rPr lang="en-US" sz="1400" b="1" dirty="0" smtClean="0">
                <a:hlinkClick r:id="rId7"/>
              </a:rPr>
              <a:t>http://www.microsoft.com/learning/</a:t>
            </a:r>
            <a:r>
              <a:rPr lang="en-US" sz="1400" b="1" dirty="0" err="1" smtClean="0">
                <a:hlinkClick r:id="rId7"/>
              </a:rPr>
              <a:t>default.mspx</a:t>
            </a:r>
            <a:r>
              <a:rPr lang="en-US" sz="1400" b="1" dirty="0" smtClean="0"/>
              <a:t>  </a:t>
            </a:r>
          </a:p>
        </p:txBody>
      </p:sp>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Resources</a:t>
            </a:r>
            <a:endParaRPr lang="en-US" dirty="0"/>
          </a:p>
        </p:txBody>
      </p:sp>
      <p:sp>
        <p:nvSpPr>
          <p:cNvPr id="5" name="Rounded Rectangle 4"/>
          <p:cNvSpPr/>
          <p:nvPr/>
        </p:nvSpPr>
        <p:spPr bwMode="invGray">
          <a:xfrm>
            <a:off x="485774" y="3983558"/>
            <a:ext cx="8439912" cy="637928"/>
          </a:xfrm>
          <a:prstGeom prst="roundRect">
            <a:avLst/>
          </a:prstGeom>
          <a:gradFill flip="none" rotWithShape="1">
            <a:gsLst>
              <a:gs pos="0">
                <a:srgbClr val="3778A7">
                  <a:alpha val="58000"/>
                </a:srgbClr>
              </a:gs>
              <a:gs pos="87000">
                <a:srgbClr val="3778A7">
                  <a:alpha val="29000"/>
                </a:srgbClr>
              </a:gs>
            </a:gsLst>
            <a:lin ang="16200000" scaled="1"/>
            <a:tileRect/>
          </a:gra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r>
              <a:rPr lang="en-US" b="1" dirty="0" smtClean="0"/>
              <a:t>Wednesday</a:t>
            </a:r>
          </a:p>
          <a:p>
            <a:r>
              <a:rPr lang="en-US" sz="1200" dirty="0" smtClean="0"/>
              <a:t>Building Microsoft Windows Communication Foundation and Windows Workflow Foundation Applications with </a:t>
            </a:r>
            <a:br>
              <a:rPr lang="en-US" sz="1200" dirty="0" smtClean="0"/>
            </a:br>
            <a:r>
              <a:rPr lang="en-US" sz="1200" dirty="0" smtClean="0"/>
              <a:t>Microsoft Visual Studio 2008 </a:t>
            </a:r>
            <a:r>
              <a:rPr lang="en-US" sz="1200" b="1" dirty="0" smtClean="0">
                <a:solidFill>
                  <a:schemeClr val="accent2"/>
                </a:solidFill>
              </a:rPr>
              <a:t>5:30</a:t>
            </a:r>
          </a:p>
        </p:txBody>
      </p:sp>
      <p:sp>
        <p:nvSpPr>
          <p:cNvPr id="6" name="Rounded Rectangle 5"/>
          <p:cNvSpPr/>
          <p:nvPr/>
        </p:nvSpPr>
        <p:spPr bwMode="invGray">
          <a:xfrm>
            <a:off x="485774" y="4713733"/>
            <a:ext cx="8439912" cy="640080"/>
          </a:xfrm>
          <a:prstGeom prst="roundRect">
            <a:avLst/>
          </a:prstGeom>
          <a:gradFill flip="none" rotWithShape="1">
            <a:gsLst>
              <a:gs pos="0">
                <a:srgbClr val="3778A7">
                  <a:alpha val="58000"/>
                </a:srgbClr>
              </a:gs>
              <a:gs pos="87000">
                <a:srgbClr val="3778A7">
                  <a:alpha val="29000"/>
                </a:srgbClr>
              </a:gs>
            </a:gsLst>
            <a:lin ang="16200000" scaled="1"/>
            <a:tileRect/>
          </a:gra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r>
              <a:rPr lang="en-US" b="1" dirty="0" smtClean="0"/>
              <a:t>Thursday</a:t>
            </a:r>
            <a:endParaRPr lang="en-US" dirty="0" smtClean="0"/>
          </a:p>
          <a:p>
            <a:r>
              <a:rPr lang="en-US" sz="1200" dirty="0" smtClean="0"/>
              <a:t>Microsoft Visual C# Under the Covers: An In-Depth Look at C# 3.0 </a:t>
            </a:r>
            <a:r>
              <a:rPr lang="en-US" sz="1200" b="1" dirty="0" smtClean="0">
                <a:solidFill>
                  <a:schemeClr val="accent2"/>
                </a:solidFill>
              </a:rPr>
              <a:t>8:00</a:t>
            </a:r>
          </a:p>
          <a:p>
            <a:r>
              <a:rPr lang="en-US" sz="1200" b="1" dirty="0" smtClean="0"/>
              <a:t>Writing Maintainable and Robust Application with Microsoft Visual Studio Team System </a:t>
            </a:r>
            <a:r>
              <a:rPr lang="en-US" sz="1200" b="1" dirty="0" smtClean="0">
                <a:solidFill>
                  <a:schemeClr val="accent2"/>
                </a:solidFill>
              </a:rPr>
              <a:t>1:00</a:t>
            </a:r>
          </a:p>
        </p:txBody>
      </p:sp>
      <p:sp>
        <p:nvSpPr>
          <p:cNvPr id="10" name="Rounded Rectangle 9"/>
          <p:cNvSpPr/>
          <p:nvPr/>
        </p:nvSpPr>
        <p:spPr bwMode="invGray">
          <a:xfrm>
            <a:off x="485774" y="2126519"/>
            <a:ext cx="8439912" cy="1764792"/>
          </a:xfrm>
          <a:prstGeom prst="roundRect">
            <a:avLst>
              <a:gd name="adj" fmla="val 10571"/>
            </a:avLst>
          </a:prstGeom>
          <a:gradFill flip="none" rotWithShape="1">
            <a:gsLst>
              <a:gs pos="0">
                <a:srgbClr val="3778A7">
                  <a:alpha val="58000"/>
                </a:srgbClr>
              </a:gs>
              <a:gs pos="87000">
                <a:srgbClr val="3778A7">
                  <a:alpha val="29000"/>
                </a:srgbClr>
              </a:gs>
            </a:gsLst>
            <a:lin ang="16200000" scaled="1"/>
            <a:tileRect/>
          </a:gra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fontAlgn="base">
              <a:spcBef>
                <a:spcPct val="0"/>
              </a:spcBef>
              <a:spcAft>
                <a:spcPct val="0"/>
              </a:spcAft>
            </a:pPr>
            <a:r>
              <a:rPr lang="en-US" b="1" dirty="0" smtClean="0"/>
              <a:t>Tuesday</a:t>
            </a:r>
          </a:p>
          <a:p>
            <a:pPr fontAlgn="base">
              <a:spcBef>
                <a:spcPct val="0"/>
              </a:spcBef>
              <a:spcAft>
                <a:spcPct val="0"/>
              </a:spcAft>
            </a:pPr>
            <a:r>
              <a:rPr lang="en-US" sz="1200" dirty="0" smtClean="0"/>
              <a:t>The .NET Language Integrated Query (LINQ) Framework </a:t>
            </a:r>
            <a:r>
              <a:rPr lang="en-US" sz="1200" b="1" dirty="0" smtClean="0">
                <a:solidFill>
                  <a:schemeClr val="accent2"/>
                </a:solidFill>
              </a:rPr>
              <a:t>8:30</a:t>
            </a:r>
          </a:p>
          <a:p>
            <a:pPr fontAlgn="base">
              <a:spcBef>
                <a:spcPct val="0"/>
              </a:spcBef>
              <a:spcAft>
                <a:spcPct val="0"/>
              </a:spcAft>
            </a:pPr>
            <a:r>
              <a:rPr lang="en-US" sz="1200" dirty="0" smtClean="0"/>
              <a:t>LINQ and XML for the Microsoft Visual Basic Developer </a:t>
            </a:r>
            <a:r>
              <a:rPr lang="en-US" sz="1200" b="1" dirty="0" smtClean="0">
                <a:solidFill>
                  <a:schemeClr val="accent2"/>
                </a:solidFill>
              </a:rPr>
              <a:t>10:15</a:t>
            </a:r>
          </a:p>
          <a:p>
            <a:pPr fontAlgn="base">
              <a:spcBef>
                <a:spcPct val="0"/>
              </a:spcBef>
              <a:spcAft>
                <a:spcPct val="0"/>
              </a:spcAft>
            </a:pPr>
            <a:r>
              <a:rPr lang="en-US" sz="1200" dirty="0" smtClean="0"/>
              <a:t>Building Smart Client Applications in Microsoft Visual Studio 2008 </a:t>
            </a:r>
            <a:r>
              <a:rPr lang="en-US" sz="1200" b="1" dirty="0" smtClean="0">
                <a:solidFill>
                  <a:schemeClr val="accent2"/>
                </a:solidFill>
              </a:rPr>
              <a:t>10:15</a:t>
            </a:r>
          </a:p>
          <a:p>
            <a:pPr fontAlgn="base">
              <a:spcBef>
                <a:spcPct val="0"/>
              </a:spcBef>
              <a:spcAft>
                <a:spcPct val="0"/>
              </a:spcAft>
            </a:pPr>
            <a:r>
              <a:rPr lang="en-US" sz="1200" dirty="0" smtClean="0"/>
              <a:t>Building a Complete Web Application Using ASP.NET "Orcas" and Microsoft Visual Studio 2008 (Two parts) </a:t>
            </a:r>
            <a:r>
              <a:rPr lang="en-US" sz="1200" b="1" dirty="0" smtClean="0">
                <a:solidFill>
                  <a:schemeClr val="accent2"/>
                </a:solidFill>
              </a:rPr>
              <a:t>10:15 and 1</a:t>
            </a:r>
          </a:p>
          <a:p>
            <a:pPr fontAlgn="base">
              <a:spcBef>
                <a:spcPct val="0"/>
              </a:spcBef>
              <a:spcAft>
                <a:spcPct val="0"/>
              </a:spcAft>
            </a:pPr>
            <a:r>
              <a:rPr lang="en-US" sz="1200" dirty="0" smtClean="0"/>
              <a:t>Microsoft Visual C#: Tips and Tricks for the Microsoft Visual Studio 2008 IDE </a:t>
            </a:r>
            <a:r>
              <a:rPr lang="en-US" sz="1200" b="1" dirty="0" smtClean="0">
                <a:solidFill>
                  <a:schemeClr val="accent2"/>
                </a:solidFill>
              </a:rPr>
              <a:t>1:00</a:t>
            </a:r>
          </a:p>
          <a:p>
            <a:pPr fontAlgn="base">
              <a:spcBef>
                <a:spcPct val="0"/>
              </a:spcBef>
              <a:spcAft>
                <a:spcPct val="0"/>
              </a:spcAft>
            </a:pPr>
            <a:r>
              <a:rPr lang="en-US" sz="1200" dirty="0" smtClean="0"/>
              <a:t>Microsoft Visual Basic: Tips and Tricks for the Microsoft Visual Studio 2008 IDE </a:t>
            </a:r>
            <a:r>
              <a:rPr lang="en-US" sz="1200" b="1" dirty="0" smtClean="0">
                <a:solidFill>
                  <a:schemeClr val="accent2"/>
                </a:solidFill>
              </a:rPr>
              <a:t>2:45</a:t>
            </a:r>
          </a:p>
          <a:p>
            <a:pPr fontAlgn="base">
              <a:spcBef>
                <a:spcPct val="0"/>
              </a:spcBef>
              <a:spcAft>
                <a:spcPct val="0"/>
              </a:spcAft>
            </a:pPr>
            <a:r>
              <a:rPr lang="en-US" sz="1200" dirty="0" smtClean="0"/>
              <a:t>Building Microsoft Windows Presentation Foundation Applications with Microsoft Visual Studio 2008 and </a:t>
            </a:r>
            <a:br>
              <a:rPr lang="en-US" sz="1200" dirty="0" smtClean="0"/>
            </a:br>
            <a:r>
              <a:rPr lang="en-US" sz="1200" dirty="0" smtClean="0"/>
              <a:t>Microsoft Expression Blend </a:t>
            </a:r>
            <a:r>
              <a:rPr lang="en-US" sz="1200" b="1" dirty="0" smtClean="0">
                <a:solidFill>
                  <a:schemeClr val="accent2"/>
                </a:solidFill>
              </a:rPr>
              <a:t>4:30</a:t>
            </a:r>
          </a:p>
        </p:txBody>
      </p:sp>
      <p:pic>
        <p:nvPicPr>
          <p:cNvPr id="1028" name="Picture 4" descr="C:\Users\samgaz\Desktop\VS08_v_rgb_r.png"/>
          <p:cNvPicPr>
            <a:picLocks noChangeAspect="1" noChangeArrowheads="1"/>
          </p:cNvPicPr>
          <p:nvPr/>
        </p:nvPicPr>
        <p:blipFill>
          <a:blip r:embed="rId3"/>
          <a:srcRect/>
          <a:stretch>
            <a:fillRect/>
          </a:stretch>
        </p:blipFill>
        <p:spPr bwMode="black">
          <a:xfrm>
            <a:off x="5897427" y="228600"/>
            <a:ext cx="2984396" cy="890406"/>
          </a:xfrm>
          <a:prstGeom prst="rect">
            <a:avLst/>
          </a:prstGeom>
          <a:noFill/>
        </p:spPr>
      </p:pic>
      <p:sp>
        <p:nvSpPr>
          <p:cNvPr id="16" name="Rounded Rectangle 15"/>
          <p:cNvSpPr/>
          <p:nvPr/>
        </p:nvSpPr>
        <p:spPr bwMode="invGray">
          <a:xfrm>
            <a:off x="485774" y="1237130"/>
            <a:ext cx="8439912" cy="797142"/>
          </a:xfrm>
          <a:prstGeom prst="roundRect">
            <a:avLst/>
          </a:prstGeom>
          <a:gradFill flip="none" rotWithShape="1">
            <a:gsLst>
              <a:gs pos="0">
                <a:srgbClr val="3778A7">
                  <a:alpha val="58000"/>
                </a:srgbClr>
              </a:gs>
              <a:gs pos="87000">
                <a:srgbClr val="3778A7">
                  <a:alpha val="29000"/>
                </a:srgbClr>
              </a:gs>
            </a:gsLst>
            <a:lin ang="16200000" scaled="1"/>
            <a:tileRect/>
          </a:gra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fontAlgn="base">
              <a:spcBef>
                <a:spcPct val="0"/>
              </a:spcBef>
              <a:spcAft>
                <a:spcPct val="0"/>
              </a:spcAft>
            </a:pPr>
            <a:r>
              <a:rPr lang="en-US" b="1" dirty="0" smtClean="0"/>
              <a:t>Monday</a:t>
            </a:r>
          </a:p>
          <a:p>
            <a:pPr fontAlgn="base">
              <a:spcBef>
                <a:spcPct val="0"/>
              </a:spcBef>
              <a:spcAft>
                <a:spcPct val="0"/>
              </a:spcAft>
            </a:pPr>
            <a:r>
              <a:rPr lang="en-US" sz="1200" dirty="0" smtClean="0"/>
              <a:t>A Lap Around Microsoft Visual Studio 2008 (Session repeats on 6/8) </a:t>
            </a:r>
            <a:r>
              <a:rPr lang="en-US" sz="1200" b="1" dirty="0" smtClean="0">
                <a:solidFill>
                  <a:schemeClr val="accent2"/>
                </a:solidFill>
              </a:rPr>
              <a:t>10:30</a:t>
            </a:r>
          </a:p>
          <a:p>
            <a:pPr fontAlgn="base">
              <a:spcBef>
                <a:spcPct val="0"/>
              </a:spcBef>
              <a:spcAft>
                <a:spcPct val="0"/>
              </a:spcAft>
            </a:pPr>
            <a:r>
              <a:rPr lang="en-US" sz="1200" dirty="0" smtClean="0"/>
              <a:t>Overview of Microsoft Visual Studio 2008 for Devices and .NET Compact Framework 3.5 </a:t>
            </a:r>
            <a:r>
              <a:rPr lang="en-US" sz="1200" b="1" dirty="0" smtClean="0">
                <a:solidFill>
                  <a:schemeClr val="accent2"/>
                </a:solidFill>
              </a:rPr>
              <a:t>4:45</a:t>
            </a:r>
          </a:p>
        </p:txBody>
      </p:sp>
      <p:sp>
        <p:nvSpPr>
          <p:cNvPr id="17" name="Rounded Rectangle 16"/>
          <p:cNvSpPr/>
          <p:nvPr/>
        </p:nvSpPr>
        <p:spPr bwMode="invGray">
          <a:xfrm>
            <a:off x="485774" y="5446060"/>
            <a:ext cx="8439912" cy="1169894"/>
          </a:xfrm>
          <a:prstGeom prst="roundRect">
            <a:avLst>
              <a:gd name="adj" fmla="val 10920"/>
            </a:avLst>
          </a:prstGeom>
          <a:gradFill flip="none" rotWithShape="1">
            <a:gsLst>
              <a:gs pos="0">
                <a:srgbClr val="3778A7">
                  <a:alpha val="58000"/>
                </a:srgbClr>
              </a:gs>
              <a:gs pos="87000">
                <a:srgbClr val="3778A7">
                  <a:alpha val="29000"/>
                </a:srgbClr>
              </a:gs>
            </a:gsLst>
            <a:lin ang="16200000" scaled="1"/>
            <a:tileRect/>
          </a:gra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173038" indent="-173038"/>
            <a:r>
              <a:rPr lang="en-US" b="1" dirty="0" smtClean="0"/>
              <a:t>Friday</a:t>
            </a:r>
            <a:endParaRPr lang="en-US" dirty="0" smtClean="0"/>
          </a:p>
          <a:p>
            <a:pPr marL="173038" indent="-173038"/>
            <a:r>
              <a:rPr lang="en-US" sz="1200" dirty="0" smtClean="0"/>
              <a:t>Using the .NET Language Integrated Query (LINQ) Framework with Relational Data </a:t>
            </a:r>
            <a:r>
              <a:rPr lang="en-US" sz="1200" b="1" dirty="0" smtClean="0">
                <a:solidFill>
                  <a:schemeClr val="accent2"/>
                </a:solidFill>
              </a:rPr>
              <a:t>9:00</a:t>
            </a:r>
          </a:p>
          <a:p>
            <a:pPr marL="173038" indent="-173038"/>
            <a:r>
              <a:rPr lang="en-US" sz="1200" dirty="0" smtClean="0"/>
              <a:t>A Lap Around Microsoft Visual Studio 2008 (Repeated from 6/4) </a:t>
            </a:r>
            <a:r>
              <a:rPr lang="en-US" sz="1200" b="1" dirty="0" smtClean="0">
                <a:solidFill>
                  <a:schemeClr val="accent2"/>
                </a:solidFill>
              </a:rPr>
              <a:t>1:00</a:t>
            </a:r>
          </a:p>
          <a:p>
            <a:r>
              <a:rPr lang="en-US" sz="1200" b="1" dirty="0" smtClean="0"/>
              <a:t>What's New in Microsoft Visual Studio Team System for Testers, New Features in Visual Studio 2008 and Best Practices for Testing AJAX, SharePoint, and Reporting Services </a:t>
            </a:r>
            <a:r>
              <a:rPr lang="en-US" sz="1200" b="1" dirty="0" smtClean="0">
                <a:solidFill>
                  <a:schemeClr val="accent2"/>
                </a:solidFill>
              </a:rPr>
              <a:t>1:00</a:t>
            </a:r>
            <a:endParaRPr lang="en-US" sz="1200" b="1" dirty="0">
              <a:solidFill>
                <a:schemeClr val="accent2"/>
              </a:solidFill>
            </a:endParaRPr>
          </a:p>
        </p:txBody>
      </p:sp>
    </p:spTree>
  </p:cSld>
  <p:clrMapOvr>
    <a:masterClrMapping/>
  </p:clrMapOvr>
  <p:transition advTm="20500">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white bar"/>
          <p:cNvPicPr>
            <a:picLocks noChangeAspect="1" noChangeArrowheads="1"/>
          </p:cNvPicPr>
          <p:nvPr/>
        </p:nvPicPr>
        <p:blipFill>
          <a:blip r:embed="rId3">
            <a:duotone>
              <a:prstClr val="black"/>
              <a:schemeClr val="accent5">
                <a:tint val="45000"/>
                <a:satMod val="400000"/>
              </a:schemeClr>
            </a:duotone>
          </a:blip>
          <a:srcRect/>
          <a:stretch>
            <a:fillRect/>
          </a:stretch>
        </p:blipFill>
        <p:spPr bwMode="hidden">
          <a:xfrm>
            <a:off x="0" y="2801216"/>
            <a:ext cx="9144000" cy="3754582"/>
          </a:xfrm>
          <a:prstGeom prst="rect">
            <a:avLst/>
          </a:prstGeom>
          <a:noFill/>
        </p:spPr>
      </p:pic>
      <p:sp>
        <p:nvSpPr>
          <p:cNvPr id="11" name="Rounded Rectangle 10"/>
          <p:cNvSpPr/>
          <p:nvPr/>
        </p:nvSpPr>
        <p:spPr bwMode="blackWhite">
          <a:xfrm>
            <a:off x="4570413" y="3266514"/>
            <a:ext cx="4205288" cy="2811556"/>
          </a:xfrm>
          <a:prstGeom prst="roundRect">
            <a:avLst/>
          </a:prstGeom>
          <a:gradFill flip="none" rotWithShape="1">
            <a:gsLst>
              <a:gs pos="0">
                <a:schemeClr val="bg1">
                  <a:alpha val="50000"/>
                </a:schemeClr>
              </a:gs>
              <a:gs pos="100000">
                <a:schemeClr val="bg1">
                  <a:alpha val="50000"/>
                </a:schemeClr>
              </a:gs>
            </a:gsLst>
            <a:lin ang="5400000" scaled="1"/>
            <a:tileRect/>
          </a:gra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sz="2800" dirty="0" smtClean="0">
              <a:solidFill>
                <a:schemeClr val="tx1"/>
              </a:solidFill>
              <a:effectLst>
                <a:outerShdw blurRad="38100" dist="38100" dir="2700000" algn="tl">
                  <a:srgbClr val="000000">
                    <a:alpha val="43137"/>
                  </a:srgbClr>
                </a:outerShdw>
              </a:effectLst>
              <a:latin typeface="Arial" pitchFamily="34" charset="0"/>
            </a:endParaRPr>
          </a:p>
        </p:txBody>
      </p:sp>
      <p:sp>
        <p:nvSpPr>
          <p:cNvPr id="4" name="AutoShape 3"/>
          <p:cNvSpPr>
            <a:spLocks noChangeArrowheads="1"/>
          </p:cNvSpPr>
          <p:nvPr/>
        </p:nvSpPr>
        <p:spPr bwMode="invGray">
          <a:xfrm>
            <a:off x="3689350" y="3348318"/>
            <a:ext cx="4992439" cy="2662518"/>
          </a:xfrm>
          <a:prstGeom prst="roundRect">
            <a:avLst>
              <a:gd name="adj" fmla="val 8315"/>
            </a:avLst>
          </a:prstGeom>
          <a:noFill/>
          <a:ln cap="flat" cmpd="sng">
            <a:noFill/>
            <a:headEnd/>
            <a:tailEnd/>
          </a:ln>
        </p:spPr>
        <p:style>
          <a:lnRef idx="3">
            <a:schemeClr val="lt1"/>
          </a:lnRef>
          <a:fillRef idx="1">
            <a:schemeClr val="dk1"/>
          </a:fillRef>
          <a:effectRef idx="1">
            <a:schemeClr val="dk1"/>
          </a:effectRef>
          <a:fontRef idx="minor">
            <a:schemeClr val="lt1"/>
          </a:fontRef>
        </p:style>
        <p:txBody>
          <a:bodyPr rIns="365760" anchor="ctr"/>
          <a:lstStyle/>
          <a:p>
            <a:pPr algn="r"/>
            <a:r>
              <a:rPr lang="en-US" sz="4000" dirty="0" smtClean="0">
                <a:effectLst>
                  <a:outerShdw blurRad="63500" sx="102000" sy="102000" algn="ctr" rotWithShape="0">
                    <a:prstClr val="black">
                      <a:alpha val="40000"/>
                    </a:prstClr>
                  </a:outerShdw>
                </a:effectLst>
                <a:latin typeface="+mj-lt"/>
              </a:rPr>
              <a:t>Complete an evaluation on </a:t>
            </a:r>
            <a:r>
              <a:rPr lang="en-US" sz="4000" dirty="0" err="1" smtClean="0">
                <a:effectLst>
                  <a:outerShdw blurRad="63500" sx="102000" sy="102000" algn="ctr" rotWithShape="0">
                    <a:prstClr val="black">
                      <a:alpha val="40000"/>
                    </a:prstClr>
                  </a:outerShdw>
                </a:effectLst>
                <a:latin typeface="+mj-lt"/>
              </a:rPr>
              <a:t>CommNet</a:t>
            </a:r>
            <a:r>
              <a:rPr lang="en-US" sz="4000" dirty="0" smtClean="0">
                <a:effectLst>
                  <a:outerShdw blurRad="63500" sx="102000" sy="102000" algn="ctr" rotWithShape="0">
                    <a:prstClr val="black">
                      <a:alpha val="40000"/>
                    </a:prstClr>
                  </a:outerShdw>
                </a:effectLst>
                <a:latin typeface="+mj-lt"/>
              </a:rPr>
              <a:t> and </a:t>
            </a:r>
            <a:br>
              <a:rPr lang="en-US" sz="4000" dirty="0" smtClean="0">
                <a:effectLst>
                  <a:outerShdw blurRad="63500" sx="102000" sy="102000" algn="ctr" rotWithShape="0">
                    <a:prstClr val="black">
                      <a:alpha val="40000"/>
                    </a:prstClr>
                  </a:outerShdw>
                </a:effectLst>
                <a:latin typeface="+mj-lt"/>
              </a:rPr>
            </a:br>
            <a:r>
              <a:rPr lang="en-US" sz="4000" dirty="0" smtClean="0">
                <a:effectLst>
                  <a:outerShdw blurRad="63500" sx="102000" sy="102000" algn="ctr" rotWithShape="0">
                    <a:prstClr val="black">
                      <a:alpha val="40000"/>
                    </a:prstClr>
                  </a:outerShdw>
                </a:effectLst>
                <a:latin typeface="+mj-lt"/>
              </a:rPr>
              <a:t>enter to win!</a:t>
            </a:r>
            <a:endParaRPr lang="en-US" sz="4000" dirty="0">
              <a:effectLst>
                <a:outerShdw blurRad="63500" sx="102000" sy="102000" algn="ctr" rotWithShape="0">
                  <a:prstClr val="black">
                    <a:alpha val="40000"/>
                  </a:prstClr>
                </a:outerShdw>
              </a:effectLst>
              <a:latin typeface="+mj-lt"/>
            </a:endParaRPr>
          </a:p>
        </p:txBody>
      </p:sp>
      <p:pic>
        <p:nvPicPr>
          <p:cNvPr id="5" name="Picture 4" descr="ticket4pngmask4.png"/>
          <p:cNvPicPr>
            <a:picLocks noChangeAspect="1"/>
          </p:cNvPicPr>
          <p:nvPr/>
        </p:nvPicPr>
        <p:blipFill>
          <a:blip r:embed="rId4" cstate="print"/>
          <a:stretch>
            <a:fillRect/>
          </a:stretch>
        </p:blipFill>
        <p:spPr>
          <a:xfrm flipH="1">
            <a:off x="-201705" y="3787442"/>
            <a:ext cx="6243637" cy="2588145"/>
          </a:xfrm>
          <a:prstGeom prst="rect">
            <a:avLst/>
          </a:prstGeom>
        </p:spPr>
      </p:pic>
      <p:pic>
        <p:nvPicPr>
          <p:cNvPr id="6" name="Picture 5" descr="Xbox 360 console and controller"/>
          <p:cNvPicPr>
            <a:picLocks noChangeAspect="1" noChangeArrowheads="1"/>
          </p:cNvPicPr>
          <p:nvPr/>
        </p:nvPicPr>
        <p:blipFill>
          <a:blip r:embed="rId5"/>
          <a:srcRect/>
          <a:stretch>
            <a:fillRect/>
          </a:stretch>
        </p:blipFill>
        <p:spPr bwMode="ltGray">
          <a:xfrm>
            <a:off x="640734" y="706983"/>
            <a:ext cx="3388342" cy="3593555"/>
          </a:xfrm>
          <a:prstGeom prst="rect">
            <a:avLst/>
          </a:prstGeom>
          <a:noFill/>
        </p:spPr>
      </p:pic>
      <p:pic>
        <p:nvPicPr>
          <p:cNvPr id="57348" name="Picture 4" descr="C:\Documents and Settings\Jessica Mans\Desktop\In progress\TechEd\Ult07EN_3DP.png"/>
          <p:cNvPicPr>
            <a:picLocks noChangeAspect="1" noChangeArrowheads="1"/>
          </p:cNvPicPr>
          <p:nvPr/>
        </p:nvPicPr>
        <p:blipFill>
          <a:blip r:embed="rId6" cstate="print"/>
          <a:srcRect/>
          <a:stretch>
            <a:fillRect/>
          </a:stretch>
        </p:blipFill>
        <p:spPr bwMode="auto">
          <a:xfrm>
            <a:off x="2333517" y="306733"/>
            <a:ext cx="2170813" cy="2392059"/>
          </a:xfrm>
          <a:prstGeom prst="rect">
            <a:avLst/>
          </a:prstGeom>
          <a:noFill/>
        </p:spPr>
      </p:pic>
      <p:pic>
        <p:nvPicPr>
          <p:cNvPr id="57347" name="Picture 3" descr="C:\Documents and Settings\Jessica Mans\Desktop\In progress\TechEd\V_UltEN_3DP.png"/>
          <p:cNvPicPr>
            <a:picLocks noChangeAspect="1" noChangeArrowheads="1"/>
          </p:cNvPicPr>
          <p:nvPr/>
        </p:nvPicPr>
        <p:blipFill>
          <a:blip r:embed="rId7" cstate="print"/>
          <a:srcRect/>
          <a:stretch>
            <a:fillRect/>
          </a:stretch>
        </p:blipFill>
        <p:spPr bwMode="ltGray">
          <a:xfrm>
            <a:off x="3689350" y="758645"/>
            <a:ext cx="2170813" cy="2392059"/>
          </a:xfrm>
          <a:prstGeom prst="rect">
            <a:avLst/>
          </a:prstGeom>
          <a:noFill/>
        </p:spPr>
      </p:pic>
      <p:pic>
        <p:nvPicPr>
          <p:cNvPr id="13" name="Picture 12" descr="TechNet_Plus_subs_bL.png"/>
          <p:cNvPicPr>
            <a:picLocks noChangeAspect="1"/>
          </p:cNvPicPr>
          <p:nvPr/>
        </p:nvPicPr>
        <p:blipFill>
          <a:blip r:embed="rId8" cstate="print"/>
          <a:stretch>
            <a:fillRect/>
          </a:stretch>
        </p:blipFill>
        <p:spPr>
          <a:xfrm rot="1271727">
            <a:off x="1794012" y="4580701"/>
            <a:ext cx="2215207" cy="763271"/>
          </a:xfrm>
          <a:prstGeom prst="rect">
            <a:avLst/>
          </a:prstGeom>
        </p:spPr>
      </p:pic>
    </p:spTree>
  </p:cSld>
  <p:clrMapOvr>
    <a:masterClrMapping/>
  </p:clrMapOvr>
  <p:transition advTm="28437">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Picture 2" descr="D:\Slidework\Jobs\TechEd2007 - Brian Marble\Template\Design\Round 3\images\Hand.png"/>
          <p:cNvPicPr>
            <a:picLocks noChangeAspect="1" noChangeArrowheads="1"/>
          </p:cNvPicPr>
          <p:nvPr/>
        </p:nvPicPr>
        <p:blipFill>
          <a:blip r:embed="rId3" cstate="print"/>
          <a:srcRect/>
          <a:stretch>
            <a:fillRect/>
          </a:stretch>
        </p:blipFill>
        <p:spPr bwMode="auto">
          <a:xfrm flipH="1">
            <a:off x="322518" y="2782121"/>
            <a:ext cx="662922" cy="514686"/>
          </a:xfrm>
          <a:prstGeom prst="rect">
            <a:avLst/>
          </a:prstGeom>
          <a:noFill/>
        </p:spPr>
      </p:pic>
      <p:sp>
        <p:nvSpPr>
          <p:cNvPr id="13" name="Text Placeholder 12"/>
          <p:cNvSpPr>
            <a:spLocks noGrp="1"/>
          </p:cNvSpPr>
          <p:nvPr>
            <p:ph type="body" sz="quarter" idx="10"/>
          </p:nvPr>
        </p:nvSpPr>
        <p:spPr/>
        <p:txBody>
          <a:bodyPr/>
          <a:lstStyle/>
          <a:p>
            <a:r>
              <a:rPr lang="en-US" dirty="0" smtClean="0"/>
              <a:t>Tutorial</a:t>
            </a:r>
            <a:endParaRPr lang="en-US" dirty="0"/>
          </a:p>
        </p:txBody>
      </p:sp>
      <p:sp>
        <p:nvSpPr>
          <p:cNvPr id="6" name="Title 5"/>
          <p:cNvSpPr>
            <a:spLocks noGrp="1"/>
          </p:cNvSpPr>
          <p:nvPr>
            <p:ph type="ctrTitle"/>
          </p:nvPr>
        </p:nvSpPr>
        <p:spPr/>
        <p:txBody>
          <a:bodyPr/>
          <a:lstStyle/>
          <a:p>
            <a:r>
              <a:rPr lang="en-US" smtClean="0"/>
              <a:t>Supplementary Reference Slides</a:t>
            </a:r>
            <a:endParaRPr lang="en-US" dirty="0"/>
          </a:p>
        </p:txBody>
      </p:sp>
    </p:spTree>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098" name="Picture 2" descr="C:\Documents and Settings\jocelyn\My Documents\My Pictures\clip_art_library\Microsoft_Art_Brand_etc\EventsDVD_FY07\Photos_for_PPT\Photo_backgrounds\FY06 Brand MicroSoft Harware\Remote Keyboard for Windows Media Center Envoronment 2 back.png"/>
          <p:cNvPicPr>
            <a:picLocks noChangeAspect="1" noChangeArrowheads="1"/>
          </p:cNvPicPr>
          <p:nvPr/>
        </p:nvPicPr>
        <p:blipFill>
          <a:blip r:embed="rId3"/>
          <a:srcRect/>
          <a:stretch>
            <a:fillRect/>
          </a:stretch>
        </p:blipFill>
        <p:spPr bwMode="auto">
          <a:xfrm>
            <a:off x="3689350" y="2776290"/>
            <a:ext cx="5685298" cy="4140695"/>
          </a:xfrm>
          <a:prstGeom prst="rect">
            <a:avLst/>
          </a:prstGeom>
          <a:noFill/>
        </p:spPr>
      </p:pic>
      <p:sp>
        <p:nvSpPr>
          <p:cNvPr id="4" name="Title 3"/>
          <p:cNvSpPr>
            <a:spLocks noGrp="1"/>
          </p:cNvSpPr>
          <p:nvPr>
            <p:ph type="title"/>
          </p:nvPr>
        </p:nvSpPr>
        <p:spPr/>
        <p:txBody>
          <a:bodyPr/>
          <a:lstStyle/>
          <a:p>
            <a:r>
              <a:rPr lang="en-US" smtClean="0"/>
              <a:t>Finding the Performance Problem</a:t>
            </a:r>
            <a:endParaRPr lang="en-US" dirty="0"/>
          </a:p>
        </p:txBody>
      </p:sp>
      <p:sp>
        <p:nvSpPr>
          <p:cNvPr id="7" name="Content Placeholder 6"/>
          <p:cNvSpPr>
            <a:spLocks noGrp="1"/>
          </p:cNvSpPr>
          <p:nvPr>
            <p:ph idx="1"/>
          </p:nvPr>
        </p:nvSpPr>
        <p:spPr/>
        <p:txBody>
          <a:bodyPr/>
          <a:lstStyle/>
          <a:p>
            <a:r>
              <a:rPr lang="en-US" smtClean="0"/>
              <a:t>Hot path</a:t>
            </a:r>
          </a:p>
          <a:p>
            <a:pPr lvl="1"/>
            <a:r>
              <a:rPr lang="en-US" smtClean="0"/>
              <a:t>Calltree and Allocation reports only</a:t>
            </a:r>
          </a:p>
          <a:p>
            <a:pPr lvl="1"/>
            <a:r>
              <a:rPr lang="en-US" smtClean="0"/>
              <a:t>Flame icon on the report toolbar</a:t>
            </a:r>
          </a:p>
          <a:p>
            <a:r>
              <a:rPr lang="en-US" smtClean="0"/>
              <a:t>Line-level sampling</a:t>
            </a:r>
          </a:p>
          <a:p>
            <a:pPr lvl="1"/>
            <a:r>
              <a:rPr lang="en-US" smtClean="0"/>
              <a:t>Always on</a:t>
            </a:r>
          </a:p>
          <a:p>
            <a:pPr lvl="1"/>
            <a:r>
              <a:rPr lang="en-US" smtClean="0"/>
              <a:t>Drill down in modules view</a:t>
            </a:r>
          </a:p>
          <a:p>
            <a:pPr lvl="1"/>
            <a:r>
              <a:rPr lang="en-US" smtClean="0"/>
              <a:t>Line/IP Views</a:t>
            </a:r>
          </a:p>
          <a:p>
            <a:r>
              <a:rPr lang="en-US" smtClean="0"/>
              <a:t>Allocation Callstacks</a:t>
            </a:r>
          </a:p>
          <a:p>
            <a:pPr lvl="1"/>
            <a:r>
              <a:rPr lang="en-US" smtClean="0"/>
              <a:t>Always available</a:t>
            </a:r>
            <a:endParaRPr lang="en-US" dirty="0" smtClean="0"/>
          </a:p>
        </p:txBody>
      </p:sp>
    </p:spTree>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098" name="Picture 2" descr="C:\Documents and Settings\jocelyn\My Documents\My Pictures\clip_art_library\Microsoft_Art_Brand_etc\EventsDVD_FY07\Photos_for_PPT\Photo_backgrounds\FY06 Brand MicroSoft Harware\Remote Keyboard for Windows Media Center Envoronment 2 back.png"/>
          <p:cNvPicPr>
            <a:picLocks noChangeAspect="1" noChangeArrowheads="1"/>
          </p:cNvPicPr>
          <p:nvPr/>
        </p:nvPicPr>
        <p:blipFill>
          <a:blip r:embed="rId3"/>
          <a:srcRect/>
          <a:stretch>
            <a:fillRect/>
          </a:stretch>
        </p:blipFill>
        <p:spPr bwMode="auto">
          <a:xfrm>
            <a:off x="3689350" y="2776290"/>
            <a:ext cx="5685298" cy="4140695"/>
          </a:xfrm>
          <a:prstGeom prst="rect">
            <a:avLst/>
          </a:prstGeom>
          <a:noFill/>
        </p:spPr>
      </p:pic>
      <p:sp>
        <p:nvSpPr>
          <p:cNvPr id="4" name="Title 3"/>
          <p:cNvSpPr>
            <a:spLocks noGrp="1"/>
          </p:cNvSpPr>
          <p:nvPr>
            <p:ph type="title"/>
          </p:nvPr>
        </p:nvSpPr>
        <p:spPr/>
        <p:txBody>
          <a:bodyPr/>
          <a:lstStyle/>
          <a:p>
            <a:r>
              <a:rPr lang="en-US" smtClean="0"/>
              <a:t>Sharing the Performance Problem</a:t>
            </a:r>
            <a:endParaRPr lang="en-US" dirty="0"/>
          </a:p>
        </p:txBody>
      </p:sp>
      <p:sp>
        <p:nvSpPr>
          <p:cNvPr id="7" name="Content Placeholder 6"/>
          <p:cNvSpPr>
            <a:spLocks noGrp="1"/>
          </p:cNvSpPr>
          <p:nvPr>
            <p:ph idx="1"/>
          </p:nvPr>
        </p:nvSpPr>
        <p:spPr/>
        <p:txBody>
          <a:bodyPr/>
          <a:lstStyle/>
          <a:p>
            <a:r>
              <a:rPr lang="en-US" smtClean="0"/>
              <a:t>Copy reports</a:t>
            </a:r>
          </a:p>
          <a:p>
            <a:pPr lvl="1"/>
            <a:r>
              <a:rPr lang="en-US" smtClean="0"/>
              <a:t>Select and Copy</a:t>
            </a:r>
          </a:p>
          <a:p>
            <a:pPr lvl="1"/>
            <a:r>
              <a:rPr lang="en-US" smtClean="0"/>
              <a:t>Pastes as html into word, outlook, and TFS work items</a:t>
            </a:r>
          </a:p>
          <a:p>
            <a:r>
              <a:rPr lang="en-US" smtClean="0"/>
              <a:t>Summary reports</a:t>
            </a:r>
          </a:p>
          <a:p>
            <a:pPr lvl="1"/>
            <a:r>
              <a:rPr lang="en-US" smtClean="0"/>
              <a:t>Save Analyzed Icon or context menu on the report</a:t>
            </a:r>
          </a:p>
          <a:p>
            <a:pPr lvl="1"/>
            <a:r>
              <a:rPr lang="en-US" smtClean="0"/>
              <a:t>Store vsps files on a TFS server as </a:t>
            </a:r>
            <a:br>
              <a:rPr lang="en-US" smtClean="0"/>
            </a:br>
            <a:r>
              <a:rPr lang="en-US" smtClean="0"/>
              <a:t>baselines for comparison</a:t>
            </a:r>
            <a:endParaRPr lang="en-US" dirty="0" smtClean="0"/>
          </a:p>
        </p:txBody>
      </p:sp>
    </p:spTree>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098" name="Picture 2" descr="C:\Documents and Settings\jocelyn\My Documents\My Pictures\clip_art_library\Microsoft_Art_Brand_etc\EventsDVD_FY07\Photos_for_PPT\Photo_backgrounds\FY06 Brand MicroSoft Harware\Remote Keyboard for Windows Media Center Envoronment 2 back.png"/>
          <p:cNvPicPr>
            <a:picLocks noChangeAspect="1" noChangeArrowheads="1"/>
          </p:cNvPicPr>
          <p:nvPr/>
        </p:nvPicPr>
        <p:blipFill>
          <a:blip r:embed="rId3"/>
          <a:srcRect/>
          <a:stretch>
            <a:fillRect/>
          </a:stretch>
        </p:blipFill>
        <p:spPr bwMode="auto">
          <a:xfrm>
            <a:off x="3689350" y="2776290"/>
            <a:ext cx="5685298" cy="4140695"/>
          </a:xfrm>
          <a:prstGeom prst="rect">
            <a:avLst/>
          </a:prstGeom>
          <a:noFill/>
        </p:spPr>
      </p:pic>
      <p:sp>
        <p:nvSpPr>
          <p:cNvPr id="4" name="Title 3"/>
          <p:cNvSpPr>
            <a:spLocks noGrp="1"/>
          </p:cNvSpPr>
          <p:nvPr>
            <p:ph type="title"/>
          </p:nvPr>
        </p:nvSpPr>
        <p:spPr/>
        <p:txBody>
          <a:bodyPr/>
          <a:lstStyle/>
          <a:p>
            <a:r>
              <a:rPr lang="en-US" smtClean="0"/>
              <a:t>Narrowing Down the Data</a:t>
            </a:r>
            <a:endParaRPr lang="en-US" dirty="0"/>
          </a:p>
        </p:txBody>
      </p:sp>
      <p:sp>
        <p:nvSpPr>
          <p:cNvPr id="7" name="Content Placeholder 6"/>
          <p:cNvSpPr>
            <a:spLocks noGrp="1"/>
          </p:cNvSpPr>
          <p:nvPr>
            <p:ph idx="1"/>
          </p:nvPr>
        </p:nvSpPr>
        <p:spPr/>
        <p:txBody>
          <a:bodyPr/>
          <a:lstStyle/>
          <a:p>
            <a:r>
              <a:rPr lang="en-US" smtClean="0"/>
              <a:t>Profiler queries</a:t>
            </a:r>
          </a:p>
          <a:p>
            <a:pPr lvl="1"/>
            <a:r>
              <a:rPr lang="en-US" smtClean="0"/>
              <a:t>Create filters automatically by using the </a:t>
            </a:r>
            <a:br>
              <a:rPr lang="en-US" smtClean="0"/>
            </a:br>
            <a:r>
              <a:rPr lang="en-US" smtClean="0"/>
              <a:t>context menu in the marks view</a:t>
            </a:r>
          </a:p>
          <a:p>
            <a:pPr lvl="1"/>
            <a:r>
              <a:rPr lang="en-US" smtClean="0"/>
              <a:t>Filter on process, thread, time, and marks</a:t>
            </a:r>
          </a:p>
          <a:p>
            <a:r>
              <a:rPr lang="en-US" smtClean="0"/>
              <a:t>Windows counters</a:t>
            </a:r>
          </a:p>
          <a:p>
            <a:pPr lvl="1"/>
            <a:r>
              <a:rPr lang="en-US" smtClean="0"/>
              <a:t>All PerfMon counters available</a:t>
            </a:r>
          </a:p>
          <a:p>
            <a:pPr lvl="1"/>
            <a:r>
              <a:rPr lang="en-US" smtClean="0"/>
              <a:t>Gathered periodically and viewed in the </a:t>
            </a:r>
            <a:br>
              <a:rPr lang="en-US" smtClean="0"/>
            </a:br>
            <a:r>
              <a:rPr lang="en-US" smtClean="0"/>
              <a:t>marks view for filtering</a:t>
            </a:r>
          </a:p>
          <a:p>
            <a:r>
              <a:rPr lang="en-US" smtClean="0"/>
              <a:t>Data collection control</a:t>
            </a:r>
          </a:p>
          <a:p>
            <a:pPr lvl="1"/>
            <a:r>
              <a:rPr lang="en-US" smtClean="0"/>
              <a:t>Start with collection off to </a:t>
            </a:r>
            <a:br>
              <a:rPr lang="en-US" smtClean="0"/>
            </a:br>
            <a:r>
              <a:rPr lang="en-US" smtClean="0"/>
              <a:t>ignore startup and resume later</a:t>
            </a:r>
          </a:p>
          <a:p>
            <a:pPr lvl="1"/>
            <a:r>
              <a:rPr lang="en-US" smtClean="0"/>
              <a:t>Add/Remove marks from the list of available marks</a:t>
            </a:r>
          </a:p>
          <a:p>
            <a:pPr lvl="1"/>
            <a:r>
              <a:rPr lang="en-US" smtClean="0"/>
              <a:t>Insert marks into the data stream</a:t>
            </a:r>
            <a:endParaRPr lang="en-US" dirty="0" smtClean="0"/>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Performance Lifecycle</a:t>
            </a:r>
            <a:endParaRPr lang="en-US" dirty="0"/>
          </a:p>
        </p:txBody>
      </p:sp>
      <p:sp>
        <p:nvSpPr>
          <p:cNvPr id="46" name="Rounded Rectangle 45"/>
          <p:cNvSpPr/>
          <p:nvPr/>
        </p:nvSpPr>
        <p:spPr bwMode="auto">
          <a:xfrm>
            <a:off x="368300" y="1060918"/>
            <a:ext cx="4202113" cy="1007242"/>
          </a:xfrm>
          <a:prstGeom prst="roundRect">
            <a:avLst/>
          </a:prstGeom>
          <a:gradFill>
            <a:gsLst>
              <a:gs pos="0">
                <a:schemeClr val="accent5">
                  <a:lumMod val="20000"/>
                  <a:lumOff val="80000"/>
                  <a:alpha val="70000"/>
                </a:schemeClr>
              </a:gs>
              <a:gs pos="100000">
                <a:schemeClr val="accent5">
                  <a:alpha val="70000"/>
                </a:schemeClr>
              </a:gs>
            </a:gsLst>
            <a:lin ang="5400000" scaled="1"/>
          </a:gra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82880" tIns="54864" rIns="109728" bIns="54864" numCol="1" rtlCol="0" anchor="ctr" anchorCtr="0" compatLnSpc="1">
            <a:prstTxWarp prst="textNoShape">
              <a:avLst/>
            </a:prstTxWarp>
          </a:bodyPr>
          <a:lstStyle/>
          <a:p>
            <a:r>
              <a:rPr lang="en-US" dirty="0" smtClean="0">
                <a:effectLst>
                  <a:outerShdw blurRad="38100" dist="38100" dir="2700000" algn="tl">
                    <a:srgbClr val="000000">
                      <a:alpha val="43137"/>
                    </a:srgbClr>
                  </a:outerShdw>
                </a:effectLst>
              </a:rPr>
              <a:t>Performance measurement should </a:t>
            </a:r>
            <a:br>
              <a:rPr lang="en-US" dirty="0" smtClean="0">
                <a:effectLst>
                  <a:outerShdw blurRad="38100" dist="38100" dir="2700000" algn="tl">
                    <a:srgbClr val="000000">
                      <a:alpha val="43137"/>
                    </a:srgbClr>
                  </a:outerShdw>
                </a:effectLst>
              </a:rPr>
            </a:br>
            <a:r>
              <a:rPr lang="en-US" dirty="0" smtClean="0">
                <a:effectLst>
                  <a:outerShdw blurRad="38100" dist="38100" dir="2700000" algn="tl">
                    <a:srgbClr val="000000">
                      <a:alpha val="43137"/>
                    </a:srgbClr>
                  </a:outerShdw>
                </a:effectLst>
              </a:rPr>
              <a:t>be happening throughout the </a:t>
            </a:r>
            <a:br>
              <a:rPr lang="en-US" dirty="0" smtClean="0">
                <a:effectLst>
                  <a:outerShdw blurRad="38100" dist="38100" dir="2700000" algn="tl">
                    <a:srgbClr val="000000">
                      <a:alpha val="43137"/>
                    </a:srgbClr>
                  </a:outerShdw>
                </a:effectLst>
              </a:rPr>
            </a:br>
            <a:r>
              <a:rPr lang="en-US" dirty="0" smtClean="0">
                <a:effectLst>
                  <a:outerShdw blurRad="38100" dist="38100" dir="2700000" algn="tl">
                    <a:srgbClr val="000000">
                      <a:alpha val="43137"/>
                    </a:srgbClr>
                  </a:outerShdw>
                </a:effectLst>
              </a:rPr>
              <a:t>application lifecycle</a:t>
            </a:r>
          </a:p>
        </p:txBody>
      </p:sp>
      <p:sp>
        <p:nvSpPr>
          <p:cNvPr id="55" name="Rounded Rectangle 54"/>
          <p:cNvSpPr/>
          <p:nvPr/>
        </p:nvSpPr>
        <p:spPr bwMode="auto">
          <a:xfrm>
            <a:off x="4570413" y="1060918"/>
            <a:ext cx="4205287" cy="1007242"/>
          </a:xfrm>
          <a:prstGeom prst="roundRect">
            <a:avLst/>
          </a:prstGeom>
          <a:gradFill>
            <a:gsLst>
              <a:gs pos="0">
                <a:schemeClr val="accent6">
                  <a:lumMod val="20000"/>
                  <a:lumOff val="80000"/>
                  <a:alpha val="70000"/>
                </a:schemeClr>
              </a:gs>
              <a:gs pos="100000">
                <a:schemeClr val="accent6">
                  <a:alpha val="70000"/>
                </a:schemeClr>
              </a:gs>
            </a:gsLst>
            <a:lin ang="5400000" scaled="1"/>
          </a:gra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82880" tIns="54864" rIns="109728" bIns="54864" numCol="1" rtlCol="0" anchor="ctr" anchorCtr="0" compatLnSpc="1">
            <a:prstTxWarp prst="textNoShape">
              <a:avLst/>
            </a:prstTxWarp>
          </a:bodyPr>
          <a:lstStyle/>
          <a:p>
            <a:r>
              <a:rPr lang="en-US" dirty="0" smtClean="0">
                <a:effectLst>
                  <a:outerShdw blurRad="38100" dist="38100" dir="2700000" algn="tl">
                    <a:srgbClr val="000000">
                      <a:alpha val="43137"/>
                    </a:srgbClr>
                  </a:outerShdw>
                </a:effectLst>
              </a:rPr>
              <a:t>Performance is a feature!</a:t>
            </a:r>
          </a:p>
        </p:txBody>
      </p:sp>
      <p:sp useBgFill="1">
        <p:nvSpPr>
          <p:cNvPr id="41" name="Rounded Rectangle 40"/>
          <p:cNvSpPr/>
          <p:nvPr/>
        </p:nvSpPr>
        <p:spPr bwMode="ltGray">
          <a:xfrm>
            <a:off x="7016339" y="3437633"/>
            <a:ext cx="1748591" cy="577516"/>
          </a:xfrm>
          <a:prstGeom prst="roundRect">
            <a:avLst/>
          </a:prstGeom>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lvl="1" algn="ctr" defTabSz="1096963" fontAlgn="base">
              <a:spcBef>
                <a:spcPct val="0"/>
              </a:spcBef>
              <a:spcAft>
                <a:spcPct val="0"/>
              </a:spcAft>
            </a:pPr>
            <a:endParaRPr lang="en-US" sz="1400" dirty="0" smtClean="0"/>
          </a:p>
        </p:txBody>
      </p:sp>
      <p:sp>
        <p:nvSpPr>
          <p:cNvPr id="25" name="Rounded Rectangle 24"/>
          <p:cNvSpPr/>
          <p:nvPr/>
        </p:nvSpPr>
        <p:spPr bwMode="auto">
          <a:xfrm>
            <a:off x="7022188" y="3437633"/>
            <a:ext cx="1748591" cy="577516"/>
          </a:xfrm>
          <a:prstGeom prst="roundRect">
            <a:avLst/>
          </a:prstGeom>
          <a:gradFill flip="none" rotWithShape="1">
            <a:gsLst>
              <a:gs pos="0">
                <a:schemeClr val="accent1">
                  <a:tint val="66000"/>
                  <a:satMod val="160000"/>
                  <a:alpha val="70000"/>
                </a:schemeClr>
              </a:gs>
              <a:gs pos="100000">
                <a:schemeClr val="accent1">
                  <a:alpha val="70000"/>
                </a:schemeClr>
              </a:gs>
            </a:gsLst>
            <a:lin ang="5400000" scaled="1"/>
            <a:tileRect/>
          </a:gra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lvl="1" algn="ctr" defTabSz="1096963" fontAlgn="base">
              <a:spcBef>
                <a:spcPct val="0"/>
              </a:spcBef>
              <a:spcAft>
                <a:spcPct val="0"/>
              </a:spcAft>
            </a:pPr>
            <a:r>
              <a:rPr lang="en-US" sz="1400" dirty="0" smtClean="0">
                <a:effectLst>
                  <a:outerShdw blurRad="38100" dist="38100" dir="2700000" algn="tl">
                    <a:srgbClr val="000000">
                      <a:alpha val="43137"/>
                    </a:srgbClr>
                  </a:outerShdw>
                </a:effectLst>
              </a:rPr>
              <a:t>Design</a:t>
            </a:r>
          </a:p>
        </p:txBody>
      </p:sp>
      <p:pic>
        <p:nvPicPr>
          <p:cNvPr id="1037" name="Picture 13" descr="C:\Documents and Settings\jocelyn\My Documents\My Pictures\clip_art_library\Microsoft_Art_Brand_etc\EventsDVD_FY07\Shapes and Graphics\Windows_Vista_Icons_ for_Marketing_use\Vista Icons off the web\oobefldr.dll_I006c_0409.png"/>
          <p:cNvPicPr>
            <a:picLocks noChangeAspect="1" noChangeArrowheads="1"/>
          </p:cNvPicPr>
          <p:nvPr/>
        </p:nvPicPr>
        <p:blipFill>
          <a:blip r:embed="rId3"/>
          <a:srcRect/>
          <a:stretch>
            <a:fillRect/>
          </a:stretch>
        </p:blipFill>
        <p:spPr bwMode="ltGray">
          <a:xfrm>
            <a:off x="6792421" y="2306411"/>
            <a:ext cx="1395663" cy="1395663"/>
          </a:xfrm>
          <a:prstGeom prst="rect">
            <a:avLst/>
          </a:prstGeom>
          <a:noFill/>
        </p:spPr>
      </p:pic>
      <p:pic>
        <p:nvPicPr>
          <p:cNvPr id="1038" name="Picture 14" descr="C:\Documents and Settings\jocelyn\My Documents\My Pictures\clip_art_library\Microsoft_Art_Brand_etc\EventsDVD_FY07\HARDWARE_IMAGERY\Illustration - Misc Hardware\Windows Vista Illustration Icons\Users.png"/>
          <p:cNvPicPr>
            <a:picLocks noChangeAspect="1" noChangeArrowheads="1"/>
          </p:cNvPicPr>
          <p:nvPr/>
        </p:nvPicPr>
        <p:blipFill>
          <a:blip r:embed="rId4"/>
          <a:srcRect/>
          <a:stretch>
            <a:fillRect/>
          </a:stretch>
        </p:blipFill>
        <p:spPr bwMode="ltGray">
          <a:xfrm>
            <a:off x="6221338" y="2727851"/>
            <a:ext cx="1395663" cy="1395663"/>
          </a:xfrm>
          <a:prstGeom prst="rect">
            <a:avLst/>
          </a:prstGeom>
          <a:noFill/>
        </p:spPr>
      </p:pic>
      <p:sp useBgFill="1">
        <p:nvSpPr>
          <p:cNvPr id="53" name="Rounded Rectangle 52"/>
          <p:cNvSpPr/>
          <p:nvPr/>
        </p:nvSpPr>
        <p:spPr bwMode="ltGray">
          <a:xfrm>
            <a:off x="7042189" y="5491284"/>
            <a:ext cx="1748591" cy="577516"/>
          </a:xfrm>
          <a:prstGeom prst="roundRect">
            <a:avLst/>
          </a:prstGeom>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lvl="1" algn="ctr" defTabSz="1096963" fontAlgn="base">
              <a:spcBef>
                <a:spcPct val="0"/>
              </a:spcBef>
              <a:spcAft>
                <a:spcPct val="0"/>
              </a:spcAft>
            </a:pPr>
            <a:endParaRPr lang="en-US" sz="1400" dirty="0" smtClean="0"/>
          </a:p>
        </p:txBody>
      </p:sp>
      <p:sp>
        <p:nvSpPr>
          <p:cNvPr id="54" name="Rounded Rectangle 53"/>
          <p:cNvSpPr/>
          <p:nvPr/>
        </p:nvSpPr>
        <p:spPr bwMode="auto">
          <a:xfrm>
            <a:off x="7048038" y="5491284"/>
            <a:ext cx="1748591" cy="577516"/>
          </a:xfrm>
          <a:prstGeom prst="roundRect">
            <a:avLst/>
          </a:prstGeom>
          <a:gradFill flip="none" rotWithShape="1">
            <a:gsLst>
              <a:gs pos="0">
                <a:schemeClr val="accent1">
                  <a:tint val="66000"/>
                  <a:satMod val="160000"/>
                  <a:alpha val="70000"/>
                </a:schemeClr>
              </a:gs>
              <a:gs pos="100000">
                <a:schemeClr val="accent1">
                  <a:alpha val="70000"/>
                </a:schemeClr>
              </a:gs>
            </a:gsLst>
            <a:lin ang="5400000" scaled="1"/>
            <a:tileRect/>
          </a:gra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lvl="1" algn="ctr" defTabSz="1096963" fontAlgn="base">
              <a:spcBef>
                <a:spcPct val="0"/>
              </a:spcBef>
              <a:spcAft>
                <a:spcPct val="0"/>
              </a:spcAft>
            </a:pPr>
            <a:r>
              <a:rPr lang="en-US" sz="1400" dirty="0" smtClean="0">
                <a:effectLst>
                  <a:outerShdw blurRad="38100" dist="38100" dir="2700000" algn="tl">
                    <a:srgbClr val="000000">
                      <a:alpha val="43137"/>
                    </a:srgbClr>
                  </a:outerShdw>
                </a:effectLst>
              </a:rPr>
              <a:t>Development</a:t>
            </a:r>
          </a:p>
        </p:txBody>
      </p:sp>
      <p:pic>
        <p:nvPicPr>
          <p:cNvPr id="1034" name="Picture 10" descr="C:\Documents and Settings\jocelyn\My Documents\My Pictures\clip_art_library\Microsoft_Art_Brand_etc\EventsDVD_FY07\Shapes and Graphics\Misc\gears 3 overlapped.png"/>
          <p:cNvPicPr>
            <a:picLocks noChangeAspect="1" noChangeArrowheads="1"/>
          </p:cNvPicPr>
          <p:nvPr/>
        </p:nvPicPr>
        <p:blipFill>
          <a:blip r:embed="rId5"/>
          <a:srcRect/>
          <a:stretch>
            <a:fillRect/>
          </a:stretch>
        </p:blipFill>
        <p:spPr bwMode="ltGray">
          <a:xfrm>
            <a:off x="6170813" y="4572609"/>
            <a:ext cx="1077509" cy="1026888"/>
          </a:xfrm>
          <a:prstGeom prst="rect">
            <a:avLst/>
          </a:prstGeom>
          <a:noFill/>
        </p:spPr>
      </p:pic>
      <p:pic>
        <p:nvPicPr>
          <p:cNvPr id="1033" name="Picture 9" descr="C:\Documents and Settings\jocelyn\My Documents\My Pictures\clip_art_library\Microsoft_Art_Brand_etc\EventsDVD_FY07\Shapes and Graphics\Windows_Vista_Icons_ for_Marketing_use\Vista Icons off the web\InkWatson.exe_I012d_0409.png"/>
          <p:cNvPicPr>
            <a:picLocks noChangeAspect="1" noChangeArrowheads="1"/>
          </p:cNvPicPr>
          <p:nvPr/>
        </p:nvPicPr>
        <p:blipFill>
          <a:blip r:embed="rId6"/>
          <a:srcRect/>
          <a:stretch>
            <a:fillRect/>
          </a:stretch>
        </p:blipFill>
        <p:spPr bwMode="ltGray">
          <a:xfrm>
            <a:off x="6315390" y="4530428"/>
            <a:ext cx="1524834" cy="1524834"/>
          </a:xfrm>
          <a:prstGeom prst="rect">
            <a:avLst/>
          </a:prstGeom>
          <a:noFill/>
        </p:spPr>
      </p:pic>
      <p:sp>
        <p:nvSpPr>
          <p:cNvPr id="24" name="Rounded Rectangle 23"/>
          <p:cNvSpPr/>
          <p:nvPr/>
        </p:nvSpPr>
        <p:spPr bwMode="auto">
          <a:xfrm>
            <a:off x="4309582" y="3115935"/>
            <a:ext cx="1748591" cy="577516"/>
          </a:xfrm>
          <a:prstGeom prst="roundRect">
            <a:avLst/>
          </a:prstGeom>
          <a:gradFill flip="none" rotWithShape="1">
            <a:gsLst>
              <a:gs pos="0">
                <a:schemeClr val="accent1">
                  <a:tint val="66000"/>
                  <a:satMod val="160000"/>
                  <a:alpha val="70000"/>
                </a:schemeClr>
              </a:gs>
              <a:gs pos="100000">
                <a:schemeClr val="accent1">
                  <a:alpha val="70000"/>
                </a:schemeClr>
              </a:gs>
            </a:gsLst>
            <a:lin ang="5400000" scaled="1"/>
            <a:tileRect/>
          </a:gra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lvl="1" algn="ctr" defTabSz="1096963" fontAlgn="base">
              <a:spcBef>
                <a:spcPct val="0"/>
              </a:spcBef>
              <a:spcAft>
                <a:spcPct val="0"/>
              </a:spcAft>
            </a:pPr>
            <a:r>
              <a:rPr lang="en-US" sz="1400" dirty="0" smtClean="0">
                <a:effectLst>
                  <a:outerShdw blurRad="38100" dist="38100" dir="2700000" algn="tl">
                    <a:srgbClr val="000000">
                      <a:alpha val="43137"/>
                    </a:srgbClr>
                  </a:outerShdw>
                </a:effectLst>
              </a:rPr>
              <a:t>Gathering requirements</a:t>
            </a:r>
          </a:p>
        </p:txBody>
      </p:sp>
      <p:pic>
        <p:nvPicPr>
          <p:cNvPr id="1040" name="Picture 16" descr="C:\Documents and Settings\jocelyn\My Documents\My Pictures\clip_art_library\Microsoft_Art_Brand_etc\EventsDVD_FY07\HARDWARE_IMAGERY\Illustration - Misc Hardware\Miscellaneous\disk person tablet blue.png"/>
          <p:cNvPicPr>
            <a:picLocks noChangeAspect="1" noChangeArrowheads="1"/>
          </p:cNvPicPr>
          <p:nvPr/>
        </p:nvPicPr>
        <p:blipFill>
          <a:blip r:embed="rId7"/>
          <a:srcRect/>
          <a:stretch>
            <a:fillRect/>
          </a:stretch>
        </p:blipFill>
        <p:spPr bwMode="ltGray">
          <a:xfrm>
            <a:off x="3085828" y="2073805"/>
            <a:ext cx="2027739" cy="1438729"/>
          </a:xfrm>
          <a:prstGeom prst="rect">
            <a:avLst/>
          </a:prstGeom>
          <a:noFill/>
        </p:spPr>
      </p:pic>
      <p:sp useBgFill="1">
        <p:nvSpPr>
          <p:cNvPr id="47" name="Rounded Rectangle 46"/>
          <p:cNvSpPr/>
          <p:nvPr/>
        </p:nvSpPr>
        <p:spPr bwMode="ltGray">
          <a:xfrm>
            <a:off x="1345698" y="3334094"/>
            <a:ext cx="1748591" cy="577516"/>
          </a:xfrm>
          <a:prstGeom prst="roundRect">
            <a:avLst/>
          </a:prstGeom>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lvl="1" algn="ctr" defTabSz="1096963" fontAlgn="base">
              <a:spcBef>
                <a:spcPct val="0"/>
              </a:spcBef>
              <a:spcAft>
                <a:spcPct val="0"/>
              </a:spcAft>
            </a:pPr>
            <a:endParaRPr lang="en-US" sz="1400" dirty="0" smtClean="0"/>
          </a:p>
        </p:txBody>
      </p:sp>
      <p:sp>
        <p:nvSpPr>
          <p:cNvPr id="48" name="Rounded Rectangle 47"/>
          <p:cNvSpPr/>
          <p:nvPr/>
        </p:nvSpPr>
        <p:spPr bwMode="auto">
          <a:xfrm>
            <a:off x="1351547" y="3334094"/>
            <a:ext cx="1748591" cy="577516"/>
          </a:xfrm>
          <a:prstGeom prst="roundRect">
            <a:avLst/>
          </a:prstGeom>
          <a:gradFill flip="none" rotWithShape="1">
            <a:gsLst>
              <a:gs pos="0">
                <a:schemeClr val="accent1">
                  <a:tint val="66000"/>
                  <a:satMod val="160000"/>
                  <a:alpha val="70000"/>
                </a:schemeClr>
              </a:gs>
              <a:gs pos="100000">
                <a:schemeClr val="accent1">
                  <a:alpha val="70000"/>
                </a:schemeClr>
              </a:gs>
            </a:gsLst>
            <a:lin ang="5400000" scaled="1"/>
            <a:tileRect/>
          </a:gra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lvl="1" algn="ctr" defTabSz="1096963" fontAlgn="base">
              <a:spcBef>
                <a:spcPct val="0"/>
              </a:spcBef>
              <a:spcAft>
                <a:spcPct val="0"/>
              </a:spcAft>
            </a:pPr>
            <a:r>
              <a:rPr lang="en-US" sz="1400" dirty="0" smtClean="0">
                <a:effectLst>
                  <a:outerShdw blurRad="38100" dist="38100" dir="2700000" algn="tl">
                    <a:srgbClr val="000000">
                      <a:alpha val="43137"/>
                    </a:srgbClr>
                  </a:outerShdw>
                </a:effectLst>
              </a:rPr>
              <a:t>Maintenance</a:t>
            </a:r>
          </a:p>
        </p:txBody>
      </p:sp>
      <p:pic>
        <p:nvPicPr>
          <p:cNvPr id="3078" name="Picture 6" descr="C:\Documents and Settings\jocelyn\My Documents\My Pictures\clip_art_library\Microsoft_Art_Brand_etc\EventsDVD_FY07\HARDWARE_IMAGERY\Illustration - Misc Hardware\Miscellaneous\disk person pc laptop person blue.png"/>
          <p:cNvPicPr>
            <a:picLocks noChangeAspect="1" noChangeArrowheads="1"/>
          </p:cNvPicPr>
          <p:nvPr/>
        </p:nvPicPr>
        <p:blipFill>
          <a:blip r:embed="rId8"/>
          <a:srcRect/>
          <a:stretch>
            <a:fillRect/>
          </a:stretch>
        </p:blipFill>
        <p:spPr bwMode="ltGray">
          <a:xfrm flipH="1">
            <a:off x="148390" y="2503393"/>
            <a:ext cx="1811448" cy="1408217"/>
          </a:xfrm>
          <a:prstGeom prst="rect">
            <a:avLst/>
          </a:prstGeom>
          <a:noFill/>
        </p:spPr>
      </p:pic>
      <p:pic>
        <p:nvPicPr>
          <p:cNvPr id="1032" name="Picture 8" descr="C:\Documents and Settings\jocelyn\My Documents\My Pictures\clip_art_library\Microsoft_Art_Brand_etc\EventsDVD_FY07\Shapes and Graphics\Windows_Vista_Icons_ for_Marketing_use\Vista Icons off the web\wbemtest.exe_SIDI_ICON1_0409.png"/>
          <p:cNvPicPr>
            <a:picLocks noChangeAspect="1" noChangeArrowheads="1"/>
          </p:cNvPicPr>
          <p:nvPr/>
        </p:nvPicPr>
        <p:blipFill>
          <a:blip r:embed="rId9"/>
          <a:srcRect/>
          <a:stretch>
            <a:fillRect/>
          </a:stretch>
        </p:blipFill>
        <p:spPr bwMode="ltGray">
          <a:xfrm flipH="1">
            <a:off x="705128" y="1978845"/>
            <a:ext cx="1782031" cy="1741455"/>
          </a:xfrm>
          <a:prstGeom prst="rect">
            <a:avLst/>
          </a:prstGeom>
          <a:noFill/>
        </p:spPr>
      </p:pic>
      <p:sp useBgFill="1">
        <p:nvSpPr>
          <p:cNvPr id="44" name="Rounded Rectangle 43"/>
          <p:cNvSpPr/>
          <p:nvPr/>
        </p:nvSpPr>
        <p:spPr bwMode="ltGray">
          <a:xfrm>
            <a:off x="1201688" y="5501098"/>
            <a:ext cx="1748591" cy="577516"/>
          </a:xfrm>
          <a:prstGeom prst="roundRect">
            <a:avLst/>
          </a:prstGeom>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lvl="1" algn="ctr" defTabSz="1096963" fontAlgn="base">
              <a:spcBef>
                <a:spcPct val="0"/>
              </a:spcBef>
              <a:spcAft>
                <a:spcPct val="0"/>
              </a:spcAft>
            </a:pPr>
            <a:endParaRPr lang="en-US" sz="1400" dirty="0" smtClean="0"/>
          </a:p>
        </p:txBody>
      </p:sp>
      <p:sp>
        <p:nvSpPr>
          <p:cNvPr id="45" name="Rounded Rectangle 44"/>
          <p:cNvSpPr/>
          <p:nvPr/>
        </p:nvSpPr>
        <p:spPr bwMode="auto">
          <a:xfrm>
            <a:off x="1207537" y="5501098"/>
            <a:ext cx="1748591" cy="577516"/>
          </a:xfrm>
          <a:prstGeom prst="roundRect">
            <a:avLst/>
          </a:prstGeom>
          <a:gradFill flip="none" rotWithShape="1">
            <a:gsLst>
              <a:gs pos="0">
                <a:schemeClr val="accent1">
                  <a:tint val="66000"/>
                  <a:satMod val="160000"/>
                  <a:alpha val="70000"/>
                </a:schemeClr>
              </a:gs>
              <a:gs pos="100000">
                <a:schemeClr val="accent1">
                  <a:alpha val="70000"/>
                </a:schemeClr>
              </a:gs>
            </a:gsLst>
            <a:lin ang="5400000" scaled="1"/>
            <a:tileRect/>
          </a:gra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lvl="1" algn="ctr" defTabSz="1096963" fontAlgn="base">
              <a:spcBef>
                <a:spcPct val="0"/>
              </a:spcBef>
              <a:spcAft>
                <a:spcPct val="0"/>
              </a:spcAft>
            </a:pPr>
            <a:r>
              <a:rPr lang="en-US" sz="1400" dirty="0" smtClean="0">
                <a:effectLst>
                  <a:outerShdw blurRad="38100" dist="38100" dir="2700000" algn="tl">
                    <a:srgbClr val="000000">
                      <a:alpha val="43137"/>
                    </a:srgbClr>
                  </a:outerShdw>
                </a:effectLst>
              </a:rPr>
              <a:t>Deployment</a:t>
            </a:r>
          </a:p>
        </p:txBody>
      </p:sp>
      <p:pic>
        <p:nvPicPr>
          <p:cNvPr id="36" name="Picture 17" descr="C:\Documents and Settings\jocelyn\My Documents\My Pictures\clip_art_library\Microsoft_Art_Brand_etc\EventsDVD_FY07\HARDWARE_IMAGERY\Illustration - Misc Hardware\Miscellaneous\network all flat.png"/>
          <p:cNvPicPr>
            <a:picLocks noChangeAspect="1" noChangeArrowheads="1"/>
          </p:cNvPicPr>
          <p:nvPr/>
        </p:nvPicPr>
        <p:blipFill>
          <a:blip r:embed="rId10" cstate="print"/>
          <a:srcRect/>
          <a:stretch>
            <a:fillRect/>
          </a:stretch>
        </p:blipFill>
        <p:spPr bwMode="ltGray">
          <a:xfrm>
            <a:off x="264903" y="4305708"/>
            <a:ext cx="2001143" cy="1500857"/>
          </a:xfrm>
          <a:prstGeom prst="rect">
            <a:avLst/>
          </a:prstGeom>
          <a:noFill/>
        </p:spPr>
      </p:pic>
      <p:pic>
        <p:nvPicPr>
          <p:cNvPr id="37" name="Picture 14" descr="C:\Documents and Settings\jocelyn\My Documents\My Pictures\clip_art_library\Microsoft_Art_Brand_etc\EventsDVD_FY07\HARDWARE_IMAGERY\Illustration - Misc Hardware\Windows Vista Illustration Icons\Users.png"/>
          <p:cNvPicPr>
            <a:picLocks noChangeAspect="1" noChangeArrowheads="1"/>
          </p:cNvPicPr>
          <p:nvPr/>
        </p:nvPicPr>
        <p:blipFill>
          <a:blip r:embed="rId4"/>
          <a:srcRect/>
          <a:stretch>
            <a:fillRect/>
          </a:stretch>
        </p:blipFill>
        <p:spPr bwMode="ltGray">
          <a:xfrm>
            <a:off x="337668" y="4829763"/>
            <a:ext cx="1224535" cy="1224535"/>
          </a:xfrm>
          <a:prstGeom prst="rect">
            <a:avLst/>
          </a:prstGeom>
          <a:noFill/>
        </p:spPr>
      </p:pic>
      <p:pic>
        <p:nvPicPr>
          <p:cNvPr id="1026" name="Picture 2" descr="C:\Documents and Settings\jocelyn\My Documents\My Pictures\clip_art_library\Microsoft_Art_Brand_etc\EventsDVD_FY07\Shapes and Graphics\Arrows - arrow\Blue Gradient Collection\arrow 0 blue arrow curved 10.png"/>
          <p:cNvPicPr>
            <a:picLocks noChangeAspect="1" noChangeArrowheads="1"/>
          </p:cNvPicPr>
          <p:nvPr/>
        </p:nvPicPr>
        <p:blipFill>
          <a:blip r:embed="rId11"/>
          <a:srcRect/>
          <a:stretch>
            <a:fillRect/>
          </a:stretch>
        </p:blipFill>
        <p:spPr bwMode="auto">
          <a:xfrm rot="7647307" flipH="1">
            <a:off x="2140697" y="2167264"/>
            <a:ext cx="1430518" cy="1302412"/>
          </a:xfrm>
          <a:prstGeom prst="rect">
            <a:avLst/>
          </a:prstGeom>
          <a:noFill/>
        </p:spPr>
      </p:pic>
      <p:pic>
        <p:nvPicPr>
          <p:cNvPr id="56" name="Picture 2" descr="C:\Documents and Settings\jocelyn\My Documents\My Pictures\clip_art_library\Microsoft_Art_Brand_etc\EventsDVD_FY07\Shapes and Graphics\Arrows - arrow\Blue Gradient Collection\arrow 0 blue arrow curved 10.png"/>
          <p:cNvPicPr>
            <a:picLocks noChangeAspect="1" noChangeArrowheads="1"/>
          </p:cNvPicPr>
          <p:nvPr/>
        </p:nvPicPr>
        <p:blipFill>
          <a:blip r:embed="rId11"/>
          <a:srcRect/>
          <a:stretch>
            <a:fillRect/>
          </a:stretch>
        </p:blipFill>
        <p:spPr bwMode="auto">
          <a:xfrm rot="8980342" flipH="1">
            <a:off x="5023575" y="2093055"/>
            <a:ext cx="1430518" cy="1302412"/>
          </a:xfrm>
          <a:prstGeom prst="rect">
            <a:avLst/>
          </a:prstGeom>
          <a:noFill/>
        </p:spPr>
      </p:pic>
      <p:pic>
        <p:nvPicPr>
          <p:cNvPr id="58" name="Picture 2" descr="C:\Documents and Settings\jocelyn\My Documents\My Pictures\clip_art_library\Microsoft_Art_Brand_etc\EventsDVD_FY07\Shapes and Graphics\Arrows - arrow\Blue Gradient Collection\arrow 0 blue arrow curved 10.png"/>
          <p:cNvPicPr>
            <a:picLocks noChangeAspect="1" noChangeArrowheads="1"/>
          </p:cNvPicPr>
          <p:nvPr/>
        </p:nvPicPr>
        <p:blipFill>
          <a:blip r:embed="rId11"/>
          <a:srcRect/>
          <a:stretch>
            <a:fillRect/>
          </a:stretch>
        </p:blipFill>
        <p:spPr bwMode="ltGray">
          <a:xfrm rot="3880852" flipH="1">
            <a:off x="-24876" y="3601129"/>
            <a:ext cx="1430518" cy="1302412"/>
          </a:xfrm>
          <a:prstGeom prst="rect">
            <a:avLst/>
          </a:prstGeom>
          <a:noFill/>
        </p:spPr>
      </p:pic>
      <p:sp useBgFill="1">
        <p:nvSpPr>
          <p:cNvPr id="50" name="Rounded Rectangle 49"/>
          <p:cNvSpPr/>
          <p:nvPr/>
        </p:nvSpPr>
        <p:spPr bwMode="ltGray">
          <a:xfrm>
            <a:off x="4218794" y="5958760"/>
            <a:ext cx="1748591" cy="577516"/>
          </a:xfrm>
          <a:prstGeom prst="roundRect">
            <a:avLst/>
          </a:prstGeom>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lvl="1" algn="ctr" defTabSz="1096963" fontAlgn="base">
              <a:spcBef>
                <a:spcPct val="0"/>
              </a:spcBef>
              <a:spcAft>
                <a:spcPct val="0"/>
              </a:spcAft>
            </a:pPr>
            <a:endParaRPr lang="en-US" sz="1400" dirty="0" smtClean="0"/>
          </a:p>
        </p:txBody>
      </p:sp>
      <p:sp>
        <p:nvSpPr>
          <p:cNvPr id="51" name="Rounded Rectangle 50"/>
          <p:cNvSpPr/>
          <p:nvPr/>
        </p:nvSpPr>
        <p:spPr bwMode="auto">
          <a:xfrm>
            <a:off x="4224643" y="5958760"/>
            <a:ext cx="1748591" cy="577516"/>
          </a:xfrm>
          <a:prstGeom prst="roundRect">
            <a:avLst/>
          </a:prstGeom>
          <a:gradFill flip="none" rotWithShape="1">
            <a:gsLst>
              <a:gs pos="0">
                <a:schemeClr val="accent1">
                  <a:tint val="66000"/>
                  <a:satMod val="160000"/>
                  <a:alpha val="70000"/>
                </a:schemeClr>
              </a:gs>
              <a:gs pos="100000">
                <a:schemeClr val="accent1">
                  <a:alpha val="70000"/>
                </a:schemeClr>
              </a:gs>
            </a:gsLst>
            <a:lin ang="5400000" scaled="1"/>
            <a:tileRect/>
          </a:gra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lvl="1" algn="ctr" defTabSz="1096963" fontAlgn="base">
              <a:spcBef>
                <a:spcPct val="0"/>
              </a:spcBef>
              <a:spcAft>
                <a:spcPct val="0"/>
              </a:spcAft>
            </a:pPr>
            <a:r>
              <a:rPr lang="en-US" sz="1400" dirty="0" smtClean="0">
                <a:effectLst>
                  <a:outerShdw blurRad="38100" dist="38100" dir="2700000" algn="tl">
                    <a:srgbClr val="000000">
                      <a:alpha val="43137"/>
                    </a:srgbClr>
                  </a:outerShdw>
                </a:effectLst>
              </a:rPr>
              <a:t>Testing</a:t>
            </a:r>
          </a:p>
        </p:txBody>
      </p:sp>
      <p:pic>
        <p:nvPicPr>
          <p:cNvPr id="3079" name="Picture 7" descr="C:\Documents and Settings\jocelyn\My Documents\My Pictures\clip_art_library\Microsoft_Art_Brand_etc\EventsDVD_FY07\HARDWARE_IMAGERY\Illustration - Misc Hardware\Miscellaneous\disk person tablet blue.png"/>
          <p:cNvPicPr>
            <a:picLocks noChangeAspect="1" noChangeArrowheads="1"/>
          </p:cNvPicPr>
          <p:nvPr/>
        </p:nvPicPr>
        <p:blipFill>
          <a:blip r:embed="rId7"/>
          <a:srcRect/>
          <a:stretch>
            <a:fillRect/>
          </a:stretch>
        </p:blipFill>
        <p:spPr bwMode="ltGray">
          <a:xfrm>
            <a:off x="2972273" y="4924690"/>
            <a:ext cx="2110298" cy="1497306"/>
          </a:xfrm>
          <a:prstGeom prst="rect">
            <a:avLst/>
          </a:prstGeom>
          <a:noFill/>
        </p:spPr>
      </p:pic>
      <p:pic>
        <p:nvPicPr>
          <p:cNvPr id="1030" name="Picture 6" descr="C:\Documents and Settings\jocelyn\My Documents\My Pictures\clip_art_library\Microsoft_Art_Brand_etc\EventsDVD_FY07\HARDWARE_IMAGERY\Illustration - Misc Hardware\XML Icons\developer Tools toolbox.png"/>
          <p:cNvPicPr>
            <a:picLocks noChangeAspect="1" noChangeArrowheads="1"/>
          </p:cNvPicPr>
          <p:nvPr/>
        </p:nvPicPr>
        <p:blipFill>
          <a:blip r:embed="rId12" cstate="print"/>
          <a:srcRect/>
          <a:stretch>
            <a:fillRect/>
          </a:stretch>
        </p:blipFill>
        <p:spPr bwMode="ltGray">
          <a:xfrm>
            <a:off x="4010498" y="4864598"/>
            <a:ext cx="775142" cy="1166601"/>
          </a:xfrm>
          <a:prstGeom prst="rect">
            <a:avLst/>
          </a:prstGeom>
          <a:noFill/>
        </p:spPr>
      </p:pic>
      <p:pic>
        <p:nvPicPr>
          <p:cNvPr id="57" name="Picture 2" descr="C:\Documents and Settings\jocelyn\My Documents\My Pictures\clip_art_library\Microsoft_Art_Brand_etc\EventsDVD_FY07\Shapes and Graphics\Arrows - arrow\Blue Gradient Collection\arrow 0 blue arrow curved 10.png"/>
          <p:cNvPicPr>
            <a:picLocks noChangeAspect="1" noChangeArrowheads="1"/>
          </p:cNvPicPr>
          <p:nvPr/>
        </p:nvPicPr>
        <p:blipFill>
          <a:blip r:embed="rId11"/>
          <a:srcRect/>
          <a:stretch>
            <a:fillRect/>
          </a:stretch>
        </p:blipFill>
        <p:spPr bwMode="ltGray">
          <a:xfrm rot="13624030" flipH="1">
            <a:off x="7696904" y="4068799"/>
            <a:ext cx="1430518" cy="1302412"/>
          </a:xfrm>
          <a:prstGeom prst="rect">
            <a:avLst/>
          </a:prstGeom>
          <a:noFill/>
        </p:spPr>
      </p:pic>
      <p:pic>
        <p:nvPicPr>
          <p:cNvPr id="59" name="Picture 2" descr="C:\Documents and Settings\jocelyn\My Documents\My Pictures\clip_art_library\Microsoft_Art_Brand_etc\EventsDVD_FY07\Shapes and Graphics\Arrows - arrow\Blue Gradient Collection\arrow 0 blue arrow curved 10.png"/>
          <p:cNvPicPr>
            <a:picLocks noChangeAspect="1" noChangeArrowheads="1"/>
          </p:cNvPicPr>
          <p:nvPr/>
        </p:nvPicPr>
        <p:blipFill>
          <a:blip r:embed="rId11"/>
          <a:srcRect/>
          <a:stretch>
            <a:fillRect/>
          </a:stretch>
        </p:blipFill>
        <p:spPr bwMode="auto">
          <a:xfrm rot="19971806" flipH="1">
            <a:off x="2407646" y="5421410"/>
            <a:ext cx="1430518" cy="1302412"/>
          </a:xfrm>
          <a:prstGeom prst="rect">
            <a:avLst/>
          </a:prstGeom>
          <a:noFill/>
        </p:spPr>
      </p:pic>
      <p:pic>
        <p:nvPicPr>
          <p:cNvPr id="61" name="Picture 2" descr="C:\Documents and Settings\jocelyn\My Documents\My Pictures\clip_art_library\Microsoft_Art_Brand_etc\EventsDVD_FY07\Shapes and Graphics\Arrows - arrow\Blue Gradient Collection\arrow 0 blue arrow curved 10.png"/>
          <p:cNvPicPr>
            <a:picLocks noChangeAspect="1" noChangeArrowheads="1"/>
          </p:cNvPicPr>
          <p:nvPr/>
        </p:nvPicPr>
        <p:blipFill>
          <a:blip r:embed="rId11"/>
          <a:srcRect/>
          <a:stretch>
            <a:fillRect/>
          </a:stretch>
        </p:blipFill>
        <p:spPr bwMode="auto">
          <a:xfrm rot="18777694" flipH="1">
            <a:off x="5969685" y="5483584"/>
            <a:ext cx="1430518" cy="1302412"/>
          </a:xfrm>
          <a:prstGeom prst="rect">
            <a:avLst/>
          </a:prstGeom>
          <a:noFill/>
        </p:spPr>
      </p:pic>
    </p:spTree>
  </p:cSld>
  <p:clrMapOvr>
    <a:masterClrMapping/>
  </p:clrMapOvr>
  <p:transition advTm="166015">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098" name="Picture 2" descr="C:\Documents and Settings\jocelyn\My Documents\My Pictures\clip_art_library\Microsoft_Art_Brand_etc\EventsDVD_FY07\Photos_for_PPT\Photo_backgrounds\FY06 Brand MicroSoft Harware\Remote Keyboard for Windows Media Center Envoronment 2 back.png"/>
          <p:cNvPicPr>
            <a:picLocks noChangeAspect="1" noChangeArrowheads="1"/>
          </p:cNvPicPr>
          <p:nvPr/>
        </p:nvPicPr>
        <p:blipFill>
          <a:blip r:embed="rId3"/>
          <a:srcRect/>
          <a:stretch>
            <a:fillRect/>
          </a:stretch>
        </p:blipFill>
        <p:spPr bwMode="auto">
          <a:xfrm>
            <a:off x="3689350" y="2776290"/>
            <a:ext cx="5685298" cy="4140695"/>
          </a:xfrm>
          <a:prstGeom prst="rect">
            <a:avLst/>
          </a:prstGeom>
          <a:noFill/>
        </p:spPr>
      </p:pic>
      <p:sp>
        <p:nvSpPr>
          <p:cNvPr id="4" name="Title 3"/>
          <p:cNvSpPr>
            <a:spLocks noGrp="1"/>
          </p:cNvSpPr>
          <p:nvPr>
            <p:ph type="title"/>
          </p:nvPr>
        </p:nvSpPr>
        <p:spPr/>
        <p:txBody>
          <a:bodyPr/>
          <a:lstStyle/>
          <a:p>
            <a:r>
              <a:rPr lang="en-US" smtClean="0"/>
              <a:t>Regression Prevention</a:t>
            </a:r>
            <a:endParaRPr lang="en-US" dirty="0"/>
          </a:p>
        </p:txBody>
      </p:sp>
      <p:sp>
        <p:nvSpPr>
          <p:cNvPr id="7" name="Content Placeholder 6"/>
          <p:cNvSpPr>
            <a:spLocks noGrp="1"/>
          </p:cNvSpPr>
          <p:nvPr>
            <p:ph idx="1"/>
          </p:nvPr>
        </p:nvSpPr>
        <p:spPr/>
        <p:txBody>
          <a:bodyPr/>
          <a:lstStyle/>
          <a:p>
            <a:r>
              <a:rPr lang="en-US" smtClean="0"/>
              <a:t>Test integration</a:t>
            </a:r>
          </a:p>
          <a:p>
            <a:pPr lvl="1"/>
            <a:r>
              <a:rPr lang="en-US" smtClean="0"/>
              <a:t>Unit, web, and load test support</a:t>
            </a:r>
          </a:p>
          <a:p>
            <a:pPr lvl="1"/>
            <a:r>
              <a:rPr lang="en-US" smtClean="0"/>
              <a:t>Drive consistent repeatable performance investigations</a:t>
            </a:r>
          </a:p>
          <a:p>
            <a:pPr lvl="1"/>
            <a:r>
              <a:rPr lang="en-US" smtClean="0"/>
              <a:t>Accessible from test view, test results, </a:t>
            </a:r>
            <a:br>
              <a:rPr lang="en-US" smtClean="0"/>
            </a:br>
            <a:r>
              <a:rPr lang="en-US" smtClean="0"/>
              <a:t>or web/load test toolbars</a:t>
            </a:r>
          </a:p>
          <a:p>
            <a:r>
              <a:rPr lang="en-US" smtClean="0"/>
              <a:t>Comparison reports</a:t>
            </a:r>
          </a:p>
          <a:p>
            <a:pPr lvl="1"/>
            <a:r>
              <a:rPr lang="en-US" smtClean="0"/>
              <a:t>Find regressions using baselines in TFS or locally</a:t>
            </a:r>
          </a:p>
          <a:p>
            <a:pPr lvl="1"/>
            <a:r>
              <a:rPr lang="en-US" smtClean="0"/>
              <a:t>Available off of the Developer-&gt;Profiler menu</a:t>
            </a:r>
            <a:endParaRPr lang="en-US" dirty="0" smtClean="0"/>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8300" y="220663"/>
            <a:ext cx="8775700" cy="609398"/>
          </a:xfrm>
        </p:spPr>
        <p:txBody>
          <a:bodyPr/>
          <a:lstStyle/>
          <a:p>
            <a:r>
              <a:rPr lang="en-US" dirty="0" smtClean="0"/>
              <a:t>Don’t Leave Performance Until the End!</a:t>
            </a:r>
            <a:endParaRPr lang="en-US" dirty="0"/>
          </a:p>
        </p:txBody>
      </p:sp>
      <p:sp>
        <p:nvSpPr>
          <p:cNvPr id="7" name="Content Placeholder 6"/>
          <p:cNvSpPr>
            <a:spLocks noGrp="1"/>
          </p:cNvSpPr>
          <p:nvPr>
            <p:ph idx="4294967295"/>
          </p:nvPr>
        </p:nvSpPr>
        <p:spPr>
          <a:xfrm>
            <a:off x="722312" y="1639888"/>
            <a:ext cx="7659687" cy="2482850"/>
          </a:xfrm>
        </p:spPr>
        <p:txBody>
          <a:bodyPr/>
          <a:lstStyle/>
          <a:p>
            <a:pPr>
              <a:buNone/>
            </a:pPr>
            <a:r>
              <a:rPr lang="en-US" sz="2000" dirty="0" smtClean="0"/>
              <a:t/>
            </a:r>
            <a:br>
              <a:rPr lang="en-US" sz="2000" dirty="0" smtClean="0"/>
            </a:br>
            <a:r>
              <a:rPr lang="en-US" sz="2000" dirty="0" smtClean="0"/>
              <a:t>At its worst, you'll be faced with a memorable and sometimes </a:t>
            </a:r>
            <a:br>
              <a:rPr lang="en-US" sz="2000" dirty="0" smtClean="0"/>
            </a:br>
            <a:r>
              <a:rPr lang="en-US" sz="2000" dirty="0" smtClean="0"/>
              <a:t>job-ending quote </a:t>
            </a:r>
          </a:p>
          <a:p>
            <a:pPr algn="ctr">
              <a:lnSpc>
                <a:spcPct val="150000"/>
              </a:lnSpc>
              <a:buNone/>
            </a:pPr>
            <a:r>
              <a:rPr lang="en-US" sz="2000" dirty="0" smtClean="0">
                <a:solidFill>
                  <a:schemeClr val="accent2"/>
                </a:solidFill>
              </a:rPr>
              <a:t>    “</a:t>
            </a:r>
            <a:r>
              <a:rPr lang="en-US" sz="2000" i="1" dirty="0" smtClean="0">
                <a:solidFill>
                  <a:schemeClr val="accent2"/>
                </a:solidFill>
              </a:rPr>
              <a:t>This will never work. You're going to have to start all over</a:t>
            </a:r>
            <a:r>
              <a:rPr lang="en-US" sz="2000" dirty="0" smtClean="0">
                <a:solidFill>
                  <a:schemeClr val="accent2"/>
                </a:solidFill>
              </a:rPr>
              <a:t>."</a:t>
            </a:r>
          </a:p>
          <a:p>
            <a:endParaRPr lang="en-US" sz="2000" dirty="0" smtClean="0"/>
          </a:p>
          <a:p>
            <a:pPr>
              <a:buNone/>
            </a:pPr>
            <a:r>
              <a:rPr lang="en-US" sz="2000" dirty="0" smtClean="0"/>
              <a:t>					</a:t>
            </a:r>
            <a:r>
              <a:rPr lang="en-US" sz="1800" dirty="0" smtClean="0"/>
              <a:t>—Rico </a:t>
            </a:r>
            <a:r>
              <a:rPr lang="en-US" sz="1800" dirty="0" err="1" smtClean="0"/>
              <a:t>Mariani</a:t>
            </a:r>
            <a:r>
              <a:rPr lang="en-US" sz="1800" dirty="0" smtClean="0"/>
              <a:t>, Architect, Microsoft</a:t>
            </a:r>
            <a:endParaRPr lang="en-US" sz="2000" dirty="0" smtClean="0"/>
          </a:p>
          <a:p>
            <a:pPr>
              <a:buNone/>
            </a:pPr>
            <a:endParaRPr lang="en-US" sz="2000" dirty="0"/>
          </a:p>
        </p:txBody>
      </p:sp>
    </p:spTree>
  </p:cSld>
  <p:clrMapOvr>
    <a:masterClrMapping/>
  </p:clrMapOvr>
  <p:transition advTm="36968">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D:\Slidework\Jobs\TechEd2007 - Brian Marble\Template\Design\Round 3\images\Hand.png"/>
          <p:cNvPicPr>
            <a:picLocks noChangeAspect="1" noChangeArrowheads="1"/>
          </p:cNvPicPr>
          <p:nvPr/>
        </p:nvPicPr>
        <p:blipFill>
          <a:blip r:embed="rId3" cstate="print"/>
          <a:srcRect/>
          <a:stretch>
            <a:fillRect/>
          </a:stretch>
        </p:blipFill>
        <p:spPr bwMode="auto">
          <a:xfrm flipH="1">
            <a:off x="1822900" y="3072214"/>
            <a:ext cx="662922" cy="514686"/>
          </a:xfrm>
          <a:prstGeom prst="rect">
            <a:avLst/>
          </a:prstGeom>
          <a:noFill/>
        </p:spPr>
      </p:pic>
      <p:sp>
        <p:nvSpPr>
          <p:cNvPr id="13" name="Text Placeholder 12"/>
          <p:cNvSpPr>
            <a:spLocks noGrp="1"/>
          </p:cNvSpPr>
          <p:nvPr>
            <p:ph type="body" sz="quarter" idx="10"/>
          </p:nvPr>
        </p:nvSpPr>
        <p:spPr/>
        <p:txBody>
          <a:bodyPr/>
          <a:lstStyle/>
          <a:p>
            <a:r>
              <a:rPr lang="en-US" smtClean="0"/>
              <a:t>demo</a:t>
            </a:r>
            <a:endParaRPr lang="en-US" dirty="0"/>
          </a:p>
        </p:txBody>
      </p:sp>
      <p:sp>
        <p:nvSpPr>
          <p:cNvPr id="6" name="Title 5"/>
          <p:cNvSpPr>
            <a:spLocks noGrp="1"/>
          </p:cNvSpPr>
          <p:nvPr>
            <p:ph type="ctrTitle"/>
          </p:nvPr>
        </p:nvSpPr>
        <p:spPr/>
        <p:txBody>
          <a:bodyPr/>
          <a:lstStyle/>
          <a:p>
            <a:r>
              <a:rPr lang="en-US" smtClean="0"/>
              <a:t>A First Profiler Investigation</a:t>
            </a:r>
            <a:endParaRPr lang="en-US" dirty="0"/>
          </a:p>
        </p:txBody>
      </p:sp>
    </p:spTree>
  </p:cSld>
  <p:clrMapOvr>
    <a:masterClrMapping/>
  </p:clrMapOvr>
  <p:transition advTm="404000">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D:\Slidework\Jobs\TechEd2007 - Brian Marble\Template\Design\Round 3\images\Hand.png"/>
          <p:cNvPicPr>
            <a:picLocks noChangeAspect="1" noChangeArrowheads="1"/>
          </p:cNvPicPr>
          <p:nvPr/>
        </p:nvPicPr>
        <p:blipFill>
          <a:blip r:embed="rId3" cstate="print"/>
          <a:srcRect/>
          <a:stretch>
            <a:fillRect/>
          </a:stretch>
        </p:blipFill>
        <p:spPr bwMode="auto">
          <a:xfrm flipH="1">
            <a:off x="314241" y="2775342"/>
            <a:ext cx="662922" cy="514686"/>
          </a:xfrm>
          <a:prstGeom prst="rect">
            <a:avLst/>
          </a:prstGeom>
          <a:noFill/>
        </p:spPr>
      </p:pic>
      <p:sp>
        <p:nvSpPr>
          <p:cNvPr id="13" name="Text Placeholder 12"/>
          <p:cNvSpPr>
            <a:spLocks noGrp="1"/>
          </p:cNvSpPr>
          <p:nvPr>
            <p:ph type="body" sz="quarter" idx="10"/>
          </p:nvPr>
        </p:nvSpPr>
        <p:spPr/>
        <p:txBody>
          <a:bodyPr/>
          <a:lstStyle/>
          <a:p>
            <a:r>
              <a:rPr lang="en-US" smtClean="0"/>
              <a:t>Tutorial</a:t>
            </a:r>
            <a:endParaRPr lang="en-US" dirty="0"/>
          </a:p>
        </p:txBody>
      </p:sp>
      <p:sp>
        <p:nvSpPr>
          <p:cNvPr id="6" name="Title 5"/>
          <p:cNvSpPr>
            <a:spLocks noGrp="1"/>
          </p:cNvSpPr>
          <p:nvPr>
            <p:ph type="ctrTitle"/>
          </p:nvPr>
        </p:nvSpPr>
        <p:spPr/>
        <p:txBody>
          <a:bodyPr/>
          <a:lstStyle/>
          <a:p>
            <a:r>
              <a:rPr lang="en-US" smtClean="0"/>
              <a:t>Profiler 101</a:t>
            </a:r>
            <a:endParaRPr lang="en-US" dirty="0"/>
          </a:p>
        </p:txBody>
      </p:sp>
    </p:spTree>
  </p:cSld>
  <p:clrMapOvr>
    <a:masterClrMapping/>
  </p:clrMapOvr>
  <p:transition advTm="7250">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5" name="Rounded Rectangle 4"/>
          <p:cNvSpPr/>
          <p:nvPr/>
        </p:nvSpPr>
        <p:spPr bwMode="blackGray">
          <a:xfrm>
            <a:off x="7858125" y="5929313"/>
            <a:ext cx="1285875" cy="928687"/>
          </a:xfrm>
          <a:prstGeom prst="roundRect">
            <a:avLst/>
          </a:prstGeom>
          <a:ln>
            <a:noFill/>
            <a:headEnd type="none" w="med" len="med"/>
            <a:tailEnd type="none" w="med" len="med"/>
          </a:ln>
          <a:effectLst/>
          <a:scene3d>
            <a:camera prst="orthographicFront">
              <a:rot lat="0" lon="0" rev="0"/>
            </a:camera>
            <a:lightRig rig="contrasting" dir="t">
              <a:rot lat="0" lon="0" rev="7800000"/>
            </a:lightRig>
          </a:scene3d>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endParaRPr>
          </a:p>
        </p:txBody>
      </p:sp>
      <p:pic>
        <p:nvPicPr>
          <p:cNvPr id="2050" name="Picture 2" descr="C:\Documents and Settings\jocelyn\My Documents\My Pictures\clip_art_library\Microsoft_Art_Brand_etc\EventsDVD_FY07\Photos_for_PPT\Soft-edge_photos\FY06 Brand - Vista Developer\Windows Vista Dev FY06 Rachel woman standing smiling classroom tables.png"/>
          <p:cNvPicPr>
            <a:picLocks noChangeAspect="1" noChangeArrowheads="1"/>
          </p:cNvPicPr>
          <p:nvPr/>
        </p:nvPicPr>
        <p:blipFill>
          <a:blip r:embed="rId3">
            <a:duotone>
              <a:prstClr val="black"/>
              <a:schemeClr val="accent5">
                <a:tint val="45000"/>
                <a:satMod val="400000"/>
              </a:schemeClr>
            </a:duotone>
          </a:blip>
          <a:srcRect r="9839" b="3583"/>
          <a:stretch>
            <a:fillRect/>
          </a:stretch>
        </p:blipFill>
        <p:spPr bwMode="ltGray">
          <a:xfrm>
            <a:off x="3257604" y="1801906"/>
            <a:ext cx="5886396" cy="5056094"/>
          </a:xfrm>
          <a:prstGeom prst="rect">
            <a:avLst/>
          </a:prstGeom>
          <a:noFill/>
        </p:spPr>
      </p:pic>
      <p:sp>
        <p:nvSpPr>
          <p:cNvPr id="4" name="Title 3"/>
          <p:cNvSpPr>
            <a:spLocks noGrp="1"/>
          </p:cNvSpPr>
          <p:nvPr>
            <p:ph type="title"/>
          </p:nvPr>
        </p:nvSpPr>
        <p:spPr/>
        <p:txBody>
          <a:bodyPr/>
          <a:lstStyle/>
          <a:p>
            <a:r>
              <a:rPr lang="en-US" smtClean="0"/>
              <a:t>What Should You Measure?</a:t>
            </a:r>
            <a:endParaRPr lang="en-US" dirty="0"/>
          </a:p>
        </p:txBody>
      </p:sp>
      <p:sp>
        <p:nvSpPr>
          <p:cNvPr id="7" name="Content Placeholder 6"/>
          <p:cNvSpPr>
            <a:spLocks noGrp="1"/>
          </p:cNvSpPr>
          <p:nvPr>
            <p:ph idx="1"/>
          </p:nvPr>
        </p:nvSpPr>
        <p:spPr>
          <a:xfrm>
            <a:off x="368300" y="1347788"/>
            <a:ext cx="8382000" cy="3218830"/>
          </a:xfrm>
        </p:spPr>
        <p:txBody>
          <a:bodyPr/>
          <a:lstStyle/>
          <a:p>
            <a:r>
              <a:rPr lang="en-US" dirty="0" smtClean="0"/>
              <a:t>Find the critical resource before </a:t>
            </a:r>
            <a:br>
              <a:rPr lang="en-US" dirty="0" smtClean="0"/>
            </a:br>
            <a:r>
              <a:rPr lang="en-US" dirty="0" smtClean="0"/>
              <a:t>designing your experiments</a:t>
            </a:r>
          </a:p>
          <a:p>
            <a:pPr lvl="1"/>
            <a:r>
              <a:rPr lang="en-US" dirty="0" smtClean="0"/>
              <a:t>CPU</a:t>
            </a:r>
          </a:p>
          <a:p>
            <a:pPr lvl="1"/>
            <a:r>
              <a:rPr lang="en-US" dirty="0" smtClean="0"/>
              <a:t>Disk</a:t>
            </a:r>
          </a:p>
          <a:p>
            <a:pPr lvl="1"/>
            <a:r>
              <a:rPr lang="en-US" dirty="0" smtClean="0"/>
              <a:t>Memory</a:t>
            </a:r>
          </a:p>
          <a:p>
            <a:pPr lvl="1"/>
            <a:r>
              <a:rPr lang="en-US" dirty="0" smtClean="0"/>
              <a:t>Network</a:t>
            </a:r>
          </a:p>
          <a:p>
            <a:pPr lvl="1"/>
            <a:r>
              <a:rPr lang="en-US" dirty="0" smtClean="0"/>
              <a:t>Locking/Multithreading </a:t>
            </a:r>
            <a:br>
              <a:rPr lang="en-US" dirty="0" smtClean="0"/>
            </a:br>
            <a:r>
              <a:rPr lang="en-US" dirty="0" smtClean="0"/>
              <a:t>issues</a:t>
            </a:r>
          </a:p>
        </p:txBody>
      </p:sp>
    </p:spTree>
  </p:cSld>
  <p:clrMapOvr>
    <a:masterClrMapping/>
  </p:clrMapOvr>
  <p:transition advTm="54359">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D:\Slidework\Jobs\TechEd2007 - Brian Marble\Template\Design\Round 3\images\Hand.png"/>
          <p:cNvPicPr>
            <a:picLocks noChangeAspect="1" noChangeArrowheads="1"/>
          </p:cNvPicPr>
          <p:nvPr/>
        </p:nvPicPr>
        <p:blipFill>
          <a:blip r:embed="rId3" cstate="print"/>
          <a:srcRect/>
          <a:stretch>
            <a:fillRect/>
          </a:stretch>
        </p:blipFill>
        <p:spPr bwMode="auto">
          <a:xfrm flipH="1">
            <a:off x="1822900" y="3072214"/>
            <a:ext cx="662922" cy="514686"/>
          </a:xfrm>
          <a:prstGeom prst="rect">
            <a:avLst/>
          </a:prstGeom>
          <a:noFill/>
        </p:spPr>
      </p:pic>
      <p:sp>
        <p:nvSpPr>
          <p:cNvPr id="13" name="Text Placeholder 12"/>
          <p:cNvSpPr>
            <a:spLocks noGrp="1"/>
          </p:cNvSpPr>
          <p:nvPr>
            <p:ph type="body" sz="quarter" idx="10"/>
          </p:nvPr>
        </p:nvSpPr>
        <p:spPr/>
        <p:txBody>
          <a:bodyPr/>
          <a:lstStyle/>
          <a:p>
            <a:r>
              <a:rPr lang="en-US" smtClean="0"/>
              <a:t>demo</a:t>
            </a:r>
            <a:endParaRPr lang="en-US" dirty="0"/>
          </a:p>
        </p:txBody>
      </p:sp>
      <p:sp>
        <p:nvSpPr>
          <p:cNvPr id="6" name="Title 5"/>
          <p:cNvSpPr>
            <a:spLocks noGrp="1"/>
          </p:cNvSpPr>
          <p:nvPr>
            <p:ph type="ctrTitle"/>
          </p:nvPr>
        </p:nvSpPr>
        <p:spPr/>
        <p:txBody>
          <a:bodyPr/>
          <a:lstStyle/>
          <a:p>
            <a:r>
              <a:rPr lang="en-US" dirty="0" smtClean="0"/>
              <a:t>Finding the Critical Resource</a:t>
            </a:r>
            <a:endParaRPr lang="en-US" dirty="0"/>
          </a:p>
        </p:txBody>
      </p:sp>
    </p:spTree>
  </p:cSld>
  <p:clrMapOvr>
    <a:masterClrMapping/>
  </p:clrMapOvr>
  <p:transition advTm="115875">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WMTOOLS" val="&lt;WMTools ver=&quot;1.0&quot;&gt;&lt;Timings time=&quot;6/7/2007 9:10:16 AM&quot;&gt;&lt;Slide id=&quot;439&quot; dur=&quot;750.75&quot; bld=&quot;INVLD&quot;/&gt;&lt;Slide id=&quot;440&quot; dur=&quot;2.71875&quot;/&gt;&lt;Slide id=&quot;439&quot; dur=&quot;2.1875&quot;/&gt;&lt;Slide id=&quot;440&quot; dur=&quot;1.59375&quot;/&gt;&lt;Slide id=&quot;439&quot; dur=&quot;1682.078&quot;/&gt;&lt;Slide id=&quot;440&quot; dur=&quot;72.26563&quot;/&gt;&lt;Slide id=&quot;442&quot; dur=&quot;166.0156&quot;/&gt;&lt;Slide id=&quot;443&quot; dur=&quot;36.96875&quot;/&gt;&lt;Slide id=&quot;444&quot; dur=&quot;404&quot;/&gt;&lt;Slide id=&quot;445&quot; dur=&quot;7.25&quot;/&gt;&lt;Slide id=&quot;446&quot; dur=&quot;54.35938&quot;/&gt;&lt;Slide id=&quot;447&quot; dur=&quot;115.875&quot;/&gt;&lt;Slide id=&quot;448&quot; dur=&quot;68.75&quot;/&gt;&lt;Slide id=&quot;450&quot; dur=&quot;57.65625&quot;/&gt;&lt;Slide id=&quot;452&quot; dur=&quot;49.34375&quot;/&gt;&lt;Slide id=&quot;453&quot; dur=&quot;31.54688&quot;/&gt;&lt;Slide id=&quot;454&quot; dur=&quot;47.95313&quot; bld=&quot;|7.5|14.6|24.5&quot;/&gt;&lt;Slide id=&quot;455&quot; dur=&quot;69.625&quot;/&gt;&lt;Slide id=&quot;456&quot; dur=&quot;65.89063&quot;/&gt;&lt;Slide id=&quot;457&quot; dur=&quot;29.70313&quot;/&gt;&lt;Slide id=&quot;459&quot; dur=&quot;302.75&quot;/&gt;&lt;Slide id=&quot;460&quot; dur=&quot;97.67188&quot;/&gt;&lt;Slide id=&quot;461&quot; dur=&quot;837.25&quot;/&gt;&lt;Slide id=&quot;462&quot; dur=&quot;1.671875&quot;/&gt;&lt;Slide id=&quot;464&quot; dur=&quot;38.76563&quot;/&gt;&lt;Slide id=&quot;465&quot; dur=&quot;71.76563&quot;/&gt;&lt;Slide id=&quot;466&quot; dur=&quot;68.71875&quot;/&gt;&lt;Slide id=&quot;467&quot; dur=&quot;47.75&quot;/&gt;&lt;Slide id=&quot;468&quot; dur=&quot;103.1563&quot;/&gt;&lt;Slide id=&quot;469&quot; dur=&quot;62.10938&quot;/&gt;&lt;Slide id=&quot;470&quot; dur=&quot;26.21875&quot;/&gt;&lt;Slide id=&quot;471&quot; dur=&quot;61.875&quot;/&gt;&lt;Slide id=&quot;482&quot; dur=&quot;906.9531&quot;/&gt;&lt;Slide id=&quot;484&quot; dur=&quot;20.5&quot;/&gt;&lt;Slide id=&quot;486&quot; dur=&quot;28.4375&quot;/&gt;&lt;/Timings&gt;&lt;/WMTools&gt;"/>
</p:tagLst>
</file>

<file path=ppt/tags/tag2.xml><?xml version="1.0" encoding="utf-8"?>
<p:tagLst xmlns:a="http://schemas.openxmlformats.org/drawingml/2006/main" xmlns:r="http://schemas.openxmlformats.org/officeDocument/2006/relationships" xmlns:p="http://schemas.openxmlformats.org/presentationml/2006/main">
  <p:tag name="TIMING" val="|7.5|14.6|24.5"/>
</p:tagLst>
</file>

<file path=ppt/theme/theme1.xml><?xml version="1.0" encoding="utf-8"?>
<a:theme xmlns:a="http://schemas.openxmlformats.org/drawingml/2006/main" name="TechEd2007_template">
  <a:themeElements>
    <a:clrScheme name="Custom 1">
      <a:dk1>
        <a:srgbClr val="000000"/>
      </a:dk1>
      <a:lt1>
        <a:srgbClr val="FFFFFF"/>
      </a:lt1>
      <a:dk2>
        <a:srgbClr val="02024A"/>
      </a:dk2>
      <a:lt2>
        <a:srgbClr val="FFFFCC"/>
      </a:lt2>
      <a:accent1>
        <a:srgbClr val="BA5B20"/>
      </a:accent1>
      <a:accent2>
        <a:srgbClr val="7DCC2E"/>
      </a:accent2>
      <a:accent3>
        <a:srgbClr val="F3EB4F"/>
      </a:accent3>
      <a:accent4>
        <a:srgbClr val="FF9929"/>
      </a:accent4>
      <a:accent5>
        <a:srgbClr val="267182"/>
      </a:accent5>
      <a:accent6>
        <a:srgbClr val="7030A0"/>
      </a:accent6>
      <a:hlink>
        <a:srgbClr val="BABAFC"/>
      </a:hlink>
      <a:folHlink>
        <a:srgbClr val="BABAF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blackGray">
        <a:gradFill flip="none" rotWithShape="1">
          <a:gsLst>
            <a:gs pos="0">
              <a:schemeClr val="accent1">
                <a:tint val="66000"/>
                <a:satMod val="160000"/>
                <a:alpha val="70000"/>
              </a:schemeClr>
            </a:gs>
            <a:gs pos="100000">
              <a:schemeClr val="accent1">
                <a:alpha val="70000"/>
              </a:schemeClr>
            </a:gs>
          </a:gsLst>
          <a:lin ang="5400000" scaled="1"/>
          <a:tileRect/>
        </a:gradFill>
        <a:ln>
          <a:noFill/>
          <a:headEnd type="none" w="med" len="med"/>
          <a:tailEnd type="none" w="med" len="med"/>
        </a:ln>
        <a:effectLst/>
        <a:scene3d>
          <a:camera prst="orthographicFront">
            <a:rot lat="0" lon="0" rev="0"/>
          </a:camera>
          <a:lightRig rig="contrasting" dir="t">
            <a:rot lat="0" lon="0" rev="7800000"/>
          </a:lightRig>
        </a:scene3d>
        <a:sp3d>
          <a:bevelT w="139700" h="139700"/>
        </a:sp3d>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TechEd2007_template</Template>
  <TotalTime>2602</TotalTime>
  <Words>4271</Words>
  <Application>Microsoft Office PowerPoint</Application>
  <PresentationFormat>On-screen Show (4:3)</PresentationFormat>
  <Paragraphs>482</Paragraphs>
  <Slides>40</Slides>
  <Notes>40</Notes>
  <HiddenSlides>7</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TechEd2007_template</vt:lpstr>
      <vt:lpstr>Slide 1</vt:lpstr>
      <vt:lpstr>Improving Code Performance with Microsoft Visual Studio Team System </vt:lpstr>
      <vt:lpstr>Agenda</vt:lpstr>
      <vt:lpstr>Performance Lifecycle</vt:lpstr>
      <vt:lpstr>Don’t Leave Performance Until the End!</vt:lpstr>
      <vt:lpstr>A First Profiler Investigation</vt:lpstr>
      <vt:lpstr>Profiler 101</vt:lpstr>
      <vt:lpstr>What Should You Measure?</vt:lpstr>
      <vt:lpstr>Finding the Critical Resource</vt:lpstr>
      <vt:lpstr>Types of Profiling</vt:lpstr>
      <vt:lpstr>Sampling: How it Works</vt:lpstr>
      <vt:lpstr>Analyzing the Data</vt:lpstr>
      <vt:lpstr>Instrumentation: How it Works</vt:lpstr>
      <vt:lpstr>Instrumentation: How it Works</vt:lpstr>
      <vt:lpstr>Application vs. Elapsed</vt:lpstr>
      <vt:lpstr>Sampling or Instrumentation?</vt:lpstr>
      <vt:lpstr>Memory Investigations</vt:lpstr>
      <vt:lpstr>Lifetime Profiling</vt:lpstr>
      <vt:lpstr>Allocation Profiling and Sharing  What You've Learned</vt:lpstr>
      <vt:lpstr>Web and Load Testing</vt:lpstr>
      <vt:lpstr>Profiling Web Tests  and Finding Regressions</vt:lpstr>
      <vt:lpstr>Narrowing In</vt:lpstr>
      <vt:lpstr>New Features We've Demonstrated</vt:lpstr>
      <vt:lpstr>Tip #1: Microsoft Symbol Server</vt:lpstr>
      <vt:lpstr>Tip #2: Collecting on Lab Machines</vt:lpstr>
      <vt:lpstr>Tip #3: Symbol Packing</vt:lpstr>
      <vt:lpstr>Tip #4: Fine Grain Control</vt:lpstr>
      <vt:lpstr>Tip #5:  Profiling Managed Services</vt:lpstr>
      <vt:lpstr>Other Visual Studio 2008 Features</vt:lpstr>
      <vt:lpstr>Where to Learn More</vt:lpstr>
      <vt:lpstr>Slide 31</vt:lpstr>
      <vt:lpstr>Resources</vt:lpstr>
      <vt:lpstr>Resources</vt:lpstr>
      <vt:lpstr>Slide 34</vt:lpstr>
      <vt:lpstr>Slide 35</vt:lpstr>
      <vt:lpstr>Supplementary Reference Slides</vt:lpstr>
      <vt:lpstr>Finding the Performance Problem</vt:lpstr>
      <vt:lpstr>Sharing the Performance Problem</vt:lpstr>
      <vt:lpstr>Narrowing Down the Data</vt:lpstr>
      <vt:lpstr>Regression Prevention</vt:lpstr>
    </vt:vector>
  </TitlesOfParts>
  <Manager>&lt;Content Manager Name Here&gt;</Manager>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DEV313 Improving Code Performance with Microsoft Visual Studio Team System</dc:title>
  <dc:subject>TechEd 2007</dc:subject>
  <dc:creator>Steve Carroll, Marc Popkin-Paine  </dc:creator>
  <dc:description>Template: Created by Slidework LLC_x000d_
Formatting: Slidework LLC_x000d_
Event Date: June 4th - 8th 2007_x000d_
Event Location: Orlando Florida_x000d_
Audience:</dc:description>
  <cp:lastModifiedBy>Shows</cp:lastModifiedBy>
  <cp:revision>198</cp:revision>
  <dcterms:created xsi:type="dcterms:W3CDTF">2007-04-19T16:02:08Z</dcterms:created>
  <dcterms:modified xsi:type="dcterms:W3CDTF">2007-06-07T17:57:00Z</dcterms:modified>
</cp:coreProperties>
</file>