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43"/>
  </p:notesMasterIdLst>
  <p:handoutMasterIdLst>
    <p:handoutMasterId r:id="rId44"/>
  </p:handoutMasterIdLst>
  <p:sldIdLst>
    <p:sldId id="438" r:id="rId2"/>
    <p:sldId id="439" r:id="rId3"/>
    <p:sldId id="441" r:id="rId4"/>
    <p:sldId id="442" r:id="rId5"/>
    <p:sldId id="443" r:id="rId6"/>
    <p:sldId id="444" r:id="rId7"/>
    <p:sldId id="445" r:id="rId8"/>
    <p:sldId id="446" r:id="rId9"/>
    <p:sldId id="482" r:id="rId10"/>
    <p:sldId id="481" r:id="rId11"/>
    <p:sldId id="470" r:id="rId12"/>
    <p:sldId id="449" r:id="rId13"/>
    <p:sldId id="479" r:id="rId14"/>
    <p:sldId id="447" r:id="rId15"/>
    <p:sldId id="450" r:id="rId16"/>
    <p:sldId id="451" r:id="rId17"/>
    <p:sldId id="477" r:id="rId18"/>
    <p:sldId id="454" r:id="rId19"/>
    <p:sldId id="453" r:id="rId20"/>
    <p:sldId id="455" r:id="rId21"/>
    <p:sldId id="456" r:id="rId22"/>
    <p:sldId id="458" r:id="rId23"/>
    <p:sldId id="457" r:id="rId24"/>
    <p:sldId id="459" r:id="rId25"/>
    <p:sldId id="461" r:id="rId26"/>
    <p:sldId id="478" r:id="rId27"/>
    <p:sldId id="462" r:id="rId28"/>
    <p:sldId id="463" r:id="rId29"/>
    <p:sldId id="483" r:id="rId30"/>
    <p:sldId id="464" r:id="rId31"/>
    <p:sldId id="484" r:id="rId32"/>
    <p:sldId id="466" r:id="rId33"/>
    <p:sldId id="467" r:id="rId34"/>
    <p:sldId id="485" r:id="rId35"/>
    <p:sldId id="417" r:id="rId36"/>
    <p:sldId id="469" r:id="rId37"/>
    <p:sldId id="415" r:id="rId38"/>
    <p:sldId id="430" r:id="rId39"/>
    <p:sldId id="421" r:id="rId40"/>
    <p:sldId id="422" r:id="rId41"/>
    <p:sldId id="431" r:id="rId42"/>
  </p:sldIdLst>
  <p:sldSz cx="9144000" cy="6858000" type="screen4x3"/>
  <p:notesSz cx="6858000" cy="91440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Matilyn Kay" initials="MD" lastIdx="8" clrIdx="1"/>
  <p:cmAuthor id="2" name="Aaron Finkelstein" initials="af" lastIdx="9" clrIdx="2"/>
  <p:cmAuthor id="3" name="nicojo" initials="nj" lastIdx="2" clrIdx="3"/>
  <p:cmAuthor id="4" name="Aaron Finklelstein" initials="akf" lastIdx="1" clrIdx="4"/>
  <p:cmAuthor id="5" name="jocelyn" initials="jcg" lastIdx="2"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BA4C9"/>
    <a:srgbClr val="27728D"/>
    <a:srgbClr val="000000"/>
    <a:srgbClr val="FFFFCC"/>
    <a:srgbClr val="CC9900"/>
    <a:srgbClr val="FFCC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457" autoAdjust="0"/>
    <p:restoredTop sz="94660"/>
  </p:normalViewPr>
  <p:slideViewPr>
    <p:cSldViewPr snapToGrid="0">
      <p:cViewPr varScale="1">
        <p:scale>
          <a:sx n="67" d="100"/>
          <a:sy n="67" d="100"/>
        </p:scale>
        <p:origin x="-468" y="-96"/>
      </p:cViewPr>
      <p:guideLst>
        <p:guide orient="horz" pos="139"/>
        <p:guide orient="horz" pos="849"/>
        <p:guide orient="horz" pos="2552"/>
        <p:guide orient="horz" pos="3053"/>
        <p:guide orient="horz" pos="1939"/>
        <p:guide orient="horz" pos="4177"/>
        <p:guide pos="2879"/>
        <p:guide pos="232"/>
        <p:guide pos="455"/>
        <p:guide pos="5528"/>
        <p:guide pos="863"/>
        <p:guide pos="5299"/>
        <p:guide pos="975"/>
        <p:guide pos="232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3E7F2-FD85-4082-93B9-86C552D5C04E}" type="doc">
      <dgm:prSet loTypeId="urn:microsoft.com/office/officeart/2005/8/layout/chevron1" loCatId="process" qsTypeId="urn:microsoft.com/office/officeart/2005/8/quickstyle/simple1" qsCatId="simple" csTypeId="urn:microsoft.com/office/officeart/2005/8/colors/accent5_5" csCatId="accent5" phldr="1"/>
      <dgm:spPr/>
    </dgm:pt>
    <dgm:pt modelId="{799BD753-01BC-4641-B145-2CA156BE0D43}">
      <dgm:prSet phldrT="[Text]"/>
      <dgm:spPr/>
      <dgm:t>
        <a:bodyPr/>
        <a:lstStyle/>
        <a:p>
          <a:r>
            <a:rPr lang="en-US" dirty="0" smtClean="0"/>
            <a:t>Download Process Guidance From MSF</a:t>
          </a:r>
          <a:endParaRPr lang="en-US" dirty="0"/>
        </a:p>
      </dgm:t>
    </dgm:pt>
    <dgm:pt modelId="{469AE5F4-DFFB-4772-AAD9-218A96485193}" type="parTrans" cxnId="{0B370992-FCA0-425F-8B8A-9511212DEBCA}">
      <dgm:prSet/>
      <dgm:spPr/>
      <dgm:t>
        <a:bodyPr/>
        <a:lstStyle/>
        <a:p>
          <a:endParaRPr lang="en-US"/>
        </a:p>
      </dgm:t>
    </dgm:pt>
    <dgm:pt modelId="{E8CADE04-33CF-44E2-A723-130E3FA64D6C}" type="sibTrans" cxnId="{0B370992-FCA0-425F-8B8A-9511212DEBCA}">
      <dgm:prSet/>
      <dgm:spPr/>
      <dgm:t>
        <a:bodyPr/>
        <a:lstStyle/>
        <a:p>
          <a:endParaRPr lang="en-US"/>
        </a:p>
      </dgm:t>
    </dgm:pt>
    <dgm:pt modelId="{9F32A473-46E1-4E6C-900B-50F8B4C17840}">
      <dgm:prSet phldrT="[Text]"/>
      <dgm:spPr/>
      <dgm:t>
        <a:bodyPr/>
        <a:lstStyle/>
        <a:p>
          <a:r>
            <a:rPr lang="en-US" dirty="0" smtClean="0"/>
            <a:t>Modify Process Guidance using InfoPath</a:t>
          </a:r>
          <a:endParaRPr lang="en-US" dirty="0"/>
        </a:p>
      </dgm:t>
    </dgm:pt>
    <dgm:pt modelId="{B6ECB504-622A-4A7F-9BBC-605A97CDF3D0}" type="parTrans" cxnId="{D56B4B47-1DF9-4C30-B52F-D2F1D9C71AF8}">
      <dgm:prSet/>
      <dgm:spPr/>
      <dgm:t>
        <a:bodyPr/>
        <a:lstStyle/>
        <a:p>
          <a:endParaRPr lang="en-US"/>
        </a:p>
      </dgm:t>
    </dgm:pt>
    <dgm:pt modelId="{4947A2F2-2F0A-46A3-9BDC-FCBE90CABA79}" type="sibTrans" cxnId="{D56B4B47-1DF9-4C30-B52F-D2F1D9C71AF8}">
      <dgm:prSet/>
      <dgm:spPr/>
      <dgm:t>
        <a:bodyPr/>
        <a:lstStyle/>
        <a:p>
          <a:endParaRPr lang="en-US"/>
        </a:p>
      </dgm:t>
    </dgm:pt>
    <dgm:pt modelId="{54A3D65C-24FD-4513-878C-A8A9BF642440}">
      <dgm:prSet phldrT="[Text]"/>
      <dgm:spPr/>
      <dgm:t>
        <a:bodyPr/>
        <a:lstStyle/>
        <a:p>
          <a:r>
            <a:rPr lang="en-US" dirty="0" smtClean="0"/>
            <a:t>Compile Process Guidance with </a:t>
          </a:r>
          <a:r>
            <a:rPr lang="en-US" dirty="0" err="1" smtClean="0"/>
            <a:t>MSFWinBuild</a:t>
          </a:r>
          <a:endParaRPr lang="en-US" dirty="0"/>
        </a:p>
      </dgm:t>
    </dgm:pt>
    <dgm:pt modelId="{78A7C9FC-D6B9-4FAD-B65D-DA427F3994D6}" type="parTrans" cxnId="{21AAD591-38B2-463C-A56A-88DB2905F69C}">
      <dgm:prSet/>
      <dgm:spPr/>
      <dgm:t>
        <a:bodyPr/>
        <a:lstStyle/>
        <a:p>
          <a:endParaRPr lang="en-US"/>
        </a:p>
      </dgm:t>
    </dgm:pt>
    <dgm:pt modelId="{7D0A596C-98E6-482C-9429-BB4826DFEDCC}" type="sibTrans" cxnId="{21AAD591-38B2-463C-A56A-88DB2905F69C}">
      <dgm:prSet/>
      <dgm:spPr/>
      <dgm:t>
        <a:bodyPr/>
        <a:lstStyle/>
        <a:p>
          <a:endParaRPr lang="en-US"/>
        </a:p>
      </dgm:t>
    </dgm:pt>
    <dgm:pt modelId="{43D92E4D-6BC8-490F-9D40-8B0D2C15041D}">
      <dgm:prSet phldrT="[Text]"/>
      <dgm:spPr/>
      <dgm:t>
        <a:bodyPr/>
        <a:lstStyle/>
        <a:p>
          <a:r>
            <a:rPr lang="en-US" dirty="0" smtClean="0"/>
            <a:t>Upload new Process Guidance to Team Server</a:t>
          </a:r>
          <a:endParaRPr lang="en-US" dirty="0"/>
        </a:p>
      </dgm:t>
    </dgm:pt>
    <dgm:pt modelId="{CD216B68-81DB-433F-A22C-CDA939168105}" type="parTrans" cxnId="{DB736A53-AE45-4455-8EE1-0905611E9EF4}">
      <dgm:prSet/>
      <dgm:spPr/>
      <dgm:t>
        <a:bodyPr/>
        <a:lstStyle/>
        <a:p>
          <a:endParaRPr lang="en-US"/>
        </a:p>
      </dgm:t>
    </dgm:pt>
    <dgm:pt modelId="{E7F274B3-AC2D-4ABF-99BF-0A58B5EB8EF0}" type="sibTrans" cxnId="{DB736A53-AE45-4455-8EE1-0905611E9EF4}">
      <dgm:prSet/>
      <dgm:spPr/>
      <dgm:t>
        <a:bodyPr/>
        <a:lstStyle/>
        <a:p>
          <a:endParaRPr lang="en-US"/>
        </a:p>
      </dgm:t>
    </dgm:pt>
    <dgm:pt modelId="{7A96F55E-3365-411F-945C-C363AB9B6F30}" type="pres">
      <dgm:prSet presAssocID="{1F33E7F2-FD85-4082-93B9-86C552D5C04E}" presName="Name0" presStyleCnt="0">
        <dgm:presLayoutVars>
          <dgm:dir/>
          <dgm:animLvl val="lvl"/>
          <dgm:resizeHandles val="exact"/>
        </dgm:presLayoutVars>
      </dgm:prSet>
      <dgm:spPr/>
    </dgm:pt>
    <dgm:pt modelId="{3EB10DD5-1267-4564-A752-201D58A31EA8}" type="pres">
      <dgm:prSet presAssocID="{799BD753-01BC-4641-B145-2CA156BE0D43}" presName="parTxOnly" presStyleLbl="node1" presStyleIdx="0" presStyleCnt="4">
        <dgm:presLayoutVars>
          <dgm:chMax val="0"/>
          <dgm:chPref val="0"/>
          <dgm:bulletEnabled val="1"/>
        </dgm:presLayoutVars>
      </dgm:prSet>
      <dgm:spPr/>
      <dgm:t>
        <a:bodyPr/>
        <a:lstStyle/>
        <a:p>
          <a:endParaRPr lang="en-US"/>
        </a:p>
      </dgm:t>
    </dgm:pt>
    <dgm:pt modelId="{21ECB54B-6735-472E-82FD-7507448B6651}" type="pres">
      <dgm:prSet presAssocID="{E8CADE04-33CF-44E2-A723-130E3FA64D6C}" presName="parTxOnlySpace" presStyleCnt="0"/>
      <dgm:spPr/>
    </dgm:pt>
    <dgm:pt modelId="{9E2264B9-196E-436E-B5A1-E8FA088AA373}" type="pres">
      <dgm:prSet presAssocID="{9F32A473-46E1-4E6C-900B-50F8B4C17840}" presName="parTxOnly" presStyleLbl="node1" presStyleIdx="1" presStyleCnt="4" custLinFactNeighborX="9294" custLinFactNeighborY="2323">
        <dgm:presLayoutVars>
          <dgm:chMax val="0"/>
          <dgm:chPref val="0"/>
          <dgm:bulletEnabled val="1"/>
        </dgm:presLayoutVars>
      </dgm:prSet>
      <dgm:spPr/>
      <dgm:t>
        <a:bodyPr/>
        <a:lstStyle/>
        <a:p>
          <a:endParaRPr lang="en-US"/>
        </a:p>
      </dgm:t>
    </dgm:pt>
    <dgm:pt modelId="{BA9943AA-2625-4B9F-9056-877E857BB665}" type="pres">
      <dgm:prSet presAssocID="{4947A2F2-2F0A-46A3-9BDC-FCBE90CABA79}" presName="parTxOnlySpace" presStyleCnt="0"/>
      <dgm:spPr/>
    </dgm:pt>
    <dgm:pt modelId="{CC4EE4AE-B022-43DA-824E-A4DED5154128}" type="pres">
      <dgm:prSet presAssocID="{54A3D65C-24FD-4513-878C-A8A9BF642440}" presName="parTxOnly" presStyleLbl="node1" presStyleIdx="2" presStyleCnt="4">
        <dgm:presLayoutVars>
          <dgm:chMax val="0"/>
          <dgm:chPref val="0"/>
          <dgm:bulletEnabled val="1"/>
        </dgm:presLayoutVars>
      </dgm:prSet>
      <dgm:spPr/>
      <dgm:t>
        <a:bodyPr/>
        <a:lstStyle/>
        <a:p>
          <a:endParaRPr lang="en-US"/>
        </a:p>
      </dgm:t>
    </dgm:pt>
    <dgm:pt modelId="{6B4FF4D8-107D-4833-96E5-7E13D3C4759F}" type="pres">
      <dgm:prSet presAssocID="{7D0A596C-98E6-482C-9429-BB4826DFEDCC}" presName="parTxOnlySpace" presStyleCnt="0"/>
      <dgm:spPr/>
    </dgm:pt>
    <dgm:pt modelId="{5E132FB3-0DFA-43B1-92EE-76580FD0B42E}" type="pres">
      <dgm:prSet presAssocID="{43D92E4D-6BC8-490F-9D40-8B0D2C15041D}" presName="parTxOnly" presStyleLbl="node1" presStyleIdx="3" presStyleCnt="4">
        <dgm:presLayoutVars>
          <dgm:chMax val="0"/>
          <dgm:chPref val="0"/>
          <dgm:bulletEnabled val="1"/>
        </dgm:presLayoutVars>
      </dgm:prSet>
      <dgm:spPr/>
      <dgm:t>
        <a:bodyPr/>
        <a:lstStyle/>
        <a:p>
          <a:endParaRPr lang="en-US"/>
        </a:p>
      </dgm:t>
    </dgm:pt>
  </dgm:ptLst>
  <dgm:cxnLst>
    <dgm:cxn modelId="{F323AE20-6184-47B2-8B84-EACEFAFE00A8}" type="presOf" srcId="{54A3D65C-24FD-4513-878C-A8A9BF642440}" destId="{CC4EE4AE-B022-43DA-824E-A4DED5154128}" srcOrd="0" destOrd="0" presId="urn:microsoft.com/office/officeart/2005/8/layout/chevron1"/>
    <dgm:cxn modelId="{BA7687B8-D18F-4508-BF7B-A02531670988}" type="presOf" srcId="{43D92E4D-6BC8-490F-9D40-8B0D2C15041D}" destId="{5E132FB3-0DFA-43B1-92EE-76580FD0B42E}" srcOrd="0" destOrd="0" presId="urn:microsoft.com/office/officeart/2005/8/layout/chevron1"/>
    <dgm:cxn modelId="{BAA34FC9-1BF4-4A1D-B46D-2E11E1A8B82A}" type="presOf" srcId="{9F32A473-46E1-4E6C-900B-50F8B4C17840}" destId="{9E2264B9-196E-436E-B5A1-E8FA088AA373}" srcOrd="0" destOrd="0" presId="urn:microsoft.com/office/officeart/2005/8/layout/chevron1"/>
    <dgm:cxn modelId="{21AAD591-38B2-463C-A56A-88DB2905F69C}" srcId="{1F33E7F2-FD85-4082-93B9-86C552D5C04E}" destId="{54A3D65C-24FD-4513-878C-A8A9BF642440}" srcOrd="2" destOrd="0" parTransId="{78A7C9FC-D6B9-4FAD-B65D-DA427F3994D6}" sibTransId="{7D0A596C-98E6-482C-9429-BB4826DFEDCC}"/>
    <dgm:cxn modelId="{14E4FB2E-5F71-4830-813C-29EB556485E0}" type="presOf" srcId="{1F33E7F2-FD85-4082-93B9-86C552D5C04E}" destId="{7A96F55E-3365-411F-945C-C363AB9B6F30}" srcOrd="0" destOrd="0" presId="urn:microsoft.com/office/officeart/2005/8/layout/chevron1"/>
    <dgm:cxn modelId="{DB736A53-AE45-4455-8EE1-0905611E9EF4}" srcId="{1F33E7F2-FD85-4082-93B9-86C552D5C04E}" destId="{43D92E4D-6BC8-490F-9D40-8B0D2C15041D}" srcOrd="3" destOrd="0" parTransId="{CD216B68-81DB-433F-A22C-CDA939168105}" sibTransId="{E7F274B3-AC2D-4ABF-99BF-0A58B5EB8EF0}"/>
    <dgm:cxn modelId="{FC428ACE-B270-4B63-88C9-2A23D7B01002}" type="presOf" srcId="{799BD753-01BC-4641-B145-2CA156BE0D43}" destId="{3EB10DD5-1267-4564-A752-201D58A31EA8}" srcOrd="0" destOrd="0" presId="urn:microsoft.com/office/officeart/2005/8/layout/chevron1"/>
    <dgm:cxn modelId="{D56B4B47-1DF9-4C30-B52F-D2F1D9C71AF8}" srcId="{1F33E7F2-FD85-4082-93B9-86C552D5C04E}" destId="{9F32A473-46E1-4E6C-900B-50F8B4C17840}" srcOrd="1" destOrd="0" parTransId="{B6ECB504-622A-4A7F-9BBC-605A97CDF3D0}" sibTransId="{4947A2F2-2F0A-46A3-9BDC-FCBE90CABA79}"/>
    <dgm:cxn modelId="{0B370992-FCA0-425F-8B8A-9511212DEBCA}" srcId="{1F33E7F2-FD85-4082-93B9-86C552D5C04E}" destId="{799BD753-01BC-4641-B145-2CA156BE0D43}" srcOrd="0" destOrd="0" parTransId="{469AE5F4-DFFB-4772-AAD9-218A96485193}" sibTransId="{E8CADE04-33CF-44E2-A723-130E3FA64D6C}"/>
    <dgm:cxn modelId="{4F68A045-E550-440C-A60D-C5B2FB89CFBD}" type="presParOf" srcId="{7A96F55E-3365-411F-945C-C363AB9B6F30}" destId="{3EB10DD5-1267-4564-A752-201D58A31EA8}" srcOrd="0" destOrd="0" presId="urn:microsoft.com/office/officeart/2005/8/layout/chevron1"/>
    <dgm:cxn modelId="{B8A7B775-1B7B-426E-899D-F081F590FD7F}" type="presParOf" srcId="{7A96F55E-3365-411F-945C-C363AB9B6F30}" destId="{21ECB54B-6735-472E-82FD-7507448B6651}" srcOrd="1" destOrd="0" presId="urn:microsoft.com/office/officeart/2005/8/layout/chevron1"/>
    <dgm:cxn modelId="{D2A83FBA-0D25-440B-A41E-71160E612D42}" type="presParOf" srcId="{7A96F55E-3365-411F-945C-C363AB9B6F30}" destId="{9E2264B9-196E-436E-B5A1-E8FA088AA373}" srcOrd="2" destOrd="0" presId="urn:microsoft.com/office/officeart/2005/8/layout/chevron1"/>
    <dgm:cxn modelId="{848EC8EA-A5F9-453B-A8CB-FA24027E4952}" type="presParOf" srcId="{7A96F55E-3365-411F-945C-C363AB9B6F30}" destId="{BA9943AA-2625-4B9F-9056-877E857BB665}" srcOrd="3" destOrd="0" presId="urn:microsoft.com/office/officeart/2005/8/layout/chevron1"/>
    <dgm:cxn modelId="{883967B4-1607-44F1-813A-7BE272600A33}" type="presParOf" srcId="{7A96F55E-3365-411F-945C-C363AB9B6F30}" destId="{CC4EE4AE-B022-43DA-824E-A4DED5154128}" srcOrd="4" destOrd="0" presId="urn:microsoft.com/office/officeart/2005/8/layout/chevron1"/>
    <dgm:cxn modelId="{90BC223A-BADA-44B6-A3A2-80AFC59319AE}" type="presParOf" srcId="{7A96F55E-3365-411F-945C-C363AB9B6F30}" destId="{6B4FF4D8-107D-4833-96E5-7E13D3C4759F}" srcOrd="5" destOrd="0" presId="urn:microsoft.com/office/officeart/2005/8/layout/chevron1"/>
    <dgm:cxn modelId="{CD0A6EC6-C3A7-4D1E-BC9B-91C46CE58979}" type="presParOf" srcId="{7A96F55E-3365-411F-945C-C363AB9B6F30}" destId="{5E132FB3-0DFA-43B1-92EE-76580FD0B42E}" srcOrd="6" destOrd="0" presId="urn:microsoft.com/office/officeart/2005/8/layout/chevron1"/>
  </dgm:cxnLst>
  <dgm:bg/>
  <dgm:whole/>
</dgm:dataModel>
</file>

<file path=ppt/diagrams/data2.xml><?xml version="1.0" encoding="utf-8"?>
<dgm:dataModel xmlns:dgm="http://schemas.openxmlformats.org/drawingml/2006/diagram" xmlns:a="http://schemas.openxmlformats.org/drawingml/2006/main">
  <dgm:ptLst>
    <dgm:pt modelId="{DEDE024B-D6D2-4EC6-A52D-F904F314F2C5}" type="doc">
      <dgm:prSet loTypeId="urn:microsoft.com/office/officeart/2005/8/layout/chevron1" loCatId="process" qsTypeId="urn:microsoft.com/office/officeart/2005/8/quickstyle/3d3" qsCatId="3D" csTypeId="urn:microsoft.com/office/officeart/2005/8/colors/accent5_2" csCatId="accent5" phldr="1"/>
      <dgm:spPr/>
    </dgm:pt>
    <dgm:pt modelId="{8171A0F5-1B9F-423D-920C-0B80730A6149}">
      <dgm:prSet phldrT="[Text]"/>
      <dgm:spPr/>
      <dgm:t>
        <a:bodyPr/>
        <a:lstStyle/>
        <a:p>
          <a:r>
            <a:rPr lang="en-US" dirty="0" smtClean="0"/>
            <a:t>Download Process Template from MSF</a:t>
          </a:r>
          <a:endParaRPr lang="en-US" dirty="0"/>
        </a:p>
      </dgm:t>
    </dgm:pt>
    <dgm:pt modelId="{8F2737BC-8198-41FA-AEB1-CBC0B9D57726}" type="parTrans" cxnId="{5E984C4C-467E-44C4-86BC-A6E4F61399D8}">
      <dgm:prSet/>
      <dgm:spPr/>
      <dgm:t>
        <a:bodyPr/>
        <a:lstStyle/>
        <a:p>
          <a:endParaRPr lang="en-US"/>
        </a:p>
      </dgm:t>
    </dgm:pt>
    <dgm:pt modelId="{F37DDF49-83BF-4ADE-81D4-4B14842F6593}" type="sibTrans" cxnId="{5E984C4C-467E-44C4-86BC-A6E4F61399D8}">
      <dgm:prSet/>
      <dgm:spPr/>
      <dgm:t>
        <a:bodyPr/>
        <a:lstStyle/>
        <a:p>
          <a:endParaRPr lang="en-US"/>
        </a:p>
      </dgm:t>
    </dgm:pt>
    <dgm:pt modelId="{20185A58-3D56-447D-BC9D-8D004639F0E2}">
      <dgm:prSet phldrT="[Text]"/>
      <dgm:spPr/>
      <dgm:t>
        <a:bodyPr/>
        <a:lstStyle/>
        <a:p>
          <a:r>
            <a:rPr lang="en-US" dirty="0" smtClean="0"/>
            <a:t>Download Process Template from Team Server</a:t>
          </a:r>
          <a:endParaRPr lang="en-US" dirty="0"/>
        </a:p>
      </dgm:t>
    </dgm:pt>
    <dgm:pt modelId="{8FB156EF-95C0-449F-80F9-0ED2DFEC187B}" type="parTrans" cxnId="{415354BB-8FC6-452F-B79F-89D66C247E22}">
      <dgm:prSet/>
      <dgm:spPr/>
      <dgm:t>
        <a:bodyPr/>
        <a:lstStyle/>
        <a:p>
          <a:endParaRPr lang="en-US"/>
        </a:p>
      </dgm:t>
    </dgm:pt>
    <dgm:pt modelId="{F4759239-0CFC-44A9-B10E-4779F7148BFA}" type="sibTrans" cxnId="{415354BB-8FC6-452F-B79F-89D66C247E22}">
      <dgm:prSet/>
      <dgm:spPr/>
      <dgm:t>
        <a:bodyPr/>
        <a:lstStyle/>
        <a:p>
          <a:endParaRPr lang="en-US"/>
        </a:p>
      </dgm:t>
    </dgm:pt>
    <dgm:pt modelId="{5A71D92C-0437-4BD2-A96A-7166D83B6937}">
      <dgm:prSet phldrT="[Text]"/>
      <dgm:spPr/>
      <dgm:t>
        <a:bodyPr/>
        <a:lstStyle/>
        <a:p>
          <a:r>
            <a:rPr lang="en-US" dirty="0" smtClean="0"/>
            <a:t>Modify Process Template with XML Editor</a:t>
          </a:r>
          <a:endParaRPr lang="en-US" dirty="0"/>
        </a:p>
      </dgm:t>
    </dgm:pt>
    <dgm:pt modelId="{C7351FB1-2BEB-4D64-ACC4-57E7DAB10A37}" type="parTrans" cxnId="{7DEF180C-38F0-448E-846D-8F07239D849C}">
      <dgm:prSet/>
      <dgm:spPr/>
      <dgm:t>
        <a:bodyPr/>
        <a:lstStyle/>
        <a:p>
          <a:endParaRPr lang="en-US"/>
        </a:p>
      </dgm:t>
    </dgm:pt>
    <dgm:pt modelId="{A434B2B6-4A7B-4689-85CE-EDCE49D6417D}" type="sibTrans" cxnId="{7DEF180C-38F0-448E-846D-8F07239D849C}">
      <dgm:prSet/>
      <dgm:spPr/>
      <dgm:t>
        <a:bodyPr/>
        <a:lstStyle/>
        <a:p>
          <a:endParaRPr lang="en-US"/>
        </a:p>
      </dgm:t>
    </dgm:pt>
    <dgm:pt modelId="{9A8FEF30-46AC-4E96-A1D6-8FCE35A4AEEF}">
      <dgm:prSet phldrT="[Text]"/>
      <dgm:spPr/>
      <dgm:t>
        <a:bodyPr/>
        <a:lstStyle/>
        <a:p>
          <a:r>
            <a:rPr lang="en-US" dirty="0" smtClean="0"/>
            <a:t>Modify Process Template with Team System Process Editor</a:t>
          </a:r>
          <a:endParaRPr lang="en-US" dirty="0"/>
        </a:p>
      </dgm:t>
    </dgm:pt>
    <dgm:pt modelId="{AB4ED1F9-241B-46FF-B2A2-8C7F39C57056}" type="parTrans" cxnId="{3D0AA58E-7441-40CA-8509-64D5F9643AA1}">
      <dgm:prSet/>
      <dgm:spPr/>
      <dgm:t>
        <a:bodyPr/>
        <a:lstStyle/>
        <a:p>
          <a:endParaRPr lang="en-US"/>
        </a:p>
      </dgm:t>
    </dgm:pt>
    <dgm:pt modelId="{89456023-9286-47A1-858A-8AC03ABEA3D2}" type="sibTrans" cxnId="{3D0AA58E-7441-40CA-8509-64D5F9643AA1}">
      <dgm:prSet/>
      <dgm:spPr/>
      <dgm:t>
        <a:bodyPr/>
        <a:lstStyle/>
        <a:p>
          <a:endParaRPr lang="en-US"/>
        </a:p>
      </dgm:t>
    </dgm:pt>
    <dgm:pt modelId="{99CB4E3D-D579-4A46-88F6-A49F6380A28A}">
      <dgm:prSet phldrT="[Text]"/>
      <dgm:spPr/>
      <dgm:t>
        <a:bodyPr/>
        <a:lstStyle/>
        <a:p>
          <a:r>
            <a:rPr lang="en-US" dirty="0" smtClean="0"/>
            <a:t>Upload changes to Team Server</a:t>
          </a:r>
          <a:endParaRPr lang="en-US" dirty="0"/>
        </a:p>
      </dgm:t>
    </dgm:pt>
    <dgm:pt modelId="{9D6669CA-33D9-4A12-BD43-164925085901}" type="parTrans" cxnId="{94CE8443-22DB-4394-A499-6195C43A135E}">
      <dgm:prSet/>
      <dgm:spPr/>
      <dgm:t>
        <a:bodyPr/>
        <a:lstStyle/>
        <a:p>
          <a:endParaRPr lang="en-US"/>
        </a:p>
      </dgm:t>
    </dgm:pt>
    <dgm:pt modelId="{6FB212DC-50B2-43DE-A71B-261545C6BAF3}" type="sibTrans" cxnId="{94CE8443-22DB-4394-A499-6195C43A135E}">
      <dgm:prSet/>
      <dgm:spPr/>
      <dgm:t>
        <a:bodyPr/>
        <a:lstStyle/>
        <a:p>
          <a:endParaRPr lang="en-US"/>
        </a:p>
      </dgm:t>
    </dgm:pt>
    <dgm:pt modelId="{8C94F4E8-70C4-4351-A601-B45926F42A74}" type="pres">
      <dgm:prSet presAssocID="{DEDE024B-D6D2-4EC6-A52D-F904F314F2C5}" presName="Name0" presStyleCnt="0">
        <dgm:presLayoutVars>
          <dgm:dir/>
          <dgm:animLvl val="lvl"/>
          <dgm:resizeHandles val="exact"/>
        </dgm:presLayoutVars>
      </dgm:prSet>
      <dgm:spPr/>
    </dgm:pt>
    <dgm:pt modelId="{B2AB6212-C6C3-40BA-B120-E53FAB48571D}" type="pres">
      <dgm:prSet presAssocID="{8171A0F5-1B9F-423D-920C-0B80730A6149}" presName="parTxOnly" presStyleLbl="node1" presStyleIdx="0" presStyleCnt="5" custLinFactX="62303" custLinFactY="-23623" custLinFactNeighborX="100000" custLinFactNeighborY="-100000">
        <dgm:presLayoutVars>
          <dgm:chMax val="0"/>
          <dgm:chPref val="0"/>
          <dgm:bulletEnabled val="1"/>
        </dgm:presLayoutVars>
      </dgm:prSet>
      <dgm:spPr/>
      <dgm:t>
        <a:bodyPr/>
        <a:lstStyle/>
        <a:p>
          <a:endParaRPr lang="en-US"/>
        </a:p>
      </dgm:t>
    </dgm:pt>
    <dgm:pt modelId="{87940A75-82A5-4CE3-A32D-590AF3F26296}" type="pres">
      <dgm:prSet presAssocID="{F37DDF49-83BF-4ADE-81D4-4B14842F6593}" presName="parTxOnlySpace" presStyleCnt="0"/>
      <dgm:spPr/>
    </dgm:pt>
    <dgm:pt modelId="{52F861AC-F789-48C7-A6DB-58EE4FBEE827}" type="pres">
      <dgm:prSet presAssocID="{20185A58-3D56-447D-BC9D-8D004639F0E2}" presName="parTxOnly" presStyleLbl="node1" presStyleIdx="1" presStyleCnt="5" custLinFactX="-6622" custLinFactNeighborX="-100000" custLinFactNeighborY="-1039">
        <dgm:presLayoutVars>
          <dgm:chMax val="0"/>
          <dgm:chPref val="0"/>
          <dgm:bulletEnabled val="1"/>
        </dgm:presLayoutVars>
      </dgm:prSet>
      <dgm:spPr/>
      <dgm:t>
        <a:bodyPr/>
        <a:lstStyle/>
        <a:p>
          <a:endParaRPr lang="en-US"/>
        </a:p>
      </dgm:t>
    </dgm:pt>
    <dgm:pt modelId="{D7CB76BC-219A-47B3-99EA-DF904E512D1C}" type="pres">
      <dgm:prSet presAssocID="{F4759239-0CFC-44A9-B10E-4779F7148BFA}" presName="parTxOnlySpace" presStyleCnt="0"/>
      <dgm:spPr/>
    </dgm:pt>
    <dgm:pt modelId="{384825F7-9392-4D2A-8D61-E59C6D619EBA}" type="pres">
      <dgm:prSet presAssocID="{5A71D92C-0437-4BD2-A96A-7166D83B6937}" presName="parTxOnly" presStyleLbl="node1" presStyleIdx="2" presStyleCnt="5" custLinFactX="4959" custLinFactY="-18428" custLinFactNeighborX="100000" custLinFactNeighborY="-100000">
        <dgm:presLayoutVars>
          <dgm:chMax val="0"/>
          <dgm:chPref val="0"/>
          <dgm:bulletEnabled val="1"/>
        </dgm:presLayoutVars>
      </dgm:prSet>
      <dgm:spPr/>
      <dgm:t>
        <a:bodyPr/>
        <a:lstStyle/>
        <a:p>
          <a:endParaRPr lang="en-US"/>
        </a:p>
      </dgm:t>
    </dgm:pt>
    <dgm:pt modelId="{90AD0C64-8006-440E-8BBE-AF4E159024A1}" type="pres">
      <dgm:prSet presAssocID="{A434B2B6-4A7B-4689-85CE-EDCE49D6417D}" presName="parTxOnlySpace" presStyleCnt="0"/>
      <dgm:spPr/>
    </dgm:pt>
    <dgm:pt modelId="{36F952B5-2A3C-4847-816C-08880D0E49C0}" type="pres">
      <dgm:prSet presAssocID="{9A8FEF30-46AC-4E96-A1D6-8FCE35A4AEEF}" presName="parTxOnly" presStyleLbl="node1" presStyleIdx="3" presStyleCnt="5" custLinFactX="-63966" custLinFactNeighborX="-100000" custLinFactNeighborY="1039">
        <dgm:presLayoutVars>
          <dgm:chMax val="0"/>
          <dgm:chPref val="0"/>
          <dgm:bulletEnabled val="1"/>
        </dgm:presLayoutVars>
      </dgm:prSet>
      <dgm:spPr/>
      <dgm:t>
        <a:bodyPr/>
        <a:lstStyle/>
        <a:p>
          <a:endParaRPr lang="en-US"/>
        </a:p>
      </dgm:t>
    </dgm:pt>
    <dgm:pt modelId="{8FEE2693-D49E-4436-9F94-81A59525E957}" type="pres">
      <dgm:prSet presAssocID="{89456023-9286-47A1-858A-8AC03ABEA3D2}" presName="parTxOnlySpace" presStyleCnt="0"/>
      <dgm:spPr/>
    </dgm:pt>
    <dgm:pt modelId="{2522A0D7-7C24-4B8F-8A92-20CE3F243E58}" type="pres">
      <dgm:prSet presAssocID="{99CB4E3D-D579-4A46-88F6-A49F6380A28A}" presName="parTxOnly" presStyleLbl="node1" presStyleIdx="4" presStyleCnt="5" custLinFactX="-46098" custLinFactNeighborX="-100000" custLinFactNeighborY="-54020">
        <dgm:presLayoutVars>
          <dgm:chMax val="0"/>
          <dgm:chPref val="0"/>
          <dgm:bulletEnabled val="1"/>
        </dgm:presLayoutVars>
      </dgm:prSet>
      <dgm:spPr/>
      <dgm:t>
        <a:bodyPr/>
        <a:lstStyle/>
        <a:p>
          <a:endParaRPr lang="en-US"/>
        </a:p>
      </dgm:t>
    </dgm:pt>
  </dgm:ptLst>
  <dgm:cxnLst>
    <dgm:cxn modelId="{5E984C4C-467E-44C4-86BC-A6E4F61399D8}" srcId="{DEDE024B-D6D2-4EC6-A52D-F904F314F2C5}" destId="{8171A0F5-1B9F-423D-920C-0B80730A6149}" srcOrd="0" destOrd="0" parTransId="{8F2737BC-8198-41FA-AEB1-CBC0B9D57726}" sibTransId="{F37DDF49-83BF-4ADE-81D4-4B14842F6593}"/>
    <dgm:cxn modelId="{94681896-D58D-42EB-BB62-E6E8EBFC95CC}" type="presOf" srcId="{8171A0F5-1B9F-423D-920C-0B80730A6149}" destId="{B2AB6212-C6C3-40BA-B120-E53FAB48571D}" srcOrd="0" destOrd="0" presId="urn:microsoft.com/office/officeart/2005/8/layout/chevron1"/>
    <dgm:cxn modelId="{2CFCD3BF-4A40-4E34-8045-182FB7C1BC9F}" type="presOf" srcId="{DEDE024B-D6D2-4EC6-A52D-F904F314F2C5}" destId="{8C94F4E8-70C4-4351-A601-B45926F42A74}" srcOrd="0" destOrd="0" presId="urn:microsoft.com/office/officeart/2005/8/layout/chevron1"/>
    <dgm:cxn modelId="{3D0AA58E-7441-40CA-8509-64D5F9643AA1}" srcId="{DEDE024B-D6D2-4EC6-A52D-F904F314F2C5}" destId="{9A8FEF30-46AC-4E96-A1D6-8FCE35A4AEEF}" srcOrd="3" destOrd="0" parTransId="{AB4ED1F9-241B-46FF-B2A2-8C7F39C57056}" sibTransId="{89456023-9286-47A1-858A-8AC03ABEA3D2}"/>
    <dgm:cxn modelId="{7AE2EBFB-9E84-4483-855F-C88F77799426}" type="presOf" srcId="{20185A58-3D56-447D-BC9D-8D004639F0E2}" destId="{52F861AC-F789-48C7-A6DB-58EE4FBEE827}" srcOrd="0" destOrd="0" presId="urn:microsoft.com/office/officeart/2005/8/layout/chevron1"/>
    <dgm:cxn modelId="{45E00306-A6F6-4098-8FD7-B3D3DBB43D16}" type="presOf" srcId="{9A8FEF30-46AC-4E96-A1D6-8FCE35A4AEEF}" destId="{36F952B5-2A3C-4847-816C-08880D0E49C0}" srcOrd="0" destOrd="0" presId="urn:microsoft.com/office/officeart/2005/8/layout/chevron1"/>
    <dgm:cxn modelId="{60D55C7C-D85C-40AF-88AA-33D821749A6B}" type="presOf" srcId="{5A71D92C-0437-4BD2-A96A-7166D83B6937}" destId="{384825F7-9392-4D2A-8D61-E59C6D619EBA}" srcOrd="0" destOrd="0" presId="urn:microsoft.com/office/officeart/2005/8/layout/chevron1"/>
    <dgm:cxn modelId="{94CE8443-22DB-4394-A499-6195C43A135E}" srcId="{DEDE024B-D6D2-4EC6-A52D-F904F314F2C5}" destId="{99CB4E3D-D579-4A46-88F6-A49F6380A28A}" srcOrd="4" destOrd="0" parTransId="{9D6669CA-33D9-4A12-BD43-164925085901}" sibTransId="{6FB212DC-50B2-43DE-A71B-261545C6BAF3}"/>
    <dgm:cxn modelId="{415354BB-8FC6-452F-B79F-89D66C247E22}" srcId="{DEDE024B-D6D2-4EC6-A52D-F904F314F2C5}" destId="{20185A58-3D56-447D-BC9D-8D004639F0E2}" srcOrd="1" destOrd="0" parTransId="{8FB156EF-95C0-449F-80F9-0ED2DFEC187B}" sibTransId="{F4759239-0CFC-44A9-B10E-4779F7148BFA}"/>
    <dgm:cxn modelId="{7DEF180C-38F0-448E-846D-8F07239D849C}" srcId="{DEDE024B-D6D2-4EC6-A52D-F904F314F2C5}" destId="{5A71D92C-0437-4BD2-A96A-7166D83B6937}" srcOrd="2" destOrd="0" parTransId="{C7351FB1-2BEB-4D64-ACC4-57E7DAB10A37}" sibTransId="{A434B2B6-4A7B-4689-85CE-EDCE49D6417D}"/>
    <dgm:cxn modelId="{E7711935-62EC-4E1C-83F2-1A2F37CA4C0E}" type="presOf" srcId="{99CB4E3D-D579-4A46-88F6-A49F6380A28A}" destId="{2522A0D7-7C24-4B8F-8A92-20CE3F243E58}" srcOrd="0" destOrd="0" presId="urn:microsoft.com/office/officeart/2005/8/layout/chevron1"/>
    <dgm:cxn modelId="{EA788287-83CF-41D7-BBD3-A2734E128A4A}" type="presParOf" srcId="{8C94F4E8-70C4-4351-A601-B45926F42A74}" destId="{B2AB6212-C6C3-40BA-B120-E53FAB48571D}" srcOrd="0" destOrd="0" presId="urn:microsoft.com/office/officeart/2005/8/layout/chevron1"/>
    <dgm:cxn modelId="{65F28992-2979-477E-94A6-D2CFC92FA68B}" type="presParOf" srcId="{8C94F4E8-70C4-4351-A601-B45926F42A74}" destId="{87940A75-82A5-4CE3-A32D-590AF3F26296}" srcOrd="1" destOrd="0" presId="urn:microsoft.com/office/officeart/2005/8/layout/chevron1"/>
    <dgm:cxn modelId="{2BC619AC-0BE0-466F-98DE-E7DE78A72EE1}" type="presParOf" srcId="{8C94F4E8-70C4-4351-A601-B45926F42A74}" destId="{52F861AC-F789-48C7-A6DB-58EE4FBEE827}" srcOrd="2" destOrd="0" presId="urn:microsoft.com/office/officeart/2005/8/layout/chevron1"/>
    <dgm:cxn modelId="{73CE257C-73AC-4990-A0D7-519FC3BF3382}" type="presParOf" srcId="{8C94F4E8-70C4-4351-A601-B45926F42A74}" destId="{D7CB76BC-219A-47B3-99EA-DF904E512D1C}" srcOrd="3" destOrd="0" presId="urn:microsoft.com/office/officeart/2005/8/layout/chevron1"/>
    <dgm:cxn modelId="{28629DD2-8EFF-4B01-ACDA-5DBB7A41E4F6}" type="presParOf" srcId="{8C94F4E8-70C4-4351-A601-B45926F42A74}" destId="{384825F7-9392-4D2A-8D61-E59C6D619EBA}" srcOrd="4" destOrd="0" presId="urn:microsoft.com/office/officeart/2005/8/layout/chevron1"/>
    <dgm:cxn modelId="{B113FAD0-10C2-4475-B860-EAE867300518}" type="presParOf" srcId="{8C94F4E8-70C4-4351-A601-B45926F42A74}" destId="{90AD0C64-8006-440E-8BBE-AF4E159024A1}" srcOrd="5" destOrd="0" presId="urn:microsoft.com/office/officeart/2005/8/layout/chevron1"/>
    <dgm:cxn modelId="{6370BF18-DFCF-49B9-9D85-309E36FA0272}" type="presParOf" srcId="{8C94F4E8-70C4-4351-A601-B45926F42A74}" destId="{36F952B5-2A3C-4847-816C-08880D0E49C0}" srcOrd="6" destOrd="0" presId="urn:microsoft.com/office/officeart/2005/8/layout/chevron1"/>
    <dgm:cxn modelId="{C086E131-64E6-483A-944B-0CB5FD7A1740}" type="presParOf" srcId="{8C94F4E8-70C4-4351-A601-B45926F42A74}" destId="{8FEE2693-D49E-4436-9F94-81A59525E957}" srcOrd="7" destOrd="0" presId="urn:microsoft.com/office/officeart/2005/8/layout/chevron1"/>
    <dgm:cxn modelId="{6937E040-9EE3-435B-8FE5-D0FC3FE3F5AC}" type="presParOf" srcId="{8C94F4E8-70C4-4351-A601-B45926F42A74}" destId="{2522A0D7-7C24-4B8F-8A92-20CE3F243E58}" srcOrd="8"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6/8/2007</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6/8/2007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6/8/2007 7:42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hdr" sz="quarter"/>
          </p:nvPr>
        </p:nvSpPr>
        <p:spPr>
          <a:noFill/>
        </p:spPr>
        <p:txBody>
          <a:bodyPr/>
          <a:lstStyle/>
          <a:p>
            <a:r>
              <a:rPr lang="en-US" smtClean="0"/>
              <a:t>Visual Studio &amp; .NET Connections</a:t>
            </a:r>
          </a:p>
        </p:txBody>
      </p:sp>
      <p:sp>
        <p:nvSpPr>
          <p:cNvPr id="39939" name="Rectangle 1030"/>
          <p:cNvSpPr>
            <a:spLocks noGrp="1" noChangeArrowheads="1"/>
          </p:cNvSpPr>
          <p:nvPr>
            <p:ph type="ftr" sz="quarter" idx="4"/>
          </p:nvPr>
        </p:nvSpPr>
        <p:spPr>
          <a:noFill/>
        </p:spPr>
        <p:txBody>
          <a:bodyPr/>
          <a:lstStyle/>
          <a:p>
            <a:r>
              <a:rPr lang="en-US" smtClean="0"/>
              <a:t>Updates will be available at http://www.devconnections.com/updates/LasVegas _06/VS_Connections</a:t>
            </a:r>
          </a:p>
        </p:txBody>
      </p:sp>
      <p:sp>
        <p:nvSpPr>
          <p:cNvPr id="39940" name="Rectangle 1031"/>
          <p:cNvSpPr>
            <a:spLocks noGrp="1" noChangeArrowheads="1"/>
          </p:cNvSpPr>
          <p:nvPr>
            <p:ph type="sldNum" sz="quarter" idx="5"/>
          </p:nvPr>
        </p:nvSpPr>
        <p:spPr>
          <a:noFill/>
        </p:spPr>
        <p:txBody>
          <a:bodyPr/>
          <a:lstStyle/>
          <a:p>
            <a:fld id="{0905549B-978E-4E99-9769-EFB6C69A2F62}" type="slidenum">
              <a:rPr lang="en-US" smtClean="0"/>
              <a:pPr/>
              <a:t>15</a:t>
            </a:fld>
            <a:endParaRPr lang="en-US" smtClean="0"/>
          </a:p>
        </p:txBody>
      </p:sp>
      <p:sp>
        <p:nvSpPr>
          <p:cNvPr id="3994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C7CDB6D-C19A-4A1D-83FE-120B14409ECA}" type="slidenum">
              <a:rPr lang="en-US" sz="1200"/>
              <a:pPr algn="r"/>
              <a:t>15</a:t>
            </a:fld>
            <a:endParaRPr lang="en-US" sz="1200"/>
          </a:p>
        </p:txBody>
      </p:sp>
      <p:sp>
        <p:nvSpPr>
          <p:cNvPr id="39942" name="Rectangle 2"/>
          <p:cNvSpPr>
            <a:spLocks noGrp="1" noRot="1" noChangeAspect="1" noChangeArrowheads="1" noTextEdit="1"/>
          </p:cNvSpPr>
          <p:nvPr>
            <p:ph type="sldImg"/>
          </p:nvPr>
        </p:nvSpPr>
        <p:spPr>
          <a:ln/>
        </p:spPr>
      </p:sp>
      <p:sp>
        <p:nvSpPr>
          <p:cNvPr id="399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a:noFill/>
        </p:spPr>
        <p:txBody>
          <a:bodyPr/>
          <a:lstStyle/>
          <a:p>
            <a:r>
              <a:rPr lang="en-US" smtClean="0"/>
              <a:t>Visual Studio &amp; .NET Connections</a:t>
            </a:r>
          </a:p>
        </p:txBody>
      </p:sp>
      <p:sp>
        <p:nvSpPr>
          <p:cNvPr id="40963" name="Rectangle 1030"/>
          <p:cNvSpPr>
            <a:spLocks noGrp="1" noChangeArrowheads="1"/>
          </p:cNvSpPr>
          <p:nvPr>
            <p:ph type="ftr" sz="quarter" idx="4"/>
          </p:nvPr>
        </p:nvSpPr>
        <p:spPr>
          <a:noFill/>
        </p:spPr>
        <p:txBody>
          <a:bodyPr/>
          <a:lstStyle/>
          <a:p>
            <a:r>
              <a:rPr lang="en-US" smtClean="0"/>
              <a:t>Updates will be available at http://www.devconnections.com/updates/LasVegas _06/VS_Connections</a:t>
            </a:r>
          </a:p>
        </p:txBody>
      </p:sp>
      <p:sp>
        <p:nvSpPr>
          <p:cNvPr id="40964" name="Rectangle 1031"/>
          <p:cNvSpPr>
            <a:spLocks noGrp="1" noChangeArrowheads="1"/>
          </p:cNvSpPr>
          <p:nvPr>
            <p:ph type="sldNum" sz="quarter" idx="5"/>
          </p:nvPr>
        </p:nvSpPr>
        <p:spPr>
          <a:noFill/>
        </p:spPr>
        <p:txBody>
          <a:bodyPr/>
          <a:lstStyle/>
          <a:p>
            <a:fld id="{7FEDE3A2-666A-4246-AC3C-B04BE4296352}" type="slidenum">
              <a:rPr lang="en-US" smtClean="0"/>
              <a:pPr/>
              <a:t>16</a:t>
            </a:fld>
            <a:endParaRPr lang="en-US" smtClean="0"/>
          </a:p>
        </p:txBody>
      </p:sp>
      <p:sp>
        <p:nvSpPr>
          <p:cNvPr id="409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2748D7F-E159-4762-8AB8-A0B4EE00D0E7}" type="slidenum">
              <a:rPr lang="en-US" sz="1200"/>
              <a:pPr algn="r"/>
              <a:t>16</a:t>
            </a:fld>
            <a:endParaRPr lang="en-US" sz="1200"/>
          </a:p>
        </p:txBody>
      </p:sp>
      <p:sp>
        <p:nvSpPr>
          <p:cNvPr id="40966" name="Rectangle 2"/>
          <p:cNvSpPr>
            <a:spLocks noGrp="1" noRot="1" noChangeAspect="1" noChangeArrowheads="1" noTextEdit="1"/>
          </p:cNvSpPr>
          <p:nvPr>
            <p:ph type="sldImg"/>
          </p:nvPr>
        </p:nvSpPr>
        <p:spPr>
          <a:ln/>
        </p:spPr>
      </p:sp>
      <p:sp>
        <p:nvSpPr>
          <p:cNvPr id="409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FDF83-E6D4-45F3-AA03-DC24F567E463}" type="slidenum">
              <a:rPr lang="en-US"/>
              <a:pPr/>
              <a:t>17</a:t>
            </a:fld>
            <a:endParaRPr 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6/8/2007 7:42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6/8/2007 7:42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6/8/2007 7:42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6/8/2007 7:42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hdr" sz="quarter"/>
          </p:nvPr>
        </p:nvSpPr>
        <p:spPr>
          <a:noFill/>
        </p:spPr>
        <p:txBody>
          <a:bodyPr/>
          <a:lstStyle/>
          <a:p>
            <a:r>
              <a:rPr lang="en-US" smtClean="0"/>
              <a:t>Visual Studio &amp; .NET Connections</a:t>
            </a:r>
          </a:p>
        </p:txBody>
      </p:sp>
      <p:sp>
        <p:nvSpPr>
          <p:cNvPr id="46083" name="Rectangle 1030"/>
          <p:cNvSpPr>
            <a:spLocks noGrp="1" noChangeArrowheads="1"/>
          </p:cNvSpPr>
          <p:nvPr>
            <p:ph type="ftr" sz="quarter" idx="4"/>
          </p:nvPr>
        </p:nvSpPr>
        <p:spPr>
          <a:noFill/>
        </p:spPr>
        <p:txBody>
          <a:bodyPr/>
          <a:lstStyle/>
          <a:p>
            <a:r>
              <a:rPr lang="en-US" smtClean="0"/>
              <a:t>Updates will be available at http://www.devconnections.com/updates/LasVegas _06/VS_Connections</a:t>
            </a:r>
          </a:p>
        </p:txBody>
      </p:sp>
      <p:sp>
        <p:nvSpPr>
          <p:cNvPr id="46084" name="Rectangle 1031"/>
          <p:cNvSpPr>
            <a:spLocks noGrp="1" noChangeArrowheads="1"/>
          </p:cNvSpPr>
          <p:nvPr>
            <p:ph type="sldNum" sz="quarter" idx="5"/>
          </p:nvPr>
        </p:nvSpPr>
        <p:spPr>
          <a:noFill/>
        </p:spPr>
        <p:txBody>
          <a:bodyPr/>
          <a:lstStyle/>
          <a:p>
            <a:fld id="{C85171B4-4CA1-4928-B60E-A04EEC92C4CD}" type="slidenum">
              <a:rPr lang="en-US" smtClean="0"/>
              <a:pPr/>
              <a:t>28</a:t>
            </a:fld>
            <a:endParaRPr lang="en-US" smtClean="0"/>
          </a:p>
        </p:txBody>
      </p:sp>
      <p:sp>
        <p:nvSpPr>
          <p:cNvPr id="46085" name="Shape 3"/>
          <p:cNvSpPr txBox="1">
            <a:spLocks noGrp="1" noChangeArrowheads="1"/>
          </p:cNvSpPr>
          <p:nvPr/>
        </p:nvSpPr>
        <p:spPr bwMode="auto">
          <a:xfrm>
            <a:off x="3884613" y="0"/>
            <a:ext cx="2971800" cy="457200"/>
          </a:xfrm>
          <a:prstGeom prst="rect">
            <a:avLst/>
          </a:prstGeom>
          <a:noFill/>
          <a:ln w="9525" algn="ctr">
            <a:noFill/>
            <a:miter lim="800000"/>
            <a:headEnd/>
            <a:tailEnd/>
          </a:ln>
        </p:spPr>
        <p:txBody>
          <a:bodyPr/>
          <a:lstStyle/>
          <a:p>
            <a:pPr algn="r"/>
            <a:fld id="{FC1557D9-820A-4E1D-BEB9-908FDB9ED524}" type="datetime8">
              <a:rPr lang="en-US" sz="1200">
                <a:latin typeface="Times New Roman" pitchFamily="18" charset="0"/>
              </a:rPr>
              <a:pPr algn="r"/>
              <a:t>6/8/2007 7:42 AM</a:t>
            </a:fld>
            <a:endParaRPr lang="en-US" sz="1200">
              <a:latin typeface="Times New Roman" pitchFamily="18" charset="0"/>
            </a:endParaRPr>
          </a:p>
        </p:txBody>
      </p:sp>
      <p:sp>
        <p:nvSpPr>
          <p:cNvPr id="46086" name="Shape 4"/>
          <p:cNvSpPr txBox="1">
            <a:spLocks noGrp="1" noChangeArrowheads="1"/>
          </p:cNvSpPr>
          <p:nvPr/>
        </p:nvSpPr>
        <p:spPr bwMode="auto">
          <a:xfrm>
            <a:off x="5583238" y="8685213"/>
            <a:ext cx="1273175" cy="457200"/>
          </a:xfrm>
          <a:prstGeom prst="rect">
            <a:avLst/>
          </a:prstGeom>
          <a:noFill/>
          <a:ln w="9525" algn="ctr">
            <a:noFill/>
            <a:miter lim="800000"/>
            <a:headEnd/>
            <a:tailEnd/>
          </a:ln>
        </p:spPr>
        <p:txBody>
          <a:bodyPr anchor="b"/>
          <a:lstStyle/>
          <a:p>
            <a:pPr algn="r"/>
            <a:fld id="{5B36FC9F-6B12-41DB-9A74-78591852AB20}" type="slidenum">
              <a:rPr lang="en-US" sz="1200">
                <a:latin typeface="Times New Roman" pitchFamily="18" charset="0"/>
              </a:rPr>
              <a:pPr algn="r"/>
              <a:t>28</a:t>
            </a:fld>
            <a:endParaRPr lang="en-US" sz="1200">
              <a:latin typeface="Times New Roman" pitchFamily="18" charset="0"/>
            </a:endParaRPr>
          </a:p>
        </p:txBody>
      </p:sp>
      <p:sp>
        <p:nvSpPr>
          <p:cNvPr id="46087" name="Shape 5"/>
          <p:cNvSpPr txBox="1">
            <a:spLocks noGrp="1" noChangeArrowheads="1"/>
          </p:cNvSpPr>
          <p:nvPr/>
        </p:nvSpPr>
        <p:spPr bwMode="auto">
          <a:xfrm>
            <a:off x="0" y="8791575"/>
            <a:ext cx="5667375" cy="350838"/>
          </a:xfrm>
          <a:prstGeom prst="rect">
            <a:avLst/>
          </a:prstGeom>
          <a:noFill/>
          <a:ln w="9525" algn="ctr">
            <a:noFill/>
            <a:miter lim="800000"/>
            <a:headEnd/>
            <a:tailEnd/>
          </a:ln>
        </p:spPr>
        <p:txBody>
          <a:bodyPr anchor="b"/>
          <a:lstStyle/>
          <a:p>
            <a:pPr eaLnBrk="0" hangingPunct="0"/>
            <a:r>
              <a:rPr lang="en-US" sz="800">
                <a:latin typeface="Segoe" pitchFamily="34" charset="0"/>
                <a:cs typeface="Arial" charset="0"/>
              </a:rPr>
              <a:t>©2005 Microsoft Corporation. All rights reserved.</a:t>
            </a:r>
          </a:p>
          <a:p>
            <a:pPr eaLnBrk="0" hangingPunct="0"/>
            <a:r>
              <a:rPr lang="en-US" sz="800">
                <a:latin typeface="Segoe" pitchFamily="34" charset="0"/>
                <a:cs typeface="Arial" charset="0"/>
              </a:rPr>
              <a:t>This presentation is for informational purposes only. Microsoft makes no warranties, express or implied, in this summary.</a:t>
            </a:r>
          </a:p>
        </p:txBody>
      </p:sp>
      <p:sp>
        <p:nvSpPr>
          <p:cNvPr id="46088" name="Rectangle 19459"/>
          <p:cNvSpPr>
            <a:spLocks noGrp="1" noRot="1" noChangeAspect="1" noChangeArrowheads="1" noTextEdit="1"/>
          </p:cNvSpPr>
          <p:nvPr>
            <p:ph type="sldImg"/>
          </p:nvPr>
        </p:nvSpPr>
        <p:spPr>
          <a:noFill/>
          <a:ln cap="flat" algn="ctr">
            <a:headEnd type="none" w="med" len="med"/>
            <a:tailEnd type="none" w="med" len="med"/>
          </a:ln>
        </p:spPr>
      </p:sp>
      <p:sp>
        <p:nvSpPr>
          <p:cNvPr id="46089" name="Rectangle 19460"/>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hdr" sz="quarter"/>
          </p:nvPr>
        </p:nvSpPr>
        <p:spPr>
          <a:noFill/>
        </p:spPr>
        <p:txBody>
          <a:bodyPr/>
          <a:lstStyle/>
          <a:p>
            <a:r>
              <a:rPr lang="en-US" smtClean="0"/>
              <a:t>Visual Studio &amp; .NET Connections</a:t>
            </a:r>
          </a:p>
        </p:txBody>
      </p:sp>
      <p:sp>
        <p:nvSpPr>
          <p:cNvPr id="46083" name="Rectangle 1030"/>
          <p:cNvSpPr>
            <a:spLocks noGrp="1" noChangeArrowheads="1"/>
          </p:cNvSpPr>
          <p:nvPr>
            <p:ph type="ftr" sz="quarter" idx="4"/>
          </p:nvPr>
        </p:nvSpPr>
        <p:spPr>
          <a:noFill/>
        </p:spPr>
        <p:txBody>
          <a:bodyPr/>
          <a:lstStyle/>
          <a:p>
            <a:r>
              <a:rPr lang="en-US" smtClean="0"/>
              <a:t>Updates will be available at http://www.devconnections.com/updates/LasVegas _06/VS_Connections</a:t>
            </a:r>
          </a:p>
        </p:txBody>
      </p:sp>
      <p:sp>
        <p:nvSpPr>
          <p:cNvPr id="46084" name="Rectangle 1031"/>
          <p:cNvSpPr>
            <a:spLocks noGrp="1" noChangeArrowheads="1"/>
          </p:cNvSpPr>
          <p:nvPr>
            <p:ph type="sldNum" sz="quarter" idx="5"/>
          </p:nvPr>
        </p:nvSpPr>
        <p:spPr>
          <a:noFill/>
        </p:spPr>
        <p:txBody>
          <a:bodyPr/>
          <a:lstStyle/>
          <a:p>
            <a:fld id="{C85171B4-4CA1-4928-B60E-A04EEC92C4CD}" type="slidenum">
              <a:rPr lang="en-US" smtClean="0"/>
              <a:pPr/>
              <a:t>29</a:t>
            </a:fld>
            <a:endParaRPr lang="en-US" smtClean="0"/>
          </a:p>
        </p:txBody>
      </p:sp>
      <p:sp>
        <p:nvSpPr>
          <p:cNvPr id="46085" name="Shape 3"/>
          <p:cNvSpPr txBox="1">
            <a:spLocks noGrp="1" noChangeArrowheads="1"/>
          </p:cNvSpPr>
          <p:nvPr/>
        </p:nvSpPr>
        <p:spPr bwMode="auto">
          <a:xfrm>
            <a:off x="3884613" y="0"/>
            <a:ext cx="2971800" cy="457200"/>
          </a:xfrm>
          <a:prstGeom prst="rect">
            <a:avLst/>
          </a:prstGeom>
          <a:noFill/>
          <a:ln w="9525" algn="ctr">
            <a:noFill/>
            <a:miter lim="800000"/>
            <a:headEnd/>
            <a:tailEnd/>
          </a:ln>
        </p:spPr>
        <p:txBody>
          <a:bodyPr/>
          <a:lstStyle/>
          <a:p>
            <a:pPr algn="r"/>
            <a:fld id="{FC1557D9-820A-4E1D-BEB9-908FDB9ED524}" type="datetime8">
              <a:rPr lang="en-US" sz="1200">
                <a:latin typeface="Times New Roman" pitchFamily="18" charset="0"/>
              </a:rPr>
              <a:pPr algn="r"/>
              <a:t>6/8/2007 7:42 AM</a:t>
            </a:fld>
            <a:endParaRPr lang="en-US" sz="1200">
              <a:latin typeface="Times New Roman" pitchFamily="18" charset="0"/>
            </a:endParaRPr>
          </a:p>
        </p:txBody>
      </p:sp>
      <p:sp>
        <p:nvSpPr>
          <p:cNvPr id="46086" name="Shape 4"/>
          <p:cNvSpPr txBox="1">
            <a:spLocks noGrp="1" noChangeArrowheads="1"/>
          </p:cNvSpPr>
          <p:nvPr/>
        </p:nvSpPr>
        <p:spPr bwMode="auto">
          <a:xfrm>
            <a:off x="5583238" y="8685213"/>
            <a:ext cx="1273175" cy="457200"/>
          </a:xfrm>
          <a:prstGeom prst="rect">
            <a:avLst/>
          </a:prstGeom>
          <a:noFill/>
          <a:ln w="9525" algn="ctr">
            <a:noFill/>
            <a:miter lim="800000"/>
            <a:headEnd/>
            <a:tailEnd/>
          </a:ln>
        </p:spPr>
        <p:txBody>
          <a:bodyPr anchor="b"/>
          <a:lstStyle/>
          <a:p>
            <a:pPr algn="r"/>
            <a:fld id="{5B36FC9F-6B12-41DB-9A74-78591852AB20}" type="slidenum">
              <a:rPr lang="en-US" sz="1200">
                <a:latin typeface="Times New Roman" pitchFamily="18" charset="0"/>
              </a:rPr>
              <a:pPr algn="r"/>
              <a:t>29</a:t>
            </a:fld>
            <a:endParaRPr lang="en-US" sz="1200">
              <a:latin typeface="Times New Roman" pitchFamily="18" charset="0"/>
            </a:endParaRPr>
          </a:p>
        </p:txBody>
      </p:sp>
      <p:sp>
        <p:nvSpPr>
          <p:cNvPr id="46087" name="Shape 5"/>
          <p:cNvSpPr txBox="1">
            <a:spLocks noGrp="1" noChangeArrowheads="1"/>
          </p:cNvSpPr>
          <p:nvPr/>
        </p:nvSpPr>
        <p:spPr bwMode="auto">
          <a:xfrm>
            <a:off x="0" y="8791575"/>
            <a:ext cx="5667375" cy="350838"/>
          </a:xfrm>
          <a:prstGeom prst="rect">
            <a:avLst/>
          </a:prstGeom>
          <a:noFill/>
          <a:ln w="9525" algn="ctr">
            <a:noFill/>
            <a:miter lim="800000"/>
            <a:headEnd/>
            <a:tailEnd/>
          </a:ln>
        </p:spPr>
        <p:txBody>
          <a:bodyPr anchor="b"/>
          <a:lstStyle/>
          <a:p>
            <a:pPr eaLnBrk="0" hangingPunct="0"/>
            <a:r>
              <a:rPr lang="en-US" sz="800">
                <a:latin typeface="Segoe" pitchFamily="34" charset="0"/>
                <a:cs typeface="Arial" charset="0"/>
              </a:rPr>
              <a:t>©2005 Microsoft Corporation. All rights reserved.</a:t>
            </a:r>
          </a:p>
          <a:p>
            <a:pPr eaLnBrk="0" hangingPunct="0"/>
            <a:r>
              <a:rPr lang="en-US" sz="800">
                <a:latin typeface="Segoe" pitchFamily="34" charset="0"/>
                <a:cs typeface="Arial" charset="0"/>
              </a:rPr>
              <a:t>This presentation is for informational purposes only. Microsoft makes no warranties, express or implied, in this summary.</a:t>
            </a:r>
          </a:p>
        </p:txBody>
      </p:sp>
      <p:sp>
        <p:nvSpPr>
          <p:cNvPr id="46088" name="Rectangle 19459"/>
          <p:cNvSpPr>
            <a:spLocks noGrp="1" noRot="1" noChangeAspect="1" noChangeArrowheads="1" noTextEdit="1"/>
          </p:cNvSpPr>
          <p:nvPr>
            <p:ph type="sldImg"/>
          </p:nvPr>
        </p:nvSpPr>
        <p:spPr>
          <a:noFill/>
          <a:ln cap="flat" algn="ctr">
            <a:headEnd type="none" w="med" len="med"/>
            <a:tailEnd type="none" w="med" len="med"/>
          </a:ln>
        </p:spPr>
      </p:sp>
      <p:sp>
        <p:nvSpPr>
          <p:cNvPr id="46089" name="Rectangle 19460"/>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6/8/2007 7:42 AM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hdr" sz="quarter"/>
          </p:nvPr>
        </p:nvSpPr>
        <p:spPr>
          <a:noFill/>
        </p:spPr>
        <p:txBody>
          <a:bodyPr/>
          <a:lstStyle/>
          <a:p>
            <a:r>
              <a:rPr lang="en-US" smtClean="0"/>
              <a:t>Visual Studio &amp; .NET Connections</a:t>
            </a:r>
          </a:p>
        </p:txBody>
      </p:sp>
      <p:sp>
        <p:nvSpPr>
          <p:cNvPr id="47107" name="Rectangle 1030"/>
          <p:cNvSpPr>
            <a:spLocks noGrp="1" noChangeArrowheads="1"/>
          </p:cNvSpPr>
          <p:nvPr>
            <p:ph type="ftr" sz="quarter" idx="4"/>
          </p:nvPr>
        </p:nvSpPr>
        <p:spPr>
          <a:noFill/>
        </p:spPr>
        <p:txBody>
          <a:bodyPr/>
          <a:lstStyle/>
          <a:p>
            <a:r>
              <a:rPr lang="en-US" smtClean="0"/>
              <a:t>Updates will be available at http://www.devconnections.com/updates/LasVegas _06/VS_Connections</a:t>
            </a:r>
          </a:p>
        </p:txBody>
      </p:sp>
      <p:sp>
        <p:nvSpPr>
          <p:cNvPr id="47108" name="Rectangle 1031"/>
          <p:cNvSpPr>
            <a:spLocks noGrp="1" noChangeArrowheads="1"/>
          </p:cNvSpPr>
          <p:nvPr>
            <p:ph type="sldNum" sz="quarter" idx="5"/>
          </p:nvPr>
        </p:nvSpPr>
        <p:spPr>
          <a:noFill/>
        </p:spPr>
        <p:txBody>
          <a:bodyPr/>
          <a:lstStyle/>
          <a:p>
            <a:fld id="{5E283341-8A68-4AB6-8C31-DE2AEC837C03}" type="slidenum">
              <a:rPr lang="en-US" smtClean="0"/>
              <a:pPr/>
              <a:t>30</a:t>
            </a:fld>
            <a:endParaRPr lang="en-US" smtClean="0"/>
          </a:p>
        </p:txBody>
      </p:sp>
      <p:sp>
        <p:nvSpPr>
          <p:cNvPr id="47109" name="Shape 3"/>
          <p:cNvSpPr txBox="1">
            <a:spLocks noGrp="1" noChangeArrowheads="1"/>
          </p:cNvSpPr>
          <p:nvPr/>
        </p:nvSpPr>
        <p:spPr bwMode="auto">
          <a:xfrm>
            <a:off x="3884613" y="0"/>
            <a:ext cx="2971800" cy="457200"/>
          </a:xfrm>
          <a:prstGeom prst="rect">
            <a:avLst/>
          </a:prstGeom>
          <a:noFill/>
          <a:ln w="9525" algn="ctr">
            <a:noFill/>
            <a:miter lim="800000"/>
            <a:headEnd/>
            <a:tailEnd/>
          </a:ln>
        </p:spPr>
        <p:txBody>
          <a:bodyPr/>
          <a:lstStyle/>
          <a:p>
            <a:pPr algn="r"/>
            <a:fld id="{A23B3B84-E84C-457D-835B-0D92CF95DD8E}" type="datetime8">
              <a:rPr lang="en-US" sz="1200">
                <a:latin typeface="Times New Roman" pitchFamily="18" charset="0"/>
              </a:rPr>
              <a:pPr algn="r"/>
              <a:t>6/8/2007 7:42 AM</a:t>
            </a:fld>
            <a:endParaRPr lang="en-US" sz="1200">
              <a:latin typeface="Times New Roman" pitchFamily="18" charset="0"/>
            </a:endParaRPr>
          </a:p>
        </p:txBody>
      </p:sp>
      <p:sp>
        <p:nvSpPr>
          <p:cNvPr id="47110" name="Shape 4"/>
          <p:cNvSpPr txBox="1">
            <a:spLocks noGrp="1" noChangeArrowheads="1"/>
          </p:cNvSpPr>
          <p:nvPr/>
        </p:nvSpPr>
        <p:spPr bwMode="auto">
          <a:xfrm>
            <a:off x="5583238" y="8685213"/>
            <a:ext cx="1273175" cy="457200"/>
          </a:xfrm>
          <a:prstGeom prst="rect">
            <a:avLst/>
          </a:prstGeom>
          <a:noFill/>
          <a:ln w="9525" algn="ctr">
            <a:noFill/>
            <a:miter lim="800000"/>
            <a:headEnd/>
            <a:tailEnd/>
          </a:ln>
        </p:spPr>
        <p:txBody>
          <a:bodyPr anchor="b"/>
          <a:lstStyle/>
          <a:p>
            <a:pPr algn="r"/>
            <a:fld id="{DB9F609F-F22D-4577-8177-DE39F8E70F82}" type="slidenum">
              <a:rPr lang="en-US" sz="1200">
                <a:latin typeface="Times New Roman" pitchFamily="18" charset="0"/>
              </a:rPr>
              <a:pPr algn="r"/>
              <a:t>30</a:t>
            </a:fld>
            <a:endParaRPr lang="en-US" sz="1200">
              <a:latin typeface="Times New Roman" pitchFamily="18" charset="0"/>
            </a:endParaRPr>
          </a:p>
        </p:txBody>
      </p:sp>
      <p:sp>
        <p:nvSpPr>
          <p:cNvPr id="47111" name="Shape 5"/>
          <p:cNvSpPr txBox="1">
            <a:spLocks noGrp="1" noChangeArrowheads="1"/>
          </p:cNvSpPr>
          <p:nvPr/>
        </p:nvSpPr>
        <p:spPr bwMode="auto">
          <a:xfrm>
            <a:off x="0" y="8791575"/>
            <a:ext cx="5667375" cy="350838"/>
          </a:xfrm>
          <a:prstGeom prst="rect">
            <a:avLst/>
          </a:prstGeom>
          <a:noFill/>
          <a:ln w="9525" algn="ctr">
            <a:noFill/>
            <a:miter lim="800000"/>
            <a:headEnd/>
            <a:tailEnd/>
          </a:ln>
        </p:spPr>
        <p:txBody>
          <a:bodyPr anchor="b"/>
          <a:lstStyle/>
          <a:p>
            <a:pPr eaLnBrk="0" hangingPunct="0"/>
            <a:r>
              <a:rPr lang="en-US" sz="800">
                <a:latin typeface="Segoe" pitchFamily="34" charset="0"/>
                <a:cs typeface="Arial" charset="0"/>
              </a:rPr>
              <a:t>©2005 Microsoft Corporation. All rights reserved.</a:t>
            </a:r>
          </a:p>
          <a:p>
            <a:pPr eaLnBrk="0" hangingPunct="0"/>
            <a:r>
              <a:rPr lang="en-US" sz="800">
                <a:latin typeface="Segoe" pitchFamily="34" charset="0"/>
                <a:cs typeface="Arial" charset="0"/>
              </a:rPr>
              <a:t>This presentation is for informational purposes only. Microsoft makes no warranties, express or implied, in this summary.</a:t>
            </a:r>
          </a:p>
        </p:txBody>
      </p:sp>
      <p:sp>
        <p:nvSpPr>
          <p:cNvPr id="47112" name="Rectangle 19459"/>
          <p:cNvSpPr>
            <a:spLocks noGrp="1" noRot="1" noChangeAspect="1" noChangeArrowheads="1" noTextEdit="1"/>
          </p:cNvSpPr>
          <p:nvPr>
            <p:ph type="sldImg"/>
          </p:nvPr>
        </p:nvSpPr>
        <p:spPr>
          <a:noFill/>
          <a:ln cap="flat" algn="ctr">
            <a:headEnd type="none" w="med" len="med"/>
            <a:tailEnd type="none" w="med" len="med"/>
          </a:ln>
        </p:spPr>
      </p:sp>
      <p:sp>
        <p:nvSpPr>
          <p:cNvPr id="47113" name="Rectangle 19460"/>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hdr" sz="quarter"/>
          </p:nvPr>
        </p:nvSpPr>
        <p:spPr>
          <a:noFill/>
        </p:spPr>
        <p:txBody>
          <a:bodyPr/>
          <a:lstStyle/>
          <a:p>
            <a:r>
              <a:rPr lang="en-US" smtClean="0"/>
              <a:t>Visual Studio &amp; .NET Connections</a:t>
            </a:r>
          </a:p>
        </p:txBody>
      </p:sp>
      <p:sp>
        <p:nvSpPr>
          <p:cNvPr id="47107" name="Rectangle 1030"/>
          <p:cNvSpPr>
            <a:spLocks noGrp="1" noChangeArrowheads="1"/>
          </p:cNvSpPr>
          <p:nvPr>
            <p:ph type="ftr" sz="quarter" idx="4"/>
          </p:nvPr>
        </p:nvSpPr>
        <p:spPr>
          <a:noFill/>
        </p:spPr>
        <p:txBody>
          <a:bodyPr/>
          <a:lstStyle/>
          <a:p>
            <a:r>
              <a:rPr lang="en-US" smtClean="0"/>
              <a:t>Updates will be available at http://www.devconnections.com/updates/LasVegas _06/VS_Connections</a:t>
            </a:r>
          </a:p>
        </p:txBody>
      </p:sp>
      <p:sp>
        <p:nvSpPr>
          <p:cNvPr id="47108" name="Rectangle 1031"/>
          <p:cNvSpPr>
            <a:spLocks noGrp="1" noChangeArrowheads="1"/>
          </p:cNvSpPr>
          <p:nvPr>
            <p:ph type="sldNum" sz="quarter" idx="5"/>
          </p:nvPr>
        </p:nvSpPr>
        <p:spPr>
          <a:noFill/>
        </p:spPr>
        <p:txBody>
          <a:bodyPr/>
          <a:lstStyle/>
          <a:p>
            <a:fld id="{5E283341-8A68-4AB6-8C31-DE2AEC837C03}" type="slidenum">
              <a:rPr lang="en-US" smtClean="0"/>
              <a:pPr/>
              <a:t>31</a:t>
            </a:fld>
            <a:endParaRPr lang="en-US" smtClean="0"/>
          </a:p>
        </p:txBody>
      </p:sp>
      <p:sp>
        <p:nvSpPr>
          <p:cNvPr id="47109" name="Shape 3"/>
          <p:cNvSpPr txBox="1">
            <a:spLocks noGrp="1" noChangeArrowheads="1"/>
          </p:cNvSpPr>
          <p:nvPr/>
        </p:nvSpPr>
        <p:spPr bwMode="auto">
          <a:xfrm>
            <a:off x="3884613" y="0"/>
            <a:ext cx="2971800" cy="457200"/>
          </a:xfrm>
          <a:prstGeom prst="rect">
            <a:avLst/>
          </a:prstGeom>
          <a:noFill/>
          <a:ln w="9525" algn="ctr">
            <a:noFill/>
            <a:miter lim="800000"/>
            <a:headEnd/>
            <a:tailEnd/>
          </a:ln>
        </p:spPr>
        <p:txBody>
          <a:bodyPr/>
          <a:lstStyle/>
          <a:p>
            <a:pPr algn="r"/>
            <a:fld id="{A23B3B84-E84C-457D-835B-0D92CF95DD8E}" type="datetime8">
              <a:rPr lang="en-US" sz="1200">
                <a:latin typeface="Times New Roman" pitchFamily="18" charset="0"/>
              </a:rPr>
              <a:pPr algn="r"/>
              <a:t>6/8/2007 7:42 AM</a:t>
            </a:fld>
            <a:endParaRPr lang="en-US" sz="1200">
              <a:latin typeface="Times New Roman" pitchFamily="18" charset="0"/>
            </a:endParaRPr>
          </a:p>
        </p:txBody>
      </p:sp>
      <p:sp>
        <p:nvSpPr>
          <p:cNvPr id="47110" name="Shape 4"/>
          <p:cNvSpPr txBox="1">
            <a:spLocks noGrp="1" noChangeArrowheads="1"/>
          </p:cNvSpPr>
          <p:nvPr/>
        </p:nvSpPr>
        <p:spPr bwMode="auto">
          <a:xfrm>
            <a:off x="5583238" y="8685213"/>
            <a:ext cx="1273175" cy="457200"/>
          </a:xfrm>
          <a:prstGeom prst="rect">
            <a:avLst/>
          </a:prstGeom>
          <a:noFill/>
          <a:ln w="9525" algn="ctr">
            <a:noFill/>
            <a:miter lim="800000"/>
            <a:headEnd/>
            <a:tailEnd/>
          </a:ln>
        </p:spPr>
        <p:txBody>
          <a:bodyPr anchor="b"/>
          <a:lstStyle/>
          <a:p>
            <a:pPr algn="r"/>
            <a:fld id="{DB9F609F-F22D-4577-8177-DE39F8E70F82}" type="slidenum">
              <a:rPr lang="en-US" sz="1200">
                <a:latin typeface="Times New Roman" pitchFamily="18" charset="0"/>
              </a:rPr>
              <a:pPr algn="r"/>
              <a:t>31</a:t>
            </a:fld>
            <a:endParaRPr lang="en-US" sz="1200">
              <a:latin typeface="Times New Roman" pitchFamily="18" charset="0"/>
            </a:endParaRPr>
          </a:p>
        </p:txBody>
      </p:sp>
      <p:sp>
        <p:nvSpPr>
          <p:cNvPr id="47111" name="Shape 5"/>
          <p:cNvSpPr txBox="1">
            <a:spLocks noGrp="1" noChangeArrowheads="1"/>
          </p:cNvSpPr>
          <p:nvPr/>
        </p:nvSpPr>
        <p:spPr bwMode="auto">
          <a:xfrm>
            <a:off x="0" y="8791575"/>
            <a:ext cx="5667375" cy="350838"/>
          </a:xfrm>
          <a:prstGeom prst="rect">
            <a:avLst/>
          </a:prstGeom>
          <a:noFill/>
          <a:ln w="9525" algn="ctr">
            <a:noFill/>
            <a:miter lim="800000"/>
            <a:headEnd/>
            <a:tailEnd/>
          </a:ln>
        </p:spPr>
        <p:txBody>
          <a:bodyPr anchor="b"/>
          <a:lstStyle/>
          <a:p>
            <a:pPr eaLnBrk="0" hangingPunct="0"/>
            <a:r>
              <a:rPr lang="en-US" sz="800">
                <a:latin typeface="Segoe" pitchFamily="34" charset="0"/>
                <a:cs typeface="Arial" charset="0"/>
              </a:rPr>
              <a:t>©2005 Microsoft Corporation. All rights reserved.</a:t>
            </a:r>
          </a:p>
          <a:p>
            <a:pPr eaLnBrk="0" hangingPunct="0"/>
            <a:r>
              <a:rPr lang="en-US" sz="800">
                <a:latin typeface="Segoe" pitchFamily="34" charset="0"/>
                <a:cs typeface="Arial" charset="0"/>
              </a:rPr>
              <a:t>This presentation is for informational purposes only. Microsoft makes no warranties, express or implied, in this summary.</a:t>
            </a:r>
          </a:p>
        </p:txBody>
      </p:sp>
      <p:sp>
        <p:nvSpPr>
          <p:cNvPr id="47112" name="Rectangle 19459"/>
          <p:cNvSpPr>
            <a:spLocks noGrp="1" noRot="1" noChangeAspect="1" noChangeArrowheads="1" noTextEdit="1"/>
          </p:cNvSpPr>
          <p:nvPr>
            <p:ph type="sldImg"/>
          </p:nvPr>
        </p:nvSpPr>
        <p:spPr>
          <a:noFill/>
          <a:ln cap="flat" algn="ctr">
            <a:headEnd type="none" w="med" len="med"/>
            <a:tailEnd type="none" w="med" len="med"/>
          </a:ln>
        </p:spPr>
      </p:sp>
      <p:sp>
        <p:nvSpPr>
          <p:cNvPr id="47113" name="Rectangle 19460"/>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hdr" sz="quarter"/>
          </p:nvPr>
        </p:nvSpPr>
        <p:spPr>
          <a:noFill/>
        </p:spPr>
        <p:txBody>
          <a:bodyPr/>
          <a:lstStyle/>
          <a:p>
            <a:r>
              <a:rPr lang="en-US" smtClean="0"/>
              <a:t>Visual Studio &amp; .NET Connections</a:t>
            </a:r>
          </a:p>
        </p:txBody>
      </p:sp>
      <p:sp>
        <p:nvSpPr>
          <p:cNvPr id="49155" name="Rectangle 1030"/>
          <p:cNvSpPr>
            <a:spLocks noGrp="1" noChangeArrowheads="1"/>
          </p:cNvSpPr>
          <p:nvPr>
            <p:ph type="ftr" sz="quarter" idx="4"/>
          </p:nvPr>
        </p:nvSpPr>
        <p:spPr>
          <a:noFill/>
        </p:spPr>
        <p:txBody>
          <a:bodyPr/>
          <a:lstStyle/>
          <a:p>
            <a:r>
              <a:rPr lang="en-US" smtClean="0"/>
              <a:t>Updates will be available at http://www.devconnections.com/updates/LasVegas _06/VS_Connections</a:t>
            </a:r>
          </a:p>
        </p:txBody>
      </p:sp>
      <p:sp>
        <p:nvSpPr>
          <p:cNvPr id="49156" name="Rectangle 1031"/>
          <p:cNvSpPr>
            <a:spLocks noGrp="1" noChangeArrowheads="1"/>
          </p:cNvSpPr>
          <p:nvPr>
            <p:ph type="sldNum" sz="quarter" idx="5"/>
          </p:nvPr>
        </p:nvSpPr>
        <p:spPr>
          <a:noFill/>
        </p:spPr>
        <p:txBody>
          <a:bodyPr/>
          <a:lstStyle/>
          <a:p>
            <a:fld id="{E43EC628-211A-42A5-A875-A4ECB08BFFD3}" type="slidenum">
              <a:rPr lang="en-US" smtClean="0"/>
              <a:pPr/>
              <a:t>33</a:t>
            </a:fld>
            <a:endParaRPr lang="en-US" smtClean="0"/>
          </a:p>
        </p:txBody>
      </p:sp>
      <p:sp>
        <p:nvSpPr>
          <p:cNvPr id="491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0B02B11-EBDA-4002-8779-04DD2765AB89}" type="slidenum">
              <a:rPr lang="en-US" sz="1200"/>
              <a:pPr algn="r"/>
              <a:t>33</a:t>
            </a:fld>
            <a:endParaRPr lang="en-US" sz="1200"/>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632BF772-37EC-4574-A2F1-4FEA0239C42B}" type="datetime8">
              <a:rPr lang="en-US" sz="1200">
                <a:solidFill>
                  <a:schemeClr val="tx1"/>
                </a:solidFill>
              </a:rPr>
              <a:pPr algn="r"/>
              <a:t>6/8/2007 7:42 AM</a:t>
            </a:fld>
            <a:endParaRPr lang="en-US" sz="1200">
              <a:solidFill>
                <a:schemeClr val="tx1"/>
              </a:solidFill>
            </a:endParaRPr>
          </a:p>
        </p:txBody>
      </p:sp>
      <p:sp>
        <p:nvSpPr>
          <p:cNvPr id="95235"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a:latin typeface="Segoe" pitchFamily="34" charset="0"/>
              </a:rPr>
              <a:t>© 2005 Microsoft Corporation. All rights reserved.</a:t>
            </a:r>
          </a:p>
          <a:p>
            <a:pPr eaLnBrk="0" hangingPunct="0"/>
            <a:r>
              <a:rPr lang="en-US" sz="500">
                <a:latin typeface="Segoe"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2443EAF3-C912-44B8-B72A-8592245E55F0}" type="slidenum">
              <a:rPr lang="en-US" sz="1200">
                <a:solidFill>
                  <a:schemeClr val="tx1"/>
                </a:solidFill>
              </a:rPr>
              <a:pPr algn="r"/>
              <a:t>34</a:t>
            </a:fld>
            <a:endParaRPr lang="en-US" sz="1200">
              <a:solidFill>
                <a:schemeClr val="tx1"/>
              </a:solidFill>
            </a:endParaRPr>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hdr" sz="quarter"/>
          </p:nvPr>
        </p:nvSpPr>
        <p:spPr>
          <a:noFill/>
        </p:spPr>
        <p:txBody>
          <a:bodyPr/>
          <a:lstStyle/>
          <a:p>
            <a:r>
              <a:rPr lang="en-US" smtClean="0"/>
              <a:t>Visual Studio &amp; .NET Connections</a:t>
            </a:r>
          </a:p>
        </p:txBody>
      </p:sp>
      <p:sp>
        <p:nvSpPr>
          <p:cNvPr id="35843" name="Rectangle 1030"/>
          <p:cNvSpPr>
            <a:spLocks noGrp="1" noChangeArrowheads="1"/>
          </p:cNvSpPr>
          <p:nvPr>
            <p:ph type="ftr" sz="quarter" idx="4"/>
          </p:nvPr>
        </p:nvSpPr>
        <p:spPr>
          <a:noFill/>
        </p:spPr>
        <p:txBody>
          <a:bodyPr/>
          <a:lstStyle/>
          <a:p>
            <a:r>
              <a:rPr lang="en-US" smtClean="0"/>
              <a:t>Updates will be available at http://www.devconnections.com/updates/LasVegas _06/VS_Connections</a:t>
            </a:r>
          </a:p>
        </p:txBody>
      </p:sp>
      <p:sp>
        <p:nvSpPr>
          <p:cNvPr id="35844" name="Rectangle 1031"/>
          <p:cNvSpPr>
            <a:spLocks noGrp="1" noChangeArrowheads="1"/>
          </p:cNvSpPr>
          <p:nvPr>
            <p:ph type="sldNum" sz="quarter" idx="5"/>
          </p:nvPr>
        </p:nvSpPr>
        <p:spPr>
          <a:noFill/>
        </p:spPr>
        <p:txBody>
          <a:bodyPr/>
          <a:lstStyle/>
          <a:p>
            <a:fld id="{71F7FCE3-3A26-436E-BFD9-E419595F12F3}" type="slidenum">
              <a:rPr lang="en-US" smtClean="0"/>
              <a:pPr/>
              <a:t>4</a:t>
            </a:fld>
            <a:endParaRPr lang="en-US" smtClean="0"/>
          </a:p>
        </p:txBody>
      </p:sp>
      <p:sp>
        <p:nvSpPr>
          <p:cNvPr id="358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39F284B-22B9-4A81-98A7-94A75577E582}" type="slidenum">
              <a:rPr lang="en-US" sz="1200"/>
              <a:pPr algn="r"/>
              <a:t>4</a:t>
            </a:fld>
            <a:endParaRPr lang="en-US" sz="1200"/>
          </a:p>
        </p:txBody>
      </p:sp>
      <p:sp>
        <p:nvSpPr>
          <p:cNvPr id="35846" name="Rectangle 2"/>
          <p:cNvSpPr>
            <a:spLocks noGrp="1" noRot="1" noChangeAspect="1" noChangeArrowheads="1" noTextEdit="1"/>
          </p:cNvSpPr>
          <p:nvPr>
            <p:ph type="sldImg"/>
          </p:nvPr>
        </p:nvSpPr>
        <p:spPr>
          <a:ln cap="flat" algn="ctr">
            <a:headEnd type="none" w="med" len="med"/>
            <a:tailEnd type="none" w="med" len="med"/>
          </a:ln>
        </p:spPr>
      </p:sp>
      <p:sp>
        <p:nvSpPr>
          <p:cNvPr id="35847" name="Rectangle 3"/>
          <p:cNvSpPr>
            <a:spLocks noGrp="1" noChangeArrowheads="1"/>
          </p:cNvSpPr>
          <p:nvPr>
            <p:ph type="body" idx="1"/>
          </p:nvPr>
        </p:nvSpPr>
        <p:spPr>
          <a:noFill/>
          <a:ln/>
        </p:spPr>
        <p:txBody>
          <a:bodyPr lIns="91435" tIns="45718" rIns="91435" bIns="45718"/>
          <a:lstStyle/>
          <a:p>
            <a:pPr eaLnBrk="1" hangingPunct="1"/>
            <a:endParaRPr lang="en-US" smtClean="0"/>
          </a:p>
        </p:txBody>
      </p:sp>
      <p:sp>
        <p:nvSpPr>
          <p:cNvPr id="35848" name="Rectangle 3"/>
          <p:cNvSpPr>
            <a:spLocks noGrp="1" noChangeArrowheads="1"/>
          </p:cNvSpPr>
          <p:nvPr/>
        </p:nvSpPr>
        <p:spPr bwMode="auto">
          <a:xfrm>
            <a:off x="3884613" y="0"/>
            <a:ext cx="2971800" cy="457200"/>
          </a:xfrm>
          <a:prstGeom prst="rect">
            <a:avLst/>
          </a:prstGeom>
          <a:noFill/>
          <a:ln w="9525">
            <a:noFill/>
            <a:miter lim="800000"/>
            <a:headEnd/>
            <a:tailEnd/>
          </a:ln>
        </p:spPr>
        <p:txBody>
          <a:bodyPr lIns="91435" tIns="45718" rIns="91435" bIns="45718"/>
          <a:lstStyle/>
          <a:p>
            <a:pPr algn="r"/>
            <a:fld id="{248E6960-7CB2-4C8D-A8DA-B70E157A2F96}" type="datetime8">
              <a:rPr lang="en-US"/>
              <a:pPr algn="r"/>
              <a:t>6/8/2007 7:42 AM</a:t>
            </a:fld>
            <a:endParaRPr lang="en-US" sz="1200">
              <a:latin typeface="Times New Roman" pitchFamily="18" charset="0"/>
            </a:endParaRPr>
          </a:p>
        </p:txBody>
      </p:sp>
      <p:sp>
        <p:nvSpPr>
          <p:cNvPr id="35849" name="Rectangle 7"/>
          <p:cNvSpPr>
            <a:spLocks noGrp="1" noChangeArrowheads="1"/>
          </p:cNvSpPr>
          <p:nvPr/>
        </p:nvSpPr>
        <p:spPr bwMode="auto">
          <a:xfrm>
            <a:off x="5583238" y="8685213"/>
            <a:ext cx="1273175" cy="457200"/>
          </a:xfrm>
          <a:prstGeom prst="rect">
            <a:avLst/>
          </a:prstGeom>
          <a:noFill/>
          <a:ln w="9525">
            <a:noFill/>
            <a:miter lim="800000"/>
            <a:headEnd/>
            <a:tailEnd/>
          </a:ln>
        </p:spPr>
        <p:txBody>
          <a:bodyPr lIns="91435" tIns="45718" rIns="91435" bIns="45718" anchor="b"/>
          <a:lstStyle/>
          <a:p>
            <a:pPr algn="r"/>
            <a:fld id="{B8DB0B1C-1EB6-4FCA-BDD2-35AF74187A42}" type="slidenum">
              <a:rPr lang="en-US"/>
              <a:pPr algn="r"/>
              <a:t>4</a:t>
            </a:fld>
            <a:endParaRPr lang="en-US" sz="1200">
              <a:latin typeface="Times New Roman" pitchFamily="18" charset="0"/>
            </a:endParaRPr>
          </a:p>
        </p:txBody>
      </p:sp>
      <p:sp>
        <p:nvSpPr>
          <p:cNvPr id="35850" name="Rectangle 6"/>
          <p:cNvSpPr>
            <a:spLocks noGrp="1" noChangeArrowheads="1"/>
          </p:cNvSpPr>
          <p:nvPr/>
        </p:nvSpPr>
        <p:spPr bwMode="auto">
          <a:xfrm>
            <a:off x="0" y="8791575"/>
            <a:ext cx="5667375" cy="350838"/>
          </a:xfrm>
          <a:prstGeom prst="rect">
            <a:avLst/>
          </a:prstGeom>
          <a:noFill/>
          <a:ln w="9525">
            <a:noFill/>
            <a:miter lim="800000"/>
            <a:headEnd/>
            <a:tailEnd/>
          </a:ln>
        </p:spPr>
        <p:txBody>
          <a:bodyPr lIns="91435" tIns="45718" rIns="91435" bIns="45718" anchor="b"/>
          <a:lstStyle/>
          <a:p>
            <a:r>
              <a:rPr lang="en-US" sz="800">
                <a:latin typeface="Segoe" pitchFamily="34" charset="0"/>
              </a:rPr>
              <a:t>© 2005 Microsoft Corporation. All rights reserved.</a:t>
            </a:r>
            <a:endParaRPr lang="en-US"/>
          </a:p>
          <a:p>
            <a:pPr eaLnBrk="0" hangingPunct="0"/>
            <a:r>
              <a:rPr lang="en-US" sz="800">
                <a:latin typeface="Segoe" pitchFamily="34" charset="0"/>
                <a:cs typeface="Arial" charset="0"/>
              </a:rPr>
              <a:t>This presentation is for informational purposes only. Microsoft makes no warranties, express or implied, in this summary.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6/8/2007 7:42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hdr" sz="quarter"/>
          </p:nvPr>
        </p:nvSpPr>
        <p:spPr>
          <a:noFill/>
        </p:spPr>
        <p:txBody>
          <a:bodyPr/>
          <a:lstStyle/>
          <a:p>
            <a:r>
              <a:rPr lang="en-US" smtClean="0"/>
              <a:t>Visual Studio &amp; .NET Connections</a:t>
            </a:r>
          </a:p>
        </p:txBody>
      </p:sp>
      <p:sp>
        <p:nvSpPr>
          <p:cNvPr id="37891" name="Rectangle 1030"/>
          <p:cNvSpPr>
            <a:spLocks noGrp="1" noChangeArrowheads="1"/>
          </p:cNvSpPr>
          <p:nvPr>
            <p:ph type="ftr" sz="quarter" idx="4"/>
          </p:nvPr>
        </p:nvSpPr>
        <p:spPr>
          <a:noFill/>
        </p:spPr>
        <p:txBody>
          <a:bodyPr/>
          <a:lstStyle/>
          <a:p>
            <a:r>
              <a:rPr lang="en-US" smtClean="0"/>
              <a:t>Updates will be available at http://www.devconnections.com/updates/LasVegas _06/VS_Connections</a:t>
            </a:r>
          </a:p>
        </p:txBody>
      </p:sp>
      <p:sp>
        <p:nvSpPr>
          <p:cNvPr id="37892" name="Rectangle 1031"/>
          <p:cNvSpPr>
            <a:spLocks noGrp="1" noChangeArrowheads="1"/>
          </p:cNvSpPr>
          <p:nvPr>
            <p:ph type="sldNum" sz="quarter" idx="5"/>
          </p:nvPr>
        </p:nvSpPr>
        <p:spPr>
          <a:noFill/>
        </p:spPr>
        <p:txBody>
          <a:bodyPr/>
          <a:lstStyle/>
          <a:p>
            <a:fld id="{06820174-B5ED-45AE-B972-86468763D1A8}" type="slidenum">
              <a:rPr lang="en-US" smtClean="0"/>
              <a:pPr/>
              <a:t>5</a:t>
            </a:fld>
            <a:endParaRPr lang="en-US" smtClean="0"/>
          </a:p>
        </p:txBody>
      </p:sp>
      <p:sp>
        <p:nvSpPr>
          <p:cNvPr id="378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C8CFF1B-9ED4-4A10-965D-0B933D93C611}" type="slidenum">
              <a:rPr lang="en-US" sz="1200"/>
              <a:pPr algn="r"/>
              <a:t>5</a:t>
            </a:fld>
            <a:endParaRPr lang="en-US" sz="1200"/>
          </a:p>
        </p:txBody>
      </p:sp>
      <p:sp>
        <p:nvSpPr>
          <p:cNvPr id="37894" name="Rectangle 2"/>
          <p:cNvSpPr>
            <a:spLocks noGrp="1" noRot="1" noChangeAspect="1" noTextEdit="1"/>
          </p:cNvSpPr>
          <p:nvPr>
            <p:ph type="sldImg"/>
          </p:nvPr>
        </p:nvSpPr>
        <p:spPr>
          <a:noFill/>
          <a:ln cap="flat" algn="ctr">
            <a:headEnd type="none" w="med" len="med"/>
            <a:tailEnd type="none" w="med" len="med"/>
          </a:ln>
        </p:spPr>
      </p:sp>
      <p:sp>
        <p:nvSpPr>
          <p:cNvPr id="37895" name="Rectangle 3"/>
          <p:cNvSpPr>
            <a:spLocks noGrp="1"/>
          </p:cNvSpPr>
          <p:nvPr>
            <p:ph type="body" idx="1"/>
          </p:nvPr>
        </p:nvSpPr>
        <p:spPr>
          <a:noFill/>
          <a:ln/>
        </p:spPr>
        <p:txBody>
          <a:bodyPr lIns="93177" tIns="46589" rIns="93177" bIns="46589"/>
          <a:lstStyle/>
          <a:p>
            <a:pPr eaLnBrk="1" hangingPunct="1"/>
            <a:endParaRPr lang="en-US" smtClean="0"/>
          </a:p>
        </p:txBody>
      </p:sp>
      <p:sp>
        <p:nvSpPr>
          <p:cNvPr id="37896" name="Rectangle 4"/>
          <p:cNvSpPr>
            <a:spLocks noGrp="1"/>
          </p:cNvSpPr>
          <p:nvPr/>
        </p:nvSpPr>
        <p:spPr bwMode="auto">
          <a:xfrm>
            <a:off x="3884613" y="8683625"/>
            <a:ext cx="2971800" cy="458788"/>
          </a:xfrm>
          <a:prstGeom prst="rect">
            <a:avLst/>
          </a:prstGeom>
          <a:noFill/>
          <a:ln w="9525">
            <a:noFill/>
            <a:miter lim="800000"/>
            <a:headEnd/>
            <a:tailEnd/>
          </a:ln>
        </p:spPr>
        <p:txBody>
          <a:bodyPr lIns="93177" tIns="46589" rIns="93177" bIns="46589" anchor="b"/>
          <a:lstStyle/>
          <a:p>
            <a:pPr defTabSz="931863" eaLnBrk="0" hangingPunct="0"/>
            <a:fld id="{A5287881-53A7-4E90-A99F-3D79A2C27BD0}" type="slidenum">
              <a:rPr lang="en-US" sz="1200"/>
              <a:pPr defTabSz="931863" eaLnBrk="0" hangingPunct="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a:noFill/>
          <a:ln/>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0"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black">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a:lvl1pPr>
          </a:lstStyle>
          <a:p>
            <a:r>
              <a:rPr lang="en-US" dirty="0" smtClean="0"/>
              <a:t>Click to Edit Title Text</a:t>
            </a:r>
            <a:endParaRPr lang="en-US" dirty="0"/>
          </a:p>
        </p:txBody>
      </p:sp>
      <p:sp>
        <p:nvSpPr>
          <p:cNvPr id="3" name="Text Placeholder 2"/>
          <p:cNvSpPr>
            <a:spLocks noGrp="1"/>
          </p:cNvSpPr>
          <p:nvPr>
            <p:ph type="body" idx="1"/>
          </p:nvPr>
        </p:nvSpPr>
        <p:spPr bwMode="black">
          <a:xfrm>
            <a:off x="368301" y="1347788"/>
            <a:ext cx="4114800" cy="692498"/>
          </a:xfrm>
        </p:spPr>
        <p:txBody>
          <a:bodyPr anchor="b"/>
          <a:lstStyle>
            <a:lvl1pPr marL="0" indent="0">
              <a:lnSpc>
                <a:spcPct val="90000"/>
              </a:lnSpc>
              <a:spcBef>
                <a:spcPts val="0"/>
              </a:spcBef>
              <a:buNone/>
              <a:defRPr sz="2500" b="1">
                <a:latin typeface="Arial" pitchFamily="34" charset="0"/>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bwMode="black">
          <a:xfrm>
            <a:off x="368300" y="2111110"/>
            <a:ext cx="4114800" cy="1537344"/>
          </a:xfrm>
        </p:spPr>
        <p:txBody>
          <a:bodyPr/>
          <a:lstStyle>
            <a:lvl1pPr marL="281759" indent="-281759">
              <a:defRPr sz="2300"/>
            </a:lvl1pPr>
            <a:lvl2pPr marL="562196" indent="-265885">
              <a:defRPr sz="2000"/>
            </a:lvl2pPr>
            <a:lvl3pPr marL="813529" indent="-243397">
              <a:defRPr sz="1800"/>
            </a:lvl3pPr>
            <a:lvl4pPr marL="1050312" indent="-228847">
              <a:defRPr sz="1700"/>
            </a:lvl4pPr>
            <a:lvl5pPr marL="1279159" indent="-206358">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bwMode="black">
          <a:xfrm>
            <a:off x="4633283" y="1347788"/>
            <a:ext cx="4117019" cy="692498"/>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Arial" pitchFamily="34" charset="0"/>
                <a:ea typeface="+mn-ea"/>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en-US" smtClean="0"/>
              <a:t>Click to edit Master text styles</a:t>
            </a:r>
          </a:p>
        </p:txBody>
      </p:sp>
      <p:sp>
        <p:nvSpPr>
          <p:cNvPr id="6" name="Content Placeholder 5"/>
          <p:cNvSpPr>
            <a:spLocks noGrp="1"/>
          </p:cNvSpPr>
          <p:nvPr>
            <p:ph sz="quarter" idx="4"/>
          </p:nvPr>
        </p:nvSpPr>
        <p:spPr bwMode="black">
          <a:xfrm>
            <a:off x="4632327" y="2111110"/>
            <a:ext cx="4117974" cy="1537344"/>
          </a:xfrm>
        </p:spPr>
        <p:txBody>
          <a:bodyPr/>
          <a:lstStyle>
            <a:lvl1pPr marL="296309" indent="-296309">
              <a:defRPr sz="2300"/>
            </a:lvl1pPr>
            <a:lvl2pPr marL="570132" indent="-273822">
              <a:defRPr sz="2000"/>
            </a:lvl2pPr>
            <a:lvl3pPr marL="821466" indent="-244720">
              <a:defRPr sz="1800"/>
            </a:lvl3pPr>
            <a:lvl4pPr marL="1050312" indent="-236784">
              <a:defRPr sz="1700"/>
            </a:lvl4pPr>
            <a:lvl5pPr marL="1279159" indent="-220910">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D:\Slidework\Jobs\TechEd2007 - Brian Marble\Template\Design\Round 3\images\Hand.png"/>
          <p:cNvPicPr>
            <a:picLocks noChangeAspect="1" noChangeArrowheads="1"/>
          </p:cNvPicPr>
          <p:nvPr userDrawn="1"/>
        </p:nvPicPr>
        <p:blipFill>
          <a:blip r:embed="rId3"/>
          <a:srcRect/>
          <a:stretch>
            <a:fillRect/>
          </a:stretch>
        </p:blipFill>
        <p:spPr bwMode="invGray">
          <a:xfrm>
            <a:off x="2881185" y="182563"/>
            <a:ext cx="6119447" cy="4751071"/>
          </a:xfrm>
          <a:prstGeom prst="rect">
            <a:avLst/>
          </a:prstGeom>
          <a:noFill/>
          <a:effectLst>
            <a:outerShdw blurRad="127000" algn="ctr" rotWithShape="0">
              <a:prstClr val="black">
                <a:alpha val="50000"/>
              </a:prstClr>
            </a:outerShdw>
          </a:effectLst>
        </p:spPr>
      </p:pic>
      <p:pic>
        <p:nvPicPr>
          <p:cNvPr id="5" name="Picture 4" descr="TE_logo-wht.tif"/>
          <p:cNvPicPr>
            <a:picLocks noChangeAspect="1"/>
          </p:cNvPicPr>
          <p:nvPr userDrawn="1"/>
        </p:nvPicPr>
        <p:blipFill>
          <a:blip r:embed="rId4"/>
          <a:stretch>
            <a:fillRect/>
          </a:stretch>
        </p:blipFill>
        <p:spPr bwMode="black">
          <a:xfrm>
            <a:off x="3387194" y="3363560"/>
            <a:ext cx="3140830" cy="1788278"/>
          </a:xfrm>
          <a:prstGeom prst="rect">
            <a:avLst/>
          </a:prstGeom>
          <a:effectLst/>
        </p:spPr>
      </p:pic>
      <p:pic>
        <p:nvPicPr>
          <p:cNvPr id="6" name="Picture 2" descr="D:\Slidework\Jobs\TechEd2007 - Brian Marble\Template\Hand_2.png"/>
          <p:cNvPicPr>
            <a:picLocks noChangeAspect="1" noChangeArrowheads="1"/>
          </p:cNvPicPr>
          <p:nvPr userDrawn="1"/>
        </p:nvPicPr>
        <p:blipFill>
          <a:blip r:embed="rId5"/>
          <a:stretch>
            <a:fillRect/>
          </a:stretch>
        </p:blipFill>
        <p:spPr bwMode="auto">
          <a:xfrm rot="303948">
            <a:off x="2293533" y="6052531"/>
            <a:ext cx="6851232" cy="1148735"/>
          </a:xfrm>
          <a:prstGeom prst="rect">
            <a:avLst/>
          </a:prstGeom>
          <a:noFill/>
        </p:spPr>
      </p:pic>
      <p:pic>
        <p:nvPicPr>
          <p:cNvPr id="8" name="Picture 2" descr="C:\Documents and Settings\Owner\Desktop\images\images\teched07_Logo_whitereflect2.png"/>
          <p:cNvPicPr>
            <a:picLocks noChangeAspect="1" noChangeArrowheads="1"/>
          </p:cNvPicPr>
          <p:nvPr userDrawn="1"/>
        </p:nvPicPr>
        <p:blipFill>
          <a:blip r:embed="rId6"/>
          <a:srcRect/>
          <a:stretch>
            <a:fillRect/>
          </a:stretch>
        </p:blipFill>
        <p:spPr bwMode="black">
          <a:xfrm>
            <a:off x="3327400" y="3530600"/>
            <a:ext cx="3208716" cy="2984500"/>
          </a:xfrm>
          <a:prstGeom prst="rect">
            <a:avLst/>
          </a:prstGeom>
          <a:noFill/>
        </p:spPr>
      </p:pic>
      <p:grpSp>
        <p:nvGrpSpPr>
          <p:cNvPr id="9" name="Group 8"/>
          <p:cNvGrpSpPr/>
          <p:nvPr userDrawn="1"/>
        </p:nvGrpSpPr>
        <p:grpSpPr bwMode="black">
          <a:xfrm>
            <a:off x="906684" y="914400"/>
            <a:ext cx="2547019" cy="407987"/>
            <a:chOff x="1998884" y="914400"/>
            <a:chExt cx="2547019" cy="407987"/>
          </a:xfrm>
        </p:grpSpPr>
        <p:sp>
          <p:nvSpPr>
            <p:cNvPr id="10" name="Oval 9"/>
            <p:cNvSpPr/>
            <p:nvPr/>
          </p:nvSpPr>
          <p:spPr bwMode="black">
            <a:xfrm flipV="1">
              <a:off x="4491039" y="1166815"/>
              <a:ext cx="54864" cy="54864"/>
            </a:xfrm>
            <a:prstGeom prst="ellipse">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11" name="Picture 2" descr="D:\Slidework\Jobs\TechEd2007 - Brian Marble\Template\Template\images\Tagline2_white.png"/>
            <p:cNvPicPr>
              <a:picLocks noChangeAspect="1" noChangeArrowheads="1"/>
            </p:cNvPicPr>
            <p:nvPr/>
          </p:nvPicPr>
          <p:blipFill>
            <a:blip r:embed="rId7"/>
            <a:srcRect/>
            <a:stretch>
              <a:fillRect/>
            </a:stretch>
          </p:blipFill>
          <p:spPr bwMode="black">
            <a:xfrm>
              <a:off x="1998884" y="914400"/>
              <a:ext cx="2466754" cy="407987"/>
            </a:xfrm>
            <a:prstGeom prst="rect">
              <a:avLst/>
            </a:prstGeom>
            <a:noFill/>
          </p:spPr>
        </p:pic>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White">
          <a:xfrm>
            <a:off x="722312" y="1347788"/>
            <a:ext cx="7689851" cy="1660968"/>
          </a:xfrm>
        </p:spPr>
        <p:txBody>
          <a:bodyPr/>
          <a:lstStyle>
            <a:lvl1pPr>
              <a:lnSpc>
                <a:spcPct val="90000"/>
              </a:lnSpc>
              <a:buFontTx/>
              <a:buNone/>
              <a:defRPr sz="2400" b="1">
                <a:latin typeface="Courier New" pitchFamily="49" charset="0"/>
                <a:cs typeface="Courier New" pitchFamily="49" charset="0"/>
              </a:defRPr>
            </a:lvl1pPr>
            <a:lvl2pPr>
              <a:lnSpc>
                <a:spcPct val="90000"/>
              </a:lnSpc>
              <a:buFontTx/>
              <a:buNone/>
              <a:defRPr sz="2000" b="1">
                <a:latin typeface="Courier New" pitchFamily="49" charset="0"/>
                <a:cs typeface="Courier New" pitchFamily="49" charset="0"/>
              </a:defRPr>
            </a:lvl2pPr>
            <a:lvl3pPr>
              <a:lnSpc>
                <a:spcPct val="90000"/>
              </a:lnSpc>
              <a:buFontTx/>
              <a:buNone/>
              <a:defRPr sz="1800" b="1">
                <a:latin typeface="Courier New" pitchFamily="49" charset="0"/>
                <a:cs typeface="Courier New" pitchFamily="49" charset="0"/>
              </a:defRPr>
            </a:lvl3pPr>
            <a:lvl4pPr>
              <a:lnSpc>
                <a:spcPct val="90000"/>
              </a:lnSpc>
              <a:buFontTx/>
              <a:buNone/>
              <a:defRPr sz="1600" b="1">
                <a:latin typeface="Courier New" pitchFamily="49" charset="0"/>
                <a:cs typeface="Courier New" pitchFamily="49" charset="0"/>
              </a:defRPr>
            </a:lvl4pPr>
            <a:lvl5pPr>
              <a:lnSpc>
                <a:spcPct val="90000"/>
              </a:lnSpc>
              <a:buFontTx/>
              <a:buNone/>
              <a:defRPr sz="1600" b="1">
                <a:latin typeface="Courier New"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52DE017-E899-4F9C-B0D0-1C8B38EC98C4}"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martArt Placeholder 2"/>
          <p:cNvSpPr>
            <a:spLocks noGrp="1"/>
          </p:cNvSpPr>
          <p:nvPr>
            <p:ph type="dgm" idx="1"/>
          </p:nvPr>
        </p:nvSpPr>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C86204A-D416-4DBE-904C-C0740F814A60}"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quot;special&quot; slides - N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3078163"/>
            <a:ext cx="8394699" cy="1768475"/>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6"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sub topic</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with Subhead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with Subhead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bwMode="black">
          <a:xfrm>
            <a:off x="368300" y="1347788"/>
            <a:ext cx="4114800" cy="1917448"/>
          </a:xfrm>
        </p:spPr>
        <p:txBody>
          <a:bodyPr/>
          <a:lstStyle>
            <a:lvl1pPr marL="339962" indent="-339962">
              <a:lnSpc>
                <a:spcPct val="90000"/>
              </a:lnSpc>
              <a:defRPr sz="2400"/>
            </a:lvl1pPr>
            <a:lvl2pPr marL="673311" indent="-325411">
              <a:lnSpc>
                <a:spcPct val="90000"/>
              </a:lnSpc>
              <a:defRPr sz="2000"/>
            </a:lvl2pPr>
            <a:lvl3pPr marL="953747" indent="-288373">
              <a:lnSpc>
                <a:spcPct val="90000"/>
              </a:lnSpc>
              <a:defRPr sz="1800"/>
            </a:lvl3pPr>
            <a:lvl4pPr marL="1227569" indent="-273822">
              <a:lnSpc>
                <a:spcPct val="90000"/>
              </a:lnSpc>
              <a:defRPr sz="1600"/>
            </a:lvl4pPr>
            <a:lvl5pPr marL="1515941" indent="-280435">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black">
          <a:xfrm>
            <a:off x="4660900" y="1347788"/>
            <a:ext cx="4114800" cy="1917448"/>
          </a:xfrm>
        </p:spPr>
        <p:txBody>
          <a:bodyPr/>
          <a:lstStyle>
            <a:lvl1pPr marL="347900" indent="-347900">
              <a:lnSpc>
                <a:spcPct val="90000"/>
              </a:lnSpc>
              <a:defRPr sz="2400"/>
            </a:lvl1pPr>
            <a:lvl2pPr marL="673311" indent="-339962">
              <a:lnSpc>
                <a:spcPct val="90000"/>
              </a:lnSpc>
              <a:defRPr sz="2000"/>
            </a:lvl2pPr>
            <a:lvl3pPr marL="961683" indent="-302924">
              <a:lnSpc>
                <a:spcPct val="90000"/>
              </a:lnSpc>
              <a:defRPr sz="1800"/>
            </a:lvl3pPr>
            <a:lvl4pPr marL="1227569" indent="-265885">
              <a:lnSpc>
                <a:spcPct val="90000"/>
              </a:lnSpc>
              <a:defRPr sz="1600"/>
            </a:lvl4pPr>
            <a:lvl5pPr marL="1515941" indent="-273822">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Placeholder 1"/>
          <p:cNvSpPr>
            <a:spLocks noGrp="1"/>
          </p:cNvSpPr>
          <p:nvPr>
            <p:ph type="title"/>
          </p:nvPr>
        </p:nvSpPr>
        <p:spPr bwMode="black">
          <a:xfrm>
            <a:off x="368300" y="220663"/>
            <a:ext cx="8382000" cy="609398"/>
          </a:xfrm>
          <a:prstGeom prst="rect">
            <a:avLst/>
          </a:prstGeom>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bwMode="black">
          <a:xfrm>
            <a:off x="366713" y="1347788"/>
            <a:ext cx="8407400" cy="185486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751" r:id="rId3"/>
    <p:sldLayoutId id="2147483697" r:id="rId4"/>
    <p:sldLayoutId id="2147483743" r:id="rId5"/>
    <p:sldLayoutId id="2147483752" r:id="rId6"/>
    <p:sldLayoutId id="2147483750" r:id="rId7"/>
    <p:sldLayoutId id="2147483753" r:id="rId8"/>
    <p:sldLayoutId id="2147483698" r:id="rId9"/>
    <p:sldLayoutId id="2147483699" r:id="rId10"/>
    <p:sldLayoutId id="2147483700" r:id="rId11"/>
    <p:sldLayoutId id="2147483747" r:id="rId12"/>
    <p:sldLayoutId id="2147483701" r:id="rId13"/>
    <p:sldLayoutId id="2147483722" r:id="rId14"/>
    <p:sldLayoutId id="2147483744" r:id="rId15"/>
    <p:sldLayoutId id="2147483746" r:id="rId16"/>
    <p:sldLayoutId id="2147483755" r:id="rId17"/>
    <p:sldLayoutId id="2147483756" r:id="rId18"/>
  </p:sldLayoutIdLst>
  <p:transition>
    <p:fade/>
  </p:transition>
  <p:txStyles>
    <p:title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p:titleStyle>
    <p:bodyStyle>
      <a:lvl1pPr marL="384939" indent="-384939" algn="l" defTabSz="914327" rtl="0" eaLnBrk="1" latinLnBrk="0" hangingPunct="1">
        <a:lnSpc>
          <a:spcPct val="90000"/>
        </a:lnSpc>
        <a:spcBef>
          <a:spcPts val="700"/>
        </a:spcBef>
        <a:buFontTx/>
        <a:buBlip>
          <a:blip r:embed="rId21"/>
        </a:buBlip>
        <a:defRPr sz="2800" kern="1200">
          <a:solidFill>
            <a:schemeClr val="tx1"/>
          </a:solidFill>
          <a:effectLst/>
          <a:latin typeface="+mj-lt"/>
          <a:ea typeface="+mn-ea"/>
          <a:cs typeface="+mn-cs"/>
        </a:defRPr>
      </a:lvl1pPr>
      <a:lvl2pPr marL="739451" indent="-362451" algn="l" defTabSz="914327" rtl="0" eaLnBrk="1" latinLnBrk="0" hangingPunct="1">
        <a:lnSpc>
          <a:spcPct val="90000"/>
        </a:lnSpc>
        <a:spcBef>
          <a:spcPts val="700"/>
        </a:spcBef>
        <a:buFontTx/>
        <a:buBlip>
          <a:blip r:embed="rId21"/>
        </a:buBlip>
        <a:defRPr sz="2400" kern="1200">
          <a:solidFill>
            <a:schemeClr val="tx1"/>
          </a:solidFill>
          <a:effectLst/>
          <a:latin typeface="+mj-lt"/>
          <a:ea typeface="+mn-ea"/>
          <a:cs typeface="+mn-cs"/>
        </a:defRPr>
      </a:lvl2pPr>
      <a:lvl3pPr marL="1101902" indent="-347900" algn="l" defTabSz="914327" rtl="0" eaLnBrk="1" latinLnBrk="0" hangingPunct="1">
        <a:lnSpc>
          <a:spcPct val="90000"/>
        </a:lnSpc>
        <a:spcBef>
          <a:spcPts val="700"/>
        </a:spcBef>
        <a:buFontTx/>
        <a:buBlip>
          <a:blip r:embed="rId21"/>
        </a:buBlip>
        <a:defRPr sz="2000" kern="1200">
          <a:solidFill>
            <a:schemeClr val="tx1"/>
          </a:solidFill>
          <a:effectLst/>
          <a:latin typeface="+mj-lt"/>
          <a:ea typeface="+mn-ea"/>
          <a:cs typeface="+mn-cs"/>
        </a:defRPr>
      </a:lvl3pPr>
      <a:lvl4pPr marL="1420699" indent="-318798" algn="l" defTabSz="914327" rtl="0" eaLnBrk="1" latinLnBrk="0" hangingPunct="1">
        <a:lnSpc>
          <a:spcPct val="90000"/>
        </a:lnSpc>
        <a:spcBef>
          <a:spcPts val="700"/>
        </a:spcBef>
        <a:buFontTx/>
        <a:buBlip>
          <a:blip r:embed="rId21"/>
        </a:buBlip>
        <a:defRPr sz="1800" kern="1200">
          <a:solidFill>
            <a:schemeClr val="tx1"/>
          </a:solidFill>
          <a:effectLst/>
          <a:latin typeface="+mj-lt"/>
          <a:ea typeface="+mn-ea"/>
          <a:cs typeface="+mn-cs"/>
        </a:defRPr>
      </a:lvl4pPr>
      <a:lvl5pPr marL="1760661" indent="-318798" algn="l" defTabSz="914327" rtl="0" eaLnBrk="1" latinLnBrk="0" hangingPunct="1">
        <a:lnSpc>
          <a:spcPct val="90000"/>
        </a:lnSpc>
        <a:spcBef>
          <a:spcPts val="700"/>
        </a:spcBef>
        <a:buFontTx/>
        <a:buBlip>
          <a:blip r:embed="rId21"/>
        </a:buBlip>
        <a:defRPr sz="1800" kern="1200">
          <a:solidFill>
            <a:schemeClr val="tx1"/>
          </a:solidFill>
          <a:effectLst/>
          <a:latin typeface="+mj-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0.xml"/><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2.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3.pn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56.png"/><Relationship Id="rId4" Type="http://schemas.openxmlformats.org/officeDocument/2006/relationships/image" Target="../media/image54.pn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7.png"/><Relationship Id="rId3" Type="http://schemas.openxmlformats.org/officeDocument/2006/relationships/image" Target="../media/image59.png"/><Relationship Id="rId7" Type="http://schemas.openxmlformats.org/officeDocument/2006/relationships/image" Target="../media/image53.png"/><Relationship Id="rId12"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3.png"/><Relationship Id="rId11" Type="http://schemas.openxmlformats.org/officeDocument/2006/relationships/image" Target="../media/image65.png"/><Relationship Id="rId5" Type="http://schemas.openxmlformats.org/officeDocument/2006/relationships/image" Target="../media/image62.png"/><Relationship Id="rId10" Type="http://schemas.openxmlformats.org/officeDocument/2006/relationships/image" Target="../media/image64.jpeg"/><Relationship Id="rId4" Type="http://schemas.openxmlformats.org/officeDocument/2006/relationships/image" Target="../media/image60.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75.png"/><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msdn.microsoft.com/msf"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hyperlink" Target="http://microsoft.com/technet" TargetMode="External"/><Relationship Id="rId3" Type="http://schemas.openxmlformats.org/officeDocument/2006/relationships/hyperlink" Target="http://msdn.microsoft.com/technet/downloads/trials/default.mspx" TargetMode="External"/><Relationship Id="rId7" Type="http://schemas.openxmlformats.org/officeDocument/2006/relationships/hyperlink" Target="http://blogs.msdn.com/gertd"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hyperlink" Target="http://www.microsoft.com/msf" TargetMode="External"/><Relationship Id="rId5" Type="http://schemas.openxmlformats.org/officeDocument/2006/relationships/hyperlink" Target="http://forums.microsoft.com/MSDN/ShowForum.aspx?ForumID=725&amp;SiteID=1" TargetMode="External"/><Relationship Id="rId4" Type="http://schemas.openxmlformats.org/officeDocument/2006/relationships/hyperlink" Target="http://msdn.microsoft.com/vstudio/teamsystem/products/dbpro/default.aspx" TargetMode="External"/><Relationship Id="rId9" Type="http://schemas.openxmlformats.org/officeDocument/2006/relationships/hyperlink" Target="http://go.microsoft.com/?linkid=542249"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microsoft.com/communities/default.mspx" TargetMode="External"/><Relationship Id="rId7" Type="http://schemas.openxmlformats.org/officeDocument/2006/relationships/hyperlink" Target="http://www.microsoft.com/learning/default.mspx"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hyperlink" Target="http://www.microsoft.com/technet/downloads/trials/default.mspx"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hyperlink" Target="http://msdn.microsoft.com/vstudio/eula.aspx?id=c8bf88e7-841c-43fd-c63d-379943617f36" TargetMode="External"/><Relationship Id="rId5" Type="http://schemas.openxmlformats.org/officeDocument/2006/relationships/hyperlink" Target="http://msdn2.microsoft.com/en-us/silverlight/default.aspx" TargetMode="External"/><Relationship Id="rId4" Type="http://schemas.openxmlformats.org/officeDocument/2006/relationships/hyperlink" Target="http://channel9.msdn.com/showpost.aspx?postid=304508"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9.xml"/><Relationship Id="rId7"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r>
              <a:rPr lang="en-GB" smtClean="0"/>
              <a:t>What is in a Work Item?</a:t>
            </a:r>
            <a:endParaRPr lang="en-GB"/>
          </a:p>
        </p:txBody>
      </p:sp>
      <p:sp>
        <p:nvSpPr>
          <p:cNvPr id="485379" name="Rectangle 3"/>
          <p:cNvSpPr>
            <a:spLocks noGrp="1" noChangeArrowheads="1"/>
          </p:cNvSpPr>
          <p:nvPr>
            <p:ph type="body" idx="1"/>
          </p:nvPr>
        </p:nvSpPr>
        <p:spPr>
          <a:xfrm>
            <a:off x="250825" y="1268413"/>
            <a:ext cx="4191000" cy="530225"/>
          </a:xfrm>
        </p:spPr>
        <p:txBody>
          <a:bodyPr>
            <a:normAutofit/>
          </a:bodyPr>
          <a:lstStyle/>
          <a:p>
            <a:r>
              <a:rPr lang="en-GB" sz="3200" smtClean="0"/>
              <a:t>Title </a:t>
            </a:r>
            <a:r>
              <a:rPr lang="en-GB" smtClean="0"/>
              <a:t>	</a:t>
            </a:r>
            <a:endParaRPr lang="en-GB" dirty="0"/>
          </a:p>
        </p:txBody>
      </p:sp>
      <p:sp>
        <p:nvSpPr>
          <p:cNvPr id="485380" name="Rectangle 4"/>
          <p:cNvSpPr>
            <a:spLocks noChangeArrowheads="1"/>
          </p:cNvSpPr>
          <p:nvPr/>
        </p:nvSpPr>
        <p:spPr bwMode="ltGray">
          <a:xfrm>
            <a:off x="4572000" y="1268413"/>
            <a:ext cx="4321175" cy="535531"/>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Blip>
                <a:blip r:embed="rId4"/>
              </a:buBlip>
            </a:pPr>
            <a:r>
              <a:rPr lang="en-GB" sz="3200" b="0" dirty="0"/>
              <a:t>Description </a:t>
            </a:r>
            <a:r>
              <a:rPr lang="en-GB" sz="3200" b="0" dirty="0">
                <a:effectLst>
                  <a:outerShdw blurRad="38100" dist="38100" dir="2700000" algn="tl">
                    <a:srgbClr val="000000"/>
                  </a:outerShdw>
                </a:effectLst>
              </a:rPr>
              <a:t>	</a:t>
            </a:r>
          </a:p>
        </p:txBody>
      </p:sp>
      <p:sp>
        <p:nvSpPr>
          <p:cNvPr id="485381" name="Rectangle 5"/>
          <p:cNvSpPr>
            <a:spLocks noChangeArrowheads="1"/>
          </p:cNvSpPr>
          <p:nvPr/>
        </p:nvSpPr>
        <p:spPr bwMode="auto">
          <a:xfrm>
            <a:off x="250825" y="1773238"/>
            <a:ext cx="3600450" cy="535531"/>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Blip>
                <a:blip r:embed="rId4"/>
              </a:buBlip>
            </a:pPr>
            <a:r>
              <a:rPr lang="en-GB" sz="3200" b="0" dirty="0"/>
              <a:t>Current State</a:t>
            </a:r>
          </a:p>
        </p:txBody>
      </p:sp>
      <p:sp>
        <p:nvSpPr>
          <p:cNvPr id="485382" name="Rectangle 6"/>
          <p:cNvSpPr>
            <a:spLocks noChangeArrowheads="1"/>
          </p:cNvSpPr>
          <p:nvPr/>
        </p:nvSpPr>
        <p:spPr bwMode="auto">
          <a:xfrm>
            <a:off x="250825" y="3933825"/>
            <a:ext cx="4572000" cy="535531"/>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Blip>
                <a:blip r:embed="rId4"/>
              </a:buBlip>
            </a:pPr>
            <a:r>
              <a:rPr lang="en-GB" sz="3200" b="0" dirty="0"/>
              <a:t>Who it is assigned to</a:t>
            </a:r>
          </a:p>
        </p:txBody>
      </p:sp>
      <p:sp>
        <p:nvSpPr>
          <p:cNvPr id="485383" name="Rectangle 7"/>
          <p:cNvSpPr>
            <a:spLocks noChangeArrowheads="1"/>
          </p:cNvSpPr>
          <p:nvPr/>
        </p:nvSpPr>
        <p:spPr bwMode="auto">
          <a:xfrm>
            <a:off x="250825" y="2852738"/>
            <a:ext cx="4572000" cy="535531"/>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Blip>
                <a:blip r:embed="rId4"/>
              </a:buBlip>
            </a:pPr>
            <a:r>
              <a:rPr lang="en-GB" sz="3200" b="0" dirty="0"/>
              <a:t>Attachments</a:t>
            </a:r>
            <a:r>
              <a:rPr lang="en-GB" sz="3200" b="0" dirty="0">
                <a:effectLst>
                  <a:outerShdw blurRad="38100" dist="38100" dir="2700000" algn="tl">
                    <a:srgbClr val="000000"/>
                  </a:outerShdw>
                </a:effectLst>
              </a:rPr>
              <a:t> 	</a:t>
            </a:r>
          </a:p>
        </p:txBody>
      </p:sp>
      <p:sp>
        <p:nvSpPr>
          <p:cNvPr id="485384" name="Rectangle 8"/>
          <p:cNvSpPr>
            <a:spLocks noChangeArrowheads="1"/>
          </p:cNvSpPr>
          <p:nvPr/>
        </p:nvSpPr>
        <p:spPr bwMode="auto">
          <a:xfrm>
            <a:off x="250825" y="4652963"/>
            <a:ext cx="5761038" cy="535531"/>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Blip>
                <a:blip r:embed="rId4"/>
              </a:buBlip>
            </a:pPr>
            <a:r>
              <a:rPr lang="en-GB" sz="3200" b="0" dirty="0"/>
              <a:t>Links to other Work Items </a:t>
            </a:r>
            <a:r>
              <a:rPr lang="en-GB" sz="3200" b="0" dirty="0">
                <a:effectLst>
                  <a:outerShdw blurRad="38100" dist="38100" dir="2700000" algn="tl">
                    <a:srgbClr val="000000"/>
                  </a:outerShdw>
                </a:effectLst>
              </a:rPr>
              <a:t>	</a:t>
            </a:r>
          </a:p>
        </p:txBody>
      </p:sp>
      <p:sp>
        <p:nvSpPr>
          <p:cNvPr id="485385" name="Rectangle 9"/>
          <p:cNvSpPr>
            <a:spLocks noChangeArrowheads="1"/>
          </p:cNvSpPr>
          <p:nvPr/>
        </p:nvSpPr>
        <p:spPr bwMode="auto">
          <a:xfrm>
            <a:off x="250825" y="5229225"/>
            <a:ext cx="4572000" cy="535531"/>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Blip>
                <a:blip r:embed="rId4"/>
              </a:buBlip>
            </a:pPr>
            <a:r>
              <a:rPr lang="en-GB" sz="3200" b="0" dirty="0"/>
              <a:t>Full </a:t>
            </a:r>
            <a:r>
              <a:rPr lang="en-GB" sz="3200" b="0" dirty="0" smtClean="0"/>
              <a:t>Auditable </a:t>
            </a:r>
            <a:r>
              <a:rPr lang="en-GB" sz="3200" b="0" dirty="0"/>
              <a:t>history</a:t>
            </a:r>
          </a:p>
        </p:txBody>
      </p:sp>
      <p:sp>
        <p:nvSpPr>
          <p:cNvPr id="485386" name="Rectangle 10"/>
          <p:cNvSpPr>
            <a:spLocks noChangeArrowheads="1"/>
          </p:cNvSpPr>
          <p:nvPr/>
        </p:nvSpPr>
        <p:spPr bwMode="auto">
          <a:xfrm>
            <a:off x="250825" y="5876925"/>
            <a:ext cx="6481763" cy="535531"/>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Blip>
                <a:blip r:embed="rId4"/>
              </a:buBlip>
            </a:pPr>
            <a:r>
              <a:rPr lang="en-GB" sz="3200" b="0" dirty="0"/>
              <a:t>Anything else you want …</a:t>
            </a:r>
            <a:r>
              <a:rPr lang="en-GB" sz="3200" b="0" dirty="0">
                <a:effectLst>
                  <a:outerShdw blurRad="38100" dist="38100" dir="2700000" algn="tl">
                    <a:srgbClr val="000000"/>
                  </a:outerShdw>
                </a:effectLst>
              </a:rPr>
              <a:t>	</a:t>
            </a:r>
          </a:p>
        </p:txBody>
      </p:sp>
      <p:grpSp>
        <p:nvGrpSpPr>
          <p:cNvPr id="2" name="Group 11"/>
          <p:cNvGrpSpPr>
            <a:grpSpLocks/>
          </p:cNvGrpSpPr>
          <p:nvPr/>
        </p:nvGrpSpPr>
        <p:grpSpPr bwMode="ltGray">
          <a:xfrm>
            <a:off x="4500563" y="1916113"/>
            <a:ext cx="4248150" cy="4752975"/>
            <a:chOff x="68" y="164"/>
            <a:chExt cx="2676" cy="2994"/>
          </a:xfrm>
        </p:grpSpPr>
        <p:pic>
          <p:nvPicPr>
            <p:cNvPr id="485388" name="Picture 12" descr="headline quote white square - semi transparent"/>
            <p:cNvPicPr>
              <a:picLocks noChangeAspect="1" noChangeArrowheads="1"/>
            </p:cNvPicPr>
            <p:nvPr/>
          </p:nvPicPr>
          <p:blipFill>
            <a:blip r:embed="rId5"/>
            <a:srcRect/>
            <a:stretch>
              <a:fillRect/>
            </a:stretch>
          </p:blipFill>
          <p:spPr bwMode="ltGray">
            <a:xfrm>
              <a:off x="68" y="164"/>
              <a:ext cx="2676" cy="2994"/>
            </a:xfrm>
            <a:prstGeom prst="rect">
              <a:avLst/>
            </a:prstGeom>
            <a:noFill/>
          </p:spPr>
        </p:pic>
        <p:grpSp>
          <p:nvGrpSpPr>
            <p:cNvPr id="3" name="Group 13"/>
            <p:cNvGrpSpPr>
              <a:grpSpLocks/>
            </p:cNvGrpSpPr>
            <p:nvPr/>
          </p:nvGrpSpPr>
          <p:grpSpPr bwMode="ltGray">
            <a:xfrm>
              <a:off x="430" y="436"/>
              <a:ext cx="2008" cy="2268"/>
              <a:chOff x="1519" y="799"/>
              <a:chExt cx="2008" cy="2268"/>
            </a:xfrm>
          </p:grpSpPr>
          <p:pic>
            <p:nvPicPr>
              <p:cNvPr id="485390" name="Picture 14" descr="arrow 2"/>
              <p:cNvPicPr>
                <a:picLocks noChangeAspect="1" noChangeArrowheads="1"/>
              </p:cNvPicPr>
              <p:nvPr/>
            </p:nvPicPr>
            <p:blipFill>
              <a:blip r:embed="rId6" cstate="print"/>
              <a:srcRect/>
              <a:stretch>
                <a:fillRect/>
              </a:stretch>
            </p:blipFill>
            <p:spPr bwMode="ltGray">
              <a:xfrm rot="10800000">
                <a:off x="1701" y="1298"/>
                <a:ext cx="173" cy="363"/>
              </a:xfrm>
              <a:prstGeom prst="rect">
                <a:avLst/>
              </a:prstGeom>
              <a:noFill/>
            </p:spPr>
          </p:pic>
          <p:pic>
            <p:nvPicPr>
              <p:cNvPr id="485391" name="Picture 15" descr="arrow 2"/>
              <p:cNvPicPr>
                <a:picLocks noChangeAspect="1" noChangeArrowheads="1"/>
              </p:cNvPicPr>
              <p:nvPr/>
            </p:nvPicPr>
            <p:blipFill>
              <a:blip r:embed="rId6" cstate="print"/>
              <a:srcRect/>
              <a:stretch>
                <a:fillRect/>
              </a:stretch>
            </p:blipFill>
            <p:spPr bwMode="ltGray">
              <a:xfrm>
                <a:off x="2064" y="1298"/>
                <a:ext cx="173" cy="363"/>
              </a:xfrm>
              <a:prstGeom prst="rect">
                <a:avLst/>
              </a:prstGeom>
              <a:noFill/>
            </p:spPr>
          </p:pic>
          <p:pic>
            <p:nvPicPr>
              <p:cNvPr id="485392" name="Picture 16" descr="arrow 2"/>
              <p:cNvPicPr>
                <a:picLocks noChangeAspect="1" noChangeArrowheads="1"/>
              </p:cNvPicPr>
              <p:nvPr/>
            </p:nvPicPr>
            <p:blipFill>
              <a:blip r:embed="rId6" cstate="print"/>
              <a:srcRect/>
              <a:stretch>
                <a:fillRect/>
              </a:stretch>
            </p:blipFill>
            <p:spPr bwMode="ltGray">
              <a:xfrm rot="10800000">
                <a:off x="1882" y="2205"/>
                <a:ext cx="173" cy="363"/>
              </a:xfrm>
              <a:prstGeom prst="rect">
                <a:avLst/>
              </a:prstGeom>
              <a:noFill/>
            </p:spPr>
          </p:pic>
          <p:pic>
            <p:nvPicPr>
              <p:cNvPr id="485393" name="Picture 17" descr="curved arrows down circle cycle 2 faded - flipped"/>
              <p:cNvPicPr>
                <a:picLocks noChangeAspect="1" noChangeArrowheads="1"/>
              </p:cNvPicPr>
              <p:nvPr/>
            </p:nvPicPr>
            <p:blipFill>
              <a:blip r:embed="rId7"/>
              <a:srcRect/>
              <a:stretch>
                <a:fillRect/>
              </a:stretch>
            </p:blipFill>
            <p:spPr bwMode="ltGray">
              <a:xfrm rot="38478933">
                <a:off x="1870" y="1401"/>
                <a:ext cx="2167" cy="1146"/>
              </a:xfrm>
              <a:prstGeom prst="rect">
                <a:avLst/>
              </a:prstGeom>
              <a:noFill/>
            </p:spPr>
          </p:pic>
          <p:grpSp>
            <p:nvGrpSpPr>
              <p:cNvPr id="4" name="Group 18"/>
              <p:cNvGrpSpPr>
                <a:grpSpLocks/>
              </p:cNvGrpSpPr>
              <p:nvPr/>
            </p:nvGrpSpPr>
            <p:grpSpPr bwMode="ltGray">
              <a:xfrm>
                <a:off x="1519" y="2614"/>
                <a:ext cx="907" cy="453"/>
                <a:chOff x="1519" y="3521"/>
                <a:chExt cx="907" cy="453"/>
              </a:xfrm>
            </p:grpSpPr>
            <p:sp>
              <p:nvSpPr>
                <p:cNvPr id="485395" name="AutoShape 19"/>
                <p:cNvSpPr>
                  <a:spLocks noChangeArrowheads="1"/>
                </p:cNvSpPr>
                <p:nvPr/>
              </p:nvSpPr>
              <p:spPr bwMode="ltGray">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US"/>
                </a:p>
              </p:txBody>
            </p:sp>
            <p:sp>
              <p:nvSpPr>
                <p:cNvPr id="485396" name="Rectangle 20"/>
                <p:cNvSpPr>
                  <a:spLocks noChangeArrowheads="1"/>
                </p:cNvSpPr>
                <p:nvPr/>
              </p:nvSpPr>
              <p:spPr bwMode="ltGray">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Closed</a:t>
                  </a:r>
                </a:p>
              </p:txBody>
            </p:sp>
          </p:grpSp>
          <p:grpSp>
            <p:nvGrpSpPr>
              <p:cNvPr id="5" name="Group 21"/>
              <p:cNvGrpSpPr>
                <a:grpSpLocks/>
              </p:cNvGrpSpPr>
              <p:nvPr/>
            </p:nvGrpSpPr>
            <p:grpSpPr bwMode="ltGray">
              <a:xfrm>
                <a:off x="1519" y="799"/>
                <a:ext cx="907" cy="453"/>
                <a:chOff x="1519" y="3521"/>
                <a:chExt cx="907" cy="453"/>
              </a:xfrm>
            </p:grpSpPr>
            <p:sp>
              <p:nvSpPr>
                <p:cNvPr id="485398" name="AutoShape 22"/>
                <p:cNvSpPr>
                  <a:spLocks noChangeArrowheads="1"/>
                </p:cNvSpPr>
                <p:nvPr/>
              </p:nvSpPr>
              <p:spPr bwMode="ltGray">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US"/>
                </a:p>
              </p:txBody>
            </p:sp>
            <p:sp>
              <p:nvSpPr>
                <p:cNvPr id="485399" name="Rectangle 23"/>
                <p:cNvSpPr>
                  <a:spLocks noChangeArrowheads="1"/>
                </p:cNvSpPr>
                <p:nvPr/>
              </p:nvSpPr>
              <p:spPr bwMode="ltGray">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Active</a:t>
                  </a:r>
                </a:p>
              </p:txBody>
            </p:sp>
          </p:grpSp>
          <p:grpSp>
            <p:nvGrpSpPr>
              <p:cNvPr id="6" name="Group 24"/>
              <p:cNvGrpSpPr>
                <a:grpSpLocks/>
              </p:cNvGrpSpPr>
              <p:nvPr/>
            </p:nvGrpSpPr>
            <p:grpSpPr bwMode="ltGray">
              <a:xfrm>
                <a:off x="1519" y="1706"/>
                <a:ext cx="907" cy="453"/>
                <a:chOff x="1519" y="3521"/>
                <a:chExt cx="907" cy="453"/>
              </a:xfrm>
            </p:grpSpPr>
            <p:sp>
              <p:nvSpPr>
                <p:cNvPr id="485401" name="AutoShape 25"/>
                <p:cNvSpPr>
                  <a:spLocks noChangeArrowheads="1"/>
                </p:cNvSpPr>
                <p:nvPr/>
              </p:nvSpPr>
              <p:spPr bwMode="ltGray">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US"/>
                </a:p>
              </p:txBody>
            </p:sp>
            <p:sp>
              <p:nvSpPr>
                <p:cNvPr id="485402" name="Rectangle 26"/>
                <p:cNvSpPr>
                  <a:spLocks noChangeArrowheads="1"/>
                </p:cNvSpPr>
                <p:nvPr/>
              </p:nvSpPr>
              <p:spPr bwMode="ltGray">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Resolved</a:t>
                  </a:r>
                </a:p>
              </p:txBody>
            </p:sp>
          </p:grpSp>
        </p:grpSp>
      </p:grpSp>
      <p:grpSp>
        <p:nvGrpSpPr>
          <p:cNvPr id="7" name="Group 27"/>
          <p:cNvGrpSpPr>
            <a:grpSpLocks/>
          </p:cNvGrpSpPr>
          <p:nvPr/>
        </p:nvGrpSpPr>
        <p:grpSpPr bwMode="auto">
          <a:xfrm>
            <a:off x="2339975" y="547688"/>
            <a:ext cx="6588125" cy="6310312"/>
            <a:chOff x="0" y="0"/>
            <a:chExt cx="4150" cy="3975"/>
          </a:xfrm>
        </p:grpSpPr>
        <p:pic>
          <p:nvPicPr>
            <p:cNvPr id="485404" name="Picture 28" descr="headline quote white square - semi transparent"/>
            <p:cNvPicPr>
              <a:picLocks noChangeAspect="1" noChangeArrowheads="1"/>
            </p:cNvPicPr>
            <p:nvPr/>
          </p:nvPicPr>
          <p:blipFill>
            <a:blip r:embed="rId5"/>
            <a:srcRect/>
            <a:stretch>
              <a:fillRect/>
            </a:stretch>
          </p:blipFill>
          <p:spPr bwMode="auto">
            <a:xfrm>
              <a:off x="0" y="0"/>
              <a:ext cx="4150" cy="3975"/>
            </a:xfrm>
            <a:prstGeom prst="rect">
              <a:avLst/>
            </a:prstGeom>
            <a:noFill/>
          </p:spPr>
        </p:pic>
        <p:pic>
          <p:nvPicPr>
            <p:cNvPr id="485405" name="Picture 29" descr="curved arrows down circle cycle 2 faded - flipped"/>
            <p:cNvPicPr>
              <a:picLocks noChangeAspect="1" noChangeArrowheads="1"/>
            </p:cNvPicPr>
            <p:nvPr/>
          </p:nvPicPr>
          <p:blipFill>
            <a:blip r:embed="rId7"/>
            <a:srcRect/>
            <a:stretch>
              <a:fillRect/>
            </a:stretch>
          </p:blipFill>
          <p:spPr bwMode="auto">
            <a:xfrm rot="38478933">
              <a:off x="1352" y="1148"/>
              <a:ext cx="3211" cy="1698"/>
            </a:xfrm>
            <a:prstGeom prst="rect">
              <a:avLst/>
            </a:prstGeom>
            <a:noFill/>
          </p:spPr>
        </p:pic>
        <p:pic>
          <p:nvPicPr>
            <p:cNvPr id="485406" name="Picture 30" descr="arrow 2"/>
            <p:cNvPicPr>
              <a:picLocks noChangeAspect="1" noChangeArrowheads="1"/>
            </p:cNvPicPr>
            <p:nvPr/>
          </p:nvPicPr>
          <p:blipFill>
            <a:blip r:embed="rId6" cstate="print"/>
            <a:srcRect/>
            <a:stretch>
              <a:fillRect/>
            </a:stretch>
          </p:blipFill>
          <p:spPr bwMode="auto">
            <a:xfrm rot="10800000">
              <a:off x="1610" y="1752"/>
              <a:ext cx="173" cy="363"/>
            </a:xfrm>
            <a:prstGeom prst="rect">
              <a:avLst/>
            </a:prstGeom>
            <a:noFill/>
          </p:spPr>
        </p:pic>
        <p:pic>
          <p:nvPicPr>
            <p:cNvPr id="485407" name="Picture 31" descr="arrow 2"/>
            <p:cNvPicPr>
              <a:picLocks noChangeAspect="1" noChangeArrowheads="1"/>
            </p:cNvPicPr>
            <p:nvPr/>
          </p:nvPicPr>
          <p:blipFill>
            <a:blip r:embed="rId6" cstate="print"/>
            <a:srcRect/>
            <a:stretch>
              <a:fillRect/>
            </a:stretch>
          </p:blipFill>
          <p:spPr bwMode="auto">
            <a:xfrm>
              <a:off x="1973" y="1752"/>
              <a:ext cx="173" cy="363"/>
            </a:xfrm>
            <a:prstGeom prst="rect">
              <a:avLst/>
            </a:prstGeom>
            <a:noFill/>
          </p:spPr>
        </p:pic>
        <p:pic>
          <p:nvPicPr>
            <p:cNvPr id="485408" name="Picture 32" descr="arrow 2"/>
            <p:cNvPicPr>
              <a:picLocks noChangeAspect="1" noChangeArrowheads="1"/>
            </p:cNvPicPr>
            <p:nvPr/>
          </p:nvPicPr>
          <p:blipFill>
            <a:blip r:embed="rId6" cstate="print"/>
            <a:srcRect/>
            <a:stretch>
              <a:fillRect/>
            </a:stretch>
          </p:blipFill>
          <p:spPr bwMode="auto">
            <a:xfrm rot="10800000">
              <a:off x="1791" y="2659"/>
              <a:ext cx="173" cy="363"/>
            </a:xfrm>
            <a:prstGeom prst="rect">
              <a:avLst/>
            </a:prstGeom>
            <a:noFill/>
          </p:spPr>
        </p:pic>
        <p:pic>
          <p:nvPicPr>
            <p:cNvPr id="485409" name="Picture 33" descr="curved arrows down circle cycle 2 faded - flipped"/>
            <p:cNvPicPr>
              <a:picLocks noChangeAspect="1" noChangeArrowheads="1"/>
            </p:cNvPicPr>
            <p:nvPr/>
          </p:nvPicPr>
          <p:blipFill>
            <a:blip r:embed="rId7"/>
            <a:srcRect/>
            <a:stretch>
              <a:fillRect/>
            </a:stretch>
          </p:blipFill>
          <p:spPr bwMode="auto">
            <a:xfrm rot="38478933">
              <a:off x="1689" y="1855"/>
              <a:ext cx="2167" cy="1146"/>
            </a:xfrm>
            <a:prstGeom prst="rect">
              <a:avLst/>
            </a:prstGeom>
            <a:noFill/>
          </p:spPr>
        </p:pic>
        <p:grpSp>
          <p:nvGrpSpPr>
            <p:cNvPr id="8" name="Group 34"/>
            <p:cNvGrpSpPr>
              <a:grpSpLocks/>
            </p:cNvGrpSpPr>
            <p:nvPr/>
          </p:nvGrpSpPr>
          <p:grpSpPr bwMode="auto">
            <a:xfrm>
              <a:off x="1428" y="3068"/>
              <a:ext cx="907" cy="453"/>
              <a:chOff x="1519" y="3521"/>
              <a:chExt cx="907" cy="453"/>
            </a:xfrm>
          </p:grpSpPr>
          <p:sp>
            <p:nvSpPr>
              <p:cNvPr id="485411" name="AutoShape 35"/>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US"/>
              </a:p>
            </p:txBody>
          </p:sp>
          <p:sp>
            <p:nvSpPr>
              <p:cNvPr id="485412" name="Rectangle 36"/>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Closed</a:t>
                </a:r>
              </a:p>
            </p:txBody>
          </p:sp>
        </p:grpSp>
        <p:grpSp>
          <p:nvGrpSpPr>
            <p:cNvPr id="9" name="Group 37"/>
            <p:cNvGrpSpPr>
              <a:grpSpLocks/>
            </p:cNvGrpSpPr>
            <p:nvPr/>
          </p:nvGrpSpPr>
          <p:grpSpPr bwMode="auto">
            <a:xfrm>
              <a:off x="1428" y="1253"/>
              <a:ext cx="907" cy="453"/>
              <a:chOff x="1519" y="3521"/>
              <a:chExt cx="907" cy="453"/>
            </a:xfrm>
          </p:grpSpPr>
          <p:sp>
            <p:nvSpPr>
              <p:cNvPr id="485414" name="AutoShape 38"/>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US"/>
              </a:p>
            </p:txBody>
          </p:sp>
          <p:sp>
            <p:nvSpPr>
              <p:cNvPr id="485415" name="Rectangle 39"/>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Active</a:t>
                </a:r>
              </a:p>
            </p:txBody>
          </p:sp>
        </p:grpSp>
        <p:grpSp>
          <p:nvGrpSpPr>
            <p:cNvPr id="10" name="Group 40"/>
            <p:cNvGrpSpPr>
              <a:grpSpLocks/>
            </p:cNvGrpSpPr>
            <p:nvPr/>
          </p:nvGrpSpPr>
          <p:grpSpPr bwMode="auto">
            <a:xfrm>
              <a:off x="1428" y="2160"/>
              <a:ext cx="907" cy="453"/>
              <a:chOff x="1519" y="3521"/>
              <a:chExt cx="907" cy="453"/>
            </a:xfrm>
          </p:grpSpPr>
          <p:sp>
            <p:nvSpPr>
              <p:cNvPr id="485417" name="AutoShape 41"/>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US"/>
              </a:p>
            </p:txBody>
          </p:sp>
          <p:sp>
            <p:nvSpPr>
              <p:cNvPr id="485418" name="Rectangle 42"/>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Resolved</a:t>
                </a:r>
              </a:p>
            </p:txBody>
          </p:sp>
        </p:grpSp>
        <p:pic>
          <p:nvPicPr>
            <p:cNvPr id="485419" name="Picture 43" descr="arrow 2"/>
            <p:cNvPicPr>
              <a:picLocks noChangeAspect="1" noChangeArrowheads="1"/>
            </p:cNvPicPr>
            <p:nvPr/>
          </p:nvPicPr>
          <p:blipFill>
            <a:blip r:embed="rId6" cstate="print"/>
            <a:srcRect/>
            <a:stretch>
              <a:fillRect/>
            </a:stretch>
          </p:blipFill>
          <p:spPr bwMode="auto">
            <a:xfrm rot="10800000">
              <a:off x="1611" y="845"/>
              <a:ext cx="173" cy="363"/>
            </a:xfrm>
            <a:prstGeom prst="rect">
              <a:avLst/>
            </a:prstGeom>
            <a:noFill/>
          </p:spPr>
        </p:pic>
        <p:pic>
          <p:nvPicPr>
            <p:cNvPr id="485420" name="Picture 44" descr="arrow 2"/>
            <p:cNvPicPr>
              <a:picLocks noChangeAspect="1" noChangeArrowheads="1"/>
            </p:cNvPicPr>
            <p:nvPr/>
          </p:nvPicPr>
          <p:blipFill>
            <a:blip r:embed="rId6" cstate="print"/>
            <a:srcRect/>
            <a:stretch>
              <a:fillRect/>
            </a:stretch>
          </p:blipFill>
          <p:spPr bwMode="auto">
            <a:xfrm>
              <a:off x="1974" y="845"/>
              <a:ext cx="173" cy="363"/>
            </a:xfrm>
            <a:prstGeom prst="rect">
              <a:avLst/>
            </a:prstGeom>
            <a:noFill/>
          </p:spPr>
        </p:pic>
        <p:grpSp>
          <p:nvGrpSpPr>
            <p:cNvPr id="11" name="Group 45"/>
            <p:cNvGrpSpPr>
              <a:grpSpLocks/>
            </p:cNvGrpSpPr>
            <p:nvPr/>
          </p:nvGrpSpPr>
          <p:grpSpPr bwMode="auto">
            <a:xfrm>
              <a:off x="1429" y="346"/>
              <a:ext cx="907" cy="453"/>
              <a:chOff x="1519" y="3521"/>
              <a:chExt cx="907" cy="453"/>
            </a:xfrm>
          </p:grpSpPr>
          <p:sp>
            <p:nvSpPr>
              <p:cNvPr id="485422" name="AutoShape 46"/>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US"/>
              </a:p>
            </p:txBody>
          </p:sp>
          <p:sp>
            <p:nvSpPr>
              <p:cNvPr id="485423" name="Rectangle 47"/>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Proposed</a:t>
                </a:r>
              </a:p>
            </p:txBody>
          </p:sp>
        </p:grpSp>
        <p:pic>
          <p:nvPicPr>
            <p:cNvPr id="485424" name="Picture 48" descr="curved arrows down circle cycle 2 faded"/>
            <p:cNvPicPr>
              <a:picLocks noChangeAspect="1" noChangeArrowheads="1"/>
            </p:cNvPicPr>
            <p:nvPr/>
          </p:nvPicPr>
          <p:blipFill>
            <a:blip r:embed="rId8"/>
            <a:srcRect/>
            <a:stretch>
              <a:fillRect/>
            </a:stretch>
          </p:blipFill>
          <p:spPr bwMode="auto">
            <a:xfrm rot="37515289">
              <a:off x="-220" y="1813"/>
              <a:ext cx="2185" cy="1156"/>
            </a:xfrm>
            <a:prstGeom prst="rect">
              <a:avLst/>
            </a:prstGeom>
            <a:noFill/>
          </p:spPr>
        </p:pic>
      </p:grpSp>
      <p:grpSp>
        <p:nvGrpSpPr>
          <p:cNvPr id="12" name="Group 49"/>
          <p:cNvGrpSpPr>
            <a:grpSpLocks/>
          </p:cNvGrpSpPr>
          <p:nvPr/>
        </p:nvGrpSpPr>
        <p:grpSpPr bwMode="ltGray">
          <a:xfrm>
            <a:off x="2555875" y="1196975"/>
            <a:ext cx="4032250" cy="5040313"/>
            <a:chOff x="476" y="255"/>
            <a:chExt cx="2540" cy="3175"/>
          </a:xfrm>
        </p:grpSpPr>
        <p:pic>
          <p:nvPicPr>
            <p:cNvPr id="485426" name="Picture 50" descr="headline quote white square - semi transparent"/>
            <p:cNvPicPr>
              <a:picLocks noChangeAspect="1" noChangeArrowheads="1"/>
            </p:cNvPicPr>
            <p:nvPr/>
          </p:nvPicPr>
          <p:blipFill>
            <a:blip r:embed="rId5"/>
            <a:srcRect/>
            <a:stretch>
              <a:fillRect/>
            </a:stretch>
          </p:blipFill>
          <p:spPr bwMode="ltGray">
            <a:xfrm>
              <a:off x="476" y="255"/>
              <a:ext cx="2540" cy="3175"/>
            </a:xfrm>
            <a:prstGeom prst="rect">
              <a:avLst/>
            </a:prstGeom>
            <a:noFill/>
          </p:spPr>
        </p:pic>
        <p:pic>
          <p:nvPicPr>
            <p:cNvPr id="485427" name="Picture 51" descr="ClassDiagram - trans"/>
            <p:cNvPicPr>
              <a:picLocks noChangeAspect="1" noChangeArrowheads="1"/>
            </p:cNvPicPr>
            <p:nvPr/>
          </p:nvPicPr>
          <p:blipFill>
            <a:blip r:embed="rId9"/>
            <a:srcRect/>
            <a:stretch>
              <a:fillRect/>
            </a:stretch>
          </p:blipFill>
          <p:spPr bwMode="ltGray">
            <a:xfrm>
              <a:off x="748" y="572"/>
              <a:ext cx="1926" cy="2574"/>
            </a:xfrm>
            <a:prstGeom prst="rect">
              <a:avLst/>
            </a:prstGeom>
            <a:noFill/>
          </p:spPr>
        </p:pic>
      </p:grpSp>
      <p:grpSp>
        <p:nvGrpSpPr>
          <p:cNvPr id="13" name="Group 52"/>
          <p:cNvGrpSpPr>
            <a:grpSpLocks/>
          </p:cNvGrpSpPr>
          <p:nvPr/>
        </p:nvGrpSpPr>
        <p:grpSpPr bwMode="ltGray">
          <a:xfrm>
            <a:off x="1979613" y="1844675"/>
            <a:ext cx="5111750" cy="3814763"/>
            <a:chOff x="476" y="482"/>
            <a:chExt cx="3220" cy="2403"/>
          </a:xfrm>
        </p:grpSpPr>
        <p:pic>
          <p:nvPicPr>
            <p:cNvPr id="485429" name="Picture 53" descr="headline quote white square - semi transparent"/>
            <p:cNvPicPr>
              <a:picLocks noChangeAspect="1" noChangeArrowheads="1"/>
            </p:cNvPicPr>
            <p:nvPr/>
          </p:nvPicPr>
          <p:blipFill>
            <a:blip r:embed="rId5"/>
            <a:srcRect/>
            <a:stretch>
              <a:fillRect/>
            </a:stretch>
          </p:blipFill>
          <p:spPr bwMode="ltGray">
            <a:xfrm>
              <a:off x="476" y="482"/>
              <a:ext cx="3220" cy="2403"/>
            </a:xfrm>
            <a:prstGeom prst="rect">
              <a:avLst/>
            </a:prstGeom>
            <a:noFill/>
          </p:spPr>
        </p:pic>
        <p:pic>
          <p:nvPicPr>
            <p:cNvPr id="485430" name="Picture 54" descr="wsdl"/>
            <p:cNvPicPr>
              <a:picLocks noChangeAspect="1" noChangeArrowheads="1"/>
            </p:cNvPicPr>
            <p:nvPr/>
          </p:nvPicPr>
          <p:blipFill>
            <a:blip r:embed="rId10"/>
            <a:srcRect/>
            <a:stretch>
              <a:fillRect/>
            </a:stretch>
          </p:blipFill>
          <p:spPr bwMode="ltGray">
            <a:xfrm>
              <a:off x="748" y="709"/>
              <a:ext cx="2700" cy="1902"/>
            </a:xfrm>
            <a:prstGeom prst="rect">
              <a:avLst/>
            </a:prstGeom>
            <a:noFill/>
          </p:spPr>
        </p:pic>
      </p:grpSp>
      <p:grpSp>
        <p:nvGrpSpPr>
          <p:cNvPr id="14" name="Group 55"/>
          <p:cNvGrpSpPr>
            <a:grpSpLocks/>
          </p:cNvGrpSpPr>
          <p:nvPr/>
        </p:nvGrpSpPr>
        <p:grpSpPr bwMode="ltGray">
          <a:xfrm>
            <a:off x="1476375" y="1700213"/>
            <a:ext cx="6121400" cy="3816350"/>
            <a:chOff x="521" y="527"/>
            <a:chExt cx="3856" cy="2404"/>
          </a:xfrm>
        </p:grpSpPr>
        <p:pic>
          <p:nvPicPr>
            <p:cNvPr id="485432" name="Picture 56" descr="headline quote white square - semi transparent"/>
            <p:cNvPicPr>
              <a:picLocks noChangeAspect="1" noChangeArrowheads="1"/>
            </p:cNvPicPr>
            <p:nvPr/>
          </p:nvPicPr>
          <p:blipFill>
            <a:blip r:embed="rId5"/>
            <a:srcRect/>
            <a:stretch>
              <a:fillRect/>
            </a:stretch>
          </p:blipFill>
          <p:spPr bwMode="ltGray">
            <a:xfrm>
              <a:off x="521" y="527"/>
              <a:ext cx="3856" cy="2404"/>
            </a:xfrm>
            <a:prstGeom prst="rect">
              <a:avLst/>
            </a:prstGeom>
            <a:noFill/>
          </p:spPr>
        </p:pic>
        <p:pic>
          <p:nvPicPr>
            <p:cNvPr id="485433" name="Picture 57" descr="67429-click-send-error-report"/>
            <p:cNvPicPr>
              <a:picLocks noChangeAspect="1" noChangeArrowheads="1"/>
            </p:cNvPicPr>
            <p:nvPr/>
          </p:nvPicPr>
          <p:blipFill>
            <a:blip r:embed="rId11"/>
            <a:srcRect/>
            <a:stretch>
              <a:fillRect/>
            </a:stretch>
          </p:blipFill>
          <p:spPr bwMode="ltGray">
            <a:xfrm>
              <a:off x="839" y="845"/>
              <a:ext cx="3282" cy="1848"/>
            </a:xfrm>
            <a:prstGeom prst="rect">
              <a:avLst/>
            </a:prstGeom>
            <a:noFill/>
          </p:spPr>
        </p:pic>
      </p:grpSp>
      <p:grpSp>
        <p:nvGrpSpPr>
          <p:cNvPr id="15" name="Group 58"/>
          <p:cNvGrpSpPr>
            <a:grpSpLocks/>
          </p:cNvGrpSpPr>
          <p:nvPr/>
        </p:nvGrpSpPr>
        <p:grpSpPr bwMode="auto">
          <a:xfrm>
            <a:off x="900113" y="2492375"/>
            <a:ext cx="7164387" cy="1873250"/>
            <a:chOff x="0" y="935"/>
            <a:chExt cx="4513" cy="1180"/>
          </a:xfrm>
        </p:grpSpPr>
        <p:pic>
          <p:nvPicPr>
            <p:cNvPr id="485435" name="Picture 59" descr="headline quote white thin - semi transparent"/>
            <p:cNvPicPr>
              <a:picLocks noChangeAspect="1" noChangeArrowheads="1"/>
            </p:cNvPicPr>
            <p:nvPr/>
          </p:nvPicPr>
          <p:blipFill>
            <a:blip r:embed="rId12"/>
            <a:srcRect/>
            <a:stretch>
              <a:fillRect/>
            </a:stretch>
          </p:blipFill>
          <p:spPr bwMode="auto">
            <a:xfrm>
              <a:off x="0" y="935"/>
              <a:ext cx="4513" cy="1180"/>
            </a:xfrm>
            <a:prstGeom prst="rect">
              <a:avLst/>
            </a:prstGeom>
            <a:noFill/>
          </p:spPr>
        </p:pic>
        <p:pic>
          <p:nvPicPr>
            <p:cNvPr id="485436" name="Picture 60" descr="arrow 2"/>
            <p:cNvPicPr>
              <a:picLocks noChangeAspect="1" noChangeArrowheads="1"/>
            </p:cNvPicPr>
            <p:nvPr/>
          </p:nvPicPr>
          <p:blipFill>
            <a:blip r:embed="rId6" cstate="print"/>
            <a:srcRect/>
            <a:stretch>
              <a:fillRect/>
            </a:stretch>
          </p:blipFill>
          <p:spPr bwMode="auto">
            <a:xfrm rot="5400000">
              <a:off x="1433" y="1294"/>
              <a:ext cx="173" cy="363"/>
            </a:xfrm>
            <a:prstGeom prst="rect">
              <a:avLst/>
            </a:prstGeom>
            <a:noFill/>
          </p:spPr>
        </p:pic>
        <p:grpSp>
          <p:nvGrpSpPr>
            <p:cNvPr id="16" name="Group 61"/>
            <p:cNvGrpSpPr>
              <a:grpSpLocks/>
            </p:cNvGrpSpPr>
            <p:nvPr/>
          </p:nvGrpSpPr>
          <p:grpSpPr bwMode="auto">
            <a:xfrm>
              <a:off x="385" y="1253"/>
              <a:ext cx="907" cy="453"/>
              <a:chOff x="1519" y="3521"/>
              <a:chExt cx="907" cy="453"/>
            </a:xfrm>
          </p:grpSpPr>
          <p:sp>
            <p:nvSpPr>
              <p:cNvPr id="485438" name="AutoShape 62"/>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US"/>
              </a:p>
            </p:txBody>
          </p:sp>
          <p:sp>
            <p:nvSpPr>
              <p:cNvPr id="485439" name="Rectangle 63"/>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Scenario</a:t>
                </a:r>
              </a:p>
            </p:txBody>
          </p:sp>
        </p:grpSp>
        <p:grpSp>
          <p:nvGrpSpPr>
            <p:cNvPr id="17" name="Group 64"/>
            <p:cNvGrpSpPr>
              <a:grpSpLocks/>
            </p:cNvGrpSpPr>
            <p:nvPr/>
          </p:nvGrpSpPr>
          <p:grpSpPr bwMode="auto">
            <a:xfrm>
              <a:off x="1746" y="1253"/>
              <a:ext cx="907" cy="453"/>
              <a:chOff x="1519" y="3521"/>
              <a:chExt cx="907" cy="453"/>
            </a:xfrm>
          </p:grpSpPr>
          <p:sp>
            <p:nvSpPr>
              <p:cNvPr id="485441" name="AutoShape 65"/>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US"/>
              </a:p>
            </p:txBody>
          </p:sp>
          <p:sp>
            <p:nvSpPr>
              <p:cNvPr id="485442" name="Rectangle 66"/>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Tasks</a:t>
                </a:r>
              </a:p>
            </p:txBody>
          </p:sp>
        </p:grpSp>
        <p:pic>
          <p:nvPicPr>
            <p:cNvPr id="485443" name="Picture 67" descr="arrow 2"/>
            <p:cNvPicPr>
              <a:picLocks noChangeAspect="1" noChangeArrowheads="1"/>
            </p:cNvPicPr>
            <p:nvPr/>
          </p:nvPicPr>
          <p:blipFill>
            <a:blip r:embed="rId6" cstate="print"/>
            <a:srcRect/>
            <a:stretch>
              <a:fillRect/>
            </a:stretch>
          </p:blipFill>
          <p:spPr bwMode="auto">
            <a:xfrm rot="5400000">
              <a:off x="2794" y="1294"/>
              <a:ext cx="173" cy="363"/>
            </a:xfrm>
            <a:prstGeom prst="rect">
              <a:avLst/>
            </a:prstGeom>
            <a:noFill/>
          </p:spPr>
        </p:pic>
        <p:grpSp>
          <p:nvGrpSpPr>
            <p:cNvPr id="18" name="Group 68"/>
            <p:cNvGrpSpPr>
              <a:grpSpLocks/>
            </p:cNvGrpSpPr>
            <p:nvPr/>
          </p:nvGrpSpPr>
          <p:grpSpPr bwMode="auto">
            <a:xfrm>
              <a:off x="3107" y="1253"/>
              <a:ext cx="907" cy="453"/>
              <a:chOff x="1519" y="3521"/>
              <a:chExt cx="907" cy="453"/>
            </a:xfrm>
          </p:grpSpPr>
          <p:sp>
            <p:nvSpPr>
              <p:cNvPr id="485445" name="AutoShape 69"/>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US"/>
              </a:p>
            </p:txBody>
          </p:sp>
          <p:sp>
            <p:nvSpPr>
              <p:cNvPr id="485446" name="Rectangle 70"/>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Bugs</a:t>
                </a:r>
              </a:p>
            </p:txBody>
          </p:sp>
        </p:gr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animEffect transition="in" filter="fade">
                                      <p:cBhvr>
                                        <p:cTn id="7" dur="1000"/>
                                        <p:tgtEl>
                                          <p:spTgt spid="485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5380"/>
                                        </p:tgtEl>
                                        <p:attrNameLst>
                                          <p:attrName>style.visibility</p:attrName>
                                        </p:attrNameLst>
                                      </p:cBhvr>
                                      <p:to>
                                        <p:strVal val="visible"/>
                                      </p:to>
                                    </p:set>
                                    <p:animEffect transition="in" filter="fade">
                                      <p:cBhvr>
                                        <p:cTn id="12" dur="1000"/>
                                        <p:tgtEl>
                                          <p:spTgt spid="4853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5381"/>
                                        </p:tgtEl>
                                        <p:attrNameLst>
                                          <p:attrName>style.visibility</p:attrName>
                                        </p:attrNameLst>
                                      </p:cBhvr>
                                      <p:to>
                                        <p:strVal val="visible"/>
                                      </p:to>
                                    </p:set>
                                    <p:animEffect transition="in" filter="fade">
                                      <p:cBhvr>
                                        <p:cTn id="17" dur="1000"/>
                                        <p:tgtEl>
                                          <p:spTgt spid="4853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1000" fill="hold"/>
                                        <p:tgtEl>
                                          <p:spTgt spid="2"/>
                                        </p:tgtEl>
                                      </p:cBhvr>
                                      <p:by x="22000" y="22000"/>
                                    </p:animScale>
                                  </p:childTnLst>
                                </p:cTn>
                              </p:par>
                              <p:par>
                                <p:cTn id="27" presetID="49" presetClass="path" presetSubtype="0" accel="50000" decel="50000" fill="hold" nodeType="withEffect">
                                  <p:stCondLst>
                                    <p:cond delay="0"/>
                                  </p:stCondLst>
                                  <p:childTnLst>
                                    <p:animMotion origin="layout" path="M 8.33333E-7 -1.55679E-6 L -0.23229 -0.29378 " pathEditMode="relative" rAng="0" ptsTypes="AA">
                                      <p:cBhvr>
                                        <p:cTn id="28" dur="1000" fill="hold"/>
                                        <p:tgtEl>
                                          <p:spTgt spid="2"/>
                                        </p:tgtEl>
                                        <p:attrNameLst>
                                          <p:attrName>ppt_x</p:attrName>
                                          <p:attrName>ppt_y</p:attrName>
                                        </p:attrNameLst>
                                      </p:cBhvr>
                                      <p:rCtr x="-116" y="-147"/>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1000" fill="hold"/>
                                        <p:tgtEl>
                                          <p:spTgt spid="7"/>
                                        </p:tgtEl>
                                      </p:cBhvr>
                                      <p:by x="16000" y="16000"/>
                                    </p:animScale>
                                  </p:childTnLst>
                                </p:cTn>
                              </p:par>
                              <p:par>
                                <p:cTn id="38" presetID="56" presetClass="path" presetSubtype="0" accel="50000" decel="50000" fill="hold" nodeType="withEffect">
                                  <p:stCondLst>
                                    <p:cond delay="0"/>
                                  </p:stCondLst>
                                  <p:childTnLst>
                                    <p:animMotion origin="layout" path="M 4.16667E-6 -2.03562E-7 L 0.00989 -0.20773 " pathEditMode="relative" rAng="0" ptsTypes="AA">
                                      <p:cBhvr>
                                        <p:cTn id="39" dur="1000" fill="hold"/>
                                        <p:tgtEl>
                                          <p:spTgt spid="7"/>
                                        </p:tgtEl>
                                        <p:attrNameLst>
                                          <p:attrName>ppt_x</p:attrName>
                                          <p:attrName>ppt_y</p:attrName>
                                        </p:attrNameLst>
                                      </p:cBhvr>
                                      <p:rCtr x="5" y="-104"/>
                                    </p:animMotion>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85383"/>
                                        </p:tgtEl>
                                        <p:attrNameLst>
                                          <p:attrName>style.visibility</p:attrName>
                                        </p:attrNameLst>
                                      </p:cBhvr>
                                      <p:to>
                                        <p:strVal val="visible"/>
                                      </p:to>
                                    </p:set>
                                    <p:animEffect transition="in" filter="fade">
                                      <p:cBhvr>
                                        <p:cTn id="44" dur="1000"/>
                                        <p:tgtEl>
                                          <p:spTgt spid="48538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mph" presetSubtype="0" fill="hold" nodeType="clickEffect">
                                  <p:stCondLst>
                                    <p:cond delay="0"/>
                                  </p:stCondLst>
                                  <p:childTnLst>
                                    <p:animScale>
                                      <p:cBhvr>
                                        <p:cTn id="53" dur="1000" fill="hold"/>
                                        <p:tgtEl>
                                          <p:spTgt spid="12"/>
                                        </p:tgtEl>
                                      </p:cBhvr>
                                      <p:by x="25000" y="25000"/>
                                    </p:animScale>
                                  </p:childTnLst>
                                </p:cTn>
                              </p:par>
                              <p:par>
                                <p:cTn id="54" presetID="56" presetClass="path" presetSubtype="0" accel="50000" decel="50000" fill="hold" nodeType="withEffect">
                                  <p:stCondLst>
                                    <p:cond delay="0"/>
                                  </p:stCondLst>
                                  <p:childTnLst>
                                    <p:animMotion origin="layout" path="M 0 -2.09114E-6 L -0.00781 -0.05228 " pathEditMode="relative" rAng="0" ptsTypes="AA">
                                      <p:cBhvr>
                                        <p:cTn id="55" dur="1000" fill="hold"/>
                                        <p:tgtEl>
                                          <p:spTgt spid="12"/>
                                        </p:tgtEl>
                                        <p:attrNameLst>
                                          <p:attrName>ppt_x</p:attrName>
                                          <p:attrName>ppt_y</p:attrName>
                                        </p:attrNameLst>
                                      </p:cBhvr>
                                      <p:rCtr x="-4" y="-26"/>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mph" presetSubtype="0" fill="hold" nodeType="clickEffect">
                                  <p:stCondLst>
                                    <p:cond delay="0"/>
                                  </p:stCondLst>
                                  <p:childTnLst>
                                    <p:animScale>
                                      <p:cBhvr>
                                        <p:cTn id="64" dur="1000" fill="hold"/>
                                        <p:tgtEl>
                                          <p:spTgt spid="13"/>
                                        </p:tgtEl>
                                      </p:cBhvr>
                                      <p:by x="25000" y="25000"/>
                                    </p:animScale>
                                  </p:childTnLst>
                                </p:cTn>
                              </p:par>
                              <p:par>
                                <p:cTn id="65" presetID="49" presetClass="path" presetSubtype="0" accel="50000" decel="50000" fill="hold" nodeType="withEffect">
                                  <p:stCondLst>
                                    <p:cond delay="0"/>
                                  </p:stCondLst>
                                  <p:childTnLst>
                                    <p:animMotion origin="layout" path="M 3.05556E-6 -1.14966E-6 L 0.13003 -0.05737 " pathEditMode="relative" rAng="0" ptsTypes="AA">
                                      <p:cBhvr>
                                        <p:cTn id="66" dur="1000" fill="hold"/>
                                        <p:tgtEl>
                                          <p:spTgt spid="13"/>
                                        </p:tgtEl>
                                        <p:attrNameLst>
                                          <p:attrName>ppt_x</p:attrName>
                                          <p:attrName>ppt_y</p:attrName>
                                        </p:attrNameLst>
                                      </p:cBhvr>
                                      <p:rCtr x="65" y="-29"/>
                                    </p:animMotion>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mph" presetSubtype="0" fill="hold" nodeType="clickEffect">
                                  <p:stCondLst>
                                    <p:cond delay="0"/>
                                  </p:stCondLst>
                                  <p:childTnLst>
                                    <p:animScale>
                                      <p:cBhvr>
                                        <p:cTn id="75" dur="1000" fill="hold"/>
                                        <p:tgtEl>
                                          <p:spTgt spid="14"/>
                                        </p:tgtEl>
                                      </p:cBhvr>
                                      <p:by x="25000" y="25000"/>
                                    </p:animScale>
                                  </p:childTnLst>
                                </p:cTn>
                              </p:par>
                              <p:par>
                                <p:cTn id="76" presetID="49" presetClass="path" presetSubtype="0" accel="50000" decel="50000" fill="hold" nodeType="withEffect">
                                  <p:stCondLst>
                                    <p:cond delay="0"/>
                                  </p:stCondLst>
                                  <p:childTnLst>
                                    <p:animMotion origin="layout" path="M 0.00382 0.01573 L 0.30313 -0.03655 " pathEditMode="relative" rAng="0" ptsTypes="AA">
                                      <p:cBhvr>
                                        <p:cTn id="77" dur="1000" fill="hold"/>
                                        <p:tgtEl>
                                          <p:spTgt spid="14"/>
                                        </p:tgtEl>
                                        <p:attrNameLst>
                                          <p:attrName>ppt_x</p:attrName>
                                          <p:attrName>ppt_y</p:attrName>
                                        </p:attrNameLst>
                                      </p:cBhvr>
                                      <p:rCtr x="150" y="-26"/>
                                    </p:animMotion>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85382"/>
                                        </p:tgtEl>
                                        <p:attrNameLst>
                                          <p:attrName>style.visibility</p:attrName>
                                        </p:attrNameLst>
                                      </p:cBhvr>
                                      <p:to>
                                        <p:strVal val="visible"/>
                                      </p:to>
                                    </p:set>
                                    <p:animEffect transition="in" filter="fade">
                                      <p:cBhvr>
                                        <p:cTn id="82" dur="1000"/>
                                        <p:tgtEl>
                                          <p:spTgt spid="48538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85384"/>
                                        </p:tgtEl>
                                        <p:attrNameLst>
                                          <p:attrName>style.visibility</p:attrName>
                                        </p:attrNameLst>
                                      </p:cBhvr>
                                      <p:to>
                                        <p:strVal val="visible"/>
                                      </p:to>
                                    </p:set>
                                    <p:animEffect transition="in" filter="fade">
                                      <p:cBhvr>
                                        <p:cTn id="87" dur="1000"/>
                                        <p:tgtEl>
                                          <p:spTgt spid="48538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10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mph" presetSubtype="0" fill="hold" nodeType="clickEffect">
                                  <p:stCondLst>
                                    <p:cond delay="0"/>
                                  </p:stCondLst>
                                  <p:childTnLst>
                                    <p:animScale>
                                      <p:cBhvr>
                                        <p:cTn id="96" dur="2000" fill="hold"/>
                                        <p:tgtEl>
                                          <p:spTgt spid="15"/>
                                        </p:tgtEl>
                                      </p:cBhvr>
                                      <p:by x="50000" y="50000"/>
                                    </p:animScale>
                                  </p:childTnLst>
                                </p:cTn>
                              </p:par>
                              <p:par>
                                <p:cTn id="97" presetID="56" presetClass="path" presetSubtype="0" accel="50000" decel="50000" fill="hold" nodeType="withEffect">
                                  <p:stCondLst>
                                    <p:cond delay="0"/>
                                  </p:stCondLst>
                                  <p:childTnLst>
                                    <p:animMotion origin="layout" path="M -4.16667E-6 -3.01874E-6 L 0.31702 0.20981 " pathEditMode="relative" rAng="0" ptsTypes="AA">
                                      <p:cBhvr>
                                        <p:cTn id="98" dur="2000" fill="hold"/>
                                        <p:tgtEl>
                                          <p:spTgt spid="15"/>
                                        </p:tgtEl>
                                        <p:attrNameLst>
                                          <p:attrName>ppt_x</p:attrName>
                                          <p:attrName>ppt_y</p:attrName>
                                        </p:attrNameLst>
                                      </p:cBhvr>
                                      <p:rCtr x="159" y="105"/>
                                    </p:animMotion>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85385"/>
                                        </p:tgtEl>
                                        <p:attrNameLst>
                                          <p:attrName>style.visibility</p:attrName>
                                        </p:attrNameLst>
                                      </p:cBhvr>
                                      <p:to>
                                        <p:strVal val="visible"/>
                                      </p:to>
                                    </p:set>
                                    <p:animEffect transition="in" filter="fade">
                                      <p:cBhvr>
                                        <p:cTn id="103" dur="1000"/>
                                        <p:tgtEl>
                                          <p:spTgt spid="48538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85386"/>
                                        </p:tgtEl>
                                        <p:attrNameLst>
                                          <p:attrName>style.visibility</p:attrName>
                                        </p:attrNameLst>
                                      </p:cBhvr>
                                      <p:to>
                                        <p:strVal val="visible"/>
                                      </p:to>
                                    </p:set>
                                    <p:animEffect transition="in" filter="fade">
                                      <p:cBhvr>
                                        <p:cTn id="108" dur="1000"/>
                                        <p:tgtEl>
                                          <p:spTgt spid="485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p:bldP spid="485380" grpId="0"/>
      <p:bldP spid="485381" grpId="0"/>
      <p:bldP spid="485382" grpId="0"/>
      <p:bldP spid="485383" grpId="0"/>
      <p:bldP spid="485384" grpId="0"/>
      <p:bldP spid="485385" grpId="0"/>
      <p:bldP spid="4853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2496212" y="2222939"/>
            <a:ext cx="3796534" cy="3137338"/>
            <a:chOff x="2496212" y="2222939"/>
            <a:chExt cx="3796534" cy="3137338"/>
          </a:xfrm>
        </p:grpSpPr>
        <p:sp>
          <p:nvSpPr>
            <p:cNvPr id="13" name="Oval 12"/>
            <p:cNvSpPr/>
            <p:nvPr/>
          </p:nvSpPr>
          <p:spPr bwMode="blackGray">
            <a:xfrm>
              <a:off x="2496212" y="2222939"/>
              <a:ext cx="3796534" cy="3137338"/>
            </a:xfrm>
            <a:prstGeom prst="ellipse">
              <a:avLst/>
            </a:prstGeom>
            <a:noFill/>
            <a:ln w="38100">
              <a:solidFill>
                <a:schemeClr val="accent5">
                  <a:lumMod val="60000"/>
                  <a:lumOff val="40000"/>
                </a:schemeClr>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cxnSp>
          <p:nvCxnSpPr>
            <p:cNvPr id="36" name="Straight Connector 35"/>
            <p:cNvCxnSpPr/>
            <p:nvPr/>
          </p:nvCxnSpPr>
          <p:spPr>
            <a:xfrm rot="5400000">
              <a:off x="3858606" y="4686300"/>
              <a:ext cx="1143000" cy="1588"/>
            </a:xfrm>
            <a:prstGeom prst="line">
              <a:avLst/>
            </a:prstGeom>
            <a:ln w="476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5" idx="3"/>
            </p:cNvCxnSpPr>
            <p:nvPr/>
          </p:nvCxnSpPr>
          <p:spPr>
            <a:xfrm rot="10800000">
              <a:off x="3090042" y="3266951"/>
              <a:ext cx="599309" cy="232995"/>
            </a:xfrm>
            <a:prstGeom prst="line">
              <a:avLst/>
            </a:prstGeom>
            <a:ln w="476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3294993" y="2554014"/>
              <a:ext cx="851338" cy="662152"/>
            </a:xfrm>
            <a:prstGeom prst="line">
              <a:avLst/>
            </a:prstGeom>
            <a:ln w="476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606316" y="2630057"/>
              <a:ext cx="845768" cy="441434"/>
            </a:xfrm>
            <a:prstGeom prst="line">
              <a:avLst/>
            </a:prstGeom>
            <a:ln w="476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1" idx="1"/>
              <a:endCxn id="12" idx="7"/>
            </p:cNvCxnSpPr>
            <p:nvPr/>
          </p:nvCxnSpPr>
          <p:spPr>
            <a:xfrm rot="10800000" flipV="1">
              <a:off x="5218578" y="3263405"/>
              <a:ext cx="696284" cy="135946"/>
            </a:xfrm>
            <a:prstGeom prst="line">
              <a:avLst/>
            </a:prstGeom>
            <a:ln w="476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2" idx="5"/>
            </p:cNvCxnSpPr>
            <p:nvPr/>
          </p:nvCxnSpPr>
          <p:spPr>
            <a:xfrm rot="16200000" flipH="1">
              <a:off x="5259582" y="3951044"/>
              <a:ext cx="532654" cy="614663"/>
            </a:xfrm>
            <a:prstGeom prst="line">
              <a:avLst/>
            </a:prstGeom>
            <a:ln w="476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useBgFill="1">
        <p:nvSpPr>
          <p:cNvPr id="59" name="Oval 58"/>
          <p:cNvSpPr/>
          <p:nvPr/>
        </p:nvSpPr>
        <p:spPr bwMode="blackGray">
          <a:xfrm>
            <a:off x="3656013" y="3276164"/>
            <a:ext cx="1828800" cy="838200"/>
          </a:xfrm>
          <a:prstGeom prst="ellipse">
            <a:avLst/>
          </a:prstGeom>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2" name="Oval 11"/>
          <p:cNvSpPr/>
          <p:nvPr/>
        </p:nvSpPr>
        <p:spPr bwMode="blackWhite">
          <a:xfrm>
            <a:off x="3657600" y="3276600"/>
            <a:ext cx="1828800" cy="838200"/>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rPr>
              <a:t>Team </a:t>
            </a:r>
            <a:br>
              <a:rPr kumimoji="0" lang="en-US" sz="2000" b="0" i="0" u="none" strike="noStrike" cap="none" normalizeH="0" baseline="0" dirty="0" smtClean="0">
                <a:solidFill>
                  <a:schemeClr val="tx1"/>
                </a:solidFill>
                <a:effectLst>
                  <a:outerShdw blurRad="38100" dist="38100" dir="2700000" algn="tl">
                    <a:srgbClr val="000000">
                      <a:alpha val="43137"/>
                    </a:srgbClr>
                  </a:outerShdw>
                </a:effectLst>
              </a:rPr>
            </a:b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rPr>
              <a:t>of Peers</a:t>
            </a:r>
          </a:p>
        </p:txBody>
      </p:sp>
      <p:sp>
        <p:nvSpPr>
          <p:cNvPr id="11267" name="Rectangle 2"/>
          <p:cNvSpPr>
            <a:spLocks noGrp="1" noChangeArrowheads="1"/>
          </p:cNvSpPr>
          <p:nvPr>
            <p:ph type="title"/>
          </p:nvPr>
        </p:nvSpPr>
        <p:spPr/>
        <p:txBody>
          <a:bodyPr/>
          <a:lstStyle/>
          <a:p>
            <a:pPr eaLnBrk="1" hangingPunct="1"/>
            <a:r>
              <a:rPr lang="en-US" dirty="0" smtClean="0"/>
              <a:t>MSF Agile: Team Model</a:t>
            </a:r>
          </a:p>
        </p:txBody>
      </p:sp>
      <p:sp>
        <p:nvSpPr>
          <p:cNvPr id="22" name="Rounded Rectangle 21"/>
          <p:cNvSpPr/>
          <p:nvPr/>
        </p:nvSpPr>
        <p:spPr bwMode="blackWhite">
          <a:xfrm>
            <a:off x="1169429" y="4846638"/>
            <a:ext cx="1372438" cy="277155"/>
          </a:xfrm>
          <a:prstGeom prst="roundRect">
            <a:avLst/>
          </a:prstGeom>
          <a:gradFill flip="none" rotWithShape="1">
            <a:gsLst>
              <a:gs pos="0">
                <a:schemeClr val="accent6">
                  <a:lumMod val="60000"/>
                  <a:lumOff val="40000"/>
                </a:schemeClr>
              </a:gs>
              <a:gs pos="100000">
                <a:schemeClr val="accent6">
                  <a:lumMod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100" dirty="0" smtClean="0">
                <a:solidFill>
                  <a:schemeClr val="tx1"/>
                </a:solidFill>
                <a:effectLst>
                  <a:outerShdw blurRad="38100" dist="38100" dir="2700000" algn="tl">
                    <a:srgbClr val="000000">
                      <a:alpha val="43137"/>
                    </a:srgbClr>
                  </a:outerShdw>
                </a:effectLst>
              </a:rPr>
              <a:t>Business Analyst</a:t>
            </a:r>
          </a:p>
        </p:txBody>
      </p:sp>
      <p:sp>
        <p:nvSpPr>
          <p:cNvPr id="23" name="Rounded Rectangle 22"/>
          <p:cNvSpPr/>
          <p:nvPr/>
        </p:nvSpPr>
        <p:spPr bwMode="blackWhite">
          <a:xfrm>
            <a:off x="4879799" y="5670334"/>
            <a:ext cx="1372438" cy="277155"/>
          </a:xfrm>
          <a:prstGeom prst="roundRect">
            <a:avLst/>
          </a:prstGeom>
          <a:gradFill flip="none" rotWithShape="1">
            <a:gsLst>
              <a:gs pos="0">
                <a:schemeClr val="accent6">
                  <a:lumMod val="60000"/>
                  <a:lumOff val="40000"/>
                </a:schemeClr>
              </a:gs>
              <a:gs pos="100000">
                <a:schemeClr val="accent6">
                  <a:lumMod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100" dirty="0" smtClean="0">
                <a:solidFill>
                  <a:schemeClr val="tx1"/>
                </a:solidFill>
                <a:effectLst>
                  <a:outerShdw blurRad="38100" dist="38100" dir="2700000" algn="tl">
                    <a:srgbClr val="000000">
                      <a:alpha val="43137"/>
                    </a:srgbClr>
                  </a:outerShdw>
                </a:effectLst>
              </a:rPr>
              <a:t>Release Manager</a:t>
            </a:r>
          </a:p>
        </p:txBody>
      </p:sp>
      <p:sp>
        <p:nvSpPr>
          <p:cNvPr id="24" name="Rounded Rectangle 23"/>
          <p:cNvSpPr/>
          <p:nvPr/>
        </p:nvSpPr>
        <p:spPr bwMode="blackWhite">
          <a:xfrm>
            <a:off x="2641011" y="5670334"/>
            <a:ext cx="1372438" cy="320566"/>
          </a:xfrm>
          <a:prstGeom prst="roundRect">
            <a:avLst/>
          </a:prstGeom>
          <a:gradFill flip="none" rotWithShape="1">
            <a:gsLst>
              <a:gs pos="0">
                <a:schemeClr val="accent6">
                  <a:lumMod val="60000"/>
                  <a:lumOff val="40000"/>
                </a:schemeClr>
              </a:gs>
              <a:gs pos="100000">
                <a:schemeClr val="accent6">
                  <a:lumMod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100" dirty="0" smtClean="0">
                <a:solidFill>
                  <a:schemeClr val="tx1"/>
                </a:solidFill>
                <a:effectLst>
                  <a:outerShdw blurRad="38100" dist="38100" dir="2700000" algn="tl">
                    <a:srgbClr val="000000">
                      <a:alpha val="43137"/>
                    </a:srgbClr>
                  </a:outerShdw>
                </a:effectLst>
              </a:rPr>
              <a:t>Database Administrator</a:t>
            </a:r>
          </a:p>
        </p:txBody>
      </p:sp>
      <p:sp>
        <p:nvSpPr>
          <p:cNvPr id="25" name="Rounded Rectangle 24"/>
          <p:cNvSpPr/>
          <p:nvPr/>
        </p:nvSpPr>
        <p:spPr bwMode="blackWhite">
          <a:xfrm>
            <a:off x="6352659" y="4846638"/>
            <a:ext cx="1372438" cy="277155"/>
          </a:xfrm>
          <a:prstGeom prst="roundRect">
            <a:avLst/>
          </a:prstGeom>
          <a:gradFill flip="none" rotWithShape="1">
            <a:gsLst>
              <a:gs pos="0">
                <a:schemeClr val="accent6">
                  <a:lumMod val="60000"/>
                  <a:lumOff val="40000"/>
                </a:schemeClr>
              </a:gs>
              <a:gs pos="100000">
                <a:schemeClr val="accent6">
                  <a:lumMod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100" dirty="0" smtClean="0">
                <a:solidFill>
                  <a:schemeClr val="tx1"/>
                </a:solidFill>
                <a:effectLst>
                  <a:outerShdw blurRad="38100" dist="38100" dir="2700000" algn="tl">
                    <a:srgbClr val="000000">
                      <a:alpha val="43137"/>
                    </a:srgbClr>
                  </a:outerShdw>
                </a:effectLst>
              </a:rPr>
              <a:t>Tester</a:t>
            </a:r>
          </a:p>
        </p:txBody>
      </p:sp>
      <p:sp>
        <p:nvSpPr>
          <p:cNvPr id="27" name="Rounded Rectangle 26"/>
          <p:cNvSpPr/>
          <p:nvPr/>
        </p:nvSpPr>
        <p:spPr bwMode="blackWhite">
          <a:xfrm>
            <a:off x="6771703" y="2627582"/>
            <a:ext cx="1372438" cy="277155"/>
          </a:xfrm>
          <a:prstGeom prst="roundRect">
            <a:avLst/>
          </a:prstGeom>
          <a:gradFill flip="none" rotWithShape="1">
            <a:gsLst>
              <a:gs pos="0">
                <a:schemeClr val="accent6">
                  <a:lumMod val="60000"/>
                  <a:lumOff val="40000"/>
                </a:schemeClr>
              </a:gs>
              <a:gs pos="100000">
                <a:schemeClr val="accent6">
                  <a:lumMod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100" dirty="0" smtClean="0">
                <a:solidFill>
                  <a:schemeClr val="tx1"/>
                </a:solidFill>
                <a:effectLst>
                  <a:outerShdw blurRad="38100" dist="38100" dir="2700000" algn="tl">
                    <a:srgbClr val="000000">
                      <a:alpha val="43137"/>
                    </a:srgbClr>
                  </a:outerShdw>
                </a:effectLst>
              </a:rPr>
              <a:t>Developer</a:t>
            </a:r>
          </a:p>
        </p:txBody>
      </p:sp>
      <p:sp>
        <p:nvSpPr>
          <p:cNvPr id="29" name="Rounded Rectangle 28"/>
          <p:cNvSpPr/>
          <p:nvPr/>
        </p:nvSpPr>
        <p:spPr bwMode="blackWhite">
          <a:xfrm>
            <a:off x="6771703" y="3573074"/>
            <a:ext cx="1372438" cy="320566"/>
          </a:xfrm>
          <a:prstGeom prst="roundRect">
            <a:avLst/>
          </a:prstGeom>
          <a:gradFill flip="none" rotWithShape="1">
            <a:gsLst>
              <a:gs pos="0">
                <a:schemeClr val="accent6">
                  <a:lumMod val="60000"/>
                  <a:lumOff val="40000"/>
                </a:schemeClr>
              </a:gs>
              <a:gs pos="100000">
                <a:schemeClr val="accent6">
                  <a:lumMod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100" dirty="0" smtClean="0">
                <a:solidFill>
                  <a:schemeClr val="tx1"/>
                </a:solidFill>
                <a:effectLst>
                  <a:outerShdw blurRad="38100" dist="38100" dir="2700000" algn="tl">
                    <a:srgbClr val="000000">
                      <a:alpha val="43137"/>
                    </a:srgbClr>
                  </a:outerShdw>
                </a:effectLst>
              </a:rPr>
              <a:t>Database Developer</a:t>
            </a:r>
          </a:p>
        </p:txBody>
      </p:sp>
      <p:sp>
        <p:nvSpPr>
          <p:cNvPr id="31" name="Rounded Rectangle 30"/>
          <p:cNvSpPr/>
          <p:nvPr/>
        </p:nvSpPr>
        <p:spPr bwMode="blackWhite">
          <a:xfrm>
            <a:off x="5511828" y="1623850"/>
            <a:ext cx="1372438" cy="277155"/>
          </a:xfrm>
          <a:prstGeom prst="roundRect">
            <a:avLst/>
          </a:prstGeom>
          <a:gradFill flip="none" rotWithShape="1">
            <a:gsLst>
              <a:gs pos="0">
                <a:schemeClr val="accent6">
                  <a:lumMod val="60000"/>
                  <a:lumOff val="40000"/>
                </a:schemeClr>
              </a:gs>
              <a:gs pos="100000">
                <a:schemeClr val="accent6">
                  <a:lumMod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100" dirty="0" smtClean="0">
                <a:solidFill>
                  <a:schemeClr val="tx1"/>
                </a:solidFill>
                <a:effectLst>
                  <a:outerShdw blurRad="38100" dist="38100" dir="2700000" algn="tl">
                    <a:srgbClr val="000000">
                      <a:alpha val="43137"/>
                    </a:srgbClr>
                  </a:outerShdw>
                </a:effectLst>
              </a:rPr>
              <a:t>Architect</a:t>
            </a:r>
          </a:p>
        </p:txBody>
      </p:sp>
      <p:sp>
        <p:nvSpPr>
          <p:cNvPr id="33" name="Rounded Rectangle 32"/>
          <p:cNvSpPr/>
          <p:nvPr/>
        </p:nvSpPr>
        <p:spPr bwMode="blackWhite">
          <a:xfrm>
            <a:off x="1768537" y="1576552"/>
            <a:ext cx="1372438" cy="320566"/>
          </a:xfrm>
          <a:prstGeom prst="roundRect">
            <a:avLst/>
          </a:prstGeom>
          <a:gradFill flip="none" rotWithShape="1">
            <a:gsLst>
              <a:gs pos="0">
                <a:schemeClr val="accent6">
                  <a:lumMod val="60000"/>
                  <a:lumOff val="40000"/>
                </a:schemeClr>
              </a:gs>
              <a:gs pos="100000">
                <a:schemeClr val="accent6">
                  <a:lumMod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100" dirty="0" smtClean="0">
                <a:solidFill>
                  <a:schemeClr val="tx1"/>
                </a:solidFill>
                <a:effectLst>
                  <a:outerShdw blurRad="38100" dist="38100" dir="2700000" algn="tl">
                    <a:srgbClr val="000000">
                      <a:alpha val="43137"/>
                    </a:srgbClr>
                  </a:outerShdw>
                </a:effectLst>
              </a:rPr>
              <a:t>Project Manager</a:t>
            </a:r>
          </a:p>
        </p:txBody>
      </p:sp>
      <p:sp>
        <p:nvSpPr>
          <p:cNvPr id="34" name="Rounded Rectangle 33"/>
          <p:cNvSpPr/>
          <p:nvPr/>
        </p:nvSpPr>
        <p:spPr bwMode="blackWhite">
          <a:xfrm>
            <a:off x="908892" y="2584171"/>
            <a:ext cx="1372438" cy="320566"/>
          </a:xfrm>
          <a:prstGeom prst="roundRect">
            <a:avLst/>
          </a:prstGeom>
          <a:gradFill flip="none" rotWithShape="1">
            <a:gsLst>
              <a:gs pos="0">
                <a:schemeClr val="accent6">
                  <a:lumMod val="60000"/>
                  <a:lumOff val="40000"/>
                </a:schemeClr>
              </a:gs>
              <a:gs pos="100000">
                <a:schemeClr val="accent6">
                  <a:lumMod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100" dirty="0" smtClean="0">
                <a:solidFill>
                  <a:schemeClr val="tx1"/>
                </a:solidFill>
                <a:effectLst>
                  <a:outerShdw blurRad="38100" dist="38100" dir="2700000" algn="tl">
                    <a:srgbClr val="000000">
                      <a:alpha val="43137"/>
                    </a:srgbClr>
                  </a:outerShdw>
                </a:effectLst>
              </a:rPr>
              <a:t>Business</a:t>
            </a:r>
          </a:p>
          <a:p>
            <a:pPr algn="ctr" defTabSz="1096963" fontAlgn="base">
              <a:spcBef>
                <a:spcPct val="0"/>
              </a:spcBef>
              <a:spcAft>
                <a:spcPct val="0"/>
              </a:spcAft>
            </a:pPr>
            <a:r>
              <a:rPr lang="en-US" sz="1100" dirty="0" smtClean="0">
                <a:solidFill>
                  <a:schemeClr val="tx1"/>
                </a:solidFill>
                <a:effectLst>
                  <a:outerShdw blurRad="38100" dist="38100" dir="2700000" algn="tl">
                    <a:srgbClr val="000000">
                      <a:alpha val="43137"/>
                    </a:srgbClr>
                  </a:outerShdw>
                </a:effectLst>
              </a:rPr>
              <a:t>Analyst</a:t>
            </a:r>
          </a:p>
        </p:txBody>
      </p:sp>
      <p:cxnSp>
        <p:nvCxnSpPr>
          <p:cNvPr id="38" name="Straight Connector 37"/>
          <p:cNvCxnSpPr>
            <a:stCxn id="12" idx="3"/>
          </p:cNvCxnSpPr>
          <p:nvPr/>
        </p:nvCxnSpPr>
        <p:spPr>
          <a:xfrm rot="5400000">
            <a:off x="3446357" y="3919514"/>
            <a:ext cx="406530" cy="551601"/>
          </a:xfrm>
          <a:prstGeom prst="line">
            <a:avLst/>
          </a:prstGeom>
          <a:ln w="476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blackWhite">
          <a:xfrm>
            <a:off x="1547813" y="2987112"/>
            <a:ext cx="1542228" cy="559676"/>
          </a:xfrm>
          <a:prstGeom prst="roundRect">
            <a:avLst/>
          </a:prstGeom>
          <a:gradFill flip="none" rotWithShape="1">
            <a:gsLst>
              <a:gs pos="0">
                <a:schemeClr val="accent5">
                  <a:lumMod val="60000"/>
                  <a:lumOff val="40000"/>
                </a:schemeClr>
              </a:gs>
              <a:gs pos="100000">
                <a:schemeClr val="accent5">
                  <a:lumMod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rPr>
              <a:t>Product Management</a:t>
            </a:r>
          </a:p>
        </p:txBody>
      </p:sp>
      <p:sp>
        <p:nvSpPr>
          <p:cNvPr id="6" name="Rounded Rectangle 5"/>
          <p:cNvSpPr/>
          <p:nvPr/>
        </p:nvSpPr>
        <p:spPr bwMode="blackWhite">
          <a:xfrm>
            <a:off x="1889399" y="4247530"/>
            <a:ext cx="1542228" cy="559676"/>
          </a:xfrm>
          <a:prstGeom prst="roundRect">
            <a:avLst/>
          </a:prstGeom>
          <a:gradFill flip="none" rotWithShape="1">
            <a:gsLst>
              <a:gs pos="0">
                <a:schemeClr val="accent5">
                  <a:lumMod val="60000"/>
                  <a:lumOff val="40000"/>
                </a:schemeClr>
              </a:gs>
              <a:gs pos="100000">
                <a:schemeClr val="accent5">
                  <a:lumMod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rPr>
              <a:t>User Experience</a:t>
            </a:r>
          </a:p>
        </p:txBody>
      </p:sp>
      <p:sp>
        <p:nvSpPr>
          <p:cNvPr id="7" name="Rounded Rectangle 6"/>
          <p:cNvSpPr/>
          <p:nvPr/>
        </p:nvSpPr>
        <p:spPr bwMode="blackWhite">
          <a:xfrm>
            <a:off x="3689350" y="5059456"/>
            <a:ext cx="1542228" cy="559676"/>
          </a:xfrm>
          <a:prstGeom prst="roundRect">
            <a:avLst/>
          </a:prstGeom>
          <a:gradFill flip="none" rotWithShape="1">
            <a:gsLst>
              <a:gs pos="0">
                <a:schemeClr val="accent5">
                  <a:lumMod val="60000"/>
                  <a:lumOff val="40000"/>
                </a:schemeClr>
              </a:gs>
              <a:gs pos="100000">
                <a:schemeClr val="accent5">
                  <a:lumMod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rPr>
              <a:t>Release Operations</a:t>
            </a:r>
          </a:p>
        </p:txBody>
      </p:sp>
      <p:sp>
        <p:nvSpPr>
          <p:cNvPr id="8" name="Rounded Rectangle 7"/>
          <p:cNvSpPr/>
          <p:nvPr/>
        </p:nvSpPr>
        <p:spPr bwMode="blackWhite">
          <a:xfrm>
            <a:off x="2677676" y="1982462"/>
            <a:ext cx="1542228" cy="559676"/>
          </a:xfrm>
          <a:prstGeom prst="roundRect">
            <a:avLst/>
          </a:prstGeom>
          <a:gradFill flip="none" rotWithShape="1">
            <a:gsLst>
              <a:gs pos="0">
                <a:schemeClr val="accent5">
                  <a:lumMod val="60000"/>
                  <a:lumOff val="40000"/>
                </a:schemeClr>
              </a:gs>
              <a:gs pos="100000">
                <a:schemeClr val="accent5">
                  <a:lumMod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rPr>
              <a:t>Program Management</a:t>
            </a:r>
          </a:p>
        </p:txBody>
      </p:sp>
      <p:sp>
        <p:nvSpPr>
          <p:cNvPr id="9" name="Rounded Rectangle 8"/>
          <p:cNvSpPr/>
          <p:nvPr/>
        </p:nvSpPr>
        <p:spPr bwMode="blackWhite">
          <a:xfrm>
            <a:off x="4759599" y="1982462"/>
            <a:ext cx="1542228" cy="559676"/>
          </a:xfrm>
          <a:prstGeom prst="roundRect">
            <a:avLst/>
          </a:prstGeom>
          <a:gradFill flip="none" rotWithShape="1">
            <a:gsLst>
              <a:gs pos="0">
                <a:schemeClr val="accent5">
                  <a:lumMod val="60000"/>
                  <a:lumOff val="40000"/>
                </a:schemeClr>
              </a:gs>
              <a:gs pos="100000">
                <a:schemeClr val="accent5">
                  <a:lumMod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err="1" smtClean="0">
                <a:solidFill>
                  <a:schemeClr val="tx1"/>
                </a:solidFill>
                <a:effectLst>
                  <a:outerShdw blurRad="38100" dist="38100" dir="2700000" algn="tl">
                    <a:srgbClr val="000000">
                      <a:alpha val="43137"/>
                    </a:srgbClr>
                  </a:outerShdw>
                </a:effectLst>
              </a:rPr>
              <a:t>Archtecture</a:t>
            </a:r>
            <a:endParaRPr lang="en-US" sz="1600" dirty="0" smtClean="0">
              <a:solidFill>
                <a:schemeClr val="tx1"/>
              </a:solidFill>
              <a:effectLst>
                <a:outerShdw blurRad="38100" dist="38100" dir="2700000" algn="tl">
                  <a:srgbClr val="000000">
                    <a:alpha val="43137"/>
                  </a:srgbClr>
                </a:outerShdw>
              </a:effectLst>
            </a:endParaRPr>
          </a:p>
        </p:txBody>
      </p:sp>
      <p:sp>
        <p:nvSpPr>
          <p:cNvPr id="11" name="Rounded Rectangle 10"/>
          <p:cNvSpPr/>
          <p:nvPr/>
        </p:nvSpPr>
        <p:spPr bwMode="blackWhite">
          <a:xfrm>
            <a:off x="5914862" y="2983567"/>
            <a:ext cx="1542228" cy="559676"/>
          </a:xfrm>
          <a:prstGeom prst="roundRect">
            <a:avLst/>
          </a:prstGeom>
          <a:gradFill flip="none" rotWithShape="1">
            <a:gsLst>
              <a:gs pos="0">
                <a:schemeClr val="accent5">
                  <a:lumMod val="60000"/>
                  <a:lumOff val="40000"/>
                </a:schemeClr>
              </a:gs>
              <a:gs pos="100000">
                <a:schemeClr val="accent5">
                  <a:lumMod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solidFill>
                  <a:schemeClr val="tx1"/>
                </a:solidFill>
                <a:effectLst>
                  <a:outerShdw blurRad="38100" dist="38100" dir="2700000" algn="tl">
                    <a:srgbClr val="000000">
                      <a:alpha val="43137"/>
                    </a:srgbClr>
                  </a:outerShdw>
                </a:effectLst>
              </a:rPr>
              <a:t>Development</a:t>
            </a:r>
          </a:p>
        </p:txBody>
      </p:sp>
      <p:sp>
        <p:nvSpPr>
          <p:cNvPr id="10" name="Rounded Rectangle 9"/>
          <p:cNvSpPr/>
          <p:nvPr/>
        </p:nvSpPr>
        <p:spPr bwMode="blackWhite">
          <a:xfrm>
            <a:off x="5504958" y="4231764"/>
            <a:ext cx="1542228" cy="559676"/>
          </a:xfrm>
          <a:prstGeom prst="roundRect">
            <a:avLst/>
          </a:prstGeom>
          <a:gradFill flip="none" rotWithShape="1">
            <a:gsLst>
              <a:gs pos="0">
                <a:schemeClr val="accent5">
                  <a:lumMod val="60000"/>
                  <a:lumOff val="40000"/>
                </a:schemeClr>
              </a:gs>
              <a:gs pos="100000">
                <a:schemeClr val="accent5">
                  <a:lumMod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rPr>
              <a:t>Test</a:t>
            </a:r>
          </a:p>
        </p:txBody>
      </p:sp>
      <p:pic>
        <p:nvPicPr>
          <p:cNvPr id="7170" name="Picture 2" descr="C:\Documents and Settings\jocelyn\My Documents\My Pictures\clip_art_library\Microsoft_Art_Brand_etc\EventsDVD_FY07\HARDWARE_IMAGERY\Windows_Vista_Icons_ for_Marketing_use\Female User.png"/>
          <p:cNvPicPr>
            <a:picLocks noChangeAspect="1" noChangeArrowheads="1"/>
          </p:cNvPicPr>
          <p:nvPr/>
        </p:nvPicPr>
        <p:blipFill>
          <a:blip r:embed="rId3"/>
          <a:srcRect/>
          <a:stretch>
            <a:fillRect/>
          </a:stretch>
        </p:blipFill>
        <p:spPr bwMode="ltGray">
          <a:xfrm>
            <a:off x="368300" y="1536974"/>
            <a:ext cx="1288211" cy="1333500"/>
          </a:xfrm>
          <a:prstGeom prst="rect">
            <a:avLst/>
          </a:prstGeom>
          <a:noFill/>
        </p:spPr>
      </p:pic>
      <p:pic>
        <p:nvPicPr>
          <p:cNvPr id="7171" name="Picture 3" descr="C:\Documents and Settings\jocelyn\My Documents\My Pictures\clip_art_library\Microsoft_Art_Brand_etc\EventsDVD_FY07\HARDWARE_IMAGERY\Windows_Vista_Icons_ for_Marketing_use\Generic User.png"/>
          <p:cNvPicPr>
            <a:picLocks noChangeAspect="1" noChangeArrowheads="1"/>
          </p:cNvPicPr>
          <p:nvPr/>
        </p:nvPicPr>
        <p:blipFill>
          <a:blip r:embed="rId4"/>
          <a:srcRect/>
          <a:stretch>
            <a:fillRect/>
          </a:stretch>
        </p:blipFill>
        <p:spPr bwMode="ltGray">
          <a:xfrm>
            <a:off x="7317596" y="4527275"/>
            <a:ext cx="919013" cy="1118421"/>
          </a:xfrm>
          <a:prstGeom prst="rect">
            <a:avLst/>
          </a:prstGeom>
          <a:noFill/>
        </p:spPr>
      </p:pic>
      <p:pic>
        <p:nvPicPr>
          <p:cNvPr id="7172" name="Picture 4" descr="C:\Documents and Settings\jocelyn\My Documents\My Pictures\clip_art_library\Microsoft_Art_Brand_etc\EventsDVD_FY07\HARDWARE_IMAGERY\Windows_Vista_Icons_ for_Marketing_use\Male User.png"/>
          <p:cNvPicPr>
            <a:picLocks noChangeAspect="1" noChangeArrowheads="1"/>
          </p:cNvPicPr>
          <p:nvPr/>
        </p:nvPicPr>
        <p:blipFill>
          <a:blip r:embed="rId5"/>
          <a:srcRect/>
          <a:stretch>
            <a:fillRect/>
          </a:stretch>
        </p:blipFill>
        <p:spPr bwMode="ltGray">
          <a:xfrm flipH="1">
            <a:off x="752485" y="3720664"/>
            <a:ext cx="1318561" cy="1326272"/>
          </a:xfrm>
          <a:prstGeom prst="rect">
            <a:avLst/>
          </a:prstGeom>
          <a:noFill/>
        </p:spPr>
      </p:pic>
      <p:pic>
        <p:nvPicPr>
          <p:cNvPr id="72" name="Picture 3" descr="C:\Documents and Settings\jocelyn\My Documents\My Pictures\clip_art_library\Microsoft_Art_Brand_etc\EventsDVD_FY07\HARDWARE_IMAGERY\Windows_Vista_Icons_ for_Marketing_use\Generic User.png"/>
          <p:cNvPicPr>
            <a:picLocks noChangeAspect="1" noChangeArrowheads="1"/>
          </p:cNvPicPr>
          <p:nvPr/>
        </p:nvPicPr>
        <p:blipFill>
          <a:blip r:embed="rId4"/>
          <a:srcRect/>
          <a:stretch>
            <a:fillRect/>
          </a:stretch>
        </p:blipFill>
        <p:spPr bwMode="ltGray">
          <a:xfrm flipH="1">
            <a:off x="2882349" y="955565"/>
            <a:ext cx="1011731" cy="1118421"/>
          </a:xfrm>
          <a:prstGeom prst="rect">
            <a:avLst/>
          </a:prstGeom>
          <a:noFill/>
        </p:spPr>
      </p:pic>
      <p:pic>
        <p:nvPicPr>
          <p:cNvPr id="73" name="Picture 4" descr="C:\Documents and Settings\jocelyn\My Documents\My Pictures\clip_art_library\Microsoft_Art_Brand_etc\EventsDVD_FY07\HARDWARE_IMAGERY\Windows_Vista_Icons_ for_Marketing_use\Male User.png"/>
          <p:cNvPicPr>
            <a:picLocks noChangeAspect="1" noChangeArrowheads="1"/>
          </p:cNvPicPr>
          <p:nvPr/>
        </p:nvPicPr>
        <p:blipFill>
          <a:blip r:embed="rId5"/>
          <a:srcRect/>
          <a:stretch>
            <a:fillRect/>
          </a:stretch>
        </p:blipFill>
        <p:spPr bwMode="ltGray">
          <a:xfrm>
            <a:off x="4570413" y="842310"/>
            <a:ext cx="1452015" cy="1326272"/>
          </a:xfrm>
          <a:prstGeom prst="rect">
            <a:avLst/>
          </a:prstGeom>
          <a:noFill/>
        </p:spPr>
      </p:pic>
      <p:pic>
        <p:nvPicPr>
          <p:cNvPr id="46" name="Picture 4" descr="C:\Documents and Settings\jocelyn\My Documents\My Pictures\clip_art_library\Microsoft_Art_Brand_etc\EventsDVD_FY07\HARDWARE_IMAGERY\Windows_Vista_Icons_ for_Marketing_use\Male User.png"/>
          <p:cNvPicPr>
            <a:picLocks noChangeAspect="1" noChangeArrowheads="1"/>
          </p:cNvPicPr>
          <p:nvPr/>
        </p:nvPicPr>
        <p:blipFill>
          <a:blip r:embed="rId5"/>
          <a:srcRect/>
          <a:stretch>
            <a:fillRect/>
          </a:stretch>
        </p:blipFill>
        <p:spPr bwMode="ltGray">
          <a:xfrm>
            <a:off x="5984823" y="5396452"/>
            <a:ext cx="1288916" cy="1177297"/>
          </a:xfrm>
          <a:prstGeom prst="rect">
            <a:avLst/>
          </a:prstGeom>
          <a:noFill/>
        </p:spPr>
      </p:pic>
      <p:pic>
        <p:nvPicPr>
          <p:cNvPr id="47" name="Picture 2" descr="C:\Documents and Settings\jocelyn\My Documents\My Pictures\clip_art_library\Microsoft_Art_Brand_etc\EventsDVD_FY07\HARDWARE_IMAGERY\Windows_Vista_Icons_ for_Marketing_use\Female User.png"/>
          <p:cNvPicPr>
            <a:picLocks noChangeAspect="1" noChangeArrowheads="1"/>
          </p:cNvPicPr>
          <p:nvPr/>
        </p:nvPicPr>
        <p:blipFill>
          <a:blip r:embed="rId3"/>
          <a:srcRect/>
          <a:stretch>
            <a:fillRect/>
          </a:stretch>
        </p:blipFill>
        <p:spPr bwMode="ltGray">
          <a:xfrm>
            <a:off x="1866615" y="5388071"/>
            <a:ext cx="1288211" cy="1333500"/>
          </a:xfrm>
          <a:prstGeom prst="rect">
            <a:avLst/>
          </a:prstGeom>
          <a:noFill/>
        </p:spPr>
      </p:pic>
      <p:pic>
        <p:nvPicPr>
          <p:cNvPr id="48" name="Picture 2" descr="C:\Documents and Settings\jocelyn\My Documents\My Pictures\clip_art_library\Microsoft_Art_Brand_etc\EventsDVD_FY07\HARDWARE_IMAGERY\Windows_Vista_Icons_ for_Marketing_use\Female User.png"/>
          <p:cNvPicPr>
            <a:picLocks noChangeAspect="1" noChangeArrowheads="1"/>
          </p:cNvPicPr>
          <p:nvPr/>
        </p:nvPicPr>
        <p:blipFill>
          <a:blip r:embed="rId3"/>
          <a:srcRect/>
          <a:stretch>
            <a:fillRect/>
          </a:stretch>
        </p:blipFill>
        <p:spPr bwMode="ltGray">
          <a:xfrm flipH="1">
            <a:off x="7630417" y="1977050"/>
            <a:ext cx="1288211" cy="1333500"/>
          </a:xfrm>
          <a:prstGeom prst="rect">
            <a:avLst/>
          </a:prstGeom>
          <a:noFill/>
        </p:spPr>
      </p:pic>
      <p:pic>
        <p:nvPicPr>
          <p:cNvPr id="50" name="Picture 4" descr="C:\Documents and Settings\jocelyn\My Documents\My Pictures\clip_art_library\Microsoft_Art_Brand_etc\EventsDVD_FY07\HARDWARE_IMAGERY\Windows_Vista_Icons_ for_Marketing_use\Male User.png"/>
          <p:cNvPicPr>
            <a:picLocks noChangeAspect="1" noChangeArrowheads="1"/>
          </p:cNvPicPr>
          <p:nvPr/>
        </p:nvPicPr>
        <p:blipFill>
          <a:blip r:embed="rId5"/>
          <a:srcRect/>
          <a:stretch>
            <a:fillRect/>
          </a:stretch>
        </p:blipFill>
        <p:spPr bwMode="ltGray">
          <a:xfrm>
            <a:off x="7815275" y="3152283"/>
            <a:ext cx="1452015" cy="132627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ounded Rectangle 5"/>
          <p:cNvSpPr/>
          <p:nvPr/>
        </p:nvSpPr>
        <p:spPr bwMode="blackGray">
          <a:xfrm>
            <a:off x="7686675" y="6100763"/>
            <a:ext cx="1457325" cy="757237"/>
          </a:xfrm>
          <a:prstGeom prst="roundRect">
            <a:avLst/>
          </a:prstGeom>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2290" name="Rectangle 2"/>
          <p:cNvSpPr>
            <a:spLocks noGrp="1" noChangeArrowheads="1"/>
          </p:cNvSpPr>
          <p:nvPr>
            <p:ph type="title"/>
          </p:nvPr>
        </p:nvSpPr>
        <p:spPr/>
        <p:txBody>
          <a:bodyPr/>
          <a:lstStyle/>
          <a:p>
            <a:r>
              <a:rPr lang="en-US" smtClean="0"/>
              <a:t>New Roles</a:t>
            </a:r>
          </a:p>
        </p:txBody>
      </p:sp>
      <p:sp>
        <p:nvSpPr>
          <p:cNvPr id="12291" name="Rectangle 3"/>
          <p:cNvSpPr>
            <a:spLocks noGrp="1" noChangeArrowheads="1"/>
          </p:cNvSpPr>
          <p:nvPr>
            <p:ph idx="1"/>
          </p:nvPr>
        </p:nvSpPr>
        <p:spPr>
          <a:xfrm>
            <a:off x="368300" y="1347788"/>
            <a:ext cx="8382000" cy="5295296"/>
          </a:xfrm>
        </p:spPr>
        <p:txBody>
          <a:bodyPr/>
          <a:lstStyle/>
          <a:p>
            <a:r>
              <a:rPr lang="en-US" sz="2400" dirty="0" smtClean="0"/>
              <a:t>Database Developer</a:t>
            </a:r>
          </a:p>
          <a:p>
            <a:pPr lvl="1"/>
            <a:r>
              <a:rPr lang="en-US" sz="2000" dirty="0" smtClean="0"/>
              <a:t>Implement all database development tasks within the </a:t>
            </a:r>
            <a:br>
              <a:rPr lang="en-US" sz="2000" dirty="0" smtClean="0"/>
            </a:br>
            <a:r>
              <a:rPr lang="en-US" sz="2000" dirty="0" smtClean="0"/>
              <a:t>planned time frame</a:t>
            </a:r>
          </a:p>
          <a:p>
            <a:pPr lvl="1"/>
            <a:r>
              <a:rPr lang="en-US" sz="2000" dirty="0" smtClean="0"/>
              <a:t>Cost estimation, supervision of feature implementation, and providing database expertise to the other developers on the team</a:t>
            </a:r>
          </a:p>
          <a:p>
            <a:pPr lvl="1"/>
            <a:r>
              <a:rPr lang="en-US" sz="2000" dirty="0" smtClean="0"/>
              <a:t>Participates in the iterative database development lifecycle, </a:t>
            </a:r>
            <a:br>
              <a:rPr lang="en-US" sz="2000" dirty="0" smtClean="0"/>
            </a:br>
            <a:r>
              <a:rPr lang="en-US" sz="2000" dirty="0" smtClean="0"/>
              <a:t>along with the database administrator and the application development team members</a:t>
            </a:r>
          </a:p>
          <a:p>
            <a:pPr lvl="1"/>
            <a:endParaRPr lang="en-US" sz="2000" dirty="0" smtClean="0"/>
          </a:p>
          <a:p>
            <a:r>
              <a:rPr lang="en-US" sz="2400" dirty="0" smtClean="0"/>
              <a:t>Database Administrator</a:t>
            </a:r>
          </a:p>
          <a:p>
            <a:pPr lvl="1"/>
            <a:r>
              <a:rPr lang="en-US" sz="2000" dirty="0" smtClean="0"/>
              <a:t>For database development, support the…</a:t>
            </a:r>
          </a:p>
          <a:p>
            <a:pPr lvl="2"/>
            <a:r>
              <a:rPr lang="en-US" sz="1800" dirty="0" smtClean="0"/>
              <a:t>Creation of database projects </a:t>
            </a:r>
          </a:p>
          <a:p>
            <a:pPr lvl="2"/>
            <a:r>
              <a:rPr lang="en-US" sz="1800" dirty="0" smtClean="0"/>
              <a:t>Deployment of database project changes to production</a:t>
            </a:r>
          </a:p>
          <a:p>
            <a:pPr lvl="1"/>
            <a:r>
              <a:rPr lang="en-US" sz="2000" dirty="0" smtClean="0"/>
              <a:t>In addition to the database administrator’s traditional role of performing day-to-day administration and maintenance </a:t>
            </a:r>
            <a:br>
              <a:rPr lang="en-US" sz="2000" dirty="0" smtClean="0"/>
            </a:br>
            <a:r>
              <a:rPr lang="en-US" sz="2000" dirty="0" smtClean="0"/>
              <a:t>of database servers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r>
              <a:rPr lang="en-US" smtClean="0"/>
              <a:t>New Work Streams</a:t>
            </a:r>
            <a:endParaRPr lang="en-US" dirty="0"/>
          </a:p>
        </p:txBody>
      </p:sp>
      <p:sp>
        <p:nvSpPr>
          <p:cNvPr id="437251" name="Rectangle 3"/>
          <p:cNvSpPr>
            <a:spLocks noGrp="1" noChangeArrowheads="1"/>
          </p:cNvSpPr>
          <p:nvPr>
            <p:ph type="body" idx="1"/>
          </p:nvPr>
        </p:nvSpPr>
        <p:spPr>
          <a:xfrm>
            <a:off x="368300" y="1347788"/>
            <a:ext cx="8382000" cy="1176732"/>
          </a:xfrm>
        </p:spPr>
        <p:txBody>
          <a:bodyPr/>
          <a:lstStyle/>
          <a:p>
            <a:r>
              <a:rPr lang="en-US" sz="2400" dirty="0" smtClean="0"/>
              <a:t>Create a Database Project</a:t>
            </a:r>
          </a:p>
          <a:p>
            <a:r>
              <a:rPr lang="en-US" sz="2400" dirty="0" smtClean="0"/>
              <a:t>Implement a Database Development Task</a:t>
            </a:r>
          </a:p>
          <a:p>
            <a:r>
              <a:rPr lang="en-US" sz="2400" dirty="0" smtClean="0"/>
              <a:t>Deploy a Database Project</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t>demo</a:t>
            </a:r>
            <a:endParaRPr lang="en-US" dirty="0"/>
          </a:p>
        </p:txBody>
      </p:sp>
      <p:sp>
        <p:nvSpPr>
          <p:cNvPr id="6" name="Title 5"/>
          <p:cNvSpPr>
            <a:spLocks noGrp="1"/>
          </p:cNvSpPr>
          <p:nvPr>
            <p:ph type="ctrTitle"/>
          </p:nvPr>
        </p:nvSpPr>
        <p:spPr/>
        <p:txBody>
          <a:bodyPr/>
          <a:lstStyle/>
          <a:p>
            <a:r>
              <a:rPr lang="en-US" dirty="0" smtClean="0"/>
              <a:t>MSF Agile:</a:t>
            </a:r>
            <a:br>
              <a:rPr lang="en-US" dirty="0" smtClean="0"/>
            </a:br>
            <a:r>
              <a:rPr lang="en-US" sz="3600" dirty="0" smtClean="0">
                <a:solidFill>
                  <a:schemeClr val="accent5">
                    <a:lumMod val="60000"/>
                    <a:lumOff val="40000"/>
                  </a:schemeClr>
                </a:solidFill>
              </a:rPr>
              <a:t>Exploring the Process Guidance</a:t>
            </a:r>
            <a:endParaRPr lang="en-US" dirty="0">
              <a:solidFill>
                <a:schemeClr val="accent5">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txBox="1">
            <a:spLocks noGrp="1"/>
          </p:cNvSpPr>
          <p:nvPr/>
        </p:nvSpPr>
        <p:spPr bwMode="auto">
          <a:xfrm>
            <a:off x="8077200" y="6629400"/>
            <a:ext cx="1066800" cy="228600"/>
          </a:xfrm>
          <a:prstGeom prst="rect">
            <a:avLst/>
          </a:prstGeom>
          <a:noFill/>
          <a:ln w="9525">
            <a:noFill/>
            <a:miter lim="800000"/>
            <a:headEnd/>
            <a:tailEnd/>
          </a:ln>
        </p:spPr>
        <p:txBody>
          <a:bodyPr/>
          <a:lstStyle/>
          <a:p>
            <a:pPr algn="r"/>
            <a:fld id="{56535375-C7B0-432D-8722-49DDEDBED769}" type="slidenum">
              <a:rPr lang="en-US" sz="1000"/>
              <a:pPr algn="r"/>
              <a:t>15</a:t>
            </a:fld>
            <a:endParaRPr lang="en-US" sz="1000"/>
          </a:p>
        </p:txBody>
      </p:sp>
      <p:sp>
        <p:nvSpPr>
          <p:cNvPr id="13315" name="Rectangle 2"/>
          <p:cNvSpPr>
            <a:spLocks noGrp="1" noChangeArrowheads="1"/>
          </p:cNvSpPr>
          <p:nvPr>
            <p:ph type="title"/>
          </p:nvPr>
        </p:nvSpPr>
        <p:spPr/>
        <p:txBody>
          <a:bodyPr/>
          <a:lstStyle/>
          <a:p>
            <a:r>
              <a:rPr lang="en-US" smtClean="0"/>
              <a:t>Conceptual Overview</a:t>
            </a:r>
          </a:p>
        </p:txBody>
      </p:sp>
      <p:sp>
        <p:nvSpPr>
          <p:cNvPr id="13316" name="Rectangle 3"/>
          <p:cNvSpPr>
            <a:spLocks noGrp="1" noChangeArrowheads="1"/>
          </p:cNvSpPr>
          <p:nvPr>
            <p:ph idx="1"/>
          </p:nvPr>
        </p:nvSpPr>
        <p:spPr/>
        <p:txBody>
          <a:bodyPr/>
          <a:lstStyle/>
          <a:p>
            <a:r>
              <a:rPr lang="en-US" smtClean="0"/>
              <a:t>Difficult to manage </a:t>
            </a:r>
            <a:br>
              <a:rPr lang="en-US" smtClean="0"/>
            </a:br>
            <a:r>
              <a:rPr lang="en-US" smtClean="0"/>
              <a:t>change to the schema</a:t>
            </a:r>
          </a:p>
          <a:p>
            <a:r>
              <a:rPr lang="en-US" smtClean="0"/>
              <a:t>Production database </a:t>
            </a:r>
            <a:br>
              <a:rPr lang="en-US" smtClean="0"/>
            </a:br>
            <a:r>
              <a:rPr lang="en-US" smtClean="0"/>
              <a:t>is “one version of </a:t>
            </a:r>
            <a:br>
              <a:rPr lang="en-US" smtClean="0"/>
            </a:br>
            <a:r>
              <a:rPr lang="en-US" smtClean="0"/>
              <a:t>the truth” for data </a:t>
            </a:r>
            <a:br>
              <a:rPr lang="en-US" smtClean="0"/>
            </a:br>
            <a:r>
              <a:rPr lang="en-US" smtClean="0"/>
              <a:t>and schema”</a:t>
            </a:r>
          </a:p>
          <a:p>
            <a:r>
              <a:rPr lang="en-US" smtClean="0"/>
              <a:t>DBA doesn’t have </a:t>
            </a:r>
            <a:br>
              <a:rPr lang="en-US" smtClean="0"/>
            </a:br>
            <a:r>
              <a:rPr lang="en-US" smtClean="0"/>
              <a:t>access to changes until he/she has </a:t>
            </a:r>
            <a:br>
              <a:rPr lang="en-US" smtClean="0"/>
            </a:br>
            <a:r>
              <a:rPr lang="en-US" smtClean="0"/>
              <a:t>deploy or reject choice</a:t>
            </a:r>
          </a:p>
          <a:p>
            <a:r>
              <a:rPr lang="en-US" smtClean="0"/>
              <a:t>Changes often made to production database </a:t>
            </a:r>
            <a:br>
              <a:rPr lang="en-US" smtClean="0"/>
            </a:br>
            <a:r>
              <a:rPr lang="en-US" smtClean="0"/>
              <a:t>and not rolled back into test</a:t>
            </a:r>
            <a:endParaRPr lang="en-US" dirty="0" smtClean="0"/>
          </a:p>
        </p:txBody>
      </p:sp>
      <p:sp>
        <p:nvSpPr>
          <p:cNvPr id="26628" name="Rectangle 4"/>
          <p:cNvSpPr>
            <a:spLocks noChangeArrowheads="1"/>
          </p:cNvSpPr>
          <p:nvPr/>
        </p:nvSpPr>
        <p:spPr bwMode="auto">
          <a:xfrm>
            <a:off x="4410075" y="857250"/>
            <a:ext cx="4505325" cy="2562225"/>
          </a:xfrm>
          <a:prstGeom prst="rect">
            <a:avLst/>
          </a:prstGeom>
          <a:solidFill>
            <a:srgbClr val="3366FF">
              <a:alpha val="67000"/>
            </a:srgbClr>
          </a:solidFill>
          <a:ln w="12700" algn="ctr">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a:effectLst>
                <a:outerShdw blurRad="38100" dist="38100" dir="2700000" algn="tl">
                  <a:srgbClr val="000000"/>
                </a:outerShdw>
              </a:effectLst>
              <a:latin typeface="Segoe" pitchFamily="34" charset="0"/>
            </a:endParaRPr>
          </a:p>
        </p:txBody>
      </p:sp>
      <p:grpSp>
        <p:nvGrpSpPr>
          <p:cNvPr id="2" name="Group 5"/>
          <p:cNvGrpSpPr>
            <a:grpSpLocks/>
          </p:cNvGrpSpPr>
          <p:nvPr/>
        </p:nvGrpSpPr>
        <p:grpSpPr bwMode="auto">
          <a:xfrm>
            <a:off x="4487863" y="947738"/>
            <a:ext cx="1558925" cy="1963737"/>
            <a:chOff x="4659" y="510"/>
            <a:chExt cx="982" cy="1237"/>
          </a:xfrm>
        </p:grpSpPr>
        <p:pic>
          <p:nvPicPr>
            <p:cNvPr id="13330" name="Picture 6" descr="Server SQL database"/>
            <p:cNvPicPr>
              <a:picLocks noChangeAspect="1" noChangeArrowheads="1"/>
            </p:cNvPicPr>
            <p:nvPr/>
          </p:nvPicPr>
          <p:blipFill>
            <a:blip r:embed="rId3"/>
            <a:srcRect/>
            <a:stretch>
              <a:fillRect/>
            </a:stretch>
          </p:blipFill>
          <p:spPr bwMode="auto">
            <a:xfrm>
              <a:off x="4792" y="764"/>
              <a:ext cx="655" cy="983"/>
            </a:xfrm>
            <a:prstGeom prst="rect">
              <a:avLst/>
            </a:prstGeom>
            <a:noFill/>
            <a:ln w="9525">
              <a:noFill/>
              <a:miter lim="800000"/>
              <a:headEnd/>
              <a:tailEnd/>
            </a:ln>
          </p:spPr>
        </p:pic>
        <p:sp>
          <p:nvSpPr>
            <p:cNvPr id="26631" name="Text Box 7"/>
            <p:cNvSpPr txBox="1">
              <a:spLocks noChangeArrowheads="1"/>
            </p:cNvSpPr>
            <p:nvPr/>
          </p:nvSpPr>
          <p:spPr bwMode="auto">
            <a:xfrm>
              <a:off x="4659" y="510"/>
              <a:ext cx="982" cy="442"/>
            </a:xfrm>
            <a:prstGeom prst="rect">
              <a:avLst/>
            </a:prstGeom>
            <a:noFill/>
            <a:ln w="12700" algn="ctr">
              <a:noFill/>
              <a:miter lim="800000"/>
              <a:headEnd/>
              <a:tailEnd/>
            </a:ln>
            <a:effectLst>
              <a:outerShdw dist="35921" dir="2700000" algn="ctr" rotWithShape="0">
                <a:schemeClr val="bg2"/>
              </a:outerShdw>
            </a:effectLst>
          </p:spPr>
          <p:txBody>
            <a:bodyPr>
              <a:spAutoFit/>
            </a:bodyPr>
            <a:lstStyle/>
            <a:p>
              <a:pPr algn="ctr">
                <a:defRPr/>
              </a:pPr>
              <a:r>
                <a:rPr lang="en-US" sz="2000" b="1" dirty="0">
                  <a:latin typeface="Segoe" pitchFamily="34" charset="0"/>
                </a:rPr>
                <a:t>Production Database</a:t>
              </a:r>
            </a:p>
          </p:txBody>
        </p:sp>
      </p:grpSp>
      <p:grpSp>
        <p:nvGrpSpPr>
          <p:cNvPr id="3" name="Group 8"/>
          <p:cNvGrpSpPr>
            <a:grpSpLocks/>
          </p:cNvGrpSpPr>
          <p:nvPr/>
        </p:nvGrpSpPr>
        <p:grpSpPr bwMode="auto">
          <a:xfrm>
            <a:off x="6584950" y="960438"/>
            <a:ext cx="1562100" cy="1408112"/>
            <a:chOff x="2582" y="947"/>
            <a:chExt cx="984" cy="887"/>
          </a:xfrm>
        </p:grpSpPr>
        <p:pic>
          <p:nvPicPr>
            <p:cNvPr id="13328" name="Picture 9" descr="pc"/>
            <p:cNvPicPr>
              <a:picLocks noChangeAspect="1" noChangeArrowheads="1"/>
            </p:cNvPicPr>
            <p:nvPr/>
          </p:nvPicPr>
          <p:blipFill>
            <a:blip r:embed="rId4"/>
            <a:srcRect/>
            <a:stretch>
              <a:fillRect/>
            </a:stretch>
          </p:blipFill>
          <p:spPr bwMode="auto">
            <a:xfrm>
              <a:off x="2700" y="1227"/>
              <a:ext cx="608" cy="607"/>
            </a:xfrm>
            <a:prstGeom prst="rect">
              <a:avLst/>
            </a:prstGeom>
            <a:noFill/>
            <a:ln w="9525">
              <a:noFill/>
              <a:miter lim="800000"/>
              <a:headEnd/>
              <a:tailEnd/>
            </a:ln>
          </p:spPr>
        </p:pic>
        <p:sp>
          <p:nvSpPr>
            <p:cNvPr id="26634" name="Text Box 10"/>
            <p:cNvSpPr txBox="1">
              <a:spLocks noChangeArrowheads="1"/>
            </p:cNvSpPr>
            <p:nvPr/>
          </p:nvSpPr>
          <p:spPr bwMode="auto">
            <a:xfrm>
              <a:off x="2582" y="947"/>
              <a:ext cx="984" cy="404"/>
            </a:xfrm>
            <a:prstGeom prst="rect">
              <a:avLst/>
            </a:prstGeom>
            <a:noFill/>
            <a:ln w="12700" algn="ctr">
              <a:noFill/>
              <a:miter lim="800000"/>
              <a:headEnd/>
              <a:tailEnd/>
            </a:ln>
            <a:effectLst/>
          </p:spPr>
          <p:txBody>
            <a:bodyPr>
              <a:spAutoFit/>
            </a:bodyPr>
            <a:lstStyle/>
            <a:p>
              <a:pPr algn="ctr">
                <a:defRPr/>
              </a:pPr>
              <a:r>
                <a:rPr lang="en-US">
                  <a:effectLst>
                    <a:outerShdw blurRad="38100" dist="38100" dir="2700000" algn="tl">
                      <a:srgbClr val="000000"/>
                    </a:outerShdw>
                  </a:effectLst>
                  <a:latin typeface="Segoe" pitchFamily="34" charset="0"/>
                </a:rPr>
                <a:t>Management Studio</a:t>
              </a:r>
            </a:p>
          </p:txBody>
        </p:sp>
      </p:grpSp>
      <p:sp>
        <p:nvSpPr>
          <p:cNvPr id="13320" name="Line 11"/>
          <p:cNvSpPr>
            <a:spLocks noChangeShapeType="1"/>
          </p:cNvSpPr>
          <p:nvPr/>
        </p:nvSpPr>
        <p:spPr bwMode="auto">
          <a:xfrm flipV="1">
            <a:off x="5715000" y="1838325"/>
            <a:ext cx="1276350" cy="152400"/>
          </a:xfrm>
          <a:prstGeom prst="line">
            <a:avLst/>
          </a:prstGeom>
          <a:noFill/>
          <a:ln w="38100">
            <a:solidFill>
              <a:schemeClr val="bg1"/>
            </a:solidFill>
            <a:round/>
            <a:headEnd type="triangle" w="med" len="med"/>
            <a:tailEnd/>
          </a:ln>
        </p:spPr>
        <p:txBody>
          <a:bodyPr wrap="none" anchor="ctr"/>
          <a:lstStyle/>
          <a:p>
            <a:endParaRPr lang="en-US"/>
          </a:p>
        </p:txBody>
      </p:sp>
      <p:sp>
        <p:nvSpPr>
          <p:cNvPr id="26636" name="Text Box 12"/>
          <p:cNvSpPr txBox="1">
            <a:spLocks noChangeArrowheads="1"/>
          </p:cNvSpPr>
          <p:nvPr/>
        </p:nvSpPr>
        <p:spPr bwMode="auto">
          <a:xfrm>
            <a:off x="7766050" y="1395413"/>
            <a:ext cx="1063625" cy="517525"/>
          </a:xfrm>
          <a:prstGeom prst="rect">
            <a:avLst/>
          </a:prstGeom>
          <a:noFill/>
          <a:ln w="12700" algn="ctr">
            <a:noFill/>
            <a:miter lim="800000"/>
            <a:headEnd/>
            <a:tailEnd/>
          </a:ln>
          <a:effectLst/>
        </p:spPr>
        <p:txBody>
          <a:bodyPr wrap="none">
            <a:spAutoFit/>
          </a:bodyPr>
          <a:lstStyle/>
          <a:p>
            <a:pPr>
              <a:defRPr/>
            </a:pPr>
            <a:r>
              <a:rPr lang="en-US" sz="1400">
                <a:effectLst>
                  <a:outerShdw blurRad="38100" dist="38100" dir="2700000" algn="tl">
                    <a:srgbClr val="000000"/>
                  </a:outerShdw>
                </a:effectLst>
                <a:latin typeface="Segoe" pitchFamily="34" charset="0"/>
              </a:rPr>
              <a:t>Tuning</a:t>
            </a:r>
          </a:p>
          <a:p>
            <a:pPr>
              <a:defRPr/>
            </a:pPr>
            <a:r>
              <a:rPr lang="en-US" sz="1400">
                <a:effectLst>
                  <a:outerShdw blurRad="38100" dist="38100" dir="2700000" algn="tl">
                    <a:srgbClr val="000000"/>
                  </a:outerShdw>
                </a:effectLst>
                <a:latin typeface="Segoe" pitchFamily="34" charset="0"/>
              </a:rPr>
              <a:t>Monitoring</a:t>
            </a:r>
          </a:p>
        </p:txBody>
      </p:sp>
      <p:pic>
        <p:nvPicPr>
          <p:cNvPr id="13322" name="Picture 13" descr="data page"/>
          <p:cNvPicPr>
            <a:picLocks noChangeAspect="1" noChangeArrowheads="1"/>
          </p:cNvPicPr>
          <p:nvPr/>
        </p:nvPicPr>
        <p:blipFill>
          <a:blip r:embed="rId5"/>
          <a:srcRect/>
          <a:stretch>
            <a:fillRect/>
          </a:stretch>
        </p:blipFill>
        <p:spPr bwMode="auto">
          <a:xfrm>
            <a:off x="5457825" y="2147888"/>
            <a:ext cx="914400" cy="1098550"/>
          </a:xfrm>
          <a:prstGeom prst="rect">
            <a:avLst/>
          </a:prstGeom>
          <a:noFill/>
          <a:ln w="9525">
            <a:noFill/>
            <a:miter lim="800000"/>
            <a:headEnd/>
            <a:tailEnd/>
          </a:ln>
        </p:spPr>
      </p:pic>
      <p:sp>
        <p:nvSpPr>
          <p:cNvPr id="26638" name="Text Box 14"/>
          <p:cNvSpPr txBox="1">
            <a:spLocks noChangeArrowheads="1"/>
          </p:cNvSpPr>
          <p:nvPr/>
        </p:nvSpPr>
        <p:spPr bwMode="auto">
          <a:xfrm>
            <a:off x="6613525" y="2551113"/>
            <a:ext cx="2136775" cy="885825"/>
          </a:xfrm>
          <a:prstGeom prst="rect">
            <a:avLst/>
          </a:prstGeom>
          <a:noFill/>
          <a:ln w="12700" algn="ctr">
            <a:noFill/>
            <a:miter lim="800000"/>
            <a:headEnd/>
            <a:tailEnd/>
          </a:ln>
          <a:effectLst/>
        </p:spPr>
        <p:txBody>
          <a:bodyPr>
            <a:spAutoFit/>
          </a:bodyPr>
          <a:lstStyle/>
          <a:p>
            <a:pPr>
              <a:defRPr/>
            </a:pPr>
            <a:r>
              <a:rPr lang="en-US" sz="1600" b="1">
                <a:effectLst>
                  <a:outerShdw blurRad="38100" dist="38100" dir="2700000" algn="tl">
                    <a:srgbClr val="000000"/>
                  </a:outerShdw>
                </a:effectLst>
                <a:latin typeface="Segoe" pitchFamily="34" charset="0"/>
              </a:rPr>
              <a:t>“One Version of the Truth”</a:t>
            </a:r>
            <a:r>
              <a:rPr lang="en-US">
                <a:effectLst>
                  <a:outerShdw blurRad="38100" dist="38100" dir="2700000" algn="tl">
                    <a:srgbClr val="000000"/>
                  </a:outerShdw>
                </a:effectLst>
                <a:latin typeface="Segoe" pitchFamily="34" charset="0"/>
              </a:rPr>
              <a:t> for </a:t>
            </a:r>
            <a:r>
              <a:rPr lang="en-US" b="1">
                <a:solidFill>
                  <a:schemeClr val="tx2"/>
                </a:solidFill>
                <a:effectLst>
                  <a:outerShdw blurRad="38100" dist="38100" dir="2700000" algn="tl">
                    <a:srgbClr val="000000"/>
                  </a:outerShdw>
                </a:effectLst>
                <a:latin typeface="Segoe" pitchFamily="34" charset="0"/>
              </a:rPr>
              <a:t>Data and Schema</a:t>
            </a:r>
          </a:p>
        </p:txBody>
      </p:sp>
      <p:grpSp>
        <p:nvGrpSpPr>
          <p:cNvPr id="4" name="Group 15"/>
          <p:cNvGrpSpPr>
            <a:grpSpLocks/>
          </p:cNvGrpSpPr>
          <p:nvPr/>
        </p:nvGrpSpPr>
        <p:grpSpPr bwMode="auto">
          <a:xfrm>
            <a:off x="4395788" y="2081213"/>
            <a:ext cx="1117600" cy="1314450"/>
            <a:chOff x="1581" y="1533"/>
            <a:chExt cx="704" cy="828"/>
          </a:xfrm>
        </p:grpSpPr>
        <p:pic>
          <p:nvPicPr>
            <p:cNvPr id="13326" name="Picture 16" descr="blank page"/>
            <p:cNvPicPr>
              <a:picLocks noChangeAspect="1" noChangeArrowheads="1"/>
            </p:cNvPicPr>
            <p:nvPr/>
          </p:nvPicPr>
          <p:blipFill>
            <a:blip r:embed="rId6"/>
            <a:srcRect/>
            <a:stretch>
              <a:fillRect/>
            </a:stretch>
          </p:blipFill>
          <p:spPr bwMode="auto">
            <a:xfrm>
              <a:off x="1581" y="1533"/>
              <a:ext cx="704" cy="828"/>
            </a:xfrm>
            <a:prstGeom prst="rect">
              <a:avLst/>
            </a:prstGeom>
            <a:noFill/>
            <a:ln w="9525">
              <a:noFill/>
              <a:miter lim="800000"/>
              <a:headEnd/>
              <a:tailEnd/>
            </a:ln>
          </p:spPr>
        </p:pic>
        <p:sp>
          <p:nvSpPr>
            <p:cNvPr id="26641" name="Text Box 17"/>
            <p:cNvSpPr txBox="1">
              <a:spLocks noChangeArrowheads="1"/>
            </p:cNvSpPr>
            <p:nvPr/>
          </p:nvSpPr>
          <p:spPr bwMode="auto">
            <a:xfrm>
              <a:off x="1602" y="1790"/>
              <a:ext cx="606" cy="231"/>
            </a:xfrm>
            <a:prstGeom prst="rect">
              <a:avLst/>
            </a:prstGeom>
            <a:noFill/>
            <a:ln w="12700" algn="ctr">
              <a:noFill/>
              <a:miter lim="800000"/>
              <a:headEnd/>
              <a:tailEnd/>
            </a:ln>
            <a:effectLst/>
          </p:spPr>
          <p:txBody>
            <a:bodyPr wrap="none">
              <a:spAutoFit/>
            </a:bodyPr>
            <a:lstStyle/>
            <a:p>
              <a:pPr>
                <a:defRPr/>
              </a:pPr>
              <a:r>
                <a:rPr lang="en-US">
                  <a:solidFill>
                    <a:schemeClr val="bg2"/>
                  </a:solidFill>
                  <a:effectLst>
                    <a:outerShdw blurRad="38100" dist="38100" dir="2700000" algn="tl">
                      <a:srgbClr val="FFFFFF"/>
                    </a:outerShdw>
                  </a:effectLst>
                  <a:latin typeface="Segoe" pitchFamily="34" charset="0"/>
                </a:rPr>
                <a:t>Schema</a:t>
              </a:r>
            </a:p>
          </p:txBody>
        </p:sp>
      </p:grpSp>
      <p:sp>
        <p:nvSpPr>
          <p:cNvPr id="26642" name="Text Box 18"/>
          <p:cNvSpPr txBox="1">
            <a:spLocks noChangeArrowheads="1"/>
          </p:cNvSpPr>
          <p:nvPr/>
        </p:nvSpPr>
        <p:spPr bwMode="auto">
          <a:xfrm>
            <a:off x="6832600" y="2224088"/>
            <a:ext cx="1581150" cy="304800"/>
          </a:xfrm>
          <a:prstGeom prst="rect">
            <a:avLst/>
          </a:prstGeom>
          <a:noFill/>
          <a:ln w="12700" algn="ctr">
            <a:noFill/>
            <a:miter lim="800000"/>
            <a:headEnd/>
            <a:tailEnd/>
          </a:ln>
          <a:effectLst/>
        </p:spPr>
        <p:txBody>
          <a:bodyPr wrap="none">
            <a:spAutoFit/>
          </a:bodyPr>
          <a:lstStyle/>
          <a:p>
            <a:pPr>
              <a:defRPr/>
            </a:pPr>
            <a:r>
              <a:rPr lang="en-US" sz="1400" b="1">
                <a:solidFill>
                  <a:schemeClr val="tx2"/>
                </a:solidFill>
                <a:effectLst>
                  <a:outerShdw blurRad="38100" dist="38100" dir="2700000" algn="tl">
                    <a:srgbClr val="000000"/>
                  </a:outerShdw>
                </a:effectLst>
                <a:latin typeface="Segoe" pitchFamily="34" charset="0"/>
              </a:rPr>
              <a:t>Schema Changes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7" name="AutoShape 28"/>
          <p:cNvSpPr>
            <a:spLocks noChangeArrowheads="1"/>
          </p:cNvSpPr>
          <p:nvPr/>
        </p:nvSpPr>
        <p:spPr bwMode="auto">
          <a:xfrm rot="5400000" flipH="1">
            <a:off x="5888831" y="3334544"/>
            <a:ext cx="2008188" cy="22288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3366FF">
              <a:alpha val="50195"/>
            </a:srgbClr>
          </a:solidFill>
          <a:ln w="12700" algn="ctr">
            <a:noFill/>
            <a:miter lim="800000"/>
            <a:headEnd/>
            <a:tailEnd/>
          </a:ln>
        </p:spPr>
        <p:txBody>
          <a:bodyPr wrap="none" anchor="ctr"/>
          <a:lstStyle/>
          <a:p>
            <a:endParaRPr lang="en-US"/>
          </a:p>
        </p:txBody>
      </p:sp>
      <p:sp>
        <p:nvSpPr>
          <p:cNvPr id="14338" name="AutoShape 27"/>
          <p:cNvSpPr>
            <a:spLocks noChangeArrowheads="1"/>
          </p:cNvSpPr>
          <p:nvPr/>
        </p:nvSpPr>
        <p:spPr bwMode="auto">
          <a:xfrm rot="5400000" flipV="1">
            <a:off x="2532063" y="1708150"/>
            <a:ext cx="1428750" cy="23336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3366FF">
              <a:alpha val="50195"/>
            </a:srgbClr>
          </a:solidFill>
          <a:ln w="12700" algn="ctr">
            <a:noFill/>
            <a:miter lim="800000"/>
            <a:headEnd/>
            <a:tailEnd/>
          </a:ln>
        </p:spPr>
        <p:txBody>
          <a:bodyPr wrap="none" anchor="ctr"/>
          <a:lstStyle/>
          <a:p>
            <a:endParaRPr lang="en-US"/>
          </a:p>
        </p:txBody>
      </p:sp>
      <p:sp>
        <p:nvSpPr>
          <p:cNvPr id="28674" name="Rectangle 2"/>
          <p:cNvSpPr>
            <a:spLocks noChangeArrowheads="1"/>
          </p:cNvSpPr>
          <p:nvPr/>
        </p:nvSpPr>
        <p:spPr bwMode="auto">
          <a:xfrm>
            <a:off x="4410075" y="857250"/>
            <a:ext cx="4505325" cy="2562225"/>
          </a:xfrm>
          <a:prstGeom prst="rect">
            <a:avLst/>
          </a:prstGeom>
          <a:solidFill>
            <a:schemeClr val="bg2">
              <a:lumMod val="50000"/>
              <a:lumOff val="50000"/>
              <a:alpha val="80000"/>
            </a:schemeClr>
          </a:solidFill>
          <a:ln w="12700" algn="ctr">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a:effectLst>
                <a:outerShdw blurRad="38100" dist="38100" dir="2700000" algn="tl">
                  <a:srgbClr val="000000"/>
                </a:outerShdw>
              </a:effectLst>
              <a:latin typeface="Segoe" pitchFamily="34" charset="0"/>
            </a:endParaRPr>
          </a:p>
        </p:txBody>
      </p:sp>
      <p:sp>
        <p:nvSpPr>
          <p:cNvPr id="28687" name="Rectangle 15"/>
          <p:cNvSpPr>
            <a:spLocks noChangeArrowheads="1"/>
          </p:cNvSpPr>
          <p:nvPr/>
        </p:nvSpPr>
        <p:spPr bwMode="blackWhite">
          <a:xfrm>
            <a:off x="366721" y="3643315"/>
            <a:ext cx="5657850" cy="2987674"/>
          </a:xfrm>
          <a:prstGeom prst="rect">
            <a:avLst/>
          </a:prstGeom>
          <a:solidFill>
            <a:srgbClr val="800000"/>
          </a:solidFill>
          <a:ln w="12700" algn="ctr">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a:effectLst>
                <a:outerShdw blurRad="38100" dist="38100" dir="2700000" algn="tl">
                  <a:srgbClr val="000000"/>
                </a:outerShdw>
              </a:effectLst>
              <a:latin typeface="Segoe" pitchFamily="34" charset="0"/>
            </a:endParaRPr>
          </a:p>
          <a:p>
            <a:pPr algn="ctr">
              <a:defRPr/>
            </a:pPr>
            <a:endParaRPr lang="en-US">
              <a:effectLst>
                <a:outerShdw blurRad="38100" dist="38100" dir="2700000" algn="tl">
                  <a:srgbClr val="000000"/>
                </a:outerShdw>
              </a:effectLst>
              <a:latin typeface="Segoe" pitchFamily="34" charset="0"/>
            </a:endParaRPr>
          </a:p>
        </p:txBody>
      </p:sp>
      <p:sp>
        <p:nvSpPr>
          <p:cNvPr id="14341" name="Rectangle 3"/>
          <p:cNvSpPr>
            <a:spLocks noGrp="1" noChangeArrowheads="1"/>
          </p:cNvSpPr>
          <p:nvPr>
            <p:ph type="title"/>
          </p:nvPr>
        </p:nvSpPr>
        <p:spPr/>
        <p:txBody>
          <a:bodyPr/>
          <a:lstStyle/>
          <a:p>
            <a:r>
              <a:rPr lang="en-US" smtClean="0"/>
              <a:t>Conceptual Overview</a:t>
            </a:r>
          </a:p>
        </p:txBody>
      </p:sp>
      <p:sp>
        <p:nvSpPr>
          <p:cNvPr id="14342" name="Rectangle 4"/>
          <p:cNvSpPr>
            <a:spLocks noGrp="1" noChangeArrowheads="1"/>
          </p:cNvSpPr>
          <p:nvPr>
            <p:ph idx="1"/>
          </p:nvPr>
        </p:nvSpPr>
        <p:spPr>
          <a:xfrm>
            <a:off x="368300" y="1347788"/>
            <a:ext cx="8382000" cy="2263697"/>
          </a:xfrm>
        </p:spPr>
        <p:txBody>
          <a:bodyPr/>
          <a:lstStyle/>
          <a:p>
            <a:pPr marL="236538" indent="-236538"/>
            <a:r>
              <a:rPr lang="en-US" sz="1600" smtClean="0"/>
              <a:t>Schema change now managed in </a:t>
            </a:r>
            <a:br>
              <a:rPr lang="en-US" sz="1600" smtClean="0"/>
            </a:br>
            <a:r>
              <a:rPr lang="en-US" sz="1600" smtClean="0"/>
              <a:t>Visual Studio Team System </a:t>
            </a:r>
            <a:br>
              <a:rPr lang="en-US" sz="1600" smtClean="0"/>
            </a:br>
            <a:r>
              <a:rPr lang="en-US" sz="1600" smtClean="0"/>
              <a:t>and Team Foundation Server</a:t>
            </a:r>
          </a:p>
          <a:p>
            <a:pPr marL="236538" indent="-236538"/>
            <a:r>
              <a:rPr lang="en-US" sz="1600" smtClean="0"/>
              <a:t>Production Database is now </a:t>
            </a:r>
            <a:br>
              <a:rPr lang="en-US" sz="1600" smtClean="0"/>
            </a:br>
            <a:r>
              <a:rPr lang="en-US" sz="1600" smtClean="0"/>
              <a:t>“one version of the truth” only for data</a:t>
            </a:r>
          </a:p>
          <a:p>
            <a:pPr marL="236538" indent="-236538"/>
            <a:r>
              <a:rPr lang="en-US" sz="1600" smtClean="0"/>
              <a:t>DBA does have access to changes </a:t>
            </a:r>
            <a:br>
              <a:rPr lang="en-US" sz="1600" smtClean="0"/>
            </a:br>
            <a:r>
              <a:rPr lang="en-US" sz="1600" smtClean="0"/>
              <a:t>before he/she has deploy or reject choice</a:t>
            </a:r>
          </a:p>
          <a:p>
            <a:pPr marL="236538" indent="-236538"/>
            <a:r>
              <a:rPr lang="en-US" sz="1600" smtClean="0"/>
              <a:t>“One version of the truth” for schema </a:t>
            </a:r>
            <a:br>
              <a:rPr lang="en-US" sz="1600" smtClean="0"/>
            </a:br>
            <a:r>
              <a:rPr lang="en-US" sz="1600" smtClean="0"/>
              <a:t>is under source control</a:t>
            </a:r>
            <a:endParaRPr lang="en-US" sz="1600" dirty="0" smtClean="0"/>
          </a:p>
        </p:txBody>
      </p:sp>
      <p:sp>
        <p:nvSpPr>
          <p:cNvPr id="14339" name="Slide Number Placeholder 3"/>
          <p:cNvSpPr txBox="1">
            <a:spLocks noGrp="1"/>
          </p:cNvSpPr>
          <p:nvPr/>
        </p:nvSpPr>
        <p:spPr bwMode="auto">
          <a:xfrm>
            <a:off x="8077200" y="6629400"/>
            <a:ext cx="1066800" cy="228600"/>
          </a:xfrm>
          <a:prstGeom prst="rect">
            <a:avLst/>
          </a:prstGeom>
          <a:noFill/>
          <a:ln w="9525">
            <a:noFill/>
            <a:miter lim="800000"/>
            <a:headEnd/>
            <a:tailEnd/>
          </a:ln>
        </p:spPr>
        <p:txBody>
          <a:bodyPr/>
          <a:lstStyle/>
          <a:p>
            <a:pPr algn="r"/>
            <a:fld id="{26C522CF-20DF-46BA-A957-9EE36F01728C}" type="slidenum">
              <a:rPr lang="en-US" sz="1000"/>
              <a:pPr algn="r"/>
              <a:t>16</a:t>
            </a:fld>
            <a:endParaRPr lang="en-US" sz="1000"/>
          </a:p>
        </p:txBody>
      </p:sp>
      <p:grpSp>
        <p:nvGrpSpPr>
          <p:cNvPr id="2" name="Group 5"/>
          <p:cNvGrpSpPr>
            <a:grpSpLocks/>
          </p:cNvGrpSpPr>
          <p:nvPr/>
        </p:nvGrpSpPr>
        <p:grpSpPr bwMode="auto">
          <a:xfrm>
            <a:off x="4487863" y="947738"/>
            <a:ext cx="1558925" cy="1963737"/>
            <a:chOff x="4659" y="510"/>
            <a:chExt cx="982" cy="1237"/>
          </a:xfrm>
        </p:grpSpPr>
        <p:pic>
          <p:nvPicPr>
            <p:cNvPr id="14365" name="Picture 6" descr="Server SQL database"/>
            <p:cNvPicPr>
              <a:picLocks noChangeAspect="1" noChangeArrowheads="1"/>
            </p:cNvPicPr>
            <p:nvPr/>
          </p:nvPicPr>
          <p:blipFill>
            <a:blip r:embed="rId3"/>
            <a:srcRect/>
            <a:stretch>
              <a:fillRect/>
            </a:stretch>
          </p:blipFill>
          <p:spPr bwMode="auto">
            <a:xfrm>
              <a:off x="4792" y="764"/>
              <a:ext cx="655" cy="983"/>
            </a:xfrm>
            <a:prstGeom prst="rect">
              <a:avLst/>
            </a:prstGeom>
            <a:noFill/>
            <a:ln w="9525">
              <a:noFill/>
              <a:miter lim="800000"/>
              <a:headEnd/>
              <a:tailEnd/>
            </a:ln>
          </p:spPr>
        </p:pic>
        <p:sp>
          <p:nvSpPr>
            <p:cNvPr id="28679" name="Text Box 7"/>
            <p:cNvSpPr txBox="1">
              <a:spLocks noChangeArrowheads="1"/>
            </p:cNvSpPr>
            <p:nvPr/>
          </p:nvSpPr>
          <p:spPr bwMode="auto">
            <a:xfrm>
              <a:off x="4659" y="510"/>
              <a:ext cx="982" cy="442"/>
            </a:xfrm>
            <a:prstGeom prst="rect">
              <a:avLst/>
            </a:prstGeom>
            <a:noFill/>
            <a:ln w="12700" algn="ctr">
              <a:noFill/>
              <a:miter lim="800000"/>
              <a:headEnd/>
              <a:tailEnd/>
            </a:ln>
            <a:effectLst>
              <a:outerShdw dist="35921" dir="2700000" algn="ctr" rotWithShape="0">
                <a:schemeClr val="bg2"/>
              </a:outerShdw>
            </a:effectLst>
          </p:spPr>
          <p:txBody>
            <a:bodyPr>
              <a:spAutoFit/>
            </a:bodyPr>
            <a:lstStyle/>
            <a:p>
              <a:pPr algn="ctr">
                <a:defRPr/>
              </a:pPr>
              <a:r>
                <a:rPr lang="en-US" sz="2000" b="1" dirty="0">
                  <a:latin typeface="Segoe" pitchFamily="34" charset="0"/>
                </a:rPr>
                <a:t>Production Database</a:t>
              </a:r>
            </a:p>
          </p:txBody>
        </p:sp>
      </p:grpSp>
      <p:grpSp>
        <p:nvGrpSpPr>
          <p:cNvPr id="3" name="Group 8"/>
          <p:cNvGrpSpPr>
            <a:grpSpLocks/>
          </p:cNvGrpSpPr>
          <p:nvPr/>
        </p:nvGrpSpPr>
        <p:grpSpPr bwMode="auto">
          <a:xfrm>
            <a:off x="6584950" y="960438"/>
            <a:ext cx="1562100" cy="1408112"/>
            <a:chOff x="2582" y="947"/>
            <a:chExt cx="984" cy="887"/>
          </a:xfrm>
        </p:grpSpPr>
        <p:pic>
          <p:nvPicPr>
            <p:cNvPr id="14363" name="Picture 9" descr="pc"/>
            <p:cNvPicPr>
              <a:picLocks noChangeAspect="1" noChangeArrowheads="1"/>
            </p:cNvPicPr>
            <p:nvPr/>
          </p:nvPicPr>
          <p:blipFill>
            <a:blip r:embed="rId4"/>
            <a:srcRect/>
            <a:stretch>
              <a:fillRect/>
            </a:stretch>
          </p:blipFill>
          <p:spPr bwMode="auto">
            <a:xfrm>
              <a:off x="2700" y="1227"/>
              <a:ext cx="608" cy="607"/>
            </a:xfrm>
            <a:prstGeom prst="rect">
              <a:avLst/>
            </a:prstGeom>
            <a:noFill/>
            <a:ln w="9525">
              <a:noFill/>
              <a:miter lim="800000"/>
              <a:headEnd/>
              <a:tailEnd/>
            </a:ln>
          </p:spPr>
        </p:pic>
        <p:sp>
          <p:nvSpPr>
            <p:cNvPr id="28682" name="Text Box 10"/>
            <p:cNvSpPr txBox="1">
              <a:spLocks noChangeArrowheads="1"/>
            </p:cNvSpPr>
            <p:nvPr/>
          </p:nvSpPr>
          <p:spPr bwMode="auto">
            <a:xfrm>
              <a:off x="2582" y="947"/>
              <a:ext cx="984" cy="404"/>
            </a:xfrm>
            <a:prstGeom prst="rect">
              <a:avLst/>
            </a:prstGeom>
            <a:noFill/>
            <a:ln w="12700" algn="ctr">
              <a:noFill/>
              <a:miter lim="800000"/>
              <a:headEnd/>
              <a:tailEnd/>
            </a:ln>
            <a:effectLst/>
          </p:spPr>
          <p:txBody>
            <a:bodyPr>
              <a:spAutoFit/>
            </a:bodyPr>
            <a:lstStyle/>
            <a:p>
              <a:pPr algn="ctr">
                <a:defRPr/>
              </a:pPr>
              <a:r>
                <a:rPr lang="en-US">
                  <a:effectLst>
                    <a:outerShdw blurRad="38100" dist="38100" dir="2700000" algn="tl">
                      <a:srgbClr val="000000"/>
                    </a:outerShdw>
                  </a:effectLst>
                  <a:latin typeface="Segoe" pitchFamily="34" charset="0"/>
                </a:rPr>
                <a:t>Management Studio</a:t>
              </a:r>
            </a:p>
          </p:txBody>
        </p:sp>
      </p:grpSp>
      <p:sp>
        <p:nvSpPr>
          <p:cNvPr id="14345" name="Line 11"/>
          <p:cNvSpPr>
            <a:spLocks noChangeShapeType="1"/>
          </p:cNvSpPr>
          <p:nvPr/>
        </p:nvSpPr>
        <p:spPr bwMode="auto">
          <a:xfrm flipV="1">
            <a:off x="5715000" y="1838325"/>
            <a:ext cx="1276350" cy="152400"/>
          </a:xfrm>
          <a:prstGeom prst="line">
            <a:avLst/>
          </a:prstGeom>
          <a:noFill/>
          <a:ln w="38100">
            <a:solidFill>
              <a:schemeClr val="tx1"/>
            </a:solidFill>
            <a:round/>
            <a:headEnd type="triangle" w="med" len="med"/>
            <a:tailEnd/>
          </a:ln>
        </p:spPr>
        <p:txBody>
          <a:bodyPr wrap="none" anchor="ctr"/>
          <a:lstStyle/>
          <a:p>
            <a:endParaRPr lang="en-US"/>
          </a:p>
        </p:txBody>
      </p:sp>
      <p:sp>
        <p:nvSpPr>
          <p:cNvPr id="28684" name="Text Box 12"/>
          <p:cNvSpPr txBox="1">
            <a:spLocks noChangeArrowheads="1"/>
          </p:cNvSpPr>
          <p:nvPr/>
        </p:nvSpPr>
        <p:spPr bwMode="auto">
          <a:xfrm>
            <a:off x="7766050" y="1395413"/>
            <a:ext cx="1063625" cy="517525"/>
          </a:xfrm>
          <a:prstGeom prst="rect">
            <a:avLst/>
          </a:prstGeom>
          <a:noFill/>
          <a:ln w="12700" algn="ctr">
            <a:noFill/>
            <a:miter lim="800000"/>
            <a:headEnd/>
            <a:tailEnd/>
          </a:ln>
          <a:effectLst/>
        </p:spPr>
        <p:txBody>
          <a:bodyPr wrap="none">
            <a:spAutoFit/>
          </a:bodyPr>
          <a:lstStyle/>
          <a:p>
            <a:pPr>
              <a:defRPr/>
            </a:pPr>
            <a:r>
              <a:rPr lang="en-US" sz="1400">
                <a:effectLst>
                  <a:outerShdw blurRad="38100" dist="38100" dir="2700000" algn="tl">
                    <a:srgbClr val="000000"/>
                  </a:outerShdw>
                </a:effectLst>
                <a:latin typeface="Segoe" pitchFamily="34" charset="0"/>
              </a:rPr>
              <a:t>Tuning</a:t>
            </a:r>
          </a:p>
          <a:p>
            <a:pPr>
              <a:defRPr/>
            </a:pPr>
            <a:r>
              <a:rPr lang="en-US" sz="1400">
                <a:effectLst>
                  <a:outerShdw blurRad="38100" dist="38100" dir="2700000" algn="tl">
                    <a:srgbClr val="000000"/>
                  </a:outerShdw>
                </a:effectLst>
                <a:latin typeface="Segoe" pitchFamily="34" charset="0"/>
              </a:rPr>
              <a:t>Monitoring</a:t>
            </a:r>
          </a:p>
        </p:txBody>
      </p:sp>
      <p:pic>
        <p:nvPicPr>
          <p:cNvPr id="14347" name="Picture 13" descr="data page"/>
          <p:cNvPicPr>
            <a:picLocks noChangeAspect="1" noChangeArrowheads="1"/>
          </p:cNvPicPr>
          <p:nvPr/>
        </p:nvPicPr>
        <p:blipFill>
          <a:blip r:embed="rId5"/>
          <a:srcRect/>
          <a:stretch>
            <a:fillRect/>
          </a:stretch>
        </p:blipFill>
        <p:spPr bwMode="auto">
          <a:xfrm>
            <a:off x="5457825" y="2147888"/>
            <a:ext cx="914400" cy="1098550"/>
          </a:xfrm>
          <a:prstGeom prst="rect">
            <a:avLst/>
          </a:prstGeom>
          <a:noFill/>
          <a:ln w="9525">
            <a:noFill/>
            <a:miter lim="800000"/>
            <a:headEnd/>
            <a:tailEnd/>
          </a:ln>
        </p:spPr>
      </p:pic>
      <p:sp>
        <p:nvSpPr>
          <p:cNvPr id="28686" name="Text Box 14"/>
          <p:cNvSpPr txBox="1">
            <a:spLocks noChangeArrowheads="1"/>
          </p:cNvSpPr>
          <p:nvPr/>
        </p:nvSpPr>
        <p:spPr bwMode="auto">
          <a:xfrm>
            <a:off x="6613525" y="2741613"/>
            <a:ext cx="2136775" cy="611187"/>
          </a:xfrm>
          <a:prstGeom prst="rect">
            <a:avLst/>
          </a:prstGeom>
          <a:noFill/>
          <a:ln w="12700" algn="ctr">
            <a:noFill/>
            <a:miter lim="800000"/>
            <a:headEnd/>
            <a:tailEnd/>
          </a:ln>
          <a:effectLst/>
        </p:spPr>
        <p:txBody>
          <a:bodyPr>
            <a:spAutoFit/>
          </a:bodyPr>
          <a:lstStyle/>
          <a:p>
            <a:pPr>
              <a:defRPr/>
            </a:pPr>
            <a:r>
              <a:rPr lang="en-US" sz="1600" b="1">
                <a:effectLst>
                  <a:outerShdw blurRad="38100" dist="38100" dir="2700000" algn="tl">
                    <a:srgbClr val="000000"/>
                  </a:outerShdw>
                </a:effectLst>
                <a:latin typeface="Segoe" pitchFamily="34" charset="0"/>
              </a:rPr>
              <a:t>“One Version of the Truth”</a:t>
            </a:r>
            <a:r>
              <a:rPr lang="en-US">
                <a:effectLst>
                  <a:outerShdw blurRad="38100" dist="38100" dir="2700000" algn="tl">
                    <a:srgbClr val="000000"/>
                  </a:outerShdw>
                </a:effectLst>
                <a:latin typeface="Segoe" pitchFamily="34" charset="0"/>
              </a:rPr>
              <a:t> for </a:t>
            </a:r>
            <a:r>
              <a:rPr lang="en-US" b="1">
                <a:solidFill>
                  <a:schemeClr val="tx2"/>
                </a:solidFill>
                <a:effectLst>
                  <a:outerShdw blurRad="38100" dist="38100" dir="2700000" algn="tl">
                    <a:srgbClr val="000000"/>
                  </a:outerShdw>
                </a:effectLst>
                <a:latin typeface="Segoe" pitchFamily="34" charset="0"/>
              </a:rPr>
              <a:t>Data</a:t>
            </a:r>
          </a:p>
        </p:txBody>
      </p:sp>
      <p:grpSp>
        <p:nvGrpSpPr>
          <p:cNvPr id="4" name="Group 16"/>
          <p:cNvGrpSpPr>
            <a:grpSpLocks/>
          </p:cNvGrpSpPr>
          <p:nvPr/>
        </p:nvGrpSpPr>
        <p:grpSpPr bwMode="auto">
          <a:xfrm>
            <a:off x="496896" y="3752852"/>
            <a:ext cx="2649538" cy="2295525"/>
            <a:chOff x="136" y="2436"/>
            <a:chExt cx="1669" cy="1446"/>
          </a:xfrm>
        </p:grpSpPr>
        <p:pic>
          <p:nvPicPr>
            <p:cNvPr id="14361" name="Picture 17" descr="pc"/>
            <p:cNvPicPr>
              <a:picLocks noChangeAspect="1" noChangeArrowheads="1"/>
            </p:cNvPicPr>
            <p:nvPr/>
          </p:nvPicPr>
          <p:blipFill>
            <a:blip r:embed="rId6"/>
            <a:srcRect/>
            <a:stretch>
              <a:fillRect/>
            </a:stretch>
          </p:blipFill>
          <p:spPr bwMode="auto">
            <a:xfrm>
              <a:off x="216" y="2940"/>
              <a:ext cx="944" cy="942"/>
            </a:xfrm>
            <a:prstGeom prst="rect">
              <a:avLst/>
            </a:prstGeom>
            <a:noFill/>
            <a:ln w="9525">
              <a:noFill/>
              <a:miter lim="800000"/>
              <a:headEnd/>
              <a:tailEnd/>
            </a:ln>
          </p:spPr>
        </p:pic>
        <p:pic>
          <p:nvPicPr>
            <p:cNvPr id="14362" name="Picture 18" descr="Visual Studio 2005 team edition database professionals logo rev v"/>
            <p:cNvPicPr>
              <a:picLocks noChangeAspect="1" noChangeArrowheads="1"/>
            </p:cNvPicPr>
            <p:nvPr/>
          </p:nvPicPr>
          <p:blipFill>
            <a:blip r:embed="rId7"/>
            <a:srcRect/>
            <a:stretch>
              <a:fillRect/>
            </a:stretch>
          </p:blipFill>
          <p:spPr bwMode="auto">
            <a:xfrm>
              <a:off x="136" y="2436"/>
              <a:ext cx="1669" cy="472"/>
            </a:xfrm>
            <a:prstGeom prst="rect">
              <a:avLst/>
            </a:prstGeom>
            <a:noFill/>
            <a:ln w="9525">
              <a:noFill/>
              <a:miter lim="800000"/>
              <a:headEnd/>
              <a:tailEnd/>
            </a:ln>
          </p:spPr>
        </p:pic>
      </p:grpSp>
      <p:sp>
        <p:nvSpPr>
          <p:cNvPr id="28691" name="Text Box 19"/>
          <p:cNvSpPr txBox="1">
            <a:spLocks noChangeArrowheads="1"/>
          </p:cNvSpPr>
          <p:nvPr/>
        </p:nvSpPr>
        <p:spPr bwMode="auto">
          <a:xfrm>
            <a:off x="3160721" y="3841752"/>
            <a:ext cx="2879725" cy="641350"/>
          </a:xfrm>
          <a:prstGeom prst="rect">
            <a:avLst/>
          </a:prstGeom>
          <a:noFill/>
          <a:ln w="12700" algn="ctr">
            <a:noFill/>
            <a:miter lim="800000"/>
            <a:headEnd/>
            <a:tailEnd/>
          </a:ln>
          <a:effectLst/>
        </p:spPr>
        <p:txBody>
          <a:bodyPr>
            <a:spAutoFit/>
          </a:bodyPr>
          <a:lstStyle/>
          <a:p>
            <a:pPr>
              <a:defRPr/>
            </a:pPr>
            <a:r>
              <a:rPr lang="en-US" sz="1600" b="1">
                <a:effectLst>
                  <a:outerShdw blurRad="38100" dist="38100" dir="2700000" algn="tl">
                    <a:srgbClr val="000000"/>
                  </a:outerShdw>
                </a:effectLst>
                <a:latin typeface="Segoe" pitchFamily="34" charset="0"/>
              </a:rPr>
              <a:t>“One Version of the Truth”</a:t>
            </a:r>
            <a:r>
              <a:rPr lang="en-US">
                <a:effectLst>
                  <a:outerShdw blurRad="38100" dist="38100" dir="2700000" algn="tl">
                    <a:srgbClr val="000000"/>
                  </a:outerShdw>
                </a:effectLst>
                <a:latin typeface="Segoe" pitchFamily="34" charset="0"/>
              </a:rPr>
              <a:t> for </a:t>
            </a:r>
            <a:r>
              <a:rPr lang="en-US" b="1">
                <a:solidFill>
                  <a:schemeClr val="tx2"/>
                </a:solidFill>
                <a:effectLst>
                  <a:outerShdw blurRad="38100" dist="38100" dir="2700000" algn="tl">
                    <a:srgbClr val="000000"/>
                  </a:outerShdw>
                </a:effectLst>
                <a:latin typeface="Segoe" pitchFamily="34" charset="0"/>
              </a:rPr>
              <a:t>Schema </a:t>
            </a:r>
          </a:p>
        </p:txBody>
      </p:sp>
      <p:sp>
        <p:nvSpPr>
          <p:cNvPr id="28692" name="Text Box 20"/>
          <p:cNvSpPr txBox="1">
            <a:spLocks noChangeArrowheads="1"/>
          </p:cNvSpPr>
          <p:nvPr/>
        </p:nvSpPr>
        <p:spPr bwMode="auto">
          <a:xfrm>
            <a:off x="3284546" y="4422777"/>
            <a:ext cx="2428875" cy="581025"/>
          </a:xfrm>
          <a:prstGeom prst="rect">
            <a:avLst/>
          </a:prstGeom>
          <a:noFill/>
          <a:ln w="12700" algn="ctr">
            <a:noFill/>
            <a:miter lim="800000"/>
            <a:headEnd/>
            <a:tailEnd/>
          </a:ln>
          <a:effectLst/>
        </p:spPr>
        <p:txBody>
          <a:bodyPr>
            <a:spAutoFit/>
          </a:bodyPr>
          <a:lstStyle/>
          <a:p>
            <a:pPr marL="114300" indent="-114300">
              <a:buFontTx/>
              <a:buChar char="•"/>
              <a:defRPr/>
            </a:pPr>
            <a:r>
              <a:rPr lang="en-US" sz="1600" b="1">
                <a:effectLst>
                  <a:outerShdw blurRad="38100" dist="38100" dir="2700000" algn="tl">
                    <a:srgbClr val="000000"/>
                  </a:outerShdw>
                </a:effectLst>
                <a:latin typeface="Segoe" pitchFamily="34" charset="0"/>
              </a:rPr>
              <a:t>Offline </a:t>
            </a:r>
          </a:p>
          <a:p>
            <a:pPr marL="114300" indent="-114300">
              <a:buFontTx/>
              <a:buChar char="•"/>
              <a:defRPr/>
            </a:pPr>
            <a:r>
              <a:rPr lang="en-US" sz="1600" b="1">
                <a:effectLst>
                  <a:outerShdw blurRad="38100" dist="38100" dir="2700000" algn="tl">
                    <a:srgbClr val="000000"/>
                  </a:outerShdw>
                </a:effectLst>
                <a:latin typeface="Segoe" pitchFamily="34" charset="0"/>
              </a:rPr>
              <a:t>Under Source Control</a:t>
            </a:r>
          </a:p>
        </p:txBody>
      </p:sp>
      <p:pic>
        <p:nvPicPr>
          <p:cNvPr id="14353" name="Picture 21" descr="Server - application"/>
          <p:cNvPicPr>
            <a:picLocks noChangeAspect="1" noChangeArrowheads="1"/>
          </p:cNvPicPr>
          <p:nvPr/>
        </p:nvPicPr>
        <p:blipFill>
          <a:blip r:embed="rId8"/>
          <a:srcRect/>
          <a:stretch>
            <a:fillRect/>
          </a:stretch>
        </p:blipFill>
        <p:spPr bwMode="auto">
          <a:xfrm>
            <a:off x="2335221" y="5013325"/>
            <a:ext cx="889000" cy="1600200"/>
          </a:xfrm>
          <a:prstGeom prst="rect">
            <a:avLst/>
          </a:prstGeom>
          <a:noFill/>
          <a:ln w="9525">
            <a:noFill/>
            <a:miter lim="800000"/>
            <a:headEnd/>
            <a:tailEnd/>
          </a:ln>
        </p:spPr>
      </p:pic>
      <p:pic>
        <p:nvPicPr>
          <p:cNvPr id="14354" name="Picture 22" descr="Visual Studio 2005 Team Foundation Server logo reverse"/>
          <p:cNvPicPr>
            <a:picLocks noChangeAspect="1" noChangeArrowheads="1"/>
          </p:cNvPicPr>
          <p:nvPr/>
        </p:nvPicPr>
        <p:blipFill>
          <a:blip r:embed="rId9" cstate="print"/>
          <a:srcRect/>
          <a:stretch>
            <a:fillRect/>
          </a:stretch>
        </p:blipFill>
        <p:spPr bwMode="auto">
          <a:xfrm>
            <a:off x="3248034" y="5832477"/>
            <a:ext cx="1839912" cy="730250"/>
          </a:xfrm>
          <a:prstGeom prst="rect">
            <a:avLst/>
          </a:prstGeom>
          <a:noFill/>
          <a:ln w="9525">
            <a:noFill/>
            <a:miter lim="800000"/>
            <a:headEnd/>
            <a:tailEnd/>
          </a:ln>
        </p:spPr>
      </p:pic>
      <p:grpSp>
        <p:nvGrpSpPr>
          <p:cNvPr id="5" name="Group 23"/>
          <p:cNvGrpSpPr>
            <a:grpSpLocks/>
          </p:cNvGrpSpPr>
          <p:nvPr/>
        </p:nvGrpSpPr>
        <p:grpSpPr bwMode="auto">
          <a:xfrm>
            <a:off x="1504959" y="4886327"/>
            <a:ext cx="1117600" cy="1314450"/>
            <a:chOff x="1581" y="1533"/>
            <a:chExt cx="704" cy="828"/>
          </a:xfrm>
        </p:grpSpPr>
        <p:pic>
          <p:nvPicPr>
            <p:cNvPr id="14359" name="Picture 24" descr="blank page"/>
            <p:cNvPicPr>
              <a:picLocks noChangeAspect="1" noChangeArrowheads="1"/>
            </p:cNvPicPr>
            <p:nvPr/>
          </p:nvPicPr>
          <p:blipFill>
            <a:blip r:embed="rId10"/>
            <a:srcRect/>
            <a:stretch>
              <a:fillRect/>
            </a:stretch>
          </p:blipFill>
          <p:spPr bwMode="auto">
            <a:xfrm>
              <a:off x="1581" y="1533"/>
              <a:ext cx="704" cy="828"/>
            </a:xfrm>
            <a:prstGeom prst="rect">
              <a:avLst/>
            </a:prstGeom>
            <a:noFill/>
            <a:ln w="9525">
              <a:noFill/>
              <a:miter lim="800000"/>
              <a:headEnd/>
              <a:tailEnd/>
            </a:ln>
          </p:spPr>
        </p:pic>
        <p:sp>
          <p:nvSpPr>
            <p:cNvPr id="28697" name="Text Box 25"/>
            <p:cNvSpPr txBox="1">
              <a:spLocks noChangeArrowheads="1"/>
            </p:cNvSpPr>
            <p:nvPr/>
          </p:nvSpPr>
          <p:spPr bwMode="auto">
            <a:xfrm>
              <a:off x="1630" y="1790"/>
              <a:ext cx="606" cy="231"/>
            </a:xfrm>
            <a:prstGeom prst="rect">
              <a:avLst/>
            </a:prstGeom>
            <a:noFill/>
            <a:ln w="12700" algn="ctr">
              <a:noFill/>
              <a:miter lim="800000"/>
              <a:headEnd/>
              <a:tailEnd/>
            </a:ln>
            <a:effectLst/>
          </p:spPr>
          <p:txBody>
            <a:bodyPr wrap="none">
              <a:spAutoFit/>
            </a:bodyPr>
            <a:lstStyle/>
            <a:p>
              <a:pPr>
                <a:defRPr/>
              </a:pPr>
              <a:r>
                <a:rPr lang="en-US" dirty="0">
                  <a:solidFill>
                    <a:schemeClr val="bg2"/>
                  </a:solidFill>
                  <a:effectLst>
                    <a:outerShdw blurRad="38100" dist="38100" dir="2700000" algn="tl">
                      <a:srgbClr val="FFFFFF"/>
                    </a:outerShdw>
                  </a:effectLst>
                  <a:latin typeface="Segoe" pitchFamily="34" charset="0"/>
                </a:rPr>
                <a:t>Schema</a:t>
              </a:r>
            </a:p>
          </p:txBody>
        </p:sp>
      </p:grpSp>
      <p:sp>
        <p:nvSpPr>
          <p:cNvPr id="28698" name="Text Box 26"/>
          <p:cNvSpPr txBox="1">
            <a:spLocks noChangeArrowheads="1"/>
          </p:cNvSpPr>
          <p:nvPr/>
        </p:nvSpPr>
        <p:spPr bwMode="auto">
          <a:xfrm>
            <a:off x="1243021" y="6010277"/>
            <a:ext cx="1581150" cy="304800"/>
          </a:xfrm>
          <a:prstGeom prst="rect">
            <a:avLst/>
          </a:prstGeom>
          <a:noFill/>
          <a:ln w="12700" algn="ctr">
            <a:noFill/>
            <a:miter lim="800000"/>
            <a:headEnd/>
            <a:tailEnd/>
          </a:ln>
          <a:effectLst/>
        </p:spPr>
        <p:txBody>
          <a:bodyPr wrap="none">
            <a:spAutoFit/>
          </a:bodyPr>
          <a:lstStyle/>
          <a:p>
            <a:pPr>
              <a:defRPr/>
            </a:pPr>
            <a:r>
              <a:rPr lang="en-US" sz="1400" b="1">
                <a:solidFill>
                  <a:schemeClr val="tx2"/>
                </a:solidFill>
                <a:effectLst>
                  <a:outerShdw blurRad="38100" dist="38100" dir="2700000" algn="tl">
                    <a:srgbClr val="000000"/>
                  </a:outerShdw>
                </a:effectLst>
                <a:latin typeface="Segoe" pitchFamily="34" charset="0"/>
              </a:rPr>
              <a:t>Schema Changes</a:t>
            </a:r>
          </a:p>
        </p:txBody>
      </p:sp>
      <p:sp>
        <p:nvSpPr>
          <p:cNvPr id="14358" name="Text Box 29"/>
          <p:cNvSpPr txBox="1">
            <a:spLocks noChangeArrowheads="1"/>
          </p:cNvSpPr>
          <p:nvPr/>
        </p:nvSpPr>
        <p:spPr bwMode="black">
          <a:xfrm>
            <a:off x="5620574" y="3722688"/>
            <a:ext cx="3308350" cy="1341437"/>
          </a:xfrm>
          <a:prstGeom prst="rect">
            <a:avLst/>
          </a:prstGeom>
          <a:noFill/>
          <a:ln w="9525" algn="ctr">
            <a:noFill/>
            <a:miter lim="800000"/>
            <a:headEnd/>
            <a:tailEnd/>
          </a:ln>
        </p:spPr>
        <p:txBody>
          <a:bodyPr>
            <a:spAutoFit/>
          </a:bodyPr>
          <a:lstStyle/>
          <a:p>
            <a:pPr marL="447675" indent="-447675">
              <a:lnSpc>
                <a:spcPct val="90000"/>
              </a:lnSpc>
              <a:spcBef>
                <a:spcPct val="30000"/>
              </a:spcBef>
              <a:buClr>
                <a:schemeClr val="tx2"/>
              </a:buClr>
              <a:buSzPct val="85000"/>
              <a:buFont typeface="Wingdings 2" pitchFamily="18" charset="2"/>
              <a:buBlip>
                <a:blip r:embed="rId11"/>
              </a:buBlip>
            </a:pPr>
            <a:r>
              <a:rPr lang="en-US" sz="1600" dirty="0">
                <a:solidFill>
                  <a:srgbClr val="FFFF66"/>
                </a:solidFill>
              </a:rPr>
              <a:t>Changes can be rolled out in a scheduled &amp; managed way</a:t>
            </a:r>
          </a:p>
          <a:p>
            <a:pPr marL="447675" indent="-447675">
              <a:lnSpc>
                <a:spcPct val="90000"/>
              </a:lnSpc>
              <a:spcBef>
                <a:spcPct val="30000"/>
              </a:spcBef>
              <a:buClr>
                <a:schemeClr val="tx2"/>
              </a:buClr>
              <a:buSzPct val="85000"/>
              <a:buFont typeface="Wingdings 2" pitchFamily="18" charset="2"/>
              <a:buBlip>
                <a:blip r:embed="rId11"/>
              </a:buBlip>
            </a:pPr>
            <a:r>
              <a:rPr lang="en-US" sz="1600" dirty="0">
                <a:solidFill>
                  <a:srgbClr val="FFFF66"/>
                </a:solidFill>
              </a:rPr>
              <a:t>Scripts allow administrators to manage change updates</a:t>
            </a:r>
          </a:p>
          <a:p>
            <a:pPr marL="447675" indent="-447675">
              <a:lnSpc>
                <a:spcPct val="90000"/>
              </a:lnSpc>
              <a:spcBef>
                <a:spcPct val="30000"/>
              </a:spcBef>
              <a:buClr>
                <a:schemeClr val="tx2"/>
              </a:buClr>
              <a:buSzPct val="85000"/>
              <a:buFont typeface="Wingdings 2" pitchFamily="18" charset="2"/>
              <a:buBlip>
                <a:blip r:embed="rId11"/>
              </a:buBlip>
            </a:pPr>
            <a:endParaRPr lang="en-US" sz="1600" dirty="0">
              <a:solidFill>
                <a:srgbClr val="FFFF66"/>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erver - application"/>
          <p:cNvPicPr>
            <a:picLocks noChangeAspect="1" noChangeArrowheads="1"/>
          </p:cNvPicPr>
          <p:nvPr/>
        </p:nvPicPr>
        <p:blipFill>
          <a:blip r:embed="rId3"/>
          <a:srcRect/>
          <a:stretch>
            <a:fillRect/>
          </a:stretch>
        </p:blipFill>
        <p:spPr bwMode="auto">
          <a:xfrm>
            <a:off x="590550" y="1533525"/>
            <a:ext cx="889000" cy="1600200"/>
          </a:xfrm>
          <a:prstGeom prst="rect">
            <a:avLst/>
          </a:prstGeom>
          <a:noFill/>
        </p:spPr>
      </p:pic>
      <p:pic>
        <p:nvPicPr>
          <p:cNvPr id="40963" name="Picture 3" descr="Visual Studio 2005 Team Foundation Server logo reverse"/>
          <p:cNvPicPr>
            <a:picLocks noChangeAspect="1" noChangeArrowheads="1"/>
          </p:cNvPicPr>
          <p:nvPr/>
        </p:nvPicPr>
        <p:blipFill>
          <a:blip r:embed="rId4" cstate="print"/>
          <a:srcRect/>
          <a:stretch>
            <a:fillRect/>
          </a:stretch>
        </p:blipFill>
        <p:spPr bwMode="auto">
          <a:xfrm>
            <a:off x="220663" y="901700"/>
            <a:ext cx="1839912" cy="730250"/>
          </a:xfrm>
          <a:prstGeom prst="rect">
            <a:avLst/>
          </a:prstGeom>
          <a:noFill/>
        </p:spPr>
      </p:pic>
      <p:grpSp>
        <p:nvGrpSpPr>
          <p:cNvPr id="2" name="Group 4"/>
          <p:cNvGrpSpPr>
            <a:grpSpLocks/>
          </p:cNvGrpSpPr>
          <p:nvPr/>
        </p:nvGrpSpPr>
        <p:grpSpPr bwMode="auto">
          <a:xfrm>
            <a:off x="7648575" y="4508500"/>
            <a:ext cx="1360488" cy="1920875"/>
            <a:chOff x="4784" y="2737"/>
            <a:chExt cx="857" cy="1210"/>
          </a:xfrm>
        </p:grpSpPr>
        <p:grpSp>
          <p:nvGrpSpPr>
            <p:cNvPr id="3" name="Group 5"/>
            <p:cNvGrpSpPr>
              <a:grpSpLocks/>
            </p:cNvGrpSpPr>
            <p:nvPr/>
          </p:nvGrpSpPr>
          <p:grpSpPr bwMode="auto">
            <a:xfrm>
              <a:off x="4796" y="2976"/>
              <a:ext cx="637" cy="971"/>
              <a:chOff x="3012" y="752"/>
              <a:chExt cx="637" cy="971"/>
            </a:xfrm>
          </p:grpSpPr>
          <p:pic>
            <p:nvPicPr>
              <p:cNvPr id="40966" name="Picture 6" descr="Server"/>
              <p:cNvPicPr>
                <a:picLocks noChangeAspect="1" noChangeArrowheads="1"/>
              </p:cNvPicPr>
              <p:nvPr/>
            </p:nvPicPr>
            <p:blipFill>
              <a:blip r:embed="rId5"/>
              <a:srcRect/>
              <a:stretch>
                <a:fillRect/>
              </a:stretch>
            </p:blipFill>
            <p:spPr bwMode="auto">
              <a:xfrm>
                <a:off x="3012" y="752"/>
                <a:ext cx="637" cy="940"/>
              </a:xfrm>
              <a:prstGeom prst="rect">
                <a:avLst/>
              </a:prstGeom>
              <a:noFill/>
            </p:spPr>
          </p:pic>
          <p:pic>
            <p:nvPicPr>
              <p:cNvPr id="40967" name="Picture 7" descr="database green"/>
              <p:cNvPicPr>
                <a:picLocks noChangeAspect="1" noChangeArrowheads="1"/>
              </p:cNvPicPr>
              <p:nvPr/>
            </p:nvPicPr>
            <p:blipFill>
              <a:blip r:embed="rId6" cstate="print"/>
              <a:srcRect/>
              <a:stretch>
                <a:fillRect/>
              </a:stretch>
            </p:blipFill>
            <p:spPr bwMode="auto">
              <a:xfrm>
                <a:off x="3331" y="1360"/>
                <a:ext cx="303" cy="363"/>
              </a:xfrm>
              <a:prstGeom prst="rect">
                <a:avLst/>
              </a:prstGeom>
              <a:noFill/>
            </p:spPr>
          </p:pic>
        </p:grpSp>
        <p:sp>
          <p:nvSpPr>
            <p:cNvPr id="40968" name="Text Box 8"/>
            <p:cNvSpPr txBox="1">
              <a:spLocks noChangeArrowheads="1"/>
            </p:cNvSpPr>
            <p:nvPr/>
          </p:nvSpPr>
          <p:spPr bwMode="auto">
            <a:xfrm>
              <a:off x="4784" y="2737"/>
              <a:ext cx="857" cy="442"/>
            </a:xfrm>
            <a:prstGeom prst="rect">
              <a:avLst/>
            </a:prstGeom>
            <a:noFill/>
            <a:ln w="12700" algn="ctr">
              <a:noFill/>
              <a:miter lim="800000"/>
              <a:headEnd/>
              <a:tailEnd/>
            </a:ln>
            <a:effectLst>
              <a:outerShdw dist="35921" dir="2700000" algn="ctr" rotWithShape="0">
                <a:schemeClr val="bg2"/>
              </a:outerShdw>
            </a:effectLst>
          </p:spPr>
          <p:txBody>
            <a:bodyPr>
              <a:spAutoFit/>
            </a:bodyPr>
            <a:lstStyle/>
            <a:p>
              <a:pPr algn="ctr"/>
              <a:r>
                <a:rPr lang="en-US" sz="2000" b="1" dirty="0">
                  <a:effectLst>
                    <a:outerShdw blurRad="38100" dist="38100" dir="2700000" algn="tl">
                      <a:srgbClr val="000000"/>
                    </a:outerShdw>
                  </a:effectLst>
                </a:rPr>
                <a:t>Test Database</a:t>
              </a:r>
            </a:p>
          </p:txBody>
        </p:sp>
      </p:grpSp>
      <p:grpSp>
        <p:nvGrpSpPr>
          <p:cNvPr id="4" name="Group 9"/>
          <p:cNvGrpSpPr>
            <a:grpSpLocks/>
          </p:cNvGrpSpPr>
          <p:nvPr/>
        </p:nvGrpSpPr>
        <p:grpSpPr bwMode="auto">
          <a:xfrm>
            <a:off x="7450138" y="528638"/>
            <a:ext cx="1558925" cy="1963737"/>
            <a:chOff x="4659" y="510"/>
            <a:chExt cx="982" cy="1237"/>
          </a:xfrm>
        </p:grpSpPr>
        <p:pic>
          <p:nvPicPr>
            <p:cNvPr id="40970" name="Picture 10" descr="Server SQL database"/>
            <p:cNvPicPr>
              <a:picLocks noChangeAspect="1" noChangeArrowheads="1"/>
            </p:cNvPicPr>
            <p:nvPr/>
          </p:nvPicPr>
          <p:blipFill>
            <a:blip r:embed="rId7"/>
            <a:srcRect/>
            <a:stretch>
              <a:fillRect/>
            </a:stretch>
          </p:blipFill>
          <p:spPr bwMode="auto">
            <a:xfrm>
              <a:off x="4792" y="764"/>
              <a:ext cx="655" cy="983"/>
            </a:xfrm>
            <a:prstGeom prst="rect">
              <a:avLst/>
            </a:prstGeom>
            <a:noFill/>
          </p:spPr>
        </p:pic>
        <p:sp>
          <p:nvSpPr>
            <p:cNvPr id="40971" name="Text Box 11"/>
            <p:cNvSpPr txBox="1">
              <a:spLocks noChangeArrowheads="1"/>
            </p:cNvSpPr>
            <p:nvPr/>
          </p:nvSpPr>
          <p:spPr bwMode="auto">
            <a:xfrm>
              <a:off x="4659" y="510"/>
              <a:ext cx="982" cy="442"/>
            </a:xfrm>
            <a:prstGeom prst="rect">
              <a:avLst/>
            </a:prstGeom>
            <a:noFill/>
            <a:ln w="12700" algn="ctr">
              <a:noFill/>
              <a:miter lim="800000"/>
              <a:headEnd/>
              <a:tailEnd/>
            </a:ln>
            <a:effectLst>
              <a:outerShdw dist="35921" dir="2700000" algn="ctr" rotWithShape="0">
                <a:schemeClr val="bg2"/>
              </a:outerShdw>
            </a:effectLst>
          </p:spPr>
          <p:txBody>
            <a:bodyPr>
              <a:spAutoFit/>
            </a:bodyPr>
            <a:lstStyle/>
            <a:p>
              <a:pPr algn="ctr"/>
              <a:r>
                <a:rPr lang="en-US" sz="2000" b="1" dirty="0"/>
                <a:t>Production Database</a:t>
              </a:r>
            </a:p>
          </p:txBody>
        </p:sp>
      </p:grpSp>
      <p:grpSp>
        <p:nvGrpSpPr>
          <p:cNvPr id="5" name="Group 12"/>
          <p:cNvGrpSpPr>
            <a:grpSpLocks/>
          </p:cNvGrpSpPr>
          <p:nvPr/>
        </p:nvGrpSpPr>
        <p:grpSpPr bwMode="auto">
          <a:xfrm>
            <a:off x="3606800" y="2671763"/>
            <a:ext cx="2649538" cy="2295525"/>
            <a:chOff x="136" y="2436"/>
            <a:chExt cx="1669" cy="1446"/>
          </a:xfrm>
        </p:grpSpPr>
        <p:pic>
          <p:nvPicPr>
            <p:cNvPr id="40973" name="Picture 13" descr="pc"/>
            <p:cNvPicPr>
              <a:picLocks noChangeAspect="1" noChangeArrowheads="1"/>
            </p:cNvPicPr>
            <p:nvPr/>
          </p:nvPicPr>
          <p:blipFill>
            <a:blip r:embed="rId8"/>
            <a:srcRect/>
            <a:stretch>
              <a:fillRect/>
            </a:stretch>
          </p:blipFill>
          <p:spPr bwMode="auto">
            <a:xfrm>
              <a:off x="216" y="2940"/>
              <a:ext cx="944" cy="942"/>
            </a:xfrm>
            <a:prstGeom prst="rect">
              <a:avLst/>
            </a:prstGeom>
            <a:noFill/>
          </p:spPr>
        </p:pic>
        <p:pic>
          <p:nvPicPr>
            <p:cNvPr id="40974" name="Picture 14" descr="Visual Studio 2005 team edition database professionals logo rev v"/>
            <p:cNvPicPr>
              <a:picLocks noChangeAspect="1" noChangeArrowheads="1"/>
            </p:cNvPicPr>
            <p:nvPr/>
          </p:nvPicPr>
          <p:blipFill>
            <a:blip r:embed="rId9" cstate="print"/>
            <a:srcRect/>
            <a:stretch>
              <a:fillRect/>
            </a:stretch>
          </p:blipFill>
          <p:spPr bwMode="auto">
            <a:xfrm>
              <a:off x="136" y="2436"/>
              <a:ext cx="1669" cy="472"/>
            </a:xfrm>
            <a:prstGeom prst="rect">
              <a:avLst/>
            </a:prstGeom>
            <a:noFill/>
          </p:spPr>
        </p:pic>
      </p:grpSp>
      <p:pic>
        <p:nvPicPr>
          <p:cNvPr id="40975" name="Picture 15" descr="ProjectSystem1"/>
          <p:cNvPicPr>
            <a:picLocks noChangeAspect="1" noChangeArrowheads="1"/>
          </p:cNvPicPr>
          <p:nvPr/>
        </p:nvPicPr>
        <p:blipFill>
          <a:blip r:embed="rId10"/>
          <a:srcRect/>
          <a:stretch>
            <a:fillRect/>
          </a:stretch>
        </p:blipFill>
        <p:spPr bwMode="auto">
          <a:xfrm>
            <a:off x="3675063" y="2901950"/>
            <a:ext cx="1338262" cy="2454275"/>
          </a:xfrm>
          <a:prstGeom prst="rect">
            <a:avLst/>
          </a:prstGeom>
          <a:noFill/>
          <a:effectLst>
            <a:outerShdw dist="35921" dir="2700000" algn="ctr" rotWithShape="0">
              <a:srgbClr val="808080">
                <a:alpha val="50000"/>
              </a:srgbClr>
            </a:outerShdw>
          </a:effectLst>
        </p:spPr>
      </p:pic>
      <p:grpSp>
        <p:nvGrpSpPr>
          <p:cNvPr id="6" name="Group 16"/>
          <p:cNvGrpSpPr>
            <a:grpSpLocks/>
          </p:cNvGrpSpPr>
          <p:nvPr/>
        </p:nvGrpSpPr>
        <p:grpSpPr bwMode="auto">
          <a:xfrm>
            <a:off x="2641600" y="3400425"/>
            <a:ext cx="441325" cy="847725"/>
            <a:chOff x="1664" y="2142"/>
            <a:chExt cx="278" cy="534"/>
          </a:xfrm>
        </p:grpSpPr>
        <p:pic>
          <p:nvPicPr>
            <p:cNvPr id="40977" name="Picture 17" descr="Binary Code"/>
            <p:cNvPicPr>
              <a:picLocks noChangeAspect="1" noChangeArrowheads="1"/>
            </p:cNvPicPr>
            <p:nvPr/>
          </p:nvPicPr>
          <p:blipFill>
            <a:blip r:embed="rId11" cstate="print"/>
            <a:srcRect/>
            <a:stretch>
              <a:fillRect/>
            </a:stretch>
          </p:blipFill>
          <p:spPr bwMode="auto">
            <a:xfrm>
              <a:off x="1664" y="2142"/>
              <a:ext cx="189" cy="405"/>
            </a:xfrm>
            <a:prstGeom prst="rect">
              <a:avLst/>
            </a:prstGeom>
            <a:noFill/>
          </p:spPr>
        </p:pic>
        <p:pic>
          <p:nvPicPr>
            <p:cNvPr id="40978" name="Picture 18" descr="Binary Code"/>
            <p:cNvPicPr>
              <a:picLocks noChangeAspect="1" noChangeArrowheads="1"/>
            </p:cNvPicPr>
            <p:nvPr/>
          </p:nvPicPr>
          <p:blipFill>
            <a:blip r:embed="rId11" cstate="print"/>
            <a:srcRect/>
            <a:stretch>
              <a:fillRect/>
            </a:stretch>
          </p:blipFill>
          <p:spPr bwMode="auto">
            <a:xfrm>
              <a:off x="1692" y="2202"/>
              <a:ext cx="189" cy="405"/>
            </a:xfrm>
            <a:prstGeom prst="rect">
              <a:avLst/>
            </a:prstGeom>
            <a:noFill/>
          </p:spPr>
        </p:pic>
        <p:pic>
          <p:nvPicPr>
            <p:cNvPr id="40979" name="Picture 19" descr="Binary Code"/>
            <p:cNvPicPr>
              <a:picLocks noChangeAspect="1" noChangeArrowheads="1"/>
            </p:cNvPicPr>
            <p:nvPr/>
          </p:nvPicPr>
          <p:blipFill>
            <a:blip r:embed="rId11" cstate="print"/>
            <a:srcRect/>
            <a:stretch>
              <a:fillRect/>
            </a:stretch>
          </p:blipFill>
          <p:spPr bwMode="auto">
            <a:xfrm>
              <a:off x="1719" y="2271"/>
              <a:ext cx="189" cy="405"/>
            </a:xfrm>
            <a:prstGeom prst="rect">
              <a:avLst/>
            </a:prstGeom>
            <a:noFill/>
          </p:spPr>
        </p:pic>
        <p:pic>
          <p:nvPicPr>
            <p:cNvPr id="40980" name="Picture 20" descr="database green"/>
            <p:cNvPicPr>
              <a:picLocks noChangeAspect="1" noChangeArrowheads="1"/>
            </p:cNvPicPr>
            <p:nvPr/>
          </p:nvPicPr>
          <p:blipFill>
            <a:blip r:embed="rId12" cstate="print"/>
            <a:srcRect/>
            <a:stretch>
              <a:fillRect/>
            </a:stretch>
          </p:blipFill>
          <p:spPr bwMode="auto">
            <a:xfrm>
              <a:off x="1782" y="2477"/>
              <a:ext cx="160" cy="192"/>
            </a:xfrm>
            <a:prstGeom prst="rect">
              <a:avLst/>
            </a:prstGeom>
            <a:noFill/>
          </p:spPr>
        </p:pic>
      </p:grpSp>
      <p:pic>
        <p:nvPicPr>
          <p:cNvPr id="40981" name="Picture 21" descr="database purple"/>
          <p:cNvPicPr>
            <a:picLocks noChangeAspect="1" noChangeArrowheads="1"/>
          </p:cNvPicPr>
          <p:nvPr/>
        </p:nvPicPr>
        <p:blipFill>
          <a:blip r:embed="rId13" cstate="print"/>
          <a:srcRect/>
          <a:stretch>
            <a:fillRect/>
          </a:stretch>
        </p:blipFill>
        <p:spPr bwMode="auto">
          <a:xfrm>
            <a:off x="1236663" y="2765425"/>
            <a:ext cx="274637" cy="328613"/>
          </a:xfrm>
          <a:prstGeom prst="rect">
            <a:avLst/>
          </a:prstGeom>
          <a:noFill/>
        </p:spPr>
      </p:pic>
      <p:grpSp>
        <p:nvGrpSpPr>
          <p:cNvPr id="7" name="Group 22"/>
          <p:cNvGrpSpPr>
            <a:grpSpLocks/>
          </p:cNvGrpSpPr>
          <p:nvPr/>
        </p:nvGrpSpPr>
        <p:grpSpPr bwMode="auto">
          <a:xfrm>
            <a:off x="1412875" y="2346325"/>
            <a:ext cx="354013" cy="642938"/>
            <a:chOff x="890" y="1478"/>
            <a:chExt cx="223" cy="405"/>
          </a:xfrm>
        </p:grpSpPr>
        <p:pic>
          <p:nvPicPr>
            <p:cNvPr id="40983" name="Picture 23" descr="Binary Code"/>
            <p:cNvPicPr>
              <a:picLocks noChangeAspect="1" noChangeArrowheads="1"/>
            </p:cNvPicPr>
            <p:nvPr/>
          </p:nvPicPr>
          <p:blipFill>
            <a:blip r:embed="rId11" cstate="print"/>
            <a:srcRect/>
            <a:stretch>
              <a:fillRect/>
            </a:stretch>
          </p:blipFill>
          <p:spPr bwMode="auto">
            <a:xfrm>
              <a:off x="890" y="1478"/>
              <a:ext cx="189" cy="405"/>
            </a:xfrm>
            <a:prstGeom prst="rect">
              <a:avLst/>
            </a:prstGeom>
            <a:noFill/>
          </p:spPr>
        </p:pic>
        <p:pic>
          <p:nvPicPr>
            <p:cNvPr id="40984" name="Picture 24" descr="database green"/>
            <p:cNvPicPr>
              <a:picLocks noChangeAspect="1" noChangeArrowheads="1"/>
            </p:cNvPicPr>
            <p:nvPr/>
          </p:nvPicPr>
          <p:blipFill>
            <a:blip r:embed="rId12" cstate="print"/>
            <a:srcRect/>
            <a:stretch>
              <a:fillRect/>
            </a:stretch>
          </p:blipFill>
          <p:spPr bwMode="auto">
            <a:xfrm>
              <a:off x="953" y="1684"/>
              <a:ext cx="160" cy="192"/>
            </a:xfrm>
            <a:prstGeom prst="rect">
              <a:avLst/>
            </a:prstGeom>
            <a:noFill/>
          </p:spPr>
        </p:pic>
      </p:grpSp>
      <p:sp>
        <p:nvSpPr>
          <p:cNvPr id="40985" name="Line 25"/>
          <p:cNvSpPr>
            <a:spLocks noChangeShapeType="1"/>
          </p:cNvSpPr>
          <p:nvPr/>
        </p:nvSpPr>
        <p:spPr bwMode="auto">
          <a:xfrm flipH="1">
            <a:off x="5189538" y="2417763"/>
            <a:ext cx="3141662" cy="1620837"/>
          </a:xfrm>
          <a:prstGeom prst="line">
            <a:avLst/>
          </a:prstGeom>
          <a:noFill/>
          <a:ln w="63500">
            <a:solidFill>
              <a:srgbClr val="FFFF00"/>
            </a:solidFill>
            <a:round/>
            <a:headEnd/>
            <a:tailEnd type="triangle" w="med" len="med"/>
          </a:ln>
          <a:effectLst>
            <a:outerShdw dist="35921" dir="2700000" algn="ctr" rotWithShape="0">
              <a:schemeClr val="bg2"/>
            </a:outerShdw>
          </a:effectLst>
        </p:spPr>
        <p:txBody>
          <a:bodyPr wrap="none" anchor="ctr"/>
          <a:lstStyle/>
          <a:p>
            <a:endParaRPr lang="en-US" dirty="0"/>
          </a:p>
        </p:txBody>
      </p:sp>
      <p:sp>
        <p:nvSpPr>
          <p:cNvPr id="40986" name="AutoShape 26"/>
          <p:cNvSpPr>
            <a:spLocks noChangeArrowheads="1"/>
          </p:cNvSpPr>
          <p:nvPr/>
        </p:nvSpPr>
        <p:spPr bwMode="auto">
          <a:xfrm rot="1797621">
            <a:off x="1384300" y="3065463"/>
            <a:ext cx="1470025" cy="646112"/>
          </a:xfrm>
          <a:prstGeom prst="leftRightArrow">
            <a:avLst>
              <a:gd name="adj1" fmla="val 50000"/>
              <a:gd name="adj2" fmla="val 45504"/>
            </a:avLst>
          </a:prstGeom>
          <a:solidFill>
            <a:schemeClr val="tx2">
              <a:alpha val="30000"/>
            </a:schemeClr>
          </a:solidFill>
          <a:ln w="12700" algn="ctr">
            <a:noFill/>
            <a:miter lim="800000"/>
            <a:headEnd/>
            <a:tailEnd/>
          </a:ln>
          <a:effectLst/>
        </p:spPr>
        <p:txBody>
          <a:bodyPr anchor="ctr">
            <a:spAutoFit/>
          </a:bodyPr>
          <a:lstStyle/>
          <a:p>
            <a:endParaRPr lang="en-US" dirty="0"/>
          </a:p>
        </p:txBody>
      </p:sp>
      <p:grpSp>
        <p:nvGrpSpPr>
          <p:cNvPr id="8" name="Group 27"/>
          <p:cNvGrpSpPr>
            <a:grpSpLocks/>
          </p:cNvGrpSpPr>
          <p:nvPr/>
        </p:nvGrpSpPr>
        <p:grpSpPr bwMode="auto">
          <a:xfrm>
            <a:off x="3503487" y="2815922"/>
            <a:ext cx="2198670" cy="2125662"/>
            <a:chOff x="1822" y="1804"/>
            <a:chExt cx="1626" cy="1339"/>
          </a:xfrm>
        </p:grpSpPr>
        <p:sp>
          <p:nvSpPr>
            <p:cNvPr id="40988" name="AutoShape 28"/>
            <p:cNvSpPr>
              <a:spLocks noChangeArrowheads="1"/>
            </p:cNvSpPr>
            <p:nvPr/>
          </p:nvSpPr>
          <p:spPr bwMode="auto">
            <a:xfrm>
              <a:off x="2147" y="1816"/>
              <a:ext cx="1280" cy="1047"/>
            </a:xfrm>
            <a:custGeom>
              <a:avLst/>
              <a:gdLst>
                <a:gd name="G0" fmla="+- 0 0 0"/>
                <a:gd name="G1" fmla="+- -5868653 0 0"/>
                <a:gd name="G2" fmla="+- 0 0 -5868653"/>
                <a:gd name="G3" fmla="+- 10800 0 0"/>
                <a:gd name="G4" fmla="+- 0 0 0"/>
                <a:gd name="T0" fmla="*/ 360 256 1"/>
                <a:gd name="T1" fmla="*/ 0 256 1"/>
                <a:gd name="G5" fmla="+- G2 T0 T1"/>
                <a:gd name="G6" fmla="?: G2 G2 G5"/>
                <a:gd name="G7" fmla="+- 0 0 G6"/>
                <a:gd name="G8" fmla="+- 5400 0 0"/>
                <a:gd name="G9" fmla="+- 0 0 -5868653"/>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868653"/>
                <a:gd name="G36" fmla="sin G34 -5868653"/>
                <a:gd name="G37" fmla="+/ -5868653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66 w 21600"/>
                <a:gd name="T5" fmla="*/ 3193 h 21600"/>
                <a:gd name="T6" fmla="*/ 10863 w 21600"/>
                <a:gd name="T7" fmla="*/ 2700 h 21600"/>
                <a:gd name="T8" fmla="*/ 14633 w 21600"/>
                <a:gd name="T9" fmla="*/ 699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34"/>
                    <a:pt x="13808" y="5423"/>
                    <a:pt x="10842" y="5400"/>
                  </a:cubicBezTo>
                  <a:lnTo>
                    <a:pt x="10885" y="0"/>
                  </a:lnTo>
                  <a:cubicBezTo>
                    <a:pt x="16816" y="47"/>
                    <a:pt x="21599" y="4868"/>
                    <a:pt x="21600" y="10799"/>
                  </a:cubicBezTo>
                  <a:lnTo>
                    <a:pt x="21600" y="10800"/>
                  </a:lnTo>
                  <a:lnTo>
                    <a:pt x="24300" y="10800"/>
                  </a:lnTo>
                  <a:lnTo>
                    <a:pt x="18900" y="16200"/>
                  </a:lnTo>
                  <a:lnTo>
                    <a:pt x="13500" y="10800"/>
                  </a:lnTo>
                  <a:lnTo>
                    <a:pt x="16200" y="10800"/>
                  </a:lnTo>
                  <a:close/>
                </a:path>
              </a:pathLst>
            </a:custGeom>
            <a:gradFill rotWithShape="1">
              <a:gsLst>
                <a:gs pos="0">
                  <a:srgbClr val="0099FF">
                    <a:alpha val="82001"/>
                  </a:srgbClr>
                </a:gs>
                <a:gs pos="100000">
                  <a:srgbClr val="0099FF">
                    <a:gamma/>
                    <a:shade val="46275"/>
                    <a:invGamma/>
                  </a:srgbClr>
                </a:gs>
              </a:gsLst>
              <a:lin ang="0" scaled="1"/>
            </a:gradFill>
            <a:ln w="12700" algn="ctr">
              <a:noFill/>
              <a:miter lim="800000"/>
              <a:headEnd/>
              <a:tailEnd/>
            </a:ln>
            <a:effectLst>
              <a:outerShdw dist="107763" dir="2700000" algn="ctr" rotWithShape="0">
                <a:schemeClr val="bg2">
                  <a:alpha val="50000"/>
                </a:schemeClr>
              </a:outerShdw>
            </a:effectLst>
          </p:spPr>
          <p:txBody>
            <a:bodyPr anchor="ctr">
              <a:spAutoFit/>
            </a:bodyPr>
            <a:lstStyle/>
            <a:p>
              <a:endParaRPr lang="en-US" dirty="0"/>
            </a:p>
          </p:txBody>
        </p:sp>
        <p:sp>
          <p:nvSpPr>
            <p:cNvPr id="40989" name="AutoShape 29"/>
            <p:cNvSpPr>
              <a:spLocks noChangeArrowheads="1"/>
            </p:cNvSpPr>
            <p:nvPr/>
          </p:nvSpPr>
          <p:spPr bwMode="auto">
            <a:xfrm rot="5400000">
              <a:off x="2284" y="1980"/>
              <a:ext cx="1047" cy="1280"/>
            </a:xfrm>
            <a:custGeom>
              <a:avLst/>
              <a:gdLst>
                <a:gd name="G0" fmla="+- 0 0 0"/>
                <a:gd name="G1" fmla="+- -5868653 0 0"/>
                <a:gd name="G2" fmla="+- 0 0 -5868653"/>
                <a:gd name="G3" fmla="+- 10800 0 0"/>
                <a:gd name="G4" fmla="+- 0 0 0"/>
                <a:gd name="T0" fmla="*/ 360 256 1"/>
                <a:gd name="T1" fmla="*/ 0 256 1"/>
                <a:gd name="G5" fmla="+- G2 T0 T1"/>
                <a:gd name="G6" fmla="?: G2 G2 G5"/>
                <a:gd name="G7" fmla="+- 0 0 G6"/>
                <a:gd name="G8" fmla="+- 5400 0 0"/>
                <a:gd name="G9" fmla="+- 0 0 -5868653"/>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868653"/>
                <a:gd name="G36" fmla="sin G34 -5868653"/>
                <a:gd name="G37" fmla="+/ -5868653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66 w 21600"/>
                <a:gd name="T5" fmla="*/ 3193 h 21600"/>
                <a:gd name="T6" fmla="*/ 10863 w 21600"/>
                <a:gd name="T7" fmla="*/ 2700 h 21600"/>
                <a:gd name="T8" fmla="*/ 14633 w 21600"/>
                <a:gd name="T9" fmla="*/ 699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34"/>
                    <a:pt x="13808" y="5423"/>
                    <a:pt x="10842" y="5400"/>
                  </a:cubicBezTo>
                  <a:lnTo>
                    <a:pt x="10885" y="0"/>
                  </a:lnTo>
                  <a:cubicBezTo>
                    <a:pt x="16816" y="47"/>
                    <a:pt x="21599" y="4868"/>
                    <a:pt x="21600" y="10799"/>
                  </a:cubicBezTo>
                  <a:lnTo>
                    <a:pt x="21600" y="10800"/>
                  </a:lnTo>
                  <a:lnTo>
                    <a:pt x="24300" y="10800"/>
                  </a:lnTo>
                  <a:lnTo>
                    <a:pt x="18900" y="16200"/>
                  </a:lnTo>
                  <a:lnTo>
                    <a:pt x="13500" y="10800"/>
                  </a:lnTo>
                  <a:lnTo>
                    <a:pt x="16200" y="10800"/>
                  </a:lnTo>
                  <a:close/>
                </a:path>
              </a:pathLst>
            </a:custGeom>
            <a:gradFill rotWithShape="1">
              <a:gsLst>
                <a:gs pos="0">
                  <a:srgbClr val="FF3300">
                    <a:alpha val="82001"/>
                  </a:srgbClr>
                </a:gs>
                <a:gs pos="100000">
                  <a:srgbClr val="FF3300">
                    <a:gamma/>
                    <a:shade val="46275"/>
                    <a:invGamma/>
                  </a:srgbClr>
                </a:gs>
              </a:gsLst>
              <a:lin ang="0" scaled="1"/>
            </a:gradFill>
            <a:ln w="12700" algn="ctr">
              <a:noFill/>
              <a:miter lim="800000"/>
              <a:headEnd/>
              <a:tailEnd/>
            </a:ln>
            <a:effectLst>
              <a:outerShdw dist="107763" dir="2700000" algn="ctr" rotWithShape="0">
                <a:schemeClr val="bg2">
                  <a:alpha val="50000"/>
                </a:schemeClr>
              </a:outerShdw>
            </a:effectLst>
          </p:spPr>
          <p:txBody>
            <a:bodyPr anchor="ctr">
              <a:spAutoFit/>
            </a:bodyPr>
            <a:lstStyle/>
            <a:p>
              <a:endParaRPr lang="en-US" dirty="0"/>
            </a:p>
          </p:txBody>
        </p:sp>
        <p:sp>
          <p:nvSpPr>
            <p:cNvPr id="40990" name="AutoShape 30"/>
            <p:cNvSpPr>
              <a:spLocks noChangeArrowheads="1"/>
            </p:cNvSpPr>
            <p:nvPr/>
          </p:nvSpPr>
          <p:spPr bwMode="auto">
            <a:xfrm rot="16200000">
              <a:off x="1938" y="1688"/>
              <a:ext cx="1047" cy="1280"/>
            </a:xfrm>
            <a:custGeom>
              <a:avLst/>
              <a:gdLst>
                <a:gd name="G0" fmla="+- 0 0 0"/>
                <a:gd name="G1" fmla="+- -5868653 0 0"/>
                <a:gd name="G2" fmla="+- 0 0 -5868653"/>
                <a:gd name="G3" fmla="+- 10800 0 0"/>
                <a:gd name="G4" fmla="+- 0 0 0"/>
                <a:gd name="T0" fmla="*/ 360 256 1"/>
                <a:gd name="T1" fmla="*/ 0 256 1"/>
                <a:gd name="G5" fmla="+- G2 T0 T1"/>
                <a:gd name="G6" fmla="?: G2 G2 G5"/>
                <a:gd name="G7" fmla="+- 0 0 G6"/>
                <a:gd name="G8" fmla="+- 5400 0 0"/>
                <a:gd name="G9" fmla="+- 0 0 -5868653"/>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868653"/>
                <a:gd name="G36" fmla="sin G34 -5868653"/>
                <a:gd name="G37" fmla="+/ -5868653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66 w 21600"/>
                <a:gd name="T5" fmla="*/ 3193 h 21600"/>
                <a:gd name="T6" fmla="*/ 10863 w 21600"/>
                <a:gd name="T7" fmla="*/ 2700 h 21600"/>
                <a:gd name="T8" fmla="*/ 14633 w 21600"/>
                <a:gd name="T9" fmla="*/ 699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34"/>
                    <a:pt x="13808" y="5423"/>
                    <a:pt x="10842" y="5400"/>
                  </a:cubicBezTo>
                  <a:lnTo>
                    <a:pt x="10885" y="0"/>
                  </a:lnTo>
                  <a:cubicBezTo>
                    <a:pt x="16816" y="47"/>
                    <a:pt x="21599" y="4868"/>
                    <a:pt x="21600" y="10799"/>
                  </a:cubicBezTo>
                  <a:lnTo>
                    <a:pt x="21600" y="10800"/>
                  </a:lnTo>
                  <a:lnTo>
                    <a:pt x="24300" y="10800"/>
                  </a:lnTo>
                  <a:lnTo>
                    <a:pt x="18900" y="16200"/>
                  </a:lnTo>
                  <a:lnTo>
                    <a:pt x="13500" y="10800"/>
                  </a:lnTo>
                  <a:lnTo>
                    <a:pt x="16200" y="10800"/>
                  </a:lnTo>
                  <a:close/>
                </a:path>
              </a:pathLst>
            </a:custGeom>
            <a:gradFill rotWithShape="1">
              <a:gsLst>
                <a:gs pos="0">
                  <a:srgbClr val="00FF00">
                    <a:alpha val="82001"/>
                  </a:srgbClr>
                </a:gs>
                <a:gs pos="100000">
                  <a:srgbClr val="00FF00">
                    <a:gamma/>
                    <a:shade val="46275"/>
                    <a:invGamma/>
                  </a:srgbClr>
                </a:gs>
              </a:gsLst>
              <a:lin ang="0" scaled="1"/>
            </a:gradFill>
            <a:ln w="12700" algn="ctr">
              <a:noFill/>
              <a:miter lim="800000"/>
              <a:headEnd/>
              <a:tailEnd/>
            </a:ln>
            <a:effectLst>
              <a:outerShdw dist="107763" dir="2700000" algn="ctr" rotWithShape="0">
                <a:schemeClr val="bg2">
                  <a:alpha val="50000"/>
                </a:schemeClr>
              </a:outerShdw>
            </a:effectLst>
          </p:spPr>
          <p:txBody>
            <a:bodyPr anchor="ctr">
              <a:spAutoFit/>
            </a:bodyPr>
            <a:lstStyle/>
            <a:p>
              <a:endParaRPr lang="en-US" dirty="0"/>
            </a:p>
          </p:txBody>
        </p:sp>
        <p:sp>
          <p:nvSpPr>
            <p:cNvPr id="40991" name="AutoShape 31"/>
            <p:cNvSpPr>
              <a:spLocks noChangeArrowheads="1"/>
            </p:cNvSpPr>
            <p:nvPr/>
          </p:nvSpPr>
          <p:spPr bwMode="auto">
            <a:xfrm rot="10800000">
              <a:off x="1824" y="2096"/>
              <a:ext cx="1280" cy="1047"/>
            </a:xfrm>
            <a:custGeom>
              <a:avLst/>
              <a:gdLst>
                <a:gd name="G0" fmla="+- 0 0 0"/>
                <a:gd name="G1" fmla="+- -5868653 0 0"/>
                <a:gd name="G2" fmla="+- 0 0 -5868653"/>
                <a:gd name="G3" fmla="+- 10800 0 0"/>
                <a:gd name="G4" fmla="+- 0 0 0"/>
                <a:gd name="T0" fmla="*/ 360 256 1"/>
                <a:gd name="T1" fmla="*/ 0 256 1"/>
                <a:gd name="G5" fmla="+- G2 T0 T1"/>
                <a:gd name="G6" fmla="?: G2 G2 G5"/>
                <a:gd name="G7" fmla="+- 0 0 G6"/>
                <a:gd name="G8" fmla="+- 5400 0 0"/>
                <a:gd name="G9" fmla="+- 0 0 -5868653"/>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868653"/>
                <a:gd name="G36" fmla="sin G34 -5868653"/>
                <a:gd name="G37" fmla="+/ -5868653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66 w 21600"/>
                <a:gd name="T5" fmla="*/ 3193 h 21600"/>
                <a:gd name="T6" fmla="*/ 10863 w 21600"/>
                <a:gd name="T7" fmla="*/ 2700 h 21600"/>
                <a:gd name="T8" fmla="*/ 14633 w 21600"/>
                <a:gd name="T9" fmla="*/ 699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34"/>
                    <a:pt x="13808" y="5423"/>
                    <a:pt x="10842" y="5400"/>
                  </a:cubicBezTo>
                  <a:lnTo>
                    <a:pt x="10885" y="0"/>
                  </a:lnTo>
                  <a:cubicBezTo>
                    <a:pt x="16816" y="47"/>
                    <a:pt x="21599" y="4868"/>
                    <a:pt x="21600" y="10799"/>
                  </a:cubicBezTo>
                  <a:lnTo>
                    <a:pt x="21600" y="10800"/>
                  </a:lnTo>
                  <a:lnTo>
                    <a:pt x="24300" y="10800"/>
                  </a:lnTo>
                  <a:lnTo>
                    <a:pt x="18900" y="16200"/>
                  </a:lnTo>
                  <a:lnTo>
                    <a:pt x="13500" y="10800"/>
                  </a:lnTo>
                  <a:lnTo>
                    <a:pt x="16200" y="10800"/>
                  </a:lnTo>
                  <a:close/>
                </a:path>
              </a:pathLst>
            </a:custGeom>
            <a:gradFill rotWithShape="1">
              <a:gsLst>
                <a:gs pos="0">
                  <a:schemeClr val="tx2">
                    <a:alpha val="82001"/>
                  </a:schemeClr>
                </a:gs>
                <a:gs pos="100000">
                  <a:schemeClr val="tx2">
                    <a:gamma/>
                    <a:shade val="46275"/>
                    <a:invGamma/>
                  </a:schemeClr>
                </a:gs>
              </a:gsLst>
              <a:lin ang="0" scaled="1"/>
            </a:gradFill>
            <a:ln w="12700" algn="ctr">
              <a:noFill/>
              <a:miter lim="800000"/>
              <a:headEnd/>
              <a:tailEnd/>
            </a:ln>
            <a:effectLst>
              <a:outerShdw dist="107763" dir="2700000" algn="ctr" rotWithShape="0">
                <a:schemeClr val="bg2">
                  <a:alpha val="50000"/>
                </a:schemeClr>
              </a:outerShdw>
            </a:effectLst>
          </p:spPr>
          <p:txBody>
            <a:bodyPr anchor="ctr">
              <a:spAutoFit/>
            </a:bodyPr>
            <a:lstStyle/>
            <a:p>
              <a:endParaRPr lang="en-US" dirty="0"/>
            </a:p>
          </p:txBody>
        </p:sp>
      </p:grpSp>
      <p:grpSp>
        <p:nvGrpSpPr>
          <p:cNvPr id="9" name="Group 32"/>
          <p:cNvGrpSpPr>
            <a:grpSpLocks/>
          </p:cNvGrpSpPr>
          <p:nvPr/>
        </p:nvGrpSpPr>
        <p:grpSpPr bwMode="auto">
          <a:xfrm>
            <a:off x="8148638" y="1873250"/>
            <a:ext cx="441325" cy="847725"/>
            <a:chOff x="1664" y="2142"/>
            <a:chExt cx="278" cy="534"/>
          </a:xfrm>
        </p:grpSpPr>
        <p:pic>
          <p:nvPicPr>
            <p:cNvPr id="40993" name="Picture 33" descr="Binary Code"/>
            <p:cNvPicPr>
              <a:picLocks noChangeAspect="1" noChangeArrowheads="1"/>
            </p:cNvPicPr>
            <p:nvPr/>
          </p:nvPicPr>
          <p:blipFill>
            <a:blip r:embed="rId11" cstate="print"/>
            <a:srcRect/>
            <a:stretch>
              <a:fillRect/>
            </a:stretch>
          </p:blipFill>
          <p:spPr bwMode="auto">
            <a:xfrm>
              <a:off x="1664" y="2142"/>
              <a:ext cx="189" cy="405"/>
            </a:xfrm>
            <a:prstGeom prst="rect">
              <a:avLst/>
            </a:prstGeom>
            <a:noFill/>
          </p:spPr>
        </p:pic>
        <p:pic>
          <p:nvPicPr>
            <p:cNvPr id="40994" name="Picture 34" descr="Binary Code"/>
            <p:cNvPicPr>
              <a:picLocks noChangeAspect="1" noChangeArrowheads="1"/>
            </p:cNvPicPr>
            <p:nvPr/>
          </p:nvPicPr>
          <p:blipFill>
            <a:blip r:embed="rId11" cstate="print"/>
            <a:srcRect/>
            <a:stretch>
              <a:fillRect/>
            </a:stretch>
          </p:blipFill>
          <p:spPr bwMode="auto">
            <a:xfrm>
              <a:off x="1692" y="2202"/>
              <a:ext cx="189" cy="405"/>
            </a:xfrm>
            <a:prstGeom prst="rect">
              <a:avLst/>
            </a:prstGeom>
            <a:noFill/>
          </p:spPr>
        </p:pic>
        <p:pic>
          <p:nvPicPr>
            <p:cNvPr id="40995" name="Picture 35" descr="Binary Code"/>
            <p:cNvPicPr>
              <a:picLocks noChangeAspect="1" noChangeArrowheads="1"/>
            </p:cNvPicPr>
            <p:nvPr/>
          </p:nvPicPr>
          <p:blipFill>
            <a:blip r:embed="rId11" cstate="print"/>
            <a:srcRect/>
            <a:stretch>
              <a:fillRect/>
            </a:stretch>
          </p:blipFill>
          <p:spPr bwMode="auto">
            <a:xfrm>
              <a:off x="1719" y="2271"/>
              <a:ext cx="189" cy="405"/>
            </a:xfrm>
            <a:prstGeom prst="rect">
              <a:avLst/>
            </a:prstGeom>
            <a:noFill/>
          </p:spPr>
        </p:pic>
        <p:pic>
          <p:nvPicPr>
            <p:cNvPr id="40996" name="Picture 36" descr="database green"/>
            <p:cNvPicPr>
              <a:picLocks noChangeAspect="1" noChangeArrowheads="1"/>
            </p:cNvPicPr>
            <p:nvPr/>
          </p:nvPicPr>
          <p:blipFill>
            <a:blip r:embed="rId12" cstate="print"/>
            <a:srcRect/>
            <a:stretch>
              <a:fillRect/>
            </a:stretch>
          </p:blipFill>
          <p:spPr bwMode="auto">
            <a:xfrm>
              <a:off x="1782" y="2477"/>
              <a:ext cx="160" cy="192"/>
            </a:xfrm>
            <a:prstGeom prst="rect">
              <a:avLst/>
            </a:prstGeom>
            <a:noFill/>
          </p:spPr>
        </p:pic>
      </p:grpSp>
      <p:sp>
        <p:nvSpPr>
          <p:cNvPr id="40997" name="AutoShape 37"/>
          <p:cNvSpPr>
            <a:spLocks noChangeArrowheads="1"/>
          </p:cNvSpPr>
          <p:nvPr/>
        </p:nvSpPr>
        <p:spPr bwMode="auto">
          <a:xfrm>
            <a:off x="2212975" y="1387475"/>
            <a:ext cx="2919413" cy="1296988"/>
          </a:xfrm>
          <a:prstGeom prst="roundRect">
            <a:avLst>
              <a:gd name="adj" fmla="val 16667"/>
            </a:avLst>
          </a:prstGeom>
          <a:solidFill>
            <a:srgbClr val="0000FF">
              <a:alpha val="61000"/>
            </a:srgbClr>
          </a:solidFill>
          <a:ln w="12700" algn="ctr">
            <a:solidFill>
              <a:schemeClr val="tx1"/>
            </a:solidFill>
            <a:round/>
            <a:headEnd/>
            <a:tailEnd/>
          </a:ln>
          <a:effectLst>
            <a:outerShdw dist="107763" dir="2700000" algn="ctr" rotWithShape="0">
              <a:schemeClr val="bg2">
                <a:alpha val="50000"/>
              </a:schemeClr>
            </a:outerShdw>
          </a:effectLst>
        </p:spPr>
        <p:txBody>
          <a:bodyPr anchor="ctr">
            <a:spAutoFit/>
          </a:bodyPr>
          <a:lstStyle/>
          <a:p>
            <a:endParaRPr lang="en-US" dirty="0"/>
          </a:p>
        </p:txBody>
      </p:sp>
      <p:sp>
        <p:nvSpPr>
          <p:cNvPr id="40998" name="Rectangle 38"/>
          <p:cNvSpPr>
            <a:spLocks noChangeArrowheads="1"/>
          </p:cNvSpPr>
          <p:nvPr/>
        </p:nvSpPr>
        <p:spPr bwMode="blackWhite">
          <a:xfrm>
            <a:off x="2344738" y="1487488"/>
            <a:ext cx="2728912" cy="1180323"/>
          </a:xfrm>
          <a:prstGeom prst="rect">
            <a:avLst/>
          </a:prstGeom>
          <a:noFill/>
          <a:ln w="12700" algn="ctr">
            <a:noFill/>
            <a:miter lim="800000"/>
            <a:headEnd/>
            <a:tailEnd/>
          </a:ln>
          <a:effectLst/>
        </p:spPr>
        <p:txBody>
          <a:bodyPr>
            <a:spAutoFit/>
          </a:bodyPr>
          <a:lstStyle/>
          <a:p>
            <a:pPr>
              <a:lnSpc>
                <a:spcPct val="85000"/>
              </a:lnSpc>
              <a:spcBef>
                <a:spcPct val="20000"/>
              </a:spcBef>
            </a:pPr>
            <a:r>
              <a:rPr lang="en-US" sz="1400" b="1" dirty="0">
                <a:latin typeface="Segoe" pitchFamily="34" charset="0"/>
              </a:rPr>
              <a:t>Create table AUCTION</a:t>
            </a:r>
          </a:p>
          <a:p>
            <a:pPr>
              <a:lnSpc>
                <a:spcPct val="85000"/>
              </a:lnSpc>
              <a:spcBef>
                <a:spcPct val="20000"/>
              </a:spcBef>
            </a:pPr>
            <a:r>
              <a:rPr lang="en-US" sz="1400" b="1" dirty="0">
                <a:latin typeface="Segoe" pitchFamily="34" charset="0"/>
              </a:rPr>
              <a:t>( id int not null,</a:t>
            </a:r>
          </a:p>
          <a:p>
            <a:pPr>
              <a:lnSpc>
                <a:spcPct val="85000"/>
              </a:lnSpc>
              <a:spcBef>
                <a:spcPct val="20000"/>
              </a:spcBef>
            </a:pPr>
            <a:r>
              <a:rPr lang="en-US" sz="1400" b="1" dirty="0">
                <a:latin typeface="Segoe" pitchFamily="34" charset="0"/>
              </a:rPr>
              <a:t>title varchar(25) not null,</a:t>
            </a:r>
          </a:p>
          <a:p>
            <a:pPr>
              <a:lnSpc>
                <a:spcPct val="85000"/>
              </a:lnSpc>
              <a:spcBef>
                <a:spcPct val="20000"/>
              </a:spcBef>
            </a:pPr>
            <a:r>
              <a:rPr lang="en-US" sz="1400" b="1" dirty="0">
                <a:latin typeface="Segoe" pitchFamily="34" charset="0"/>
              </a:rPr>
              <a:t>startDate DateTime not null,</a:t>
            </a:r>
          </a:p>
          <a:p>
            <a:pPr>
              <a:lnSpc>
                <a:spcPct val="85000"/>
              </a:lnSpc>
              <a:spcBef>
                <a:spcPct val="20000"/>
              </a:spcBef>
            </a:pPr>
            <a:r>
              <a:rPr lang="en-US" sz="1400" b="1" dirty="0">
                <a:latin typeface="Segoe" pitchFamily="34" charset="0"/>
              </a:rPr>
              <a:t>length in not null)</a:t>
            </a:r>
          </a:p>
        </p:txBody>
      </p:sp>
      <p:sp>
        <p:nvSpPr>
          <p:cNvPr id="40999" name="Line 39"/>
          <p:cNvSpPr>
            <a:spLocks noChangeShapeType="1"/>
          </p:cNvSpPr>
          <p:nvPr/>
        </p:nvSpPr>
        <p:spPr bwMode="auto">
          <a:xfrm>
            <a:off x="4403834" y="4014953"/>
            <a:ext cx="3917841" cy="2152486"/>
          </a:xfrm>
          <a:prstGeom prst="line">
            <a:avLst/>
          </a:prstGeom>
          <a:noFill/>
          <a:ln w="63500">
            <a:solidFill>
              <a:srgbClr val="FFFF00"/>
            </a:solidFill>
            <a:round/>
            <a:headEnd/>
            <a:tailEnd type="triangle" w="med" len="med"/>
          </a:ln>
          <a:effectLst>
            <a:outerShdw dist="35921" dir="2700000" algn="ctr" rotWithShape="0">
              <a:schemeClr val="bg2"/>
            </a:outerShdw>
          </a:effectLst>
        </p:spPr>
        <p:txBody>
          <a:bodyPr wrap="none" anchor="ctr"/>
          <a:lstStyle/>
          <a:p>
            <a:endParaRPr lang="en-US" dirty="0"/>
          </a:p>
        </p:txBody>
      </p:sp>
      <p:grpSp>
        <p:nvGrpSpPr>
          <p:cNvPr id="10" name="Group 40"/>
          <p:cNvGrpSpPr>
            <a:grpSpLocks/>
          </p:cNvGrpSpPr>
          <p:nvPr/>
        </p:nvGrpSpPr>
        <p:grpSpPr bwMode="auto">
          <a:xfrm>
            <a:off x="4190020" y="3579331"/>
            <a:ext cx="441325" cy="847725"/>
            <a:chOff x="1664" y="2142"/>
            <a:chExt cx="278" cy="534"/>
          </a:xfrm>
        </p:grpSpPr>
        <p:pic>
          <p:nvPicPr>
            <p:cNvPr id="41001" name="Picture 41" descr="Binary Code"/>
            <p:cNvPicPr>
              <a:picLocks noChangeAspect="1" noChangeArrowheads="1"/>
            </p:cNvPicPr>
            <p:nvPr/>
          </p:nvPicPr>
          <p:blipFill>
            <a:blip r:embed="rId11" cstate="print"/>
            <a:srcRect/>
            <a:stretch>
              <a:fillRect/>
            </a:stretch>
          </p:blipFill>
          <p:spPr bwMode="auto">
            <a:xfrm>
              <a:off x="1664" y="2142"/>
              <a:ext cx="189" cy="405"/>
            </a:xfrm>
            <a:prstGeom prst="rect">
              <a:avLst/>
            </a:prstGeom>
            <a:noFill/>
          </p:spPr>
        </p:pic>
        <p:pic>
          <p:nvPicPr>
            <p:cNvPr id="41002" name="Picture 42" descr="Binary Code"/>
            <p:cNvPicPr>
              <a:picLocks noChangeAspect="1" noChangeArrowheads="1"/>
            </p:cNvPicPr>
            <p:nvPr/>
          </p:nvPicPr>
          <p:blipFill>
            <a:blip r:embed="rId11" cstate="print"/>
            <a:srcRect/>
            <a:stretch>
              <a:fillRect/>
            </a:stretch>
          </p:blipFill>
          <p:spPr bwMode="auto">
            <a:xfrm>
              <a:off x="1692" y="2202"/>
              <a:ext cx="189" cy="405"/>
            </a:xfrm>
            <a:prstGeom prst="rect">
              <a:avLst/>
            </a:prstGeom>
            <a:noFill/>
          </p:spPr>
        </p:pic>
        <p:pic>
          <p:nvPicPr>
            <p:cNvPr id="41003" name="Picture 43" descr="Binary Code"/>
            <p:cNvPicPr>
              <a:picLocks noChangeAspect="1" noChangeArrowheads="1"/>
            </p:cNvPicPr>
            <p:nvPr/>
          </p:nvPicPr>
          <p:blipFill>
            <a:blip r:embed="rId11" cstate="print"/>
            <a:srcRect/>
            <a:stretch>
              <a:fillRect/>
            </a:stretch>
          </p:blipFill>
          <p:spPr bwMode="auto">
            <a:xfrm>
              <a:off x="1719" y="2271"/>
              <a:ext cx="189" cy="405"/>
            </a:xfrm>
            <a:prstGeom prst="rect">
              <a:avLst/>
            </a:prstGeom>
            <a:noFill/>
          </p:spPr>
        </p:pic>
        <p:pic>
          <p:nvPicPr>
            <p:cNvPr id="41004" name="Picture 44" descr="database green"/>
            <p:cNvPicPr>
              <a:picLocks noChangeAspect="1" noChangeArrowheads="1"/>
            </p:cNvPicPr>
            <p:nvPr/>
          </p:nvPicPr>
          <p:blipFill>
            <a:blip r:embed="rId12" cstate="print"/>
            <a:srcRect/>
            <a:stretch>
              <a:fillRect/>
            </a:stretch>
          </p:blipFill>
          <p:spPr bwMode="auto">
            <a:xfrm>
              <a:off x="1782" y="2477"/>
              <a:ext cx="160" cy="192"/>
            </a:xfrm>
            <a:prstGeom prst="rect">
              <a:avLst/>
            </a:prstGeom>
            <a:noFill/>
          </p:spPr>
        </p:pic>
      </p:grpSp>
      <p:sp>
        <p:nvSpPr>
          <p:cNvPr id="41006" name="Rectangle 46"/>
          <p:cNvSpPr>
            <a:spLocks noGrp="1" noChangeArrowheads="1"/>
          </p:cNvSpPr>
          <p:nvPr>
            <p:ph type="title"/>
          </p:nvPr>
        </p:nvSpPr>
        <p:spPr>
          <a:noFill/>
          <a:ln/>
        </p:spPr>
        <p:txBody>
          <a:bodyPr/>
          <a:lstStyle/>
          <a:p>
            <a:r>
              <a:rPr lang="en-US" dirty="0" smtClean="0"/>
              <a:t>Offline </a:t>
            </a:r>
            <a:r>
              <a:rPr lang="en-US" dirty="0"/>
              <a:t>Development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40985"/>
                                        </p:tgtEl>
                                        <p:attrNameLst>
                                          <p:attrName>style.visibility</p:attrName>
                                        </p:attrNameLst>
                                      </p:cBhvr>
                                      <p:to>
                                        <p:strVal val="visible"/>
                                      </p:to>
                                    </p:set>
                                    <p:animEffect transition="in" filter="wipe(up)">
                                      <p:cBhvr>
                                        <p:cTn id="11" dur="500"/>
                                        <p:tgtEl>
                                          <p:spTgt spid="40985"/>
                                        </p:tgtEl>
                                      </p:cBhvr>
                                    </p:animEffect>
                                  </p:childTnLst>
                                </p:cTn>
                              </p:par>
                            </p:childTnLst>
                          </p:cTn>
                        </p:par>
                        <p:par>
                          <p:cTn id="12" fill="hold">
                            <p:stCondLst>
                              <p:cond delay="2500"/>
                            </p:stCondLst>
                            <p:childTnLst>
                              <p:par>
                                <p:cTn id="13" presetID="9"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p:stCondLst>
                              <p:cond delay="3000"/>
                            </p:stCondLst>
                            <p:childTnLst>
                              <p:par>
                                <p:cTn id="17" presetID="0" presetClass="path" presetSubtype="0" accel="50000" decel="50000" fill="hold" nodeType="afterEffect">
                                  <p:stCondLst>
                                    <p:cond delay="0"/>
                                  </p:stCondLst>
                                  <p:childTnLst>
                                    <p:animMotion origin="layout" path="M -3.61111E-6 -2.96296E-6 L -0.43142 0.25787 " pathEditMode="relative" rAng="0" ptsTypes="AA">
                                      <p:cBhvr>
                                        <p:cTn id="18" dur="2000" fill="hold"/>
                                        <p:tgtEl>
                                          <p:spTgt spid="9"/>
                                        </p:tgtEl>
                                        <p:attrNameLst>
                                          <p:attrName>ppt_x</p:attrName>
                                          <p:attrName>ppt_y</p:attrName>
                                        </p:attrNameLst>
                                      </p:cBhvr>
                                      <p:rCtr x="-216" y="129"/>
                                    </p:animMotion>
                                  </p:childTnLst>
                                </p:cTn>
                              </p:par>
                            </p:childTnLst>
                          </p:cTn>
                        </p:par>
                        <p:par>
                          <p:cTn id="19" fill="hold">
                            <p:stCondLst>
                              <p:cond delay="5000"/>
                            </p:stCondLst>
                            <p:childTnLst>
                              <p:par>
                                <p:cTn id="20" presetID="6" presetClass="emph" presetSubtype="0" fill="hold" nodeType="afterEffect">
                                  <p:stCondLst>
                                    <p:cond delay="0"/>
                                  </p:stCondLst>
                                  <p:childTnLst>
                                    <p:animScale>
                                      <p:cBhvr>
                                        <p:cTn id="21" dur="2000" fill="hold"/>
                                        <p:tgtEl>
                                          <p:spTgt spid="9"/>
                                        </p:tgtEl>
                                      </p:cBhvr>
                                      <p:by x="25000" y="25000"/>
                                    </p:animScale>
                                  </p:childTnLst>
                                </p:cTn>
                              </p:par>
                              <p:par>
                                <p:cTn id="22" presetID="53" presetClass="entr" presetSubtype="0" fill="hold" nodeType="withEffect">
                                  <p:stCondLst>
                                    <p:cond delay="0"/>
                                  </p:stCondLst>
                                  <p:childTnLst>
                                    <p:set>
                                      <p:cBhvr>
                                        <p:cTn id="23" dur="1" fill="hold">
                                          <p:stCondLst>
                                            <p:cond delay="0"/>
                                          </p:stCondLst>
                                        </p:cTn>
                                        <p:tgtEl>
                                          <p:spTgt spid="40975"/>
                                        </p:tgtEl>
                                        <p:attrNameLst>
                                          <p:attrName>style.visibility</p:attrName>
                                        </p:attrNameLst>
                                      </p:cBhvr>
                                      <p:to>
                                        <p:strVal val="visible"/>
                                      </p:to>
                                    </p:set>
                                    <p:anim calcmode="lin" valueType="num">
                                      <p:cBhvr>
                                        <p:cTn id="24" dur="2000" fill="hold"/>
                                        <p:tgtEl>
                                          <p:spTgt spid="40975"/>
                                        </p:tgtEl>
                                        <p:attrNameLst>
                                          <p:attrName>ppt_w</p:attrName>
                                        </p:attrNameLst>
                                      </p:cBhvr>
                                      <p:tavLst>
                                        <p:tav tm="0">
                                          <p:val>
                                            <p:fltVal val="0"/>
                                          </p:val>
                                        </p:tav>
                                        <p:tav tm="100000">
                                          <p:val>
                                            <p:strVal val="#ppt_w"/>
                                          </p:val>
                                        </p:tav>
                                      </p:tavLst>
                                    </p:anim>
                                    <p:anim calcmode="lin" valueType="num">
                                      <p:cBhvr>
                                        <p:cTn id="25" dur="2000" fill="hold"/>
                                        <p:tgtEl>
                                          <p:spTgt spid="40975"/>
                                        </p:tgtEl>
                                        <p:attrNameLst>
                                          <p:attrName>ppt_h</p:attrName>
                                        </p:attrNameLst>
                                      </p:cBhvr>
                                      <p:tavLst>
                                        <p:tav tm="0">
                                          <p:val>
                                            <p:fltVal val="0"/>
                                          </p:val>
                                        </p:tav>
                                        <p:tav tm="100000">
                                          <p:val>
                                            <p:strVal val="#ppt_h"/>
                                          </p:val>
                                        </p:tav>
                                      </p:tavLst>
                                    </p:anim>
                                    <p:animEffect transition="in" filter="fade">
                                      <p:cBhvr>
                                        <p:cTn id="26" dur="2000"/>
                                        <p:tgtEl>
                                          <p:spTgt spid="40975"/>
                                        </p:tgtEl>
                                      </p:cBhvr>
                                    </p:animEffect>
                                  </p:childTnLst>
                                </p:cTn>
                              </p:par>
                            </p:childTnLst>
                          </p:cTn>
                        </p:par>
                        <p:par>
                          <p:cTn id="27" fill="hold">
                            <p:stCondLst>
                              <p:cond delay="7000"/>
                            </p:stCondLst>
                            <p:childTnLst>
                              <p:par>
                                <p:cTn id="28" presetID="1" presetClass="exit" presetSubtype="0" fill="hold" nodeType="afterEffect">
                                  <p:stCondLst>
                                    <p:cond delay="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40985"/>
                                        </p:tgtEl>
                                        <p:attrNameLst>
                                          <p:attrName>style.visibility</p:attrName>
                                        </p:attrNameLst>
                                      </p:cBhvr>
                                      <p:to>
                                        <p:strVal val="hidden"/>
                                      </p:to>
                                    </p:set>
                                  </p:childTnLst>
                                </p:cTn>
                              </p:par>
                              <p:par>
                                <p:cTn id="34" presetID="0" presetClass="path" presetSubtype="0" accel="50000" decel="50000" fill="hold" nodeType="withEffect">
                                  <p:stCondLst>
                                    <p:cond delay="0"/>
                                  </p:stCondLst>
                                  <p:childTnLst>
                                    <p:animMotion origin="layout" path="M 0 7.14781E-7 L -0.12465 0.04488 " pathEditMode="relative" rAng="0" ptsTypes="AA">
                                      <p:cBhvr>
                                        <p:cTn id="35" dur="2000" fill="hold"/>
                                        <p:tgtEl>
                                          <p:spTgt spid="40975"/>
                                        </p:tgtEl>
                                        <p:attrNameLst>
                                          <p:attrName>ppt_x</p:attrName>
                                          <p:attrName>ppt_y</p:attrName>
                                        </p:attrNameLst>
                                      </p:cBhvr>
                                      <p:rCtr x="-62" y="22"/>
                                    </p:animMotion>
                                  </p:childTnLst>
                                </p:cTn>
                              </p:par>
                            </p:childTnLst>
                          </p:cTn>
                        </p:par>
                        <p:par>
                          <p:cTn id="36" fill="hold">
                            <p:stCondLst>
                              <p:cond delay="2000"/>
                            </p:stCondLst>
                            <p:childTnLst>
                              <p:par>
                                <p:cTn id="37" presetID="9" presetClass="entr" presetSubtype="0" fill="hold" nodeType="afterEffect">
                                  <p:stCondLst>
                                    <p:cond delay="0"/>
                                  </p:stCondLst>
                                  <p:childTnLst>
                                    <p:set>
                                      <p:cBhvr>
                                        <p:cTn id="38" dur="1" fill="hold">
                                          <p:stCondLst>
                                            <p:cond delay="0"/>
                                          </p:stCondLst>
                                        </p:cTn>
                                        <p:tgtEl>
                                          <p:spTgt spid="40981"/>
                                        </p:tgtEl>
                                        <p:attrNameLst>
                                          <p:attrName>style.visibility</p:attrName>
                                        </p:attrNameLst>
                                      </p:cBhvr>
                                      <p:to>
                                        <p:strVal val="visible"/>
                                      </p:to>
                                    </p:set>
                                    <p:animEffect transition="in" filter="dissolve">
                                      <p:cBhvr>
                                        <p:cTn id="39" dur="500"/>
                                        <p:tgtEl>
                                          <p:spTgt spid="40981"/>
                                        </p:tgtEl>
                                      </p:cBhvr>
                                    </p:animEffect>
                                  </p:childTnLst>
                                </p:cTn>
                              </p:par>
                              <p:par>
                                <p:cTn id="40" presetID="9" presetClass="entr" presetSubtype="0" fill="hold" nodeType="withEffect">
                                  <p:stCondLst>
                                    <p:cond delay="0"/>
                                  </p:stCondLst>
                                  <p:childTnLst>
                                    <p:set>
                                      <p:cBhvr>
                                        <p:cTn id="41" dur="1" fill="hold">
                                          <p:stCondLst>
                                            <p:cond delay="0"/>
                                          </p:stCondLst>
                                        </p:cTn>
                                        <p:tgtEl>
                                          <p:spTgt spid="40962"/>
                                        </p:tgtEl>
                                        <p:attrNameLst>
                                          <p:attrName>style.visibility</p:attrName>
                                        </p:attrNameLst>
                                      </p:cBhvr>
                                      <p:to>
                                        <p:strVal val="visible"/>
                                      </p:to>
                                    </p:set>
                                    <p:animEffect transition="in" filter="dissolve">
                                      <p:cBhvr>
                                        <p:cTn id="42" dur="500"/>
                                        <p:tgtEl>
                                          <p:spTgt spid="40962"/>
                                        </p:tgtEl>
                                      </p:cBhvr>
                                    </p:animEffect>
                                  </p:childTnLst>
                                </p:cTn>
                              </p:par>
                              <p:par>
                                <p:cTn id="43" presetID="9" presetClass="entr" presetSubtype="0" fill="hold" nodeType="withEffect">
                                  <p:stCondLst>
                                    <p:cond delay="0"/>
                                  </p:stCondLst>
                                  <p:childTnLst>
                                    <p:set>
                                      <p:cBhvr>
                                        <p:cTn id="44" dur="1" fill="hold">
                                          <p:stCondLst>
                                            <p:cond delay="0"/>
                                          </p:stCondLst>
                                        </p:cTn>
                                        <p:tgtEl>
                                          <p:spTgt spid="40963"/>
                                        </p:tgtEl>
                                        <p:attrNameLst>
                                          <p:attrName>style.visibility</p:attrName>
                                        </p:attrNameLst>
                                      </p:cBhvr>
                                      <p:to>
                                        <p:strVal val="visible"/>
                                      </p:to>
                                    </p:set>
                                    <p:animEffect transition="in" filter="dissolve">
                                      <p:cBhvr>
                                        <p:cTn id="45" dur="500"/>
                                        <p:tgtEl>
                                          <p:spTgt spid="40963"/>
                                        </p:tgtEl>
                                      </p:cBhvr>
                                    </p:animEffect>
                                  </p:childTnLst>
                                </p:cTn>
                              </p:par>
                            </p:childTnLst>
                          </p:cTn>
                        </p:par>
                        <p:par>
                          <p:cTn id="46" fill="hold">
                            <p:stCondLst>
                              <p:cond delay="2500"/>
                            </p:stCondLst>
                            <p:childTnLst>
                              <p:par>
                                <p:cTn id="47" presetID="9" presetClass="entr" presetSubtype="0" fill="hold" grpId="0" nodeType="afterEffect">
                                  <p:stCondLst>
                                    <p:cond delay="0"/>
                                  </p:stCondLst>
                                  <p:childTnLst>
                                    <p:set>
                                      <p:cBhvr>
                                        <p:cTn id="48" dur="1" fill="hold">
                                          <p:stCondLst>
                                            <p:cond delay="0"/>
                                          </p:stCondLst>
                                        </p:cTn>
                                        <p:tgtEl>
                                          <p:spTgt spid="40986"/>
                                        </p:tgtEl>
                                        <p:attrNameLst>
                                          <p:attrName>style.visibility</p:attrName>
                                        </p:attrNameLst>
                                      </p:cBhvr>
                                      <p:to>
                                        <p:strVal val="visible"/>
                                      </p:to>
                                    </p:set>
                                    <p:animEffect transition="in" filter="dissolve">
                                      <p:cBhvr>
                                        <p:cTn id="49" dur="500"/>
                                        <p:tgtEl>
                                          <p:spTgt spid="40986"/>
                                        </p:tgtEl>
                                      </p:cBhvr>
                                    </p:animEffect>
                                  </p:childTnLst>
                                </p:cTn>
                              </p:par>
                            </p:childTnLst>
                          </p:cTn>
                        </p:par>
                        <p:par>
                          <p:cTn id="50" fill="hold">
                            <p:stCondLst>
                              <p:cond delay="3000"/>
                            </p:stCondLst>
                            <p:childTnLst>
                              <p:par>
                                <p:cTn id="51" presetID="9"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dissolve">
                                      <p:cBhvr>
                                        <p:cTn id="53" dur="500"/>
                                        <p:tgtEl>
                                          <p:spTgt spid="6"/>
                                        </p:tgtEl>
                                      </p:cBhvr>
                                    </p:animEffect>
                                  </p:childTnLst>
                                </p:cTn>
                              </p:par>
                            </p:childTnLst>
                          </p:cTn>
                        </p:par>
                        <p:par>
                          <p:cTn id="54" fill="hold">
                            <p:stCondLst>
                              <p:cond delay="3500"/>
                            </p:stCondLst>
                            <p:childTnLst>
                              <p:par>
                                <p:cTn id="55" presetID="0" presetClass="path" presetSubtype="0" accel="50000" decel="50000" fill="hold" nodeType="afterEffect">
                                  <p:stCondLst>
                                    <p:cond delay="0"/>
                                  </p:stCondLst>
                                  <p:childTnLst>
                                    <p:animMotion origin="layout" path="M 2.77778E-6 2.22222E-6 L -0.15469 -0.13033 " pathEditMode="relative" ptsTypes="AA">
                                      <p:cBhvr>
                                        <p:cTn id="56" dur="2000" fill="hold"/>
                                        <p:tgtEl>
                                          <p:spTgt spid="6"/>
                                        </p:tgtEl>
                                        <p:attrNameLst>
                                          <p:attrName>ppt_x</p:attrName>
                                          <p:attrName>ppt_y</p:attrName>
                                        </p:attrNameLst>
                                      </p:cBhvr>
                                    </p:animMotion>
                                  </p:childTnLst>
                                </p:cTn>
                              </p:par>
                            </p:childTnLst>
                          </p:cTn>
                        </p:par>
                        <p:par>
                          <p:cTn id="57" fill="hold">
                            <p:stCondLst>
                              <p:cond delay="5500"/>
                            </p:stCondLst>
                            <p:childTnLst>
                              <p:par>
                                <p:cTn id="58" presetID="6" presetClass="emph" presetSubtype="0" fill="hold" nodeType="afterEffect">
                                  <p:stCondLst>
                                    <p:cond delay="0"/>
                                  </p:stCondLst>
                                  <p:childTnLst>
                                    <p:animScale>
                                      <p:cBhvr>
                                        <p:cTn id="59" dur="2000" fill="hold"/>
                                        <p:tgtEl>
                                          <p:spTgt spid="6"/>
                                        </p:tgtEl>
                                      </p:cBhvr>
                                      <p:by x="25000" y="25000"/>
                                    </p:animScale>
                                  </p:childTnLst>
                                </p:cTn>
                              </p:par>
                              <p:par>
                                <p:cTn id="60" presetID="6" presetClass="emph" presetSubtype="0" fill="hold" nodeType="withEffect">
                                  <p:stCondLst>
                                    <p:cond delay="0"/>
                                  </p:stCondLst>
                                  <p:childTnLst>
                                    <p:animScale>
                                      <p:cBhvr>
                                        <p:cTn id="61" dur="2000" fill="hold"/>
                                        <p:tgtEl>
                                          <p:spTgt spid="40981"/>
                                        </p:tgtEl>
                                      </p:cBhvr>
                                      <p:by x="150000" y="150000"/>
                                    </p:animScale>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childTnLst>
                          </p:cTn>
                        </p:par>
                        <p:par>
                          <p:cTn id="69" fill="hold">
                            <p:stCondLst>
                              <p:cond delay="500"/>
                            </p:stCondLst>
                            <p:childTnLst>
                              <p:par>
                                <p:cTn id="70" presetID="0" presetClass="path" presetSubtype="0" accel="50000" decel="50000" fill="hold" nodeType="afterEffect">
                                  <p:stCondLst>
                                    <p:cond delay="0"/>
                                  </p:stCondLst>
                                  <p:childTnLst>
                                    <p:animMotion origin="layout" path="M 3.88889E-6 -4.44444E-6 L 0.16146 0.13125 " pathEditMode="relative" ptsTypes="AA">
                                      <p:cBhvr>
                                        <p:cTn id="71" dur="2000" fill="hold"/>
                                        <p:tgtEl>
                                          <p:spTgt spid="7"/>
                                        </p:tgtEl>
                                        <p:attrNameLst>
                                          <p:attrName>ppt_x</p:attrName>
                                          <p:attrName>ppt_y</p:attrName>
                                        </p:attrNameLst>
                                      </p:cBhvr>
                                    </p:animMotion>
                                  </p:childTnLst>
                                </p:cTn>
                              </p:par>
                            </p:childTnLst>
                          </p:cTn>
                        </p:par>
                        <p:par>
                          <p:cTn id="72" fill="hold">
                            <p:stCondLst>
                              <p:cond delay="2500"/>
                            </p:stCondLst>
                            <p:childTnLst>
                              <p:par>
                                <p:cTn id="73" presetID="9" presetClass="entr" presetSubtype="0"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dissolve">
                                      <p:cBhvr>
                                        <p:cTn id="75" dur="500"/>
                                        <p:tgtEl>
                                          <p:spTgt spid="8"/>
                                        </p:tgtEl>
                                      </p:cBhvr>
                                    </p:animEffect>
                                  </p:childTnLst>
                                </p:cTn>
                              </p:par>
                              <p:par>
                                <p:cTn id="76" presetID="8" presetClass="emph" presetSubtype="0" repeatCount="5000" fill="hold" nodeType="withEffect">
                                  <p:stCondLst>
                                    <p:cond delay="0"/>
                                  </p:stCondLst>
                                  <p:childTnLst>
                                    <p:animRot by="21600000">
                                      <p:cBhvr>
                                        <p:cTn id="77" dur="2000" fill="hold"/>
                                        <p:tgtEl>
                                          <p:spTgt spid="8"/>
                                        </p:tgtEl>
                                        <p:attrNameLst>
                                          <p:attrName>r</p:attrName>
                                        </p:attrNameLst>
                                      </p:cBhvr>
                                    </p:animRot>
                                  </p:childTnLst>
                                </p:cTn>
                              </p:par>
                              <p:par>
                                <p:cTn id="78" presetID="1" presetClass="entr" presetSubtype="0" fill="hold" grpId="0" nodeType="withEffect">
                                  <p:stCondLst>
                                    <p:cond delay="0"/>
                                  </p:stCondLst>
                                  <p:childTnLst>
                                    <p:set>
                                      <p:cBhvr>
                                        <p:cTn id="79" dur="1" fill="hold">
                                          <p:stCondLst>
                                            <p:cond delay="0"/>
                                          </p:stCondLst>
                                        </p:cTn>
                                        <p:tgtEl>
                                          <p:spTgt spid="40997"/>
                                        </p:tgtEl>
                                        <p:attrNameLst>
                                          <p:attrName>style.visibility</p:attrName>
                                        </p:attrNameLst>
                                      </p:cBhvr>
                                      <p:to>
                                        <p:strVal val="visible"/>
                                      </p:to>
                                    </p:set>
                                  </p:childTnLst>
                                </p:cTn>
                              </p:par>
                              <p:par>
                                <p:cTn id="80" presetID="1" presetClass="entr" presetSubtype="0" fill="hold" grpId="0" nodeType="withEffect">
                                  <p:stCondLst>
                                    <p:cond delay="500"/>
                                  </p:stCondLst>
                                  <p:iterate type="wd">
                                    <p:tmAbs val="100"/>
                                  </p:iterate>
                                  <p:childTnLst>
                                    <p:set>
                                      <p:cBhvr>
                                        <p:cTn id="81" dur="1" fill="hold">
                                          <p:stCondLst>
                                            <p:cond delay="0"/>
                                          </p:stCondLst>
                                        </p:cTn>
                                        <p:tgtEl>
                                          <p:spTgt spid="4099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1000"/>
                                        <p:tgtEl>
                                          <p:spTgt spid="40997"/>
                                        </p:tgtEl>
                                      </p:cBhvr>
                                    </p:animEffect>
                                    <p:set>
                                      <p:cBhvr>
                                        <p:cTn id="86" dur="1" fill="hold">
                                          <p:stCondLst>
                                            <p:cond delay="999"/>
                                          </p:stCondLst>
                                        </p:cTn>
                                        <p:tgtEl>
                                          <p:spTgt spid="40997"/>
                                        </p:tgtEl>
                                        <p:attrNameLst>
                                          <p:attrName>style.visibility</p:attrName>
                                        </p:attrNameLst>
                                      </p:cBhvr>
                                      <p:to>
                                        <p:strVal val="hidden"/>
                                      </p:to>
                                    </p:set>
                                  </p:childTnLst>
                                </p:cTn>
                              </p:par>
                              <p:par>
                                <p:cTn id="87" presetID="10" presetClass="exit" presetSubtype="0" fill="hold" grpId="1" nodeType="withEffect">
                                  <p:stCondLst>
                                    <p:cond delay="0"/>
                                  </p:stCondLst>
                                  <p:iterate type="wd">
                                    <p:tmPct val="8000"/>
                                  </p:iterate>
                                  <p:childTnLst>
                                    <p:animEffect transition="out" filter="fade">
                                      <p:cBhvr>
                                        <p:cTn id="88" dur="1000"/>
                                        <p:tgtEl>
                                          <p:spTgt spid="40998"/>
                                        </p:tgtEl>
                                      </p:cBhvr>
                                    </p:animEffect>
                                    <p:set>
                                      <p:cBhvr>
                                        <p:cTn id="89" dur="1" fill="hold">
                                          <p:stCondLst>
                                            <p:cond delay="999"/>
                                          </p:stCondLst>
                                        </p:cTn>
                                        <p:tgtEl>
                                          <p:spTgt spid="40998"/>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1000"/>
                                        <p:tgtEl>
                                          <p:spTgt spid="8"/>
                                        </p:tgtEl>
                                      </p:cBhvr>
                                    </p:animEffect>
                                    <p:set>
                                      <p:cBhvr>
                                        <p:cTn id="92" dur="1" fill="hold">
                                          <p:stCondLst>
                                            <p:cond delay="999"/>
                                          </p:stCondLst>
                                        </p:cTn>
                                        <p:tgtEl>
                                          <p:spTgt spid="8"/>
                                        </p:tgtEl>
                                        <p:attrNameLst>
                                          <p:attrName>style.visibility</p:attrName>
                                        </p:attrNameLst>
                                      </p:cBhvr>
                                      <p:to>
                                        <p:strVal val="hidden"/>
                                      </p:to>
                                    </p:set>
                                  </p:childTnLst>
                                </p:cTn>
                              </p:par>
                            </p:childTnLst>
                          </p:cTn>
                        </p:par>
                        <p:par>
                          <p:cTn id="93" fill="hold">
                            <p:stCondLst>
                              <p:cond delay="2920"/>
                            </p:stCondLst>
                            <p:childTnLst>
                              <p:par>
                                <p:cTn id="94" presetID="0" presetClass="path" presetSubtype="0" accel="50000" decel="50000" fill="hold" nodeType="afterEffect">
                                  <p:stCondLst>
                                    <p:cond delay="0"/>
                                  </p:stCondLst>
                                  <p:childTnLst>
                                    <p:animMotion origin="layout" path="M 0.16146 0.13125 L -0.02239 0.02384 " pathEditMode="relative" rAng="0" ptsTypes="AA">
                                      <p:cBhvr>
                                        <p:cTn id="95" dur="2000" fill="hold"/>
                                        <p:tgtEl>
                                          <p:spTgt spid="7"/>
                                        </p:tgtEl>
                                        <p:attrNameLst>
                                          <p:attrName>ppt_x</p:attrName>
                                          <p:attrName>ppt_y</p:attrName>
                                        </p:attrNameLst>
                                      </p:cBhvr>
                                      <p:rCtr x="-92" y="-54"/>
                                    </p:animMotion>
                                  </p:childTnLst>
                                </p:cTn>
                              </p:par>
                            </p:childTnLst>
                          </p:cTn>
                        </p:par>
                        <p:par>
                          <p:cTn id="96" fill="hold">
                            <p:stCondLst>
                              <p:cond delay="4920"/>
                            </p:stCondLst>
                            <p:childTnLst>
                              <p:par>
                                <p:cTn id="97" presetID="6" presetClass="emph" presetSubtype="0" fill="hold" nodeType="afterEffect">
                                  <p:stCondLst>
                                    <p:cond delay="0"/>
                                  </p:stCondLst>
                                  <p:childTnLst>
                                    <p:animScale>
                                      <p:cBhvr>
                                        <p:cTn id="98" dur="2000" fill="hold"/>
                                        <p:tgtEl>
                                          <p:spTgt spid="7"/>
                                        </p:tgtEl>
                                      </p:cBhvr>
                                      <p:by x="25000" y="25000"/>
                                    </p:animScale>
                                  </p:childTnLst>
                                </p:cTn>
                              </p:par>
                            </p:childTnLst>
                          </p:cTn>
                        </p:par>
                        <p:par>
                          <p:cTn id="99" fill="hold">
                            <p:stCondLst>
                              <p:cond delay="6920"/>
                            </p:stCondLst>
                            <p:childTnLst>
                              <p:par>
                                <p:cTn id="100" presetID="10" presetClass="exit" presetSubtype="0" fill="hold" nodeType="afterEffect">
                                  <p:stCondLst>
                                    <p:cond delay="0"/>
                                  </p:stCondLst>
                                  <p:childTnLst>
                                    <p:animEffect transition="out" filter="fade">
                                      <p:cBhvr>
                                        <p:cTn id="101" dur="2000"/>
                                        <p:tgtEl>
                                          <p:spTgt spid="7"/>
                                        </p:tgtEl>
                                      </p:cBhvr>
                                    </p:animEffect>
                                    <p:set>
                                      <p:cBhvr>
                                        <p:cTn id="102" dur="1" fill="hold">
                                          <p:stCondLst>
                                            <p:cond delay="1999"/>
                                          </p:stCondLst>
                                        </p:cTn>
                                        <p:tgtEl>
                                          <p:spTgt spid="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40999"/>
                                        </p:tgtEl>
                                        <p:attrNameLst>
                                          <p:attrName>style.visibility</p:attrName>
                                        </p:attrNameLst>
                                      </p:cBhvr>
                                      <p:to>
                                        <p:strVal val="visible"/>
                                      </p:to>
                                    </p:set>
                                    <p:animEffect transition="in" filter="wipe(left)">
                                      <p:cBhvr>
                                        <p:cTn id="107" dur="500"/>
                                        <p:tgtEl>
                                          <p:spTgt spid="40999"/>
                                        </p:tgtEl>
                                      </p:cBhvr>
                                    </p:animEffect>
                                  </p:childTnLst>
                                </p:cTn>
                              </p:par>
                            </p:childTnLst>
                          </p:cTn>
                        </p:par>
                        <p:par>
                          <p:cTn id="108" fill="hold">
                            <p:stCondLst>
                              <p:cond delay="500"/>
                            </p:stCondLst>
                            <p:childTnLst>
                              <p:par>
                                <p:cTn id="109" presetID="9" presetClass="entr" presetSubtype="0" fill="hold" nodeType="after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dissolve">
                                      <p:cBhvr>
                                        <p:cTn id="111" dur="500"/>
                                        <p:tgtEl>
                                          <p:spTgt spid="10"/>
                                        </p:tgtEl>
                                      </p:cBhvr>
                                    </p:animEffect>
                                  </p:childTnLst>
                                </p:cTn>
                              </p:par>
                            </p:childTnLst>
                          </p:cTn>
                        </p:par>
                        <p:par>
                          <p:cTn id="112" fill="hold">
                            <p:stCondLst>
                              <p:cond delay="1000"/>
                            </p:stCondLst>
                            <p:childTnLst>
                              <p:par>
                                <p:cTn id="113" presetID="0" presetClass="path" presetSubtype="0" accel="50000" decel="50000" fill="hold" nodeType="afterEffect">
                                  <p:stCondLst>
                                    <p:cond delay="0"/>
                                  </p:stCondLst>
                                  <p:childTnLst>
                                    <p:animMotion origin="layout" path="M -3.61111E-6 -3.0465E-6 L 0.43073 0.29332 " pathEditMode="relative" rAng="0" ptsTypes="AA">
                                      <p:cBhvr>
                                        <p:cTn id="114" dur="2000" fill="hold"/>
                                        <p:tgtEl>
                                          <p:spTgt spid="10"/>
                                        </p:tgtEl>
                                        <p:attrNameLst>
                                          <p:attrName>ppt_x</p:attrName>
                                          <p:attrName>ppt_y</p:attrName>
                                        </p:attrNameLst>
                                      </p:cBhvr>
                                      <p:rCtr x="215" y="147"/>
                                    </p:animMotion>
                                  </p:childTnLst>
                                </p:cTn>
                              </p:par>
                            </p:childTnLst>
                          </p:cTn>
                        </p:par>
                        <p:par>
                          <p:cTn id="115" fill="hold">
                            <p:stCondLst>
                              <p:cond delay="3000"/>
                            </p:stCondLst>
                            <p:childTnLst>
                              <p:par>
                                <p:cTn id="116" presetID="6" presetClass="emph" presetSubtype="0" fill="hold" nodeType="afterEffect">
                                  <p:stCondLst>
                                    <p:cond delay="0"/>
                                  </p:stCondLst>
                                  <p:childTnLst>
                                    <p:animScale>
                                      <p:cBhvr>
                                        <p:cTn id="117" dur="2000" fill="hold"/>
                                        <p:tgtEl>
                                          <p:spTgt spid="10"/>
                                        </p:tgtEl>
                                      </p:cBhvr>
                                      <p:by x="25000" y="25000"/>
                                    </p:animScale>
                                  </p:childTnLst>
                                </p:cTn>
                              </p:par>
                            </p:childTnLst>
                          </p:cTn>
                        </p:par>
                        <p:par>
                          <p:cTn id="118" fill="hold">
                            <p:stCondLst>
                              <p:cond delay="5000"/>
                            </p:stCondLst>
                            <p:childTnLst>
                              <p:par>
                                <p:cTn id="119" presetID="1" presetClass="exit" presetSubtype="0" fill="hold" nodeType="afterEffect">
                                  <p:stCondLst>
                                    <p:cond delay="0"/>
                                  </p:stCondLst>
                                  <p:childTnLst>
                                    <p:set>
                                      <p:cBhvr>
                                        <p:cTn id="120" dur="1" fill="hold">
                                          <p:stCondLst>
                                            <p:cond delay="0"/>
                                          </p:stCondLst>
                                        </p:cTn>
                                        <p:tgtEl>
                                          <p:spTgt spid="10"/>
                                        </p:tgtEl>
                                        <p:attrNameLst>
                                          <p:attrName>style.visibility</p:attrName>
                                        </p:attrNameLst>
                                      </p:cBhvr>
                                      <p:to>
                                        <p:strVal val="hidden"/>
                                      </p:to>
                                    </p:set>
                                  </p:childTnLst>
                                </p:cTn>
                              </p:par>
                            </p:childTnLst>
                          </p:cTn>
                        </p:par>
                        <p:par>
                          <p:cTn id="121" fill="hold">
                            <p:stCondLst>
                              <p:cond delay="5000"/>
                            </p:stCondLst>
                            <p:childTnLst>
                              <p:par>
                                <p:cTn id="122" presetID="10" presetClass="exit" presetSubtype="0" fill="hold" grpId="1" nodeType="afterEffect">
                                  <p:stCondLst>
                                    <p:cond delay="0"/>
                                  </p:stCondLst>
                                  <p:childTnLst>
                                    <p:animEffect transition="out" filter="fade">
                                      <p:cBhvr>
                                        <p:cTn id="123" dur="2000"/>
                                        <p:tgtEl>
                                          <p:spTgt spid="40999"/>
                                        </p:tgtEl>
                                      </p:cBhvr>
                                    </p:animEffect>
                                    <p:set>
                                      <p:cBhvr>
                                        <p:cTn id="124" dur="1" fill="hold">
                                          <p:stCondLst>
                                            <p:cond delay="1999"/>
                                          </p:stCondLst>
                                        </p:cTn>
                                        <p:tgtEl>
                                          <p:spTgt spid="40999"/>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9" presetClass="emph" presetSubtype="0" nodeType="clickEffect">
                                  <p:stCondLst>
                                    <p:cond delay="0"/>
                                  </p:stCondLst>
                                  <p:childTnLst>
                                    <p:set>
                                      <p:cBhvr rctx="PPT">
                                        <p:cTn id="128" dur="indefinite"/>
                                        <p:tgtEl>
                                          <p:spTgt spid="40962"/>
                                        </p:tgtEl>
                                        <p:attrNameLst>
                                          <p:attrName>style.opacity</p:attrName>
                                        </p:attrNameLst>
                                      </p:cBhvr>
                                      <p:to>
                                        <p:strVal val="0.1"/>
                                      </p:to>
                                    </p:set>
                                    <p:animEffect filter="image" prLst="opacity: 0.1">
                                      <p:cBhvr rctx="IE">
                                        <p:cTn id="129" dur="indefinite"/>
                                        <p:tgtEl>
                                          <p:spTgt spid="40962"/>
                                        </p:tgtEl>
                                      </p:cBhvr>
                                    </p:animEffect>
                                  </p:childTnLst>
                                </p:cTn>
                              </p:par>
                              <p:par>
                                <p:cTn id="130" presetID="9" presetClass="emph" presetSubtype="0" nodeType="withEffect">
                                  <p:stCondLst>
                                    <p:cond delay="0"/>
                                  </p:stCondLst>
                                  <p:childTnLst>
                                    <p:set>
                                      <p:cBhvr rctx="PPT">
                                        <p:cTn id="131" dur="indefinite"/>
                                        <p:tgtEl>
                                          <p:spTgt spid="40963"/>
                                        </p:tgtEl>
                                        <p:attrNameLst>
                                          <p:attrName>style.opacity</p:attrName>
                                        </p:attrNameLst>
                                      </p:cBhvr>
                                      <p:to>
                                        <p:strVal val="0.1"/>
                                      </p:to>
                                    </p:set>
                                    <p:animEffect filter="image" prLst="opacity: 0.1">
                                      <p:cBhvr rctx="IE">
                                        <p:cTn id="132" dur="indefinite"/>
                                        <p:tgtEl>
                                          <p:spTgt spid="40963"/>
                                        </p:tgtEl>
                                      </p:cBhvr>
                                    </p:animEffect>
                                  </p:childTnLst>
                                </p:cTn>
                              </p:par>
                              <p:par>
                                <p:cTn id="133" presetID="9" presetClass="emph" presetSubtype="0" nodeType="withEffect">
                                  <p:stCondLst>
                                    <p:cond delay="0"/>
                                  </p:stCondLst>
                                  <p:childTnLst>
                                    <p:set>
                                      <p:cBhvr rctx="PPT">
                                        <p:cTn id="134" dur="indefinite"/>
                                        <p:tgtEl>
                                          <p:spTgt spid="2"/>
                                        </p:tgtEl>
                                        <p:attrNameLst>
                                          <p:attrName>style.opacity</p:attrName>
                                        </p:attrNameLst>
                                      </p:cBhvr>
                                      <p:to>
                                        <p:strVal val="0.1"/>
                                      </p:to>
                                    </p:set>
                                    <p:animEffect filter="image" prLst="opacity: 0.1">
                                      <p:cBhvr rctx="IE">
                                        <p:cTn id="135" dur="indefinite"/>
                                        <p:tgtEl>
                                          <p:spTgt spid="2"/>
                                        </p:tgtEl>
                                      </p:cBhvr>
                                    </p:animEffect>
                                  </p:childTnLst>
                                </p:cTn>
                              </p:par>
                              <p:par>
                                <p:cTn id="136" presetID="9" presetClass="emph" presetSubtype="0" nodeType="withEffect">
                                  <p:stCondLst>
                                    <p:cond delay="0"/>
                                  </p:stCondLst>
                                  <p:childTnLst>
                                    <p:set>
                                      <p:cBhvr rctx="PPT">
                                        <p:cTn id="137" dur="indefinite"/>
                                        <p:tgtEl>
                                          <p:spTgt spid="4"/>
                                        </p:tgtEl>
                                        <p:attrNameLst>
                                          <p:attrName>style.opacity</p:attrName>
                                        </p:attrNameLst>
                                      </p:cBhvr>
                                      <p:to>
                                        <p:strVal val="0.1"/>
                                      </p:to>
                                    </p:set>
                                    <p:animEffect filter="image" prLst="opacity: 0.1">
                                      <p:cBhvr rctx="IE">
                                        <p:cTn id="138" dur="indefinite"/>
                                        <p:tgtEl>
                                          <p:spTgt spid="4"/>
                                        </p:tgtEl>
                                      </p:cBhvr>
                                    </p:animEffect>
                                  </p:childTnLst>
                                </p:cTn>
                              </p:par>
                              <p:par>
                                <p:cTn id="139" presetID="9" presetClass="emph" presetSubtype="0" nodeType="withEffect">
                                  <p:stCondLst>
                                    <p:cond delay="0"/>
                                  </p:stCondLst>
                                  <p:childTnLst>
                                    <p:set>
                                      <p:cBhvr rctx="PPT">
                                        <p:cTn id="140" dur="indefinite"/>
                                        <p:tgtEl>
                                          <p:spTgt spid="5"/>
                                        </p:tgtEl>
                                        <p:attrNameLst>
                                          <p:attrName>style.opacity</p:attrName>
                                        </p:attrNameLst>
                                      </p:cBhvr>
                                      <p:to>
                                        <p:strVal val="0.1"/>
                                      </p:to>
                                    </p:set>
                                    <p:animEffect filter="image" prLst="opacity: 0.1">
                                      <p:cBhvr rctx="IE">
                                        <p:cTn id="141" dur="indefinite"/>
                                        <p:tgtEl>
                                          <p:spTgt spid="5"/>
                                        </p:tgtEl>
                                      </p:cBhvr>
                                    </p:animEffect>
                                  </p:childTnLst>
                                </p:cTn>
                              </p:par>
                              <p:par>
                                <p:cTn id="142" presetID="9" presetClass="emph" presetSubtype="0" nodeType="withEffect">
                                  <p:stCondLst>
                                    <p:cond delay="0"/>
                                  </p:stCondLst>
                                  <p:childTnLst>
                                    <p:set>
                                      <p:cBhvr rctx="PPT">
                                        <p:cTn id="143" dur="indefinite"/>
                                        <p:tgtEl>
                                          <p:spTgt spid="40975"/>
                                        </p:tgtEl>
                                        <p:attrNameLst>
                                          <p:attrName>style.opacity</p:attrName>
                                        </p:attrNameLst>
                                      </p:cBhvr>
                                      <p:to>
                                        <p:strVal val="0.1"/>
                                      </p:to>
                                    </p:set>
                                    <p:animEffect filter="image" prLst="opacity: 0.1">
                                      <p:cBhvr rctx="IE">
                                        <p:cTn id="144" dur="indefinite"/>
                                        <p:tgtEl>
                                          <p:spTgt spid="40975"/>
                                        </p:tgtEl>
                                      </p:cBhvr>
                                    </p:animEffect>
                                  </p:childTnLst>
                                </p:cTn>
                              </p:par>
                              <p:par>
                                <p:cTn id="145" presetID="9" presetClass="emph" presetSubtype="0" nodeType="withEffect">
                                  <p:stCondLst>
                                    <p:cond delay="0"/>
                                  </p:stCondLst>
                                  <p:childTnLst>
                                    <p:set>
                                      <p:cBhvr rctx="PPT">
                                        <p:cTn id="146" dur="indefinite"/>
                                        <p:tgtEl>
                                          <p:spTgt spid="6"/>
                                        </p:tgtEl>
                                        <p:attrNameLst>
                                          <p:attrName>style.opacity</p:attrName>
                                        </p:attrNameLst>
                                      </p:cBhvr>
                                      <p:to>
                                        <p:strVal val="0.1"/>
                                      </p:to>
                                    </p:set>
                                    <p:animEffect filter="image" prLst="opacity: 0.1">
                                      <p:cBhvr rctx="IE">
                                        <p:cTn id="147" dur="indefinite"/>
                                        <p:tgtEl>
                                          <p:spTgt spid="6"/>
                                        </p:tgtEl>
                                      </p:cBhvr>
                                    </p:animEffect>
                                  </p:childTnLst>
                                </p:cTn>
                              </p:par>
                              <p:par>
                                <p:cTn id="148" presetID="9" presetClass="emph" presetSubtype="0" nodeType="withEffect">
                                  <p:stCondLst>
                                    <p:cond delay="0"/>
                                  </p:stCondLst>
                                  <p:childTnLst>
                                    <p:set>
                                      <p:cBhvr rctx="PPT">
                                        <p:cTn id="149" dur="indefinite"/>
                                        <p:tgtEl>
                                          <p:spTgt spid="40981"/>
                                        </p:tgtEl>
                                        <p:attrNameLst>
                                          <p:attrName>style.opacity</p:attrName>
                                        </p:attrNameLst>
                                      </p:cBhvr>
                                      <p:to>
                                        <p:strVal val="0.1"/>
                                      </p:to>
                                    </p:set>
                                    <p:animEffect filter="image" prLst="opacity: 0.1">
                                      <p:cBhvr rctx="IE">
                                        <p:cTn id="150" dur="indefinite"/>
                                        <p:tgtEl>
                                          <p:spTgt spid="40981"/>
                                        </p:tgtEl>
                                      </p:cBhvr>
                                    </p:animEffect>
                                  </p:childTnLst>
                                </p:cTn>
                              </p:par>
                              <p:par>
                                <p:cTn id="151" presetID="9" presetClass="emph" presetSubtype="0" nodeType="withEffect">
                                  <p:stCondLst>
                                    <p:cond delay="0"/>
                                  </p:stCondLst>
                                  <p:childTnLst>
                                    <p:set>
                                      <p:cBhvr rctx="PPT">
                                        <p:cTn id="152" dur="indefinite"/>
                                        <p:tgtEl>
                                          <p:spTgt spid="7"/>
                                        </p:tgtEl>
                                        <p:attrNameLst>
                                          <p:attrName>style.opacity</p:attrName>
                                        </p:attrNameLst>
                                      </p:cBhvr>
                                      <p:to>
                                        <p:strVal val="0.1"/>
                                      </p:to>
                                    </p:set>
                                    <p:animEffect filter="image" prLst="opacity: 0.1">
                                      <p:cBhvr rctx="IE">
                                        <p:cTn id="153" dur="indefinite"/>
                                        <p:tgtEl>
                                          <p:spTgt spid="7"/>
                                        </p:tgtEl>
                                      </p:cBhvr>
                                    </p:animEffect>
                                  </p:childTnLst>
                                </p:cTn>
                              </p:par>
                              <p:par>
                                <p:cTn id="154" presetID="9" presetClass="emph" presetSubtype="0" grpId="2" nodeType="withEffect">
                                  <p:stCondLst>
                                    <p:cond delay="0"/>
                                  </p:stCondLst>
                                  <p:childTnLst>
                                    <p:set>
                                      <p:cBhvr rctx="PPT">
                                        <p:cTn id="155" dur="indefinite"/>
                                        <p:tgtEl>
                                          <p:spTgt spid="40985"/>
                                        </p:tgtEl>
                                        <p:attrNameLst>
                                          <p:attrName>style.opacity</p:attrName>
                                        </p:attrNameLst>
                                      </p:cBhvr>
                                      <p:to>
                                        <p:strVal val="0.1"/>
                                      </p:to>
                                    </p:set>
                                    <p:animEffect filter="image" prLst="opacity: 0.1">
                                      <p:cBhvr rctx="IE">
                                        <p:cTn id="156" dur="indefinite"/>
                                        <p:tgtEl>
                                          <p:spTgt spid="40985"/>
                                        </p:tgtEl>
                                      </p:cBhvr>
                                    </p:animEffect>
                                  </p:childTnLst>
                                </p:cTn>
                              </p:par>
                              <p:par>
                                <p:cTn id="157" presetID="9" presetClass="emph" presetSubtype="0" grpId="1" nodeType="withEffect">
                                  <p:stCondLst>
                                    <p:cond delay="0"/>
                                  </p:stCondLst>
                                  <p:childTnLst>
                                    <p:set>
                                      <p:cBhvr rctx="PPT">
                                        <p:cTn id="158" dur="indefinite"/>
                                        <p:tgtEl>
                                          <p:spTgt spid="40986"/>
                                        </p:tgtEl>
                                        <p:attrNameLst>
                                          <p:attrName>style.opacity</p:attrName>
                                        </p:attrNameLst>
                                      </p:cBhvr>
                                      <p:to>
                                        <p:strVal val="0.1"/>
                                      </p:to>
                                    </p:set>
                                    <p:animEffect filter="image" prLst="opacity: 0.1">
                                      <p:cBhvr rctx="IE">
                                        <p:cTn id="159" dur="indefinite"/>
                                        <p:tgtEl>
                                          <p:spTgt spid="40986"/>
                                        </p:tgtEl>
                                      </p:cBhvr>
                                    </p:animEffect>
                                  </p:childTnLst>
                                </p:cTn>
                              </p:par>
                              <p:par>
                                <p:cTn id="160" presetID="9" presetClass="emph" presetSubtype="0" nodeType="withEffect">
                                  <p:stCondLst>
                                    <p:cond delay="0"/>
                                  </p:stCondLst>
                                  <p:childTnLst>
                                    <p:set>
                                      <p:cBhvr rctx="PPT">
                                        <p:cTn id="161" dur="indefinite"/>
                                        <p:tgtEl>
                                          <p:spTgt spid="8"/>
                                        </p:tgtEl>
                                        <p:attrNameLst>
                                          <p:attrName>style.opacity</p:attrName>
                                        </p:attrNameLst>
                                      </p:cBhvr>
                                      <p:to>
                                        <p:strVal val="0.1"/>
                                      </p:to>
                                    </p:set>
                                    <p:animEffect filter="image" prLst="opacity: 0.1">
                                      <p:cBhvr rctx="IE">
                                        <p:cTn id="162" dur="indefinite"/>
                                        <p:tgtEl>
                                          <p:spTgt spid="8"/>
                                        </p:tgtEl>
                                      </p:cBhvr>
                                    </p:animEffect>
                                  </p:childTnLst>
                                </p:cTn>
                              </p:par>
                              <p:par>
                                <p:cTn id="163" presetID="9" presetClass="emph" presetSubtype="0" nodeType="withEffect">
                                  <p:stCondLst>
                                    <p:cond delay="0"/>
                                  </p:stCondLst>
                                  <p:childTnLst>
                                    <p:set>
                                      <p:cBhvr rctx="PPT">
                                        <p:cTn id="164" dur="indefinite"/>
                                        <p:tgtEl>
                                          <p:spTgt spid="9"/>
                                        </p:tgtEl>
                                        <p:attrNameLst>
                                          <p:attrName>style.opacity</p:attrName>
                                        </p:attrNameLst>
                                      </p:cBhvr>
                                      <p:to>
                                        <p:strVal val="0.1"/>
                                      </p:to>
                                    </p:set>
                                    <p:animEffect filter="image" prLst="opacity: 0.1">
                                      <p:cBhvr rctx="IE">
                                        <p:cTn id="165" dur="indefinite"/>
                                        <p:tgtEl>
                                          <p:spTgt spid="9"/>
                                        </p:tgtEl>
                                      </p:cBhvr>
                                    </p:animEffect>
                                  </p:childTnLst>
                                </p:cTn>
                              </p:par>
                              <p:par>
                                <p:cTn id="166" presetID="9" presetClass="emph" presetSubtype="0" grpId="2" nodeType="withEffect">
                                  <p:stCondLst>
                                    <p:cond delay="0"/>
                                  </p:stCondLst>
                                  <p:childTnLst>
                                    <p:set>
                                      <p:cBhvr rctx="PPT">
                                        <p:cTn id="167" dur="indefinite"/>
                                        <p:tgtEl>
                                          <p:spTgt spid="40997"/>
                                        </p:tgtEl>
                                        <p:attrNameLst>
                                          <p:attrName>style.opacity</p:attrName>
                                        </p:attrNameLst>
                                      </p:cBhvr>
                                      <p:to>
                                        <p:strVal val="0.1"/>
                                      </p:to>
                                    </p:set>
                                    <p:animEffect filter="image" prLst="opacity: 0.1">
                                      <p:cBhvr rctx="IE">
                                        <p:cTn id="168" dur="indefinite"/>
                                        <p:tgtEl>
                                          <p:spTgt spid="40997"/>
                                        </p:tgtEl>
                                      </p:cBhvr>
                                    </p:animEffect>
                                  </p:childTnLst>
                                </p:cTn>
                              </p:par>
                              <p:par>
                                <p:cTn id="169" presetID="9" presetClass="emph" presetSubtype="0" grpId="2" nodeType="withEffect">
                                  <p:stCondLst>
                                    <p:cond delay="0"/>
                                  </p:stCondLst>
                                  <p:iterate type="wd">
                                    <p:tmAbs val="0"/>
                                  </p:iterate>
                                  <p:childTnLst>
                                    <p:set>
                                      <p:cBhvr rctx="PPT">
                                        <p:cTn id="170" dur="indefinite"/>
                                        <p:tgtEl>
                                          <p:spTgt spid="40998"/>
                                        </p:tgtEl>
                                        <p:attrNameLst>
                                          <p:attrName>style.opacity</p:attrName>
                                        </p:attrNameLst>
                                      </p:cBhvr>
                                      <p:to>
                                        <p:strVal val="0.1"/>
                                      </p:to>
                                    </p:set>
                                    <p:animEffect filter="image" prLst="opacity: 0.1">
                                      <p:cBhvr rctx="IE">
                                        <p:cTn id="171" dur="indefinite"/>
                                        <p:tgtEl>
                                          <p:spTgt spid="40998"/>
                                        </p:tgtEl>
                                      </p:cBhvr>
                                    </p:animEffect>
                                  </p:childTnLst>
                                </p:cTn>
                              </p:par>
                              <p:par>
                                <p:cTn id="172" presetID="9" presetClass="emph" presetSubtype="0" grpId="2" nodeType="withEffect">
                                  <p:stCondLst>
                                    <p:cond delay="0"/>
                                  </p:stCondLst>
                                  <p:childTnLst>
                                    <p:set>
                                      <p:cBhvr rctx="PPT">
                                        <p:cTn id="173" dur="indefinite"/>
                                        <p:tgtEl>
                                          <p:spTgt spid="40999"/>
                                        </p:tgtEl>
                                        <p:attrNameLst>
                                          <p:attrName>style.opacity</p:attrName>
                                        </p:attrNameLst>
                                      </p:cBhvr>
                                      <p:to>
                                        <p:strVal val="0.1"/>
                                      </p:to>
                                    </p:set>
                                    <p:animEffect filter="image" prLst="opacity: 0.1">
                                      <p:cBhvr rctx="IE">
                                        <p:cTn id="174" dur="indefinite"/>
                                        <p:tgtEl>
                                          <p:spTgt spid="40999"/>
                                        </p:tgtEl>
                                      </p:cBhvr>
                                    </p:animEffect>
                                  </p:childTnLst>
                                </p:cTn>
                              </p:par>
                              <p:par>
                                <p:cTn id="175" presetID="9" presetClass="emph" presetSubtype="0" nodeType="withEffect">
                                  <p:stCondLst>
                                    <p:cond delay="0"/>
                                  </p:stCondLst>
                                  <p:childTnLst>
                                    <p:set>
                                      <p:cBhvr rctx="PPT">
                                        <p:cTn id="176" dur="500"/>
                                        <p:tgtEl>
                                          <p:spTgt spid="10"/>
                                        </p:tgtEl>
                                        <p:attrNameLst>
                                          <p:attrName>style.opacity</p:attrName>
                                        </p:attrNameLst>
                                      </p:cBhvr>
                                      <p:to>
                                        <p:strVal val="0.1"/>
                                      </p:to>
                                    </p:set>
                                    <p:animEffect filter="image" prLst="opacity: 0.1">
                                      <p:cBhvr rctx="IE">
                                        <p:cTn id="17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5" grpId="0" animBg="1"/>
      <p:bldP spid="40985" grpId="1" animBg="1"/>
      <p:bldP spid="40985" grpId="2" animBg="1"/>
      <p:bldP spid="40986" grpId="0" animBg="1"/>
      <p:bldP spid="40986" grpId="1" animBg="1"/>
      <p:bldP spid="40997" grpId="0" animBg="1"/>
      <p:bldP spid="40997" grpId="1" animBg="1"/>
      <p:bldP spid="40997" grpId="2" animBg="1"/>
      <p:bldP spid="40998" grpId="0"/>
      <p:bldP spid="40998" grpId="1"/>
      <p:bldP spid="40998" grpId="2"/>
      <p:bldP spid="40999" grpId="0" animBg="1"/>
      <p:bldP spid="40999" grpId="1" animBg="1"/>
      <p:bldP spid="40999"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p:txBody>
          <a:bodyPr/>
          <a:lstStyle/>
          <a:p>
            <a:r>
              <a:rPr lang="en-US" smtClean="0"/>
              <a:t>Create a Database Project</a:t>
            </a:r>
            <a:endParaRPr lang="en-US" dirty="0"/>
          </a:p>
        </p:txBody>
      </p:sp>
      <p:sp>
        <p:nvSpPr>
          <p:cNvPr id="9" name="Rectangle 3"/>
          <p:cNvSpPr>
            <a:spLocks noGrp="1" noChangeArrowheads="1"/>
          </p:cNvSpPr>
          <p:nvPr>
            <p:ph idx="1"/>
          </p:nvPr>
        </p:nvSpPr>
        <p:spPr>
          <a:xfrm>
            <a:off x="368300" y="1839913"/>
            <a:ext cx="8382000" cy="2775632"/>
          </a:xfrm>
        </p:spPr>
        <p:txBody>
          <a:bodyPr/>
          <a:lstStyle/>
          <a:p>
            <a:pPr marL="514350" indent="-514350">
              <a:buFont typeface="+mj-lt"/>
              <a:buAutoNum type="arabicPeriod"/>
            </a:pPr>
            <a:r>
              <a:rPr lang="en-US" smtClean="0"/>
              <a:t>Create Database Project</a:t>
            </a:r>
          </a:p>
          <a:p>
            <a:pPr marL="514350" indent="-514350">
              <a:buFont typeface="+mj-lt"/>
              <a:buAutoNum type="arabicPeriod"/>
            </a:pPr>
            <a:r>
              <a:rPr lang="en-US" smtClean="0"/>
              <a:t>Import Existing Database</a:t>
            </a:r>
          </a:p>
          <a:p>
            <a:pPr marL="514350" indent="-514350">
              <a:buFont typeface="+mj-lt"/>
              <a:buAutoNum type="arabicPeriod"/>
            </a:pPr>
            <a:r>
              <a:rPr lang="en-US" smtClean="0"/>
              <a:t>Configure Build &amp; Deploy Settings</a:t>
            </a:r>
          </a:p>
          <a:p>
            <a:pPr marL="514350" indent="-514350">
              <a:buFont typeface="+mj-lt"/>
              <a:buAutoNum type="arabicPeriod"/>
            </a:pPr>
            <a:r>
              <a:rPr lang="en-US" smtClean="0"/>
              <a:t>Modify Generated Pre\Post Deployment Scripts</a:t>
            </a:r>
          </a:p>
          <a:p>
            <a:pPr marL="514350" indent="-514350">
              <a:buFont typeface="+mj-lt"/>
              <a:buAutoNum type="arabicPeriod"/>
            </a:pPr>
            <a:r>
              <a:rPr lang="en-US" smtClean="0"/>
              <a:t>Verify Database Project</a:t>
            </a:r>
          </a:p>
          <a:p>
            <a:pPr marL="514350" indent="-514350">
              <a:buFont typeface="+mj-lt"/>
              <a:buAutoNum type="arabicPeriod"/>
            </a:pPr>
            <a:r>
              <a:rPr lang="en-US" smtClean="0"/>
              <a:t>Add Database Project to Source Control</a:t>
            </a:r>
            <a:endParaRPr lang="en-US" dirty="0" smtClean="0"/>
          </a:p>
        </p:txBody>
      </p:sp>
      <p:sp>
        <p:nvSpPr>
          <p:cNvPr id="8" name="Text Placeholder 7"/>
          <p:cNvSpPr>
            <a:spLocks noGrp="1"/>
          </p:cNvSpPr>
          <p:nvPr>
            <p:ph type="body" sz="quarter" idx="10"/>
          </p:nvPr>
        </p:nvSpPr>
        <p:spPr/>
        <p:txBody>
          <a:bodyPr/>
          <a:lstStyle/>
          <a:p>
            <a:pPr lvl="0"/>
            <a:r>
              <a:rPr lang="en-US" smtClean="0"/>
              <a:t>Key activities</a:t>
            </a:r>
          </a:p>
        </p:txBody>
      </p:sp>
      <p:pic>
        <p:nvPicPr>
          <p:cNvPr id="13" name="Picture 2" descr="C:\Documents and Settings\jocelyn\My Documents\My Pictures\clip_art_library\Microsoft_Art_Brand_etc\EventsDVD_FY07\Photos_for_PPT\BLUE_06_Photo_backgrounds\FY05 Brand - Developer\MSD Developer Dawn Chad man woman smiling face faces desk hardware monitors.png"/>
          <p:cNvPicPr>
            <a:picLocks noChangeAspect="1" noChangeArrowheads="1"/>
          </p:cNvPicPr>
          <p:nvPr/>
        </p:nvPicPr>
        <p:blipFill>
          <a:blip r:embed="rId3"/>
          <a:srcRect/>
          <a:stretch>
            <a:fillRect/>
          </a:stretch>
        </p:blipFill>
        <p:spPr bwMode="auto">
          <a:xfrm>
            <a:off x="2835330" y="3724335"/>
            <a:ext cx="3470166" cy="3133665"/>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0" y="1130158"/>
            <a:ext cx="9144000" cy="5500830"/>
          </a:xfrm>
          <a:prstGeom prst="roundRect">
            <a:avLst/>
          </a:prstGeom>
          <a:gradFill>
            <a:gsLst>
              <a:gs pos="0">
                <a:schemeClr val="accent6">
                  <a:lumMod val="20000"/>
                  <a:lumOff val="80000"/>
                  <a:alpha val="39000"/>
                </a:schemeClr>
              </a:gs>
              <a:gs pos="100000">
                <a:schemeClr val="accent6">
                  <a:alpha val="39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23555" name="AutoShape 3"/>
          <p:cNvSpPr>
            <a:spLocks noChangeArrowheads="1"/>
          </p:cNvSpPr>
          <p:nvPr/>
        </p:nvSpPr>
        <p:spPr bwMode="auto">
          <a:xfrm>
            <a:off x="2414588" y="4981575"/>
            <a:ext cx="1809750" cy="744538"/>
          </a:xfrm>
          <a:prstGeom prst="roundRect">
            <a:avLst>
              <a:gd name="adj" fmla="val 16667"/>
            </a:avLst>
          </a:prstGeom>
          <a:solidFill>
            <a:schemeClr val="tx2">
              <a:alpha val="30000"/>
            </a:schemeClr>
          </a:solidFill>
          <a:ln w="12700" algn="ctr">
            <a:solidFill>
              <a:schemeClr val="tx1"/>
            </a:solidFill>
            <a:round/>
            <a:headEnd/>
            <a:tailEnd/>
          </a:ln>
          <a:effectLst/>
        </p:spPr>
        <p:txBody>
          <a:bodyPr anchor="ctr">
            <a:spAutoFit/>
          </a:bodyPr>
          <a:lstStyle/>
          <a:p>
            <a:pPr algn="ctr">
              <a:lnSpc>
                <a:spcPct val="85000"/>
              </a:lnSpc>
              <a:spcBef>
                <a:spcPct val="20000"/>
              </a:spcBef>
              <a:defRPr/>
            </a:pPr>
            <a:r>
              <a:rPr lang="en-US" sz="2000">
                <a:effectLst>
                  <a:outerShdw blurRad="38100" dist="38100" dir="2700000" algn="tl">
                    <a:srgbClr val="000000"/>
                  </a:outerShdw>
                </a:effectLst>
                <a:latin typeface="Segoe" pitchFamily="34" charset="0"/>
              </a:rPr>
              <a:t>Database</a:t>
            </a:r>
          </a:p>
          <a:p>
            <a:pPr algn="ctr">
              <a:lnSpc>
                <a:spcPct val="85000"/>
              </a:lnSpc>
              <a:spcBef>
                <a:spcPct val="20000"/>
              </a:spcBef>
              <a:defRPr/>
            </a:pPr>
            <a:r>
              <a:rPr lang="en-US" sz="2000">
                <a:effectLst>
                  <a:outerShdw blurRad="38100" dist="38100" dir="2700000" algn="tl">
                    <a:srgbClr val="000000"/>
                  </a:outerShdw>
                </a:effectLst>
                <a:latin typeface="Segoe" pitchFamily="34" charset="0"/>
              </a:rPr>
              <a:t>Project</a:t>
            </a:r>
          </a:p>
        </p:txBody>
      </p:sp>
      <p:cxnSp>
        <p:nvCxnSpPr>
          <p:cNvPr id="23556" name="AutoShape 4"/>
          <p:cNvCxnSpPr>
            <a:cxnSpLocks noChangeShapeType="1"/>
            <a:endCxn id="23555" idx="3"/>
          </p:cNvCxnSpPr>
          <p:nvPr/>
        </p:nvCxnSpPr>
        <p:spPr bwMode="auto">
          <a:xfrm flipH="1" flipV="1">
            <a:off x="4224338" y="5354638"/>
            <a:ext cx="3059112" cy="6350"/>
          </a:xfrm>
          <a:prstGeom prst="straightConnector1">
            <a:avLst/>
          </a:prstGeom>
          <a:noFill/>
          <a:ln w="28575">
            <a:solidFill>
              <a:schemeClr val="tx1"/>
            </a:solidFill>
            <a:round/>
            <a:headEnd/>
            <a:tailEnd type="triangle" w="med" len="med"/>
          </a:ln>
        </p:spPr>
      </p:cxnSp>
      <p:sp>
        <p:nvSpPr>
          <p:cNvPr id="23557" name="Text Box 5"/>
          <p:cNvSpPr txBox="1">
            <a:spLocks noChangeArrowheads="1"/>
          </p:cNvSpPr>
          <p:nvPr/>
        </p:nvSpPr>
        <p:spPr bwMode="auto">
          <a:xfrm>
            <a:off x="4973638" y="5357813"/>
            <a:ext cx="1530350" cy="300037"/>
          </a:xfrm>
          <a:prstGeom prst="rect">
            <a:avLst/>
          </a:prstGeom>
          <a:noFill/>
          <a:ln w="12700" algn="ctr">
            <a:noFill/>
            <a:miter lim="800000"/>
            <a:headEnd/>
            <a:tailEnd/>
          </a:ln>
          <a:effectLst/>
        </p:spPr>
        <p:txBody>
          <a:bodyPr wrap="none">
            <a:spAutoFit/>
          </a:bodyPr>
          <a:lstStyle/>
          <a:p>
            <a:pPr algn="ctr">
              <a:lnSpc>
                <a:spcPct val="85000"/>
              </a:lnSpc>
              <a:spcBef>
                <a:spcPct val="20000"/>
              </a:spcBef>
              <a:defRPr/>
            </a:pPr>
            <a:r>
              <a:rPr lang="en-US" sz="1600">
                <a:effectLst>
                  <a:outerShdw blurRad="38100" dist="38100" dir="2700000" algn="tl">
                    <a:srgbClr val="000000"/>
                  </a:outerShdw>
                </a:effectLst>
                <a:latin typeface="Segoe" pitchFamily="34" charset="0"/>
              </a:rPr>
              <a:t>Import schema</a:t>
            </a:r>
          </a:p>
        </p:txBody>
      </p:sp>
      <p:sp>
        <p:nvSpPr>
          <p:cNvPr id="23558" name="Text Box 6"/>
          <p:cNvSpPr txBox="1">
            <a:spLocks noChangeArrowheads="1"/>
          </p:cNvSpPr>
          <p:nvPr/>
        </p:nvSpPr>
        <p:spPr bwMode="auto">
          <a:xfrm>
            <a:off x="285400" y="3328988"/>
            <a:ext cx="1557338" cy="403225"/>
          </a:xfrm>
          <a:prstGeom prst="rect">
            <a:avLst/>
          </a:prstGeom>
          <a:noFill/>
          <a:ln w="12700" algn="ctr">
            <a:noFill/>
            <a:miter lim="800000"/>
            <a:headEnd/>
            <a:tailEnd/>
          </a:ln>
          <a:effectLst/>
        </p:spPr>
        <p:txBody>
          <a:bodyPr wrap="none">
            <a:spAutoFit/>
          </a:bodyPr>
          <a:lstStyle/>
          <a:p>
            <a:pPr>
              <a:lnSpc>
                <a:spcPct val="85000"/>
              </a:lnSpc>
              <a:spcBef>
                <a:spcPct val="20000"/>
              </a:spcBef>
              <a:defRPr/>
            </a:pPr>
            <a:r>
              <a:rPr lang="en-US" sz="2400">
                <a:effectLst>
                  <a:outerShdw blurRad="38100" dist="38100" dir="2700000" algn="tl">
                    <a:srgbClr val="000000"/>
                  </a:outerShdw>
                </a:effectLst>
                <a:latin typeface="Segoe" pitchFamily="34" charset="0"/>
              </a:rPr>
              <a:t>DB Admin</a:t>
            </a:r>
          </a:p>
        </p:txBody>
      </p:sp>
      <p:cxnSp>
        <p:nvCxnSpPr>
          <p:cNvPr id="23559" name="AutoShape 7"/>
          <p:cNvCxnSpPr>
            <a:cxnSpLocks noChangeShapeType="1"/>
            <a:stCxn id="23555" idx="0"/>
            <a:endCxn id="16399" idx="2"/>
          </p:cNvCxnSpPr>
          <p:nvPr/>
        </p:nvCxnSpPr>
        <p:spPr bwMode="auto">
          <a:xfrm flipH="1" flipV="1">
            <a:off x="3317875" y="2138363"/>
            <a:ext cx="1588" cy="2843212"/>
          </a:xfrm>
          <a:prstGeom prst="straightConnector1">
            <a:avLst/>
          </a:prstGeom>
          <a:noFill/>
          <a:ln w="28575">
            <a:solidFill>
              <a:schemeClr val="tx1"/>
            </a:solidFill>
            <a:round/>
            <a:headEnd/>
            <a:tailEnd type="triangle" w="lg" len="lg"/>
          </a:ln>
        </p:spPr>
      </p:cxnSp>
      <p:sp>
        <p:nvSpPr>
          <p:cNvPr id="23560" name="Text Box 8"/>
          <p:cNvSpPr txBox="1">
            <a:spLocks noChangeArrowheads="1"/>
          </p:cNvSpPr>
          <p:nvPr/>
        </p:nvSpPr>
        <p:spPr bwMode="auto">
          <a:xfrm>
            <a:off x="3313113" y="2638425"/>
            <a:ext cx="600075" cy="1446213"/>
          </a:xfrm>
          <a:prstGeom prst="rect">
            <a:avLst/>
          </a:prstGeom>
          <a:noFill/>
          <a:ln w="12700" algn="ctr">
            <a:noFill/>
            <a:miter lim="800000"/>
            <a:headEnd/>
            <a:tailEnd/>
          </a:ln>
          <a:effectLst/>
        </p:spPr>
        <p:txBody>
          <a:bodyPr vert="eaVert" wrap="none">
            <a:spAutoFit/>
          </a:bodyPr>
          <a:lstStyle/>
          <a:p>
            <a:pPr algn="ctr">
              <a:lnSpc>
                <a:spcPct val="85000"/>
              </a:lnSpc>
              <a:spcBef>
                <a:spcPct val="20000"/>
              </a:spcBef>
              <a:defRPr/>
            </a:pPr>
            <a:r>
              <a:rPr lang="en-US" sz="1600">
                <a:effectLst>
                  <a:outerShdw blurRad="38100" dist="38100" dir="2700000" algn="tl">
                    <a:srgbClr val="000000"/>
                  </a:outerShdw>
                </a:effectLst>
                <a:latin typeface="Segoe" pitchFamily="34" charset="0"/>
              </a:rPr>
              <a:t>Check in to </a:t>
            </a:r>
            <a:br>
              <a:rPr lang="en-US" sz="1600">
                <a:effectLst>
                  <a:outerShdw blurRad="38100" dist="38100" dir="2700000" algn="tl">
                    <a:srgbClr val="000000"/>
                  </a:outerShdw>
                </a:effectLst>
                <a:latin typeface="Segoe" pitchFamily="34" charset="0"/>
              </a:rPr>
            </a:br>
            <a:r>
              <a:rPr lang="en-US" sz="1600">
                <a:effectLst>
                  <a:outerShdw blurRad="38100" dist="38100" dir="2700000" algn="tl">
                    <a:srgbClr val="000000"/>
                  </a:outerShdw>
                </a:effectLst>
                <a:latin typeface="Segoe" pitchFamily="34" charset="0"/>
              </a:rPr>
              <a:t>Source Control</a:t>
            </a:r>
          </a:p>
        </p:txBody>
      </p:sp>
      <p:sp>
        <p:nvSpPr>
          <p:cNvPr id="23561" name="Text Box 9"/>
          <p:cNvSpPr txBox="1">
            <a:spLocks noChangeArrowheads="1"/>
          </p:cNvSpPr>
          <p:nvPr/>
        </p:nvSpPr>
        <p:spPr bwMode="auto">
          <a:xfrm>
            <a:off x="285400" y="2884488"/>
            <a:ext cx="1235075" cy="403225"/>
          </a:xfrm>
          <a:prstGeom prst="rect">
            <a:avLst/>
          </a:prstGeom>
          <a:noFill/>
          <a:ln w="12700" algn="ctr">
            <a:noFill/>
            <a:miter lim="800000"/>
            <a:headEnd/>
            <a:tailEnd/>
          </a:ln>
          <a:effectLst/>
        </p:spPr>
        <p:txBody>
          <a:bodyPr wrap="none">
            <a:spAutoFit/>
          </a:bodyPr>
          <a:lstStyle/>
          <a:p>
            <a:pPr>
              <a:lnSpc>
                <a:spcPct val="85000"/>
              </a:lnSpc>
              <a:spcBef>
                <a:spcPct val="20000"/>
              </a:spcBef>
              <a:defRPr/>
            </a:pPr>
            <a:r>
              <a:rPr lang="en-US" sz="2400">
                <a:effectLst>
                  <a:outerShdw blurRad="38100" dist="38100" dir="2700000" algn="tl">
                    <a:srgbClr val="000000"/>
                  </a:outerShdw>
                </a:effectLst>
                <a:latin typeface="Segoe" pitchFamily="34" charset="0"/>
              </a:rPr>
              <a:t>DB Dev</a:t>
            </a:r>
          </a:p>
        </p:txBody>
      </p:sp>
      <p:grpSp>
        <p:nvGrpSpPr>
          <p:cNvPr id="2" name="Group 10"/>
          <p:cNvGrpSpPr>
            <a:grpSpLocks/>
          </p:cNvGrpSpPr>
          <p:nvPr/>
        </p:nvGrpSpPr>
        <p:grpSpPr bwMode="auto">
          <a:xfrm>
            <a:off x="7283450" y="4818063"/>
            <a:ext cx="1570038" cy="1085850"/>
            <a:chOff x="3469" y="2742"/>
            <a:chExt cx="989" cy="684"/>
          </a:xfrm>
        </p:grpSpPr>
        <p:pic>
          <p:nvPicPr>
            <p:cNvPr id="16402" name="Picture 11" descr="Database blue"/>
            <p:cNvPicPr>
              <a:picLocks noChangeAspect="1" noChangeArrowheads="1"/>
            </p:cNvPicPr>
            <p:nvPr/>
          </p:nvPicPr>
          <p:blipFill>
            <a:blip r:embed="rId3"/>
            <a:srcRect/>
            <a:stretch>
              <a:fillRect/>
            </a:stretch>
          </p:blipFill>
          <p:spPr bwMode="auto">
            <a:xfrm>
              <a:off x="3469" y="2742"/>
              <a:ext cx="989" cy="684"/>
            </a:xfrm>
            <a:prstGeom prst="rect">
              <a:avLst/>
            </a:prstGeom>
            <a:noFill/>
            <a:ln w="9525">
              <a:noFill/>
              <a:miter lim="800000"/>
              <a:headEnd/>
              <a:tailEnd/>
            </a:ln>
          </p:spPr>
        </p:pic>
        <p:sp>
          <p:nvSpPr>
            <p:cNvPr id="16403" name="Text Box 12"/>
            <p:cNvSpPr txBox="1">
              <a:spLocks noChangeArrowheads="1"/>
            </p:cNvSpPr>
            <p:nvPr/>
          </p:nvSpPr>
          <p:spPr bwMode="auto">
            <a:xfrm>
              <a:off x="3484" y="2959"/>
              <a:ext cx="961" cy="422"/>
            </a:xfrm>
            <a:prstGeom prst="rect">
              <a:avLst/>
            </a:prstGeom>
            <a:noFill/>
            <a:ln w="12700" algn="ctr">
              <a:noFill/>
              <a:miter lim="800000"/>
              <a:headEnd/>
              <a:tailEnd/>
            </a:ln>
          </p:spPr>
          <p:txBody>
            <a:bodyPr wrap="none">
              <a:spAutoFit/>
            </a:bodyPr>
            <a:lstStyle/>
            <a:p>
              <a:pPr algn="ctr">
                <a:lnSpc>
                  <a:spcPct val="85000"/>
                </a:lnSpc>
                <a:spcBef>
                  <a:spcPct val="20000"/>
                </a:spcBef>
              </a:pPr>
              <a:r>
                <a:rPr lang="en-US" sz="2000" b="1" dirty="0">
                  <a:solidFill>
                    <a:srgbClr val="000000"/>
                  </a:solidFill>
                  <a:latin typeface="Segoe" pitchFamily="34" charset="0"/>
                </a:rPr>
                <a:t>Production</a:t>
              </a:r>
            </a:p>
            <a:p>
              <a:pPr algn="ctr">
                <a:lnSpc>
                  <a:spcPct val="85000"/>
                </a:lnSpc>
                <a:spcBef>
                  <a:spcPct val="20000"/>
                </a:spcBef>
              </a:pPr>
              <a:r>
                <a:rPr lang="en-US" sz="2000" b="1" dirty="0">
                  <a:solidFill>
                    <a:srgbClr val="000000"/>
                  </a:solidFill>
                  <a:latin typeface="Segoe" pitchFamily="34" charset="0"/>
                </a:rPr>
                <a:t>Database</a:t>
              </a:r>
            </a:p>
          </p:txBody>
        </p:sp>
      </p:grpSp>
      <p:grpSp>
        <p:nvGrpSpPr>
          <p:cNvPr id="4" name="Group 16"/>
          <p:cNvGrpSpPr>
            <a:grpSpLocks/>
          </p:cNvGrpSpPr>
          <p:nvPr/>
        </p:nvGrpSpPr>
        <p:grpSpPr bwMode="auto">
          <a:xfrm>
            <a:off x="2670175" y="1262063"/>
            <a:ext cx="1277938" cy="947737"/>
            <a:chOff x="4078" y="1105"/>
            <a:chExt cx="805" cy="597"/>
          </a:xfrm>
        </p:grpSpPr>
        <p:pic>
          <p:nvPicPr>
            <p:cNvPr id="16398" name="Picture 17" descr="router logical"/>
            <p:cNvPicPr>
              <a:picLocks noChangeAspect="1" noChangeArrowheads="1"/>
            </p:cNvPicPr>
            <p:nvPr/>
          </p:nvPicPr>
          <p:blipFill>
            <a:blip r:embed="rId4"/>
            <a:srcRect/>
            <a:stretch>
              <a:fillRect/>
            </a:stretch>
          </p:blipFill>
          <p:spPr bwMode="auto">
            <a:xfrm>
              <a:off x="4078" y="1105"/>
              <a:ext cx="805" cy="597"/>
            </a:xfrm>
            <a:prstGeom prst="rect">
              <a:avLst/>
            </a:prstGeom>
            <a:noFill/>
            <a:ln w="9525">
              <a:noFill/>
              <a:miter lim="800000"/>
              <a:headEnd/>
              <a:tailEnd/>
            </a:ln>
          </p:spPr>
        </p:pic>
        <p:sp>
          <p:nvSpPr>
            <p:cNvPr id="16399" name="Text Box 18"/>
            <p:cNvSpPr txBox="1">
              <a:spLocks noChangeArrowheads="1"/>
            </p:cNvSpPr>
            <p:nvPr/>
          </p:nvSpPr>
          <p:spPr bwMode="auto">
            <a:xfrm>
              <a:off x="4155" y="1436"/>
              <a:ext cx="662" cy="221"/>
            </a:xfrm>
            <a:prstGeom prst="rect">
              <a:avLst/>
            </a:prstGeom>
            <a:noFill/>
            <a:ln w="12700" algn="ctr">
              <a:noFill/>
              <a:miter lim="800000"/>
              <a:headEnd/>
              <a:tailEnd/>
            </a:ln>
          </p:spPr>
          <p:txBody>
            <a:bodyPr>
              <a:spAutoFit/>
            </a:bodyPr>
            <a:lstStyle/>
            <a:p>
              <a:pPr algn="ctr">
                <a:lnSpc>
                  <a:spcPct val="85000"/>
                </a:lnSpc>
                <a:spcBef>
                  <a:spcPct val="50000"/>
                </a:spcBef>
              </a:pPr>
              <a:r>
                <a:rPr lang="en-US" sz="2000" b="1" dirty="0">
                  <a:solidFill>
                    <a:srgbClr val="000000"/>
                  </a:solidFill>
                  <a:latin typeface="Segoe" pitchFamily="34" charset="0"/>
                </a:rPr>
                <a:t>SCM</a:t>
              </a:r>
            </a:p>
          </p:txBody>
        </p:sp>
      </p:grpSp>
      <p:sp>
        <p:nvSpPr>
          <p:cNvPr id="16396" name="Line 19"/>
          <p:cNvSpPr>
            <a:spLocks noChangeShapeType="1"/>
          </p:cNvSpPr>
          <p:nvPr/>
        </p:nvSpPr>
        <p:spPr bwMode="auto">
          <a:xfrm flipV="1">
            <a:off x="0" y="3279775"/>
            <a:ext cx="9144000" cy="28575"/>
          </a:xfrm>
          <a:prstGeom prst="line">
            <a:avLst/>
          </a:prstGeom>
          <a:noFill/>
          <a:ln w="28575">
            <a:solidFill>
              <a:schemeClr val="tx1"/>
            </a:solidFill>
            <a:prstDash val="dash"/>
            <a:round/>
            <a:headEnd/>
            <a:tailEnd/>
          </a:ln>
        </p:spPr>
        <p:txBody>
          <a:bodyPr>
            <a:spAutoFit/>
          </a:bodyPr>
          <a:lstStyle/>
          <a:p>
            <a:endParaRPr lang="en-US"/>
          </a:p>
        </p:txBody>
      </p:sp>
      <p:sp>
        <p:nvSpPr>
          <p:cNvPr id="20" name="Title 5"/>
          <p:cNvSpPr>
            <a:spLocks noGrp="1"/>
          </p:cNvSpPr>
          <p:nvPr>
            <p:ph type="title"/>
          </p:nvPr>
        </p:nvSpPr>
        <p:spPr/>
        <p:txBody>
          <a:bodyPr/>
          <a:lstStyle/>
          <a:p>
            <a:r>
              <a:rPr lang="en-US" smtClean="0"/>
              <a:t>Create a Database Project</a:t>
            </a:r>
            <a:endParaRPr lang="en-US" dirty="0"/>
          </a:p>
        </p:txBody>
      </p:sp>
      <p:sp>
        <p:nvSpPr>
          <p:cNvPr id="24" name="Text Placeholder 23"/>
          <p:cNvSpPr>
            <a:spLocks noGrp="1"/>
          </p:cNvSpPr>
          <p:nvPr>
            <p:ph type="body" sz="quarter" idx="10"/>
          </p:nvPr>
        </p:nvSpPr>
        <p:spPr bwMode="auto"/>
        <p:txBody>
          <a:bodyPr/>
          <a:lstStyle/>
          <a:p>
            <a:pPr lvl="0"/>
            <a:r>
              <a:rPr lang="en-US" smtClean="0"/>
              <a:t>Database Administrator</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556"/>
                                        </p:tgtEl>
                                        <p:attrNameLst>
                                          <p:attrName>style.visibility</p:attrName>
                                        </p:attrNameLst>
                                      </p:cBhvr>
                                      <p:to>
                                        <p:strVal val="visible"/>
                                      </p:to>
                                    </p:set>
                                    <p:animEffect transition="in" filter="blinds(horizontal)">
                                      <p:cBhvr>
                                        <p:cTn id="15" dur="500"/>
                                        <p:tgtEl>
                                          <p:spTgt spid="2355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3557"/>
                                        </p:tgtEl>
                                        <p:attrNameLst>
                                          <p:attrName>style.visibility</p:attrName>
                                        </p:attrNameLst>
                                      </p:cBhvr>
                                      <p:to>
                                        <p:strVal val="visible"/>
                                      </p:to>
                                    </p:set>
                                    <p:animEffect transition="in" filter="blinds(horizontal)">
                                      <p:cBhvr>
                                        <p:cTn id="18" dur="500"/>
                                        <p:tgtEl>
                                          <p:spTgt spid="23557"/>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23555"/>
                                        </p:tgtEl>
                                        <p:attrNameLst>
                                          <p:attrName>style.visibility</p:attrName>
                                        </p:attrNameLst>
                                      </p:cBhvr>
                                      <p:to>
                                        <p:strVal val="visible"/>
                                      </p:to>
                                    </p:set>
                                    <p:animEffect transition="in" filter="blinds(horizontal)">
                                      <p:cBhvr>
                                        <p:cTn id="22" dur="500"/>
                                        <p:tgtEl>
                                          <p:spTgt spid="2355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560"/>
                                        </p:tgtEl>
                                        <p:attrNameLst>
                                          <p:attrName>style.visibility</p:attrName>
                                        </p:attrNameLst>
                                      </p:cBhvr>
                                      <p:to>
                                        <p:strVal val="visible"/>
                                      </p:to>
                                    </p:set>
                                    <p:animEffect transition="in" filter="blinds(horizontal)">
                                      <p:cBhvr>
                                        <p:cTn id="27" dur="500"/>
                                        <p:tgtEl>
                                          <p:spTgt spid="23560"/>
                                        </p:tgtEl>
                                      </p:cBhvr>
                                    </p:animEffect>
                                  </p:childTnLst>
                                </p:cTn>
                              </p:par>
                              <p:par>
                                <p:cTn id="28" presetID="3" presetClass="entr" presetSubtype="10" fill="hold" nodeType="withEffect">
                                  <p:stCondLst>
                                    <p:cond delay="0"/>
                                  </p:stCondLst>
                                  <p:childTnLst>
                                    <p:set>
                                      <p:cBhvr>
                                        <p:cTn id="29" dur="1" fill="hold">
                                          <p:stCondLst>
                                            <p:cond delay="0"/>
                                          </p:stCondLst>
                                        </p:cTn>
                                        <p:tgtEl>
                                          <p:spTgt spid="23559"/>
                                        </p:tgtEl>
                                        <p:attrNameLst>
                                          <p:attrName>style.visibility</p:attrName>
                                        </p:attrNameLst>
                                      </p:cBhvr>
                                      <p:to>
                                        <p:strVal val="visible"/>
                                      </p:to>
                                    </p:set>
                                    <p:animEffect transition="in" filter="blinds(horizontal)">
                                      <p:cBhvr>
                                        <p:cTn id="30"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7" grpId="0"/>
      <p:bldP spid="235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smtClean="0"/>
              <a:t>Integrating the Database into the Application Lifecycle Using </a:t>
            </a:r>
            <a:br>
              <a:rPr smtClean="0"/>
            </a:br>
            <a:r>
              <a:rPr smtClean="0"/>
              <a:t>Microsoft Visual Studio Team System for Database Professionals </a:t>
            </a:r>
            <a:endParaRPr/>
          </a:p>
        </p:txBody>
      </p:sp>
      <p:sp>
        <p:nvSpPr>
          <p:cNvPr id="6" name="Text Placeholder 5"/>
          <p:cNvSpPr>
            <a:spLocks noGrp="1"/>
          </p:cNvSpPr>
          <p:nvPr>
            <p:ph type="body" sz="quarter" idx="10"/>
          </p:nvPr>
        </p:nvSpPr>
        <p:spPr/>
        <p:txBody>
          <a:bodyPr/>
          <a:lstStyle/>
          <a:p>
            <a:r>
              <a:rPr smtClean="0"/>
              <a:t>DEV301</a:t>
            </a:r>
            <a:endParaRPr lang="en-US" dirty="0"/>
          </a:p>
        </p:txBody>
      </p:sp>
      <p:sp>
        <p:nvSpPr>
          <p:cNvPr id="7" name="Subtitle 6"/>
          <p:cNvSpPr>
            <a:spLocks noGrp="1"/>
          </p:cNvSpPr>
          <p:nvPr>
            <p:ph type="subTitle" idx="1"/>
          </p:nvPr>
        </p:nvSpPr>
        <p:spPr>
          <a:xfrm>
            <a:off x="1547813" y="5180013"/>
            <a:ext cx="5316626" cy="332399"/>
          </a:xfrm>
        </p:spPr>
        <p:txBody>
          <a:bodyPr/>
          <a:lstStyle/>
          <a:p>
            <a:r>
              <a:rPr smtClean="0"/>
              <a:t>Duncan Davenport</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p:txBody>
          <a:bodyPr/>
          <a:lstStyle/>
          <a:p>
            <a:r>
              <a:rPr lang="en-US" smtClean="0"/>
              <a:t>Create a Database Project</a:t>
            </a:r>
            <a:endParaRPr lang="en-US" dirty="0"/>
          </a:p>
        </p:txBody>
      </p:sp>
      <p:sp>
        <p:nvSpPr>
          <p:cNvPr id="6" name="Content Placeholder 5"/>
          <p:cNvSpPr>
            <a:spLocks noGrp="1"/>
          </p:cNvSpPr>
          <p:nvPr>
            <p:ph idx="1"/>
          </p:nvPr>
        </p:nvSpPr>
        <p:spPr/>
        <p:txBody>
          <a:bodyPr/>
          <a:lstStyle/>
          <a:p>
            <a:r>
              <a:rPr lang="en-US" smtClean="0"/>
              <a:t>Microsoft SQL Server 2000 &amp; SQL Server 2005 Database Project Wizards</a:t>
            </a:r>
          </a:p>
          <a:p>
            <a:r>
              <a:rPr lang="en-US" smtClean="0"/>
              <a:t>Guide you through the entire database project creation workstream</a:t>
            </a:r>
          </a:p>
          <a:p>
            <a:r>
              <a:rPr lang="en-US" smtClean="0"/>
              <a:t>Ease initial project setup</a:t>
            </a:r>
          </a:p>
          <a:p>
            <a:endParaRPr lang="en-US" dirty="0"/>
          </a:p>
        </p:txBody>
      </p:sp>
      <p:sp>
        <p:nvSpPr>
          <p:cNvPr id="7" name="Text Placeholder 6"/>
          <p:cNvSpPr>
            <a:spLocks noGrp="1"/>
          </p:cNvSpPr>
          <p:nvPr>
            <p:ph type="body" sz="quarter" idx="10"/>
          </p:nvPr>
        </p:nvSpPr>
        <p:spPr/>
        <p:txBody>
          <a:bodyPr/>
          <a:lstStyle/>
          <a:p>
            <a:pPr lvl="0"/>
            <a:r>
              <a:rPr lang="en-US" smtClean="0"/>
              <a:t>Database Project Wizard</a:t>
            </a:r>
          </a:p>
          <a:p>
            <a:endParaRPr lang="en-US" dirty="0"/>
          </a:p>
        </p:txBody>
      </p:sp>
      <p:pic>
        <p:nvPicPr>
          <p:cNvPr id="4098" name="Picture 2" descr="C:\Documents and Settings\jocelyn\My Documents\My Pictures\clip_art_library\Microsoft_Art_Brand_etc\EventsDVD_FY07\Photos_for_PPT\BLUE_06_Photo_backgrounds\FY05 Brand - Developer\MSD Developer Dawn Chad man woman smiling face faces desk hardware monitors.png"/>
          <p:cNvPicPr>
            <a:picLocks noChangeAspect="1" noChangeArrowheads="1"/>
          </p:cNvPicPr>
          <p:nvPr/>
        </p:nvPicPr>
        <p:blipFill>
          <a:blip r:embed="rId3"/>
          <a:srcRect/>
          <a:stretch>
            <a:fillRect/>
          </a:stretch>
        </p:blipFill>
        <p:spPr bwMode="auto">
          <a:xfrm>
            <a:off x="2835330" y="3724335"/>
            <a:ext cx="3470166" cy="3133665"/>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t>demo</a:t>
            </a:r>
            <a:endParaRPr lang="en-US" dirty="0"/>
          </a:p>
        </p:txBody>
      </p:sp>
      <p:sp>
        <p:nvSpPr>
          <p:cNvPr id="6" name="Title 5"/>
          <p:cNvSpPr>
            <a:spLocks noGrp="1"/>
          </p:cNvSpPr>
          <p:nvPr>
            <p:ph type="ctrTitle"/>
          </p:nvPr>
        </p:nvSpPr>
        <p:spPr/>
        <p:txBody>
          <a:bodyPr/>
          <a:lstStyle/>
          <a:p>
            <a:r>
              <a:rPr lang="en-US" dirty="0" err="1" smtClean="0"/>
              <a:t>DBAdmin</a:t>
            </a:r>
            <a:r>
              <a:rPr lang="en-US" dirty="0" smtClean="0"/>
              <a:t>:</a:t>
            </a:r>
            <a:br>
              <a:rPr lang="en-US" dirty="0" smtClean="0"/>
            </a:br>
            <a:r>
              <a:rPr lang="en-US" sz="3600" dirty="0" smtClean="0">
                <a:solidFill>
                  <a:schemeClr val="accent5">
                    <a:lumMod val="60000"/>
                    <a:lumOff val="40000"/>
                  </a:schemeClr>
                </a:solidFill>
              </a:rPr>
              <a:t>Create a Database Project</a:t>
            </a:r>
            <a:endParaRPr lang="en-US" dirty="0">
              <a:solidFill>
                <a:schemeClr val="accent5">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jocelyn\My Documents\My Pictures\clip_art_library\Microsoft_Art_Brand_etc\EventsDVD_FY07\Photos_for_PPT\BLUE_06_Photo_backgrounds\Business\Business laptop meeting laptop.png"/>
          <p:cNvPicPr>
            <a:picLocks noChangeAspect="1" noChangeArrowheads="1"/>
          </p:cNvPicPr>
          <p:nvPr/>
        </p:nvPicPr>
        <p:blipFill>
          <a:blip r:embed="rId3"/>
          <a:srcRect/>
          <a:stretch>
            <a:fillRect/>
          </a:stretch>
        </p:blipFill>
        <p:spPr bwMode="auto">
          <a:xfrm>
            <a:off x="4569284" y="1262186"/>
            <a:ext cx="4490196" cy="5298091"/>
          </a:xfrm>
          <a:prstGeom prst="rect">
            <a:avLst/>
          </a:prstGeom>
          <a:noFill/>
        </p:spPr>
      </p:pic>
      <p:sp>
        <p:nvSpPr>
          <p:cNvPr id="4" name="Title 5"/>
          <p:cNvSpPr>
            <a:spLocks noGrp="1"/>
          </p:cNvSpPr>
          <p:nvPr>
            <p:ph type="title"/>
          </p:nvPr>
        </p:nvSpPr>
        <p:spPr/>
        <p:txBody>
          <a:bodyPr/>
          <a:lstStyle/>
          <a:p>
            <a:r>
              <a:rPr lang="en-US" dirty="0" smtClean="0"/>
              <a:t>Implement a Database Development Task</a:t>
            </a:r>
            <a:endParaRPr lang="en-US" dirty="0"/>
          </a:p>
        </p:txBody>
      </p:sp>
      <p:sp>
        <p:nvSpPr>
          <p:cNvPr id="14" name="Content Placeholder 13"/>
          <p:cNvSpPr>
            <a:spLocks noGrp="1"/>
          </p:cNvSpPr>
          <p:nvPr>
            <p:ph idx="1"/>
          </p:nvPr>
        </p:nvSpPr>
        <p:spPr>
          <a:xfrm>
            <a:off x="368300" y="1839913"/>
            <a:ext cx="8382000" cy="4588436"/>
          </a:xfrm>
        </p:spPr>
        <p:txBody>
          <a:bodyPr/>
          <a:lstStyle/>
          <a:p>
            <a:r>
              <a:rPr lang="en-US" sz="2400" dirty="0" smtClean="0"/>
              <a:t>Cost a Database Development Task</a:t>
            </a:r>
          </a:p>
          <a:p>
            <a:r>
              <a:rPr lang="en-US" sz="2400" dirty="0" smtClean="0"/>
              <a:t>Update Local Project Environment</a:t>
            </a:r>
          </a:p>
          <a:p>
            <a:pPr lvl="2"/>
            <a:r>
              <a:rPr lang="en-US" sz="1800" dirty="0" smtClean="0"/>
              <a:t>Build \ Deploy to local sandbox server</a:t>
            </a:r>
          </a:p>
          <a:p>
            <a:r>
              <a:rPr lang="en-US" sz="2400" dirty="0" smtClean="0"/>
              <a:t>Write Code for a Database Development Task</a:t>
            </a:r>
          </a:p>
          <a:p>
            <a:pPr lvl="2"/>
            <a:r>
              <a:rPr lang="en-US" sz="1800" dirty="0" smtClean="0"/>
              <a:t>Build \ Deploy…</a:t>
            </a:r>
          </a:p>
          <a:p>
            <a:r>
              <a:rPr lang="en-US" sz="2400" dirty="0" smtClean="0"/>
              <a:t>Perform a Database Unit Test</a:t>
            </a:r>
          </a:p>
          <a:p>
            <a:r>
              <a:rPr lang="en-US" sz="2400" dirty="0" err="1" smtClean="0"/>
              <a:t>Refactor</a:t>
            </a:r>
            <a:r>
              <a:rPr lang="en-US" sz="2400" dirty="0" smtClean="0"/>
              <a:t> Database Code</a:t>
            </a:r>
          </a:p>
          <a:p>
            <a:pPr lvl="2"/>
            <a:r>
              <a:rPr lang="en-US" sz="1800" dirty="0" smtClean="0"/>
              <a:t>Build \ Deploy \ Run tests…</a:t>
            </a:r>
          </a:p>
          <a:p>
            <a:r>
              <a:rPr lang="en-US" sz="2400" dirty="0" smtClean="0"/>
              <a:t>Review Database Code</a:t>
            </a:r>
          </a:p>
          <a:p>
            <a:pPr lvl="2"/>
            <a:r>
              <a:rPr lang="en-US" sz="1800" dirty="0" smtClean="0"/>
              <a:t>Build \ Deploy \ Run tests…</a:t>
            </a:r>
          </a:p>
          <a:p>
            <a:r>
              <a:rPr lang="en-US" sz="2400" dirty="0" smtClean="0"/>
              <a:t>Integrate Database Code Changes</a:t>
            </a:r>
          </a:p>
          <a:p>
            <a:pPr lvl="2"/>
            <a:r>
              <a:rPr lang="en-US" sz="1800" dirty="0" smtClean="0"/>
              <a:t>Build \ Deploy \ Run tests…</a:t>
            </a:r>
          </a:p>
        </p:txBody>
      </p:sp>
      <p:sp>
        <p:nvSpPr>
          <p:cNvPr id="8" name="Text Placeholder 7"/>
          <p:cNvSpPr>
            <a:spLocks noGrp="1"/>
          </p:cNvSpPr>
          <p:nvPr>
            <p:ph type="body" sz="quarter" idx="10"/>
          </p:nvPr>
        </p:nvSpPr>
        <p:spPr>
          <a:xfrm>
            <a:off x="368300" y="776170"/>
            <a:ext cx="8394700" cy="1431161"/>
          </a:xfrm>
        </p:spPr>
        <p:txBody>
          <a:bodyPr/>
          <a:lstStyle/>
          <a:p>
            <a:pPr lvl="0"/>
            <a:endParaRPr lang="en-US" dirty="0" smtClean="0"/>
          </a:p>
          <a:p>
            <a:pPr lvl="0"/>
            <a:r>
              <a:rPr lang="en-US" dirty="0" smtClean="0"/>
              <a:t>Key activities</a:t>
            </a:r>
          </a:p>
          <a:p>
            <a:endParaRPr lang="en-US" dirty="0"/>
          </a:p>
        </p:txBody>
      </p:sp>
      <p:sp useBgFill="1">
        <p:nvSpPr>
          <p:cNvPr id="15" name="Rectangle 14"/>
          <p:cNvSpPr/>
          <p:nvPr/>
        </p:nvSpPr>
        <p:spPr bwMode="blackGray">
          <a:xfrm>
            <a:off x="7851228" y="5833241"/>
            <a:ext cx="1292772" cy="1024759"/>
          </a:xfrm>
          <a:prstGeom prst="rect">
            <a:avLst/>
          </a:prstGeom>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bwMode="auto">
          <a:xfrm>
            <a:off x="0" y="956603"/>
            <a:ext cx="9144000" cy="5674385"/>
          </a:xfrm>
          <a:prstGeom prst="roundRect">
            <a:avLst/>
          </a:prstGeom>
          <a:gradFill>
            <a:gsLst>
              <a:gs pos="0">
                <a:schemeClr val="accent6">
                  <a:lumMod val="20000"/>
                  <a:lumOff val="80000"/>
                  <a:alpha val="39000"/>
                </a:schemeClr>
              </a:gs>
              <a:gs pos="100000">
                <a:schemeClr val="accent6">
                  <a:alpha val="39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20482" name="Rectangle 2"/>
          <p:cNvSpPr>
            <a:spLocks noGrp="1" noChangeArrowheads="1"/>
          </p:cNvSpPr>
          <p:nvPr>
            <p:ph type="title"/>
          </p:nvPr>
        </p:nvSpPr>
        <p:spPr/>
        <p:txBody>
          <a:bodyPr/>
          <a:lstStyle/>
          <a:p>
            <a:r>
              <a:rPr lang="en-US" smtClean="0"/>
              <a:t>Isolated Iterative Development</a:t>
            </a:r>
          </a:p>
        </p:txBody>
      </p:sp>
      <p:sp>
        <p:nvSpPr>
          <p:cNvPr id="24579" name="Text Box 3"/>
          <p:cNvSpPr txBox="1">
            <a:spLocks noChangeArrowheads="1"/>
          </p:cNvSpPr>
          <p:nvPr/>
        </p:nvSpPr>
        <p:spPr bwMode="invGray">
          <a:xfrm>
            <a:off x="285400" y="4549775"/>
            <a:ext cx="1557338" cy="403225"/>
          </a:xfrm>
          <a:prstGeom prst="rect">
            <a:avLst/>
          </a:prstGeom>
          <a:noFill/>
          <a:ln w="12700" algn="ctr">
            <a:noFill/>
            <a:miter lim="800000"/>
            <a:headEnd/>
            <a:tailEnd/>
          </a:ln>
          <a:effectLst/>
        </p:spPr>
        <p:txBody>
          <a:bodyPr wrap="none">
            <a:spAutoFit/>
          </a:bodyPr>
          <a:lstStyle/>
          <a:p>
            <a:pPr>
              <a:lnSpc>
                <a:spcPct val="85000"/>
              </a:lnSpc>
              <a:spcBef>
                <a:spcPct val="20000"/>
              </a:spcBef>
              <a:defRPr/>
            </a:pPr>
            <a:r>
              <a:rPr lang="en-US" sz="2400">
                <a:effectLst>
                  <a:outerShdw blurRad="38100" dist="38100" dir="2700000" algn="tl">
                    <a:srgbClr val="000000"/>
                  </a:outerShdw>
                </a:effectLst>
                <a:latin typeface="Segoe" pitchFamily="34" charset="0"/>
              </a:rPr>
              <a:t>DB Admin</a:t>
            </a:r>
          </a:p>
        </p:txBody>
      </p:sp>
      <p:sp>
        <p:nvSpPr>
          <p:cNvPr id="24580" name="Text Box 4"/>
          <p:cNvSpPr txBox="1">
            <a:spLocks noChangeArrowheads="1"/>
          </p:cNvSpPr>
          <p:nvPr/>
        </p:nvSpPr>
        <p:spPr bwMode="invGray">
          <a:xfrm>
            <a:off x="277463" y="4092575"/>
            <a:ext cx="1235075" cy="403225"/>
          </a:xfrm>
          <a:prstGeom prst="rect">
            <a:avLst/>
          </a:prstGeom>
          <a:noFill/>
          <a:ln w="12700" algn="ctr">
            <a:noFill/>
            <a:miter lim="800000"/>
            <a:headEnd/>
            <a:tailEnd/>
          </a:ln>
          <a:effectLst/>
        </p:spPr>
        <p:txBody>
          <a:bodyPr wrap="none">
            <a:spAutoFit/>
          </a:bodyPr>
          <a:lstStyle/>
          <a:p>
            <a:pPr>
              <a:lnSpc>
                <a:spcPct val="85000"/>
              </a:lnSpc>
              <a:spcBef>
                <a:spcPct val="20000"/>
              </a:spcBef>
              <a:defRPr/>
            </a:pPr>
            <a:r>
              <a:rPr lang="en-US" sz="2400">
                <a:effectLst>
                  <a:outerShdw blurRad="38100" dist="38100" dir="2700000" algn="tl">
                    <a:srgbClr val="000000"/>
                  </a:outerShdw>
                </a:effectLst>
                <a:latin typeface="Segoe" pitchFamily="34" charset="0"/>
              </a:rPr>
              <a:t>DB Dev</a:t>
            </a:r>
          </a:p>
        </p:txBody>
      </p:sp>
      <p:grpSp>
        <p:nvGrpSpPr>
          <p:cNvPr id="2" name="Group 5"/>
          <p:cNvGrpSpPr>
            <a:grpSpLocks/>
          </p:cNvGrpSpPr>
          <p:nvPr/>
        </p:nvGrpSpPr>
        <p:grpSpPr bwMode="auto">
          <a:xfrm>
            <a:off x="7167075" y="5619750"/>
            <a:ext cx="1570038" cy="1085850"/>
            <a:chOff x="3469" y="2742"/>
            <a:chExt cx="989" cy="684"/>
          </a:xfrm>
        </p:grpSpPr>
        <p:pic>
          <p:nvPicPr>
            <p:cNvPr id="20523" name="Picture 6" descr="Database blue"/>
            <p:cNvPicPr>
              <a:picLocks noChangeAspect="1" noChangeArrowheads="1"/>
            </p:cNvPicPr>
            <p:nvPr/>
          </p:nvPicPr>
          <p:blipFill>
            <a:blip r:embed="rId3"/>
            <a:srcRect/>
            <a:stretch>
              <a:fillRect/>
            </a:stretch>
          </p:blipFill>
          <p:spPr bwMode="auto">
            <a:xfrm>
              <a:off x="3469" y="2742"/>
              <a:ext cx="989" cy="684"/>
            </a:xfrm>
            <a:prstGeom prst="rect">
              <a:avLst/>
            </a:prstGeom>
            <a:noFill/>
            <a:ln w="9525">
              <a:noFill/>
              <a:miter lim="800000"/>
              <a:headEnd/>
              <a:tailEnd/>
            </a:ln>
          </p:spPr>
        </p:pic>
        <p:sp>
          <p:nvSpPr>
            <p:cNvPr id="20524" name="Text Box 7"/>
            <p:cNvSpPr txBox="1">
              <a:spLocks noChangeArrowheads="1"/>
            </p:cNvSpPr>
            <p:nvPr/>
          </p:nvSpPr>
          <p:spPr bwMode="auto">
            <a:xfrm>
              <a:off x="3484" y="2959"/>
              <a:ext cx="961" cy="422"/>
            </a:xfrm>
            <a:prstGeom prst="rect">
              <a:avLst/>
            </a:prstGeom>
            <a:noFill/>
            <a:ln w="12700" algn="ctr">
              <a:noFill/>
              <a:miter lim="800000"/>
              <a:headEnd/>
              <a:tailEnd/>
            </a:ln>
          </p:spPr>
          <p:txBody>
            <a:bodyPr wrap="none">
              <a:spAutoFit/>
            </a:bodyPr>
            <a:lstStyle/>
            <a:p>
              <a:pPr algn="ctr">
                <a:lnSpc>
                  <a:spcPct val="85000"/>
                </a:lnSpc>
                <a:spcBef>
                  <a:spcPct val="20000"/>
                </a:spcBef>
              </a:pPr>
              <a:r>
                <a:rPr lang="en-US" sz="2000" b="1" dirty="0">
                  <a:solidFill>
                    <a:srgbClr val="000000"/>
                  </a:solidFill>
                  <a:latin typeface="Segoe" pitchFamily="34" charset="0"/>
                </a:rPr>
                <a:t>Production</a:t>
              </a:r>
            </a:p>
            <a:p>
              <a:pPr algn="ctr">
                <a:lnSpc>
                  <a:spcPct val="85000"/>
                </a:lnSpc>
                <a:spcBef>
                  <a:spcPct val="20000"/>
                </a:spcBef>
              </a:pPr>
              <a:r>
                <a:rPr lang="en-US" sz="2000" b="1" dirty="0">
                  <a:solidFill>
                    <a:srgbClr val="000000"/>
                  </a:solidFill>
                  <a:latin typeface="Segoe" pitchFamily="34" charset="0"/>
                </a:rPr>
                <a:t>Database</a:t>
              </a:r>
            </a:p>
          </p:txBody>
        </p:sp>
      </p:grpSp>
      <p:grpSp>
        <p:nvGrpSpPr>
          <p:cNvPr id="3" name="Group 8"/>
          <p:cNvGrpSpPr>
            <a:grpSpLocks/>
          </p:cNvGrpSpPr>
          <p:nvPr/>
        </p:nvGrpSpPr>
        <p:grpSpPr bwMode="blackGray">
          <a:xfrm>
            <a:off x="1003300" y="915988"/>
            <a:ext cx="1714500" cy="1682750"/>
            <a:chOff x="2340" y="496"/>
            <a:chExt cx="1080" cy="1060"/>
          </a:xfrm>
        </p:grpSpPr>
        <p:pic>
          <p:nvPicPr>
            <p:cNvPr id="20519" name="Picture 9" descr="7 point virtuous cycle multicolor"/>
            <p:cNvPicPr>
              <a:picLocks noChangeAspect="1" noChangeArrowheads="1"/>
            </p:cNvPicPr>
            <p:nvPr/>
          </p:nvPicPr>
          <p:blipFill>
            <a:blip r:embed="rId4"/>
            <a:srcRect/>
            <a:stretch>
              <a:fillRect/>
            </a:stretch>
          </p:blipFill>
          <p:spPr bwMode="blackGray">
            <a:xfrm>
              <a:off x="2340" y="496"/>
              <a:ext cx="1080" cy="1060"/>
            </a:xfrm>
            <a:prstGeom prst="rect">
              <a:avLst/>
            </a:prstGeom>
            <a:noFill/>
            <a:ln w="9525">
              <a:noFill/>
              <a:miter lim="800000"/>
              <a:headEnd/>
              <a:tailEnd/>
            </a:ln>
          </p:spPr>
        </p:pic>
        <p:grpSp>
          <p:nvGrpSpPr>
            <p:cNvPr id="4" name="Group 10"/>
            <p:cNvGrpSpPr>
              <a:grpSpLocks/>
            </p:cNvGrpSpPr>
            <p:nvPr/>
          </p:nvGrpSpPr>
          <p:grpSpPr bwMode="blackGray">
            <a:xfrm>
              <a:off x="2623" y="736"/>
              <a:ext cx="508" cy="590"/>
              <a:chOff x="3730" y="1173"/>
              <a:chExt cx="508" cy="590"/>
            </a:xfrm>
          </p:grpSpPr>
          <p:pic>
            <p:nvPicPr>
              <p:cNvPr id="20521" name="Picture 11" descr="database green"/>
              <p:cNvPicPr>
                <a:picLocks noChangeAspect="1" noChangeArrowheads="1"/>
              </p:cNvPicPr>
              <p:nvPr/>
            </p:nvPicPr>
            <p:blipFill>
              <a:blip r:embed="rId5"/>
              <a:srcRect/>
              <a:stretch>
                <a:fillRect/>
              </a:stretch>
            </p:blipFill>
            <p:spPr bwMode="blackGray">
              <a:xfrm>
                <a:off x="3742" y="1173"/>
                <a:ext cx="492" cy="590"/>
              </a:xfrm>
              <a:prstGeom prst="rect">
                <a:avLst/>
              </a:prstGeom>
              <a:noFill/>
              <a:ln w="9525">
                <a:noFill/>
                <a:miter lim="800000"/>
                <a:headEnd/>
                <a:tailEnd/>
              </a:ln>
            </p:spPr>
          </p:pic>
          <p:sp>
            <p:nvSpPr>
              <p:cNvPr id="20522" name="Text Box 12"/>
              <p:cNvSpPr txBox="1">
                <a:spLocks noChangeArrowheads="1"/>
              </p:cNvSpPr>
              <p:nvPr/>
            </p:nvSpPr>
            <p:spPr bwMode="blackGray">
              <a:xfrm>
                <a:off x="3730" y="1343"/>
                <a:ext cx="508" cy="384"/>
              </a:xfrm>
              <a:prstGeom prst="rect">
                <a:avLst/>
              </a:prstGeom>
              <a:noFill/>
              <a:ln w="12700" algn="ctr">
                <a:noFill/>
                <a:miter lim="800000"/>
                <a:headEnd/>
                <a:tailEnd/>
              </a:ln>
            </p:spPr>
            <p:txBody>
              <a:bodyPr wrap="none">
                <a:spAutoFit/>
              </a:bodyPr>
              <a:lstStyle/>
              <a:p>
                <a:pPr algn="ctr">
                  <a:lnSpc>
                    <a:spcPct val="85000"/>
                  </a:lnSpc>
                  <a:spcBef>
                    <a:spcPct val="20000"/>
                  </a:spcBef>
                </a:pPr>
                <a:r>
                  <a:rPr lang="en-US" sz="2000" b="1" dirty="0">
                    <a:solidFill>
                      <a:srgbClr val="000000"/>
                    </a:solidFill>
                    <a:latin typeface="Segoe" pitchFamily="34" charset="0"/>
                  </a:rPr>
                  <a:t>Sand</a:t>
                </a:r>
                <a:br>
                  <a:rPr lang="en-US" sz="2000" b="1" dirty="0">
                    <a:solidFill>
                      <a:srgbClr val="000000"/>
                    </a:solidFill>
                    <a:latin typeface="Segoe" pitchFamily="34" charset="0"/>
                  </a:rPr>
                </a:br>
                <a:r>
                  <a:rPr lang="en-US" sz="2000" b="1" dirty="0">
                    <a:solidFill>
                      <a:srgbClr val="000000"/>
                    </a:solidFill>
                    <a:latin typeface="Segoe" pitchFamily="34" charset="0"/>
                  </a:rPr>
                  <a:t>box</a:t>
                </a:r>
              </a:p>
            </p:txBody>
          </p:sp>
        </p:grpSp>
      </p:grpSp>
      <p:grpSp>
        <p:nvGrpSpPr>
          <p:cNvPr id="6" name="Group 16"/>
          <p:cNvGrpSpPr>
            <a:grpSpLocks/>
          </p:cNvGrpSpPr>
          <p:nvPr/>
        </p:nvGrpSpPr>
        <p:grpSpPr bwMode="blackGray">
          <a:xfrm>
            <a:off x="3990975" y="917575"/>
            <a:ext cx="1714500" cy="1682750"/>
            <a:chOff x="2340" y="496"/>
            <a:chExt cx="1080" cy="1060"/>
          </a:xfrm>
        </p:grpSpPr>
        <p:pic>
          <p:nvPicPr>
            <p:cNvPr id="20513" name="Picture 17" descr="7 point virtuous cycle multicolor"/>
            <p:cNvPicPr>
              <a:picLocks noChangeAspect="1" noChangeArrowheads="1"/>
            </p:cNvPicPr>
            <p:nvPr/>
          </p:nvPicPr>
          <p:blipFill>
            <a:blip r:embed="rId4"/>
            <a:srcRect/>
            <a:stretch>
              <a:fillRect/>
            </a:stretch>
          </p:blipFill>
          <p:spPr bwMode="blackGray">
            <a:xfrm>
              <a:off x="2340" y="496"/>
              <a:ext cx="1080" cy="1060"/>
            </a:xfrm>
            <a:prstGeom prst="rect">
              <a:avLst/>
            </a:prstGeom>
            <a:noFill/>
            <a:ln w="9525">
              <a:noFill/>
              <a:miter lim="800000"/>
              <a:headEnd/>
              <a:tailEnd/>
            </a:ln>
          </p:spPr>
        </p:pic>
        <p:grpSp>
          <p:nvGrpSpPr>
            <p:cNvPr id="7" name="Group 18"/>
            <p:cNvGrpSpPr>
              <a:grpSpLocks/>
            </p:cNvGrpSpPr>
            <p:nvPr/>
          </p:nvGrpSpPr>
          <p:grpSpPr bwMode="blackGray">
            <a:xfrm>
              <a:off x="2623" y="736"/>
              <a:ext cx="508" cy="590"/>
              <a:chOff x="3730" y="1173"/>
              <a:chExt cx="508" cy="590"/>
            </a:xfrm>
          </p:grpSpPr>
          <p:pic>
            <p:nvPicPr>
              <p:cNvPr id="20515" name="Picture 19" descr="database green"/>
              <p:cNvPicPr>
                <a:picLocks noChangeAspect="1" noChangeArrowheads="1"/>
              </p:cNvPicPr>
              <p:nvPr/>
            </p:nvPicPr>
            <p:blipFill>
              <a:blip r:embed="rId5"/>
              <a:srcRect/>
              <a:stretch>
                <a:fillRect/>
              </a:stretch>
            </p:blipFill>
            <p:spPr bwMode="blackGray">
              <a:xfrm>
                <a:off x="3742" y="1173"/>
                <a:ext cx="492" cy="590"/>
              </a:xfrm>
              <a:prstGeom prst="rect">
                <a:avLst/>
              </a:prstGeom>
              <a:noFill/>
              <a:ln w="9525">
                <a:noFill/>
                <a:miter lim="800000"/>
                <a:headEnd/>
                <a:tailEnd/>
              </a:ln>
            </p:spPr>
          </p:pic>
          <p:sp>
            <p:nvSpPr>
              <p:cNvPr id="20516" name="Text Box 20"/>
              <p:cNvSpPr txBox="1">
                <a:spLocks noChangeArrowheads="1"/>
              </p:cNvSpPr>
              <p:nvPr/>
            </p:nvSpPr>
            <p:spPr bwMode="blackGray">
              <a:xfrm>
                <a:off x="3730" y="1343"/>
                <a:ext cx="508" cy="384"/>
              </a:xfrm>
              <a:prstGeom prst="rect">
                <a:avLst/>
              </a:prstGeom>
              <a:noFill/>
              <a:ln w="12700" algn="ctr">
                <a:noFill/>
                <a:miter lim="800000"/>
                <a:headEnd/>
                <a:tailEnd/>
              </a:ln>
            </p:spPr>
            <p:txBody>
              <a:bodyPr wrap="none">
                <a:spAutoFit/>
              </a:bodyPr>
              <a:lstStyle/>
              <a:p>
                <a:pPr algn="ctr">
                  <a:lnSpc>
                    <a:spcPct val="85000"/>
                  </a:lnSpc>
                  <a:spcBef>
                    <a:spcPct val="20000"/>
                  </a:spcBef>
                </a:pPr>
                <a:r>
                  <a:rPr lang="en-US" sz="2000" b="1">
                    <a:solidFill>
                      <a:srgbClr val="000000"/>
                    </a:solidFill>
                    <a:latin typeface="Segoe" pitchFamily="34" charset="0"/>
                  </a:rPr>
                  <a:t>Sand</a:t>
                </a:r>
                <a:br>
                  <a:rPr lang="en-US" sz="2000" b="1">
                    <a:solidFill>
                      <a:srgbClr val="000000"/>
                    </a:solidFill>
                    <a:latin typeface="Segoe" pitchFamily="34" charset="0"/>
                  </a:rPr>
                </a:br>
                <a:r>
                  <a:rPr lang="en-US" sz="2000" b="1">
                    <a:solidFill>
                      <a:srgbClr val="000000"/>
                    </a:solidFill>
                    <a:latin typeface="Segoe" pitchFamily="34" charset="0"/>
                  </a:rPr>
                  <a:t>box</a:t>
                </a:r>
              </a:p>
            </p:txBody>
          </p:sp>
        </p:grpSp>
      </p:grpSp>
      <p:grpSp>
        <p:nvGrpSpPr>
          <p:cNvPr id="8" name="Group 21"/>
          <p:cNvGrpSpPr>
            <a:grpSpLocks/>
          </p:cNvGrpSpPr>
          <p:nvPr/>
        </p:nvGrpSpPr>
        <p:grpSpPr bwMode="blackGray">
          <a:xfrm>
            <a:off x="995363" y="2584450"/>
            <a:ext cx="1714500" cy="1682750"/>
            <a:chOff x="2340" y="496"/>
            <a:chExt cx="1080" cy="1060"/>
          </a:xfrm>
        </p:grpSpPr>
        <p:pic>
          <p:nvPicPr>
            <p:cNvPr id="20509" name="Picture 22" descr="7 point virtuous cycle multicolor"/>
            <p:cNvPicPr>
              <a:picLocks noChangeAspect="1" noChangeArrowheads="1"/>
            </p:cNvPicPr>
            <p:nvPr/>
          </p:nvPicPr>
          <p:blipFill>
            <a:blip r:embed="rId4"/>
            <a:srcRect/>
            <a:stretch>
              <a:fillRect/>
            </a:stretch>
          </p:blipFill>
          <p:spPr bwMode="blackGray">
            <a:xfrm>
              <a:off x="2340" y="496"/>
              <a:ext cx="1080" cy="1060"/>
            </a:xfrm>
            <a:prstGeom prst="rect">
              <a:avLst/>
            </a:prstGeom>
            <a:noFill/>
            <a:ln w="9525">
              <a:noFill/>
              <a:miter lim="800000"/>
              <a:headEnd/>
              <a:tailEnd/>
            </a:ln>
          </p:spPr>
        </p:pic>
        <p:grpSp>
          <p:nvGrpSpPr>
            <p:cNvPr id="9" name="Group 23"/>
            <p:cNvGrpSpPr>
              <a:grpSpLocks/>
            </p:cNvGrpSpPr>
            <p:nvPr/>
          </p:nvGrpSpPr>
          <p:grpSpPr bwMode="blackGray">
            <a:xfrm>
              <a:off x="2623" y="736"/>
              <a:ext cx="508" cy="590"/>
              <a:chOff x="3730" y="1173"/>
              <a:chExt cx="508" cy="590"/>
            </a:xfrm>
          </p:grpSpPr>
          <p:pic>
            <p:nvPicPr>
              <p:cNvPr id="20511" name="Picture 24" descr="database green"/>
              <p:cNvPicPr>
                <a:picLocks noChangeAspect="1" noChangeArrowheads="1"/>
              </p:cNvPicPr>
              <p:nvPr/>
            </p:nvPicPr>
            <p:blipFill>
              <a:blip r:embed="rId5"/>
              <a:srcRect/>
              <a:stretch>
                <a:fillRect/>
              </a:stretch>
            </p:blipFill>
            <p:spPr bwMode="blackGray">
              <a:xfrm>
                <a:off x="3742" y="1173"/>
                <a:ext cx="492" cy="590"/>
              </a:xfrm>
              <a:prstGeom prst="rect">
                <a:avLst/>
              </a:prstGeom>
              <a:noFill/>
              <a:ln w="9525">
                <a:noFill/>
                <a:miter lim="800000"/>
                <a:headEnd/>
                <a:tailEnd/>
              </a:ln>
            </p:spPr>
          </p:pic>
          <p:sp>
            <p:nvSpPr>
              <p:cNvPr id="20512" name="Text Box 25"/>
              <p:cNvSpPr txBox="1">
                <a:spLocks noChangeArrowheads="1"/>
              </p:cNvSpPr>
              <p:nvPr/>
            </p:nvSpPr>
            <p:spPr bwMode="blackGray">
              <a:xfrm>
                <a:off x="3730" y="1343"/>
                <a:ext cx="508" cy="384"/>
              </a:xfrm>
              <a:prstGeom prst="rect">
                <a:avLst/>
              </a:prstGeom>
              <a:noFill/>
              <a:ln w="12700" algn="ctr">
                <a:noFill/>
                <a:miter lim="800000"/>
                <a:headEnd/>
                <a:tailEnd/>
              </a:ln>
            </p:spPr>
            <p:txBody>
              <a:bodyPr wrap="none">
                <a:spAutoFit/>
              </a:bodyPr>
              <a:lstStyle/>
              <a:p>
                <a:pPr algn="ctr">
                  <a:lnSpc>
                    <a:spcPct val="85000"/>
                  </a:lnSpc>
                  <a:spcBef>
                    <a:spcPct val="20000"/>
                  </a:spcBef>
                </a:pPr>
                <a:r>
                  <a:rPr lang="en-US" sz="2000" b="1" dirty="0">
                    <a:solidFill>
                      <a:srgbClr val="000000"/>
                    </a:solidFill>
                    <a:latin typeface="Segoe" pitchFamily="34" charset="0"/>
                  </a:rPr>
                  <a:t>Sand</a:t>
                </a:r>
                <a:br>
                  <a:rPr lang="en-US" sz="2000" b="1" dirty="0">
                    <a:solidFill>
                      <a:srgbClr val="000000"/>
                    </a:solidFill>
                    <a:latin typeface="Segoe" pitchFamily="34" charset="0"/>
                  </a:rPr>
                </a:br>
                <a:r>
                  <a:rPr lang="en-US" sz="2000" b="1" dirty="0">
                    <a:solidFill>
                      <a:srgbClr val="000000"/>
                    </a:solidFill>
                    <a:latin typeface="Segoe" pitchFamily="34" charset="0"/>
                  </a:rPr>
                  <a:t>box</a:t>
                </a:r>
              </a:p>
            </p:txBody>
          </p:sp>
        </p:grpSp>
      </p:grpSp>
      <p:grpSp>
        <p:nvGrpSpPr>
          <p:cNvPr id="10" name="Group 26"/>
          <p:cNvGrpSpPr>
            <a:grpSpLocks/>
          </p:cNvGrpSpPr>
          <p:nvPr/>
        </p:nvGrpSpPr>
        <p:grpSpPr bwMode="blackGray">
          <a:xfrm>
            <a:off x="3989388" y="2579688"/>
            <a:ext cx="1714500" cy="1682750"/>
            <a:chOff x="2340" y="496"/>
            <a:chExt cx="1080" cy="1060"/>
          </a:xfrm>
        </p:grpSpPr>
        <p:pic>
          <p:nvPicPr>
            <p:cNvPr id="20505" name="Picture 27" descr="7 point virtuous cycle multicolor"/>
            <p:cNvPicPr>
              <a:picLocks noChangeAspect="1" noChangeArrowheads="1"/>
            </p:cNvPicPr>
            <p:nvPr/>
          </p:nvPicPr>
          <p:blipFill>
            <a:blip r:embed="rId4"/>
            <a:srcRect/>
            <a:stretch>
              <a:fillRect/>
            </a:stretch>
          </p:blipFill>
          <p:spPr bwMode="blackGray">
            <a:xfrm>
              <a:off x="2340" y="496"/>
              <a:ext cx="1080" cy="1060"/>
            </a:xfrm>
            <a:prstGeom prst="rect">
              <a:avLst/>
            </a:prstGeom>
            <a:noFill/>
            <a:ln w="9525">
              <a:noFill/>
              <a:miter lim="800000"/>
              <a:headEnd/>
              <a:tailEnd/>
            </a:ln>
          </p:spPr>
        </p:pic>
        <p:grpSp>
          <p:nvGrpSpPr>
            <p:cNvPr id="11" name="Group 28"/>
            <p:cNvGrpSpPr>
              <a:grpSpLocks/>
            </p:cNvGrpSpPr>
            <p:nvPr/>
          </p:nvGrpSpPr>
          <p:grpSpPr bwMode="blackGray">
            <a:xfrm>
              <a:off x="2623" y="736"/>
              <a:ext cx="508" cy="590"/>
              <a:chOff x="3730" y="1173"/>
              <a:chExt cx="508" cy="590"/>
            </a:xfrm>
          </p:grpSpPr>
          <p:pic>
            <p:nvPicPr>
              <p:cNvPr id="20507" name="Picture 29" descr="database green"/>
              <p:cNvPicPr>
                <a:picLocks noChangeAspect="1" noChangeArrowheads="1"/>
              </p:cNvPicPr>
              <p:nvPr/>
            </p:nvPicPr>
            <p:blipFill>
              <a:blip r:embed="rId5"/>
              <a:srcRect/>
              <a:stretch>
                <a:fillRect/>
              </a:stretch>
            </p:blipFill>
            <p:spPr bwMode="blackGray">
              <a:xfrm>
                <a:off x="3742" y="1173"/>
                <a:ext cx="492" cy="590"/>
              </a:xfrm>
              <a:prstGeom prst="rect">
                <a:avLst/>
              </a:prstGeom>
              <a:noFill/>
              <a:ln w="9525">
                <a:noFill/>
                <a:miter lim="800000"/>
                <a:headEnd/>
                <a:tailEnd/>
              </a:ln>
            </p:spPr>
          </p:pic>
          <p:sp>
            <p:nvSpPr>
              <p:cNvPr id="20508" name="Text Box 30"/>
              <p:cNvSpPr txBox="1">
                <a:spLocks noChangeArrowheads="1"/>
              </p:cNvSpPr>
              <p:nvPr/>
            </p:nvSpPr>
            <p:spPr bwMode="blackGray">
              <a:xfrm>
                <a:off x="3730" y="1343"/>
                <a:ext cx="508" cy="384"/>
              </a:xfrm>
              <a:prstGeom prst="rect">
                <a:avLst/>
              </a:prstGeom>
              <a:noFill/>
              <a:ln w="12700" algn="ctr">
                <a:noFill/>
                <a:miter lim="800000"/>
                <a:headEnd/>
                <a:tailEnd/>
              </a:ln>
            </p:spPr>
            <p:txBody>
              <a:bodyPr wrap="none">
                <a:spAutoFit/>
              </a:bodyPr>
              <a:lstStyle/>
              <a:p>
                <a:pPr algn="ctr">
                  <a:lnSpc>
                    <a:spcPct val="85000"/>
                  </a:lnSpc>
                  <a:spcBef>
                    <a:spcPct val="20000"/>
                  </a:spcBef>
                </a:pPr>
                <a:r>
                  <a:rPr lang="en-US" sz="2000" b="1">
                    <a:solidFill>
                      <a:srgbClr val="000000"/>
                    </a:solidFill>
                    <a:latin typeface="Segoe" pitchFamily="34" charset="0"/>
                  </a:rPr>
                  <a:t>Sand</a:t>
                </a:r>
                <a:br>
                  <a:rPr lang="en-US" sz="2000" b="1">
                    <a:solidFill>
                      <a:srgbClr val="000000"/>
                    </a:solidFill>
                    <a:latin typeface="Segoe" pitchFamily="34" charset="0"/>
                  </a:rPr>
                </a:br>
                <a:r>
                  <a:rPr lang="en-US" sz="2000" b="1">
                    <a:solidFill>
                      <a:srgbClr val="000000"/>
                    </a:solidFill>
                    <a:latin typeface="Segoe" pitchFamily="34" charset="0"/>
                  </a:rPr>
                  <a:t>box</a:t>
                </a:r>
              </a:p>
            </p:txBody>
          </p:sp>
        </p:grpSp>
      </p:grpSp>
      <p:cxnSp>
        <p:nvCxnSpPr>
          <p:cNvPr id="24607" name="AutoShape 31"/>
          <p:cNvCxnSpPr>
            <a:cxnSpLocks noChangeShapeType="1"/>
            <a:endCxn id="20522" idx="3"/>
          </p:cNvCxnSpPr>
          <p:nvPr/>
        </p:nvCxnSpPr>
        <p:spPr bwMode="blackGray">
          <a:xfrm flipH="1" flipV="1">
            <a:off x="2259013" y="1871663"/>
            <a:ext cx="411162" cy="760412"/>
          </a:xfrm>
          <a:prstGeom prst="straightConnector1">
            <a:avLst/>
          </a:prstGeom>
          <a:noFill/>
          <a:ln w="38100">
            <a:solidFill>
              <a:schemeClr val="tx1"/>
            </a:solidFill>
            <a:prstDash val="sysDot"/>
            <a:round/>
            <a:headEnd type="triangle" w="med" len="med"/>
            <a:tailEnd type="triangle" w="med" len="med"/>
          </a:ln>
        </p:spPr>
      </p:cxnSp>
      <p:cxnSp>
        <p:nvCxnSpPr>
          <p:cNvPr id="24608" name="AutoShape 32"/>
          <p:cNvCxnSpPr>
            <a:cxnSpLocks noChangeShapeType="1"/>
            <a:endCxn id="20516" idx="1"/>
          </p:cNvCxnSpPr>
          <p:nvPr/>
        </p:nvCxnSpPr>
        <p:spPr bwMode="blackGray">
          <a:xfrm flipV="1">
            <a:off x="3948113" y="1873250"/>
            <a:ext cx="492125" cy="758825"/>
          </a:xfrm>
          <a:prstGeom prst="straightConnector1">
            <a:avLst/>
          </a:prstGeom>
          <a:noFill/>
          <a:ln w="38100">
            <a:solidFill>
              <a:schemeClr val="tx1"/>
            </a:solidFill>
            <a:prstDash val="sysDot"/>
            <a:round/>
            <a:headEnd type="triangle" w="med" len="med"/>
            <a:tailEnd type="triangle" w="med" len="med"/>
          </a:ln>
        </p:spPr>
      </p:cxnSp>
      <p:cxnSp>
        <p:nvCxnSpPr>
          <p:cNvPr id="24609" name="AutoShape 33"/>
          <p:cNvCxnSpPr>
            <a:cxnSpLocks noChangeShapeType="1"/>
            <a:endCxn id="20512" idx="3"/>
          </p:cNvCxnSpPr>
          <p:nvPr/>
        </p:nvCxnSpPr>
        <p:spPr bwMode="blackGray">
          <a:xfrm flipH="1">
            <a:off x="2251075" y="2632075"/>
            <a:ext cx="419100" cy="908050"/>
          </a:xfrm>
          <a:prstGeom prst="straightConnector1">
            <a:avLst/>
          </a:prstGeom>
          <a:noFill/>
          <a:ln w="38100">
            <a:solidFill>
              <a:schemeClr val="tx1"/>
            </a:solidFill>
            <a:prstDash val="sysDot"/>
            <a:round/>
            <a:headEnd type="triangle" w="med" len="med"/>
            <a:tailEnd type="triangle" w="med" len="med"/>
          </a:ln>
        </p:spPr>
      </p:cxnSp>
      <p:cxnSp>
        <p:nvCxnSpPr>
          <p:cNvPr id="24610" name="AutoShape 34"/>
          <p:cNvCxnSpPr>
            <a:cxnSpLocks noChangeShapeType="1"/>
            <a:endCxn id="20508" idx="1"/>
          </p:cNvCxnSpPr>
          <p:nvPr/>
        </p:nvCxnSpPr>
        <p:spPr bwMode="blackGray">
          <a:xfrm>
            <a:off x="3948113" y="2632075"/>
            <a:ext cx="490537" cy="903288"/>
          </a:xfrm>
          <a:prstGeom prst="straightConnector1">
            <a:avLst/>
          </a:prstGeom>
          <a:noFill/>
          <a:ln w="38100">
            <a:solidFill>
              <a:schemeClr val="tx1"/>
            </a:solidFill>
            <a:prstDash val="sysDot"/>
            <a:round/>
            <a:headEnd type="triangle" w="med" len="med"/>
            <a:tailEnd type="triangle" w="med" len="med"/>
          </a:ln>
        </p:spPr>
      </p:cxnSp>
      <p:grpSp>
        <p:nvGrpSpPr>
          <p:cNvPr id="12" name="Group 35"/>
          <p:cNvGrpSpPr>
            <a:grpSpLocks/>
          </p:cNvGrpSpPr>
          <p:nvPr/>
        </p:nvGrpSpPr>
        <p:grpSpPr bwMode="blackGray">
          <a:xfrm>
            <a:off x="2670175" y="2157413"/>
            <a:ext cx="1277938" cy="947737"/>
            <a:chOff x="4078" y="1105"/>
            <a:chExt cx="805" cy="597"/>
          </a:xfrm>
        </p:grpSpPr>
        <p:pic>
          <p:nvPicPr>
            <p:cNvPr id="20503" name="Picture 36" descr="router logical"/>
            <p:cNvPicPr>
              <a:picLocks noChangeAspect="1" noChangeArrowheads="1"/>
            </p:cNvPicPr>
            <p:nvPr/>
          </p:nvPicPr>
          <p:blipFill>
            <a:blip r:embed="rId6"/>
            <a:srcRect/>
            <a:stretch>
              <a:fillRect/>
            </a:stretch>
          </p:blipFill>
          <p:spPr bwMode="blackGray">
            <a:xfrm>
              <a:off x="4078" y="1105"/>
              <a:ext cx="805" cy="597"/>
            </a:xfrm>
            <a:prstGeom prst="rect">
              <a:avLst/>
            </a:prstGeom>
            <a:noFill/>
            <a:ln w="9525">
              <a:noFill/>
              <a:miter lim="800000"/>
              <a:headEnd/>
              <a:tailEnd/>
            </a:ln>
          </p:spPr>
        </p:pic>
        <p:sp>
          <p:nvSpPr>
            <p:cNvPr id="20504" name="Text Box 37"/>
            <p:cNvSpPr txBox="1">
              <a:spLocks noChangeArrowheads="1"/>
            </p:cNvSpPr>
            <p:nvPr/>
          </p:nvSpPr>
          <p:spPr bwMode="blackGray">
            <a:xfrm>
              <a:off x="4155" y="1436"/>
              <a:ext cx="662" cy="221"/>
            </a:xfrm>
            <a:prstGeom prst="rect">
              <a:avLst/>
            </a:prstGeom>
            <a:noFill/>
            <a:ln w="12700" algn="ctr">
              <a:noFill/>
              <a:miter lim="800000"/>
              <a:headEnd/>
              <a:tailEnd/>
            </a:ln>
          </p:spPr>
          <p:txBody>
            <a:bodyPr>
              <a:spAutoFit/>
            </a:bodyPr>
            <a:lstStyle/>
            <a:p>
              <a:pPr algn="ctr">
                <a:lnSpc>
                  <a:spcPct val="85000"/>
                </a:lnSpc>
                <a:spcBef>
                  <a:spcPct val="50000"/>
                </a:spcBef>
              </a:pPr>
              <a:r>
                <a:rPr lang="en-US" sz="2000" b="1">
                  <a:solidFill>
                    <a:srgbClr val="000000"/>
                  </a:solidFill>
                  <a:latin typeface="Segoe" pitchFamily="34" charset="0"/>
                </a:rPr>
                <a:t>SCM</a:t>
              </a:r>
            </a:p>
          </p:txBody>
        </p:sp>
      </p:grpSp>
      <p:grpSp>
        <p:nvGrpSpPr>
          <p:cNvPr id="13" name="Group 38"/>
          <p:cNvGrpSpPr>
            <a:grpSpLocks/>
          </p:cNvGrpSpPr>
          <p:nvPr/>
        </p:nvGrpSpPr>
        <p:grpSpPr bwMode="auto">
          <a:xfrm>
            <a:off x="5570538" y="1098550"/>
            <a:ext cx="1774825" cy="1335088"/>
            <a:chOff x="3509" y="491"/>
            <a:chExt cx="1118" cy="841"/>
          </a:xfrm>
        </p:grpSpPr>
        <p:sp>
          <p:nvSpPr>
            <p:cNvPr id="24615" name="Text Box 39"/>
            <p:cNvSpPr txBox="1">
              <a:spLocks noChangeArrowheads="1"/>
            </p:cNvSpPr>
            <p:nvPr/>
          </p:nvSpPr>
          <p:spPr bwMode="invGray">
            <a:xfrm>
              <a:off x="3673" y="491"/>
              <a:ext cx="954" cy="841"/>
            </a:xfrm>
            <a:prstGeom prst="rect">
              <a:avLst/>
            </a:prstGeom>
            <a:noFill/>
            <a:ln w="12700" algn="ctr">
              <a:noFill/>
              <a:miter lim="800000"/>
              <a:headEnd/>
              <a:tailEnd/>
            </a:ln>
            <a:effectLst/>
          </p:spPr>
          <p:txBody>
            <a:bodyPr wrap="none">
              <a:spAutoFit/>
            </a:bodyPr>
            <a:lstStyle/>
            <a:p>
              <a:pPr marL="117475" indent="-117475">
                <a:lnSpc>
                  <a:spcPct val="85000"/>
                </a:lnSpc>
                <a:spcBef>
                  <a:spcPct val="20000"/>
                </a:spcBef>
                <a:buBlip>
                  <a:blip r:embed="rId7"/>
                </a:buBlip>
                <a:defRPr/>
              </a:pPr>
              <a:r>
                <a:rPr lang="en-US" sz="1600" dirty="0">
                  <a:effectLst>
                    <a:outerShdw blurRad="38100" dist="38100" dir="2700000" algn="tl">
                      <a:srgbClr val="000000"/>
                    </a:outerShdw>
                  </a:effectLst>
                  <a:latin typeface="Segoe" pitchFamily="34" charset="0"/>
                </a:rPr>
                <a:t>Sync</a:t>
              </a:r>
            </a:p>
            <a:p>
              <a:pPr marL="117475" indent="-117475">
                <a:lnSpc>
                  <a:spcPct val="85000"/>
                </a:lnSpc>
                <a:spcBef>
                  <a:spcPct val="20000"/>
                </a:spcBef>
                <a:buBlip>
                  <a:blip r:embed="rId7"/>
                </a:buBlip>
                <a:defRPr/>
              </a:pPr>
              <a:r>
                <a:rPr lang="en-US" sz="1600" dirty="0">
                  <a:effectLst>
                    <a:outerShdw blurRad="38100" dist="38100" dir="2700000" algn="tl">
                      <a:srgbClr val="000000"/>
                    </a:outerShdw>
                  </a:effectLst>
                  <a:latin typeface="Segoe" pitchFamily="34" charset="0"/>
                </a:rPr>
                <a:t>Check-out</a:t>
              </a:r>
            </a:p>
            <a:p>
              <a:pPr marL="117475" indent="-117475">
                <a:lnSpc>
                  <a:spcPct val="85000"/>
                </a:lnSpc>
                <a:spcBef>
                  <a:spcPct val="20000"/>
                </a:spcBef>
                <a:buBlip>
                  <a:blip r:embed="rId7"/>
                </a:buBlip>
                <a:defRPr/>
              </a:pPr>
              <a:r>
                <a:rPr lang="en-US" sz="1600" dirty="0">
                  <a:effectLst>
                    <a:outerShdw blurRad="38100" dist="38100" dir="2700000" algn="tl">
                      <a:srgbClr val="000000"/>
                    </a:outerShdw>
                  </a:effectLst>
                  <a:latin typeface="Segoe" pitchFamily="34" charset="0"/>
                </a:rPr>
                <a:t>Edit/</a:t>
              </a:r>
              <a:r>
                <a:rPr lang="en-US" sz="1600" dirty="0" err="1">
                  <a:effectLst>
                    <a:outerShdw blurRad="38100" dist="38100" dir="2700000" algn="tl">
                      <a:srgbClr val="000000"/>
                    </a:outerShdw>
                  </a:effectLst>
                  <a:latin typeface="Segoe" pitchFamily="34" charset="0"/>
                </a:rPr>
                <a:t>Refactor</a:t>
              </a:r>
              <a:endParaRPr lang="en-US" sz="1600" dirty="0">
                <a:effectLst>
                  <a:outerShdw blurRad="38100" dist="38100" dir="2700000" algn="tl">
                    <a:srgbClr val="000000"/>
                  </a:outerShdw>
                </a:effectLst>
                <a:latin typeface="Segoe" pitchFamily="34" charset="0"/>
              </a:endParaRPr>
            </a:p>
            <a:p>
              <a:pPr marL="117475" indent="-117475">
                <a:lnSpc>
                  <a:spcPct val="85000"/>
                </a:lnSpc>
                <a:spcBef>
                  <a:spcPct val="20000"/>
                </a:spcBef>
                <a:buBlip>
                  <a:blip r:embed="rId7"/>
                </a:buBlip>
                <a:defRPr/>
              </a:pPr>
              <a:r>
                <a:rPr lang="en-US" sz="1600" dirty="0">
                  <a:effectLst>
                    <a:outerShdw blurRad="38100" dist="38100" dir="2700000" algn="tl">
                      <a:srgbClr val="000000"/>
                    </a:outerShdw>
                  </a:effectLst>
                  <a:latin typeface="Segoe" pitchFamily="34" charset="0"/>
                </a:rPr>
                <a:t>Test</a:t>
              </a:r>
            </a:p>
            <a:p>
              <a:pPr marL="117475" indent="-117475">
                <a:lnSpc>
                  <a:spcPct val="85000"/>
                </a:lnSpc>
                <a:spcBef>
                  <a:spcPct val="20000"/>
                </a:spcBef>
                <a:buBlip>
                  <a:blip r:embed="rId7"/>
                </a:buBlip>
                <a:defRPr/>
              </a:pPr>
              <a:r>
                <a:rPr lang="en-US" sz="1600" dirty="0">
                  <a:effectLst>
                    <a:outerShdw blurRad="38100" dist="38100" dir="2700000" algn="tl">
                      <a:srgbClr val="000000"/>
                    </a:outerShdw>
                  </a:effectLst>
                  <a:latin typeface="Segoe" pitchFamily="34" charset="0"/>
                </a:rPr>
                <a:t>Check-in</a:t>
              </a:r>
            </a:p>
          </p:txBody>
        </p:sp>
        <p:sp>
          <p:nvSpPr>
            <p:cNvPr id="20502" name="AutoShape 40"/>
            <p:cNvSpPr>
              <a:spLocks/>
            </p:cNvSpPr>
            <p:nvPr/>
          </p:nvSpPr>
          <p:spPr bwMode="invGray">
            <a:xfrm>
              <a:off x="3509" y="533"/>
              <a:ext cx="190" cy="740"/>
            </a:xfrm>
            <a:prstGeom prst="leftBrace">
              <a:avLst>
                <a:gd name="adj1" fmla="val 32456"/>
                <a:gd name="adj2" fmla="val 50000"/>
              </a:avLst>
            </a:prstGeom>
            <a:noFill/>
            <a:ln w="12700">
              <a:solidFill>
                <a:schemeClr val="tx1"/>
              </a:solidFill>
              <a:round/>
              <a:headEnd/>
              <a:tailEnd/>
            </a:ln>
          </p:spPr>
          <p:txBody>
            <a:bodyPr wrap="none" anchor="ctr">
              <a:spAutoFit/>
            </a:bodyPr>
            <a:lstStyle/>
            <a:p>
              <a:endParaRPr lang="en-US"/>
            </a:p>
          </p:txBody>
        </p:sp>
      </p:grpSp>
      <p:sp>
        <p:nvSpPr>
          <p:cNvPr id="20497" name="Line 41"/>
          <p:cNvSpPr>
            <a:spLocks noChangeShapeType="1"/>
          </p:cNvSpPr>
          <p:nvPr/>
        </p:nvSpPr>
        <p:spPr bwMode="invGray">
          <a:xfrm flipV="1">
            <a:off x="0" y="4467225"/>
            <a:ext cx="9144000" cy="28575"/>
          </a:xfrm>
          <a:prstGeom prst="line">
            <a:avLst/>
          </a:prstGeom>
          <a:noFill/>
          <a:ln w="28575">
            <a:solidFill>
              <a:schemeClr val="tx1"/>
            </a:solidFill>
            <a:prstDash val="dash"/>
            <a:round/>
            <a:headEnd/>
            <a:tailEnd/>
          </a:ln>
        </p:spPr>
        <p:txBody>
          <a:bodyPr>
            <a:spAutoFit/>
          </a:bodyPr>
          <a:lstStyle/>
          <a:p>
            <a:endParaRPr lang="en-US"/>
          </a:p>
        </p:txBody>
      </p:sp>
      <p:grpSp>
        <p:nvGrpSpPr>
          <p:cNvPr id="14" name="Group 42"/>
          <p:cNvGrpSpPr>
            <a:grpSpLocks/>
          </p:cNvGrpSpPr>
          <p:nvPr/>
        </p:nvGrpSpPr>
        <p:grpSpPr bwMode="auto">
          <a:xfrm>
            <a:off x="5638800" y="2757488"/>
            <a:ext cx="2400300" cy="1295400"/>
            <a:chOff x="3509" y="491"/>
            <a:chExt cx="1512" cy="782"/>
          </a:xfrm>
        </p:grpSpPr>
        <p:sp>
          <p:nvSpPr>
            <p:cNvPr id="24619" name="Text Box 43"/>
            <p:cNvSpPr txBox="1">
              <a:spLocks noChangeArrowheads="1"/>
            </p:cNvSpPr>
            <p:nvPr/>
          </p:nvSpPr>
          <p:spPr bwMode="invGray">
            <a:xfrm>
              <a:off x="3673" y="491"/>
              <a:ext cx="1348" cy="561"/>
            </a:xfrm>
            <a:prstGeom prst="rect">
              <a:avLst/>
            </a:prstGeom>
            <a:noFill/>
            <a:ln w="12700" algn="ctr">
              <a:noFill/>
              <a:miter lim="800000"/>
              <a:headEnd/>
              <a:tailEnd/>
            </a:ln>
            <a:effectLst/>
          </p:spPr>
          <p:txBody>
            <a:bodyPr>
              <a:spAutoFit/>
            </a:bodyPr>
            <a:lstStyle/>
            <a:p>
              <a:pPr marL="117475" indent="-117475">
                <a:lnSpc>
                  <a:spcPct val="85000"/>
                </a:lnSpc>
                <a:spcBef>
                  <a:spcPct val="20000"/>
                </a:spcBef>
                <a:buBlip>
                  <a:blip r:embed="rId7"/>
                </a:buBlip>
                <a:defRPr/>
              </a:pPr>
              <a:r>
                <a:rPr lang="en-US" sz="1600" dirty="0">
                  <a:effectLst>
                    <a:outerShdw blurRad="38100" dist="38100" dir="2700000" algn="tl">
                      <a:srgbClr val="000000"/>
                    </a:outerShdw>
                  </a:effectLst>
                  <a:latin typeface="Segoe" pitchFamily="34" charset="0"/>
                </a:rPr>
                <a:t>Work is being </a:t>
              </a:r>
              <a:r>
                <a:rPr lang="en-US" sz="1600" dirty="0" smtClean="0">
                  <a:effectLst>
                    <a:outerShdw blurRad="38100" dist="38100" dir="2700000" algn="tl">
                      <a:srgbClr val="000000"/>
                    </a:outerShdw>
                  </a:effectLst>
                  <a:latin typeface="Segoe" pitchFamily="34" charset="0"/>
                </a:rPr>
                <a:t>driven and </a:t>
              </a:r>
              <a:br>
                <a:rPr lang="en-US" sz="1600" dirty="0" smtClean="0">
                  <a:effectLst>
                    <a:outerShdw blurRad="38100" dist="38100" dir="2700000" algn="tl">
                      <a:srgbClr val="000000"/>
                    </a:outerShdw>
                  </a:effectLst>
                  <a:latin typeface="Segoe" pitchFamily="34" charset="0"/>
                </a:rPr>
              </a:br>
              <a:r>
                <a:rPr lang="en-US" sz="1600" dirty="0" smtClean="0">
                  <a:effectLst>
                    <a:outerShdw blurRad="38100" dist="38100" dir="2700000" algn="tl">
                      <a:srgbClr val="000000"/>
                    </a:outerShdw>
                  </a:effectLst>
                  <a:latin typeface="Segoe" pitchFamily="34" charset="0"/>
                </a:rPr>
                <a:t>tracked </a:t>
              </a:r>
              <a:br>
                <a:rPr lang="en-US" sz="1600" dirty="0" smtClean="0">
                  <a:effectLst>
                    <a:outerShdw blurRad="38100" dist="38100" dir="2700000" algn="tl">
                      <a:srgbClr val="000000"/>
                    </a:outerShdw>
                  </a:effectLst>
                  <a:latin typeface="Segoe" pitchFamily="34" charset="0"/>
                </a:rPr>
              </a:br>
              <a:r>
                <a:rPr lang="en-US" sz="1600" dirty="0" smtClean="0">
                  <a:effectLst>
                    <a:outerShdw blurRad="38100" dist="38100" dir="2700000" algn="tl">
                      <a:srgbClr val="000000"/>
                    </a:outerShdw>
                  </a:effectLst>
                  <a:latin typeface="Segoe" pitchFamily="34" charset="0"/>
                </a:rPr>
                <a:t>via work </a:t>
              </a:r>
              <a:r>
                <a:rPr lang="en-US" sz="1600" dirty="0">
                  <a:effectLst>
                    <a:outerShdw blurRad="38100" dist="38100" dir="2700000" algn="tl">
                      <a:srgbClr val="000000"/>
                    </a:outerShdw>
                  </a:effectLst>
                  <a:latin typeface="Segoe" pitchFamily="34" charset="0"/>
                </a:rPr>
                <a:t>items</a:t>
              </a:r>
            </a:p>
          </p:txBody>
        </p:sp>
        <p:sp>
          <p:nvSpPr>
            <p:cNvPr id="20500" name="AutoShape 44"/>
            <p:cNvSpPr>
              <a:spLocks/>
            </p:cNvSpPr>
            <p:nvPr/>
          </p:nvSpPr>
          <p:spPr bwMode="invGray">
            <a:xfrm>
              <a:off x="3509" y="533"/>
              <a:ext cx="190" cy="740"/>
            </a:xfrm>
            <a:prstGeom prst="leftBrace">
              <a:avLst>
                <a:gd name="adj1" fmla="val 32456"/>
                <a:gd name="adj2" fmla="val 50000"/>
              </a:avLst>
            </a:prstGeom>
            <a:noFill/>
            <a:ln w="12700">
              <a:solidFill>
                <a:schemeClr val="tx1"/>
              </a:solidFill>
              <a:round/>
              <a:headEnd/>
              <a:tailEnd/>
            </a:ln>
          </p:spPr>
          <p:txBody>
            <a:bodyPr wrap="none" anchor="ctr">
              <a:spAutoFit/>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24608"/>
                                        </p:tgtEl>
                                        <p:attrNameLst>
                                          <p:attrName>style.visibility</p:attrName>
                                        </p:attrNameLst>
                                      </p:cBhvr>
                                      <p:to>
                                        <p:strVal val="visible"/>
                                      </p:to>
                                    </p:set>
                                    <p:animEffect transition="in" filter="blinds(horizontal)">
                                      <p:cBhvr>
                                        <p:cTn id="19" dur="500"/>
                                        <p:tgtEl>
                                          <p:spTgt spid="24608"/>
                                        </p:tgtEl>
                                      </p:cBhvr>
                                    </p:animEffect>
                                  </p:childTnLst>
                                </p:cTn>
                              </p:par>
                              <p:par>
                                <p:cTn id="20" presetID="3" presetClass="entr" presetSubtype="10" fill="hold" nodeType="withEffect">
                                  <p:stCondLst>
                                    <p:cond delay="0"/>
                                  </p:stCondLst>
                                  <p:childTnLst>
                                    <p:set>
                                      <p:cBhvr>
                                        <p:cTn id="21" dur="1" fill="hold">
                                          <p:stCondLst>
                                            <p:cond delay="0"/>
                                          </p:stCondLst>
                                        </p:cTn>
                                        <p:tgtEl>
                                          <p:spTgt spid="24610"/>
                                        </p:tgtEl>
                                        <p:attrNameLst>
                                          <p:attrName>style.visibility</p:attrName>
                                        </p:attrNameLst>
                                      </p:cBhvr>
                                      <p:to>
                                        <p:strVal val="visible"/>
                                      </p:to>
                                    </p:set>
                                    <p:animEffect transition="in" filter="blinds(horizontal)">
                                      <p:cBhvr>
                                        <p:cTn id="22" dur="500"/>
                                        <p:tgtEl>
                                          <p:spTgt spid="24610"/>
                                        </p:tgtEl>
                                      </p:cBhvr>
                                    </p:animEffect>
                                  </p:childTnLst>
                                </p:cTn>
                              </p:par>
                              <p:par>
                                <p:cTn id="23" presetID="3" presetClass="entr" presetSubtype="10" fill="hold" nodeType="withEffect">
                                  <p:stCondLst>
                                    <p:cond delay="0"/>
                                  </p:stCondLst>
                                  <p:childTnLst>
                                    <p:set>
                                      <p:cBhvr>
                                        <p:cTn id="24" dur="1" fill="hold">
                                          <p:stCondLst>
                                            <p:cond delay="0"/>
                                          </p:stCondLst>
                                        </p:cTn>
                                        <p:tgtEl>
                                          <p:spTgt spid="24609"/>
                                        </p:tgtEl>
                                        <p:attrNameLst>
                                          <p:attrName>style.visibility</p:attrName>
                                        </p:attrNameLst>
                                      </p:cBhvr>
                                      <p:to>
                                        <p:strVal val="visible"/>
                                      </p:to>
                                    </p:set>
                                    <p:animEffect transition="in" filter="blinds(horizontal)">
                                      <p:cBhvr>
                                        <p:cTn id="25" dur="500"/>
                                        <p:tgtEl>
                                          <p:spTgt spid="24609"/>
                                        </p:tgtEl>
                                      </p:cBhvr>
                                    </p:animEffect>
                                  </p:childTnLst>
                                </p:cTn>
                              </p:par>
                              <p:par>
                                <p:cTn id="26" presetID="3" presetClass="entr" presetSubtype="10" fill="hold" nodeType="withEffect">
                                  <p:stCondLst>
                                    <p:cond delay="0"/>
                                  </p:stCondLst>
                                  <p:childTnLst>
                                    <p:set>
                                      <p:cBhvr>
                                        <p:cTn id="27" dur="1" fill="hold">
                                          <p:stCondLst>
                                            <p:cond delay="0"/>
                                          </p:stCondLst>
                                        </p:cTn>
                                        <p:tgtEl>
                                          <p:spTgt spid="24607"/>
                                        </p:tgtEl>
                                        <p:attrNameLst>
                                          <p:attrName>style.visibility</p:attrName>
                                        </p:attrNameLst>
                                      </p:cBhvr>
                                      <p:to>
                                        <p:strVal val="visible"/>
                                      </p:to>
                                    </p:set>
                                    <p:animEffect transition="in" filter="blinds(horizontal)">
                                      <p:cBhvr>
                                        <p:cTn id="28" dur="500"/>
                                        <p:tgtEl>
                                          <p:spTgt spid="2460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t>demo</a:t>
            </a:r>
            <a:endParaRPr lang="en-US" dirty="0"/>
          </a:p>
        </p:txBody>
      </p:sp>
      <p:sp>
        <p:nvSpPr>
          <p:cNvPr id="6" name="Title 5"/>
          <p:cNvSpPr>
            <a:spLocks noGrp="1"/>
          </p:cNvSpPr>
          <p:nvPr>
            <p:ph type="ctrTitle"/>
          </p:nvPr>
        </p:nvSpPr>
        <p:spPr/>
        <p:txBody>
          <a:bodyPr/>
          <a:lstStyle/>
          <a:p>
            <a:r>
              <a:rPr lang="en-US" dirty="0" smtClean="0"/>
              <a:t>DB Dev:</a:t>
            </a:r>
            <a:br>
              <a:rPr lang="en-US" dirty="0" smtClean="0"/>
            </a:br>
            <a:r>
              <a:rPr lang="en-US" sz="3600" dirty="0" smtClean="0">
                <a:solidFill>
                  <a:schemeClr val="accent5">
                    <a:lumMod val="60000"/>
                    <a:lumOff val="40000"/>
                  </a:schemeClr>
                </a:solidFill>
              </a:rPr>
              <a:t>Implement a DB Development Task</a:t>
            </a:r>
            <a:endParaRPr lang="en-US" sz="3600" dirty="0">
              <a:solidFill>
                <a:schemeClr val="accent5">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p:txBody>
          <a:bodyPr/>
          <a:lstStyle/>
          <a:p>
            <a:r>
              <a:rPr lang="en-US" smtClean="0"/>
              <a:t>Deploy a Database Project</a:t>
            </a:r>
            <a:endParaRPr lang="en-US" dirty="0"/>
          </a:p>
        </p:txBody>
      </p:sp>
      <p:sp>
        <p:nvSpPr>
          <p:cNvPr id="10" name="Content Placeholder 9"/>
          <p:cNvSpPr>
            <a:spLocks noGrp="1"/>
          </p:cNvSpPr>
          <p:nvPr>
            <p:ph idx="1"/>
          </p:nvPr>
        </p:nvSpPr>
        <p:spPr>
          <a:xfrm>
            <a:off x="368300" y="1839913"/>
            <a:ext cx="8382000" cy="4685898"/>
          </a:xfrm>
        </p:spPr>
        <p:txBody>
          <a:bodyPr/>
          <a:lstStyle/>
          <a:p>
            <a:pPr marL="609600" indent="-609600">
              <a:buFontTx/>
              <a:buAutoNum type="arabicPeriod"/>
            </a:pPr>
            <a:r>
              <a:rPr lang="en-US" smtClean="0"/>
              <a:t>Synchronize Database Project</a:t>
            </a:r>
          </a:p>
          <a:p>
            <a:pPr marL="609600" indent="-609600">
              <a:buFontTx/>
              <a:buAutoNum type="arabicPeriod"/>
            </a:pPr>
            <a:r>
              <a:rPr lang="en-US" smtClean="0"/>
              <a:t>Verify Build</a:t>
            </a:r>
          </a:p>
          <a:p>
            <a:pPr marL="609600" indent="-609600">
              <a:buFontTx/>
              <a:buAutoNum type="arabicPeriod"/>
            </a:pPr>
            <a:r>
              <a:rPr lang="en-US" smtClean="0"/>
              <a:t>Perform Database Unit Tests</a:t>
            </a:r>
          </a:p>
          <a:p>
            <a:pPr marL="609600" indent="-609600">
              <a:buFontTx/>
              <a:buAutoNum type="arabicPeriod"/>
            </a:pPr>
            <a:r>
              <a:rPr lang="en-US" smtClean="0"/>
              <a:t>Analyze Changes</a:t>
            </a:r>
          </a:p>
          <a:p>
            <a:pPr marL="609600" indent="-609600">
              <a:buFontTx/>
              <a:buAutoNum type="arabicPeriod"/>
            </a:pPr>
            <a:r>
              <a:rPr lang="en-US" smtClean="0"/>
              <a:t>Create Build Script</a:t>
            </a:r>
          </a:p>
          <a:p>
            <a:pPr marL="609600" indent="-609600">
              <a:buFontTx/>
              <a:buAutoNum type="arabicPeriod"/>
            </a:pPr>
            <a:r>
              <a:rPr lang="en-US" smtClean="0"/>
              <a:t>Back Up Target Database</a:t>
            </a:r>
          </a:p>
          <a:p>
            <a:pPr marL="609600" indent="-609600">
              <a:buFontTx/>
              <a:buAutoNum type="arabicPeriod"/>
            </a:pPr>
            <a:r>
              <a:rPr lang="en-US" smtClean="0"/>
              <a:t>Deploy Database to Staging Server (Optional)</a:t>
            </a:r>
          </a:p>
          <a:p>
            <a:pPr marL="609600" indent="-609600">
              <a:buFontTx/>
              <a:buAutoNum type="arabicPeriod"/>
            </a:pPr>
            <a:r>
              <a:rPr lang="en-US" smtClean="0"/>
              <a:t>Deploy Database</a:t>
            </a:r>
          </a:p>
          <a:p>
            <a:endParaRPr lang="en-US" smtClean="0"/>
          </a:p>
          <a:p>
            <a:endParaRPr lang="en-US" dirty="0"/>
          </a:p>
        </p:txBody>
      </p:sp>
      <p:sp>
        <p:nvSpPr>
          <p:cNvPr id="7" name="Text Placeholder 6"/>
          <p:cNvSpPr>
            <a:spLocks noGrp="1"/>
          </p:cNvSpPr>
          <p:nvPr>
            <p:ph type="body" sz="quarter" idx="10"/>
          </p:nvPr>
        </p:nvSpPr>
        <p:spPr/>
        <p:txBody>
          <a:bodyPr/>
          <a:lstStyle/>
          <a:p>
            <a:pPr lvl="0"/>
            <a:r>
              <a:rPr lang="en-US" smtClean="0"/>
              <a:t>Key activities</a:t>
            </a:r>
          </a:p>
          <a:p>
            <a:endParaRPr lang="en-US" dirty="0"/>
          </a:p>
        </p:txBody>
      </p:sp>
      <p:pic>
        <p:nvPicPr>
          <p:cNvPr id="3075" name="Picture 3" descr="C:\Documents and Settings\jocelyn\My Documents\My Pictures\clip_art_library\Microsoft_Art_Brand_etc\EventsDVD_FY07\Photos_for_PPT\BLUE_06_Photo_backgrounds\FY05 Brand - Developer\MSD Developer Chad man desk laptop working smiling harware looking down.png"/>
          <p:cNvPicPr>
            <a:picLocks noChangeAspect="1" noChangeArrowheads="1"/>
          </p:cNvPicPr>
          <p:nvPr/>
        </p:nvPicPr>
        <p:blipFill>
          <a:blip r:embed="rId3"/>
          <a:srcRect/>
          <a:stretch>
            <a:fillRect/>
          </a:stretch>
        </p:blipFill>
        <p:spPr bwMode="auto">
          <a:xfrm>
            <a:off x="5367491" y="1828800"/>
            <a:ext cx="3616303" cy="2926310"/>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0" y="956603"/>
            <a:ext cx="9144000" cy="5674385"/>
          </a:xfrm>
          <a:prstGeom prst="roundRect">
            <a:avLst/>
          </a:prstGeom>
          <a:gradFill>
            <a:gsLst>
              <a:gs pos="0">
                <a:schemeClr val="accent6">
                  <a:lumMod val="20000"/>
                  <a:lumOff val="80000"/>
                  <a:alpha val="39000"/>
                </a:schemeClr>
              </a:gs>
              <a:gs pos="100000">
                <a:schemeClr val="accent6">
                  <a:alpha val="39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203778" name="Rectangle 2"/>
          <p:cNvSpPr>
            <a:spLocks noGrp="1" noChangeArrowheads="1"/>
          </p:cNvSpPr>
          <p:nvPr>
            <p:ph type="title"/>
          </p:nvPr>
        </p:nvSpPr>
        <p:spPr/>
        <p:txBody>
          <a:bodyPr/>
          <a:lstStyle/>
          <a:p>
            <a:r>
              <a:rPr lang="en-US" smtClean="0"/>
              <a:t>Conceptual Overview</a:t>
            </a:r>
            <a:endParaRPr lang="en-US" dirty="0"/>
          </a:p>
        </p:txBody>
      </p:sp>
      <p:sp>
        <p:nvSpPr>
          <p:cNvPr id="4" name="Text Box 3"/>
          <p:cNvSpPr txBox="1">
            <a:spLocks noChangeArrowheads="1"/>
          </p:cNvSpPr>
          <p:nvPr/>
        </p:nvSpPr>
        <p:spPr bwMode="invGray">
          <a:xfrm>
            <a:off x="225088" y="4024313"/>
            <a:ext cx="811213" cy="403225"/>
          </a:xfrm>
          <a:prstGeom prst="rect">
            <a:avLst/>
          </a:prstGeom>
          <a:noFill/>
          <a:ln w="12700" algn="ctr">
            <a:noFill/>
            <a:miter lim="800000"/>
            <a:headEnd/>
            <a:tailEnd/>
          </a:ln>
          <a:effectLst/>
        </p:spPr>
        <p:txBody>
          <a:bodyPr wrap="none">
            <a:spAutoFit/>
          </a:bodyPr>
          <a:lstStyle/>
          <a:p>
            <a:pPr>
              <a:lnSpc>
                <a:spcPct val="85000"/>
              </a:lnSpc>
              <a:spcBef>
                <a:spcPct val="20000"/>
              </a:spcBef>
            </a:pPr>
            <a:r>
              <a:rPr lang="en-US" sz="2400" b="0" dirty="0">
                <a:effectLst>
                  <a:outerShdw blurRad="38100" dist="38100" dir="2700000" algn="tl">
                    <a:srgbClr val="000000"/>
                  </a:outerShdw>
                </a:effectLst>
                <a:latin typeface="Segoe" pitchFamily="34" charset="0"/>
              </a:rPr>
              <a:t>DBA</a:t>
            </a:r>
          </a:p>
        </p:txBody>
      </p:sp>
      <p:grpSp>
        <p:nvGrpSpPr>
          <p:cNvPr id="2" name="Group 4"/>
          <p:cNvGrpSpPr>
            <a:grpSpLocks/>
          </p:cNvGrpSpPr>
          <p:nvPr/>
        </p:nvGrpSpPr>
        <p:grpSpPr bwMode="blackGray">
          <a:xfrm>
            <a:off x="7295173" y="5185142"/>
            <a:ext cx="1570038" cy="1085850"/>
            <a:chOff x="3469" y="2742"/>
            <a:chExt cx="989" cy="684"/>
          </a:xfrm>
        </p:grpSpPr>
        <p:pic>
          <p:nvPicPr>
            <p:cNvPr id="6" name="Picture 5" descr="Database blue"/>
            <p:cNvPicPr>
              <a:picLocks noChangeAspect="1" noChangeArrowheads="1"/>
            </p:cNvPicPr>
            <p:nvPr/>
          </p:nvPicPr>
          <p:blipFill>
            <a:blip r:embed="rId3"/>
            <a:srcRect/>
            <a:stretch>
              <a:fillRect/>
            </a:stretch>
          </p:blipFill>
          <p:spPr bwMode="blackGray">
            <a:xfrm>
              <a:off x="3469" y="2742"/>
              <a:ext cx="989" cy="684"/>
            </a:xfrm>
            <a:prstGeom prst="rect">
              <a:avLst/>
            </a:prstGeom>
            <a:noFill/>
          </p:spPr>
        </p:pic>
        <p:sp>
          <p:nvSpPr>
            <p:cNvPr id="7" name="Text Box 7"/>
            <p:cNvSpPr txBox="1">
              <a:spLocks noChangeArrowheads="1"/>
            </p:cNvSpPr>
            <p:nvPr/>
          </p:nvSpPr>
          <p:spPr bwMode="blackGray">
            <a:xfrm>
              <a:off x="3484" y="2959"/>
              <a:ext cx="961" cy="422"/>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dirty="0">
                  <a:solidFill>
                    <a:schemeClr val="bg2"/>
                  </a:solidFill>
                  <a:effectLst/>
                  <a:latin typeface="Segoe" pitchFamily="34" charset="0"/>
                </a:rPr>
                <a:t>Production</a:t>
              </a:r>
            </a:p>
            <a:p>
              <a:pPr algn="ctr">
                <a:lnSpc>
                  <a:spcPct val="85000"/>
                </a:lnSpc>
                <a:spcBef>
                  <a:spcPct val="20000"/>
                </a:spcBef>
              </a:pPr>
              <a:r>
                <a:rPr lang="en-US" dirty="0">
                  <a:solidFill>
                    <a:schemeClr val="bg2"/>
                  </a:solidFill>
                  <a:effectLst/>
                  <a:latin typeface="Segoe" pitchFamily="34" charset="0"/>
                </a:rPr>
                <a:t>Database</a:t>
              </a:r>
            </a:p>
          </p:txBody>
        </p:sp>
      </p:grpSp>
      <p:grpSp>
        <p:nvGrpSpPr>
          <p:cNvPr id="3" name="Group 13"/>
          <p:cNvGrpSpPr>
            <a:grpSpLocks/>
          </p:cNvGrpSpPr>
          <p:nvPr/>
        </p:nvGrpSpPr>
        <p:grpSpPr bwMode="blackGray">
          <a:xfrm>
            <a:off x="7289800" y="4129209"/>
            <a:ext cx="1570038" cy="1085850"/>
            <a:chOff x="3469" y="2742"/>
            <a:chExt cx="989" cy="684"/>
          </a:xfrm>
        </p:grpSpPr>
        <p:pic>
          <p:nvPicPr>
            <p:cNvPr id="9" name="Picture 14" descr="Database blue"/>
            <p:cNvPicPr>
              <a:picLocks noChangeAspect="1" noChangeArrowheads="1"/>
            </p:cNvPicPr>
            <p:nvPr/>
          </p:nvPicPr>
          <p:blipFill>
            <a:blip r:embed="rId3"/>
            <a:srcRect/>
            <a:stretch>
              <a:fillRect/>
            </a:stretch>
          </p:blipFill>
          <p:spPr bwMode="blackGray">
            <a:xfrm>
              <a:off x="3469" y="2742"/>
              <a:ext cx="989" cy="684"/>
            </a:xfrm>
            <a:prstGeom prst="rect">
              <a:avLst/>
            </a:prstGeom>
            <a:noFill/>
          </p:spPr>
        </p:pic>
        <p:sp>
          <p:nvSpPr>
            <p:cNvPr id="10" name="Text Box 15"/>
            <p:cNvSpPr txBox="1">
              <a:spLocks noChangeArrowheads="1"/>
            </p:cNvSpPr>
            <p:nvPr/>
          </p:nvSpPr>
          <p:spPr bwMode="blackGray">
            <a:xfrm>
              <a:off x="3551" y="2959"/>
              <a:ext cx="828" cy="422"/>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dirty="0">
                  <a:solidFill>
                    <a:schemeClr val="bg2"/>
                  </a:solidFill>
                  <a:effectLst/>
                  <a:latin typeface="Segoe" pitchFamily="34" charset="0"/>
                </a:rPr>
                <a:t>Staging</a:t>
              </a:r>
            </a:p>
            <a:p>
              <a:pPr algn="ctr">
                <a:lnSpc>
                  <a:spcPct val="85000"/>
                </a:lnSpc>
                <a:spcBef>
                  <a:spcPct val="20000"/>
                </a:spcBef>
              </a:pPr>
              <a:r>
                <a:rPr lang="en-US" dirty="0">
                  <a:solidFill>
                    <a:schemeClr val="bg2"/>
                  </a:solidFill>
                  <a:effectLst/>
                  <a:latin typeface="Segoe" pitchFamily="34" charset="0"/>
                </a:rPr>
                <a:t>Database</a:t>
              </a:r>
            </a:p>
          </p:txBody>
        </p:sp>
      </p:grpSp>
      <p:sp>
        <p:nvSpPr>
          <p:cNvPr id="11" name="Line 41"/>
          <p:cNvSpPr>
            <a:spLocks noChangeShapeType="1"/>
          </p:cNvSpPr>
          <p:nvPr/>
        </p:nvSpPr>
        <p:spPr bwMode="invGray">
          <a:xfrm flipV="1">
            <a:off x="0" y="3962400"/>
            <a:ext cx="9144000" cy="28575"/>
          </a:xfrm>
          <a:prstGeom prst="line">
            <a:avLst/>
          </a:prstGeom>
          <a:noFill/>
          <a:ln w="28575">
            <a:solidFill>
              <a:schemeClr val="tx1"/>
            </a:solidFill>
            <a:prstDash val="dash"/>
            <a:round/>
            <a:headEnd/>
            <a:tailEnd/>
          </a:ln>
          <a:effectLst/>
        </p:spPr>
        <p:txBody>
          <a:bodyPr>
            <a:spAutoFit/>
          </a:bodyPr>
          <a:lstStyle/>
          <a:p>
            <a:endParaRPr lang="en-US"/>
          </a:p>
        </p:txBody>
      </p:sp>
      <p:grpSp>
        <p:nvGrpSpPr>
          <p:cNvPr id="5" name="Group 11"/>
          <p:cNvGrpSpPr>
            <a:grpSpLocks/>
          </p:cNvGrpSpPr>
          <p:nvPr/>
        </p:nvGrpSpPr>
        <p:grpSpPr bwMode="blackGray">
          <a:xfrm>
            <a:off x="2646728" y="2330694"/>
            <a:ext cx="1277938" cy="947738"/>
            <a:chOff x="4078" y="1105"/>
            <a:chExt cx="805" cy="597"/>
          </a:xfrm>
        </p:grpSpPr>
        <p:pic>
          <p:nvPicPr>
            <p:cNvPr id="13" name="Picture 12" descr="router logical"/>
            <p:cNvPicPr>
              <a:picLocks noChangeAspect="1" noChangeArrowheads="1"/>
            </p:cNvPicPr>
            <p:nvPr/>
          </p:nvPicPr>
          <p:blipFill>
            <a:blip r:embed="rId4"/>
            <a:srcRect/>
            <a:stretch>
              <a:fillRect/>
            </a:stretch>
          </p:blipFill>
          <p:spPr bwMode="blackGray">
            <a:xfrm>
              <a:off x="4078" y="1105"/>
              <a:ext cx="805" cy="597"/>
            </a:xfrm>
            <a:prstGeom prst="rect">
              <a:avLst/>
            </a:prstGeom>
            <a:noFill/>
          </p:spPr>
        </p:pic>
        <p:sp>
          <p:nvSpPr>
            <p:cNvPr id="14" name="Text Box 13"/>
            <p:cNvSpPr txBox="1">
              <a:spLocks noChangeArrowheads="1"/>
            </p:cNvSpPr>
            <p:nvPr/>
          </p:nvSpPr>
          <p:spPr bwMode="blackGray">
            <a:xfrm>
              <a:off x="4155" y="1436"/>
              <a:ext cx="662" cy="221"/>
            </a:xfrm>
            <a:prstGeom prst="rect">
              <a:avLst/>
            </a:prstGeom>
            <a:noFill/>
            <a:ln w="12700" algn="ctr">
              <a:noFill/>
              <a:miter lim="800000"/>
              <a:headEnd/>
              <a:tailEnd/>
            </a:ln>
            <a:effectLst/>
          </p:spPr>
          <p:txBody>
            <a:bodyPr>
              <a:spAutoFit/>
            </a:bodyPr>
            <a:lstStyle/>
            <a:p>
              <a:pPr algn="ctr">
                <a:lnSpc>
                  <a:spcPct val="85000"/>
                </a:lnSpc>
                <a:spcBef>
                  <a:spcPct val="50000"/>
                </a:spcBef>
              </a:pPr>
              <a:r>
                <a:rPr lang="en-US">
                  <a:solidFill>
                    <a:schemeClr val="bg2"/>
                  </a:solidFill>
                  <a:effectLst/>
                  <a:latin typeface="Segoe" pitchFamily="34" charset="0"/>
                </a:rPr>
                <a:t>SCM</a:t>
              </a:r>
            </a:p>
          </p:txBody>
        </p:sp>
      </p:grpSp>
      <p:sp>
        <p:nvSpPr>
          <p:cNvPr id="15" name="Text Box 4"/>
          <p:cNvSpPr txBox="1">
            <a:spLocks noChangeArrowheads="1"/>
          </p:cNvSpPr>
          <p:nvPr/>
        </p:nvSpPr>
        <p:spPr bwMode="invGray">
          <a:xfrm>
            <a:off x="225088" y="3579813"/>
            <a:ext cx="1150938" cy="403225"/>
          </a:xfrm>
          <a:prstGeom prst="rect">
            <a:avLst/>
          </a:prstGeom>
          <a:noFill/>
          <a:ln w="12700" algn="ctr">
            <a:noFill/>
            <a:miter lim="800000"/>
            <a:headEnd/>
            <a:tailEnd/>
          </a:ln>
          <a:effectLst/>
        </p:spPr>
        <p:txBody>
          <a:bodyPr wrap="none">
            <a:spAutoFit/>
          </a:bodyPr>
          <a:lstStyle/>
          <a:p>
            <a:pPr>
              <a:lnSpc>
                <a:spcPct val="85000"/>
              </a:lnSpc>
              <a:spcBef>
                <a:spcPct val="20000"/>
              </a:spcBef>
            </a:pPr>
            <a:r>
              <a:rPr lang="en-US" sz="2400" b="0" dirty="0" err="1">
                <a:effectLst>
                  <a:outerShdw blurRad="38100" dist="38100" dir="2700000" algn="tl">
                    <a:srgbClr val="000000"/>
                  </a:outerShdw>
                </a:effectLst>
                <a:latin typeface="Segoe" pitchFamily="34" charset="0"/>
              </a:rPr>
              <a:t>DBDev</a:t>
            </a:r>
            <a:endParaRPr lang="en-US" sz="2400" b="0" dirty="0">
              <a:effectLst>
                <a:outerShdw blurRad="38100" dist="38100" dir="2700000" algn="tl">
                  <a:srgbClr val="000000"/>
                </a:outerShdw>
              </a:effectLst>
              <a:latin typeface="Segoe" pitchFamily="34" charset="0"/>
            </a:endParaRPr>
          </a:p>
        </p:txBody>
      </p:sp>
      <p:sp>
        <p:nvSpPr>
          <p:cNvPr id="17" name="AutoShape 3"/>
          <p:cNvSpPr>
            <a:spLocks noChangeArrowheads="1"/>
          </p:cNvSpPr>
          <p:nvPr/>
        </p:nvSpPr>
        <p:spPr bwMode="auto">
          <a:xfrm>
            <a:off x="2391142" y="5067300"/>
            <a:ext cx="1809750" cy="749141"/>
          </a:xfrm>
          <a:prstGeom prst="roundRect">
            <a:avLst>
              <a:gd name="adj" fmla="val 16667"/>
            </a:avLst>
          </a:prstGeom>
          <a:gradFill>
            <a:gsLst>
              <a:gs pos="0">
                <a:schemeClr val="bg1">
                  <a:lumMod val="50000"/>
                  <a:lumOff val="50000"/>
                  <a:alpha val="58000"/>
                </a:schemeClr>
              </a:gs>
              <a:gs pos="39000">
                <a:schemeClr val="bg1">
                  <a:lumMod val="50000"/>
                  <a:lumOff val="50000"/>
                  <a:alpha val="76000"/>
                </a:schemeClr>
              </a:gs>
              <a:gs pos="95000">
                <a:schemeClr val="bg1">
                  <a:lumMod val="50000"/>
                  <a:lumOff val="50000"/>
                  <a:alpha val="38000"/>
                </a:schemeClr>
              </a:gs>
            </a:gsLst>
            <a:lin ang="5400000" scaled="1"/>
          </a:gradFill>
          <a:ln w="12700" algn="ctr">
            <a:noFill/>
            <a:round/>
            <a:headEnd/>
            <a:tailEnd/>
          </a:ln>
          <a:effectLst/>
          <a:scene3d>
            <a:camera prst="orthographicFront"/>
            <a:lightRig rig="threePt" dir="t"/>
          </a:scene3d>
          <a:sp3d>
            <a:bevelT/>
          </a:sp3d>
        </p:spPr>
        <p:txBody>
          <a:bodyPr anchor="ctr">
            <a:spAutoFit/>
          </a:bodyPr>
          <a:lstStyle/>
          <a:p>
            <a:pPr algn="ctr">
              <a:lnSpc>
                <a:spcPct val="85000"/>
              </a:lnSpc>
              <a:spcBef>
                <a:spcPct val="20000"/>
              </a:spcBef>
            </a:pPr>
            <a:r>
              <a:rPr lang="en-US" sz="2000" dirty="0">
                <a:effectLst>
                  <a:outerShdw blurRad="38100" dist="38100" dir="2700000" algn="tl">
                    <a:srgbClr val="000000"/>
                  </a:outerShdw>
                </a:effectLst>
                <a:latin typeface="Segoe" pitchFamily="34" charset="0"/>
              </a:rPr>
              <a:t>Database</a:t>
            </a:r>
          </a:p>
          <a:p>
            <a:pPr algn="ctr">
              <a:lnSpc>
                <a:spcPct val="85000"/>
              </a:lnSpc>
              <a:spcBef>
                <a:spcPct val="20000"/>
              </a:spcBef>
            </a:pPr>
            <a:r>
              <a:rPr lang="en-US" sz="2000" dirty="0">
                <a:effectLst>
                  <a:outerShdw blurRad="38100" dist="38100" dir="2700000" algn="tl">
                    <a:srgbClr val="000000"/>
                  </a:outerShdw>
                </a:effectLst>
                <a:latin typeface="Segoe" pitchFamily="34" charset="0"/>
              </a:rPr>
              <a:t>Project</a:t>
            </a:r>
          </a:p>
        </p:txBody>
      </p:sp>
      <p:cxnSp>
        <p:nvCxnSpPr>
          <p:cNvPr id="18" name="AutoShape 5"/>
          <p:cNvCxnSpPr>
            <a:cxnSpLocks noChangeShapeType="1"/>
            <a:stCxn id="17" idx="0"/>
            <a:endCxn id="13" idx="2"/>
          </p:cNvCxnSpPr>
          <p:nvPr/>
        </p:nvCxnSpPr>
        <p:spPr bwMode="invGray">
          <a:xfrm rot="16200000" flipV="1">
            <a:off x="2396423" y="4167706"/>
            <a:ext cx="1788868" cy="10320"/>
          </a:xfrm>
          <a:prstGeom prst="straightConnector1">
            <a:avLst/>
          </a:prstGeom>
          <a:noFill/>
          <a:ln w="28575">
            <a:solidFill>
              <a:schemeClr val="tx1"/>
            </a:solidFill>
            <a:round/>
            <a:headEnd type="triangle" w="lg" len="lg"/>
            <a:tailEnd/>
          </a:ln>
          <a:effectLst/>
        </p:spPr>
      </p:cxnSp>
      <p:sp>
        <p:nvSpPr>
          <p:cNvPr id="19" name="Text Box 6"/>
          <p:cNvSpPr txBox="1">
            <a:spLocks noChangeArrowheads="1"/>
          </p:cNvSpPr>
          <p:nvPr/>
        </p:nvSpPr>
        <p:spPr bwMode="invGray">
          <a:xfrm>
            <a:off x="3338513" y="3289300"/>
            <a:ext cx="392112" cy="1617663"/>
          </a:xfrm>
          <a:prstGeom prst="rect">
            <a:avLst/>
          </a:prstGeom>
          <a:noFill/>
          <a:ln w="12700" algn="ctr">
            <a:noFill/>
            <a:miter lim="800000"/>
            <a:headEnd/>
            <a:tailEnd/>
          </a:ln>
          <a:effectLst/>
        </p:spPr>
        <p:txBody>
          <a:bodyPr vert="eaVert" wrap="none">
            <a:spAutoFit/>
          </a:bodyPr>
          <a:lstStyle/>
          <a:p>
            <a:pPr algn="ctr">
              <a:lnSpc>
                <a:spcPct val="85000"/>
              </a:lnSpc>
              <a:spcBef>
                <a:spcPct val="20000"/>
              </a:spcBef>
            </a:pPr>
            <a:r>
              <a:rPr lang="en-US" sz="1600" b="0">
                <a:effectLst>
                  <a:outerShdw blurRad="38100" dist="38100" dir="2700000" algn="tl">
                    <a:srgbClr val="000000"/>
                  </a:outerShdw>
                </a:effectLst>
                <a:latin typeface="Segoe" pitchFamily="34" charset="0"/>
              </a:rPr>
              <a:t>Sync from Label </a:t>
            </a:r>
          </a:p>
        </p:txBody>
      </p:sp>
      <p:sp>
        <p:nvSpPr>
          <p:cNvPr id="20" name="AutoShape 18"/>
          <p:cNvSpPr>
            <a:spLocks noChangeArrowheads="1"/>
          </p:cNvSpPr>
          <p:nvPr/>
        </p:nvSpPr>
        <p:spPr bwMode="invGray">
          <a:xfrm rot="35473447">
            <a:off x="2068879" y="5451353"/>
            <a:ext cx="612775" cy="695325"/>
          </a:xfrm>
          <a:custGeom>
            <a:avLst/>
            <a:gdLst>
              <a:gd name="G0" fmla="+- 0 0 0"/>
              <a:gd name="G1" fmla="+- 9544588 0 0"/>
              <a:gd name="G2" fmla="+- 0 0 9544588"/>
              <a:gd name="G3" fmla="+- 10800 0 0"/>
              <a:gd name="G4" fmla="+- 0 0 0"/>
              <a:gd name="T0" fmla="*/ 360 256 1"/>
              <a:gd name="T1" fmla="*/ 0 256 1"/>
              <a:gd name="G5" fmla="+- G2 T0 T1"/>
              <a:gd name="G6" fmla="?: G2 G2 G5"/>
              <a:gd name="G7" fmla="+- 0 0 G6"/>
              <a:gd name="G8" fmla="+- 5400 0 0"/>
              <a:gd name="G9" fmla="+- 0 0 9544588"/>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9544588"/>
              <a:gd name="G36" fmla="sin G34 9544588"/>
              <a:gd name="G37" fmla="+/ 9544588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7609 w 21600"/>
              <a:gd name="T5" fmla="*/ 481 h 21600"/>
              <a:gd name="T6" fmla="*/ 4113 w 21600"/>
              <a:gd name="T7" fmla="*/ 15371 h 21600"/>
              <a:gd name="T8" fmla="*/ 9204 w 21600"/>
              <a:gd name="T9" fmla="*/ 564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cubicBezTo>
                  <a:pt x="5399" y="11887"/>
                  <a:pt x="5728" y="12949"/>
                  <a:pt x="6342" y="13847"/>
                </a:cubicBezTo>
                <a:lnTo>
                  <a:pt x="1884" y="16895"/>
                </a:lnTo>
                <a:cubicBezTo>
                  <a:pt x="656" y="15099"/>
                  <a:pt x="0" y="12975"/>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noFill/>
          <a:ln w="12700" algn="ctr">
            <a:solidFill>
              <a:schemeClr val="tx1"/>
            </a:solidFill>
            <a:miter lim="800000"/>
            <a:headEnd/>
            <a:tailEnd/>
          </a:ln>
          <a:effectLst/>
        </p:spPr>
        <p:txBody>
          <a:bodyPr anchor="ctr">
            <a:spAutoFit/>
          </a:bodyPr>
          <a:lstStyle/>
          <a:p>
            <a:endParaRPr lang="en-US"/>
          </a:p>
        </p:txBody>
      </p:sp>
      <p:grpSp>
        <p:nvGrpSpPr>
          <p:cNvPr id="8" name="Group 19"/>
          <p:cNvGrpSpPr>
            <a:grpSpLocks/>
          </p:cNvGrpSpPr>
          <p:nvPr/>
        </p:nvGrpSpPr>
        <p:grpSpPr bwMode="blackGray">
          <a:xfrm>
            <a:off x="4971440" y="4844196"/>
            <a:ext cx="1006475" cy="1089025"/>
            <a:chOff x="3139" y="3465"/>
            <a:chExt cx="634" cy="686"/>
          </a:xfrm>
        </p:grpSpPr>
        <p:pic>
          <p:nvPicPr>
            <p:cNvPr id="22" name="Picture 20" descr="page"/>
            <p:cNvPicPr>
              <a:picLocks noChangeAspect="1" noChangeArrowheads="1"/>
            </p:cNvPicPr>
            <p:nvPr/>
          </p:nvPicPr>
          <p:blipFill>
            <a:blip r:embed="rId5"/>
            <a:srcRect/>
            <a:stretch>
              <a:fillRect/>
            </a:stretch>
          </p:blipFill>
          <p:spPr bwMode="blackGray">
            <a:xfrm>
              <a:off x="3172" y="3465"/>
              <a:ext cx="571" cy="686"/>
            </a:xfrm>
            <a:prstGeom prst="rect">
              <a:avLst/>
            </a:prstGeom>
            <a:noFill/>
          </p:spPr>
        </p:pic>
        <p:sp>
          <p:nvSpPr>
            <p:cNvPr id="23" name="Text Box 21"/>
            <p:cNvSpPr txBox="1">
              <a:spLocks noChangeArrowheads="1"/>
            </p:cNvSpPr>
            <p:nvPr/>
          </p:nvSpPr>
          <p:spPr bwMode="blackGray">
            <a:xfrm>
              <a:off x="3139" y="3517"/>
              <a:ext cx="634" cy="569"/>
            </a:xfrm>
            <a:prstGeom prst="rect">
              <a:avLst/>
            </a:prstGeom>
            <a:noFill/>
            <a:ln w="12700" algn="ctr">
              <a:noFill/>
              <a:miter lim="800000"/>
              <a:headEnd/>
              <a:tailEnd/>
            </a:ln>
            <a:effectLst/>
          </p:spPr>
          <p:txBody>
            <a:bodyPr>
              <a:spAutoFit/>
            </a:bodyPr>
            <a:lstStyle/>
            <a:p>
              <a:pPr algn="ctr">
                <a:lnSpc>
                  <a:spcPct val="85000"/>
                </a:lnSpc>
                <a:spcBef>
                  <a:spcPct val="20000"/>
                </a:spcBef>
              </a:pPr>
              <a:r>
                <a:rPr lang="en-US" sz="1800" dirty="0">
                  <a:solidFill>
                    <a:schemeClr val="bg2"/>
                  </a:solidFill>
                  <a:effectLst/>
                  <a:latin typeface="Segoe" pitchFamily="34" charset="0"/>
                </a:rPr>
                <a:t>SQL</a:t>
              </a:r>
            </a:p>
            <a:p>
              <a:pPr algn="ctr">
                <a:lnSpc>
                  <a:spcPct val="85000"/>
                </a:lnSpc>
                <a:spcBef>
                  <a:spcPct val="20000"/>
                </a:spcBef>
              </a:pPr>
              <a:r>
                <a:rPr lang="en-US" sz="1800" dirty="0">
                  <a:solidFill>
                    <a:schemeClr val="bg2"/>
                  </a:solidFill>
                  <a:effectLst/>
                  <a:latin typeface="Segoe" pitchFamily="34" charset="0"/>
                </a:rPr>
                <a:t>Deploy </a:t>
              </a:r>
            </a:p>
            <a:p>
              <a:pPr algn="ctr">
                <a:lnSpc>
                  <a:spcPct val="85000"/>
                </a:lnSpc>
                <a:spcBef>
                  <a:spcPct val="20000"/>
                </a:spcBef>
              </a:pPr>
              <a:r>
                <a:rPr lang="en-US" sz="1800" dirty="0">
                  <a:solidFill>
                    <a:schemeClr val="bg2"/>
                  </a:solidFill>
                  <a:effectLst/>
                  <a:latin typeface="Segoe" pitchFamily="34" charset="0"/>
                </a:rPr>
                <a:t>Script</a:t>
              </a:r>
            </a:p>
          </p:txBody>
        </p:sp>
      </p:grpSp>
      <p:cxnSp>
        <p:nvCxnSpPr>
          <p:cNvPr id="24" name="AutoShape 22"/>
          <p:cNvCxnSpPr>
            <a:cxnSpLocks noChangeShapeType="1"/>
            <a:stCxn id="17" idx="3"/>
          </p:cNvCxnSpPr>
          <p:nvPr/>
        </p:nvCxnSpPr>
        <p:spPr bwMode="invGray">
          <a:xfrm flipV="1">
            <a:off x="4200892" y="5435601"/>
            <a:ext cx="811212" cy="6270"/>
          </a:xfrm>
          <a:prstGeom prst="straightConnector1">
            <a:avLst/>
          </a:prstGeom>
          <a:noFill/>
          <a:ln w="28575">
            <a:solidFill>
              <a:schemeClr val="tx1"/>
            </a:solidFill>
            <a:round/>
            <a:headEnd/>
            <a:tailEnd type="triangle" w="med" len="med"/>
          </a:ln>
          <a:effectLst/>
        </p:spPr>
      </p:cxnSp>
      <p:sp>
        <p:nvSpPr>
          <p:cNvPr id="25" name="Text Box 23"/>
          <p:cNvSpPr txBox="1">
            <a:spLocks noChangeArrowheads="1"/>
          </p:cNvSpPr>
          <p:nvPr/>
        </p:nvSpPr>
        <p:spPr bwMode="invGray">
          <a:xfrm>
            <a:off x="4253279" y="5056432"/>
            <a:ext cx="633413" cy="300037"/>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600" b="0" dirty="0">
                <a:effectLst>
                  <a:outerShdw blurRad="38100" dist="38100" dir="2700000" algn="tl">
                    <a:srgbClr val="000000"/>
                  </a:outerShdw>
                </a:effectLst>
                <a:latin typeface="Segoe" pitchFamily="34" charset="0"/>
              </a:rPr>
              <a:t>Build</a:t>
            </a:r>
          </a:p>
        </p:txBody>
      </p:sp>
      <p:cxnSp>
        <p:nvCxnSpPr>
          <p:cNvPr id="26" name="AutoShape 24"/>
          <p:cNvCxnSpPr>
            <a:cxnSpLocks noChangeShapeType="1"/>
            <a:stCxn id="22" idx="0"/>
            <a:endCxn id="9" idx="1"/>
          </p:cNvCxnSpPr>
          <p:nvPr/>
        </p:nvCxnSpPr>
        <p:spPr bwMode="invGray">
          <a:xfrm rot="5400000" flipH="1" flipV="1">
            <a:off x="6297399" y="3851795"/>
            <a:ext cx="172062" cy="1812740"/>
          </a:xfrm>
          <a:prstGeom prst="bentConnector2">
            <a:avLst/>
          </a:prstGeom>
          <a:noFill/>
          <a:ln w="28575">
            <a:solidFill>
              <a:schemeClr val="tx1"/>
            </a:solidFill>
            <a:miter lim="800000"/>
            <a:headEnd/>
            <a:tailEnd type="triangle" w="med" len="med"/>
          </a:ln>
          <a:effectLst/>
        </p:spPr>
      </p:cxnSp>
      <p:sp>
        <p:nvSpPr>
          <p:cNvPr id="27" name="Text Box 25"/>
          <p:cNvSpPr txBox="1">
            <a:spLocks noChangeArrowheads="1"/>
          </p:cNvSpPr>
          <p:nvPr/>
        </p:nvSpPr>
        <p:spPr bwMode="invGray">
          <a:xfrm>
            <a:off x="6324845" y="5364163"/>
            <a:ext cx="814388" cy="300037"/>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600" b="0" dirty="0">
                <a:effectLst>
                  <a:outerShdw blurRad="38100" dist="38100" dir="2700000" algn="tl">
                    <a:srgbClr val="000000"/>
                  </a:outerShdw>
                </a:effectLst>
                <a:latin typeface="Segoe" pitchFamily="34" charset="0"/>
              </a:rPr>
              <a:t>Deploy</a:t>
            </a:r>
          </a:p>
        </p:txBody>
      </p:sp>
      <p:sp>
        <p:nvSpPr>
          <p:cNvPr id="28" name="Text Box 26"/>
          <p:cNvSpPr txBox="1">
            <a:spLocks noChangeArrowheads="1"/>
          </p:cNvSpPr>
          <p:nvPr/>
        </p:nvSpPr>
        <p:spPr bwMode="invGray">
          <a:xfrm>
            <a:off x="324827" y="5086716"/>
            <a:ext cx="1966913" cy="300037"/>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600" b="0" dirty="0">
                <a:effectLst>
                  <a:outerShdw blurRad="38100" dist="38100" dir="2700000" algn="tl">
                    <a:srgbClr val="000000"/>
                  </a:outerShdw>
                </a:effectLst>
                <a:latin typeface="Segoe" pitchFamily="34" charset="0"/>
              </a:rPr>
              <a:t>Refine deploy script</a:t>
            </a:r>
          </a:p>
        </p:txBody>
      </p:sp>
      <p:cxnSp>
        <p:nvCxnSpPr>
          <p:cNvPr id="29" name="AutoShape 27"/>
          <p:cNvCxnSpPr>
            <a:cxnSpLocks noChangeShapeType="1"/>
            <a:stCxn id="22" idx="2"/>
          </p:cNvCxnSpPr>
          <p:nvPr/>
        </p:nvCxnSpPr>
        <p:spPr bwMode="invGray">
          <a:xfrm rot="5400000" flipH="1" flipV="1">
            <a:off x="6301672" y="4896249"/>
            <a:ext cx="212359" cy="1861585"/>
          </a:xfrm>
          <a:prstGeom prst="bentConnector4">
            <a:avLst>
              <a:gd name="adj1" fmla="val -107648"/>
              <a:gd name="adj2" fmla="val 62173"/>
            </a:avLst>
          </a:prstGeom>
          <a:noFill/>
          <a:ln w="28575">
            <a:solidFill>
              <a:schemeClr val="tx1"/>
            </a:solidFill>
            <a:miter lim="800000"/>
            <a:headEnd/>
            <a:tailEnd type="triangle" w="med" len="med"/>
          </a:ln>
          <a:effectLst/>
        </p:spPr>
      </p:cxnSp>
      <p:sp>
        <p:nvSpPr>
          <p:cNvPr id="30" name="Text Box 28"/>
          <p:cNvSpPr txBox="1">
            <a:spLocks noChangeArrowheads="1"/>
          </p:cNvSpPr>
          <p:nvPr/>
        </p:nvSpPr>
        <p:spPr bwMode="invGray">
          <a:xfrm>
            <a:off x="6106258" y="4321175"/>
            <a:ext cx="703263" cy="300038"/>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600" b="0" dirty="0">
                <a:effectLst>
                  <a:outerShdw blurRad="38100" dist="38100" dir="2700000" algn="tl">
                    <a:srgbClr val="000000"/>
                  </a:outerShdw>
                </a:effectLst>
                <a:latin typeface="Segoe" pitchFamily="34" charset="0"/>
              </a:rPr>
              <a:t>Verify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par>
                                <p:cTn id="21" presetID="3"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500"/>
                                        <p:tgtEl>
                                          <p:spTgt spid="2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linds(horizontal)">
                                      <p:cBhvr>
                                        <p:cTn id="29" dur="500"/>
                                        <p:tgtEl>
                                          <p:spTgt spid="25"/>
                                        </p:tgtEl>
                                      </p:cBhvr>
                                    </p:animEffect>
                                  </p:childTnLst>
                                </p:cTn>
                              </p:par>
                              <p:par>
                                <p:cTn id="30" presetID="3" presetClass="entr" presetSubtype="1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linds(horizontal)">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linds(horizontal)">
                                      <p:cBhvr>
                                        <p:cTn id="45" dur="500"/>
                                        <p:tgtEl>
                                          <p:spTgt spid="2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linds(horizontal)">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5" grpId="0"/>
      <p:bldP spid="27" grpId="0"/>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t>demo</a:t>
            </a:r>
            <a:endParaRPr lang="en-US" dirty="0"/>
          </a:p>
        </p:txBody>
      </p:sp>
      <p:sp>
        <p:nvSpPr>
          <p:cNvPr id="6" name="Title 5"/>
          <p:cNvSpPr>
            <a:spLocks noGrp="1"/>
          </p:cNvSpPr>
          <p:nvPr>
            <p:ph type="ctrTitle"/>
          </p:nvPr>
        </p:nvSpPr>
        <p:spPr/>
        <p:txBody>
          <a:bodyPr/>
          <a:lstStyle/>
          <a:p>
            <a:pPr>
              <a:tabLst>
                <a:tab pos="5599113" algn="l"/>
              </a:tabLst>
            </a:pPr>
            <a:r>
              <a:rPr lang="en-US" dirty="0" err="1" smtClean="0"/>
              <a:t>DBAdmin</a:t>
            </a:r>
            <a:r>
              <a:rPr lang="en-US" dirty="0" smtClean="0"/>
              <a:t>:</a:t>
            </a:r>
            <a:br>
              <a:rPr lang="en-US" dirty="0" smtClean="0"/>
            </a:br>
            <a:r>
              <a:rPr lang="en-US" sz="3600" dirty="0" smtClean="0">
                <a:solidFill>
                  <a:schemeClr val="accent5">
                    <a:lumMod val="60000"/>
                    <a:lumOff val="40000"/>
                  </a:schemeClr>
                </a:solidFill>
              </a:rPr>
              <a:t>Deploy a Database Project</a:t>
            </a:r>
            <a:endParaRPr lang="en-US" dirty="0">
              <a:solidFill>
                <a:schemeClr val="accent5">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smtClean="0"/>
              <a:t>Process Guidance Customization</a:t>
            </a:r>
            <a:br>
              <a:rPr lang="en-US" smtClean="0"/>
            </a:br>
            <a:endParaRPr lang="en-US" dirty="0"/>
          </a:p>
        </p:txBody>
      </p:sp>
      <p:sp>
        <p:nvSpPr>
          <p:cNvPr id="7" name="Content Placeholder 6"/>
          <p:cNvSpPr>
            <a:spLocks noGrp="1"/>
          </p:cNvSpPr>
          <p:nvPr>
            <p:ph idx="1"/>
          </p:nvPr>
        </p:nvSpPr>
        <p:spPr/>
        <p:txBody>
          <a:bodyPr/>
          <a:lstStyle/>
          <a:p>
            <a:r>
              <a:rPr lang="en-US" smtClean="0"/>
              <a:t>Extend or create new process guidance</a:t>
            </a:r>
          </a:p>
          <a:p>
            <a:pPr lvl="1"/>
            <a:r>
              <a:rPr lang="en-US" smtClean="0"/>
              <a:t>Customize Process Guidance for </a:t>
            </a:r>
            <a:br>
              <a:rPr lang="en-US" smtClean="0"/>
            </a:br>
            <a:r>
              <a:rPr lang="en-US" smtClean="0"/>
              <a:t>a specific methodology</a:t>
            </a:r>
          </a:p>
          <a:p>
            <a:pPr lvl="2"/>
            <a:r>
              <a:rPr lang="en-US" smtClean="0"/>
              <a:t>MSF Agile, MSF for CMMI</a:t>
            </a:r>
          </a:p>
          <a:p>
            <a:pPr lvl="2"/>
            <a:r>
              <a:rPr lang="en-US" smtClean="0"/>
              <a:t>Scrum</a:t>
            </a:r>
          </a:p>
          <a:p>
            <a:pPr lvl="2"/>
            <a:r>
              <a:rPr lang="en-US" smtClean="0"/>
              <a:t>SOX, ISO9000, PRINCE2</a:t>
            </a:r>
          </a:p>
          <a:p>
            <a:pPr lvl="2"/>
            <a:r>
              <a:rPr lang="en-US" smtClean="0"/>
              <a:t>Iterative Agile DB Development</a:t>
            </a:r>
          </a:p>
          <a:p>
            <a:pPr lvl="1"/>
            <a:r>
              <a:rPr lang="en-US" smtClean="0"/>
              <a:t>Customize roles, workstreams, activities, work products</a:t>
            </a:r>
          </a:p>
          <a:p>
            <a:r>
              <a:rPr lang="en-US" smtClean="0"/>
              <a:t>Download Process Guidance Template from </a:t>
            </a:r>
            <a:r>
              <a:rPr lang="en-US" smtClean="0">
                <a:hlinkClick r:id="rId3"/>
              </a:rPr>
              <a:t>http://msdn.microsoft.com/msf</a:t>
            </a:r>
            <a:endParaRPr lang="en-US" smtClean="0"/>
          </a:p>
          <a:p>
            <a:r>
              <a:rPr lang="en-US" smtClean="0"/>
              <a:t>Many partners have built templates already</a:t>
            </a:r>
          </a:p>
          <a:p>
            <a:endParaRPr lang="en-US" dirty="0"/>
          </a:p>
        </p:txBody>
      </p:sp>
      <p:sp>
        <p:nvSpPr>
          <p:cNvPr id="8" name="Text Placeholder 7"/>
          <p:cNvSpPr>
            <a:spLocks noGrp="1"/>
          </p:cNvSpPr>
          <p:nvPr>
            <p:ph type="body" sz="quarter" idx="10"/>
          </p:nvPr>
        </p:nvSpPr>
        <p:spPr/>
        <p:txBody>
          <a:bodyPr/>
          <a:lstStyle/>
          <a:p>
            <a:pPr lvl="0"/>
            <a:r>
              <a:rPr lang="en-US" smtClean="0"/>
              <a:t>Prescriptive Guidance</a:t>
            </a:r>
          </a:p>
          <a:p>
            <a:endParaRPr lang="en-US" dirty="0"/>
          </a:p>
        </p:txBody>
      </p:sp>
      <p:pic>
        <p:nvPicPr>
          <p:cNvPr id="12" name="Picture 2" descr="C:\Documents and Settings\jocelyn\My Documents\My Pictures\clip_art_library\Microsoft_Art_Brand_etc\EventsDVD_FY07\Photos_for_PPT\BLUE_06_Photo_backgrounds\Business\Dynamics work_Ernie_man sminling monitor face warehouse.png"/>
          <p:cNvPicPr>
            <a:picLocks noChangeAspect="1" noChangeArrowheads="1"/>
          </p:cNvPicPr>
          <p:nvPr/>
        </p:nvPicPr>
        <p:blipFill>
          <a:blip r:embed="rId4"/>
          <a:srcRect/>
          <a:stretch>
            <a:fillRect/>
          </a:stretch>
        </p:blipFill>
        <p:spPr bwMode="auto">
          <a:xfrm>
            <a:off x="5052538" y="1805966"/>
            <a:ext cx="3658875" cy="2841172"/>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smtClean="0"/>
              <a:t>Process Guidance Customization</a:t>
            </a:r>
            <a:br>
              <a:rPr lang="en-US" smtClean="0"/>
            </a:br>
            <a:endParaRPr lang="en-US" dirty="0"/>
          </a:p>
        </p:txBody>
      </p:sp>
      <p:sp>
        <p:nvSpPr>
          <p:cNvPr id="8" name="Text Placeholder 7"/>
          <p:cNvSpPr>
            <a:spLocks noGrp="1"/>
          </p:cNvSpPr>
          <p:nvPr>
            <p:ph type="body" sz="quarter" idx="10"/>
          </p:nvPr>
        </p:nvSpPr>
        <p:spPr/>
        <p:txBody>
          <a:bodyPr/>
          <a:lstStyle/>
          <a:p>
            <a:pPr lvl="0"/>
            <a:r>
              <a:rPr lang="en-US" smtClean="0"/>
              <a:t>Prescriptive Guidance</a:t>
            </a:r>
          </a:p>
          <a:p>
            <a:endParaRPr lang="en-US" dirty="0"/>
          </a:p>
        </p:txBody>
      </p:sp>
      <p:graphicFrame>
        <p:nvGraphicFramePr>
          <p:cNvPr id="10" name="Diagram 9"/>
          <p:cNvGraphicFramePr/>
          <p:nvPr/>
        </p:nvGraphicFramePr>
        <p:xfrm>
          <a:off x="523982" y="1500025"/>
          <a:ext cx="8188503" cy="2280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443753" y="1371601"/>
            <a:ext cx="8014447" cy="628649"/>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Microsoft Visual Studio Team System</a:t>
            </a:r>
          </a:p>
        </p:txBody>
      </p:sp>
      <p:sp>
        <p:nvSpPr>
          <p:cNvPr id="12" name="Rounded Rectangle 11"/>
          <p:cNvSpPr/>
          <p:nvPr/>
        </p:nvSpPr>
        <p:spPr bwMode="auto">
          <a:xfrm>
            <a:off x="443753" y="2100921"/>
            <a:ext cx="8014447" cy="56102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Visual Studio Team Edition for Database Professionals</a:t>
            </a:r>
          </a:p>
        </p:txBody>
      </p:sp>
      <p:sp>
        <p:nvSpPr>
          <p:cNvPr id="18" name="Rounded Rectangle 17"/>
          <p:cNvSpPr/>
          <p:nvPr/>
        </p:nvSpPr>
        <p:spPr bwMode="auto">
          <a:xfrm>
            <a:off x="443753" y="2762614"/>
            <a:ext cx="8014447" cy="579119"/>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Microsoft Solutions Framework</a:t>
            </a:r>
          </a:p>
        </p:txBody>
      </p:sp>
      <p:sp>
        <p:nvSpPr>
          <p:cNvPr id="20" name="Rounded Rectangle 19"/>
          <p:cNvSpPr/>
          <p:nvPr/>
        </p:nvSpPr>
        <p:spPr bwMode="auto">
          <a:xfrm>
            <a:off x="443753" y="3442404"/>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New Roles</a:t>
            </a:r>
          </a:p>
          <a:p>
            <a:pPr lvl="1"/>
            <a:r>
              <a:rPr lang="en-US" sz="1400" dirty="0" smtClean="0"/>
              <a:t>Database Developer</a:t>
            </a:r>
          </a:p>
          <a:p>
            <a:pPr lvl="1"/>
            <a:r>
              <a:rPr lang="en-US" sz="1400" dirty="0" smtClean="0"/>
              <a:t>Database Administrator</a:t>
            </a:r>
          </a:p>
        </p:txBody>
      </p:sp>
      <p:sp>
        <p:nvSpPr>
          <p:cNvPr id="21" name="Rounded Rectangle 20"/>
          <p:cNvSpPr/>
          <p:nvPr/>
        </p:nvSpPr>
        <p:spPr bwMode="auto">
          <a:xfrm>
            <a:off x="443753" y="4318520"/>
            <a:ext cx="8014447" cy="586739"/>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Offline Database Development</a:t>
            </a:r>
          </a:p>
        </p:txBody>
      </p:sp>
      <p:sp>
        <p:nvSpPr>
          <p:cNvPr id="22" name="Rounded Rectangle 21"/>
          <p:cNvSpPr/>
          <p:nvPr/>
        </p:nvSpPr>
        <p:spPr bwMode="auto">
          <a:xfrm>
            <a:off x="443753" y="5005930"/>
            <a:ext cx="8014447" cy="992186"/>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New </a:t>
            </a:r>
            <a:r>
              <a:rPr lang="en-US" sz="2000" dirty="0" err="1" smtClean="0"/>
              <a:t>Workstreams</a:t>
            </a:r>
            <a:endParaRPr lang="en-US" sz="2000" dirty="0" smtClean="0"/>
          </a:p>
          <a:p>
            <a:pPr lvl="1"/>
            <a:r>
              <a:rPr lang="en-US" sz="1400" dirty="0" smtClean="0"/>
              <a:t>DB Admin: Create a Database Project</a:t>
            </a:r>
          </a:p>
          <a:p>
            <a:pPr lvl="1"/>
            <a:r>
              <a:rPr lang="en-US" sz="1400" dirty="0" smtClean="0"/>
              <a:t>DB Dev: Implement a Database Development Task</a:t>
            </a:r>
          </a:p>
          <a:p>
            <a:pPr lvl="1"/>
            <a:r>
              <a:rPr lang="en-US" sz="1600" dirty="0" smtClean="0"/>
              <a:t>DB Admin: Deploy a Database Project</a:t>
            </a:r>
          </a:p>
        </p:txBody>
      </p:sp>
      <p:sp>
        <p:nvSpPr>
          <p:cNvPr id="11" name="Title 10"/>
          <p:cNvSpPr>
            <a:spLocks noGrp="1"/>
          </p:cNvSpPr>
          <p:nvPr>
            <p:ph type="title"/>
          </p:nvPr>
        </p:nvSpPr>
        <p:spPr/>
        <p:txBody>
          <a:bodyPr/>
          <a:lstStyle/>
          <a:p>
            <a:r>
              <a:rPr lang="en-US" smtClean="0"/>
              <a:t>Session Objectives and Agenda</a:t>
            </a:r>
            <a:endParaRPr lang="en-US" dirty="0"/>
          </a:p>
        </p:txBody>
      </p:sp>
      <p:sp>
        <p:nvSpPr>
          <p:cNvPr id="14" name="Rounded Rectangle 13"/>
          <p:cNvSpPr/>
          <p:nvPr/>
        </p:nvSpPr>
        <p:spPr bwMode="auto">
          <a:xfrm>
            <a:off x="443753" y="6098789"/>
            <a:ext cx="8014447" cy="503623"/>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Process Guidance Customization</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jocelyn\My Documents\My Pictures\clip_art_library\Microsoft_Art_Brand_etc\EventsDVD_FY07\Photos_for_PPT\BLUE_06_Photo_backgrounds\Business\Dynamics work_Ernie_man sminling monitor face warehouse.png"/>
          <p:cNvPicPr>
            <a:picLocks noChangeAspect="1" noChangeArrowheads="1"/>
          </p:cNvPicPr>
          <p:nvPr/>
        </p:nvPicPr>
        <p:blipFill>
          <a:blip r:embed="rId3"/>
          <a:srcRect/>
          <a:stretch>
            <a:fillRect/>
          </a:stretch>
        </p:blipFill>
        <p:spPr bwMode="auto">
          <a:xfrm>
            <a:off x="5167564" y="3529124"/>
            <a:ext cx="3658875" cy="2841172"/>
          </a:xfrm>
          <a:prstGeom prst="rect">
            <a:avLst/>
          </a:prstGeom>
          <a:noFill/>
        </p:spPr>
      </p:pic>
      <p:sp>
        <p:nvSpPr>
          <p:cNvPr id="7" name="Content Placeholder 6"/>
          <p:cNvSpPr>
            <a:spLocks noGrp="1"/>
          </p:cNvSpPr>
          <p:nvPr>
            <p:ph idx="1"/>
          </p:nvPr>
        </p:nvSpPr>
        <p:spPr>
          <a:xfrm>
            <a:off x="368300" y="1839913"/>
            <a:ext cx="8382000" cy="4949560"/>
          </a:xfrm>
        </p:spPr>
        <p:txBody>
          <a:bodyPr/>
          <a:lstStyle/>
          <a:p>
            <a:r>
              <a:rPr lang="en-US" dirty="0" smtClean="0"/>
              <a:t>Process Template can be downloaded from MSF site, or downloaded from Team Foundation Server</a:t>
            </a:r>
          </a:p>
          <a:p>
            <a:r>
              <a:rPr lang="en-US" dirty="0" smtClean="0"/>
              <a:t>Work Items</a:t>
            </a:r>
          </a:p>
          <a:p>
            <a:pPr lvl="1"/>
            <a:r>
              <a:rPr lang="en-US" dirty="0" smtClean="0"/>
              <a:t>Introduce new work items types or add database-specific fields into existing work items types</a:t>
            </a:r>
          </a:p>
          <a:p>
            <a:r>
              <a:rPr lang="en-US" dirty="0" smtClean="0"/>
              <a:t>Queries</a:t>
            </a:r>
          </a:p>
          <a:p>
            <a:pPr lvl="1"/>
            <a:r>
              <a:rPr lang="en-US" dirty="0" smtClean="0"/>
              <a:t>Generate specific queries for database </a:t>
            </a:r>
            <a:br>
              <a:rPr lang="en-US" dirty="0" smtClean="0"/>
            </a:br>
            <a:r>
              <a:rPr lang="en-US" dirty="0" smtClean="0"/>
              <a:t>professionals utilizing new work items \ fields</a:t>
            </a:r>
          </a:p>
          <a:p>
            <a:r>
              <a:rPr lang="en-US" dirty="0" smtClean="0"/>
              <a:t>Reports</a:t>
            </a:r>
          </a:p>
          <a:p>
            <a:pPr lvl="1"/>
            <a:r>
              <a:rPr lang="en-US" dirty="0" smtClean="0"/>
              <a:t>Generate trend reports useful for </a:t>
            </a:r>
            <a:br>
              <a:rPr lang="en-US" dirty="0" smtClean="0"/>
            </a:br>
            <a:r>
              <a:rPr lang="en-US" dirty="0" smtClean="0"/>
              <a:t>database professionals</a:t>
            </a:r>
          </a:p>
          <a:p>
            <a:endParaRPr lang="en-US" dirty="0"/>
          </a:p>
        </p:txBody>
      </p:sp>
      <p:sp>
        <p:nvSpPr>
          <p:cNvPr id="6" name="Title 5"/>
          <p:cNvSpPr>
            <a:spLocks noGrp="1"/>
          </p:cNvSpPr>
          <p:nvPr>
            <p:ph type="title"/>
          </p:nvPr>
        </p:nvSpPr>
        <p:spPr/>
        <p:txBody>
          <a:bodyPr/>
          <a:lstStyle/>
          <a:p>
            <a:pPr lvl="0"/>
            <a:r>
              <a:rPr lang="en-US" smtClean="0"/>
              <a:t>Process Template Customization</a:t>
            </a:r>
            <a:br>
              <a:rPr lang="en-US" smtClean="0"/>
            </a:br>
            <a:endParaRPr lang="en-US" dirty="0"/>
          </a:p>
        </p:txBody>
      </p:sp>
      <p:sp>
        <p:nvSpPr>
          <p:cNvPr id="8" name="Text Placeholder 7"/>
          <p:cNvSpPr>
            <a:spLocks noGrp="1"/>
          </p:cNvSpPr>
          <p:nvPr>
            <p:ph type="body" sz="quarter" idx="10"/>
          </p:nvPr>
        </p:nvSpPr>
        <p:spPr/>
        <p:txBody>
          <a:bodyPr/>
          <a:lstStyle/>
          <a:p>
            <a:pPr lvl="0"/>
            <a:r>
              <a:rPr lang="en-US" smtClean="0"/>
              <a:t>Work Items \ Queries \ Reports</a:t>
            </a:r>
          </a:p>
          <a:p>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smtClean="0"/>
              <a:t>Process Template Customization</a:t>
            </a:r>
            <a:br>
              <a:rPr lang="en-US" smtClean="0"/>
            </a:br>
            <a:endParaRPr lang="en-US" dirty="0"/>
          </a:p>
        </p:txBody>
      </p:sp>
      <p:sp>
        <p:nvSpPr>
          <p:cNvPr id="8" name="Text Placeholder 7"/>
          <p:cNvSpPr>
            <a:spLocks noGrp="1"/>
          </p:cNvSpPr>
          <p:nvPr>
            <p:ph type="body" sz="quarter" idx="10"/>
          </p:nvPr>
        </p:nvSpPr>
        <p:spPr/>
        <p:txBody>
          <a:bodyPr/>
          <a:lstStyle/>
          <a:p>
            <a:pPr lvl="0"/>
            <a:r>
              <a:rPr lang="en-US" smtClean="0"/>
              <a:t>Work Items \ Queries \ Reports</a:t>
            </a:r>
          </a:p>
          <a:p>
            <a:endParaRPr lang="en-US" dirty="0"/>
          </a:p>
        </p:txBody>
      </p:sp>
      <p:graphicFrame>
        <p:nvGraphicFramePr>
          <p:cNvPr id="10" name="Diagram 9"/>
          <p:cNvGraphicFramePr/>
          <p:nvPr/>
        </p:nvGraphicFramePr>
        <p:xfrm>
          <a:off x="-1304817" y="1396999"/>
          <a:ext cx="11640620" cy="3395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smtClean="0"/>
              <a:t>Database Development Lifecycle</a:t>
            </a:r>
            <a:br>
              <a:rPr lang="en-US" smtClean="0"/>
            </a:br>
            <a:endParaRPr lang="en-US" dirty="0"/>
          </a:p>
        </p:txBody>
      </p:sp>
      <p:sp>
        <p:nvSpPr>
          <p:cNvPr id="7" name="Content Placeholder 6"/>
          <p:cNvSpPr>
            <a:spLocks noGrp="1"/>
          </p:cNvSpPr>
          <p:nvPr>
            <p:ph idx="1"/>
          </p:nvPr>
        </p:nvSpPr>
        <p:spPr/>
        <p:txBody>
          <a:bodyPr/>
          <a:lstStyle/>
          <a:p>
            <a:r>
              <a:rPr lang="en-US" smtClean="0"/>
              <a:t>Database development lifecycle </a:t>
            </a:r>
            <a:br>
              <a:rPr lang="en-US" smtClean="0"/>
            </a:br>
            <a:r>
              <a:rPr lang="en-US" smtClean="0"/>
              <a:t>is enabled through</a:t>
            </a:r>
          </a:p>
          <a:p>
            <a:pPr lvl="1"/>
            <a:r>
              <a:rPr lang="en-US" smtClean="0"/>
              <a:t>Enhanced database development tools</a:t>
            </a:r>
          </a:p>
          <a:p>
            <a:pPr lvl="2"/>
            <a:r>
              <a:rPr lang="en-US" smtClean="0"/>
              <a:t>Visual Studio Team Edition for Database Professionals</a:t>
            </a:r>
          </a:p>
          <a:p>
            <a:pPr lvl="1"/>
            <a:r>
              <a:rPr lang="en-US" smtClean="0"/>
              <a:t>Improved process guidance incorporating </a:t>
            </a:r>
            <a:br>
              <a:rPr lang="en-US" smtClean="0"/>
            </a:br>
            <a:r>
              <a:rPr lang="en-US" smtClean="0"/>
              <a:t>the database professional</a:t>
            </a:r>
          </a:p>
          <a:p>
            <a:pPr lvl="2"/>
            <a:r>
              <a:rPr lang="en-US" smtClean="0"/>
              <a:t>Updated MSF Agile \ CMMI Process Guidance Templates</a:t>
            </a:r>
          </a:p>
          <a:p>
            <a:r>
              <a:rPr lang="en-US" smtClean="0"/>
              <a:t>Isolated offline database development is </a:t>
            </a:r>
            <a:br>
              <a:rPr lang="en-US" smtClean="0"/>
            </a:br>
            <a:r>
              <a:rPr lang="en-US" smtClean="0"/>
              <a:t>the key enabler of iterative development </a:t>
            </a:r>
            <a:br>
              <a:rPr lang="en-US" smtClean="0"/>
            </a:br>
            <a:r>
              <a:rPr lang="en-US" smtClean="0"/>
              <a:t>and risk mitigation</a:t>
            </a:r>
          </a:p>
          <a:p>
            <a:endParaRPr lang="en-US" dirty="0"/>
          </a:p>
        </p:txBody>
      </p:sp>
      <p:sp>
        <p:nvSpPr>
          <p:cNvPr id="8" name="Text Placeholder 7"/>
          <p:cNvSpPr>
            <a:spLocks noGrp="1"/>
          </p:cNvSpPr>
          <p:nvPr>
            <p:ph type="body" sz="quarter" idx="10"/>
          </p:nvPr>
        </p:nvSpPr>
        <p:spPr/>
        <p:txBody>
          <a:bodyPr/>
          <a:lstStyle/>
          <a:p>
            <a:pPr lvl="0"/>
            <a:r>
              <a:rPr lang="en-US" smtClean="0"/>
              <a:t>Wrap-up</a:t>
            </a:r>
          </a:p>
          <a:p>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txBox="1">
            <a:spLocks noGrp="1"/>
          </p:cNvSpPr>
          <p:nvPr/>
        </p:nvSpPr>
        <p:spPr bwMode="auto">
          <a:xfrm>
            <a:off x="8077200" y="6629400"/>
            <a:ext cx="1066800" cy="228600"/>
          </a:xfrm>
          <a:prstGeom prst="rect">
            <a:avLst/>
          </a:prstGeom>
          <a:noFill/>
          <a:ln w="9525">
            <a:noFill/>
            <a:miter lim="800000"/>
            <a:headEnd/>
            <a:tailEnd/>
          </a:ln>
        </p:spPr>
        <p:txBody>
          <a:bodyPr/>
          <a:lstStyle/>
          <a:p>
            <a:pPr algn="r"/>
            <a:fld id="{E3A9CCEC-AD30-424C-879A-BD32FD867C3A}" type="slidenum">
              <a:rPr lang="en-US" sz="1000"/>
              <a:pPr algn="r"/>
              <a:t>33</a:t>
            </a:fld>
            <a:endParaRPr lang="en-US" sz="1000"/>
          </a:p>
        </p:txBody>
      </p:sp>
      <p:sp>
        <p:nvSpPr>
          <p:cNvPr id="7" name="Title 6"/>
          <p:cNvSpPr>
            <a:spLocks noGrp="1"/>
          </p:cNvSpPr>
          <p:nvPr>
            <p:ph type="title"/>
          </p:nvPr>
        </p:nvSpPr>
        <p:spPr/>
        <p:txBody>
          <a:bodyPr/>
          <a:lstStyle/>
          <a:p>
            <a:pPr lvl="0"/>
            <a:r>
              <a:rPr lang="en-US" smtClean="0"/>
              <a:t>Availability</a:t>
            </a:r>
            <a:br>
              <a:rPr lang="en-US" smtClean="0"/>
            </a:br>
            <a:endParaRPr lang="en-US" dirty="0"/>
          </a:p>
        </p:txBody>
      </p:sp>
      <p:sp>
        <p:nvSpPr>
          <p:cNvPr id="8" name="Content Placeholder 7"/>
          <p:cNvSpPr>
            <a:spLocks noGrp="1"/>
          </p:cNvSpPr>
          <p:nvPr>
            <p:ph idx="1"/>
          </p:nvPr>
        </p:nvSpPr>
        <p:spPr>
          <a:xfrm>
            <a:off x="368300" y="1839913"/>
            <a:ext cx="8382000" cy="4263731"/>
          </a:xfrm>
        </p:spPr>
        <p:txBody>
          <a:bodyPr/>
          <a:lstStyle/>
          <a:p>
            <a:endParaRPr lang="en-US" dirty="0" smtClean="0"/>
          </a:p>
          <a:p>
            <a:r>
              <a:rPr lang="en-US" dirty="0" smtClean="0"/>
              <a:t>MSF Process Guidance</a:t>
            </a:r>
          </a:p>
          <a:p>
            <a:pPr lvl="1"/>
            <a:r>
              <a:rPr lang="en-US" dirty="0" smtClean="0"/>
              <a:t>Process Templates ship with Visual Studio </a:t>
            </a:r>
            <a:br>
              <a:rPr lang="en-US" dirty="0" smtClean="0"/>
            </a:br>
            <a:r>
              <a:rPr lang="en-US" dirty="0" smtClean="0"/>
              <a:t>Team Foundation Server</a:t>
            </a:r>
          </a:p>
          <a:p>
            <a:pPr lvl="1"/>
            <a:r>
              <a:rPr lang="en-US" dirty="0" smtClean="0"/>
              <a:t>Updated process guidance – Web download</a:t>
            </a:r>
          </a:p>
          <a:p>
            <a:pPr lvl="1"/>
            <a:endParaRPr lang="en-US" dirty="0" smtClean="0"/>
          </a:p>
          <a:p>
            <a:r>
              <a:rPr lang="en-US" dirty="0" smtClean="0"/>
              <a:t>Visual Studio Team System Database Edition</a:t>
            </a:r>
          </a:p>
          <a:p>
            <a:pPr lvl="1"/>
            <a:r>
              <a:rPr lang="en-US" dirty="0" smtClean="0"/>
              <a:t>Download and Add to VSTS 2005</a:t>
            </a:r>
          </a:p>
          <a:p>
            <a:pPr lvl="1"/>
            <a:r>
              <a:rPr lang="en-US" dirty="0" smtClean="0"/>
              <a:t>Included in Visual Studio 2008 Team Suite</a:t>
            </a:r>
          </a:p>
          <a:p>
            <a:endParaRPr lang="en-US" dirty="0"/>
          </a:p>
        </p:txBody>
      </p:sp>
      <p:sp>
        <p:nvSpPr>
          <p:cNvPr id="9" name="Text Placeholder 8"/>
          <p:cNvSpPr>
            <a:spLocks noGrp="1"/>
          </p:cNvSpPr>
          <p:nvPr>
            <p:ph type="body" sz="quarter" idx="10"/>
          </p:nvPr>
        </p:nvSpPr>
        <p:spPr>
          <a:xfrm>
            <a:off x="368300" y="776170"/>
            <a:ext cx="8394700" cy="830997"/>
          </a:xfrm>
        </p:spPr>
        <p:txBody>
          <a:bodyPr/>
          <a:lstStyle/>
          <a:p>
            <a:pPr marL="0" lvl="0" indent="0"/>
            <a:r>
              <a:rPr lang="en-US" dirty="0" smtClean="0"/>
              <a:t>MSF Process Guidance \ Visual Studio Team System Database Edition</a:t>
            </a:r>
          </a:p>
        </p:txBody>
      </p:sp>
      <p:sp>
        <p:nvSpPr>
          <p:cNvPr id="5" name="Title 5"/>
          <p:cNvSpPr txBox="1">
            <a:spLocks/>
          </p:cNvSpPr>
          <p:nvPr/>
        </p:nvSpPr>
        <p:spPr>
          <a:xfrm>
            <a:off x="368300" y="220663"/>
            <a:ext cx="8382000" cy="609398"/>
          </a:xfrm>
          <a:prstGeom prst="rect">
            <a:avLst/>
          </a:prstGeom>
        </p:spPr>
        <p:txBody>
          <a:bodyPr/>
          <a:lstStyle/>
          <a:p>
            <a:pPr marL="0" marR="0" lvl="0" indent="0" algn="l" defTabSz="914363" rtl="0" eaLnBrk="1" fontAlgn="base" latinLnBrk="0" hangingPunct="1">
              <a:lnSpc>
                <a:spcPct val="90000"/>
              </a:lnSpc>
              <a:spcBef>
                <a:spcPct val="0"/>
              </a:spcBef>
              <a:spcAft>
                <a:spcPct val="0"/>
              </a:spcAft>
              <a:buClrTx/>
              <a:buSzTx/>
              <a:buFontTx/>
              <a:buNone/>
              <a:tabLst/>
              <a:defRPr/>
            </a:pPr>
            <a:endParaRPr kumimoji="0" lang="en-US" sz="4000" b="0" i="0" u="none" strike="noStrike" kern="1200" cap="none" spc="-125" normalizeH="0" baseline="0" noProof="0" dirty="0">
              <a:ln w="3175">
                <a:noFill/>
              </a:ln>
              <a:solidFill>
                <a:schemeClr val="bg1"/>
              </a:solidFill>
              <a:effectLst/>
              <a:uLnTx/>
              <a:uFillTx/>
              <a:latin typeface="+mj-lt"/>
              <a:ea typeface="+mj-ea"/>
              <a:cs typeface="+mj-cs"/>
            </a:endParaRPr>
          </a:p>
        </p:txBody>
      </p:sp>
      <p:sp>
        <p:nvSpPr>
          <p:cNvPr id="6" name="Text Placeholder 8"/>
          <p:cNvSpPr txBox="1">
            <a:spLocks/>
          </p:cNvSpPr>
          <p:nvPr/>
        </p:nvSpPr>
        <p:spPr>
          <a:xfrm>
            <a:off x="381000" y="-443198"/>
            <a:ext cx="8394700" cy="443198"/>
          </a:xfrm>
          <a:prstGeom prst="rect">
            <a:avLst/>
          </a:prstGeom>
          <a:ln/>
        </p:spPr>
        <p:txBody>
          <a:bodyPr/>
          <a:lstStyle/>
          <a:p>
            <a:pPr marL="0" marR="0" lvl="0" indent="0" algn="l" defTabSz="91432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433705" y="947481"/>
            <a:ext cx="8014447" cy="1296237"/>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b="1" dirty="0" smtClean="0">
                <a:solidFill>
                  <a:schemeClr val="accent2"/>
                </a:solidFill>
              </a:rPr>
              <a:t>DAT317</a:t>
            </a:r>
            <a:r>
              <a:rPr lang="en-US" sz="2000" b="1" dirty="0" smtClean="0"/>
              <a:t> </a:t>
            </a:r>
            <a:r>
              <a:rPr lang="en-US" dirty="0" smtClean="0"/>
              <a:t>Database Schema Versioning: How to Use Microsoft Visual Studio Team System for Database Professionals and Team Foundation Server to Version and Deploy Your Databases</a:t>
            </a:r>
          </a:p>
          <a:p>
            <a:r>
              <a:rPr lang="en-US" dirty="0" smtClean="0"/>
              <a:t>    Monday, June 4 10:30 AM - 11:45 AM, S310 E </a:t>
            </a:r>
          </a:p>
        </p:txBody>
      </p:sp>
      <p:sp>
        <p:nvSpPr>
          <p:cNvPr id="15" name="Rounded Rectangle 14"/>
          <p:cNvSpPr/>
          <p:nvPr/>
        </p:nvSpPr>
        <p:spPr bwMode="auto">
          <a:xfrm>
            <a:off x="413157" y="3533520"/>
            <a:ext cx="8014447" cy="2474998"/>
          </a:xfrm>
          <a:prstGeom prst="roundRect">
            <a:avLst>
              <a:gd name="adj" fmla="val 6704"/>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fontAlgn="base">
              <a:spcBef>
                <a:spcPct val="0"/>
              </a:spcBef>
              <a:spcAft>
                <a:spcPct val="0"/>
              </a:spcAft>
            </a:pPr>
            <a:r>
              <a:rPr lang="en-US" b="1" dirty="0" smtClean="0">
                <a:solidFill>
                  <a:schemeClr val="accent2"/>
                </a:solidFill>
              </a:rPr>
              <a:t>DEV04-HOL</a:t>
            </a:r>
            <a:r>
              <a:rPr lang="en-US" dirty="0" smtClean="0"/>
              <a:t> – Getting Started with Microsoft Visual Studio Team Edition for Database Professionals</a:t>
            </a:r>
          </a:p>
          <a:p>
            <a:pPr marL="0" lvl="1" fontAlgn="base">
              <a:spcBef>
                <a:spcPct val="0"/>
              </a:spcBef>
              <a:spcAft>
                <a:spcPct val="0"/>
              </a:spcAft>
            </a:pPr>
            <a:r>
              <a:rPr lang="en-US" b="1" dirty="0" smtClean="0">
                <a:solidFill>
                  <a:schemeClr val="accent2"/>
                </a:solidFill>
              </a:rPr>
              <a:t>DEV05-HOL</a:t>
            </a:r>
            <a:r>
              <a:rPr lang="en-US" dirty="0" smtClean="0"/>
              <a:t> – Integrating the Software Development Lifecycle with Microsoft Visual Studio Team Edition for Database Professionals</a:t>
            </a:r>
          </a:p>
          <a:p>
            <a:pPr marL="0" lvl="1" fontAlgn="base">
              <a:spcBef>
                <a:spcPct val="0"/>
              </a:spcBef>
              <a:spcAft>
                <a:spcPct val="0"/>
              </a:spcAft>
            </a:pPr>
            <a:r>
              <a:rPr lang="en-US" b="1" dirty="0" smtClean="0">
                <a:solidFill>
                  <a:schemeClr val="accent2"/>
                </a:solidFill>
              </a:rPr>
              <a:t>DEV06-HOL</a:t>
            </a:r>
            <a:r>
              <a:rPr lang="en-US" dirty="0" smtClean="0"/>
              <a:t> – Comparing Database Schemas and Deploying Changes with Microsoft Visual Studio Team Edition for Database Professionals</a:t>
            </a:r>
          </a:p>
          <a:p>
            <a:pPr marL="0" lvl="1" fontAlgn="base">
              <a:spcBef>
                <a:spcPct val="0"/>
              </a:spcBef>
              <a:spcAft>
                <a:spcPct val="0"/>
              </a:spcAft>
            </a:pPr>
            <a:r>
              <a:rPr lang="en-US" b="1" dirty="0" smtClean="0">
                <a:solidFill>
                  <a:schemeClr val="accent2"/>
                </a:solidFill>
              </a:rPr>
              <a:t>DEV07-HOL</a:t>
            </a:r>
            <a:r>
              <a:rPr lang="en-US" dirty="0" smtClean="0"/>
              <a:t> – Managing Change with Microsoft Visual Studio Team Edition for Database Professionals</a:t>
            </a:r>
          </a:p>
        </p:txBody>
      </p:sp>
      <p:sp>
        <p:nvSpPr>
          <p:cNvPr id="6" name="Rectangle 2"/>
          <p:cNvSpPr>
            <a:spLocks noGrp="1" noChangeArrowheads="1"/>
          </p:cNvSpPr>
          <p:nvPr>
            <p:ph type="title"/>
          </p:nvPr>
        </p:nvSpPr>
        <p:spPr>
          <a:noFill/>
          <a:ln/>
        </p:spPr>
        <p:txBody>
          <a:bodyPr/>
          <a:lstStyle/>
          <a:p>
            <a:r>
              <a:rPr>
                <a:ln>
                  <a:noFill/>
                </a:ln>
              </a:rPr>
              <a:t>Related </a:t>
            </a:r>
            <a:r>
              <a:rPr smtClean="0">
                <a:ln>
                  <a:noFill/>
                </a:ln>
              </a:rPr>
              <a:t>Content</a:t>
            </a:r>
            <a:endParaRPr>
              <a:ln>
                <a:noFill/>
              </a:ln>
            </a:endParaRPr>
          </a:p>
        </p:txBody>
      </p:sp>
      <p:sp>
        <p:nvSpPr>
          <p:cNvPr id="7" name="Rounded Rectangle 6"/>
          <p:cNvSpPr/>
          <p:nvPr/>
        </p:nvSpPr>
        <p:spPr bwMode="auto">
          <a:xfrm>
            <a:off x="433705" y="2388554"/>
            <a:ext cx="8014447" cy="1013208"/>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b="1" dirty="0" smtClean="0">
                <a:solidFill>
                  <a:schemeClr val="accent2"/>
                </a:solidFill>
              </a:rPr>
              <a:t>DEV301</a:t>
            </a:r>
            <a:r>
              <a:rPr lang="en-US" sz="2000" b="1" dirty="0" smtClean="0"/>
              <a:t> </a:t>
            </a:r>
            <a:r>
              <a:rPr lang="en-US" dirty="0" smtClean="0"/>
              <a:t>Integrating the Database into the Application Lifecycle Using Microsoft Visual Studio Team System for Database Professionals</a:t>
            </a:r>
          </a:p>
          <a:p>
            <a:r>
              <a:rPr lang="en-US" dirty="0" smtClean="0"/>
              <a:t>    Friday, June 8 2:45 PM - 4:00 PM, S210 E </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Resources</a:t>
            </a:r>
            <a:endParaRPr lang="en-US" dirty="0"/>
          </a:p>
        </p:txBody>
      </p:sp>
      <p:sp>
        <p:nvSpPr>
          <p:cNvPr id="4" name="Rounded Rectangle 3"/>
          <p:cNvSpPr/>
          <p:nvPr/>
        </p:nvSpPr>
        <p:spPr bwMode="auto">
          <a:xfrm>
            <a:off x="485775" y="1100139"/>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1400" b="1" dirty="0" smtClean="0"/>
              <a:t>Product Website</a:t>
            </a:r>
            <a:endParaRPr lang="en-US" sz="1400" dirty="0" smtClean="0"/>
          </a:p>
          <a:p>
            <a:r>
              <a:rPr lang="en-US" sz="1400" b="1" u="sng" dirty="0" smtClean="0">
                <a:hlinkClick r:id="rId3" tooltip="http://www.microsoft.com/technet/downloads/trials/default.mspx"/>
              </a:rPr>
              <a:t>http://msdn.microsoft.com/</a:t>
            </a:r>
            <a:r>
              <a:rPr lang="en-US" sz="1400" b="1" dirty="0" smtClean="0">
                <a:hlinkClick r:id="rId4"/>
              </a:rPr>
              <a:t>vstudio/teamsystem/products/dbpro/default.aspx</a:t>
            </a:r>
            <a:r>
              <a:rPr lang="en-US" sz="1400" b="1" dirty="0" smtClean="0"/>
              <a:t> </a:t>
            </a:r>
            <a:endParaRPr lang="en-US" sz="1400" b="1" dirty="0"/>
          </a:p>
        </p:txBody>
      </p:sp>
      <p:sp>
        <p:nvSpPr>
          <p:cNvPr id="5" name="Rounded Rectangle 4"/>
          <p:cNvSpPr/>
          <p:nvPr/>
        </p:nvSpPr>
        <p:spPr bwMode="auto">
          <a:xfrm>
            <a:off x="506323" y="3530120"/>
            <a:ext cx="8101013" cy="808596"/>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sz="1400" b="1" dirty="0" smtClean="0"/>
              <a:t>Product MSDN Forums </a:t>
            </a:r>
            <a:r>
              <a:rPr lang="en-US" sz="1400" b="1" dirty="0" smtClean="0">
                <a:hlinkClick r:id="rId5"/>
              </a:rPr>
              <a:t>http://forums.microsoft.com/MSDN/ShowForum.aspx?ForumID=725&amp;SiteID=1</a:t>
            </a:r>
            <a:r>
              <a:rPr lang="en-US" sz="1400" b="1" dirty="0" smtClean="0">
                <a:hlinkClick r:id="rId6"/>
              </a:rPr>
              <a:t> </a:t>
            </a:r>
          </a:p>
        </p:txBody>
      </p:sp>
      <p:sp>
        <p:nvSpPr>
          <p:cNvPr id="6" name="Rounded Rectangle 5"/>
          <p:cNvSpPr/>
          <p:nvPr/>
        </p:nvSpPr>
        <p:spPr bwMode="auto">
          <a:xfrm>
            <a:off x="506323" y="4431446"/>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1400" b="1" dirty="0" smtClean="0"/>
              <a:t>Blogs</a:t>
            </a:r>
            <a:endParaRPr lang="en-US" sz="1400" dirty="0" smtClean="0"/>
          </a:p>
          <a:p>
            <a:r>
              <a:rPr lang="en-US" sz="1400" b="1" dirty="0" smtClean="0">
                <a:hlinkClick r:id="rId7"/>
              </a:rPr>
              <a:t>http://blogs.msdn.com/gertd</a:t>
            </a:r>
            <a:r>
              <a:rPr lang="en-US" sz="1400" b="1" dirty="0" smtClean="0"/>
              <a:t>  </a:t>
            </a:r>
            <a:endParaRPr lang="en-US" sz="1400" dirty="0" smtClean="0"/>
          </a:p>
          <a:p>
            <a:r>
              <a:rPr lang="en-US" sz="1400" b="1" u="sng" dirty="0" smtClean="0">
                <a:hlinkClick r:id="rId8" tooltip="http://microsoft.com/technet"/>
              </a:rPr>
              <a:t>http://</a:t>
            </a:r>
            <a:r>
              <a:rPr lang="en-US" sz="1400" b="1" dirty="0" smtClean="0">
                <a:hlinkClick r:id="rId7"/>
              </a:rPr>
              <a:t> blogs.msdn.com/</a:t>
            </a:r>
            <a:r>
              <a:rPr lang="en-US" sz="1400" b="1" dirty="0" err="1" smtClean="0">
                <a:hlinkClick r:id="rId7"/>
              </a:rPr>
              <a:t>duncand</a:t>
            </a:r>
            <a:r>
              <a:rPr lang="en-US" sz="1400" b="1" dirty="0" smtClean="0"/>
              <a:t> </a:t>
            </a:r>
            <a:endParaRPr lang="en-US" sz="1400" dirty="0" smtClean="0">
              <a:solidFill>
                <a:schemeClr val="tx1"/>
              </a:solidFill>
              <a:cs typeface="Arial" pitchFamily="34" charset="0"/>
            </a:endParaRPr>
          </a:p>
        </p:txBody>
      </p:sp>
      <p:sp>
        <p:nvSpPr>
          <p:cNvPr id="10" name="Rounded Rectangle 9"/>
          <p:cNvSpPr/>
          <p:nvPr/>
        </p:nvSpPr>
        <p:spPr bwMode="auto">
          <a:xfrm>
            <a:off x="485775" y="1893889"/>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sz="1400" b="1" dirty="0" smtClean="0"/>
              <a:t>Microsoft  Solutions Framework</a:t>
            </a:r>
          </a:p>
          <a:p>
            <a:pPr fontAlgn="base">
              <a:spcBef>
                <a:spcPct val="0"/>
              </a:spcBef>
              <a:spcAft>
                <a:spcPct val="0"/>
              </a:spcAft>
            </a:pPr>
            <a:r>
              <a:rPr lang="en-US" sz="1400" b="1" dirty="0" smtClean="0">
                <a:hlinkClick r:id="rId6"/>
              </a:rPr>
              <a:t>http://www.microsoft.com/msf</a:t>
            </a:r>
            <a:endParaRPr lang="en-US" sz="1400" b="1" dirty="0" smtClean="0"/>
          </a:p>
        </p:txBody>
      </p:sp>
      <p:sp>
        <p:nvSpPr>
          <p:cNvPr id="7" name="Rounded Rectangle 6"/>
          <p:cNvSpPr/>
          <p:nvPr/>
        </p:nvSpPr>
        <p:spPr bwMode="auto">
          <a:xfrm>
            <a:off x="473789" y="2693561"/>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sz="1400" b="1" dirty="0" smtClean="0"/>
              <a:t>Team Foundation Server Power Tools</a:t>
            </a:r>
          </a:p>
          <a:p>
            <a:pPr fontAlgn="base">
              <a:spcBef>
                <a:spcPct val="0"/>
              </a:spcBef>
              <a:spcAft>
                <a:spcPct val="0"/>
              </a:spcAft>
            </a:pPr>
            <a:r>
              <a:rPr lang="en-US" sz="1400" b="1" dirty="0" smtClean="0">
                <a:hlinkClick r:id="rId9"/>
              </a:rPr>
              <a:t>http://go.microsoft.com/?linkid=542249</a:t>
            </a:r>
            <a:endParaRPr lang="en-US" sz="1400" b="1" dirty="0"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Resources</a:t>
            </a:r>
            <a:endParaRPr lang="en-US" dirty="0"/>
          </a:p>
        </p:txBody>
      </p:sp>
      <p:sp>
        <p:nvSpPr>
          <p:cNvPr id="4" name="Rounded Rectangle 3"/>
          <p:cNvSpPr/>
          <p:nvPr/>
        </p:nvSpPr>
        <p:spPr bwMode="auto">
          <a:xfrm>
            <a:off x="485775" y="1100139"/>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sz="1400" b="1" dirty="0" smtClean="0"/>
              <a:t>Technical Communities, </a:t>
            </a:r>
            <a:r>
              <a:rPr lang="en-US" sz="1400" b="1" dirty="0" err="1" smtClean="0"/>
              <a:t>Webcasts</a:t>
            </a:r>
            <a:r>
              <a:rPr lang="en-US" sz="1400" b="1" dirty="0" smtClean="0"/>
              <a:t>, </a:t>
            </a:r>
            <a:r>
              <a:rPr lang="en-US" sz="1400" b="1" dirty="0" err="1" smtClean="0"/>
              <a:t>Blogs</a:t>
            </a:r>
            <a:r>
              <a:rPr lang="en-US" sz="1400" b="1" dirty="0" smtClean="0"/>
              <a:t>, Chats &amp; User Groups</a:t>
            </a:r>
          </a:p>
          <a:p>
            <a:pPr fontAlgn="base">
              <a:spcBef>
                <a:spcPct val="0"/>
              </a:spcBef>
              <a:spcAft>
                <a:spcPct val="0"/>
              </a:spcAft>
            </a:pPr>
            <a:r>
              <a:rPr lang="en-US" sz="1400" b="1" dirty="0" smtClean="0">
                <a:hlinkClick r:id="rId3"/>
              </a:rPr>
              <a:t>http://www.microsoft.com/communities/</a:t>
            </a:r>
            <a:r>
              <a:rPr lang="en-US" sz="1400" b="1" dirty="0" err="1" smtClean="0">
                <a:hlinkClick r:id="rId3"/>
              </a:rPr>
              <a:t>default.mspx</a:t>
            </a:r>
            <a:r>
              <a:rPr lang="en-US" sz="1400" b="1" dirty="0" smtClean="0"/>
              <a:t>  </a:t>
            </a:r>
          </a:p>
        </p:txBody>
      </p:sp>
      <p:sp>
        <p:nvSpPr>
          <p:cNvPr id="5" name="Rounded Rectangle 4"/>
          <p:cNvSpPr/>
          <p:nvPr/>
        </p:nvSpPr>
        <p:spPr bwMode="auto">
          <a:xfrm>
            <a:off x="485775" y="2687639"/>
            <a:ext cx="8101013" cy="808596"/>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1400" b="1" dirty="0" smtClean="0"/>
              <a:t>Microsoft Developer Network (MSDN) &amp; TechNet </a:t>
            </a:r>
            <a:endParaRPr lang="en-US" sz="1400" dirty="0" smtClean="0"/>
          </a:p>
          <a:p>
            <a:r>
              <a:rPr lang="en-US" sz="1400" b="1" dirty="0" smtClean="0">
                <a:hlinkClick r:id="rId4"/>
              </a:rPr>
              <a:t>http://microsoft.com/</a:t>
            </a:r>
            <a:r>
              <a:rPr lang="en-US" sz="1400" b="1" dirty="0" err="1" smtClean="0">
                <a:hlinkClick r:id="rId4"/>
              </a:rPr>
              <a:t>msdn</a:t>
            </a:r>
            <a:r>
              <a:rPr lang="en-US" sz="1400" b="1" dirty="0" smtClean="0"/>
              <a:t>  </a:t>
            </a:r>
            <a:endParaRPr lang="en-US" sz="1400" dirty="0" smtClean="0"/>
          </a:p>
          <a:p>
            <a:r>
              <a:rPr lang="en-US" sz="1400" b="1" u="sng" dirty="0" smtClean="0">
                <a:hlinkClick r:id="rId5" tooltip="http://microsoft.com/technet"/>
              </a:rPr>
              <a:t>http://microsoft.com/</a:t>
            </a:r>
            <a:r>
              <a:rPr lang="en-US" sz="1400" b="1" u="sng" dirty="0" err="1" smtClean="0">
                <a:hlinkClick r:id="rId5" tooltip="http://microsoft.com/technet"/>
              </a:rPr>
              <a:t>technet</a:t>
            </a:r>
            <a:r>
              <a:rPr lang="en-US" sz="1400" b="1" dirty="0" smtClean="0"/>
              <a:t> </a:t>
            </a:r>
            <a:endParaRPr lang="en-US" sz="1400" dirty="0" smtClean="0">
              <a:solidFill>
                <a:schemeClr val="tx1"/>
              </a:solidFill>
              <a:cs typeface="Arial" pitchFamily="34" charset="0"/>
            </a:endParaRPr>
          </a:p>
        </p:txBody>
      </p:sp>
      <p:sp>
        <p:nvSpPr>
          <p:cNvPr id="6" name="Rounded Rectangle 5"/>
          <p:cNvSpPr/>
          <p:nvPr/>
        </p:nvSpPr>
        <p:spPr bwMode="auto">
          <a:xfrm>
            <a:off x="485775" y="3588965"/>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1400" b="1" dirty="0" smtClean="0"/>
              <a:t>Trial Software and Virtual Labs</a:t>
            </a:r>
            <a:endParaRPr lang="en-US" sz="1400" dirty="0" smtClean="0"/>
          </a:p>
          <a:p>
            <a:r>
              <a:rPr lang="en-US" sz="1400" b="1" u="sng" dirty="0" smtClean="0">
                <a:hlinkClick r:id="rId6" tooltip="http://www.microsoft.com/technet/downloads/trials/default.mspx"/>
              </a:rPr>
              <a:t>http://www.microsoft.com/</a:t>
            </a:r>
            <a:r>
              <a:rPr lang="en-US" sz="1400" b="1" u="sng" dirty="0" err="1" smtClean="0">
                <a:hlinkClick r:id="rId6" tooltip="http://www.microsoft.com/technet/downloads/trials/default.mspx"/>
              </a:rPr>
              <a:t>technet/downloads/trials/default.mspx</a:t>
            </a:r>
            <a:r>
              <a:rPr lang="en-US" sz="1400" b="1" dirty="0" smtClean="0"/>
              <a:t> </a:t>
            </a:r>
            <a:endParaRPr lang="en-US" sz="1400" dirty="0"/>
          </a:p>
        </p:txBody>
      </p:sp>
      <p:sp>
        <p:nvSpPr>
          <p:cNvPr id="10" name="Rounded Rectangle 9"/>
          <p:cNvSpPr/>
          <p:nvPr/>
        </p:nvSpPr>
        <p:spPr bwMode="auto">
          <a:xfrm>
            <a:off x="485775" y="1893889"/>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sz="1400" b="1" dirty="0" smtClean="0"/>
              <a:t>Microsoft Learning and Certification</a:t>
            </a:r>
          </a:p>
          <a:p>
            <a:pPr fontAlgn="base">
              <a:spcBef>
                <a:spcPct val="0"/>
              </a:spcBef>
              <a:spcAft>
                <a:spcPct val="0"/>
              </a:spcAft>
            </a:pPr>
            <a:r>
              <a:rPr lang="en-US" sz="1400" b="1" dirty="0" smtClean="0">
                <a:hlinkClick r:id="rId7"/>
              </a:rPr>
              <a:t>http://www.microsoft.com/learning/</a:t>
            </a:r>
            <a:r>
              <a:rPr lang="en-US" sz="1400" b="1" dirty="0" err="1" smtClean="0">
                <a:hlinkClick r:id="rId7"/>
              </a:rPr>
              <a:t>default.mspx</a:t>
            </a:r>
            <a:r>
              <a:rPr lang="en-US" sz="1400" b="1" dirty="0" smtClean="0"/>
              <a:t>  </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smtClean="0">
                <a:solidFill>
                  <a:schemeClr val="tx1">
                    <a:alpha val="65000"/>
                  </a:schemeClr>
                </a:solidFill>
              </a:rPr>
              <a:t>Q&amp;A</a:t>
            </a:r>
            <a:endParaRPr lang="en-US" dirty="0">
              <a:solidFill>
                <a:schemeClr val="tx1">
                  <a:alpha val="65000"/>
                </a:schemeClr>
              </a:solidFill>
            </a:endParaRPr>
          </a:p>
        </p:txBody>
      </p:sp>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271812" y="3075616"/>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ite bar"/>
          <p:cNvPicPr>
            <a:picLocks noChangeAspect="1" noChangeArrowheads="1"/>
          </p:cNvPicPr>
          <p:nvPr/>
        </p:nvPicPr>
        <p:blipFill>
          <a:blip r:embed="rId3">
            <a:duotone>
              <a:prstClr val="black"/>
              <a:schemeClr val="accent5">
                <a:tint val="45000"/>
                <a:satMod val="400000"/>
              </a:schemeClr>
            </a:duotone>
          </a:blip>
          <a:srcRect/>
          <a:stretch>
            <a:fillRect/>
          </a:stretch>
        </p:blipFill>
        <p:spPr bwMode="hidden">
          <a:xfrm>
            <a:off x="0" y="2801216"/>
            <a:ext cx="9144000" cy="3754582"/>
          </a:xfrm>
          <a:prstGeom prst="rect">
            <a:avLst/>
          </a:prstGeom>
          <a:noFill/>
        </p:spPr>
      </p:pic>
      <p:sp>
        <p:nvSpPr>
          <p:cNvPr id="11" name="Rounded Rectangle 10"/>
          <p:cNvSpPr/>
          <p:nvPr/>
        </p:nvSpPr>
        <p:spPr bwMode="blackWhite">
          <a:xfrm>
            <a:off x="4570413" y="3266514"/>
            <a:ext cx="4205288" cy="2811556"/>
          </a:xfrm>
          <a:prstGeom prst="roundRect">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4" name="AutoShape 3"/>
          <p:cNvSpPr>
            <a:spLocks noChangeArrowheads="1"/>
          </p:cNvSpPr>
          <p:nvPr/>
        </p:nvSpPr>
        <p:spPr bwMode="invGray">
          <a:xfrm>
            <a:off x="3689350" y="3348318"/>
            <a:ext cx="4992439" cy="2662518"/>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r"/>
            <a:r>
              <a:rPr lang="en-US" sz="4000" dirty="0" smtClean="0">
                <a:effectLst>
                  <a:outerShdw blurRad="63500" sx="102000" sy="102000" algn="ctr" rotWithShape="0">
                    <a:prstClr val="black">
                      <a:alpha val="40000"/>
                    </a:prstClr>
                  </a:outerShdw>
                </a:effectLst>
                <a:latin typeface="+mj-lt"/>
              </a:rPr>
              <a:t>Complete an evaluation on </a:t>
            </a:r>
            <a:r>
              <a:rPr lang="en-US" sz="4000" dirty="0" err="1" smtClean="0">
                <a:effectLst>
                  <a:outerShdw blurRad="63500" sx="102000" sy="102000" algn="ctr" rotWithShape="0">
                    <a:prstClr val="black">
                      <a:alpha val="40000"/>
                    </a:prstClr>
                  </a:outerShdw>
                </a:effectLst>
                <a:latin typeface="+mj-lt"/>
              </a:rPr>
              <a:t>CommNet</a:t>
            </a:r>
            <a:r>
              <a:rPr lang="en-US" sz="4000" dirty="0" smtClean="0">
                <a:effectLst>
                  <a:outerShdw blurRad="63500" sx="102000" sy="102000" algn="ctr" rotWithShape="0">
                    <a:prstClr val="black">
                      <a:alpha val="40000"/>
                    </a:prstClr>
                  </a:outerShdw>
                </a:effectLst>
                <a:latin typeface="+mj-lt"/>
              </a:rPr>
              <a:t> and </a:t>
            </a:r>
            <a:br>
              <a:rPr lang="en-US" sz="4000" dirty="0" smtClean="0">
                <a:effectLst>
                  <a:outerShdw blurRad="63500" sx="102000" sy="102000" algn="ctr" rotWithShape="0">
                    <a:prstClr val="black">
                      <a:alpha val="40000"/>
                    </a:prstClr>
                  </a:outerShdw>
                </a:effectLst>
                <a:latin typeface="+mj-lt"/>
              </a:rPr>
            </a:br>
            <a:r>
              <a:rPr lang="en-US" sz="4000" dirty="0" smtClean="0">
                <a:effectLst>
                  <a:outerShdw blurRad="63500" sx="102000" sy="102000" algn="ctr" rotWithShape="0">
                    <a:prstClr val="black">
                      <a:alpha val="40000"/>
                    </a:prstClr>
                  </a:outerShdw>
                </a:effectLst>
                <a:latin typeface="+mj-lt"/>
              </a:rPr>
              <a:t>enter to win!</a:t>
            </a:r>
            <a:endParaRPr lang="en-US" sz="4000" dirty="0">
              <a:effectLst>
                <a:outerShdw blurRad="63500" sx="102000" sy="102000" algn="ctr" rotWithShape="0">
                  <a:prstClr val="black">
                    <a:alpha val="40000"/>
                  </a:prstClr>
                </a:outerShdw>
              </a:effectLst>
              <a:latin typeface="+mj-lt"/>
            </a:endParaRPr>
          </a:p>
        </p:txBody>
      </p:sp>
      <p:pic>
        <p:nvPicPr>
          <p:cNvPr id="5" name="Picture 4" descr="ticket4pngmask4.png"/>
          <p:cNvPicPr>
            <a:picLocks noChangeAspect="1"/>
          </p:cNvPicPr>
          <p:nvPr/>
        </p:nvPicPr>
        <p:blipFill>
          <a:blip r:embed="rId4" cstate="print"/>
          <a:stretch>
            <a:fillRect/>
          </a:stretch>
        </p:blipFill>
        <p:spPr>
          <a:xfrm flipH="1">
            <a:off x="-201705" y="3787442"/>
            <a:ext cx="6243637" cy="2588145"/>
          </a:xfrm>
          <a:prstGeom prst="rect">
            <a:avLst/>
          </a:prstGeom>
        </p:spPr>
      </p:pic>
      <p:pic>
        <p:nvPicPr>
          <p:cNvPr id="6" name="Picture 5" descr="Xbox 360 console and controller"/>
          <p:cNvPicPr>
            <a:picLocks noChangeAspect="1" noChangeArrowheads="1"/>
          </p:cNvPicPr>
          <p:nvPr/>
        </p:nvPicPr>
        <p:blipFill>
          <a:blip r:embed="rId5"/>
          <a:srcRect/>
          <a:stretch>
            <a:fillRect/>
          </a:stretch>
        </p:blipFill>
        <p:spPr bwMode="ltGray">
          <a:xfrm>
            <a:off x="640734" y="706983"/>
            <a:ext cx="3388342" cy="3593555"/>
          </a:xfrm>
          <a:prstGeom prst="rect">
            <a:avLst/>
          </a:prstGeom>
          <a:noFill/>
        </p:spPr>
      </p:pic>
      <p:pic>
        <p:nvPicPr>
          <p:cNvPr id="57348" name="Picture 4" descr="C:\Documents and Settings\Jessica Mans\Desktop\In progress\TechEd\Ult07EN_3DP.png"/>
          <p:cNvPicPr>
            <a:picLocks noChangeAspect="1" noChangeArrowheads="1"/>
          </p:cNvPicPr>
          <p:nvPr/>
        </p:nvPicPr>
        <p:blipFill>
          <a:blip r:embed="rId6" cstate="print"/>
          <a:srcRect/>
          <a:stretch>
            <a:fillRect/>
          </a:stretch>
        </p:blipFill>
        <p:spPr bwMode="auto">
          <a:xfrm>
            <a:off x="2333517" y="306733"/>
            <a:ext cx="2170813" cy="2392059"/>
          </a:xfrm>
          <a:prstGeom prst="rect">
            <a:avLst/>
          </a:prstGeom>
          <a:noFill/>
        </p:spPr>
      </p:pic>
      <p:pic>
        <p:nvPicPr>
          <p:cNvPr id="57347" name="Picture 3" descr="C:\Documents and Settings\Jessica Mans\Desktop\In progress\TechEd\V_UltEN_3DP.png"/>
          <p:cNvPicPr>
            <a:picLocks noChangeAspect="1" noChangeArrowheads="1"/>
          </p:cNvPicPr>
          <p:nvPr/>
        </p:nvPicPr>
        <p:blipFill>
          <a:blip r:embed="rId7" cstate="print"/>
          <a:srcRect/>
          <a:stretch>
            <a:fillRect/>
          </a:stretch>
        </p:blipFill>
        <p:spPr bwMode="ltGray">
          <a:xfrm>
            <a:off x="3689350" y="758645"/>
            <a:ext cx="2170813" cy="2392059"/>
          </a:xfrm>
          <a:prstGeom prst="rect">
            <a:avLst/>
          </a:prstGeom>
          <a:noFill/>
        </p:spPr>
      </p:pic>
      <p:pic>
        <p:nvPicPr>
          <p:cNvPr id="13" name="Picture 12" descr="TechNet_Plus_subs_bL.png"/>
          <p:cNvPicPr>
            <a:picLocks noChangeAspect="1"/>
          </p:cNvPicPr>
          <p:nvPr/>
        </p:nvPicPr>
        <p:blipFill>
          <a:blip r:embed="rId8" cstate="print"/>
          <a:stretch>
            <a:fillRect/>
          </a:stretch>
        </p:blipFill>
        <p:spPr>
          <a:xfrm rot="1271727">
            <a:off x="1794012" y="4580701"/>
            <a:ext cx="2215207" cy="763271"/>
          </a:xfrm>
          <a:prstGeom prst="rect">
            <a:avLst/>
          </a:prstGeo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Resources</a:t>
            </a:r>
            <a:endParaRPr lang="en-US" dirty="0"/>
          </a:p>
        </p:txBody>
      </p:sp>
      <p:sp>
        <p:nvSpPr>
          <p:cNvPr id="5" name="Rounded Rectangle 4"/>
          <p:cNvSpPr/>
          <p:nvPr/>
        </p:nvSpPr>
        <p:spPr bwMode="auto">
          <a:xfrm>
            <a:off x="485774" y="3983558"/>
            <a:ext cx="8439912" cy="637928"/>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b="1" dirty="0" smtClean="0"/>
              <a:t>Wednesday</a:t>
            </a:r>
          </a:p>
          <a:p>
            <a:r>
              <a:rPr lang="en-US" sz="1200" dirty="0" smtClean="0"/>
              <a:t>Building Microsoft Windows Communication Foundation and Windows Workflow Foundation Applications with </a:t>
            </a:r>
            <a:br>
              <a:rPr lang="en-US" sz="1200" dirty="0" smtClean="0"/>
            </a:br>
            <a:r>
              <a:rPr lang="en-US" sz="1200" dirty="0" smtClean="0"/>
              <a:t>Microsoft Visual Studio 2008 </a:t>
            </a:r>
            <a:r>
              <a:rPr lang="en-US" sz="1200" b="1" dirty="0" smtClean="0">
                <a:solidFill>
                  <a:schemeClr val="accent2"/>
                </a:solidFill>
              </a:rPr>
              <a:t>5:30</a:t>
            </a:r>
          </a:p>
        </p:txBody>
      </p:sp>
      <p:sp>
        <p:nvSpPr>
          <p:cNvPr id="6" name="Rounded Rectangle 5"/>
          <p:cNvSpPr/>
          <p:nvPr/>
        </p:nvSpPr>
        <p:spPr bwMode="auto">
          <a:xfrm>
            <a:off x="485774" y="4713733"/>
            <a:ext cx="8439912" cy="640080"/>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b="1" dirty="0" smtClean="0"/>
              <a:t>Thursday</a:t>
            </a:r>
            <a:endParaRPr lang="en-US" dirty="0" smtClean="0"/>
          </a:p>
          <a:p>
            <a:r>
              <a:rPr lang="en-US" sz="1200" dirty="0" smtClean="0"/>
              <a:t>Microsoft Visual C# Under the Covers: An In-Depth Look at C# 3.0 </a:t>
            </a:r>
            <a:r>
              <a:rPr lang="en-US" sz="1200" b="1" dirty="0" smtClean="0">
                <a:solidFill>
                  <a:schemeClr val="accent2"/>
                </a:solidFill>
              </a:rPr>
              <a:t>8:00</a:t>
            </a:r>
            <a:endParaRPr lang="en-US" sz="1200" b="1" dirty="0">
              <a:solidFill>
                <a:schemeClr val="accent2"/>
              </a:solidFill>
            </a:endParaRPr>
          </a:p>
        </p:txBody>
      </p:sp>
      <p:sp>
        <p:nvSpPr>
          <p:cNvPr id="10" name="Rounded Rectangle 9"/>
          <p:cNvSpPr/>
          <p:nvPr/>
        </p:nvSpPr>
        <p:spPr bwMode="auto">
          <a:xfrm>
            <a:off x="485774" y="2126519"/>
            <a:ext cx="8439912" cy="1764792"/>
          </a:xfrm>
          <a:prstGeom prst="roundRect">
            <a:avLst>
              <a:gd name="adj" fmla="val 10571"/>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b="1" dirty="0" smtClean="0"/>
              <a:t>Tuesday</a:t>
            </a:r>
          </a:p>
          <a:p>
            <a:pPr fontAlgn="base">
              <a:spcBef>
                <a:spcPct val="0"/>
              </a:spcBef>
              <a:spcAft>
                <a:spcPct val="0"/>
              </a:spcAft>
            </a:pPr>
            <a:r>
              <a:rPr lang="en-US" sz="1200" dirty="0" smtClean="0"/>
              <a:t>The .NET Language Integrated Query (LINQ) Framework </a:t>
            </a:r>
            <a:r>
              <a:rPr lang="en-US" sz="1200" b="1" dirty="0" smtClean="0">
                <a:solidFill>
                  <a:schemeClr val="accent2"/>
                </a:solidFill>
              </a:rPr>
              <a:t>8:30</a:t>
            </a:r>
          </a:p>
          <a:p>
            <a:pPr fontAlgn="base">
              <a:spcBef>
                <a:spcPct val="0"/>
              </a:spcBef>
              <a:spcAft>
                <a:spcPct val="0"/>
              </a:spcAft>
            </a:pPr>
            <a:r>
              <a:rPr lang="en-US" sz="1200" dirty="0" smtClean="0"/>
              <a:t>LINQ and XML for the Microsoft Visual Basic Developer </a:t>
            </a:r>
            <a:r>
              <a:rPr lang="en-US" sz="1200" b="1" dirty="0" smtClean="0">
                <a:solidFill>
                  <a:schemeClr val="accent2"/>
                </a:solidFill>
              </a:rPr>
              <a:t>10:15</a:t>
            </a:r>
          </a:p>
          <a:p>
            <a:pPr fontAlgn="base">
              <a:spcBef>
                <a:spcPct val="0"/>
              </a:spcBef>
              <a:spcAft>
                <a:spcPct val="0"/>
              </a:spcAft>
            </a:pPr>
            <a:r>
              <a:rPr lang="en-US" sz="1200" dirty="0" smtClean="0"/>
              <a:t>Building Smart Client Applications in Microsoft Visual Studio 2008 </a:t>
            </a:r>
            <a:r>
              <a:rPr lang="en-US" sz="1200" b="1" dirty="0" smtClean="0">
                <a:solidFill>
                  <a:schemeClr val="accent2"/>
                </a:solidFill>
              </a:rPr>
              <a:t>10:15</a:t>
            </a:r>
          </a:p>
          <a:p>
            <a:pPr fontAlgn="base">
              <a:spcBef>
                <a:spcPct val="0"/>
              </a:spcBef>
              <a:spcAft>
                <a:spcPct val="0"/>
              </a:spcAft>
            </a:pPr>
            <a:r>
              <a:rPr lang="en-US" sz="1200" dirty="0" smtClean="0"/>
              <a:t>Building a Complete Web Application Using ASP.NET "Orcas" and Microsoft Visual Studio 2008 (Two parts) </a:t>
            </a:r>
            <a:r>
              <a:rPr lang="en-US" sz="1200" b="1" dirty="0" smtClean="0">
                <a:solidFill>
                  <a:schemeClr val="accent2"/>
                </a:solidFill>
              </a:rPr>
              <a:t>10:15 and 1</a:t>
            </a:r>
          </a:p>
          <a:p>
            <a:pPr fontAlgn="base">
              <a:spcBef>
                <a:spcPct val="0"/>
              </a:spcBef>
              <a:spcAft>
                <a:spcPct val="0"/>
              </a:spcAft>
            </a:pPr>
            <a:r>
              <a:rPr lang="en-US" sz="1200" dirty="0" smtClean="0"/>
              <a:t>Microsoft Visual C#: Tips and Tricks for the Microsoft Visual Studio 2008 IDE </a:t>
            </a:r>
            <a:r>
              <a:rPr lang="en-US" sz="1200" b="1" dirty="0" smtClean="0">
                <a:solidFill>
                  <a:schemeClr val="accent2"/>
                </a:solidFill>
              </a:rPr>
              <a:t>1:00</a:t>
            </a:r>
          </a:p>
          <a:p>
            <a:pPr fontAlgn="base">
              <a:spcBef>
                <a:spcPct val="0"/>
              </a:spcBef>
              <a:spcAft>
                <a:spcPct val="0"/>
              </a:spcAft>
            </a:pPr>
            <a:r>
              <a:rPr lang="en-US" sz="1200" dirty="0" smtClean="0"/>
              <a:t>Microsoft Visual Basic: Tips and Tricks for the Microsoft Visual Studio 2008 IDE </a:t>
            </a:r>
            <a:r>
              <a:rPr lang="en-US" sz="1200" b="1" dirty="0" smtClean="0">
                <a:solidFill>
                  <a:schemeClr val="accent2"/>
                </a:solidFill>
              </a:rPr>
              <a:t>2:45</a:t>
            </a:r>
          </a:p>
          <a:p>
            <a:pPr fontAlgn="base">
              <a:spcBef>
                <a:spcPct val="0"/>
              </a:spcBef>
              <a:spcAft>
                <a:spcPct val="0"/>
              </a:spcAft>
            </a:pPr>
            <a:r>
              <a:rPr lang="en-US" sz="1200" dirty="0" smtClean="0"/>
              <a:t>Building Microsoft Windows Presentation Foundation Applications with Microsoft Visual Studio 2008 and </a:t>
            </a:r>
            <a:br>
              <a:rPr lang="en-US" sz="1200" dirty="0" smtClean="0"/>
            </a:br>
            <a:r>
              <a:rPr lang="en-US" sz="1200" dirty="0" smtClean="0"/>
              <a:t>Microsoft Expression Blend </a:t>
            </a:r>
            <a:r>
              <a:rPr lang="en-US" sz="1200" b="1" dirty="0" smtClean="0">
                <a:solidFill>
                  <a:schemeClr val="accent2"/>
                </a:solidFill>
              </a:rPr>
              <a:t>4:30</a:t>
            </a:r>
          </a:p>
        </p:txBody>
      </p:sp>
      <p:pic>
        <p:nvPicPr>
          <p:cNvPr id="1028" name="Picture 4" descr="C:\Users\samgaz\Desktop\VS08_v_rgb_r.png"/>
          <p:cNvPicPr>
            <a:picLocks noChangeAspect="1" noChangeArrowheads="1"/>
          </p:cNvPicPr>
          <p:nvPr/>
        </p:nvPicPr>
        <p:blipFill>
          <a:blip r:embed="rId3"/>
          <a:srcRect/>
          <a:stretch>
            <a:fillRect/>
          </a:stretch>
        </p:blipFill>
        <p:spPr bwMode="black">
          <a:xfrm>
            <a:off x="5897427" y="228600"/>
            <a:ext cx="2984396" cy="890406"/>
          </a:xfrm>
          <a:prstGeom prst="rect">
            <a:avLst/>
          </a:prstGeom>
          <a:noFill/>
        </p:spPr>
      </p:pic>
      <p:sp>
        <p:nvSpPr>
          <p:cNvPr id="16" name="Rounded Rectangle 15"/>
          <p:cNvSpPr/>
          <p:nvPr/>
        </p:nvSpPr>
        <p:spPr bwMode="auto">
          <a:xfrm>
            <a:off x="485774" y="1237130"/>
            <a:ext cx="8439912" cy="79714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b="1" dirty="0" smtClean="0"/>
              <a:t>Monday</a:t>
            </a:r>
          </a:p>
          <a:p>
            <a:pPr fontAlgn="base">
              <a:spcBef>
                <a:spcPct val="0"/>
              </a:spcBef>
              <a:spcAft>
                <a:spcPct val="0"/>
              </a:spcAft>
            </a:pPr>
            <a:r>
              <a:rPr lang="en-US" sz="1200" dirty="0" smtClean="0"/>
              <a:t>A Lap Around Microsoft Visual Studio 2008 (Session repeats on 6/8) </a:t>
            </a:r>
            <a:r>
              <a:rPr lang="en-US" sz="1200" b="1" dirty="0" smtClean="0">
                <a:solidFill>
                  <a:schemeClr val="accent2"/>
                </a:solidFill>
              </a:rPr>
              <a:t>10:30</a:t>
            </a:r>
          </a:p>
          <a:p>
            <a:pPr fontAlgn="base">
              <a:spcBef>
                <a:spcPct val="0"/>
              </a:spcBef>
              <a:spcAft>
                <a:spcPct val="0"/>
              </a:spcAft>
            </a:pPr>
            <a:r>
              <a:rPr lang="en-US" sz="1200" dirty="0" smtClean="0"/>
              <a:t>Overview of Microsoft Visual Studio 2008 for Devices and .NET Compact Framework 3.5 </a:t>
            </a:r>
            <a:r>
              <a:rPr lang="en-US" sz="1200" b="1" dirty="0" smtClean="0">
                <a:solidFill>
                  <a:schemeClr val="accent2"/>
                </a:solidFill>
              </a:rPr>
              <a:t>4:45</a:t>
            </a:r>
          </a:p>
        </p:txBody>
      </p:sp>
      <p:sp>
        <p:nvSpPr>
          <p:cNvPr id="17" name="Rounded Rectangle 16"/>
          <p:cNvSpPr/>
          <p:nvPr/>
        </p:nvSpPr>
        <p:spPr bwMode="auto">
          <a:xfrm>
            <a:off x="485774" y="5446060"/>
            <a:ext cx="8439912" cy="1169894"/>
          </a:xfrm>
          <a:prstGeom prst="roundRect">
            <a:avLst>
              <a:gd name="adj" fmla="val 10920"/>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173038" indent="-173038"/>
            <a:r>
              <a:rPr lang="en-US" b="1" dirty="0" smtClean="0"/>
              <a:t>Friday</a:t>
            </a:r>
            <a:endParaRPr lang="en-US" dirty="0" smtClean="0"/>
          </a:p>
          <a:p>
            <a:pPr marL="173038" indent="-173038"/>
            <a:r>
              <a:rPr lang="en-US" sz="1200" dirty="0" smtClean="0"/>
              <a:t>Using the .NET Language Integrated Query (LINQ) Framework with Relational Data </a:t>
            </a:r>
            <a:r>
              <a:rPr lang="en-US" sz="1200" b="1" dirty="0" smtClean="0">
                <a:solidFill>
                  <a:schemeClr val="accent2"/>
                </a:solidFill>
              </a:rPr>
              <a:t>9:00</a:t>
            </a:r>
          </a:p>
          <a:p>
            <a:pPr marL="173038" indent="-173038"/>
            <a:r>
              <a:rPr lang="en-US" sz="1200" dirty="0" smtClean="0"/>
              <a:t>A Lap Around Microsoft Visual Studio 2008 (Repeated from 6/4) </a:t>
            </a:r>
            <a:r>
              <a:rPr lang="en-US" sz="1200" b="1" dirty="0" smtClean="0">
                <a:solidFill>
                  <a:schemeClr val="accent2"/>
                </a:solidFill>
              </a:rPr>
              <a:t>1:00</a:t>
            </a:r>
          </a:p>
          <a:p>
            <a:r>
              <a:rPr lang="en-US" sz="1200" dirty="0" smtClean="0"/>
              <a:t>What's New in Microsoft Visual Studio Team System for Testers, New Features in Visual Studio 2008 and Best Practices for Testing AJAX, SharePoint, and Reporting Services </a:t>
            </a:r>
            <a:r>
              <a:rPr lang="en-US" sz="1200" b="1" dirty="0" smtClean="0">
                <a:solidFill>
                  <a:schemeClr val="accent2"/>
                </a:solidFill>
              </a:rPr>
              <a:t>1:00</a:t>
            </a:r>
            <a:endParaRPr lang="en-US" sz="1200" b="1" dirty="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2"/>
          <p:cNvSpPr txBox="1">
            <a:spLocks noGrp="1"/>
          </p:cNvSpPr>
          <p:nvPr/>
        </p:nvSpPr>
        <p:spPr bwMode="auto">
          <a:xfrm>
            <a:off x="8077200" y="6629400"/>
            <a:ext cx="1066800" cy="228600"/>
          </a:xfrm>
          <a:prstGeom prst="rect">
            <a:avLst/>
          </a:prstGeom>
          <a:noFill/>
          <a:ln w="9525">
            <a:noFill/>
            <a:miter lim="800000"/>
            <a:headEnd/>
            <a:tailEnd/>
          </a:ln>
        </p:spPr>
        <p:txBody>
          <a:bodyPr/>
          <a:lstStyle/>
          <a:p>
            <a:pPr algn="r"/>
            <a:fld id="{1F9B5227-082F-4C1C-ACDA-CEC79091299A}" type="slidenum">
              <a:rPr lang="en-US" sz="1000"/>
              <a:pPr algn="r"/>
              <a:t>4</a:t>
            </a:fld>
            <a:endParaRPr lang="en-US" sz="1000"/>
          </a:p>
        </p:txBody>
      </p:sp>
      <p:sp>
        <p:nvSpPr>
          <p:cNvPr id="4099" name="Rectangle 32"/>
          <p:cNvSpPr>
            <a:spLocks noGrp="1" noChangeArrowheads="1"/>
          </p:cNvSpPr>
          <p:nvPr>
            <p:ph type="title"/>
          </p:nvPr>
        </p:nvSpPr>
        <p:spPr/>
        <p:txBody>
          <a:bodyPr/>
          <a:lstStyle/>
          <a:p>
            <a:r>
              <a:rPr lang="en-US" smtClean="0"/>
              <a:t>Visual Studio Team System</a:t>
            </a:r>
          </a:p>
        </p:txBody>
      </p:sp>
      <p:grpSp>
        <p:nvGrpSpPr>
          <p:cNvPr id="2" name="Group 3"/>
          <p:cNvGrpSpPr>
            <a:grpSpLocks/>
          </p:cNvGrpSpPr>
          <p:nvPr/>
        </p:nvGrpSpPr>
        <p:grpSpPr bwMode="ltGray">
          <a:xfrm>
            <a:off x="0" y="838200"/>
            <a:ext cx="9144000" cy="5715000"/>
            <a:chOff x="0" y="528"/>
            <a:chExt cx="5760" cy="3600"/>
          </a:xfrm>
        </p:grpSpPr>
        <p:grpSp>
          <p:nvGrpSpPr>
            <p:cNvPr id="4" name="Group 2"/>
            <p:cNvGrpSpPr>
              <a:grpSpLocks/>
            </p:cNvGrpSpPr>
            <p:nvPr/>
          </p:nvGrpSpPr>
          <p:grpSpPr bwMode="ltGray">
            <a:xfrm>
              <a:off x="0" y="528"/>
              <a:ext cx="5760" cy="3600"/>
              <a:chOff x="35" y="569"/>
              <a:chExt cx="5760" cy="3600"/>
            </a:xfrm>
          </p:grpSpPr>
          <p:pic>
            <p:nvPicPr>
              <p:cNvPr id="4123" name="Picture 3"/>
              <p:cNvPicPr>
                <a:picLocks noChangeAspect="1" noChangeArrowheads="1"/>
              </p:cNvPicPr>
              <p:nvPr/>
            </p:nvPicPr>
            <p:blipFill>
              <a:blip r:embed="rId3"/>
              <a:srcRect/>
              <a:stretch>
                <a:fillRect/>
              </a:stretch>
            </p:blipFill>
            <p:spPr bwMode="ltGray">
              <a:xfrm>
                <a:off x="35" y="569"/>
                <a:ext cx="5760" cy="3600"/>
              </a:xfrm>
              <a:prstGeom prst="rect">
                <a:avLst/>
              </a:prstGeom>
              <a:noFill/>
              <a:ln w="9525">
                <a:noFill/>
                <a:miter lim="800000"/>
                <a:headEnd/>
                <a:tailEnd/>
              </a:ln>
            </p:spPr>
          </p:pic>
          <p:grpSp>
            <p:nvGrpSpPr>
              <p:cNvPr id="5" name="Group 4"/>
              <p:cNvGrpSpPr>
                <a:grpSpLocks/>
              </p:cNvGrpSpPr>
              <p:nvPr/>
            </p:nvGrpSpPr>
            <p:grpSpPr bwMode="ltGray">
              <a:xfrm>
                <a:off x="222" y="721"/>
                <a:ext cx="5396" cy="3285"/>
                <a:chOff x="222" y="721"/>
                <a:chExt cx="5396" cy="3285"/>
              </a:xfrm>
            </p:grpSpPr>
            <p:sp>
              <p:nvSpPr>
                <p:cNvPr id="4125" name="Text Box 5"/>
                <p:cNvSpPr txBox="1">
                  <a:spLocks noChangeArrowheads="1"/>
                </p:cNvSpPr>
                <p:nvPr/>
              </p:nvSpPr>
              <p:spPr bwMode="ltGray">
                <a:xfrm>
                  <a:off x="1245" y="3325"/>
                  <a:ext cx="570" cy="353"/>
                </a:xfrm>
                <a:prstGeom prst="rect">
                  <a:avLst/>
                </a:prstGeom>
                <a:noFill/>
                <a:ln w="9525">
                  <a:noFill/>
                  <a:miter lim="800000"/>
                  <a:headEnd/>
                  <a:tailEnd/>
                </a:ln>
              </p:spPr>
              <p:txBody>
                <a:bodyPr wrap="none">
                  <a:spAutoFit/>
                </a:bodyPr>
                <a:lstStyle/>
                <a:p>
                  <a:pPr algn="ctr" eaLnBrk="0">
                    <a:spcBef>
                      <a:spcPct val="20000"/>
                    </a:spcBef>
                    <a:buClr>
                      <a:schemeClr val="accent2"/>
                    </a:buClr>
                  </a:pPr>
                  <a:r>
                    <a:rPr lang="en-US" sz="1400"/>
                    <a:t>Business</a:t>
                  </a:r>
                  <a:endParaRPr lang="en-US" sz="3200"/>
                </a:p>
                <a:p>
                  <a:pPr algn="ctr" eaLnBrk="0">
                    <a:spcBef>
                      <a:spcPct val="20000"/>
                    </a:spcBef>
                    <a:buClr>
                      <a:schemeClr val="accent2"/>
                    </a:buClr>
                  </a:pPr>
                  <a:r>
                    <a:rPr lang="en-US" sz="1400"/>
                    <a:t>Analyst</a:t>
                  </a:r>
                </a:p>
              </p:txBody>
            </p:sp>
            <p:pic>
              <p:nvPicPr>
                <p:cNvPr id="4126" name="Picture 6"/>
                <p:cNvPicPr>
                  <a:picLocks noChangeAspect="1" noChangeArrowheads="1"/>
                </p:cNvPicPr>
                <p:nvPr/>
              </p:nvPicPr>
              <p:blipFill>
                <a:blip r:embed="rId4"/>
                <a:srcRect/>
                <a:stretch>
                  <a:fillRect/>
                </a:stretch>
              </p:blipFill>
              <p:spPr bwMode="ltGray">
                <a:xfrm>
                  <a:off x="3606" y="841"/>
                  <a:ext cx="735" cy="483"/>
                </a:xfrm>
                <a:prstGeom prst="rect">
                  <a:avLst/>
                </a:prstGeom>
                <a:noFill/>
                <a:ln w="9525">
                  <a:noFill/>
                  <a:miter lim="800000"/>
                  <a:headEnd/>
                  <a:tailEnd/>
                </a:ln>
              </p:spPr>
            </p:pic>
            <p:pic>
              <p:nvPicPr>
                <p:cNvPr id="4127" name="Picture 7"/>
                <p:cNvPicPr>
                  <a:picLocks noChangeAspect="1" noChangeArrowheads="1"/>
                </p:cNvPicPr>
                <p:nvPr/>
              </p:nvPicPr>
              <p:blipFill>
                <a:blip r:embed="rId5"/>
                <a:srcRect/>
                <a:stretch>
                  <a:fillRect/>
                </a:stretch>
              </p:blipFill>
              <p:spPr bwMode="ltGray">
                <a:xfrm>
                  <a:off x="1177" y="2806"/>
                  <a:ext cx="395" cy="498"/>
                </a:xfrm>
                <a:prstGeom prst="rect">
                  <a:avLst/>
                </a:prstGeom>
                <a:noFill/>
                <a:ln w="9525">
                  <a:noFill/>
                  <a:miter lim="800000"/>
                  <a:headEnd/>
                  <a:tailEnd/>
                </a:ln>
              </p:spPr>
            </p:pic>
            <p:pic>
              <p:nvPicPr>
                <p:cNvPr id="4128" name="Picture 8"/>
                <p:cNvPicPr>
                  <a:picLocks noChangeAspect="1" noChangeArrowheads="1"/>
                </p:cNvPicPr>
                <p:nvPr/>
              </p:nvPicPr>
              <p:blipFill>
                <a:blip r:embed="rId6"/>
                <a:srcRect/>
                <a:stretch>
                  <a:fillRect/>
                </a:stretch>
              </p:blipFill>
              <p:spPr bwMode="ltGray">
                <a:xfrm>
                  <a:off x="2650" y="3288"/>
                  <a:ext cx="602" cy="483"/>
                </a:xfrm>
                <a:prstGeom prst="rect">
                  <a:avLst/>
                </a:prstGeom>
                <a:noFill/>
                <a:ln w="9525">
                  <a:noFill/>
                  <a:miter lim="800000"/>
                  <a:headEnd/>
                  <a:tailEnd/>
                </a:ln>
              </p:spPr>
            </p:pic>
            <p:sp>
              <p:nvSpPr>
                <p:cNvPr id="4129" name="Text Box 9"/>
                <p:cNvSpPr txBox="1">
                  <a:spLocks noChangeArrowheads="1"/>
                </p:cNvSpPr>
                <p:nvPr/>
              </p:nvSpPr>
              <p:spPr bwMode="ltGray">
                <a:xfrm>
                  <a:off x="1336" y="1207"/>
                  <a:ext cx="371" cy="192"/>
                </a:xfrm>
                <a:prstGeom prst="rect">
                  <a:avLst/>
                </a:prstGeom>
                <a:noFill/>
                <a:ln w="9525">
                  <a:noFill/>
                  <a:miter lim="800000"/>
                  <a:headEnd/>
                  <a:tailEnd/>
                </a:ln>
              </p:spPr>
              <p:txBody>
                <a:bodyPr wrap="none">
                  <a:spAutoFit/>
                </a:bodyPr>
                <a:lstStyle/>
                <a:p>
                  <a:pPr algn="ctr" eaLnBrk="0">
                    <a:spcBef>
                      <a:spcPct val="20000"/>
                    </a:spcBef>
                    <a:buClr>
                      <a:schemeClr val="accent2"/>
                    </a:buClr>
                  </a:pPr>
                  <a:r>
                    <a:rPr lang="en-US" sz="1400"/>
                    <a:t>PMO</a:t>
                  </a:r>
                  <a:endParaRPr lang="en-US" sz="3200"/>
                </a:p>
              </p:txBody>
            </p:sp>
            <p:sp>
              <p:nvSpPr>
                <p:cNvPr id="4130" name="Text Box 10"/>
                <p:cNvSpPr txBox="1">
                  <a:spLocks noChangeArrowheads="1"/>
                </p:cNvSpPr>
                <p:nvPr/>
              </p:nvSpPr>
              <p:spPr bwMode="ltGray">
                <a:xfrm>
                  <a:off x="2580" y="3814"/>
                  <a:ext cx="662" cy="192"/>
                </a:xfrm>
                <a:prstGeom prst="rect">
                  <a:avLst/>
                </a:prstGeom>
                <a:noFill/>
                <a:ln w="9525">
                  <a:noFill/>
                  <a:miter lim="800000"/>
                  <a:headEnd/>
                  <a:tailEnd/>
                </a:ln>
              </p:spPr>
              <p:txBody>
                <a:bodyPr wrap="none">
                  <a:spAutoFit/>
                </a:bodyPr>
                <a:lstStyle/>
                <a:p>
                  <a:pPr algn="ctr" eaLnBrk="0">
                    <a:spcBef>
                      <a:spcPct val="20000"/>
                    </a:spcBef>
                    <a:buClr>
                      <a:schemeClr val="accent2"/>
                    </a:buClr>
                  </a:pPr>
                  <a:r>
                    <a:rPr lang="en-US" sz="1400"/>
                    <a:t>Operations</a:t>
                  </a:r>
                  <a:endParaRPr lang="en-US" sz="3200"/>
                </a:p>
              </p:txBody>
            </p:sp>
            <p:sp>
              <p:nvSpPr>
                <p:cNvPr id="4131" name="Text Box 11"/>
                <p:cNvSpPr txBox="1">
                  <a:spLocks noChangeArrowheads="1"/>
                </p:cNvSpPr>
                <p:nvPr/>
              </p:nvSpPr>
              <p:spPr bwMode="ltGray">
                <a:xfrm>
                  <a:off x="3274" y="1018"/>
                  <a:ext cx="315" cy="192"/>
                </a:xfrm>
                <a:prstGeom prst="rect">
                  <a:avLst/>
                </a:prstGeom>
                <a:noFill/>
                <a:ln w="9525">
                  <a:noFill/>
                  <a:miter lim="800000"/>
                  <a:headEnd/>
                  <a:tailEnd/>
                </a:ln>
              </p:spPr>
              <p:txBody>
                <a:bodyPr wrap="none">
                  <a:spAutoFit/>
                </a:bodyPr>
                <a:lstStyle/>
                <a:p>
                  <a:pPr algn="ctr" eaLnBrk="0">
                    <a:spcBef>
                      <a:spcPct val="20000"/>
                    </a:spcBef>
                    <a:buClr>
                      <a:schemeClr val="accent2"/>
                    </a:buClr>
                  </a:pPr>
                  <a:r>
                    <a:rPr lang="en-US" sz="1400"/>
                    <a:t>CIO</a:t>
                  </a:r>
                  <a:endParaRPr lang="en-US" sz="3200"/>
                </a:p>
              </p:txBody>
            </p:sp>
            <p:sp>
              <p:nvSpPr>
                <p:cNvPr id="4132" name="Text Box 12"/>
                <p:cNvSpPr txBox="1">
                  <a:spLocks noChangeArrowheads="1"/>
                </p:cNvSpPr>
                <p:nvPr/>
              </p:nvSpPr>
              <p:spPr bwMode="ltGray">
                <a:xfrm>
                  <a:off x="3936" y="3267"/>
                  <a:ext cx="663" cy="353"/>
                </a:xfrm>
                <a:prstGeom prst="rect">
                  <a:avLst/>
                </a:prstGeom>
                <a:noFill/>
                <a:ln w="9525">
                  <a:noFill/>
                  <a:miter lim="800000"/>
                  <a:headEnd/>
                  <a:tailEnd/>
                </a:ln>
              </p:spPr>
              <p:txBody>
                <a:bodyPr wrap="none">
                  <a:spAutoFit/>
                </a:bodyPr>
                <a:lstStyle/>
                <a:p>
                  <a:pPr algn="ctr" eaLnBrk="0">
                    <a:spcBef>
                      <a:spcPct val="20000"/>
                    </a:spcBef>
                    <a:buClr>
                      <a:schemeClr val="accent2"/>
                    </a:buClr>
                  </a:pPr>
                  <a:r>
                    <a:rPr lang="en-US" sz="1400"/>
                    <a:t>Application</a:t>
                  </a:r>
                  <a:endParaRPr lang="en-US" sz="3200"/>
                </a:p>
                <a:p>
                  <a:pPr algn="ctr" eaLnBrk="0">
                    <a:spcBef>
                      <a:spcPct val="20000"/>
                    </a:spcBef>
                    <a:buClr>
                      <a:schemeClr val="accent2"/>
                    </a:buClr>
                  </a:pPr>
                  <a:r>
                    <a:rPr lang="en-US" sz="1400"/>
                    <a:t>Support</a:t>
                  </a:r>
                </a:p>
              </p:txBody>
            </p:sp>
            <p:pic>
              <p:nvPicPr>
                <p:cNvPr id="4133" name="Picture 13"/>
                <p:cNvPicPr>
                  <a:picLocks noChangeAspect="1" noChangeArrowheads="1"/>
                </p:cNvPicPr>
                <p:nvPr/>
              </p:nvPicPr>
              <p:blipFill>
                <a:blip r:embed="rId7"/>
                <a:srcRect/>
                <a:stretch>
                  <a:fillRect/>
                </a:stretch>
              </p:blipFill>
              <p:spPr bwMode="ltGray">
                <a:xfrm>
                  <a:off x="4303" y="2753"/>
                  <a:ext cx="720" cy="540"/>
                </a:xfrm>
                <a:prstGeom prst="rect">
                  <a:avLst/>
                </a:prstGeom>
                <a:noFill/>
                <a:ln w="9525">
                  <a:noFill/>
                  <a:miter lim="800000"/>
                  <a:headEnd/>
                  <a:tailEnd/>
                </a:ln>
              </p:spPr>
            </p:pic>
            <p:pic>
              <p:nvPicPr>
                <p:cNvPr id="4134" name="Picture 14"/>
                <p:cNvPicPr>
                  <a:picLocks noChangeAspect="1" noChangeArrowheads="1"/>
                </p:cNvPicPr>
                <p:nvPr/>
              </p:nvPicPr>
              <p:blipFill>
                <a:blip r:embed="rId8"/>
                <a:srcRect/>
                <a:stretch>
                  <a:fillRect/>
                </a:stretch>
              </p:blipFill>
              <p:spPr bwMode="ltGray">
                <a:xfrm>
                  <a:off x="1762" y="721"/>
                  <a:ext cx="529" cy="647"/>
                </a:xfrm>
                <a:prstGeom prst="rect">
                  <a:avLst/>
                </a:prstGeom>
                <a:noFill/>
                <a:ln w="9525">
                  <a:noFill/>
                  <a:miter lim="800000"/>
                  <a:headEnd/>
                  <a:tailEnd/>
                </a:ln>
              </p:spPr>
            </p:pic>
            <p:pic>
              <p:nvPicPr>
                <p:cNvPr id="4135" name="Picture 15"/>
                <p:cNvPicPr>
                  <a:picLocks noChangeAspect="1" noChangeArrowheads="1"/>
                </p:cNvPicPr>
                <p:nvPr/>
              </p:nvPicPr>
              <p:blipFill>
                <a:blip r:embed="rId9"/>
                <a:srcRect/>
                <a:stretch>
                  <a:fillRect/>
                </a:stretch>
              </p:blipFill>
              <p:spPr bwMode="ltGray">
                <a:xfrm rot="10800000">
                  <a:off x="4235" y="1699"/>
                  <a:ext cx="1383" cy="1026"/>
                </a:xfrm>
                <a:prstGeom prst="rect">
                  <a:avLst/>
                </a:prstGeom>
                <a:noFill/>
                <a:ln w="9525">
                  <a:noFill/>
                  <a:miter lim="800000"/>
                  <a:headEnd/>
                  <a:tailEnd/>
                </a:ln>
              </p:spPr>
            </p:pic>
            <p:pic>
              <p:nvPicPr>
                <p:cNvPr id="4136" name="Picture 16"/>
                <p:cNvPicPr>
                  <a:picLocks noChangeAspect="1" noChangeArrowheads="1"/>
                </p:cNvPicPr>
                <p:nvPr/>
              </p:nvPicPr>
              <p:blipFill>
                <a:blip r:embed="rId9"/>
                <a:srcRect/>
                <a:stretch>
                  <a:fillRect/>
                </a:stretch>
              </p:blipFill>
              <p:spPr bwMode="ltGray">
                <a:xfrm>
                  <a:off x="222" y="1699"/>
                  <a:ext cx="1383" cy="1026"/>
                </a:xfrm>
                <a:prstGeom prst="rect">
                  <a:avLst/>
                </a:prstGeom>
                <a:noFill/>
                <a:ln w="9525">
                  <a:noFill/>
                  <a:miter lim="800000"/>
                  <a:headEnd/>
                  <a:tailEnd/>
                </a:ln>
              </p:spPr>
            </p:pic>
          </p:grpSp>
        </p:grpSp>
        <p:grpSp>
          <p:nvGrpSpPr>
            <p:cNvPr id="6" name="Group 19"/>
            <p:cNvGrpSpPr>
              <a:grpSpLocks/>
            </p:cNvGrpSpPr>
            <p:nvPr/>
          </p:nvGrpSpPr>
          <p:grpSpPr bwMode="ltGray">
            <a:xfrm>
              <a:off x="262" y="1013"/>
              <a:ext cx="5263" cy="2563"/>
              <a:chOff x="262" y="1013"/>
              <a:chExt cx="5263" cy="2563"/>
            </a:xfrm>
          </p:grpSpPr>
          <p:pic>
            <p:nvPicPr>
              <p:cNvPr id="4111" name="Picture 18"/>
              <p:cNvPicPr>
                <a:picLocks noChangeAspect="1" noChangeArrowheads="1"/>
              </p:cNvPicPr>
              <p:nvPr/>
            </p:nvPicPr>
            <p:blipFill>
              <a:blip r:embed="rId10"/>
              <a:srcRect/>
              <a:stretch>
                <a:fillRect/>
              </a:stretch>
            </p:blipFill>
            <p:spPr bwMode="ltGray">
              <a:xfrm>
                <a:off x="262" y="1013"/>
                <a:ext cx="961" cy="2375"/>
              </a:xfrm>
              <a:prstGeom prst="rect">
                <a:avLst/>
              </a:prstGeom>
              <a:noFill/>
              <a:ln w="9525">
                <a:noFill/>
                <a:miter lim="800000"/>
                <a:headEnd/>
                <a:tailEnd/>
              </a:ln>
            </p:spPr>
          </p:pic>
          <p:pic>
            <p:nvPicPr>
              <p:cNvPr id="4112" name="Picture 19"/>
              <p:cNvPicPr>
                <a:picLocks noChangeAspect="1" noChangeArrowheads="1"/>
              </p:cNvPicPr>
              <p:nvPr/>
            </p:nvPicPr>
            <p:blipFill>
              <a:blip r:embed="rId11"/>
              <a:srcRect/>
              <a:stretch>
                <a:fillRect/>
              </a:stretch>
            </p:blipFill>
            <p:spPr bwMode="ltGray">
              <a:xfrm>
                <a:off x="4471" y="1100"/>
                <a:ext cx="1054" cy="2476"/>
              </a:xfrm>
              <a:prstGeom prst="rect">
                <a:avLst/>
              </a:prstGeom>
              <a:noFill/>
              <a:ln w="9525">
                <a:noFill/>
                <a:miter lim="800000"/>
                <a:headEnd/>
                <a:tailEnd/>
              </a:ln>
            </p:spPr>
          </p:pic>
          <p:pic>
            <p:nvPicPr>
              <p:cNvPr id="4113" name="Picture 20"/>
              <p:cNvPicPr>
                <a:picLocks noChangeAspect="1" noChangeArrowheads="1"/>
              </p:cNvPicPr>
              <p:nvPr/>
            </p:nvPicPr>
            <p:blipFill>
              <a:blip r:embed="rId12"/>
              <a:srcRect/>
              <a:stretch>
                <a:fillRect/>
              </a:stretch>
            </p:blipFill>
            <p:spPr bwMode="ltGray">
              <a:xfrm>
                <a:off x="1236" y="1199"/>
                <a:ext cx="3390" cy="2034"/>
              </a:xfrm>
              <a:prstGeom prst="rect">
                <a:avLst/>
              </a:prstGeom>
              <a:noFill/>
              <a:ln w="9525">
                <a:noFill/>
                <a:miter lim="800000"/>
                <a:headEnd/>
                <a:tailEnd/>
              </a:ln>
            </p:spPr>
          </p:pic>
          <p:pic>
            <p:nvPicPr>
              <p:cNvPr id="4114" name="Picture 21"/>
              <p:cNvPicPr>
                <a:picLocks noChangeAspect="1" noChangeArrowheads="1"/>
              </p:cNvPicPr>
              <p:nvPr/>
            </p:nvPicPr>
            <p:blipFill>
              <a:blip r:embed="rId13"/>
              <a:srcRect/>
              <a:stretch>
                <a:fillRect/>
              </a:stretch>
            </p:blipFill>
            <p:spPr bwMode="ltGray">
              <a:xfrm>
                <a:off x="1842" y="1485"/>
                <a:ext cx="440" cy="504"/>
              </a:xfrm>
              <a:prstGeom prst="rect">
                <a:avLst/>
              </a:prstGeom>
              <a:noFill/>
              <a:ln w="9525">
                <a:noFill/>
                <a:miter lim="800000"/>
                <a:headEnd/>
                <a:tailEnd/>
              </a:ln>
            </p:spPr>
          </p:pic>
          <p:sp>
            <p:nvSpPr>
              <p:cNvPr id="4115" name="Text Box 22"/>
              <p:cNvSpPr txBox="1">
                <a:spLocks noChangeArrowheads="1"/>
              </p:cNvSpPr>
              <p:nvPr/>
            </p:nvSpPr>
            <p:spPr bwMode="ltGray">
              <a:xfrm>
                <a:off x="1643" y="1998"/>
                <a:ext cx="551" cy="192"/>
              </a:xfrm>
              <a:prstGeom prst="rect">
                <a:avLst/>
              </a:prstGeom>
              <a:noFill/>
              <a:ln w="9525">
                <a:noFill/>
                <a:miter lim="800000"/>
                <a:headEnd/>
                <a:tailEnd/>
              </a:ln>
            </p:spPr>
            <p:txBody>
              <a:bodyPr wrap="none">
                <a:spAutoFit/>
              </a:bodyPr>
              <a:lstStyle/>
              <a:p>
                <a:pPr algn="ctr" eaLnBrk="0">
                  <a:spcBef>
                    <a:spcPct val="20000"/>
                  </a:spcBef>
                  <a:buClr>
                    <a:schemeClr val="accent2"/>
                  </a:buClr>
                </a:pPr>
                <a:r>
                  <a:rPr lang="en-US" sz="1400"/>
                  <a:t>Architect</a:t>
                </a:r>
                <a:endParaRPr lang="en-US" sz="3200"/>
              </a:p>
            </p:txBody>
          </p:sp>
          <p:sp>
            <p:nvSpPr>
              <p:cNvPr id="4116" name="Text Box 23"/>
              <p:cNvSpPr txBox="1">
                <a:spLocks noChangeArrowheads="1"/>
              </p:cNvSpPr>
              <p:nvPr/>
            </p:nvSpPr>
            <p:spPr bwMode="ltGray">
              <a:xfrm>
                <a:off x="3457" y="2704"/>
                <a:ext cx="556" cy="326"/>
              </a:xfrm>
              <a:prstGeom prst="rect">
                <a:avLst/>
              </a:prstGeom>
              <a:noFill/>
              <a:ln w="9525">
                <a:noFill/>
                <a:miter lim="800000"/>
                <a:headEnd/>
                <a:tailEnd/>
              </a:ln>
            </p:spPr>
            <p:txBody>
              <a:bodyPr wrap="none">
                <a:spAutoFit/>
              </a:bodyPr>
              <a:lstStyle/>
              <a:p>
                <a:pPr algn="ctr" eaLnBrk="0">
                  <a:spcBef>
                    <a:spcPct val="20000"/>
                  </a:spcBef>
                  <a:buClr>
                    <a:schemeClr val="accent2"/>
                  </a:buClr>
                </a:pPr>
                <a:r>
                  <a:rPr lang="en-US" sz="1400"/>
                  <a:t>Project</a:t>
                </a:r>
                <a:br>
                  <a:rPr lang="en-US" sz="1400"/>
                </a:br>
                <a:r>
                  <a:rPr lang="en-US" sz="1400"/>
                  <a:t>Manager</a:t>
                </a:r>
                <a:endParaRPr lang="en-US" sz="3200"/>
              </a:p>
            </p:txBody>
          </p:sp>
          <p:pic>
            <p:nvPicPr>
              <p:cNvPr id="4117" name="Picture 24"/>
              <p:cNvPicPr>
                <a:picLocks noChangeAspect="1" noChangeArrowheads="1"/>
              </p:cNvPicPr>
              <p:nvPr/>
            </p:nvPicPr>
            <p:blipFill>
              <a:blip r:embed="rId14"/>
              <a:srcRect/>
              <a:stretch>
                <a:fillRect/>
              </a:stretch>
            </p:blipFill>
            <p:spPr bwMode="ltGray">
              <a:xfrm>
                <a:off x="3729" y="2199"/>
                <a:ext cx="617" cy="528"/>
              </a:xfrm>
              <a:prstGeom prst="rect">
                <a:avLst/>
              </a:prstGeom>
              <a:noFill/>
              <a:ln w="9525">
                <a:noFill/>
                <a:miter lim="800000"/>
                <a:headEnd/>
                <a:tailEnd/>
              </a:ln>
            </p:spPr>
          </p:pic>
          <p:sp>
            <p:nvSpPr>
              <p:cNvPr id="4118" name="Text Box 25"/>
              <p:cNvSpPr txBox="1">
                <a:spLocks noChangeArrowheads="1"/>
              </p:cNvSpPr>
              <p:nvPr/>
            </p:nvSpPr>
            <p:spPr bwMode="ltGray">
              <a:xfrm>
                <a:off x="3775" y="2000"/>
                <a:ext cx="432" cy="192"/>
              </a:xfrm>
              <a:prstGeom prst="rect">
                <a:avLst/>
              </a:prstGeom>
              <a:noFill/>
              <a:ln w="9525">
                <a:noFill/>
                <a:miter lim="800000"/>
                <a:headEnd/>
                <a:tailEnd/>
              </a:ln>
            </p:spPr>
            <p:txBody>
              <a:bodyPr wrap="none">
                <a:spAutoFit/>
              </a:bodyPr>
              <a:lstStyle/>
              <a:p>
                <a:pPr algn="ctr" eaLnBrk="0">
                  <a:spcBef>
                    <a:spcPct val="20000"/>
                  </a:spcBef>
                  <a:buClr>
                    <a:schemeClr val="accent2"/>
                  </a:buClr>
                </a:pPr>
                <a:r>
                  <a:rPr lang="en-US" sz="1400"/>
                  <a:t>Tester</a:t>
                </a:r>
                <a:endParaRPr lang="en-US" sz="3200"/>
              </a:p>
            </p:txBody>
          </p:sp>
          <p:pic>
            <p:nvPicPr>
              <p:cNvPr id="4119" name="Picture 26"/>
              <p:cNvPicPr>
                <a:picLocks noChangeAspect="1" noChangeArrowheads="1"/>
              </p:cNvPicPr>
              <p:nvPr/>
            </p:nvPicPr>
            <p:blipFill>
              <a:blip r:embed="rId15"/>
              <a:srcRect/>
              <a:stretch>
                <a:fillRect/>
              </a:stretch>
            </p:blipFill>
            <p:spPr bwMode="ltGray">
              <a:xfrm>
                <a:off x="3547" y="1464"/>
                <a:ext cx="448" cy="556"/>
              </a:xfrm>
              <a:prstGeom prst="rect">
                <a:avLst/>
              </a:prstGeom>
              <a:noFill/>
              <a:ln w="9525">
                <a:noFill/>
                <a:miter lim="800000"/>
                <a:headEnd/>
                <a:tailEnd/>
              </a:ln>
            </p:spPr>
          </p:pic>
          <p:pic>
            <p:nvPicPr>
              <p:cNvPr id="4120" name="Picture 29"/>
              <p:cNvPicPr>
                <a:picLocks noChangeAspect="1" noChangeArrowheads="1"/>
              </p:cNvPicPr>
              <p:nvPr/>
            </p:nvPicPr>
            <p:blipFill>
              <a:blip r:embed="rId16"/>
              <a:srcRect/>
              <a:stretch>
                <a:fillRect/>
              </a:stretch>
            </p:blipFill>
            <p:spPr bwMode="ltGray">
              <a:xfrm>
                <a:off x="2407" y="1297"/>
                <a:ext cx="1085" cy="571"/>
              </a:xfrm>
              <a:prstGeom prst="rect">
                <a:avLst/>
              </a:prstGeom>
              <a:noFill/>
              <a:ln w="9525">
                <a:noFill/>
                <a:miter lim="800000"/>
                <a:headEnd/>
                <a:tailEnd/>
              </a:ln>
            </p:spPr>
          </p:pic>
          <p:pic>
            <p:nvPicPr>
              <p:cNvPr id="4121" name="Picture 30"/>
              <p:cNvPicPr>
                <a:picLocks noChangeAspect="1" noChangeArrowheads="1"/>
              </p:cNvPicPr>
              <p:nvPr/>
            </p:nvPicPr>
            <p:blipFill>
              <a:blip r:embed="rId17"/>
              <a:srcRect/>
              <a:stretch>
                <a:fillRect/>
              </a:stretch>
            </p:blipFill>
            <p:spPr bwMode="ltGray">
              <a:xfrm>
                <a:off x="2858" y="2732"/>
                <a:ext cx="527" cy="417"/>
              </a:xfrm>
              <a:prstGeom prst="rect">
                <a:avLst/>
              </a:prstGeom>
              <a:noFill/>
              <a:ln w="9525">
                <a:noFill/>
                <a:miter lim="800000"/>
                <a:headEnd/>
                <a:tailEnd/>
              </a:ln>
            </p:spPr>
          </p:pic>
          <p:sp>
            <p:nvSpPr>
              <p:cNvPr id="4122" name="Text Box 31"/>
              <p:cNvSpPr txBox="1">
                <a:spLocks noChangeArrowheads="1"/>
              </p:cNvSpPr>
              <p:nvPr/>
            </p:nvSpPr>
            <p:spPr bwMode="ltGray">
              <a:xfrm>
                <a:off x="2351" y="2830"/>
                <a:ext cx="563" cy="192"/>
              </a:xfrm>
              <a:prstGeom prst="rect">
                <a:avLst/>
              </a:prstGeom>
              <a:noFill/>
              <a:ln w="9525">
                <a:noFill/>
                <a:miter lim="800000"/>
                <a:headEnd/>
                <a:tailEnd/>
              </a:ln>
            </p:spPr>
            <p:txBody>
              <a:bodyPr wrap="none">
                <a:spAutoFit/>
              </a:bodyPr>
              <a:lstStyle/>
              <a:p>
                <a:pPr algn="ctr" eaLnBrk="0">
                  <a:spcBef>
                    <a:spcPct val="20000"/>
                  </a:spcBef>
                  <a:buClr>
                    <a:schemeClr val="accent2"/>
                  </a:buClr>
                </a:pPr>
                <a:r>
                  <a:rPr lang="en-US" sz="1400"/>
                  <a:t>Designer</a:t>
                </a:r>
                <a:endParaRPr lang="en-US" sz="3200"/>
              </a:p>
            </p:txBody>
          </p:sp>
        </p:grpSp>
        <p:grpSp>
          <p:nvGrpSpPr>
            <p:cNvPr id="7" name="Group 35"/>
            <p:cNvGrpSpPr>
              <a:grpSpLocks/>
            </p:cNvGrpSpPr>
            <p:nvPr/>
          </p:nvGrpSpPr>
          <p:grpSpPr bwMode="ltGray">
            <a:xfrm>
              <a:off x="2252" y="1876"/>
              <a:ext cx="1337" cy="865"/>
              <a:chOff x="2300" y="1993"/>
              <a:chExt cx="1337" cy="865"/>
            </a:xfrm>
          </p:grpSpPr>
          <p:pic>
            <p:nvPicPr>
              <p:cNvPr id="4108" name="Picture 36"/>
              <p:cNvPicPr>
                <a:picLocks noChangeAspect="1" noChangeArrowheads="1"/>
              </p:cNvPicPr>
              <p:nvPr/>
            </p:nvPicPr>
            <p:blipFill>
              <a:blip r:embed="rId18"/>
              <a:srcRect/>
              <a:stretch>
                <a:fillRect/>
              </a:stretch>
            </p:blipFill>
            <p:spPr bwMode="ltGray">
              <a:xfrm>
                <a:off x="2300" y="1993"/>
                <a:ext cx="1337" cy="865"/>
              </a:xfrm>
              <a:prstGeom prst="rect">
                <a:avLst/>
              </a:prstGeom>
              <a:noFill/>
              <a:ln w="9525">
                <a:noFill/>
                <a:miter lim="800000"/>
                <a:headEnd/>
                <a:tailEnd/>
              </a:ln>
            </p:spPr>
          </p:pic>
          <p:pic>
            <p:nvPicPr>
              <p:cNvPr id="4109" name="Picture 37"/>
              <p:cNvPicPr>
                <a:picLocks noChangeAspect="1" noChangeArrowheads="1"/>
              </p:cNvPicPr>
              <p:nvPr/>
            </p:nvPicPr>
            <p:blipFill>
              <a:blip r:embed="rId19" cstate="print"/>
              <a:srcRect/>
              <a:stretch>
                <a:fillRect/>
              </a:stretch>
            </p:blipFill>
            <p:spPr bwMode="ltGray">
              <a:xfrm>
                <a:off x="2697" y="2138"/>
                <a:ext cx="559" cy="452"/>
              </a:xfrm>
              <a:prstGeom prst="rect">
                <a:avLst/>
              </a:prstGeom>
              <a:noFill/>
              <a:ln w="9525">
                <a:noFill/>
                <a:miter lim="800000"/>
                <a:headEnd/>
                <a:tailEnd/>
              </a:ln>
            </p:spPr>
          </p:pic>
          <p:sp>
            <p:nvSpPr>
              <p:cNvPr id="4110" name="Text Box 38"/>
              <p:cNvSpPr txBox="1">
                <a:spLocks noChangeArrowheads="1"/>
              </p:cNvSpPr>
              <p:nvPr/>
            </p:nvSpPr>
            <p:spPr bwMode="ltGray">
              <a:xfrm>
                <a:off x="2645" y="2595"/>
                <a:ext cx="625" cy="192"/>
              </a:xfrm>
              <a:prstGeom prst="rect">
                <a:avLst/>
              </a:prstGeom>
              <a:noFill/>
              <a:ln w="9525">
                <a:noFill/>
                <a:miter lim="800000"/>
                <a:headEnd/>
                <a:tailEnd/>
              </a:ln>
            </p:spPr>
            <p:txBody>
              <a:bodyPr wrap="none">
                <a:spAutoFit/>
              </a:bodyPr>
              <a:lstStyle/>
              <a:p>
                <a:pPr algn="ctr" eaLnBrk="0">
                  <a:spcBef>
                    <a:spcPct val="20000"/>
                  </a:spcBef>
                  <a:buClr>
                    <a:schemeClr val="accent2"/>
                  </a:buClr>
                </a:pPr>
                <a:r>
                  <a:rPr lang="en-US" sz="1400"/>
                  <a:t>Developer</a:t>
                </a:r>
                <a:endParaRPr lang="en-US" sz="3200"/>
              </a:p>
            </p:txBody>
          </p:sp>
        </p:grpSp>
      </p:grpSp>
      <p:grpSp>
        <p:nvGrpSpPr>
          <p:cNvPr id="8" name="Group 36"/>
          <p:cNvGrpSpPr>
            <a:grpSpLocks/>
          </p:cNvGrpSpPr>
          <p:nvPr/>
        </p:nvGrpSpPr>
        <p:grpSpPr bwMode="ltGray">
          <a:xfrm>
            <a:off x="2816225" y="3692525"/>
            <a:ext cx="992188" cy="1020763"/>
            <a:chOff x="4974" y="97"/>
            <a:chExt cx="625" cy="643"/>
          </a:xfrm>
        </p:grpSpPr>
        <p:pic>
          <p:nvPicPr>
            <p:cNvPr id="4103" name="Picture 27"/>
            <p:cNvPicPr>
              <a:picLocks noChangeAspect="1" noChangeArrowheads="1"/>
            </p:cNvPicPr>
            <p:nvPr/>
          </p:nvPicPr>
          <p:blipFill>
            <a:blip r:embed="rId20"/>
            <a:srcRect/>
            <a:stretch>
              <a:fillRect/>
            </a:stretch>
          </p:blipFill>
          <p:spPr bwMode="ltGray">
            <a:xfrm>
              <a:off x="4974" y="97"/>
              <a:ext cx="449" cy="450"/>
            </a:xfrm>
            <a:prstGeom prst="rect">
              <a:avLst/>
            </a:prstGeom>
            <a:noFill/>
            <a:ln w="9525">
              <a:noFill/>
              <a:miter lim="800000"/>
              <a:headEnd/>
              <a:tailEnd/>
            </a:ln>
          </p:spPr>
        </p:pic>
        <p:sp>
          <p:nvSpPr>
            <p:cNvPr id="4104" name="Text Box 28"/>
            <p:cNvSpPr txBox="1">
              <a:spLocks noChangeArrowheads="1"/>
            </p:cNvSpPr>
            <p:nvPr/>
          </p:nvSpPr>
          <p:spPr bwMode="ltGray">
            <a:xfrm>
              <a:off x="5122" y="548"/>
              <a:ext cx="477" cy="192"/>
            </a:xfrm>
            <a:prstGeom prst="rect">
              <a:avLst/>
            </a:prstGeom>
            <a:noFill/>
            <a:ln w="9525">
              <a:noFill/>
              <a:miter lim="800000"/>
              <a:headEnd/>
              <a:tailEnd/>
            </a:ln>
          </p:spPr>
          <p:txBody>
            <a:bodyPr wrap="none">
              <a:spAutoFit/>
            </a:bodyPr>
            <a:lstStyle/>
            <a:p>
              <a:pPr algn="ctr" eaLnBrk="0">
                <a:spcBef>
                  <a:spcPct val="20000"/>
                </a:spcBef>
                <a:buClr>
                  <a:schemeClr val="accent2"/>
                </a:buClr>
              </a:pPr>
              <a:r>
                <a:rPr lang="en-US" sz="1400"/>
                <a:t>DB Pro</a:t>
              </a:r>
              <a:endParaRPr lang="en-US" sz="3200"/>
            </a:p>
          </p:txBody>
        </p:sp>
      </p:grpSp>
      <p:sp>
        <p:nvSpPr>
          <p:cNvPr id="3" name="AutoShape 33"/>
          <p:cNvSpPr>
            <a:spLocks/>
          </p:cNvSpPr>
          <p:nvPr/>
        </p:nvSpPr>
        <p:spPr bwMode="auto">
          <a:xfrm>
            <a:off x="3689350" y="2754313"/>
            <a:ext cx="3352800" cy="1665287"/>
          </a:xfrm>
          <a:prstGeom prst="borderCallout2">
            <a:avLst>
              <a:gd name="adj1" fmla="val 6866"/>
              <a:gd name="adj2" fmla="val -2273"/>
              <a:gd name="adj3" fmla="val 6866"/>
              <a:gd name="adj4" fmla="val -6204"/>
              <a:gd name="adj5" fmla="val 57102"/>
              <a:gd name="adj6" fmla="val -10370"/>
            </a:avLst>
          </a:prstGeom>
          <a:solidFill>
            <a:schemeClr val="bg1">
              <a:alpha val="63000"/>
            </a:schemeClr>
          </a:solidFill>
          <a:ln w="19050" algn="ctr">
            <a:solidFill>
              <a:schemeClr val="tx1"/>
            </a:solidFill>
            <a:miter lim="800000"/>
            <a:headEnd/>
            <a:tailEnd type="triangle" w="med" len="med"/>
          </a:ln>
        </p:spPr>
        <p:txBody>
          <a:bodyPr/>
          <a:lstStyle/>
          <a:p>
            <a:pPr marL="117475" indent="-117475" eaLnBrk="0">
              <a:lnSpc>
                <a:spcPct val="90000"/>
              </a:lnSpc>
              <a:spcBef>
                <a:spcPct val="30000"/>
              </a:spcBef>
              <a:defRPr/>
            </a:pPr>
            <a:r>
              <a:rPr lang="en-US" b="1" dirty="0">
                <a:effectLst>
                  <a:outerShdw blurRad="38100" dist="38100" dir="2700000" algn="tl">
                    <a:srgbClr val="000000"/>
                  </a:outerShdw>
                </a:effectLst>
                <a:latin typeface="Segoe Semibold" pitchFamily="34" charset="0"/>
              </a:rPr>
              <a:t>Team Edition for Database Professionals</a:t>
            </a:r>
            <a:endParaRPr lang="en-US" sz="1600" dirty="0"/>
          </a:p>
          <a:p>
            <a:pPr marL="117475" indent="-117475" eaLnBrk="0">
              <a:lnSpc>
                <a:spcPct val="90000"/>
              </a:lnSpc>
              <a:spcBef>
                <a:spcPct val="30000"/>
              </a:spcBef>
              <a:buFontTx/>
              <a:buChar char="•"/>
              <a:defRPr/>
            </a:pPr>
            <a:r>
              <a:rPr lang="en-US" sz="1200" b="1" dirty="0" smtClean="0">
                <a:effectLst>
                  <a:outerShdw blurRad="38100" dist="38100" dir="2700000" algn="tl">
                    <a:srgbClr val="000000"/>
                  </a:outerShdw>
                </a:effectLst>
                <a:latin typeface="Segoe Semibold" pitchFamily="34" charset="0"/>
              </a:rPr>
              <a:t>Expand to database teams</a:t>
            </a:r>
          </a:p>
          <a:p>
            <a:pPr marL="117475" indent="-117475" eaLnBrk="0">
              <a:lnSpc>
                <a:spcPct val="90000"/>
              </a:lnSpc>
              <a:spcBef>
                <a:spcPct val="30000"/>
              </a:spcBef>
              <a:buFontTx/>
              <a:buChar char="•"/>
              <a:defRPr/>
            </a:pPr>
            <a:r>
              <a:rPr lang="en-US" sz="1200" b="1" dirty="0" smtClean="0">
                <a:effectLst>
                  <a:outerShdw blurRad="38100" dist="38100" dir="2700000" algn="tl">
                    <a:srgbClr val="000000"/>
                  </a:outerShdw>
                </a:effectLst>
                <a:latin typeface="Segoe Semibold" pitchFamily="34" charset="0"/>
              </a:rPr>
              <a:t>Manage database change</a:t>
            </a:r>
          </a:p>
          <a:p>
            <a:pPr marL="117475" indent="-117475" eaLnBrk="0">
              <a:lnSpc>
                <a:spcPct val="90000"/>
              </a:lnSpc>
              <a:spcBef>
                <a:spcPct val="30000"/>
              </a:spcBef>
              <a:buFontTx/>
              <a:buChar char="•"/>
              <a:defRPr/>
            </a:pPr>
            <a:r>
              <a:rPr lang="en-US" sz="1200" b="1" dirty="0" smtClean="0">
                <a:effectLst>
                  <a:outerShdw blurRad="38100" dist="38100" dir="2700000" algn="tl">
                    <a:srgbClr val="000000"/>
                  </a:outerShdw>
                </a:effectLst>
                <a:latin typeface="Segoe Semibold" pitchFamily="34" charset="0"/>
              </a:rPr>
              <a:t>Extend team productivity and collaboration</a:t>
            </a:r>
          </a:p>
          <a:p>
            <a:pPr marL="117475" indent="-117475" eaLnBrk="0">
              <a:lnSpc>
                <a:spcPct val="90000"/>
              </a:lnSpc>
              <a:spcBef>
                <a:spcPct val="30000"/>
              </a:spcBef>
              <a:buFontTx/>
              <a:buChar char="•"/>
              <a:defRPr/>
            </a:pPr>
            <a:r>
              <a:rPr lang="en-US" sz="1200" b="1" dirty="0" smtClean="0">
                <a:effectLst>
                  <a:outerShdw blurRad="38100" dist="38100" dir="2700000" algn="tl">
                    <a:srgbClr val="000000"/>
                  </a:outerShdw>
                </a:effectLst>
                <a:latin typeface="Segoe Semibold" pitchFamily="34" charset="0"/>
              </a:rPr>
              <a:t>Integrated quality</a:t>
            </a:r>
            <a:endParaRPr lang="en-US" sz="1200" b="1" dirty="0">
              <a:effectLst>
                <a:outerShdw blurRad="38100" dist="38100" dir="2700000" algn="tl">
                  <a:srgbClr val="000000"/>
                </a:outerShdw>
              </a:effectLst>
              <a:latin typeface="Segoe Semi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53"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Resources</a:t>
            </a:r>
            <a:endParaRPr lang="en-US" dirty="0"/>
          </a:p>
        </p:txBody>
      </p:sp>
      <p:sp>
        <p:nvSpPr>
          <p:cNvPr id="6" name="Rounded Rectangle 5"/>
          <p:cNvSpPr/>
          <p:nvPr/>
        </p:nvSpPr>
        <p:spPr bwMode="auto">
          <a:xfrm>
            <a:off x="485775" y="3280006"/>
            <a:ext cx="8439912" cy="694944"/>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b="1" dirty="0" smtClean="0"/>
              <a:t>Thursday:</a:t>
            </a:r>
            <a:endParaRPr lang="en-US" dirty="0" smtClean="0"/>
          </a:p>
          <a:p>
            <a:r>
              <a:rPr lang="en-US" sz="1200" dirty="0" smtClean="0"/>
              <a:t>Enhancing ASP.NET AJAX Applications with Silverlight </a:t>
            </a:r>
            <a:r>
              <a:rPr lang="en-US" sz="1200" b="1" dirty="0" smtClean="0">
                <a:solidFill>
                  <a:schemeClr val="accent2"/>
                </a:solidFill>
              </a:rPr>
              <a:t>8:00</a:t>
            </a:r>
          </a:p>
          <a:p>
            <a:r>
              <a:rPr lang="en-US" sz="1200" dirty="0" smtClean="0"/>
              <a:t>Silverlight Tips and Tricks </a:t>
            </a:r>
            <a:r>
              <a:rPr lang="en-US" sz="1200" b="1" dirty="0" smtClean="0">
                <a:solidFill>
                  <a:schemeClr val="accent2"/>
                </a:solidFill>
              </a:rPr>
              <a:t>4:30</a:t>
            </a:r>
            <a:endParaRPr lang="en-US" sz="1200" b="1" dirty="0">
              <a:solidFill>
                <a:schemeClr val="accent2"/>
              </a:solidFill>
            </a:endParaRPr>
          </a:p>
        </p:txBody>
      </p:sp>
      <p:sp>
        <p:nvSpPr>
          <p:cNvPr id="16" name="Rounded Rectangle 15"/>
          <p:cNvSpPr/>
          <p:nvPr/>
        </p:nvSpPr>
        <p:spPr bwMode="auto">
          <a:xfrm>
            <a:off x="485775" y="2551176"/>
            <a:ext cx="8439912" cy="640080"/>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b="1" dirty="0" smtClean="0"/>
              <a:t>Monday:</a:t>
            </a:r>
          </a:p>
          <a:p>
            <a:pPr fontAlgn="base">
              <a:spcBef>
                <a:spcPct val="0"/>
              </a:spcBef>
              <a:spcAft>
                <a:spcPct val="0"/>
              </a:spcAft>
            </a:pPr>
            <a:r>
              <a:rPr lang="en-US" sz="1200" dirty="0" smtClean="0"/>
              <a:t>A Lap Around Silverlight  </a:t>
            </a:r>
            <a:r>
              <a:rPr lang="en-US" sz="1200" b="1" dirty="0" smtClean="0">
                <a:solidFill>
                  <a:schemeClr val="accent2"/>
                </a:solidFill>
              </a:rPr>
              <a:t>4:45</a:t>
            </a:r>
          </a:p>
        </p:txBody>
      </p:sp>
      <p:sp>
        <p:nvSpPr>
          <p:cNvPr id="17" name="Rounded Rectangle 16"/>
          <p:cNvSpPr/>
          <p:nvPr/>
        </p:nvSpPr>
        <p:spPr bwMode="auto">
          <a:xfrm>
            <a:off x="485775" y="4063700"/>
            <a:ext cx="8439912" cy="1242508"/>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b="1" dirty="0" smtClean="0"/>
              <a:t>Friday:</a:t>
            </a:r>
            <a:endParaRPr lang="en-US" dirty="0" smtClean="0"/>
          </a:p>
          <a:p>
            <a:r>
              <a:rPr lang="en-US" sz="1200" dirty="0" smtClean="0"/>
              <a:t>Creating and Delivering Rich Media and Video on the Web with Silverlight, Expression Studio, and </a:t>
            </a:r>
            <a:br>
              <a:rPr lang="en-US" sz="1200" dirty="0" smtClean="0"/>
            </a:br>
            <a:r>
              <a:rPr lang="en-US" sz="1200" dirty="0" smtClean="0"/>
              <a:t>Windows Server 2008 </a:t>
            </a:r>
            <a:r>
              <a:rPr lang="en-US" sz="1200" b="1" dirty="0" smtClean="0">
                <a:solidFill>
                  <a:schemeClr val="accent2"/>
                </a:solidFill>
              </a:rPr>
              <a:t>9:00</a:t>
            </a:r>
          </a:p>
          <a:p>
            <a:r>
              <a:rPr lang="en-US" sz="1200" dirty="0" smtClean="0"/>
              <a:t>Building Rich Internet Applications with Silverlight </a:t>
            </a:r>
            <a:r>
              <a:rPr lang="en-US" sz="1200" b="1" dirty="0" smtClean="0">
                <a:solidFill>
                  <a:schemeClr val="accent2"/>
                </a:solidFill>
              </a:rPr>
              <a:t>1:00</a:t>
            </a:r>
          </a:p>
          <a:p>
            <a:r>
              <a:rPr lang="en-US" sz="1200" dirty="0" smtClean="0"/>
              <a:t>Building Interactive Media Experiences with Silverlight </a:t>
            </a:r>
            <a:r>
              <a:rPr lang="en-US" sz="1200" b="1" dirty="0" smtClean="0">
                <a:solidFill>
                  <a:schemeClr val="accent2"/>
                </a:solidFill>
              </a:rPr>
              <a:t>2:45</a:t>
            </a:r>
            <a:endParaRPr lang="en-US" sz="1200" b="1" dirty="0">
              <a:solidFill>
                <a:schemeClr val="accent2"/>
              </a:solidFill>
            </a:endParaRPr>
          </a:p>
        </p:txBody>
      </p:sp>
      <p:pic>
        <p:nvPicPr>
          <p:cNvPr id="2050" name="Picture 2" descr="C:\Users\samgaz\Desktop\Sl_v_rgb_r.png"/>
          <p:cNvPicPr>
            <a:picLocks noChangeAspect="1" noChangeArrowheads="1"/>
          </p:cNvPicPr>
          <p:nvPr/>
        </p:nvPicPr>
        <p:blipFill>
          <a:blip r:embed="rId3" cstate="print"/>
          <a:srcRect/>
          <a:stretch>
            <a:fillRect/>
          </a:stretch>
        </p:blipFill>
        <p:spPr bwMode="black">
          <a:xfrm>
            <a:off x="6680161" y="211927"/>
            <a:ext cx="2002993" cy="2235438"/>
          </a:xfrm>
          <a:prstGeom prst="rect">
            <a:avLst/>
          </a:prstGeom>
          <a:noFill/>
        </p:spPr>
      </p:pic>
      <p:sp>
        <p:nvSpPr>
          <p:cNvPr id="13" name="Rounded Rectangle 12"/>
          <p:cNvSpPr/>
          <p:nvPr/>
        </p:nvSpPr>
        <p:spPr bwMode="auto">
          <a:xfrm>
            <a:off x="485775" y="5394959"/>
            <a:ext cx="8439912" cy="1046181"/>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endParaRPr lang="en-US" b="1" dirty="0" smtClean="0"/>
          </a:p>
          <a:p>
            <a:pPr fontAlgn="base">
              <a:spcBef>
                <a:spcPct val="0"/>
              </a:spcBef>
              <a:spcAft>
                <a:spcPct val="0"/>
              </a:spcAft>
            </a:pPr>
            <a:r>
              <a:rPr lang="en-US" b="1" dirty="0" smtClean="0"/>
              <a:t>Links:</a:t>
            </a:r>
          </a:p>
          <a:p>
            <a:pPr fontAlgn="base">
              <a:spcBef>
                <a:spcPct val="0"/>
              </a:spcBef>
              <a:spcAft>
                <a:spcPct val="0"/>
              </a:spcAft>
            </a:pPr>
            <a:r>
              <a:rPr lang="en-US" sz="1200" dirty="0" smtClean="0"/>
              <a:t>Scott Guthrie on Channel 9 - </a:t>
            </a:r>
            <a:r>
              <a:rPr lang="en-US" sz="1200" dirty="0" smtClean="0">
                <a:hlinkClick r:id="rId4"/>
              </a:rPr>
              <a:t>http://channel9.msdn.com/showpost.aspx?postid=304508</a:t>
            </a:r>
            <a:endParaRPr lang="en-US" sz="1200" dirty="0" smtClean="0"/>
          </a:p>
          <a:p>
            <a:pPr fontAlgn="base">
              <a:spcBef>
                <a:spcPct val="0"/>
              </a:spcBef>
              <a:spcAft>
                <a:spcPct val="0"/>
              </a:spcAft>
            </a:pPr>
            <a:r>
              <a:rPr lang="en-US" sz="1200" dirty="0" smtClean="0"/>
              <a:t>Silverlight Developer Center - </a:t>
            </a:r>
            <a:r>
              <a:rPr lang="en-US" sz="1200" dirty="0" smtClean="0">
                <a:hlinkClick r:id="rId5"/>
              </a:rPr>
              <a:t>http://msdn2.microsoft.com/en-us/silverlight/default.aspx</a:t>
            </a:r>
            <a:endParaRPr lang="en-US" sz="1200" dirty="0" smtClean="0"/>
          </a:p>
          <a:p>
            <a:pPr fontAlgn="base">
              <a:spcBef>
                <a:spcPct val="0"/>
              </a:spcBef>
              <a:spcAft>
                <a:spcPct val="0"/>
              </a:spcAft>
            </a:pPr>
            <a:r>
              <a:rPr lang="en-US" sz="1200" dirty="0" smtClean="0"/>
              <a:t>Silverlight Alpha 1.1 SDK - </a:t>
            </a:r>
            <a:r>
              <a:rPr lang="en-US" sz="1200" dirty="0" smtClean="0">
                <a:hlinkClick r:id="rId6"/>
              </a:rPr>
              <a:t>http://msdn.microsoft.com/vstudio/eula.aspx?id=c8bf88e7-841c-43fd-c63d-379943617f36</a:t>
            </a:r>
            <a:endParaRPr lang="en-US" sz="1200" dirty="0" smtClean="0"/>
          </a:p>
          <a:p>
            <a:pPr fontAlgn="base">
              <a:spcBef>
                <a:spcPct val="0"/>
              </a:spcBef>
              <a:spcAft>
                <a:spcPct val="0"/>
              </a:spcAft>
            </a:pPr>
            <a:endParaRPr lang="en-US" sz="1200" dirty="0" smtClean="0"/>
          </a:p>
          <a:p>
            <a:pPr fontAlgn="base">
              <a:spcBef>
                <a:spcPct val="0"/>
              </a:spcBef>
              <a:spcAft>
                <a:spcPct val="0"/>
              </a:spcAft>
            </a:pPr>
            <a:endParaRPr lang="en-US" sz="1200" b="1" dirty="0" smtClean="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txBox="1">
            <a:spLocks noGrp="1"/>
          </p:cNvSpPr>
          <p:nvPr/>
        </p:nvSpPr>
        <p:spPr bwMode="auto">
          <a:xfrm>
            <a:off x="8077200" y="6629400"/>
            <a:ext cx="1066800" cy="228600"/>
          </a:xfrm>
          <a:prstGeom prst="rect">
            <a:avLst/>
          </a:prstGeom>
          <a:noFill/>
          <a:ln w="9525">
            <a:noFill/>
            <a:miter lim="800000"/>
            <a:headEnd/>
            <a:tailEnd/>
          </a:ln>
        </p:spPr>
        <p:txBody>
          <a:bodyPr/>
          <a:lstStyle/>
          <a:p>
            <a:pPr algn="r"/>
            <a:fld id="{6A066396-DA0F-44CB-B567-4321F60ADA32}" type="slidenum">
              <a:rPr lang="en-US" sz="1000"/>
              <a:pPr algn="r"/>
              <a:t>5</a:t>
            </a:fld>
            <a:endParaRPr lang="en-US" sz="1000"/>
          </a:p>
        </p:txBody>
      </p:sp>
      <p:sp>
        <p:nvSpPr>
          <p:cNvPr id="8" name="Text Box 6"/>
          <p:cNvSpPr txBox="1">
            <a:spLocks noChangeArrowheads="1"/>
          </p:cNvSpPr>
          <p:nvPr/>
        </p:nvSpPr>
        <p:spPr bwMode="blackWhite">
          <a:xfrm>
            <a:off x="228600" y="1400175"/>
            <a:ext cx="8686800" cy="584775"/>
          </a:xfrm>
          <a:prstGeom prst="rect">
            <a:avLst/>
          </a:prstGeom>
          <a:solidFill>
            <a:srgbClr val="3366FF">
              <a:alpha val="98822"/>
            </a:srgbClr>
          </a:solidFill>
          <a:ln w="9525" algn="ctr">
            <a:solidFill>
              <a:schemeClr val="tx2"/>
            </a:solidFill>
            <a:miter lim="800000"/>
            <a:headEnd/>
            <a:tailEnd/>
          </a:ln>
          <a:effectLst>
            <a:outerShdw dist="71842" dir="2700000" algn="ctr" rotWithShape="0">
              <a:schemeClr val="bg2"/>
            </a:outerShdw>
          </a:effectLst>
        </p:spPr>
        <p:txBody>
          <a:bodyPr>
            <a:spAutoFit/>
          </a:bodyPr>
          <a:lstStyle/>
          <a:p>
            <a:pPr algn="ctr" eaLnBrk="0">
              <a:buClr>
                <a:schemeClr val="tx2"/>
              </a:buClr>
              <a:buSzPct val="75000"/>
              <a:buFont typeface="Wingdings" pitchFamily="2" charset="2"/>
              <a:buNone/>
              <a:defRPr/>
            </a:pPr>
            <a:r>
              <a:rPr lang="en-US" sz="1600">
                <a:effectLst>
                  <a:outerShdw blurRad="38100" dist="38100" dir="2700000" algn="tl">
                    <a:srgbClr val="000000"/>
                  </a:outerShdw>
                </a:effectLst>
                <a:latin typeface="Segoe Semibold" pitchFamily="34" charset="0"/>
              </a:rPr>
              <a:t>Incorporate the Database Professional into the software lifecycle and provide them with a foundation for change management and process integration.</a:t>
            </a:r>
          </a:p>
        </p:txBody>
      </p:sp>
      <p:sp>
        <p:nvSpPr>
          <p:cNvPr id="6148" name="Rectangle 10"/>
          <p:cNvSpPr>
            <a:spLocks noGrp="1" noChangeArrowheads="1"/>
          </p:cNvSpPr>
          <p:nvPr>
            <p:ph idx="4294967295"/>
          </p:nvPr>
        </p:nvSpPr>
        <p:spPr>
          <a:xfrm>
            <a:off x="485792" y="2105052"/>
            <a:ext cx="8382000" cy="4546373"/>
          </a:xfrm>
        </p:spPr>
        <p:txBody>
          <a:bodyPr/>
          <a:lstStyle/>
          <a:p>
            <a:r>
              <a:rPr lang="en-US" sz="2400" dirty="0" smtClean="0"/>
              <a:t>Change Management</a:t>
            </a:r>
          </a:p>
          <a:p>
            <a:pPr lvl="1"/>
            <a:r>
              <a:rPr lang="en-US" sz="1600" dirty="0" smtClean="0"/>
              <a:t>Project-Based Development</a:t>
            </a:r>
          </a:p>
          <a:p>
            <a:pPr lvl="2"/>
            <a:r>
              <a:rPr lang="en-US" sz="1200" dirty="0" smtClean="0"/>
              <a:t>Project Model that represents schema as objects providing a “personal sandbox” for </a:t>
            </a:r>
            <a:br>
              <a:rPr lang="en-US" sz="1200" dirty="0" smtClean="0"/>
            </a:br>
            <a:r>
              <a:rPr lang="en-US" sz="1200" dirty="0" smtClean="0"/>
              <a:t>offline development that lives within a Visual Studio Solution</a:t>
            </a:r>
          </a:p>
          <a:p>
            <a:pPr lvl="2"/>
            <a:r>
              <a:rPr lang="en-US" sz="1200" dirty="0" smtClean="0"/>
              <a:t>Team Collaboration with Work Item and Process Integration with Team Foundation Server</a:t>
            </a:r>
          </a:p>
          <a:p>
            <a:pPr lvl="1"/>
            <a:r>
              <a:rPr lang="en-US" sz="1400" dirty="0" smtClean="0"/>
              <a:t> </a:t>
            </a:r>
            <a:r>
              <a:rPr lang="en-US" sz="1600" dirty="0" smtClean="0"/>
              <a:t>Automated Change Support</a:t>
            </a:r>
            <a:endParaRPr lang="en-US" sz="1400" dirty="0" smtClean="0"/>
          </a:p>
          <a:p>
            <a:pPr lvl="2"/>
            <a:r>
              <a:rPr lang="en-US" sz="1200" dirty="0" smtClean="0"/>
              <a:t>Rename Refactoring with the ability to preview pending changes prior to execution</a:t>
            </a:r>
          </a:p>
          <a:p>
            <a:pPr lvl="2"/>
            <a:r>
              <a:rPr lang="en-US" sz="1200" dirty="0" smtClean="0"/>
              <a:t>Comparison Tools (Schema &amp; Data Compare) allow comparisons &amp; synchronization </a:t>
            </a:r>
            <a:br>
              <a:rPr lang="en-US" sz="1200" dirty="0" smtClean="0"/>
            </a:br>
            <a:r>
              <a:rPr lang="en-US" sz="1200" dirty="0" smtClean="0"/>
              <a:t>of schema and data with design/test/production databases </a:t>
            </a:r>
          </a:p>
          <a:p>
            <a:pPr lvl="2"/>
            <a:r>
              <a:rPr lang="en-US" sz="1200" dirty="0" smtClean="0"/>
              <a:t>Version Control of all database objects with the ability to reverse engineer a database </a:t>
            </a:r>
            <a:br>
              <a:rPr lang="en-US" sz="1200" dirty="0" smtClean="0"/>
            </a:br>
            <a:r>
              <a:rPr lang="en-US" sz="1200" dirty="0" smtClean="0"/>
              <a:t>to bring it under Source Control</a:t>
            </a:r>
          </a:p>
          <a:p>
            <a:pPr lvl="1"/>
            <a:r>
              <a:rPr lang="en-US" sz="1600" dirty="0" smtClean="0"/>
              <a:t>Database Unit Testing</a:t>
            </a:r>
          </a:p>
          <a:p>
            <a:pPr lvl="2"/>
            <a:r>
              <a:rPr lang="en-US" sz="1200" dirty="0" smtClean="0"/>
              <a:t>Database Unit Testing ensures iterative changes don’t break existing functionality</a:t>
            </a:r>
          </a:p>
          <a:p>
            <a:pPr lvl="2"/>
            <a:r>
              <a:rPr lang="en-US" sz="1200" dirty="0" smtClean="0"/>
              <a:t>Data Generator provides Repetitive Dataset Generation for tests based on saved settings</a:t>
            </a:r>
          </a:p>
          <a:p>
            <a:r>
              <a:rPr lang="en-US" sz="2400" dirty="0" smtClean="0"/>
              <a:t>Build / Deployment</a:t>
            </a:r>
          </a:p>
          <a:p>
            <a:pPr lvl="1"/>
            <a:r>
              <a:rPr lang="en-US" sz="1400" dirty="0" err="1" smtClean="0"/>
              <a:t>MSBuild</a:t>
            </a:r>
            <a:r>
              <a:rPr lang="en-US" sz="1400" dirty="0" smtClean="0"/>
              <a:t> Integration for Database Deployments/Builds based on Projects </a:t>
            </a:r>
          </a:p>
          <a:p>
            <a:pPr lvl="1"/>
            <a:r>
              <a:rPr lang="en-US" sz="1400" dirty="0" smtClean="0"/>
              <a:t>Either Create a new Database at the target location or Update an Existing Schema</a:t>
            </a:r>
          </a:p>
        </p:txBody>
      </p:sp>
      <p:pic>
        <p:nvPicPr>
          <p:cNvPr id="6149" name="Picture 4" descr="Visual Studio 2005 team edition database professionals logo rev h"/>
          <p:cNvPicPr>
            <a:picLocks noChangeAspect="1" noChangeArrowheads="1"/>
          </p:cNvPicPr>
          <p:nvPr/>
        </p:nvPicPr>
        <p:blipFill>
          <a:blip r:embed="rId3"/>
          <a:srcRect/>
          <a:stretch>
            <a:fillRect/>
          </a:stretch>
        </p:blipFill>
        <p:spPr bwMode="ltGray">
          <a:xfrm>
            <a:off x="515938" y="196850"/>
            <a:ext cx="6193472" cy="96744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Microsoft Solutions Framework (MSF)</a:t>
            </a:r>
            <a:endParaRPr lang="en-US" dirty="0" smtClean="0"/>
          </a:p>
        </p:txBody>
      </p:sp>
      <p:sp>
        <p:nvSpPr>
          <p:cNvPr id="7171" name="Rectangle 3"/>
          <p:cNvSpPr>
            <a:spLocks noGrp="1" noChangeArrowheads="1"/>
          </p:cNvSpPr>
          <p:nvPr>
            <p:ph idx="1"/>
          </p:nvPr>
        </p:nvSpPr>
        <p:spPr/>
        <p:txBody>
          <a:bodyPr/>
          <a:lstStyle/>
          <a:p>
            <a:r>
              <a:rPr lang="en-US" smtClean="0"/>
              <a:t>A highly customizable, scalable, fully integrated set of software development processes, </a:t>
            </a:r>
            <a:br>
              <a:rPr lang="en-US" smtClean="0"/>
            </a:br>
            <a:r>
              <a:rPr lang="en-US" smtClean="0"/>
              <a:t>principles, and proven practices </a:t>
            </a:r>
          </a:p>
          <a:p>
            <a:r>
              <a:rPr lang="en-US" smtClean="0"/>
              <a:t>Designed to deliver the type of guidance desired by the user when and where it is needed</a:t>
            </a:r>
          </a:p>
          <a:p>
            <a:r>
              <a:rPr lang="en-US" smtClean="0"/>
              <a:t>Seamless experience with </a:t>
            </a:r>
            <a:br>
              <a:rPr lang="en-US" smtClean="0"/>
            </a:br>
            <a:r>
              <a:rPr lang="en-US" smtClean="0"/>
              <a:t>Visual Studio 2005 Team System </a:t>
            </a:r>
            <a:br>
              <a:rPr lang="en-US" smtClean="0"/>
            </a:br>
            <a:r>
              <a:rPr lang="en-US" smtClean="0"/>
              <a:t>for process automation and guidance</a:t>
            </a:r>
            <a:endParaRPr lang="en-US" dirty="0" smtClean="0"/>
          </a:p>
        </p:txBody>
      </p:sp>
      <p:pic>
        <p:nvPicPr>
          <p:cNvPr id="6146" name="Picture 2" descr="C:\Documents and Settings\jocelyn\My Documents\My Pictures\clip_art_library\Microsoft_Art_Brand_etc\EventsDVD_FY07\Photos_for_PPT\BLUE_06_Photo_backgrounds\FY05 Brand - Developer\WSS IT man at work pc workstations IT.png"/>
          <p:cNvPicPr>
            <a:picLocks noChangeAspect="1" noChangeArrowheads="1"/>
          </p:cNvPicPr>
          <p:nvPr/>
        </p:nvPicPr>
        <p:blipFill>
          <a:blip r:embed="rId3"/>
          <a:srcRect/>
          <a:stretch>
            <a:fillRect/>
          </a:stretch>
        </p:blipFill>
        <p:spPr bwMode="auto">
          <a:xfrm>
            <a:off x="2362201" y="4846638"/>
            <a:ext cx="4419599" cy="1947862"/>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p:txBody>
          <a:bodyPr/>
          <a:lstStyle/>
          <a:p>
            <a:r>
              <a:rPr lang="en-US" smtClean="0"/>
              <a:t>Process Guidance Templates</a:t>
            </a:r>
            <a:endParaRPr lang="en-US" dirty="0"/>
          </a:p>
        </p:txBody>
      </p:sp>
      <p:sp>
        <p:nvSpPr>
          <p:cNvPr id="8194" name="Rectangle 3"/>
          <p:cNvSpPr>
            <a:spLocks noGrp="1" noChangeArrowheads="1"/>
          </p:cNvSpPr>
          <p:nvPr>
            <p:ph idx="1"/>
          </p:nvPr>
        </p:nvSpPr>
        <p:spPr/>
        <p:txBody>
          <a:bodyPr/>
          <a:lstStyle/>
          <a:p>
            <a:r>
              <a:rPr lang="en-US" smtClean="0"/>
              <a:t>Prescriptive Guidance</a:t>
            </a:r>
          </a:p>
          <a:p>
            <a:pPr lvl="1"/>
            <a:r>
              <a:rPr lang="en-US" smtClean="0"/>
              <a:t>Roles</a:t>
            </a:r>
          </a:p>
          <a:p>
            <a:pPr lvl="1"/>
            <a:r>
              <a:rPr lang="en-US" smtClean="0"/>
              <a:t>Workstreams</a:t>
            </a:r>
          </a:p>
          <a:p>
            <a:pPr lvl="1"/>
            <a:r>
              <a:rPr lang="en-US" smtClean="0"/>
              <a:t>Activities</a:t>
            </a:r>
          </a:p>
          <a:p>
            <a:pPr lvl="1"/>
            <a:r>
              <a:rPr lang="en-US" smtClean="0"/>
              <a:t>Work products</a:t>
            </a:r>
          </a:p>
          <a:p>
            <a:r>
              <a:rPr lang="en-US" smtClean="0"/>
              <a:t>Process Enactment</a:t>
            </a:r>
          </a:p>
          <a:p>
            <a:pPr lvl="1"/>
            <a:r>
              <a:rPr lang="en-US" smtClean="0"/>
              <a:t>Work items</a:t>
            </a:r>
          </a:p>
          <a:p>
            <a:pPr lvl="1"/>
            <a:r>
              <a:rPr lang="en-US" smtClean="0"/>
              <a:t>Queries</a:t>
            </a:r>
          </a:p>
          <a:p>
            <a:pPr lvl="1"/>
            <a:r>
              <a:rPr lang="en-US" smtClean="0"/>
              <a:t>Reports</a:t>
            </a:r>
          </a:p>
          <a:p>
            <a:pPr lvl="1"/>
            <a:r>
              <a:rPr lang="en-US" smtClean="0"/>
              <a:t>Check-in policies</a:t>
            </a:r>
          </a:p>
          <a:p>
            <a:endParaRPr lang="en-US" dirty="0" smtClean="0"/>
          </a:p>
        </p:txBody>
      </p:sp>
      <p:sp>
        <p:nvSpPr>
          <p:cNvPr id="11" name="Text Placeholder 10"/>
          <p:cNvSpPr>
            <a:spLocks noGrp="1"/>
          </p:cNvSpPr>
          <p:nvPr>
            <p:ph type="body" sz="quarter" idx="10"/>
          </p:nvPr>
        </p:nvSpPr>
        <p:spPr/>
        <p:txBody>
          <a:bodyPr/>
          <a:lstStyle/>
          <a:p>
            <a:pPr lvl="0"/>
            <a:r>
              <a:rPr lang="en-US" smtClean="0"/>
              <a:t>Components</a:t>
            </a:r>
            <a:endParaRPr lang="en-US" dirty="0" smtClean="0"/>
          </a:p>
        </p:txBody>
      </p:sp>
      <p:pic>
        <p:nvPicPr>
          <p:cNvPr id="5122" name="Picture 2" descr="C:\Documents and Settings\jocelyn\My Documents\My Pictures\clip_art_library\Microsoft_Art_Brand_etc\EventsDVD_FY07\Photos_for_PPT\BLUE_06_Photo_backgrounds\FY05 Brand - Developer\WSS IT Man Dennis .png"/>
          <p:cNvPicPr>
            <a:picLocks noChangeAspect="1" noChangeArrowheads="1"/>
          </p:cNvPicPr>
          <p:nvPr/>
        </p:nvPicPr>
        <p:blipFill>
          <a:blip r:embed="rId3"/>
          <a:srcRect/>
          <a:stretch>
            <a:fillRect/>
          </a:stretch>
        </p:blipFill>
        <p:spPr bwMode="auto">
          <a:xfrm flipH="1">
            <a:off x="3878536" y="1720795"/>
            <a:ext cx="4855780" cy="4219575"/>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p:txBody>
          <a:bodyPr/>
          <a:lstStyle/>
          <a:p>
            <a:r>
              <a:rPr lang="en-US" smtClean="0"/>
              <a:t>Process Guidance Templates</a:t>
            </a:r>
            <a:endParaRPr lang="en-US" dirty="0"/>
          </a:p>
        </p:txBody>
      </p:sp>
      <p:sp>
        <p:nvSpPr>
          <p:cNvPr id="10" name="Rectangle 3"/>
          <p:cNvSpPr>
            <a:spLocks noGrp="1" noChangeArrowheads="1"/>
          </p:cNvSpPr>
          <p:nvPr>
            <p:ph idx="1"/>
          </p:nvPr>
        </p:nvSpPr>
        <p:spPr>
          <a:xfrm>
            <a:off x="368300" y="1839913"/>
            <a:ext cx="8382000" cy="4548425"/>
          </a:xfrm>
        </p:spPr>
        <p:txBody>
          <a:bodyPr/>
          <a:lstStyle/>
          <a:p>
            <a:r>
              <a:rPr lang="en-US" dirty="0" smtClean="0"/>
              <a:t>MSF Agile</a:t>
            </a:r>
          </a:p>
          <a:p>
            <a:pPr lvl="1"/>
            <a:r>
              <a:rPr lang="en-US" dirty="0" smtClean="0"/>
              <a:t>MSF for Agile Software Development is a scenario-driven, context-based, agile software development process that utilizes many of the ideas embodied </a:t>
            </a:r>
            <a:br>
              <a:rPr lang="en-US" dirty="0" smtClean="0"/>
            </a:br>
            <a:r>
              <a:rPr lang="en-US" dirty="0" smtClean="0"/>
              <a:t>in Visual Studio Team System</a:t>
            </a:r>
          </a:p>
          <a:p>
            <a:pPr lvl="1"/>
            <a:r>
              <a:rPr lang="en-US" dirty="0" smtClean="0"/>
              <a:t>9 roles, 17 </a:t>
            </a:r>
            <a:r>
              <a:rPr lang="en-US" dirty="0" err="1" smtClean="0"/>
              <a:t>workstreams</a:t>
            </a:r>
            <a:r>
              <a:rPr lang="en-US" dirty="0" smtClean="0"/>
              <a:t>, 5 work item types</a:t>
            </a:r>
          </a:p>
          <a:p>
            <a:r>
              <a:rPr lang="en-US" dirty="0" smtClean="0"/>
              <a:t>MSF for CMMI</a:t>
            </a:r>
          </a:p>
          <a:p>
            <a:pPr lvl="1"/>
            <a:r>
              <a:rPr lang="en-US" dirty="0" smtClean="0"/>
              <a:t>MSF for CMMI Process Improvement provides </a:t>
            </a:r>
            <a:br>
              <a:rPr lang="en-US" dirty="0" smtClean="0"/>
            </a:br>
            <a:r>
              <a:rPr lang="en-US" dirty="0" smtClean="0"/>
              <a:t>rich connections to the CMMI process to help organizations quickly implement mature </a:t>
            </a:r>
            <a:br>
              <a:rPr lang="en-US" dirty="0" smtClean="0"/>
            </a:br>
            <a:r>
              <a:rPr lang="en-US" dirty="0" smtClean="0"/>
              <a:t>software development practices</a:t>
            </a:r>
          </a:p>
          <a:p>
            <a:pPr lvl="1"/>
            <a:r>
              <a:rPr lang="en-US" dirty="0" smtClean="0"/>
              <a:t>20 roles, 26 </a:t>
            </a:r>
            <a:r>
              <a:rPr lang="en-US" dirty="0" err="1" smtClean="0"/>
              <a:t>workstreams</a:t>
            </a:r>
            <a:r>
              <a:rPr lang="en-US" dirty="0" smtClean="0"/>
              <a:t>, 7 work item types</a:t>
            </a:r>
          </a:p>
        </p:txBody>
      </p:sp>
      <p:sp>
        <p:nvSpPr>
          <p:cNvPr id="9" name="Text Placeholder 8"/>
          <p:cNvSpPr>
            <a:spLocks noGrp="1"/>
          </p:cNvSpPr>
          <p:nvPr>
            <p:ph type="body" sz="quarter" idx="10"/>
          </p:nvPr>
        </p:nvSpPr>
        <p:spPr/>
        <p:txBody>
          <a:bodyPr/>
          <a:lstStyle/>
          <a:p>
            <a:pPr lvl="0"/>
            <a:r>
              <a:rPr lang="en-US" smtClean="0"/>
              <a:t>MSF Agile/MSF for CMMI</a:t>
            </a:r>
          </a:p>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GB" dirty="0" err="1" smtClean="0"/>
              <a:t>WorkItems</a:t>
            </a:r>
            <a:r>
              <a:rPr lang="en-GB" dirty="0" smtClean="0"/>
              <a:t> and </a:t>
            </a:r>
            <a:r>
              <a:rPr lang="en-GB" dirty="0" err="1" smtClean="0"/>
              <a:t>WorkFlow</a:t>
            </a:r>
            <a:endParaRPr lang="en-GB" dirty="0"/>
          </a:p>
        </p:txBody>
      </p:sp>
      <p:grpSp>
        <p:nvGrpSpPr>
          <p:cNvPr id="2" name="Group 3"/>
          <p:cNvGrpSpPr>
            <a:grpSpLocks/>
          </p:cNvGrpSpPr>
          <p:nvPr/>
        </p:nvGrpSpPr>
        <p:grpSpPr bwMode="ltGray">
          <a:xfrm>
            <a:off x="539750" y="2417763"/>
            <a:ext cx="1373188" cy="1946275"/>
            <a:chOff x="340" y="1431"/>
            <a:chExt cx="865" cy="1226"/>
          </a:xfrm>
        </p:grpSpPr>
        <p:grpSp>
          <p:nvGrpSpPr>
            <p:cNvPr id="3" name="Group 4"/>
            <p:cNvGrpSpPr>
              <a:grpSpLocks/>
            </p:cNvGrpSpPr>
            <p:nvPr/>
          </p:nvGrpSpPr>
          <p:grpSpPr bwMode="ltGray">
            <a:xfrm>
              <a:off x="340" y="1431"/>
              <a:ext cx="865" cy="871"/>
              <a:chOff x="340" y="1431"/>
              <a:chExt cx="865" cy="871"/>
            </a:xfrm>
          </p:grpSpPr>
          <p:pic>
            <p:nvPicPr>
              <p:cNvPr id="484357" name="Picture 5" descr="Tablet PC Clare woman restaurant stylus writing"/>
              <p:cNvPicPr>
                <a:picLocks noChangeAspect="1" noChangeArrowheads="1"/>
              </p:cNvPicPr>
              <p:nvPr/>
            </p:nvPicPr>
            <p:blipFill>
              <a:blip r:embed="rId4" cstate="print">
                <a:lum bright="-100000"/>
              </a:blip>
              <a:srcRect/>
              <a:stretch>
                <a:fillRect/>
              </a:stretch>
            </p:blipFill>
            <p:spPr bwMode="ltGray">
              <a:xfrm>
                <a:off x="385" y="1480"/>
                <a:ext cx="820" cy="822"/>
              </a:xfrm>
              <a:prstGeom prst="rect">
                <a:avLst/>
              </a:prstGeom>
              <a:noFill/>
            </p:spPr>
          </p:pic>
          <p:pic>
            <p:nvPicPr>
              <p:cNvPr id="484358" name="Picture 6" descr="Tablet PC Clare woman restaurant stylus writing"/>
              <p:cNvPicPr>
                <a:picLocks noChangeAspect="1" noChangeArrowheads="1"/>
              </p:cNvPicPr>
              <p:nvPr/>
            </p:nvPicPr>
            <p:blipFill>
              <a:blip r:embed="rId4" cstate="print"/>
              <a:srcRect/>
              <a:stretch>
                <a:fillRect/>
              </a:stretch>
            </p:blipFill>
            <p:spPr bwMode="ltGray">
              <a:xfrm>
                <a:off x="340" y="1431"/>
                <a:ext cx="820" cy="822"/>
              </a:xfrm>
              <a:prstGeom prst="rect">
                <a:avLst/>
              </a:prstGeom>
              <a:noFill/>
            </p:spPr>
          </p:pic>
        </p:grpSp>
        <p:sp>
          <p:nvSpPr>
            <p:cNvPr id="484359" name="Text Box 7"/>
            <p:cNvSpPr txBox="1">
              <a:spLocks noChangeArrowheads="1"/>
            </p:cNvSpPr>
            <p:nvPr/>
          </p:nvSpPr>
          <p:spPr bwMode="ltGray">
            <a:xfrm>
              <a:off x="340" y="2253"/>
              <a:ext cx="820" cy="404"/>
            </a:xfrm>
            <a:prstGeom prst="rect">
              <a:avLst/>
            </a:prstGeom>
            <a:noFill/>
            <a:ln w="12700">
              <a:noFill/>
              <a:miter lim="800000"/>
              <a:headEnd/>
              <a:tailEnd/>
            </a:ln>
            <a:effectLst/>
          </p:spPr>
          <p:txBody>
            <a:bodyPr>
              <a:spAutoFit/>
            </a:bodyPr>
            <a:lstStyle/>
            <a:p>
              <a:pPr algn="ctr"/>
              <a:r>
                <a:rPr lang="en-GB">
                  <a:solidFill>
                    <a:schemeClr val="tx2"/>
                  </a:solidFill>
                  <a:effectLst>
                    <a:outerShdw blurRad="38100" dist="38100" dir="2700000" algn="tl">
                      <a:srgbClr val="000000"/>
                    </a:outerShdw>
                  </a:effectLst>
                </a:rPr>
                <a:t>Business</a:t>
              </a:r>
            </a:p>
            <a:p>
              <a:pPr algn="ctr"/>
              <a:r>
                <a:rPr lang="en-GB">
                  <a:solidFill>
                    <a:schemeClr val="tx2"/>
                  </a:solidFill>
                  <a:effectLst>
                    <a:outerShdw blurRad="38100" dist="38100" dir="2700000" algn="tl">
                      <a:srgbClr val="000000"/>
                    </a:outerShdw>
                  </a:effectLst>
                </a:rPr>
                <a:t>Analyst</a:t>
              </a:r>
            </a:p>
          </p:txBody>
        </p:sp>
      </p:grpSp>
      <p:grpSp>
        <p:nvGrpSpPr>
          <p:cNvPr id="4" name="Group 8"/>
          <p:cNvGrpSpPr>
            <a:grpSpLocks/>
          </p:cNvGrpSpPr>
          <p:nvPr/>
        </p:nvGrpSpPr>
        <p:grpSpPr bwMode="ltGray">
          <a:xfrm>
            <a:off x="3419475" y="2203450"/>
            <a:ext cx="1511300" cy="2479675"/>
            <a:chOff x="2154" y="1296"/>
            <a:chExt cx="952" cy="1562"/>
          </a:xfrm>
        </p:grpSpPr>
        <p:grpSp>
          <p:nvGrpSpPr>
            <p:cNvPr id="5" name="Group 9"/>
            <p:cNvGrpSpPr>
              <a:grpSpLocks/>
            </p:cNvGrpSpPr>
            <p:nvPr/>
          </p:nvGrpSpPr>
          <p:grpSpPr bwMode="ltGray">
            <a:xfrm>
              <a:off x="2154" y="1296"/>
              <a:ext cx="952" cy="1225"/>
              <a:chOff x="3198" y="2341"/>
              <a:chExt cx="952" cy="1225"/>
            </a:xfrm>
          </p:grpSpPr>
          <p:pic>
            <p:nvPicPr>
              <p:cNvPr id="484362" name="Picture 10" descr="MSB Business_Sam_man sitting laptop thoughtful"/>
              <p:cNvPicPr>
                <a:picLocks noChangeAspect="1" noChangeArrowheads="1"/>
              </p:cNvPicPr>
              <p:nvPr/>
            </p:nvPicPr>
            <p:blipFill>
              <a:blip r:embed="rId5" cstate="print">
                <a:lum bright="-100000"/>
              </a:blip>
              <a:srcRect/>
              <a:stretch>
                <a:fillRect/>
              </a:stretch>
            </p:blipFill>
            <p:spPr bwMode="ltGray">
              <a:xfrm>
                <a:off x="3264" y="2408"/>
                <a:ext cx="886" cy="1158"/>
              </a:xfrm>
              <a:prstGeom prst="rect">
                <a:avLst/>
              </a:prstGeom>
              <a:noFill/>
            </p:spPr>
          </p:pic>
          <p:pic>
            <p:nvPicPr>
              <p:cNvPr id="484363" name="Picture 11" descr="MSB Business_Sam_man sitting laptop thoughtful"/>
              <p:cNvPicPr>
                <a:picLocks noChangeAspect="1" noChangeArrowheads="1"/>
              </p:cNvPicPr>
              <p:nvPr/>
            </p:nvPicPr>
            <p:blipFill>
              <a:blip r:embed="rId5" cstate="print"/>
              <a:srcRect/>
              <a:stretch>
                <a:fillRect/>
              </a:stretch>
            </p:blipFill>
            <p:spPr bwMode="ltGray">
              <a:xfrm>
                <a:off x="3198" y="2341"/>
                <a:ext cx="886" cy="1158"/>
              </a:xfrm>
              <a:prstGeom prst="rect">
                <a:avLst/>
              </a:prstGeom>
              <a:noFill/>
            </p:spPr>
          </p:pic>
        </p:grpSp>
        <p:sp>
          <p:nvSpPr>
            <p:cNvPr id="484364" name="Text Box 12"/>
            <p:cNvSpPr txBox="1">
              <a:spLocks noChangeArrowheads="1"/>
            </p:cNvSpPr>
            <p:nvPr/>
          </p:nvSpPr>
          <p:spPr bwMode="ltGray">
            <a:xfrm>
              <a:off x="2154" y="2454"/>
              <a:ext cx="820" cy="404"/>
            </a:xfrm>
            <a:prstGeom prst="rect">
              <a:avLst/>
            </a:prstGeom>
            <a:noFill/>
            <a:ln w="12700">
              <a:noFill/>
              <a:miter lim="800000"/>
              <a:headEnd/>
              <a:tailEnd/>
            </a:ln>
            <a:effectLst/>
          </p:spPr>
          <p:txBody>
            <a:bodyPr>
              <a:spAutoFit/>
            </a:bodyPr>
            <a:lstStyle/>
            <a:p>
              <a:pPr algn="ctr"/>
              <a:r>
                <a:rPr lang="en-GB">
                  <a:solidFill>
                    <a:schemeClr val="tx2"/>
                  </a:solidFill>
                  <a:effectLst>
                    <a:outerShdw blurRad="38100" dist="38100" dir="2700000" algn="tl">
                      <a:srgbClr val="000000"/>
                    </a:outerShdw>
                  </a:effectLst>
                </a:rPr>
                <a:t>Project</a:t>
              </a:r>
            </a:p>
            <a:p>
              <a:pPr algn="ctr"/>
              <a:r>
                <a:rPr lang="en-GB">
                  <a:solidFill>
                    <a:schemeClr val="tx2"/>
                  </a:solidFill>
                  <a:effectLst>
                    <a:outerShdw blurRad="38100" dist="38100" dir="2700000" algn="tl">
                      <a:srgbClr val="000000"/>
                    </a:outerShdw>
                  </a:effectLst>
                </a:rPr>
                <a:t>Manager</a:t>
              </a:r>
            </a:p>
          </p:txBody>
        </p:sp>
      </p:grpSp>
      <p:grpSp>
        <p:nvGrpSpPr>
          <p:cNvPr id="6" name="Group 13"/>
          <p:cNvGrpSpPr>
            <a:grpSpLocks/>
          </p:cNvGrpSpPr>
          <p:nvPr/>
        </p:nvGrpSpPr>
        <p:grpSpPr bwMode="ltGray">
          <a:xfrm>
            <a:off x="6472238" y="2347913"/>
            <a:ext cx="2232025" cy="1801812"/>
            <a:chOff x="3844" y="344"/>
            <a:chExt cx="1406" cy="1135"/>
          </a:xfrm>
        </p:grpSpPr>
        <p:grpSp>
          <p:nvGrpSpPr>
            <p:cNvPr id="7" name="Group 14"/>
            <p:cNvGrpSpPr>
              <a:grpSpLocks/>
            </p:cNvGrpSpPr>
            <p:nvPr/>
          </p:nvGrpSpPr>
          <p:grpSpPr bwMode="ltGray">
            <a:xfrm>
              <a:off x="3844" y="344"/>
              <a:ext cx="1406" cy="952"/>
              <a:chOff x="3198" y="890"/>
              <a:chExt cx="1406" cy="952"/>
            </a:xfrm>
          </p:grpSpPr>
          <p:pic>
            <p:nvPicPr>
              <p:cNvPr id="484367" name="Picture 15" descr="IT Work Group tech technical meeting collaboration"/>
              <p:cNvPicPr>
                <a:picLocks noChangeAspect="1" noChangeArrowheads="1"/>
              </p:cNvPicPr>
              <p:nvPr/>
            </p:nvPicPr>
            <p:blipFill>
              <a:blip r:embed="rId6" cstate="print">
                <a:lum bright="-100000"/>
              </a:blip>
              <a:srcRect/>
              <a:stretch>
                <a:fillRect/>
              </a:stretch>
            </p:blipFill>
            <p:spPr bwMode="ltGray">
              <a:xfrm>
                <a:off x="3255" y="938"/>
                <a:ext cx="1349" cy="904"/>
              </a:xfrm>
              <a:prstGeom prst="rect">
                <a:avLst/>
              </a:prstGeom>
              <a:noFill/>
              <a:ln w="9525">
                <a:noFill/>
                <a:miter lim="800000"/>
                <a:headEnd/>
                <a:tailEnd/>
              </a:ln>
            </p:spPr>
          </p:pic>
          <p:pic>
            <p:nvPicPr>
              <p:cNvPr id="484368" name="Picture 16" descr="IT Work Group tech technical meeting collaboration"/>
              <p:cNvPicPr>
                <a:picLocks noChangeAspect="1" noChangeArrowheads="1"/>
              </p:cNvPicPr>
              <p:nvPr/>
            </p:nvPicPr>
            <p:blipFill>
              <a:blip r:embed="rId6" cstate="print"/>
              <a:srcRect/>
              <a:stretch>
                <a:fillRect/>
              </a:stretch>
            </p:blipFill>
            <p:spPr bwMode="ltGray">
              <a:xfrm>
                <a:off x="3198" y="890"/>
                <a:ext cx="1349" cy="904"/>
              </a:xfrm>
              <a:prstGeom prst="rect">
                <a:avLst/>
              </a:prstGeom>
              <a:noFill/>
            </p:spPr>
          </p:pic>
        </p:grpSp>
        <p:sp>
          <p:nvSpPr>
            <p:cNvPr id="484369" name="Text Box 17"/>
            <p:cNvSpPr txBox="1">
              <a:spLocks noChangeArrowheads="1"/>
            </p:cNvSpPr>
            <p:nvPr/>
          </p:nvSpPr>
          <p:spPr bwMode="ltGray">
            <a:xfrm>
              <a:off x="4077" y="1248"/>
              <a:ext cx="820" cy="231"/>
            </a:xfrm>
            <a:prstGeom prst="rect">
              <a:avLst/>
            </a:prstGeom>
            <a:noFill/>
            <a:ln w="12700">
              <a:noFill/>
              <a:miter lim="800000"/>
              <a:headEnd/>
              <a:tailEnd/>
            </a:ln>
            <a:effectLst/>
          </p:spPr>
          <p:txBody>
            <a:bodyPr>
              <a:spAutoFit/>
            </a:bodyPr>
            <a:lstStyle/>
            <a:p>
              <a:pPr algn="ctr"/>
              <a:r>
                <a:rPr lang="en-GB">
                  <a:solidFill>
                    <a:schemeClr val="tx2"/>
                  </a:solidFill>
                  <a:effectLst>
                    <a:outerShdw blurRad="38100" dist="38100" dir="2700000" algn="tl">
                      <a:srgbClr val="000000"/>
                    </a:outerShdw>
                  </a:effectLst>
                </a:rPr>
                <a:t>Dev Team</a:t>
              </a:r>
            </a:p>
          </p:txBody>
        </p:sp>
      </p:grpSp>
      <p:grpSp>
        <p:nvGrpSpPr>
          <p:cNvPr id="8" name="Group 18"/>
          <p:cNvGrpSpPr>
            <a:grpSpLocks/>
          </p:cNvGrpSpPr>
          <p:nvPr/>
        </p:nvGrpSpPr>
        <p:grpSpPr bwMode="ltGray">
          <a:xfrm>
            <a:off x="6842125" y="228600"/>
            <a:ext cx="1301750" cy="1855788"/>
            <a:chOff x="4420" y="1860"/>
            <a:chExt cx="820" cy="1169"/>
          </a:xfrm>
        </p:grpSpPr>
        <p:grpSp>
          <p:nvGrpSpPr>
            <p:cNvPr id="9" name="Group 19"/>
            <p:cNvGrpSpPr>
              <a:grpSpLocks/>
            </p:cNvGrpSpPr>
            <p:nvPr/>
          </p:nvGrpSpPr>
          <p:grpSpPr bwMode="ltGray">
            <a:xfrm>
              <a:off x="4420" y="1860"/>
              <a:ext cx="773" cy="998"/>
              <a:chOff x="4194" y="2069"/>
              <a:chExt cx="773" cy="998"/>
            </a:xfrm>
          </p:grpSpPr>
          <p:pic>
            <p:nvPicPr>
              <p:cNvPr id="484372" name="Picture 20" descr="OFC Enterprise woman Live Meeting"/>
              <p:cNvPicPr>
                <a:picLocks noChangeAspect="1" noChangeArrowheads="1"/>
              </p:cNvPicPr>
              <p:nvPr/>
            </p:nvPicPr>
            <p:blipFill>
              <a:blip r:embed="rId7" cstate="print">
                <a:lum bright="-100000"/>
              </a:blip>
              <a:srcRect/>
              <a:stretch>
                <a:fillRect/>
              </a:stretch>
            </p:blipFill>
            <p:spPr bwMode="ltGray">
              <a:xfrm>
                <a:off x="4261" y="2129"/>
                <a:ext cx="706" cy="938"/>
              </a:xfrm>
              <a:prstGeom prst="rect">
                <a:avLst/>
              </a:prstGeom>
              <a:noFill/>
              <a:ln w="9525">
                <a:noFill/>
                <a:miter lim="800000"/>
                <a:headEnd/>
                <a:tailEnd/>
              </a:ln>
            </p:spPr>
          </p:pic>
          <p:pic>
            <p:nvPicPr>
              <p:cNvPr id="484373" name="Picture 21" descr="OFC Enterprise woman Live Meeting"/>
              <p:cNvPicPr>
                <a:picLocks noChangeAspect="1" noChangeArrowheads="1"/>
              </p:cNvPicPr>
              <p:nvPr/>
            </p:nvPicPr>
            <p:blipFill>
              <a:blip r:embed="rId7" cstate="print"/>
              <a:srcRect/>
              <a:stretch>
                <a:fillRect/>
              </a:stretch>
            </p:blipFill>
            <p:spPr bwMode="ltGray">
              <a:xfrm>
                <a:off x="4194" y="2069"/>
                <a:ext cx="706" cy="938"/>
              </a:xfrm>
              <a:prstGeom prst="rect">
                <a:avLst/>
              </a:prstGeom>
              <a:noFill/>
            </p:spPr>
          </p:pic>
        </p:grpSp>
        <p:sp>
          <p:nvSpPr>
            <p:cNvPr id="484374" name="Text Box 22"/>
            <p:cNvSpPr txBox="1">
              <a:spLocks noChangeArrowheads="1"/>
            </p:cNvSpPr>
            <p:nvPr/>
          </p:nvSpPr>
          <p:spPr bwMode="ltGray">
            <a:xfrm>
              <a:off x="4420" y="2798"/>
              <a:ext cx="820" cy="231"/>
            </a:xfrm>
            <a:prstGeom prst="rect">
              <a:avLst/>
            </a:prstGeom>
            <a:noFill/>
            <a:ln w="12700">
              <a:noFill/>
              <a:miter lim="800000"/>
              <a:headEnd/>
              <a:tailEnd/>
            </a:ln>
            <a:effectLst/>
          </p:spPr>
          <p:txBody>
            <a:bodyPr>
              <a:spAutoFit/>
            </a:bodyPr>
            <a:lstStyle/>
            <a:p>
              <a:pPr algn="ctr"/>
              <a:r>
                <a:rPr lang="en-GB">
                  <a:solidFill>
                    <a:schemeClr val="tx2"/>
                  </a:solidFill>
                  <a:effectLst>
                    <a:outerShdw blurRad="38100" dist="38100" dir="2700000" algn="tl">
                      <a:srgbClr val="000000"/>
                    </a:outerShdw>
                  </a:effectLst>
                </a:rPr>
                <a:t>Test</a:t>
              </a:r>
            </a:p>
          </p:txBody>
        </p:sp>
      </p:grpSp>
      <p:grpSp>
        <p:nvGrpSpPr>
          <p:cNvPr id="10" name="Group 23"/>
          <p:cNvGrpSpPr>
            <a:grpSpLocks/>
          </p:cNvGrpSpPr>
          <p:nvPr/>
        </p:nvGrpSpPr>
        <p:grpSpPr bwMode="ltGray">
          <a:xfrm>
            <a:off x="6191250" y="4683125"/>
            <a:ext cx="1609725" cy="1943100"/>
            <a:chOff x="3227" y="2798"/>
            <a:chExt cx="1014" cy="1224"/>
          </a:xfrm>
        </p:grpSpPr>
        <p:grpSp>
          <p:nvGrpSpPr>
            <p:cNvPr id="11" name="Group 24"/>
            <p:cNvGrpSpPr>
              <a:grpSpLocks/>
            </p:cNvGrpSpPr>
            <p:nvPr/>
          </p:nvGrpSpPr>
          <p:grpSpPr bwMode="ltGray">
            <a:xfrm>
              <a:off x="3418" y="2798"/>
              <a:ext cx="726" cy="1033"/>
              <a:chOff x="2154" y="3203"/>
              <a:chExt cx="726" cy="1033"/>
            </a:xfrm>
          </p:grpSpPr>
          <p:pic>
            <p:nvPicPr>
              <p:cNvPr id="484377" name="Picture 25" descr="OEM Asian man smiling working pc hardware tech technician repair computer"/>
              <p:cNvPicPr>
                <a:picLocks noChangeAspect="1" noChangeArrowheads="1"/>
              </p:cNvPicPr>
              <p:nvPr/>
            </p:nvPicPr>
            <p:blipFill>
              <a:blip r:embed="rId8" cstate="print">
                <a:lum bright="-100000"/>
              </a:blip>
              <a:srcRect/>
              <a:stretch>
                <a:fillRect/>
              </a:stretch>
            </p:blipFill>
            <p:spPr bwMode="ltGray">
              <a:xfrm>
                <a:off x="2217" y="3249"/>
                <a:ext cx="663" cy="987"/>
              </a:xfrm>
              <a:prstGeom prst="rect">
                <a:avLst/>
              </a:prstGeom>
              <a:noFill/>
              <a:ln w="9525">
                <a:noFill/>
                <a:miter lim="800000"/>
                <a:headEnd/>
                <a:tailEnd/>
              </a:ln>
              <a:effectLst/>
            </p:spPr>
          </p:pic>
          <p:pic>
            <p:nvPicPr>
              <p:cNvPr id="484378" name="Picture 26" descr="OEM Asian man smiling working pc hardware tech technician repair computer"/>
              <p:cNvPicPr>
                <a:picLocks noChangeAspect="1" noChangeArrowheads="1"/>
              </p:cNvPicPr>
              <p:nvPr/>
            </p:nvPicPr>
            <p:blipFill>
              <a:blip r:embed="rId8" cstate="print"/>
              <a:srcRect/>
              <a:stretch>
                <a:fillRect/>
              </a:stretch>
            </p:blipFill>
            <p:spPr bwMode="ltGray">
              <a:xfrm>
                <a:off x="2154" y="3203"/>
                <a:ext cx="663" cy="987"/>
              </a:xfrm>
              <a:prstGeom prst="rect">
                <a:avLst/>
              </a:prstGeom>
              <a:noFill/>
              <a:effectLst/>
            </p:spPr>
          </p:pic>
        </p:grpSp>
        <p:sp>
          <p:nvSpPr>
            <p:cNvPr id="484379" name="Text Box 27"/>
            <p:cNvSpPr txBox="1">
              <a:spLocks noChangeArrowheads="1"/>
            </p:cNvSpPr>
            <p:nvPr/>
          </p:nvSpPr>
          <p:spPr bwMode="ltGray">
            <a:xfrm>
              <a:off x="3227" y="3791"/>
              <a:ext cx="1014" cy="231"/>
            </a:xfrm>
            <a:prstGeom prst="rect">
              <a:avLst/>
            </a:prstGeom>
            <a:noFill/>
            <a:ln w="12700">
              <a:noFill/>
              <a:miter lim="800000"/>
              <a:headEnd/>
              <a:tailEnd/>
            </a:ln>
            <a:effectLst/>
          </p:spPr>
          <p:txBody>
            <a:bodyPr>
              <a:spAutoFit/>
            </a:bodyPr>
            <a:lstStyle/>
            <a:p>
              <a:pPr algn="ctr"/>
              <a:r>
                <a:rPr lang="en-GB">
                  <a:solidFill>
                    <a:schemeClr val="tx2"/>
                  </a:solidFill>
                  <a:effectLst>
                    <a:outerShdw blurRad="38100" dist="38100" dir="2700000" algn="tl">
                      <a:srgbClr val="000000"/>
                    </a:outerShdw>
                  </a:effectLst>
                </a:rPr>
                <a:t>Operations</a:t>
              </a:r>
            </a:p>
          </p:txBody>
        </p:sp>
      </p:grpSp>
      <p:grpSp>
        <p:nvGrpSpPr>
          <p:cNvPr id="12" name="Group 28"/>
          <p:cNvGrpSpPr>
            <a:grpSpLocks/>
          </p:cNvGrpSpPr>
          <p:nvPr/>
        </p:nvGrpSpPr>
        <p:grpSpPr bwMode="auto">
          <a:xfrm>
            <a:off x="1765300" y="3659188"/>
            <a:ext cx="1758950" cy="1158875"/>
            <a:chOff x="1112" y="2213"/>
            <a:chExt cx="1108" cy="730"/>
          </a:xfrm>
        </p:grpSpPr>
        <p:pic>
          <p:nvPicPr>
            <p:cNvPr id="484381" name="Picture 29" descr="curved arrow 4_Flipped"/>
            <p:cNvPicPr>
              <a:picLocks noChangeAspect="1" noChangeArrowheads="1"/>
            </p:cNvPicPr>
            <p:nvPr/>
          </p:nvPicPr>
          <p:blipFill>
            <a:blip r:embed="rId9" cstate="print"/>
            <a:srcRect/>
            <a:stretch>
              <a:fillRect/>
            </a:stretch>
          </p:blipFill>
          <p:spPr bwMode="auto">
            <a:xfrm rot="4080000">
              <a:off x="1325" y="2000"/>
              <a:ext cx="682" cy="1108"/>
            </a:xfrm>
            <a:prstGeom prst="rect">
              <a:avLst/>
            </a:prstGeom>
            <a:noFill/>
            <a:ln w="9525" algn="ctr">
              <a:noFill/>
              <a:miter lim="800000"/>
              <a:headEnd/>
              <a:tailEnd/>
            </a:ln>
            <a:effectLst/>
          </p:spPr>
        </p:pic>
        <p:sp>
          <p:nvSpPr>
            <p:cNvPr id="484382" name="Text Box 30"/>
            <p:cNvSpPr txBox="1">
              <a:spLocks noChangeArrowheads="1"/>
            </p:cNvSpPr>
            <p:nvPr/>
          </p:nvSpPr>
          <p:spPr bwMode="auto">
            <a:xfrm>
              <a:off x="1274" y="2539"/>
              <a:ext cx="697" cy="404"/>
            </a:xfrm>
            <a:prstGeom prst="rect">
              <a:avLst/>
            </a:prstGeom>
            <a:noFill/>
            <a:ln w="12700">
              <a:noFill/>
              <a:miter lim="800000"/>
              <a:headEnd/>
              <a:tailEnd/>
            </a:ln>
            <a:effectLst/>
          </p:spPr>
          <p:txBody>
            <a:bodyPr wrap="none">
              <a:spAutoFit/>
            </a:bodyPr>
            <a:lstStyle/>
            <a:p>
              <a:pPr algn="ctr"/>
              <a:r>
                <a:rPr lang="en-GB"/>
                <a:t>Change</a:t>
              </a:r>
            </a:p>
            <a:p>
              <a:pPr algn="ctr"/>
              <a:r>
                <a:rPr lang="en-GB"/>
                <a:t>Requests</a:t>
              </a:r>
            </a:p>
          </p:txBody>
        </p:sp>
      </p:grpSp>
      <p:grpSp>
        <p:nvGrpSpPr>
          <p:cNvPr id="13" name="Group 31"/>
          <p:cNvGrpSpPr>
            <a:grpSpLocks/>
          </p:cNvGrpSpPr>
          <p:nvPr/>
        </p:nvGrpSpPr>
        <p:grpSpPr bwMode="auto">
          <a:xfrm>
            <a:off x="1912938" y="2857500"/>
            <a:ext cx="1323975" cy="482600"/>
            <a:chOff x="1205" y="1708"/>
            <a:chExt cx="834" cy="304"/>
          </a:xfrm>
        </p:grpSpPr>
        <p:pic>
          <p:nvPicPr>
            <p:cNvPr id="484384" name="Picture 32" descr="arrow 3"/>
            <p:cNvPicPr>
              <a:picLocks noChangeAspect="1" noChangeArrowheads="1"/>
            </p:cNvPicPr>
            <p:nvPr/>
          </p:nvPicPr>
          <p:blipFill>
            <a:blip r:embed="rId10" cstate="print"/>
            <a:srcRect/>
            <a:stretch>
              <a:fillRect/>
            </a:stretch>
          </p:blipFill>
          <p:spPr bwMode="auto">
            <a:xfrm>
              <a:off x="1205" y="1708"/>
              <a:ext cx="834" cy="304"/>
            </a:xfrm>
            <a:prstGeom prst="rect">
              <a:avLst/>
            </a:prstGeom>
            <a:noFill/>
          </p:spPr>
        </p:pic>
        <p:sp>
          <p:nvSpPr>
            <p:cNvPr id="484385" name="Text Box 33"/>
            <p:cNvSpPr txBox="1">
              <a:spLocks noChangeArrowheads="1"/>
            </p:cNvSpPr>
            <p:nvPr/>
          </p:nvSpPr>
          <p:spPr bwMode="auto">
            <a:xfrm>
              <a:off x="1245" y="1734"/>
              <a:ext cx="726" cy="231"/>
            </a:xfrm>
            <a:prstGeom prst="rect">
              <a:avLst/>
            </a:prstGeom>
            <a:noFill/>
            <a:ln w="12700">
              <a:noFill/>
              <a:miter lim="800000"/>
              <a:headEnd/>
              <a:tailEnd/>
            </a:ln>
            <a:effectLst/>
          </p:spPr>
          <p:txBody>
            <a:bodyPr wrap="none">
              <a:spAutoFit/>
            </a:bodyPr>
            <a:lstStyle/>
            <a:p>
              <a:pPr algn="ctr"/>
              <a:r>
                <a:rPr lang="en-GB"/>
                <a:t>Scenarios</a:t>
              </a:r>
            </a:p>
          </p:txBody>
        </p:sp>
      </p:grpSp>
      <p:grpSp>
        <p:nvGrpSpPr>
          <p:cNvPr id="14" name="Group 34"/>
          <p:cNvGrpSpPr>
            <a:grpSpLocks/>
          </p:cNvGrpSpPr>
          <p:nvPr/>
        </p:nvGrpSpPr>
        <p:grpSpPr bwMode="auto">
          <a:xfrm>
            <a:off x="1765300" y="1722438"/>
            <a:ext cx="1755775" cy="1127125"/>
            <a:chOff x="1112" y="993"/>
            <a:chExt cx="1106" cy="710"/>
          </a:xfrm>
        </p:grpSpPr>
        <p:pic>
          <p:nvPicPr>
            <p:cNvPr id="484387" name="Picture 35" descr="curved arrow 4"/>
            <p:cNvPicPr>
              <a:picLocks noChangeAspect="1" noChangeArrowheads="1"/>
            </p:cNvPicPr>
            <p:nvPr/>
          </p:nvPicPr>
          <p:blipFill>
            <a:blip r:embed="rId11"/>
            <a:srcRect/>
            <a:stretch>
              <a:fillRect/>
            </a:stretch>
          </p:blipFill>
          <p:spPr bwMode="auto">
            <a:xfrm rot="6700473">
              <a:off x="1325" y="810"/>
              <a:ext cx="680" cy="1106"/>
            </a:xfrm>
            <a:prstGeom prst="rect">
              <a:avLst/>
            </a:prstGeom>
            <a:noFill/>
          </p:spPr>
        </p:pic>
        <p:sp>
          <p:nvSpPr>
            <p:cNvPr id="484388" name="Text Box 36"/>
            <p:cNvSpPr txBox="1">
              <a:spLocks noChangeArrowheads="1"/>
            </p:cNvSpPr>
            <p:nvPr/>
          </p:nvSpPr>
          <p:spPr bwMode="auto">
            <a:xfrm>
              <a:off x="1136" y="993"/>
              <a:ext cx="922" cy="404"/>
            </a:xfrm>
            <a:prstGeom prst="rect">
              <a:avLst/>
            </a:prstGeom>
            <a:noFill/>
            <a:ln w="12700">
              <a:noFill/>
              <a:miter lim="800000"/>
              <a:headEnd/>
              <a:tailEnd/>
            </a:ln>
            <a:effectLst/>
          </p:spPr>
          <p:txBody>
            <a:bodyPr wrap="none">
              <a:spAutoFit/>
            </a:bodyPr>
            <a:lstStyle/>
            <a:p>
              <a:pPr algn="ctr"/>
              <a:r>
                <a:rPr lang="en-GB"/>
                <a:t>Quality of</a:t>
              </a:r>
            </a:p>
            <a:p>
              <a:pPr algn="ctr"/>
              <a:r>
                <a:rPr lang="en-GB"/>
                <a:t>Service Reqs</a:t>
              </a:r>
            </a:p>
          </p:txBody>
        </p:sp>
      </p:grpSp>
      <p:grpSp>
        <p:nvGrpSpPr>
          <p:cNvPr id="15" name="Group 37"/>
          <p:cNvGrpSpPr>
            <a:grpSpLocks/>
          </p:cNvGrpSpPr>
          <p:nvPr/>
        </p:nvGrpSpPr>
        <p:grpSpPr bwMode="auto">
          <a:xfrm>
            <a:off x="6100763" y="744538"/>
            <a:ext cx="1173162" cy="1758950"/>
            <a:chOff x="3843" y="469"/>
            <a:chExt cx="739" cy="1108"/>
          </a:xfrm>
        </p:grpSpPr>
        <p:pic>
          <p:nvPicPr>
            <p:cNvPr id="484390" name="Picture 38" descr="curved arrow 4_Flipped"/>
            <p:cNvPicPr>
              <a:picLocks noChangeAspect="1" noChangeArrowheads="1"/>
            </p:cNvPicPr>
            <p:nvPr/>
          </p:nvPicPr>
          <p:blipFill>
            <a:blip r:embed="rId9" cstate="print"/>
            <a:srcRect/>
            <a:stretch>
              <a:fillRect/>
            </a:stretch>
          </p:blipFill>
          <p:spPr bwMode="auto">
            <a:xfrm rot="9616692">
              <a:off x="3900" y="469"/>
              <a:ext cx="682" cy="1108"/>
            </a:xfrm>
            <a:prstGeom prst="rect">
              <a:avLst/>
            </a:prstGeom>
            <a:noFill/>
            <a:ln w="9525" algn="ctr">
              <a:noFill/>
              <a:miter lim="800000"/>
              <a:headEnd/>
              <a:tailEnd/>
            </a:ln>
            <a:effectLst/>
          </p:spPr>
        </p:pic>
        <p:sp>
          <p:nvSpPr>
            <p:cNvPr id="484391" name="Text Box 39"/>
            <p:cNvSpPr txBox="1">
              <a:spLocks noChangeArrowheads="1"/>
            </p:cNvSpPr>
            <p:nvPr/>
          </p:nvSpPr>
          <p:spPr bwMode="auto">
            <a:xfrm>
              <a:off x="3843" y="956"/>
              <a:ext cx="433" cy="231"/>
            </a:xfrm>
            <a:prstGeom prst="rect">
              <a:avLst/>
            </a:prstGeom>
            <a:noFill/>
            <a:ln w="12700">
              <a:noFill/>
              <a:miter lim="800000"/>
              <a:headEnd/>
              <a:tailEnd/>
            </a:ln>
            <a:effectLst/>
          </p:spPr>
          <p:txBody>
            <a:bodyPr wrap="none">
              <a:spAutoFit/>
            </a:bodyPr>
            <a:lstStyle/>
            <a:p>
              <a:pPr algn="ctr"/>
              <a:r>
                <a:rPr lang="en-GB"/>
                <a:t>Bugs</a:t>
              </a:r>
            </a:p>
          </p:txBody>
        </p:sp>
      </p:grpSp>
      <p:grpSp>
        <p:nvGrpSpPr>
          <p:cNvPr id="16" name="Group 40"/>
          <p:cNvGrpSpPr>
            <a:grpSpLocks/>
          </p:cNvGrpSpPr>
          <p:nvPr/>
        </p:nvGrpSpPr>
        <p:grpSpPr bwMode="auto">
          <a:xfrm>
            <a:off x="4933950" y="2849563"/>
            <a:ext cx="1323975" cy="482600"/>
            <a:chOff x="3108" y="1703"/>
            <a:chExt cx="834" cy="304"/>
          </a:xfrm>
        </p:grpSpPr>
        <p:pic>
          <p:nvPicPr>
            <p:cNvPr id="484393" name="Picture 41" descr="arrow 3"/>
            <p:cNvPicPr>
              <a:picLocks noChangeAspect="1" noChangeArrowheads="1"/>
            </p:cNvPicPr>
            <p:nvPr/>
          </p:nvPicPr>
          <p:blipFill>
            <a:blip r:embed="rId10" cstate="print"/>
            <a:srcRect/>
            <a:stretch>
              <a:fillRect/>
            </a:stretch>
          </p:blipFill>
          <p:spPr bwMode="auto">
            <a:xfrm>
              <a:off x="3108" y="1703"/>
              <a:ext cx="834" cy="304"/>
            </a:xfrm>
            <a:prstGeom prst="rect">
              <a:avLst/>
            </a:prstGeom>
            <a:noFill/>
          </p:spPr>
        </p:pic>
        <p:sp>
          <p:nvSpPr>
            <p:cNvPr id="484394" name="Text Box 42"/>
            <p:cNvSpPr txBox="1">
              <a:spLocks noChangeArrowheads="1"/>
            </p:cNvSpPr>
            <p:nvPr/>
          </p:nvSpPr>
          <p:spPr bwMode="auto">
            <a:xfrm>
              <a:off x="3280" y="1729"/>
              <a:ext cx="463" cy="231"/>
            </a:xfrm>
            <a:prstGeom prst="rect">
              <a:avLst/>
            </a:prstGeom>
            <a:noFill/>
            <a:ln w="12700">
              <a:noFill/>
              <a:miter lim="800000"/>
              <a:headEnd/>
              <a:tailEnd/>
            </a:ln>
            <a:effectLst/>
          </p:spPr>
          <p:txBody>
            <a:bodyPr wrap="none">
              <a:spAutoFit/>
            </a:bodyPr>
            <a:lstStyle/>
            <a:p>
              <a:pPr algn="ctr"/>
              <a:r>
                <a:rPr lang="en-GB"/>
                <a:t>Tasks</a:t>
              </a:r>
            </a:p>
          </p:txBody>
        </p:sp>
      </p:grpSp>
      <p:grpSp>
        <p:nvGrpSpPr>
          <p:cNvPr id="17" name="Group 43"/>
          <p:cNvGrpSpPr>
            <a:grpSpLocks/>
          </p:cNvGrpSpPr>
          <p:nvPr/>
        </p:nvGrpSpPr>
        <p:grpSpPr bwMode="auto">
          <a:xfrm>
            <a:off x="7421563" y="3895725"/>
            <a:ext cx="1468437" cy="1758950"/>
            <a:chOff x="4675" y="2454"/>
            <a:chExt cx="925" cy="1108"/>
          </a:xfrm>
        </p:grpSpPr>
        <p:pic>
          <p:nvPicPr>
            <p:cNvPr id="484396" name="Picture 44" descr="curved arrow 4_Flipped"/>
            <p:cNvPicPr>
              <a:picLocks noChangeAspect="1" noChangeArrowheads="1"/>
            </p:cNvPicPr>
            <p:nvPr/>
          </p:nvPicPr>
          <p:blipFill>
            <a:blip r:embed="rId9" cstate="print"/>
            <a:srcRect/>
            <a:stretch>
              <a:fillRect/>
            </a:stretch>
          </p:blipFill>
          <p:spPr bwMode="auto">
            <a:xfrm rot="393164">
              <a:off x="4675" y="2454"/>
              <a:ext cx="682" cy="1108"/>
            </a:xfrm>
            <a:prstGeom prst="rect">
              <a:avLst/>
            </a:prstGeom>
            <a:noFill/>
            <a:ln w="9525" algn="ctr">
              <a:noFill/>
              <a:miter lim="800000"/>
              <a:headEnd/>
              <a:tailEnd/>
            </a:ln>
            <a:effectLst/>
          </p:spPr>
        </p:pic>
        <p:sp>
          <p:nvSpPr>
            <p:cNvPr id="484397" name="Text Box 45"/>
            <p:cNvSpPr txBox="1">
              <a:spLocks noChangeArrowheads="1"/>
            </p:cNvSpPr>
            <p:nvPr/>
          </p:nvSpPr>
          <p:spPr bwMode="auto">
            <a:xfrm>
              <a:off x="4761" y="2911"/>
              <a:ext cx="839" cy="404"/>
            </a:xfrm>
            <a:prstGeom prst="rect">
              <a:avLst/>
            </a:prstGeom>
            <a:noFill/>
            <a:ln w="12700">
              <a:noFill/>
              <a:miter lim="800000"/>
              <a:headEnd/>
              <a:tailEnd/>
            </a:ln>
            <a:effectLst/>
          </p:spPr>
          <p:txBody>
            <a:bodyPr wrap="none">
              <a:spAutoFit/>
            </a:bodyPr>
            <a:lstStyle/>
            <a:p>
              <a:pPr algn="ctr"/>
              <a:r>
                <a:rPr lang="en-GB"/>
                <a:t>Production</a:t>
              </a:r>
            </a:p>
            <a:p>
              <a:pPr algn="ctr"/>
              <a:r>
                <a:rPr lang="en-GB"/>
                <a:t>Errors</a:t>
              </a:r>
            </a:p>
          </p:txBody>
        </p:sp>
      </p:grpSp>
      <p:sp>
        <p:nvSpPr>
          <p:cNvPr id="484398" name="Text Box 46"/>
          <p:cNvSpPr txBox="1">
            <a:spLocks noChangeArrowheads="1"/>
          </p:cNvSpPr>
          <p:nvPr/>
        </p:nvSpPr>
        <p:spPr bwMode="auto">
          <a:xfrm>
            <a:off x="381000" y="5268913"/>
            <a:ext cx="4191000" cy="1200329"/>
          </a:xfrm>
          <a:prstGeom prst="rect">
            <a:avLst/>
          </a:prstGeom>
          <a:noFill/>
          <a:ln w="12700">
            <a:noFill/>
            <a:miter lim="800000"/>
            <a:headEnd/>
            <a:tailEnd/>
          </a:ln>
          <a:effectLst/>
        </p:spPr>
        <p:txBody>
          <a:bodyPr>
            <a:spAutoFit/>
          </a:bodyPr>
          <a:lstStyle/>
          <a:p>
            <a:r>
              <a:rPr lang="en-GB" sz="2400" dirty="0">
                <a:solidFill>
                  <a:schemeClr val="tx2"/>
                </a:solidFill>
                <a:effectLst>
                  <a:outerShdw blurRad="38100" dist="38100" dir="2700000" algn="tl">
                    <a:srgbClr val="000000"/>
                  </a:outerShdw>
                </a:effectLst>
              </a:rPr>
              <a:t>Work Items are the units of </a:t>
            </a:r>
            <a:br>
              <a:rPr lang="en-GB" sz="2400" dirty="0">
                <a:solidFill>
                  <a:schemeClr val="tx2"/>
                </a:solidFill>
                <a:effectLst>
                  <a:outerShdw blurRad="38100" dist="38100" dir="2700000" algn="tl">
                    <a:srgbClr val="000000"/>
                  </a:outerShdw>
                </a:effectLst>
              </a:rPr>
            </a:br>
            <a:r>
              <a:rPr lang="en-GB" sz="2400" dirty="0">
                <a:solidFill>
                  <a:schemeClr val="tx2"/>
                </a:solidFill>
                <a:effectLst>
                  <a:outerShdw blurRad="38100" dist="38100" dir="2700000" algn="tl">
                    <a:srgbClr val="000000"/>
                  </a:outerShdw>
                </a:effectLst>
              </a:rPr>
              <a:t>communications within the </a:t>
            </a:r>
          </a:p>
          <a:p>
            <a:r>
              <a:rPr lang="en-GB" sz="2400" dirty="0">
                <a:solidFill>
                  <a:schemeClr val="tx2"/>
                </a:solidFill>
                <a:effectLst>
                  <a:outerShdw blurRad="38100" dist="38100" dir="2700000" algn="tl">
                    <a:srgbClr val="000000"/>
                  </a:outerShdw>
                </a:effectLst>
              </a:rPr>
              <a:t>development </a:t>
            </a:r>
            <a:r>
              <a:rPr lang="en-GB" sz="2400" dirty="0" smtClean="0">
                <a:solidFill>
                  <a:schemeClr val="tx2"/>
                </a:solidFill>
                <a:effectLst>
                  <a:outerShdw blurRad="38100" dist="38100" dir="2700000" algn="tl">
                    <a:srgbClr val="000000"/>
                  </a:outerShdw>
                </a:effectLst>
              </a:rPr>
              <a:t>team</a:t>
            </a:r>
            <a:endParaRPr lang="en-GB" sz="2400" dirty="0">
              <a:solidFill>
                <a:schemeClr val="tx2"/>
              </a:solidFill>
              <a:effectLst>
                <a:outerShdw blurRad="38100" dist="38100" dir="2700000" algn="tl">
                  <a:srgbClr val="000000"/>
                </a:outerShdw>
              </a:effectLst>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3" presetClass="entr" presetSubtype="27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2/3*#ppt_w"/>
                                          </p:val>
                                        </p:tav>
                                        <p:tav tm="100000">
                                          <p:val>
                                            <p:strVal val="#ppt_w"/>
                                          </p:val>
                                        </p:tav>
                                      </p:tavLst>
                                    </p:anim>
                                    <p:anim calcmode="lin" valueType="num">
                                      <p:cBhvr>
                                        <p:cTn id="11" dur="1000" fill="hold"/>
                                        <p:tgtEl>
                                          <p:spTgt spid="2"/>
                                        </p:tgtEl>
                                        <p:attrNameLst>
                                          <p:attrName>ppt_h</p:attrName>
                                        </p:attrNameLst>
                                      </p:cBhvr>
                                      <p:tavLst>
                                        <p:tav tm="0">
                                          <p:val>
                                            <p:strVal val="2/3*#ppt_h"/>
                                          </p:val>
                                        </p:tav>
                                        <p:tav tm="100000">
                                          <p:val>
                                            <p:strVal val="#ppt_h"/>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23" presetClass="entr" presetSubtype="27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2/3*#ppt_w"/>
                                          </p:val>
                                        </p:tav>
                                        <p:tav tm="100000">
                                          <p:val>
                                            <p:strVal val="#ppt_w"/>
                                          </p:val>
                                        </p:tav>
                                      </p:tavLst>
                                    </p:anim>
                                    <p:anim calcmode="lin" valueType="num">
                                      <p:cBhvr>
                                        <p:cTn id="19" dur="10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childTnLst>
                                </p:cTn>
                              </p:par>
                              <p:par>
                                <p:cTn id="35" presetID="23" presetClass="entr" presetSubtype="27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2/3*#ppt_w"/>
                                          </p:val>
                                        </p:tav>
                                        <p:tav tm="100000">
                                          <p:val>
                                            <p:strVal val="#ppt_w"/>
                                          </p:val>
                                        </p:tav>
                                      </p:tavLst>
                                    </p:anim>
                                    <p:anim calcmode="lin" valueType="num">
                                      <p:cBhvr>
                                        <p:cTn id="38" dur="1000" fill="hold"/>
                                        <p:tgtEl>
                                          <p:spTgt spid="6"/>
                                        </p:tgtEl>
                                        <p:attrNameLst>
                                          <p:attrName>ppt_h</p:attrName>
                                        </p:attrNameLst>
                                      </p:cBhvr>
                                      <p:tavLst>
                                        <p:tav tm="0">
                                          <p:val>
                                            <p:strVal val="2/3*#ppt_h"/>
                                          </p:val>
                                        </p:tav>
                                        <p:tav tm="100000">
                                          <p:val>
                                            <p:strVal val="#ppt_h"/>
                                          </p:val>
                                        </p:tav>
                                      </p:tavLst>
                                    </p:anim>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childTnLst>
                                </p:cTn>
                              </p:par>
                              <p:par>
                                <p:cTn id="48" presetID="23" presetClass="entr" presetSubtype="272"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strVal val="2/3*#ppt_w"/>
                                          </p:val>
                                        </p:tav>
                                        <p:tav tm="100000">
                                          <p:val>
                                            <p:strVal val="#ppt_w"/>
                                          </p:val>
                                        </p:tav>
                                      </p:tavLst>
                                    </p:anim>
                                    <p:anim calcmode="lin" valueType="num">
                                      <p:cBhvr>
                                        <p:cTn id="51" dur="1000" fill="hold"/>
                                        <p:tgtEl>
                                          <p:spTgt spid="8"/>
                                        </p:tgtEl>
                                        <p:attrNameLst>
                                          <p:attrName>ppt_h</p:attrName>
                                        </p:attrNameLst>
                                      </p:cBhvr>
                                      <p:tavLst>
                                        <p:tav tm="0">
                                          <p:val>
                                            <p:strVal val="2/3*#ppt_h"/>
                                          </p:val>
                                        </p:tav>
                                        <p:tav tm="100000">
                                          <p:val>
                                            <p:strVal val="#ppt_h"/>
                                          </p:val>
                                        </p:tav>
                                      </p:tavLst>
                                    </p:anim>
                                  </p:childTnLst>
                                </p:cTn>
                              </p:par>
                            </p:childTnLst>
                          </p:cTn>
                        </p:par>
                        <p:par>
                          <p:cTn id="52" fill="hold">
                            <p:stCondLst>
                              <p:cond delay="1000"/>
                            </p:stCondLst>
                            <p:childTnLst>
                              <p:par>
                                <p:cTn id="53" presetID="22" presetClass="entr" presetSubtype="1"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childTnLst>
                                </p:cTn>
                              </p:par>
                              <p:par>
                                <p:cTn id="66" presetID="23" presetClass="entr" presetSubtype="272"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1000" fill="hold"/>
                                        <p:tgtEl>
                                          <p:spTgt spid="10"/>
                                        </p:tgtEl>
                                        <p:attrNameLst>
                                          <p:attrName>ppt_w</p:attrName>
                                        </p:attrNameLst>
                                      </p:cBhvr>
                                      <p:tavLst>
                                        <p:tav tm="0">
                                          <p:val>
                                            <p:strVal val="2/3*#ppt_w"/>
                                          </p:val>
                                        </p:tav>
                                        <p:tav tm="100000">
                                          <p:val>
                                            <p:strVal val="#ppt_w"/>
                                          </p:val>
                                        </p:tav>
                                      </p:tavLst>
                                    </p:anim>
                                    <p:anim calcmode="lin" valueType="num">
                                      <p:cBhvr>
                                        <p:cTn id="69" dur="1000" fill="hold"/>
                                        <p:tgtEl>
                                          <p:spTgt spid="10"/>
                                        </p:tgtEl>
                                        <p:attrNameLst>
                                          <p:attrName>ppt_h</p:attrName>
                                        </p:attrNameLst>
                                      </p:cBhvr>
                                      <p:tavLst>
                                        <p:tav tm="0">
                                          <p:val>
                                            <p:strVal val="2/3*#ppt_h"/>
                                          </p:val>
                                        </p:tav>
                                        <p:tav tm="100000">
                                          <p:val>
                                            <p:strVal val="#ppt_h"/>
                                          </p:val>
                                        </p:tav>
                                      </p:tavLst>
                                    </p:anim>
                                  </p:childTnLst>
                                </p:cTn>
                              </p:par>
                            </p:childTnLst>
                          </p:cTn>
                        </p:par>
                        <p:par>
                          <p:cTn id="70" fill="hold">
                            <p:stCondLst>
                              <p:cond delay="1000"/>
                            </p:stCondLst>
                            <p:childTnLst>
                              <p:par>
                                <p:cTn id="71" presetID="22" presetClass="entr" presetSubtype="4"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2.4|1.5|1.4|2|1.8|1.3|1.9"/>
</p:tagLst>
</file>

<file path=ppt/tags/tag2.xml><?xml version="1.0" encoding="utf-8"?>
<p:tagLst xmlns:a="http://schemas.openxmlformats.org/drawingml/2006/main" xmlns:r="http://schemas.openxmlformats.org/officeDocument/2006/relationships" xmlns:p="http://schemas.openxmlformats.org/presentationml/2006/main">
  <p:tag name="TIMING" val="|0.3|1.1|1|1.1|1.3|1.3|1.8|1.4|1.2|1.9|1.4|2|1.8|1.6|1.6|1.2|1.1|2.5|2.6|1.6"/>
</p:tagLst>
</file>

<file path=ppt/theme/theme1.xml><?xml version="1.0" encoding="utf-8"?>
<a:theme xmlns:a="http://schemas.openxmlformats.org/drawingml/2006/main" name="TechEd2007_template">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TechEd2007_template</Template>
  <TotalTime>1735</TotalTime>
  <Words>2344</Words>
  <Application>Microsoft Office PowerPoint</Application>
  <PresentationFormat>On-screen Show (4:3)</PresentationFormat>
  <Paragraphs>504</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TechEd2007_template</vt:lpstr>
      <vt:lpstr>Slide 1</vt:lpstr>
      <vt:lpstr>Integrating the Database into the Application Lifecycle Using  Microsoft Visual Studio Team System for Database Professionals </vt:lpstr>
      <vt:lpstr>Session Objectives and Agenda</vt:lpstr>
      <vt:lpstr>Visual Studio Team System</vt:lpstr>
      <vt:lpstr>Slide 5</vt:lpstr>
      <vt:lpstr>Microsoft Solutions Framework (MSF)</vt:lpstr>
      <vt:lpstr>Process Guidance Templates</vt:lpstr>
      <vt:lpstr>Process Guidance Templates</vt:lpstr>
      <vt:lpstr>WorkItems and WorkFlow</vt:lpstr>
      <vt:lpstr>What is in a Work Item?</vt:lpstr>
      <vt:lpstr>MSF Agile: Team Model</vt:lpstr>
      <vt:lpstr>New Roles</vt:lpstr>
      <vt:lpstr>New Work Streams</vt:lpstr>
      <vt:lpstr>MSF Agile: Exploring the Process Guidance</vt:lpstr>
      <vt:lpstr>Conceptual Overview</vt:lpstr>
      <vt:lpstr>Conceptual Overview</vt:lpstr>
      <vt:lpstr>Offline Development</vt:lpstr>
      <vt:lpstr>Create a Database Project</vt:lpstr>
      <vt:lpstr>Create a Database Project</vt:lpstr>
      <vt:lpstr>Create a Database Project</vt:lpstr>
      <vt:lpstr>DBAdmin: Create a Database Project</vt:lpstr>
      <vt:lpstr>Implement a Database Development Task</vt:lpstr>
      <vt:lpstr>Isolated Iterative Development</vt:lpstr>
      <vt:lpstr>DB Dev: Implement a DB Development Task</vt:lpstr>
      <vt:lpstr>Deploy a Database Project</vt:lpstr>
      <vt:lpstr>Conceptual Overview</vt:lpstr>
      <vt:lpstr>DBAdmin: Deploy a Database Project</vt:lpstr>
      <vt:lpstr>Process Guidance Customization </vt:lpstr>
      <vt:lpstr>Process Guidance Customization </vt:lpstr>
      <vt:lpstr>Process Template Customization </vt:lpstr>
      <vt:lpstr>Process Template Customization </vt:lpstr>
      <vt:lpstr>Database Development Lifecycle </vt:lpstr>
      <vt:lpstr>Availability </vt:lpstr>
      <vt:lpstr>Related Content</vt:lpstr>
      <vt:lpstr>Resources</vt:lpstr>
      <vt:lpstr>Resources</vt:lpstr>
      <vt:lpstr>Slide 37</vt:lpstr>
      <vt:lpstr>Slide 38</vt:lpstr>
      <vt:lpstr>Resources</vt:lpstr>
      <vt:lpstr>Resources</vt:lpstr>
      <vt:lpstr>Slide 41</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DEV301 Integrating the Database into the Application Lifecycle Using Microsoft Visual Studio Team System for Database Professionals</dc:title>
  <dc:subject>TechEd 2007</dc:subject>
  <dc:creator>Duncan Davenport</dc:creator>
  <dc:description>Template: Created by Slidework LLC_x000d_
Formatting: Slidework LLC_x000d_
Event Date: June 4th - 8th 2007_x000d_
Event Location: Orlando Florida_x000d_
Audience:</dc:description>
  <cp:lastModifiedBy>jocelyn</cp:lastModifiedBy>
  <cp:revision>279</cp:revision>
  <dcterms:created xsi:type="dcterms:W3CDTF">2007-04-19T16:02:08Z</dcterms:created>
  <dcterms:modified xsi:type="dcterms:W3CDTF">2007-06-08T14:43:00Z</dcterms:modified>
</cp:coreProperties>
</file>