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51"/>
  </p:notesMasterIdLst>
  <p:handoutMasterIdLst>
    <p:handoutMasterId r:id="rId52"/>
  </p:handoutMasterIdLst>
  <p:sldIdLst>
    <p:sldId id="365" r:id="rId2"/>
    <p:sldId id="448" r:id="rId3"/>
    <p:sldId id="449" r:id="rId4"/>
    <p:sldId id="501" r:id="rId5"/>
    <p:sldId id="495" r:id="rId6"/>
    <p:sldId id="452" r:id="rId7"/>
    <p:sldId id="453" r:id="rId8"/>
    <p:sldId id="454" r:id="rId9"/>
    <p:sldId id="455" r:id="rId10"/>
    <p:sldId id="456" r:id="rId11"/>
    <p:sldId id="496" r:id="rId12"/>
    <p:sldId id="458" r:id="rId13"/>
    <p:sldId id="459" r:id="rId14"/>
    <p:sldId id="460" r:id="rId15"/>
    <p:sldId id="461" r:id="rId16"/>
    <p:sldId id="462" r:id="rId17"/>
    <p:sldId id="497" r:id="rId18"/>
    <p:sldId id="464" r:id="rId19"/>
    <p:sldId id="465" r:id="rId20"/>
    <p:sldId id="466" r:id="rId21"/>
    <p:sldId id="498" r:id="rId22"/>
    <p:sldId id="468" r:id="rId23"/>
    <p:sldId id="469" r:id="rId24"/>
    <p:sldId id="470" r:id="rId25"/>
    <p:sldId id="471" r:id="rId26"/>
    <p:sldId id="472" r:id="rId27"/>
    <p:sldId id="473" r:id="rId28"/>
    <p:sldId id="474" r:id="rId29"/>
    <p:sldId id="475" r:id="rId30"/>
    <p:sldId id="476" r:id="rId31"/>
    <p:sldId id="477" r:id="rId32"/>
    <p:sldId id="478" r:id="rId33"/>
    <p:sldId id="479" r:id="rId34"/>
    <p:sldId id="480" r:id="rId35"/>
    <p:sldId id="481" r:id="rId36"/>
    <p:sldId id="482" r:id="rId37"/>
    <p:sldId id="483" r:id="rId38"/>
    <p:sldId id="499" r:id="rId39"/>
    <p:sldId id="485" r:id="rId40"/>
    <p:sldId id="486" r:id="rId41"/>
    <p:sldId id="487" r:id="rId42"/>
    <p:sldId id="500" r:id="rId43"/>
    <p:sldId id="489" r:id="rId44"/>
    <p:sldId id="490" r:id="rId45"/>
    <p:sldId id="491" r:id="rId46"/>
    <p:sldId id="428" r:id="rId47"/>
    <p:sldId id="429" r:id="rId48"/>
    <p:sldId id="439" r:id="rId49"/>
    <p:sldId id="440" r:id="rId50"/>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1" clrIdx="1"/>
  <p:cmAuthor id="2" name="Aaron Finkelstein" initials="af" lastIdx="9" clrIdx="2"/>
  <p:cmAuthor id="3" name="nicojo" initials="n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405" autoAdjust="0"/>
    <p:restoredTop sz="94660"/>
  </p:normalViewPr>
  <p:slideViewPr>
    <p:cSldViewPr snapToGrid="0">
      <p:cViewPr varScale="1">
        <p:scale>
          <a:sx n="67" d="100"/>
          <a:sy n="67" d="100"/>
        </p:scale>
        <p:origin x="-498" y="-96"/>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6/8/2007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6/8/2007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2116C96-0810-49C6-B446-E3271C7FBCED}" type="slidenum">
              <a:rPr lang="en-US" smtClean="0"/>
              <a:pPr/>
              <a:t>10</a:t>
            </a:fld>
            <a:endParaRPr lang="en-US" smtClean="0"/>
          </a:p>
        </p:txBody>
      </p:sp>
      <p:sp>
        <p:nvSpPr>
          <p:cNvPr id="5939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59396" name="Rectangle 3"/>
          <p:cNvSpPr>
            <a:spLocks noGrp="1" noChangeArrowheads="1"/>
          </p:cNvSpPr>
          <p:nvPr>
            <p:ph type="body" idx="1"/>
          </p:nvPr>
        </p:nvSpPr>
        <p:spPr>
          <a:xfrm>
            <a:off x="913158" y="4340902"/>
            <a:ext cx="5031685" cy="4117611"/>
          </a:xfrm>
          <a:noFill/>
          <a:ln/>
        </p:spPr>
        <p:txBody>
          <a:bodyPr lIns="92193" tIns="45286" rIns="92193" bIns="45286"/>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54D314A-74DD-494C-B6E6-7B5D99176372}" type="slidenum">
              <a:rPr lang="en-US" smtClean="0"/>
              <a:pPr/>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B4252CD-055F-4A9B-92CB-3EA5ED6B5DFB}" type="slidenum">
              <a:rPr lang="en-US" smtClean="0"/>
              <a:pPr/>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5DB8107-8AB1-4057-89A2-4D4E524D9AE7}" type="slidenum">
              <a:rPr lang="en-US" smtClean="0"/>
              <a:pPr/>
              <a:t>14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8500F03-92D0-4131-BB65-5C938890E2EC}" type="slidenum">
              <a:rPr lang="en-US" smtClean="0"/>
              <a:pPr/>
              <a:t>16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85234BC-0AD3-41DD-B347-86AA828987A9}" type="slidenum">
              <a:rPr lang="en-US" smtClean="0"/>
              <a:pPr/>
              <a:t>18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AF97291-9D2F-4D8D-A76B-D675838E93AD}" type="slidenum">
              <a:rPr lang="en-US" smtClean="0"/>
              <a:pPr/>
              <a:t>19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1E1EFD0-04EB-4EA0-A46E-AEED96E050F5}" type="slidenum">
              <a:rPr lang="en-US" smtClean="0"/>
              <a:pPr/>
              <a:t>2</a:t>
            </a:fld>
            <a:endParaRPr lang="en-US" smtClean="0"/>
          </a:p>
        </p:txBody>
      </p:sp>
      <p:sp>
        <p:nvSpPr>
          <p:cNvPr id="50179"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B944556-89F5-4738-AAEA-74A93F61818F}" type="slidenum">
              <a:rPr lang="en-US" smtClean="0"/>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8EE0B29-3AB4-4FF7-AD17-56EA90CAA4B1}" type="slidenum">
              <a:rPr lang="en-US" smtClean="0"/>
              <a:pPr/>
              <a:t>23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86C367A-639B-41B5-B1AF-7D6AA80AC5F1}" type="slidenum">
              <a:rPr lang="en-US" smtClean="0"/>
              <a:pPr/>
              <a:t>24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A50B139-A011-446B-A7C0-6A9CB2EE273A}" type="slidenum">
              <a:rPr lang="en-US" smtClean="0"/>
              <a:pPr/>
              <a:t>26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DECCB58-2AC5-4FCD-A7D5-00041588CEA1}" type="slidenum">
              <a:rPr lang="en-US" smtClean="0"/>
              <a:pPr/>
              <a:t>28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496FD8-5ED8-42E3-9E53-23C991DE25E5}" type="slidenum">
              <a:rPr lang="en-US" smtClean="0"/>
              <a:pPr/>
              <a:t>3</a:t>
            </a:fld>
            <a:endParaRPr lang="en-US"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8550EDF-9E8D-48E3-9DDA-09F38DF87181}" type="slidenum">
              <a:rPr lang="en-US" smtClean="0"/>
              <a:pPr/>
              <a:t>30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D97372A-D2BC-4002-A1C6-8E5FBD3731D2}" type="slidenum">
              <a:rPr lang="en-US" smtClean="0"/>
              <a:pPr/>
              <a:t>31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696C2F1-8AA7-4888-BB13-2A9DF5A52488}" type="slidenum">
              <a:rPr lang="en-US" smtClean="0"/>
              <a:pPr/>
              <a:t>34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943129D-4BDE-4F2E-8EBF-661B74B70AC4}" type="slidenum">
              <a:rPr lang="en-US" smtClean="0"/>
              <a:pPr/>
              <a:t>36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1F24316-05AB-4575-81E7-5A111F43BFA9}" type="slidenum">
              <a:rPr lang="en-US" smtClean="0"/>
              <a:pPr/>
              <a:t>39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CF1EC07-3C87-4099-95D3-9B73F67C2793}"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ADC246-006E-4B8F-8BFC-65F03FFCECEE}" type="slidenum">
              <a:rPr lang="en-US" smtClean="0"/>
              <a:pPr/>
              <a:t>40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01516C-CCD4-4ACF-8BFF-B3A166F0CFF4}"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6/8/2007 4:38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49522F8-D6B3-4199-8615-3D46027904B6}"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173719F-F3DE-4EC5-8573-561BFE32C94A}" type="slidenum">
              <a:rPr lang="en-US" smtClean="0"/>
              <a:pPr/>
              <a:t>7</a:t>
            </a:fld>
            <a:endParaRPr lang="en-US" smtClean="0"/>
          </a:p>
        </p:txBody>
      </p:sp>
      <p:sp>
        <p:nvSpPr>
          <p:cNvPr id="56323" name="Rectangle 2"/>
          <p:cNvSpPr>
            <a:spLocks noGrp="1" noRot="1" noChangeAspect="1" noChangeArrowheads="1" noTextEdit="1"/>
          </p:cNvSpPr>
          <p:nvPr>
            <p:ph type="sldImg"/>
          </p:nvPr>
        </p:nvSpPr>
        <p:spPr>
          <a:xfrm>
            <a:off x="1154113" y="692150"/>
            <a:ext cx="4554537" cy="3416300"/>
          </a:xfrm>
          <a:ln w="12700" cap="flat">
            <a:solidFill>
              <a:schemeClr val="tx1"/>
            </a:solidFill>
          </a:ln>
        </p:spPr>
      </p:sp>
      <p:sp>
        <p:nvSpPr>
          <p:cNvPr id="56324" name="Rectangle 3"/>
          <p:cNvSpPr>
            <a:spLocks noGrp="1" noChangeArrowheads="1"/>
          </p:cNvSpPr>
          <p:nvPr>
            <p:ph type="body" idx="1"/>
          </p:nvPr>
        </p:nvSpPr>
        <p:spPr>
          <a:xfrm>
            <a:off x="913158" y="4342464"/>
            <a:ext cx="5031685" cy="4116049"/>
          </a:xfrm>
          <a:noFill/>
          <a:ln/>
        </p:spPr>
        <p:txBody>
          <a:bodyPr lIns="91132" tIns="44766" rIns="91132" bIns="44766"/>
          <a:lstStyle/>
          <a:p>
            <a:pPr defTabSz="891069"/>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4"/>
          <p:cNvSpPr>
            <a:spLocks noGrp="1" noChangeArrowheads="1"/>
          </p:cNvSpPr>
          <p:nvPr>
            <p:ph type="sldNum" sz="quarter" idx="5"/>
          </p:nvPr>
        </p:nvSpPr>
        <p:spPr>
          <a:noFill/>
          <a:ln>
            <a:headEnd/>
            <a:tailEnd/>
          </a:ln>
        </p:spPr>
        <p:txBody>
          <a:bodyPr/>
          <a:lstStyle/>
          <a:p>
            <a:fld id="{0FD986CA-9EAC-4471-B81D-1C966EB3C9DD}" type="slidenum">
              <a:rPr lang="en-US" smtClean="0"/>
              <a:pPr/>
              <a:t>8</a:t>
            </a:fld>
            <a:endParaRPr lang="en-US" smtClean="0"/>
          </a:p>
        </p:txBody>
      </p:sp>
      <p:sp>
        <p:nvSpPr>
          <p:cNvPr id="27651" name="Rectangle 40961"/>
          <p:cNvSpPr>
            <a:spLocks noGrp="1" noRot="1" noChangeAspect="1" noChangeArrowheads="1" noTextEdit="1"/>
          </p:cNvSpPr>
          <p:nvPr>
            <p:ph type="sldImg"/>
          </p:nvPr>
        </p:nvSpPr>
        <p:spPr>
          <a:xfrm>
            <a:off x="1143000" y="685800"/>
            <a:ext cx="4572000" cy="3430588"/>
          </a:xfrm>
          <a:noFill/>
          <a:ln cap="flat">
            <a:headEnd type="none" w="med" len="med"/>
            <a:tailEnd type="none" w="med" len="med"/>
          </a:ln>
        </p:spPr>
      </p:sp>
      <p:sp>
        <p:nvSpPr>
          <p:cNvPr id="27652" name="Rectangle 40962"/>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C6F6883-04A6-421E-817F-860072618144}" type="slidenum">
              <a:rPr lang="en-US" smtClean="0"/>
              <a:pPr/>
              <a:t>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0" y="6488668"/>
            <a:ext cx="728870" cy="369332"/>
          </a:xfrm>
          <a:prstGeom prst="rect">
            <a:avLst/>
          </a:prstGeom>
          <a:noFill/>
        </p:spPr>
        <p:txBody>
          <a:bodyPr wrap="square" rtlCol="0">
            <a:spAutoFit/>
          </a:bodyPr>
          <a:lstStyle/>
          <a:p>
            <a:pPr algn="ctr"/>
            <a:fld id="{BAE41EA5-CB11-4514-BAF6-FCB1EAA378AC}" type="slidenum">
              <a:rPr lang="en-US" smtClean="0"/>
              <a:pPr algn="ctr"/>
              <a:t>‹#›</a:t>
            </a:fld>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Lst>
  <p:transition>
    <p:fade/>
  </p:transition>
  <p:hf hdr="0" ftr="0" dt="0"/>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9"/>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9"/>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9"/>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9"/>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9"/>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hyperlink" Target="http://www.eds.com/" TargetMode="External"/><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ms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msf"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hyperlink" Target="http://www.microsoft.com/mof" TargetMode="External"/><Relationship Id="rId4" Type="http://schemas.openxmlformats.org/officeDocument/2006/relationships/hyperlink" Target="http://www.forums.microsoft.com/msdn/ShowForum.aspx?ForumID=63"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communities/default.mspx" TargetMode="External"/><Relationship Id="rId7" Type="http://schemas.openxmlformats.org/officeDocument/2006/relationships/hyperlink" Target="http://www.microsoft.com/learning/default.mspx"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hyperlink" Target="http://www.microsoft.com/technet/downloads/trials/default.mspx"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msdn.microsoft.com/vstudio/eula.aspx?id=c8bf88e7-841c-43fd-c63d-379943617f36" TargetMode="External"/><Relationship Id="rId5" Type="http://schemas.openxmlformats.org/officeDocument/2006/relationships/hyperlink" Target="http://msdn2.microsoft.com/en-us/silverlight/default.aspx" TargetMode="External"/><Relationship Id="rId4" Type="http://schemas.openxmlformats.org/officeDocument/2006/relationships/hyperlink" Target="http://channel9.msdn.com/showpost.aspx?postid=304508"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blackGray">
          <a:xfrm>
            <a:off x="201706" y="6387353"/>
            <a:ext cx="497541" cy="470647"/>
          </a:xfrm>
          <a:prstGeom prst="rect">
            <a:avLst/>
          </a:prstGeom>
          <a:solidFill>
            <a:schemeClr val="bg1"/>
          </a:soli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blackWhite">
          <a:xfrm>
            <a:off x="5599113" y="1571625"/>
            <a:ext cx="3359150" cy="1147763"/>
          </a:xfrm>
          <a:prstGeom prst="rect">
            <a:avLst/>
          </a:prstGeom>
          <a:solidFill>
            <a:srgbClr val="0099FF"/>
          </a:solidFill>
          <a:ln w="9525">
            <a:noFill/>
            <a:miter lim="800000"/>
            <a:headEnd/>
            <a:tailEnd/>
          </a:ln>
        </p:spPr>
        <p:txBody>
          <a:bodyPr wrap="none" anchor="ctr"/>
          <a:lstStyle/>
          <a:p>
            <a:endParaRPr lang="en-IE"/>
          </a:p>
        </p:txBody>
      </p:sp>
      <p:sp>
        <p:nvSpPr>
          <p:cNvPr id="13315" name="Rectangle 3"/>
          <p:cNvSpPr>
            <a:spLocks noChangeArrowheads="1"/>
          </p:cNvSpPr>
          <p:nvPr/>
        </p:nvSpPr>
        <p:spPr bwMode="auto">
          <a:xfrm>
            <a:off x="5651500" y="1673225"/>
            <a:ext cx="3289300" cy="923972"/>
          </a:xfrm>
          <a:prstGeom prst="rect">
            <a:avLst/>
          </a:prstGeom>
          <a:noFill/>
          <a:ln w="9525">
            <a:noFill/>
            <a:miter lim="800000"/>
            <a:headEnd/>
            <a:tailEnd/>
          </a:ln>
        </p:spPr>
        <p:txBody>
          <a:bodyPr lIns="92075" tIns="46038" rIns="92075" bIns="46038">
            <a:spAutoFit/>
          </a:bodyPr>
          <a:lstStyle/>
          <a:p>
            <a:pPr eaLnBrk="0" hangingPunct="0">
              <a:lnSpc>
                <a:spcPct val="90000"/>
              </a:lnSpc>
              <a:spcAft>
                <a:spcPct val="20000"/>
              </a:spcAft>
            </a:pPr>
            <a:r>
              <a:rPr lang="en-US" sz="2000">
                <a:solidFill>
                  <a:schemeClr val="bg1"/>
                </a:solidFill>
              </a:rPr>
              <a:t>“When projects fail, it’s rarely technical.” </a:t>
            </a:r>
          </a:p>
          <a:p>
            <a:pPr algn="r" eaLnBrk="0" hangingPunct="0"/>
            <a:r>
              <a:rPr lang="en-US" sz="1400">
                <a:solidFill>
                  <a:schemeClr val="bg1"/>
                </a:solidFill>
              </a:rPr>
              <a:t>Jim Johnson, The Standish Group</a:t>
            </a:r>
            <a:endParaRPr lang="en-US" sz="1600">
              <a:solidFill>
                <a:schemeClr val="bg1"/>
              </a:solidFill>
            </a:endParaRPr>
          </a:p>
        </p:txBody>
      </p:sp>
      <p:sp>
        <p:nvSpPr>
          <p:cNvPr id="13316" name="Rectangle 4"/>
          <p:cNvSpPr>
            <a:spLocks noGrp="1" noChangeArrowheads="1"/>
          </p:cNvSpPr>
          <p:nvPr>
            <p:ph type="title"/>
          </p:nvPr>
        </p:nvSpPr>
        <p:spPr/>
        <p:txBody>
          <a:bodyPr/>
          <a:lstStyle/>
          <a:p>
            <a:pPr eaLnBrk="1" hangingPunct="1"/>
            <a:r>
              <a:rPr lang="en-US" smtClean="0"/>
              <a:t>Root Causes of Failure</a:t>
            </a:r>
          </a:p>
        </p:txBody>
      </p:sp>
      <p:sp>
        <p:nvSpPr>
          <p:cNvPr id="13317" name="Rectangle 5"/>
          <p:cNvSpPr>
            <a:spLocks noGrp="1" noChangeArrowheads="1"/>
          </p:cNvSpPr>
          <p:nvPr>
            <p:ph idx="1"/>
          </p:nvPr>
        </p:nvSpPr>
        <p:spPr/>
        <p:txBody>
          <a:bodyPr>
            <a:noAutofit/>
          </a:bodyPr>
          <a:lstStyle/>
          <a:p>
            <a:pPr eaLnBrk="1" hangingPunct="1"/>
            <a:r>
              <a:rPr lang="en-US" sz="2400" dirty="0" smtClean="0"/>
              <a:t>Separation of goal and function</a:t>
            </a:r>
          </a:p>
          <a:p>
            <a:pPr eaLnBrk="1" hangingPunct="1"/>
            <a:r>
              <a:rPr lang="en-US" sz="2400" dirty="0" smtClean="0"/>
              <a:t>Separation of business </a:t>
            </a:r>
            <a:br>
              <a:rPr lang="en-US" sz="2400" dirty="0" smtClean="0"/>
            </a:br>
            <a:r>
              <a:rPr lang="en-US" sz="2400" dirty="0" smtClean="0"/>
              <a:t>and technology</a:t>
            </a:r>
          </a:p>
          <a:p>
            <a:pPr eaLnBrk="1" hangingPunct="1"/>
            <a:r>
              <a:rPr lang="en-US" sz="2400" dirty="0" smtClean="0"/>
              <a:t>Lack of common language </a:t>
            </a:r>
            <a:br>
              <a:rPr lang="en-US" sz="2400" dirty="0" smtClean="0"/>
            </a:br>
            <a:r>
              <a:rPr lang="en-US" sz="2400" dirty="0" smtClean="0"/>
              <a:t>and process</a:t>
            </a:r>
          </a:p>
          <a:p>
            <a:pPr eaLnBrk="1" hangingPunct="1"/>
            <a:r>
              <a:rPr lang="en-US" sz="2400" dirty="0" smtClean="0"/>
              <a:t>Failure to communicate and </a:t>
            </a:r>
            <a:br>
              <a:rPr lang="en-US" sz="2400" dirty="0" smtClean="0"/>
            </a:br>
            <a:r>
              <a:rPr lang="en-US" sz="2400" dirty="0" smtClean="0"/>
              <a:t>act as a team</a:t>
            </a:r>
          </a:p>
          <a:p>
            <a:pPr eaLnBrk="1" hangingPunct="1"/>
            <a:r>
              <a:rPr lang="en-US" sz="2400" dirty="0" smtClean="0"/>
              <a:t>Processes that are inflexible</a:t>
            </a:r>
            <a:br>
              <a:rPr lang="en-US" sz="2400" dirty="0" smtClean="0"/>
            </a:br>
            <a:r>
              <a:rPr lang="en-US" sz="2400" dirty="0" smtClean="0"/>
              <a:t>to change</a:t>
            </a:r>
          </a:p>
          <a:p>
            <a:pPr eaLnBrk="1" hangingPunct="1"/>
            <a:r>
              <a:rPr lang="en-US" sz="2400" dirty="0" smtClean="0"/>
              <a:t>Solution?</a:t>
            </a:r>
          </a:p>
          <a:p>
            <a:pPr lvl="1" eaLnBrk="1" hangingPunct="1"/>
            <a:r>
              <a:rPr lang="en-US" sz="2000" dirty="0" smtClean="0"/>
              <a:t>A good and tested framework!</a:t>
            </a:r>
          </a:p>
        </p:txBody>
      </p:sp>
      <p:sp>
        <p:nvSpPr>
          <p:cNvPr id="13318" name="Rectangle 6"/>
          <p:cNvSpPr>
            <a:spLocks noChangeArrowheads="1"/>
          </p:cNvSpPr>
          <p:nvPr/>
        </p:nvSpPr>
        <p:spPr bwMode="blackWhite">
          <a:xfrm>
            <a:off x="5599113" y="2943225"/>
            <a:ext cx="3359150" cy="2771775"/>
          </a:xfrm>
          <a:prstGeom prst="rect">
            <a:avLst/>
          </a:prstGeom>
          <a:solidFill>
            <a:srgbClr val="0099FF"/>
          </a:solidFill>
          <a:ln w="9525">
            <a:noFill/>
            <a:miter lim="800000"/>
            <a:headEnd/>
            <a:tailEnd/>
          </a:ln>
        </p:spPr>
        <p:txBody>
          <a:bodyPr wrap="none" anchor="ctr"/>
          <a:lstStyle/>
          <a:p>
            <a:endParaRPr lang="en-IE"/>
          </a:p>
        </p:txBody>
      </p:sp>
      <p:sp>
        <p:nvSpPr>
          <p:cNvPr id="871431" name="Rectangle 7"/>
          <p:cNvSpPr>
            <a:spLocks noChangeArrowheads="1"/>
          </p:cNvSpPr>
          <p:nvPr/>
        </p:nvSpPr>
        <p:spPr bwMode="auto">
          <a:xfrm>
            <a:off x="5651500" y="2968625"/>
            <a:ext cx="3289300" cy="2432077"/>
          </a:xfrm>
          <a:prstGeom prst="rect">
            <a:avLst/>
          </a:prstGeom>
          <a:noFill/>
          <a:ln w="9525">
            <a:noFill/>
            <a:miter lim="800000"/>
            <a:headEnd/>
            <a:tailEnd/>
          </a:ln>
        </p:spPr>
        <p:txBody>
          <a:bodyPr lIns="92075" tIns="46038" rIns="92075" bIns="46038">
            <a:spAutoFit/>
          </a:bodyPr>
          <a:lstStyle/>
          <a:p>
            <a:pPr eaLnBrk="0" hangingPunct="0">
              <a:lnSpc>
                <a:spcPct val="90000"/>
              </a:lnSpc>
              <a:spcAft>
                <a:spcPct val="20000"/>
              </a:spcAft>
            </a:pPr>
            <a:r>
              <a:rPr lang="en-US" sz="2000" dirty="0">
                <a:solidFill>
                  <a:schemeClr val="bg1"/>
                </a:solidFill>
              </a:rPr>
              <a:t>Average cost overrun: </a:t>
            </a:r>
            <a:br>
              <a:rPr lang="en-US" sz="2000" dirty="0">
                <a:solidFill>
                  <a:schemeClr val="bg1"/>
                </a:solidFill>
              </a:rPr>
            </a:br>
            <a:r>
              <a:rPr lang="en-US" sz="2000" dirty="0">
                <a:solidFill>
                  <a:schemeClr val="bg1"/>
                </a:solidFill>
              </a:rPr>
              <a:t>45%</a:t>
            </a:r>
          </a:p>
          <a:p>
            <a:pPr eaLnBrk="0" hangingPunct="0">
              <a:lnSpc>
                <a:spcPct val="90000"/>
              </a:lnSpc>
              <a:spcAft>
                <a:spcPct val="20000"/>
              </a:spcAft>
            </a:pPr>
            <a:r>
              <a:rPr lang="en-US" sz="2000" dirty="0">
                <a:solidFill>
                  <a:schemeClr val="bg1"/>
                </a:solidFill>
              </a:rPr>
              <a:t>Time overrun: </a:t>
            </a:r>
            <a:br>
              <a:rPr lang="en-US" sz="2000" dirty="0">
                <a:solidFill>
                  <a:schemeClr val="bg1"/>
                </a:solidFill>
              </a:rPr>
            </a:br>
            <a:r>
              <a:rPr lang="en-US" sz="2000" dirty="0">
                <a:solidFill>
                  <a:schemeClr val="bg1"/>
                </a:solidFill>
              </a:rPr>
              <a:t>63%</a:t>
            </a:r>
          </a:p>
          <a:p>
            <a:pPr eaLnBrk="0" hangingPunct="0">
              <a:lnSpc>
                <a:spcPct val="90000"/>
              </a:lnSpc>
              <a:spcAft>
                <a:spcPct val="20000"/>
              </a:spcAft>
            </a:pPr>
            <a:r>
              <a:rPr lang="en-US" sz="2000" dirty="0">
                <a:solidFill>
                  <a:schemeClr val="bg1"/>
                </a:solidFill>
              </a:rPr>
              <a:t>Functionality delivered on average: </a:t>
            </a:r>
            <a:br>
              <a:rPr lang="en-US" sz="2000" dirty="0">
                <a:solidFill>
                  <a:schemeClr val="bg1"/>
                </a:solidFill>
              </a:rPr>
            </a:br>
            <a:r>
              <a:rPr lang="en-US" sz="2000" dirty="0">
                <a:solidFill>
                  <a:schemeClr val="bg1"/>
                </a:solidFill>
              </a:rPr>
              <a:t>67%</a:t>
            </a:r>
          </a:p>
          <a:p>
            <a:pPr algn="r" eaLnBrk="0" hangingPunct="0"/>
            <a:r>
              <a:rPr lang="en-US" sz="1400" dirty="0">
                <a:solidFill>
                  <a:schemeClr val="bg1"/>
                </a:solidFill>
              </a:rPr>
              <a:t>Standish Group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1431">
                                            <p:txEl>
                                              <p:pRg st="0" end="0"/>
                                            </p:txEl>
                                          </p:spTgt>
                                        </p:tgtEl>
                                        <p:attrNameLst>
                                          <p:attrName>style.visibility</p:attrName>
                                        </p:attrNameLst>
                                      </p:cBhvr>
                                      <p:to>
                                        <p:strVal val="visible"/>
                                      </p:to>
                                    </p:set>
                                    <p:anim calcmode="lin" valueType="num">
                                      <p:cBhvr additive="base">
                                        <p:cTn id="7" dur="500" fill="hold"/>
                                        <p:tgtEl>
                                          <p:spTgt spid="8714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14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1431">
                                            <p:txEl>
                                              <p:pRg st="1" end="1"/>
                                            </p:txEl>
                                          </p:spTgt>
                                        </p:tgtEl>
                                        <p:attrNameLst>
                                          <p:attrName>style.visibility</p:attrName>
                                        </p:attrNameLst>
                                      </p:cBhvr>
                                      <p:to>
                                        <p:strVal val="visible"/>
                                      </p:to>
                                    </p:set>
                                    <p:anim calcmode="lin" valueType="num">
                                      <p:cBhvr additive="base">
                                        <p:cTn id="13" dur="500" fill="hold"/>
                                        <p:tgtEl>
                                          <p:spTgt spid="8714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14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1431">
                                            <p:txEl>
                                              <p:pRg st="2" end="2"/>
                                            </p:txEl>
                                          </p:spTgt>
                                        </p:tgtEl>
                                        <p:attrNameLst>
                                          <p:attrName>style.visibility</p:attrName>
                                        </p:attrNameLst>
                                      </p:cBhvr>
                                      <p:to>
                                        <p:strVal val="visible"/>
                                      </p:to>
                                    </p:set>
                                    <p:anim calcmode="lin" valueType="num">
                                      <p:cBhvr additive="base">
                                        <p:cTn id="19" dur="500" fill="hold"/>
                                        <p:tgtEl>
                                          <p:spTgt spid="8714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1431">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71431">
                                            <p:txEl>
                                              <p:pRg st="3" end="3"/>
                                            </p:txEl>
                                          </p:spTgt>
                                        </p:tgtEl>
                                        <p:attrNameLst>
                                          <p:attrName>style.visibility</p:attrName>
                                        </p:attrNameLst>
                                      </p:cBhvr>
                                      <p:to>
                                        <p:strVal val="visible"/>
                                      </p:to>
                                    </p:set>
                                    <p:anim calcmode="lin" valueType="num">
                                      <p:cBhvr additive="base">
                                        <p:cTn id="24" dur="500" fill="hold"/>
                                        <p:tgtEl>
                                          <p:spTgt spid="87143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714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E" dirty="0" smtClean="0"/>
              <a:t>MSF 4.0 Families</a:t>
            </a:r>
            <a:endParaRPr lang="en-US" dirty="0" smtClean="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928170" y="3654176"/>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3" name="Picture 3" descr="white glow rectangle"/>
          <p:cNvPicPr>
            <a:picLocks noChangeAspect="1" noChangeArrowheads="1"/>
          </p:cNvPicPr>
          <p:nvPr/>
        </p:nvPicPr>
        <p:blipFill>
          <a:blip r:embed="rId3"/>
          <a:srcRect/>
          <a:stretch>
            <a:fillRect/>
          </a:stretch>
        </p:blipFill>
        <p:spPr bwMode="auto">
          <a:xfrm>
            <a:off x="0" y="1052513"/>
            <a:ext cx="9172575" cy="6000750"/>
          </a:xfrm>
          <a:prstGeom prst="rect">
            <a:avLst/>
          </a:prstGeom>
          <a:noFill/>
          <a:ln w="9525">
            <a:noFill/>
            <a:miter lim="800000"/>
            <a:headEnd/>
            <a:tailEnd/>
          </a:ln>
        </p:spPr>
      </p:pic>
      <p:pic>
        <p:nvPicPr>
          <p:cNvPr id="15364" name="Picture 4"/>
          <p:cNvPicPr>
            <a:picLocks noChangeAspect="1" noChangeArrowheads="1"/>
          </p:cNvPicPr>
          <p:nvPr/>
        </p:nvPicPr>
        <p:blipFill>
          <a:blip r:embed="rId4"/>
          <a:srcRect/>
          <a:stretch>
            <a:fillRect/>
          </a:stretch>
        </p:blipFill>
        <p:spPr bwMode="auto">
          <a:xfrm>
            <a:off x="3962400" y="1600200"/>
            <a:ext cx="1533525" cy="511175"/>
          </a:xfrm>
          <a:prstGeom prst="rect">
            <a:avLst/>
          </a:prstGeom>
          <a:noFill/>
          <a:ln w="9525">
            <a:noFill/>
            <a:miter lim="800000"/>
            <a:headEnd/>
            <a:tailEnd/>
          </a:ln>
        </p:spPr>
      </p:pic>
      <p:pic>
        <p:nvPicPr>
          <p:cNvPr id="15365" name="Picture 5" descr="fujitsu"/>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86200" y="5638800"/>
            <a:ext cx="1828800" cy="703263"/>
          </a:xfrm>
          <a:prstGeom prst="rect">
            <a:avLst/>
          </a:prstGeom>
          <a:noFill/>
          <a:ln w="9525">
            <a:noFill/>
            <a:miter lim="800000"/>
            <a:headEnd/>
            <a:tailEnd/>
          </a:ln>
        </p:spPr>
      </p:pic>
      <p:pic>
        <p:nvPicPr>
          <p:cNvPr id="15366" name="Picture 6" descr="avanadewhite"/>
          <p:cNvPicPr>
            <a:picLocks noChangeAspect="1" noChangeArrowheads="1"/>
          </p:cNvPicPr>
          <p:nvPr/>
        </p:nvPicPr>
        <p:blipFill>
          <a:blip r:embed="rId6"/>
          <a:srcRect l="5972" t="18555" r="7361" b="26028"/>
          <a:stretch>
            <a:fillRect/>
          </a:stretch>
        </p:blipFill>
        <p:spPr bwMode="auto">
          <a:xfrm>
            <a:off x="549275" y="2743200"/>
            <a:ext cx="2971800" cy="706438"/>
          </a:xfrm>
          <a:prstGeom prst="rect">
            <a:avLst/>
          </a:prstGeom>
          <a:noFill/>
          <a:ln w="9525">
            <a:noFill/>
            <a:miter lim="800000"/>
            <a:headEnd/>
            <a:tailEnd/>
          </a:ln>
        </p:spPr>
      </p:pic>
      <p:pic>
        <p:nvPicPr>
          <p:cNvPr id="15367" name="Picture 7" descr="wiprologo"/>
          <p:cNvPicPr>
            <a:picLocks noChangeAspect="1" noChangeArrowheads="1"/>
          </p:cNvPicPr>
          <p:nvPr/>
        </p:nvPicPr>
        <p:blipFill>
          <a:blip r:embed="rId7"/>
          <a:srcRect/>
          <a:stretch>
            <a:fillRect/>
          </a:stretch>
        </p:blipFill>
        <p:spPr bwMode="auto">
          <a:xfrm>
            <a:off x="7162800" y="5241925"/>
            <a:ext cx="969963" cy="1158875"/>
          </a:xfrm>
          <a:prstGeom prst="rect">
            <a:avLst/>
          </a:prstGeom>
          <a:noFill/>
          <a:ln w="9525">
            <a:noFill/>
            <a:miter lim="800000"/>
            <a:headEnd/>
            <a:tailEnd/>
          </a:ln>
        </p:spPr>
      </p:pic>
      <p:pic>
        <p:nvPicPr>
          <p:cNvPr id="15368" name="Picture 8" descr="osellus_logo"/>
          <p:cNvPicPr>
            <a:picLocks noChangeAspect="1" noChangeArrowheads="1"/>
          </p:cNvPicPr>
          <p:nvPr/>
        </p:nvPicPr>
        <p:blipFill>
          <a:blip r:embed="rId8"/>
          <a:srcRect/>
          <a:stretch>
            <a:fillRect/>
          </a:stretch>
        </p:blipFill>
        <p:spPr bwMode="auto">
          <a:xfrm>
            <a:off x="6400800" y="2895600"/>
            <a:ext cx="2286000" cy="619125"/>
          </a:xfrm>
          <a:prstGeom prst="rect">
            <a:avLst/>
          </a:prstGeom>
          <a:noFill/>
          <a:ln w="9525">
            <a:noFill/>
            <a:miter lim="800000"/>
            <a:headEnd/>
            <a:tailEnd/>
          </a:ln>
        </p:spPr>
      </p:pic>
      <p:pic>
        <p:nvPicPr>
          <p:cNvPr id="15369" name="Picture 9" descr="EDS logo">
            <a:hlinkClick r:id="rId9"/>
          </p:cNvPr>
          <p:cNvPicPr>
            <a:picLocks noChangeAspect="1" noChangeArrowheads="1"/>
          </p:cNvPicPr>
          <p:nvPr/>
        </p:nvPicPr>
        <p:blipFill>
          <a:blip r:embed="rId10">
            <a:clrChange>
              <a:clrFrom>
                <a:srgbClr val="ECECEC"/>
              </a:clrFrom>
              <a:clrTo>
                <a:srgbClr val="ECECEC">
                  <a:alpha val="0"/>
                </a:srgbClr>
              </a:clrTo>
            </a:clrChange>
          </a:blip>
          <a:srcRect l="14815" t="12230" r="25926" b="14395"/>
          <a:stretch>
            <a:fillRect/>
          </a:stretch>
        </p:blipFill>
        <p:spPr bwMode="auto">
          <a:xfrm>
            <a:off x="6553200" y="1295400"/>
            <a:ext cx="1947863" cy="1460500"/>
          </a:xfrm>
          <a:prstGeom prst="rect">
            <a:avLst/>
          </a:prstGeom>
          <a:noFill/>
          <a:ln w="9525">
            <a:noFill/>
            <a:miter lim="800000"/>
            <a:headEnd/>
            <a:tailEnd/>
          </a:ln>
        </p:spPr>
      </p:pic>
      <p:pic>
        <p:nvPicPr>
          <p:cNvPr id="15370" name="Picture 10" descr="Capgemini_colour"/>
          <p:cNvPicPr>
            <a:picLocks noChangeAspect="1" noChangeArrowheads="1"/>
          </p:cNvPicPr>
          <p:nvPr/>
        </p:nvPicPr>
        <p:blipFill>
          <a:blip r:embed="rId11"/>
          <a:srcRect/>
          <a:stretch>
            <a:fillRect/>
          </a:stretch>
        </p:blipFill>
        <p:spPr bwMode="auto">
          <a:xfrm>
            <a:off x="665163" y="1649413"/>
            <a:ext cx="2514600" cy="584200"/>
          </a:xfrm>
          <a:prstGeom prst="rect">
            <a:avLst/>
          </a:prstGeom>
          <a:noFill/>
          <a:ln w="9525">
            <a:noFill/>
            <a:miter lim="800000"/>
            <a:headEnd/>
            <a:tailEnd/>
          </a:ln>
        </p:spPr>
      </p:pic>
      <p:pic>
        <p:nvPicPr>
          <p:cNvPr id="15371" name="Picture 11" descr="Accenture"/>
          <p:cNvPicPr>
            <a:picLocks noChangeAspect="1" noChangeArrowheads="1"/>
          </p:cNvPicPr>
          <p:nvPr/>
        </p:nvPicPr>
        <p:blipFill>
          <a:blip r:embed="rId12"/>
          <a:srcRect/>
          <a:stretch>
            <a:fillRect/>
          </a:stretch>
        </p:blipFill>
        <p:spPr bwMode="auto">
          <a:xfrm>
            <a:off x="828675" y="5410200"/>
            <a:ext cx="1609725" cy="904875"/>
          </a:xfrm>
          <a:prstGeom prst="rect">
            <a:avLst/>
          </a:prstGeom>
          <a:noFill/>
          <a:ln w="9525">
            <a:noFill/>
            <a:miter lim="800000"/>
            <a:headEnd/>
            <a:tailEnd/>
          </a:ln>
        </p:spPr>
      </p:pic>
      <p:pic>
        <p:nvPicPr>
          <p:cNvPr id="15372" name="Picture 12" descr="Brightwork"/>
          <p:cNvPicPr>
            <a:picLocks noChangeAspect="1" noChangeArrowheads="1"/>
          </p:cNvPicPr>
          <p:nvPr/>
        </p:nvPicPr>
        <p:blipFill>
          <a:blip r:embed="rId13"/>
          <a:srcRect/>
          <a:stretch>
            <a:fillRect/>
          </a:stretch>
        </p:blipFill>
        <p:spPr bwMode="auto">
          <a:xfrm>
            <a:off x="605117" y="4030663"/>
            <a:ext cx="3048000" cy="769937"/>
          </a:xfrm>
          <a:prstGeom prst="rect">
            <a:avLst/>
          </a:prstGeom>
          <a:noFill/>
          <a:ln w="9525">
            <a:noFill/>
            <a:miter lim="800000"/>
            <a:headEnd/>
            <a:tailEnd/>
          </a:ln>
        </p:spPr>
      </p:pic>
      <p:pic>
        <p:nvPicPr>
          <p:cNvPr id="15373" name="Picture 13" descr="Conchango logo"/>
          <p:cNvPicPr>
            <a:picLocks noChangeAspect="1" noChangeArrowheads="1"/>
          </p:cNvPicPr>
          <p:nvPr/>
        </p:nvPicPr>
        <p:blipFill>
          <a:blip r:embed="rId14"/>
          <a:srcRect/>
          <a:stretch>
            <a:fillRect/>
          </a:stretch>
        </p:blipFill>
        <p:spPr bwMode="auto">
          <a:xfrm>
            <a:off x="3429000" y="2286000"/>
            <a:ext cx="2743200" cy="923925"/>
          </a:xfrm>
          <a:prstGeom prst="rect">
            <a:avLst/>
          </a:prstGeom>
          <a:noFill/>
          <a:ln w="9525">
            <a:noFill/>
            <a:miter lim="800000"/>
            <a:headEnd/>
            <a:tailEnd/>
          </a:ln>
        </p:spPr>
      </p:pic>
      <p:pic>
        <p:nvPicPr>
          <p:cNvPr id="15374" name="Picture 14" descr="Cognizant Logo"/>
          <p:cNvPicPr>
            <a:picLocks noChangeAspect="1" noChangeArrowheads="1"/>
          </p:cNvPicPr>
          <p:nvPr/>
        </p:nvPicPr>
        <p:blipFill>
          <a:blip r:embed="rId15"/>
          <a:srcRect/>
          <a:stretch>
            <a:fillRect/>
          </a:stretch>
        </p:blipFill>
        <p:spPr bwMode="auto">
          <a:xfrm>
            <a:off x="6553200" y="3962400"/>
            <a:ext cx="1905000" cy="917575"/>
          </a:xfrm>
          <a:prstGeom prst="rect">
            <a:avLst/>
          </a:prstGeom>
          <a:noFill/>
          <a:ln w="9525">
            <a:noFill/>
            <a:miter lim="800000"/>
            <a:headEnd/>
            <a:tailEnd/>
          </a:ln>
        </p:spPr>
      </p:pic>
      <p:pic>
        <p:nvPicPr>
          <p:cNvPr id="15375" name="Picture 15" descr="SEI/CMU Logo"/>
          <p:cNvPicPr>
            <a:picLocks noChangeAspect="1" noChangeArrowheads="1"/>
          </p:cNvPicPr>
          <p:nvPr/>
        </p:nvPicPr>
        <p:blipFill>
          <a:blip r:embed="rId16"/>
          <a:srcRect/>
          <a:stretch>
            <a:fillRect/>
          </a:stretch>
        </p:blipFill>
        <p:spPr bwMode="auto">
          <a:xfrm>
            <a:off x="2514600" y="4572000"/>
            <a:ext cx="4724400" cy="822325"/>
          </a:xfrm>
          <a:prstGeom prst="rect">
            <a:avLst/>
          </a:prstGeom>
          <a:noFill/>
          <a:ln w="9525">
            <a:noFill/>
            <a:miter lim="800000"/>
            <a:headEnd/>
            <a:tailEnd/>
          </a:ln>
        </p:spPr>
      </p:pic>
      <p:pic>
        <p:nvPicPr>
          <p:cNvPr id="15376" name="Picture 16" descr="Microsoft-Logo-Black"/>
          <p:cNvPicPr>
            <a:picLocks noChangeAspect="1" noChangeArrowheads="1"/>
          </p:cNvPicPr>
          <p:nvPr/>
        </p:nvPicPr>
        <p:blipFill>
          <a:blip r:embed="rId17"/>
          <a:srcRect/>
          <a:stretch>
            <a:fillRect/>
          </a:stretch>
        </p:blipFill>
        <p:spPr bwMode="auto">
          <a:xfrm>
            <a:off x="3505200" y="3657600"/>
            <a:ext cx="2405063" cy="396875"/>
          </a:xfrm>
          <a:prstGeom prst="rect">
            <a:avLst/>
          </a:prstGeom>
          <a:noFill/>
          <a:ln w="9525">
            <a:noFill/>
            <a:miter lim="800000"/>
            <a:headEnd/>
            <a:tailEnd/>
          </a:ln>
        </p:spPr>
      </p:pic>
      <p:sp>
        <p:nvSpPr>
          <p:cNvPr id="18" name="Rectangle 2"/>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smtClean="0"/>
              <a:t>MSF Partner Council Who Advised v4</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1"/>
          <p:cNvPicPr>
            <a:picLocks noChangeAspect="1" noChangeArrowheads="1"/>
          </p:cNvPicPr>
          <p:nvPr/>
        </p:nvPicPr>
        <p:blipFill>
          <a:blip r:embed="rId3"/>
          <a:srcRect/>
          <a:stretch>
            <a:fillRect/>
          </a:stretch>
        </p:blipFill>
        <p:spPr bwMode="auto">
          <a:xfrm>
            <a:off x="571472" y="1436709"/>
            <a:ext cx="7072313" cy="4992687"/>
          </a:xfrm>
          <a:prstGeom prst="rect">
            <a:avLst/>
          </a:prstGeom>
          <a:noFill/>
          <a:ln w="9525">
            <a:noFill/>
            <a:miter lim="800000"/>
            <a:headEnd/>
            <a:tailEnd/>
          </a:ln>
        </p:spPr>
      </p:pic>
      <p:sp>
        <p:nvSpPr>
          <p:cNvPr id="5" name="Rectangle 2"/>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GB" smtClean="0"/>
              <a:t>Framework or Methodology?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GB" smtClean="0"/>
              <a:t>Status – The Released Stuff</a:t>
            </a:r>
          </a:p>
        </p:txBody>
      </p:sp>
      <p:sp>
        <p:nvSpPr>
          <p:cNvPr id="17411" name="Rectangle 5"/>
          <p:cNvSpPr>
            <a:spLocks noGrp="1" noChangeArrowheads="1"/>
          </p:cNvSpPr>
          <p:nvPr>
            <p:ph idx="1"/>
          </p:nvPr>
        </p:nvSpPr>
        <p:spPr>
          <a:xfrm>
            <a:off x="368300" y="1347788"/>
            <a:ext cx="8382000" cy="4724883"/>
          </a:xfrm>
        </p:spPr>
        <p:txBody>
          <a:bodyPr/>
          <a:lstStyle/>
          <a:p>
            <a:pPr eaLnBrk="1" hangingPunct="1">
              <a:lnSpc>
                <a:spcPct val="110000"/>
              </a:lnSpc>
            </a:pPr>
            <a:r>
              <a:rPr lang="en-GB" sz="2000" dirty="0" smtClean="0"/>
              <a:t>MSF v3 has been officially retired</a:t>
            </a:r>
          </a:p>
          <a:p>
            <a:pPr lvl="1" eaLnBrk="1" hangingPunct="1">
              <a:lnSpc>
                <a:spcPct val="110000"/>
              </a:lnSpc>
            </a:pPr>
            <a:r>
              <a:rPr lang="en-GB" sz="1800" dirty="0" smtClean="0"/>
              <a:t>Course MOC #1846 has been retired too – new course is being finalised (Release Candidate stage)</a:t>
            </a:r>
          </a:p>
          <a:p>
            <a:pPr eaLnBrk="1" hangingPunct="1">
              <a:lnSpc>
                <a:spcPct val="110000"/>
              </a:lnSpc>
            </a:pPr>
            <a:r>
              <a:rPr lang="en-GB" sz="2000" dirty="0" smtClean="0"/>
              <a:t>MSF v4 Core has been released</a:t>
            </a:r>
          </a:p>
          <a:p>
            <a:pPr lvl="1" eaLnBrk="1" hangingPunct="1">
              <a:lnSpc>
                <a:spcPct val="110000"/>
              </a:lnSpc>
            </a:pPr>
            <a:r>
              <a:rPr lang="en-GB" sz="1800" dirty="0" smtClean="0"/>
              <a:t>Reference book “Microsoft Solutions Framework Essentials” </a:t>
            </a:r>
            <a:br>
              <a:rPr lang="en-GB" sz="1800" dirty="0" smtClean="0"/>
            </a:br>
            <a:r>
              <a:rPr lang="en-GB" sz="1800" dirty="0" smtClean="0"/>
              <a:t>by Mike Turner</a:t>
            </a:r>
          </a:p>
          <a:p>
            <a:pPr lvl="1" eaLnBrk="1" hangingPunct="1">
              <a:lnSpc>
                <a:spcPct val="110000"/>
              </a:lnSpc>
            </a:pPr>
            <a:r>
              <a:rPr lang="en-GB" sz="1800" dirty="0" smtClean="0"/>
              <a:t>New course MSF v4 Essentials is in RC stage</a:t>
            </a:r>
          </a:p>
          <a:p>
            <a:pPr eaLnBrk="1" hangingPunct="1">
              <a:lnSpc>
                <a:spcPct val="110000"/>
              </a:lnSpc>
            </a:pPr>
            <a:r>
              <a:rPr lang="en-GB" sz="2000" dirty="0" smtClean="0"/>
              <a:t>MSF v4 for Application Development (both Agile and CMMI) </a:t>
            </a:r>
            <a:br>
              <a:rPr lang="en-GB" sz="2000" dirty="0" smtClean="0"/>
            </a:br>
            <a:r>
              <a:rPr lang="en-GB" sz="2000" dirty="0" smtClean="0"/>
              <a:t>have shipped in March 2006</a:t>
            </a:r>
          </a:p>
          <a:p>
            <a:pPr lvl="1" eaLnBrk="1" hangingPunct="1">
              <a:lnSpc>
                <a:spcPct val="110000"/>
              </a:lnSpc>
            </a:pPr>
            <a:r>
              <a:rPr lang="en-GB" sz="1800" dirty="0" smtClean="0"/>
              <a:t>Download guidance from </a:t>
            </a:r>
            <a:r>
              <a:rPr lang="en-GB" sz="1800" dirty="0" smtClean="0">
                <a:hlinkClick r:id="rId3"/>
              </a:rPr>
              <a:t>www.microsoft.com/msf</a:t>
            </a:r>
            <a:endParaRPr lang="en-GB" sz="1800" dirty="0" smtClean="0"/>
          </a:p>
          <a:p>
            <a:pPr lvl="1" eaLnBrk="1" hangingPunct="1">
              <a:lnSpc>
                <a:spcPct val="110000"/>
              </a:lnSpc>
            </a:pPr>
            <a:r>
              <a:rPr lang="en-GB" sz="1800" dirty="0" smtClean="0"/>
              <a:t>Many non-MSF (but often compatible) process templates are available </a:t>
            </a:r>
            <a:br>
              <a:rPr lang="en-GB" sz="1800" dirty="0" smtClean="0"/>
            </a:br>
            <a:r>
              <a:rPr lang="en-GB" sz="1800" dirty="0" smtClean="0"/>
              <a:t>from the same web location – SCRUM, </a:t>
            </a:r>
            <a:r>
              <a:rPr lang="en-GB" sz="1800" dirty="0" err="1" smtClean="0"/>
              <a:t>PMPoint</a:t>
            </a:r>
            <a:r>
              <a:rPr lang="en-GB" sz="1800" dirty="0" smtClean="0"/>
              <a:t>, FDD, </a:t>
            </a:r>
            <a:r>
              <a:rPr lang="en-GB" sz="1800" dirty="0" err="1" smtClean="0"/>
              <a:t>Macroscope</a:t>
            </a:r>
            <a:r>
              <a:rPr lang="en-GB" sz="1800" dirty="0" smtClean="0"/>
              <a:t>, </a:t>
            </a:r>
            <a:r>
              <a:rPr lang="en-GB" sz="1800" dirty="0" err="1" smtClean="0"/>
              <a:t>EssUP</a:t>
            </a:r>
            <a:r>
              <a:rPr lang="en-GB" sz="1800" dirty="0" smtClean="0"/>
              <a:t>, and </a:t>
            </a:r>
            <a:r>
              <a:rPr lang="en-GB" sz="1800" dirty="0" err="1" smtClean="0"/>
              <a:t>TeamGuide</a:t>
            </a:r>
            <a:r>
              <a:rPr lang="en-GB" sz="1800" dirty="0" smtClean="0"/>
              <a:t> as of June 2007</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IE" dirty="0" smtClean="0"/>
              <a:t>The Stuff Still to Come</a:t>
            </a:r>
            <a:br>
              <a:rPr lang="en-IE" dirty="0" smtClean="0"/>
            </a:br>
            <a:endParaRPr lang="en-IE" dirty="0" smtClean="0"/>
          </a:p>
        </p:txBody>
      </p:sp>
      <p:sp>
        <p:nvSpPr>
          <p:cNvPr id="18435" name="Content Placeholder 2"/>
          <p:cNvSpPr>
            <a:spLocks noGrp="1"/>
          </p:cNvSpPr>
          <p:nvPr>
            <p:ph idx="1"/>
          </p:nvPr>
        </p:nvSpPr>
        <p:spPr>
          <a:xfrm>
            <a:off x="368300" y="1347788"/>
            <a:ext cx="8382000" cy="3883627"/>
          </a:xfrm>
        </p:spPr>
        <p:txBody>
          <a:bodyPr/>
          <a:lstStyle/>
          <a:p>
            <a:r>
              <a:rPr lang="en-GB" dirty="0" smtClean="0"/>
              <a:t>While Microsoft Patterns &amp; Practices group concentrates on MSF Software Development family, Microsoft Consulting Services </a:t>
            </a:r>
            <a:br>
              <a:rPr lang="en-GB" dirty="0" smtClean="0"/>
            </a:br>
            <a:r>
              <a:rPr lang="en-GB" dirty="0" smtClean="0"/>
              <a:t>are working on:</a:t>
            </a:r>
          </a:p>
          <a:p>
            <a:pPr lvl="1"/>
            <a:r>
              <a:rPr lang="en-GB" dirty="0" smtClean="0"/>
              <a:t>MSF v4 for Infrastructure Deployment</a:t>
            </a:r>
          </a:p>
          <a:p>
            <a:pPr lvl="2"/>
            <a:r>
              <a:rPr lang="en-GB" dirty="0" smtClean="0"/>
              <a:t>Under development at present (early days)</a:t>
            </a:r>
          </a:p>
          <a:p>
            <a:pPr lvl="1"/>
            <a:r>
              <a:rPr lang="en-GB" dirty="0" smtClean="0"/>
              <a:t>MSF v4 for Operations Management</a:t>
            </a:r>
          </a:p>
          <a:p>
            <a:pPr lvl="2"/>
            <a:r>
              <a:rPr lang="en-GB" dirty="0" smtClean="0"/>
              <a:t>Under consideration as a complement or successor to MOF</a:t>
            </a:r>
          </a:p>
          <a:p>
            <a:pPr lvl="1"/>
            <a:r>
              <a:rPr lang="en-GB" dirty="0" smtClean="0"/>
              <a:t>Microsoft-internal flavours of MSF are also in </a:t>
            </a:r>
            <a:br>
              <a:rPr lang="en-GB" dirty="0" smtClean="0"/>
            </a:br>
            <a:r>
              <a:rPr lang="en-GB" dirty="0" smtClean="0"/>
              <a:t>intensive development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856288" y="985838"/>
            <a:ext cx="3049587" cy="506412"/>
            <a:chOff x="3865" y="621"/>
            <a:chExt cx="1921" cy="319"/>
          </a:xfrm>
        </p:grpSpPr>
        <p:sp>
          <p:nvSpPr>
            <p:cNvPr id="770052" name="Rectangle 4"/>
            <p:cNvSpPr>
              <a:spLocks noChangeArrowheads="1"/>
            </p:cNvSpPr>
            <p:nvPr/>
          </p:nvSpPr>
          <p:spPr bwMode="auto">
            <a:xfrm>
              <a:off x="3865" y="621"/>
              <a:ext cx="852" cy="319"/>
            </a:xfrm>
            <a:prstGeom prst="rect">
              <a:avLst/>
            </a:prstGeom>
            <a:gradFill rotWithShape="0">
              <a:gsLst>
                <a:gs pos="0">
                  <a:schemeClr val="accent1">
                    <a:gamma/>
                    <a:shade val="38039"/>
                    <a:invGamma/>
                  </a:schemeClr>
                </a:gs>
                <a:gs pos="50000">
                  <a:schemeClr val="accent1"/>
                </a:gs>
                <a:gs pos="100000">
                  <a:schemeClr val="accent1">
                    <a:gamma/>
                    <a:shade val="38039"/>
                    <a:invGamma/>
                  </a:schemeClr>
                </a:gs>
              </a:gsLst>
              <a:lin ang="2700000" scaled="1"/>
            </a:gradFill>
            <a:ln w="38100" algn="ctr">
              <a:solidFill>
                <a:schemeClr val="tx1"/>
              </a:solidFill>
              <a:miter lim="800000"/>
              <a:headEnd type="none" w="sm" len="sm"/>
              <a:tailEnd type="none" w="sm" len="sm"/>
            </a:ln>
            <a:effectLst/>
          </p:spPr>
          <p:txBody>
            <a:bodyPr anchor="ctr"/>
            <a:lstStyle/>
            <a:p>
              <a:pPr algn="ctr">
                <a:lnSpc>
                  <a:spcPct val="85000"/>
                </a:lnSpc>
                <a:spcBef>
                  <a:spcPct val="20000"/>
                </a:spcBef>
                <a:defRPr/>
              </a:pPr>
              <a:r>
                <a:rPr lang="en-US" sz="1200" dirty="0">
                  <a:effectLst>
                    <a:outerShdw blurRad="38100" dist="38100" dir="2700000" algn="tl">
                      <a:srgbClr val="FFFFFF"/>
                    </a:outerShdw>
                  </a:effectLst>
                  <a:latin typeface="Arial" pitchFamily="34" charset="0"/>
                </a:rPr>
                <a:t>MSFv4 “Core”</a:t>
              </a:r>
            </a:p>
          </p:txBody>
        </p:sp>
        <p:sp>
          <p:nvSpPr>
            <p:cNvPr id="770053" name="Text Box 5"/>
            <p:cNvSpPr txBox="1">
              <a:spLocks noChangeArrowheads="1"/>
            </p:cNvSpPr>
            <p:nvPr/>
          </p:nvSpPr>
          <p:spPr bwMode="auto">
            <a:xfrm>
              <a:off x="5119" y="727"/>
              <a:ext cx="667" cy="213"/>
            </a:xfrm>
            <a:prstGeom prst="rect">
              <a:avLst/>
            </a:prstGeom>
            <a:noFill/>
            <a:ln w="12700">
              <a:noFill/>
              <a:miter lim="800000"/>
              <a:headEnd/>
              <a:tailEnd/>
            </a:ln>
            <a:effectLst/>
          </p:spPr>
          <p:txBody>
            <a:bodyPr wrap="none">
              <a:spAutoFit/>
            </a:bodyPr>
            <a:lstStyle/>
            <a:p>
              <a:pPr>
                <a:defRPr/>
              </a:pPr>
              <a:r>
                <a:rPr lang="en-US" sz="1600" dirty="0">
                  <a:effectLst>
                    <a:outerShdw blurRad="38100" dist="38100" dir="2700000" algn="tl">
                      <a:srgbClr val="FFFFFF"/>
                    </a:outerShdw>
                  </a:effectLst>
                  <a:latin typeface="Arial" pitchFamily="34" charset="0"/>
                </a:rPr>
                <a:t>Discipline</a:t>
              </a:r>
            </a:p>
          </p:txBody>
        </p:sp>
      </p:grpSp>
      <p:sp>
        <p:nvSpPr>
          <p:cNvPr id="770054" name="Rectangle 6"/>
          <p:cNvSpPr>
            <a:spLocks noChangeArrowheads="1"/>
          </p:cNvSpPr>
          <p:nvPr/>
        </p:nvSpPr>
        <p:spPr bwMode="auto">
          <a:xfrm>
            <a:off x="6456363" y="1931988"/>
            <a:ext cx="1352550" cy="530225"/>
          </a:xfrm>
          <a:prstGeom prst="rect">
            <a:avLst/>
          </a:prstGeom>
          <a:gradFill rotWithShape="0">
            <a:gsLst>
              <a:gs pos="0">
                <a:schemeClr val="accent1">
                  <a:gamma/>
                  <a:shade val="38039"/>
                  <a:invGamma/>
                </a:schemeClr>
              </a:gs>
              <a:gs pos="50000">
                <a:schemeClr val="accent1"/>
              </a:gs>
              <a:gs pos="100000">
                <a:schemeClr val="accent1">
                  <a:gamma/>
                  <a:shade val="38039"/>
                  <a:invGamma/>
                </a:schemeClr>
              </a:gs>
            </a:gsLst>
            <a:lin ang="2700000" scaled="1"/>
          </a:gradFill>
          <a:ln w="25400" algn="ctr">
            <a:solidFill>
              <a:schemeClr val="tx1"/>
            </a:solidFill>
            <a:prstDash val="dash"/>
            <a:miter lim="800000"/>
            <a:headEnd type="none" w="sm" len="sm"/>
            <a:tailEnd type="none" w="sm" len="sm"/>
          </a:ln>
          <a:effectLst/>
        </p:spPr>
        <p:txBody>
          <a:bodyPr anchor="ctr"/>
          <a:lstStyle/>
          <a:p>
            <a:pPr algn="ctr">
              <a:lnSpc>
                <a:spcPct val="85000"/>
              </a:lnSpc>
              <a:spcBef>
                <a:spcPct val="20000"/>
              </a:spcBef>
              <a:defRPr/>
            </a:pPr>
            <a:r>
              <a:rPr lang="en-US" sz="1200" dirty="0">
                <a:effectLst>
                  <a:outerShdw blurRad="38100" dist="38100" dir="2700000" algn="tl">
                    <a:srgbClr val="FFFFFF"/>
                  </a:outerShdw>
                </a:effectLst>
                <a:latin typeface="Arial" pitchFamily="34" charset="0"/>
              </a:rPr>
              <a:t>Infrastructure</a:t>
            </a:r>
          </a:p>
          <a:p>
            <a:pPr algn="ctr">
              <a:lnSpc>
                <a:spcPct val="85000"/>
              </a:lnSpc>
              <a:spcBef>
                <a:spcPct val="20000"/>
              </a:spcBef>
              <a:defRPr/>
            </a:pPr>
            <a:r>
              <a:rPr lang="en-US" sz="1200" dirty="0">
                <a:effectLst>
                  <a:outerShdw blurRad="38100" dist="38100" dir="2700000" algn="tl">
                    <a:srgbClr val="FFFFFF"/>
                  </a:outerShdw>
                </a:effectLst>
                <a:latin typeface="Arial" pitchFamily="34" charset="0"/>
              </a:rPr>
              <a:t>Deployment</a:t>
            </a:r>
          </a:p>
        </p:txBody>
      </p:sp>
      <p:grpSp>
        <p:nvGrpSpPr>
          <p:cNvPr id="3" name="Group 7"/>
          <p:cNvGrpSpPr>
            <a:grpSpLocks/>
          </p:cNvGrpSpPr>
          <p:nvPr/>
        </p:nvGrpSpPr>
        <p:grpSpPr bwMode="auto">
          <a:xfrm>
            <a:off x="5637213" y="1474788"/>
            <a:ext cx="898525" cy="485775"/>
            <a:chOff x="3642" y="943"/>
            <a:chExt cx="566" cy="306"/>
          </a:xfrm>
        </p:grpSpPr>
        <p:sp>
          <p:nvSpPr>
            <p:cNvPr id="20512" name="Line 8"/>
            <p:cNvSpPr>
              <a:spLocks noChangeShapeType="1"/>
            </p:cNvSpPr>
            <p:nvPr/>
          </p:nvSpPr>
          <p:spPr bwMode="auto">
            <a:xfrm>
              <a:off x="3642" y="1096"/>
              <a:ext cx="558" cy="0"/>
            </a:xfrm>
            <a:prstGeom prst="line">
              <a:avLst/>
            </a:prstGeom>
            <a:noFill/>
            <a:ln w="19050">
              <a:solidFill>
                <a:schemeClr val="tx1"/>
              </a:solidFill>
              <a:round/>
              <a:headEnd/>
              <a:tailEnd/>
            </a:ln>
          </p:spPr>
          <p:txBody>
            <a:bodyPr/>
            <a:lstStyle/>
            <a:p>
              <a:endParaRPr lang="en-IE"/>
            </a:p>
          </p:txBody>
        </p:sp>
        <p:sp>
          <p:nvSpPr>
            <p:cNvPr id="20513" name="Line 9"/>
            <p:cNvSpPr>
              <a:spLocks noChangeShapeType="1"/>
            </p:cNvSpPr>
            <p:nvPr/>
          </p:nvSpPr>
          <p:spPr bwMode="auto">
            <a:xfrm>
              <a:off x="4208" y="943"/>
              <a:ext cx="0" cy="153"/>
            </a:xfrm>
            <a:prstGeom prst="line">
              <a:avLst/>
            </a:prstGeom>
            <a:noFill/>
            <a:ln w="19050">
              <a:solidFill>
                <a:schemeClr val="tx1"/>
              </a:solidFill>
              <a:round/>
              <a:headEnd/>
              <a:tailEnd/>
            </a:ln>
          </p:spPr>
          <p:txBody>
            <a:bodyPr/>
            <a:lstStyle/>
            <a:p>
              <a:endParaRPr lang="en-IE"/>
            </a:p>
          </p:txBody>
        </p:sp>
        <p:sp>
          <p:nvSpPr>
            <p:cNvPr id="20514" name="Line 10"/>
            <p:cNvSpPr>
              <a:spLocks noChangeShapeType="1"/>
            </p:cNvSpPr>
            <p:nvPr/>
          </p:nvSpPr>
          <p:spPr bwMode="auto">
            <a:xfrm>
              <a:off x="3642" y="1096"/>
              <a:ext cx="0" cy="153"/>
            </a:xfrm>
            <a:prstGeom prst="line">
              <a:avLst/>
            </a:prstGeom>
            <a:noFill/>
            <a:ln w="19050">
              <a:solidFill>
                <a:schemeClr val="tx1"/>
              </a:solidFill>
              <a:round/>
              <a:headEnd/>
              <a:tailEnd/>
            </a:ln>
          </p:spPr>
          <p:txBody>
            <a:bodyPr/>
            <a:lstStyle/>
            <a:p>
              <a:endParaRPr lang="en-IE"/>
            </a:p>
          </p:txBody>
        </p:sp>
      </p:grpSp>
      <p:grpSp>
        <p:nvGrpSpPr>
          <p:cNvPr id="4" name="Group 11"/>
          <p:cNvGrpSpPr>
            <a:grpSpLocks/>
          </p:cNvGrpSpPr>
          <p:nvPr/>
        </p:nvGrpSpPr>
        <p:grpSpPr bwMode="auto">
          <a:xfrm>
            <a:off x="6580188" y="1717675"/>
            <a:ext cx="1190625" cy="242888"/>
            <a:chOff x="4236" y="1096"/>
            <a:chExt cx="750" cy="153"/>
          </a:xfrm>
        </p:grpSpPr>
        <p:sp>
          <p:nvSpPr>
            <p:cNvPr id="20510" name="Line 12"/>
            <p:cNvSpPr>
              <a:spLocks noChangeShapeType="1"/>
            </p:cNvSpPr>
            <p:nvPr/>
          </p:nvSpPr>
          <p:spPr bwMode="auto">
            <a:xfrm>
              <a:off x="4236" y="1096"/>
              <a:ext cx="750" cy="0"/>
            </a:xfrm>
            <a:prstGeom prst="line">
              <a:avLst/>
            </a:prstGeom>
            <a:noFill/>
            <a:ln w="19050">
              <a:solidFill>
                <a:schemeClr val="tx1"/>
              </a:solidFill>
              <a:prstDash val="dash"/>
              <a:round/>
              <a:headEnd/>
              <a:tailEnd/>
            </a:ln>
          </p:spPr>
          <p:txBody>
            <a:bodyPr/>
            <a:lstStyle/>
            <a:p>
              <a:endParaRPr lang="en-IE"/>
            </a:p>
          </p:txBody>
        </p:sp>
        <p:sp>
          <p:nvSpPr>
            <p:cNvPr id="20511" name="Line 13"/>
            <p:cNvSpPr>
              <a:spLocks noChangeShapeType="1"/>
            </p:cNvSpPr>
            <p:nvPr/>
          </p:nvSpPr>
          <p:spPr bwMode="auto">
            <a:xfrm>
              <a:off x="4586" y="1096"/>
              <a:ext cx="0" cy="153"/>
            </a:xfrm>
            <a:prstGeom prst="line">
              <a:avLst/>
            </a:prstGeom>
            <a:noFill/>
            <a:ln w="19050">
              <a:solidFill>
                <a:schemeClr val="tx1"/>
              </a:solidFill>
              <a:prstDash val="dash"/>
              <a:round/>
              <a:headEnd/>
              <a:tailEnd/>
            </a:ln>
          </p:spPr>
          <p:txBody>
            <a:bodyPr/>
            <a:lstStyle/>
            <a:p>
              <a:endParaRPr lang="en-IE"/>
            </a:p>
          </p:txBody>
        </p:sp>
      </p:grpSp>
      <p:grpSp>
        <p:nvGrpSpPr>
          <p:cNvPr id="5" name="Group 14"/>
          <p:cNvGrpSpPr>
            <a:grpSpLocks/>
          </p:cNvGrpSpPr>
          <p:nvPr/>
        </p:nvGrpSpPr>
        <p:grpSpPr bwMode="auto">
          <a:xfrm>
            <a:off x="4797425" y="2455863"/>
            <a:ext cx="1498600" cy="484187"/>
            <a:chOff x="3113" y="1554"/>
            <a:chExt cx="944" cy="305"/>
          </a:xfrm>
        </p:grpSpPr>
        <p:sp>
          <p:nvSpPr>
            <p:cNvPr id="20506" name="Line 15"/>
            <p:cNvSpPr>
              <a:spLocks noChangeShapeType="1"/>
            </p:cNvSpPr>
            <p:nvPr/>
          </p:nvSpPr>
          <p:spPr bwMode="auto">
            <a:xfrm>
              <a:off x="3113" y="1707"/>
              <a:ext cx="943" cy="0"/>
            </a:xfrm>
            <a:prstGeom prst="line">
              <a:avLst/>
            </a:prstGeom>
            <a:noFill/>
            <a:ln w="19050">
              <a:solidFill>
                <a:schemeClr val="tx1"/>
              </a:solidFill>
              <a:round/>
              <a:headEnd/>
              <a:tailEnd/>
            </a:ln>
          </p:spPr>
          <p:txBody>
            <a:bodyPr/>
            <a:lstStyle/>
            <a:p>
              <a:endParaRPr lang="en-IE"/>
            </a:p>
          </p:txBody>
        </p:sp>
        <p:sp>
          <p:nvSpPr>
            <p:cNvPr id="20507" name="Line 16"/>
            <p:cNvSpPr>
              <a:spLocks noChangeShapeType="1"/>
            </p:cNvSpPr>
            <p:nvPr/>
          </p:nvSpPr>
          <p:spPr bwMode="auto">
            <a:xfrm>
              <a:off x="3642" y="1554"/>
              <a:ext cx="0" cy="153"/>
            </a:xfrm>
            <a:prstGeom prst="line">
              <a:avLst/>
            </a:prstGeom>
            <a:noFill/>
            <a:ln w="19050">
              <a:solidFill>
                <a:schemeClr val="tx1"/>
              </a:solidFill>
              <a:round/>
              <a:headEnd/>
              <a:tailEnd/>
            </a:ln>
          </p:spPr>
          <p:txBody>
            <a:bodyPr/>
            <a:lstStyle/>
            <a:p>
              <a:endParaRPr lang="en-IE"/>
            </a:p>
          </p:txBody>
        </p:sp>
        <p:sp>
          <p:nvSpPr>
            <p:cNvPr id="20508" name="Line 17"/>
            <p:cNvSpPr>
              <a:spLocks noChangeShapeType="1"/>
            </p:cNvSpPr>
            <p:nvPr/>
          </p:nvSpPr>
          <p:spPr bwMode="auto">
            <a:xfrm>
              <a:off x="3113" y="1707"/>
              <a:ext cx="0" cy="152"/>
            </a:xfrm>
            <a:prstGeom prst="line">
              <a:avLst/>
            </a:prstGeom>
            <a:noFill/>
            <a:ln w="19050">
              <a:solidFill>
                <a:schemeClr val="tx1"/>
              </a:solidFill>
              <a:round/>
              <a:headEnd/>
              <a:tailEnd/>
            </a:ln>
          </p:spPr>
          <p:txBody>
            <a:bodyPr/>
            <a:lstStyle/>
            <a:p>
              <a:endParaRPr lang="en-IE"/>
            </a:p>
          </p:txBody>
        </p:sp>
        <p:sp>
          <p:nvSpPr>
            <p:cNvPr id="20509" name="Line 18"/>
            <p:cNvSpPr>
              <a:spLocks noChangeShapeType="1"/>
            </p:cNvSpPr>
            <p:nvPr/>
          </p:nvSpPr>
          <p:spPr bwMode="auto">
            <a:xfrm>
              <a:off x="4057" y="1707"/>
              <a:ext cx="0" cy="152"/>
            </a:xfrm>
            <a:prstGeom prst="line">
              <a:avLst/>
            </a:prstGeom>
            <a:noFill/>
            <a:ln w="19050">
              <a:solidFill>
                <a:schemeClr val="tx1"/>
              </a:solidFill>
              <a:round/>
              <a:headEnd/>
              <a:tailEnd/>
            </a:ln>
          </p:spPr>
          <p:txBody>
            <a:bodyPr/>
            <a:lstStyle/>
            <a:p>
              <a:endParaRPr lang="en-IE"/>
            </a:p>
          </p:txBody>
        </p:sp>
      </p:grpSp>
      <p:sp>
        <p:nvSpPr>
          <p:cNvPr id="770067" name="Line 19"/>
          <p:cNvSpPr>
            <a:spLocks noChangeShapeType="1"/>
          </p:cNvSpPr>
          <p:nvPr/>
        </p:nvSpPr>
        <p:spPr bwMode="auto">
          <a:xfrm>
            <a:off x="6356350" y="2698750"/>
            <a:ext cx="958850" cy="0"/>
          </a:xfrm>
          <a:prstGeom prst="line">
            <a:avLst/>
          </a:prstGeom>
          <a:noFill/>
          <a:ln w="19050">
            <a:solidFill>
              <a:schemeClr val="tx1"/>
            </a:solidFill>
            <a:prstDash val="dash"/>
            <a:round/>
            <a:headEnd/>
            <a:tailEnd/>
          </a:ln>
        </p:spPr>
        <p:txBody>
          <a:bodyPr/>
          <a:lstStyle/>
          <a:p>
            <a:endParaRPr lang="en-IE"/>
          </a:p>
        </p:txBody>
      </p:sp>
      <p:grpSp>
        <p:nvGrpSpPr>
          <p:cNvPr id="6" name="Group 38"/>
          <p:cNvGrpSpPr>
            <a:grpSpLocks/>
          </p:cNvGrpSpPr>
          <p:nvPr/>
        </p:nvGrpSpPr>
        <p:grpSpPr bwMode="auto">
          <a:xfrm>
            <a:off x="4111625" y="2930525"/>
            <a:ext cx="4686300" cy="727075"/>
            <a:chOff x="2681" y="1860"/>
            <a:chExt cx="2952" cy="458"/>
          </a:xfrm>
        </p:grpSpPr>
        <p:sp>
          <p:nvSpPr>
            <p:cNvPr id="770069" name="Rectangle 21"/>
            <p:cNvSpPr>
              <a:spLocks noChangeArrowheads="1"/>
            </p:cNvSpPr>
            <p:nvPr/>
          </p:nvSpPr>
          <p:spPr bwMode="auto">
            <a:xfrm>
              <a:off x="2681" y="1860"/>
              <a:ext cx="852" cy="458"/>
            </a:xfrm>
            <a:prstGeom prst="rect">
              <a:avLst/>
            </a:prstGeom>
            <a:gradFill rotWithShape="0">
              <a:gsLst>
                <a:gs pos="0">
                  <a:schemeClr val="accent1">
                    <a:gamma/>
                    <a:shade val="38039"/>
                    <a:invGamma/>
                  </a:schemeClr>
                </a:gs>
                <a:gs pos="50000">
                  <a:schemeClr val="accent1"/>
                </a:gs>
                <a:gs pos="100000">
                  <a:schemeClr val="accent1">
                    <a:gamma/>
                    <a:shade val="38039"/>
                    <a:invGamma/>
                  </a:schemeClr>
                </a:gs>
              </a:gsLst>
              <a:lin ang="2700000" scaled="1"/>
            </a:gradFill>
            <a:ln w="38100" algn="ctr">
              <a:solidFill>
                <a:schemeClr val="tx1"/>
              </a:solidFill>
              <a:miter lim="800000"/>
              <a:headEnd type="none" w="sm" len="sm"/>
              <a:tailEnd type="none" w="sm" len="sm"/>
            </a:ln>
            <a:effectLst/>
          </p:spPr>
          <p:txBody>
            <a:bodyPr anchor="ctr"/>
            <a:lstStyle/>
            <a:p>
              <a:pPr algn="ctr">
                <a:lnSpc>
                  <a:spcPct val="85000"/>
                </a:lnSpc>
                <a:spcBef>
                  <a:spcPct val="20000"/>
                </a:spcBef>
                <a:defRPr/>
              </a:pPr>
              <a:r>
                <a:rPr lang="en-US" sz="1200" dirty="0">
                  <a:effectLst>
                    <a:outerShdw blurRad="38100" dist="38100" dir="2700000" algn="tl">
                      <a:srgbClr val="FFFFFF"/>
                    </a:outerShdw>
                  </a:effectLst>
                  <a:latin typeface="Arial" pitchFamily="34" charset="0"/>
                </a:rPr>
                <a:t>MSF for Agile Software Development</a:t>
              </a:r>
            </a:p>
          </p:txBody>
        </p:sp>
        <p:sp>
          <p:nvSpPr>
            <p:cNvPr id="770070" name="Rectangle 22"/>
            <p:cNvSpPr>
              <a:spLocks noChangeArrowheads="1"/>
            </p:cNvSpPr>
            <p:nvPr/>
          </p:nvSpPr>
          <p:spPr bwMode="auto">
            <a:xfrm>
              <a:off x="3589" y="1860"/>
              <a:ext cx="936" cy="458"/>
            </a:xfrm>
            <a:prstGeom prst="rect">
              <a:avLst/>
            </a:prstGeom>
            <a:gradFill rotWithShape="0">
              <a:gsLst>
                <a:gs pos="0">
                  <a:schemeClr val="accent1">
                    <a:gamma/>
                    <a:shade val="38039"/>
                    <a:invGamma/>
                  </a:schemeClr>
                </a:gs>
                <a:gs pos="50000">
                  <a:schemeClr val="accent1"/>
                </a:gs>
                <a:gs pos="100000">
                  <a:schemeClr val="accent1">
                    <a:gamma/>
                    <a:shade val="38039"/>
                    <a:invGamma/>
                  </a:schemeClr>
                </a:gs>
              </a:gsLst>
              <a:lin ang="2700000" scaled="1"/>
            </a:gradFill>
            <a:ln w="38100" algn="ctr">
              <a:solidFill>
                <a:schemeClr val="tx1"/>
              </a:solidFill>
              <a:miter lim="800000"/>
              <a:headEnd type="none" w="sm" len="sm"/>
              <a:tailEnd type="none" w="sm" len="sm"/>
            </a:ln>
            <a:effectLst/>
          </p:spPr>
          <p:txBody>
            <a:bodyPr anchor="ctr"/>
            <a:lstStyle/>
            <a:p>
              <a:pPr algn="ctr">
                <a:lnSpc>
                  <a:spcPct val="85000"/>
                </a:lnSpc>
                <a:spcBef>
                  <a:spcPct val="20000"/>
                </a:spcBef>
                <a:defRPr/>
              </a:pPr>
              <a:r>
                <a:rPr lang="en-US" sz="1200" dirty="0">
                  <a:effectLst>
                    <a:outerShdw blurRad="38100" dist="38100" dir="2700000" algn="tl">
                      <a:srgbClr val="FFFFFF"/>
                    </a:outerShdw>
                  </a:effectLst>
                  <a:latin typeface="Arial" pitchFamily="34" charset="0"/>
                </a:rPr>
                <a:t>MSF for CMMI</a:t>
              </a:r>
              <a:r>
                <a:rPr lang="en-US" sz="1200" baseline="30000" dirty="0">
                  <a:effectLst>
                    <a:outerShdw blurRad="38100" dist="38100" dir="2700000" algn="tl">
                      <a:srgbClr val="FFFFFF"/>
                    </a:outerShdw>
                  </a:effectLst>
                  <a:latin typeface="Arial" pitchFamily="34" charset="0"/>
                </a:rPr>
                <a:t>®</a:t>
              </a:r>
              <a:r>
                <a:rPr lang="en-US" sz="1200" dirty="0">
                  <a:effectLst>
                    <a:outerShdw blurRad="38100" dist="38100" dir="2700000" algn="tl">
                      <a:srgbClr val="FFFFFF"/>
                    </a:outerShdw>
                  </a:effectLst>
                  <a:latin typeface="Arial" pitchFamily="34" charset="0"/>
                </a:rPr>
                <a:t> Process Improvement</a:t>
              </a:r>
            </a:p>
          </p:txBody>
        </p:sp>
        <p:sp>
          <p:nvSpPr>
            <p:cNvPr id="770071" name="Text Box 23"/>
            <p:cNvSpPr txBox="1">
              <a:spLocks noChangeArrowheads="1"/>
            </p:cNvSpPr>
            <p:nvPr/>
          </p:nvSpPr>
          <p:spPr bwMode="auto">
            <a:xfrm>
              <a:off x="5071" y="1934"/>
              <a:ext cx="562" cy="213"/>
            </a:xfrm>
            <a:prstGeom prst="rect">
              <a:avLst/>
            </a:prstGeom>
            <a:noFill/>
            <a:ln w="12700">
              <a:noFill/>
              <a:miter lim="800000"/>
              <a:headEnd/>
              <a:tailEnd/>
            </a:ln>
            <a:effectLst/>
          </p:spPr>
          <p:txBody>
            <a:bodyPr wrap="none">
              <a:spAutoFit/>
            </a:bodyPr>
            <a:lstStyle/>
            <a:p>
              <a:pPr>
                <a:defRPr/>
              </a:pPr>
              <a:r>
                <a:rPr lang="en-US" sz="1600" dirty="0">
                  <a:effectLst>
                    <a:outerShdw blurRad="38100" dist="38100" dir="2700000" algn="tl">
                      <a:srgbClr val="FFFFFF"/>
                    </a:outerShdw>
                  </a:effectLst>
                  <a:latin typeface="Arial" pitchFamily="34" charset="0"/>
                </a:rPr>
                <a:t>Product</a:t>
              </a:r>
            </a:p>
          </p:txBody>
        </p:sp>
      </p:grpSp>
      <p:grpSp>
        <p:nvGrpSpPr>
          <p:cNvPr id="7" name="Group 37"/>
          <p:cNvGrpSpPr>
            <a:grpSpLocks/>
          </p:cNvGrpSpPr>
          <p:nvPr/>
        </p:nvGrpSpPr>
        <p:grpSpPr bwMode="auto">
          <a:xfrm>
            <a:off x="4962525" y="1931988"/>
            <a:ext cx="3787775" cy="530225"/>
            <a:chOff x="3217" y="1231"/>
            <a:chExt cx="2386" cy="334"/>
          </a:xfrm>
        </p:grpSpPr>
        <p:sp>
          <p:nvSpPr>
            <p:cNvPr id="770073" name="Rectangle 25"/>
            <p:cNvSpPr>
              <a:spLocks noChangeArrowheads="1"/>
            </p:cNvSpPr>
            <p:nvPr/>
          </p:nvSpPr>
          <p:spPr bwMode="auto">
            <a:xfrm>
              <a:off x="3217" y="1231"/>
              <a:ext cx="852" cy="334"/>
            </a:xfrm>
            <a:prstGeom prst="rect">
              <a:avLst/>
            </a:prstGeom>
            <a:gradFill rotWithShape="0">
              <a:gsLst>
                <a:gs pos="0">
                  <a:schemeClr val="accent1">
                    <a:gamma/>
                    <a:shade val="38039"/>
                    <a:invGamma/>
                  </a:schemeClr>
                </a:gs>
                <a:gs pos="50000">
                  <a:schemeClr val="accent1"/>
                </a:gs>
                <a:gs pos="100000">
                  <a:schemeClr val="accent1">
                    <a:gamma/>
                    <a:shade val="38039"/>
                    <a:invGamma/>
                  </a:schemeClr>
                </a:gs>
              </a:gsLst>
              <a:lin ang="2700000" scaled="1"/>
            </a:gradFill>
            <a:ln w="12700" algn="ctr">
              <a:solidFill>
                <a:schemeClr val="tx1"/>
              </a:solidFill>
              <a:miter lim="800000"/>
              <a:headEnd type="none" w="sm" len="sm"/>
              <a:tailEnd type="none" w="sm" len="sm"/>
            </a:ln>
            <a:effectLst/>
          </p:spPr>
          <p:txBody>
            <a:bodyPr anchor="ctr"/>
            <a:lstStyle/>
            <a:p>
              <a:pPr algn="ctr">
                <a:lnSpc>
                  <a:spcPct val="85000"/>
                </a:lnSpc>
                <a:spcBef>
                  <a:spcPct val="20000"/>
                </a:spcBef>
                <a:defRPr/>
              </a:pPr>
              <a:r>
                <a:rPr lang="en-US" sz="1200" dirty="0">
                  <a:effectLst>
                    <a:outerShdw blurRad="38100" dist="38100" dir="2700000" algn="tl">
                      <a:srgbClr val="FFFFFF"/>
                    </a:outerShdw>
                  </a:effectLst>
                  <a:latin typeface="Arial" pitchFamily="34" charset="0"/>
                </a:rPr>
                <a:t>Application Development</a:t>
              </a:r>
            </a:p>
          </p:txBody>
        </p:sp>
        <p:sp>
          <p:nvSpPr>
            <p:cNvPr id="770074" name="Text Box 26"/>
            <p:cNvSpPr txBox="1">
              <a:spLocks noChangeArrowheads="1"/>
            </p:cNvSpPr>
            <p:nvPr/>
          </p:nvSpPr>
          <p:spPr bwMode="auto">
            <a:xfrm>
              <a:off x="5107" y="1338"/>
              <a:ext cx="496" cy="213"/>
            </a:xfrm>
            <a:prstGeom prst="rect">
              <a:avLst/>
            </a:prstGeom>
            <a:noFill/>
            <a:ln w="12700">
              <a:noFill/>
              <a:miter lim="800000"/>
              <a:headEnd/>
              <a:tailEnd/>
            </a:ln>
            <a:effectLst/>
          </p:spPr>
          <p:txBody>
            <a:bodyPr wrap="none">
              <a:spAutoFit/>
            </a:bodyPr>
            <a:lstStyle/>
            <a:p>
              <a:pPr>
                <a:defRPr/>
              </a:pPr>
              <a:r>
                <a:rPr lang="en-US" sz="1600" dirty="0">
                  <a:effectLst>
                    <a:outerShdw blurRad="38100" dist="38100" dir="2700000" algn="tl">
                      <a:srgbClr val="FFFFFF"/>
                    </a:outerShdw>
                  </a:effectLst>
                  <a:latin typeface="Arial" pitchFamily="34" charset="0"/>
                </a:rPr>
                <a:t>Family</a:t>
              </a:r>
            </a:p>
          </p:txBody>
        </p:sp>
      </p:grpSp>
      <p:grpSp>
        <p:nvGrpSpPr>
          <p:cNvPr id="8" name="Group 27"/>
          <p:cNvGrpSpPr>
            <a:grpSpLocks/>
          </p:cNvGrpSpPr>
          <p:nvPr/>
        </p:nvGrpSpPr>
        <p:grpSpPr bwMode="auto">
          <a:xfrm>
            <a:off x="782638" y="3427413"/>
            <a:ext cx="3889375" cy="3125787"/>
            <a:chOff x="493" y="2111"/>
            <a:chExt cx="2450" cy="1969"/>
          </a:xfrm>
        </p:grpSpPr>
        <p:sp>
          <p:nvSpPr>
            <p:cNvPr id="770076" name="Oval 28"/>
            <p:cNvSpPr>
              <a:spLocks noChangeArrowheads="1"/>
            </p:cNvSpPr>
            <p:nvPr/>
          </p:nvSpPr>
          <p:spPr bwMode="auto">
            <a:xfrm>
              <a:off x="493" y="2111"/>
              <a:ext cx="2450" cy="1969"/>
            </a:xfrm>
            <a:prstGeom prst="ellipse">
              <a:avLst/>
            </a:prstGeom>
            <a:gradFill rotWithShape="0">
              <a:gsLst>
                <a:gs pos="0">
                  <a:schemeClr val="folHlink"/>
                </a:gs>
                <a:gs pos="100000">
                  <a:schemeClr val="folHlink">
                    <a:gamma/>
                    <a:shade val="38039"/>
                    <a:invGamma/>
                  </a:schemeClr>
                </a:gs>
              </a:gsLst>
              <a:lin ang="5400000" scaled="1"/>
            </a:gradFill>
            <a:ln w="12700">
              <a:solidFill>
                <a:schemeClr val="folHlink"/>
              </a:solidFill>
              <a:round/>
              <a:headEnd/>
              <a:tailEnd/>
            </a:ln>
            <a:effectLst/>
          </p:spPr>
          <p:txBody>
            <a:bodyPr wrap="none"/>
            <a:lstStyle/>
            <a:p>
              <a:pPr algn="ctr">
                <a:defRPr/>
              </a:pPr>
              <a:endParaRPr lang="en-US" sz="2400" dirty="0">
                <a:effectLst>
                  <a:outerShdw blurRad="38100" dist="38100" dir="2700000" algn="tl">
                    <a:srgbClr val="FFFFFF"/>
                  </a:outerShdw>
                </a:effectLst>
                <a:latin typeface="Arial" pitchFamily="34" charset="0"/>
              </a:endParaRPr>
            </a:p>
          </p:txBody>
        </p:sp>
        <p:sp>
          <p:nvSpPr>
            <p:cNvPr id="770077" name="Text Box 29"/>
            <p:cNvSpPr txBox="1">
              <a:spLocks noChangeArrowheads="1"/>
            </p:cNvSpPr>
            <p:nvPr/>
          </p:nvSpPr>
          <p:spPr bwMode="auto">
            <a:xfrm>
              <a:off x="1383" y="2122"/>
              <a:ext cx="777" cy="288"/>
            </a:xfrm>
            <a:prstGeom prst="rect">
              <a:avLst/>
            </a:prstGeom>
            <a:noFill/>
            <a:ln w="12700">
              <a:noFill/>
              <a:miter lim="800000"/>
              <a:headEnd/>
              <a:tailEnd/>
            </a:ln>
            <a:effectLst/>
          </p:spPr>
          <p:txBody>
            <a:bodyPr wrap="none">
              <a:spAutoFit/>
            </a:bodyPr>
            <a:lstStyle/>
            <a:p>
              <a:pPr>
                <a:defRPr/>
              </a:pPr>
              <a:r>
                <a:rPr lang="en-US" sz="2400" dirty="0">
                  <a:solidFill>
                    <a:schemeClr val="bg1"/>
                  </a:solidFill>
                  <a:latin typeface="Arial" pitchFamily="34" charset="0"/>
                </a:rPr>
                <a:t>MSF v4</a:t>
              </a:r>
            </a:p>
          </p:txBody>
        </p:sp>
      </p:grpSp>
      <p:grpSp>
        <p:nvGrpSpPr>
          <p:cNvPr id="9" name="Group 30"/>
          <p:cNvGrpSpPr>
            <a:grpSpLocks/>
          </p:cNvGrpSpPr>
          <p:nvPr/>
        </p:nvGrpSpPr>
        <p:grpSpPr bwMode="auto">
          <a:xfrm>
            <a:off x="1220788" y="3892550"/>
            <a:ext cx="3079750" cy="2489200"/>
            <a:chOff x="769" y="2404"/>
            <a:chExt cx="1940" cy="1568"/>
          </a:xfrm>
        </p:grpSpPr>
        <p:sp>
          <p:nvSpPr>
            <p:cNvPr id="770079" name="Oval 31"/>
            <p:cNvSpPr>
              <a:spLocks noChangeArrowheads="1"/>
            </p:cNvSpPr>
            <p:nvPr/>
          </p:nvSpPr>
          <p:spPr bwMode="auto">
            <a:xfrm>
              <a:off x="769" y="2404"/>
              <a:ext cx="1940" cy="1568"/>
            </a:xfrm>
            <a:prstGeom prst="ellipse">
              <a:avLst/>
            </a:prstGeom>
            <a:gradFill rotWithShape="0">
              <a:gsLst>
                <a:gs pos="0">
                  <a:schemeClr val="hlink"/>
                </a:gs>
                <a:gs pos="100000">
                  <a:schemeClr val="hlink">
                    <a:gamma/>
                    <a:shade val="38039"/>
                    <a:invGamma/>
                  </a:schemeClr>
                </a:gs>
              </a:gsLst>
              <a:lin ang="5400000" scaled="1"/>
            </a:gradFill>
            <a:ln w="12700">
              <a:solidFill>
                <a:schemeClr val="hlink"/>
              </a:solidFill>
              <a:round/>
              <a:headEnd/>
              <a:tailEnd/>
            </a:ln>
            <a:effectLst/>
          </p:spPr>
          <p:txBody>
            <a:bodyPr wrap="none" anchor="b"/>
            <a:lstStyle/>
            <a:p>
              <a:pPr algn="ctr">
                <a:defRPr/>
              </a:pPr>
              <a:endParaRPr lang="en-US" sz="2400" dirty="0">
                <a:effectLst>
                  <a:outerShdw blurRad="38100" dist="38100" dir="2700000" algn="tl">
                    <a:srgbClr val="FFFFFF"/>
                  </a:outerShdw>
                </a:effectLst>
                <a:latin typeface="Arial" pitchFamily="34" charset="0"/>
              </a:endParaRPr>
            </a:p>
          </p:txBody>
        </p:sp>
        <p:sp>
          <p:nvSpPr>
            <p:cNvPr id="770080" name="Text Box 32"/>
            <p:cNvSpPr txBox="1">
              <a:spLocks noChangeArrowheads="1"/>
            </p:cNvSpPr>
            <p:nvPr/>
          </p:nvSpPr>
          <p:spPr bwMode="auto">
            <a:xfrm>
              <a:off x="1392" y="3632"/>
              <a:ext cx="777" cy="288"/>
            </a:xfrm>
            <a:prstGeom prst="rect">
              <a:avLst/>
            </a:prstGeom>
            <a:noFill/>
            <a:ln w="12700">
              <a:noFill/>
              <a:miter lim="800000"/>
              <a:headEnd/>
              <a:tailEnd/>
            </a:ln>
            <a:effectLst/>
          </p:spPr>
          <p:txBody>
            <a:bodyPr wrap="none">
              <a:spAutoFit/>
            </a:bodyPr>
            <a:lstStyle/>
            <a:p>
              <a:pPr>
                <a:defRPr/>
              </a:pPr>
              <a:r>
                <a:rPr lang="en-US" sz="2400" dirty="0">
                  <a:solidFill>
                    <a:schemeClr val="tx2"/>
                  </a:solidFill>
                  <a:effectLst>
                    <a:outerShdw blurRad="38100" dist="38100" dir="2700000" algn="tl">
                      <a:srgbClr val="000000"/>
                    </a:outerShdw>
                  </a:effectLst>
                  <a:latin typeface="Arial" pitchFamily="34" charset="0"/>
                </a:rPr>
                <a:t>MSF v3</a:t>
              </a:r>
            </a:p>
          </p:txBody>
        </p:sp>
      </p:grpSp>
      <p:sp>
        <p:nvSpPr>
          <p:cNvPr id="770081" name="Oval 33"/>
          <p:cNvSpPr>
            <a:spLocks noChangeArrowheads="1"/>
          </p:cNvSpPr>
          <p:nvPr/>
        </p:nvSpPr>
        <p:spPr bwMode="auto">
          <a:xfrm>
            <a:off x="2840038" y="4152900"/>
            <a:ext cx="2263775" cy="1560513"/>
          </a:xfrm>
          <a:prstGeom prst="ellipse">
            <a:avLst/>
          </a:prstGeom>
          <a:gradFill rotWithShape="0">
            <a:gsLst>
              <a:gs pos="0">
                <a:schemeClr val="tx2"/>
              </a:gs>
              <a:gs pos="100000">
                <a:schemeClr val="tx2">
                  <a:gamma/>
                  <a:shade val="38039"/>
                  <a:invGamma/>
                </a:schemeClr>
              </a:gs>
            </a:gsLst>
            <a:lin ang="5400000" scaled="1"/>
          </a:gradFill>
          <a:ln w="28575">
            <a:solidFill>
              <a:schemeClr val="bg1"/>
            </a:solidFill>
            <a:prstDash val="dash"/>
            <a:round/>
            <a:headEnd/>
            <a:tailEnd/>
          </a:ln>
          <a:effectLst/>
        </p:spPr>
        <p:txBody>
          <a:bodyPr wrap="none" anchor="ctr"/>
          <a:lstStyle/>
          <a:p>
            <a:pPr algn="ctr">
              <a:defRPr/>
            </a:pPr>
            <a:r>
              <a:rPr lang="en-US" sz="2400" dirty="0">
                <a:solidFill>
                  <a:schemeClr val="bg1"/>
                </a:solidFill>
                <a:latin typeface="Arial" pitchFamily="34" charset="0"/>
              </a:rPr>
              <a:t>Infrastructure</a:t>
            </a:r>
          </a:p>
          <a:p>
            <a:pPr algn="ctr">
              <a:defRPr/>
            </a:pPr>
            <a:r>
              <a:rPr lang="en-US" sz="2400" dirty="0">
                <a:solidFill>
                  <a:schemeClr val="bg1"/>
                </a:solidFill>
                <a:latin typeface="Arial" pitchFamily="34" charset="0"/>
              </a:rPr>
              <a:t>Deployment</a:t>
            </a:r>
          </a:p>
        </p:txBody>
      </p:sp>
      <p:grpSp>
        <p:nvGrpSpPr>
          <p:cNvPr id="10" name="Group 39"/>
          <p:cNvGrpSpPr>
            <a:grpSpLocks/>
          </p:cNvGrpSpPr>
          <p:nvPr/>
        </p:nvGrpSpPr>
        <p:grpSpPr bwMode="auto">
          <a:xfrm>
            <a:off x="228600" y="4079875"/>
            <a:ext cx="2616200" cy="1922463"/>
            <a:chOff x="144" y="2522"/>
            <a:chExt cx="1648" cy="1211"/>
          </a:xfrm>
        </p:grpSpPr>
        <p:sp>
          <p:nvSpPr>
            <p:cNvPr id="770083" name="Oval 35"/>
            <p:cNvSpPr>
              <a:spLocks noChangeArrowheads="1"/>
            </p:cNvSpPr>
            <p:nvPr/>
          </p:nvSpPr>
          <p:spPr bwMode="auto">
            <a:xfrm>
              <a:off x="144" y="2522"/>
              <a:ext cx="1648" cy="1211"/>
            </a:xfrm>
            <a:prstGeom prst="ellipse">
              <a:avLst/>
            </a:prstGeom>
            <a:gradFill rotWithShape="0">
              <a:gsLst>
                <a:gs pos="0">
                  <a:schemeClr val="accent2"/>
                </a:gs>
                <a:gs pos="100000">
                  <a:schemeClr val="accent2">
                    <a:gamma/>
                    <a:shade val="38039"/>
                    <a:invGamma/>
                  </a:schemeClr>
                </a:gs>
              </a:gsLst>
              <a:lin ang="5400000" scaled="1"/>
            </a:gradFill>
            <a:ln w="12700">
              <a:solidFill>
                <a:schemeClr val="accent2"/>
              </a:solidFill>
              <a:round/>
              <a:headEnd/>
              <a:tailEnd/>
            </a:ln>
            <a:effectLst/>
          </p:spPr>
          <p:txBody>
            <a:bodyPr wrap="none"/>
            <a:lstStyle/>
            <a:p>
              <a:pPr algn="ctr">
                <a:defRPr/>
              </a:pPr>
              <a:r>
                <a:rPr lang="en-US" sz="2400" dirty="0">
                  <a:solidFill>
                    <a:schemeClr val="tx2"/>
                  </a:solidFill>
                  <a:effectLst>
                    <a:outerShdw blurRad="38100" dist="38100" dir="2700000" algn="tl">
                      <a:srgbClr val="000000"/>
                    </a:outerShdw>
                  </a:effectLst>
                  <a:latin typeface="Arial" pitchFamily="34" charset="0"/>
                </a:rPr>
                <a:t>CMMI</a:t>
              </a:r>
            </a:p>
          </p:txBody>
        </p:sp>
        <p:sp>
          <p:nvSpPr>
            <p:cNvPr id="770084" name="Oval 36"/>
            <p:cNvSpPr>
              <a:spLocks noChangeArrowheads="1"/>
            </p:cNvSpPr>
            <p:nvPr/>
          </p:nvSpPr>
          <p:spPr bwMode="auto">
            <a:xfrm>
              <a:off x="438" y="2976"/>
              <a:ext cx="1028" cy="635"/>
            </a:xfrm>
            <a:prstGeom prst="ellipse">
              <a:avLst/>
            </a:prstGeom>
            <a:gradFill rotWithShape="0">
              <a:gsLst>
                <a:gs pos="0">
                  <a:schemeClr val="bg1"/>
                </a:gs>
                <a:gs pos="100000">
                  <a:schemeClr val="bg1">
                    <a:gamma/>
                    <a:shade val="38039"/>
                    <a:invGamma/>
                  </a:schemeClr>
                </a:gs>
              </a:gsLst>
              <a:lin ang="5400000" scaled="1"/>
            </a:gradFill>
            <a:ln w="12700">
              <a:solidFill>
                <a:schemeClr val="bg1"/>
              </a:solidFill>
              <a:round/>
              <a:headEnd/>
              <a:tailEnd/>
            </a:ln>
            <a:effectLst/>
          </p:spPr>
          <p:txBody>
            <a:bodyPr wrap="none" anchor="ctr"/>
            <a:lstStyle/>
            <a:p>
              <a:pPr algn="ctr">
                <a:defRPr/>
              </a:pPr>
              <a:r>
                <a:rPr lang="en-US" sz="2400" dirty="0">
                  <a:solidFill>
                    <a:schemeClr val="tx2"/>
                  </a:solidFill>
                  <a:effectLst>
                    <a:outerShdw blurRad="38100" dist="38100" dir="2700000" algn="tl">
                      <a:srgbClr val="000000"/>
                    </a:outerShdw>
                  </a:effectLst>
                  <a:latin typeface="Arial" pitchFamily="34" charset="0"/>
                </a:rPr>
                <a:t>Agile</a:t>
              </a:r>
            </a:p>
          </p:txBody>
        </p:sp>
      </p:grpSp>
      <p:sp>
        <p:nvSpPr>
          <p:cNvPr id="38" name="Rectangle 2"/>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AU" smtClean="0"/>
              <a:t>Family Relations</a:t>
            </a:r>
            <a:endParaRPr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770067"/>
                                        </p:tgtEl>
                                        <p:attrNameLst>
                                          <p:attrName>style.visibility</p:attrName>
                                        </p:attrNameLst>
                                      </p:cBhvr>
                                      <p:to>
                                        <p:strVal val="visible"/>
                                      </p:to>
                                    </p:set>
                                    <p:anim calcmode="lin" valueType="num">
                                      <p:cBhvr>
                                        <p:cTn id="37" dur="1000" fill="hold"/>
                                        <p:tgtEl>
                                          <p:spTgt spid="770067"/>
                                        </p:tgtEl>
                                        <p:attrNameLst>
                                          <p:attrName>ppt_x</p:attrName>
                                        </p:attrNameLst>
                                      </p:cBhvr>
                                      <p:tavLst>
                                        <p:tav tm="0">
                                          <p:val>
                                            <p:strVal val="#ppt_x-.2"/>
                                          </p:val>
                                        </p:tav>
                                        <p:tav tm="100000">
                                          <p:val>
                                            <p:strVal val="#ppt_x"/>
                                          </p:val>
                                        </p:tav>
                                      </p:tavLst>
                                    </p:anim>
                                    <p:anim calcmode="lin" valueType="num">
                                      <p:cBhvr>
                                        <p:cTn id="38" dur="1000" fill="hold"/>
                                        <p:tgtEl>
                                          <p:spTgt spid="77006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7006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770054"/>
                                        </p:tgtEl>
                                        <p:attrNameLst>
                                          <p:attrName>style.visibility</p:attrName>
                                        </p:attrNameLst>
                                      </p:cBhvr>
                                      <p:to>
                                        <p:strVal val="visible"/>
                                      </p:to>
                                    </p:set>
                                    <p:anim calcmode="lin" valueType="num">
                                      <p:cBhvr additive="base">
                                        <p:cTn id="44" dur="2000" fill="hold"/>
                                        <p:tgtEl>
                                          <p:spTgt spid="770054"/>
                                        </p:tgtEl>
                                        <p:attrNameLst>
                                          <p:attrName>ppt_x</p:attrName>
                                        </p:attrNameLst>
                                      </p:cBhvr>
                                      <p:tavLst>
                                        <p:tav tm="0">
                                          <p:val>
                                            <p:strVal val="1+#ppt_w/2"/>
                                          </p:val>
                                        </p:tav>
                                        <p:tav tm="100000">
                                          <p:val>
                                            <p:strVal val="#ppt_x"/>
                                          </p:val>
                                        </p:tav>
                                      </p:tavLst>
                                    </p:anim>
                                    <p:anim calcmode="lin" valueType="num">
                                      <p:cBhvr additive="base">
                                        <p:cTn id="45" dur="2000" fill="hold"/>
                                        <p:tgtEl>
                                          <p:spTgt spid="77005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2000" fill="hold"/>
                                        <p:tgtEl>
                                          <p:spTgt spid="4"/>
                                        </p:tgtEl>
                                        <p:attrNameLst>
                                          <p:attrName>ppt_x</p:attrName>
                                        </p:attrNameLst>
                                      </p:cBhvr>
                                      <p:tavLst>
                                        <p:tav tm="0">
                                          <p:val>
                                            <p:strVal val="1+#ppt_w/2"/>
                                          </p:val>
                                        </p:tav>
                                        <p:tav tm="100000">
                                          <p:val>
                                            <p:strVal val="#ppt_x"/>
                                          </p:val>
                                        </p:tav>
                                      </p:tavLst>
                                    </p:anim>
                                    <p:anim calcmode="lin" valueType="num">
                                      <p:cBhvr additive="base">
                                        <p:cTn id="49" dur="2000" fill="hold"/>
                                        <p:tgtEl>
                                          <p:spTgt spid="4"/>
                                        </p:tgtEl>
                                        <p:attrNameLst>
                                          <p:attrName>ppt_y</p:attrName>
                                        </p:attrNameLst>
                                      </p:cBhvr>
                                      <p:tavLst>
                                        <p:tav tm="0">
                                          <p:val>
                                            <p:strVal val="#ppt_y"/>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70081"/>
                                        </p:tgtEl>
                                        <p:attrNameLst>
                                          <p:attrName>style.visibility</p:attrName>
                                        </p:attrNameLst>
                                      </p:cBhvr>
                                      <p:to>
                                        <p:strVal val="visible"/>
                                      </p:to>
                                    </p:set>
                                    <p:anim calcmode="lin" valueType="num">
                                      <p:cBhvr additive="base">
                                        <p:cTn id="52" dur="2000" fill="hold"/>
                                        <p:tgtEl>
                                          <p:spTgt spid="770081"/>
                                        </p:tgtEl>
                                        <p:attrNameLst>
                                          <p:attrName>ppt_x</p:attrName>
                                        </p:attrNameLst>
                                      </p:cBhvr>
                                      <p:tavLst>
                                        <p:tav tm="0">
                                          <p:val>
                                            <p:strVal val="#ppt_x"/>
                                          </p:val>
                                        </p:tav>
                                        <p:tav tm="100000">
                                          <p:val>
                                            <p:strVal val="#ppt_x"/>
                                          </p:val>
                                        </p:tav>
                                      </p:tavLst>
                                    </p:anim>
                                    <p:anim calcmode="lin" valueType="num">
                                      <p:cBhvr additive="base">
                                        <p:cTn id="53" dur="2000" fill="hold"/>
                                        <p:tgtEl>
                                          <p:spTgt spid="770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4" grpId="0" animBg="1"/>
      <p:bldP spid="770067" grpId="0" animBg="1"/>
      <p:bldP spid="7700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E" dirty="0" smtClean="0"/>
              <a:t>Software Development Family</a:t>
            </a:r>
            <a:endParaRPr lang="en-US" dirty="0" smtClean="0"/>
          </a:p>
        </p:txBody>
      </p:sp>
      <p:pic>
        <p:nvPicPr>
          <p:cNvPr id="4"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570018" y="3533153"/>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GB" smtClean="0"/>
              <a:t>Agility</a:t>
            </a:r>
          </a:p>
        </p:txBody>
      </p:sp>
      <p:sp>
        <p:nvSpPr>
          <p:cNvPr id="22531" name="Rectangle 5"/>
          <p:cNvSpPr>
            <a:spLocks noGrp="1" noChangeArrowheads="1"/>
          </p:cNvSpPr>
          <p:nvPr>
            <p:ph idx="1"/>
          </p:nvPr>
        </p:nvSpPr>
        <p:spPr/>
        <p:txBody>
          <a:bodyPr/>
          <a:lstStyle/>
          <a:p>
            <a:r>
              <a:rPr lang="en-GB" dirty="0" smtClean="0"/>
              <a:t>Agility of the development process is a key tool to deal with inevitable changes (spec, environment, business) or planning errors</a:t>
            </a:r>
          </a:p>
          <a:p>
            <a:r>
              <a:rPr lang="en-GB" dirty="0" smtClean="0"/>
              <a:t>The price of it is some unpredictability</a:t>
            </a:r>
          </a:p>
          <a:p>
            <a:pPr lvl="1"/>
            <a:r>
              <a:rPr lang="en-GB" dirty="0" smtClean="0"/>
              <a:t>Finish date, final cost, feature set…</a:t>
            </a:r>
          </a:p>
          <a:p>
            <a:r>
              <a:rPr lang="en-GB" dirty="0" smtClean="0"/>
              <a:t>Generally, agility is great for small and medium projects in existing and tested dev environments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GB" smtClean="0"/>
              <a:t>CMMI</a:t>
            </a:r>
          </a:p>
        </p:txBody>
      </p:sp>
      <p:sp>
        <p:nvSpPr>
          <p:cNvPr id="23555" name="Rectangle 5"/>
          <p:cNvSpPr>
            <a:spLocks noGrp="1" noChangeArrowheads="1"/>
          </p:cNvSpPr>
          <p:nvPr>
            <p:ph idx="1"/>
          </p:nvPr>
        </p:nvSpPr>
        <p:spPr>
          <a:xfrm>
            <a:off x="368300" y="1347788"/>
            <a:ext cx="8382000" cy="4804392"/>
          </a:xfrm>
        </p:spPr>
        <p:txBody>
          <a:bodyPr/>
          <a:lstStyle/>
          <a:p>
            <a:r>
              <a:rPr lang="en-GB" sz="2400" dirty="0" smtClean="0"/>
              <a:t>Capability-Maturity Model Integration describes 5 (or 6) levels of process-based predictability of an organisation </a:t>
            </a:r>
            <a:br>
              <a:rPr lang="en-GB" sz="2400" dirty="0" smtClean="0"/>
            </a:br>
            <a:r>
              <a:rPr lang="en-GB" sz="2400" dirty="0" smtClean="0"/>
              <a:t>in terms of ability to produce quality software</a:t>
            </a:r>
          </a:p>
          <a:p>
            <a:r>
              <a:rPr lang="en-GB" sz="2400" dirty="0" smtClean="0"/>
              <a:t>Level 5 is best. Most companies are 0 or 1. MSF v4 can help you work at level 3 or more.</a:t>
            </a:r>
          </a:p>
          <a:p>
            <a:r>
              <a:rPr lang="en-GB" sz="2400" dirty="0" smtClean="0"/>
              <a:t>Moving up by adopting predictable </a:t>
            </a:r>
            <a:br>
              <a:rPr lang="en-GB" sz="2400" dirty="0" smtClean="0"/>
            </a:br>
            <a:r>
              <a:rPr lang="en-GB" sz="2400" dirty="0" smtClean="0"/>
              <a:t>(but not so agile) processes</a:t>
            </a:r>
          </a:p>
          <a:p>
            <a:r>
              <a:rPr lang="en-GB" sz="2400" dirty="0" smtClean="0"/>
              <a:t>Great for larger or more formal projects</a:t>
            </a:r>
          </a:p>
          <a:p>
            <a:pPr lvl="1"/>
            <a:r>
              <a:rPr lang="en-GB" sz="2000" dirty="0" smtClean="0"/>
              <a:t>Especially in more critical environments</a:t>
            </a:r>
          </a:p>
          <a:p>
            <a:endParaRPr lang="en-GB" sz="2400" dirty="0" smtClean="0"/>
          </a:p>
          <a:p>
            <a:r>
              <a:rPr lang="en-GB" sz="2400" dirty="0" smtClean="0"/>
              <a:t>By the way, MSF and CMMI are not strangers: KPMG published a paper on how MSF v1 could help you with CMM already in 1995!</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GB" dirty="0" smtClean="0"/>
              <a:t>DEV210</a:t>
            </a:r>
            <a:endParaRPr lang="en-GB" dirty="0"/>
          </a:p>
        </p:txBody>
      </p:sp>
      <p:sp>
        <p:nvSpPr>
          <p:cNvPr id="4098" name="Rectangle 12"/>
          <p:cNvSpPr>
            <a:spLocks noGrp="1" noChangeArrowheads="1"/>
          </p:cNvSpPr>
          <p:nvPr>
            <p:ph type="ctrTitle"/>
          </p:nvPr>
        </p:nvSpPr>
        <p:spPr/>
        <p:txBody>
          <a:bodyPr/>
          <a:lstStyle/>
          <a:p>
            <a:r>
              <a:rPr smtClean="0"/>
              <a:t>Microsoft Solutions Framework 4.0 Core and its Families</a:t>
            </a:r>
            <a:endParaRPr lang="en-US" dirty="0" smtClean="0"/>
          </a:p>
        </p:txBody>
      </p:sp>
      <p:sp>
        <p:nvSpPr>
          <p:cNvPr id="4099" name="Rectangle 13"/>
          <p:cNvSpPr>
            <a:spLocks noGrp="1" noChangeArrowheads="1"/>
          </p:cNvSpPr>
          <p:nvPr>
            <p:ph type="subTitle" idx="1"/>
          </p:nvPr>
        </p:nvSpPr>
        <p:spPr/>
        <p:txBody>
          <a:bodyPr/>
          <a:lstStyle/>
          <a:p>
            <a:r>
              <a:rPr lang="en-US" dirty="0" smtClean="0"/>
              <a:t>Rafal Lukawiecki</a:t>
            </a:r>
          </a:p>
          <a:p>
            <a:r>
              <a:rPr lang="en-US" dirty="0" smtClean="0"/>
              <a:t>Strategic Consultant</a:t>
            </a:r>
          </a:p>
          <a:p>
            <a:r>
              <a:rPr lang="en-US" dirty="0" smtClean="0"/>
              <a:t>Project Botticelli Ltd</a:t>
            </a:r>
          </a:p>
          <a:p>
            <a:r>
              <a:rPr lang="en-US" dirty="0" err="1" smtClean="0"/>
              <a:t>rafal@projectbotticelli.co.uk</a:t>
            </a:r>
            <a:r>
              <a:rPr lang="en-US" dirty="0" smtClean="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idx="1"/>
          </p:nvPr>
        </p:nvSpPr>
        <p:spPr>
          <a:xfrm>
            <a:off x="368300" y="1347788"/>
            <a:ext cx="8382000" cy="3662028"/>
          </a:xfrm>
        </p:spPr>
        <p:txBody>
          <a:bodyPr/>
          <a:lstStyle/>
          <a:p>
            <a:r>
              <a:rPr lang="en-GB" sz="2400" dirty="0" smtClean="0"/>
              <a:t>Extreme Programming (XP) came after MSF and </a:t>
            </a:r>
            <a:br>
              <a:rPr lang="en-GB" sz="2400" dirty="0" smtClean="0"/>
            </a:br>
            <a:r>
              <a:rPr lang="en-GB" sz="2400" dirty="0" smtClean="0"/>
              <a:t>has some similarities:</a:t>
            </a:r>
          </a:p>
          <a:p>
            <a:pPr lvl="1"/>
            <a:r>
              <a:rPr lang="en-GB" sz="2000" dirty="0" smtClean="0"/>
              <a:t>Zero Defect Mindset and Daily Builds from MSF v3 in particular</a:t>
            </a:r>
          </a:p>
          <a:p>
            <a:r>
              <a:rPr lang="en-GB" sz="2400" dirty="0" smtClean="0"/>
              <a:t>XP is less predictable than necessary for more </a:t>
            </a:r>
            <a:br>
              <a:rPr lang="en-GB" sz="2400" dirty="0" smtClean="0"/>
            </a:br>
            <a:r>
              <a:rPr lang="en-GB" sz="2400" dirty="0" smtClean="0"/>
              <a:t>formal projects</a:t>
            </a:r>
          </a:p>
          <a:p>
            <a:pPr lvl="1"/>
            <a:r>
              <a:rPr lang="en-GB" sz="2000" dirty="0" smtClean="0"/>
              <a:t>But great for very agile projects</a:t>
            </a:r>
          </a:p>
          <a:p>
            <a:r>
              <a:rPr lang="en-GB" sz="2400" dirty="0" smtClean="0"/>
              <a:t>MSF for Agile Software Development seems more predictable, controllable and even more agile than XP</a:t>
            </a:r>
          </a:p>
          <a:p>
            <a:r>
              <a:rPr lang="en-GB" sz="2400" dirty="0" smtClean="0"/>
              <a:t>MSF CMMI Process Improvement, naturally, is less agile than XP, but seems the most predictable</a:t>
            </a:r>
          </a:p>
        </p:txBody>
      </p:sp>
      <p:sp>
        <p:nvSpPr>
          <p:cNvPr id="5" name="Rectangle 4"/>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GB" sz="3600" smtClean="0"/>
              <a:t>What About Extreme Programming (XP)?</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E" i="1" dirty="0" smtClean="0"/>
              <a:t>Key</a:t>
            </a:r>
            <a:r>
              <a:rPr lang="en-IE" dirty="0" smtClean="0"/>
              <a:t> Components of MSF 4.0 Core</a:t>
            </a:r>
            <a:endParaRPr lang="en-US" dirty="0" smtClean="0"/>
          </a:p>
        </p:txBody>
      </p:sp>
      <p:pic>
        <p:nvPicPr>
          <p:cNvPr id="4"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7288" y="3533153"/>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1238" y="3624263"/>
            <a:ext cx="4216400" cy="457200"/>
          </a:xfrm>
          <a:prstGeom prst="rect">
            <a:avLst/>
          </a:prstGeom>
          <a:noFill/>
          <a:ln w="9525" algn="ctr">
            <a:noFill/>
            <a:miter lim="800000"/>
            <a:headEnd/>
            <a:tailEnd/>
          </a:ln>
        </p:spPr>
        <p:txBody>
          <a:bodyPr>
            <a:spAutoFit/>
          </a:bodyPr>
          <a:lstStyle/>
          <a:p>
            <a:pPr algn="ctr">
              <a:spcBef>
                <a:spcPct val="50000"/>
              </a:spcBef>
            </a:pPr>
            <a:r>
              <a:rPr lang="en-US" sz="2400"/>
              <a:t>Advocacy</a:t>
            </a:r>
          </a:p>
        </p:txBody>
      </p:sp>
      <p:sp>
        <p:nvSpPr>
          <p:cNvPr id="27651" name="Oval 19"/>
          <p:cNvSpPr>
            <a:spLocks noChangeArrowheads="1"/>
          </p:cNvSpPr>
          <p:nvPr/>
        </p:nvSpPr>
        <p:spPr bwMode="auto">
          <a:xfrm>
            <a:off x="2244725" y="2447925"/>
            <a:ext cx="4289425" cy="2809875"/>
          </a:xfrm>
          <a:prstGeom prst="ellipse">
            <a:avLst/>
          </a:prstGeom>
          <a:noFill/>
          <a:ln w="57150" algn="ctr">
            <a:solidFill>
              <a:schemeClr val="tx1"/>
            </a:solidFill>
            <a:round/>
            <a:headEnd/>
            <a:tailEnd/>
          </a:ln>
        </p:spPr>
        <p:txBody>
          <a:bodyPr anchor="ctr">
            <a:spAutoFit/>
          </a:bodyPr>
          <a:lstStyle/>
          <a:p>
            <a:endParaRPr lang="en-IE"/>
          </a:p>
        </p:txBody>
      </p:sp>
      <p:sp>
        <p:nvSpPr>
          <p:cNvPr id="27652" name="Text Box 20"/>
          <p:cNvSpPr txBox="1">
            <a:spLocks noChangeArrowheads="1"/>
          </p:cNvSpPr>
          <p:nvPr/>
        </p:nvSpPr>
        <p:spPr bwMode="auto">
          <a:xfrm>
            <a:off x="1300163" y="1724025"/>
            <a:ext cx="1752600" cy="304800"/>
          </a:xfrm>
          <a:prstGeom prst="rect">
            <a:avLst/>
          </a:prstGeom>
          <a:noFill/>
          <a:ln w="9525">
            <a:noFill/>
            <a:miter lim="800000"/>
            <a:headEnd/>
            <a:tailEnd/>
          </a:ln>
        </p:spPr>
        <p:txBody>
          <a:bodyPr>
            <a:spAutoFit/>
          </a:bodyPr>
          <a:lstStyle/>
          <a:p>
            <a:pPr>
              <a:spcBef>
                <a:spcPct val="50000"/>
              </a:spcBef>
            </a:pPr>
            <a:r>
              <a:rPr lang="en-US" sz="1400"/>
              <a:t>Solution Delivery</a:t>
            </a:r>
          </a:p>
        </p:txBody>
      </p:sp>
      <p:grpSp>
        <p:nvGrpSpPr>
          <p:cNvPr id="2" name="Group 21"/>
          <p:cNvGrpSpPr>
            <a:grpSpLocks/>
          </p:cNvGrpSpPr>
          <p:nvPr/>
        </p:nvGrpSpPr>
        <p:grpSpPr bwMode="auto">
          <a:xfrm>
            <a:off x="5365750" y="3106738"/>
            <a:ext cx="2338388" cy="774700"/>
            <a:chOff x="3032" y="1362"/>
            <a:chExt cx="1473" cy="488"/>
          </a:xfrm>
        </p:grpSpPr>
        <p:sp>
          <p:nvSpPr>
            <p:cNvPr id="714774" name="Oval 22"/>
            <p:cNvSpPr>
              <a:spLocks noChangeArrowheads="1"/>
            </p:cNvSpPr>
            <p:nvPr/>
          </p:nvSpPr>
          <p:spPr bwMode="auto">
            <a:xfrm>
              <a:off x="3032" y="1362"/>
              <a:ext cx="1473" cy="488"/>
            </a:xfrm>
            <a:prstGeom prst="ellipse">
              <a:avLst/>
            </a:prstGeom>
            <a:solidFill>
              <a:srgbClr val="75BAFF"/>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75" name="Text Box 23"/>
            <p:cNvSpPr txBox="1">
              <a:spLocks noChangeArrowheads="1"/>
            </p:cNvSpPr>
            <p:nvPr/>
          </p:nvSpPr>
          <p:spPr bwMode="auto">
            <a:xfrm>
              <a:off x="3157" y="1471"/>
              <a:ext cx="1164" cy="27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spcBef>
                  <a:spcPct val="50000"/>
                </a:spcBef>
                <a:defRPr/>
              </a:pPr>
              <a:r>
                <a:rPr lang="en-US" sz="2200" dirty="0"/>
                <a:t>Development</a:t>
              </a:r>
            </a:p>
          </p:txBody>
        </p:sp>
      </p:grpSp>
      <p:grpSp>
        <p:nvGrpSpPr>
          <p:cNvPr id="3" name="Group 24"/>
          <p:cNvGrpSpPr>
            <a:grpSpLocks/>
          </p:cNvGrpSpPr>
          <p:nvPr/>
        </p:nvGrpSpPr>
        <p:grpSpPr bwMode="auto">
          <a:xfrm>
            <a:off x="5338763" y="4238625"/>
            <a:ext cx="2338387" cy="774700"/>
            <a:chOff x="3015" y="2067"/>
            <a:chExt cx="1473" cy="488"/>
          </a:xfrm>
        </p:grpSpPr>
        <p:sp>
          <p:nvSpPr>
            <p:cNvPr id="714777" name="Oval 25"/>
            <p:cNvSpPr>
              <a:spLocks noChangeArrowheads="1"/>
            </p:cNvSpPr>
            <p:nvPr/>
          </p:nvSpPr>
          <p:spPr bwMode="auto">
            <a:xfrm>
              <a:off x="3015" y="2067"/>
              <a:ext cx="1473" cy="488"/>
            </a:xfrm>
            <a:prstGeom prst="ellipse">
              <a:avLst/>
            </a:prstGeom>
            <a:solidFill>
              <a:srgbClr val="5840BE"/>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78" name="Text Box 26"/>
            <p:cNvSpPr txBox="1">
              <a:spLocks noChangeArrowheads="1"/>
            </p:cNvSpPr>
            <p:nvPr/>
          </p:nvSpPr>
          <p:spPr bwMode="auto">
            <a:xfrm>
              <a:off x="3513" y="2176"/>
              <a:ext cx="443" cy="27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spcBef>
                  <a:spcPct val="50000"/>
                </a:spcBef>
                <a:defRPr/>
              </a:pPr>
              <a:r>
                <a:rPr lang="en-US" sz="2200" dirty="0"/>
                <a:t>Test</a:t>
              </a:r>
            </a:p>
          </p:txBody>
        </p:sp>
      </p:grpSp>
      <p:grpSp>
        <p:nvGrpSpPr>
          <p:cNvPr id="4" name="Group 27"/>
          <p:cNvGrpSpPr>
            <a:grpSpLocks/>
          </p:cNvGrpSpPr>
          <p:nvPr/>
        </p:nvGrpSpPr>
        <p:grpSpPr bwMode="auto">
          <a:xfrm>
            <a:off x="3192463" y="4981575"/>
            <a:ext cx="2336800" cy="773113"/>
            <a:chOff x="1710" y="2663"/>
            <a:chExt cx="1472" cy="487"/>
          </a:xfrm>
        </p:grpSpPr>
        <p:sp>
          <p:nvSpPr>
            <p:cNvPr id="714780" name="Oval 28"/>
            <p:cNvSpPr>
              <a:spLocks noChangeArrowheads="1"/>
            </p:cNvSpPr>
            <p:nvPr/>
          </p:nvSpPr>
          <p:spPr bwMode="auto">
            <a:xfrm>
              <a:off x="1710" y="2663"/>
              <a:ext cx="1472" cy="487"/>
            </a:xfrm>
            <a:prstGeom prst="ellipse">
              <a:avLst/>
            </a:prstGeom>
            <a:solidFill>
              <a:srgbClr val="CA8E22"/>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81" name="Text Box 29"/>
            <p:cNvSpPr txBox="1">
              <a:spLocks noChangeArrowheads="1"/>
            </p:cNvSpPr>
            <p:nvPr/>
          </p:nvSpPr>
          <p:spPr bwMode="auto">
            <a:xfrm>
              <a:off x="1925" y="2698"/>
              <a:ext cx="987" cy="42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lnSpc>
                  <a:spcPct val="85000"/>
                </a:lnSpc>
                <a:spcBef>
                  <a:spcPct val="50000"/>
                </a:spcBef>
                <a:defRPr/>
              </a:pPr>
              <a:r>
                <a:rPr lang="en-US" sz="2200" dirty="0"/>
                <a:t>Release</a:t>
              </a:r>
              <a:r>
                <a:rPr lang="en-US" sz="2200" dirty="0">
                  <a:solidFill>
                    <a:schemeClr val="tx2"/>
                  </a:solidFill>
                </a:rPr>
                <a:t/>
              </a:r>
              <a:br>
                <a:rPr lang="en-US" sz="2200" dirty="0">
                  <a:solidFill>
                    <a:schemeClr val="tx2"/>
                  </a:solidFill>
                </a:rPr>
              </a:br>
              <a:r>
                <a:rPr lang="en-US" sz="2200" dirty="0"/>
                <a:t>Operations</a:t>
              </a:r>
            </a:p>
          </p:txBody>
        </p:sp>
      </p:grpSp>
      <p:grpSp>
        <p:nvGrpSpPr>
          <p:cNvPr id="5" name="Group 30"/>
          <p:cNvGrpSpPr>
            <a:grpSpLocks/>
          </p:cNvGrpSpPr>
          <p:nvPr/>
        </p:nvGrpSpPr>
        <p:grpSpPr bwMode="auto">
          <a:xfrm>
            <a:off x="1068388" y="4229100"/>
            <a:ext cx="2335212" cy="771525"/>
            <a:chOff x="406" y="2069"/>
            <a:chExt cx="1471" cy="486"/>
          </a:xfrm>
        </p:grpSpPr>
        <p:sp>
          <p:nvSpPr>
            <p:cNvPr id="714783" name="Oval 31"/>
            <p:cNvSpPr>
              <a:spLocks noChangeArrowheads="1"/>
            </p:cNvSpPr>
            <p:nvPr/>
          </p:nvSpPr>
          <p:spPr bwMode="auto">
            <a:xfrm>
              <a:off x="406" y="2069"/>
              <a:ext cx="1471" cy="486"/>
            </a:xfrm>
            <a:prstGeom prst="ellipse">
              <a:avLst/>
            </a:prstGeom>
            <a:solidFill>
              <a:srgbClr val="993F8C"/>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84" name="Text Box 32"/>
            <p:cNvSpPr txBox="1">
              <a:spLocks noChangeArrowheads="1"/>
            </p:cNvSpPr>
            <p:nvPr/>
          </p:nvSpPr>
          <p:spPr bwMode="auto">
            <a:xfrm>
              <a:off x="614" y="2104"/>
              <a:ext cx="1006" cy="42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lnSpc>
                  <a:spcPct val="85000"/>
                </a:lnSpc>
                <a:spcBef>
                  <a:spcPct val="50000"/>
                </a:spcBef>
                <a:defRPr/>
              </a:pPr>
              <a:r>
                <a:rPr lang="en-US" sz="2200" dirty="0"/>
                <a:t>User</a:t>
              </a:r>
              <a:r>
                <a:rPr lang="en-US" sz="2200" dirty="0">
                  <a:solidFill>
                    <a:schemeClr val="tx2"/>
                  </a:solidFill>
                </a:rPr>
                <a:t/>
              </a:r>
              <a:br>
                <a:rPr lang="en-US" sz="2200" dirty="0">
                  <a:solidFill>
                    <a:schemeClr val="tx2"/>
                  </a:solidFill>
                </a:rPr>
              </a:br>
              <a:r>
                <a:rPr lang="en-US" sz="2200" dirty="0"/>
                <a:t>Experience</a:t>
              </a:r>
            </a:p>
          </p:txBody>
        </p:sp>
      </p:grpSp>
      <p:grpSp>
        <p:nvGrpSpPr>
          <p:cNvPr id="6" name="Group 33"/>
          <p:cNvGrpSpPr>
            <a:grpSpLocks/>
          </p:cNvGrpSpPr>
          <p:nvPr/>
        </p:nvGrpSpPr>
        <p:grpSpPr bwMode="auto">
          <a:xfrm>
            <a:off x="1042988" y="3106738"/>
            <a:ext cx="2335212" cy="774700"/>
            <a:chOff x="390" y="1362"/>
            <a:chExt cx="1471" cy="488"/>
          </a:xfrm>
        </p:grpSpPr>
        <p:sp>
          <p:nvSpPr>
            <p:cNvPr id="714786" name="Oval 34"/>
            <p:cNvSpPr>
              <a:spLocks noChangeArrowheads="1"/>
            </p:cNvSpPr>
            <p:nvPr/>
          </p:nvSpPr>
          <p:spPr bwMode="auto">
            <a:xfrm>
              <a:off x="390" y="1362"/>
              <a:ext cx="1471" cy="488"/>
            </a:xfrm>
            <a:prstGeom prst="ellipse">
              <a:avLst/>
            </a:prstGeom>
            <a:solidFill>
              <a:srgbClr val="E03500"/>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87" name="Text Box 35"/>
            <p:cNvSpPr txBox="1">
              <a:spLocks noChangeArrowheads="1"/>
            </p:cNvSpPr>
            <p:nvPr/>
          </p:nvSpPr>
          <p:spPr bwMode="auto">
            <a:xfrm>
              <a:off x="529" y="1382"/>
              <a:ext cx="1155" cy="42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lnSpc>
                  <a:spcPct val="85000"/>
                </a:lnSpc>
                <a:spcBef>
                  <a:spcPct val="50000"/>
                </a:spcBef>
                <a:defRPr/>
              </a:pPr>
              <a:r>
                <a:rPr lang="en-US" sz="2200" dirty="0"/>
                <a:t>Product</a:t>
              </a:r>
              <a:r>
                <a:rPr lang="en-US" sz="2200" dirty="0">
                  <a:solidFill>
                    <a:schemeClr val="tx2"/>
                  </a:solidFill>
                </a:rPr>
                <a:t/>
              </a:r>
              <a:br>
                <a:rPr lang="en-US" sz="2200" dirty="0">
                  <a:solidFill>
                    <a:schemeClr val="tx2"/>
                  </a:solidFill>
                </a:rPr>
              </a:br>
              <a:r>
                <a:rPr lang="en-US" sz="2200" dirty="0"/>
                <a:t>Management</a:t>
              </a:r>
            </a:p>
          </p:txBody>
        </p:sp>
      </p:grpSp>
      <p:grpSp>
        <p:nvGrpSpPr>
          <p:cNvPr id="7" name="Group 36"/>
          <p:cNvGrpSpPr>
            <a:grpSpLocks/>
          </p:cNvGrpSpPr>
          <p:nvPr/>
        </p:nvGrpSpPr>
        <p:grpSpPr bwMode="auto">
          <a:xfrm>
            <a:off x="1881188" y="2093913"/>
            <a:ext cx="2339975" cy="773112"/>
            <a:chOff x="1719" y="770"/>
            <a:chExt cx="1474" cy="487"/>
          </a:xfrm>
        </p:grpSpPr>
        <p:sp>
          <p:nvSpPr>
            <p:cNvPr id="714789" name="Oval 37"/>
            <p:cNvSpPr>
              <a:spLocks noChangeArrowheads="1"/>
            </p:cNvSpPr>
            <p:nvPr/>
          </p:nvSpPr>
          <p:spPr bwMode="auto">
            <a:xfrm>
              <a:off x="1719" y="770"/>
              <a:ext cx="1474" cy="487"/>
            </a:xfrm>
            <a:prstGeom prst="ellipse">
              <a:avLst/>
            </a:prstGeom>
            <a:solidFill>
              <a:srgbClr val="309030"/>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90" name="Text Box 38"/>
            <p:cNvSpPr txBox="1">
              <a:spLocks noChangeArrowheads="1"/>
            </p:cNvSpPr>
            <p:nvPr/>
          </p:nvSpPr>
          <p:spPr bwMode="auto">
            <a:xfrm>
              <a:off x="1859" y="789"/>
              <a:ext cx="1155" cy="42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lnSpc>
                  <a:spcPct val="85000"/>
                </a:lnSpc>
                <a:spcBef>
                  <a:spcPct val="50000"/>
                </a:spcBef>
                <a:defRPr/>
              </a:pPr>
              <a:r>
                <a:rPr lang="en-US" sz="2200" dirty="0"/>
                <a:t>Program</a:t>
              </a:r>
              <a:r>
                <a:rPr lang="en-US" sz="2200" dirty="0">
                  <a:solidFill>
                    <a:schemeClr val="tx2"/>
                  </a:solidFill>
                </a:rPr>
                <a:t> </a:t>
              </a:r>
              <a:br>
                <a:rPr lang="en-US" sz="2200" dirty="0">
                  <a:solidFill>
                    <a:schemeClr val="tx2"/>
                  </a:solidFill>
                </a:rPr>
              </a:br>
              <a:r>
                <a:rPr lang="en-US" sz="2200" dirty="0"/>
                <a:t>Management</a:t>
              </a:r>
            </a:p>
          </p:txBody>
        </p:sp>
      </p:grpSp>
      <p:grpSp>
        <p:nvGrpSpPr>
          <p:cNvPr id="8" name="Group 39"/>
          <p:cNvGrpSpPr>
            <a:grpSpLocks/>
          </p:cNvGrpSpPr>
          <p:nvPr/>
        </p:nvGrpSpPr>
        <p:grpSpPr bwMode="auto">
          <a:xfrm>
            <a:off x="4495800" y="2092325"/>
            <a:ext cx="2338388" cy="774700"/>
            <a:chOff x="2544" y="768"/>
            <a:chExt cx="1473" cy="488"/>
          </a:xfrm>
        </p:grpSpPr>
        <p:sp>
          <p:nvSpPr>
            <p:cNvPr id="714792" name="Oval 40"/>
            <p:cNvSpPr>
              <a:spLocks noChangeArrowheads="1"/>
            </p:cNvSpPr>
            <p:nvPr/>
          </p:nvSpPr>
          <p:spPr bwMode="auto">
            <a:xfrm>
              <a:off x="2544" y="768"/>
              <a:ext cx="1473" cy="488"/>
            </a:xfrm>
            <a:prstGeom prst="ellipse">
              <a:avLst/>
            </a:prstGeom>
            <a:solidFill>
              <a:srgbClr val="3333FF"/>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dirty="0"/>
            </a:p>
          </p:txBody>
        </p:sp>
        <p:sp>
          <p:nvSpPr>
            <p:cNvPr id="714793" name="Text Box 41"/>
            <p:cNvSpPr txBox="1">
              <a:spLocks noChangeArrowheads="1"/>
            </p:cNvSpPr>
            <p:nvPr/>
          </p:nvSpPr>
          <p:spPr bwMode="auto">
            <a:xfrm>
              <a:off x="2705" y="877"/>
              <a:ext cx="1066" cy="271"/>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spcBef>
                  <a:spcPct val="50000"/>
                </a:spcBef>
                <a:defRPr/>
              </a:pPr>
              <a:r>
                <a:rPr lang="en-US" sz="2200" dirty="0"/>
                <a:t>Architecture</a:t>
              </a:r>
            </a:p>
          </p:txBody>
        </p:sp>
      </p:grpSp>
      <p:sp>
        <p:nvSpPr>
          <p:cNvPr id="27660" name="Text Box 42"/>
          <p:cNvSpPr txBox="1">
            <a:spLocks noChangeArrowheads="1"/>
          </p:cNvSpPr>
          <p:nvPr/>
        </p:nvSpPr>
        <p:spPr bwMode="auto">
          <a:xfrm>
            <a:off x="5719763" y="1724025"/>
            <a:ext cx="1752600" cy="304800"/>
          </a:xfrm>
          <a:prstGeom prst="rect">
            <a:avLst/>
          </a:prstGeom>
          <a:noFill/>
          <a:ln w="9525">
            <a:noFill/>
            <a:miter lim="800000"/>
            <a:headEnd/>
            <a:tailEnd/>
          </a:ln>
        </p:spPr>
        <p:txBody>
          <a:bodyPr>
            <a:spAutoFit/>
          </a:bodyPr>
          <a:lstStyle/>
          <a:p>
            <a:pPr>
              <a:spcBef>
                <a:spcPct val="50000"/>
              </a:spcBef>
            </a:pPr>
            <a:r>
              <a:rPr lang="en-US" sz="1400"/>
              <a:t>Solution Design</a:t>
            </a:r>
          </a:p>
        </p:txBody>
      </p:sp>
      <p:sp>
        <p:nvSpPr>
          <p:cNvPr id="27661" name="Text Box 43"/>
          <p:cNvSpPr txBox="1">
            <a:spLocks noChangeArrowheads="1"/>
          </p:cNvSpPr>
          <p:nvPr/>
        </p:nvSpPr>
        <p:spPr bwMode="auto">
          <a:xfrm>
            <a:off x="461963" y="2790825"/>
            <a:ext cx="1828800" cy="304800"/>
          </a:xfrm>
          <a:prstGeom prst="rect">
            <a:avLst/>
          </a:prstGeom>
          <a:noFill/>
          <a:ln w="9525">
            <a:noFill/>
            <a:miter lim="800000"/>
            <a:headEnd/>
            <a:tailEnd/>
          </a:ln>
        </p:spPr>
        <p:txBody>
          <a:bodyPr>
            <a:spAutoFit/>
          </a:bodyPr>
          <a:lstStyle/>
          <a:p>
            <a:pPr>
              <a:spcBef>
                <a:spcPct val="50000"/>
              </a:spcBef>
            </a:pPr>
            <a:r>
              <a:rPr lang="en-US" sz="1400"/>
              <a:t>Solution Definition</a:t>
            </a:r>
          </a:p>
        </p:txBody>
      </p:sp>
      <p:sp>
        <p:nvSpPr>
          <p:cNvPr id="27662" name="Text Box 44"/>
          <p:cNvSpPr txBox="1">
            <a:spLocks noChangeArrowheads="1"/>
          </p:cNvSpPr>
          <p:nvPr/>
        </p:nvSpPr>
        <p:spPr bwMode="auto">
          <a:xfrm>
            <a:off x="6405563" y="5076825"/>
            <a:ext cx="1828800" cy="304800"/>
          </a:xfrm>
          <a:prstGeom prst="rect">
            <a:avLst/>
          </a:prstGeom>
          <a:noFill/>
          <a:ln w="9525">
            <a:noFill/>
            <a:miter lim="800000"/>
            <a:headEnd/>
            <a:tailEnd/>
          </a:ln>
        </p:spPr>
        <p:txBody>
          <a:bodyPr>
            <a:spAutoFit/>
          </a:bodyPr>
          <a:lstStyle/>
          <a:p>
            <a:pPr>
              <a:spcBef>
                <a:spcPct val="50000"/>
              </a:spcBef>
            </a:pPr>
            <a:r>
              <a:rPr lang="en-US" sz="1400"/>
              <a:t>Solution Validation</a:t>
            </a:r>
          </a:p>
        </p:txBody>
      </p:sp>
      <p:sp>
        <p:nvSpPr>
          <p:cNvPr id="27663" name="Text Box 45"/>
          <p:cNvSpPr txBox="1">
            <a:spLocks noChangeArrowheads="1"/>
          </p:cNvSpPr>
          <p:nvPr/>
        </p:nvSpPr>
        <p:spPr bwMode="auto">
          <a:xfrm>
            <a:off x="766763" y="5076825"/>
            <a:ext cx="1828800" cy="517525"/>
          </a:xfrm>
          <a:prstGeom prst="rect">
            <a:avLst/>
          </a:prstGeom>
          <a:noFill/>
          <a:ln w="9525">
            <a:noFill/>
            <a:miter lim="800000"/>
            <a:headEnd/>
            <a:tailEnd/>
          </a:ln>
        </p:spPr>
        <p:txBody>
          <a:bodyPr>
            <a:spAutoFit/>
          </a:bodyPr>
          <a:lstStyle/>
          <a:p>
            <a:r>
              <a:rPr lang="en-US" sz="1400"/>
              <a:t>Solution Usability</a:t>
            </a:r>
          </a:p>
          <a:p>
            <a:r>
              <a:rPr lang="en-US" sz="1400"/>
              <a:t>User Readiness</a:t>
            </a:r>
          </a:p>
        </p:txBody>
      </p:sp>
      <p:sp>
        <p:nvSpPr>
          <p:cNvPr id="27664" name="Text Box 46"/>
          <p:cNvSpPr txBox="1">
            <a:spLocks noChangeArrowheads="1"/>
          </p:cNvSpPr>
          <p:nvPr/>
        </p:nvSpPr>
        <p:spPr bwMode="auto">
          <a:xfrm>
            <a:off x="6938963" y="2638425"/>
            <a:ext cx="2133600" cy="517525"/>
          </a:xfrm>
          <a:prstGeom prst="rect">
            <a:avLst/>
          </a:prstGeom>
          <a:noFill/>
          <a:ln w="9525">
            <a:noFill/>
            <a:miter lim="800000"/>
            <a:headEnd/>
            <a:tailEnd/>
          </a:ln>
        </p:spPr>
        <p:txBody>
          <a:bodyPr>
            <a:spAutoFit/>
          </a:bodyPr>
          <a:lstStyle/>
          <a:p>
            <a:r>
              <a:rPr lang="en-US" sz="1400"/>
              <a:t>Solution Construction</a:t>
            </a:r>
          </a:p>
          <a:p>
            <a:r>
              <a:rPr lang="en-US" sz="1400"/>
              <a:t>Solution Verification</a:t>
            </a:r>
          </a:p>
        </p:txBody>
      </p:sp>
      <p:sp>
        <p:nvSpPr>
          <p:cNvPr id="27665" name="Text Box 47"/>
          <p:cNvSpPr txBox="1">
            <a:spLocks noChangeArrowheads="1"/>
          </p:cNvSpPr>
          <p:nvPr/>
        </p:nvSpPr>
        <p:spPr bwMode="auto">
          <a:xfrm>
            <a:off x="3281363" y="5838825"/>
            <a:ext cx="2209800" cy="304800"/>
          </a:xfrm>
          <a:prstGeom prst="rect">
            <a:avLst/>
          </a:prstGeom>
          <a:noFill/>
          <a:ln w="9525">
            <a:noFill/>
            <a:miter lim="800000"/>
            <a:headEnd/>
            <a:tailEnd/>
          </a:ln>
        </p:spPr>
        <p:txBody>
          <a:bodyPr>
            <a:spAutoFit/>
          </a:bodyPr>
          <a:lstStyle/>
          <a:p>
            <a:pPr algn="ctr">
              <a:spcBef>
                <a:spcPct val="50000"/>
              </a:spcBef>
            </a:pPr>
            <a:r>
              <a:rPr lang="en-US" sz="1400"/>
              <a:t>Solution Deployment</a:t>
            </a:r>
          </a:p>
        </p:txBody>
      </p:sp>
      <p:sp>
        <p:nvSpPr>
          <p:cNvPr id="33" name="Text Placeholder 32"/>
          <p:cNvSpPr>
            <a:spLocks noGrp="1"/>
          </p:cNvSpPr>
          <p:nvPr>
            <p:ph type="body" sz="quarter" idx="10"/>
          </p:nvPr>
        </p:nvSpPr>
        <p:spPr>
          <a:xfrm>
            <a:off x="368300" y="776170"/>
            <a:ext cx="8394700" cy="415498"/>
          </a:xfrm>
        </p:spPr>
        <p:txBody>
          <a:bodyPr vert="horz" wrap="square" lIns="0" tIns="0" rIns="91440" bIns="0" rtlCol="0">
            <a:spAutoFit/>
          </a:bodyPr>
          <a:lstStyle/>
          <a:p>
            <a:r>
              <a:rPr smtClean="0"/>
              <a:t>Advocates, Ambassadors &amp; Representatives</a:t>
            </a:r>
            <a:endParaRPr dirty="0"/>
          </a:p>
        </p:txBody>
      </p:sp>
      <p:sp>
        <p:nvSpPr>
          <p:cNvPr id="35" name="Rectangle 48"/>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smtClean="0"/>
              <a:t>MSF Team Model (Core Level)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normAutofit fontScale="90000"/>
          </a:bodyPr>
          <a:lstStyle/>
          <a:p>
            <a:pPr eaLnBrk="1" hangingPunct="1"/>
            <a:r>
              <a:rPr lang="en-GB" dirty="0" smtClean="0"/>
              <a:t>Scaling the Team Model for Larger Projects</a:t>
            </a:r>
            <a:endParaRPr lang="en-GB" dirty="0" smtClean="0">
              <a:solidFill>
                <a:schemeClr val="tx1"/>
              </a:solidFill>
            </a:endParaRPr>
          </a:p>
        </p:txBody>
      </p:sp>
      <p:pic>
        <p:nvPicPr>
          <p:cNvPr id="28675" name="Picture 2" descr="FeatureTeamsArrowsSplit"/>
          <p:cNvPicPr>
            <a:picLocks noChangeAspect="1" noChangeArrowheads="1"/>
          </p:cNvPicPr>
          <p:nvPr/>
        </p:nvPicPr>
        <p:blipFill>
          <a:blip r:embed="rId3"/>
          <a:srcRect/>
          <a:stretch>
            <a:fillRect/>
          </a:stretch>
        </p:blipFill>
        <p:spPr bwMode="auto">
          <a:xfrm>
            <a:off x="3321050" y="2339975"/>
            <a:ext cx="4070350" cy="2995613"/>
          </a:xfrm>
          <a:prstGeom prst="rect">
            <a:avLst/>
          </a:prstGeom>
          <a:noFill/>
          <a:ln w="9525">
            <a:noFill/>
            <a:miter lim="800000"/>
            <a:headEnd/>
            <a:tailEnd/>
          </a:ln>
        </p:spPr>
      </p:pic>
      <p:sp>
        <p:nvSpPr>
          <p:cNvPr id="28676" name="AutoShape 3"/>
          <p:cNvSpPr>
            <a:spLocks noChangeArrowheads="1"/>
          </p:cNvSpPr>
          <p:nvPr/>
        </p:nvSpPr>
        <p:spPr bwMode="auto">
          <a:xfrm>
            <a:off x="2355850" y="3224213"/>
            <a:ext cx="860425" cy="257175"/>
          </a:xfrm>
          <a:prstGeom prst="rightArrow">
            <a:avLst>
              <a:gd name="adj1" fmla="val 50000"/>
              <a:gd name="adj2" fmla="val 83642"/>
            </a:avLst>
          </a:prstGeom>
          <a:gradFill rotWithShape="1">
            <a:gsLst>
              <a:gs pos="0">
                <a:srgbClr val="DFDFE9"/>
              </a:gs>
              <a:gs pos="100000">
                <a:srgbClr val="AAAAC6"/>
              </a:gs>
            </a:gsLst>
            <a:lin ang="0" scaled="1"/>
          </a:gradFill>
          <a:ln w="9525" algn="ctr">
            <a:noFill/>
            <a:miter lim="800000"/>
            <a:headEnd/>
            <a:tailEnd/>
          </a:ln>
        </p:spPr>
        <p:txBody>
          <a:bodyPr anchor="ctr">
            <a:spAutoFit/>
          </a:bodyPr>
          <a:lstStyle/>
          <a:p>
            <a:endParaRPr lang="en-IE"/>
          </a:p>
        </p:txBody>
      </p:sp>
      <p:sp>
        <p:nvSpPr>
          <p:cNvPr id="28677" name="Rectangle 5"/>
          <p:cNvSpPr>
            <a:spLocks noChangeArrowheads="1"/>
          </p:cNvSpPr>
          <p:nvPr/>
        </p:nvSpPr>
        <p:spPr bwMode="auto">
          <a:xfrm>
            <a:off x="457200" y="1885950"/>
            <a:ext cx="3276600" cy="530225"/>
          </a:xfrm>
          <a:prstGeom prst="rect">
            <a:avLst/>
          </a:prstGeom>
          <a:noFill/>
          <a:ln w="9525">
            <a:noFill/>
            <a:miter lim="800000"/>
            <a:headEnd/>
            <a:tailEnd/>
          </a:ln>
        </p:spPr>
        <p:txBody>
          <a:bodyPr>
            <a:spAutoFit/>
          </a:bodyPr>
          <a:lstStyle/>
          <a:p>
            <a:pPr marL="342900" indent="-342900" eaLnBrk="0" hangingPunct="0">
              <a:lnSpc>
                <a:spcPct val="90000"/>
              </a:lnSpc>
              <a:spcBef>
                <a:spcPct val="30000"/>
              </a:spcBef>
              <a:buClr>
                <a:schemeClr val="tx1"/>
              </a:buClr>
              <a:buSzPct val="75000"/>
              <a:buFont typeface="Wingdings" pitchFamily="2" charset="2"/>
              <a:buNone/>
            </a:pPr>
            <a:r>
              <a:rPr lang="en-US" sz="2800" b="1">
                <a:latin typeface="Arial Narrow" pitchFamily="34" charset="0"/>
              </a:rPr>
              <a:t>Function team</a:t>
            </a:r>
            <a:endParaRPr lang="en-US" sz="2800">
              <a:latin typeface="Arial Narrow" pitchFamily="34" charset="0"/>
            </a:endParaRPr>
          </a:p>
        </p:txBody>
      </p:sp>
      <p:sp>
        <p:nvSpPr>
          <p:cNvPr id="12" name="Rectangle 6"/>
          <p:cNvSpPr txBox="1">
            <a:spLocks noChangeArrowheads="1"/>
          </p:cNvSpPr>
          <p:nvPr/>
        </p:nvSpPr>
        <p:spPr>
          <a:xfrm>
            <a:off x="3581400" y="6381750"/>
            <a:ext cx="3322638" cy="530225"/>
          </a:xfrm>
          <a:prstGeom prst="rect">
            <a:avLst/>
          </a:prstGeom>
          <a:noFill/>
        </p:spPr>
        <p:txBody>
          <a:bodyPr/>
          <a:lstStyle/>
          <a:p>
            <a:pPr marL="357188" indent="-357188" algn="ctr">
              <a:spcBef>
                <a:spcPct val="20000"/>
              </a:spcBef>
              <a:spcAft>
                <a:spcPct val="20000"/>
              </a:spcAft>
              <a:buClr>
                <a:schemeClr val="accent1"/>
              </a:buClr>
              <a:buSzPct val="135000"/>
              <a:buFont typeface="Wingdings" pitchFamily="2" charset="2"/>
              <a:buNone/>
              <a:defRPr/>
            </a:pPr>
            <a:r>
              <a:rPr lang="en-US" sz="2400" b="1" kern="0">
                <a:latin typeface="+mn-lt"/>
              </a:rPr>
              <a:t>Feature teams</a:t>
            </a:r>
            <a:endParaRPr lang="en-US" sz="2400" kern="0">
              <a:latin typeface="+mn-lt"/>
            </a:endParaRPr>
          </a:p>
        </p:txBody>
      </p:sp>
      <p:sp>
        <p:nvSpPr>
          <p:cNvPr id="28679" name="Rectangle 7"/>
          <p:cNvSpPr>
            <a:spLocks noChangeArrowheads="1"/>
          </p:cNvSpPr>
          <p:nvPr/>
        </p:nvSpPr>
        <p:spPr bwMode="auto">
          <a:xfrm>
            <a:off x="4527550" y="1235075"/>
            <a:ext cx="2289175" cy="530225"/>
          </a:xfrm>
          <a:prstGeom prst="rect">
            <a:avLst/>
          </a:prstGeom>
          <a:noFill/>
          <a:ln w="9525">
            <a:noFill/>
            <a:miter lim="800000"/>
            <a:headEnd/>
            <a:tailEnd/>
          </a:ln>
        </p:spPr>
        <p:txBody>
          <a:bodyPr>
            <a:spAutoFit/>
          </a:bodyPr>
          <a:lstStyle/>
          <a:p>
            <a:pPr marL="342900" indent="-342900" eaLnBrk="0" hangingPunct="0">
              <a:lnSpc>
                <a:spcPct val="90000"/>
              </a:lnSpc>
              <a:spcBef>
                <a:spcPct val="30000"/>
              </a:spcBef>
              <a:buClr>
                <a:schemeClr val="tx1"/>
              </a:buClr>
              <a:buSzPct val="75000"/>
              <a:buFont typeface="Wingdings" pitchFamily="2" charset="2"/>
              <a:buNone/>
            </a:pPr>
            <a:r>
              <a:rPr lang="en-US" sz="2800" b="1">
                <a:latin typeface="Arial Narrow" pitchFamily="34" charset="0"/>
              </a:rPr>
              <a:t>Lead team</a:t>
            </a:r>
            <a:endParaRPr lang="en-US" sz="2800">
              <a:latin typeface="Arial Narrow" pitchFamily="34" charset="0"/>
            </a:endParaRPr>
          </a:p>
        </p:txBody>
      </p:sp>
      <p:sp>
        <p:nvSpPr>
          <p:cNvPr id="28680" name="Oval 8"/>
          <p:cNvSpPr>
            <a:spLocks noChangeArrowheads="1"/>
          </p:cNvSpPr>
          <p:nvPr/>
        </p:nvSpPr>
        <p:spPr bwMode="auto">
          <a:xfrm>
            <a:off x="3937000" y="2047875"/>
            <a:ext cx="2817813" cy="1847850"/>
          </a:xfrm>
          <a:prstGeom prst="ellipse">
            <a:avLst/>
          </a:prstGeom>
          <a:noFill/>
          <a:ln w="57150" algn="ctr">
            <a:solidFill>
              <a:schemeClr val="tx1"/>
            </a:solidFill>
            <a:round/>
            <a:headEnd/>
            <a:tailEnd/>
          </a:ln>
        </p:spPr>
        <p:txBody>
          <a:bodyPr anchor="ctr">
            <a:spAutoFit/>
          </a:bodyPr>
          <a:lstStyle/>
          <a:p>
            <a:endParaRPr lang="en-IE"/>
          </a:p>
        </p:txBody>
      </p:sp>
      <p:sp>
        <p:nvSpPr>
          <p:cNvPr id="15" name="Oval 9"/>
          <p:cNvSpPr>
            <a:spLocks noChangeArrowheads="1"/>
          </p:cNvSpPr>
          <p:nvPr/>
        </p:nvSpPr>
        <p:spPr bwMode="auto">
          <a:xfrm>
            <a:off x="5969000" y="2357438"/>
            <a:ext cx="1535113" cy="508000"/>
          </a:xfrm>
          <a:prstGeom prst="ellipse">
            <a:avLst/>
          </a:prstGeom>
          <a:solidFill>
            <a:srgbClr val="75BAFF"/>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p>
        </p:txBody>
      </p:sp>
      <p:sp>
        <p:nvSpPr>
          <p:cNvPr id="16" name="Oval 10"/>
          <p:cNvSpPr>
            <a:spLocks noChangeArrowheads="1"/>
          </p:cNvSpPr>
          <p:nvPr/>
        </p:nvSpPr>
        <p:spPr bwMode="auto">
          <a:xfrm>
            <a:off x="5951538" y="3090863"/>
            <a:ext cx="1535112" cy="509587"/>
          </a:xfrm>
          <a:prstGeom prst="ellipse">
            <a:avLst/>
          </a:prstGeom>
          <a:solidFill>
            <a:srgbClr val="5840BE"/>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p>
        </p:txBody>
      </p:sp>
      <p:sp>
        <p:nvSpPr>
          <p:cNvPr id="17" name="Oval 11"/>
          <p:cNvSpPr>
            <a:spLocks noChangeArrowheads="1"/>
          </p:cNvSpPr>
          <p:nvPr/>
        </p:nvSpPr>
        <p:spPr bwMode="auto">
          <a:xfrm>
            <a:off x="4594225" y="3713163"/>
            <a:ext cx="1535113" cy="508000"/>
          </a:xfrm>
          <a:prstGeom prst="ellipse">
            <a:avLst/>
          </a:prstGeom>
          <a:solidFill>
            <a:srgbClr val="CA8E22"/>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p>
        </p:txBody>
      </p:sp>
      <p:sp>
        <p:nvSpPr>
          <p:cNvPr id="18" name="Oval 12"/>
          <p:cNvSpPr>
            <a:spLocks noChangeArrowheads="1"/>
          </p:cNvSpPr>
          <p:nvPr/>
        </p:nvSpPr>
        <p:spPr bwMode="auto">
          <a:xfrm>
            <a:off x="3228975" y="3094038"/>
            <a:ext cx="1535113" cy="506412"/>
          </a:xfrm>
          <a:prstGeom prst="ellipse">
            <a:avLst/>
          </a:prstGeom>
          <a:solidFill>
            <a:srgbClr val="993F8C"/>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p>
        </p:txBody>
      </p:sp>
      <p:grpSp>
        <p:nvGrpSpPr>
          <p:cNvPr id="2" name="Group 13"/>
          <p:cNvGrpSpPr>
            <a:grpSpLocks/>
          </p:cNvGrpSpPr>
          <p:nvPr/>
        </p:nvGrpSpPr>
        <p:grpSpPr bwMode="auto">
          <a:xfrm>
            <a:off x="3733800" y="1752602"/>
            <a:ext cx="1501775" cy="519113"/>
            <a:chOff x="2895" y="1095"/>
            <a:chExt cx="946" cy="327"/>
          </a:xfrm>
        </p:grpSpPr>
        <p:sp>
          <p:nvSpPr>
            <p:cNvPr id="20" name="Oval 14"/>
            <p:cNvSpPr>
              <a:spLocks noChangeArrowheads="1"/>
            </p:cNvSpPr>
            <p:nvPr/>
          </p:nvSpPr>
          <p:spPr bwMode="auto">
            <a:xfrm>
              <a:off x="2895" y="1095"/>
              <a:ext cx="164" cy="327"/>
            </a:xfrm>
            <a:prstGeom prst="ellipse">
              <a:avLst/>
            </a:prstGeom>
            <a:solidFill>
              <a:srgbClr val="309030"/>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effectLst>
                  <a:outerShdw blurRad="38100" dist="38100" dir="2700000" algn="tl">
                    <a:srgbClr val="000000">
                      <a:alpha val="43137"/>
                    </a:srgbClr>
                  </a:outerShdw>
                </a:effectLst>
              </a:endParaRPr>
            </a:p>
          </p:txBody>
        </p:sp>
        <p:sp>
          <p:nvSpPr>
            <p:cNvPr id="21" name="Text Box 15"/>
            <p:cNvSpPr txBox="1">
              <a:spLocks noChangeArrowheads="1"/>
            </p:cNvSpPr>
            <p:nvPr/>
          </p:nvSpPr>
          <p:spPr bwMode="auto">
            <a:xfrm>
              <a:off x="3018" y="1133"/>
              <a:ext cx="823" cy="247"/>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dirty="0">
                  <a:solidFill>
                    <a:schemeClr val="bg1"/>
                  </a:solidFill>
                  <a:effectLst>
                    <a:outerShdw blurRad="38100" dist="38100" dir="2700000" algn="tl">
                      <a:srgbClr val="000000">
                        <a:alpha val="43137"/>
                      </a:srgbClr>
                    </a:outerShdw>
                  </a:effectLst>
                </a:rPr>
                <a:t>Program</a:t>
              </a:r>
              <a:br>
                <a:rPr lang="en-US" sz="1300" b="1" dirty="0">
                  <a:solidFill>
                    <a:schemeClr val="bg1"/>
                  </a:solidFill>
                  <a:effectLst>
                    <a:outerShdw blurRad="38100" dist="38100" dir="2700000" algn="tl">
                      <a:srgbClr val="000000">
                        <a:alpha val="43137"/>
                      </a:srgbClr>
                    </a:outerShdw>
                  </a:effectLst>
                </a:rPr>
              </a:br>
              <a:r>
                <a:rPr lang="en-US" sz="1300" b="1" dirty="0">
                  <a:solidFill>
                    <a:schemeClr val="bg1"/>
                  </a:solidFill>
                  <a:effectLst>
                    <a:outerShdw blurRad="38100" dist="38100" dir="2700000" algn="tl">
                      <a:srgbClr val="000000">
                        <a:alpha val="43137"/>
                      </a:srgbClr>
                    </a:outerShdw>
                  </a:effectLst>
                </a:rPr>
                <a:t>Management</a:t>
              </a:r>
            </a:p>
          </p:txBody>
        </p:sp>
      </p:grpSp>
      <p:sp>
        <p:nvSpPr>
          <p:cNvPr id="22" name="Text Box 16"/>
          <p:cNvSpPr txBox="1">
            <a:spLocks noChangeArrowheads="1"/>
          </p:cNvSpPr>
          <p:nvPr/>
        </p:nvSpPr>
        <p:spPr bwMode="auto">
          <a:xfrm>
            <a:off x="4672013" y="3789363"/>
            <a:ext cx="1406525" cy="388937"/>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a:solidFill>
                  <a:schemeClr val="bg1"/>
                </a:solidFill>
                <a:effectLst>
                  <a:outerShdw blurRad="38100" dist="38100" dir="2700000" algn="tl">
                    <a:srgbClr val="000000">
                      <a:alpha val="43137"/>
                    </a:srgbClr>
                  </a:outerShdw>
                </a:effectLst>
              </a:rPr>
              <a:t>Release</a:t>
            </a:r>
            <a:br>
              <a:rPr lang="en-US" sz="1300" b="1">
                <a:solidFill>
                  <a:schemeClr val="bg1"/>
                </a:solidFill>
                <a:effectLst>
                  <a:outerShdw blurRad="38100" dist="38100" dir="2700000" algn="tl">
                    <a:srgbClr val="000000">
                      <a:alpha val="43137"/>
                    </a:srgbClr>
                  </a:outerShdw>
                </a:effectLst>
              </a:rPr>
            </a:br>
            <a:r>
              <a:rPr lang="en-US" sz="1300" b="1">
                <a:solidFill>
                  <a:schemeClr val="bg1"/>
                </a:solidFill>
                <a:effectLst>
                  <a:outerShdw blurRad="38100" dist="38100" dir="2700000" algn="tl">
                    <a:srgbClr val="000000">
                      <a:alpha val="43137"/>
                    </a:srgbClr>
                  </a:outerShdw>
                </a:effectLst>
              </a:rPr>
              <a:t>Operations</a:t>
            </a:r>
          </a:p>
        </p:txBody>
      </p:sp>
      <p:grpSp>
        <p:nvGrpSpPr>
          <p:cNvPr id="3" name="Group 17"/>
          <p:cNvGrpSpPr>
            <a:grpSpLocks/>
          </p:cNvGrpSpPr>
          <p:nvPr/>
        </p:nvGrpSpPr>
        <p:grpSpPr bwMode="auto">
          <a:xfrm>
            <a:off x="3213100" y="2357438"/>
            <a:ext cx="1479550" cy="519112"/>
            <a:chOff x="2024" y="1485"/>
            <a:chExt cx="932" cy="327"/>
          </a:xfrm>
        </p:grpSpPr>
        <p:sp>
          <p:nvSpPr>
            <p:cNvPr id="24" name="Oval 18"/>
            <p:cNvSpPr>
              <a:spLocks noChangeArrowheads="1"/>
            </p:cNvSpPr>
            <p:nvPr/>
          </p:nvSpPr>
          <p:spPr bwMode="auto">
            <a:xfrm>
              <a:off x="2024" y="1485"/>
              <a:ext cx="164" cy="327"/>
            </a:xfrm>
            <a:prstGeom prst="ellipse">
              <a:avLst/>
            </a:prstGeom>
            <a:solidFill>
              <a:srgbClr val="E03500"/>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effectLst>
                  <a:outerShdw blurRad="38100" dist="38100" dir="2700000" algn="tl">
                    <a:srgbClr val="000000">
                      <a:alpha val="43137"/>
                    </a:srgbClr>
                  </a:outerShdw>
                </a:effectLst>
              </a:endParaRPr>
            </a:p>
          </p:txBody>
        </p:sp>
        <p:sp>
          <p:nvSpPr>
            <p:cNvPr id="25" name="Text Box 19"/>
            <p:cNvSpPr txBox="1">
              <a:spLocks noChangeArrowheads="1"/>
            </p:cNvSpPr>
            <p:nvPr/>
          </p:nvSpPr>
          <p:spPr bwMode="auto">
            <a:xfrm>
              <a:off x="2074" y="1522"/>
              <a:ext cx="882" cy="246"/>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dirty="0">
                  <a:solidFill>
                    <a:schemeClr val="bg1"/>
                  </a:solidFill>
                  <a:effectLst>
                    <a:outerShdw blurRad="38100" dist="38100" dir="2700000" algn="tl">
                      <a:srgbClr val="000000">
                        <a:alpha val="43137"/>
                      </a:srgbClr>
                    </a:outerShdw>
                  </a:effectLst>
                </a:rPr>
                <a:t>Product</a:t>
              </a:r>
              <a:br>
                <a:rPr lang="en-US" sz="1300" b="1" dirty="0">
                  <a:solidFill>
                    <a:schemeClr val="bg1"/>
                  </a:solidFill>
                  <a:effectLst>
                    <a:outerShdw blurRad="38100" dist="38100" dir="2700000" algn="tl">
                      <a:srgbClr val="000000">
                        <a:alpha val="43137"/>
                      </a:srgbClr>
                    </a:outerShdw>
                  </a:effectLst>
                </a:rPr>
              </a:br>
              <a:r>
                <a:rPr lang="en-US" sz="1300" b="1" dirty="0">
                  <a:solidFill>
                    <a:schemeClr val="bg1"/>
                  </a:solidFill>
                  <a:effectLst>
                    <a:outerShdw blurRad="38100" dist="38100" dir="2700000" algn="tl">
                      <a:srgbClr val="000000">
                        <a:alpha val="43137"/>
                      </a:srgbClr>
                    </a:outerShdw>
                  </a:effectLst>
                </a:rPr>
                <a:t>Management</a:t>
              </a:r>
            </a:p>
          </p:txBody>
        </p:sp>
      </p:grpSp>
      <p:sp>
        <p:nvSpPr>
          <p:cNvPr id="26" name="Text Box 20"/>
          <p:cNvSpPr txBox="1">
            <a:spLocks noChangeArrowheads="1"/>
          </p:cNvSpPr>
          <p:nvPr/>
        </p:nvSpPr>
        <p:spPr bwMode="auto">
          <a:xfrm>
            <a:off x="3292475" y="3162300"/>
            <a:ext cx="1408113" cy="392113"/>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dirty="0">
                <a:solidFill>
                  <a:schemeClr val="bg1"/>
                </a:solidFill>
                <a:effectLst>
                  <a:outerShdw blurRad="38100" dist="38100" dir="2700000" algn="tl">
                    <a:srgbClr val="000000">
                      <a:alpha val="43137"/>
                    </a:srgbClr>
                  </a:outerShdw>
                </a:effectLst>
              </a:rPr>
              <a:t>User</a:t>
            </a:r>
            <a:br>
              <a:rPr lang="en-US" sz="1300" b="1" dirty="0">
                <a:solidFill>
                  <a:schemeClr val="bg1"/>
                </a:solidFill>
                <a:effectLst>
                  <a:outerShdw blurRad="38100" dist="38100" dir="2700000" algn="tl">
                    <a:srgbClr val="000000">
                      <a:alpha val="43137"/>
                    </a:srgbClr>
                  </a:outerShdw>
                </a:effectLst>
              </a:rPr>
            </a:br>
            <a:r>
              <a:rPr lang="en-US" sz="1300" b="1" dirty="0">
                <a:solidFill>
                  <a:schemeClr val="bg1"/>
                </a:solidFill>
                <a:effectLst>
                  <a:outerShdw blurRad="38100" dist="38100" dir="2700000" algn="tl">
                    <a:srgbClr val="000000">
                      <a:alpha val="43137"/>
                    </a:srgbClr>
                  </a:outerShdw>
                </a:effectLst>
              </a:rPr>
              <a:t>Experience</a:t>
            </a:r>
          </a:p>
        </p:txBody>
      </p:sp>
      <p:sp>
        <p:nvSpPr>
          <p:cNvPr id="27" name="Text Box 21"/>
          <p:cNvSpPr txBox="1">
            <a:spLocks noChangeArrowheads="1"/>
          </p:cNvSpPr>
          <p:nvPr/>
        </p:nvSpPr>
        <p:spPr bwMode="auto">
          <a:xfrm>
            <a:off x="6048375" y="2524125"/>
            <a:ext cx="1393825" cy="241300"/>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a:solidFill>
                  <a:schemeClr val="bg1"/>
                </a:solidFill>
                <a:effectLst>
                  <a:outerShdw blurRad="38100" dist="38100" dir="2700000" algn="tl">
                    <a:srgbClr val="000000">
                      <a:alpha val="43137"/>
                    </a:srgbClr>
                  </a:outerShdw>
                </a:effectLst>
              </a:rPr>
              <a:t>Development</a:t>
            </a:r>
          </a:p>
        </p:txBody>
      </p:sp>
      <p:sp>
        <p:nvSpPr>
          <p:cNvPr id="28" name="Text Box 22"/>
          <p:cNvSpPr txBox="1">
            <a:spLocks noChangeArrowheads="1"/>
          </p:cNvSpPr>
          <p:nvPr/>
        </p:nvSpPr>
        <p:spPr bwMode="auto">
          <a:xfrm>
            <a:off x="6013450" y="3255963"/>
            <a:ext cx="1422400" cy="241300"/>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a:solidFill>
                  <a:schemeClr val="bg1"/>
                </a:solidFill>
                <a:effectLst>
                  <a:outerShdw blurRad="38100" dist="38100" dir="2700000" algn="tl">
                    <a:srgbClr val="000000">
                      <a:alpha val="43137"/>
                    </a:srgbClr>
                  </a:outerShdw>
                </a:effectLst>
              </a:rPr>
              <a:t>Test</a:t>
            </a:r>
          </a:p>
        </p:txBody>
      </p:sp>
      <p:sp>
        <p:nvSpPr>
          <p:cNvPr id="28691" name="Text Box 23"/>
          <p:cNvSpPr txBox="1">
            <a:spLocks noChangeArrowheads="1"/>
          </p:cNvSpPr>
          <p:nvPr/>
        </p:nvSpPr>
        <p:spPr bwMode="auto">
          <a:xfrm>
            <a:off x="2571750" y="4500563"/>
            <a:ext cx="1673225" cy="247650"/>
          </a:xfrm>
          <a:prstGeom prst="rect">
            <a:avLst/>
          </a:prstGeom>
          <a:noFill/>
          <a:ln w="9525" algn="ctr">
            <a:noFill/>
            <a:miter lim="800000"/>
            <a:headEnd/>
            <a:tailEnd/>
          </a:ln>
        </p:spPr>
        <p:txBody>
          <a:bodyPr>
            <a:spAutoFit/>
          </a:bodyPr>
          <a:lstStyle/>
          <a:p>
            <a:pPr>
              <a:lnSpc>
                <a:spcPct val="85000"/>
              </a:lnSpc>
            </a:pPr>
            <a:r>
              <a:rPr lang="en-US" sz="1200" b="1"/>
              <a:t>Catalog</a:t>
            </a:r>
          </a:p>
        </p:txBody>
      </p:sp>
      <p:sp>
        <p:nvSpPr>
          <p:cNvPr id="28692" name="Oval 24"/>
          <p:cNvSpPr>
            <a:spLocks noChangeArrowheads="1"/>
          </p:cNvSpPr>
          <p:nvPr/>
        </p:nvSpPr>
        <p:spPr bwMode="auto">
          <a:xfrm>
            <a:off x="2160588" y="4068763"/>
            <a:ext cx="1681162" cy="519351"/>
          </a:xfrm>
          <a:prstGeom prst="ellipse">
            <a:avLst/>
          </a:prstGeom>
          <a:noFill/>
          <a:ln w="38100" algn="ctr">
            <a:solidFill>
              <a:schemeClr val="tx1"/>
            </a:solidFill>
            <a:round/>
            <a:headEnd/>
            <a:tailEnd/>
          </a:ln>
        </p:spPr>
        <p:txBody>
          <a:bodyPr anchor="ctr">
            <a:spAutoFit/>
          </a:bodyPr>
          <a:lstStyle/>
          <a:p>
            <a:endParaRPr lang="en-IE">
              <a:effectLst>
                <a:outerShdw blurRad="38100" dist="38100" dir="2700000" algn="tl">
                  <a:srgbClr val="000000">
                    <a:alpha val="43137"/>
                  </a:srgbClr>
                </a:outerShdw>
              </a:effectLst>
            </a:endParaRPr>
          </a:p>
        </p:txBody>
      </p:sp>
      <p:sp>
        <p:nvSpPr>
          <p:cNvPr id="31" name="Oval 25"/>
          <p:cNvSpPr>
            <a:spLocks noChangeArrowheads="1"/>
          </p:cNvSpPr>
          <p:nvPr/>
        </p:nvSpPr>
        <p:spPr bwMode="auto">
          <a:xfrm>
            <a:off x="3371850" y="4251325"/>
            <a:ext cx="915988" cy="303213"/>
          </a:xfrm>
          <a:prstGeom prst="ellipse">
            <a:avLst/>
          </a:prstGeom>
          <a:solidFill>
            <a:srgbClr val="75BAFF"/>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32" name="Oval 26"/>
          <p:cNvSpPr>
            <a:spLocks noChangeArrowheads="1"/>
          </p:cNvSpPr>
          <p:nvPr/>
        </p:nvSpPr>
        <p:spPr bwMode="auto">
          <a:xfrm>
            <a:off x="3362325" y="4689475"/>
            <a:ext cx="914400" cy="304800"/>
          </a:xfrm>
          <a:prstGeom prst="ellipse">
            <a:avLst/>
          </a:prstGeom>
          <a:solidFill>
            <a:srgbClr val="5840BE"/>
          </a:solidFill>
          <a:ln w="9525" algn="ctr">
            <a:noFill/>
            <a:round/>
            <a:headEnd/>
            <a:tailEnd/>
          </a:ln>
          <a:effectLst>
            <a:outerShdw dist="17961" dir="2700000" algn="ctr" rotWithShape="0">
              <a:srgbClr val="8D8D8D"/>
            </a:outerShdw>
          </a:effectLst>
        </p:spPr>
        <p:txBody>
          <a:bodyPr anchor="ctr">
            <a:spAutoFit/>
          </a:bodyPr>
          <a:lstStyle/>
          <a:p>
            <a:pPr>
              <a:defRPr/>
            </a:pPr>
            <a:endParaRPr lang="en-IE"/>
          </a:p>
        </p:txBody>
      </p:sp>
      <p:sp>
        <p:nvSpPr>
          <p:cNvPr id="33" name="Oval 27"/>
          <p:cNvSpPr>
            <a:spLocks noChangeArrowheads="1"/>
          </p:cNvSpPr>
          <p:nvPr/>
        </p:nvSpPr>
        <p:spPr bwMode="auto">
          <a:xfrm>
            <a:off x="2554288" y="3883025"/>
            <a:ext cx="915987" cy="303213"/>
          </a:xfrm>
          <a:prstGeom prst="ellipse">
            <a:avLst/>
          </a:prstGeom>
          <a:solidFill>
            <a:srgbClr val="309030"/>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34" name="Text Box 28"/>
          <p:cNvSpPr txBox="1">
            <a:spLocks noChangeArrowheads="1"/>
          </p:cNvSpPr>
          <p:nvPr/>
        </p:nvSpPr>
        <p:spPr bwMode="auto">
          <a:xfrm>
            <a:off x="2568575" y="3873500"/>
            <a:ext cx="920750" cy="298450"/>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Program</a:t>
            </a:r>
            <a:br>
              <a:rPr lang="en-US" sz="900" b="1">
                <a:solidFill>
                  <a:schemeClr val="bg1"/>
                </a:solidFill>
                <a:effectLst>
                  <a:outerShdw blurRad="38100" dist="38100" dir="2700000" algn="tl">
                    <a:srgbClr val="000000">
                      <a:alpha val="43137"/>
                    </a:srgbClr>
                  </a:outerShdw>
                </a:effectLst>
              </a:rPr>
            </a:br>
            <a:r>
              <a:rPr lang="en-US" sz="900" b="1">
                <a:solidFill>
                  <a:schemeClr val="bg1"/>
                </a:solidFill>
                <a:effectLst>
                  <a:outerShdw blurRad="38100" dist="38100" dir="2700000" algn="tl">
                    <a:srgbClr val="000000">
                      <a:alpha val="43137"/>
                    </a:srgbClr>
                  </a:outerShdw>
                </a:effectLst>
              </a:rPr>
              <a:t>Management</a:t>
            </a:r>
          </a:p>
        </p:txBody>
      </p:sp>
      <p:sp>
        <p:nvSpPr>
          <p:cNvPr id="35" name="Text Box 29"/>
          <p:cNvSpPr txBox="1">
            <a:spLocks noChangeArrowheads="1"/>
          </p:cNvSpPr>
          <p:nvPr/>
        </p:nvSpPr>
        <p:spPr bwMode="auto">
          <a:xfrm>
            <a:off x="3376613" y="4305300"/>
            <a:ext cx="933450" cy="195263"/>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Development</a:t>
            </a:r>
          </a:p>
        </p:txBody>
      </p:sp>
      <p:sp>
        <p:nvSpPr>
          <p:cNvPr id="36" name="Text Box 30"/>
          <p:cNvSpPr txBox="1">
            <a:spLocks noChangeArrowheads="1"/>
          </p:cNvSpPr>
          <p:nvPr/>
        </p:nvSpPr>
        <p:spPr bwMode="auto">
          <a:xfrm>
            <a:off x="3414713" y="4751388"/>
            <a:ext cx="817562" cy="195262"/>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Test</a:t>
            </a:r>
          </a:p>
        </p:txBody>
      </p:sp>
      <p:grpSp>
        <p:nvGrpSpPr>
          <p:cNvPr id="4" name="Group 31"/>
          <p:cNvGrpSpPr>
            <a:grpSpLocks/>
          </p:cNvGrpSpPr>
          <p:nvPr/>
        </p:nvGrpSpPr>
        <p:grpSpPr bwMode="auto">
          <a:xfrm>
            <a:off x="4087813" y="4994275"/>
            <a:ext cx="2590800" cy="1296988"/>
            <a:chOff x="2383" y="2782"/>
            <a:chExt cx="1632" cy="817"/>
          </a:xfrm>
        </p:grpSpPr>
        <p:sp>
          <p:nvSpPr>
            <p:cNvPr id="28742" name="Text Box 32"/>
            <p:cNvSpPr txBox="1">
              <a:spLocks noChangeArrowheads="1"/>
            </p:cNvSpPr>
            <p:nvPr/>
          </p:nvSpPr>
          <p:spPr bwMode="auto">
            <a:xfrm>
              <a:off x="2913" y="3150"/>
              <a:ext cx="797" cy="254"/>
            </a:xfrm>
            <a:prstGeom prst="rect">
              <a:avLst/>
            </a:prstGeom>
            <a:noFill/>
            <a:ln w="9525" algn="ctr">
              <a:noFill/>
              <a:miter lim="800000"/>
              <a:headEnd/>
              <a:tailEnd/>
            </a:ln>
          </p:spPr>
          <p:txBody>
            <a:bodyPr>
              <a:spAutoFit/>
            </a:bodyPr>
            <a:lstStyle/>
            <a:p>
              <a:pPr>
                <a:lnSpc>
                  <a:spcPct val="85000"/>
                </a:lnSpc>
              </a:pPr>
              <a:r>
                <a:rPr lang="en-US" sz="1200" b="1"/>
                <a:t>Site Engine &amp; Design</a:t>
              </a:r>
            </a:p>
          </p:txBody>
        </p:sp>
        <p:sp>
          <p:nvSpPr>
            <p:cNvPr id="28743" name="Oval 33"/>
            <p:cNvSpPr>
              <a:spLocks noChangeArrowheads="1"/>
            </p:cNvSpPr>
            <p:nvPr/>
          </p:nvSpPr>
          <p:spPr bwMode="auto">
            <a:xfrm>
              <a:off x="2649" y="2905"/>
              <a:ext cx="1059" cy="694"/>
            </a:xfrm>
            <a:prstGeom prst="ellipse">
              <a:avLst/>
            </a:prstGeom>
            <a:noFill/>
            <a:ln w="38100" algn="ctr">
              <a:solidFill>
                <a:schemeClr val="tx1"/>
              </a:solidFill>
              <a:round/>
              <a:headEnd/>
              <a:tailEnd/>
            </a:ln>
          </p:spPr>
          <p:txBody>
            <a:bodyPr anchor="ctr">
              <a:spAutoFit/>
            </a:bodyPr>
            <a:lstStyle/>
            <a:p>
              <a:endParaRPr lang="en-IE"/>
            </a:p>
          </p:txBody>
        </p:sp>
        <p:sp>
          <p:nvSpPr>
            <p:cNvPr id="40" name="Oval 34"/>
            <p:cNvSpPr>
              <a:spLocks noChangeArrowheads="1"/>
            </p:cNvSpPr>
            <p:nvPr/>
          </p:nvSpPr>
          <p:spPr bwMode="auto">
            <a:xfrm>
              <a:off x="3412" y="3020"/>
              <a:ext cx="577" cy="191"/>
            </a:xfrm>
            <a:prstGeom prst="ellipse">
              <a:avLst/>
            </a:prstGeom>
            <a:solidFill>
              <a:srgbClr val="75BAFF"/>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41" name="Oval 35"/>
            <p:cNvSpPr>
              <a:spLocks noChangeArrowheads="1"/>
            </p:cNvSpPr>
            <p:nvPr/>
          </p:nvSpPr>
          <p:spPr bwMode="auto">
            <a:xfrm>
              <a:off x="3406" y="3296"/>
              <a:ext cx="576" cy="192"/>
            </a:xfrm>
            <a:prstGeom prst="ellipse">
              <a:avLst/>
            </a:prstGeom>
            <a:solidFill>
              <a:srgbClr val="5840BE"/>
            </a:solidFill>
            <a:ln w="9525" algn="ctr">
              <a:noFill/>
              <a:round/>
              <a:headEnd/>
              <a:tailEnd/>
            </a:ln>
            <a:effectLst>
              <a:outerShdw dist="17961" dir="2700000" algn="ctr" rotWithShape="0">
                <a:srgbClr val="8D8D8D"/>
              </a:outerShdw>
            </a:effectLst>
          </p:spPr>
          <p:txBody>
            <a:bodyPr anchor="ctr">
              <a:spAutoFit/>
            </a:bodyPr>
            <a:lstStyle/>
            <a:p>
              <a:pPr>
                <a:defRPr/>
              </a:pPr>
              <a:endParaRPr lang="en-IE"/>
            </a:p>
          </p:txBody>
        </p:sp>
        <p:sp>
          <p:nvSpPr>
            <p:cNvPr id="42" name="Oval 36"/>
            <p:cNvSpPr>
              <a:spLocks noChangeArrowheads="1"/>
            </p:cNvSpPr>
            <p:nvPr/>
          </p:nvSpPr>
          <p:spPr bwMode="auto">
            <a:xfrm>
              <a:off x="2383" y="3298"/>
              <a:ext cx="577" cy="190"/>
            </a:xfrm>
            <a:prstGeom prst="ellipse">
              <a:avLst/>
            </a:prstGeom>
            <a:solidFill>
              <a:srgbClr val="993F8C"/>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43" name="Oval 37"/>
            <p:cNvSpPr>
              <a:spLocks noChangeArrowheads="1"/>
            </p:cNvSpPr>
            <p:nvPr/>
          </p:nvSpPr>
          <p:spPr bwMode="auto">
            <a:xfrm>
              <a:off x="2897" y="2788"/>
              <a:ext cx="577" cy="191"/>
            </a:xfrm>
            <a:prstGeom prst="ellipse">
              <a:avLst/>
            </a:prstGeom>
            <a:solidFill>
              <a:srgbClr val="309030"/>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44" name="Text Box 38"/>
            <p:cNvSpPr txBox="1">
              <a:spLocks noChangeArrowheads="1"/>
            </p:cNvSpPr>
            <p:nvPr/>
          </p:nvSpPr>
          <p:spPr bwMode="auto">
            <a:xfrm>
              <a:off x="2901" y="2782"/>
              <a:ext cx="588" cy="188"/>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rPr>
                <a:t>Program</a:t>
              </a:r>
              <a:br>
                <a:rPr lang="en-US" sz="900" b="1">
                  <a:solidFill>
                    <a:schemeClr val="bg1"/>
                  </a:solidFill>
                </a:rPr>
              </a:br>
              <a:r>
                <a:rPr lang="en-US" sz="900" b="1">
                  <a:solidFill>
                    <a:schemeClr val="bg1"/>
                  </a:solidFill>
                </a:rPr>
                <a:t>Management</a:t>
              </a:r>
            </a:p>
          </p:txBody>
        </p:sp>
        <p:sp>
          <p:nvSpPr>
            <p:cNvPr id="45" name="Text Box 39"/>
            <p:cNvSpPr txBox="1">
              <a:spLocks noChangeArrowheads="1"/>
            </p:cNvSpPr>
            <p:nvPr/>
          </p:nvSpPr>
          <p:spPr bwMode="auto">
            <a:xfrm>
              <a:off x="2410" y="3294"/>
              <a:ext cx="526" cy="188"/>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rPr>
                <a:t>User</a:t>
              </a:r>
              <a:br>
                <a:rPr lang="en-US" sz="900" b="1">
                  <a:solidFill>
                    <a:schemeClr val="bg1"/>
                  </a:solidFill>
                </a:rPr>
              </a:br>
              <a:r>
                <a:rPr lang="en-US" sz="900" b="1">
                  <a:solidFill>
                    <a:schemeClr val="bg1"/>
                  </a:solidFill>
                </a:rPr>
                <a:t>Experience</a:t>
              </a:r>
            </a:p>
          </p:txBody>
        </p:sp>
        <p:sp>
          <p:nvSpPr>
            <p:cNvPr id="46" name="Text Box 40"/>
            <p:cNvSpPr txBox="1">
              <a:spLocks noChangeArrowheads="1"/>
            </p:cNvSpPr>
            <p:nvPr/>
          </p:nvSpPr>
          <p:spPr bwMode="auto">
            <a:xfrm>
              <a:off x="3424" y="3054"/>
              <a:ext cx="591" cy="123"/>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rPr>
                <a:t>Development</a:t>
              </a:r>
            </a:p>
          </p:txBody>
        </p:sp>
        <p:sp>
          <p:nvSpPr>
            <p:cNvPr id="47" name="Text Box 41"/>
            <p:cNvSpPr txBox="1">
              <a:spLocks noChangeArrowheads="1"/>
            </p:cNvSpPr>
            <p:nvPr/>
          </p:nvSpPr>
          <p:spPr bwMode="auto">
            <a:xfrm>
              <a:off x="3439" y="3335"/>
              <a:ext cx="515" cy="123"/>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rPr>
                <a:t>Test</a:t>
              </a:r>
            </a:p>
          </p:txBody>
        </p:sp>
      </p:grpSp>
      <p:sp>
        <p:nvSpPr>
          <p:cNvPr id="28700" name="Text Box 42"/>
          <p:cNvSpPr txBox="1">
            <a:spLocks noChangeArrowheads="1"/>
          </p:cNvSpPr>
          <p:nvPr/>
        </p:nvSpPr>
        <p:spPr bwMode="auto">
          <a:xfrm>
            <a:off x="7143750" y="4500563"/>
            <a:ext cx="1673225" cy="247650"/>
          </a:xfrm>
          <a:prstGeom prst="rect">
            <a:avLst/>
          </a:prstGeom>
          <a:noFill/>
          <a:ln w="9525" algn="ctr">
            <a:noFill/>
            <a:miter lim="800000"/>
            <a:headEnd/>
            <a:tailEnd/>
          </a:ln>
        </p:spPr>
        <p:txBody>
          <a:bodyPr>
            <a:spAutoFit/>
          </a:bodyPr>
          <a:lstStyle/>
          <a:p>
            <a:pPr>
              <a:lnSpc>
                <a:spcPct val="85000"/>
              </a:lnSpc>
            </a:pPr>
            <a:r>
              <a:rPr lang="en-US" sz="1200" b="1"/>
              <a:t>Fulfillment</a:t>
            </a:r>
          </a:p>
        </p:txBody>
      </p:sp>
      <p:sp>
        <p:nvSpPr>
          <p:cNvPr id="28701" name="Oval 43"/>
          <p:cNvSpPr>
            <a:spLocks noChangeArrowheads="1"/>
          </p:cNvSpPr>
          <p:nvPr/>
        </p:nvSpPr>
        <p:spPr bwMode="auto">
          <a:xfrm>
            <a:off x="6718300" y="4068763"/>
            <a:ext cx="1681163" cy="1101725"/>
          </a:xfrm>
          <a:prstGeom prst="ellipse">
            <a:avLst/>
          </a:prstGeom>
          <a:noFill/>
          <a:ln w="38100" algn="ctr">
            <a:solidFill>
              <a:schemeClr val="tx1"/>
            </a:solidFill>
            <a:round/>
            <a:headEnd/>
            <a:tailEnd/>
          </a:ln>
        </p:spPr>
        <p:txBody>
          <a:bodyPr anchor="ctr">
            <a:spAutoFit/>
          </a:bodyPr>
          <a:lstStyle/>
          <a:p>
            <a:endParaRPr lang="en-IE"/>
          </a:p>
        </p:txBody>
      </p:sp>
      <p:sp>
        <p:nvSpPr>
          <p:cNvPr id="50" name="Oval 44"/>
          <p:cNvSpPr>
            <a:spLocks noChangeArrowheads="1"/>
          </p:cNvSpPr>
          <p:nvPr/>
        </p:nvSpPr>
        <p:spPr bwMode="auto">
          <a:xfrm>
            <a:off x="7929563" y="4251325"/>
            <a:ext cx="915987" cy="303213"/>
          </a:xfrm>
          <a:prstGeom prst="ellipse">
            <a:avLst/>
          </a:prstGeom>
          <a:solidFill>
            <a:srgbClr val="75BAFF"/>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51" name="Oval 45"/>
          <p:cNvSpPr>
            <a:spLocks noChangeArrowheads="1"/>
          </p:cNvSpPr>
          <p:nvPr/>
        </p:nvSpPr>
        <p:spPr bwMode="auto">
          <a:xfrm>
            <a:off x="7920038" y="4689475"/>
            <a:ext cx="914400" cy="304800"/>
          </a:xfrm>
          <a:prstGeom prst="ellipse">
            <a:avLst/>
          </a:prstGeom>
          <a:solidFill>
            <a:srgbClr val="5840BE"/>
          </a:solidFill>
          <a:ln w="9525" algn="ctr">
            <a:noFill/>
            <a:round/>
            <a:headEnd/>
            <a:tailEnd/>
          </a:ln>
          <a:effectLst>
            <a:outerShdw dist="17961" dir="2700000" algn="ctr" rotWithShape="0">
              <a:srgbClr val="8D8D8D"/>
            </a:outerShdw>
          </a:effectLst>
        </p:spPr>
        <p:txBody>
          <a:bodyPr anchor="ctr">
            <a:spAutoFit/>
          </a:bodyPr>
          <a:lstStyle/>
          <a:p>
            <a:pPr>
              <a:defRPr/>
            </a:pPr>
            <a:endParaRPr lang="en-IE"/>
          </a:p>
        </p:txBody>
      </p:sp>
      <p:sp>
        <p:nvSpPr>
          <p:cNvPr id="52" name="Oval 46"/>
          <p:cNvSpPr>
            <a:spLocks noChangeArrowheads="1"/>
          </p:cNvSpPr>
          <p:nvPr/>
        </p:nvSpPr>
        <p:spPr bwMode="auto">
          <a:xfrm>
            <a:off x="1841500" y="4689475"/>
            <a:ext cx="915988" cy="301625"/>
          </a:xfrm>
          <a:prstGeom prst="ellipse">
            <a:avLst/>
          </a:prstGeom>
          <a:solidFill>
            <a:srgbClr val="993F8C"/>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53" name="Oval 47"/>
          <p:cNvSpPr>
            <a:spLocks noChangeArrowheads="1"/>
          </p:cNvSpPr>
          <p:nvPr/>
        </p:nvSpPr>
        <p:spPr bwMode="auto">
          <a:xfrm>
            <a:off x="7112000" y="3883025"/>
            <a:ext cx="915988" cy="303213"/>
          </a:xfrm>
          <a:prstGeom prst="ellipse">
            <a:avLst/>
          </a:prstGeom>
          <a:solidFill>
            <a:srgbClr val="309030"/>
          </a:solidFill>
          <a:ln w="9525" algn="ctr">
            <a:noFill/>
            <a:round/>
            <a:headEnd/>
            <a:tailEnd/>
          </a:ln>
          <a:effectLst>
            <a:outerShdw dist="17961" dir="2700000" algn="ctr" rotWithShape="0">
              <a:srgbClr val="8D8D8D"/>
            </a:outerShdw>
          </a:effectLst>
        </p:spPr>
        <p:txBody>
          <a:bodyPr wrap="none" anchor="ctr">
            <a:spAutoFit/>
          </a:bodyPr>
          <a:lstStyle/>
          <a:p>
            <a:pPr>
              <a:defRPr/>
            </a:pPr>
            <a:endParaRPr lang="en-IE"/>
          </a:p>
        </p:txBody>
      </p:sp>
      <p:sp>
        <p:nvSpPr>
          <p:cNvPr id="54" name="Text Box 48"/>
          <p:cNvSpPr txBox="1">
            <a:spLocks noChangeArrowheads="1"/>
          </p:cNvSpPr>
          <p:nvPr/>
        </p:nvSpPr>
        <p:spPr bwMode="auto">
          <a:xfrm>
            <a:off x="7104063" y="3873500"/>
            <a:ext cx="933450" cy="298450"/>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Program</a:t>
            </a:r>
            <a:br>
              <a:rPr lang="en-US" sz="900" b="1">
                <a:solidFill>
                  <a:schemeClr val="bg1"/>
                </a:solidFill>
                <a:effectLst>
                  <a:outerShdw blurRad="38100" dist="38100" dir="2700000" algn="tl">
                    <a:srgbClr val="000000">
                      <a:alpha val="43137"/>
                    </a:srgbClr>
                  </a:outerShdw>
                </a:effectLst>
              </a:rPr>
            </a:br>
            <a:r>
              <a:rPr lang="en-US" sz="900" b="1">
                <a:solidFill>
                  <a:schemeClr val="bg1"/>
                </a:solidFill>
                <a:effectLst>
                  <a:outerShdw blurRad="38100" dist="38100" dir="2700000" algn="tl">
                    <a:srgbClr val="000000">
                      <a:alpha val="43137"/>
                    </a:srgbClr>
                  </a:outerShdw>
                </a:effectLst>
              </a:rPr>
              <a:t>Management</a:t>
            </a:r>
          </a:p>
        </p:txBody>
      </p:sp>
      <p:sp>
        <p:nvSpPr>
          <p:cNvPr id="55" name="Text Box 49"/>
          <p:cNvSpPr txBox="1">
            <a:spLocks noChangeArrowheads="1"/>
          </p:cNvSpPr>
          <p:nvPr/>
        </p:nvSpPr>
        <p:spPr bwMode="auto">
          <a:xfrm>
            <a:off x="1862138" y="4683125"/>
            <a:ext cx="835025" cy="298450"/>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User</a:t>
            </a:r>
            <a:br>
              <a:rPr lang="en-US" sz="900" b="1">
                <a:solidFill>
                  <a:schemeClr val="bg1"/>
                </a:solidFill>
                <a:effectLst>
                  <a:outerShdw blurRad="38100" dist="38100" dir="2700000" algn="tl">
                    <a:srgbClr val="000000">
                      <a:alpha val="43137"/>
                    </a:srgbClr>
                  </a:outerShdw>
                </a:effectLst>
              </a:rPr>
            </a:br>
            <a:r>
              <a:rPr lang="en-US" sz="900" b="1">
                <a:solidFill>
                  <a:schemeClr val="bg1"/>
                </a:solidFill>
                <a:effectLst>
                  <a:outerShdw blurRad="38100" dist="38100" dir="2700000" algn="tl">
                    <a:srgbClr val="000000">
                      <a:alpha val="43137"/>
                    </a:srgbClr>
                  </a:outerShdw>
                </a:effectLst>
              </a:rPr>
              <a:t>Experience</a:t>
            </a:r>
          </a:p>
        </p:txBody>
      </p:sp>
      <p:sp>
        <p:nvSpPr>
          <p:cNvPr id="56" name="Text Box 50"/>
          <p:cNvSpPr txBox="1">
            <a:spLocks noChangeArrowheads="1"/>
          </p:cNvSpPr>
          <p:nvPr/>
        </p:nvSpPr>
        <p:spPr bwMode="auto">
          <a:xfrm>
            <a:off x="7953375" y="4305300"/>
            <a:ext cx="904875" cy="195263"/>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Development</a:t>
            </a:r>
          </a:p>
        </p:txBody>
      </p:sp>
      <p:sp>
        <p:nvSpPr>
          <p:cNvPr id="57" name="Text Box 51"/>
          <p:cNvSpPr txBox="1">
            <a:spLocks noChangeArrowheads="1"/>
          </p:cNvSpPr>
          <p:nvPr/>
        </p:nvSpPr>
        <p:spPr bwMode="auto">
          <a:xfrm>
            <a:off x="7972425" y="4751388"/>
            <a:ext cx="817563" cy="195262"/>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900" b="1">
                <a:solidFill>
                  <a:schemeClr val="bg1"/>
                </a:solidFill>
                <a:effectLst>
                  <a:outerShdw blurRad="38100" dist="38100" dir="2700000" algn="tl">
                    <a:srgbClr val="000000">
                      <a:alpha val="43137"/>
                    </a:srgbClr>
                  </a:outerShdw>
                </a:effectLst>
              </a:rPr>
              <a:t>Test</a:t>
            </a:r>
          </a:p>
        </p:txBody>
      </p:sp>
      <p:sp>
        <p:nvSpPr>
          <p:cNvPr id="58" name="Oval 52"/>
          <p:cNvSpPr>
            <a:spLocks noChangeArrowheads="1"/>
          </p:cNvSpPr>
          <p:nvPr/>
        </p:nvSpPr>
        <p:spPr bwMode="auto">
          <a:xfrm>
            <a:off x="423863" y="2635250"/>
            <a:ext cx="2205037" cy="1276350"/>
          </a:xfrm>
          <a:prstGeom prst="ellipse">
            <a:avLst/>
          </a:prstGeom>
          <a:noFill/>
          <a:ln w="57150" algn="ctr">
            <a:solidFill>
              <a:srgbClr val="993F8C"/>
            </a:solidFill>
            <a:round/>
            <a:headEnd/>
            <a:tailEnd/>
          </a:ln>
          <a:effectLst>
            <a:outerShdw dist="53882" dir="2700000" algn="ctr" rotWithShape="0">
              <a:srgbClr val="8D8D8D"/>
            </a:outerShdw>
          </a:effectLst>
        </p:spPr>
        <p:txBody>
          <a:bodyPr anchor="ctr">
            <a:spAutoFit/>
          </a:bodyPr>
          <a:lstStyle/>
          <a:p>
            <a:pPr>
              <a:defRPr/>
            </a:pPr>
            <a:endParaRPr lang="en-IE"/>
          </a:p>
        </p:txBody>
      </p:sp>
      <p:grpSp>
        <p:nvGrpSpPr>
          <p:cNvPr id="5" name="Group 53"/>
          <p:cNvGrpSpPr>
            <a:grpSpLocks/>
          </p:cNvGrpSpPr>
          <p:nvPr/>
        </p:nvGrpSpPr>
        <p:grpSpPr bwMode="auto">
          <a:xfrm>
            <a:off x="1484313" y="2713038"/>
            <a:ext cx="139700" cy="293687"/>
            <a:chOff x="1741" y="1394"/>
            <a:chExt cx="608" cy="1273"/>
          </a:xfrm>
        </p:grpSpPr>
        <p:sp>
          <p:nvSpPr>
            <p:cNvPr id="28740" name="Oval 54"/>
            <p:cNvSpPr>
              <a:spLocks noChangeArrowheads="1"/>
            </p:cNvSpPr>
            <p:nvPr/>
          </p:nvSpPr>
          <p:spPr bwMode="auto">
            <a:xfrm>
              <a:off x="1768" y="1394"/>
              <a:ext cx="554" cy="554"/>
            </a:xfrm>
            <a:prstGeom prst="ellipse">
              <a:avLst/>
            </a:prstGeom>
            <a:gradFill rotWithShape="1">
              <a:gsLst>
                <a:gs pos="0">
                  <a:srgbClr val="993F8C"/>
                </a:gs>
                <a:gs pos="100000">
                  <a:srgbClr val="C18BBA"/>
                </a:gs>
              </a:gsLst>
              <a:lin ang="18900000" scaled="1"/>
            </a:gradFill>
            <a:ln w="9525">
              <a:noFill/>
              <a:round/>
              <a:headEnd/>
              <a:tailEnd/>
            </a:ln>
          </p:spPr>
          <p:txBody>
            <a:bodyPr wrap="none" anchor="ctr"/>
            <a:lstStyle/>
            <a:p>
              <a:endParaRPr lang="en-IE"/>
            </a:p>
          </p:txBody>
        </p:sp>
        <p:sp>
          <p:nvSpPr>
            <p:cNvPr id="28741" name="AutoShape 55"/>
            <p:cNvSpPr>
              <a:spLocks noChangeArrowheads="1"/>
            </p:cNvSpPr>
            <p:nvPr/>
          </p:nvSpPr>
          <p:spPr bwMode="auto">
            <a:xfrm rot="-5400000">
              <a:off x="1674" y="1993"/>
              <a:ext cx="741" cy="608"/>
            </a:xfrm>
            <a:prstGeom prst="flowChartDelay">
              <a:avLst/>
            </a:prstGeom>
            <a:gradFill rotWithShape="1">
              <a:gsLst>
                <a:gs pos="0">
                  <a:srgbClr val="B879AF"/>
                </a:gs>
                <a:gs pos="100000">
                  <a:srgbClr val="993F8C"/>
                </a:gs>
              </a:gsLst>
              <a:lin ang="0" scaled="1"/>
            </a:gradFill>
            <a:ln w="9525">
              <a:noFill/>
              <a:miter lim="800000"/>
              <a:headEnd/>
              <a:tailEnd/>
            </a:ln>
          </p:spPr>
          <p:txBody>
            <a:bodyPr wrap="none" anchor="ctr"/>
            <a:lstStyle/>
            <a:p>
              <a:endParaRPr lang="en-IE"/>
            </a:p>
          </p:txBody>
        </p:sp>
      </p:grpSp>
      <p:grpSp>
        <p:nvGrpSpPr>
          <p:cNvPr id="6" name="Group 56"/>
          <p:cNvGrpSpPr>
            <a:grpSpLocks/>
          </p:cNvGrpSpPr>
          <p:nvPr/>
        </p:nvGrpSpPr>
        <p:grpSpPr bwMode="auto">
          <a:xfrm>
            <a:off x="735013" y="3263900"/>
            <a:ext cx="139700" cy="293688"/>
            <a:chOff x="1741" y="1394"/>
            <a:chExt cx="608" cy="1273"/>
          </a:xfrm>
        </p:grpSpPr>
        <p:sp>
          <p:nvSpPr>
            <p:cNvPr id="28738" name="Oval 57"/>
            <p:cNvSpPr>
              <a:spLocks noChangeArrowheads="1"/>
            </p:cNvSpPr>
            <p:nvPr/>
          </p:nvSpPr>
          <p:spPr bwMode="auto">
            <a:xfrm>
              <a:off x="1768" y="1394"/>
              <a:ext cx="554" cy="554"/>
            </a:xfrm>
            <a:prstGeom prst="ellipse">
              <a:avLst/>
            </a:prstGeom>
            <a:gradFill rotWithShape="1">
              <a:gsLst>
                <a:gs pos="0">
                  <a:srgbClr val="993F8C"/>
                </a:gs>
                <a:gs pos="100000">
                  <a:srgbClr val="C18BBA"/>
                </a:gs>
              </a:gsLst>
              <a:lin ang="18900000" scaled="1"/>
            </a:gradFill>
            <a:ln w="9525">
              <a:noFill/>
              <a:round/>
              <a:headEnd/>
              <a:tailEnd/>
            </a:ln>
          </p:spPr>
          <p:txBody>
            <a:bodyPr wrap="none" anchor="ctr"/>
            <a:lstStyle/>
            <a:p>
              <a:endParaRPr lang="en-IE"/>
            </a:p>
          </p:txBody>
        </p:sp>
        <p:sp>
          <p:nvSpPr>
            <p:cNvPr id="28739" name="AutoShape 58"/>
            <p:cNvSpPr>
              <a:spLocks noChangeArrowheads="1"/>
            </p:cNvSpPr>
            <p:nvPr/>
          </p:nvSpPr>
          <p:spPr bwMode="auto">
            <a:xfrm rot="-5400000">
              <a:off x="1674" y="1993"/>
              <a:ext cx="741" cy="608"/>
            </a:xfrm>
            <a:prstGeom prst="flowChartDelay">
              <a:avLst/>
            </a:prstGeom>
            <a:gradFill rotWithShape="1">
              <a:gsLst>
                <a:gs pos="0">
                  <a:srgbClr val="B879AF"/>
                </a:gs>
                <a:gs pos="100000">
                  <a:srgbClr val="993F8C"/>
                </a:gs>
              </a:gsLst>
              <a:lin ang="0" scaled="1"/>
            </a:gradFill>
            <a:ln w="9525">
              <a:noFill/>
              <a:miter lim="800000"/>
              <a:headEnd/>
              <a:tailEnd/>
            </a:ln>
          </p:spPr>
          <p:txBody>
            <a:bodyPr wrap="none" anchor="ctr"/>
            <a:lstStyle/>
            <a:p>
              <a:endParaRPr lang="en-IE"/>
            </a:p>
          </p:txBody>
        </p:sp>
      </p:grpSp>
      <p:grpSp>
        <p:nvGrpSpPr>
          <p:cNvPr id="7" name="Group 59"/>
          <p:cNvGrpSpPr>
            <a:grpSpLocks/>
          </p:cNvGrpSpPr>
          <p:nvPr/>
        </p:nvGrpSpPr>
        <p:grpSpPr bwMode="auto">
          <a:xfrm>
            <a:off x="2187575" y="3286125"/>
            <a:ext cx="139700" cy="292100"/>
            <a:chOff x="1741" y="1394"/>
            <a:chExt cx="608" cy="1273"/>
          </a:xfrm>
        </p:grpSpPr>
        <p:sp>
          <p:nvSpPr>
            <p:cNvPr id="28736" name="Oval 60"/>
            <p:cNvSpPr>
              <a:spLocks noChangeArrowheads="1"/>
            </p:cNvSpPr>
            <p:nvPr/>
          </p:nvSpPr>
          <p:spPr bwMode="auto">
            <a:xfrm>
              <a:off x="1768" y="1394"/>
              <a:ext cx="554" cy="554"/>
            </a:xfrm>
            <a:prstGeom prst="ellipse">
              <a:avLst/>
            </a:prstGeom>
            <a:gradFill rotWithShape="1">
              <a:gsLst>
                <a:gs pos="0">
                  <a:srgbClr val="993F8C"/>
                </a:gs>
                <a:gs pos="100000">
                  <a:srgbClr val="C18BBA"/>
                </a:gs>
              </a:gsLst>
              <a:lin ang="18900000" scaled="1"/>
            </a:gradFill>
            <a:ln w="9525">
              <a:noFill/>
              <a:round/>
              <a:headEnd/>
              <a:tailEnd/>
            </a:ln>
          </p:spPr>
          <p:txBody>
            <a:bodyPr wrap="none" anchor="ctr"/>
            <a:lstStyle/>
            <a:p>
              <a:endParaRPr lang="en-IE"/>
            </a:p>
          </p:txBody>
        </p:sp>
        <p:sp>
          <p:nvSpPr>
            <p:cNvPr id="28737" name="AutoShape 61"/>
            <p:cNvSpPr>
              <a:spLocks noChangeArrowheads="1"/>
            </p:cNvSpPr>
            <p:nvPr/>
          </p:nvSpPr>
          <p:spPr bwMode="auto">
            <a:xfrm rot="-5400000">
              <a:off x="1674" y="1993"/>
              <a:ext cx="741" cy="608"/>
            </a:xfrm>
            <a:prstGeom prst="flowChartDelay">
              <a:avLst/>
            </a:prstGeom>
            <a:gradFill rotWithShape="1">
              <a:gsLst>
                <a:gs pos="0">
                  <a:srgbClr val="B879AF"/>
                </a:gs>
                <a:gs pos="100000">
                  <a:srgbClr val="993F8C"/>
                </a:gs>
              </a:gsLst>
              <a:lin ang="0" scaled="1"/>
            </a:gradFill>
            <a:ln w="9525">
              <a:noFill/>
              <a:miter lim="800000"/>
              <a:headEnd/>
              <a:tailEnd/>
            </a:ln>
          </p:spPr>
          <p:txBody>
            <a:bodyPr wrap="none" anchor="ctr"/>
            <a:lstStyle/>
            <a:p>
              <a:endParaRPr lang="en-IE"/>
            </a:p>
          </p:txBody>
        </p:sp>
      </p:grpSp>
      <p:sp>
        <p:nvSpPr>
          <p:cNvPr id="28714" name="Text Box 62"/>
          <p:cNvSpPr txBox="1">
            <a:spLocks noChangeAspect="1" noChangeArrowheads="1"/>
          </p:cNvSpPr>
          <p:nvPr/>
        </p:nvSpPr>
        <p:spPr bwMode="auto">
          <a:xfrm>
            <a:off x="928688" y="3084513"/>
            <a:ext cx="1714500" cy="558800"/>
          </a:xfrm>
          <a:prstGeom prst="rect">
            <a:avLst/>
          </a:prstGeom>
          <a:noFill/>
          <a:ln w="9525">
            <a:noFill/>
            <a:miter lim="800000"/>
            <a:headEnd/>
            <a:tailEnd/>
          </a:ln>
        </p:spPr>
        <p:txBody>
          <a:bodyPr>
            <a:spAutoFit/>
          </a:bodyPr>
          <a:lstStyle/>
          <a:p>
            <a:pPr>
              <a:lnSpc>
                <a:spcPct val="85000"/>
              </a:lnSpc>
            </a:pPr>
            <a:r>
              <a:rPr lang="en-US" b="1"/>
              <a:t>User</a:t>
            </a:r>
            <a:br>
              <a:rPr lang="en-US" b="1"/>
            </a:br>
            <a:r>
              <a:rPr lang="en-US" b="1"/>
              <a:t>Experience</a:t>
            </a:r>
          </a:p>
        </p:txBody>
      </p:sp>
      <p:grpSp>
        <p:nvGrpSpPr>
          <p:cNvPr id="8" name="Group 63"/>
          <p:cNvGrpSpPr>
            <a:grpSpLocks/>
          </p:cNvGrpSpPr>
          <p:nvPr/>
        </p:nvGrpSpPr>
        <p:grpSpPr bwMode="auto">
          <a:xfrm>
            <a:off x="857250" y="2930525"/>
            <a:ext cx="139700" cy="292100"/>
            <a:chOff x="1741" y="1394"/>
            <a:chExt cx="608" cy="1273"/>
          </a:xfrm>
        </p:grpSpPr>
        <p:sp>
          <p:nvSpPr>
            <p:cNvPr id="28734" name="Oval 64"/>
            <p:cNvSpPr>
              <a:spLocks noChangeArrowheads="1"/>
            </p:cNvSpPr>
            <p:nvPr/>
          </p:nvSpPr>
          <p:spPr bwMode="auto">
            <a:xfrm>
              <a:off x="1768" y="1394"/>
              <a:ext cx="554" cy="554"/>
            </a:xfrm>
            <a:prstGeom prst="ellipse">
              <a:avLst/>
            </a:prstGeom>
            <a:gradFill rotWithShape="1">
              <a:gsLst>
                <a:gs pos="0">
                  <a:srgbClr val="993F8C"/>
                </a:gs>
                <a:gs pos="100000">
                  <a:srgbClr val="C18BBA"/>
                </a:gs>
              </a:gsLst>
              <a:lin ang="18900000" scaled="1"/>
            </a:gradFill>
            <a:ln w="9525">
              <a:noFill/>
              <a:round/>
              <a:headEnd/>
              <a:tailEnd/>
            </a:ln>
          </p:spPr>
          <p:txBody>
            <a:bodyPr wrap="none" anchor="ctr"/>
            <a:lstStyle/>
            <a:p>
              <a:endParaRPr lang="en-IE"/>
            </a:p>
          </p:txBody>
        </p:sp>
        <p:sp>
          <p:nvSpPr>
            <p:cNvPr id="28735" name="AutoShape 65"/>
            <p:cNvSpPr>
              <a:spLocks noChangeArrowheads="1"/>
            </p:cNvSpPr>
            <p:nvPr/>
          </p:nvSpPr>
          <p:spPr bwMode="auto">
            <a:xfrm rot="-5400000">
              <a:off x="1674" y="1993"/>
              <a:ext cx="741" cy="608"/>
            </a:xfrm>
            <a:prstGeom prst="flowChartDelay">
              <a:avLst/>
            </a:prstGeom>
            <a:gradFill rotWithShape="1">
              <a:gsLst>
                <a:gs pos="0">
                  <a:srgbClr val="B879AF"/>
                </a:gs>
                <a:gs pos="100000">
                  <a:srgbClr val="993F8C"/>
                </a:gs>
              </a:gsLst>
              <a:lin ang="0" scaled="1"/>
            </a:gradFill>
            <a:ln w="9525">
              <a:noFill/>
              <a:miter lim="800000"/>
              <a:headEnd/>
              <a:tailEnd/>
            </a:ln>
          </p:spPr>
          <p:txBody>
            <a:bodyPr wrap="none" anchor="ctr"/>
            <a:lstStyle/>
            <a:p>
              <a:endParaRPr lang="en-IE"/>
            </a:p>
          </p:txBody>
        </p:sp>
      </p:grpSp>
      <p:grpSp>
        <p:nvGrpSpPr>
          <p:cNvPr id="9" name="Group 66"/>
          <p:cNvGrpSpPr>
            <a:grpSpLocks/>
          </p:cNvGrpSpPr>
          <p:nvPr/>
        </p:nvGrpSpPr>
        <p:grpSpPr bwMode="auto">
          <a:xfrm>
            <a:off x="2082800" y="2933700"/>
            <a:ext cx="139700" cy="292100"/>
            <a:chOff x="1741" y="1394"/>
            <a:chExt cx="608" cy="1273"/>
          </a:xfrm>
        </p:grpSpPr>
        <p:sp>
          <p:nvSpPr>
            <p:cNvPr id="28732" name="Oval 67"/>
            <p:cNvSpPr>
              <a:spLocks noChangeArrowheads="1"/>
            </p:cNvSpPr>
            <p:nvPr/>
          </p:nvSpPr>
          <p:spPr bwMode="auto">
            <a:xfrm>
              <a:off x="1768" y="1394"/>
              <a:ext cx="554" cy="554"/>
            </a:xfrm>
            <a:prstGeom prst="ellipse">
              <a:avLst/>
            </a:prstGeom>
            <a:gradFill rotWithShape="1">
              <a:gsLst>
                <a:gs pos="0">
                  <a:srgbClr val="993F8C"/>
                </a:gs>
                <a:gs pos="100000">
                  <a:srgbClr val="C18BBA"/>
                </a:gs>
              </a:gsLst>
              <a:lin ang="18900000" scaled="1"/>
            </a:gradFill>
            <a:ln w="9525">
              <a:noFill/>
              <a:round/>
              <a:headEnd/>
              <a:tailEnd/>
            </a:ln>
          </p:spPr>
          <p:txBody>
            <a:bodyPr wrap="none" anchor="ctr"/>
            <a:lstStyle/>
            <a:p>
              <a:endParaRPr lang="en-IE"/>
            </a:p>
          </p:txBody>
        </p:sp>
        <p:sp>
          <p:nvSpPr>
            <p:cNvPr id="28733" name="AutoShape 68"/>
            <p:cNvSpPr>
              <a:spLocks noChangeArrowheads="1"/>
            </p:cNvSpPr>
            <p:nvPr/>
          </p:nvSpPr>
          <p:spPr bwMode="auto">
            <a:xfrm rot="-5400000">
              <a:off x="1674" y="1993"/>
              <a:ext cx="741" cy="608"/>
            </a:xfrm>
            <a:prstGeom prst="flowChartDelay">
              <a:avLst/>
            </a:prstGeom>
            <a:gradFill rotWithShape="1">
              <a:gsLst>
                <a:gs pos="0">
                  <a:srgbClr val="B879AF"/>
                </a:gs>
                <a:gs pos="100000">
                  <a:srgbClr val="993F8C"/>
                </a:gs>
              </a:gsLst>
              <a:lin ang="0" scaled="1"/>
            </a:gradFill>
            <a:ln w="9525">
              <a:noFill/>
              <a:miter lim="800000"/>
              <a:headEnd/>
              <a:tailEnd/>
            </a:ln>
          </p:spPr>
          <p:txBody>
            <a:bodyPr wrap="none" anchor="ctr"/>
            <a:lstStyle/>
            <a:p>
              <a:endParaRPr lang="en-IE"/>
            </a:p>
          </p:txBody>
        </p:sp>
      </p:grpSp>
      <p:grpSp>
        <p:nvGrpSpPr>
          <p:cNvPr id="10" name="Group 69"/>
          <p:cNvGrpSpPr>
            <a:grpSpLocks/>
          </p:cNvGrpSpPr>
          <p:nvPr/>
        </p:nvGrpSpPr>
        <p:grpSpPr bwMode="auto">
          <a:xfrm>
            <a:off x="7105650" y="4935539"/>
            <a:ext cx="955675" cy="519684"/>
            <a:chOff x="616" y="3187"/>
            <a:chExt cx="967" cy="537"/>
          </a:xfrm>
        </p:grpSpPr>
        <p:sp>
          <p:nvSpPr>
            <p:cNvPr id="76" name="Oval 70"/>
            <p:cNvSpPr>
              <a:spLocks noChangeArrowheads="1"/>
            </p:cNvSpPr>
            <p:nvPr/>
          </p:nvSpPr>
          <p:spPr bwMode="auto">
            <a:xfrm>
              <a:off x="616" y="3187"/>
              <a:ext cx="967" cy="537"/>
            </a:xfrm>
            <a:prstGeom prst="ellipse">
              <a:avLst/>
            </a:prstGeom>
            <a:solidFill>
              <a:srgbClr val="CA8E22"/>
            </a:solidFill>
            <a:ln w="9525" algn="ctr">
              <a:noFill/>
              <a:round/>
              <a:headEnd/>
              <a:tailEnd/>
            </a:ln>
            <a:effectLst>
              <a:outerShdw dist="35921" dir="2700000" algn="ctr" rotWithShape="0">
                <a:srgbClr val="8D8D8D"/>
              </a:outerShdw>
            </a:effectLst>
          </p:spPr>
          <p:txBody>
            <a:bodyPr anchor="ctr">
              <a:spAutoFit/>
            </a:bodyPr>
            <a:lstStyle/>
            <a:p>
              <a:pPr>
                <a:defRPr/>
              </a:pPr>
              <a:endParaRPr lang="en-IE">
                <a:effectLst>
                  <a:outerShdw blurRad="38100" dist="38100" dir="2700000" algn="tl">
                    <a:srgbClr val="000000">
                      <a:alpha val="43137"/>
                    </a:srgbClr>
                  </a:outerShdw>
                </a:effectLst>
              </a:endParaRPr>
            </a:p>
          </p:txBody>
        </p:sp>
        <p:sp>
          <p:nvSpPr>
            <p:cNvPr id="77" name="Text Box 71"/>
            <p:cNvSpPr txBox="1">
              <a:spLocks noChangeArrowheads="1"/>
            </p:cNvSpPr>
            <p:nvPr/>
          </p:nvSpPr>
          <p:spPr bwMode="auto">
            <a:xfrm>
              <a:off x="666" y="3235"/>
              <a:ext cx="883" cy="285"/>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800" b="1">
                  <a:solidFill>
                    <a:schemeClr val="bg1"/>
                  </a:solidFill>
                  <a:effectLst>
                    <a:outerShdw blurRad="38100" dist="38100" dir="2700000" algn="tl">
                      <a:srgbClr val="000000">
                        <a:alpha val="43137"/>
                      </a:srgbClr>
                    </a:outerShdw>
                  </a:effectLst>
                </a:rPr>
                <a:t>Release</a:t>
              </a:r>
              <a:br>
                <a:rPr lang="en-US" sz="800" b="1">
                  <a:solidFill>
                    <a:schemeClr val="bg1"/>
                  </a:solidFill>
                  <a:effectLst>
                    <a:outerShdw blurRad="38100" dist="38100" dir="2700000" algn="tl">
                      <a:srgbClr val="000000">
                        <a:alpha val="43137"/>
                      </a:srgbClr>
                    </a:outerShdw>
                  </a:effectLst>
                </a:rPr>
              </a:br>
              <a:r>
                <a:rPr lang="en-US" sz="800" b="1">
                  <a:solidFill>
                    <a:schemeClr val="bg1"/>
                  </a:solidFill>
                  <a:effectLst>
                    <a:outerShdw blurRad="38100" dist="38100" dir="2700000" algn="tl">
                      <a:srgbClr val="000000">
                        <a:alpha val="43137"/>
                      </a:srgbClr>
                    </a:outerShdw>
                  </a:effectLst>
                </a:rPr>
                <a:t>Operations</a:t>
              </a:r>
            </a:p>
          </p:txBody>
        </p:sp>
      </p:grpSp>
      <p:grpSp>
        <p:nvGrpSpPr>
          <p:cNvPr id="11" name="Group 72"/>
          <p:cNvGrpSpPr>
            <a:grpSpLocks/>
          </p:cNvGrpSpPr>
          <p:nvPr/>
        </p:nvGrpSpPr>
        <p:grpSpPr bwMode="auto">
          <a:xfrm>
            <a:off x="5486400" y="1752600"/>
            <a:ext cx="1476375" cy="519113"/>
            <a:chOff x="3456" y="1104"/>
            <a:chExt cx="930" cy="327"/>
          </a:xfrm>
        </p:grpSpPr>
        <p:sp>
          <p:nvSpPr>
            <p:cNvPr id="79" name="Oval 73"/>
            <p:cNvSpPr>
              <a:spLocks noChangeArrowheads="1"/>
            </p:cNvSpPr>
            <p:nvPr/>
          </p:nvSpPr>
          <p:spPr bwMode="auto">
            <a:xfrm>
              <a:off x="3456" y="1104"/>
              <a:ext cx="164" cy="327"/>
            </a:xfrm>
            <a:prstGeom prst="ellipse">
              <a:avLst/>
            </a:prstGeom>
            <a:solidFill>
              <a:schemeClr val="tx2"/>
            </a:solidFill>
            <a:ln w="9525" algn="ctr">
              <a:noFill/>
              <a:round/>
              <a:headEnd/>
              <a:tailEnd/>
            </a:ln>
            <a:effectLst>
              <a:outerShdw dist="35921" dir="2700000" algn="ctr" rotWithShape="0">
                <a:srgbClr val="8D8D8D"/>
              </a:outerShdw>
            </a:effectLst>
          </p:spPr>
          <p:txBody>
            <a:bodyPr wrap="none" anchor="ctr">
              <a:spAutoFit/>
            </a:bodyPr>
            <a:lstStyle/>
            <a:p>
              <a:pPr>
                <a:defRPr/>
              </a:pPr>
              <a:endParaRPr lang="en-IE">
                <a:effectLst>
                  <a:outerShdw blurRad="38100" dist="38100" dir="2700000" algn="tl">
                    <a:srgbClr val="000000">
                      <a:alpha val="43137"/>
                    </a:srgbClr>
                  </a:outerShdw>
                </a:effectLst>
              </a:endParaRPr>
            </a:p>
          </p:txBody>
        </p:sp>
        <p:sp>
          <p:nvSpPr>
            <p:cNvPr id="80" name="Text Box 74"/>
            <p:cNvSpPr txBox="1">
              <a:spLocks noChangeArrowheads="1"/>
            </p:cNvSpPr>
            <p:nvPr/>
          </p:nvSpPr>
          <p:spPr bwMode="auto">
            <a:xfrm>
              <a:off x="3504" y="1200"/>
              <a:ext cx="882" cy="152"/>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1300" b="1">
                  <a:solidFill>
                    <a:schemeClr val="bg1"/>
                  </a:solidFill>
                  <a:effectLst>
                    <a:outerShdw blurRad="38100" dist="38100" dir="2700000" algn="tl">
                      <a:srgbClr val="000000">
                        <a:alpha val="43137"/>
                      </a:srgbClr>
                    </a:outerShdw>
                  </a:effectLst>
                </a:rPr>
                <a:t>Architecture</a:t>
              </a:r>
            </a:p>
          </p:txBody>
        </p:sp>
      </p:grpSp>
      <p:grpSp>
        <p:nvGrpSpPr>
          <p:cNvPr id="13" name="Group 75"/>
          <p:cNvGrpSpPr>
            <a:grpSpLocks/>
          </p:cNvGrpSpPr>
          <p:nvPr/>
        </p:nvGrpSpPr>
        <p:grpSpPr bwMode="auto">
          <a:xfrm>
            <a:off x="1828800" y="4190999"/>
            <a:ext cx="914400" cy="519394"/>
            <a:chOff x="3456" y="1104"/>
            <a:chExt cx="966" cy="547"/>
          </a:xfrm>
        </p:grpSpPr>
        <p:sp>
          <p:nvSpPr>
            <p:cNvPr id="82" name="Oval 76"/>
            <p:cNvSpPr>
              <a:spLocks noChangeArrowheads="1"/>
            </p:cNvSpPr>
            <p:nvPr/>
          </p:nvSpPr>
          <p:spPr bwMode="auto">
            <a:xfrm>
              <a:off x="3456" y="1104"/>
              <a:ext cx="966" cy="547"/>
            </a:xfrm>
            <a:prstGeom prst="ellipse">
              <a:avLst/>
            </a:prstGeom>
            <a:solidFill>
              <a:schemeClr val="tx2"/>
            </a:solidFill>
            <a:ln w="9525" algn="ctr">
              <a:noFill/>
              <a:round/>
              <a:headEnd/>
              <a:tailEnd/>
            </a:ln>
            <a:effectLst>
              <a:outerShdw dist="35921" dir="2700000" algn="ctr" rotWithShape="0">
                <a:srgbClr val="8D8D8D"/>
              </a:outerShdw>
            </a:effectLst>
          </p:spPr>
          <p:txBody>
            <a:bodyPr anchor="ctr">
              <a:spAutoFit/>
            </a:bodyPr>
            <a:lstStyle/>
            <a:p>
              <a:pPr>
                <a:defRPr/>
              </a:pPr>
              <a:endParaRPr lang="en-IE">
                <a:effectLst>
                  <a:outerShdw blurRad="38100" dist="38100" dir="2700000" algn="tl">
                    <a:srgbClr val="000000">
                      <a:alpha val="43137"/>
                    </a:srgbClr>
                  </a:outerShdw>
                </a:effectLst>
              </a:endParaRPr>
            </a:p>
          </p:txBody>
        </p:sp>
        <p:sp>
          <p:nvSpPr>
            <p:cNvPr id="83" name="Text Box 77"/>
            <p:cNvSpPr txBox="1">
              <a:spLocks noChangeArrowheads="1"/>
            </p:cNvSpPr>
            <p:nvPr/>
          </p:nvSpPr>
          <p:spPr bwMode="auto">
            <a:xfrm>
              <a:off x="3505" y="1199"/>
              <a:ext cx="880" cy="194"/>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800" b="1">
                  <a:solidFill>
                    <a:schemeClr val="bg1"/>
                  </a:solidFill>
                  <a:effectLst>
                    <a:outerShdw blurRad="38100" dist="38100" dir="2700000" algn="tl">
                      <a:srgbClr val="000000">
                        <a:alpha val="43137"/>
                      </a:srgbClr>
                    </a:outerShdw>
                  </a:effectLst>
                </a:rPr>
                <a:t>Architecture</a:t>
              </a:r>
            </a:p>
          </p:txBody>
        </p:sp>
      </p:grpSp>
      <p:grpSp>
        <p:nvGrpSpPr>
          <p:cNvPr id="14" name="Group 78"/>
          <p:cNvGrpSpPr>
            <a:grpSpLocks/>
          </p:cNvGrpSpPr>
          <p:nvPr/>
        </p:nvGrpSpPr>
        <p:grpSpPr bwMode="auto">
          <a:xfrm>
            <a:off x="3962400" y="5334000"/>
            <a:ext cx="914400" cy="304800"/>
            <a:chOff x="3456" y="1104"/>
            <a:chExt cx="966" cy="321"/>
          </a:xfrm>
        </p:grpSpPr>
        <p:sp>
          <p:nvSpPr>
            <p:cNvPr id="85" name="Oval 79"/>
            <p:cNvSpPr>
              <a:spLocks noChangeArrowheads="1"/>
            </p:cNvSpPr>
            <p:nvPr/>
          </p:nvSpPr>
          <p:spPr bwMode="auto">
            <a:xfrm>
              <a:off x="3456" y="1104"/>
              <a:ext cx="966" cy="321"/>
            </a:xfrm>
            <a:prstGeom prst="ellipse">
              <a:avLst/>
            </a:prstGeom>
            <a:solidFill>
              <a:schemeClr val="tx2"/>
            </a:solidFill>
            <a:ln w="9525" algn="ctr">
              <a:noFill/>
              <a:round/>
              <a:headEnd/>
              <a:tailEnd/>
            </a:ln>
            <a:effectLst>
              <a:outerShdw dist="35921" dir="2700000" algn="ctr" rotWithShape="0">
                <a:srgbClr val="8D8D8D"/>
              </a:outerShdw>
            </a:effectLst>
          </p:spPr>
          <p:txBody>
            <a:bodyPr anchor="ctr">
              <a:spAutoFit/>
            </a:bodyPr>
            <a:lstStyle/>
            <a:p>
              <a:pPr>
                <a:defRPr/>
              </a:pPr>
              <a:endParaRPr lang="en-IE"/>
            </a:p>
          </p:txBody>
        </p:sp>
        <p:sp>
          <p:nvSpPr>
            <p:cNvPr id="86" name="Text Box 80"/>
            <p:cNvSpPr txBox="1">
              <a:spLocks noChangeArrowheads="1"/>
            </p:cNvSpPr>
            <p:nvPr/>
          </p:nvSpPr>
          <p:spPr bwMode="auto">
            <a:xfrm>
              <a:off x="3505" y="1199"/>
              <a:ext cx="880" cy="194"/>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800" b="1">
                  <a:solidFill>
                    <a:schemeClr val="bg1"/>
                  </a:solidFill>
                </a:rPr>
                <a:t>Architecture</a:t>
              </a:r>
            </a:p>
          </p:txBody>
        </p:sp>
      </p:grpSp>
      <p:grpSp>
        <p:nvGrpSpPr>
          <p:cNvPr id="19" name="Group 81"/>
          <p:cNvGrpSpPr>
            <a:grpSpLocks/>
          </p:cNvGrpSpPr>
          <p:nvPr/>
        </p:nvGrpSpPr>
        <p:grpSpPr bwMode="auto">
          <a:xfrm>
            <a:off x="6248400" y="4191000"/>
            <a:ext cx="914400" cy="304800"/>
            <a:chOff x="3456" y="1104"/>
            <a:chExt cx="966" cy="321"/>
          </a:xfrm>
        </p:grpSpPr>
        <p:sp>
          <p:nvSpPr>
            <p:cNvPr id="88" name="Oval 82"/>
            <p:cNvSpPr>
              <a:spLocks noChangeArrowheads="1"/>
            </p:cNvSpPr>
            <p:nvPr/>
          </p:nvSpPr>
          <p:spPr bwMode="auto">
            <a:xfrm>
              <a:off x="3456" y="1104"/>
              <a:ext cx="966" cy="321"/>
            </a:xfrm>
            <a:prstGeom prst="ellipse">
              <a:avLst/>
            </a:prstGeom>
            <a:solidFill>
              <a:schemeClr val="tx2"/>
            </a:solidFill>
            <a:ln w="9525" algn="ctr">
              <a:noFill/>
              <a:round/>
              <a:headEnd/>
              <a:tailEnd/>
            </a:ln>
            <a:effectLst>
              <a:outerShdw dist="35921" dir="2700000" algn="ctr" rotWithShape="0">
                <a:srgbClr val="8D8D8D"/>
              </a:outerShdw>
            </a:effectLst>
          </p:spPr>
          <p:txBody>
            <a:bodyPr anchor="ctr">
              <a:spAutoFit/>
            </a:bodyPr>
            <a:lstStyle/>
            <a:p>
              <a:pPr>
                <a:defRPr/>
              </a:pPr>
              <a:endParaRPr lang="en-IE"/>
            </a:p>
          </p:txBody>
        </p:sp>
        <p:sp>
          <p:nvSpPr>
            <p:cNvPr id="89" name="Text Box 83"/>
            <p:cNvSpPr txBox="1">
              <a:spLocks noChangeArrowheads="1"/>
            </p:cNvSpPr>
            <p:nvPr/>
          </p:nvSpPr>
          <p:spPr bwMode="auto">
            <a:xfrm>
              <a:off x="3505" y="1199"/>
              <a:ext cx="880" cy="194"/>
            </a:xfrm>
            <a:prstGeom prst="rect">
              <a:avLst/>
            </a:prstGeom>
            <a:noFill/>
            <a:ln w="9525">
              <a:noFill/>
              <a:miter lim="800000"/>
              <a:headEnd/>
              <a:tailEnd/>
            </a:ln>
            <a:effectLst>
              <a:outerShdw dist="17961" dir="2700000" algn="ctr" rotWithShape="0">
                <a:schemeClr val="tx1"/>
              </a:outerShdw>
            </a:effectLst>
          </p:spPr>
          <p:txBody>
            <a:bodyPr>
              <a:spAutoFit/>
            </a:bodyPr>
            <a:lstStyle/>
            <a:p>
              <a:pPr>
                <a:lnSpc>
                  <a:spcPct val="75000"/>
                </a:lnSpc>
                <a:defRPr/>
              </a:pPr>
              <a:r>
                <a:rPr lang="en-US" sz="800" b="1">
                  <a:solidFill>
                    <a:schemeClr val="bg1"/>
                  </a:solidFill>
                </a:rPr>
                <a:t>Architecture</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GB" smtClean="0"/>
              <a:t>Process Modelling in 4.0</a:t>
            </a:r>
          </a:p>
        </p:txBody>
      </p:sp>
      <p:sp>
        <p:nvSpPr>
          <p:cNvPr id="29699" name="Rectangle 5"/>
          <p:cNvSpPr>
            <a:spLocks noGrp="1" noChangeArrowheads="1"/>
          </p:cNvSpPr>
          <p:nvPr>
            <p:ph idx="1"/>
          </p:nvPr>
        </p:nvSpPr>
        <p:spPr>
          <a:xfrm>
            <a:off x="368300" y="1347788"/>
            <a:ext cx="8382000" cy="4511491"/>
          </a:xfrm>
        </p:spPr>
        <p:txBody>
          <a:bodyPr/>
          <a:lstStyle/>
          <a:p>
            <a:pPr eaLnBrk="1" hangingPunct="1">
              <a:lnSpc>
                <a:spcPct val="110000"/>
              </a:lnSpc>
            </a:pPr>
            <a:r>
              <a:rPr lang="en-GB" dirty="0" smtClean="0"/>
              <a:t>MSF v4 introduces a new model of </a:t>
            </a:r>
            <a:r>
              <a:rPr lang="en-GB" i="1" dirty="0" smtClean="0"/>
              <a:t>Governance</a:t>
            </a:r>
            <a:r>
              <a:rPr lang="en-GB" dirty="0" smtClean="0"/>
              <a:t> and </a:t>
            </a:r>
            <a:r>
              <a:rPr lang="en-GB" i="1" dirty="0" smtClean="0"/>
              <a:t>Enactment </a:t>
            </a:r>
            <a:r>
              <a:rPr lang="en-GB" dirty="0" smtClean="0"/>
              <a:t>which replace the traditional process model</a:t>
            </a:r>
          </a:p>
          <a:p>
            <a:pPr eaLnBrk="1" hangingPunct="1">
              <a:lnSpc>
                <a:spcPct val="110000"/>
              </a:lnSpc>
            </a:pPr>
            <a:r>
              <a:rPr lang="en-GB" dirty="0" smtClean="0"/>
              <a:t>This caters for different types of processes</a:t>
            </a:r>
          </a:p>
          <a:p>
            <a:pPr lvl="1" eaLnBrk="1" hangingPunct="1">
              <a:lnSpc>
                <a:spcPct val="110000"/>
              </a:lnSpc>
            </a:pPr>
            <a:r>
              <a:rPr lang="en-GB" dirty="0" smtClean="0"/>
              <a:t>Defined at the level of methodology</a:t>
            </a:r>
          </a:p>
          <a:p>
            <a:pPr lvl="1" eaLnBrk="1" hangingPunct="1">
              <a:lnSpc>
                <a:spcPct val="110000"/>
              </a:lnSpc>
            </a:pPr>
            <a:r>
              <a:rPr lang="en-GB" dirty="0" smtClean="0"/>
              <a:t>Governance at the framework level</a:t>
            </a:r>
          </a:p>
          <a:p>
            <a:pPr eaLnBrk="1" hangingPunct="1">
              <a:lnSpc>
                <a:spcPct val="110000"/>
              </a:lnSpc>
            </a:pPr>
            <a:r>
              <a:rPr lang="en-GB" dirty="0" smtClean="0"/>
              <a:t>Side-effect: MSF now works well for </a:t>
            </a:r>
            <a:br>
              <a:rPr lang="en-GB" dirty="0" smtClean="0"/>
            </a:br>
            <a:r>
              <a:rPr lang="en-GB" dirty="0" smtClean="0"/>
              <a:t>very small teams too</a:t>
            </a:r>
          </a:p>
          <a:p>
            <a:pPr lvl="1" eaLnBrk="1" hangingPunct="1">
              <a:lnSpc>
                <a:spcPct val="110000"/>
              </a:lnSpc>
            </a:pPr>
            <a:r>
              <a:rPr lang="en-GB" dirty="0" smtClean="0"/>
              <a:t>V3 was for medium or larger projects only</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AutoShape 2"/>
          <p:cNvSpPr>
            <a:spLocks noChangeArrowheads="1"/>
          </p:cNvSpPr>
          <p:nvPr/>
        </p:nvSpPr>
        <p:spPr bwMode="auto">
          <a:xfrm rot="3892067">
            <a:off x="2641600" y="1822886"/>
            <a:ext cx="3952875" cy="3775075"/>
          </a:xfrm>
          <a:custGeom>
            <a:avLst/>
            <a:gdLst>
              <a:gd name="G0" fmla="+- -242144 0 0"/>
              <a:gd name="G1" fmla="+- 3285281 0 0"/>
              <a:gd name="G2" fmla="+- -242144 0 3285281"/>
              <a:gd name="G3" fmla="+- 10800 0 0"/>
              <a:gd name="G4" fmla="+- 0 0 -242144"/>
              <a:gd name="T0" fmla="*/ 360 256 1"/>
              <a:gd name="T1" fmla="*/ 0 256 1"/>
              <a:gd name="G5" fmla="+- G2 T0 T1"/>
              <a:gd name="G6" fmla="?: G2 G2 G5"/>
              <a:gd name="G7" fmla="+- 0 0 G6"/>
              <a:gd name="G8" fmla="+- 7541 0 0"/>
              <a:gd name="G9" fmla="+- 0 0 3285281"/>
              <a:gd name="G10" fmla="+- 7541 0 2700"/>
              <a:gd name="G11" fmla="cos G10 -242144"/>
              <a:gd name="G12" fmla="sin G10 -242144"/>
              <a:gd name="G13" fmla="cos 13500 -242144"/>
              <a:gd name="G14" fmla="sin 13500 -242144"/>
              <a:gd name="G15" fmla="+- G11 10800 0"/>
              <a:gd name="G16" fmla="+- G12 10800 0"/>
              <a:gd name="G17" fmla="+- G13 10800 0"/>
              <a:gd name="G18" fmla="+- G14 10800 0"/>
              <a:gd name="G19" fmla="*/ 7541 1 2"/>
              <a:gd name="G20" fmla="+- G19 5400 0"/>
              <a:gd name="G21" fmla="cos G20 -242144"/>
              <a:gd name="G22" fmla="sin G20 -242144"/>
              <a:gd name="G23" fmla="+- G21 10800 0"/>
              <a:gd name="G24" fmla="+- G12 G23 G22"/>
              <a:gd name="G25" fmla="+- G22 G23 G11"/>
              <a:gd name="G26" fmla="cos 10800 -242144"/>
              <a:gd name="G27" fmla="sin 10800 -242144"/>
              <a:gd name="G28" fmla="cos 7541 -242144"/>
              <a:gd name="G29" fmla="sin 7541 -242144"/>
              <a:gd name="G30" fmla="+- G26 10800 0"/>
              <a:gd name="G31" fmla="+- G27 10800 0"/>
              <a:gd name="G32" fmla="+- G28 10800 0"/>
              <a:gd name="G33" fmla="+- G29 10800 0"/>
              <a:gd name="G34" fmla="+- G19 5400 0"/>
              <a:gd name="G35" fmla="cos G34 3285281"/>
              <a:gd name="G36" fmla="sin G34 3285281"/>
              <a:gd name="G37" fmla="+/ 3285281 -242144 2"/>
              <a:gd name="T2" fmla="*/ 180 256 1"/>
              <a:gd name="T3" fmla="*/ 0 256 1"/>
              <a:gd name="G38" fmla="+- G37 T2 T3"/>
              <a:gd name="G39" fmla="?: G2 G37 G38"/>
              <a:gd name="G40" fmla="cos 10800 G39"/>
              <a:gd name="G41" fmla="sin 10800 G39"/>
              <a:gd name="G42" fmla="cos 7541 G39"/>
              <a:gd name="G43" fmla="sin 7541 G39"/>
              <a:gd name="G44" fmla="+- G40 10800 0"/>
              <a:gd name="G45" fmla="+- G41 10800 0"/>
              <a:gd name="G46" fmla="+- G42 10800 0"/>
              <a:gd name="G47" fmla="+- G43 10800 0"/>
              <a:gd name="G48" fmla="+- G35 10800 0"/>
              <a:gd name="G49" fmla="+- G36 10800 0"/>
              <a:gd name="T4" fmla="*/ 874 w 21600"/>
              <a:gd name="T5" fmla="*/ 6542 h 21600"/>
              <a:gd name="T6" fmla="*/ 16679 w 21600"/>
              <a:gd name="T7" fmla="*/ 17838 h 21600"/>
              <a:gd name="T8" fmla="*/ 3869 w 21600"/>
              <a:gd name="T9" fmla="*/ 7827 h 21600"/>
              <a:gd name="T10" fmla="*/ 24271 w 21600"/>
              <a:gd name="T11" fmla="*/ 9930 h 21600"/>
              <a:gd name="T12" fmla="*/ 20230 w 21600"/>
              <a:gd name="T13" fmla="*/ 14530 h 21600"/>
              <a:gd name="T14" fmla="*/ 15630 w 21600"/>
              <a:gd name="T15" fmla="*/ 1048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25" y="10314"/>
                </a:moveTo>
                <a:cubicBezTo>
                  <a:pt x="18069" y="6346"/>
                  <a:pt x="14776" y="3259"/>
                  <a:pt x="10800" y="3259"/>
                </a:cubicBezTo>
                <a:cubicBezTo>
                  <a:pt x="6635" y="3259"/>
                  <a:pt x="3259" y="6635"/>
                  <a:pt x="3259" y="10800"/>
                </a:cubicBezTo>
                <a:cubicBezTo>
                  <a:pt x="3259" y="14964"/>
                  <a:pt x="6635" y="18341"/>
                  <a:pt x="10800" y="18341"/>
                </a:cubicBezTo>
                <a:cubicBezTo>
                  <a:pt x="12567" y="18341"/>
                  <a:pt x="14277" y="17720"/>
                  <a:pt x="15634" y="16587"/>
                </a:cubicBezTo>
                <a:lnTo>
                  <a:pt x="17723" y="19088"/>
                </a:lnTo>
                <a:cubicBezTo>
                  <a:pt x="15781" y="20711"/>
                  <a:pt x="13330" y="21599"/>
                  <a:pt x="10800" y="21600"/>
                </a:cubicBezTo>
                <a:cubicBezTo>
                  <a:pt x="4835" y="21600"/>
                  <a:pt x="0" y="16764"/>
                  <a:pt x="0" y="10800"/>
                </a:cubicBezTo>
                <a:cubicBezTo>
                  <a:pt x="0" y="4835"/>
                  <a:pt x="4835" y="0"/>
                  <a:pt x="10800" y="0"/>
                </a:cubicBezTo>
                <a:cubicBezTo>
                  <a:pt x="16494" y="-1"/>
                  <a:pt x="21210" y="4421"/>
                  <a:pt x="21577" y="10104"/>
                </a:cubicBezTo>
                <a:lnTo>
                  <a:pt x="24271" y="9930"/>
                </a:lnTo>
                <a:lnTo>
                  <a:pt x="20230" y="14530"/>
                </a:lnTo>
                <a:lnTo>
                  <a:pt x="15630" y="10488"/>
                </a:lnTo>
                <a:lnTo>
                  <a:pt x="18325" y="10314"/>
                </a:lnTo>
                <a:close/>
              </a:path>
            </a:pathLst>
          </a:cu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en-IE" dirty="0"/>
          </a:p>
        </p:txBody>
      </p:sp>
      <p:sp>
        <p:nvSpPr>
          <p:cNvPr id="936964" name="AutoShape 4"/>
          <p:cNvSpPr>
            <a:spLocks noChangeArrowheads="1"/>
          </p:cNvSpPr>
          <p:nvPr/>
        </p:nvSpPr>
        <p:spPr bwMode="auto">
          <a:xfrm rot="2043360">
            <a:off x="1873250" y="1095811"/>
            <a:ext cx="5511800" cy="5218113"/>
          </a:xfrm>
          <a:custGeom>
            <a:avLst/>
            <a:gdLst>
              <a:gd name="G0" fmla="+- 150810 0 0"/>
              <a:gd name="G1" fmla="+- 3285281 0 0"/>
              <a:gd name="G2" fmla="+- 150810 0 3285281"/>
              <a:gd name="G3" fmla="+- 10800 0 0"/>
              <a:gd name="G4" fmla="+- 0 0 150810"/>
              <a:gd name="T0" fmla="*/ 360 256 1"/>
              <a:gd name="T1" fmla="*/ 0 256 1"/>
              <a:gd name="G5" fmla="+- G2 T0 T1"/>
              <a:gd name="G6" fmla="?: G2 G2 G5"/>
              <a:gd name="G7" fmla="+- 0 0 G6"/>
              <a:gd name="G8" fmla="+- 8442 0 0"/>
              <a:gd name="G9" fmla="+- 0 0 3285281"/>
              <a:gd name="G10" fmla="+- 8442 0 2700"/>
              <a:gd name="G11" fmla="cos G10 150810"/>
              <a:gd name="G12" fmla="sin G10 150810"/>
              <a:gd name="G13" fmla="cos 13500 150810"/>
              <a:gd name="G14" fmla="sin 13500 150810"/>
              <a:gd name="G15" fmla="+- G11 10800 0"/>
              <a:gd name="G16" fmla="+- G12 10800 0"/>
              <a:gd name="G17" fmla="+- G13 10800 0"/>
              <a:gd name="G18" fmla="+- G14 10800 0"/>
              <a:gd name="G19" fmla="*/ 8442 1 2"/>
              <a:gd name="G20" fmla="+- G19 5400 0"/>
              <a:gd name="G21" fmla="cos G20 150810"/>
              <a:gd name="G22" fmla="sin G20 150810"/>
              <a:gd name="G23" fmla="+- G21 10800 0"/>
              <a:gd name="G24" fmla="+- G12 G23 G22"/>
              <a:gd name="G25" fmla="+- G22 G23 G11"/>
              <a:gd name="G26" fmla="cos 10800 150810"/>
              <a:gd name="G27" fmla="sin 10800 150810"/>
              <a:gd name="G28" fmla="cos 8442 150810"/>
              <a:gd name="G29" fmla="sin 8442 150810"/>
              <a:gd name="G30" fmla="+- G26 10800 0"/>
              <a:gd name="G31" fmla="+- G27 10800 0"/>
              <a:gd name="G32" fmla="+- G28 10800 0"/>
              <a:gd name="G33" fmla="+- G29 10800 0"/>
              <a:gd name="G34" fmla="+- G19 5400 0"/>
              <a:gd name="G35" fmla="cos G34 3285281"/>
              <a:gd name="G36" fmla="sin G34 3285281"/>
              <a:gd name="G37" fmla="+/ 3285281 150810 2"/>
              <a:gd name="T2" fmla="*/ 180 256 1"/>
              <a:gd name="T3" fmla="*/ 0 256 1"/>
              <a:gd name="G38" fmla="+- G37 T2 T3"/>
              <a:gd name="G39" fmla="?: G2 G37 G38"/>
              <a:gd name="G40" fmla="cos 10800 G39"/>
              <a:gd name="G41" fmla="sin 10800 G39"/>
              <a:gd name="G42" fmla="cos 8442 G39"/>
              <a:gd name="G43" fmla="sin 8442 G39"/>
              <a:gd name="G44" fmla="+- G40 10800 0"/>
              <a:gd name="G45" fmla="+- G41 10800 0"/>
              <a:gd name="G46" fmla="+- G42 10800 0"/>
              <a:gd name="G47" fmla="+- G43 10800 0"/>
              <a:gd name="G48" fmla="+- G35 10800 0"/>
              <a:gd name="G49" fmla="+- G36 10800 0"/>
              <a:gd name="T4" fmla="*/ 1110 w 21600"/>
              <a:gd name="T5" fmla="*/ 6029 h 21600"/>
              <a:gd name="T6" fmla="*/ 16967 w 21600"/>
              <a:gd name="T7" fmla="*/ 18184 h 21600"/>
              <a:gd name="T8" fmla="*/ 3226 w 21600"/>
              <a:gd name="T9" fmla="*/ 7070 h 21600"/>
              <a:gd name="T10" fmla="*/ 24289 w 21600"/>
              <a:gd name="T11" fmla="*/ 11342 h 21600"/>
              <a:gd name="T12" fmla="*/ 20257 w 21600"/>
              <a:gd name="T13" fmla="*/ 15062 h 21600"/>
              <a:gd name="T14" fmla="*/ 16537 w 21600"/>
              <a:gd name="T15" fmla="*/ 1103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35" y="11138"/>
                </a:moveTo>
                <a:cubicBezTo>
                  <a:pt x="19239" y="11026"/>
                  <a:pt x="19242" y="10913"/>
                  <a:pt x="19242" y="10800"/>
                </a:cubicBezTo>
                <a:cubicBezTo>
                  <a:pt x="19242" y="6137"/>
                  <a:pt x="15462" y="2358"/>
                  <a:pt x="10800" y="2358"/>
                </a:cubicBezTo>
                <a:cubicBezTo>
                  <a:pt x="6137" y="2358"/>
                  <a:pt x="2358" y="6137"/>
                  <a:pt x="2358" y="10800"/>
                </a:cubicBezTo>
                <a:cubicBezTo>
                  <a:pt x="2358" y="15462"/>
                  <a:pt x="6137" y="19242"/>
                  <a:pt x="10800" y="19242"/>
                </a:cubicBezTo>
                <a:cubicBezTo>
                  <a:pt x="12778" y="19242"/>
                  <a:pt x="14693" y="18547"/>
                  <a:pt x="16211" y="17279"/>
                </a:cubicBezTo>
                <a:lnTo>
                  <a:pt x="17723" y="19088"/>
                </a:lnTo>
                <a:cubicBezTo>
                  <a:pt x="15781" y="20711"/>
                  <a:pt x="13330" y="21599"/>
                  <a:pt x="10800" y="21600"/>
                </a:cubicBezTo>
                <a:cubicBezTo>
                  <a:pt x="4835" y="21600"/>
                  <a:pt x="0" y="16764"/>
                  <a:pt x="0" y="10800"/>
                </a:cubicBezTo>
                <a:cubicBezTo>
                  <a:pt x="0" y="4835"/>
                  <a:pt x="4835" y="0"/>
                  <a:pt x="10800" y="0"/>
                </a:cubicBezTo>
                <a:cubicBezTo>
                  <a:pt x="16764" y="0"/>
                  <a:pt x="21600" y="4835"/>
                  <a:pt x="21600" y="10800"/>
                </a:cubicBezTo>
                <a:cubicBezTo>
                  <a:pt x="21600" y="10944"/>
                  <a:pt x="21597" y="11089"/>
                  <a:pt x="21591" y="11233"/>
                </a:cubicBezTo>
                <a:lnTo>
                  <a:pt x="24289" y="11342"/>
                </a:lnTo>
                <a:lnTo>
                  <a:pt x="20257" y="15062"/>
                </a:lnTo>
                <a:lnTo>
                  <a:pt x="16537" y="11030"/>
                </a:lnTo>
                <a:lnTo>
                  <a:pt x="19235" y="11138"/>
                </a:lnTo>
                <a:close/>
              </a:path>
            </a:pathLst>
          </a:custGeom>
          <a:gradFill rotWithShape="0">
            <a:gsLst>
              <a:gs pos="0">
                <a:schemeClr val="accent1"/>
              </a:gs>
              <a:gs pos="100000">
                <a:schemeClr val="accent1">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en-IE" dirty="0"/>
          </a:p>
        </p:txBody>
      </p:sp>
      <p:sp>
        <p:nvSpPr>
          <p:cNvPr id="30724" name="WordArt 5"/>
          <p:cNvSpPr>
            <a:spLocks noChangeArrowheads="1" noChangeShapeType="1" noTextEdit="1"/>
          </p:cNvSpPr>
          <p:nvPr/>
        </p:nvSpPr>
        <p:spPr bwMode="auto">
          <a:xfrm>
            <a:off x="3497263" y="2148324"/>
            <a:ext cx="2239962" cy="1116012"/>
          </a:xfrm>
          <a:prstGeom prst="rect">
            <a:avLst/>
          </a:prstGeom>
        </p:spPr>
        <p:txBody>
          <a:bodyPr spcFirstLastPara="1" wrap="none" fromWordArt="1">
            <a:prstTxWarp prst="textArchUp">
              <a:avLst>
                <a:gd name="adj" fmla="val 11231068"/>
              </a:avLst>
            </a:prstTxWarp>
          </a:bodyPr>
          <a:lstStyle/>
          <a:p>
            <a:pPr algn="ctr"/>
            <a:r>
              <a:rPr lang="en-IE" sz="3600" kern="10">
                <a:ln w="9525">
                  <a:solidFill>
                    <a:srgbClr val="000000"/>
                  </a:solidFill>
                  <a:round/>
                  <a:headEnd/>
                  <a:tailEnd/>
                </a:ln>
                <a:solidFill>
                  <a:srgbClr val="000000"/>
                </a:solidFill>
                <a:latin typeface="Arial Black"/>
              </a:rPr>
              <a:t>Enactment</a:t>
            </a:r>
          </a:p>
        </p:txBody>
      </p:sp>
      <p:sp>
        <p:nvSpPr>
          <p:cNvPr id="30725" name="WordArt 6"/>
          <p:cNvSpPr>
            <a:spLocks noChangeArrowheads="1" noChangeShapeType="1" noTextEdit="1"/>
          </p:cNvSpPr>
          <p:nvPr/>
        </p:nvSpPr>
        <p:spPr bwMode="auto">
          <a:xfrm>
            <a:off x="3373438" y="1421249"/>
            <a:ext cx="2487612" cy="941387"/>
          </a:xfrm>
          <a:prstGeom prst="rect">
            <a:avLst/>
          </a:prstGeom>
        </p:spPr>
        <p:txBody>
          <a:bodyPr spcFirstLastPara="1" wrap="none" fromWordArt="1">
            <a:prstTxWarp prst="textArchUp">
              <a:avLst>
                <a:gd name="adj" fmla="val 11036092"/>
              </a:avLst>
            </a:prstTxWarp>
          </a:bodyPr>
          <a:lstStyle/>
          <a:p>
            <a:pPr algn="ctr"/>
            <a:r>
              <a:rPr lang="en-IE" sz="3600" kern="10">
                <a:ln w="9525">
                  <a:solidFill>
                    <a:srgbClr val="000000"/>
                  </a:solidFill>
                  <a:round/>
                  <a:headEnd/>
                  <a:tailEnd/>
                </a:ln>
                <a:solidFill>
                  <a:srgbClr val="000000"/>
                </a:solidFill>
                <a:latin typeface="Arial Black"/>
              </a:rPr>
              <a:t>Governance</a:t>
            </a:r>
          </a:p>
        </p:txBody>
      </p:sp>
      <p:sp>
        <p:nvSpPr>
          <p:cNvPr id="8" name="Title 5"/>
          <p:cNvSpPr>
            <a:spLocks noGrp="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IE" smtClean="0"/>
              <a:t>MSF 4.0 Governance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0247" descr="Swirl for Pilot"/>
          <p:cNvPicPr>
            <a:picLocks noChangeAspect="1" noChangeArrowheads="1"/>
          </p:cNvPicPr>
          <p:nvPr/>
        </p:nvPicPr>
        <p:blipFill>
          <a:blip r:embed="rId3"/>
          <a:srcRect/>
          <a:stretch>
            <a:fillRect/>
          </a:stretch>
        </p:blipFill>
        <p:spPr bwMode="auto">
          <a:xfrm>
            <a:off x="2452688" y="1563032"/>
            <a:ext cx="4264025" cy="4460875"/>
          </a:xfrm>
          <a:prstGeom prst="rect">
            <a:avLst/>
          </a:prstGeom>
          <a:noFill/>
          <a:ln w="9525">
            <a:noFill/>
            <a:miter lim="800000"/>
            <a:headEnd/>
            <a:tailEnd/>
          </a:ln>
        </p:spPr>
      </p:pic>
      <p:sp>
        <p:nvSpPr>
          <p:cNvPr id="51" name="TextBox 8"/>
          <p:cNvSpPr txBox="1">
            <a:spLocks noChangeArrowheads="1"/>
          </p:cNvSpPr>
          <p:nvPr/>
        </p:nvSpPr>
        <p:spPr bwMode="auto">
          <a:xfrm rot="-1297484">
            <a:off x="3625850" y="1526520"/>
            <a:ext cx="989013" cy="369887"/>
          </a:xfrm>
          <a:prstGeom prst="rect">
            <a:avLst/>
          </a:prstGeom>
          <a:noFill/>
          <a:ln w="9525">
            <a:noFill/>
            <a:miter lim="800000"/>
            <a:headEnd/>
            <a:tailEnd/>
          </a:ln>
        </p:spPr>
        <p:txBody>
          <a:bodyPr wrap="none">
            <a:spAutoFit/>
          </a:bodyPr>
          <a:lstStyle/>
          <a:p>
            <a:pPr algn="r"/>
            <a:r>
              <a:rPr lang="en-US" sz="1800" b="1" u="none">
                <a:latin typeface="Tahoma" pitchFamily="34" charset="0"/>
                <a:cs typeface="Tahoma" pitchFamily="34" charset="0"/>
              </a:rPr>
              <a:t>Deploy</a:t>
            </a:r>
          </a:p>
        </p:txBody>
      </p:sp>
      <p:sp>
        <p:nvSpPr>
          <p:cNvPr id="52" name="TextBox 9"/>
          <p:cNvSpPr txBox="1">
            <a:spLocks noChangeArrowheads="1"/>
          </p:cNvSpPr>
          <p:nvPr/>
        </p:nvSpPr>
        <p:spPr bwMode="auto">
          <a:xfrm rot="3442004">
            <a:off x="5779294" y="2800488"/>
            <a:ext cx="1155700" cy="369888"/>
          </a:xfrm>
          <a:prstGeom prst="rect">
            <a:avLst/>
          </a:prstGeom>
          <a:noFill/>
          <a:ln w="9525">
            <a:noFill/>
            <a:miter lim="800000"/>
            <a:headEnd/>
            <a:tailEnd/>
          </a:ln>
        </p:spPr>
        <p:txBody>
          <a:bodyPr wrap="none">
            <a:spAutoFit/>
          </a:bodyPr>
          <a:lstStyle/>
          <a:p>
            <a:pPr algn="r"/>
            <a:r>
              <a:rPr lang="en-US" sz="1800" b="1" u="none">
                <a:latin typeface="Tahoma" pitchFamily="34" charset="0"/>
                <a:cs typeface="Tahoma" pitchFamily="34" charset="0"/>
              </a:rPr>
              <a:t>Envision</a:t>
            </a:r>
          </a:p>
        </p:txBody>
      </p:sp>
      <p:sp>
        <p:nvSpPr>
          <p:cNvPr id="53" name="TextBox 10"/>
          <p:cNvSpPr txBox="1">
            <a:spLocks noChangeArrowheads="1"/>
          </p:cNvSpPr>
          <p:nvPr/>
        </p:nvSpPr>
        <p:spPr bwMode="auto">
          <a:xfrm rot="-2766296">
            <a:off x="5360988" y="5353982"/>
            <a:ext cx="692150" cy="368300"/>
          </a:xfrm>
          <a:prstGeom prst="rect">
            <a:avLst/>
          </a:prstGeom>
          <a:noFill/>
          <a:ln w="9525">
            <a:noFill/>
            <a:miter lim="800000"/>
            <a:headEnd/>
            <a:tailEnd/>
          </a:ln>
        </p:spPr>
        <p:txBody>
          <a:bodyPr wrap="none">
            <a:spAutoFit/>
          </a:bodyPr>
          <a:lstStyle/>
          <a:p>
            <a:r>
              <a:rPr lang="en-US" sz="1800" b="1" u="none">
                <a:latin typeface="Tahoma" pitchFamily="34" charset="0"/>
                <a:cs typeface="Tahoma" pitchFamily="34" charset="0"/>
              </a:rPr>
              <a:t>Plan</a:t>
            </a:r>
          </a:p>
        </p:txBody>
      </p:sp>
      <p:sp>
        <p:nvSpPr>
          <p:cNvPr id="54" name="TextBox 11"/>
          <p:cNvSpPr txBox="1">
            <a:spLocks noChangeArrowheads="1"/>
          </p:cNvSpPr>
          <p:nvPr/>
        </p:nvSpPr>
        <p:spPr bwMode="auto">
          <a:xfrm rot="1212501">
            <a:off x="2863850" y="5409545"/>
            <a:ext cx="774700" cy="369887"/>
          </a:xfrm>
          <a:prstGeom prst="rect">
            <a:avLst/>
          </a:prstGeom>
          <a:noFill/>
          <a:ln w="9525">
            <a:noFill/>
            <a:miter lim="800000"/>
            <a:headEnd/>
            <a:tailEnd/>
          </a:ln>
        </p:spPr>
        <p:txBody>
          <a:bodyPr wrap="none">
            <a:spAutoFit/>
          </a:bodyPr>
          <a:lstStyle/>
          <a:p>
            <a:r>
              <a:rPr lang="en-US" sz="1800" b="1" u="none">
                <a:latin typeface="Tahoma" pitchFamily="34" charset="0"/>
                <a:cs typeface="Tahoma" pitchFamily="34" charset="0"/>
              </a:rPr>
              <a:t>Build</a:t>
            </a:r>
          </a:p>
        </p:txBody>
      </p:sp>
      <p:sp>
        <p:nvSpPr>
          <p:cNvPr id="55" name="TextBox 12"/>
          <p:cNvSpPr txBox="1">
            <a:spLocks noChangeArrowheads="1"/>
          </p:cNvSpPr>
          <p:nvPr/>
        </p:nvSpPr>
        <p:spPr bwMode="auto">
          <a:xfrm rot="-5794850">
            <a:off x="1733550" y="3269595"/>
            <a:ext cx="1176337" cy="369888"/>
          </a:xfrm>
          <a:prstGeom prst="rect">
            <a:avLst/>
          </a:prstGeom>
          <a:noFill/>
          <a:ln w="9525">
            <a:noFill/>
            <a:miter lim="800000"/>
            <a:headEnd/>
            <a:tailEnd/>
          </a:ln>
        </p:spPr>
        <p:txBody>
          <a:bodyPr wrap="none">
            <a:spAutoFit/>
          </a:bodyPr>
          <a:lstStyle/>
          <a:p>
            <a:pPr algn="r"/>
            <a:r>
              <a:rPr lang="en-US" sz="1800" b="1" u="none">
                <a:latin typeface="Tahoma" pitchFamily="34" charset="0"/>
                <a:cs typeface="Tahoma" pitchFamily="34" charset="0"/>
              </a:rPr>
              <a:t>Stabilize</a:t>
            </a:r>
          </a:p>
        </p:txBody>
      </p:sp>
      <p:sp>
        <p:nvSpPr>
          <p:cNvPr id="10" name="Title 48"/>
          <p:cNvSpPr>
            <a:spLocks noGrp="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IE" smtClean="0"/>
              <a:t>Tracks in MSF v4</a:t>
            </a: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743200" y="5526105"/>
            <a:ext cx="5334000" cy="403225"/>
          </a:xfrm>
          <a:prstGeom prst="rect">
            <a:avLst/>
          </a:prstGeom>
          <a:noFill/>
          <a:ln w="9525">
            <a:noFill/>
            <a:miter lim="800000"/>
            <a:headEnd/>
            <a:tailEnd/>
          </a:ln>
        </p:spPr>
        <p:txBody>
          <a:bodyPr lIns="92075" tIns="46038" rIns="92075" bIns="46038">
            <a:spAutoFit/>
          </a:bodyPr>
          <a:lstStyle/>
          <a:p>
            <a:pPr marL="285750" indent="-285750" algn="ctr" eaLnBrk="0" hangingPunct="0">
              <a:lnSpc>
                <a:spcPct val="85000"/>
              </a:lnSpc>
              <a:spcBef>
                <a:spcPct val="60000"/>
              </a:spcBef>
            </a:pPr>
            <a:r>
              <a:rPr lang="en-US" sz="2400"/>
              <a:t>Time</a:t>
            </a:r>
          </a:p>
        </p:txBody>
      </p:sp>
      <p:sp>
        <p:nvSpPr>
          <p:cNvPr id="32771" name="Rectangle 3"/>
          <p:cNvSpPr>
            <a:spLocks noChangeArrowheads="1"/>
          </p:cNvSpPr>
          <p:nvPr/>
        </p:nvSpPr>
        <p:spPr bwMode="auto">
          <a:xfrm rot="-5400000">
            <a:off x="846138" y="3649680"/>
            <a:ext cx="3171825" cy="403225"/>
          </a:xfrm>
          <a:prstGeom prst="rect">
            <a:avLst/>
          </a:prstGeom>
          <a:noFill/>
          <a:ln w="9525">
            <a:noFill/>
            <a:miter lim="800000"/>
            <a:headEnd/>
            <a:tailEnd/>
          </a:ln>
        </p:spPr>
        <p:txBody>
          <a:bodyPr lIns="92075" tIns="46038" rIns="92075" bIns="46038">
            <a:spAutoFit/>
          </a:bodyPr>
          <a:lstStyle/>
          <a:p>
            <a:pPr marL="285750" indent="-285750" algn="ctr" eaLnBrk="0" hangingPunct="0">
              <a:lnSpc>
                <a:spcPct val="85000"/>
              </a:lnSpc>
              <a:spcBef>
                <a:spcPct val="60000"/>
              </a:spcBef>
            </a:pPr>
            <a:r>
              <a:rPr lang="en-US" sz="2400"/>
              <a:t>Knowledge</a:t>
            </a:r>
          </a:p>
        </p:txBody>
      </p:sp>
      <p:sp>
        <p:nvSpPr>
          <p:cNvPr id="32772" name="Line 4"/>
          <p:cNvSpPr>
            <a:spLocks noChangeShapeType="1"/>
          </p:cNvSpPr>
          <p:nvPr/>
        </p:nvSpPr>
        <p:spPr bwMode="auto">
          <a:xfrm flipH="1">
            <a:off x="1143000" y="5468955"/>
            <a:ext cx="7086600" cy="0"/>
          </a:xfrm>
          <a:prstGeom prst="line">
            <a:avLst/>
          </a:prstGeom>
          <a:noFill/>
          <a:ln w="57150">
            <a:solidFill>
              <a:schemeClr val="tx1"/>
            </a:solidFill>
            <a:round/>
            <a:headEnd type="triangle" w="med" len="med"/>
            <a:tailEnd/>
          </a:ln>
        </p:spPr>
        <p:txBody>
          <a:bodyPr wrap="none" anchor="ctr"/>
          <a:lstStyle/>
          <a:p>
            <a:endParaRPr lang="en-IE"/>
          </a:p>
        </p:txBody>
      </p:sp>
      <p:sp>
        <p:nvSpPr>
          <p:cNvPr id="32773" name="Rectangle 5"/>
          <p:cNvSpPr>
            <a:spLocks noChangeArrowheads="1"/>
          </p:cNvSpPr>
          <p:nvPr/>
        </p:nvSpPr>
        <p:spPr bwMode="auto">
          <a:xfrm rot="-5400000">
            <a:off x="61119" y="3652061"/>
            <a:ext cx="3176588" cy="403225"/>
          </a:xfrm>
          <a:prstGeom prst="rect">
            <a:avLst/>
          </a:prstGeom>
          <a:noFill/>
          <a:ln w="9525">
            <a:noFill/>
            <a:miter lim="800000"/>
            <a:headEnd/>
            <a:tailEnd/>
          </a:ln>
        </p:spPr>
        <p:txBody>
          <a:bodyPr lIns="92075" tIns="46038" rIns="92075" bIns="46038">
            <a:spAutoFit/>
          </a:bodyPr>
          <a:lstStyle/>
          <a:p>
            <a:pPr marL="285750" indent="-285750" algn="ctr" eaLnBrk="0" hangingPunct="0">
              <a:lnSpc>
                <a:spcPct val="85000"/>
              </a:lnSpc>
              <a:spcBef>
                <a:spcPct val="60000"/>
              </a:spcBef>
            </a:pPr>
            <a:r>
              <a:rPr lang="en-US" sz="2400"/>
              <a:t>Reduced Risk</a:t>
            </a:r>
          </a:p>
        </p:txBody>
      </p:sp>
      <p:sp>
        <p:nvSpPr>
          <p:cNvPr id="32797" name="Line 7"/>
          <p:cNvSpPr>
            <a:spLocks noChangeShapeType="1"/>
          </p:cNvSpPr>
          <p:nvPr/>
        </p:nvSpPr>
        <p:spPr bwMode="auto">
          <a:xfrm>
            <a:off x="2667000" y="2192355"/>
            <a:ext cx="1588" cy="3303588"/>
          </a:xfrm>
          <a:prstGeom prst="line">
            <a:avLst/>
          </a:prstGeom>
          <a:noFill/>
          <a:ln w="57150">
            <a:solidFill>
              <a:schemeClr val="tx1"/>
            </a:solidFill>
            <a:round/>
            <a:headEnd type="triangle" w="med" len="med"/>
            <a:tailEnd type="none" w="sm" len="sm"/>
          </a:ln>
        </p:spPr>
        <p:txBody>
          <a:bodyPr wrap="none" anchor="ctr"/>
          <a:lstStyle/>
          <a:p>
            <a:endParaRPr lang="en-IE"/>
          </a:p>
        </p:txBody>
      </p:sp>
      <p:sp>
        <p:nvSpPr>
          <p:cNvPr id="32798" name="Line 8"/>
          <p:cNvSpPr>
            <a:spLocks noChangeShapeType="1"/>
          </p:cNvSpPr>
          <p:nvPr/>
        </p:nvSpPr>
        <p:spPr bwMode="auto">
          <a:xfrm flipV="1">
            <a:off x="1905000" y="2192355"/>
            <a:ext cx="1588" cy="3303588"/>
          </a:xfrm>
          <a:prstGeom prst="line">
            <a:avLst/>
          </a:prstGeom>
          <a:noFill/>
          <a:ln w="57150">
            <a:solidFill>
              <a:schemeClr val="tx1"/>
            </a:solidFill>
            <a:round/>
            <a:headEnd type="triangle" w="med" len="med"/>
            <a:tailEnd/>
          </a:ln>
        </p:spPr>
        <p:txBody>
          <a:bodyPr wrap="none" anchor="ctr"/>
          <a:lstStyle/>
          <a:p>
            <a:endParaRPr lang="en-IE"/>
          </a:p>
        </p:txBody>
      </p:sp>
      <p:sp>
        <p:nvSpPr>
          <p:cNvPr id="32799" name="Line 9"/>
          <p:cNvSpPr>
            <a:spLocks noChangeShapeType="1"/>
          </p:cNvSpPr>
          <p:nvPr/>
        </p:nvSpPr>
        <p:spPr bwMode="auto">
          <a:xfrm>
            <a:off x="1143000" y="2192355"/>
            <a:ext cx="1588" cy="3303588"/>
          </a:xfrm>
          <a:prstGeom prst="line">
            <a:avLst/>
          </a:prstGeom>
          <a:noFill/>
          <a:ln w="57150">
            <a:solidFill>
              <a:schemeClr val="tx1"/>
            </a:solidFill>
            <a:round/>
            <a:headEnd type="triangle" w="med" len="med"/>
            <a:tailEnd type="none" w="sm" len="sm"/>
          </a:ln>
        </p:spPr>
        <p:txBody>
          <a:bodyPr wrap="none" anchor="ctr"/>
          <a:lstStyle/>
          <a:p>
            <a:endParaRPr lang="en-IE"/>
          </a:p>
        </p:txBody>
      </p:sp>
      <p:sp>
        <p:nvSpPr>
          <p:cNvPr id="32775" name="Rectangle 10"/>
          <p:cNvSpPr>
            <a:spLocks noChangeArrowheads="1"/>
          </p:cNvSpPr>
          <p:nvPr/>
        </p:nvSpPr>
        <p:spPr bwMode="auto">
          <a:xfrm rot="-5400000">
            <a:off x="-703262" y="3657617"/>
            <a:ext cx="3181350" cy="403225"/>
          </a:xfrm>
          <a:prstGeom prst="rect">
            <a:avLst/>
          </a:prstGeom>
          <a:noFill/>
          <a:ln w="9525">
            <a:noFill/>
            <a:miter lim="800000"/>
            <a:headEnd/>
            <a:tailEnd/>
          </a:ln>
        </p:spPr>
        <p:txBody>
          <a:bodyPr lIns="92075" tIns="46038" rIns="92075" bIns="46038">
            <a:spAutoFit/>
          </a:bodyPr>
          <a:lstStyle/>
          <a:p>
            <a:pPr marL="285750" indent="-285750" algn="ctr" eaLnBrk="0" hangingPunct="0">
              <a:lnSpc>
                <a:spcPct val="85000"/>
              </a:lnSpc>
              <a:spcBef>
                <a:spcPct val="60000"/>
              </a:spcBef>
            </a:pPr>
            <a:r>
              <a:rPr lang="en-US" sz="2400"/>
              <a:t>Solution Completion</a:t>
            </a:r>
          </a:p>
        </p:txBody>
      </p:sp>
      <p:sp>
        <p:nvSpPr>
          <p:cNvPr id="32776" name="Text Box 11"/>
          <p:cNvSpPr txBox="1">
            <a:spLocks noChangeArrowheads="1"/>
          </p:cNvSpPr>
          <p:nvPr/>
        </p:nvSpPr>
        <p:spPr bwMode="auto">
          <a:xfrm rot="-2470606">
            <a:off x="2871788" y="4783155"/>
            <a:ext cx="1243012" cy="396875"/>
          </a:xfrm>
          <a:prstGeom prst="rect">
            <a:avLst/>
          </a:prstGeom>
          <a:noFill/>
          <a:ln w="9525">
            <a:noFill/>
            <a:miter lim="800000"/>
            <a:headEnd/>
            <a:tailEnd/>
          </a:ln>
        </p:spPr>
        <p:txBody>
          <a:bodyPr wrap="none">
            <a:spAutoFit/>
          </a:bodyPr>
          <a:lstStyle/>
          <a:p>
            <a:r>
              <a:rPr lang="en-US" sz="2000"/>
              <a:t>Envision</a:t>
            </a:r>
          </a:p>
        </p:txBody>
      </p:sp>
      <p:grpSp>
        <p:nvGrpSpPr>
          <p:cNvPr id="2" name="Group 12"/>
          <p:cNvGrpSpPr>
            <a:grpSpLocks/>
          </p:cNvGrpSpPr>
          <p:nvPr/>
        </p:nvGrpSpPr>
        <p:grpSpPr bwMode="auto">
          <a:xfrm rot="-2479017">
            <a:off x="2819400" y="4706955"/>
            <a:ext cx="1219200" cy="152400"/>
            <a:chOff x="2208" y="1248"/>
            <a:chExt cx="768" cy="96"/>
          </a:xfrm>
        </p:grpSpPr>
        <p:sp>
          <p:nvSpPr>
            <p:cNvPr id="32795" name="Rectangle 13"/>
            <p:cNvSpPr>
              <a:spLocks noChangeArrowheads="1"/>
            </p:cNvSpPr>
            <p:nvPr/>
          </p:nvSpPr>
          <p:spPr bwMode="auto">
            <a:xfrm rot="2700000">
              <a:off x="2880" y="1248"/>
              <a:ext cx="96" cy="96"/>
            </a:xfrm>
            <a:prstGeom prst="rect">
              <a:avLst/>
            </a:prstGeom>
            <a:solidFill>
              <a:schemeClr val="accent1"/>
            </a:solidFill>
            <a:ln w="38100">
              <a:solidFill>
                <a:schemeClr val="tx1"/>
              </a:solidFill>
              <a:miter lim="800000"/>
              <a:headEnd/>
              <a:tailEnd/>
            </a:ln>
          </p:spPr>
          <p:txBody>
            <a:bodyPr wrap="none" anchor="ctr"/>
            <a:lstStyle/>
            <a:p>
              <a:endParaRPr lang="en-IE"/>
            </a:p>
          </p:txBody>
        </p:sp>
        <p:sp>
          <p:nvSpPr>
            <p:cNvPr id="32796" name="Line 14"/>
            <p:cNvSpPr>
              <a:spLocks noChangeShapeType="1"/>
            </p:cNvSpPr>
            <p:nvPr/>
          </p:nvSpPr>
          <p:spPr bwMode="auto">
            <a:xfrm>
              <a:off x="2208" y="1296"/>
              <a:ext cx="672" cy="0"/>
            </a:xfrm>
            <a:prstGeom prst="line">
              <a:avLst/>
            </a:prstGeom>
            <a:noFill/>
            <a:ln w="38100">
              <a:solidFill>
                <a:schemeClr val="tx1"/>
              </a:solidFill>
              <a:round/>
              <a:headEnd/>
              <a:tailEnd/>
            </a:ln>
          </p:spPr>
          <p:txBody>
            <a:bodyPr/>
            <a:lstStyle/>
            <a:p>
              <a:endParaRPr lang="en-IE"/>
            </a:p>
          </p:txBody>
        </p:sp>
      </p:grpSp>
      <p:sp>
        <p:nvSpPr>
          <p:cNvPr id="32778" name="Text Box 15"/>
          <p:cNvSpPr txBox="1">
            <a:spLocks noChangeArrowheads="1"/>
          </p:cNvSpPr>
          <p:nvPr/>
        </p:nvSpPr>
        <p:spPr bwMode="auto">
          <a:xfrm rot="-2470606">
            <a:off x="3987800" y="4575193"/>
            <a:ext cx="720725" cy="396875"/>
          </a:xfrm>
          <a:prstGeom prst="rect">
            <a:avLst/>
          </a:prstGeom>
          <a:noFill/>
          <a:ln w="9525">
            <a:noFill/>
            <a:miter lim="800000"/>
            <a:headEnd/>
            <a:tailEnd/>
          </a:ln>
        </p:spPr>
        <p:txBody>
          <a:bodyPr wrap="none">
            <a:spAutoFit/>
          </a:bodyPr>
          <a:lstStyle/>
          <a:p>
            <a:r>
              <a:rPr lang="en-US" sz="2000"/>
              <a:t>Plan</a:t>
            </a:r>
          </a:p>
        </p:txBody>
      </p:sp>
      <p:grpSp>
        <p:nvGrpSpPr>
          <p:cNvPr id="3" name="Group 16"/>
          <p:cNvGrpSpPr>
            <a:grpSpLocks/>
          </p:cNvGrpSpPr>
          <p:nvPr/>
        </p:nvGrpSpPr>
        <p:grpSpPr bwMode="auto">
          <a:xfrm rot="-2479017">
            <a:off x="3657600" y="4402155"/>
            <a:ext cx="1524000" cy="152400"/>
            <a:chOff x="2640" y="1056"/>
            <a:chExt cx="960" cy="96"/>
          </a:xfrm>
        </p:grpSpPr>
        <p:sp>
          <p:nvSpPr>
            <p:cNvPr id="32793" name="Rectangle 17"/>
            <p:cNvSpPr>
              <a:spLocks noChangeArrowheads="1"/>
            </p:cNvSpPr>
            <p:nvPr/>
          </p:nvSpPr>
          <p:spPr bwMode="auto">
            <a:xfrm rot="2700000">
              <a:off x="3504" y="1056"/>
              <a:ext cx="96" cy="96"/>
            </a:xfrm>
            <a:prstGeom prst="rect">
              <a:avLst/>
            </a:prstGeom>
            <a:solidFill>
              <a:schemeClr val="accent1"/>
            </a:solidFill>
            <a:ln w="38100">
              <a:solidFill>
                <a:schemeClr val="tx1"/>
              </a:solidFill>
              <a:miter lim="800000"/>
              <a:headEnd/>
              <a:tailEnd/>
            </a:ln>
          </p:spPr>
          <p:txBody>
            <a:bodyPr wrap="none" anchor="ctr"/>
            <a:lstStyle/>
            <a:p>
              <a:endParaRPr lang="en-IE"/>
            </a:p>
          </p:txBody>
        </p:sp>
        <p:sp>
          <p:nvSpPr>
            <p:cNvPr id="32794" name="Line 18"/>
            <p:cNvSpPr>
              <a:spLocks noChangeShapeType="1"/>
            </p:cNvSpPr>
            <p:nvPr/>
          </p:nvSpPr>
          <p:spPr bwMode="auto">
            <a:xfrm>
              <a:off x="2640" y="1104"/>
              <a:ext cx="864" cy="0"/>
            </a:xfrm>
            <a:prstGeom prst="line">
              <a:avLst/>
            </a:prstGeom>
            <a:noFill/>
            <a:ln w="38100">
              <a:solidFill>
                <a:schemeClr val="tx1"/>
              </a:solidFill>
              <a:round/>
              <a:headEnd/>
              <a:tailEnd/>
            </a:ln>
          </p:spPr>
          <p:txBody>
            <a:bodyPr/>
            <a:lstStyle/>
            <a:p>
              <a:endParaRPr lang="en-IE"/>
            </a:p>
          </p:txBody>
        </p:sp>
      </p:grpSp>
      <p:sp>
        <p:nvSpPr>
          <p:cNvPr id="32780" name="Text Box 19"/>
          <p:cNvSpPr txBox="1">
            <a:spLocks noChangeArrowheads="1"/>
          </p:cNvSpPr>
          <p:nvPr/>
        </p:nvSpPr>
        <p:spPr bwMode="auto">
          <a:xfrm rot="-2470606">
            <a:off x="4770438" y="4373580"/>
            <a:ext cx="819150" cy="396875"/>
          </a:xfrm>
          <a:prstGeom prst="rect">
            <a:avLst/>
          </a:prstGeom>
          <a:noFill/>
          <a:ln w="9525">
            <a:noFill/>
            <a:miter lim="800000"/>
            <a:headEnd/>
            <a:tailEnd/>
          </a:ln>
        </p:spPr>
        <p:txBody>
          <a:bodyPr wrap="none">
            <a:spAutoFit/>
          </a:bodyPr>
          <a:lstStyle/>
          <a:p>
            <a:r>
              <a:rPr lang="en-US" sz="2000"/>
              <a:t>Build</a:t>
            </a:r>
          </a:p>
        </p:txBody>
      </p:sp>
      <p:grpSp>
        <p:nvGrpSpPr>
          <p:cNvPr id="4" name="Group 20"/>
          <p:cNvGrpSpPr>
            <a:grpSpLocks/>
          </p:cNvGrpSpPr>
          <p:nvPr/>
        </p:nvGrpSpPr>
        <p:grpSpPr bwMode="auto">
          <a:xfrm rot="-2479017">
            <a:off x="4419600" y="4097355"/>
            <a:ext cx="1981200" cy="152400"/>
            <a:chOff x="2928" y="864"/>
            <a:chExt cx="1248" cy="96"/>
          </a:xfrm>
        </p:grpSpPr>
        <p:sp>
          <p:nvSpPr>
            <p:cNvPr id="32791" name="Rectangle 21"/>
            <p:cNvSpPr>
              <a:spLocks noChangeArrowheads="1"/>
            </p:cNvSpPr>
            <p:nvPr/>
          </p:nvSpPr>
          <p:spPr bwMode="auto">
            <a:xfrm rot="2700000">
              <a:off x="4080" y="864"/>
              <a:ext cx="96" cy="96"/>
            </a:xfrm>
            <a:prstGeom prst="rect">
              <a:avLst/>
            </a:prstGeom>
            <a:solidFill>
              <a:schemeClr val="accent1"/>
            </a:solidFill>
            <a:ln w="38100">
              <a:solidFill>
                <a:schemeClr val="tx1"/>
              </a:solidFill>
              <a:miter lim="800000"/>
              <a:headEnd/>
              <a:tailEnd/>
            </a:ln>
          </p:spPr>
          <p:txBody>
            <a:bodyPr wrap="none" anchor="ctr"/>
            <a:lstStyle/>
            <a:p>
              <a:endParaRPr lang="en-IE"/>
            </a:p>
          </p:txBody>
        </p:sp>
        <p:sp>
          <p:nvSpPr>
            <p:cNvPr id="32792" name="Line 22"/>
            <p:cNvSpPr>
              <a:spLocks noChangeShapeType="1"/>
            </p:cNvSpPr>
            <p:nvPr/>
          </p:nvSpPr>
          <p:spPr bwMode="auto">
            <a:xfrm>
              <a:off x="2928" y="912"/>
              <a:ext cx="1152" cy="0"/>
            </a:xfrm>
            <a:prstGeom prst="line">
              <a:avLst/>
            </a:prstGeom>
            <a:noFill/>
            <a:ln w="38100">
              <a:solidFill>
                <a:schemeClr val="tx1"/>
              </a:solidFill>
              <a:round/>
              <a:headEnd/>
              <a:tailEnd/>
            </a:ln>
          </p:spPr>
          <p:txBody>
            <a:bodyPr/>
            <a:lstStyle/>
            <a:p>
              <a:endParaRPr lang="en-IE"/>
            </a:p>
          </p:txBody>
        </p:sp>
      </p:grpSp>
      <p:sp>
        <p:nvSpPr>
          <p:cNvPr id="32782" name="Text Box 23"/>
          <p:cNvSpPr txBox="1">
            <a:spLocks noChangeArrowheads="1"/>
          </p:cNvSpPr>
          <p:nvPr/>
        </p:nvSpPr>
        <p:spPr bwMode="auto">
          <a:xfrm rot="-2510129">
            <a:off x="5672138" y="4022743"/>
            <a:ext cx="1212850" cy="396875"/>
          </a:xfrm>
          <a:prstGeom prst="rect">
            <a:avLst/>
          </a:prstGeom>
          <a:noFill/>
          <a:ln w="9525">
            <a:noFill/>
            <a:miter lim="800000"/>
            <a:headEnd/>
            <a:tailEnd/>
          </a:ln>
        </p:spPr>
        <p:txBody>
          <a:bodyPr wrap="none">
            <a:spAutoFit/>
          </a:bodyPr>
          <a:lstStyle/>
          <a:p>
            <a:r>
              <a:rPr lang="en-US" sz="2000"/>
              <a:t>Stabilize</a:t>
            </a:r>
          </a:p>
        </p:txBody>
      </p:sp>
      <p:grpSp>
        <p:nvGrpSpPr>
          <p:cNvPr id="5" name="Group 24"/>
          <p:cNvGrpSpPr>
            <a:grpSpLocks/>
          </p:cNvGrpSpPr>
          <p:nvPr/>
        </p:nvGrpSpPr>
        <p:grpSpPr bwMode="auto">
          <a:xfrm rot="-2479017">
            <a:off x="5334000" y="3792555"/>
            <a:ext cx="2133600" cy="152400"/>
            <a:chOff x="3216" y="672"/>
            <a:chExt cx="1344" cy="96"/>
          </a:xfrm>
        </p:grpSpPr>
        <p:sp>
          <p:nvSpPr>
            <p:cNvPr id="32789" name="Rectangle 25"/>
            <p:cNvSpPr>
              <a:spLocks noChangeArrowheads="1"/>
            </p:cNvSpPr>
            <p:nvPr/>
          </p:nvSpPr>
          <p:spPr bwMode="auto">
            <a:xfrm rot="2700000">
              <a:off x="4464" y="672"/>
              <a:ext cx="96" cy="96"/>
            </a:xfrm>
            <a:prstGeom prst="rect">
              <a:avLst/>
            </a:prstGeom>
            <a:solidFill>
              <a:schemeClr val="accent1"/>
            </a:solidFill>
            <a:ln w="38100">
              <a:solidFill>
                <a:schemeClr val="tx1"/>
              </a:solidFill>
              <a:miter lim="800000"/>
              <a:headEnd/>
              <a:tailEnd/>
            </a:ln>
          </p:spPr>
          <p:txBody>
            <a:bodyPr wrap="none" anchor="ctr"/>
            <a:lstStyle/>
            <a:p>
              <a:endParaRPr lang="en-IE"/>
            </a:p>
          </p:txBody>
        </p:sp>
        <p:sp>
          <p:nvSpPr>
            <p:cNvPr id="32790" name="Line 26"/>
            <p:cNvSpPr>
              <a:spLocks noChangeShapeType="1"/>
            </p:cNvSpPr>
            <p:nvPr/>
          </p:nvSpPr>
          <p:spPr bwMode="auto">
            <a:xfrm>
              <a:off x="3216" y="720"/>
              <a:ext cx="1248" cy="0"/>
            </a:xfrm>
            <a:prstGeom prst="line">
              <a:avLst/>
            </a:prstGeom>
            <a:noFill/>
            <a:ln w="38100">
              <a:solidFill>
                <a:schemeClr val="tx1"/>
              </a:solidFill>
              <a:round/>
              <a:headEnd/>
              <a:tailEnd/>
            </a:ln>
          </p:spPr>
          <p:txBody>
            <a:bodyPr/>
            <a:lstStyle/>
            <a:p>
              <a:endParaRPr lang="en-IE"/>
            </a:p>
          </p:txBody>
        </p:sp>
      </p:grpSp>
      <p:sp>
        <p:nvSpPr>
          <p:cNvPr id="32784" name="Text Box 27"/>
          <p:cNvSpPr txBox="1">
            <a:spLocks noChangeArrowheads="1"/>
          </p:cNvSpPr>
          <p:nvPr/>
        </p:nvSpPr>
        <p:spPr bwMode="auto">
          <a:xfrm rot="-2510129">
            <a:off x="6892925" y="3619518"/>
            <a:ext cx="1031875" cy="396875"/>
          </a:xfrm>
          <a:prstGeom prst="rect">
            <a:avLst/>
          </a:prstGeom>
          <a:noFill/>
          <a:ln w="9525">
            <a:noFill/>
            <a:miter lim="800000"/>
            <a:headEnd/>
            <a:tailEnd/>
          </a:ln>
        </p:spPr>
        <p:txBody>
          <a:bodyPr wrap="none">
            <a:spAutoFit/>
          </a:bodyPr>
          <a:lstStyle/>
          <a:p>
            <a:r>
              <a:rPr lang="en-US" sz="2000"/>
              <a:t>Deploy</a:t>
            </a:r>
          </a:p>
        </p:txBody>
      </p:sp>
      <p:grpSp>
        <p:nvGrpSpPr>
          <p:cNvPr id="6" name="Group 28"/>
          <p:cNvGrpSpPr>
            <a:grpSpLocks/>
          </p:cNvGrpSpPr>
          <p:nvPr/>
        </p:nvGrpSpPr>
        <p:grpSpPr bwMode="auto">
          <a:xfrm rot="-2479017">
            <a:off x="6553200" y="3487755"/>
            <a:ext cx="1752600" cy="152400"/>
            <a:chOff x="3888" y="480"/>
            <a:chExt cx="1104" cy="96"/>
          </a:xfrm>
        </p:grpSpPr>
        <p:sp>
          <p:nvSpPr>
            <p:cNvPr id="32787" name="Rectangle 29"/>
            <p:cNvSpPr>
              <a:spLocks noChangeArrowheads="1"/>
            </p:cNvSpPr>
            <p:nvPr/>
          </p:nvSpPr>
          <p:spPr bwMode="auto">
            <a:xfrm rot="2700000">
              <a:off x="4896" y="480"/>
              <a:ext cx="96" cy="96"/>
            </a:xfrm>
            <a:prstGeom prst="rect">
              <a:avLst/>
            </a:prstGeom>
            <a:solidFill>
              <a:schemeClr val="accent1"/>
            </a:solidFill>
            <a:ln w="38100">
              <a:solidFill>
                <a:schemeClr val="tx1"/>
              </a:solidFill>
              <a:miter lim="800000"/>
              <a:headEnd/>
              <a:tailEnd/>
            </a:ln>
          </p:spPr>
          <p:txBody>
            <a:bodyPr wrap="none" anchor="ctr"/>
            <a:lstStyle/>
            <a:p>
              <a:endParaRPr lang="en-IE"/>
            </a:p>
          </p:txBody>
        </p:sp>
        <p:sp>
          <p:nvSpPr>
            <p:cNvPr id="32788" name="Line 30"/>
            <p:cNvSpPr>
              <a:spLocks noChangeShapeType="1"/>
            </p:cNvSpPr>
            <p:nvPr/>
          </p:nvSpPr>
          <p:spPr bwMode="auto">
            <a:xfrm>
              <a:off x="3888" y="528"/>
              <a:ext cx="1008" cy="0"/>
            </a:xfrm>
            <a:prstGeom prst="line">
              <a:avLst/>
            </a:prstGeom>
            <a:noFill/>
            <a:ln w="38100">
              <a:solidFill>
                <a:schemeClr val="tx1"/>
              </a:solidFill>
              <a:round/>
              <a:headEnd/>
              <a:tailEnd/>
            </a:ln>
          </p:spPr>
          <p:txBody>
            <a:bodyPr/>
            <a:lstStyle/>
            <a:p>
              <a:endParaRPr lang="en-IE"/>
            </a:p>
          </p:txBody>
        </p:sp>
      </p:grpSp>
      <p:sp>
        <p:nvSpPr>
          <p:cNvPr id="32786" name="Rectangle 31"/>
          <p:cNvSpPr>
            <a:spLocks noGrp="1" noChangeArrowheads="1"/>
          </p:cNvSpPr>
          <p:nvPr>
            <p:ph type="title"/>
          </p:nvPr>
        </p:nvSpPr>
        <p:spPr/>
        <p:txBody>
          <a:bodyPr>
            <a:noAutofit/>
          </a:bodyPr>
          <a:lstStyle/>
          <a:p>
            <a:pPr eaLnBrk="1" hangingPunct="1"/>
            <a:r>
              <a:rPr lang="en-US" dirty="0" smtClean="0"/>
              <a:t>Continuous Improvement As </a:t>
            </a:r>
            <a:br>
              <a:rPr lang="en-US" dirty="0" smtClean="0"/>
            </a:br>
            <a:r>
              <a:rPr lang="en-US" dirty="0" smtClean="0"/>
              <a:t>Tracks Progress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smtClean="0"/>
              <a:t>Iterations</a:t>
            </a:r>
          </a:p>
        </p:txBody>
      </p:sp>
      <p:sp>
        <p:nvSpPr>
          <p:cNvPr id="10" name="Content Placeholder 9"/>
          <p:cNvSpPr>
            <a:spLocks noGrp="1"/>
          </p:cNvSpPr>
          <p:nvPr>
            <p:ph idx="1"/>
          </p:nvPr>
        </p:nvSpPr>
        <p:spPr/>
        <p:txBody>
          <a:bodyPr/>
          <a:lstStyle/>
          <a:p>
            <a:r>
              <a:rPr lang="en-GB" dirty="0" smtClean="0"/>
              <a:t>Achievement of a pre-determined level of quality</a:t>
            </a:r>
          </a:p>
          <a:p>
            <a:r>
              <a:rPr lang="en-GB" dirty="0" smtClean="0"/>
              <a:t>Based on planning of feature-sets</a:t>
            </a:r>
          </a:p>
          <a:p>
            <a:r>
              <a:rPr lang="en-GB" dirty="0" smtClean="0"/>
              <a:t>Mechanism to correct project plan deviations</a:t>
            </a:r>
          </a:p>
          <a:p>
            <a:endParaRPr lang="en-GB" dirty="0"/>
          </a:p>
        </p:txBody>
      </p:sp>
      <p:pic>
        <p:nvPicPr>
          <p:cNvPr id="11" name="Picture 4" descr="MSF4 Iterations"/>
          <p:cNvPicPr>
            <a:picLocks noChangeAspect="1" noChangeArrowheads="1"/>
          </p:cNvPicPr>
          <p:nvPr/>
        </p:nvPicPr>
        <p:blipFill>
          <a:blip r:embed="rId3"/>
          <a:stretch>
            <a:fillRect/>
          </a:stretch>
        </p:blipFill>
        <p:spPr>
          <a:xfrm>
            <a:off x="1071538" y="3143248"/>
            <a:ext cx="6715172" cy="2828097"/>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dirty="0" smtClean="0"/>
              <a:t>Elements of an Iterative Approach</a:t>
            </a:r>
          </a:p>
        </p:txBody>
      </p:sp>
      <p:pic>
        <p:nvPicPr>
          <p:cNvPr id="15363" name="Picture 6"/>
          <p:cNvPicPr>
            <a:picLocks noChangeAspect="1" noChangeArrowheads="1"/>
          </p:cNvPicPr>
          <p:nvPr/>
        </p:nvPicPr>
        <p:blipFill>
          <a:blip r:embed="rId3"/>
          <a:srcRect/>
          <a:stretch>
            <a:fillRect/>
          </a:stretch>
        </p:blipFill>
        <p:spPr bwMode="auto">
          <a:xfrm>
            <a:off x="1500166" y="928670"/>
            <a:ext cx="5901201" cy="5143536"/>
          </a:xfrm>
          <a:prstGeom prst="rect">
            <a:avLst/>
          </a:prstGeom>
          <a:noFill/>
          <a:ln w="12700">
            <a:noFill/>
            <a:miter lim="800000"/>
            <a:headEnd type="none" w="sm" len="sm"/>
            <a:tailEnd type="none" w="sm" len="sm"/>
          </a:ln>
        </p:spPr>
      </p:pic>
      <p:sp>
        <p:nvSpPr>
          <p:cNvPr id="15364" name="TextBox 3"/>
          <p:cNvSpPr txBox="1">
            <a:spLocks noChangeArrowheads="1"/>
          </p:cNvSpPr>
          <p:nvPr/>
        </p:nvSpPr>
        <p:spPr bwMode="auto">
          <a:xfrm>
            <a:off x="1428728" y="6215082"/>
            <a:ext cx="4405312" cy="368300"/>
          </a:xfrm>
          <a:prstGeom prst="rect">
            <a:avLst/>
          </a:prstGeom>
          <a:noFill/>
          <a:ln w="9525">
            <a:noFill/>
            <a:miter lim="800000"/>
            <a:headEnd/>
            <a:tailEnd/>
          </a:ln>
        </p:spPr>
        <p:txBody>
          <a:bodyPr wrap="none">
            <a:spAutoFit/>
          </a:bodyPr>
          <a:lstStyle/>
          <a:p>
            <a:r>
              <a:rPr lang="en-US" dirty="0">
                <a:latin typeface="Tahoma" pitchFamily="34" charset="0"/>
                <a:cs typeface="Tahoma" pitchFamily="34" charset="0"/>
              </a:rPr>
              <a:t>Each cog represents a “measure of work”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eaLnBrk="1" hangingPunct="1"/>
            <a:r>
              <a:rPr lang="en-GB" dirty="0" smtClean="0"/>
              <a:t>Objectives</a:t>
            </a:r>
          </a:p>
        </p:txBody>
      </p:sp>
      <p:sp>
        <p:nvSpPr>
          <p:cNvPr id="5123" name="Rectangle 7"/>
          <p:cNvSpPr>
            <a:spLocks noGrp="1" noChangeArrowheads="1"/>
          </p:cNvSpPr>
          <p:nvPr>
            <p:ph idx="1"/>
          </p:nvPr>
        </p:nvSpPr>
        <p:spPr/>
        <p:txBody>
          <a:bodyPr/>
          <a:lstStyle/>
          <a:p>
            <a:r>
              <a:rPr lang="en-GB" dirty="0" smtClean="0"/>
              <a:t>Convince you that non-technical reasons impact project success a lot</a:t>
            </a:r>
          </a:p>
          <a:p>
            <a:r>
              <a:rPr lang="en-GB" dirty="0" smtClean="0"/>
              <a:t>Show you an approach to solution delivery that has proven to be very successful</a:t>
            </a:r>
          </a:p>
        </p:txBody>
      </p:sp>
      <p:sp>
        <p:nvSpPr>
          <p:cNvPr id="4" name="TextBox 3"/>
          <p:cNvSpPr txBox="1">
            <a:spLocks noChangeArrowheads="1"/>
          </p:cNvSpPr>
          <p:nvPr/>
        </p:nvSpPr>
        <p:spPr bwMode="auto">
          <a:xfrm>
            <a:off x="357158" y="4857760"/>
            <a:ext cx="6215106" cy="1446550"/>
          </a:xfrm>
          <a:prstGeom prst="rect">
            <a:avLst/>
          </a:prstGeom>
          <a:noFill/>
          <a:ln w="9525">
            <a:noFill/>
            <a:miter lim="800000"/>
            <a:headEnd/>
            <a:tailEnd/>
          </a:ln>
        </p:spPr>
        <p:txBody>
          <a:bodyPr wrap="square">
            <a:spAutoFit/>
          </a:bodyPr>
          <a:lstStyle/>
          <a:p>
            <a:pPr algn="just"/>
            <a:r>
              <a:rPr lang="en-US" sz="800" b="0" dirty="0" smtClean="0"/>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800" b="0" dirty="0" smtClean="0"/>
          </a:p>
          <a:p>
            <a:pPr algn="just"/>
            <a:r>
              <a:rPr lang="en-US" sz="800" b="0" dirty="0" smtClean="0"/>
              <a:t>© </a:t>
            </a:r>
            <a:r>
              <a:rPr lang="en-US" sz="800" b="0" dirty="0"/>
              <a:t>2007 Project Botticelli </a:t>
            </a:r>
            <a:r>
              <a:rPr lang="en-US" sz="800" b="0" dirty="0" smtClean="0"/>
              <a:t>Ltd &amp; Microsoft Corp. Some slides contain quotations from copyrighted materials by other authors, as individually attributed. All </a:t>
            </a:r>
            <a:r>
              <a:rPr lang="en-US" sz="800" b="0" dirty="0"/>
              <a:t>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a:t>
            </a:r>
            <a:r>
              <a:rPr lang="en-US" sz="800" b="0" dirty="0" smtClean="0"/>
              <a:t>presentation. Project Botticelli makes no warranties, express, implied or statutory, as to the information in this presentation. E&amp;OE</a:t>
            </a:r>
            <a:r>
              <a:rPr lang="en-US" sz="800" b="0" dirty="0"/>
              <a:t>.</a:t>
            </a:r>
          </a:p>
        </p:txBody>
      </p:sp>
      <p:pic>
        <p:nvPicPr>
          <p:cNvPr id="6" name="Picture 8" descr="probwht-jpg.jpg"/>
          <p:cNvPicPr>
            <a:picLocks noChangeAspect="1"/>
          </p:cNvPicPr>
          <p:nvPr/>
        </p:nvPicPr>
        <p:blipFill>
          <a:blip r:embed="rId3"/>
          <a:srcRect/>
          <a:stretch>
            <a:fillRect/>
          </a:stretch>
        </p:blipFill>
        <p:spPr bwMode="auto">
          <a:xfrm>
            <a:off x="7143768" y="5206904"/>
            <a:ext cx="1285884" cy="650988"/>
          </a:xfrm>
          <a:prstGeom prst="rect">
            <a:avLst/>
          </a:prstGeom>
          <a:noFill/>
          <a:ln w="9525">
            <a:noFill/>
            <a:miter lim="800000"/>
            <a:headEnd/>
            <a:tailEnd/>
          </a:ln>
        </p:spPr>
      </p:pic>
      <p:sp>
        <p:nvSpPr>
          <p:cNvPr id="7" name="Text Box 5"/>
          <p:cNvSpPr txBox="1">
            <a:spLocks noChangeArrowheads="1"/>
          </p:cNvSpPr>
          <p:nvPr/>
        </p:nvSpPr>
        <p:spPr bwMode="auto">
          <a:xfrm>
            <a:off x="357158" y="3455259"/>
            <a:ext cx="8001056" cy="646331"/>
          </a:xfrm>
          <a:prstGeom prst="rect">
            <a:avLst/>
          </a:prstGeom>
          <a:noFill/>
          <a:ln w="9525">
            <a:noFill/>
            <a:miter lim="800000"/>
            <a:headEnd/>
            <a:tailEnd/>
          </a:ln>
        </p:spPr>
        <p:txBody>
          <a:bodyPr wrap="square">
            <a:spAutoFit/>
          </a:bodyPr>
          <a:lstStyle/>
          <a:p>
            <a:r>
              <a:rPr lang="en-US" sz="1200" dirty="0"/>
              <a:t>This presentation is partly based on various MSF MOC course materials (old and new), the book  and a presentation by Mike Turner (see later), and comments and feedback from many Microsoft people and other nice </a:t>
            </a:r>
            <a:r>
              <a:rPr lang="en-US" sz="1200" dirty="0" smtClean="0"/>
              <a:t>people, including, with special thanks: Randy Miller and Clementino Mendonca. Thank you!</a:t>
            </a:r>
            <a:endParaRPr lang="en-GB" sz="1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pPr eaLnBrk="1" hangingPunct="1"/>
            <a:r>
              <a:rPr lang="en-GB" dirty="0" smtClean="0"/>
              <a:t>Example</a:t>
            </a:r>
            <a:r>
              <a:rPr lang="en-IE" dirty="0" smtClean="0"/>
              <a:t>: MSF 4 for CMMI</a:t>
            </a:r>
            <a:endParaRPr lang="en-GB" dirty="0" smtClean="0"/>
          </a:p>
        </p:txBody>
      </p:sp>
      <p:sp>
        <p:nvSpPr>
          <p:cNvPr id="35843" name="Rectangle 3"/>
          <p:cNvSpPr>
            <a:spLocks noGrp="1" noChangeArrowheads="1"/>
          </p:cNvSpPr>
          <p:nvPr>
            <p:ph idx="1"/>
          </p:nvPr>
        </p:nvSpPr>
        <p:spPr/>
        <p:txBody>
          <a:bodyPr/>
          <a:lstStyle/>
          <a:p>
            <a:pPr eaLnBrk="1" hangingPunct="1"/>
            <a:r>
              <a:rPr lang="en-GB" dirty="0" smtClean="0"/>
              <a:t>Specific enactment of the governance model</a:t>
            </a:r>
          </a:p>
          <a:p>
            <a:pPr eaLnBrk="1" hangingPunct="1"/>
            <a:r>
              <a:rPr lang="en-GB" dirty="0" smtClean="0"/>
              <a:t>Maps processes to iterations</a:t>
            </a:r>
          </a:p>
        </p:txBody>
      </p:sp>
      <p:sp>
        <p:nvSpPr>
          <p:cNvPr id="5" name="Text Placeholder 4"/>
          <p:cNvSpPr>
            <a:spLocks noGrp="1"/>
          </p:cNvSpPr>
          <p:nvPr>
            <p:ph type="body" sz="quarter" idx="10"/>
          </p:nvPr>
        </p:nvSpPr>
        <p:spPr/>
        <p:txBody>
          <a:bodyPr vert="horz" wrap="square" lIns="0" tIns="0" rIns="91440" bIns="0" rtlCol="0">
            <a:spAutoFit/>
          </a:bodyPr>
          <a:lstStyle/>
          <a:p>
            <a:r>
              <a:rPr lang="en-IE" dirty="0" smtClean="0"/>
              <a:t>Process Improvement</a:t>
            </a:r>
            <a:endParaRPr dirty="0"/>
          </a:p>
        </p:txBody>
      </p:sp>
      <p:pic>
        <p:nvPicPr>
          <p:cNvPr id="35844" name="Picture 4" descr="tracks"/>
          <p:cNvPicPr>
            <a:picLocks noChangeAspect="1" noChangeArrowheads="1"/>
          </p:cNvPicPr>
          <p:nvPr/>
        </p:nvPicPr>
        <p:blipFill>
          <a:blip r:embed="rId3"/>
          <a:srcRect/>
          <a:stretch>
            <a:fillRect/>
          </a:stretch>
        </p:blipFill>
        <p:spPr bwMode="auto">
          <a:xfrm>
            <a:off x="371475" y="2786063"/>
            <a:ext cx="8486775" cy="3894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eld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29388" y="1643050"/>
            <a:ext cx="1885950" cy="1576388"/>
          </a:xfrm>
          <a:prstGeom prst="rect">
            <a:avLst/>
          </a:prstGeom>
          <a:noFill/>
          <a:ln w="9525">
            <a:noFill/>
            <a:miter lim="800000"/>
            <a:headEnd/>
            <a:tailEnd/>
          </a:ln>
        </p:spPr>
      </p:pic>
      <p:sp>
        <p:nvSpPr>
          <p:cNvPr id="36867" name="Rectangle 3"/>
          <p:cNvSpPr>
            <a:spLocks noGrp="1" noChangeArrowheads="1"/>
          </p:cNvSpPr>
          <p:nvPr>
            <p:ph type="title"/>
          </p:nvPr>
        </p:nvSpPr>
        <p:spPr/>
        <p:txBody>
          <a:bodyPr/>
          <a:lstStyle/>
          <a:p>
            <a:r>
              <a:rPr lang="en-US" dirty="0" smtClean="0"/>
              <a:t>Daily (Nightly) Build</a:t>
            </a:r>
          </a:p>
        </p:txBody>
      </p:sp>
      <p:sp>
        <p:nvSpPr>
          <p:cNvPr id="36868" name="Rectangle 4"/>
          <p:cNvSpPr>
            <a:spLocks noGrp="1" noChangeArrowheads="1"/>
          </p:cNvSpPr>
          <p:nvPr>
            <p:ph idx="1"/>
          </p:nvPr>
        </p:nvSpPr>
        <p:spPr/>
        <p:txBody>
          <a:bodyPr/>
          <a:lstStyle/>
          <a:p>
            <a:pPr>
              <a:buNone/>
            </a:pPr>
            <a:r>
              <a:rPr lang="en-US" dirty="0" smtClean="0"/>
              <a:t>	Building the product in </a:t>
            </a:r>
            <a:br>
              <a:rPr lang="en-US" dirty="0" smtClean="0"/>
            </a:br>
            <a:r>
              <a:rPr lang="en-US" dirty="0" smtClean="0"/>
              <a:t>a deployable form on a </a:t>
            </a:r>
            <a:br>
              <a:rPr lang="en-US" dirty="0" smtClean="0"/>
            </a:br>
            <a:r>
              <a:rPr lang="en-US" dirty="0" smtClean="0"/>
              <a:t>daily basis</a:t>
            </a:r>
          </a:p>
          <a:p>
            <a:endParaRPr lang="en-US" dirty="0" smtClean="0"/>
          </a:p>
          <a:p>
            <a:r>
              <a:rPr lang="en-US" dirty="0" smtClean="0"/>
              <a:t>A daily build is</a:t>
            </a:r>
          </a:p>
          <a:p>
            <a:pPr lvl="1"/>
            <a:r>
              <a:rPr lang="en-US" dirty="0" smtClean="0"/>
              <a:t>A strong indicator that a team is functional</a:t>
            </a:r>
          </a:p>
          <a:p>
            <a:pPr lvl="1"/>
            <a:r>
              <a:rPr lang="en-US" dirty="0" smtClean="0"/>
              <a:t>Guarantee against component integration problems</a:t>
            </a:r>
          </a:p>
          <a:p>
            <a:pPr lvl="1"/>
            <a:r>
              <a:rPr lang="en-US" dirty="0" smtClean="0"/>
              <a:t>A way to make the product and its progress visible</a:t>
            </a:r>
          </a:p>
          <a:p>
            <a:pPr lvl="1"/>
            <a:r>
              <a:rPr lang="en-US" dirty="0" smtClean="0"/>
              <a:t>The heartbeat of the development process</a:t>
            </a:r>
          </a:p>
          <a:p>
            <a:r>
              <a:rPr lang="en-US" dirty="0" smtClean="0"/>
              <a:t>A key function of VSTF (see later)			</a:t>
            </a:r>
          </a:p>
        </p:txBody>
      </p:sp>
      <p:sp>
        <p:nvSpPr>
          <p:cNvPr id="8" name="Text Placeholder 7"/>
          <p:cNvSpPr>
            <a:spLocks noGrp="1"/>
          </p:cNvSpPr>
          <p:nvPr>
            <p:ph type="body" sz="quarter" idx="10"/>
          </p:nvPr>
        </p:nvSpPr>
        <p:spPr/>
        <p:txBody>
          <a:bodyPr/>
          <a:lstStyle/>
          <a:p>
            <a:r>
              <a:rPr smtClean="0"/>
              <a:t>At the Heart of an Iteration</a:t>
            </a:r>
            <a:endParaRPr lang="en-GB" dirty="0"/>
          </a:p>
        </p:txBody>
      </p:sp>
      <p:sp>
        <p:nvSpPr>
          <p:cNvPr id="36869" name="Rectangle 5"/>
          <p:cNvSpPr>
            <a:spLocks noChangeArrowheads="1"/>
          </p:cNvSpPr>
          <p:nvPr/>
        </p:nvSpPr>
        <p:spPr bwMode="auto">
          <a:xfrm>
            <a:off x="500034" y="1643050"/>
            <a:ext cx="4465637" cy="1511300"/>
          </a:xfrm>
          <a:prstGeom prst="rect">
            <a:avLst/>
          </a:prstGeom>
          <a:noFill/>
          <a:ln w="19050">
            <a:solidFill>
              <a:srgbClr val="0099FF"/>
            </a:solidFill>
            <a:miter lim="800000"/>
            <a:headEnd type="none" w="sm" len="sm"/>
            <a:tailEnd type="none" w="sm" len="sm"/>
          </a:ln>
        </p:spPr>
        <p:txBody>
          <a:bodyPr wrap="none" anchor="ctr"/>
          <a:lstStyle/>
          <a:p>
            <a:endParaRPr lang="en-IE"/>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2147" name="Rectangle 3"/>
          <p:cNvSpPr>
            <a:spLocks noGrp="1" noChangeArrowheads="1"/>
          </p:cNvSpPr>
          <p:nvPr>
            <p:ph sz="half" idx="1"/>
          </p:nvPr>
        </p:nvSpPr>
        <p:spPr>
          <a:xfrm>
            <a:off x="608013" y="1428772"/>
            <a:ext cx="2322512" cy="4216400"/>
          </a:xfrm>
        </p:spPr>
        <p:txBody>
          <a:bodyPr/>
          <a:lstStyle/>
          <a:p>
            <a:pPr eaLnBrk="1" hangingPunct="1">
              <a:lnSpc>
                <a:spcPct val="80000"/>
              </a:lnSpc>
            </a:pPr>
            <a:r>
              <a:rPr lang="en-GB" sz="2400" dirty="0" smtClean="0"/>
              <a:t>A</a:t>
            </a:r>
          </a:p>
          <a:p>
            <a:pPr lvl="1" eaLnBrk="1" hangingPunct="1">
              <a:lnSpc>
                <a:spcPct val="80000"/>
              </a:lnSpc>
            </a:pPr>
            <a:r>
              <a:rPr lang="en-GB" sz="2000" dirty="0" smtClean="0"/>
              <a:t>A </a:t>
            </a:r>
            <a:r>
              <a:rPr lang="en-GB" sz="2000" dirty="0" smtClean="0">
                <a:cs typeface="Arial" charset="0"/>
              </a:rPr>
              <a:t>→ A’</a:t>
            </a:r>
          </a:p>
          <a:p>
            <a:pPr lvl="1" eaLnBrk="1" hangingPunct="1">
              <a:lnSpc>
                <a:spcPct val="80000"/>
              </a:lnSpc>
            </a:pPr>
            <a:r>
              <a:rPr lang="en-GB" sz="2000" dirty="0" smtClean="0"/>
              <a:t>B</a:t>
            </a:r>
          </a:p>
          <a:p>
            <a:pPr lvl="1" eaLnBrk="1" hangingPunct="1">
              <a:lnSpc>
                <a:spcPct val="80000"/>
              </a:lnSpc>
            </a:pPr>
            <a:r>
              <a:rPr lang="en-GB" sz="2000" dirty="0" smtClean="0"/>
              <a:t>C</a:t>
            </a:r>
          </a:p>
          <a:p>
            <a:pPr eaLnBrk="1" hangingPunct="1">
              <a:lnSpc>
                <a:spcPct val="80000"/>
              </a:lnSpc>
            </a:pPr>
            <a:r>
              <a:rPr lang="en-GB" sz="2400" dirty="0" smtClean="0"/>
              <a:t>B</a:t>
            </a:r>
          </a:p>
          <a:p>
            <a:pPr lvl="1" eaLnBrk="1" hangingPunct="1">
              <a:lnSpc>
                <a:spcPct val="80000"/>
              </a:lnSpc>
            </a:pPr>
            <a:r>
              <a:rPr lang="en-GB" sz="2000" dirty="0" smtClean="0"/>
              <a:t>A</a:t>
            </a:r>
          </a:p>
          <a:p>
            <a:pPr lvl="1" eaLnBrk="1" hangingPunct="1">
              <a:lnSpc>
                <a:spcPct val="80000"/>
              </a:lnSpc>
            </a:pPr>
            <a:r>
              <a:rPr lang="en-GB" sz="2000" dirty="0" smtClean="0"/>
              <a:t>B </a:t>
            </a:r>
            <a:r>
              <a:rPr lang="en-GB" sz="2000" dirty="0" smtClean="0">
                <a:cs typeface="Arial" charset="0"/>
              </a:rPr>
              <a:t>→ B’</a:t>
            </a:r>
            <a:endParaRPr lang="en-GB" sz="2000" dirty="0" smtClean="0"/>
          </a:p>
          <a:p>
            <a:pPr lvl="1" eaLnBrk="1" hangingPunct="1">
              <a:lnSpc>
                <a:spcPct val="80000"/>
              </a:lnSpc>
            </a:pPr>
            <a:r>
              <a:rPr lang="en-GB" sz="2000" dirty="0" smtClean="0"/>
              <a:t>C</a:t>
            </a:r>
          </a:p>
          <a:p>
            <a:pPr eaLnBrk="1" hangingPunct="1">
              <a:lnSpc>
                <a:spcPct val="80000"/>
              </a:lnSpc>
            </a:pPr>
            <a:r>
              <a:rPr lang="en-GB" sz="2400" dirty="0" smtClean="0"/>
              <a:t>C</a:t>
            </a:r>
          </a:p>
          <a:p>
            <a:pPr lvl="1" eaLnBrk="1" hangingPunct="1">
              <a:lnSpc>
                <a:spcPct val="80000"/>
              </a:lnSpc>
            </a:pPr>
            <a:r>
              <a:rPr lang="en-GB" sz="2000" dirty="0" smtClean="0"/>
              <a:t>A</a:t>
            </a:r>
          </a:p>
          <a:p>
            <a:pPr lvl="1" eaLnBrk="1" hangingPunct="1">
              <a:lnSpc>
                <a:spcPct val="80000"/>
              </a:lnSpc>
            </a:pPr>
            <a:r>
              <a:rPr lang="en-GB" sz="2000" dirty="0" smtClean="0"/>
              <a:t>B</a:t>
            </a:r>
          </a:p>
          <a:p>
            <a:pPr lvl="1" eaLnBrk="1" hangingPunct="1">
              <a:lnSpc>
                <a:spcPct val="80000"/>
              </a:lnSpc>
            </a:pPr>
            <a:r>
              <a:rPr lang="en-GB" sz="2000" dirty="0" smtClean="0"/>
              <a:t>C </a:t>
            </a:r>
            <a:r>
              <a:rPr lang="en-GB" sz="2000" dirty="0" smtClean="0">
                <a:cs typeface="Arial" charset="0"/>
              </a:rPr>
              <a:t>→ C’</a:t>
            </a:r>
          </a:p>
        </p:txBody>
      </p:sp>
      <p:sp>
        <p:nvSpPr>
          <p:cNvPr id="902148" name="Rectangle 4"/>
          <p:cNvSpPr>
            <a:spLocks noGrp="1" noChangeArrowheads="1"/>
          </p:cNvSpPr>
          <p:nvPr>
            <p:ph sz="half" idx="2"/>
          </p:nvPr>
        </p:nvSpPr>
        <p:spPr>
          <a:xfrm>
            <a:off x="2713038" y="1460522"/>
            <a:ext cx="2649537" cy="4216400"/>
          </a:xfrm>
        </p:spPr>
        <p:txBody>
          <a:bodyPr/>
          <a:lstStyle/>
          <a:p>
            <a:pPr eaLnBrk="1" hangingPunct="1">
              <a:lnSpc>
                <a:spcPct val="80000"/>
              </a:lnSpc>
            </a:pPr>
            <a:r>
              <a:rPr lang="en-GB" sz="2400" smtClean="0"/>
              <a:t>A</a:t>
            </a:r>
          </a:p>
          <a:p>
            <a:pPr lvl="1" eaLnBrk="1" hangingPunct="1">
              <a:lnSpc>
                <a:spcPct val="80000"/>
              </a:lnSpc>
            </a:pPr>
            <a:r>
              <a:rPr lang="en-GB" sz="2000" smtClean="0"/>
              <a:t>A’</a:t>
            </a:r>
          </a:p>
          <a:p>
            <a:pPr lvl="1" eaLnBrk="1" hangingPunct="1">
              <a:lnSpc>
                <a:spcPct val="80000"/>
              </a:lnSpc>
            </a:pPr>
            <a:r>
              <a:rPr lang="en-GB" sz="2000" smtClean="0"/>
              <a:t>B</a:t>
            </a:r>
          </a:p>
          <a:p>
            <a:pPr lvl="1" eaLnBrk="1" hangingPunct="1">
              <a:lnSpc>
                <a:spcPct val="80000"/>
              </a:lnSpc>
            </a:pPr>
            <a:r>
              <a:rPr lang="en-GB" sz="2000" smtClean="0"/>
              <a:t>C’</a:t>
            </a:r>
          </a:p>
          <a:p>
            <a:pPr eaLnBrk="1" hangingPunct="1">
              <a:lnSpc>
                <a:spcPct val="80000"/>
              </a:lnSpc>
            </a:pPr>
            <a:r>
              <a:rPr lang="en-GB" sz="2400" smtClean="0"/>
              <a:t>B</a:t>
            </a:r>
          </a:p>
          <a:p>
            <a:pPr lvl="1" eaLnBrk="1" hangingPunct="1">
              <a:lnSpc>
                <a:spcPct val="80000"/>
              </a:lnSpc>
            </a:pPr>
            <a:r>
              <a:rPr lang="en-GB" sz="2000" smtClean="0"/>
              <a:t>A’</a:t>
            </a:r>
          </a:p>
          <a:p>
            <a:pPr lvl="1" eaLnBrk="1" hangingPunct="1">
              <a:lnSpc>
                <a:spcPct val="80000"/>
              </a:lnSpc>
            </a:pPr>
            <a:r>
              <a:rPr lang="en-GB" sz="2000" smtClean="0"/>
              <a:t>B, B’</a:t>
            </a:r>
          </a:p>
          <a:p>
            <a:pPr lvl="1" eaLnBrk="1" hangingPunct="1">
              <a:lnSpc>
                <a:spcPct val="80000"/>
              </a:lnSpc>
            </a:pPr>
            <a:r>
              <a:rPr lang="en-GB" sz="2000" smtClean="0"/>
              <a:t>C’</a:t>
            </a:r>
          </a:p>
          <a:p>
            <a:pPr eaLnBrk="1" hangingPunct="1">
              <a:lnSpc>
                <a:spcPct val="80000"/>
              </a:lnSpc>
            </a:pPr>
            <a:r>
              <a:rPr lang="en-GB" sz="2400" smtClean="0"/>
              <a:t>C</a:t>
            </a:r>
          </a:p>
          <a:p>
            <a:pPr lvl="1" eaLnBrk="1" hangingPunct="1">
              <a:lnSpc>
                <a:spcPct val="80000"/>
              </a:lnSpc>
            </a:pPr>
            <a:r>
              <a:rPr lang="en-GB" sz="2000" smtClean="0"/>
              <a:t>A’</a:t>
            </a:r>
          </a:p>
          <a:p>
            <a:pPr lvl="1" eaLnBrk="1" hangingPunct="1">
              <a:lnSpc>
                <a:spcPct val="80000"/>
              </a:lnSpc>
            </a:pPr>
            <a:r>
              <a:rPr lang="en-GB" sz="2000" smtClean="0"/>
              <a:t>B</a:t>
            </a:r>
          </a:p>
          <a:p>
            <a:pPr lvl="1" eaLnBrk="1" hangingPunct="1">
              <a:lnSpc>
                <a:spcPct val="80000"/>
              </a:lnSpc>
            </a:pPr>
            <a:r>
              <a:rPr lang="en-GB" sz="2000" smtClean="0"/>
              <a:t>C’</a:t>
            </a:r>
          </a:p>
        </p:txBody>
      </p:sp>
      <p:sp>
        <p:nvSpPr>
          <p:cNvPr id="902149" name="Rectangle 5"/>
          <p:cNvSpPr>
            <a:spLocks noChangeArrowheads="1"/>
          </p:cNvSpPr>
          <p:nvPr/>
        </p:nvSpPr>
        <p:spPr bwMode="auto">
          <a:xfrm>
            <a:off x="6224588" y="1932009"/>
            <a:ext cx="2592387" cy="4114800"/>
          </a:xfrm>
          <a:prstGeom prst="rect">
            <a:avLst/>
          </a:prstGeom>
          <a:noFill/>
          <a:ln w="9525">
            <a:noFill/>
            <a:miter lim="800000"/>
            <a:headEnd/>
            <a:tailEnd/>
          </a:ln>
        </p:spPr>
        <p:txBody>
          <a:bodyPr/>
          <a:lstStyle/>
          <a:p>
            <a:pPr marL="342900" indent="-342900">
              <a:spcBef>
                <a:spcPct val="20000"/>
              </a:spcBef>
              <a:buFontTx/>
              <a:buChar char="•"/>
            </a:pPr>
            <a:r>
              <a:rPr lang="en-GB" sz="2400">
                <a:latin typeface="Verdana" pitchFamily="34" charset="0"/>
              </a:rPr>
              <a:t>A’’</a:t>
            </a:r>
          </a:p>
          <a:p>
            <a:pPr marL="742950" lvl="1" indent="-285750">
              <a:spcBef>
                <a:spcPct val="20000"/>
              </a:spcBef>
              <a:buFontTx/>
              <a:buChar char="–"/>
            </a:pPr>
            <a:r>
              <a:rPr lang="en-GB" sz="2000">
                <a:latin typeface="Verdana" pitchFamily="34" charset="0"/>
              </a:rPr>
              <a:t>From A’</a:t>
            </a:r>
          </a:p>
          <a:p>
            <a:pPr marL="342900" indent="-342900">
              <a:spcBef>
                <a:spcPct val="20000"/>
              </a:spcBef>
              <a:buFontTx/>
              <a:buChar char="•"/>
            </a:pPr>
            <a:r>
              <a:rPr lang="en-GB" sz="2400">
                <a:latin typeface="Verdana" pitchFamily="34" charset="0"/>
              </a:rPr>
              <a:t>B’’</a:t>
            </a:r>
          </a:p>
          <a:p>
            <a:pPr marL="742950" lvl="1" indent="-285750">
              <a:spcBef>
                <a:spcPct val="20000"/>
              </a:spcBef>
              <a:buFontTx/>
              <a:buChar char="–"/>
            </a:pPr>
            <a:r>
              <a:rPr lang="en-GB" sz="2000">
                <a:latin typeface="Verdana" pitchFamily="34" charset="0"/>
              </a:rPr>
              <a:t>From B and B’</a:t>
            </a:r>
          </a:p>
          <a:p>
            <a:pPr marL="342900" indent="-342900">
              <a:spcBef>
                <a:spcPct val="20000"/>
              </a:spcBef>
              <a:buFontTx/>
              <a:buChar char="•"/>
            </a:pPr>
            <a:r>
              <a:rPr lang="en-GB" sz="2400">
                <a:latin typeface="Verdana" pitchFamily="34" charset="0"/>
              </a:rPr>
              <a:t>C’’</a:t>
            </a:r>
          </a:p>
          <a:p>
            <a:pPr marL="742950" lvl="1" indent="-285750">
              <a:spcBef>
                <a:spcPct val="20000"/>
              </a:spcBef>
              <a:buFontTx/>
              <a:buChar char="–"/>
            </a:pPr>
            <a:r>
              <a:rPr lang="en-GB" sz="2000">
                <a:latin typeface="Verdana" pitchFamily="34" charset="0"/>
              </a:rPr>
              <a:t>From C’</a:t>
            </a:r>
            <a:endParaRPr lang="en-GB" sz="1600">
              <a:latin typeface="Verdana" pitchFamily="34" charset="0"/>
            </a:endParaRPr>
          </a:p>
        </p:txBody>
      </p:sp>
      <p:sp>
        <p:nvSpPr>
          <p:cNvPr id="902150" name="Rectangle 6"/>
          <p:cNvSpPr>
            <a:spLocks noChangeArrowheads="1"/>
          </p:cNvSpPr>
          <p:nvPr/>
        </p:nvSpPr>
        <p:spPr bwMode="auto">
          <a:xfrm>
            <a:off x="5000625" y="3017859"/>
            <a:ext cx="869950" cy="914400"/>
          </a:xfrm>
          <a:prstGeom prst="rect">
            <a:avLst/>
          </a:prstGeom>
          <a:noFill/>
          <a:ln w="9525">
            <a:noFill/>
            <a:miter lim="800000"/>
            <a:headEnd/>
            <a:tailEnd/>
          </a:ln>
        </p:spPr>
        <p:txBody>
          <a:bodyPr wrap="none">
            <a:spAutoFit/>
          </a:bodyPr>
          <a:lstStyle/>
          <a:p>
            <a:r>
              <a:rPr lang="en-GB" sz="5400"/>
              <a:t>→</a:t>
            </a:r>
          </a:p>
        </p:txBody>
      </p:sp>
      <p:sp>
        <p:nvSpPr>
          <p:cNvPr id="902151" name="Rectangle 7"/>
          <p:cNvSpPr>
            <a:spLocks noChangeArrowheads="1"/>
          </p:cNvSpPr>
          <p:nvPr/>
        </p:nvSpPr>
        <p:spPr bwMode="auto">
          <a:xfrm>
            <a:off x="1250950" y="6103959"/>
            <a:ext cx="847725" cy="396875"/>
          </a:xfrm>
          <a:prstGeom prst="rect">
            <a:avLst/>
          </a:prstGeom>
          <a:noFill/>
          <a:ln w="9525">
            <a:noFill/>
            <a:miter lim="800000"/>
            <a:headEnd/>
            <a:tailEnd/>
          </a:ln>
        </p:spPr>
        <p:txBody>
          <a:bodyPr wrap="none">
            <a:spAutoFit/>
          </a:bodyPr>
          <a:lstStyle/>
          <a:p>
            <a:r>
              <a:rPr lang="en-GB" sz="2000" u="sng"/>
              <a:t>Day 1</a:t>
            </a:r>
          </a:p>
        </p:txBody>
      </p:sp>
      <p:sp>
        <p:nvSpPr>
          <p:cNvPr id="902152" name="Rectangle 8"/>
          <p:cNvSpPr>
            <a:spLocks noChangeArrowheads="1"/>
          </p:cNvSpPr>
          <p:nvPr/>
        </p:nvSpPr>
        <p:spPr bwMode="auto">
          <a:xfrm>
            <a:off x="3914775" y="6103959"/>
            <a:ext cx="847725" cy="396875"/>
          </a:xfrm>
          <a:prstGeom prst="rect">
            <a:avLst/>
          </a:prstGeom>
          <a:noFill/>
          <a:ln w="9525">
            <a:noFill/>
            <a:miter lim="800000"/>
            <a:headEnd/>
            <a:tailEnd/>
          </a:ln>
        </p:spPr>
        <p:txBody>
          <a:bodyPr wrap="none">
            <a:spAutoFit/>
          </a:bodyPr>
          <a:lstStyle/>
          <a:p>
            <a:r>
              <a:rPr lang="en-GB" sz="2000" u="sng"/>
              <a:t>Day 2</a:t>
            </a:r>
          </a:p>
        </p:txBody>
      </p:sp>
      <p:sp>
        <p:nvSpPr>
          <p:cNvPr id="902153" name="Rectangle 9"/>
          <p:cNvSpPr>
            <a:spLocks noChangeArrowheads="1"/>
          </p:cNvSpPr>
          <p:nvPr/>
        </p:nvSpPr>
        <p:spPr bwMode="auto">
          <a:xfrm>
            <a:off x="6796088" y="6103959"/>
            <a:ext cx="847725" cy="396875"/>
          </a:xfrm>
          <a:prstGeom prst="rect">
            <a:avLst/>
          </a:prstGeom>
          <a:noFill/>
          <a:ln w="9525">
            <a:noFill/>
            <a:miter lim="800000"/>
            <a:headEnd/>
            <a:tailEnd/>
          </a:ln>
        </p:spPr>
        <p:txBody>
          <a:bodyPr wrap="none">
            <a:spAutoFit/>
          </a:bodyPr>
          <a:lstStyle/>
          <a:p>
            <a:r>
              <a:rPr lang="en-GB" sz="2000" u="sng"/>
              <a:t>Day 3</a:t>
            </a:r>
          </a:p>
        </p:txBody>
      </p:sp>
      <p:sp>
        <p:nvSpPr>
          <p:cNvPr id="902154" name="Rectangle 10"/>
          <p:cNvSpPr>
            <a:spLocks noChangeArrowheads="1"/>
          </p:cNvSpPr>
          <p:nvPr/>
        </p:nvSpPr>
        <p:spPr bwMode="auto">
          <a:xfrm>
            <a:off x="2690813" y="6103959"/>
            <a:ext cx="679450" cy="396875"/>
          </a:xfrm>
          <a:prstGeom prst="rect">
            <a:avLst/>
          </a:prstGeom>
          <a:noFill/>
          <a:ln w="9525">
            <a:noFill/>
            <a:miter lim="800000"/>
            <a:headEnd/>
            <a:tailEnd/>
          </a:ln>
        </p:spPr>
        <p:txBody>
          <a:bodyPr wrap="none">
            <a:spAutoFit/>
          </a:bodyPr>
          <a:lstStyle/>
          <a:p>
            <a:r>
              <a:rPr lang="en-GB" sz="2000"/>
              <a:t>BVT</a:t>
            </a:r>
          </a:p>
        </p:txBody>
      </p:sp>
      <p:sp>
        <p:nvSpPr>
          <p:cNvPr id="902155" name="Rectangle 11"/>
          <p:cNvSpPr>
            <a:spLocks noChangeArrowheads="1"/>
          </p:cNvSpPr>
          <p:nvPr/>
        </p:nvSpPr>
        <p:spPr bwMode="auto">
          <a:xfrm>
            <a:off x="5427663" y="6103959"/>
            <a:ext cx="679450" cy="396875"/>
          </a:xfrm>
          <a:prstGeom prst="rect">
            <a:avLst/>
          </a:prstGeom>
          <a:noFill/>
          <a:ln w="9525">
            <a:noFill/>
            <a:miter lim="800000"/>
            <a:headEnd/>
            <a:tailEnd/>
          </a:ln>
        </p:spPr>
        <p:txBody>
          <a:bodyPr wrap="none">
            <a:spAutoFit/>
          </a:bodyPr>
          <a:lstStyle/>
          <a:p>
            <a:r>
              <a:rPr lang="en-GB" sz="2000"/>
              <a:t>BVT</a:t>
            </a:r>
          </a:p>
        </p:txBody>
      </p:sp>
      <p:sp>
        <p:nvSpPr>
          <p:cNvPr id="902156" name="Rectangle 12"/>
          <p:cNvSpPr>
            <a:spLocks noChangeArrowheads="1"/>
          </p:cNvSpPr>
          <p:nvPr/>
        </p:nvSpPr>
        <p:spPr bwMode="auto">
          <a:xfrm>
            <a:off x="2187575" y="6035697"/>
            <a:ext cx="488950" cy="457200"/>
          </a:xfrm>
          <a:prstGeom prst="rect">
            <a:avLst/>
          </a:prstGeom>
          <a:noFill/>
          <a:ln w="9525">
            <a:noFill/>
            <a:miter lim="800000"/>
            <a:headEnd/>
            <a:tailEnd/>
          </a:ln>
        </p:spPr>
        <p:txBody>
          <a:bodyPr wrap="none">
            <a:spAutoFit/>
          </a:bodyPr>
          <a:lstStyle/>
          <a:p>
            <a:r>
              <a:rPr lang="en-GB" sz="2400"/>
              <a:t>→</a:t>
            </a:r>
          </a:p>
        </p:txBody>
      </p:sp>
      <p:sp>
        <p:nvSpPr>
          <p:cNvPr id="902157" name="Rectangle 13"/>
          <p:cNvSpPr>
            <a:spLocks noChangeArrowheads="1"/>
          </p:cNvSpPr>
          <p:nvPr/>
        </p:nvSpPr>
        <p:spPr bwMode="auto">
          <a:xfrm>
            <a:off x="3411538" y="6035697"/>
            <a:ext cx="488950" cy="457200"/>
          </a:xfrm>
          <a:prstGeom prst="rect">
            <a:avLst/>
          </a:prstGeom>
          <a:noFill/>
          <a:ln w="9525">
            <a:noFill/>
            <a:miter lim="800000"/>
            <a:headEnd/>
            <a:tailEnd/>
          </a:ln>
        </p:spPr>
        <p:txBody>
          <a:bodyPr wrap="none">
            <a:spAutoFit/>
          </a:bodyPr>
          <a:lstStyle/>
          <a:p>
            <a:r>
              <a:rPr lang="en-GB" sz="2400"/>
              <a:t>→</a:t>
            </a:r>
          </a:p>
        </p:txBody>
      </p:sp>
      <p:sp>
        <p:nvSpPr>
          <p:cNvPr id="902158" name="Rectangle 14"/>
          <p:cNvSpPr>
            <a:spLocks noChangeArrowheads="1"/>
          </p:cNvSpPr>
          <p:nvPr/>
        </p:nvSpPr>
        <p:spPr bwMode="auto">
          <a:xfrm>
            <a:off x="4922838" y="6035697"/>
            <a:ext cx="488950" cy="457200"/>
          </a:xfrm>
          <a:prstGeom prst="rect">
            <a:avLst/>
          </a:prstGeom>
          <a:noFill/>
          <a:ln w="9525">
            <a:noFill/>
            <a:miter lim="800000"/>
            <a:headEnd/>
            <a:tailEnd/>
          </a:ln>
        </p:spPr>
        <p:txBody>
          <a:bodyPr wrap="none">
            <a:spAutoFit/>
          </a:bodyPr>
          <a:lstStyle/>
          <a:p>
            <a:r>
              <a:rPr lang="en-GB" sz="2400"/>
              <a:t>→</a:t>
            </a:r>
          </a:p>
        </p:txBody>
      </p:sp>
      <p:sp>
        <p:nvSpPr>
          <p:cNvPr id="902159" name="Rectangle 15"/>
          <p:cNvSpPr>
            <a:spLocks noChangeArrowheads="1"/>
          </p:cNvSpPr>
          <p:nvPr/>
        </p:nvSpPr>
        <p:spPr bwMode="auto">
          <a:xfrm>
            <a:off x="6219825" y="6035697"/>
            <a:ext cx="488950" cy="457200"/>
          </a:xfrm>
          <a:prstGeom prst="rect">
            <a:avLst/>
          </a:prstGeom>
          <a:noFill/>
          <a:ln w="9525">
            <a:noFill/>
            <a:miter lim="800000"/>
            <a:headEnd/>
            <a:tailEnd/>
          </a:ln>
        </p:spPr>
        <p:txBody>
          <a:bodyPr wrap="none">
            <a:spAutoFit/>
          </a:bodyPr>
          <a:lstStyle/>
          <a:p>
            <a:r>
              <a:rPr lang="en-GB" sz="2400"/>
              <a:t>→</a:t>
            </a:r>
          </a:p>
        </p:txBody>
      </p:sp>
      <p:sp>
        <p:nvSpPr>
          <p:cNvPr id="17" name="Rectangle 2"/>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GB" smtClean="0"/>
              <a:t>How Does Daily Build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2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2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2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2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2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21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21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21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21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214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214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214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2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2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21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2148">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2148">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2148">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2148">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02148">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2148">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2148">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02148">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2148">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2148">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2148">
                                            <p:txEl>
                                              <p:pRg st="10" end="1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2148">
                                            <p:txEl>
                                              <p:pRg st="11" end="1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021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21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02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21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21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21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21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2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7" grpId="0" build="p"/>
      <p:bldP spid="902148" grpId="0" build="p"/>
      <p:bldP spid="902149" grpId="0"/>
      <p:bldP spid="902150" grpId="0"/>
      <p:bldP spid="902151" grpId="0"/>
      <p:bldP spid="902152" grpId="0"/>
      <p:bldP spid="902153" grpId="0"/>
      <p:bldP spid="902154" grpId="0"/>
      <p:bldP spid="902155" grpId="0"/>
      <p:bldP spid="902156" grpId="0"/>
      <p:bldP spid="902157" grpId="0"/>
      <p:bldP spid="902158" grpId="0"/>
      <p:bldP spid="9021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Continuous Integration</a:t>
            </a:r>
            <a:endParaRPr lang="en-GB" dirty="0"/>
          </a:p>
        </p:txBody>
      </p:sp>
      <p:sp>
        <p:nvSpPr>
          <p:cNvPr id="3" name="Content Placeholder 2"/>
          <p:cNvSpPr>
            <a:spLocks noGrp="1"/>
          </p:cNvSpPr>
          <p:nvPr>
            <p:ph idx="1"/>
          </p:nvPr>
        </p:nvSpPr>
        <p:spPr>
          <a:xfrm>
            <a:off x="368300" y="1347788"/>
            <a:ext cx="8382000" cy="2962862"/>
          </a:xfrm>
        </p:spPr>
        <p:txBody>
          <a:bodyPr/>
          <a:lstStyle/>
          <a:p>
            <a:r>
              <a:rPr lang="en-GB" dirty="0" smtClean="0"/>
              <a:t>Why stop at nightly builds?</a:t>
            </a:r>
          </a:p>
          <a:p>
            <a:r>
              <a:rPr lang="en-GB" dirty="0" smtClean="0"/>
              <a:t>Build after every code check-in, if you wish</a:t>
            </a:r>
          </a:p>
          <a:p>
            <a:pPr lvl="1"/>
            <a:r>
              <a:rPr lang="en-GB" dirty="0" smtClean="0"/>
              <a:t>Team Foundation Server supports this concept as Continuous Integration</a:t>
            </a:r>
          </a:p>
          <a:p>
            <a:r>
              <a:rPr lang="en-GB" dirty="0" smtClean="0"/>
              <a:t>Requires some discipline</a:t>
            </a:r>
          </a:p>
          <a:p>
            <a:r>
              <a:rPr lang="en-GB" dirty="0" smtClean="0"/>
              <a:t>BVT cannot be too extensive without </a:t>
            </a:r>
            <a:br>
              <a:rPr lang="en-GB" dirty="0" smtClean="0"/>
            </a:br>
            <a:r>
              <a:rPr lang="en-GB" dirty="0" smtClean="0"/>
              <a:t>a larger test farm</a:t>
            </a:r>
            <a:endParaRPr lang="en-GB"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GB" sz="3600" dirty="0" smtClean="0"/>
              <a:t>Note on Designing Software within MSF</a:t>
            </a:r>
          </a:p>
        </p:txBody>
      </p:sp>
      <p:sp>
        <p:nvSpPr>
          <p:cNvPr id="38915" name="Rectangle 5"/>
          <p:cNvSpPr>
            <a:spLocks noGrp="1" noChangeArrowheads="1"/>
          </p:cNvSpPr>
          <p:nvPr>
            <p:ph idx="1"/>
          </p:nvPr>
        </p:nvSpPr>
        <p:spPr/>
        <p:txBody>
          <a:bodyPr/>
          <a:lstStyle/>
          <a:p>
            <a:r>
              <a:rPr lang="en-GB" dirty="0" smtClean="0"/>
              <a:t>MSF 4.0 Core leaves freedom to chose </a:t>
            </a:r>
            <a:br>
              <a:rPr lang="en-GB" dirty="0" smtClean="0"/>
            </a:br>
            <a:r>
              <a:rPr lang="en-GB" dirty="0" smtClean="0"/>
              <a:t>a design method</a:t>
            </a:r>
          </a:p>
          <a:p>
            <a:pPr lvl="1"/>
            <a:r>
              <a:rPr lang="en-GB" dirty="0" smtClean="0"/>
              <a:t>UML (Unified Modelling Language) has a great tradition but is not service-oriented</a:t>
            </a:r>
          </a:p>
          <a:p>
            <a:pPr lvl="2"/>
            <a:r>
              <a:rPr lang="en-GB" dirty="0" smtClean="0"/>
              <a:t>UML2? Perhaps.</a:t>
            </a:r>
          </a:p>
          <a:p>
            <a:pPr lvl="1"/>
            <a:r>
              <a:rPr lang="en-GB" dirty="0" smtClean="0"/>
              <a:t>Domain Specific Languages</a:t>
            </a:r>
          </a:p>
          <a:p>
            <a:pPr lvl="2"/>
            <a:r>
              <a:rPr lang="en-GB" dirty="0" smtClean="0"/>
              <a:t>Great conceptual integration both with MSF and with the tools (VSTS)</a:t>
            </a:r>
          </a:p>
          <a:p>
            <a:pPr lvl="2"/>
            <a:r>
              <a:rPr lang="en-GB" dirty="0" smtClean="0"/>
              <a:t>Further, possible, integration with SDM and DSI</a:t>
            </a:r>
          </a:p>
          <a:p>
            <a:pPr lvl="1"/>
            <a:r>
              <a:rPr lang="en-GB" dirty="0" smtClean="0"/>
              <a:t>Software Factories</a:t>
            </a:r>
          </a:p>
          <a:p>
            <a:pPr lvl="2"/>
            <a:r>
              <a:rPr lang="en-GB" dirty="0" smtClean="0"/>
              <a:t>Deliver tested Patterns and Practices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Line 2"/>
          <p:cNvSpPr>
            <a:spLocks noChangeShapeType="1"/>
          </p:cNvSpPr>
          <p:nvPr/>
        </p:nvSpPr>
        <p:spPr bwMode="auto">
          <a:xfrm>
            <a:off x="4573588" y="2252663"/>
            <a:ext cx="0" cy="2868612"/>
          </a:xfrm>
          <a:prstGeom prst="line">
            <a:avLst/>
          </a:prstGeom>
          <a:noFill/>
          <a:ln w="38100">
            <a:solidFill>
              <a:schemeClr val="bg2"/>
            </a:solidFill>
            <a:round/>
            <a:headEnd/>
            <a:tailEnd/>
          </a:ln>
        </p:spPr>
        <p:txBody>
          <a:bodyPr/>
          <a:lstStyle/>
          <a:p>
            <a:endParaRPr lang="en-IE"/>
          </a:p>
        </p:txBody>
      </p:sp>
      <p:sp>
        <p:nvSpPr>
          <p:cNvPr id="39940" name="Line 3"/>
          <p:cNvSpPr>
            <a:spLocks noChangeShapeType="1"/>
          </p:cNvSpPr>
          <p:nvPr/>
        </p:nvSpPr>
        <p:spPr bwMode="auto">
          <a:xfrm>
            <a:off x="2373313" y="3687763"/>
            <a:ext cx="4400550" cy="0"/>
          </a:xfrm>
          <a:prstGeom prst="line">
            <a:avLst/>
          </a:prstGeom>
          <a:noFill/>
          <a:ln w="38100">
            <a:solidFill>
              <a:schemeClr val="bg2"/>
            </a:solidFill>
            <a:round/>
            <a:headEnd/>
            <a:tailEnd/>
          </a:ln>
        </p:spPr>
        <p:txBody>
          <a:bodyPr/>
          <a:lstStyle/>
          <a:p>
            <a:endParaRPr lang="en-IE"/>
          </a:p>
        </p:txBody>
      </p:sp>
      <p:sp>
        <p:nvSpPr>
          <p:cNvPr id="39941" name="Line 4"/>
          <p:cNvSpPr>
            <a:spLocks noChangeShapeType="1"/>
          </p:cNvSpPr>
          <p:nvPr/>
        </p:nvSpPr>
        <p:spPr bwMode="auto">
          <a:xfrm flipV="1">
            <a:off x="3140075" y="2252663"/>
            <a:ext cx="2868613" cy="2868612"/>
          </a:xfrm>
          <a:prstGeom prst="line">
            <a:avLst/>
          </a:prstGeom>
          <a:noFill/>
          <a:ln w="28575">
            <a:solidFill>
              <a:schemeClr val="bg2"/>
            </a:solidFill>
            <a:round/>
            <a:headEnd/>
            <a:tailEnd/>
          </a:ln>
        </p:spPr>
        <p:txBody>
          <a:bodyPr/>
          <a:lstStyle/>
          <a:p>
            <a:endParaRPr lang="en-IE"/>
          </a:p>
        </p:txBody>
      </p:sp>
      <p:sp>
        <p:nvSpPr>
          <p:cNvPr id="39942" name="Arc 5"/>
          <p:cNvSpPr>
            <a:spLocks/>
          </p:cNvSpPr>
          <p:nvPr/>
        </p:nvSpPr>
        <p:spPr bwMode="auto">
          <a:xfrm flipH="1">
            <a:off x="3773488" y="3878263"/>
            <a:ext cx="2808287" cy="1338262"/>
          </a:xfrm>
          <a:custGeom>
            <a:avLst/>
            <a:gdLst>
              <a:gd name="T0" fmla="*/ 0 w 21133"/>
              <a:gd name="T1" fmla="*/ 0 h 21600"/>
              <a:gd name="T2" fmla="*/ 2147483647 w 21133"/>
              <a:gd name="T3" fmla="*/ 2147483647 h 21600"/>
              <a:gd name="T4" fmla="*/ 0 w 21133"/>
              <a:gd name="T5" fmla="*/ 2147483647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1" y="0"/>
                </a:moveTo>
                <a:cubicBezTo>
                  <a:pt x="10207" y="0"/>
                  <a:pt x="19021" y="7145"/>
                  <a:pt x="21132" y="17132"/>
                </a:cubicBezTo>
              </a:path>
              <a:path w="21133" h="21600" stroke="0" extrusionOk="0">
                <a:moveTo>
                  <a:pt x="-1" y="0"/>
                </a:moveTo>
                <a:cubicBezTo>
                  <a:pt x="10207" y="0"/>
                  <a:pt x="19021" y="7145"/>
                  <a:pt x="21132" y="17132"/>
                </a:cubicBezTo>
                <a:lnTo>
                  <a:pt x="0" y="21600"/>
                </a:lnTo>
                <a:close/>
              </a:path>
            </a:pathLst>
          </a:custGeom>
          <a:noFill/>
          <a:ln w="28575">
            <a:solidFill>
              <a:schemeClr val="tx1"/>
            </a:solidFill>
            <a:round/>
            <a:headEnd/>
            <a:tailEnd/>
          </a:ln>
        </p:spPr>
        <p:txBody>
          <a:bodyPr wrap="none" anchor="ctr"/>
          <a:lstStyle/>
          <a:p>
            <a:endParaRPr lang="en-IE"/>
          </a:p>
        </p:txBody>
      </p:sp>
      <p:sp>
        <p:nvSpPr>
          <p:cNvPr id="39943" name="Arc 6"/>
          <p:cNvSpPr>
            <a:spLocks/>
          </p:cNvSpPr>
          <p:nvPr/>
        </p:nvSpPr>
        <p:spPr bwMode="auto">
          <a:xfrm flipV="1">
            <a:off x="2565400" y="2157413"/>
            <a:ext cx="2808288" cy="1338262"/>
          </a:xfrm>
          <a:custGeom>
            <a:avLst/>
            <a:gdLst>
              <a:gd name="T0" fmla="*/ 0 w 21133"/>
              <a:gd name="T1" fmla="*/ 0 h 21600"/>
              <a:gd name="T2" fmla="*/ 2147483647 w 21133"/>
              <a:gd name="T3" fmla="*/ 2147483647 h 21600"/>
              <a:gd name="T4" fmla="*/ 0 w 21133"/>
              <a:gd name="T5" fmla="*/ 2147483647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1" y="0"/>
                </a:moveTo>
                <a:cubicBezTo>
                  <a:pt x="10207" y="0"/>
                  <a:pt x="19021" y="7145"/>
                  <a:pt x="21132" y="17132"/>
                </a:cubicBezTo>
              </a:path>
              <a:path w="21133" h="21600" stroke="0" extrusionOk="0">
                <a:moveTo>
                  <a:pt x="-1" y="0"/>
                </a:moveTo>
                <a:cubicBezTo>
                  <a:pt x="10207" y="0"/>
                  <a:pt x="19021" y="7145"/>
                  <a:pt x="21132" y="17132"/>
                </a:cubicBezTo>
                <a:lnTo>
                  <a:pt x="0" y="21600"/>
                </a:lnTo>
                <a:close/>
              </a:path>
            </a:pathLst>
          </a:custGeom>
          <a:noFill/>
          <a:ln w="28575">
            <a:solidFill>
              <a:schemeClr val="tx1"/>
            </a:solidFill>
            <a:round/>
            <a:headEnd/>
            <a:tailEnd/>
          </a:ln>
        </p:spPr>
        <p:txBody>
          <a:bodyPr wrap="none" anchor="ctr"/>
          <a:lstStyle/>
          <a:p>
            <a:endParaRPr lang="en-IE"/>
          </a:p>
        </p:txBody>
      </p:sp>
      <p:sp>
        <p:nvSpPr>
          <p:cNvPr id="39944" name="Text Box 8"/>
          <p:cNvSpPr txBox="1">
            <a:spLocks noChangeArrowheads="1"/>
          </p:cNvSpPr>
          <p:nvPr/>
        </p:nvSpPr>
        <p:spPr bwMode="auto">
          <a:xfrm>
            <a:off x="5243513" y="4068763"/>
            <a:ext cx="1393825" cy="336550"/>
          </a:xfrm>
          <a:prstGeom prst="rect">
            <a:avLst/>
          </a:prstGeom>
          <a:noFill/>
          <a:ln w="9525">
            <a:noFill/>
            <a:miter lim="800000"/>
            <a:headEnd/>
            <a:tailEnd/>
          </a:ln>
        </p:spPr>
        <p:txBody>
          <a:bodyPr wrap="none">
            <a:spAutoFit/>
          </a:bodyPr>
          <a:lstStyle/>
          <a:p>
            <a:r>
              <a:rPr lang="en-US" sz="1600"/>
              <a:t>Dissatisfiers</a:t>
            </a:r>
          </a:p>
        </p:txBody>
      </p:sp>
      <p:sp>
        <p:nvSpPr>
          <p:cNvPr id="39945" name="Text Box 9"/>
          <p:cNvSpPr txBox="1">
            <a:spLocks noChangeArrowheads="1"/>
          </p:cNvSpPr>
          <p:nvPr/>
        </p:nvSpPr>
        <p:spPr bwMode="auto">
          <a:xfrm>
            <a:off x="2373313" y="2984500"/>
            <a:ext cx="1177925" cy="336550"/>
          </a:xfrm>
          <a:prstGeom prst="rect">
            <a:avLst/>
          </a:prstGeom>
          <a:noFill/>
          <a:ln w="9525">
            <a:noFill/>
            <a:miter lim="800000"/>
            <a:headEnd/>
            <a:tailEnd/>
          </a:ln>
        </p:spPr>
        <p:txBody>
          <a:bodyPr wrap="none">
            <a:spAutoFit/>
          </a:bodyPr>
          <a:lstStyle/>
          <a:p>
            <a:r>
              <a:rPr lang="en-US" sz="1600"/>
              <a:t>Delighters</a:t>
            </a:r>
          </a:p>
        </p:txBody>
      </p:sp>
      <p:sp>
        <p:nvSpPr>
          <p:cNvPr id="39946" name="Text Box 11"/>
          <p:cNvSpPr txBox="1">
            <a:spLocks noChangeArrowheads="1"/>
          </p:cNvSpPr>
          <p:nvPr/>
        </p:nvSpPr>
        <p:spPr bwMode="auto">
          <a:xfrm>
            <a:off x="3133725" y="1752600"/>
            <a:ext cx="2692400" cy="400050"/>
          </a:xfrm>
          <a:prstGeom prst="rect">
            <a:avLst/>
          </a:prstGeom>
          <a:noFill/>
          <a:ln w="9525">
            <a:noFill/>
            <a:miter lim="800000"/>
            <a:headEnd/>
            <a:tailEnd/>
          </a:ln>
        </p:spPr>
        <p:txBody>
          <a:bodyPr wrap="none">
            <a:spAutoFit/>
          </a:bodyPr>
          <a:lstStyle/>
          <a:p>
            <a:pPr algn="ctr"/>
            <a:r>
              <a:rPr lang="en-US" sz="2000"/>
              <a:t>Customer Satisfaction</a:t>
            </a:r>
          </a:p>
        </p:txBody>
      </p:sp>
      <p:sp>
        <p:nvSpPr>
          <p:cNvPr id="39947" name="Text Box 12"/>
          <p:cNvSpPr txBox="1">
            <a:spLocks noChangeArrowheads="1"/>
          </p:cNvSpPr>
          <p:nvPr/>
        </p:nvSpPr>
        <p:spPr bwMode="auto">
          <a:xfrm>
            <a:off x="2422525" y="5100638"/>
            <a:ext cx="4305300" cy="396875"/>
          </a:xfrm>
          <a:prstGeom prst="rect">
            <a:avLst/>
          </a:prstGeom>
          <a:noFill/>
          <a:ln w="9525">
            <a:noFill/>
            <a:miter lim="800000"/>
            <a:headEnd/>
            <a:tailEnd/>
          </a:ln>
        </p:spPr>
        <p:txBody>
          <a:bodyPr>
            <a:spAutoFit/>
          </a:bodyPr>
          <a:lstStyle/>
          <a:p>
            <a:pPr algn="ctr"/>
            <a:r>
              <a:rPr lang="en-US" sz="2000"/>
              <a:t>Customer Dissatisfaction</a:t>
            </a:r>
          </a:p>
        </p:txBody>
      </p:sp>
      <p:sp>
        <p:nvSpPr>
          <p:cNvPr id="39948" name="Text Box 13"/>
          <p:cNvSpPr txBox="1">
            <a:spLocks noChangeArrowheads="1"/>
          </p:cNvSpPr>
          <p:nvPr/>
        </p:nvSpPr>
        <p:spPr bwMode="auto">
          <a:xfrm>
            <a:off x="6870700" y="3327400"/>
            <a:ext cx="1892300" cy="703263"/>
          </a:xfrm>
          <a:prstGeom prst="rect">
            <a:avLst/>
          </a:prstGeom>
          <a:noFill/>
          <a:ln w="9525">
            <a:noFill/>
            <a:miter lim="800000"/>
            <a:headEnd/>
            <a:tailEnd/>
          </a:ln>
        </p:spPr>
        <p:txBody>
          <a:bodyPr>
            <a:spAutoFit/>
          </a:bodyPr>
          <a:lstStyle/>
          <a:p>
            <a:r>
              <a:rPr lang="en-US" sz="2000"/>
              <a:t>Meets Expectations</a:t>
            </a:r>
          </a:p>
        </p:txBody>
      </p:sp>
      <p:sp>
        <p:nvSpPr>
          <p:cNvPr id="39949" name="Text Box 14"/>
          <p:cNvSpPr txBox="1">
            <a:spLocks noChangeArrowheads="1"/>
          </p:cNvSpPr>
          <p:nvPr/>
        </p:nvSpPr>
        <p:spPr bwMode="auto">
          <a:xfrm>
            <a:off x="304800" y="3327400"/>
            <a:ext cx="1933575" cy="703263"/>
          </a:xfrm>
          <a:prstGeom prst="rect">
            <a:avLst/>
          </a:prstGeom>
          <a:noFill/>
          <a:ln w="9525">
            <a:noFill/>
            <a:miter lim="800000"/>
            <a:headEnd/>
            <a:tailEnd/>
          </a:ln>
        </p:spPr>
        <p:txBody>
          <a:bodyPr>
            <a:spAutoFit/>
          </a:bodyPr>
          <a:lstStyle/>
          <a:p>
            <a:r>
              <a:rPr lang="en-US" sz="2000"/>
              <a:t>Misses Expectations</a:t>
            </a:r>
          </a:p>
        </p:txBody>
      </p:sp>
      <p:sp>
        <p:nvSpPr>
          <p:cNvPr id="39950" name="Line 19"/>
          <p:cNvSpPr>
            <a:spLocks noChangeShapeType="1"/>
          </p:cNvSpPr>
          <p:nvPr/>
        </p:nvSpPr>
        <p:spPr bwMode="auto">
          <a:xfrm>
            <a:off x="4876800" y="2952750"/>
            <a:ext cx="1143000" cy="933450"/>
          </a:xfrm>
          <a:prstGeom prst="line">
            <a:avLst/>
          </a:prstGeom>
          <a:noFill/>
          <a:ln w="57150">
            <a:solidFill>
              <a:schemeClr val="accent2"/>
            </a:solidFill>
            <a:round/>
            <a:headEnd/>
            <a:tailEnd/>
          </a:ln>
        </p:spPr>
        <p:txBody>
          <a:bodyPr/>
          <a:lstStyle/>
          <a:p>
            <a:endParaRPr lang="en-IE"/>
          </a:p>
        </p:txBody>
      </p:sp>
      <p:sp>
        <p:nvSpPr>
          <p:cNvPr id="39951" name="Line 20"/>
          <p:cNvSpPr>
            <a:spLocks noChangeShapeType="1"/>
          </p:cNvSpPr>
          <p:nvPr/>
        </p:nvSpPr>
        <p:spPr bwMode="auto">
          <a:xfrm>
            <a:off x="4572000" y="3124200"/>
            <a:ext cx="484188" cy="957263"/>
          </a:xfrm>
          <a:prstGeom prst="line">
            <a:avLst/>
          </a:prstGeom>
          <a:noFill/>
          <a:ln w="57150" cap="rnd">
            <a:solidFill>
              <a:schemeClr val="accent2"/>
            </a:solidFill>
            <a:prstDash val="sysDot"/>
            <a:round/>
            <a:headEnd/>
            <a:tailEnd/>
          </a:ln>
        </p:spPr>
        <p:txBody>
          <a:bodyPr/>
          <a:lstStyle/>
          <a:p>
            <a:endParaRPr lang="en-IE"/>
          </a:p>
        </p:txBody>
      </p:sp>
      <p:sp>
        <p:nvSpPr>
          <p:cNvPr id="39952" name="Line 21"/>
          <p:cNvSpPr>
            <a:spLocks noChangeShapeType="1"/>
          </p:cNvSpPr>
          <p:nvPr/>
        </p:nvSpPr>
        <p:spPr bwMode="auto">
          <a:xfrm>
            <a:off x="4038600" y="3352800"/>
            <a:ext cx="725488" cy="814388"/>
          </a:xfrm>
          <a:prstGeom prst="line">
            <a:avLst/>
          </a:prstGeom>
          <a:noFill/>
          <a:ln w="57150" cap="rnd">
            <a:solidFill>
              <a:schemeClr val="accent2"/>
            </a:solidFill>
            <a:prstDash val="sysDot"/>
            <a:round/>
            <a:headEnd/>
            <a:tailEnd/>
          </a:ln>
        </p:spPr>
        <p:txBody>
          <a:bodyPr/>
          <a:lstStyle/>
          <a:p>
            <a:endParaRPr lang="en-IE"/>
          </a:p>
        </p:txBody>
      </p:sp>
      <p:sp>
        <p:nvSpPr>
          <p:cNvPr id="39953" name="Line 22"/>
          <p:cNvSpPr>
            <a:spLocks noChangeShapeType="1"/>
          </p:cNvSpPr>
          <p:nvPr/>
        </p:nvSpPr>
        <p:spPr bwMode="auto">
          <a:xfrm>
            <a:off x="3657600" y="3429000"/>
            <a:ext cx="568325" cy="1036638"/>
          </a:xfrm>
          <a:prstGeom prst="line">
            <a:avLst/>
          </a:prstGeom>
          <a:noFill/>
          <a:ln w="57150" cap="rnd">
            <a:solidFill>
              <a:schemeClr val="accent2"/>
            </a:solidFill>
            <a:prstDash val="sysDot"/>
            <a:round/>
            <a:headEnd/>
            <a:tailEnd/>
          </a:ln>
        </p:spPr>
        <p:txBody>
          <a:bodyPr/>
          <a:lstStyle/>
          <a:p>
            <a:endParaRPr lang="en-IE"/>
          </a:p>
        </p:txBody>
      </p:sp>
      <p:sp>
        <p:nvSpPr>
          <p:cNvPr id="39954" name="Text Box 23"/>
          <p:cNvSpPr txBox="1">
            <a:spLocks noChangeArrowheads="1"/>
          </p:cNvSpPr>
          <p:nvPr/>
        </p:nvSpPr>
        <p:spPr bwMode="auto">
          <a:xfrm rot="2364769">
            <a:off x="5105400" y="2743200"/>
            <a:ext cx="1433513" cy="825500"/>
          </a:xfrm>
          <a:prstGeom prst="rect">
            <a:avLst/>
          </a:prstGeom>
          <a:noFill/>
          <a:ln w="9525">
            <a:noFill/>
            <a:miter lim="800000"/>
            <a:headEnd/>
            <a:tailEnd/>
          </a:ln>
        </p:spPr>
        <p:txBody>
          <a:bodyPr>
            <a:spAutoFit/>
          </a:bodyPr>
          <a:lstStyle/>
          <a:p>
            <a:pPr algn="ctr"/>
            <a:r>
              <a:rPr lang="en-US" sz="1600"/>
              <a:t>Minimum Acceptance Level</a:t>
            </a:r>
          </a:p>
        </p:txBody>
      </p:sp>
      <p:sp>
        <p:nvSpPr>
          <p:cNvPr id="39955" name="Text Box 24"/>
          <p:cNvSpPr txBox="1">
            <a:spLocks noChangeArrowheads="1"/>
          </p:cNvSpPr>
          <p:nvPr/>
        </p:nvSpPr>
        <p:spPr bwMode="auto">
          <a:xfrm rot="3622134">
            <a:off x="3555207" y="3783806"/>
            <a:ext cx="996950" cy="274637"/>
          </a:xfrm>
          <a:prstGeom prst="rect">
            <a:avLst/>
          </a:prstGeom>
          <a:noFill/>
          <a:ln w="9525">
            <a:noFill/>
            <a:miter lim="800000"/>
            <a:headEnd/>
            <a:tailEnd/>
          </a:ln>
        </p:spPr>
        <p:txBody>
          <a:bodyPr wrap="none">
            <a:spAutoFit/>
          </a:bodyPr>
          <a:lstStyle/>
          <a:p>
            <a:r>
              <a:rPr lang="en-US" sz="1200"/>
              <a:t>Iteration #1</a:t>
            </a:r>
          </a:p>
        </p:txBody>
      </p:sp>
      <p:sp>
        <p:nvSpPr>
          <p:cNvPr id="39956" name="Text Box 25"/>
          <p:cNvSpPr txBox="1">
            <a:spLocks noChangeArrowheads="1"/>
          </p:cNvSpPr>
          <p:nvPr/>
        </p:nvSpPr>
        <p:spPr bwMode="auto">
          <a:xfrm rot="2937446">
            <a:off x="3963194" y="3550444"/>
            <a:ext cx="1128712" cy="304800"/>
          </a:xfrm>
          <a:prstGeom prst="rect">
            <a:avLst/>
          </a:prstGeom>
          <a:noFill/>
          <a:ln w="9525">
            <a:noFill/>
            <a:miter lim="800000"/>
            <a:headEnd/>
            <a:tailEnd/>
          </a:ln>
        </p:spPr>
        <p:txBody>
          <a:bodyPr wrap="none">
            <a:spAutoFit/>
          </a:bodyPr>
          <a:lstStyle/>
          <a:p>
            <a:r>
              <a:rPr lang="en-US" sz="1400"/>
              <a:t>Iteration #2</a:t>
            </a:r>
          </a:p>
        </p:txBody>
      </p:sp>
      <p:sp>
        <p:nvSpPr>
          <p:cNvPr id="39957" name="Text Box 26"/>
          <p:cNvSpPr txBox="1">
            <a:spLocks noChangeArrowheads="1"/>
          </p:cNvSpPr>
          <p:nvPr/>
        </p:nvSpPr>
        <p:spPr bwMode="auto">
          <a:xfrm rot="3782462">
            <a:off x="4363243" y="3383757"/>
            <a:ext cx="1128713" cy="304800"/>
          </a:xfrm>
          <a:prstGeom prst="rect">
            <a:avLst/>
          </a:prstGeom>
          <a:noFill/>
          <a:ln w="9525">
            <a:noFill/>
            <a:miter lim="800000"/>
            <a:headEnd/>
            <a:tailEnd/>
          </a:ln>
        </p:spPr>
        <p:txBody>
          <a:bodyPr wrap="none">
            <a:spAutoFit/>
          </a:bodyPr>
          <a:lstStyle/>
          <a:p>
            <a:r>
              <a:rPr lang="en-US" sz="1400"/>
              <a:t>Iteration #3</a:t>
            </a:r>
          </a:p>
        </p:txBody>
      </p:sp>
      <p:sp>
        <p:nvSpPr>
          <p:cNvPr id="23" name="Title 23"/>
          <p:cNvSpPr>
            <a:spLocks noGrp="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IE" sz="3600" dirty="0" smtClean="0"/>
              <a:t>Kano: Managing Requirements to Iterations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mtClean="0"/>
              <a:t>Project Management in 4.0</a:t>
            </a:r>
            <a:endParaRPr lang="en-GB" dirty="0" smtClean="0"/>
          </a:p>
        </p:txBody>
      </p:sp>
      <p:sp>
        <p:nvSpPr>
          <p:cNvPr id="40963" name="Rectangle 3"/>
          <p:cNvSpPr>
            <a:spLocks noGrp="1" noChangeArrowheads="1"/>
          </p:cNvSpPr>
          <p:nvPr>
            <p:ph idx="1"/>
          </p:nvPr>
        </p:nvSpPr>
        <p:spPr>
          <a:xfrm>
            <a:off x="368300" y="1347788"/>
            <a:ext cx="8382000" cy="3150093"/>
          </a:xfrm>
        </p:spPr>
        <p:txBody>
          <a:bodyPr/>
          <a:lstStyle/>
          <a:p>
            <a:r>
              <a:rPr lang="en-GB" dirty="0" smtClean="0"/>
              <a:t>At Core discipline level, MSF recommends PMI (Project Management Institute) BOK </a:t>
            </a:r>
            <a:br>
              <a:rPr lang="en-GB" dirty="0" smtClean="0"/>
            </a:br>
            <a:r>
              <a:rPr lang="en-GB" dirty="0" smtClean="0"/>
              <a:t>(Body of Knowledge)</a:t>
            </a:r>
          </a:p>
          <a:p>
            <a:pPr lvl="1"/>
            <a:r>
              <a:rPr lang="en-GB" dirty="0" smtClean="0"/>
              <a:t>Cross-industry standard</a:t>
            </a:r>
          </a:p>
          <a:p>
            <a:r>
              <a:rPr lang="en-GB" dirty="0" smtClean="0"/>
              <a:t>At methodology-level, it becomes more exciting</a:t>
            </a:r>
          </a:p>
          <a:p>
            <a:pPr lvl="1"/>
            <a:r>
              <a:rPr lang="en-GB" dirty="0" smtClean="0"/>
              <a:t>MSF for Agile SD and for CMMI PI introduce an ingenious mechanism of activities and work streams – see later</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IE" smtClean="0"/>
              <a:t>What Did I Leave Out?</a:t>
            </a:r>
          </a:p>
        </p:txBody>
      </p:sp>
      <p:sp>
        <p:nvSpPr>
          <p:cNvPr id="41987" name="Content Placeholder 2"/>
          <p:cNvSpPr>
            <a:spLocks noGrp="1"/>
          </p:cNvSpPr>
          <p:nvPr>
            <p:ph idx="1"/>
          </p:nvPr>
        </p:nvSpPr>
        <p:spPr>
          <a:xfrm>
            <a:off x="368300" y="1347788"/>
            <a:ext cx="8382000" cy="4284763"/>
          </a:xfrm>
        </p:spPr>
        <p:txBody>
          <a:bodyPr/>
          <a:lstStyle/>
          <a:p>
            <a:r>
              <a:rPr lang="en-IE" dirty="0" smtClean="0"/>
              <a:t>Risk Management</a:t>
            </a:r>
          </a:p>
          <a:p>
            <a:pPr lvl="1"/>
            <a:r>
              <a:rPr lang="en-IE" dirty="0" smtClean="0"/>
              <a:t>Prepares you for the unpredictable</a:t>
            </a:r>
          </a:p>
          <a:p>
            <a:r>
              <a:rPr lang="en-IE" dirty="0" smtClean="0"/>
              <a:t>Readiness Management</a:t>
            </a:r>
          </a:p>
          <a:p>
            <a:pPr lvl="1"/>
            <a:r>
              <a:rPr lang="en-IE" dirty="0" smtClean="0"/>
              <a:t>New support for steering/encouraging/entrusting </a:t>
            </a:r>
            <a:br>
              <a:rPr lang="en-IE" dirty="0" smtClean="0"/>
            </a:br>
            <a:r>
              <a:rPr lang="en-IE" dirty="0" smtClean="0"/>
              <a:t>team members</a:t>
            </a:r>
          </a:p>
          <a:p>
            <a:r>
              <a:rPr lang="en-IE" dirty="0" smtClean="0"/>
              <a:t>Analysing Stakeholders</a:t>
            </a:r>
          </a:p>
          <a:p>
            <a:pPr lvl="1"/>
            <a:r>
              <a:rPr lang="en-IE" dirty="0" smtClean="0"/>
              <a:t>New way of mapping approaches for managing them</a:t>
            </a:r>
          </a:p>
          <a:p>
            <a:r>
              <a:rPr lang="en-IE" dirty="0" smtClean="0"/>
              <a:t>A few smaller bits from Core</a:t>
            </a:r>
          </a:p>
          <a:p>
            <a:r>
              <a:rPr lang="en-IE" dirty="0" smtClean="0"/>
              <a:t>Many major parts of Software </a:t>
            </a:r>
            <a:br>
              <a:rPr lang="en-IE" dirty="0" smtClean="0"/>
            </a:br>
            <a:r>
              <a:rPr lang="en-IE" dirty="0" smtClean="0"/>
              <a:t>Development Family</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E" dirty="0" smtClean="0"/>
              <a:t>Relationship with VSTS+TFS</a:t>
            </a:r>
            <a:endParaRPr lang="en-US" dirty="0" smtClean="0"/>
          </a:p>
        </p:txBody>
      </p:sp>
      <p:pic>
        <p:nvPicPr>
          <p:cNvPr id="4"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623805" y="3533153"/>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GB" smtClean="0"/>
              <a:t>Work Items</a:t>
            </a:r>
          </a:p>
        </p:txBody>
      </p:sp>
      <p:sp>
        <p:nvSpPr>
          <p:cNvPr id="44035" name="Rectangle 5"/>
          <p:cNvSpPr>
            <a:spLocks noGrp="1" noChangeArrowheads="1"/>
          </p:cNvSpPr>
          <p:nvPr>
            <p:ph idx="1"/>
          </p:nvPr>
        </p:nvSpPr>
        <p:spPr/>
        <p:txBody>
          <a:bodyPr/>
          <a:lstStyle/>
          <a:p>
            <a:pPr eaLnBrk="1" hangingPunct="1"/>
            <a:r>
              <a:rPr lang="en-GB" sz="2800" smtClean="0"/>
              <a:t>Activities and Workstreams manage the concept of a work item, which describes an assignable, individual piece of effort that needs to be done:</a:t>
            </a:r>
          </a:p>
          <a:p>
            <a:pPr lvl="1" eaLnBrk="1" hangingPunct="1"/>
            <a:r>
              <a:rPr lang="en-GB" sz="2400" smtClean="0"/>
              <a:t>Bug</a:t>
            </a:r>
          </a:p>
          <a:p>
            <a:pPr lvl="1" eaLnBrk="1" hangingPunct="1"/>
            <a:r>
              <a:rPr lang="en-GB" sz="2400" smtClean="0"/>
              <a:t>Quality of Service Requirement</a:t>
            </a:r>
          </a:p>
          <a:p>
            <a:pPr lvl="1" eaLnBrk="1" hangingPunct="1"/>
            <a:r>
              <a:rPr lang="en-GB" sz="2400" smtClean="0"/>
              <a:t>Scenario</a:t>
            </a:r>
          </a:p>
          <a:p>
            <a:pPr lvl="1" eaLnBrk="1" hangingPunct="1"/>
            <a:r>
              <a:rPr lang="en-GB" sz="2400" smtClean="0"/>
              <a:t>Risk</a:t>
            </a:r>
          </a:p>
          <a:p>
            <a:pPr lvl="1" eaLnBrk="1" hangingPunct="1"/>
            <a:r>
              <a:rPr lang="en-GB" sz="2400" smtClean="0"/>
              <a:t>Task</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US" smtClean="0"/>
              <a:t>Agenda</a:t>
            </a:r>
          </a:p>
        </p:txBody>
      </p:sp>
      <p:sp>
        <p:nvSpPr>
          <p:cNvPr id="7171" name="Rectangle 4"/>
          <p:cNvSpPr>
            <a:spLocks noGrp="1" noChangeArrowheads="1"/>
          </p:cNvSpPr>
          <p:nvPr>
            <p:ph idx="1"/>
          </p:nvPr>
        </p:nvSpPr>
        <p:spPr/>
        <p:txBody>
          <a:bodyPr/>
          <a:lstStyle/>
          <a:p>
            <a:pPr eaLnBrk="1" hangingPunct="1"/>
            <a:r>
              <a:rPr lang="en-US" smtClean="0"/>
              <a:t>Introduction to Frameworks</a:t>
            </a:r>
          </a:p>
          <a:p>
            <a:pPr eaLnBrk="1" hangingPunct="1"/>
            <a:r>
              <a:rPr lang="en-US" smtClean="0"/>
              <a:t>The MSF 4.0 Families</a:t>
            </a:r>
          </a:p>
          <a:p>
            <a:pPr lvl="1" eaLnBrk="1" hangingPunct="1"/>
            <a:r>
              <a:rPr lang="en-US" smtClean="0"/>
              <a:t>Brief Look at Software Development Family</a:t>
            </a:r>
          </a:p>
          <a:p>
            <a:pPr eaLnBrk="1" hangingPunct="1"/>
            <a:r>
              <a:rPr lang="en-US" smtClean="0"/>
              <a:t>Components of MSF 4.0 Core</a:t>
            </a:r>
          </a:p>
          <a:p>
            <a:pPr eaLnBrk="1" hangingPunct="1"/>
            <a:r>
              <a:rPr lang="en-US" smtClean="0"/>
              <a:t>Relationship with VSTS+TFS</a:t>
            </a:r>
          </a:p>
          <a:p>
            <a:pPr eaLnBrk="1" hangingPunct="1"/>
            <a:r>
              <a:rPr lang="en-US" smtClean="0"/>
              <a:t>Conclusions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GB" dirty="0" smtClean="0"/>
              <a:t>Team System with Foundation Server</a:t>
            </a:r>
          </a:p>
        </p:txBody>
      </p:sp>
      <p:sp>
        <p:nvSpPr>
          <p:cNvPr id="45059" name="Rectangle 5"/>
          <p:cNvSpPr>
            <a:spLocks noGrp="1" noChangeArrowheads="1"/>
          </p:cNvSpPr>
          <p:nvPr>
            <p:ph idx="1"/>
          </p:nvPr>
        </p:nvSpPr>
        <p:spPr/>
        <p:txBody>
          <a:bodyPr/>
          <a:lstStyle/>
          <a:p>
            <a:r>
              <a:rPr lang="en-GB" dirty="0" smtClean="0"/>
              <a:t>Ingenious: tool that implements MSF</a:t>
            </a:r>
          </a:p>
          <a:p>
            <a:r>
              <a:rPr lang="en-GB" dirty="0" smtClean="0"/>
              <a:t>VS 2005 TFS manages the flow of work items between team members and monitors their progress</a:t>
            </a:r>
          </a:p>
          <a:p>
            <a:r>
              <a:rPr lang="en-GB" dirty="0" smtClean="0"/>
              <a:t>Team Suite or individual versions for</a:t>
            </a:r>
          </a:p>
          <a:p>
            <a:pPr lvl="1"/>
            <a:r>
              <a:rPr lang="en-GB" dirty="0" smtClean="0"/>
              <a:t>Software Developers</a:t>
            </a:r>
          </a:p>
          <a:p>
            <a:pPr lvl="1"/>
            <a:r>
              <a:rPr lang="en-GB" dirty="0" smtClean="0"/>
              <a:t>Software Architects</a:t>
            </a:r>
          </a:p>
          <a:p>
            <a:pPr lvl="1"/>
            <a:r>
              <a:rPr lang="en-GB" dirty="0" smtClean="0"/>
              <a:t>Database Professionals</a:t>
            </a:r>
          </a:p>
          <a:p>
            <a:pPr lvl="1"/>
            <a:r>
              <a:rPr lang="en-GB" dirty="0" smtClean="0"/>
              <a:t>Software Testers</a:t>
            </a:r>
          </a:p>
          <a:p>
            <a:r>
              <a:rPr lang="en-GB" dirty="0" smtClean="0"/>
              <a:t>Reporting and management tools for project manager and other team members</a:t>
            </a:r>
          </a:p>
          <a:p>
            <a:pPr lvl="1"/>
            <a:r>
              <a:rPr lang="en-GB" dirty="0" smtClean="0"/>
              <a:t>Includes Outlook, Excel and Project Support</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dirty="0" smtClean="0"/>
              <a:t>VSTS Process </a:t>
            </a:r>
            <a:r>
              <a:rPr lang="en-US" dirty="0" err="1" smtClean="0"/>
              <a:t>Metamodel</a:t>
            </a:r>
            <a:endParaRPr lang="en-US" dirty="0"/>
          </a:p>
        </p:txBody>
      </p:sp>
      <p:sp>
        <p:nvSpPr>
          <p:cNvPr id="376835" name="Rectangle 3"/>
          <p:cNvSpPr>
            <a:spLocks noChangeArrowheads="1"/>
          </p:cNvSpPr>
          <p:nvPr/>
        </p:nvSpPr>
        <p:spPr bwMode="auto">
          <a:xfrm>
            <a:off x="3657600" y="2362200"/>
            <a:ext cx="1600200" cy="609600"/>
          </a:xfrm>
          <a:prstGeom prst="rect">
            <a:avLst/>
          </a:prstGeom>
          <a:solidFill>
            <a:schemeClr val="hlink"/>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Activity</a:t>
            </a:r>
          </a:p>
        </p:txBody>
      </p:sp>
      <p:sp>
        <p:nvSpPr>
          <p:cNvPr id="376836" name="Rectangle 4"/>
          <p:cNvSpPr>
            <a:spLocks noChangeArrowheads="1"/>
          </p:cNvSpPr>
          <p:nvPr/>
        </p:nvSpPr>
        <p:spPr bwMode="auto">
          <a:xfrm>
            <a:off x="7086600" y="4343400"/>
            <a:ext cx="1600200" cy="609600"/>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Query</a:t>
            </a:r>
          </a:p>
        </p:txBody>
      </p:sp>
      <p:sp>
        <p:nvSpPr>
          <p:cNvPr id="376837" name="Rectangle 5"/>
          <p:cNvSpPr>
            <a:spLocks noChangeArrowheads="1"/>
          </p:cNvSpPr>
          <p:nvPr/>
        </p:nvSpPr>
        <p:spPr bwMode="auto">
          <a:xfrm>
            <a:off x="7086600" y="5181600"/>
            <a:ext cx="1600200" cy="609600"/>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Report</a:t>
            </a:r>
          </a:p>
        </p:txBody>
      </p:sp>
      <p:sp>
        <p:nvSpPr>
          <p:cNvPr id="376838" name="Rectangle 6"/>
          <p:cNvSpPr>
            <a:spLocks noChangeArrowheads="1"/>
          </p:cNvSpPr>
          <p:nvPr/>
        </p:nvSpPr>
        <p:spPr bwMode="auto">
          <a:xfrm>
            <a:off x="7086600" y="3505200"/>
            <a:ext cx="1600200" cy="609600"/>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Iteration</a:t>
            </a:r>
          </a:p>
        </p:txBody>
      </p:sp>
      <p:cxnSp>
        <p:nvCxnSpPr>
          <p:cNvPr id="376839" name="AutoShape 7"/>
          <p:cNvCxnSpPr>
            <a:cxnSpLocks noChangeShapeType="1"/>
            <a:stCxn id="376865" idx="2"/>
            <a:endCxn id="376835" idx="0"/>
          </p:cNvCxnSpPr>
          <p:nvPr/>
        </p:nvCxnSpPr>
        <p:spPr bwMode="auto">
          <a:xfrm>
            <a:off x="4457700" y="1905000"/>
            <a:ext cx="0" cy="457200"/>
          </a:xfrm>
          <a:prstGeom prst="straightConnector1">
            <a:avLst/>
          </a:prstGeom>
          <a:noFill/>
          <a:ln w="12700">
            <a:solidFill>
              <a:schemeClr val="tx1"/>
            </a:solidFill>
            <a:round/>
            <a:headEnd/>
            <a:tailEnd type="arrow" w="med" len="med"/>
          </a:ln>
          <a:effectLst/>
        </p:spPr>
      </p:cxnSp>
      <p:cxnSp>
        <p:nvCxnSpPr>
          <p:cNvPr id="376840" name="AutoShape 8"/>
          <p:cNvCxnSpPr>
            <a:cxnSpLocks noChangeShapeType="1"/>
            <a:stCxn id="376835" idx="2"/>
            <a:endCxn id="376862" idx="0"/>
          </p:cNvCxnSpPr>
          <p:nvPr/>
        </p:nvCxnSpPr>
        <p:spPr bwMode="auto">
          <a:xfrm>
            <a:off x="4457700" y="2971800"/>
            <a:ext cx="0" cy="533400"/>
          </a:xfrm>
          <a:prstGeom prst="straightConnector1">
            <a:avLst/>
          </a:prstGeom>
          <a:noFill/>
          <a:ln w="12700">
            <a:solidFill>
              <a:schemeClr val="tx1"/>
            </a:solidFill>
            <a:round/>
            <a:headEnd type="arrow" w="med" len="med"/>
            <a:tailEnd/>
          </a:ln>
          <a:effectLst/>
        </p:spPr>
      </p:cxnSp>
      <p:cxnSp>
        <p:nvCxnSpPr>
          <p:cNvPr id="376841" name="AutoShape 9"/>
          <p:cNvCxnSpPr>
            <a:cxnSpLocks noChangeShapeType="1"/>
            <a:stCxn id="376862" idx="3"/>
            <a:endCxn id="376838" idx="1"/>
          </p:cNvCxnSpPr>
          <p:nvPr/>
        </p:nvCxnSpPr>
        <p:spPr bwMode="auto">
          <a:xfrm>
            <a:off x="5257800" y="3810000"/>
            <a:ext cx="1828800" cy="0"/>
          </a:xfrm>
          <a:prstGeom prst="straightConnector1">
            <a:avLst/>
          </a:prstGeom>
          <a:noFill/>
          <a:ln w="12700">
            <a:solidFill>
              <a:schemeClr val="tx1"/>
            </a:solidFill>
            <a:round/>
            <a:headEnd type="arrow" w="med" len="med"/>
            <a:tailEnd/>
          </a:ln>
          <a:effectLst/>
        </p:spPr>
      </p:cxnSp>
      <p:cxnSp>
        <p:nvCxnSpPr>
          <p:cNvPr id="376842" name="AutoShape 10"/>
          <p:cNvCxnSpPr>
            <a:cxnSpLocks noChangeShapeType="1"/>
            <a:stCxn id="376836" idx="1"/>
            <a:endCxn id="376862" idx="3"/>
          </p:cNvCxnSpPr>
          <p:nvPr/>
        </p:nvCxnSpPr>
        <p:spPr bwMode="auto">
          <a:xfrm flipH="1" flipV="1">
            <a:off x="5257800" y="3810000"/>
            <a:ext cx="1828800" cy="838200"/>
          </a:xfrm>
          <a:prstGeom prst="straightConnector1">
            <a:avLst/>
          </a:prstGeom>
          <a:noFill/>
          <a:ln w="12700">
            <a:solidFill>
              <a:schemeClr val="tx1"/>
            </a:solidFill>
            <a:round/>
            <a:headEnd/>
            <a:tailEnd type="arrow" w="med" len="med"/>
          </a:ln>
          <a:effectLst/>
        </p:spPr>
      </p:cxnSp>
      <p:cxnSp>
        <p:nvCxnSpPr>
          <p:cNvPr id="376843" name="AutoShape 11"/>
          <p:cNvCxnSpPr>
            <a:cxnSpLocks noChangeShapeType="1"/>
            <a:stCxn id="376837" idx="1"/>
            <a:endCxn id="376862" idx="3"/>
          </p:cNvCxnSpPr>
          <p:nvPr/>
        </p:nvCxnSpPr>
        <p:spPr bwMode="auto">
          <a:xfrm flipH="1" flipV="1">
            <a:off x="5257800" y="3810000"/>
            <a:ext cx="1828800" cy="1676400"/>
          </a:xfrm>
          <a:prstGeom prst="straightConnector1">
            <a:avLst/>
          </a:prstGeom>
          <a:noFill/>
          <a:ln w="12700">
            <a:solidFill>
              <a:schemeClr val="tx1"/>
            </a:solidFill>
            <a:round/>
            <a:headEnd/>
            <a:tailEnd type="arrow" w="med" len="med"/>
          </a:ln>
          <a:effectLst/>
        </p:spPr>
      </p:cxnSp>
      <p:cxnSp>
        <p:nvCxnSpPr>
          <p:cNvPr id="376844" name="AutoShape 12"/>
          <p:cNvCxnSpPr>
            <a:cxnSpLocks noChangeShapeType="1"/>
            <a:stCxn id="376868" idx="2"/>
            <a:endCxn id="376858" idx="0"/>
          </p:cNvCxnSpPr>
          <p:nvPr/>
        </p:nvCxnSpPr>
        <p:spPr bwMode="auto">
          <a:xfrm>
            <a:off x="1714500" y="2971800"/>
            <a:ext cx="0" cy="533400"/>
          </a:xfrm>
          <a:prstGeom prst="straightConnector1">
            <a:avLst/>
          </a:prstGeom>
          <a:noFill/>
          <a:ln w="12700">
            <a:solidFill>
              <a:schemeClr val="tx1"/>
            </a:solidFill>
            <a:round/>
            <a:headEnd type="arrow" w="med" len="med"/>
            <a:tailEnd/>
          </a:ln>
          <a:effectLst/>
        </p:spPr>
      </p:cxnSp>
      <p:cxnSp>
        <p:nvCxnSpPr>
          <p:cNvPr id="376845" name="AutoShape 13"/>
          <p:cNvCxnSpPr>
            <a:cxnSpLocks noChangeShapeType="1"/>
            <a:stCxn id="376846" idx="2"/>
            <a:endCxn id="376868" idx="0"/>
          </p:cNvCxnSpPr>
          <p:nvPr/>
        </p:nvCxnSpPr>
        <p:spPr bwMode="auto">
          <a:xfrm>
            <a:off x="1714500" y="1905000"/>
            <a:ext cx="0" cy="457200"/>
          </a:xfrm>
          <a:prstGeom prst="straightConnector1">
            <a:avLst/>
          </a:prstGeom>
          <a:noFill/>
          <a:ln w="12700">
            <a:solidFill>
              <a:schemeClr val="tx1"/>
            </a:solidFill>
            <a:round/>
            <a:headEnd type="arrow" w="med" len="med"/>
            <a:tailEnd/>
          </a:ln>
          <a:effectLst/>
        </p:spPr>
      </p:cxnSp>
      <p:sp>
        <p:nvSpPr>
          <p:cNvPr id="376846" name="Rectangle 14"/>
          <p:cNvSpPr>
            <a:spLocks noChangeArrowheads="1"/>
          </p:cNvSpPr>
          <p:nvPr/>
        </p:nvSpPr>
        <p:spPr bwMode="auto">
          <a:xfrm>
            <a:off x="914400" y="1295400"/>
            <a:ext cx="1600200" cy="609600"/>
          </a:xfrm>
          <a:prstGeom prst="rect">
            <a:avLst/>
          </a:prstGeom>
          <a:solidFill>
            <a:schemeClr val="hlink"/>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dirty="0">
                <a:solidFill>
                  <a:schemeClr val="bg1"/>
                </a:solidFill>
                <a:latin typeface="Arial Narrow" pitchFamily="34" charset="0"/>
              </a:rPr>
              <a:t>Role</a:t>
            </a:r>
          </a:p>
        </p:txBody>
      </p:sp>
      <p:cxnSp>
        <p:nvCxnSpPr>
          <p:cNvPr id="376847" name="AutoShape 15"/>
          <p:cNvCxnSpPr>
            <a:cxnSpLocks noChangeShapeType="1"/>
            <a:stCxn id="376846" idx="3"/>
            <a:endCxn id="376865" idx="1"/>
          </p:cNvCxnSpPr>
          <p:nvPr/>
        </p:nvCxnSpPr>
        <p:spPr bwMode="auto">
          <a:xfrm>
            <a:off x="2514600" y="1600200"/>
            <a:ext cx="1143000" cy="0"/>
          </a:xfrm>
          <a:prstGeom prst="straightConnector1">
            <a:avLst/>
          </a:prstGeom>
          <a:noFill/>
          <a:ln w="12700">
            <a:solidFill>
              <a:schemeClr val="tx1"/>
            </a:solidFill>
            <a:round/>
            <a:headEnd/>
            <a:tailEnd type="arrow" w="med" len="med"/>
          </a:ln>
          <a:effectLst/>
        </p:spPr>
      </p:cxnSp>
      <p:sp>
        <p:nvSpPr>
          <p:cNvPr id="376848" name="Text Box 16"/>
          <p:cNvSpPr txBox="1">
            <a:spLocks noChangeArrowheads="1"/>
          </p:cNvSpPr>
          <p:nvPr/>
        </p:nvSpPr>
        <p:spPr bwMode="auto">
          <a:xfrm>
            <a:off x="2667000" y="1371600"/>
            <a:ext cx="817563" cy="304800"/>
          </a:xfrm>
          <a:prstGeom prst="rect">
            <a:avLst/>
          </a:prstGeom>
          <a:noFill/>
          <a:ln w="12700" algn="ctr">
            <a:noFill/>
            <a:miter lim="800000"/>
            <a:headEnd/>
            <a:tailEnd/>
          </a:ln>
          <a:effectLst/>
        </p:spPr>
        <p:txBody>
          <a:bodyPr wrap="none">
            <a:spAutoFit/>
          </a:bodyPr>
          <a:lstStyle/>
          <a:p>
            <a:pPr algn="ctr" eaLnBrk="0" hangingPunct="0">
              <a:spcBef>
                <a:spcPct val="0"/>
              </a:spcBef>
            </a:pPr>
            <a:r>
              <a:rPr lang="en-US" sz="1400" b="1" dirty="0">
                <a:latin typeface="Arial Narrow" pitchFamily="34" charset="0"/>
              </a:rPr>
              <a:t>performs</a:t>
            </a:r>
          </a:p>
        </p:txBody>
      </p:sp>
      <p:grpSp>
        <p:nvGrpSpPr>
          <p:cNvPr id="2" name="Group 17"/>
          <p:cNvGrpSpPr>
            <a:grpSpLocks/>
          </p:cNvGrpSpPr>
          <p:nvPr/>
        </p:nvGrpSpPr>
        <p:grpSpPr bwMode="auto">
          <a:xfrm>
            <a:off x="457200" y="5105400"/>
            <a:ext cx="2362200" cy="1219200"/>
            <a:chOff x="192" y="2928"/>
            <a:chExt cx="1488" cy="768"/>
          </a:xfrm>
        </p:grpSpPr>
        <p:sp>
          <p:nvSpPr>
            <p:cNvPr id="376850" name="Rectangle 18"/>
            <p:cNvSpPr>
              <a:spLocks noChangeArrowheads="1"/>
            </p:cNvSpPr>
            <p:nvPr/>
          </p:nvSpPr>
          <p:spPr bwMode="auto">
            <a:xfrm>
              <a:off x="240" y="3168"/>
              <a:ext cx="1440" cy="240"/>
            </a:xfrm>
            <a:prstGeom prst="rect">
              <a:avLst/>
            </a:prstGeom>
            <a:solidFill>
              <a:schemeClr val="hlink"/>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1400" b="1" dirty="0">
                  <a:solidFill>
                    <a:schemeClr val="bg1"/>
                  </a:solidFill>
                  <a:latin typeface="Arial Narrow" pitchFamily="34" charset="0"/>
                </a:rPr>
                <a:t>Process Guidance Prescribes</a:t>
              </a:r>
            </a:p>
          </p:txBody>
        </p:sp>
        <p:sp>
          <p:nvSpPr>
            <p:cNvPr id="376851" name="Rectangle 19"/>
            <p:cNvSpPr>
              <a:spLocks noChangeArrowheads="1"/>
            </p:cNvSpPr>
            <p:nvPr/>
          </p:nvSpPr>
          <p:spPr bwMode="auto">
            <a:xfrm>
              <a:off x="240" y="3456"/>
              <a:ext cx="1440" cy="240"/>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1400" b="1">
                  <a:solidFill>
                    <a:schemeClr val="bg1"/>
                  </a:solidFill>
                  <a:latin typeface="Arial Narrow" pitchFamily="34" charset="0"/>
                </a:rPr>
                <a:t>VSTS Enacts</a:t>
              </a:r>
            </a:p>
          </p:txBody>
        </p:sp>
        <p:sp>
          <p:nvSpPr>
            <p:cNvPr id="376852" name="Text Box 20"/>
            <p:cNvSpPr txBox="1">
              <a:spLocks noChangeArrowheads="1"/>
            </p:cNvSpPr>
            <p:nvPr/>
          </p:nvSpPr>
          <p:spPr bwMode="auto">
            <a:xfrm>
              <a:off x="192" y="2928"/>
              <a:ext cx="401" cy="250"/>
            </a:xfrm>
            <a:prstGeom prst="rect">
              <a:avLst/>
            </a:prstGeom>
            <a:noFill/>
            <a:ln w="12700" algn="ctr">
              <a:noFill/>
              <a:miter lim="800000"/>
              <a:headEnd/>
              <a:tailEnd/>
            </a:ln>
            <a:effectLst/>
          </p:spPr>
          <p:txBody>
            <a:bodyPr wrap="none">
              <a:spAutoFit/>
            </a:bodyPr>
            <a:lstStyle/>
            <a:p>
              <a:pPr algn="ctr" eaLnBrk="0" hangingPunct="0">
                <a:spcBef>
                  <a:spcPct val="0"/>
                </a:spcBef>
              </a:pPr>
              <a:r>
                <a:rPr lang="en-US" sz="2000" b="1">
                  <a:solidFill>
                    <a:schemeClr val="bg1"/>
                  </a:solidFill>
                  <a:latin typeface="Arial Narrow" pitchFamily="34" charset="0"/>
                </a:rPr>
                <a:t>Key:</a:t>
              </a:r>
            </a:p>
          </p:txBody>
        </p:sp>
      </p:grpSp>
      <p:sp>
        <p:nvSpPr>
          <p:cNvPr id="376854" name="Rectangle 22"/>
          <p:cNvSpPr>
            <a:spLocks noChangeArrowheads="1"/>
          </p:cNvSpPr>
          <p:nvPr/>
        </p:nvSpPr>
        <p:spPr bwMode="auto">
          <a:xfrm>
            <a:off x="7086600" y="2362200"/>
            <a:ext cx="1600200" cy="609600"/>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Work Product</a:t>
            </a:r>
          </a:p>
        </p:txBody>
      </p:sp>
      <p:cxnSp>
        <p:nvCxnSpPr>
          <p:cNvPr id="376855" name="AutoShape 23"/>
          <p:cNvCxnSpPr>
            <a:cxnSpLocks noChangeShapeType="1"/>
            <a:stCxn id="376835" idx="3"/>
            <a:endCxn id="376854" idx="1"/>
          </p:cNvCxnSpPr>
          <p:nvPr/>
        </p:nvCxnSpPr>
        <p:spPr bwMode="auto">
          <a:xfrm>
            <a:off x="5257800" y="2667000"/>
            <a:ext cx="1828800" cy="0"/>
          </a:xfrm>
          <a:prstGeom prst="straightConnector1">
            <a:avLst/>
          </a:prstGeom>
          <a:noFill/>
          <a:ln w="12700">
            <a:solidFill>
              <a:schemeClr val="tx1"/>
            </a:solidFill>
            <a:round/>
            <a:headEnd/>
            <a:tailEnd type="none" w="lg" len="lg"/>
          </a:ln>
          <a:effectLst/>
        </p:spPr>
      </p:cxnSp>
      <p:grpSp>
        <p:nvGrpSpPr>
          <p:cNvPr id="3" name="Group 25"/>
          <p:cNvGrpSpPr>
            <a:grpSpLocks/>
          </p:cNvGrpSpPr>
          <p:nvPr/>
        </p:nvGrpSpPr>
        <p:grpSpPr bwMode="auto">
          <a:xfrm>
            <a:off x="914400" y="3505200"/>
            <a:ext cx="2743200" cy="609600"/>
            <a:chOff x="576" y="2208"/>
            <a:chExt cx="1728" cy="384"/>
          </a:xfrm>
        </p:grpSpPr>
        <p:sp>
          <p:nvSpPr>
            <p:cNvPr id="376858" name="Rectangle 26"/>
            <p:cNvSpPr>
              <a:spLocks noChangeArrowheads="1"/>
            </p:cNvSpPr>
            <p:nvPr/>
          </p:nvSpPr>
          <p:spPr bwMode="auto">
            <a:xfrm>
              <a:off x="576" y="2208"/>
              <a:ext cx="1008" cy="384"/>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User</a:t>
              </a:r>
            </a:p>
          </p:txBody>
        </p:sp>
        <p:cxnSp>
          <p:nvCxnSpPr>
            <p:cNvPr id="376859" name="AutoShape 27"/>
            <p:cNvCxnSpPr>
              <a:cxnSpLocks noChangeShapeType="1"/>
              <a:stCxn id="376858" idx="3"/>
              <a:endCxn id="376862" idx="1"/>
            </p:cNvCxnSpPr>
            <p:nvPr/>
          </p:nvCxnSpPr>
          <p:spPr bwMode="auto">
            <a:xfrm>
              <a:off x="1584" y="2400"/>
              <a:ext cx="720" cy="0"/>
            </a:xfrm>
            <a:prstGeom prst="straightConnector1">
              <a:avLst/>
            </a:prstGeom>
            <a:noFill/>
            <a:ln w="12700">
              <a:solidFill>
                <a:schemeClr val="tx1"/>
              </a:solidFill>
              <a:round/>
              <a:headEnd/>
              <a:tailEnd type="arrow" w="med" len="med"/>
            </a:ln>
            <a:effectLst/>
          </p:spPr>
        </p:cxnSp>
        <p:sp>
          <p:nvSpPr>
            <p:cNvPr id="376860" name="Text Box 28"/>
            <p:cNvSpPr txBox="1">
              <a:spLocks noChangeArrowheads="1"/>
            </p:cNvSpPr>
            <p:nvPr/>
          </p:nvSpPr>
          <p:spPr bwMode="auto">
            <a:xfrm>
              <a:off x="1763" y="2256"/>
              <a:ext cx="350" cy="192"/>
            </a:xfrm>
            <a:prstGeom prst="rect">
              <a:avLst/>
            </a:prstGeom>
            <a:noFill/>
            <a:ln w="12700" algn="ctr">
              <a:noFill/>
              <a:miter lim="800000"/>
              <a:headEnd/>
              <a:tailEnd/>
            </a:ln>
            <a:effectLst/>
          </p:spPr>
          <p:txBody>
            <a:bodyPr wrap="none">
              <a:spAutoFit/>
            </a:bodyPr>
            <a:lstStyle/>
            <a:p>
              <a:pPr algn="ctr" eaLnBrk="0" hangingPunct="0">
                <a:spcBef>
                  <a:spcPct val="0"/>
                </a:spcBef>
              </a:pPr>
              <a:r>
                <a:rPr lang="en-US" sz="1400" b="1" dirty="0">
                  <a:latin typeface="Arial Narrow" pitchFamily="34" charset="0"/>
                </a:rPr>
                <a:t>owns</a:t>
              </a:r>
            </a:p>
          </p:txBody>
        </p:sp>
      </p:grpSp>
      <p:grpSp>
        <p:nvGrpSpPr>
          <p:cNvPr id="4" name="Group 29"/>
          <p:cNvGrpSpPr>
            <a:grpSpLocks/>
          </p:cNvGrpSpPr>
          <p:nvPr/>
        </p:nvGrpSpPr>
        <p:grpSpPr bwMode="auto">
          <a:xfrm>
            <a:off x="3657600" y="3048000"/>
            <a:ext cx="1600200" cy="1066800"/>
            <a:chOff x="2304" y="1920"/>
            <a:chExt cx="1008" cy="672"/>
          </a:xfrm>
        </p:grpSpPr>
        <p:sp>
          <p:nvSpPr>
            <p:cNvPr id="376862" name="Rectangle 30"/>
            <p:cNvSpPr>
              <a:spLocks noChangeArrowheads="1"/>
            </p:cNvSpPr>
            <p:nvPr/>
          </p:nvSpPr>
          <p:spPr bwMode="auto">
            <a:xfrm>
              <a:off x="2304" y="2208"/>
              <a:ext cx="1008" cy="384"/>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Work Item</a:t>
              </a:r>
            </a:p>
          </p:txBody>
        </p:sp>
        <p:sp>
          <p:nvSpPr>
            <p:cNvPr id="376863" name="Text Box 31"/>
            <p:cNvSpPr txBox="1">
              <a:spLocks noChangeArrowheads="1"/>
            </p:cNvSpPr>
            <p:nvPr/>
          </p:nvSpPr>
          <p:spPr bwMode="auto">
            <a:xfrm>
              <a:off x="2784" y="1920"/>
              <a:ext cx="387" cy="192"/>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dirty="0">
                  <a:latin typeface="Arial Narrow" pitchFamily="34" charset="0"/>
                </a:rPr>
                <a:t>tracks</a:t>
              </a:r>
            </a:p>
          </p:txBody>
        </p:sp>
      </p:grpSp>
      <p:grpSp>
        <p:nvGrpSpPr>
          <p:cNvPr id="5" name="Group 32"/>
          <p:cNvGrpSpPr>
            <a:grpSpLocks/>
          </p:cNvGrpSpPr>
          <p:nvPr/>
        </p:nvGrpSpPr>
        <p:grpSpPr bwMode="auto">
          <a:xfrm>
            <a:off x="3657600" y="1295400"/>
            <a:ext cx="1698625" cy="990600"/>
            <a:chOff x="2304" y="816"/>
            <a:chExt cx="1070" cy="624"/>
          </a:xfrm>
        </p:grpSpPr>
        <p:sp>
          <p:nvSpPr>
            <p:cNvPr id="376865" name="Rectangle 33"/>
            <p:cNvSpPr>
              <a:spLocks noChangeArrowheads="1"/>
            </p:cNvSpPr>
            <p:nvPr/>
          </p:nvSpPr>
          <p:spPr bwMode="auto">
            <a:xfrm>
              <a:off x="2304" y="816"/>
              <a:ext cx="1008" cy="384"/>
            </a:xfrm>
            <a:prstGeom prst="rect">
              <a:avLst/>
            </a:prstGeom>
            <a:solidFill>
              <a:schemeClr val="hlink"/>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Work Stream</a:t>
              </a:r>
            </a:p>
          </p:txBody>
        </p:sp>
        <p:sp>
          <p:nvSpPr>
            <p:cNvPr id="376866" name="Text Box 34"/>
            <p:cNvSpPr txBox="1">
              <a:spLocks noChangeArrowheads="1"/>
            </p:cNvSpPr>
            <p:nvPr/>
          </p:nvSpPr>
          <p:spPr bwMode="auto">
            <a:xfrm>
              <a:off x="2784" y="1248"/>
              <a:ext cx="590" cy="192"/>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dirty="0">
                  <a:latin typeface="Arial Narrow" pitchFamily="34" charset="0"/>
                </a:rPr>
                <a:t>sequences</a:t>
              </a:r>
            </a:p>
          </p:txBody>
        </p:sp>
      </p:grpSp>
      <p:grpSp>
        <p:nvGrpSpPr>
          <p:cNvPr id="6" name="Group 35"/>
          <p:cNvGrpSpPr>
            <a:grpSpLocks/>
          </p:cNvGrpSpPr>
          <p:nvPr/>
        </p:nvGrpSpPr>
        <p:grpSpPr bwMode="auto">
          <a:xfrm>
            <a:off x="914400" y="2362200"/>
            <a:ext cx="1662113" cy="990600"/>
            <a:chOff x="576" y="1488"/>
            <a:chExt cx="1047" cy="624"/>
          </a:xfrm>
        </p:grpSpPr>
        <p:sp>
          <p:nvSpPr>
            <p:cNvPr id="376868" name="Rectangle 36"/>
            <p:cNvSpPr>
              <a:spLocks noChangeArrowheads="1"/>
            </p:cNvSpPr>
            <p:nvPr/>
          </p:nvSpPr>
          <p:spPr bwMode="auto">
            <a:xfrm>
              <a:off x="576" y="1488"/>
              <a:ext cx="1008" cy="384"/>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Security Group</a:t>
              </a:r>
            </a:p>
          </p:txBody>
        </p:sp>
        <p:sp>
          <p:nvSpPr>
            <p:cNvPr id="376869" name="Text Box 37"/>
            <p:cNvSpPr txBox="1">
              <a:spLocks noChangeArrowheads="1"/>
            </p:cNvSpPr>
            <p:nvPr/>
          </p:nvSpPr>
          <p:spPr bwMode="auto">
            <a:xfrm>
              <a:off x="1042" y="1920"/>
              <a:ext cx="581" cy="192"/>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dirty="0">
                  <a:latin typeface="Arial Narrow" pitchFamily="34" charset="0"/>
                </a:rPr>
                <a:t>belongs to</a:t>
              </a:r>
            </a:p>
          </p:txBody>
        </p:sp>
      </p:grpSp>
      <p:sp>
        <p:nvSpPr>
          <p:cNvPr id="376870" name="Text Box 38"/>
          <p:cNvSpPr txBox="1">
            <a:spLocks noChangeArrowheads="1"/>
          </p:cNvSpPr>
          <p:nvPr/>
        </p:nvSpPr>
        <p:spPr bwMode="auto">
          <a:xfrm>
            <a:off x="1654175" y="1981200"/>
            <a:ext cx="1044575" cy="304800"/>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dirty="0">
                <a:latin typeface="Arial Narrow" pitchFamily="34" charset="0"/>
              </a:rPr>
              <a:t>permissions</a:t>
            </a:r>
          </a:p>
        </p:txBody>
      </p:sp>
      <p:sp>
        <p:nvSpPr>
          <p:cNvPr id="376871" name="Text Box 39"/>
          <p:cNvSpPr txBox="1">
            <a:spLocks noChangeArrowheads="1"/>
          </p:cNvSpPr>
          <p:nvPr/>
        </p:nvSpPr>
        <p:spPr bwMode="auto">
          <a:xfrm>
            <a:off x="5634038" y="3581400"/>
            <a:ext cx="896937" cy="304800"/>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dirty="0">
                <a:latin typeface="Arial Narrow" pitchFamily="34" charset="0"/>
              </a:rPr>
              <a:t>schedules</a:t>
            </a:r>
          </a:p>
        </p:txBody>
      </p:sp>
      <p:sp>
        <p:nvSpPr>
          <p:cNvPr id="376872" name="Text Box 40"/>
          <p:cNvSpPr txBox="1">
            <a:spLocks noChangeArrowheads="1"/>
          </p:cNvSpPr>
          <p:nvPr/>
        </p:nvSpPr>
        <p:spPr bwMode="auto">
          <a:xfrm rot="1270954">
            <a:off x="5748338" y="3929063"/>
            <a:ext cx="677862" cy="304800"/>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a:latin typeface="Arial Narrow" pitchFamily="34" charset="0"/>
              </a:rPr>
              <a:t>groups</a:t>
            </a:r>
          </a:p>
        </p:txBody>
      </p:sp>
      <p:sp>
        <p:nvSpPr>
          <p:cNvPr id="376873" name="Text Box 41"/>
          <p:cNvSpPr txBox="1">
            <a:spLocks noChangeArrowheads="1"/>
          </p:cNvSpPr>
          <p:nvPr/>
        </p:nvSpPr>
        <p:spPr bwMode="auto">
          <a:xfrm rot="2375674">
            <a:off x="5710238" y="4227513"/>
            <a:ext cx="687387" cy="304800"/>
          </a:xfrm>
          <a:prstGeom prst="rect">
            <a:avLst/>
          </a:prstGeom>
          <a:noFill/>
          <a:ln w="12700" algn="ctr">
            <a:noFill/>
            <a:miter lim="800000"/>
            <a:headEnd/>
            <a:tailEnd/>
          </a:ln>
          <a:effectLst/>
        </p:spPr>
        <p:txBody>
          <a:bodyPr wrap="none">
            <a:spAutoFit/>
          </a:bodyPr>
          <a:lstStyle/>
          <a:p>
            <a:pPr eaLnBrk="0" hangingPunct="0">
              <a:spcBef>
                <a:spcPct val="0"/>
              </a:spcBef>
            </a:pPr>
            <a:r>
              <a:rPr lang="en-US" sz="1400" b="1">
                <a:latin typeface="Arial Narrow" pitchFamily="34" charset="0"/>
              </a:rPr>
              <a:t>reports</a:t>
            </a:r>
          </a:p>
        </p:txBody>
      </p:sp>
      <p:sp>
        <p:nvSpPr>
          <p:cNvPr id="376875" name="Rectangle 43"/>
          <p:cNvSpPr>
            <a:spLocks noChangeArrowheads="1"/>
          </p:cNvSpPr>
          <p:nvPr/>
        </p:nvSpPr>
        <p:spPr bwMode="auto">
          <a:xfrm>
            <a:off x="7086600" y="1295400"/>
            <a:ext cx="1600200" cy="609600"/>
          </a:xfrm>
          <a:prstGeom prst="rect">
            <a:avLst/>
          </a:prstGeom>
          <a:solidFill>
            <a:srgbClr val="339966"/>
          </a:solidFill>
          <a:ln w="12700">
            <a:solidFill>
              <a:schemeClr val="tx1"/>
            </a:solidFill>
            <a:miter lim="800000"/>
            <a:headEnd type="none" w="sm" len="sm"/>
            <a:tailEnd type="none" w="sm" len="sm"/>
          </a:ln>
          <a:effectLst/>
        </p:spPr>
        <p:txBody>
          <a:bodyPr wrap="none" anchor="ctr"/>
          <a:lstStyle/>
          <a:p>
            <a:pPr algn="ctr" eaLnBrk="0" hangingPunct="0">
              <a:spcBef>
                <a:spcPct val="0"/>
              </a:spcBef>
            </a:pPr>
            <a:r>
              <a:rPr lang="en-US" sz="2000" b="1">
                <a:solidFill>
                  <a:schemeClr val="bg1"/>
                </a:solidFill>
                <a:latin typeface="Arial Narrow" pitchFamily="34" charset="0"/>
              </a:rPr>
              <a:t>Iteration</a:t>
            </a:r>
          </a:p>
        </p:txBody>
      </p:sp>
      <p:cxnSp>
        <p:nvCxnSpPr>
          <p:cNvPr id="376876" name="AutoShape 44"/>
          <p:cNvCxnSpPr>
            <a:cxnSpLocks noChangeShapeType="1"/>
            <a:stCxn id="376835" idx="3"/>
            <a:endCxn id="376875" idx="1"/>
          </p:cNvCxnSpPr>
          <p:nvPr/>
        </p:nvCxnSpPr>
        <p:spPr bwMode="auto">
          <a:xfrm flipV="1">
            <a:off x="5257800" y="1600200"/>
            <a:ext cx="1828800" cy="1066800"/>
          </a:xfrm>
          <a:prstGeom prst="straightConnector1">
            <a:avLst/>
          </a:prstGeom>
          <a:noFill/>
          <a:ln w="12700">
            <a:solidFill>
              <a:schemeClr val="tx1"/>
            </a:solidFill>
            <a:round/>
            <a:headEnd type="stealth" w="lg" len="lg"/>
            <a:tailEnd/>
          </a:ln>
          <a:effectLst/>
        </p:spPr>
      </p:cxnSp>
      <p:sp>
        <p:nvSpPr>
          <p:cNvPr id="376877" name="Text Box 45"/>
          <p:cNvSpPr txBox="1">
            <a:spLocks noChangeArrowheads="1"/>
          </p:cNvSpPr>
          <p:nvPr/>
        </p:nvSpPr>
        <p:spPr bwMode="auto">
          <a:xfrm rot="-1865978">
            <a:off x="5656263" y="1905000"/>
            <a:ext cx="896937" cy="304800"/>
          </a:xfrm>
          <a:prstGeom prst="rect">
            <a:avLst/>
          </a:prstGeom>
          <a:noFill/>
          <a:ln w="12700" algn="ctr">
            <a:noFill/>
            <a:miter lim="800000"/>
            <a:headEnd/>
            <a:tailEnd/>
          </a:ln>
          <a:effectLst/>
        </p:spPr>
        <p:txBody>
          <a:bodyPr wrap="none">
            <a:spAutoFit/>
          </a:bodyPr>
          <a:lstStyle/>
          <a:p>
            <a:pPr algn="ctr" eaLnBrk="0" hangingPunct="0">
              <a:spcBef>
                <a:spcPct val="0"/>
              </a:spcBef>
            </a:pPr>
            <a:r>
              <a:rPr lang="en-US" sz="1400" b="1">
                <a:latin typeface="Arial Narrow" pitchFamily="34" charset="0"/>
              </a:rPr>
              <a:t>schedules</a:t>
            </a:r>
          </a:p>
        </p:txBody>
      </p:sp>
      <p:sp>
        <p:nvSpPr>
          <p:cNvPr id="376878" name="Text Box 46"/>
          <p:cNvSpPr txBox="1">
            <a:spLocks noChangeArrowheads="1"/>
          </p:cNvSpPr>
          <p:nvPr/>
        </p:nvSpPr>
        <p:spPr bwMode="auto">
          <a:xfrm>
            <a:off x="5338763" y="2438400"/>
            <a:ext cx="1747837" cy="304800"/>
          </a:xfrm>
          <a:prstGeom prst="rect">
            <a:avLst/>
          </a:prstGeom>
          <a:noFill/>
          <a:ln w="12700" algn="ctr">
            <a:noFill/>
            <a:miter lim="800000"/>
            <a:headEnd/>
            <a:tailEnd/>
          </a:ln>
          <a:effectLst/>
        </p:spPr>
        <p:txBody>
          <a:bodyPr wrap="none">
            <a:spAutoFit/>
          </a:bodyPr>
          <a:lstStyle/>
          <a:p>
            <a:pPr algn="ctr" eaLnBrk="0" hangingPunct="0">
              <a:spcBef>
                <a:spcPct val="0"/>
              </a:spcBef>
            </a:pPr>
            <a:r>
              <a:rPr lang="en-US" sz="1400" b="1">
                <a:latin typeface="Arial Narrow" pitchFamily="34" charset="0"/>
              </a:rPr>
              <a:t>produces &amp; consumes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E" dirty="0" smtClean="0"/>
              <a:t>Conclusions</a:t>
            </a:r>
            <a:endParaRPr lang="en-US" dirty="0" smtClean="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466052" y="3533153"/>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IE" smtClean="0"/>
              <a:t>Resources</a:t>
            </a:r>
          </a:p>
        </p:txBody>
      </p:sp>
      <p:sp>
        <p:nvSpPr>
          <p:cNvPr id="5" name="Content Placeholder 2"/>
          <p:cNvSpPr>
            <a:spLocks noGrp="1"/>
          </p:cNvSpPr>
          <p:nvPr>
            <p:ph idx="1"/>
          </p:nvPr>
        </p:nvSpPr>
        <p:spPr>
          <a:xfrm>
            <a:off x="368300" y="1347788"/>
            <a:ext cx="8382000" cy="4173963"/>
          </a:xfrm>
        </p:spPr>
        <p:txBody>
          <a:bodyPr vert="horz" wrap="square" lIns="0" tIns="0" rIns="0" bIns="0" rtlCol="0">
            <a:spAutoFit/>
          </a:bodyPr>
          <a:lstStyle/>
          <a:p>
            <a:pPr>
              <a:defRPr/>
            </a:pPr>
            <a:r>
              <a:rPr lang="en-IE" sz="2400" dirty="0" smtClean="0"/>
              <a:t>Naturally, </a:t>
            </a:r>
            <a:r>
              <a:rPr lang="en-IE" sz="2400" dirty="0" smtClean="0">
                <a:hlinkClick r:id="rId3"/>
              </a:rPr>
              <a:t>www.microsoft.com/msf</a:t>
            </a:r>
            <a:endParaRPr lang="en-IE" sz="2400" dirty="0" smtClean="0"/>
          </a:p>
          <a:p>
            <a:pPr marL="747390" lvl="2" indent="-384939">
              <a:defRPr/>
            </a:pPr>
            <a:r>
              <a:rPr lang="en-IE" dirty="0" smtClean="0"/>
              <a:t>Redirects to VSTS Process Guidance</a:t>
            </a:r>
          </a:p>
          <a:p>
            <a:pPr marL="747390" lvl="2" indent="-384939">
              <a:defRPr/>
            </a:pPr>
            <a:r>
              <a:rPr lang="en-IE" dirty="0" smtClean="0"/>
              <a:t>No MSF 4.0 Core site yet</a:t>
            </a:r>
          </a:p>
          <a:p>
            <a:pPr>
              <a:defRPr/>
            </a:pPr>
            <a:r>
              <a:rPr lang="en-IE" sz="2400" dirty="0" smtClean="0"/>
              <a:t>Books</a:t>
            </a:r>
          </a:p>
          <a:p>
            <a:pPr marL="747390" lvl="2" indent="-384939">
              <a:defRPr/>
            </a:pPr>
            <a:r>
              <a:rPr lang="en-IE" dirty="0" smtClean="0"/>
              <a:t>“Microsoft Solutions Framework Essentials”, Michael S. V. Turner, Microsoft Press 2006, ISBN 0-7356-2353-8</a:t>
            </a:r>
          </a:p>
          <a:p>
            <a:pPr marL="747390" lvl="2" indent="-384939">
              <a:defRPr/>
            </a:pPr>
            <a:r>
              <a:rPr lang="en-IE" dirty="0" smtClean="0"/>
              <a:t>“Software Engineering with Microsoft Visual Studio Team System”, Sam </a:t>
            </a:r>
            <a:r>
              <a:rPr lang="en-US" dirty="0" err="1" smtClean="0"/>
              <a:t>Guckenheimer</a:t>
            </a:r>
            <a:r>
              <a:rPr lang="en-US" dirty="0" smtClean="0"/>
              <a:t>, Addison-Wesley Professional 2006, ISBN 0-3212-7872-0</a:t>
            </a:r>
            <a:endParaRPr lang="en-IE" dirty="0" smtClean="0"/>
          </a:p>
          <a:p>
            <a:pPr marL="384939" lvl="1" indent="-384939">
              <a:defRPr/>
            </a:pPr>
            <a:r>
              <a:rPr lang="en-IE" dirty="0" smtClean="0"/>
              <a:t>An active, mature MSF forum at </a:t>
            </a:r>
            <a:r>
              <a:rPr lang="en-IE" sz="2000" dirty="0" smtClean="0">
                <a:hlinkClick r:id="rId4"/>
              </a:rPr>
              <a:t>forums.microsoft.com/msdn/ShowForum.aspx?ForumID=63</a:t>
            </a:r>
            <a:r>
              <a:rPr lang="en-IE" sz="2000" dirty="0" smtClean="0"/>
              <a:t> </a:t>
            </a:r>
            <a:endParaRPr lang="en-IE" dirty="0" smtClean="0"/>
          </a:p>
          <a:p>
            <a:pPr marL="384939" lvl="1" indent="-384939">
              <a:defRPr/>
            </a:pPr>
            <a:r>
              <a:rPr lang="en-IE" dirty="0" smtClean="0"/>
              <a:t>MOF still at </a:t>
            </a:r>
            <a:r>
              <a:rPr lang="en-IE" dirty="0" smtClean="0">
                <a:hlinkClick r:id="rId5"/>
              </a:rPr>
              <a:t>www.microsoft.com/mof</a:t>
            </a:r>
            <a:r>
              <a:rPr lang="en-IE" dirty="0" smtClean="0"/>
              <a:t>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GB" smtClean="0"/>
              <a:t>Summary</a:t>
            </a:r>
          </a:p>
        </p:txBody>
      </p:sp>
      <p:sp>
        <p:nvSpPr>
          <p:cNvPr id="48131" name="Rectangle 5"/>
          <p:cNvSpPr>
            <a:spLocks noGrp="1" noChangeArrowheads="1"/>
          </p:cNvSpPr>
          <p:nvPr>
            <p:ph idx="1"/>
          </p:nvPr>
        </p:nvSpPr>
        <p:spPr>
          <a:xfrm>
            <a:off x="368300" y="1347788"/>
            <a:ext cx="8382000" cy="3461460"/>
          </a:xfrm>
        </p:spPr>
        <p:txBody>
          <a:bodyPr/>
          <a:lstStyle/>
          <a:p>
            <a:pPr eaLnBrk="1" hangingPunct="1"/>
            <a:r>
              <a:rPr lang="en-GB" sz="2800" dirty="0" smtClean="0"/>
              <a:t>Projects fail for non-technical reasons</a:t>
            </a:r>
          </a:p>
          <a:p>
            <a:pPr eaLnBrk="1" hangingPunct="1"/>
            <a:r>
              <a:rPr lang="en-GB" sz="2800" dirty="0" smtClean="0"/>
              <a:t>A framework such as MSF fixes those problem</a:t>
            </a:r>
          </a:p>
          <a:p>
            <a:pPr eaLnBrk="1" hangingPunct="1"/>
            <a:r>
              <a:rPr lang="en-GB" sz="2800" dirty="0" smtClean="0"/>
              <a:t>Chose the MSF methodology best suited </a:t>
            </a:r>
            <a:br>
              <a:rPr lang="en-GB" sz="2800" dirty="0" smtClean="0"/>
            </a:br>
            <a:r>
              <a:rPr lang="en-GB" sz="2800" dirty="0" smtClean="0"/>
              <a:t>for your project</a:t>
            </a:r>
          </a:p>
          <a:p>
            <a:pPr eaLnBrk="1" hangingPunct="1"/>
            <a:r>
              <a:rPr lang="en-GB" sz="2800" dirty="0" smtClean="0"/>
              <a:t>Visual Studio Team System implements </a:t>
            </a:r>
            <a:br>
              <a:rPr lang="en-GB" sz="2800" dirty="0" smtClean="0"/>
            </a:br>
            <a:r>
              <a:rPr lang="en-GB" sz="2800" dirty="0" smtClean="0"/>
              <a:t>MSF for you, and</a:t>
            </a:r>
          </a:p>
          <a:p>
            <a:pPr eaLnBrk="1" hangingPunct="1"/>
            <a:r>
              <a:rPr lang="en-GB" dirty="0" smtClean="0"/>
              <a:t>VSTS also supports many other forms of </a:t>
            </a:r>
            <a:br>
              <a:rPr lang="en-GB" dirty="0" smtClean="0"/>
            </a:br>
            <a:r>
              <a:rPr lang="en-GB" dirty="0" smtClean="0"/>
              <a:t>Process Guidance</a:t>
            </a:r>
            <a:endParaRPr lang="en-GB" sz="28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4" name="Rounded Rectangle 3"/>
          <p:cNvSpPr/>
          <p:nvPr/>
        </p:nvSpPr>
        <p:spPr bwMode="auto">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Technical Communities, </a:t>
            </a:r>
            <a:r>
              <a:rPr lang="en-US" sz="1400" b="1" dirty="0" err="1" smtClean="0"/>
              <a:t>Webcasts</a:t>
            </a:r>
            <a:r>
              <a:rPr lang="en-US" sz="1400" b="1" dirty="0" smtClean="0"/>
              <a:t>, </a:t>
            </a:r>
            <a:r>
              <a:rPr lang="en-US" sz="1400" b="1" dirty="0" err="1" smtClean="0"/>
              <a:t>Blogs</a:t>
            </a:r>
            <a:r>
              <a:rPr lang="en-US" sz="1400" b="1" dirty="0" smtClean="0"/>
              <a:t>, Chats &amp; User Groups</a:t>
            </a:r>
          </a:p>
          <a:p>
            <a:pPr fontAlgn="base">
              <a:spcBef>
                <a:spcPct val="0"/>
              </a:spcBef>
              <a:spcAft>
                <a:spcPct val="0"/>
              </a:spcAft>
            </a:pPr>
            <a:r>
              <a:rPr lang="en-US" sz="1400" b="1" dirty="0" smtClean="0">
                <a:hlinkClick r:id="rId3"/>
              </a:rPr>
              <a:t>http://www.microsoft.com/communities/</a:t>
            </a:r>
            <a:r>
              <a:rPr lang="en-US" sz="1400" b="1" dirty="0" err="1" smtClean="0">
                <a:hlinkClick r:id="rId3"/>
              </a:rPr>
              <a:t>default.mspx</a:t>
            </a:r>
            <a:r>
              <a:rPr lang="en-US" sz="1400" b="1" dirty="0" smtClean="0"/>
              <a:t>  </a:t>
            </a:r>
          </a:p>
        </p:txBody>
      </p:sp>
      <p:sp>
        <p:nvSpPr>
          <p:cNvPr id="5" name="Rounded Rectangle 4"/>
          <p:cNvSpPr/>
          <p:nvPr/>
        </p:nvSpPr>
        <p:spPr bwMode="auto">
          <a:xfrm>
            <a:off x="485775" y="2687639"/>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Microsoft Developer Network (MSDN) &amp; TechNet </a:t>
            </a:r>
            <a:endParaRPr lang="en-US" sz="1400" dirty="0" smtClean="0"/>
          </a:p>
          <a:p>
            <a:r>
              <a:rPr lang="en-US" sz="1400" b="1" dirty="0" smtClean="0">
                <a:hlinkClick r:id="rId4"/>
              </a:rPr>
              <a:t>http://microsoft.com/</a:t>
            </a:r>
            <a:r>
              <a:rPr lang="en-US" sz="1400" b="1" dirty="0" err="1" smtClean="0">
                <a:hlinkClick r:id="rId4"/>
              </a:rPr>
              <a:t>msdn</a:t>
            </a:r>
            <a:r>
              <a:rPr lang="en-US" sz="1400" b="1" dirty="0" smtClean="0"/>
              <a:t>  </a:t>
            </a:r>
            <a:endParaRPr lang="en-US" sz="1400" dirty="0" smtClean="0"/>
          </a:p>
          <a:p>
            <a:r>
              <a:rPr lang="en-US" sz="1400" b="1" u="sng" dirty="0" smtClean="0">
                <a:hlinkClick r:id="rId5" tooltip="http://microsoft.com/technet"/>
              </a:rPr>
              <a:t>http://microsoft.com/</a:t>
            </a:r>
            <a:r>
              <a:rPr lang="en-US" sz="1400" b="1" u="sng" dirty="0" err="1" smtClean="0">
                <a:hlinkClick r:id="rId5" tooltip="http://microsoft.com/technet"/>
              </a:rPr>
              <a:t>technet</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auto">
          <a:xfrm>
            <a:off x="485775" y="3588965"/>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Trial Software and Virtual Labs</a:t>
            </a:r>
            <a:endParaRPr lang="en-US" sz="1400" dirty="0" smtClean="0"/>
          </a:p>
          <a:p>
            <a:r>
              <a:rPr lang="en-US" sz="1400" b="1" u="sng" dirty="0" smtClean="0">
                <a:hlinkClick r:id="rId6" tooltip="http://www.microsoft.com/technet/downloads/trials/default.mspx"/>
              </a:rPr>
              <a:t>http://www.microsoft.com/</a:t>
            </a:r>
            <a:r>
              <a:rPr lang="en-US" sz="1400" b="1" u="sng" dirty="0" err="1" smtClean="0">
                <a:hlinkClick r:id="rId6" tooltip="http://www.microsoft.com/technet/downloads/trials/default.mspx"/>
              </a:rPr>
              <a:t>technet/downloads/trials/default.mspx</a:t>
            </a:r>
            <a:r>
              <a:rPr lang="en-US" sz="1400" b="1" dirty="0" smtClean="0"/>
              <a:t> </a:t>
            </a:r>
            <a:endParaRPr lang="en-US" sz="1400" dirty="0"/>
          </a:p>
        </p:txBody>
      </p:sp>
      <p:sp>
        <p:nvSpPr>
          <p:cNvPr id="10" name="Rounded Rectangle 9"/>
          <p:cNvSpPr/>
          <p:nvPr/>
        </p:nvSpPr>
        <p:spPr bwMode="auto">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Microsoft Learning and Certification</a:t>
            </a:r>
          </a:p>
          <a:p>
            <a:pPr fontAlgn="base">
              <a:spcBef>
                <a:spcPct val="0"/>
              </a:spcBef>
              <a:spcAft>
                <a:spcPct val="0"/>
              </a:spcAft>
            </a:pPr>
            <a:r>
              <a:rPr lang="en-US" sz="1400" b="1" dirty="0" smtClean="0">
                <a:hlinkClick r:id="rId7"/>
              </a:rPr>
              <a:t>http://www.microsoft.com/learning/</a:t>
            </a:r>
            <a:r>
              <a:rPr lang="en-US" sz="1400" b="1" dirty="0" err="1" smtClean="0">
                <a:hlinkClick r:id="rId7"/>
              </a:rPr>
              <a:t>default.mspx</a:t>
            </a:r>
            <a:r>
              <a:rPr lang="en-US" sz="1400" b="1" dirty="0" smtClean="0"/>
              <a:t>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5" name="Rounded Rectangle 4"/>
          <p:cNvSpPr/>
          <p:nvPr/>
        </p:nvSpPr>
        <p:spPr bwMode="invGray">
          <a:xfrm>
            <a:off x="485774" y="3983558"/>
            <a:ext cx="8439912" cy="63792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Wednesday</a:t>
            </a:r>
          </a:p>
          <a:p>
            <a:r>
              <a:rPr lang="en-US" sz="1200" dirty="0" smtClean="0"/>
              <a:t>Building Microsoft Windows Communication Foundation and Windows Workflow Foundation Applications with </a:t>
            </a:r>
            <a:br>
              <a:rPr lang="en-US" sz="1200" dirty="0" smtClean="0"/>
            </a:br>
            <a:r>
              <a:rPr lang="en-US" sz="1200" dirty="0" smtClean="0"/>
              <a:t>Microsoft Visual Studio 2008 </a:t>
            </a:r>
            <a:r>
              <a:rPr lang="en-US" sz="1200" b="1" dirty="0" smtClean="0">
                <a:solidFill>
                  <a:schemeClr val="accent2"/>
                </a:solidFill>
              </a:rPr>
              <a:t>5:30</a:t>
            </a:r>
          </a:p>
        </p:txBody>
      </p:sp>
      <p:sp>
        <p:nvSpPr>
          <p:cNvPr id="6" name="Rounded Rectangle 5"/>
          <p:cNvSpPr/>
          <p:nvPr/>
        </p:nvSpPr>
        <p:spPr bwMode="invGray">
          <a:xfrm>
            <a:off x="485774" y="4713733"/>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Microsoft Visual C# Under the Covers: An In-Depth Look at C# 3.0 </a:t>
            </a:r>
            <a:r>
              <a:rPr lang="en-US" sz="1200" b="1" dirty="0" smtClean="0">
                <a:solidFill>
                  <a:schemeClr val="accent2"/>
                </a:solidFill>
              </a:rPr>
              <a:t>8:00</a:t>
            </a:r>
            <a:endParaRPr lang="en-US" sz="1200" b="1" dirty="0">
              <a:solidFill>
                <a:schemeClr val="accent2"/>
              </a:solidFill>
            </a:endParaRPr>
          </a:p>
        </p:txBody>
      </p:sp>
      <p:sp>
        <p:nvSpPr>
          <p:cNvPr id="10" name="Rounded Rectangle 9"/>
          <p:cNvSpPr/>
          <p:nvPr/>
        </p:nvSpPr>
        <p:spPr bwMode="invGray">
          <a:xfrm>
            <a:off x="485774" y="2126519"/>
            <a:ext cx="8439912" cy="1764792"/>
          </a:xfrm>
          <a:prstGeom prst="roundRect">
            <a:avLst>
              <a:gd name="adj" fmla="val 10571"/>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Tuesday</a:t>
            </a:r>
          </a:p>
          <a:p>
            <a:pPr fontAlgn="base">
              <a:spcBef>
                <a:spcPct val="0"/>
              </a:spcBef>
              <a:spcAft>
                <a:spcPct val="0"/>
              </a:spcAft>
            </a:pPr>
            <a:r>
              <a:rPr lang="en-US" sz="1200" dirty="0" smtClean="0"/>
              <a:t>The .NET Language Integrated Query (LINQ) Framework </a:t>
            </a:r>
            <a:r>
              <a:rPr lang="en-US" sz="1200" b="1" dirty="0" smtClean="0">
                <a:solidFill>
                  <a:schemeClr val="accent2"/>
                </a:solidFill>
              </a:rPr>
              <a:t>8:30</a:t>
            </a:r>
          </a:p>
          <a:p>
            <a:pPr fontAlgn="base">
              <a:spcBef>
                <a:spcPct val="0"/>
              </a:spcBef>
              <a:spcAft>
                <a:spcPct val="0"/>
              </a:spcAft>
            </a:pPr>
            <a:r>
              <a:rPr lang="en-US" sz="1200" dirty="0" smtClean="0"/>
              <a:t>LINQ and XML for the Microsoft Visual Basic Developer </a:t>
            </a:r>
            <a:r>
              <a:rPr lang="en-US" sz="1200" b="1" dirty="0" smtClean="0">
                <a:solidFill>
                  <a:schemeClr val="accent2"/>
                </a:solidFill>
              </a:rPr>
              <a:t>10:15</a:t>
            </a:r>
          </a:p>
          <a:p>
            <a:pPr fontAlgn="base">
              <a:spcBef>
                <a:spcPct val="0"/>
              </a:spcBef>
              <a:spcAft>
                <a:spcPct val="0"/>
              </a:spcAft>
            </a:pPr>
            <a:r>
              <a:rPr lang="en-US" sz="1200" dirty="0" smtClean="0"/>
              <a:t>Building Smart Client Applications in Microsoft Visual Studio 2008 </a:t>
            </a:r>
            <a:r>
              <a:rPr lang="en-US" sz="1200" b="1" dirty="0" smtClean="0">
                <a:solidFill>
                  <a:schemeClr val="accent2"/>
                </a:solidFill>
              </a:rPr>
              <a:t>10:15</a:t>
            </a:r>
          </a:p>
          <a:p>
            <a:pPr fontAlgn="base">
              <a:spcBef>
                <a:spcPct val="0"/>
              </a:spcBef>
              <a:spcAft>
                <a:spcPct val="0"/>
              </a:spcAft>
            </a:pPr>
            <a:r>
              <a:rPr lang="en-US" sz="1200" dirty="0" smtClean="0"/>
              <a:t>Building a Complete Web Application Using ASP.NET "Orcas" and Microsoft Visual Studio 2008 (Two parts) </a:t>
            </a:r>
            <a:r>
              <a:rPr lang="en-US" sz="1200" b="1" dirty="0" smtClean="0">
                <a:solidFill>
                  <a:schemeClr val="accent2"/>
                </a:solidFill>
              </a:rPr>
              <a:t>10:15 and 1</a:t>
            </a:r>
          </a:p>
          <a:p>
            <a:pPr fontAlgn="base">
              <a:spcBef>
                <a:spcPct val="0"/>
              </a:spcBef>
              <a:spcAft>
                <a:spcPct val="0"/>
              </a:spcAft>
            </a:pPr>
            <a:r>
              <a:rPr lang="en-US" sz="1200" dirty="0" smtClean="0"/>
              <a:t>Microsoft Visual C#: Tips and Tricks for the Microsoft Visual Studio 2008 IDE </a:t>
            </a:r>
            <a:r>
              <a:rPr lang="en-US" sz="1200" b="1" dirty="0" smtClean="0">
                <a:solidFill>
                  <a:schemeClr val="accent2"/>
                </a:solidFill>
              </a:rPr>
              <a:t>1:00</a:t>
            </a:r>
          </a:p>
          <a:p>
            <a:pPr fontAlgn="base">
              <a:spcBef>
                <a:spcPct val="0"/>
              </a:spcBef>
              <a:spcAft>
                <a:spcPct val="0"/>
              </a:spcAft>
            </a:pPr>
            <a:r>
              <a:rPr lang="en-US" sz="1200" dirty="0" smtClean="0"/>
              <a:t>Microsoft Visual Basic: Tips and Tricks for the Microsoft Visual Studio 2008 IDE </a:t>
            </a:r>
            <a:r>
              <a:rPr lang="en-US" sz="1200" b="1" dirty="0" smtClean="0">
                <a:solidFill>
                  <a:schemeClr val="accent2"/>
                </a:solidFill>
              </a:rPr>
              <a:t>2:45</a:t>
            </a:r>
          </a:p>
          <a:p>
            <a:pPr fontAlgn="base">
              <a:spcBef>
                <a:spcPct val="0"/>
              </a:spcBef>
              <a:spcAft>
                <a:spcPct val="0"/>
              </a:spcAft>
            </a:pPr>
            <a:r>
              <a:rPr lang="en-US" sz="1200" dirty="0" smtClean="0"/>
              <a:t>Building Microsoft Windows Presentation Foundation Applications with Microsoft Visual Studio 2008 and </a:t>
            </a:r>
            <a:br>
              <a:rPr lang="en-US" sz="1200" dirty="0" smtClean="0"/>
            </a:br>
            <a:r>
              <a:rPr lang="en-US" sz="1200" dirty="0" smtClean="0"/>
              <a:t>Microsoft Expression Blend </a:t>
            </a:r>
            <a:r>
              <a:rPr lang="en-US" sz="1200" b="1" dirty="0" smtClean="0">
                <a:solidFill>
                  <a:schemeClr val="accent2"/>
                </a:solidFill>
              </a:rPr>
              <a:t>4:30</a:t>
            </a:r>
          </a:p>
        </p:txBody>
      </p:sp>
      <p:pic>
        <p:nvPicPr>
          <p:cNvPr id="1028" name="Picture 4" descr="C:\Users\samgaz\Desktop\VS08_v_rgb_r.png"/>
          <p:cNvPicPr>
            <a:picLocks noChangeAspect="1" noChangeArrowheads="1"/>
          </p:cNvPicPr>
          <p:nvPr/>
        </p:nvPicPr>
        <p:blipFill>
          <a:blip r:embed="rId3"/>
          <a:srcRect/>
          <a:stretch>
            <a:fillRect/>
          </a:stretch>
        </p:blipFill>
        <p:spPr bwMode="black">
          <a:xfrm>
            <a:off x="5897427" y="228600"/>
            <a:ext cx="2984396" cy="890406"/>
          </a:xfrm>
          <a:prstGeom prst="rect">
            <a:avLst/>
          </a:prstGeom>
          <a:noFill/>
        </p:spPr>
      </p:pic>
      <p:sp>
        <p:nvSpPr>
          <p:cNvPr id="16" name="Rounded Rectangle 15"/>
          <p:cNvSpPr/>
          <p:nvPr/>
        </p:nvSpPr>
        <p:spPr bwMode="invGray">
          <a:xfrm>
            <a:off x="485774" y="1237130"/>
            <a:ext cx="8439912" cy="79714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Microsoft Visual Studio 2008 (Session repeats on 6/8) </a:t>
            </a:r>
            <a:r>
              <a:rPr lang="en-US" sz="1200" b="1" dirty="0" smtClean="0">
                <a:solidFill>
                  <a:schemeClr val="accent2"/>
                </a:solidFill>
              </a:rPr>
              <a:t>10:30</a:t>
            </a:r>
          </a:p>
          <a:p>
            <a:pPr fontAlgn="base">
              <a:spcBef>
                <a:spcPct val="0"/>
              </a:spcBef>
              <a:spcAft>
                <a:spcPct val="0"/>
              </a:spcAft>
            </a:pPr>
            <a:r>
              <a:rPr lang="en-US" sz="1200" dirty="0" smtClean="0"/>
              <a:t>Overview of Microsoft Visual Studio 2008 for Devices and .NET Compact Framework 3.5 </a:t>
            </a:r>
            <a:r>
              <a:rPr lang="en-US" sz="1200" b="1" dirty="0" smtClean="0">
                <a:solidFill>
                  <a:schemeClr val="accent2"/>
                </a:solidFill>
              </a:rPr>
              <a:t>4:45</a:t>
            </a:r>
          </a:p>
        </p:txBody>
      </p:sp>
      <p:sp>
        <p:nvSpPr>
          <p:cNvPr id="17" name="Rounded Rectangle 16"/>
          <p:cNvSpPr/>
          <p:nvPr/>
        </p:nvSpPr>
        <p:spPr bwMode="invGray">
          <a:xfrm>
            <a:off x="485774" y="5446060"/>
            <a:ext cx="8439912" cy="1169894"/>
          </a:xfrm>
          <a:prstGeom prst="roundRect">
            <a:avLst>
              <a:gd name="adj" fmla="val 10920"/>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73038" indent="-173038"/>
            <a:r>
              <a:rPr lang="en-US" b="1" dirty="0" smtClean="0"/>
              <a:t>Friday</a:t>
            </a:r>
            <a:endParaRPr lang="en-US" dirty="0" smtClean="0"/>
          </a:p>
          <a:p>
            <a:pPr marL="173038" indent="-173038"/>
            <a:r>
              <a:rPr lang="en-US" sz="1200" dirty="0" smtClean="0"/>
              <a:t>Using the .NET Language Integrated Query (LINQ) Framework with Relational Data </a:t>
            </a:r>
            <a:r>
              <a:rPr lang="en-US" sz="1200" b="1" dirty="0" smtClean="0">
                <a:solidFill>
                  <a:schemeClr val="accent2"/>
                </a:solidFill>
              </a:rPr>
              <a:t>9:00</a:t>
            </a:r>
          </a:p>
          <a:p>
            <a:pPr marL="173038" indent="-173038"/>
            <a:r>
              <a:rPr lang="en-US" sz="1200" dirty="0" smtClean="0"/>
              <a:t>A Lap Around Microsoft Visual Studio 2008 (Repeated from 6/4) </a:t>
            </a:r>
            <a:r>
              <a:rPr lang="en-US" sz="1200" b="1" dirty="0" smtClean="0">
                <a:solidFill>
                  <a:schemeClr val="accent2"/>
                </a:solidFill>
              </a:rPr>
              <a:t>1:00</a:t>
            </a:r>
          </a:p>
          <a:p>
            <a:r>
              <a:rPr lang="en-US" sz="1200" dirty="0" smtClean="0"/>
              <a:t>What's New in Microsoft Visual Studio Team System for Testers, New Features in Visual Studio 2008 and Best Practices for Testing AJAX, SharePoint, and Reporting Services </a:t>
            </a:r>
            <a:r>
              <a:rPr lang="en-US" sz="1200" b="1" dirty="0" smtClean="0">
                <a:solidFill>
                  <a:schemeClr val="accent2"/>
                </a:solidFill>
              </a:rPr>
              <a:t>1:00</a:t>
            </a:r>
            <a:endParaRPr lang="en-US" sz="1200" b="1"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6" name="Rounded Rectangle 5"/>
          <p:cNvSpPr/>
          <p:nvPr/>
        </p:nvSpPr>
        <p:spPr bwMode="invGray">
          <a:xfrm>
            <a:off x="485775" y="3280006"/>
            <a:ext cx="8439912" cy="694944"/>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Enhancing ASP.NET AJAX Applications with Silverlight </a:t>
            </a:r>
            <a:r>
              <a:rPr lang="en-US" sz="1200" b="1" dirty="0" smtClean="0">
                <a:solidFill>
                  <a:schemeClr val="accent2"/>
                </a:solidFill>
              </a:rPr>
              <a:t>8:00</a:t>
            </a:r>
          </a:p>
          <a:p>
            <a:r>
              <a:rPr lang="en-US" sz="1200" dirty="0" smtClean="0"/>
              <a:t>Silverlight Tips and Tricks </a:t>
            </a:r>
            <a:r>
              <a:rPr lang="en-US" sz="1200" b="1" dirty="0" smtClean="0">
                <a:solidFill>
                  <a:schemeClr val="accent2"/>
                </a:solidFill>
              </a:rPr>
              <a:t>4:30</a:t>
            </a:r>
            <a:endParaRPr lang="en-US" sz="1200" b="1" dirty="0">
              <a:solidFill>
                <a:schemeClr val="accent2"/>
              </a:solidFill>
            </a:endParaRPr>
          </a:p>
        </p:txBody>
      </p:sp>
      <p:sp>
        <p:nvSpPr>
          <p:cNvPr id="16" name="Rounded Rectangle 15"/>
          <p:cNvSpPr/>
          <p:nvPr/>
        </p:nvSpPr>
        <p:spPr bwMode="invGray">
          <a:xfrm>
            <a:off x="485775" y="2551176"/>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Silverlight  </a:t>
            </a:r>
            <a:r>
              <a:rPr lang="en-US" sz="1200" b="1" dirty="0" smtClean="0">
                <a:solidFill>
                  <a:schemeClr val="accent2"/>
                </a:solidFill>
              </a:rPr>
              <a:t>4:45</a:t>
            </a:r>
          </a:p>
        </p:txBody>
      </p:sp>
      <p:sp>
        <p:nvSpPr>
          <p:cNvPr id="17" name="Rounded Rectangle 16"/>
          <p:cNvSpPr/>
          <p:nvPr/>
        </p:nvSpPr>
        <p:spPr bwMode="invGray">
          <a:xfrm>
            <a:off x="485775" y="4063700"/>
            <a:ext cx="8439912" cy="124250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Friday:</a:t>
            </a:r>
            <a:endParaRPr lang="en-US" dirty="0" smtClean="0"/>
          </a:p>
          <a:p>
            <a:r>
              <a:rPr lang="en-US" sz="1200" dirty="0" smtClean="0"/>
              <a:t>Creating and Delivering Rich Media and Video on the Web with Silverlight, Expression Studio, and </a:t>
            </a:r>
            <a:br>
              <a:rPr lang="en-US" sz="1200" dirty="0" smtClean="0"/>
            </a:br>
            <a:r>
              <a:rPr lang="en-US" sz="1200" dirty="0" smtClean="0"/>
              <a:t>Windows Server 2008 </a:t>
            </a:r>
            <a:r>
              <a:rPr lang="en-US" sz="1200" b="1" dirty="0" smtClean="0">
                <a:solidFill>
                  <a:schemeClr val="accent2"/>
                </a:solidFill>
              </a:rPr>
              <a:t>9:00</a:t>
            </a:r>
          </a:p>
          <a:p>
            <a:r>
              <a:rPr lang="en-US" sz="1200" dirty="0" smtClean="0"/>
              <a:t>Building Rich Internet Applications with Silverlight </a:t>
            </a:r>
            <a:r>
              <a:rPr lang="en-US" sz="1200" b="1" dirty="0" smtClean="0">
                <a:solidFill>
                  <a:schemeClr val="accent2"/>
                </a:solidFill>
              </a:rPr>
              <a:t>1:00</a:t>
            </a:r>
          </a:p>
          <a:p>
            <a:r>
              <a:rPr lang="en-US" sz="1200" dirty="0" smtClean="0"/>
              <a:t>Building Interactive Media Experiences with Silverlight </a:t>
            </a:r>
            <a:r>
              <a:rPr lang="en-US" sz="1200" b="1" dirty="0" smtClean="0">
                <a:solidFill>
                  <a:schemeClr val="accent2"/>
                </a:solidFill>
              </a:rPr>
              <a:t>2:45</a:t>
            </a:r>
            <a:endParaRPr lang="en-US" sz="1200" b="1" dirty="0">
              <a:solidFill>
                <a:schemeClr val="accent2"/>
              </a:solidFill>
            </a:endParaRPr>
          </a:p>
        </p:txBody>
      </p:sp>
      <p:pic>
        <p:nvPicPr>
          <p:cNvPr id="2050" name="Picture 2" descr="C:\Users\samgaz\Desktop\Sl_v_rgb_r.png"/>
          <p:cNvPicPr>
            <a:picLocks noChangeAspect="1" noChangeArrowheads="1"/>
          </p:cNvPicPr>
          <p:nvPr/>
        </p:nvPicPr>
        <p:blipFill>
          <a:blip r:embed="rId3" cstate="print"/>
          <a:srcRect/>
          <a:stretch>
            <a:fillRect/>
          </a:stretch>
        </p:blipFill>
        <p:spPr bwMode="black">
          <a:xfrm>
            <a:off x="6680161" y="211927"/>
            <a:ext cx="2002993" cy="2235438"/>
          </a:xfrm>
          <a:prstGeom prst="rect">
            <a:avLst/>
          </a:prstGeom>
          <a:noFill/>
        </p:spPr>
      </p:pic>
      <p:sp>
        <p:nvSpPr>
          <p:cNvPr id="13" name="Rounded Rectangle 12"/>
          <p:cNvSpPr/>
          <p:nvPr/>
        </p:nvSpPr>
        <p:spPr bwMode="invGray">
          <a:xfrm>
            <a:off x="485775" y="5394959"/>
            <a:ext cx="8439912" cy="1046181"/>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endParaRPr lang="en-US" b="1" dirty="0" smtClean="0"/>
          </a:p>
          <a:p>
            <a:pPr fontAlgn="base">
              <a:spcBef>
                <a:spcPct val="0"/>
              </a:spcBef>
              <a:spcAft>
                <a:spcPct val="0"/>
              </a:spcAft>
            </a:pPr>
            <a:r>
              <a:rPr lang="en-US" b="1" dirty="0" smtClean="0"/>
              <a:t>Links:</a:t>
            </a:r>
          </a:p>
          <a:p>
            <a:pPr fontAlgn="base">
              <a:spcBef>
                <a:spcPct val="0"/>
              </a:spcBef>
              <a:spcAft>
                <a:spcPct val="0"/>
              </a:spcAft>
            </a:pPr>
            <a:r>
              <a:rPr lang="en-US" sz="1200" dirty="0" smtClean="0"/>
              <a:t>Scott Guthrie on Channel 9 - </a:t>
            </a:r>
            <a:r>
              <a:rPr lang="en-US" sz="1200" dirty="0" smtClean="0">
                <a:hlinkClick r:id="rId4"/>
              </a:rPr>
              <a:t>http://channel9.msdn.com/showpost.aspx?postid=304508</a:t>
            </a:r>
            <a:endParaRPr lang="en-US" sz="1200" dirty="0" smtClean="0"/>
          </a:p>
          <a:p>
            <a:pPr fontAlgn="base">
              <a:spcBef>
                <a:spcPct val="0"/>
              </a:spcBef>
              <a:spcAft>
                <a:spcPct val="0"/>
              </a:spcAft>
            </a:pPr>
            <a:r>
              <a:rPr lang="en-US" sz="1200" dirty="0" smtClean="0"/>
              <a:t>Silverlight Developer Center - </a:t>
            </a:r>
            <a:r>
              <a:rPr lang="en-US" sz="1200" dirty="0" smtClean="0">
                <a:hlinkClick r:id="rId5"/>
              </a:rPr>
              <a:t>http://msdn2.microsoft.com/en-us/silverlight/default.aspx</a:t>
            </a:r>
            <a:endParaRPr lang="en-US" sz="1200" dirty="0" smtClean="0"/>
          </a:p>
          <a:p>
            <a:pPr fontAlgn="base">
              <a:spcBef>
                <a:spcPct val="0"/>
              </a:spcBef>
              <a:spcAft>
                <a:spcPct val="0"/>
              </a:spcAft>
            </a:pPr>
            <a:r>
              <a:rPr lang="en-US" sz="1200" dirty="0" smtClean="0"/>
              <a:t>Silverlight Alpha 1.1 SDK - </a:t>
            </a:r>
            <a:r>
              <a:rPr lang="en-US" sz="1200" dirty="0" smtClean="0">
                <a:hlinkClick r:id="rId6"/>
              </a:rPr>
              <a:t>http://msdn.microsoft.com/vstudio/eula.aspx?id=c8bf88e7-841c-43fd-c63d-379943617f36</a:t>
            </a:r>
            <a:endParaRPr lang="en-US" sz="1200" dirty="0" smtClean="0"/>
          </a:p>
          <a:p>
            <a:pPr fontAlgn="base">
              <a:spcBef>
                <a:spcPct val="0"/>
              </a:spcBef>
              <a:spcAft>
                <a:spcPct val="0"/>
              </a:spcAft>
            </a:pPr>
            <a:endParaRPr lang="en-US" sz="1200" dirty="0" smtClean="0"/>
          </a:p>
          <a:p>
            <a:pPr fontAlgn="base">
              <a:spcBef>
                <a:spcPct val="0"/>
              </a:spcBef>
              <a:spcAft>
                <a:spcPct val="0"/>
              </a:spcAft>
            </a:pPr>
            <a:endParaRPr lang="en-US" sz="1200" b="1"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 bar"/>
          <p:cNvPicPr>
            <a:picLocks noChangeAspect="1" noChangeArrowheads="1"/>
          </p:cNvPicPr>
          <p:nvPr/>
        </p:nvPicPr>
        <p:blipFill>
          <a:blip r:embed="rId3">
            <a:duotone>
              <a:prstClr val="black"/>
              <a:schemeClr val="accent5">
                <a:tint val="45000"/>
                <a:satMod val="400000"/>
              </a:schemeClr>
            </a:duotone>
          </a:blip>
          <a:srcRect/>
          <a:stretch>
            <a:fillRect/>
          </a:stretch>
        </p:blipFill>
        <p:spPr bwMode="hidden">
          <a:xfrm>
            <a:off x="0" y="2801216"/>
            <a:ext cx="9144000" cy="3754582"/>
          </a:xfrm>
          <a:prstGeom prst="rect">
            <a:avLst/>
          </a:prstGeom>
          <a:noFill/>
        </p:spPr>
      </p:pic>
      <p:sp>
        <p:nvSpPr>
          <p:cNvPr id="11" name="Rounded Rectangle 10"/>
          <p:cNvSpPr/>
          <p:nvPr/>
        </p:nvSpPr>
        <p:spPr bwMode="blackWhite">
          <a:xfrm>
            <a:off x="4570413" y="3266514"/>
            <a:ext cx="4205288" cy="2811556"/>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 name="AutoShape 3"/>
          <p:cNvSpPr>
            <a:spLocks noChangeArrowheads="1"/>
          </p:cNvSpPr>
          <p:nvPr/>
        </p:nvSpPr>
        <p:spPr bwMode="invGray">
          <a:xfrm>
            <a:off x="3689350" y="3348318"/>
            <a:ext cx="4992439" cy="2662518"/>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r"/>
            <a:r>
              <a:rPr lang="en-US" sz="4000" dirty="0" smtClean="0">
                <a:effectLst>
                  <a:outerShdw blurRad="63500" sx="102000" sy="102000" algn="ctr" rotWithShape="0">
                    <a:prstClr val="black">
                      <a:alpha val="40000"/>
                    </a:prstClr>
                  </a:outerShdw>
                </a:effectLst>
                <a:latin typeface="+mj-lt"/>
              </a:rPr>
              <a:t>Complete an evaluation on </a:t>
            </a:r>
            <a:r>
              <a:rPr lang="en-US" sz="4000" dirty="0" err="1" smtClean="0">
                <a:effectLst>
                  <a:outerShdw blurRad="63500" sx="102000" sy="102000" algn="ctr" rotWithShape="0">
                    <a:prstClr val="black">
                      <a:alpha val="40000"/>
                    </a:prstClr>
                  </a:outerShdw>
                </a:effectLst>
                <a:latin typeface="+mj-lt"/>
              </a:rPr>
              <a:t>CommNet</a:t>
            </a:r>
            <a:r>
              <a:rPr lang="en-US" sz="4000" dirty="0" smtClean="0">
                <a:effectLst>
                  <a:outerShdw blurRad="63500" sx="102000" sy="102000" algn="ctr" rotWithShape="0">
                    <a:prstClr val="black">
                      <a:alpha val="40000"/>
                    </a:prstClr>
                  </a:outerShdw>
                </a:effectLst>
                <a:latin typeface="+mj-lt"/>
              </a:rPr>
              <a:t> and </a:t>
            </a:r>
            <a:br>
              <a:rPr lang="en-US" sz="4000" dirty="0" smtClean="0">
                <a:effectLst>
                  <a:outerShdw blurRad="63500" sx="102000" sy="102000" algn="ctr" rotWithShape="0">
                    <a:prstClr val="black">
                      <a:alpha val="40000"/>
                    </a:prstClr>
                  </a:outerShdw>
                </a:effectLst>
                <a:latin typeface="+mj-lt"/>
              </a:rPr>
            </a:br>
            <a:r>
              <a:rPr lang="en-US" sz="4000" dirty="0" smtClean="0">
                <a:effectLst>
                  <a:outerShdw blurRad="63500" sx="102000" sy="102000" algn="ctr" rotWithShape="0">
                    <a:prstClr val="black">
                      <a:alpha val="40000"/>
                    </a:prstClr>
                  </a:outerShdw>
                </a:effectLst>
                <a:latin typeface="+mj-lt"/>
              </a:rPr>
              <a:t>enter to win!</a:t>
            </a:r>
            <a:endParaRPr lang="en-US" sz="4000" dirty="0">
              <a:effectLst>
                <a:outerShdw blurRad="63500" sx="102000" sy="102000" algn="ctr" rotWithShape="0">
                  <a:prstClr val="black">
                    <a:alpha val="40000"/>
                  </a:prstClr>
                </a:outerShdw>
              </a:effectLst>
              <a:latin typeface="+mj-lt"/>
            </a:endParaRPr>
          </a:p>
        </p:txBody>
      </p:sp>
      <p:pic>
        <p:nvPicPr>
          <p:cNvPr id="5" name="Picture 4" descr="ticket4pngmask4.png"/>
          <p:cNvPicPr>
            <a:picLocks noChangeAspect="1"/>
          </p:cNvPicPr>
          <p:nvPr/>
        </p:nvPicPr>
        <p:blipFill>
          <a:blip r:embed="rId4" cstate="print"/>
          <a:stretch>
            <a:fillRect/>
          </a:stretch>
        </p:blipFill>
        <p:spPr>
          <a:xfrm flipH="1">
            <a:off x="-201705" y="3787442"/>
            <a:ext cx="6243637" cy="2588145"/>
          </a:xfrm>
          <a:prstGeom prst="rect">
            <a:avLst/>
          </a:prstGeom>
        </p:spPr>
      </p:pic>
      <p:pic>
        <p:nvPicPr>
          <p:cNvPr id="6" name="Picture 5" descr="Xbox 360 console and controller"/>
          <p:cNvPicPr>
            <a:picLocks noChangeAspect="1" noChangeArrowheads="1"/>
          </p:cNvPicPr>
          <p:nvPr/>
        </p:nvPicPr>
        <p:blipFill>
          <a:blip r:embed="rId5"/>
          <a:srcRect/>
          <a:stretch>
            <a:fillRect/>
          </a:stretch>
        </p:blipFill>
        <p:spPr bwMode="ltGray">
          <a:xfrm>
            <a:off x="640734" y="706983"/>
            <a:ext cx="3388342" cy="3593555"/>
          </a:xfrm>
          <a:prstGeom prst="rect">
            <a:avLst/>
          </a:prstGeom>
          <a:noFill/>
        </p:spPr>
      </p:pic>
      <p:pic>
        <p:nvPicPr>
          <p:cNvPr id="57348" name="Picture 4" descr="C:\Documents and Settings\Jessica Mans\Desktop\In progress\TechEd\Ult07EN_3DP.png"/>
          <p:cNvPicPr>
            <a:picLocks noChangeAspect="1" noChangeArrowheads="1"/>
          </p:cNvPicPr>
          <p:nvPr/>
        </p:nvPicPr>
        <p:blipFill>
          <a:blip r:embed="rId6" cstate="print"/>
          <a:srcRect/>
          <a:stretch>
            <a:fillRect/>
          </a:stretch>
        </p:blipFill>
        <p:spPr bwMode="auto">
          <a:xfrm>
            <a:off x="2333517" y="306733"/>
            <a:ext cx="2170813" cy="2392059"/>
          </a:xfrm>
          <a:prstGeom prst="rect">
            <a:avLst/>
          </a:prstGeom>
          <a:noFill/>
        </p:spPr>
      </p:pic>
      <p:pic>
        <p:nvPicPr>
          <p:cNvPr id="57347" name="Picture 3" descr="C:\Documents and Settings\Jessica Mans\Desktop\In progress\TechEd\V_UltEN_3DP.png"/>
          <p:cNvPicPr>
            <a:picLocks noChangeAspect="1" noChangeArrowheads="1"/>
          </p:cNvPicPr>
          <p:nvPr/>
        </p:nvPicPr>
        <p:blipFill>
          <a:blip r:embed="rId7" cstate="print"/>
          <a:srcRect/>
          <a:stretch>
            <a:fillRect/>
          </a:stretch>
        </p:blipFill>
        <p:spPr bwMode="ltGray">
          <a:xfrm>
            <a:off x="3689350" y="758645"/>
            <a:ext cx="2170813" cy="2392059"/>
          </a:xfrm>
          <a:prstGeom prst="rect">
            <a:avLst/>
          </a:prstGeom>
          <a:noFill/>
        </p:spPr>
      </p:pic>
      <p:pic>
        <p:nvPicPr>
          <p:cNvPr id="13" name="Picture 12" descr="TechNet_Plus_subs_bL.png"/>
          <p:cNvPicPr>
            <a:picLocks noChangeAspect="1"/>
          </p:cNvPicPr>
          <p:nvPr/>
        </p:nvPicPr>
        <p:blipFill>
          <a:blip r:embed="rId8" cstate="print"/>
          <a:stretch>
            <a:fillRect/>
          </a:stretch>
        </p:blipFill>
        <p:spPr>
          <a:xfrm rot="1271727">
            <a:off x="1794012" y="4580701"/>
            <a:ext cx="2215207" cy="763271"/>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robwht-jpg.jpg"/>
          <p:cNvPicPr>
            <a:picLocks noChangeAspect="1"/>
          </p:cNvPicPr>
          <p:nvPr/>
        </p:nvPicPr>
        <p:blipFill>
          <a:blip r:embed="rId3"/>
          <a:srcRect/>
          <a:stretch>
            <a:fillRect/>
          </a:stretch>
        </p:blipFill>
        <p:spPr bwMode="auto">
          <a:xfrm>
            <a:off x="6695804" y="560581"/>
            <a:ext cx="1834431" cy="928694"/>
          </a:xfrm>
          <a:prstGeom prst="rect">
            <a:avLst/>
          </a:prstGeom>
          <a:noFill/>
          <a:ln w="9525">
            <a:noFill/>
            <a:miter lim="800000"/>
            <a:headEnd/>
            <a:tailEnd/>
          </a:ln>
        </p:spPr>
      </p:pic>
      <p:sp>
        <p:nvSpPr>
          <p:cNvPr id="3" name="Text Box 3"/>
          <p:cNvSpPr txBox="1">
            <a:spLocks noChangeArrowheads="1"/>
          </p:cNvSpPr>
          <p:nvPr/>
        </p:nvSpPr>
        <p:spPr bwMode="blackWhite">
          <a:xfrm>
            <a:off x="357158" y="5033419"/>
            <a:ext cx="8382000" cy="1061813"/>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a:r>
              <a:rPr lang="en-US" sz="700" b="0" dirty="0" smtClean="0"/>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ctr"/>
            <a:endParaRPr lang="en-US" sz="700" b="0" dirty="0" smtClean="0"/>
          </a:p>
          <a:p>
            <a:pPr algn="ctr"/>
            <a:r>
              <a:rPr lang="en-US" sz="700" b="0" dirty="0" smtClean="0"/>
              <a:t>©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a:t>
            </a:r>
          </a:p>
          <a:p>
            <a:pPr algn="ctr" defTabSz="914063" eaLnBrk="0" hangingPunct="0"/>
            <a:endParaRPr lang="en-US" sz="700" dirty="0">
              <a:latin typeface="Arial"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E" dirty="0" smtClean="0"/>
              <a:t>Introduction to Frameworks</a:t>
            </a:r>
            <a:endParaRPr lang="en-US" dirty="0" smtClean="0"/>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717935" y="3654176"/>
            <a:ext cx="662922" cy="514686"/>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GB" smtClean="0"/>
              <a:t>MSF</a:t>
            </a:r>
          </a:p>
        </p:txBody>
      </p:sp>
      <p:sp>
        <p:nvSpPr>
          <p:cNvPr id="9219" name="Rectangle 5"/>
          <p:cNvSpPr>
            <a:spLocks noGrp="1" noChangeArrowheads="1"/>
          </p:cNvSpPr>
          <p:nvPr>
            <p:ph idx="1"/>
          </p:nvPr>
        </p:nvSpPr>
        <p:spPr>
          <a:xfrm>
            <a:off x="368300" y="1347788"/>
            <a:ext cx="8382000" cy="3883627"/>
          </a:xfrm>
        </p:spPr>
        <p:txBody>
          <a:bodyPr/>
          <a:lstStyle/>
          <a:p>
            <a:r>
              <a:rPr lang="en-GB" dirty="0" smtClean="0"/>
              <a:t>Microsoft Solutions Framework</a:t>
            </a:r>
          </a:p>
          <a:p>
            <a:pPr lvl="1"/>
            <a:r>
              <a:rPr lang="en-GB" dirty="0" smtClean="0"/>
              <a:t>Established in 1991, made public in 1993 (v1), fully revised in 1998 (v2), January 2003 (v3), March 2006 (v4), with v4 Core formally made public October 2006</a:t>
            </a:r>
          </a:p>
          <a:p>
            <a:pPr lvl="1"/>
            <a:r>
              <a:rPr lang="en-GB" dirty="0" smtClean="0"/>
              <a:t>Solution delivery framework for creating software, deploying infrastructural solutions, and consulting</a:t>
            </a:r>
          </a:p>
          <a:p>
            <a:r>
              <a:rPr lang="en-GB" dirty="0" smtClean="0"/>
              <a:t>Related to MOF, Microsoft Operations Framework</a:t>
            </a:r>
          </a:p>
          <a:p>
            <a:pPr lvl="1"/>
            <a:r>
              <a:rPr lang="en-GB" dirty="0" smtClean="0"/>
              <a:t>Which concentrates on the management of </a:t>
            </a:r>
            <a:br>
              <a:rPr lang="en-GB" dirty="0" smtClean="0"/>
            </a:br>
            <a:r>
              <a:rPr lang="en-GB" dirty="0" smtClean="0"/>
              <a:t>IT infrastructure</a:t>
            </a:r>
          </a:p>
          <a:p>
            <a:pPr lvl="1"/>
            <a:r>
              <a:rPr lang="en-GB" dirty="0" smtClean="0"/>
              <a:t>MOF may become part of MSF in the future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55650" y="1844675"/>
            <a:ext cx="4248150" cy="4859338"/>
          </a:xfrm>
          <a:prstGeom prst="rect">
            <a:avLst/>
          </a:prstGeom>
          <a:solidFill>
            <a:srgbClr val="993300">
              <a:alpha val="34901"/>
            </a:srgbClr>
          </a:solidFill>
          <a:ln w="12700">
            <a:solidFill>
              <a:srgbClr val="993300"/>
            </a:solidFill>
            <a:miter lim="800000"/>
            <a:headEnd/>
            <a:tailEnd/>
          </a:ln>
        </p:spPr>
        <p:txBody>
          <a:bodyPr wrap="none" anchor="ctr"/>
          <a:lstStyle/>
          <a:p>
            <a:endParaRPr lang="en-IE"/>
          </a:p>
        </p:txBody>
      </p:sp>
      <p:sp>
        <p:nvSpPr>
          <p:cNvPr id="10243" name="Rectangle 3"/>
          <p:cNvSpPr>
            <a:spLocks noChangeArrowheads="1"/>
          </p:cNvSpPr>
          <p:nvPr/>
        </p:nvSpPr>
        <p:spPr bwMode="auto">
          <a:xfrm>
            <a:off x="3779838" y="1557338"/>
            <a:ext cx="5184775" cy="4535487"/>
          </a:xfrm>
          <a:prstGeom prst="rect">
            <a:avLst/>
          </a:prstGeom>
          <a:solidFill>
            <a:srgbClr val="993300">
              <a:alpha val="34901"/>
            </a:srgbClr>
          </a:solidFill>
          <a:ln w="38100">
            <a:solidFill>
              <a:srgbClr val="993300"/>
            </a:solidFill>
            <a:miter lim="800000"/>
            <a:headEnd/>
            <a:tailEnd/>
          </a:ln>
        </p:spPr>
        <p:txBody>
          <a:bodyPr wrap="none" anchor="ctr"/>
          <a:lstStyle/>
          <a:p>
            <a:endParaRPr lang="en-IE"/>
          </a:p>
        </p:txBody>
      </p:sp>
      <p:sp>
        <p:nvSpPr>
          <p:cNvPr id="10244" name="Rectangle 4"/>
          <p:cNvSpPr>
            <a:spLocks noGrp="1" noChangeArrowheads="1"/>
          </p:cNvSpPr>
          <p:nvPr>
            <p:ph type="title"/>
          </p:nvPr>
        </p:nvSpPr>
        <p:spPr/>
        <p:txBody>
          <a:bodyPr/>
          <a:lstStyle/>
          <a:p>
            <a:pPr eaLnBrk="1" hangingPunct="1"/>
            <a:r>
              <a:rPr lang="en-US" smtClean="0"/>
              <a:t>IT Lifecycle</a:t>
            </a:r>
          </a:p>
        </p:txBody>
      </p:sp>
      <p:sp>
        <p:nvSpPr>
          <p:cNvPr id="867333" name="Text Box 5"/>
          <p:cNvSpPr txBox="1">
            <a:spLocks noChangeArrowheads="1"/>
          </p:cNvSpPr>
          <p:nvPr/>
        </p:nvSpPr>
        <p:spPr bwMode="auto">
          <a:xfrm>
            <a:off x="-92075" y="3013075"/>
            <a:ext cx="255588" cy="336550"/>
          </a:xfrm>
          <a:prstGeom prst="rect">
            <a:avLst/>
          </a:prstGeom>
          <a:noFill/>
          <a:ln w="12700">
            <a:noFill/>
            <a:miter lim="800000"/>
            <a:headEnd type="none" w="sm" len="sm"/>
            <a:tailEnd type="none" w="sm" len="sm"/>
          </a:ln>
          <a:effectLst>
            <a:outerShdw dist="107763" dir="2700000" algn="ctr" rotWithShape="0">
              <a:schemeClr val="bg2"/>
            </a:outerShdw>
          </a:effectLst>
        </p:spPr>
        <p:txBody>
          <a:bodyPr wrap="none">
            <a:spAutoFit/>
          </a:bodyPr>
          <a:lstStyle/>
          <a:p>
            <a:pPr eaLnBrk="0" hangingPunct="0">
              <a:buFontTx/>
              <a:buChar char="•"/>
              <a:defRPr/>
            </a:pPr>
            <a:endParaRPr lang="en-GB" sz="1600" dirty="0"/>
          </a:p>
        </p:txBody>
      </p:sp>
      <p:sp>
        <p:nvSpPr>
          <p:cNvPr id="10246" name="Text Box 6"/>
          <p:cNvSpPr txBox="1">
            <a:spLocks noChangeArrowheads="1"/>
          </p:cNvSpPr>
          <p:nvPr/>
        </p:nvSpPr>
        <p:spPr bwMode="auto">
          <a:xfrm>
            <a:off x="0" y="3314700"/>
            <a:ext cx="2838450" cy="457200"/>
          </a:xfrm>
          <a:prstGeom prst="rect">
            <a:avLst/>
          </a:prstGeom>
          <a:noFill/>
          <a:ln w="12700">
            <a:noFill/>
            <a:miter lim="800000"/>
            <a:headEnd type="none" w="sm" len="sm"/>
            <a:tailEnd type="none" w="sm" len="sm"/>
          </a:ln>
        </p:spPr>
        <p:txBody>
          <a:bodyPr>
            <a:spAutoFit/>
          </a:bodyPr>
          <a:lstStyle/>
          <a:p>
            <a:pPr eaLnBrk="0" hangingPunct="0">
              <a:buFontTx/>
              <a:buChar char="•"/>
            </a:pPr>
            <a:endParaRPr lang="en-GB" sz="2400">
              <a:latin typeface="Times New Roman" pitchFamily="18" charset="0"/>
            </a:endParaRPr>
          </a:p>
        </p:txBody>
      </p:sp>
      <p:sp>
        <p:nvSpPr>
          <p:cNvPr id="10247" name="Text Box 7"/>
          <p:cNvSpPr txBox="1">
            <a:spLocks noChangeArrowheads="1"/>
          </p:cNvSpPr>
          <p:nvPr/>
        </p:nvSpPr>
        <p:spPr bwMode="auto">
          <a:xfrm>
            <a:off x="827088" y="6237288"/>
            <a:ext cx="3887787" cy="366712"/>
          </a:xfrm>
          <a:prstGeom prst="rect">
            <a:avLst/>
          </a:prstGeom>
          <a:noFill/>
          <a:ln w="9525">
            <a:noFill/>
            <a:miter lim="800000"/>
            <a:headEnd/>
            <a:tailEnd/>
          </a:ln>
        </p:spPr>
        <p:txBody>
          <a:bodyPr>
            <a:spAutoFit/>
          </a:bodyPr>
          <a:lstStyle/>
          <a:p>
            <a:r>
              <a:rPr lang="en-US"/>
              <a:t>Microsoft </a:t>
            </a:r>
            <a:r>
              <a:rPr lang="en-US" b="1"/>
              <a:t>Operations</a:t>
            </a:r>
            <a:r>
              <a:rPr lang="en-US"/>
              <a:t> Framework</a:t>
            </a:r>
          </a:p>
        </p:txBody>
      </p:sp>
      <p:sp>
        <p:nvSpPr>
          <p:cNvPr id="10248" name="Text Box 8"/>
          <p:cNvSpPr txBox="1">
            <a:spLocks noChangeArrowheads="1"/>
          </p:cNvSpPr>
          <p:nvPr/>
        </p:nvSpPr>
        <p:spPr bwMode="auto">
          <a:xfrm>
            <a:off x="5003800" y="1557338"/>
            <a:ext cx="3905250" cy="396875"/>
          </a:xfrm>
          <a:prstGeom prst="rect">
            <a:avLst/>
          </a:prstGeom>
          <a:noFill/>
          <a:ln w="9525">
            <a:noFill/>
            <a:miter lim="800000"/>
            <a:headEnd/>
            <a:tailEnd/>
          </a:ln>
        </p:spPr>
        <p:txBody>
          <a:bodyPr>
            <a:spAutoFit/>
          </a:bodyPr>
          <a:lstStyle/>
          <a:p>
            <a:pPr algn="r"/>
            <a:r>
              <a:rPr lang="en-US" sz="2000"/>
              <a:t>Microsoft </a:t>
            </a:r>
            <a:r>
              <a:rPr lang="en-US" sz="2000" b="1"/>
              <a:t>Solutions </a:t>
            </a:r>
            <a:r>
              <a:rPr lang="en-US" sz="2000"/>
              <a:t>Framework</a:t>
            </a:r>
            <a:endParaRPr lang="en-US" sz="2000" u="sng"/>
          </a:p>
        </p:txBody>
      </p:sp>
      <p:pic>
        <p:nvPicPr>
          <p:cNvPr id="10249" name="Picture 9" descr="IT-Lifecycle"/>
          <p:cNvPicPr preferRelativeResize="0">
            <a:picLocks noChangeAspect="1" noChangeArrowheads="1"/>
          </p:cNvPicPr>
          <p:nvPr/>
        </p:nvPicPr>
        <p:blipFill>
          <a:blip r:embed="rId3"/>
          <a:srcRect/>
          <a:stretch>
            <a:fillRect/>
          </a:stretch>
        </p:blipFill>
        <p:spPr bwMode="auto">
          <a:xfrm>
            <a:off x="2047875" y="1819275"/>
            <a:ext cx="4302125" cy="4232275"/>
          </a:xfrm>
          <a:prstGeom prst="rect">
            <a:avLst/>
          </a:prstGeom>
          <a:noFill/>
          <a:ln w="9525">
            <a:noFill/>
            <a:miter lim="800000"/>
            <a:headEnd/>
            <a:tailEnd/>
          </a:ln>
        </p:spPr>
      </p:pic>
      <p:sp>
        <p:nvSpPr>
          <p:cNvPr id="10250" name="Text Box 10"/>
          <p:cNvSpPr txBox="1">
            <a:spLocks noChangeArrowheads="1"/>
          </p:cNvSpPr>
          <p:nvPr/>
        </p:nvSpPr>
        <p:spPr bwMode="auto">
          <a:xfrm rot="1162935">
            <a:off x="2268538" y="2997200"/>
            <a:ext cx="1009650" cy="366713"/>
          </a:xfrm>
          <a:prstGeom prst="rect">
            <a:avLst/>
          </a:prstGeom>
          <a:solidFill>
            <a:schemeClr val="tx2">
              <a:alpha val="0"/>
            </a:schemeClr>
          </a:solidFill>
          <a:ln w="9525">
            <a:noFill/>
            <a:miter lim="800000"/>
            <a:headEnd/>
            <a:tailEnd/>
          </a:ln>
        </p:spPr>
        <p:txBody>
          <a:bodyPr wrap="none">
            <a:spAutoFit/>
          </a:bodyPr>
          <a:lstStyle/>
          <a:p>
            <a:r>
              <a:rPr lang="en-US"/>
              <a:t>Operate</a:t>
            </a:r>
          </a:p>
        </p:txBody>
      </p:sp>
      <p:sp>
        <p:nvSpPr>
          <p:cNvPr id="10251" name="Text Box 11"/>
          <p:cNvSpPr txBox="1">
            <a:spLocks noChangeArrowheads="1"/>
          </p:cNvSpPr>
          <p:nvPr/>
        </p:nvSpPr>
        <p:spPr bwMode="auto">
          <a:xfrm rot="-4270452">
            <a:off x="2942432" y="5176043"/>
            <a:ext cx="895350" cy="366713"/>
          </a:xfrm>
          <a:prstGeom prst="rect">
            <a:avLst/>
          </a:prstGeom>
          <a:solidFill>
            <a:schemeClr val="tx2">
              <a:alpha val="0"/>
            </a:schemeClr>
          </a:solidFill>
          <a:ln w="9525">
            <a:noFill/>
            <a:miter lim="800000"/>
            <a:headEnd/>
            <a:tailEnd/>
          </a:ln>
        </p:spPr>
        <p:txBody>
          <a:bodyPr wrap="none">
            <a:spAutoFit/>
          </a:bodyPr>
          <a:lstStyle/>
          <a:p>
            <a:r>
              <a:rPr lang="en-US"/>
              <a:t>Deploy</a:t>
            </a:r>
          </a:p>
        </p:txBody>
      </p:sp>
      <p:sp>
        <p:nvSpPr>
          <p:cNvPr id="10252" name="Text Box 12"/>
          <p:cNvSpPr txBox="1">
            <a:spLocks noChangeArrowheads="1"/>
          </p:cNvSpPr>
          <p:nvPr/>
        </p:nvSpPr>
        <p:spPr bwMode="auto">
          <a:xfrm rot="1102792">
            <a:off x="5360988" y="4500563"/>
            <a:ext cx="692150" cy="366712"/>
          </a:xfrm>
          <a:prstGeom prst="rect">
            <a:avLst/>
          </a:prstGeom>
          <a:solidFill>
            <a:schemeClr val="tx2">
              <a:alpha val="0"/>
            </a:schemeClr>
          </a:solidFill>
          <a:ln w="9525">
            <a:noFill/>
            <a:miter lim="800000"/>
            <a:headEnd/>
            <a:tailEnd/>
          </a:ln>
        </p:spPr>
        <p:txBody>
          <a:bodyPr wrap="none">
            <a:spAutoFit/>
          </a:bodyPr>
          <a:lstStyle/>
          <a:p>
            <a:r>
              <a:rPr lang="en-US"/>
              <a:t>Build</a:t>
            </a:r>
          </a:p>
        </p:txBody>
      </p:sp>
      <p:sp>
        <p:nvSpPr>
          <p:cNvPr id="10253" name="Text Box 13"/>
          <p:cNvSpPr txBox="1">
            <a:spLocks noChangeArrowheads="1"/>
          </p:cNvSpPr>
          <p:nvPr/>
        </p:nvSpPr>
        <p:spPr bwMode="auto">
          <a:xfrm rot="-4312008">
            <a:off x="4629944" y="2304257"/>
            <a:ext cx="641350" cy="366712"/>
          </a:xfrm>
          <a:prstGeom prst="rect">
            <a:avLst/>
          </a:prstGeom>
          <a:solidFill>
            <a:schemeClr val="tx2">
              <a:alpha val="0"/>
            </a:schemeClr>
          </a:solidFill>
          <a:ln w="9525">
            <a:noFill/>
            <a:miter lim="800000"/>
            <a:headEnd/>
            <a:tailEnd/>
          </a:ln>
        </p:spPr>
        <p:txBody>
          <a:bodyPr wrap="none">
            <a:spAutoFit/>
          </a:bodyPr>
          <a:lstStyle/>
          <a:p>
            <a:r>
              <a:rPr lang="en-US"/>
              <a:t>Plan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434"/>
          <p:cNvSpPr>
            <a:spLocks noChangeArrowheads="1"/>
          </p:cNvSpPr>
          <p:nvPr/>
        </p:nvSpPr>
        <p:spPr bwMode="auto">
          <a:xfrm>
            <a:off x="971550" y="2571750"/>
            <a:ext cx="450850" cy="342900"/>
          </a:xfrm>
          <a:prstGeom prst="rect">
            <a:avLst/>
          </a:prstGeom>
          <a:noFill/>
          <a:ln w="9525">
            <a:noFill/>
            <a:miter lim="800000"/>
            <a:headEnd/>
            <a:tailEnd/>
          </a:ln>
        </p:spPr>
        <p:txBody>
          <a:bodyPr wrap="none" anchor="ctr"/>
          <a:lstStyle/>
          <a:p>
            <a:pPr algn="r"/>
            <a:r>
              <a:rPr lang="en-US" altLang="en-US" sz="1800" b="1" u="none">
                <a:latin typeface="Arial" charset="0"/>
              </a:rPr>
              <a:t>2000</a:t>
            </a:r>
          </a:p>
        </p:txBody>
      </p:sp>
      <p:sp>
        <p:nvSpPr>
          <p:cNvPr id="12291" name="Rectangle 18438"/>
          <p:cNvSpPr>
            <a:spLocks noChangeArrowheads="1"/>
          </p:cNvSpPr>
          <p:nvPr/>
        </p:nvSpPr>
        <p:spPr bwMode="auto">
          <a:xfrm>
            <a:off x="6246813" y="2457450"/>
            <a:ext cx="1871662" cy="571500"/>
          </a:xfrm>
          <a:prstGeom prst="rect">
            <a:avLst/>
          </a:prstGeom>
          <a:solidFill>
            <a:srgbClr val="92D050"/>
          </a:solidFill>
          <a:ln w="9525">
            <a:noFill/>
            <a:miter lim="800000"/>
            <a:headEnd/>
            <a:tailEnd/>
          </a:ln>
        </p:spPr>
        <p:txBody>
          <a:bodyPr wrap="none" anchor="ctr"/>
          <a:lstStyle/>
          <a:p>
            <a:pPr algn="ctr"/>
            <a:r>
              <a:rPr lang="en-US" altLang="en-US" sz="1600" b="1" u="none">
                <a:solidFill>
                  <a:schemeClr val="bg1"/>
                </a:solidFill>
                <a:latin typeface="Arial" charset="0"/>
              </a:rPr>
              <a:t>28%</a:t>
            </a:r>
          </a:p>
        </p:txBody>
      </p:sp>
      <p:sp>
        <p:nvSpPr>
          <p:cNvPr id="12292" name="Rectangle 18439"/>
          <p:cNvSpPr>
            <a:spLocks noChangeArrowheads="1"/>
          </p:cNvSpPr>
          <p:nvPr/>
        </p:nvSpPr>
        <p:spPr bwMode="auto">
          <a:xfrm>
            <a:off x="1484313" y="2457450"/>
            <a:ext cx="1536700" cy="571500"/>
          </a:xfrm>
          <a:prstGeom prst="rect">
            <a:avLst/>
          </a:prstGeom>
          <a:solidFill>
            <a:srgbClr val="FF5050"/>
          </a:solidFill>
          <a:ln w="9525">
            <a:noFill/>
            <a:miter lim="800000"/>
            <a:headEnd/>
            <a:tailEnd/>
          </a:ln>
        </p:spPr>
        <p:txBody>
          <a:bodyPr wrap="none" anchor="ctr"/>
          <a:lstStyle/>
          <a:p>
            <a:pPr algn="ctr"/>
            <a:r>
              <a:rPr lang="en-US" altLang="en-US" sz="1600" b="1" u="none">
                <a:solidFill>
                  <a:schemeClr val="bg1"/>
                </a:solidFill>
                <a:latin typeface="Arial" charset="0"/>
              </a:rPr>
              <a:t>23%</a:t>
            </a:r>
          </a:p>
        </p:txBody>
      </p:sp>
      <p:sp>
        <p:nvSpPr>
          <p:cNvPr id="12293" name="Rectangle 18440"/>
          <p:cNvSpPr>
            <a:spLocks noChangeArrowheads="1"/>
          </p:cNvSpPr>
          <p:nvPr/>
        </p:nvSpPr>
        <p:spPr bwMode="auto">
          <a:xfrm>
            <a:off x="3008313" y="2457450"/>
            <a:ext cx="3238500" cy="571500"/>
          </a:xfrm>
          <a:prstGeom prst="rect">
            <a:avLst/>
          </a:prstGeom>
          <a:solidFill>
            <a:srgbClr val="FFFF66"/>
          </a:solidFill>
          <a:ln w="9525">
            <a:noFill/>
            <a:miter lim="800000"/>
            <a:headEnd/>
            <a:tailEnd/>
          </a:ln>
        </p:spPr>
        <p:txBody>
          <a:bodyPr wrap="none" anchor="ctr"/>
          <a:lstStyle/>
          <a:p>
            <a:pPr algn="ctr"/>
            <a:r>
              <a:rPr lang="en-US" altLang="en-US" sz="1600" b="1" u="none">
                <a:solidFill>
                  <a:schemeClr val="bg1"/>
                </a:solidFill>
                <a:latin typeface="Arial" charset="0"/>
              </a:rPr>
              <a:t>49%</a:t>
            </a:r>
          </a:p>
        </p:txBody>
      </p:sp>
      <p:sp>
        <p:nvSpPr>
          <p:cNvPr id="12294" name="Rectangle 18435"/>
          <p:cNvSpPr>
            <a:spLocks noChangeArrowheads="1"/>
          </p:cNvSpPr>
          <p:nvPr/>
        </p:nvSpPr>
        <p:spPr bwMode="auto">
          <a:xfrm>
            <a:off x="950913" y="3295650"/>
            <a:ext cx="471487" cy="342900"/>
          </a:xfrm>
          <a:prstGeom prst="rect">
            <a:avLst/>
          </a:prstGeom>
          <a:noFill/>
          <a:ln w="9525">
            <a:noFill/>
            <a:miter lim="800000"/>
            <a:headEnd/>
            <a:tailEnd/>
          </a:ln>
        </p:spPr>
        <p:txBody>
          <a:bodyPr wrap="none" anchor="ctr"/>
          <a:lstStyle/>
          <a:p>
            <a:pPr algn="r"/>
            <a:r>
              <a:rPr lang="en-US" altLang="en-US" sz="1800" b="1" u="none">
                <a:latin typeface="Arial" charset="0"/>
              </a:rPr>
              <a:t>1998</a:t>
            </a:r>
          </a:p>
        </p:txBody>
      </p:sp>
      <p:sp>
        <p:nvSpPr>
          <p:cNvPr id="12295" name="Rectangle 18441"/>
          <p:cNvSpPr>
            <a:spLocks noChangeArrowheads="1"/>
          </p:cNvSpPr>
          <p:nvPr/>
        </p:nvSpPr>
        <p:spPr bwMode="auto">
          <a:xfrm>
            <a:off x="6386513" y="3181350"/>
            <a:ext cx="1727200" cy="571500"/>
          </a:xfrm>
          <a:prstGeom prst="rect">
            <a:avLst/>
          </a:prstGeom>
          <a:solidFill>
            <a:srgbClr val="92D050"/>
          </a:solidFill>
          <a:ln w="9525">
            <a:noFill/>
            <a:miter lim="800000"/>
            <a:headEnd/>
            <a:tailEnd/>
          </a:ln>
        </p:spPr>
        <p:txBody>
          <a:bodyPr wrap="none" anchor="ctr"/>
          <a:lstStyle/>
          <a:p>
            <a:pPr algn="ctr"/>
            <a:r>
              <a:rPr lang="en-US" altLang="en-US" sz="1600" b="1" u="none">
                <a:solidFill>
                  <a:schemeClr val="bg1"/>
                </a:solidFill>
                <a:latin typeface="Arial" charset="0"/>
              </a:rPr>
              <a:t>26%</a:t>
            </a:r>
          </a:p>
        </p:txBody>
      </p:sp>
      <p:sp>
        <p:nvSpPr>
          <p:cNvPr id="12296" name="Rectangle 18442"/>
          <p:cNvSpPr>
            <a:spLocks noChangeArrowheads="1"/>
          </p:cNvSpPr>
          <p:nvPr/>
        </p:nvSpPr>
        <p:spPr bwMode="auto">
          <a:xfrm>
            <a:off x="1484313" y="3181350"/>
            <a:ext cx="1841500" cy="571500"/>
          </a:xfrm>
          <a:prstGeom prst="rect">
            <a:avLst/>
          </a:prstGeom>
          <a:solidFill>
            <a:srgbClr val="FF5050"/>
          </a:solidFill>
          <a:ln w="9525">
            <a:noFill/>
            <a:miter lim="800000"/>
            <a:headEnd/>
            <a:tailEnd/>
          </a:ln>
        </p:spPr>
        <p:txBody>
          <a:bodyPr wrap="none" anchor="ctr"/>
          <a:lstStyle/>
          <a:p>
            <a:pPr algn="ctr"/>
            <a:r>
              <a:rPr lang="en-US" altLang="en-US" sz="1600" b="1" u="none">
                <a:solidFill>
                  <a:schemeClr val="bg1"/>
                </a:solidFill>
                <a:latin typeface="Arial" charset="0"/>
              </a:rPr>
              <a:t>28%</a:t>
            </a:r>
          </a:p>
        </p:txBody>
      </p:sp>
      <p:sp>
        <p:nvSpPr>
          <p:cNvPr id="12297" name="Rectangle 18443"/>
          <p:cNvSpPr>
            <a:spLocks noChangeArrowheads="1"/>
          </p:cNvSpPr>
          <p:nvPr/>
        </p:nvSpPr>
        <p:spPr bwMode="auto">
          <a:xfrm>
            <a:off x="3300413" y="3181350"/>
            <a:ext cx="3086100" cy="571500"/>
          </a:xfrm>
          <a:prstGeom prst="rect">
            <a:avLst/>
          </a:prstGeom>
          <a:solidFill>
            <a:srgbClr val="FFFF66"/>
          </a:solidFill>
          <a:ln w="9525">
            <a:noFill/>
            <a:miter lim="800000"/>
            <a:headEnd/>
            <a:tailEnd/>
          </a:ln>
        </p:spPr>
        <p:txBody>
          <a:bodyPr wrap="none" anchor="ctr"/>
          <a:lstStyle/>
          <a:p>
            <a:pPr algn="ctr"/>
            <a:r>
              <a:rPr lang="en-US" altLang="en-US" sz="1600" b="1" u="none">
                <a:solidFill>
                  <a:schemeClr val="bg1"/>
                </a:solidFill>
                <a:latin typeface="Arial" charset="0"/>
              </a:rPr>
              <a:t>46%</a:t>
            </a:r>
          </a:p>
        </p:txBody>
      </p:sp>
      <p:sp>
        <p:nvSpPr>
          <p:cNvPr id="12298" name="Rectangle 18436"/>
          <p:cNvSpPr>
            <a:spLocks noChangeArrowheads="1"/>
          </p:cNvSpPr>
          <p:nvPr/>
        </p:nvSpPr>
        <p:spPr bwMode="auto">
          <a:xfrm>
            <a:off x="889000" y="4019550"/>
            <a:ext cx="533400" cy="342900"/>
          </a:xfrm>
          <a:prstGeom prst="rect">
            <a:avLst/>
          </a:prstGeom>
          <a:noFill/>
          <a:ln w="9525">
            <a:noFill/>
            <a:miter lim="800000"/>
            <a:headEnd/>
            <a:tailEnd/>
          </a:ln>
        </p:spPr>
        <p:txBody>
          <a:bodyPr wrap="none" anchor="ctr"/>
          <a:lstStyle/>
          <a:p>
            <a:pPr algn="r"/>
            <a:r>
              <a:rPr lang="en-US" altLang="en-US" sz="1800" b="1" u="none">
                <a:latin typeface="Arial" charset="0"/>
              </a:rPr>
              <a:t>1995</a:t>
            </a:r>
          </a:p>
        </p:txBody>
      </p:sp>
      <p:sp>
        <p:nvSpPr>
          <p:cNvPr id="12299" name="Rectangle 18444"/>
          <p:cNvSpPr>
            <a:spLocks noChangeArrowheads="1"/>
          </p:cNvSpPr>
          <p:nvPr/>
        </p:nvSpPr>
        <p:spPr bwMode="auto">
          <a:xfrm>
            <a:off x="6335713" y="3905250"/>
            <a:ext cx="1778000" cy="571500"/>
          </a:xfrm>
          <a:prstGeom prst="rect">
            <a:avLst/>
          </a:prstGeom>
          <a:solidFill>
            <a:srgbClr val="92D050"/>
          </a:solidFill>
          <a:ln w="9525">
            <a:noFill/>
            <a:miter lim="800000"/>
            <a:headEnd/>
            <a:tailEnd/>
          </a:ln>
        </p:spPr>
        <p:txBody>
          <a:bodyPr wrap="none" anchor="ctr"/>
          <a:lstStyle/>
          <a:p>
            <a:pPr algn="ctr"/>
            <a:r>
              <a:rPr lang="en-US" altLang="en-US" sz="1600" b="1" u="none">
                <a:solidFill>
                  <a:schemeClr val="bg1"/>
                </a:solidFill>
                <a:latin typeface="Arial" charset="0"/>
              </a:rPr>
              <a:t>27%</a:t>
            </a:r>
          </a:p>
        </p:txBody>
      </p:sp>
      <p:sp>
        <p:nvSpPr>
          <p:cNvPr id="12300" name="Rectangle 18445"/>
          <p:cNvSpPr>
            <a:spLocks noChangeArrowheads="1"/>
          </p:cNvSpPr>
          <p:nvPr/>
        </p:nvSpPr>
        <p:spPr bwMode="auto">
          <a:xfrm>
            <a:off x="1484313" y="3905250"/>
            <a:ext cx="2641600" cy="571500"/>
          </a:xfrm>
          <a:prstGeom prst="rect">
            <a:avLst/>
          </a:prstGeom>
          <a:solidFill>
            <a:srgbClr val="FF5050"/>
          </a:solidFill>
          <a:ln w="9525">
            <a:noFill/>
            <a:miter lim="800000"/>
            <a:headEnd/>
            <a:tailEnd/>
          </a:ln>
        </p:spPr>
        <p:txBody>
          <a:bodyPr wrap="none" anchor="ctr"/>
          <a:lstStyle/>
          <a:p>
            <a:pPr algn="ctr"/>
            <a:r>
              <a:rPr lang="en-US" altLang="en-US" sz="1600" b="1" u="none">
                <a:solidFill>
                  <a:schemeClr val="bg1"/>
                </a:solidFill>
                <a:latin typeface="Arial" charset="0"/>
              </a:rPr>
              <a:t>40%</a:t>
            </a:r>
          </a:p>
        </p:txBody>
      </p:sp>
      <p:sp>
        <p:nvSpPr>
          <p:cNvPr id="12301" name="Rectangle 18446"/>
          <p:cNvSpPr>
            <a:spLocks noChangeArrowheads="1"/>
          </p:cNvSpPr>
          <p:nvPr/>
        </p:nvSpPr>
        <p:spPr bwMode="auto">
          <a:xfrm>
            <a:off x="4125913" y="3905250"/>
            <a:ext cx="2222500" cy="571500"/>
          </a:xfrm>
          <a:prstGeom prst="rect">
            <a:avLst/>
          </a:prstGeom>
          <a:solidFill>
            <a:srgbClr val="FFFF66"/>
          </a:solidFill>
          <a:ln w="9525">
            <a:noFill/>
            <a:miter lim="800000"/>
            <a:headEnd/>
            <a:tailEnd/>
          </a:ln>
        </p:spPr>
        <p:txBody>
          <a:bodyPr wrap="none" anchor="ctr"/>
          <a:lstStyle/>
          <a:p>
            <a:pPr algn="ctr"/>
            <a:r>
              <a:rPr lang="en-US" altLang="en-US" sz="1600" b="1" u="none">
                <a:solidFill>
                  <a:schemeClr val="bg1"/>
                </a:solidFill>
                <a:latin typeface="Arial" charset="0"/>
              </a:rPr>
              <a:t>33%</a:t>
            </a:r>
          </a:p>
        </p:txBody>
      </p:sp>
      <p:sp>
        <p:nvSpPr>
          <p:cNvPr id="12302" name="Rectangle 18437"/>
          <p:cNvSpPr>
            <a:spLocks noChangeArrowheads="1"/>
          </p:cNvSpPr>
          <p:nvPr/>
        </p:nvSpPr>
        <p:spPr bwMode="auto">
          <a:xfrm>
            <a:off x="965200" y="4743450"/>
            <a:ext cx="457200" cy="342900"/>
          </a:xfrm>
          <a:prstGeom prst="rect">
            <a:avLst/>
          </a:prstGeom>
          <a:noFill/>
          <a:ln w="9525">
            <a:noFill/>
            <a:miter lim="800000"/>
            <a:headEnd/>
            <a:tailEnd/>
          </a:ln>
        </p:spPr>
        <p:txBody>
          <a:bodyPr wrap="none" anchor="ctr"/>
          <a:lstStyle/>
          <a:p>
            <a:pPr algn="r"/>
            <a:r>
              <a:rPr lang="en-US" altLang="en-US" sz="1800" b="1" u="none">
                <a:latin typeface="Arial" charset="0"/>
              </a:rPr>
              <a:t>1994</a:t>
            </a:r>
          </a:p>
        </p:txBody>
      </p:sp>
      <p:sp>
        <p:nvSpPr>
          <p:cNvPr id="12303" name="Rectangle 18447"/>
          <p:cNvSpPr>
            <a:spLocks noChangeArrowheads="1"/>
          </p:cNvSpPr>
          <p:nvPr/>
        </p:nvSpPr>
        <p:spPr bwMode="auto">
          <a:xfrm>
            <a:off x="7034213" y="4629150"/>
            <a:ext cx="1079500" cy="571500"/>
          </a:xfrm>
          <a:prstGeom prst="rect">
            <a:avLst/>
          </a:prstGeom>
          <a:solidFill>
            <a:srgbClr val="92D050"/>
          </a:solidFill>
          <a:ln w="9525">
            <a:noFill/>
            <a:miter lim="800000"/>
            <a:headEnd/>
            <a:tailEnd/>
          </a:ln>
        </p:spPr>
        <p:txBody>
          <a:bodyPr wrap="none" anchor="ctr"/>
          <a:lstStyle/>
          <a:p>
            <a:pPr algn="ctr"/>
            <a:r>
              <a:rPr lang="en-US" altLang="en-US" sz="1600" b="1" u="none">
                <a:solidFill>
                  <a:schemeClr val="bg1"/>
                </a:solidFill>
                <a:latin typeface="Arial" charset="0"/>
              </a:rPr>
              <a:t>16%</a:t>
            </a:r>
          </a:p>
        </p:txBody>
      </p:sp>
      <p:sp>
        <p:nvSpPr>
          <p:cNvPr id="12304" name="Rectangle 18448"/>
          <p:cNvSpPr>
            <a:spLocks noChangeArrowheads="1"/>
          </p:cNvSpPr>
          <p:nvPr/>
        </p:nvSpPr>
        <p:spPr bwMode="auto">
          <a:xfrm>
            <a:off x="1484313" y="4629150"/>
            <a:ext cx="2082800" cy="571500"/>
          </a:xfrm>
          <a:prstGeom prst="rect">
            <a:avLst/>
          </a:prstGeom>
          <a:solidFill>
            <a:srgbClr val="FF5050"/>
          </a:solidFill>
          <a:ln w="9525">
            <a:noFill/>
            <a:miter lim="800000"/>
            <a:headEnd/>
            <a:tailEnd/>
          </a:ln>
        </p:spPr>
        <p:txBody>
          <a:bodyPr wrap="none" anchor="ctr"/>
          <a:lstStyle/>
          <a:p>
            <a:pPr algn="ctr"/>
            <a:r>
              <a:rPr lang="en-US" altLang="en-US" sz="1600" b="1" u="none">
                <a:solidFill>
                  <a:schemeClr val="bg1"/>
                </a:solidFill>
                <a:latin typeface="Arial" charset="0"/>
              </a:rPr>
              <a:t>31%</a:t>
            </a:r>
          </a:p>
        </p:txBody>
      </p:sp>
      <p:sp>
        <p:nvSpPr>
          <p:cNvPr id="12305" name="Rectangle 18449"/>
          <p:cNvSpPr>
            <a:spLocks noChangeArrowheads="1"/>
          </p:cNvSpPr>
          <p:nvPr/>
        </p:nvSpPr>
        <p:spPr bwMode="auto">
          <a:xfrm>
            <a:off x="3554413" y="4629150"/>
            <a:ext cx="3479800" cy="571500"/>
          </a:xfrm>
          <a:prstGeom prst="rect">
            <a:avLst/>
          </a:prstGeom>
          <a:solidFill>
            <a:srgbClr val="FFFF66"/>
          </a:solidFill>
          <a:ln w="9525">
            <a:noFill/>
            <a:miter lim="800000"/>
            <a:headEnd/>
            <a:tailEnd/>
          </a:ln>
        </p:spPr>
        <p:txBody>
          <a:bodyPr wrap="none" anchor="ctr"/>
          <a:lstStyle/>
          <a:p>
            <a:pPr algn="ctr"/>
            <a:r>
              <a:rPr lang="en-US" altLang="en-US" sz="1600" b="1" u="none">
                <a:solidFill>
                  <a:schemeClr val="bg1"/>
                </a:solidFill>
                <a:latin typeface="Arial" charset="0"/>
              </a:rPr>
              <a:t>53%</a:t>
            </a:r>
          </a:p>
        </p:txBody>
      </p:sp>
      <p:sp>
        <p:nvSpPr>
          <p:cNvPr id="12306" name="Rectangle 18450"/>
          <p:cNvSpPr>
            <a:spLocks noChangeArrowheads="1"/>
          </p:cNvSpPr>
          <p:nvPr/>
        </p:nvSpPr>
        <p:spPr bwMode="auto">
          <a:xfrm>
            <a:off x="1423988" y="5334000"/>
            <a:ext cx="6608762" cy="1052513"/>
          </a:xfrm>
          <a:prstGeom prst="rect">
            <a:avLst/>
          </a:prstGeom>
          <a:noFill/>
          <a:ln w="9525">
            <a:noFill/>
            <a:miter lim="800000"/>
            <a:headEnd/>
            <a:tailEnd/>
          </a:ln>
        </p:spPr>
        <p:txBody>
          <a:bodyPr wrap="none" anchor="ctr"/>
          <a:lstStyle/>
          <a:p>
            <a:r>
              <a:rPr lang="en-US" altLang="en-US" sz="1400" u="none">
                <a:latin typeface="Arial" charset="0"/>
              </a:rPr>
              <a:t>This chart depicts the outcome of the 30,000 application projects in large, medium,</a:t>
            </a:r>
            <a:br>
              <a:rPr lang="en-US" altLang="en-US" sz="1400" u="none">
                <a:latin typeface="Arial" charset="0"/>
              </a:rPr>
            </a:br>
            <a:r>
              <a:rPr lang="en-US" altLang="en-US" sz="1400" u="none">
                <a:latin typeface="Arial" charset="0"/>
              </a:rPr>
              <a:t>and small cross-industry U.S. companies tested by The Standish Group since 1994.</a:t>
            </a:r>
          </a:p>
          <a:p>
            <a:endParaRPr lang="en-US" altLang="en-US" sz="1100" u="none">
              <a:latin typeface="Arial" charset="0"/>
            </a:endParaRPr>
          </a:p>
          <a:p>
            <a:r>
              <a:rPr lang="en-US" altLang="en-US" sz="1100" u="none">
                <a:latin typeface="Arial" charset="0"/>
              </a:rPr>
              <a:t>Source: </a:t>
            </a:r>
            <a:r>
              <a:rPr lang="en-US" altLang="en-US" sz="1100" i="1" u="none">
                <a:latin typeface="Arial" charset="0"/>
              </a:rPr>
              <a:t>The Standish Group International, “10th Annual (2003) CHAOS Report,” CHAOS </a:t>
            </a:r>
            <a:br>
              <a:rPr lang="en-US" altLang="en-US" sz="1100" i="1" u="none">
                <a:latin typeface="Arial" charset="0"/>
              </a:rPr>
            </a:br>
            <a:r>
              <a:rPr lang="en-US" altLang="en-US" sz="1100" i="1" u="none">
                <a:latin typeface="Arial" charset="0"/>
              </a:rPr>
              <a:t>Chronicles 3 (2003): 406.</a:t>
            </a:r>
          </a:p>
        </p:txBody>
      </p:sp>
      <p:sp>
        <p:nvSpPr>
          <p:cNvPr id="12307" name="TextBox 18451"/>
          <p:cNvSpPr txBox="1">
            <a:spLocks noChangeArrowheads="1"/>
          </p:cNvSpPr>
          <p:nvPr/>
        </p:nvSpPr>
        <p:spPr bwMode="auto">
          <a:xfrm>
            <a:off x="6405563" y="1306513"/>
            <a:ext cx="1666875" cy="366712"/>
          </a:xfrm>
          <a:prstGeom prst="rect">
            <a:avLst/>
          </a:prstGeom>
          <a:noFill/>
          <a:ln w="9525">
            <a:noFill/>
            <a:miter lim="800000"/>
            <a:headEnd/>
            <a:tailEnd/>
          </a:ln>
        </p:spPr>
        <p:txBody>
          <a:bodyPr>
            <a:spAutoFit/>
          </a:bodyPr>
          <a:lstStyle/>
          <a:p>
            <a:pPr algn="r"/>
            <a:r>
              <a:rPr lang="en-US" sz="1800" b="1" u="none">
                <a:latin typeface="Arial" charset="0"/>
              </a:rPr>
              <a:t>Succeeded</a:t>
            </a:r>
          </a:p>
        </p:txBody>
      </p:sp>
      <p:sp>
        <p:nvSpPr>
          <p:cNvPr id="12308" name="TextBox 18452"/>
          <p:cNvSpPr txBox="1">
            <a:spLocks noChangeArrowheads="1"/>
          </p:cNvSpPr>
          <p:nvPr/>
        </p:nvSpPr>
        <p:spPr bwMode="auto">
          <a:xfrm>
            <a:off x="2941638" y="1306513"/>
            <a:ext cx="3025775" cy="366712"/>
          </a:xfrm>
          <a:prstGeom prst="rect">
            <a:avLst/>
          </a:prstGeom>
          <a:noFill/>
          <a:ln w="9525">
            <a:noFill/>
            <a:miter lim="800000"/>
            <a:headEnd/>
            <a:tailEnd/>
          </a:ln>
        </p:spPr>
        <p:txBody>
          <a:bodyPr>
            <a:spAutoFit/>
          </a:bodyPr>
          <a:lstStyle/>
          <a:p>
            <a:pPr algn="ctr"/>
            <a:r>
              <a:rPr lang="en-US" sz="1800" b="1" u="none">
                <a:latin typeface="Arial" charset="0"/>
              </a:rPr>
              <a:t>Challenged</a:t>
            </a:r>
          </a:p>
        </p:txBody>
      </p:sp>
      <p:sp>
        <p:nvSpPr>
          <p:cNvPr id="12309" name="TextBox 18453"/>
          <p:cNvSpPr txBox="1">
            <a:spLocks noChangeArrowheads="1"/>
          </p:cNvSpPr>
          <p:nvPr/>
        </p:nvSpPr>
        <p:spPr bwMode="auto">
          <a:xfrm>
            <a:off x="1479550" y="1306513"/>
            <a:ext cx="1471613" cy="366712"/>
          </a:xfrm>
          <a:prstGeom prst="rect">
            <a:avLst/>
          </a:prstGeom>
          <a:noFill/>
          <a:ln w="9525">
            <a:noFill/>
            <a:miter lim="800000"/>
            <a:headEnd/>
            <a:tailEnd/>
          </a:ln>
        </p:spPr>
        <p:txBody>
          <a:bodyPr>
            <a:spAutoFit/>
          </a:bodyPr>
          <a:lstStyle/>
          <a:p>
            <a:r>
              <a:rPr lang="en-US" sz="1800" b="1" u="none">
                <a:latin typeface="Arial" charset="0"/>
              </a:rPr>
              <a:t>Failed</a:t>
            </a:r>
          </a:p>
        </p:txBody>
      </p:sp>
      <p:sp>
        <p:nvSpPr>
          <p:cNvPr id="12310" name="Rectangle 18434"/>
          <p:cNvSpPr>
            <a:spLocks noChangeArrowheads="1"/>
          </p:cNvSpPr>
          <p:nvPr/>
        </p:nvSpPr>
        <p:spPr bwMode="auto">
          <a:xfrm>
            <a:off x="971550" y="1847850"/>
            <a:ext cx="450850" cy="342900"/>
          </a:xfrm>
          <a:prstGeom prst="rect">
            <a:avLst/>
          </a:prstGeom>
          <a:noFill/>
          <a:ln w="9525">
            <a:noFill/>
            <a:miter lim="800000"/>
            <a:headEnd/>
            <a:tailEnd/>
          </a:ln>
        </p:spPr>
        <p:txBody>
          <a:bodyPr wrap="none" anchor="ctr"/>
          <a:lstStyle/>
          <a:p>
            <a:pPr algn="r"/>
            <a:r>
              <a:rPr lang="en-US" altLang="en-US" sz="1800" b="1" u="none">
                <a:latin typeface="Arial" charset="0"/>
              </a:rPr>
              <a:t>2003</a:t>
            </a:r>
          </a:p>
        </p:txBody>
      </p:sp>
      <p:sp>
        <p:nvSpPr>
          <p:cNvPr id="12311" name="Rectangle 18438"/>
          <p:cNvSpPr>
            <a:spLocks noChangeArrowheads="1"/>
          </p:cNvSpPr>
          <p:nvPr/>
        </p:nvSpPr>
        <p:spPr bwMode="auto">
          <a:xfrm>
            <a:off x="5916613" y="1733550"/>
            <a:ext cx="2201862" cy="571500"/>
          </a:xfrm>
          <a:prstGeom prst="rect">
            <a:avLst/>
          </a:prstGeom>
          <a:solidFill>
            <a:srgbClr val="92D050"/>
          </a:solidFill>
          <a:ln w="9525">
            <a:noFill/>
            <a:miter lim="800000"/>
            <a:headEnd/>
            <a:tailEnd/>
          </a:ln>
        </p:spPr>
        <p:txBody>
          <a:bodyPr wrap="none" anchor="ctr"/>
          <a:lstStyle/>
          <a:p>
            <a:pPr algn="ctr"/>
            <a:r>
              <a:rPr lang="en-US" altLang="en-US" sz="1600" b="1" u="none">
                <a:solidFill>
                  <a:schemeClr val="bg1"/>
                </a:solidFill>
                <a:latin typeface="Arial" charset="0"/>
              </a:rPr>
              <a:t>34%</a:t>
            </a:r>
          </a:p>
        </p:txBody>
      </p:sp>
      <p:sp>
        <p:nvSpPr>
          <p:cNvPr id="12312" name="Rectangle 18439"/>
          <p:cNvSpPr>
            <a:spLocks noChangeArrowheads="1"/>
          </p:cNvSpPr>
          <p:nvPr/>
        </p:nvSpPr>
        <p:spPr bwMode="auto">
          <a:xfrm>
            <a:off x="1471613" y="1733550"/>
            <a:ext cx="1003300" cy="571500"/>
          </a:xfrm>
          <a:prstGeom prst="rect">
            <a:avLst/>
          </a:prstGeom>
          <a:solidFill>
            <a:srgbClr val="FF5050"/>
          </a:solidFill>
          <a:ln w="9525">
            <a:noFill/>
            <a:miter lim="800000"/>
            <a:headEnd/>
            <a:tailEnd/>
          </a:ln>
        </p:spPr>
        <p:txBody>
          <a:bodyPr wrap="none" anchor="ctr"/>
          <a:lstStyle/>
          <a:p>
            <a:pPr algn="ctr"/>
            <a:r>
              <a:rPr lang="en-US" altLang="en-US" sz="1600" b="1" u="none">
                <a:solidFill>
                  <a:schemeClr val="bg1"/>
                </a:solidFill>
                <a:latin typeface="Arial" charset="0"/>
              </a:rPr>
              <a:t>15%</a:t>
            </a:r>
          </a:p>
        </p:txBody>
      </p:sp>
      <p:sp>
        <p:nvSpPr>
          <p:cNvPr id="12313" name="Rectangle 25"/>
          <p:cNvSpPr>
            <a:spLocks noChangeArrowheads="1"/>
          </p:cNvSpPr>
          <p:nvPr/>
        </p:nvSpPr>
        <p:spPr bwMode="auto">
          <a:xfrm>
            <a:off x="2474913" y="1733550"/>
            <a:ext cx="3444875" cy="571500"/>
          </a:xfrm>
          <a:prstGeom prst="rect">
            <a:avLst/>
          </a:prstGeom>
          <a:solidFill>
            <a:srgbClr val="FFFF66"/>
          </a:solidFill>
          <a:ln w="9525">
            <a:noFill/>
            <a:miter lim="800000"/>
            <a:headEnd/>
            <a:tailEnd/>
          </a:ln>
        </p:spPr>
        <p:txBody>
          <a:bodyPr wrap="none" anchor="ctr"/>
          <a:lstStyle/>
          <a:p>
            <a:pPr algn="ctr"/>
            <a:r>
              <a:rPr lang="en-US" altLang="en-US" sz="1600" b="1" u="none" dirty="0">
                <a:solidFill>
                  <a:schemeClr val="bg1"/>
                </a:solidFill>
                <a:latin typeface="Arial" charset="0"/>
              </a:rPr>
              <a:t>51%</a:t>
            </a:r>
          </a:p>
        </p:txBody>
      </p:sp>
      <p:sp>
        <p:nvSpPr>
          <p:cNvPr id="28" name="Title 27"/>
          <p:cNvSpPr>
            <a:spLocks noGrp="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smtClean="0"/>
              <a:t>Solutions Delivery: Easy Success?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What’s a Framework?</a:t>
            </a:r>
          </a:p>
        </p:txBody>
      </p:sp>
      <p:sp>
        <p:nvSpPr>
          <p:cNvPr id="12291" name="Rectangle 3"/>
          <p:cNvSpPr>
            <a:spLocks noGrp="1" noChangeArrowheads="1"/>
          </p:cNvSpPr>
          <p:nvPr>
            <p:ph idx="1"/>
          </p:nvPr>
        </p:nvSpPr>
        <p:spPr>
          <a:xfrm>
            <a:off x="368300" y="1347788"/>
            <a:ext cx="8382000" cy="2395528"/>
          </a:xfrm>
        </p:spPr>
        <p:txBody>
          <a:bodyPr/>
          <a:lstStyle/>
          <a:p>
            <a:pPr eaLnBrk="1" hangingPunct="1"/>
            <a:r>
              <a:rPr lang="en-GB" dirty="0" smtClean="0"/>
              <a:t>Unlike a methodology, a framework is a set of </a:t>
            </a:r>
            <a:r>
              <a:rPr lang="en-GB" i="1" dirty="0" smtClean="0"/>
              <a:t>conceptual tools </a:t>
            </a:r>
            <a:r>
              <a:rPr lang="en-GB" dirty="0" smtClean="0"/>
              <a:t>and </a:t>
            </a:r>
            <a:r>
              <a:rPr lang="en-GB" i="1" dirty="0" smtClean="0"/>
              <a:t>best practices</a:t>
            </a:r>
          </a:p>
          <a:p>
            <a:pPr eaLnBrk="1" hangingPunct="1"/>
            <a:r>
              <a:rPr lang="en-GB" dirty="0" smtClean="0"/>
              <a:t>In v4 of MSF we see both frameworks and methodologies in action</a:t>
            </a:r>
          </a:p>
          <a:p>
            <a:pPr lvl="1" eaLnBrk="1" hangingPunct="1"/>
            <a:r>
              <a:rPr lang="en-GB" dirty="0" smtClean="0"/>
              <a:t>The word “framework” may no longer be accurate </a:t>
            </a:r>
            <a:br>
              <a:rPr lang="en-GB" dirty="0" smtClean="0"/>
            </a:br>
            <a:r>
              <a:rPr lang="en-GB" dirty="0" smtClean="0"/>
              <a:t>(see later)</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1420</TotalTime>
  <Words>2664</Words>
  <Application>Microsoft Office PowerPoint</Application>
  <PresentationFormat>On-screen Show (4:3)</PresentationFormat>
  <Paragraphs>492</Paragraphs>
  <Slides>49</Slides>
  <Notes>49</Notes>
  <HiddenSlides>2</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TechEd2007_template</vt:lpstr>
      <vt:lpstr>Slide 1</vt:lpstr>
      <vt:lpstr>Microsoft Solutions Framework 4.0 Core and its Families</vt:lpstr>
      <vt:lpstr>Objectives</vt:lpstr>
      <vt:lpstr>Agenda</vt:lpstr>
      <vt:lpstr>Introduction to Frameworks</vt:lpstr>
      <vt:lpstr>MSF</vt:lpstr>
      <vt:lpstr>IT Lifecycle</vt:lpstr>
      <vt:lpstr>Solutions Delivery: Easy Success?</vt:lpstr>
      <vt:lpstr>What’s a Framework?</vt:lpstr>
      <vt:lpstr>Root Causes of Failure</vt:lpstr>
      <vt:lpstr>MSF 4.0 Families</vt:lpstr>
      <vt:lpstr>MSF Partner Council Who Advised v4</vt:lpstr>
      <vt:lpstr>Framework or Methodology?</vt:lpstr>
      <vt:lpstr>Status – The Released Stuff</vt:lpstr>
      <vt:lpstr>The Stuff Still to Come </vt:lpstr>
      <vt:lpstr>Family Relations</vt:lpstr>
      <vt:lpstr>Software Development Family</vt:lpstr>
      <vt:lpstr>Agility</vt:lpstr>
      <vt:lpstr>CMMI</vt:lpstr>
      <vt:lpstr>What About Extreme Programming (XP)?</vt:lpstr>
      <vt:lpstr>Key Components of MSF 4.0 Core</vt:lpstr>
      <vt:lpstr>MSF Team Model (Core Level)</vt:lpstr>
      <vt:lpstr>Scaling the Team Model for Larger Projects</vt:lpstr>
      <vt:lpstr>Process Modelling in 4.0</vt:lpstr>
      <vt:lpstr>MSF 4.0 Governance</vt:lpstr>
      <vt:lpstr>Tracks in MSF v4</vt:lpstr>
      <vt:lpstr>Continuous Improvement As  Tracks Progress</vt:lpstr>
      <vt:lpstr>Iterations</vt:lpstr>
      <vt:lpstr>Elements of an Iterative Approach</vt:lpstr>
      <vt:lpstr>Example: MSF 4 for CMMI</vt:lpstr>
      <vt:lpstr>Daily (Nightly) Build</vt:lpstr>
      <vt:lpstr>How Does Daily Build Work?</vt:lpstr>
      <vt:lpstr>Continuous Integration</vt:lpstr>
      <vt:lpstr>Note on Designing Software within MSF</vt:lpstr>
      <vt:lpstr>Kano: Managing Requirements to Iterations</vt:lpstr>
      <vt:lpstr>Project Management in 4.0</vt:lpstr>
      <vt:lpstr>What Did I Leave Out?</vt:lpstr>
      <vt:lpstr>Relationship with VSTS+TFS</vt:lpstr>
      <vt:lpstr>Work Items</vt:lpstr>
      <vt:lpstr>Team System with Foundation Server</vt:lpstr>
      <vt:lpstr>VSTS Process Metamodel</vt:lpstr>
      <vt:lpstr>Conclusions</vt:lpstr>
      <vt:lpstr>Resources</vt:lpstr>
      <vt:lpstr>Summary</vt:lpstr>
      <vt:lpstr>Resources</vt:lpstr>
      <vt:lpstr>Resources</vt:lpstr>
      <vt:lpstr>Resources</vt:lpstr>
      <vt:lpstr>Slide 48</vt:lpstr>
      <vt:lpstr>Slide 49</vt:lpstr>
    </vt:vector>
  </TitlesOfParts>
  <Manager>&lt;Content Manager Name Here&gt;</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DEV210 Microsoft Solutions Framework 4.0 Core and its Families</dc:title>
  <dc:subject>TechEd 2007</dc:subject>
  <dc:creator>Rafal Lukawiecki &amp; Many Microsoft Authors</dc:creator>
  <dc:description>WARNING:
All information presented in this session is based on articles published on the web sites of the respective companies and supplemented with publicly available books and articles on the common standards. Additional content is the result of own research by the author based on a number of publicly available sources, such as books, articles etc. The author and presenter take no responsibility for any errors or omissions including those originating in the quoted sources. E&amp;OE.
You have to try and verify all provided information before you reach any decisions based on it as no guarantees or warrants as to the suitability or accuracy are provided to you.
You must obtain a written permission from the copyright holders before re-publishing in any way (including but not limited to any video, audio or other recordings) any information (including 3rd party quotes) from this presentation. This extends to all slides in the presentation, any printed materials as well as any performances, such as discussions, demonstrations, question-and-answer sessions provided, performed, discussed, exhibited or executed by the presenter(s).
If provided, slides, printouts, recordings of this presentation can only be used internally (i.e. to an audience consisting of only full-time employees of the company, excluding any temporary, contracted or part-time employees) within the company where the presentation was originally delivered by full-time employees of Project Botticelli Ltd or Microsoft Corp. Any exceptions to this rule require a prior written permission from Project Botticelli Ltd or Microsoft Corp.
Breach of these rules will be treated as a breach of copyright and/or any contracts in existence. All rights reserved. Copyright © 2007 Project Botticelli Ltd and Microsoft Corp.</dc:description>
  <cp:lastModifiedBy>Keelin</cp:lastModifiedBy>
  <cp:revision>201</cp:revision>
  <dcterms:created xsi:type="dcterms:W3CDTF">2007-04-19T16:02:08Z</dcterms:created>
  <dcterms:modified xsi:type="dcterms:W3CDTF">2007-06-08T20:39:00Z</dcterms:modified>
</cp:coreProperties>
</file>