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7"/>
  </p:notesMasterIdLst>
  <p:handoutMasterIdLst>
    <p:handoutMasterId r:id="rId58"/>
  </p:handoutMasterIdLst>
  <p:sldIdLst>
    <p:sldId id="422" r:id="rId2"/>
    <p:sldId id="536" r:id="rId3"/>
    <p:sldId id="473" r:id="rId4"/>
    <p:sldId id="527" r:id="rId5"/>
    <p:sldId id="534" r:id="rId6"/>
    <p:sldId id="535" r:id="rId7"/>
    <p:sldId id="582" r:id="rId8"/>
    <p:sldId id="583" r:id="rId9"/>
    <p:sldId id="584" r:id="rId10"/>
    <p:sldId id="585" r:id="rId11"/>
    <p:sldId id="586" r:id="rId12"/>
    <p:sldId id="538" r:id="rId13"/>
    <p:sldId id="556" r:id="rId14"/>
    <p:sldId id="557" r:id="rId15"/>
    <p:sldId id="558" r:id="rId16"/>
    <p:sldId id="559" r:id="rId17"/>
    <p:sldId id="560" r:id="rId18"/>
    <p:sldId id="561" r:id="rId19"/>
    <p:sldId id="562" r:id="rId20"/>
    <p:sldId id="563" r:id="rId21"/>
    <p:sldId id="578" r:id="rId22"/>
    <p:sldId id="540" r:id="rId23"/>
    <p:sldId id="577" r:id="rId24"/>
    <p:sldId id="579" r:id="rId25"/>
    <p:sldId id="580" r:id="rId26"/>
    <p:sldId id="581" r:id="rId27"/>
    <p:sldId id="547" r:id="rId28"/>
    <p:sldId id="528" r:id="rId29"/>
    <p:sldId id="533" r:id="rId30"/>
    <p:sldId id="537" r:id="rId31"/>
    <p:sldId id="575" r:id="rId32"/>
    <p:sldId id="587" r:id="rId33"/>
    <p:sldId id="588" r:id="rId34"/>
    <p:sldId id="541" r:id="rId35"/>
    <p:sldId id="576" r:id="rId36"/>
    <p:sldId id="549" r:id="rId37"/>
    <p:sldId id="550" r:id="rId38"/>
    <p:sldId id="529" r:id="rId39"/>
    <p:sldId id="530" r:id="rId40"/>
    <p:sldId id="532" r:id="rId41"/>
    <p:sldId id="531" r:id="rId42"/>
    <p:sldId id="564" r:id="rId43"/>
    <p:sldId id="565" r:id="rId44"/>
    <p:sldId id="566" r:id="rId45"/>
    <p:sldId id="568" r:id="rId46"/>
    <p:sldId id="569" r:id="rId47"/>
    <p:sldId id="570" r:id="rId48"/>
    <p:sldId id="571" r:id="rId49"/>
    <p:sldId id="572" r:id="rId50"/>
    <p:sldId id="573" r:id="rId51"/>
    <p:sldId id="574" r:id="rId52"/>
    <p:sldId id="526" r:id="rId53"/>
    <p:sldId id="468" r:id="rId54"/>
    <p:sldId id="444" r:id="rId55"/>
    <p:sldId id="271" r:id="rId56"/>
  </p:sldIdLst>
  <p:sldSz cx="9144000" cy="6858000" type="screen4x3"/>
  <p:notesSz cx="6858000" cy="9144000"/>
  <p:custDataLst>
    <p:tags r:id="rId59"/>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1" clrIdx="1"/>
  <p:cmAuthor id="2" name="Aaron Finkelstein" initials="af" lastIdx="9" clrIdx="2"/>
  <p:cmAuthor id="3" name="nicojo" initials="n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FCC00"/>
    <a:srgbClr val="3BA4C9"/>
    <a:srgbClr val="27728D"/>
    <a:srgbClr val="000000"/>
    <a:srgbClr val="FFFFCC"/>
    <a:srgbClr val="CC99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56" autoAdjust="0"/>
    <p:restoredTop sz="94660"/>
  </p:normalViewPr>
  <p:slideViewPr>
    <p:cSldViewPr snapToGrid="0">
      <p:cViewPr varScale="1">
        <p:scale>
          <a:sx n="77" d="100"/>
          <a:sy n="77" d="100"/>
        </p:scale>
        <p:origin x="-684" y="-102"/>
      </p:cViewPr>
      <p:guideLst>
        <p:guide orient="horz" pos="139"/>
        <p:guide orient="horz" pos="849"/>
        <p:guide orient="horz" pos="1589"/>
        <p:guide orient="horz" pos="3053"/>
        <p:guide orient="horz" pos="192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12/2/2008</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12/2/2008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12/2/2008 1:55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38</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3718C-8CF8-4B33-BADA-6B8ACC24B080}" type="slidenum">
              <a:rPr lang="en-US"/>
              <a:pPr/>
              <a:t>54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12/2/2008 1:55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12/2/2008 1:55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4</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2:30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12/2/2008 1:55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28</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2:31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1" kern="1200" cap="none" spc="-125" baseline="0" dirty="0">
                <a:ln w="3175">
                  <a:noFill/>
                </a:ln>
                <a:solidFill>
                  <a:schemeClr val="bg1"/>
                </a:solidFill>
                <a:effectLst>
                  <a:outerShdw blurRad="38100" dist="38100" dir="2700000" algn="tl">
                    <a:srgbClr val="000000">
                      <a:alpha val="43137"/>
                    </a:srgbClr>
                  </a:outerShdw>
                </a:effectLst>
                <a:latin typeface="Arial Narrow" pitchFamily="34" charset="0"/>
                <a:ea typeface="+mn-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b="1">
                <a:effectLst>
                  <a:outerShdw blurRad="38100" dist="38100" dir="2700000" algn="tl">
                    <a:srgbClr val="000000">
                      <a:alpha val="43137"/>
                    </a:srgbClr>
                  </a:outerShdw>
                </a:effectLst>
                <a:latin typeface="Arial Narrow" pitchFamily="34" charset="0"/>
                <a:ea typeface="+mn-ea"/>
              </a:defRPr>
            </a:lvl1pPr>
            <a:lvl2pPr>
              <a:lnSpc>
                <a:spcPct val="90000"/>
              </a:lnSpc>
              <a:defRPr sz="2400" b="1">
                <a:effectLst>
                  <a:outerShdw blurRad="38100" dist="38100" dir="2700000" algn="tl">
                    <a:srgbClr val="000000">
                      <a:alpha val="43137"/>
                    </a:srgbClr>
                  </a:outerShdw>
                </a:effectLst>
                <a:latin typeface="Arial Narrow" pitchFamily="34" charset="0"/>
                <a:ea typeface="+mn-ea"/>
              </a:defRPr>
            </a:lvl2pPr>
            <a:lvl3pPr>
              <a:lnSpc>
                <a:spcPct val="90000"/>
              </a:lnSpc>
              <a:defRPr sz="2000" b="1">
                <a:effectLst>
                  <a:outerShdw blurRad="38100" dist="38100" dir="2700000" algn="tl">
                    <a:srgbClr val="000000">
                      <a:alpha val="43137"/>
                    </a:srgbClr>
                  </a:outerShdw>
                </a:effectLst>
                <a:latin typeface="Arial Narrow" pitchFamily="34" charset="0"/>
                <a:ea typeface="+mn-ea"/>
              </a:defRPr>
            </a:lvl3pPr>
            <a:lvl4pPr>
              <a:lnSpc>
                <a:spcPct val="90000"/>
              </a:lnSpc>
              <a:defRPr sz="1800" b="1">
                <a:effectLst>
                  <a:outerShdw blurRad="38100" dist="38100" dir="2700000" algn="tl">
                    <a:srgbClr val="000000">
                      <a:alpha val="43137"/>
                    </a:srgbClr>
                  </a:outerShdw>
                </a:effectLst>
                <a:latin typeface="Arial Narrow" pitchFamily="34" charset="0"/>
                <a:ea typeface="+mn-ea"/>
              </a:defRPr>
            </a:lvl4pPr>
            <a:lvl5pPr>
              <a:lnSpc>
                <a:spcPct val="90000"/>
              </a:lnSpc>
              <a:defRPr sz="1800" b="1">
                <a:effectLst>
                  <a:outerShdw blurRad="38100" dist="38100" dir="2700000" algn="tl">
                    <a:srgbClr val="000000">
                      <a:alpha val="43137"/>
                    </a:srgbClr>
                  </a:outerShdw>
                </a:effectLst>
                <a:latin typeface="Arial Narrow" pitchFamily="34" charset="0"/>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b="1" dirty="0" smtClean="0">
              <a:solidFill>
                <a:schemeClr val="tx1"/>
              </a:solidFill>
              <a:effectLst>
                <a:outerShdw blurRad="38100" dist="38100" dir="2700000" algn="tl">
                  <a:srgbClr val="000000">
                    <a:alpha val="43137"/>
                  </a:srgbClr>
                </a:outerShdw>
              </a:effectLst>
              <a:latin typeface="Arial Narrow" pitchFamily="34" charset="0"/>
              <a:ea typeface="+mn-ea"/>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文字方塊 4"/>
          <p:cNvSpPr txBox="1"/>
          <p:nvPr userDrawn="1"/>
        </p:nvSpPr>
        <p:spPr>
          <a:xfrm>
            <a:off x="-12192" y="6486144"/>
            <a:ext cx="679994" cy="369332"/>
          </a:xfrm>
          <a:prstGeom prst="rect">
            <a:avLst/>
          </a:prstGeom>
          <a:noFill/>
        </p:spPr>
        <p:txBody>
          <a:bodyPr wrap="none" rtlCol="0">
            <a:spAutoFit/>
          </a:bodyPr>
          <a:lstStyle/>
          <a:p>
            <a:fld id="{26503037-2DC1-4437-9943-BFFBCC84EAB1}" type="slidenum">
              <a:rPr lang="zh-TW" altLang="en-US" b="1" smtClean="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rPr>
              <a:pPr/>
              <a:t>‹#›</a:t>
            </a:fld>
            <a:r>
              <a:rPr lang="en-US" altLang="zh-TW" b="1" dirty="0" smtClean="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rPr>
              <a:t>/55</a:t>
            </a:r>
            <a:endParaRPr lang="zh-TW" altLang="en-US" b="1" dirty="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endParaRPr>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44" r:id="rId14"/>
    <p:sldLayoutId id="2147483746" r:id="rId15"/>
  </p:sldLayoutIdLst>
  <p:transition>
    <p:fade/>
  </p:transition>
  <p:txStyles>
    <p:titleStyle>
      <a:lvl1pPr algn="l" defTabSz="914363" rtl="0" eaLnBrk="1" fontAlgn="base" latinLnBrk="0" hangingPunct="1">
        <a:lnSpc>
          <a:spcPct val="90000"/>
        </a:lnSpc>
        <a:spcBef>
          <a:spcPct val="0"/>
        </a:spcBef>
        <a:spcAft>
          <a:spcPct val="0"/>
        </a:spcAft>
        <a:buNone/>
        <a:defRPr lang="en-US" sz="4000" b="1" kern="1200" cap="none" spc="-125" baseline="0" dirty="0">
          <a:ln w="3175">
            <a:noFill/>
          </a:ln>
          <a:solidFill>
            <a:schemeClr val="bg1"/>
          </a:solidFill>
          <a:effectLst>
            <a:outerShdw blurRad="38100" dist="38100" dir="2700000" algn="tl">
              <a:srgbClr val="000000">
                <a:alpha val="43137"/>
              </a:srgbClr>
            </a:outerShdw>
          </a:effectLst>
          <a:latin typeface="Arial Narrow" pitchFamily="34" charset="0"/>
          <a:ea typeface="+mn-ea"/>
          <a:cs typeface="+mj-cs"/>
        </a:defRPr>
      </a:lvl1pPr>
    </p:titleStyle>
    <p:bodyStyle>
      <a:lvl1pPr marL="384939" indent="-384939" algn="l" defTabSz="914327" rtl="0" eaLnBrk="1" latinLnBrk="0" hangingPunct="1">
        <a:lnSpc>
          <a:spcPct val="90000"/>
        </a:lnSpc>
        <a:spcBef>
          <a:spcPts val="700"/>
        </a:spcBef>
        <a:buFontTx/>
        <a:buBlip>
          <a:blip r:embed="rId18"/>
        </a:buBlip>
        <a:defRPr sz="2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1pPr>
      <a:lvl2pPr marL="739451" indent="-362451" algn="l" defTabSz="914327" rtl="0" eaLnBrk="1" latinLnBrk="0" hangingPunct="1">
        <a:lnSpc>
          <a:spcPct val="90000"/>
        </a:lnSpc>
        <a:spcBef>
          <a:spcPts val="700"/>
        </a:spcBef>
        <a:buFontTx/>
        <a:buBlip>
          <a:blip r:embed="rId18"/>
        </a:buBlip>
        <a:defRPr sz="24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2pPr>
      <a:lvl3pPr marL="1101902" indent="-347900" algn="l" defTabSz="914327" rtl="0" eaLnBrk="1" latinLnBrk="0" hangingPunct="1">
        <a:lnSpc>
          <a:spcPct val="90000"/>
        </a:lnSpc>
        <a:spcBef>
          <a:spcPts val="700"/>
        </a:spcBef>
        <a:buFontTx/>
        <a:buBlip>
          <a:blip r:embed="rId18"/>
        </a:buBlip>
        <a:defRPr sz="20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3pPr>
      <a:lvl4pPr marL="1420699" indent="-318798" algn="l" defTabSz="914327" rtl="0" eaLnBrk="1" latinLnBrk="0" hangingPunct="1">
        <a:lnSpc>
          <a:spcPct val="90000"/>
        </a:lnSpc>
        <a:spcBef>
          <a:spcPts val="700"/>
        </a:spcBef>
        <a:buFontTx/>
        <a:buBlip>
          <a:blip r:embed="rId18"/>
        </a:buBlip>
        <a:defRPr sz="1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4pPr>
      <a:lvl5pPr marL="1760661" indent="-318798" algn="l" defTabSz="914327" rtl="0" eaLnBrk="1" latinLnBrk="0" hangingPunct="1">
        <a:lnSpc>
          <a:spcPct val="90000"/>
        </a:lnSpc>
        <a:spcBef>
          <a:spcPts val="700"/>
        </a:spcBef>
        <a:buFontTx/>
        <a:buBlip>
          <a:blip r:embed="rId18"/>
        </a:buBlip>
        <a:defRPr sz="1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ms://mschnlnine.wmod.llnwd.net/a1809/d1/ch9/6/1/1/1/3/4/TCSWPFFXDemo_s_ch9.wmv"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msdn.microsoft.com/officeui" TargetMode="External"/><Relationship Id="rId2" Type="http://schemas.openxmlformats.org/officeDocument/2006/relationships/hyperlink" Target="http://www.codeplex.com/wpf/Wiki/View.aspx?title=WPF%20Ribbon%20Preview"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teacher.allok.com.tw/"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windowsclient.net/wpf/" TargetMode="External"/><Relationship Id="rId4" Type="http://schemas.openxmlformats.org/officeDocument/2006/relationships/hyperlink" Target="http://www.codeplex.com/wp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904693"/>
            <a:ext cx="8394699" cy="2324099"/>
          </a:xfrm>
        </p:spPr>
        <p:txBody>
          <a:bodyPr/>
          <a:lstStyle/>
          <a:p>
            <a:r>
              <a:rPr lang="zh-TW" altLang="en-US" sz="4400" b="1" dirty="0" smtClean="0">
                <a:effectLst>
                  <a:outerShdw blurRad="38100" dist="38100" dir="2700000" algn="tl">
                    <a:srgbClr val="000000">
                      <a:alpha val="43137"/>
                    </a:srgbClr>
                  </a:outerShdw>
                </a:effectLst>
              </a:rPr>
              <a:t>使用 </a:t>
            </a:r>
            <a:r>
              <a:rPr altLang="zh-TW" sz="4400" b="1" dirty="0" smtClean="0">
                <a:effectLst>
                  <a:outerShdw blurRad="38100" dist="38100" dir="2700000" algn="tl">
                    <a:srgbClr val="000000">
                      <a:alpha val="43137"/>
                    </a:srgbClr>
                  </a:outerShdw>
                </a:effectLst>
              </a:rPr>
              <a:t>WPF Toolkit </a:t>
            </a:r>
            <a:r>
              <a:rPr lang="zh-TW" altLang="en-US" sz="4400" b="1" dirty="0" smtClean="0">
                <a:effectLst>
                  <a:outerShdw blurRad="38100" dist="38100" dir="2700000" algn="tl">
                    <a:srgbClr val="000000">
                      <a:alpha val="43137"/>
                    </a:srgbClr>
                  </a:outerShdw>
                </a:effectLst>
              </a:rPr>
              <a:t>強化你的 </a:t>
            </a:r>
            <a:r>
              <a:rPr altLang="zh-TW" sz="4400" b="1" dirty="0" smtClean="0">
                <a:effectLst>
                  <a:outerShdw blurRad="38100" dist="38100" dir="2700000" algn="tl">
                    <a:srgbClr val="000000">
                      <a:alpha val="43137"/>
                    </a:srgbClr>
                  </a:outerShdw>
                </a:effectLst>
              </a:rPr>
              <a:t>WPF Windows </a:t>
            </a:r>
            <a:r>
              <a:rPr lang="zh-TW" altLang="en-US" sz="4400" b="1" dirty="0" smtClean="0">
                <a:effectLst>
                  <a:outerShdw blurRad="38100" dist="38100" dir="2700000" algn="tl">
                    <a:srgbClr val="000000">
                      <a:alpha val="43137"/>
                    </a:srgbClr>
                  </a:outerShdw>
                </a:effectLst>
              </a:rPr>
              <a:t>與 </a:t>
            </a:r>
            <a:r>
              <a:rPr altLang="zh-TW" sz="4400" b="1" dirty="0" smtClean="0">
                <a:effectLst>
                  <a:outerShdw blurRad="38100" dist="38100" dir="2700000" algn="tl">
                    <a:srgbClr val="000000">
                      <a:alpha val="43137"/>
                    </a:srgbClr>
                  </a:outerShdw>
                </a:effectLst>
              </a:rPr>
              <a:t>Web </a:t>
            </a:r>
            <a:r>
              <a:rPr lang="zh-TW" altLang="en-US" sz="4400" b="1" dirty="0" smtClean="0">
                <a:effectLst>
                  <a:outerShdw blurRad="38100" dist="38100" dir="2700000" algn="tl">
                    <a:srgbClr val="000000">
                      <a:alpha val="43137"/>
                    </a:srgbClr>
                  </a:outerShdw>
                </a:effectLst>
              </a:rPr>
              <a:t>應用程式</a:t>
            </a:r>
            <a:endParaRPr lang="en-US" sz="4400" b="1" dirty="0">
              <a:effectLst>
                <a:outerShdw blurRad="38100" dist="38100" dir="2700000" algn="tl">
                  <a:srgbClr val="000000">
                    <a:alpha val="43137"/>
                  </a:srgbClr>
                </a:outerShdw>
              </a:effectLst>
            </a:endParaRPr>
          </a:p>
        </p:txBody>
      </p:sp>
      <p:sp>
        <p:nvSpPr>
          <p:cNvPr id="9" name="Subtitle 6"/>
          <p:cNvSpPr>
            <a:spLocks noGrp="1"/>
          </p:cNvSpPr>
          <p:nvPr>
            <p:ph type="subTitle" idx="1"/>
          </p:nvPr>
        </p:nvSpPr>
        <p:spPr>
          <a:xfrm>
            <a:off x="889686" y="4438857"/>
            <a:ext cx="7549978" cy="1957459"/>
          </a:xfrm>
        </p:spPr>
        <p:txBody>
          <a:bodyPr/>
          <a:lstStyle/>
          <a:p>
            <a:r>
              <a:rPr lang="zh-TW" altLang="en-US" dirty="0" smtClean="0">
                <a:effectLst>
                  <a:outerShdw blurRad="38100" dist="38100" dir="2700000" algn="tl">
                    <a:srgbClr val="000000">
                      <a:alpha val="43137"/>
                    </a:srgbClr>
                  </a:outerShdw>
                </a:effectLst>
                <a:latin typeface="Arial Narrow" pitchFamily="34" charset="0"/>
              </a:rPr>
              <a:t>曹祖聖</a:t>
            </a:r>
            <a:endParaRPr altLang="zh-TW" dirty="0" smtClean="0">
              <a:effectLst>
                <a:outerShdw blurRad="38100" dist="38100" dir="2700000" algn="tl">
                  <a:srgbClr val="000000">
                    <a:alpha val="43137"/>
                  </a:srgbClr>
                </a:outerShdw>
              </a:effectLst>
              <a:latin typeface="Arial Narrow" pitchFamily="34" charset="0"/>
            </a:endParaRPr>
          </a:p>
          <a:p>
            <a:r>
              <a:rPr lang="zh-TW" altLang="en-US" dirty="0" smtClean="0">
                <a:effectLst>
                  <a:outerShdw blurRad="38100" dist="38100" dir="2700000" algn="tl">
                    <a:srgbClr val="000000">
                      <a:alpha val="43137"/>
                    </a:srgbClr>
                  </a:outerShdw>
                </a:effectLst>
                <a:latin typeface="Arial Narrow" pitchFamily="34" charset="0"/>
              </a:rPr>
              <a:t>台灣微軟資深講師</a:t>
            </a:r>
            <a:endParaRPr altLang="zh-TW" dirty="0" smtClean="0">
              <a:effectLst>
                <a:outerShdw blurRad="38100" dist="38100" dir="2700000" algn="tl">
                  <a:srgbClr val="000000">
                    <a:alpha val="43137"/>
                  </a:srgbClr>
                </a:outerShdw>
              </a:effectLst>
              <a:latin typeface="Arial Narrow" pitchFamily="34" charset="0"/>
            </a:endParaRPr>
          </a:p>
          <a:p>
            <a:r>
              <a:rPr dirty="0" smtClean="0">
                <a:effectLst>
                  <a:outerShdw blurRad="38100" dist="38100" dir="2700000" algn="tl">
                    <a:srgbClr val="000000">
                      <a:alpha val="43137"/>
                    </a:srgbClr>
                  </a:outerShdw>
                </a:effectLst>
                <a:latin typeface="Arial Narrow" pitchFamily="34" charset="0"/>
              </a:rPr>
              <a:t>jimycao@syset.com</a:t>
            </a:r>
          </a:p>
          <a:p>
            <a:r>
              <a:rPr dirty="0" smtClean="0">
                <a:effectLst>
                  <a:outerShdw blurRad="38100" dist="38100" dir="2700000" algn="tl">
                    <a:srgbClr val="000000">
                      <a:alpha val="43137"/>
                    </a:srgbClr>
                  </a:outerShdw>
                </a:effectLst>
                <a:latin typeface="Arial Narrow" pitchFamily="34" charset="0"/>
              </a:rPr>
              <a:t>http://teacher.syset.com</a:t>
            </a:r>
          </a:p>
          <a:p>
            <a:r>
              <a:rPr dirty="0" smtClean="0">
                <a:effectLst>
                  <a:outerShdw blurRad="38100" dist="38100" dir="2700000" algn="tl">
                    <a:srgbClr val="000000">
                      <a:alpha val="43137"/>
                    </a:srgbClr>
                  </a:outerShdw>
                </a:effectLst>
                <a:latin typeface="Arial Narrow" pitchFamily="34" charset="0"/>
              </a:rPr>
              <a:t>MCP, MCP+I, MCSA, MCSE,MCDBA, MCAD, MCSD, MCT, MVP</a:t>
            </a:r>
          </a:p>
        </p:txBody>
      </p:sp>
    </p:spTree>
  </p:cSld>
  <p:clrMapOvr>
    <a:masterClrMapping/>
  </p:clrMapOvr>
  <p:transition advTm="397607">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Calendar / DatePicker</a:t>
            </a:r>
            <a:endParaRPr lang="zh-TW" altLang="en-US" dirty="0"/>
          </a:p>
        </p:txBody>
      </p:sp>
      <p:sp>
        <p:nvSpPr>
          <p:cNvPr id="3" name="內容版面配置區 2"/>
          <p:cNvSpPr>
            <a:spLocks noGrp="1"/>
          </p:cNvSpPr>
          <p:nvPr>
            <p:ph idx="1"/>
          </p:nvPr>
        </p:nvSpPr>
        <p:spPr>
          <a:xfrm>
            <a:off x="368300" y="1174790"/>
            <a:ext cx="8382000" cy="3730765"/>
          </a:xfrm>
        </p:spPr>
        <p:txBody>
          <a:bodyPr/>
          <a:lstStyle/>
          <a:p>
            <a:r>
              <a:rPr lang="en-US" altLang="zh-TW" dirty="0" err="1" smtClean="0"/>
              <a:t>DisplayMode</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4" name="Rectangle 636930"/>
          <p:cNvSpPr>
            <a:spLocks noChangeArrowheads="1"/>
          </p:cNvSpPr>
          <p:nvPr/>
        </p:nvSpPr>
        <p:spPr bwMode="auto">
          <a:xfrm>
            <a:off x="716692" y="1841154"/>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DisplayMode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altLang="zh-TW" sz="2000" b="1" dirty="0" smtClean="0">
                <a:effectLst>
                  <a:outerShdw blurRad="38100" dist="38100" dir="2700000" algn="tl">
                    <a:srgbClr val="000000">
                      <a:alpha val="43137"/>
                    </a:srgbClr>
                  </a:outerShdw>
                </a:effectLst>
                <a:latin typeface="Arial Narrow" pitchFamily="34" charset="0"/>
                <a:cs typeface="Segoe UI" pitchFamily="34" charset="0"/>
              </a:rPr>
              <a:t>Month</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p:txBody>
      </p:sp>
      <p:sp>
        <p:nvSpPr>
          <p:cNvPr id="8" name="Rectangle 636930"/>
          <p:cNvSpPr>
            <a:spLocks noChangeArrowheads="1"/>
          </p:cNvSpPr>
          <p:nvPr/>
        </p:nvSpPr>
        <p:spPr bwMode="auto">
          <a:xfrm>
            <a:off x="716692" y="5412254"/>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DisplayMode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="Decade" /&gt;</a:t>
            </a:r>
          </a:p>
        </p:txBody>
      </p:sp>
      <p:pic>
        <p:nvPicPr>
          <p:cNvPr id="63491" name="Picture 3"/>
          <p:cNvPicPr>
            <a:picLocks noChangeAspect="1" noChangeArrowheads="1"/>
          </p:cNvPicPr>
          <p:nvPr/>
        </p:nvPicPr>
        <p:blipFill>
          <a:blip r:embed="rId2"/>
          <a:srcRect/>
          <a:stretch>
            <a:fillRect/>
          </a:stretch>
        </p:blipFill>
        <p:spPr bwMode="auto">
          <a:xfrm>
            <a:off x="6244023" y="4421101"/>
            <a:ext cx="2547138" cy="2286946"/>
          </a:xfrm>
          <a:prstGeom prst="rect">
            <a:avLst/>
          </a:prstGeom>
          <a:noFill/>
          <a:ln w="9525">
            <a:noFill/>
            <a:miter lim="800000"/>
            <a:headEnd/>
            <a:tailEnd/>
          </a:ln>
          <a:effectLst/>
        </p:spPr>
      </p:pic>
      <p:pic>
        <p:nvPicPr>
          <p:cNvPr id="63492" name="Picture 4"/>
          <p:cNvPicPr>
            <a:picLocks noChangeAspect="1" noChangeArrowheads="1"/>
          </p:cNvPicPr>
          <p:nvPr/>
        </p:nvPicPr>
        <p:blipFill>
          <a:blip r:embed="rId3"/>
          <a:srcRect/>
          <a:stretch>
            <a:fillRect/>
          </a:stretch>
        </p:blipFill>
        <p:spPr bwMode="auto">
          <a:xfrm>
            <a:off x="712959" y="2749513"/>
            <a:ext cx="2533443" cy="2273252"/>
          </a:xfrm>
          <a:prstGeom prst="rect">
            <a:avLst/>
          </a:prstGeom>
          <a:noFill/>
          <a:ln w="9525">
            <a:noFill/>
            <a:miter lim="800000"/>
            <a:headEnd/>
            <a:tailEnd/>
          </a:ln>
          <a:effectLst/>
        </p:spPr>
      </p:pic>
      <p:pic>
        <p:nvPicPr>
          <p:cNvPr id="63493" name="Picture 5"/>
          <p:cNvPicPr>
            <a:picLocks noChangeAspect="1" noChangeArrowheads="1"/>
          </p:cNvPicPr>
          <p:nvPr/>
        </p:nvPicPr>
        <p:blipFill>
          <a:blip r:embed="rId4"/>
          <a:srcRect/>
          <a:stretch>
            <a:fillRect/>
          </a:stretch>
        </p:blipFill>
        <p:spPr bwMode="auto">
          <a:xfrm>
            <a:off x="6204124" y="830793"/>
            <a:ext cx="2519749" cy="2259558"/>
          </a:xfrm>
          <a:prstGeom prst="rect">
            <a:avLst/>
          </a:prstGeom>
          <a:noFill/>
          <a:ln w="9525">
            <a:noFill/>
            <a:miter lim="800000"/>
            <a:headEnd/>
            <a:tailEnd/>
          </a:ln>
          <a:effectLst/>
        </p:spPr>
      </p:pic>
      <p:sp>
        <p:nvSpPr>
          <p:cNvPr id="12" name="Rectangle 636930"/>
          <p:cNvSpPr>
            <a:spLocks noChangeArrowheads="1"/>
          </p:cNvSpPr>
          <p:nvPr/>
        </p:nvSpPr>
        <p:spPr bwMode="auto">
          <a:xfrm>
            <a:off x="3447541" y="3546387"/>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DisplayMode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="Year" /&gt;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animEffect transition="in" filter="fade">
                                      <p:cBhvr>
                                        <p:cTn id="10" dur="500"/>
                                        <p:tgtEl>
                                          <p:spTgt spid="634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492"/>
                                        </p:tgtEl>
                                        <p:attrNameLst>
                                          <p:attrName>style.visibility</p:attrName>
                                        </p:attrNameLst>
                                      </p:cBhvr>
                                      <p:to>
                                        <p:strVal val="visible"/>
                                      </p:to>
                                    </p:set>
                                    <p:animEffect transition="in" filter="fade">
                                      <p:cBhvr>
                                        <p:cTn id="15" dur="500"/>
                                        <p:tgtEl>
                                          <p:spTgt spid="634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3491"/>
                                        </p:tgtEl>
                                        <p:attrNameLst>
                                          <p:attrName>style.visibility</p:attrName>
                                        </p:attrNameLst>
                                      </p:cBhvr>
                                      <p:to>
                                        <p:strVal val="visible"/>
                                      </p:to>
                                    </p:set>
                                    <p:animEffect transition="in" filter="fade">
                                      <p:cBhvr>
                                        <p:cTn id="2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Calendar / DatePicker</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3" name="內容版面配置區 2"/>
          <p:cNvSpPr>
            <a:spLocks noGrp="1"/>
          </p:cNvSpPr>
          <p:nvPr>
            <p:ph idx="1"/>
          </p:nvPr>
        </p:nvSpPr>
        <p:spPr>
          <a:xfrm>
            <a:off x="368300" y="1347788"/>
            <a:ext cx="8382000" cy="865365"/>
          </a:xfrm>
        </p:spPr>
        <p:txBody>
          <a:bodyPr/>
          <a:lstStyle/>
          <a:p>
            <a:r>
              <a:rPr lang="zh-TW" altLang="en-US" dirty="0" smtClean="0"/>
              <a:t>使用資料繫</a:t>
            </a:r>
            <a:r>
              <a:rPr lang="zh-TW" altLang="en-US" dirty="0" smtClean="0"/>
              <a:t>結</a:t>
            </a:r>
            <a:r>
              <a:rPr lang="zh-TW" altLang="en-US" dirty="0" smtClean="0"/>
              <a:t>來自動產生</a:t>
            </a:r>
            <a:r>
              <a:rPr lang="zh-TW" altLang="en-US" dirty="0" smtClean="0"/>
              <a:t>欄位</a:t>
            </a:r>
            <a:endParaRPr lang="en-US" altLang="zh-TW" dirty="0" smtClean="0"/>
          </a:p>
          <a:p>
            <a:endParaRPr lang="zh-TW" altLang="en-US" dirty="0"/>
          </a:p>
        </p:txBody>
      </p:sp>
      <p:pic>
        <p:nvPicPr>
          <p:cNvPr id="23553" name="Picture 1"/>
          <p:cNvPicPr>
            <a:picLocks noChangeAspect="1" noChangeArrowheads="1"/>
          </p:cNvPicPr>
          <p:nvPr/>
        </p:nvPicPr>
        <p:blipFill>
          <a:blip r:embed="rId2"/>
          <a:srcRect/>
          <a:stretch>
            <a:fillRect/>
          </a:stretch>
        </p:blipFill>
        <p:spPr bwMode="auto">
          <a:xfrm>
            <a:off x="704336" y="2659995"/>
            <a:ext cx="4992130" cy="3698549"/>
          </a:xfrm>
          <a:prstGeom prst="rect">
            <a:avLst/>
          </a:prstGeom>
          <a:noFill/>
          <a:ln w="9525">
            <a:noFill/>
            <a:miter lim="800000"/>
            <a:headEnd/>
            <a:tailEnd/>
          </a:ln>
          <a:effectLst/>
        </p:spPr>
      </p:pic>
      <p:sp>
        <p:nvSpPr>
          <p:cNvPr id="6" name="Rectangle 636930"/>
          <p:cNvSpPr>
            <a:spLocks noChangeArrowheads="1"/>
          </p:cNvSpPr>
          <p:nvPr/>
        </p:nvSpPr>
        <p:spPr bwMode="auto">
          <a:xfrm>
            <a:off x="741405" y="1791727"/>
            <a:ext cx="7685903"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dg:DataGrid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ItemsSource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myData</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3" name="內容版面配置區 2"/>
          <p:cNvSpPr>
            <a:spLocks noGrp="1"/>
          </p:cNvSpPr>
          <p:nvPr>
            <p:ph idx="1"/>
          </p:nvPr>
        </p:nvSpPr>
        <p:spPr>
          <a:xfrm>
            <a:off x="368300" y="1347788"/>
            <a:ext cx="8382000" cy="2554033"/>
          </a:xfrm>
        </p:spPr>
        <p:txBody>
          <a:bodyPr/>
          <a:lstStyle/>
          <a:p>
            <a:r>
              <a:rPr lang="zh-TW" altLang="en-US" dirty="0" smtClean="0"/>
              <a:t>欄位類型</a:t>
            </a:r>
            <a:endParaRPr lang="en-US" altLang="zh-TW" dirty="0" smtClean="0"/>
          </a:p>
          <a:p>
            <a:pPr lvl="1"/>
            <a:r>
              <a:rPr lang="en-US" altLang="zh-TW" dirty="0" err="1" smtClean="0"/>
              <a:t>DataGridTextBoxColumn</a:t>
            </a:r>
            <a:endParaRPr lang="en-US" altLang="zh-TW" dirty="0" smtClean="0"/>
          </a:p>
          <a:p>
            <a:pPr lvl="1"/>
            <a:r>
              <a:rPr lang="en-US" altLang="zh-TW" dirty="0" err="1" smtClean="0"/>
              <a:t>DataGridCheckBoxColumn</a:t>
            </a:r>
            <a:endParaRPr lang="en-US" altLang="zh-TW" dirty="0" smtClean="0"/>
          </a:p>
          <a:p>
            <a:pPr lvl="1"/>
            <a:r>
              <a:rPr lang="en-US" altLang="zh-TW" dirty="0" err="1" smtClean="0"/>
              <a:t>DataGridComboBoxColumn</a:t>
            </a:r>
            <a:endParaRPr lang="en-US" altLang="zh-TW" dirty="0" smtClean="0"/>
          </a:p>
          <a:p>
            <a:pPr lvl="1"/>
            <a:r>
              <a:rPr lang="en-US" altLang="zh-TW" dirty="0" err="1" smtClean="0"/>
              <a:t>DataGridHyperlinkColumn</a:t>
            </a:r>
            <a:endParaRPr lang="en-US" altLang="zh-TW" dirty="0" smtClean="0"/>
          </a:p>
          <a:p>
            <a:endParaRPr lang="zh-TW"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6" name="內容版面配置區 5"/>
          <p:cNvSpPr>
            <a:spLocks noGrp="1"/>
          </p:cNvSpPr>
          <p:nvPr>
            <p:ph idx="1"/>
          </p:nvPr>
        </p:nvSpPr>
        <p:spPr/>
        <p:txBody>
          <a:bodyPr/>
          <a:lstStyle/>
          <a:p>
            <a:endParaRPr lang="zh-TW" altLang="en-US"/>
          </a:p>
        </p:txBody>
      </p:sp>
      <p:sp>
        <p:nvSpPr>
          <p:cNvPr id="5" name="Rectangle 636930"/>
          <p:cNvSpPr>
            <a:spLocks noChangeArrowheads="1"/>
          </p:cNvSpPr>
          <p:nvPr/>
        </p:nvSpPr>
        <p:spPr bwMode="auto">
          <a:xfrm>
            <a:off x="395416" y="1223320"/>
            <a:ext cx="8340811" cy="5078313"/>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ItemsSource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myData</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 &gt;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dg:DataGrid.Columns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dg:DataGridTextColumn</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Header="No." Width="</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SizeToCells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Binding="{Binding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CheckNumber</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IsReadOnly</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="True"/&gt;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dg:DataGridTextColumn</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Header="Date"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Binding="{Binding Date, </a:t>
            </a:r>
            <a:br>
              <a:rPr lang="en-US" sz="2400" b="1" dirty="0" smtClean="0">
                <a:effectLst>
                  <a:outerShdw blurRad="38100" dist="38100" dir="2700000" algn="tl">
                    <a:srgbClr val="000000">
                      <a:alpha val="43137"/>
                    </a:srgbClr>
                  </a:outerShdw>
                </a:effectLst>
                <a:latin typeface="Arial Narrow" pitchFamily="34" charset="0"/>
                <a:cs typeface="Segoe UI" pitchFamily="34" charset="0"/>
              </a:rPr>
            </a:b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StringFormat</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=d}" /&gt;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dg:DataGridTextColumn</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Header="Pay To"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MinWidth</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="200"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Binding="{Binding Recipient}"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CanUserSort</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="False" /&gt;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dg:DataGrid.Columns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3" name="內容版面配置區 2"/>
          <p:cNvSpPr>
            <a:spLocks noGrp="1"/>
          </p:cNvSpPr>
          <p:nvPr>
            <p:ph idx="1"/>
          </p:nvPr>
        </p:nvSpPr>
        <p:spPr>
          <a:xfrm>
            <a:off x="368300" y="1347788"/>
            <a:ext cx="8382000" cy="809965"/>
          </a:xfrm>
        </p:spPr>
        <p:txBody>
          <a:bodyPr/>
          <a:lstStyle/>
          <a:p>
            <a:r>
              <a:rPr lang="zh-TW" altLang="en-US" dirty="0" smtClean="0"/>
              <a:t>樣版欄位</a:t>
            </a:r>
            <a:r>
              <a:rPr lang="zh-TW" altLang="en-US" dirty="0" smtClean="0"/>
              <a:t>類型</a:t>
            </a:r>
            <a:endParaRPr lang="en-US" altLang="zh-TW" dirty="0" smtClean="0"/>
          </a:p>
          <a:p>
            <a:pPr lvl="1"/>
            <a:r>
              <a:rPr lang="en-US" altLang="zh-TW" dirty="0" err="1" smtClean="0"/>
              <a:t>DataGridTemplateColumn</a:t>
            </a:r>
            <a:endParaRPr lang="zh-TW" altLang="en-US" dirty="0"/>
          </a:p>
        </p:txBody>
      </p:sp>
      <p:pic>
        <p:nvPicPr>
          <p:cNvPr id="64514" name="Picture 2"/>
          <p:cNvPicPr>
            <a:picLocks noChangeAspect="1" noChangeArrowheads="1"/>
          </p:cNvPicPr>
          <p:nvPr/>
        </p:nvPicPr>
        <p:blipFill>
          <a:blip r:embed="rId2"/>
          <a:srcRect/>
          <a:stretch>
            <a:fillRect/>
          </a:stretch>
        </p:blipFill>
        <p:spPr bwMode="auto">
          <a:xfrm>
            <a:off x="710769" y="2460926"/>
            <a:ext cx="7900271" cy="37298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4" name="內容版面配置區 3"/>
          <p:cNvSpPr>
            <a:spLocks noGrp="1"/>
          </p:cNvSpPr>
          <p:nvPr>
            <p:ph idx="1"/>
          </p:nvPr>
        </p:nvSpPr>
        <p:spPr/>
        <p:txBody>
          <a:bodyPr/>
          <a:lstStyle/>
          <a:p>
            <a:endParaRPr lang="zh-TW" altLang="en-US"/>
          </a:p>
        </p:txBody>
      </p:sp>
      <p:sp>
        <p:nvSpPr>
          <p:cNvPr id="5" name="Rectangle 636930"/>
          <p:cNvSpPr>
            <a:spLocks noChangeArrowheads="1"/>
          </p:cNvSpPr>
          <p:nvPr/>
        </p:nvSpPr>
        <p:spPr bwMode="auto">
          <a:xfrm>
            <a:off x="395416" y="1050322"/>
            <a:ext cx="8340811" cy="5524846"/>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Header="Date"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MinWidth</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="100"&gt;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dg:DataGridTemplateColumn.CellEditingTemplate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dg:DatePicker</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SelectedDate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="{Binding Date}" </a:t>
            </a:r>
            <a:br>
              <a:rPr lang="en-US" sz="2400" b="1" dirty="0" smtClean="0">
                <a:effectLst>
                  <a:outerShdw blurRad="38100" dist="38100" dir="2700000" algn="tl">
                    <a:srgbClr val="000000">
                      <a:alpha val="43137"/>
                    </a:srgbClr>
                  </a:outerShdw>
                </a:effectLst>
                <a:latin typeface="Arial Narrow" pitchFamily="34" charset="0"/>
                <a:cs typeface="Segoe UI" pitchFamily="34" charset="0"/>
              </a:rPr>
            </a:b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SelectedDateFormat</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="Short" /&gt;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dg:DataGridTemplateColumn.CellEditingTemplate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dg:DataGridTemplateColumn.CellTemplate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TextBlock</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Text="{Binding Date,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StringFormat</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=d}" /&gt;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dg:DataGridTemplateColumn.CellTemplate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11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dg:DataGridTemplateColumn</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3" name="內容版面配置區 2"/>
          <p:cNvSpPr>
            <a:spLocks noGrp="1"/>
          </p:cNvSpPr>
          <p:nvPr>
            <p:ph idx="1"/>
          </p:nvPr>
        </p:nvSpPr>
        <p:spPr>
          <a:xfrm>
            <a:off x="368300" y="1347788"/>
            <a:ext cx="8382000" cy="2810000"/>
          </a:xfrm>
        </p:spPr>
        <p:txBody>
          <a:bodyPr/>
          <a:lstStyle/>
          <a:p>
            <a:r>
              <a:rPr lang="en-US" dirty="0" err="1" smtClean="0"/>
              <a:t>SelectionUnit</a:t>
            </a:r>
            <a:endParaRPr lang="en-US" dirty="0" smtClean="0"/>
          </a:p>
          <a:p>
            <a:pPr lvl="1"/>
            <a:r>
              <a:rPr lang="en-US" altLang="zh-TW" dirty="0" smtClean="0"/>
              <a:t>Cell</a:t>
            </a:r>
          </a:p>
          <a:p>
            <a:pPr lvl="2"/>
            <a:r>
              <a:rPr lang="zh-TW" altLang="en-US" dirty="0" smtClean="0"/>
              <a:t>一次選一個儲存格</a:t>
            </a:r>
            <a:endParaRPr lang="en-US" altLang="zh-TW" dirty="0" smtClean="0"/>
          </a:p>
          <a:p>
            <a:pPr lvl="1"/>
            <a:r>
              <a:rPr lang="en-US" altLang="zh-TW" dirty="0" err="1" smtClean="0"/>
              <a:t>FullRow</a:t>
            </a:r>
            <a:endParaRPr lang="en-US" altLang="zh-TW" dirty="0" smtClean="0"/>
          </a:p>
          <a:p>
            <a:pPr lvl="2"/>
            <a:r>
              <a:rPr lang="zh-TW" altLang="en-US" dirty="0" smtClean="0"/>
              <a:t>一次選一整列</a:t>
            </a:r>
            <a:endParaRPr lang="en-US" altLang="zh-TW" dirty="0" smtClean="0"/>
          </a:p>
          <a:p>
            <a:pPr lvl="1"/>
            <a:r>
              <a:rPr lang="en-US" dirty="0" err="1" smtClean="0"/>
              <a:t>CellOrRowHeader</a:t>
            </a:r>
            <a:endParaRPr lang="en-US" dirty="0" smtClean="0"/>
          </a:p>
          <a:p>
            <a:pPr lvl="2"/>
            <a:r>
              <a:rPr lang="zh-TW" altLang="en-US" dirty="0" smtClean="0"/>
              <a:t>一次選多列或多欄</a:t>
            </a:r>
            <a:endParaRPr lang="zh-TW"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3" name="內容版面配置區 2"/>
          <p:cNvSpPr>
            <a:spLocks noGrp="1"/>
          </p:cNvSpPr>
          <p:nvPr>
            <p:ph idx="1"/>
          </p:nvPr>
        </p:nvSpPr>
        <p:spPr>
          <a:xfrm>
            <a:off x="368300" y="1347788"/>
            <a:ext cx="8382000" cy="387798"/>
          </a:xfrm>
        </p:spPr>
        <p:txBody>
          <a:bodyPr/>
          <a:lstStyle/>
          <a:p>
            <a:r>
              <a:rPr lang="en-US" dirty="0" err="1" smtClean="0"/>
              <a:t>RowDetailsVisibilityMode</a:t>
            </a:r>
            <a:endParaRPr lang="zh-TW" altLang="en-US" dirty="0"/>
          </a:p>
        </p:txBody>
      </p:sp>
      <p:pic>
        <p:nvPicPr>
          <p:cNvPr id="65538" name="Picture 2"/>
          <p:cNvPicPr>
            <a:picLocks noChangeAspect="1" noChangeArrowheads="1"/>
          </p:cNvPicPr>
          <p:nvPr/>
        </p:nvPicPr>
        <p:blipFill>
          <a:blip r:embed="rId2"/>
          <a:srcRect/>
          <a:stretch>
            <a:fillRect/>
          </a:stretch>
        </p:blipFill>
        <p:spPr bwMode="auto">
          <a:xfrm>
            <a:off x="624016" y="1984547"/>
            <a:ext cx="7587680" cy="36501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DataGrid</a:t>
            </a:r>
            <a:endParaRPr lang="zh-TW" altLang="en-US" dirty="0"/>
          </a:p>
        </p:txBody>
      </p:sp>
      <p:sp>
        <p:nvSpPr>
          <p:cNvPr id="4" name="內容版面配置區 3"/>
          <p:cNvSpPr>
            <a:spLocks noGrp="1"/>
          </p:cNvSpPr>
          <p:nvPr>
            <p:ph idx="1"/>
          </p:nvPr>
        </p:nvSpPr>
        <p:spPr/>
        <p:txBody>
          <a:bodyPr/>
          <a:lstStyle/>
          <a:p>
            <a:endParaRPr lang="zh-TW" altLang="en-US"/>
          </a:p>
        </p:txBody>
      </p:sp>
      <p:sp>
        <p:nvSpPr>
          <p:cNvPr id="5" name="Rectangle 636930"/>
          <p:cNvSpPr>
            <a:spLocks noChangeArrowheads="1"/>
          </p:cNvSpPr>
          <p:nvPr/>
        </p:nvSpPr>
        <p:spPr bwMode="auto">
          <a:xfrm>
            <a:off x="395416" y="1050322"/>
            <a:ext cx="8340811" cy="5447645"/>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x:Name="dg"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ItemsSource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="{Binding}"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RowDetailsVisibilityMode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VisibleWhenSelected</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dg:DataGrid.RowDetailsTemplate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Orientation="Horizontal" Margin="20,0,0,0"&gt;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TextBlock</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Text="Category:"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FontWeight</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="Bold"/&gt;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ComboBox</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IsEditable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="True"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ItemsSource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="{Binding Source=</a:t>
            </a:r>
            <a:br>
              <a:rPr lang="en-US" sz="2400" b="1" dirty="0" smtClean="0">
                <a:effectLst>
                  <a:outerShdw blurRad="38100" dist="38100" dir="2700000" algn="tl">
                    <a:srgbClr val="000000">
                      <a:alpha val="43137"/>
                    </a:srgbClr>
                  </a:outerShdw>
                </a:effectLst>
                <a:latin typeface="Arial Narrow" pitchFamily="34" charset="0"/>
                <a:cs typeface="Segoe UI" pitchFamily="34" charset="0"/>
              </a:rPr>
            </a:br>
            <a:r>
              <a:rPr lang="en-US" sz="2400" b="1" dirty="0" smtClean="0">
                <a:effectLst>
                  <a:outerShdw blurRad="38100" dist="38100" dir="2700000" algn="tl">
                    <a:srgbClr val="000000">
                      <a:alpha val="43137"/>
                    </a:srgbClr>
                  </a:outerShdw>
                </a:effectLst>
                <a:latin typeface="Arial Narrow" pitchFamily="34" charset="0"/>
                <a:cs typeface="Segoe UI" pitchFamily="34" charset="0"/>
              </a:rPr>
              <a:t>			{x:Static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Data:CheckBook.Categories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Text="{Binding Category}" /&gt;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DataTemplate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dg:DataGrid.RowDetailsTemplate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 </a:t>
            </a:r>
          </a:p>
          <a:p>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dg:DataGrid</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altLang="zh-TW" dirty="0" smtClean="0"/>
              <a:t>WPF </a:t>
            </a:r>
            <a:r>
              <a:rPr lang="zh-TW" altLang="en-US" dirty="0" smtClean="0"/>
              <a:t>平台最新更新</a:t>
            </a:r>
            <a:endParaRPr lang="zh-TW" altLang="en-US" dirty="0"/>
          </a:p>
        </p:txBody>
      </p:sp>
      <p:sp>
        <p:nvSpPr>
          <p:cNvPr id="6" name="內容版面配置區 5"/>
          <p:cNvSpPr>
            <a:spLocks noGrp="1"/>
          </p:cNvSpPr>
          <p:nvPr>
            <p:ph idx="1"/>
          </p:nvPr>
        </p:nvSpPr>
        <p:spPr>
          <a:xfrm>
            <a:off x="368300" y="1347788"/>
            <a:ext cx="8382000" cy="387798"/>
          </a:xfrm>
        </p:spPr>
        <p:txBody>
          <a:bodyPr/>
          <a:lstStyle/>
          <a:p>
            <a:endParaRPr lang="en-US" altLang="zh-TW" dirty="0" smtClean="0"/>
          </a:p>
        </p:txBody>
      </p:sp>
      <p:pic>
        <p:nvPicPr>
          <p:cNvPr id="512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DataGrid</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Visual State Manager </a:t>
            </a:r>
            <a:r>
              <a:rPr dirty="0" smtClean="0"/>
              <a:t>(VSM)</a:t>
            </a:r>
            <a:endParaRPr lang="zh-TW" altLang="en-US" dirty="0"/>
          </a:p>
        </p:txBody>
      </p:sp>
      <p:sp>
        <p:nvSpPr>
          <p:cNvPr id="3" name="內容版面配置區 2"/>
          <p:cNvSpPr>
            <a:spLocks noGrp="1"/>
          </p:cNvSpPr>
          <p:nvPr>
            <p:ph idx="1"/>
          </p:nvPr>
        </p:nvSpPr>
        <p:spPr>
          <a:xfrm>
            <a:off x="368300" y="1347788"/>
            <a:ext cx="8382000" cy="3841564"/>
          </a:xfrm>
        </p:spPr>
        <p:txBody>
          <a:bodyPr/>
          <a:lstStyle/>
          <a:p>
            <a:r>
              <a:rPr lang="zh-TW" altLang="en-US" dirty="0" smtClean="0"/>
              <a:t>用來處理控制項的外觀改變</a:t>
            </a:r>
            <a:endParaRPr lang="en-US" altLang="zh-TW" dirty="0" smtClean="0"/>
          </a:p>
          <a:p>
            <a:r>
              <a:rPr lang="en-US" altLang="zh-TW" dirty="0" smtClean="0"/>
              <a:t>Visual States</a:t>
            </a:r>
          </a:p>
          <a:p>
            <a:pPr lvl="1"/>
            <a:r>
              <a:rPr lang="zh-TW" altLang="en-US" dirty="0" smtClean="0"/>
              <a:t>描述控制 項的外觀狀況</a:t>
            </a:r>
            <a:endParaRPr lang="en-US" altLang="zh-TW" dirty="0" smtClean="0"/>
          </a:p>
          <a:p>
            <a:pPr lvl="1"/>
            <a:r>
              <a:rPr lang="zh-TW" altLang="en-US" dirty="0" smtClean="0"/>
              <a:t>例如</a:t>
            </a:r>
            <a:r>
              <a:rPr lang="en-US" altLang="zh-TW" dirty="0" smtClean="0"/>
              <a:t>: </a:t>
            </a:r>
            <a:r>
              <a:rPr lang="en-US" altLang="zh-TW" dirty="0" smtClean="0"/>
              <a:t>	"</a:t>
            </a:r>
            <a:r>
              <a:rPr lang="en-US" altLang="zh-TW" dirty="0" smtClean="0"/>
              <a:t>Normal", "</a:t>
            </a:r>
            <a:r>
              <a:rPr lang="en-US" altLang="zh-TW" dirty="0" err="1" smtClean="0"/>
              <a:t>MouseOver</a:t>
            </a:r>
            <a:r>
              <a:rPr lang="en-US" altLang="zh-TW" dirty="0" smtClean="0"/>
              <a:t>", "Pressed", "Disabled", </a:t>
            </a:r>
            <a:r>
              <a:rPr lang="en-US" altLang="zh-TW" dirty="0" smtClean="0"/>
              <a:t/>
            </a:r>
            <a:br>
              <a:rPr lang="en-US" altLang="zh-TW" dirty="0" smtClean="0"/>
            </a:br>
            <a:r>
              <a:rPr lang="en-US" altLang="zh-TW" dirty="0" smtClean="0"/>
              <a:t>		"</a:t>
            </a:r>
            <a:r>
              <a:rPr lang="en-US" altLang="zh-TW" dirty="0" smtClean="0"/>
              <a:t>Focused", and "Unfocused"</a:t>
            </a:r>
            <a:endParaRPr lang="en-US" altLang="zh-TW" dirty="0" smtClean="0"/>
          </a:p>
          <a:p>
            <a:r>
              <a:rPr lang="en-US" altLang="zh-TW" dirty="0" smtClean="0"/>
              <a:t>State Transitions</a:t>
            </a:r>
          </a:p>
          <a:p>
            <a:pPr lvl="1"/>
            <a:r>
              <a:rPr lang="zh-TW" altLang="en-US" dirty="0" smtClean="0"/>
              <a:t>描述狀態的改變與轉移方式</a:t>
            </a:r>
            <a:endParaRPr lang="en-US" altLang="zh-TW" dirty="0" smtClean="0"/>
          </a:p>
          <a:p>
            <a:pPr lvl="1"/>
            <a:r>
              <a:rPr lang="zh-TW" altLang="en-US" dirty="0" smtClean="0"/>
              <a:t>例如</a:t>
            </a:r>
            <a:r>
              <a:rPr lang="en-US" altLang="zh-TW" dirty="0" smtClean="0"/>
              <a:t>: </a:t>
            </a:r>
            <a:r>
              <a:rPr lang="zh-TW" altLang="en-US" dirty="0" smtClean="0"/>
              <a:t>從 </a:t>
            </a:r>
            <a:r>
              <a:rPr lang="en-US" altLang="zh-TW" dirty="0" smtClean="0"/>
              <a:t>"Normal" </a:t>
            </a:r>
            <a:r>
              <a:rPr lang="zh-TW" altLang="en-US" dirty="0" smtClean="0"/>
              <a:t>到 </a:t>
            </a:r>
            <a:r>
              <a:rPr lang="en-US" altLang="zh-TW" dirty="0" smtClean="0"/>
              <a:t> </a:t>
            </a:r>
            <a:r>
              <a:rPr lang="en-US" altLang="zh-TW" dirty="0" smtClean="0"/>
              <a:t>"</a:t>
            </a:r>
            <a:r>
              <a:rPr lang="en-US" altLang="zh-TW" dirty="0" err="1" smtClean="0"/>
              <a:t>MouseOver</a:t>
            </a:r>
            <a:r>
              <a:rPr lang="en-US" altLang="zh-TW" dirty="0" smtClean="0"/>
              <a:t>"</a:t>
            </a:r>
          </a:p>
          <a:p>
            <a:pPr lvl="1"/>
            <a:r>
              <a:rPr lang="zh-TW" altLang="en-US" dirty="0" smtClean="0"/>
              <a:t>狀態轉移也可以使用程式碼來做</a:t>
            </a:r>
            <a:r>
              <a:rPr lang="en-US" altLang="zh-TW" dirty="0" smtClean="0"/>
              <a:t>:</a:t>
            </a:r>
            <a:endParaRPr lang="zh-TW" altLang="en-US" dirty="0"/>
          </a:p>
        </p:txBody>
      </p:sp>
      <p:sp>
        <p:nvSpPr>
          <p:cNvPr id="4" name="Rectangle 636930"/>
          <p:cNvSpPr>
            <a:spLocks noChangeArrowheads="1"/>
          </p:cNvSpPr>
          <p:nvPr/>
        </p:nvSpPr>
        <p:spPr bwMode="auto">
          <a:xfrm>
            <a:off x="716692" y="5325759"/>
            <a:ext cx="7834184" cy="5816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VisualStateManager.GoToState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(this,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PressedState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true)</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VisualStateManager (VSM)</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VSM XAML </a:t>
            </a:r>
            <a:r>
              <a:rPr lang="zh-TW" altLang="en-US" dirty="0" smtClean="0"/>
              <a:t>定義</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Rectangle 636930"/>
          <p:cNvSpPr>
            <a:spLocks noChangeArrowheads="1"/>
          </p:cNvSpPr>
          <p:nvPr/>
        </p:nvSpPr>
        <p:spPr bwMode="auto">
          <a:xfrm>
            <a:off x="395417" y="1285099"/>
            <a:ext cx="8402594" cy="501675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CommonStateGroup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MouseOverState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DoubleAnimationUsingKeyFrames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Storyboard.TargetName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="Halo"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Storyboard.TargetProperty</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UIElement.Opacity</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BeginTime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="00:00:00"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RepeatBehavior</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="Forever"&gt;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SplineDoubleKeyFrame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KeyTime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="00:00:00.2" Value="0.008"/&gt;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SplineDoubleKeyFrame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KeyTime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="00:00:00.5" Value="0.009"/&gt;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DoubleAnimationUsingKeyFrames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VSM State Transitions </a:t>
            </a:r>
            <a:r>
              <a:rPr lang="zh-TW" altLang="en-US" dirty="0" smtClean="0"/>
              <a:t>定義 </a:t>
            </a:r>
            <a:r>
              <a:rPr altLang="zh-TW" dirty="0" smtClean="0"/>
              <a:t>#1</a:t>
            </a:r>
            <a:endParaRPr lang="zh-TW" altLang="en-US" dirty="0"/>
          </a:p>
        </p:txBody>
      </p:sp>
      <p:sp>
        <p:nvSpPr>
          <p:cNvPr id="3" name="內容版面配置區 2"/>
          <p:cNvSpPr>
            <a:spLocks noGrp="1"/>
          </p:cNvSpPr>
          <p:nvPr>
            <p:ph idx="1"/>
          </p:nvPr>
        </p:nvSpPr>
        <p:spPr>
          <a:xfrm>
            <a:off x="368300" y="1347788"/>
            <a:ext cx="8382000" cy="1142364"/>
          </a:xfrm>
        </p:spPr>
        <p:txBody>
          <a:bodyPr/>
          <a:lstStyle/>
          <a:p>
            <a:r>
              <a:rPr lang="zh-TW" altLang="en-US" dirty="0" smtClean="0"/>
              <a:t>預設 </a:t>
            </a:r>
            <a:r>
              <a:rPr lang="en-US" altLang="zh-TW" dirty="0" err="1" smtClean="0"/>
              <a:t>State</a:t>
            </a:r>
            <a:r>
              <a:rPr lang="en-US" altLang="zh-TW" dirty="0" err="1" smtClean="0"/>
              <a:t>Transition</a:t>
            </a:r>
            <a:endParaRPr lang="en-US" altLang="zh-TW" dirty="0" smtClean="0"/>
          </a:p>
          <a:p>
            <a:pPr lvl="1"/>
            <a:r>
              <a:rPr lang="zh-TW" altLang="en-US" dirty="0" smtClean="0"/>
              <a:t>在 </a:t>
            </a:r>
            <a:r>
              <a:rPr lang="en-US" altLang="zh-TW" dirty="0" err="1" smtClean="0"/>
              <a:t>VisualStateGroup</a:t>
            </a:r>
            <a:r>
              <a:rPr lang="en-US" altLang="zh-TW" dirty="0" smtClean="0"/>
              <a:t> </a:t>
            </a:r>
            <a:r>
              <a:rPr lang="zh-TW" altLang="en-US" dirty="0" smtClean="0"/>
              <a:t>中，從任何一個 </a:t>
            </a:r>
            <a:r>
              <a:rPr lang="en-US" altLang="zh-TW" dirty="0" err="1" smtClean="0"/>
              <a:t>VisualState</a:t>
            </a:r>
            <a:r>
              <a:rPr lang="en-US" altLang="zh-TW" dirty="0" smtClean="0"/>
              <a:t>  </a:t>
            </a:r>
            <a:r>
              <a:rPr lang="zh-TW" altLang="en-US" dirty="0" smtClean="0"/>
              <a:t>轉變到任何一個 </a:t>
            </a:r>
            <a:r>
              <a:rPr lang="en-US" altLang="zh-TW" dirty="0" err="1" smtClean="0"/>
              <a:t>VisualState</a:t>
            </a:r>
            <a:r>
              <a:rPr lang="en-US" altLang="zh-TW" dirty="0" smtClean="0"/>
              <a:t> </a:t>
            </a:r>
            <a:r>
              <a:rPr lang="zh-TW" altLang="en-US" dirty="0" smtClean="0"/>
              <a:t>時所要套用的 </a:t>
            </a:r>
            <a:r>
              <a:rPr lang="en-US" altLang="zh-TW" dirty="0" smtClean="0"/>
              <a:t>Transition</a:t>
            </a:r>
            <a:endParaRPr lang="zh-TW" altLang="en-US" dirty="0"/>
          </a:p>
        </p:txBody>
      </p:sp>
      <p:sp>
        <p:nvSpPr>
          <p:cNvPr id="4" name="Rectangle 636930"/>
          <p:cNvSpPr>
            <a:spLocks noChangeArrowheads="1"/>
          </p:cNvSpPr>
          <p:nvPr/>
        </p:nvSpPr>
        <p:spPr bwMode="auto">
          <a:xfrm>
            <a:off x="741405" y="2730840"/>
            <a:ext cx="7747687" cy="2308324"/>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CommonStateGroup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VisualTransition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Duration="0:0:0.1"/&gt;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VSM State Transitions </a:t>
            </a:r>
            <a:r>
              <a:rPr lang="zh-TW" altLang="en-US" dirty="0" smtClean="0"/>
              <a:t>定義 </a:t>
            </a:r>
            <a:r>
              <a:rPr altLang="zh-TW" dirty="0" smtClean="0"/>
              <a:t>#2</a:t>
            </a:r>
            <a:endParaRPr lang="zh-TW" altLang="en-US" dirty="0"/>
          </a:p>
        </p:txBody>
      </p:sp>
      <p:sp>
        <p:nvSpPr>
          <p:cNvPr id="3" name="內容版面配置區 2"/>
          <p:cNvSpPr>
            <a:spLocks noGrp="1"/>
          </p:cNvSpPr>
          <p:nvPr>
            <p:ph idx="1"/>
          </p:nvPr>
        </p:nvSpPr>
        <p:spPr>
          <a:xfrm>
            <a:off x="368300" y="1347788"/>
            <a:ext cx="8382000" cy="1142364"/>
          </a:xfrm>
        </p:spPr>
        <p:txBody>
          <a:bodyPr/>
          <a:lstStyle/>
          <a:p>
            <a:r>
              <a:rPr lang="zh-TW" altLang="en-US" dirty="0" smtClean="0"/>
              <a:t>指定 </a:t>
            </a:r>
            <a:r>
              <a:rPr lang="en-US" altLang="zh-TW" dirty="0" err="1" smtClean="0"/>
              <a:t>State</a:t>
            </a:r>
            <a:r>
              <a:rPr lang="en-US" altLang="zh-TW" dirty="0" err="1" smtClean="0"/>
              <a:t>Transition</a:t>
            </a:r>
            <a:endParaRPr lang="en-US" altLang="zh-TW" dirty="0" smtClean="0"/>
          </a:p>
          <a:p>
            <a:pPr lvl="1"/>
            <a:r>
              <a:rPr lang="zh-TW" altLang="en-US" dirty="0" smtClean="0"/>
              <a:t>在 </a:t>
            </a:r>
            <a:r>
              <a:rPr lang="en-US" altLang="zh-TW" dirty="0" err="1" smtClean="0"/>
              <a:t>VisualStateGroup</a:t>
            </a:r>
            <a:r>
              <a:rPr lang="en-US" altLang="zh-TW" dirty="0" smtClean="0"/>
              <a:t> </a:t>
            </a:r>
            <a:r>
              <a:rPr lang="zh-TW" altLang="en-US" dirty="0" smtClean="0"/>
              <a:t>中，從某一個 </a:t>
            </a:r>
            <a:r>
              <a:rPr lang="en-US" altLang="zh-TW" dirty="0" err="1" smtClean="0"/>
              <a:t>VisualState</a:t>
            </a:r>
            <a:r>
              <a:rPr lang="en-US" altLang="zh-TW" dirty="0" smtClean="0"/>
              <a:t>  </a:t>
            </a:r>
            <a:r>
              <a:rPr lang="zh-TW" altLang="en-US" dirty="0" smtClean="0"/>
              <a:t>轉變到另一個 </a:t>
            </a:r>
            <a:r>
              <a:rPr lang="en-US" altLang="zh-TW" dirty="0" err="1" smtClean="0"/>
              <a:t>VisualState</a:t>
            </a:r>
            <a:r>
              <a:rPr lang="en-US" altLang="zh-TW" dirty="0" smtClean="0"/>
              <a:t> </a:t>
            </a:r>
            <a:r>
              <a:rPr lang="zh-TW" altLang="en-US" dirty="0" smtClean="0"/>
              <a:t>時所要套用的 </a:t>
            </a:r>
            <a:r>
              <a:rPr lang="en-US" altLang="zh-TW" dirty="0" smtClean="0"/>
              <a:t>Transition</a:t>
            </a:r>
            <a:endParaRPr lang="zh-TW" altLang="en-US" dirty="0"/>
          </a:p>
        </p:txBody>
      </p:sp>
      <p:sp>
        <p:nvSpPr>
          <p:cNvPr id="4" name="Rectangle 636930"/>
          <p:cNvSpPr>
            <a:spLocks noChangeArrowheads="1"/>
          </p:cNvSpPr>
          <p:nvPr/>
        </p:nvSpPr>
        <p:spPr bwMode="auto">
          <a:xfrm>
            <a:off x="729049" y="2730840"/>
            <a:ext cx="7735330" cy="2985433"/>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CommonStateGroup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VisualTransition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From</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MouseOver</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To="</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Pressed" Duration="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0:0:0.1" /&gt;</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VSM State Transitions </a:t>
            </a:r>
            <a:r>
              <a:rPr lang="zh-TW" altLang="en-US" dirty="0" smtClean="0"/>
              <a:t>定義 </a:t>
            </a:r>
            <a:r>
              <a:rPr altLang="zh-TW" dirty="0" smtClean="0"/>
              <a:t>#3</a:t>
            </a:r>
            <a:endParaRPr lang="zh-TW" altLang="en-US" dirty="0"/>
          </a:p>
        </p:txBody>
      </p:sp>
      <p:sp>
        <p:nvSpPr>
          <p:cNvPr id="3" name="內容版面配置區 2"/>
          <p:cNvSpPr>
            <a:spLocks noGrp="1"/>
          </p:cNvSpPr>
          <p:nvPr>
            <p:ph idx="1"/>
          </p:nvPr>
        </p:nvSpPr>
        <p:spPr>
          <a:xfrm>
            <a:off x="368300" y="1347788"/>
            <a:ext cx="8382000" cy="387798"/>
          </a:xfrm>
        </p:spPr>
        <p:txBody>
          <a:bodyPr/>
          <a:lstStyle/>
          <a:p>
            <a:r>
              <a:rPr lang="zh-TW" altLang="en-US" dirty="0" smtClean="0"/>
              <a:t>在 </a:t>
            </a:r>
            <a:r>
              <a:rPr lang="en-US" altLang="zh-TW" dirty="0" err="1" smtClean="0"/>
              <a:t>State</a:t>
            </a:r>
            <a:r>
              <a:rPr lang="en-US" altLang="zh-TW" dirty="0" err="1" smtClean="0"/>
              <a:t>Transition</a:t>
            </a:r>
            <a:r>
              <a:rPr lang="en-US" altLang="zh-TW" dirty="0" smtClean="0"/>
              <a:t> </a:t>
            </a:r>
            <a:r>
              <a:rPr lang="zh-TW" altLang="en-US" dirty="0" smtClean="0"/>
              <a:t>中使用 </a:t>
            </a:r>
            <a:r>
              <a:rPr lang="en-US" altLang="zh-TW" dirty="0" smtClean="0"/>
              <a:t>Storyboard </a:t>
            </a:r>
            <a:r>
              <a:rPr lang="zh-TW" altLang="en-US" dirty="0" smtClean="0"/>
              <a:t>做動畫</a:t>
            </a:r>
            <a:endParaRPr lang="en-US" altLang="zh-TW" dirty="0" smtClean="0"/>
          </a:p>
        </p:txBody>
      </p:sp>
      <p:sp>
        <p:nvSpPr>
          <p:cNvPr id="4" name="Rectangle 636930"/>
          <p:cNvSpPr>
            <a:spLocks noChangeArrowheads="1"/>
          </p:cNvSpPr>
          <p:nvPr/>
        </p:nvSpPr>
        <p:spPr bwMode="auto">
          <a:xfrm>
            <a:off x="704335" y="1964718"/>
            <a:ext cx="7908324" cy="4678204"/>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CommonStateGroup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VisualTransition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From</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MouseOver</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To="</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Pressed" Duration="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0:0:0.1"&gt;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ColorAnimation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Storyboard.TargetName</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btnOK</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Storyboard.TargetProperty</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="Color" To="Red" /&gt;</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VisualTransition</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200" b="1" dirty="0" smtClean="0">
              <a:effectLst>
                <a:outerShdw blurRad="38100" dist="38100" dir="2700000" algn="tl">
                  <a:srgbClr val="000000">
                    <a:alpha val="43137"/>
                  </a:srgbClr>
                </a:outerShdw>
              </a:effectLst>
              <a:latin typeface="Arial Narrow" pitchFamily="34" charset="0"/>
              <a:cs typeface="Segoe UI" pitchFamily="34" charset="0"/>
            </a:endParaRP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VisualStateGroup.Transitions</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a:p>
            <a:r>
              <a:rPr lang="en-US" sz="22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200" b="1" dirty="0" err="1" smtClean="0">
                <a:effectLst>
                  <a:outerShdw blurRad="38100" dist="38100" dir="2700000" algn="tl">
                    <a:srgbClr val="000000">
                      <a:alpha val="43137"/>
                    </a:srgbClr>
                  </a:outerShdw>
                </a:effectLst>
                <a:latin typeface="Arial Narrow" pitchFamily="34" charset="0"/>
                <a:cs typeface="Segoe UI" pitchFamily="34" charset="0"/>
              </a:rPr>
              <a:t>VisualStateGroup</a:t>
            </a:r>
            <a:r>
              <a:rPr lang="en-US" sz="2200" b="1" dirty="0" smtClean="0">
                <a:effectLst>
                  <a:outerShdw blurRad="38100" dist="38100" dir="2700000" algn="tl">
                    <a:srgbClr val="000000">
                      <a:alpha val="43137"/>
                    </a:srgbClr>
                  </a:outerShdw>
                </a:effectLst>
                <a:latin typeface="Arial Narrow" pitchFamily="34" charset="0"/>
                <a:cs typeface="Segoe UI" pitchFamily="34" charset="0"/>
              </a:rPr>
              <a:t>&gt;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VisualStateManager (VSM)</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1342932"/>
          </a:xfrm>
        </p:spPr>
        <p:txBody>
          <a:bodyPr/>
          <a:lstStyle/>
          <a:p>
            <a:r>
              <a:rPr lang="en-US" altLang="zh-TW" dirty="0" smtClean="0"/>
              <a:t>WPF Toolkit</a:t>
            </a:r>
          </a:p>
          <a:p>
            <a:r>
              <a:rPr lang="en-US" altLang="zh-TW" dirty="0" smtClean="0">
                <a:solidFill>
                  <a:srgbClr val="FFC000"/>
                </a:solidFill>
              </a:rPr>
              <a:t>WPF Futures</a:t>
            </a:r>
          </a:p>
          <a:p>
            <a:r>
              <a:rPr lang="en-US" altLang="zh-TW" dirty="0" smtClean="0"/>
              <a:t>WPF Ribbon Preview</a:t>
            </a:r>
            <a:endParaRPr lang="zh-TW" alt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 </a:t>
            </a:r>
            <a:r>
              <a:rPr altLang="zh-TW" dirty="0" smtClean="0"/>
              <a:t>WPF Futures</a:t>
            </a:r>
            <a:endParaRPr lang="zh-TW" altLang="en-US" dirty="0"/>
          </a:p>
        </p:txBody>
      </p:sp>
      <p:sp>
        <p:nvSpPr>
          <p:cNvPr id="3" name="內容版面配置區 2"/>
          <p:cNvSpPr>
            <a:spLocks noGrp="1"/>
          </p:cNvSpPr>
          <p:nvPr>
            <p:ph idx="1"/>
          </p:nvPr>
        </p:nvSpPr>
        <p:spPr>
          <a:xfrm>
            <a:off x="368300" y="1347788"/>
            <a:ext cx="8382000" cy="1253164"/>
          </a:xfrm>
        </p:spPr>
        <p:txBody>
          <a:bodyPr/>
          <a:lstStyle/>
          <a:p>
            <a:r>
              <a:rPr lang="en-US" altLang="zh-TW" dirty="0" smtClean="0"/>
              <a:t>http://www.codeplex.com/wpf/Release/ProjectReleases.aspx?ReleaseId=14962</a:t>
            </a:r>
          </a:p>
          <a:p>
            <a:endParaRPr lang="zh-TW" altLang="en-US" dirty="0"/>
          </a:p>
        </p:txBody>
      </p:sp>
      <p:pic>
        <p:nvPicPr>
          <p:cNvPr id="3074" name="Picture 2"/>
          <p:cNvPicPr>
            <a:picLocks noChangeAspect="1" noChangeArrowheads="1"/>
          </p:cNvPicPr>
          <p:nvPr/>
        </p:nvPicPr>
        <p:blipFill>
          <a:blip r:embed="rId2"/>
          <a:srcRect r="1437"/>
          <a:stretch>
            <a:fillRect/>
          </a:stretch>
        </p:blipFill>
        <p:spPr bwMode="auto">
          <a:xfrm>
            <a:off x="4166869" y="2310714"/>
            <a:ext cx="4680569" cy="4355242"/>
          </a:xfrm>
          <a:prstGeom prst="rect">
            <a:avLst/>
          </a:prstGeom>
          <a:noFill/>
          <a:ln w="9525">
            <a:noFill/>
            <a:miter lim="800000"/>
            <a:headEnd/>
            <a:tailEnd/>
          </a:ln>
          <a:effectLst/>
        </p:spPr>
      </p:pic>
      <p:sp>
        <p:nvSpPr>
          <p:cNvPr id="5" name="圓角矩形 4"/>
          <p:cNvSpPr/>
          <p:nvPr/>
        </p:nvSpPr>
        <p:spPr bwMode="blackGray">
          <a:xfrm>
            <a:off x="4213656" y="2421927"/>
            <a:ext cx="4596712" cy="1112106"/>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圓角矩形 5"/>
          <p:cNvSpPr/>
          <p:nvPr/>
        </p:nvSpPr>
        <p:spPr bwMode="blackGray">
          <a:xfrm>
            <a:off x="4213656" y="3595818"/>
            <a:ext cx="4596712" cy="1729943"/>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 name="圓角矩形 6"/>
          <p:cNvSpPr/>
          <p:nvPr/>
        </p:nvSpPr>
        <p:spPr bwMode="blackGray">
          <a:xfrm>
            <a:off x="4213656" y="5387548"/>
            <a:ext cx="4596712" cy="1112106"/>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1342932"/>
          </a:xfrm>
        </p:spPr>
        <p:txBody>
          <a:bodyPr/>
          <a:lstStyle/>
          <a:p>
            <a:r>
              <a:rPr lang="en-US" altLang="zh-TW" dirty="0" smtClean="0"/>
              <a:t>WPF Toolkit</a:t>
            </a:r>
          </a:p>
          <a:p>
            <a:r>
              <a:rPr lang="en-US" altLang="zh-TW" dirty="0" smtClean="0"/>
              <a:t>WPF Futures</a:t>
            </a:r>
          </a:p>
          <a:p>
            <a:r>
              <a:rPr lang="en-US" altLang="zh-TW" dirty="0" smtClean="0"/>
              <a:t>WPF Ribbon Preview</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WPF Futures</a:t>
            </a:r>
            <a:endParaRPr lang="zh-TW" altLang="en-US" dirty="0"/>
          </a:p>
        </p:txBody>
      </p:sp>
      <p:sp>
        <p:nvSpPr>
          <p:cNvPr id="3" name="內容版面配置區 2"/>
          <p:cNvSpPr>
            <a:spLocks noGrp="1"/>
          </p:cNvSpPr>
          <p:nvPr>
            <p:ph idx="1"/>
          </p:nvPr>
        </p:nvSpPr>
        <p:spPr>
          <a:xfrm>
            <a:off x="368300" y="1347788"/>
            <a:ext cx="8382000" cy="3820533"/>
          </a:xfrm>
        </p:spPr>
        <p:txBody>
          <a:bodyPr/>
          <a:lstStyle/>
          <a:p>
            <a:r>
              <a:rPr lang="zh-TW" altLang="en-US" dirty="0" smtClean="0"/>
              <a:t>現在</a:t>
            </a:r>
            <a:endParaRPr lang="en-US" dirty="0" smtClean="0"/>
          </a:p>
          <a:p>
            <a:pPr lvl="1"/>
            <a:r>
              <a:rPr lang="en-US" dirty="0" smtClean="0"/>
              <a:t>Splash Screen</a:t>
            </a:r>
          </a:p>
          <a:p>
            <a:pPr lvl="1"/>
            <a:r>
              <a:rPr lang="en-US" dirty="0" smtClean="0"/>
              <a:t>Client Profile Configuration Designer</a:t>
            </a:r>
          </a:p>
          <a:p>
            <a:pPr lvl="1"/>
            <a:r>
              <a:rPr lang="en-US" dirty="0" err="1" smtClean="0"/>
              <a:t>Shader</a:t>
            </a:r>
            <a:r>
              <a:rPr lang="en-US" dirty="0" smtClean="0"/>
              <a:t> </a:t>
            </a:r>
            <a:r>
              <a:rPr lang="en-US" dirty="0" smtClean="0"/>
              <a:t>Effects</a:t>
            </a:r>
          </a:p>
          <a:p>
            <a:r>
              <a:rPr lang="zh-TW" altLang="en-US" dirty="0" smtClean="0"/>
              <a:t>未來</a:t>
            </a:r>
            <a:endParaRPr lang="en-US" dirty="0" smtClean="0"/>
          </a:p>
          <a:p>
            <a:pPr lvl="1"/>
            <a:r>
              <a:rPr lang="en-US" dirty="0" err="1" smtClean="0"/>
              <a:t>AnimatedStackPanel</a:t>
            </a:r>
            <a:r>
              <a:rPr lang="en-US" dirty="0" smtClean="0"/>
              <a:t> </a:t>
            </a:r>
          </a:p>
          <a:p>
            <a:pPr lvl="1"/>
            <a:r>
              <a:rPr lang="en-US" dirty="0" err="1" smtClean="0"/>
              <a:t>BreadcrumbBar</a:t>
            </a:r>
            <a:endParaRPr lang="en-US" dirty="0" smtClean="0"/>
          </a:p>
          <a:p>
            <a:pPr lvl="1"/>
            <a:r>
              <a:rPr lang="en-US" dirty="0" err="1" smtClean="0"/>
              <a:t>SuggestBox</a:t>
            </a:r>
            <a:endParaRPr lang="en-US" dirty="0" smtClean="0"/>
          </a:p>
          <a:p>
            <a:pPr lvl="1"/>
            <a:r>
              <a:rPr lang="en-US" dirty="0" err="1" smtClean="0"/>
              <a:t>ProgressBar</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SplashScreen</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Client Profile Configuration Designer</a:t>
            </a:r>
          </a:p>
        </p:txBody>
      </p:sp>
      <p:sp>
        <p:nvSpPr>
          <p:cNvPr id="3" name="內容版面配置區 2"/>
          <p:cNvSpPr>
            <a:spLocks noGrp="1"/>
          </p:cNvSpPr>
          <p:nvPr>
            <p:ph idx="1"/>
          </p:nvPr>
        </p:nvSpPr>
        <p:spPr>
          <a:xfrm>
            <a:off x="368300" y="1347788"/>
            <a:ext cx="8382000" cy="3820533"/>
          </a:xfrm>
        </p:spPr>
        <p:txBody>
          <a:bodyPr/>
          <a:lstStyle/>
          <a:p>
            <a:r>
              <a:rPr lang="zh-TW" altLang="en-US" dirty="0" smtClean="0"/>
              <a:t>功 能</a:t>
            </a:r>
            <a:endParaRPr lang="en-US" altLang="zh-TW" dirty="0" smtClean="0"/>
          </a:p>
          <a:p>
            <a:pPr lvl="1"/>
            <a:r>
              <a:rPr lang="zh-TW" altLang="en-US" dirty="0" smtClean="0"/>
              <a:t>客製化安裝畫面</a:t>
            </a:r>
            <a:r>
              <a:rPr lang="en-US" altLang="zh-TW" dirty="0" smtClean="0"/>
              <a:t>: </a:t>
            </a:r>
            <a:r>
              <a:rPr lang="zh-TW" altLang="en-US" dirty="0" smtClean="0"/>
              <a:t>位置、大小、字型、背景、</a:t>
            </a:r>
            <a:r>
              <a:rPr lang="en-US" altLang="zh-TW" dirty="0" smtClean="0"/>
              <a:t>…</a:t>
            </a:r>
          </a:p>
          <a:p>
            <a:pPr lvl="1"/>
            <a:r>
              <a:rPr lang="zh-TW" altLang="en-US" dirty="0" smtClean="0"/>
              <a:t>設定必要安裝元件檢查</a:t>
            </a:r>
            <a:r>
              <a:rPr lang="en-US" altLang="zh-TW" dirty="0" smtClean="0"/>
              <a:t>: </a:t>
            </a:r>
            <a:r>
              <a:rPr lang="zh-TW" altLang="en-US" dirty="0" smtClean="0"/>
              <a:t>檔案、登錄、已安裝程式、</a:t>
            </a:r>
            <a:r>
              <a:rPr lang="en-US" altLang="zh-TW" dirty="0" smtClean="0"/>
              <a:t>…</a:t>
            </a:r>
          </a:p>
          <a:p>
            <a:pPr lvl="1"/>
            <a:r>
              <a:rPr lang="zh-TW" altLang="en-US" dirty="0" smtClean="0"/>
              <a:t>設定安裝方式</a:t>
            </a:r>
            <a:r>
              <a:rPr lang="en-US" altLang="zh-TW" dirty="0" smtClean="0"/>
              <a:t>: Windows, Web, …</a:t>
            </a:r>
          </a:p>
          <a:p>
            <a:pPr lvl="1"/>
            <a:r>
              <a:rPr lang="zh-TW" altLang="en-US" dirty="0" smtClean="0"/>
              <a:t>支援偵錯功能</a:t>
            </a:r>
            <a:endParaRPr lang="en-US" altLang="zh-TW" dirty="0" smtClean="0"/>
          </a:p>
          <a:p>
            <a:r>
              <a:rPr lang="zh-TW" altLang="en-US" dirty="0" smtClean="0"/>
              <a:t>安裝要件</a:t>
            </a:r>
            <a:endParaRPr lang="en-US" altLang="zh-TW" dirty="0" smtClean="0"/>
          </a:p>
          <a:p>
            <a:pPr lvl="1"/>
            <a:r>
              <a:rPr lang="en-US" altLang="zh-TW" dirty="0" smtClean="0"/>
              <a:t>Windows XP SP2, Vista, Windows Server 2003, 2008</a:t>
            </a:r>
          </a:p>
          <a:p>
            <a:pPr lvl="1"/>
            <a:r>
              <a:rPr lang="en-US" altLang="zh-TW" dirty="0" smtClean="0"/>
              <a:t>.NET Framework3.5 Service Pack 1</a:t>
            </a:r>
          </a:p>
          <a:p>
            <a:pPr lvl="1"/>
            <a:endParaRPr lang="en-US" altLang="zh-TW"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b="1" dirty="0" smtClean="0"/>
              <a:t>Client Profile Configuration Designer</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Shader Effects</a:t>
            </a:r>
          </a:p>
        </p:txBody>
      </p:sp>
      <p:sp>
        <p:nvSpPr>
          <p:cNvPr id="3" name="內容版面配置區 2"/>
          <p:cNvSpPr>
            <a:spLocks noGrp="1"/>
          </p:cNvSpPr>
          <p:nvPr>
            <p:ph idx="1"/>
          </p:nvPr>
        </p:nvSpPr>
        <p:spPr>
          <a:xfrm>
            <a:off x="368300" y="1347788"/>
            <a:ext cx="8382000" cy="2498633"/>
          </a:xfrm>
        </p:spPr>
        <p:txBody>
          <a:bodyPr/>
          <a:lstStyle/>
          <a:p>
            <a:r>
              <a:rPr lang="zh-TW" altLang="en-US" dirty="0" smtClean="0"/>
              <a:t>目前有 </a:t>
            </a:r>
            <a:r>
              <a:rPr lang="en-US" altLang="zh-TW" dirty="0" smtClean="0"/>
              <a:t>26 </a:t>
            </a:r>
            <a:r>
              <a:rPr lang="zh-TW" altLang="en-US" dirty="0" smtClean="0"/>
              <a:t>種特效可直接使用</a:t>
            </a:r>
            <a:endParaRPr lang="en-US" altLang="zh-TW" dirty="0" smtClean="0"/>
          </a:p>
          <a:p>
            <a:pPr lvl="1"/>
            <a:r>
              <a:rPr lang="zh-TW" altLang="en-US" dirty="0" smtClean="0"/>
              <a:t>展示</a:t>
            </a:r>
            <a:r>
              <a:rPr lang="en-US" altLang="zh-TW" dirty="0" smtClean="0"/>
              <a:t>: </a:t>
            </a:r>
            <a:r>
              <a:rPr lang="zh-TW" altLang="en-US" dirty="0" smtClean="0">
                <a:hlinkClick r:id="rId2"/>
              </a:rPr>
              <a:t>請按我</a:t>
            </a:r>
            <a:endParaRPr lang="en-US" altLang="zh-TW" dirty="0" smtClean="0"/>
          </a:p>
          <a:p>
            <a:r>
              <a:rPr lang="zh-TW" altLang="en-US" dirty="0" smtClean="0"/>
              <a:t>可以自行開發特效物件 </a:t>
            </a:r>
            <a:r>
              <a:rPr lang="en-US" altLang="zh-TW" dirty="0" smtClean="0"/>
              <a:t>.</a:t>
            </a:r>
            <a:r>
              <a:rPr lang="en-US" altLang="zh-TW" dirty="0" err="1" smtClean="0"/>
              <a:t>fx</a:t>
            </a:r>
            <a:r>
              <a:rPr lang="en-US" altLang="zh-TW" dirty="0" smtClean="0"/>
              <a:t> </a:t>
            </a:r>
            <a:r>
              <a:rPr lang="zh-TW" altLang="en-US" dirty="0" smtClean="0"/>
              <a:t>檔</a:t>
            </a:r>
            <a:endParaRPr lang="en-US" altLang="zh-TW" dirty="0" smtClean="0"/>
          </a:p>
          <a:p>
            <a:pPr lvl="1"/>
            <a:r>
              <a:rPr lang="zh-TW" altLang="en-US" dirty="0" smtClean="0"/>
              <a:t>將 </a:t>
            </a:r>
            <a:r>
              <a:rPr lang="en-US" altLang="zh-TW" dirty="0" smtClean="0"/>
              <a:t>Template.zip </a:t>
            </a:r>
            <a:r>
              <a:rPr lang="zh-TW" altLang="en-US" dirty="0" smtClean="0"/>
              <a:t>直接解壓縮到</a:t>
            </a:r>
            <a:endParaRPr lang="en-US" altLang="zh-TW" dirty="0" smtClean="0"/>
          </a:p>
          <a:p>
            <a:pPr lvl="2"/>
            <a:r>
              <a:rPr lang="en-US" altLang="zh-TW" dirty="0" smtClean="0"/>
              <a:t>C:\Users\[</a:t>
            </a:r>
            <a:r>
              <a:rPr lang="zh-TW" altLang="en-US" dirty="0" smtClean="0"/>
              <a:t>使用者名稱</a:t>
            </a:r>
            <a:r>
              <a:rPr lang="en-US" altLang="zh-TW" dirty="0" smtClean="0"/>
              <a:t>]\Documents\Visual Studio 2008</a:t>
            </a:r>
          </a:p>
          <a:p>
            <a:pPr lvl="1"/>
            <a:endParaRPr lang="en-US" dirty="0" smtClean="0"/>
          </a:p>
        </p:txBody>
      </p:sp>
      <p:pic>
        <p:nvPicPr>
          <p:cNvPr id="22531" name="Picture 3"/>
          <p:cNvPicPr>
            <a:picLocks noChangeAspect="1" noChangeArrowheads="1"/>
          </p:cNvPicPr>
          <p:nvPr/>
        </p:nvPicPr>
        <p:blipFill>
          <a:blip r:embed="rId3"/>
          <a:srcRect/>
          <a:stretch>
            <a:fillRect/>
          </a:stretch>
        </p:blipFill>
        <p:spPr bwMode="auto">
          <a:xfrm>
            <a:off x="750804" y="3539398"/>
            <a:ext cx="4500818" cy="2899502"/>
          </a:xfrm>
          <a:prstGeom prst="rect">
            <a:avLst/>
          </a:prstGeom>
          <a:noFill/>
          <a:ln w="9525">
            <a:noFill/>
            <a:miter lim="800000"/>
            <a:headEnd/>
            <a:tailEnd/>
          </a:ln>
          <a:effectLst/>
        </p:spPr>
      </p:pic>
      <p:pic>
        <p:nvPicPr>
          <p:cNvPr id="22530" name="Picture 2"/>
          <p:cNvPicPr>
            <a:picLocks noChangeAspect="1" noChangeArrowheads="1"/>
          </p:cNvPicPr>
          <p:nvPr/>
        </p:nvPicPr>
        <p:blipFill>
          <a:blip r:embed="rId4"/>
          <a:srcRect/>
          <a:stretch>
            <a:fillRect/>
          </a:stretch>
        </p:blipFill>
        <p:spPr bwMode="auto">
          <a:xfrm>
            <a:off x="4148910" y="3800318"/>
            <a:ext cx="4760311" cy="28854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ShaderEffect</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ShaderPad</a:t>
            </a:r>
            <a:endParaRPr lang="zh-TW" altLang="en-US" dirty="0"/>
          </a:p>
        </p:txBody>
      </p:sp>
      <p:sp>
        <p:nvSpPr>
          <p:cNvPr id="3" name="內容版面配置區 2"/>
          <p:cNvSpPr>
            <a:spLocks noGrp="1"/>
          </p:cNvSpPr>
          <p:nvPr>
            <p:ph idx="1"/>
          </p:nvPr>
        </p:nvSpPr>
        <p:spPr>
          <a:xfrm>
            <a:off x="368300" y="1347788"/>
            <a:ext cx="8382000" cy="387798"/>
          </a:xfrm>
        </p:spPr>
        <p:txBody>
          <a:bodyPr/>
          <a:lstStyle/>
          <a:p>
            <a:r>
              <a:rPr lang="zh-TW" altLang="en-US" dirty="0" smtClean="0"/>
              <a:t>下載</a:t>
            </a:r>
            <a:r>
              <a:rPr lang="en-US" altLang="zh-TW" dirty="0" smtClean="0"/>
              <a:t>: http://www.codeplex.com/ShaderPad</a:t>
            </a:r>
            <a:endParaRPr lang="zh-TW" altLang="en-US" dirty="0"/>
          </a:p>
        </p:txBody>
      </p:sp>
      <p:pic>
        <p:nvPicPr>
          <p:cNvPr id="8195" name="Picture 3"/>
          <p:cNvPicPr>
            <a:picLocks noChangeAspect="1" noChangeArrowheads="1"/>
          </p:cNvPicPr>
          <p:nvPr/>
        </p:nvPicPr>
        <p:blipFill>
          <a:blip r:embed="rId2"/>
          <a:srcRect/>
          <a:stretch>
            <a:fillRect/>
          </a:stretch>
        </p:blipFill>
        <p:spPr bwMode="auto">
          <a:xfrm>
            <a:off x="3286898" y="1935967"/>
            <a:ext cx="5647038" cy="47305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ShaderPad</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1342932"/>
          </a:xfrm>
        </p:spPr>
        <p:txBody>
          <a:bodyPr/>
          <a:lstStyle/>
          <a:p>
            <a:r>
              <a:rPr lang="en-US" altLang="zh-TW" dirty="0" smtClean="0"/>
              <a:t>WPF Toolkit</a:t>
            </a:r>
          </a:p>
          <a:p>
            <a:r>
              <a:rPr lang="en-US" altLang="zh-TW" dirty="0" smtClean="0"/>
              <a:t>WPF Futures</a:t>
            </a:r>
          </a:p>
          <a:p>
            <a:r>
              <a:rPr lang="en-US" altLang="zh-TW" dirty="0" smtClean="0">
                <a:solidFill>
                  <a:srgbClr val="FFC000"/>
                </a:solidFill>
              </a:rPr>
              <a:t>WPF Ribbon Preview</a:t>
            </a:r>
            <a:endParaRPr lang="zh-TW" altLang="en-US" dirty="0" smtClean="0">
              <a:solidFill>
                <a:srgbClr val="FFC000"/>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 </a:t>
            </a:r>
            <a:r>
              <a:rPr altLang="zh-TW" dirty="0" smtClean="0"/>
              <a:t>WPF Ribbon Preview #1</a:t>
            </a:r>
            <a:endParaRPr lang="zh-TW" altLang="en-US" dirty="0"/>
          </a:p>
        </p:txBody>
      </p:sp>
      <p:sp>
        <p:nvSpPr>
          <p:cNvPr id="3" name="內容版面配置區 2"/>
          <p:cNvSpPr>
            <a:spLocks noGrp="1"/>
          </p:cNvSpPr>
          <p:nvPr>
            <p:ph idx="1"/>
          </p:nvPr>
        </p:nvSpPr>
        <p:spPr>
          <a:xfrm>
            <a:off x="368300" y="1236575"/>
            <a:ext cx="8382000" cy="2097497"/>
          </a:xfrm>
        </p:spPr>
        <p:txBody>
          <a:bodyPr/>
          <a:lstStyle/>
          <a:p>
            <a:r>
              <a:rPr lang="zh-TW" altLang="en-US" dirty="0" smtClean="0"/>
              <a:t>註冊與下載說明</a:t>
            </a:r>
            <a:endParaRPr lang="en-US" altLang="zh-TW" dirty="0" smtClean="0"/>
          </a:p>
          <a:p>
            <a:pPr lvl="1"/>
            <a:r>
              <a:rPr lang="en-US" altLang="zh-TW" dirty="0" smtClean="0">
                <a:hlinkClick r:id="rId2"/>
              </a:rPr>
              <a:t>http://www.codeplex.com/wpf/Wiki/View.aspx?title=WPF%20Ribbon%20Preview</a:t>
            </a:r>
            <a:endParaRPr lang="en-US" altLang="zh-TW" dirty="0" smtClean="0"/>
          </a:p>
          <a:p>
            <a:r>
              <a:rPr lang="en-US" altLang="zh-TW" dirty="0" smtClean="0"/>
              <a:t>WPF Ribbon </a:t>
            </a:r>
            <a:r>
              <a:rPr lang="zh-TW" altLang="en-US" dirty="0" smtClean="0"/>
              <a:t>下載</a:t>
            </a:r>
            <a:r>
              <a:rPr lang="en-US" altLang="zh-TW" dirty="0" smtClean="0"/>
              <a:t>: </a:t>
            </a:r>
            <a:r>
              <a:rPr lang="en-US" altLang="zh-TW" dirty="0" smtClean="0">
                <a:hlinkClick r:id="rId3"/>
              </a:rPr>
              <a:t>http://msdn.microsoft.com/officeui</a:t>
            </a:r>
            <a:endParaRPr lang="en-US" altLang="zh-TW" dirty="0" smtClean="0"/>
          </a:p>
          <a:p>
            <a:endParaRPr lang="zh-TW" altLang="en-US" dirty="0"/>
          </a:p>
        </p:txBody>
      </p:sp>
      <p:pic>
        <p:nvPicPr>
          <p:cNvPr id="1026" name="Picture 2"/>
          <p:cNvPicPr>
            <a:picLocks noChangeAspect="1" noChangeArrowheads="1"/>
          </p:cNvPicPr>
          <p:nvPr/>
        </p:nvPicPr>
        <p:blipFill>
          <a:blip r:embed="rId4"/>
          <a:srcRect/>
          <a:stretch>
            <a:fillRect/>
          </a:stretch>
        </p:blipFill>
        <p:spPr bwMode="auto">
          <a:xfrm>
            <a:off x="789031" y="3188654"/>
            <a:ext cx="7650634" cy="3430705"/>
          </a:xfrm>
          <a:prstGeom prst="rect">
            <a:avLst/>
          </a:prstGeom>
          <a:noFill/>
          <a:ln w="9525">
            <a:noFill/>
            <a:miter lim="800000"/>
            <a:headEnd/>
            <a:tailEnd/>
          </a:ln>
          <a:effectLst/>
        </p:spPr>
      </p:pic>
      <p:sp>
        <p:nvSpPr>
          <p:cNvPr id="5" name="圓角矩形 4"/>
          <p:cNvSpPr/>
          <p:nvPr/>
        </p:nvSpPr>
        <p:spPr bwMode="blackGray">
          <a:xfrm>
            <a:off x="840259" y="5424616"/>
            <a:ext cx="6474941" cy="531341"/>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1342932"/>
          </a:xfrm>
        </p:spPr>
        <p:txBody>
          <a:bodyPr/>
          <a:lstStyle/>
          <a:p>
            <a:r>
              <a:rPr lang="en-US" altLang="zh-TW" dirty="0" smtClean="0">
                <a:solidFill>
                  <a:srgbClr val="FFC000"/>
                </a:solidFill>
              </a:rPr>
              <a:t>WPF Toolkit</a:t>
            </a:r>
          </a:p>
          <a:p>
            <a:r>
              <a:rPr lang="en-US" altLang="zh-TW" dirty="0" smtClean="0"/>
              <a:t>WPF Futures</a:t>
            </a:r>
          </a:p>
          <a:p>
            <a:r>
              <a:rPr lang="en-US" altLang="zh-TW" dirty="0" smtClean="0"/>
              <a:t>WPF Ribbon Preview</a:t>
            </a:r>
            <a:endParaRPr lang="zh-TW" alt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 </a:t>
            </a:r>
            <a:r>
              <a:rPr altLang="zh-TW" dirty="0" smtClean="0"/>
              <a:t>WPF Ribbon Preview #2</a:t>
            </a:r>
            <a:endParaRPr lang="zh-TW" altLang="en-US" dirty="0"/>
          </a:p>
        </p:txBody>
      </p:sp>
      <p:sp>
        <p:nvSpPr>
          <p:cNvPr id="6" name="內容版面配置區 5"/>
          <p:cNvSpPr>
            <a:spLocks noGrp="1"/>
          </p:cNvSpPr>
          <p:nvPr>
            <p:ph idx="1"/>
          </p:nvPr>
        </p:nvSpPr>
        <p:spPr>
          <a:xfrm>
            <a:off x="430085" y="1384859"/>
            <a:ext cx="8382000" cy="1854867"/>
          </a:xfrm>
        </p:spPr>
        <p:txBody>
          <a:bodyPr/>
          <a:lstStyle/>
          <a:p>
            <a:endParaRPr lang="zh-TW" altLang="en-US"/>
          </a:p>
        </p:txBody>
      </p:sp>
      <p:pic>
        <p:nvPicPr>
          <p:cNvPr id="2050" name="Picture 2"/>
          <p:cNvPicPr>
            <a:picLocks noChangeAspect="1" noChangeArrowheads="1"/>
          </p:cNvPicPr>
          <p:nvPr/>
        </p:nvPicPr>
        <p:blipFill>
          <a:blip r:embed="rId2"/>
          <a:srcRect/>
          <a:stretch>
            <a:fillRect/>
          </a:stretch>
        </p:blipFill>
        <p:spPr bwMode="auto">
          <a:xfrm>
            <a:off x="481914" y="874602"/>
            <a:ext cx="8157777" cy="5789681"/>
          </a:xfrm>
          <a:prstGeom prst="rect">
            <a:avLst/>
          </a:prstGeom>
          <a:noFill/>
          <a:ln w="9525">
            <a:noFill/>
            <a:miter lim="800000"/>
            <a:headEnd/>
            <a:tailEnd/>
          </a:ln>
          <a:effectLst/>
        </p:spPr>
      </p:pic>
      <p:sp>
        <p:nvSpPr>
          <p:cNvPr id="8" name="圓角矩形 7"/>
          <p:cNvSpPr/>
          <p:nvPr/>
        </p:nvSpPr>
        <p:spPr bwMode="blackGray">
          <a:xfrm>
            <a:off x="766121" y="5202195"/>
            <a:ext cx="2409568" cy="766119"/>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9" name="圓角矩形 8"/>
          <p:cNvSpPr/>
          <p:nvPr/>
        </p:nvSpPr>
        <p:spPr bwMode="blackGray">
          <a:xfrm>
            <a:off x="3348683" y="5202195"/>
            <a:ext cx="2409568" cy="766119"/>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 name="圓角矩形 11"/>
          <p:cNvSpPr/>
          <p:nvPr/>
        </p:nvSpPr>
        <p:spPr bwMode="blackGray">
          <a:xfrm>
            <a:off x="5943602" y="5202195"/>
            <a:ext cx="2409568" cy="766119"/>
          </a:xfrm>
          <a:prstGeom prst="roundRect">
            <a:avLst/>
          </a:prstGeom>
          <a:noFill/>
          <a:ln w="38100">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Office Ribbon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5602" name="Picture 2"/>
          <p:cNvPicPr>
            <a:picLocks noChangeAspect="1" noChangeArrowheads="1"/>
          </p:cNvPicPr>
          <p:nvPr/>
        </p:nvPicPr>
        <p:blipFill>
          <a:blip r:embed="rId2"/>
          <a:srcRect/>
          <a:stretch>
            <a:fillRect/>
          </a:stretch>
        </p:blipFill>
        <p:spPr bwMode="auto">
          <a:xfrm>
            <a:off x="482169" y="3052248"/>
            <a:ext cx="8232989" cy="3397979"/>
          </a:xfrm>
          <a:prstGeom prst="rect">
            <a:avLst/>
          </a:prstGeom>
          <a:noFill/>
          <a:ln w="9525">
            <a:noFill/>
            <a:miter lim="800000"/>
            <a:headEnd/>
            <a:tailEnd/>
          </a:ln>
          <a:effectLst/>
        </p:spPr>
      </p:pic>
      <p:pic>
        <p:nvPicPr>
          <p:cNvPr id="6" name="Picture 2" descr="C:\Users\kevingj\AppData\Local\Microsoft\Windows\Temporary Internet Files\Content.Outlook\9U0A0MZ1\Ribbon_Office2007.png"/>
          <p:cNvPicPr>
            <a:picLocks noChangeAspect="1" noChangeArrowheads="1"/>
          </p:cNvPicPr>
          <p:nvPr/>
        </p:nvPicPr>
        <p:blipFill>
          <a:blip r:embed="rId3"/>
          <a:stretch>
            <a:fillRect/>
          </a:stretch>
        </p:blipFill>
        <p:spPr bwMode="auto">
          <a:xfrm>
            <a:off x="356286" y="1194487"/>
            <a:ext cx="8369300" cy="1188441"/>
          </a:xfrm>
          <a:prstGeom prst="rect">
            <a:avLst/>
          </a:prstGeom>
          <a:noFill/>
          <a:ln>
            <a:no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t>
            </a:r>
            <a:r>
              <a:rPr lang="zh-TW" altLang="en-US" dirty="0" smtClean="0"/>
              <a:t>基本結構</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Rectangle 636930"/>
          <p:cNvSpPr>
            <a:spLocks noChangeArrowheads="1"/>
          </p:cNvSpPr>
          <p:nvPr/>
        </p:nvSpPr>
        <p:spPr bwMode="auto">
          <a:xfrm>
            <a:off x="345989" y="1075035"/>
            <a:ext cx="8501447" cy="4985980"/>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 Label="Banking"&gt;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me:AppCommands.Cut</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me:AppCommands.Copy</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me:AppCommands.Paste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me:AppCommands.AddNew</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me:AppCommands.Clear</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me:AppCommands.Delete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me:AppCommands.DownloadStatements</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me:AppCommands.DownloadCreditCards</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me:AppCommands.Transfer</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&lt;/r:RibbonTab&gt;</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RibbonCommand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Rectangle 636930"/>
          <p:cNvSpPr>
            <a:spLocks noChangeArrowheads="1"/>
          </p:cNvSpPr>
          <p:nvPr/>
        </p:nvSpPr>
        <p:spPr bwMode="auto">
          <a:xfrm>
            <a:off x="345989" y="1075035"/>
            <a:ext cx="8501447" cy="4431983"/>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&lt;r:Ribbon.Resources&gt;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&lt;r:RibbonCommand x:Key="</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SaveCommand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CanExecute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SaveCommand_CanExecute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Executed="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SaveCommand_Executed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="Save"</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SmallImageSource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="Images\SaveIconSmall.png"</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LargeImageSource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="Images\SaveIconLarge.png"</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ToolTipTitle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="Save"</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ToolTipDescription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="Save your work."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&lt;r:RibbonCommand x:Key="</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AnotherCommand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&lt;/r:Ribbon.Resources&gt;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&lt;/r:Ribbon&gt;</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RibbonCommand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Rectangle 636930"/>
          <p:cNvSpPr>
            <a:spLocks noChangeArrowheads="1"/>
          </p:cNvSpPr>
          <p:nvPr/>
        </p:nvSpPr>
        <p:spPr bwMode="auto">
          <a:xfrm>
            <a:off x="345989" y="1075035"/>
            <a:ext cx="8501447" cy="4985980"/>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 Label="Home"&gt;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Group1Command}"&gt;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SaveCommand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NewCommand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OpenCommand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Group2Command}"&gt;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ClearCommand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DeleteCommand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UndoCommand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RedoCommand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&lt;/r:Ribbon&gt;</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t>
            </a:r>
            <a:r>
              <a:rPr lang="zh-TW" altLang="en-US" dirty="0" smtClean="0"/>
              <a:t>圖示排列與大小</a:t>
            </a:r>
            <a:endParaRPr lang="zh-TW" altLang="en-US" dirty="0"/>
          </a:p>
        </p:txBody>
      </p:sp>
      <p:sp>
        <p:nvSpPr>
          <p:cNvPr id="3" name="內容版面配置區 2"/>
          <p:cNvSpPr>
            <a:spLocks noGrp="1"/>
          </p:cNvSpPr>
          <p:nvPr>
            <p:ph idx="1"/>
          </p:nvPr>
        </p:nvSpPr>
        <p:spPr/>
        <p:txBody>
          <a:bodyPr/>
          <a:lstStyle/>
          <a:p>
            <a:endParaRPr lang="zh-TW" altLang="en-US"/>
          </a:p>
        </p:txBody>
      </p:sp>
      <p:sp>
        <p:nvSpPr>
          <p:cNvPr id="7" name="Rectangle 636930"/>
          <p:cNvSpPr>
            <a:spLocks noChangeArrowheads="1"/>
          </p:cNvSpPr>
          <p:nvPr/>
        </p:nvSpPr>
        <p:spPr bwMode="auto">
          <a:xfrm>
            <a:off x="345989" y="1075035"/>
            <a:ext cx="8501447" cy="4154984"/>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&lt;r:RibbonGroup Name="</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MoveDetails</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&lt;r:RibbonGroup.Command&gt;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&lt;r:RibbonCommand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="Move Details"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SmallImageSource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TimeframeIconDark</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&lt;/r:RibbonGroup.Command&gt;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TimeFrameCommand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LocalMoveCommand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ChildrenCommand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br>
              <a:rPr lang="en-US" sz="2000" b="1" dirty="0" smtClean="0">
                <a:effectLst>
                  <a:outerShdw blurRad="38100" dist="38100" dir="2700000" algn="tl">
                    <a:srgbClr val="000000">
                      <a:alpha val="43137"/>
                    </a:srgbClr>
                  </a:outerShdw>
                </a:effectLst>
                <a:latin typeface="Arial Narrow" pitchFamily="34" charset="0"/>
                <a:cs typeface="Segoe UI" pitchFamily="34" charset="0"/>
              </a:rPr>
            </a:b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FirstTimeBuyerCommand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&lt;/r:RibbonGroup&gt;</a:t>
            </a:r>
          </a:p>
        </p:txBody>
      </p:sp>
      <p:pic>
        <p:nvPicPr>
          <p:cNvPr id="8" name="Picture 2"/>
          <p:cNvPicPr>
            <a:picLocks noChangeAspect="1" noChangeArrowheads="1"/>
          </p:cNvPicPr>
          <p:nvPr/>
        </p:nvPicPr>
        <p:blipFill>
          <a:blip r:embed="rId2">
            <a:clrChange>
              <a:clrFrom>
                <a:srgbClr val="FEFEFE"/>
              </a:clrFrom>
              <a:clrTo>
                <a:srgbClr val="FEFEFE">
                  <a:alpha val="0"/>
                </a:srgbClr>
              </a:clrTo>
            </a:clrChange>
          </a:blip>
          <a:srcRect t="60316"/>
          <a:stretch>
            <a:fillRect/>
          </a:stretch>
        </p:blipFill>
        <p:spPr bwMode="auto">
          <a:xfrm>
            <a:off x="3071814" y="4843848"/>
            <a:ext cx="2085975" cy="173496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t>
            </a:r>
            <a:r>
              <a:rPr lang="zh-TW" altLang="en-US" dirty="0" smtClean="0"/>
              <a:t>排列與圖示大小</a:t>
            </a:r>
            <a:endParaRPr lang="zh-TW" altLang="en-US" dirty="0"/>
          </a:p>
        </p:txBody>
      </p:sp>
      <p:sp>
        <p:nvSpPr>
          <p:cNvPr id="3" name="內容版面配置區 2"/>
          <p:cNvSpPr>
            <a:spLocks noGrp="1"/>
          </p:cNvSpPr>
          <p:nvPr>
            <p:ph idx="1"/>
          </p:nvPr>
        </p:nvSpPr>
        <p:spPr/>
        <p:txBody>
          <a:bodyPr/>
          <a:lstStyle/>
          <a:p>
            <a:endParaRPr lang="zh-TW" altLang="en-US"/>
          </a:p>
        </p:txBody>
      </p:sp>
      <p:sp>
        <p:nvSpPr>
          <p:cNvPr id="7" name="Rectangle 636930"/>
          <p:cNvSpPr>
            <a:spLocks noChangeArrowheads="1"/>
          </p:cNvSpPr>
          <p:nvPr/>
        </p:nvSpPr>
        <p:spPr bwMode="auto">
          <a:xfrm>
            <a:off x="345989" y="1075035"/>
            <a:ext cx="8501447" cy="553997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&lt;r:RibbonGroup Name="</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MoveDetails</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&lt;r:RibbonGroup.GroupSizeDefinitions&gt;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&lt;r:RibbonGroupSizeDefinitionCollection&gt;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&lt;r:RibbonGroupSizeDefinition&gt;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&lt;r:RibbonControlSizeDefinition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ImageSize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="Large"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IsLabelVisible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="True"/&gt;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&lt;r:RibbonControlSizeDefinition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ImageSize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="Large"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IsLabelVisible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="True"/&gt;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&lt;r:RibbonControlSizeDefinition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ImageSize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="Large"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IsLabelVisible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="True"/&gt;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&lt;r:RibbonControlSizeDefinition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ImageSize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="Large"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IsLabelVisible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="True"/&gt;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&lt;/r:RibbonGroupSizeDefinition&gt;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&lt;r:RibbonGroupSizeDefinition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IsCollapsed</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="True"/&gt;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&lt;/r:RibbonGroupSizeDefinitionCollection&gt;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&lt;/r:RibbonGroup.GroupSizeDefinitions&gt;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&lt;/r:RibbonGroup&gt;</a:t>
            </a:r>
          </a:p>
        </p:txBody>
      </p:sp>
      <p:pic>
        <p:nvPicPr>
          <p:cNvPr id="80898" name="Picture 2"/>
          <p:cNvPicPr>
            <a:picLocks noChangeAspect="1" noChangeArrowheads="1"/>
          </p:cNvPicPr>
          <p:nvPr/>
        </p:nvPicPr>
        <p:blipFill>
          <a:blip r:embed="rId2"/>
          <a:srcRect/>
          <a:stretch>
            <a:fillRect/>
          </a:stretch>
        </p:blipFill>
        <p:spPr bwMode="auto">
          <a:xfrm>
            <a:off x="6096785" y="47106"/>
            <a:ext cx="2882976" cy="122390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a:srcRect/>
          <a:stretch>
            <a:fillRect/>
          </a:stretch>
        </p:blipFill>
        <p:spPr bwMode="auto">
          <a:xfrm>
            <a:off x="6881147" y="1366454"/>
            <a:ext cx="2094237" cy="1196707"/>
          </a:xfrm>
          <a:prstGeom prst="rect">
            <a:avLst/>
          </a:prstGeom>
          <a:noFill/>
          <a:ln w="9525">
            <a:noFill/>
            <a:miter lim="800000"/>
            <a:headEnd/>
            <a:tailEnd/>
          </a:ln>
          <a:effectLst/>
        </p:spPr>
      </p:pic>
      <p:pic>
        <p:nvPicPr>
          <p:cNvPr id="80900" name="Picture 4"/>
          <p:cNvPicPr>
            <a:picLocks noChangeAspect="1" noChangeArrowheads="1"/>
          </p:cNvPicPr>
          <p:nvPr/>
        </p:nvPicPr>
        <p:blipFill>
          <a:blip r:embed="rId4"/>
          <a:srcRect/>
          <a:stretch>
            <a:fillRect/>
          </a:stretch>
        </p:blipFill>
        <p:spPr bwMode="auto">
          <a:xfrm>
            <a:off x="7704376" y="2661087"/>
            <a:ext cx="1264702" cy="11695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t>
            </a:r>
            <a:r>
              <a:rPr lang="zh-TW" altLang="en-US" dirty="0" smtClean="0"/>
              <a:t>排列順序</a:t>
            </a:r>
            <a:endParaRPr lang="zh-TW" altLang="en-US" dirty="0"/>
          </a:p>
        </p:txBody>
      </p:sp>
      <p:sp>
        <p:nvSpPr>
          <p:cNvPr id="3" name="內容版面配置區 2"/>
          <p:cNvSpPr>
            <a:spLocks noGrp="1"/>
          </p:cNvSpPr>
          <p:nvPr>
            <p:ph idx="1"/>
          </p:nvPr>
        </p:nvSpPr>
        <p:spPr/>
        <p:txBody>
          <a:bodyPr/>
          <a:lstStyle/>
          <a:p>
            <a:endParaRPr lang="zh-TW" altLang="en-US"/>
          </a:p>
        </p:txBody>
      </p:sp>
      <p:sp>
        <p:nvSpPr>
          <p:cNvPr id="7" name="Rectangle 636930"/>
          <p:cNvSpPr>
            <a:spLocks noChangeArrowheads="1"/>
          </p:cNvSpPr>
          <p:nvPr/>
        </p:nvSpPr>
        <p:spPr bwMode="auto">
          <a:xfrm>
            <a:off x="345989" y="1075035"/>
            <a:ext cx="8501447" cy="4708981"/>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 Label="Search Criteria" </a:t>
            </a:r>
            <a:br>
              <a:rPr lang="en-US" sz="2000" b="1" dirty="0" smtClean="0">
                <a:effectLst>
                  <a:outerShdw blurRad="38100" dist="38100" dir="2700000" algn="tl">
                    <a:srgbClr val="000000">
                      <a:alpha val="43137"/>
                    </a:srgbClr>
                  </a:outerShdw>
                </a:effectLst>
                <a:latin typeface="Arial Narrow" pitchFamily="34" charset="0"/>
                <a:cs typeface="Segoe UI" pitchFamily="34" charset="0"/>
              </a:rPr>
            </a:b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GroupSizeReductionOrder</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Home,Price,Home,Home,Price,Categories</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 Name="Price"&gt;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 Name="Categories"&gt;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 Name="Home"&gt;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&lt;/r:RibbonGroup&gt;</a:t>
            </a:r>
          </a:p>
          <a:p>
            <a:pPr>
              <a:lnSpc>
                <a:spcPct val="90000"/>
              </a:lnSpc>
            </a:pPr>
            <a:endParaRPr lang="en-US" sz="2000" b="1" dirty="0" smtClean="0">
              <a:effectLst>
                <a:outerShdw blurRad="38100" dist="38100" dir="2700000" algn="tl">
                  <a:srgbClr val="000000">
                    <a:alpha val="43137"/>
                  </a:srgbClr>
                </a:outerShdw>
              </a:effectLst>
              <a:latin typeface="Arial Narrow" pitchFamily="34" charset="0"/>
              <a:cs typeface="Segoe UI" pitchFamily="34" charset="0"/>
            </a:endParaRP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&lt;/r:RibbonTab&gt;</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Application Menu</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81922" name="Picture 2"/>
          <p:cNvPicPr>
            <a:picLocks noChangeAspect="1" noChangeArrowheads="1"/>
          </p:cNvPicPr>
          <p:nvPr/>
        </p:nvPicPr>
        <p:blipFill>
          <a:blip r:embed="rId2"/>
          <a:srcRect/>
          <a:stretch>
            <a:fillRect/>
          </a:stretch>
        </p:blipFill>
        <p:spPr bwMode="auto">
          <a:xfrm>
            <a:off x="543954" y="1354738"/>
            <a:ext cx="7914101" cy="3093694"/>
          </a:xfrm>
          <a:prstGeom prst="rect">
            <a:avLst/>
          </a:prstGeom>
          <a:noFill/>
          <a:ln w="9525">
            <a:noFill/>
            <a:miter lim="800000"/>
            <a:headEnd/>
            <a:tailEnd/>
          </a:ln>
          <a:effectLst/>
        </p:spPr>
      </p:pic>
      <p:sp>
        <p:nvSpPr>
          <p:cNvPr id="6" name="圓角矩形圖說文字 5"/>
          <p:cNvSpPr/>
          <p:nvPr/>
        </p:nvSpPr>
        <p:spPr bwMode="blackGray">
          <a:xfrm>
            <a:off x="333632" y="4856205"/>
            <a:ext cx="3855310" cy="617838"/>
          </a:xfrm>
          <a:prstGeom prst="wedgeRoundRectCallout">
            <a:avLst>
              <a:gd name="adj1" fmla="val -9857"/>
              <a:gd name="adj2" fmla="val -221879"/>
              <a:gd name="adj3" fmla="val 16667"/>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effectLst>
                  <a:outerShdw blurRad="38100" dist="38100" dir="2700000" algn="tl">
                    <a:srgbClr val="000000">
                      <a:alpha val="43137"/>
                    </a:srgbClr>
                  </a:outerShdw>
                </a:effectLst>
                <a:latin typeface="Arial Narrow" pitchFamily="34" charset="0"/>
              </a:rPr>
              <a:t>RibbonApplicationSplitMenuItems</a:t>
            </a:r>
            <a:endParaRPr kumimoji="0" lang="zh-TW" altLang="en-US" sz="20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8" name="圓角矩形圖說文字 7"/>
          <p:cNvSpPr/>
          <p:nvPr/>
        </p:nvSpPr>
        <p:spPr bwMode="blackGray">
          <a:xfrm>
            <a:off x="4695567" y="5313405"/>
            <a:ext cx="3336325" cy="617838"/>
          </a:xfrm>
          <a:prstGeom prst="wedgeRoundRectCallout">
            <a:avLst>
              <a:gd name="adj1" fmla="val -87870"/>
              <a:gd name="adj2" fmla="val -314689"/>
              <a:gd name="adj3" fmla="val 16667"/>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effectLst>
                  <a:outerShdw blurRad="38100" dist="38100" dir="2700000" algn="tl">
                    <a:srgbClr val="000000">
                      <a:alpha val="43137"/>
                    </a:srgbClr>
                  </a:outerShdw>
                </a:effectLst>
                <a:latin typeface="Arial Narrow" pitchFamily="34" charset="0"/>
              </a:rPr>
              <a:t>RibbonApplicationMenuItems</a:t>
            </a:r>
            <a:endParaRPr kumimoji="0" lang="zh-TW" altLang="en-US" sz="20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Ribbon Application Menu</a:t>
            </a:r>
            <a:endParaRPr lang="zh-TW" altLang="en-US" dirty="0"/>
          </a:p>
        </p:txBody>
      </p:sp>
      <p:sp>
        <p:nvSpPr>
          <p:cNvPr id="3" name="內容版面配置區 2"/>
          <p:cNvSpPr>
            <a:spLocks noGrp="1"/>
          </p:cNvSpPr>
          <p:nvPr>
            <p:ph idx="1"/>
          </p:nvPr>
        </p:nvSpPr>
        <p:spPr/>
        <p:txBody>
          <a:bodyPr/>
          <a:lstStyle/>
          <a:p>
            <a:endParaRPr lang="zh-TW" altLang="en-US"/>
          </a:p>
        </p:txBody>
      </p:sp>
      <p:sp>
        <p:nvSpPr>
          <p:cNvPr id="7" name="Rectangle 636930"/>
          <p:cNvSpPr>
            <a:spLocks noChangeArrowheads="1"/>
          </p:cNvSpPr>
          <p:nvPr/>
        </p:nvSpPr>
        <p:spPr bwMode="auto">
          <a:xfrm>
            <a:off x="345989" y="1075035"/>
            <a:ext cx="8501447" cy="553997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&lt;r:RibbonApplicationMenu.Command&gt;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&lt;r:RibbonCommand </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Executed="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OnCloseApplication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="Application Button"</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LabelDescription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="Close the application."</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SmallImageSource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=“Coins.png"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LargeImageSource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=“Coins.png"</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ToolTipTitle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="Personal Finance Manager"</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ToolTipDescription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="Click here to close …" /&gt;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&lt;/r:RibbonApplicationMenu.Command&gt;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&lt;r:RibbonApplicationMenuItem&gt;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&lt;r:RibbonApplicationMenuItem.Command&gt;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&lt;r:RibbonCommand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LabelTitle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="_Close" </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LabelDescription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="Close the Application"</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Executed="</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OnCloseApplication</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&lt;/r:RibbonApplicationMenuItem.Command&gt;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&lt;/r:RibbonApplicationMenuItem&gt;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&lt;/r:RibbonApplicationMenu&gt;</a:t>
            </a:r>
          </a:p>
          <a:p>
            <a:pPr>
              <a:lnSpc>
                <a:spcPct val="90000"/>
              </a:lnSpc>
              <a:tabLst>
                <a:tab pos="360363" algn="l"/>
                <a:tab pos="720725" algn="l"/>
                <a:tab pos="1081088" algn="l"/>
                <a:tab pos="1430338" algn="l"/>
                <a:tab pos="1790700" algn="l"/>
                <a:tab pos="2151063" algn="l"/>
                <a:tab pos="2511425" algn="l"/>
                <a:tab pos="2871788" algn="l"/>
              </a:tabLst>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&lt;/r:Ribbon.ApplicationMenu&gt;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 </a:t>
            </a:r>
            <a:r>
              <a:rPr altLang="zh-TW" dirty="0" smtClean="0"/>
              <a:t>WPF Toolkit</a:t>
            </a:r>
            <a:endParaRPr lang="zh-TW" altLang="en-US" dirty="0"/>
          </a:p>
        </p:txBody>
      </p:sp>
      <p:sp>
        <p:nvSpPr>
          <p:cNvPr id="3" name="內容版面配置區 2"/>
          <p:cNvSpPr>
            <a:spLocks noGrp="1"/>
          </p:cNvSpPr>
          <p:nvPr>
            <p:ph idx="1"/>
          </p:nvPr>
        </p:nvSpPr>
        <p:spPr>
          <a:xfrm>
            <a:off x="368300" y="1347788"/>
            <a:ext cx="8382000" cy="775597"/>
          </a:xfrm>
        </p:spPr>
        <p:txBody>
          <a:bodyPr/>
          <a:lstStyle/>
          <a:p>
            <a:r>
              <a:rPr lang="en-US" altLang="zh-TW" dirty="0" smtClean="0"/>
              <a:t>http://www.codeplex.com/wpf/Release/ProjectReleases.aspx?ReleaseId=15598</a:t>
            </a:r>
          </a:p>
        </p:txBody>
      </p:sp>
      <p:pic>
        <p:nvPicPr>
          <p:cNvPr id="4098" name="Picture 2"/>
          <p:cNvPicPr>
            <a:picLocks noChangeAspect="1" noChangeArrowheads="1"/>
          </p:cNvPicPr>
          <p:nvPr/>
        </p:nvPicPr>
        <p:blipFill>
          <a:blip r:embed="rId2"/>
          <a:srcRect/>
          <a:stretch>
            <a:fillRect/>
          </a:stretch>
        </p:blipFill>
        <p:spPr bwMode="auto">
          <a:xfrm>
            <a:off x="3504976" y="2248930"/>
            <a:ext cx="5395879" cy="4324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405071" y="1287677"/>
            <a:ext cx="5501459" cy="3995640"/>
          </a:xfrm>
          <a:prstGeom prst="rect">
            <a:avLst/>
          </a:prstGeom>
          <a:noFill/>
          <a:ln w="9525">
            <a:noFill/>
            <a:miter lim="800000"/>
            <a:headEnd/>
            <a:tailEnd/>
          </a:ln>
          <a:effectLst/>
        </p:spPr>
      </p:pic>
      <p:sp>
        <p:nvSpPr>
          <p:cNvPr id="2" name="標題 1"/>
          <p:cNvSpPr>
            <a:spLocks noGrp="1"/>
          </p:cNvSpPr>
          <p:nvPr>
            <p:ph type="title"/>
          </p:nvPr>
        </p:nvSpPr>
        <p:spPr/>
        <p:txBody>
          <a:bodyPr/>
          <a:lstStyle/>
          <a:p>
            <a:r>
              <a:rPr dirty="0" smtClean="0"/>
              <a:t>RibbonQuickAccessToolBar</a:t>
            </a:r>
            <a:endParaRPr dirty="0"/>
          </a:p>
        </p:txBody>
      </p:sp>
      <p:sp>
        <p:nvSpPr>
          <p:cNvPr id="3" name="內容版面配置區 2"/>
          <p:cNvSpPr>
            <a:spLocks noGrp="1"/>
          </p:cNvSpPr>
          <p:nvPr>
            <p:ph idx="1"/>
          </p:nvPr>
        </p:nvSpPr>
        <p:spPr/>
        <p:txBody>
          <a:bodyPr/>
          <a:lstStyle/>
          <a:p>
            <a:endParaRPr lang="zh-TW" alt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dirty="0" smtClean="0"/>
              <a:t>RibbonQuickAccessToolBar</a:t>
            </a:r>
            <a:endParaRPr lang="zh-TW" altLang="en-US" dirty="0"/>
          </a:p>
        </p:txBody>
      </p:sp>
      <p:sp>
        <p:nvSpPr>
          <p:cNvPr id="3" name="內容版面配置區 2"/>
          <p:cNvSpPr>
            <a:spLocks noGrp="1"/>
          </p:cNvSpPr>
          <p:nvPr>
            <p:ph idx="1"/>
          </p:nvPr>
        </p:nvSpPr>
        <p:spPr/>
        <p:txBody>
          <a:bodyPr/>
          <a:lstStyle/>
          <a:p>
            <a:endParaRPr lang="zh-TW" altLang="en-US"/>
          </a:p>
        </p:txBody>
      </p:sp>
      <p:sp>
        <p:nvSpPr>
          <p:cNvPr id="7" name="Rectangle 636930"/>
          <p:cNvSpPr>
            <a:spLocks noChangeArrowheads="1"/>
          </p:cNvSpPr>
          <p:nvPr/>
        </p:nvSpPr>
        <p:spPr bwMode="auto">
          <a:xfrm>
            <a:off x="345989" y="1075035"/>
            <a:ext cx="8501447" cy="5262979"/>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&lt;r:Ribbon.QuickAccessToolBar&gt;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&lt;r:RibbonQuickAccessToolBar&gt;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Phone1Command}"</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InCustomizeMenuAndToolBar</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EmailCommand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InCustomizeMenuAndToolBar</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HighGrowthCommand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InCustomizeMenuAndToolBar</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NearCityCenterCommand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InCustomizeMenuAndToolBar</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NearDiningCommand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NearShoppingCommand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&lt;r:RibbonToggleButton Command="{</a:t>
            </a:r>
            <a:r>
              <a:rPr lang="en-US" b="1" dirty="0" err="1" smtClean="0">
                <a:effectLst>
                  <a:outerShdw blurRad="38100" dist="38100" dir="2700000" algn="tl">
                    <a:srgbClr val="000000">
                      <a:alpha val="43137"/>
                    </a:srgbClr>
                  </a:outerShdw>
                </a:effectLst>
                <a:latin typeface="Arial Narrow" pitchFamily="34" charset="0"/>
                <a:cs typeface="Segoe UI" pitchFamily="34" charset="0"/>
              </a:rPr>
              <a:t>StaticResource</a:t>
            </a:r>
            <a:r>
              <a:rPr lang="en-US" b="1" dirty="0" smtClean="0">
                <a:effectLst>
                  <a:outerShdw blurRad="38100" dist="38100" dir="2700000" algn="tl">
                    <a:srgbClr val="000000">
                      <a:alpha val="43137"/>
                    </a:srgbClr>
                  </a:outerShdw>
                </a:effectLst>
                <a:latin typeface="Arial Narrow" pitchFamily="34" charset="0"/>
                <a:cs typeface="Segoe UI" pitchFamily="34" charset="0"/>
              </a:rPr>
              <a:t> </a:t>
            </a:r>
            <a:r>
              <a:rPr lang="en-US" b="1" dirty="0" err="1" smtClean="0">
                <a:effectLst>
                  <a:outerShdw blurRad="38100" dist="38100" dir="2700000" algn="tl">
                    <a:srgbClr val="000000">
                      <a:alpha val="43137"/>
                    </a:srgbClr>
                  </a:outerShdw>
                </a:effectLst>
                <a:latin typeface="Arial Narrow" pitchFamily="34" charset="0"/>
                <a:cs typeface="Segoe UI" pitchFamily="34" charset="0"/>
              </a:rPr>
              <a:t>RecCenterCommand</a:t>
            </a:r>
            <a:r>
              <a:rPr lang="en-US" b="1" dirty="0" smtClean="0">
                <a:effectLst>
                  <a:outerShdw blurRad="38100" dist="38100" dir="2700000" algn="tl">
                    <a:srgbClr val="000000">
                      <a:alpha val="43137"/>
                    </a:srgbClr>
                  </a:outerShdw>
                </a:effectLst>
                <a:latin typeface="Arial Narrow" pitchFamily="34" charset="0"/>
                <a:cs typeface="Segoe UI" pitchFamily="34" charset="0"/>
              </a:rPr>
              <a: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r:RibbonQuickAccessToolBar.Placement="</a:t>
            </a:r>
            <a:r>
              <a:rPr lang="en-US" b="1" dirty="0" err="1" smtClean="0">
                <a:effectLst>
                  <a:outerShdw blurRad="38100" dist="38100" dir="2700000" algn="tl">
                    <a:srgbClr val="000000">
                      <a:alpha val="43137"/>
                    </a:srgbClr>
                  </a:outerShdw>
                </a:effectLst>
                <a:latin typeface="Arial Narrow" pitchFamily="34" charset="0"/>
                <a:cs typeface="Segoe UI" pitchFamily="34" charset="0"/>
              </a:rPr>
              <a:t>InCustomizeMenu</a:t>
            </a:r>
            <a:r>
              <a:rPr lang="en-US" b="1" dirty="0" smtClean="0">
                <a:effectLst>
                  <a:outerShdw blurRad="38100" dist="38100" dir="2700000" algn="tl">
                    <a:srgbClr val="000000">
                      <a:alpha val="43137"/>
                    </a:srgbClr>
                  </a:outerShdw>
                </a:effectLst>
                <a:latin typeface="Arial Narrow" pitchFamily="34" charset="0"/>
                <a:cs typeface="Segoe UI" pitchFamily="34" charset="0"/>
              </a:rPr>
              <a:t>"/&gt;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	&lt;/r:RibbonQuickAccessToolBar&gt;</a:t>
            </a:r>
          </a:p>
          <a:p>
            <a:pPr>
              <a:tabLst>
                <a:tab pos="360363" algn="l"/>
                <a:tab pos="720725" algn="l"/>
                <a:tab pos="1081088" algn="l"/>
                <a:tab pos="1430338" algn="l"/>
                <a:tab pos="1790700" algn="l"/>
                <a:tab pos="2151063" algn="l"/>
                <a:tab pos="2511425" algn="l"/>
                <a:tab pos="2871788" algn="l"/>
              </a:tabLst>
            </a:pPr>
            <a:r>
              <a:rPr lang="en-US" b="1" dirty="0" smtClean="0">
                <a:effectLst>
                  <a:outerShdw blurRad="38100" dist="38100" dir="2700000" algn="tl">
                    <a:srgbClr val="000000">
                      <a:alpha val="43137"/>
                    </a:srgbClr>
                  </a:outerShdw>
                </a:effectLst>
                <a:latin typeface="Arial Narrow" pitchFamily="34" charset="0"/>
                <a:cs typeface="Segoe UI" pitchFamily="34" charset="0"/>
              </a:rPr>
              <a:t>&lt;/r:Ribbon.QuickAccessToolBar&gt;</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altLang="zh-TW" b="1" dirty="0" smtClean="0">
                <a:effectLst>
                  <a:outerShdw blurRad="38100" dist="38100" dir="2700000" algn="tl">
                    <a:srgbClr val="000000">
                      <a:alpha val="43137"/>
                    </a:srgbClr>
                  </a:outerShdw>
                </a:effectLst>
                <a:latin typeface="Arial Narrow" pitchFamily="34" charset="0"/>
                <a:ea typeface="+mn-ea"/>
              </a:rPr>
              <a:t>WPF Ribbon Preview</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結論</a:t>
            </a:r>
            <a:endParaRPr lang="zh-TW" altLang="en-US" dirty="0"/>
          </a:p>
        </p:txBody>
      </p:sp>
      <p:sp>
        <p:nvSpPr>
          <p:cNvPr id="6" name="內容版面配置區 5"/>
          <p:cNvSpPr>
            <a:spLocks noGrp="1"/>
          </p:cNvSpPr>
          <p:nvPr>
            <p:ph idx="1"/>
          </p:nvPr>
        </p:nvSpPr>
        <p:spPr>
          <a:xfrm>
            <a:off x="368300" y="1347788"/>
            <a:ext cx="8382000" cy="2131866"/>
          </a:xfrm>
        </p:spPr>
        <p:txBody>
          <a:bodyPr/>
          <a:lstStyle/>
          <a:p>
            <a:r>
              <a:rPr lang="zh-TW" altLang="en-US" dirty="0" smtClean="0"/>
              <a:t>透過以下三組 </a:t>
            </a:r>
            <a:r>
              <a:rPr lang="en-US" altLang="zh-TW" dirty="0" smtClean="0"/>
              <a:t>WPF </a:t>
            </a:r>
            <a:r>
              <a:rPr lang="zh-TW" altLang="en-US" dirty="0" smtClean="0"/>
              <a:t>元件，讓你的應用程式再升級 </a:t>
            </a:r>
            <a:r>
              <a:rPr lang="en-US" altLang="zh-TW" dirty="0" smtClean="0"/>
              <a:t>!</a:t>
            </a:r>
          </a:p>
          <a:p>
            <a:pPr lvl="1"/>
            <a:r>
              <a:rPr lang="en-US" altLang="zh-TW" dirty="0" smtClean="0"/>
              <a:t>WPF Toolkit</a:t>
            </a:r>
          </a:p>
          <a:p>
            <a:pPr lvl="1"/>
            <a:r>
              <a:rPr lang="en-US" altLang="zh-TW" dirty="0" smtClean="0"/>
              <a:t>WPF Futures</a:t>
            </a:r>
          </a:p>
          <a:p>
            <a:pPr lvl="1"/>
            <a:r>
              <a:rPr lang="en-US" altLang="zh-TW" dirty="0" smtClean="0"/>
              <a:t>WPF Ribbon Preview</a:t>
            </a:r>
            <a:endParaRPr lang="zh-TW" altLang="en-US" dirty="0" smtClean="0"/>
          </a:p>
          <a:p>
            <a:r>
              <a:rPr lang="zh-TW" altLang="en-US" dirty="0" smtClean="0"/>
              <a:t>這些功能未來會加入正式的 </a:t>
            </a:r>
            <a:r>
              <a:rPr lang="en-US" altLang="zh-TW" dirty="0" smtClean="0"/>
              <a:t>WPF Framework </a:t>
            </a:r>
            <a:r>
              <a:rPr lang="zh-TW" altLang="en-US" dirty="0" smtClean="0"/>
              <a:t>中 </a:t>
            </a:r>
            <a:r>
              <a:rPr lang="en-US" altLang="zh-TW" dirty="0" smtClean="0"/>
              <a:t>!</a:t>
            </a:r>
            <a:endParaRPr lang="zh-TW" alt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TW" altLang="en-US" dirty="0" smtClean="0"/>
              <a:t>參考資料</a:t>
            </a:r>
            <a:endParaRPr lang="en-US" dirty="0"/>
          </a:p>
        </p:txBody>
      </p:sp>
      <p:sp>
        <p:nvSpPr>
          <p:cNvPr id="43011" name="Rectangle 3"/>
          <p:cNvSpPr>
            <a:spLocks noGrp="1" noChangeArrowheads="1"/>
          </p:cNvSpPr>
          <p:nvPr>
            <p:ph idx="1"/>
          </p:nvPr>
        </p:nvSpPr>
        <p:spPr>
          <a:xfrm>
            <a:off x="368300" y="1347788"/>
            <a:ext cx="8382000" cy="2630464"/>
          </a:xfrm>
        </p:spPr>
        <p:txBody>
          <a:bodyPr/>
          <a:lstStyle/>
          <a:p>
            <a:r>
              <a:rPr lang="zh-TW" altLang="en-US" sz="4400" dirty="0" smtClean="0"/>
              <a:t>聖哥的資訊站</a:t>
            </a:r>
            <a:endParaRPr lang="en-US" altLang="zh-TW" sz="4400" dirty="0" smtClean="0"/>
          </a:p>
          <a:p>
            <a:pPr lvl="1"/>
            <a:r>
              <a:rPr lang="en-US" sz="4800" dirty="0" smtClean="0">
                <a:hlinkClick r:id="rId3"/>
              </a:rPr>
              <a:t>http://teacher.allok.com.tw</a:t>
            </a:r>
            <a:r>
              <a:rPr lang="en-US" sz="4800" dirty="0" smtClean="0"/>
              <a:t> </a:t>
            </a:r>
          </a:p>
          <a:p>
            <a:r>
              <a:rPr lang="en-US" altLang="zh-TW" dirty="0" smtClean="0"/>
              <a:t>Windows Presentation Foundation (WPF)</a:t>
            </a:r>
            <a:endParaRPr lang="en-US" dirty="0" smtClean="0"/>
          </a:p>
          <a:p>
            <a:pPr lvl="1"/>
            <a:r>
              <a:rPr lang="en-US" sz="2200" dirty="0" smtClean="0">
                <a:hlinkClick r:id="rId4"/>
              </a:rPr>
              <a:t>http://www.codeplex.com/wpf</a:t>
            </a:r>
            <a:r>
              <a:rPr lang="en-US" sz="2200" dirty="0" smtClean="0"/>
              <a:t> </a:t>
            </a:r>
          </a:p>
          <a:p>
            <a:pPr lvl="1"/>
            <a:r>
              <a:rPr lang="en-US" sz="2200" dirty="0" smtClean="0">
                <a:hlinkClick r:id="rId5"/>
              </a:rPr>
              <a:t>http://windowsclient.net/wpf/</a:t>
            </a:r>
            <a:r>
              <a:rPr lang="en-US" sz="2200" dirty="0" smtClean="0"/>
              <a:t>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315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WPF Toolkit</a:t>
            </a:r>
            <a:endParaRPr lang="zh-TW" altLang="en-US" dirty="0"/>
          </a:p>
        </p:txBody>
      </p:sp>
      <p:sp>
        <p:nvSpPr>
          <p:cNvPr id="3" name="內容版面配置區 2"/>
          <p:cNvSpPr>
            <a:spLocks noGrp="1"/>
          </p:cNvSpPr>
          <p:nvPr>
            <p:ph idx="1"/>
          </p:nvPr>
        </p:nvSpPr>
        <p:spPr>
          <a:xfrm>
            <a:off x="368300" y="1347788"/>
            <a:ext cx="8382000" cy="1342932"/>
          </a:xfrm>
        </p:spPr>
        <p:txBody>
          <a:bodyPr/>
          <a:lstStyle/>
          <a:p>
            <a:r>
              <a:rPr lang="en-US" dirty="0" err="1" smtClean="0"/>
              <a:t>DatePicker</a:t>
            </a:r>
            <a:r>
              <a:rPr lang="en-US" dirty="0" smtClean="0"/>
              <a:t>/Calendar</a:t>
            </a:r>
          </a:p>
          <a:p>
            <a:r>
              <a:rPr lang="en-US" dirty="0" err="1" smtClean="0"/>
              <a:t>DataGrid</a:t>
            </a:r>
            <a:endParaRPr lang="en-US" dirty="0" smtClean="0"/>
          </a:p>
          <a:p>
            <a:r>
              <a:rPr lang="en-US" dirty="0" err="1" smtClean="0"/>
              <a:t>VisualStateManager</a:t>
            </a:r>
            <a:r>
              <a:rPr lang="en-US" dirty="0" smtClean="0"/>
              <a:t> </a:t>
            </a:r>
            <a:r>
              <a:rPr lang="en-US" dirty="0" smtClean="0"/>
              <a:t>(VSM)</a:t>
            </a:r>
            <a:endParaRPr lang="zh-TW" altLang="en-US" dirty="0"/>
          </a:p>
        </p:txBody>
      </p:sp>
      <p:pic>
        <p:nvPicPr>
          <p:cNvPr id="6146" name="Picture 2"/>
          <p:cNvPicPr>
            <a:picLocks noChangeAspect="1" noChangeArrowheads="1"/>
          </p:cNvPicPr>
          <p:nvPr/>
        </p:nvPicPr>
        <p:blipFill>
          <a:blip r:embed="rId2"/>
          <a:srcRect/>
          <a:stretch>
            <a:fillRect/>
          </a:stretch>
        </p:blipFill>
        <p:spPr bwMode="auto">
          <a:xfrm>
            <a:off x="6413158" y="1238637"/>
            <a:ext cx="2328348" cy="5078611"/>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l="3314" t="3837" r="3727" b="3837"/>
          <a:stretch>
            <a:fillRect/>
          </a:stretch>
        </p:blipFill>
        <p:spPr bwMode="auto">
          <a:xfrm>
            <a:off x="753762" y="3830594"/>
            <a:ext cx="2780270" cy="24095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Calendar / DatePicker</a:t>
            </a:r>
            <a:endParaRPr lang="zh-TW" altLang="en-US" dirty="0"/>
          </a:p>
        </p:txBody>
      </p:sp>
      <p:sp>
        <p:nvSpPr>
          <p:cNvPr id="3" name="內容版面配置區 2"/>
          <p:cNvSpPr>
            <a:spLocks noGrp="1"/>
          </p:cNvSpPr>
          <p:nvPr>
            <p:ph idx="1"/>
          </p:nvPr>
        </p:nvSpPr>
        <p:spPr>
          <a:xfrm>
            <a:off x="368300" y="1174790"/>
            <a:ext cx="8382000" cy="387798"/>
          </a:xfrm>
        </p:spPr>
        <p:txBody>
          <a:bodyPr/>
          <a:lstStyle/>
          <a:p>
            <a:r>
              <a:rPr lang="en-US" altLang="zh-TW" dirty="0" err="1" smtClean="0"/>
              <a:t>CalendarDateRange</a:t>
            </a:r>
            <a:endParaRPr lang="zh-TW" altLang="en-US" dirty="0"/>
          </a:p>
        </p:txBody>
      </p:sp>
      <p:sp>
        <p:nvSpPr>
          <p:cNvPr id="4" name="Rectangle 636930"/>
          <p:cNvSpPr>
            <a:spLocks noChangeArrowheads="1"/>
          </p:cNvSpPr>
          <p:nvPr/>
        </p:nvSpPr>
        <p:spPr bwMode="auto">
          <a:xfrm>
            <a:off x="741405" y="1791727"/>
            <a:ext cx="7685903" cy="1938992"/>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&lt;c:Calendar.BlackoutDates&gt;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&lt;c:CalendarDateRange Start="4/1/2008" End="4/6/2008"&gt;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&lt;c:CalendarDateRange Start="4/14/2008" End="4/17/2008"&gt;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&lt;/c:Calendar.BlackoutDates&gt;</a:t>
            </a:r>
          </a:p>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    &lt;c:Calendar/&gt;</a:t>
            </a:r>
            <a:endParaRPr lang="en-US" sz="2000" b="1" noProof="1">
              <a:effectLst>
                <a:outerShdw blurRad="38100" dist="38100" dir="2700000" algn="tl">
                  <a:srgbClr val="000000">
                    <a:alpha val="43137"/>
                  </a:srgbClr>
                </a:outerShdw>
              </a:effectLst>
              <a:latin typeface="Arial Narrow" pitchFamily="34" charset="0"/>
              <a:cs typeface="Segoe UI" pitchFamily="34" charset="0"/>
            </a:endParaRPr>
          </a:p>
        </p:txBody>
      </p:sp>
      <p:pic>
        <p:nvPicPr>
          <p:cNvPr id="9218" name="Picture 2"/>
          <p:cNvPicPr>
            <a:picLocks noChangeAspect="1" noChangeArrowheads="1"/>
          </p:cNvPicPr>
          <p:nvPr/>
        </p:nvPicPr>
        <p:blipFill>
          <a:blip r:embed="rId2"/>
          <a:srcRect l="2063" t="17249" r="58857" b="4161"/>
          <a:stretch>
            <a:fillRect/>
          </a:stretch>
        </p:blipFill>
        <p:spPr bwMode="auto">
          <a:xfrm>
            <a:off x="1507525" y="3875817"/>
            <a:ext cx="2812638" cy="2529887"/>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57616" t="13859" r="1650" b="5239"/>
          <a:stretch>
            <a:fillRect/>
          </a:stretch>
        </p:blipFill>
        <p:spPr bwMode="auto">
          <a:xfrm>
            <a:off x="4769708" y="3865156"/>
            <a:ext cx="2854412" cy="253564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Calendar / DatePicker</a:t>
            </a:r>
            <a:endParaRPr lang="zh-TW" altLang="en-US" dirty="0"/>
          </a:p>
        </p:txBody>
      </p:sp>
      <p:sp>
        <p:nvSpPr>
          <p:cNvPr id="3" name="內容版面配置區 2"/>
          <p:cNvSpPr>
            <a:spLocks noGrp="1"/>
          </p:cNvSpPr>
          <p:nvPr>
            <p:ph idx="1"/>
          </p:nvPr>
        </p:nvSpPr>
        <p:spPr>
          <a:xfrm>
            <a:off x="368300" y="1174790"/>
            <a:ext cx="8382000" cy="2076466"/>
          </a:xfrm>
        </p:spPr>
        <p:txBody>
          <a:bodyPr/>
          <a:lstStyle/>
          <a:p>
            <a:r>
              <a:rPr lang="en-US" altLang="zh-TW" dirty="0" err="1" smtClean="0"/>
              <a:t>SelectionMode</a:t>
            </a:r>
            <a:endParaRPr lang="en-US" altLang="zh-TW" dirty="0" smtClean="0"/>
          </a:p>
          <a:p>
            <a:pPr lvl="1"/>
            <a:r>
              <a:rPr lang="en-US" altLang="zh-TW" dirty="0" smtClean="0"/>
              <a:t> </a:t>
            </a:r>
            <a:r>
              <a:rPr lang="en-US" altLang="zh-TW" dirty="0" err="1" smtClean="0"/>
              <a:t>SingleDate</a:t>
            </a:r>
            <a:endParaRPr lang="en-US" altLang="zh-TW" dirty="0" smtClean="0"/>
          </a:p>
          <a:p>
            <a:pPr lvl="1"/>
            <a:r>
              <a:rPr lang="en-US" altLang="zh-TW" dirty="0" smtClean="0"/>
              <a:t> </a:t>
            </a:r>
            <a:r>
              <a:rPr lang="en-US" altLang="zh-TW" dirty="0" err="1" smtClean="0"/>
              <a:t>SingleRange</a:t>
            </a:r>
            <a:endParaRPr lang="en-US" altLang="zh-TW" dirty="0" smtClean="0"/>
          </a:p>
          <a:p>
            <a:pPr lvl="1"/>
            <a:r>
              <a:rPr lang="en-US" altLang="zh-TW" dirty="0" smtClean="0"/>
              <a:t> </a:t>
            </a:r>
            <a:r>
              <a:rPr lang="en-US" altLang="zh-TW" dirty="0" err="1" smtClean="0"/>
              <a:t>MultipleRange</a:t>
            </a:r>
            <a:endParaRPr lang="en-US" altLang="zh-TW" dirty="0" smtClean="0"/>
          </a:p>
          <a:p>
            <a:pPr lvl="1"/>
            <a:r>
              <a:rPr lang="en-US" altLang="zh-TW" dirty="0" smtClean="0"/>
              <a:t> None</a:t>
            </a:r>
            <a:endParaRPr lang="zh-TW" altLang="en-US" dirty="0"/>
          </a:p>
        </p:txBody>
      </p:sp>
      <p:sp>
        <p:nvSpPr>
          <p:cNvPr id="4" name="Rectangle 636930"/>
          <p:cNvSpPr>
            <a:spLocks noChangeArrowheads="1"/>
          </p:cNvSpPr>
          <p:nvPr/>
        </p:nvSpPr>
        <p:spPr bwMode="auto">
          <a:xfrm>
            <a:off x="3484606" y="1791727"/>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SelectionMode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MultipleRange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 /&gt;</a:t>
            </a:r>
            <a:endParaRPr lang="en-US" sz="2000" b="1" noProof="1">
              <a:effectLst>
                <a:outerShdw blurRad="38100" dist="38100" dir="2700000" algn="tl">
                  <a:srgbClr val="000000">
                    <a:alpha val="43137"/>
                  </a:srgbClr>
                </a:outerShdw>
              </a:effectLst>
              <a:latin typeface="Arial Narrow" pitchFamily="34" charset="0"/>
              <a:cs typeface="Segoe UI" pitchFamily="34" charset="0"/>
            </a:endParaRPr>
          </a:p>
        </p:txBody>
      </p:sp>
      <p:pic>
        <p:nvPicPr>
          <p:cNvPr id="10242" name="Picture 2"/>
          <p:cNvPicPr>
            <a:picLocks noChangeAspect="1" noChangeArrowheads="1"/>
          </p:cNvPicPr>
          <p:nvPr/>
        </p:nvPicPr>
        <p:blipFill>
          <a:blip r:embed="rId2"/>
          <a:srcRect/>
          <a:stretch>
            <a:fillRect/>
          </a:stretch>
        </p:blipFill>
        <p:spPr bwMode="auto">
          <a:xfrm>
            <a:off x="4596714" y="2644346"/>
            <a:ext cx="4220089" cy="37917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Calendar / DatePicker</a:t>
            </a:r>
            <a:endParaRPr lang="zh-TW" altLang="en-US" dirty="0"/>
          </a:p>
        </p:txBody>
      </p:sp>
      <p:sp>
        <p:nvSpPr>
          <p:cNvPr id="3" name="內容版面配置區 2"/>
          <p:cNvSpPr>
            <a:spLocks noGrp="1"/>
          </p:cNvSpPr>
          <p:nvPr>
            <p:ph idx="1"/>
          </p:nvPr>
        </p:nvSpPr>
        <p:spPr>
          <a:xfrm>
            <a:off x="368300" y="1174790"/>
            <a:ext cx="8382000" cy="4208332"/>
          </a:xfrm>
        </p:spPr>
        <p:txBody>
          <a:bodyPr/>
          <a:lstStyle/>
          <a:p>
            <a:r>
              <a:rPr lang="en-US" altLang="zh-TW" dirty="0" err="1" smtClean="0"/>
              <a:t>FirstDayOfWeek</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err="1" smtClean="0"/>
              <a:t>DisplayDate</a:t>
            </a:r>
            <a:endParaRPr lang="en-US" altLang="zh-TW" dirty="0" smtClean="0"/>
          </a:p>
        </p:txBody>
      </p:sp>
      <p:sp>
        <p:nvSpPr>
          <p:cNvPr id="4" name="Rectangle 636930"/>
          <p:cNvSpPr>
            <a:spLocks noChangeArrowheads="1"/>
          </p:cNvSpPr>
          <p:nvPr/>
        </p:nvSpPr>
        <p:spPr bwMode="auto">
          <a:xfrm>
            <a:off x="716692" y="1841154"/>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FirstDayOfWeek</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="Monday" /&gt;</a:t>
            </a:r>
          </a:p>
        </p:txBody>
      </p:sp>
      <p:pic>
        <p:nvPicPr>
          <p:cNvPr id="11266" name="Picture 2"/>
          <p:cNvPicPr>
            <a:picLocks noChangeAspect="1" noChangeArrowheads="1"/>
          </p:cNvPicPr>
          <p:nvPr/>
        </p:nvPicPr>
        <p:blipFill>
          <a:blip r:embed="rId2"/>
          <a:srcRect l="56745" t="8059" r="4626" b="6553"/>
          <a:stretch>
            <a:fillRect/>
          </a:stretch>
        </p:blipFill>
        <p:spPr bwMode="auto">
          <a:xfrm>
            <a:off x="716691" y="2458995"/>
            <a:ext cx="2631989" cy="2348301"/>
          </a:xfrm>
          <a:prstGeom prst="rect">
            <a:avLst/>
          </a:prstGeom>
          <a:noFill/>
          <a:ln w="9525">
            <a:noFill/>
            <a:miter lim="800000"/>
            <a:headEnd/>
            <a:tailEnd/>
          </a:ln>
          <a:effectLst/>
        </p:spPr>
      </p:pic>
      <p:sp>
        <p:nvSpPr>
          <p:cNvPr id="8" name="Rectangle 636930"/>
          <p:cNvSpPr>
            <a:spLocks noChangeArrowheads="1"/>
          </p:cNvSpPr>
          <p:nvPr/>
        </p:nvSpPr>
        <p:spPr bwMode="auto">
          <a:xfrm>
            <a:off x="716692" y="5511110"/>
            <a:ext cx="5325762" cy="553998"/>
          </a:xfrm>
          <a:prstGeom prst="rect">
            <a:avLst/>
          </a:prstGeom>
          <a:solidFill>
            <a:schemeClr val="accent2">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000" b="1" dirty="0" smtClean="0">
                <a:effectLst>
                  <a:outerShdw blurRad="38100" dist="38100" dir="2700000" algn="tl">
                    <a:srgbClr val="000000">
                      <a:alpha val="43137"/>
                    </a:srgbClr>
                  </a:outerShdw>
                </a:effectLst>
                <a:latin typeface="Arial Narrow" pitchFamily="34" charset="0"/>
                <a:cs typeface="Segoe UI" pitchFamily="34" charset="0"/>
              </a:rPr>
              <a:t>&lt;c:Calendar </a:t>
            </a:r>
            <a:r>
              <a:rPr lang="en-US" sz="2000" b="1" dirty="0" err="1" smtClean="0">
                <a:effectLst>
                  <a:outerShdw blurRad="38100" dist="38100" dir="2700000" algn="tl">
                    <a:srgbClr val="000000">
                      <a:alpha val="43137"/>
                    </a:srgbClr>
                  </a:outerShdw>
                </a:effectLst>
                <a:latin typeface="Arial Narrow" pitchFamily="34" charset="0"/>
                <a:cs typeface="Segoe UI" pitchFamily="34" charset="0"/>
              </a:rPr>
              <a:t>DisplayDate</a:t>
            </a:r>
            <a:r>
              <a:rPr lang="en-US" sz="2000" b="1" dirty="0" smtClean="0">
                <a:effectLst>
                  <a:outerShdw blurRad="38100" dist="38100" dir="2700000" algn="tl">
                    <a:srgbClr val="000000">
                      <a:alpha val="43137"/>
                    </a:srgbClr>
                  </a:outerShdw>
                </a:effectLst>
                <a:latin typeface="Arial Narrow" pitchFamily="34" charset="0"/>
                <a:cs typeface="Segoe UI" pitchFamily="34" charset="0"/>
              </a:rPr>
              <a:t>="7/30/2008" /&gt;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5/2007 8:06:29 AM&quot;&gt;&lt;Slide id=&quot;421&quot; dur=&quot;1.65625&quot; bld=&quot;INVLD&quot;/&gt;&lt;Slide id=&quot;422&quot; dur=&quot;1078.154&quot;/&gt;&lt;Slide id=&quot;423&quot; dur=&quot;1.798828&quot;/&gt;&lt;Slide id=&quot;422&quot; dur=&quot;397.6074&quot;/&gt;&lt;Slide id=&quot;423&quot; dur=&quot;222.0781&quot;/&gt;&lt;Slide id=&quot;424&quot; dur=&quot;190.9219&quot; bld=&quot;|26.1|.5|.5|21|54.9|64.1&quot;/&gt;&lt;Slide id=&quot;425&quot; dur=&quot;2934.58&quot;/&gt;&lt;Slide id=&quot;426&quot; dur=&quot;41.17188&quot;/&gt;&lt;Slide id=&quot;427&quot; dur=&quot;19.59375&quot;/&gt;&lt;Slide id=&quot;390&quot; dur=&quot;13.23438&quot;/&gt;&lt;Slide id=&quot;385&quot; dur=&quot;12.64063&quot;/&gt;&lt;Slide id=&quot;390&quot; dur=&quot;5.59375&quot;/&gt;&lt;Slide id=&quot;427&quot; dur=&quot;757.8125&quot;/&gt;&lt;Slide id=&quot;390&quot; dur=&quot;.75&quot;/&gt;&lt;Slide id=&quot;385&quot; dur=&quot;.6875&quot;/&gt;&lt;Slide id=&quot;378&quot; dur=&quot;2.65625&quot;/&gt;&lt;Slide id=&quot;411&quot; dur=&quot;1.296875&quot;/&gt;&lt;Slide id=&quot;271&quot; dur=&quot;3.15625&quot;/&gt;&lt;Slide id=&quot;411&quot; dur=&quot;1.296875&quot;/&gt;&lt;Slide id=&quot;378&quot; dur=&quot;1.703125&quot;/&gt;&lt;Slide id=&quot;385&quot; dur=&quot;2.6875&quot;/&gt;&lt;Slide id=&quot;390&quot; dur=&quot;1329.766&quot;/&gt;&lt;/Timings&gt;&lt;/WMTools&gt;"/>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3150</TotalTime>
  <Words>2301</Words>
  <Application>Microsoft Office PowerPoint</Application>
  <PresentationFormat>如螢幕大小 (4:3)</PresentationFormat>
  <Paragraphs>453</Paragraphs>
  <Slides>55</Slides>
  <Notes>15</Notes>
  <HiddenSlides>0</HiddenSlides>
  <MMClips>0</MMClips>
  <ScaleCrop>false</ScaleCrop>
  <HeadingPairs>
    <vt:vector size="4" baseType="variant">
      <vt:variant>
        <vt:lpstr>佈景主題</vt:lpstr>
      </vt:variant>
      <vt:variant>
        <vt:i4>1</vt:i4>
      </vt:variant>
      <vt:variant>
        <vt:lpstr>投影片標題</vt:lpstr>
      </vt:variant>
      <vt:variant>
        <vt:i4>55</vt:i4>
      </vt:variant>
    </vt:vector>
  </HeadingPairs>
  <TitlesOfParts>
    <vt:vector size="56" baseType="lpstr">
      <vt:lpstr>TechEd2007_template</vt:lpstr>
      <vt:lpstr>使用 WPF Toolkit 強化你的 WPF Windows 與 Web 應用程式</vt:lpstr>
      <vt:lpstr>WPF 平台最新更新</vt:lpstr>
      <vt:lpstr>大綱</vt:lpstr>
      <vt:lpstr>大綱</vt:lpstr>
      <vt:lpstr>下載 WPF Toolkit</vt:lpstr>
      <vt:lpstr>WPF Toolkit</vt:lpstr>
      <vt:lpstr>Calendar / DatePicker</vt:lpstr>
      <vt:lpstr>Calendar / DatePicker</vt:lpstr>
      <vt:lpstr>Calendar / DatePicker</vt:lpstr>
      <vt:lpstr>Calendar / DatePicker</vt:lpstr>
      <vt:lpstr>Calendar / DatePicker</vt:lpstr>
      <vt:lpstr>DataGrid</vt:lpstr>
      <vt:lpstr>DataGrid</vt:lpstr>
      <vt:lpstr>DataGrid</vt:lpstr>
      <vt:lpstr>DataGrid</vt:lpstr>
      <vt:lpstr>DataGrid</vt:lpstr>
      <vt:lpstr>DataGrid</vt:lpstr>
      <vt:lpstr>DataGrid</vt:lpstr>
      <vt:lpstr>DataGrid</vt:lpstr>
      <vt:lpstr>DataGrid</vt:lpstr>
      <vt:lpstr>Visual State Manager (VSM)</vt:lpstr>
      <vt:lpstr>VisualStateManager (VSM)</vt:lpstr>
      <vt:lpstr>VSM XAML 定義</vt:lpstr>
      <vt:lpstr>VSM State Transitions 定義 #1</vt:lpstr>
      <vt:lpstr>VSM State Transitions 定義 #2</vt:lpstr>
      <vt:lpstr>VSM State Transitions 定義 #3</vt:lpstr>
      <vt:lpstr>VisualStateManager (VSM)</vt:lpstr>
      <vt:lpstr>大綱</vt:lpstr>
      <vt:lpstr>下載 WPF Futures</vt:lpstr>
      <vt:lpstr>WPF Futures</vt:lpstr>
      <vt:lpstr>SplashScreen</vt:lpstr>
      <vt:lpstr>Client Profile Configuration Designer</vt:lpstr>
      <vt:lpstr>Client Profile Configuration Designer</vt:lpstr>
      <vt:lpstr>Shader Effects</vt:lpstr>
      <vt:lpstr>ShaderEffect</vt:lpstr>
      <vt:lpstr>ShaderPad</vt:lpstr>
      <vt:lpstr>ShaderPad</vt:lpstr>
      <vt:lpstr>大綱</vt:lpstr>
      <vt:lpstr>下載 WPF Ribbon Preview #1</vt:lpstr>
      <vt:lpstr>下載 WPF Ribbon Preview #2</vt:lpstr>
      <vt:lpstr>Office Ribbon</vt:lpstr>
      <vt:lpstr>Ribbon 基本結構</vt:lpstr>
      <vt:lpstr>RibbonCommand</vt:lpstr>
      <vt:lpstr>RibbonCommand</vt:lpstr>
      <vt:lpstr>Ribbon 圖示排列與大小</vt:lpstr>
      <vt:lpstr>Ribbon 排列與圖示大小</vt:lpstr>
      <vt:lpstr>Ribbon 排列順序</vt:lpstr>
      <vt:lpstr>Ribbon Application Menu</vt:lpstr>
      <vt:lpstr>Ribbon Application Menu</vt:lpstr>
      <vt:lpstr>RibbonQuickAccessToolBar</vt:lpstr>
      <vt:lpstr>RibbonQuickAccessToolBar</vt:lpstr>
      <vt:lpstr>WPF Ribbon Preview</vt:lpstr>
      <vt:lpstr>結論</vt:lpstr>
      <vt:lpstr>參考資料</vt:lpstr>
      <vt:lpstr>投影片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WPF Toolkit 強化你的 WPF Windows 與 Web 應用程式</dc:title>
  <dc:subject>使用 WPF Toolkit 強化你的 WPF Windows 與 Web 應用程式</dc:subject>
  <dc:creator>曹祖聖 Jimy Cao</dc:creator>
  <cp:lastModifiedBy>曹祖聖</cp:lastModifiedBy>
  <cp:revision>317</cp:revision>
  <dcterms:created xsi:type="dcterms:W3CDTF">2007-04-19T16:02:08Z</dcterms:created>
  <dcterms:modified xsi:type="dcterms:W3CDTF">2008-12-02T06:33:21Z</dcterms:modified>
</cp:coreProperties>
</file>