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8"/>
  </p:notesMasterIdLst>
  <p:handoutMasterIdLst>
    <p:handoutMasterId r:id="rId49"/>
  </p:handoutMasterIdLst>
  <p:sldIdLst>
    <p:sldId id="422" r:id="rId2"/>
    <p:sldId id="473" r:id="rId3"/>
    <p:sldId id="539" r:id="rId4"/>
    <p:sldId id="537" r:id="rId5"/>
    <p:sldId id="538" r:id="rId6"/>
    <p:sldId id="548" r:id="rId7"/>
    <p:sldId id="540" r:id="rId8"/>
    <p:sldId id="508" r:id="rId9"/>
    <p:sldId id="535" r:id="rId10"/>
    <p:sldId id="534" r:id="rId11"/>
    <p:sldId id="527" r:id="rId12"/>
    <p:sldId id="541" r:id="rId13"/>
    <p:sldId id="528" r:id="rId14"/>
    <p:sldId id="529" r:id="rId15"/>
    <p:sldId id="530" r:id="rId16"/>
    <p:sldId id="531" r:id="rId17"/>
    <p:sldId id="532" r:id="rId18"/>
    <p:sldId id="554" r:id="rId19"/>
    <p:sldId id="550" r:id="rId20"/>
    <p:sldId id="551" r:id="rId21"/>
    <p:sldId id="552" r:id="rId22"/>
    <p:sldId id="553" r:id="rId23"/>
    <p:sldId id="549" r:id="rId24"/>
    <p:sldId id="542" r:id="rId25"/>
    <p:sldId id="509" r:id="rId26"/>
    <p:sldId id="510" r:id="rId27"/>
    <p:sldId id="511" r:id="rId28"/>
    <p:sldId id="521" r:id="rId29"/>
    <p:sldId id="496" r:id="rId30"/>
    <p:sldId id="543" r:id="rId31"/>
    <p:sldId id="512" r:id="rId32"/>
    <p:sldId id="518" r:id="rId33"/>
    <p:sldId id="519" r:id="rId34"/>
    <p:sldId id="536" r:id="rId35"/>
    <p:sldId id="544" r:id="rId36"/>
    <p:sldId id="522" r:id="rId37"/>
    <p:sldId id="523" r:id="rId38"/>
    <p:sldId id="524" r:id="rId39"/>
    <p:sldId id="545" r:id="rId40"/>
    <p:sldId id="525" r:id="rId41"/>
    <p:sldId id="526" r:id="rId42"/>
    <p:sldId id="546" r:id="rId43"/>
    <p:sldId id="547" r:id="rId44"/>
    <p:sldId id="468" r:id="rId45"/>
    <p:sldId id="444" r:id="rId46"/>
    <p:sldId id="271" r:id="rId47"/>
  </p:sldIdLst>
  <p:sldSz cx="9144000" cy="6858000" type="screen4x3"/>
  <p:notesSz cx="6858000" cy="9144000"/>
  <p:custDataLst>
    <p:tags r:id="rId50"/>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1" clrIdx="1"/>
  <p:cmAuthor id="2" name="Aaron Finkelstein" initials="af" lastIdx="9" clrIdx="2"/>
  <p:cmAuthor id="3" name="nicojo" initials="n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FCC00"/>
    <a:srgbClr val="3BA4C9"/>
    <a:srgbClr val="27728D"/>
    <a:srgbClr val="000000"/>
    <a:srgbClr val="FFFFCC"/>
    <a:srgbClr val="CC99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56" autoAdjust="0"/>
    <p:restoredTop sz="94660"/>
  </p:normalViewPr>
  <p:slideViewPr>
    <p:cSldViewPr snapToGrid="0">
      <p:cViewPr varScale="1">
        <p:scale>
          <a:sx n="77" d="100"/>
          <a:sy n="77" d="100"/>
        </p:scale>
        <p:origin x="-672" y="-102"/>
      </p:cViewPr>
      <p:guideLst>
        <p:guide orient="horz" pos="139"/>
        <p:guide orient="horz" pos="849"/>
        <p:guide orient="horz" pos="1589"/>
        <p:guide orient="horz" pos="3053"/>
        <p:guide orient="horz" pos="192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11/10/2008</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11/10/2008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7:30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566A46F-2F7F-47BF-9718-AF976137A289}" type="datetime8">
              <a:rPr lang="zh-TW" altLang="en-US"/>
              <a:pPr/>
              <a:t>二○○八年十一月十日</a:t>
            </a:fld>
            <a:endParaRPr lang="en-US" altLang="zh-TW"/>
          </a:p>
        </p:txBody>
      </p:sp>
      <p:sp>
        <p:nvSpPr>
          <p:cNvPr id="6" name="Rectangle 6"/>
          <p:cNvSpPr>
            <a:spLocks noGrp="1" noChangeArrowheads="1"/>
          </p:cNvSpPr>
          <p:nvPr>
            <p:ph type="ftr" sz="quarter" idx="4"/>
          </p:nvPr>
        </p:nvSpPr>
        <p:spPr>
          <a:ln/>
        </p:spPr>
        <p:txBody>
          <a:bodyPr/>
          <a:lstStyle/>
          <a:p>
            <a:r>
              <a:rPr lang="en-US" altLang="zh-TW"/>
              <a:t>© 2006 Microsoft Corporation. All rights reserved. Microsoft, Windows, Windows Vista and other product names are or may be registered trademarks and/or trademarks in the U.S. and/or other countries.</a:t>
            </a:r>
          </a:p>
          <a:p>
            <a:r>
              <a:rPr lang="en-US" altLang="zh-TW"/>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a:br>
            <a:r>
              <a:rPr lang="en-US" altLang="zh-TW"/>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0B52565-C889-487E-A2AE-FA5AA225C086}" type="slidenum">
              <a:rPr lang="zh-TW" altLang="en-US"/>
              <a:pPr/>
              <a:t>20</a:t>
            </a:fld>
            <a:endParaRPr lang="en-US" altLang="zh-TW"/>
          </a:p>
        </p:txBody>
      </p:sp>
      <p:sp>
        <p:nvSpPr>
          <p:cNvPr id="570370" name="Rectangle 2"/>
          <p:cNvSpPr>
            <a:spLocks noRot="1" noChangeArrowheads="1" noTextEdit="1"/>
          </p:cNvSpPr>
          <p:nvPr>
            <p:ph type="sldImg"/>
          </p:nvPr>
        </p:nvSpPr>
        <p:spPr>
          <a:ln/>
        </p:spPr>
      </p:sp>
      <p:sp>
        <p:nvSpPr>
          <p:cNvPr id="570371" name="Rectangle 3"/>
          <p:cNvSpPr>
            <a:spLocks noGrp="1" noChangeArrowheads="1"/>
          </p:cNvSpPr>
          <p:nvPr>
            <p:ph type="body" idx="1"/>
          </p:nvPr>
        </p:nvSpPr>
        <p:spPr/>
        <p:txBody>
          <a:bodyPr/>
          <a:lstStyle/>
          <a:p>
            <a:pPr marL="228600" indent="-228600"/>
            <a:r>
              <a:rPr lang="en-US" altLang="zh-TW"/>
              <a:t>This keys us back to the </a:t>
            </a:r>
            <a:r>
              <a:rPr lang="en-US" altLang="zh-TW">
                <a:latin typeface="Segoe"/>
              </a:rPr>
              <a:t>‘</a:t>
            </a:r>
            <a:r>
              <a:rPr lang="en-US" altLang="zh-TW"/>
              <a:t>pay for play</a:t>
            </a:r>
            <a:r>
              <a:rPr lang="en-US" altLang="zh-TW">
                <a:latin typeface="Segoe"/>
              </a:rPr>
              <a:t>’</a:t>
            </a:r>
            <a:r>
              <a:rPr lang="en-US" altLang="zh-TW"/>
              <a:t> customization spectrum we saw earlier. Templates are up at the higher end of customization </a:t>
            </a:r>
            <a:r>
              <a:rPr lang="en-US" altLang="zh-TW">
                <a:latin typeface="Segoe"/>
              </a:rPr>
              <a:t>–</a:t>
            </a:r>
            <a:r>
              <a:rPr lang="en-US" altLang="zh-TW"/>
              <a:t> it requires more effort to provide a custom template than it does just to set properties directly, or to set properties via a style. However, it</a:t>
            </a:r>
            <a:r>
              <a:rPr lang="en-US" altLang="zh-TW">
                <a:latin typeface="Segoe"/>
              </a:rPr>
              <a:t>’</a:t>
            </a:r>
            <a:r>
              <a:rPr lang="en-US" altLang="zh-TW"/>
              <a:t>s much easier than writing a custom control, even though you are in complete control of the look.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15A8B38-7A51-46C7-BD55-2BC71B0A55AC}" type="datetime8">
              <a:rPr lang="zh-TW" altLang="en-US"/>
              <a:pPr/>
              <a:t>二○○八年十一月十日</a:t>
            </a:fld>
            <a:endParaRPr lang="en-US" altLang="zh-TW"/>
          </a:p>
        </p:txBody>
      </p:sp>
      <p:sp>
        <p:nvSpPr>
          <p:cNvPr id="6" name="Rectangle 6"/>
          <p:cNvSpPr>
            <a:spLocks noGrp="1" noChangeArrowheads="1"/>
          </p:cNvSpPr>
          <p:nvPr>
            <p:ph type="ftr" sz="quarter" idx="4"/>
          </p:nvPr>
        </p:nvSpPr>
        <p:spPr>
          <a:ln/>
        </p:spPr>
        <p:txBody>
          <a:bodyPr/>
          <a:lstStyle/>
          <a:p>
            <a:r>
              <a:rPr lang="en-US" altLang="zh-TW"/>
              <a:t>© 2006 Microsoft Corporation. All rights reserved. Microsoft, Windows, Windows Vista and other product names are or may be registered trademarks and/or trademarks in the U.S. and/or other countries.</a:t>
            </a:r>
          </a:p>
          <a:p>
            <a:r>
              <a:rPr lang="en-US" altLang="zh-TW"/>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a:br>
            <a:r>
              <a:rPr lang="en-US" altLang="zh-TW"/>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F8BFA1B4-BCE2-4A99-88D7-5C5F6EA1F8B6}" type="slidenum">
              <a:rPr lang="zh-TW" altLang="en-US"/>
              <a:pPr/>
              <a:t>21</a:t>
            </a:fld>
            <a:endParaRPr lang="en-US" altLang="zh-TW"/>
          </a:p>
        </p:txBody>
      </p:sp>
      <p:sp>
        <p:nvSpPr>
          <p:cNvPr id="578562" name="Rectangle 2"/>
          <p:cNvSpPr>
            <a:spLocks noRot="1"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GB"/>
              <a:t>Every UI element has a Resources property. This is an object of type ResourceDictionary, and it is holds a collection of named objects. You can populate the Resources collection from XAML as shown in the example above, using the x:Key attribute to indicate the key used to name the object in the dictionary. This key can then be used elsewhere to use the resource elsewhere in the code.</a:t>
            </a:r>
          </a:p>
          <a:p>
            <a:endParaRPr lang="en-GB"/>
          </a:p>
          <a:p>
            <a:r>
              <a:rPr lang="en-GB"/>
              <a:t>You can put any object into a resource dictionary. It is particularly useful if you want to use the same object in many places – for example, if you want to create a brush that is applied to a set of objects in your UI, you can make it a named resource. If it’s a complex brush, defining it just once can make the XAML more compact. It also makes it easier for you to change the design – you only need to change the brush in one place.</a:t>
            </a:r>
          </a:p>
          <a:p>
            <a:endParaRPr lang="en-GB"/>
          </a:p>
          <a:p>
            <a:r>
              <a:rPr lang="en-GB"/>
              <a:t>Certain parts of the WPF framework expect to find things in resource dictionaries. For example, styles and templates are often defined there, and WPF can look for them automatically in resource dictionaries without even having to refer to them explicitly. (For these items, as we shall see, you do not always have to provide a Key, because of this automatic referencing.)</a:t>
            </a:r>
          </a:p>
          <a:p>
            <a:endParaRPr lang="en-GB"/>
          </a:p>
          <a:p>
            <a:r>
              <a:rPr lang="en-GB"/>
              <a:t>There are two ways of using a resource in XAML. Both are ‘markup extensions’ – helper classes used to set properties in a way that may require some code to run. The two options are StaticResource and DynamicResource. Both are used in the same way – you simply specify the name of the resource, and it will be retrieved from the resource dictionary.</a:t>
            </a:r>
          </a:p>
          <a:p>
            <a:endParaRPr lang="en-GB"/>
          </a:p>
          <a:p>
            <a:r>
              <a:rPr lang="en-GB"/>
              <a:t>StaticResource is a one-time lookup. It uses whatever value the resource has at the point at which the page is loaded. If a new resource is later associated with that name, the property will not be updated. DynamicResource watches for changes – if a new resource is associated with the key, it will update the target property. Obviously there is some extra overhead involved here, so you should only use this when you believe the value might change. (Only StaticResource is shown on the slide. But DynamicResource works in the same way.)</a:t>
            </a:r>
          </a:p>
          <a:p>
            <a:endParaRPr lang="en-GB"/>
          </a:p>
          <a:p>
            <a:r>
              <a:rPr lang="en-GB"/>
              <a:t>StaticResource is often used for things like drawings, or data source objects, where the same object will be used throughout the lifetime of the application. (Note that a one-time lookup of a data source object in binding doesn’t prevent the binding itself from continuing to monitor the source. If the data source’s </a:t>
            </a:r>
            <a:r>
              <a:rPr lang="en-GB" i="1"/>
              <a:t>contents</a:t>
            </a:r>
            <a:r>
              <a:rPr lang="en-GB"/>
              <a:t> change, data binding will track that. You would only need to use a DynamicResource in a data binding context if you wanted to be able to replace the source object with a different source object.)</a:t>
            </a:r>
          </a:p>
          <a:p>
            <a:endParaRPr lang="en-GB"/>
          </a:p>
          <a:p>
            <a:r>
              <a:rPr lang="en-GB"/>
              <a:t>DynamicResource is particularly useful for configurable items. You tend to use this to retrieve user-configurable system settings, such as the window background and foreground colors, selection highlight colors, and dialog fonts.</a:t>
            </a:r>
          </a:p>
          <a:p>
            <a:endParaRPr lang="en-GB"/>
          </a:p>
          <a:p>
            <a:r>
              <a:rPr lang="en-GB"/>
              <a:t>If there is no resource of the specified name, you will get an error with either technique.</a:t>
            </a:r>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3314225-DE8C-4CDD-AEC5-F87EE30841A5}" type="datetime8">
              <a:rPr lang="zh-TW" altLang="en-US"/>
              <a:pPr/>
              <a:t>二○○八年十一月十日</a:t>
            </a:fld>
            <a:endParaRPr lang="en-US" altLang="zh-TW"/>
          </a:p>
        </p:txBody>
      </p:sp>
      <p:sp>
        <p:nvSpPr>
          <p:cNvPr id="6" name="Rectangle 6"/>
          <p:cNvSpPr>
            <a:spLocks noGrp="1" noChangeArrowheads="1"/>
          </p:cNvSpPr>
          <p:nvPr>
            <p:ph type="ftr" sz="quarter" idx="4"/>
          </p:nvPr>
        </p:nvSpPr>
        <p:spPr>
          <a:ln/>
        </p:spPr>
        <p:txBody>
          <a:bodyPr/>
          <a:lstStyle/>
          <a:p>
            <a:r>
              <a:rPr lang="en-US" altLang="zh-TW"/>
              <a:t>© 2006 Microsoft Corporation. All rights reserved. Microsoft, Windows, Windows Vista and other product names are or may be registered trademarks and/or trademarks in the U.S. and/or other countries.</a:t>
            </a:r>
          </a:p>
          <a:p>
            <a:r>
              <a:rPr lang="en-US" altLang="zh-TW"/>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a:br>
            <a:r>
              <a:rPr lang="en-US" altLang="zh-TW"/>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11260B52-763F-4060-8EC3-891B2D14FC1A}" type="slidenum">
              <a:rPr lang="zh-TW" altLang="en-US"/>
              <a:pPr/>
              <a:t>22</a:t>
            </a:fld>
            <a:endParaRPr lang="en-US" altLang="zh-TW"/>
          </a:p>
        </p:txBody>
      </p:sp>
      <p:sp>
        <p:nvSpPr>
          <p:cNvPr id="580610" name="Rectangle 2"/>
          <p:cNvSpPr>
            <a:spLocks noRo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GB"/>
              <a:t>Since every element has a Resources property, and the elements in the UI form a tree, the resource dictionaries are also effectively in a tree.</a:t>
            </a:r>
          </a:p>
          <a:p>
            <a:endParaRPr lang="en-GB"/>
          </a:p>
          <a:p>
            <a:r>
              <a:rPr lang="en-GB"/>
              <a:t>This tree is significant when using resources – if you bind to a resource using either a StaticResource, or a DynamicResource, the resource does not have to be defined in the Resources collection of the element referring to the resource. If the element’s own Resources dictionary does not contain the resource, its parent’s resources will be searched, and then its parent’s parent, and so on all the way up to the root element.  (Typically a Window or Page.)</a:t>
            </a:r>
          </a:p>
          <a:p>
            <a:endParaRPr lang="en-GB"/>
          </a:p>
          <a:p>
            <a:r>
              <a:rPr lang="en-GB"/>
              <a:t>If the resource is still not found, WPF will then look in the Application resources – the Application class also has a Resources property holding a ResourceDictionary. This allows you to make named resources available throughout the whole application.</a:t>
            </a:r>
          </a:p>
          <a:p>
            <a:endParaRPr lang="en-GB"/>
          </a:p>
          <a:p>
            <a:r>
              <a:rPr lang="en-GB"/>
              <a:t>Finally, if the resource cannot be found in the application, WPF will look in the system resources. These are a set of resources that define system-wide features such as the selection highlight color, the default background color and so on.</a:t>
            </a:r>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3:20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24</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5CC656E-6B5B-4183-B8AE-95EA16F0683F}" type="datetime8">
              <a:rPr lang="zh-TW" altLang="en-US"/>
              <a:pPr/>
              <a:t>二○○八年十一月十日</a:t>
            </a:fld>
            <a:endParaRPr lang="en-US" altLang="zh-TW"/>
          </a:p>
        </p:txBody>
      </p:sp>
      <p:sp>
        <p:nvSpPr>
          <p:cNvPr id="6" name="Rectangle 6"/>
          <p:cNvSpPr>
            <a:spLocks noGrp="1" noChangeArrowheads="1"/>
          </p:cNvSpPr>
          <p:nvPr>
            <p:ph type="ftr" sz="quarter" idx="4"/>
          </p:nvPr>
        </p:nvSpPr>
        <p:spPr>
          <a:ln/>
        </p:spPr>
        <p:txBody>
          <a:bodyPr/>
          <a:lstStyle/>
          <a:p>
            <a:r>
              <a:rPr lang="en-US" altLang="zh-TW"/>
              <a:t>© 2006 Microsoft Corporation. All rights reserved. Microsoft, Windows, Windows Vista and other product names are or may be registered trademarks and/or trademarks in the U.S. and/or other countries.</a:t>
            </a:r>
          </a:p>
          <a:p>
            <a:r>
              <a:rPr lang="en-US" altLang="zh-TW"/>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a:br>
            <a:r>
              <a:rPr lang="en-US" altLang="zh-TW"/>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E3CC8EB6-49F6-4A0F-8457-2A8D249C15D2}" type="slidenum">
              <a:rPr lang="zh-TW" altLang="en-US"/>
              <a:pPr/>
              <a:t>28</a:t>
            </a:fld>
            <a:endParaRPr lang="en-US" altLang="zh-TW"/>
          </a:p>
        </p:txBody>
      </p:sp>
      <p:sp>
        <p:nvSpPr>
          <p:cNvPr id="655362" name="Rectangle 2"/>
          <p:cNvSpPr>
            <a:spLocks noRot="1"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en-GB"/>
              <a:t>Elements, styles and templates can have a Triggers section. This can contain two kinds of trigger: event triggers and property triggers. Property triggers are level-based a trigger is on if the specified property matches a certain value, otherwise it is off. This level-based nature means that property triggers cannot be used for starting animations, since this requires a trigger at a particular moment in time.</a:t>
            </a:r>
          </a:p>
          <a:p>
            <a:endParaRPr lang="en-GB"/>
          </a:p>
          <a:p>
            <a:r>
              <a:rPr lang="en-GB"/>
              <a:t>Event triggers are edge-based rather than level-based – an event trigger fires when its chosen event is raised, or when a property changes state.</a:t>
            </a:r>
          </a:p>
          <a:p>
            <a:endParaRPr lang="en-GB"/>
          </a:p>
          <a:p>
            <a:r>
              <a:rPr lang="en-GB"/>
              <a:t>For example, you could use the Mouse.MouseEnter event to trigger a particular animation. Or you can specify a set of animations to run when a particular property-based trigger becomes true, and a second set to run when it becomes false.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7:31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30</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2:52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35</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7:30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2:40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39</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2:44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42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3718C-8CF8-4B33-BADA-6B8ACC24B080}" type="slidenum">
              <a:rPr lang="en-US"/>
              <a:pPr/>
              <a:t>45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7:31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7</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2:49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11/10/2008 2:50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11/10/2008 3:22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18</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79E6D4F-3A43-43F7-BCCE-B512C40AE230}" type="datetime8">
              <a:rPr lang="zh-TW" altLang="en-US"/>
              <a:pPr/>
              <a:t>二○○八年十一月十日</a:t>
            </a:fld>
            <a:endParaRPr lang="en-US" altLang="zh-TW"/>
          </a:p>
        </p:txBody>
      </p:sp>
      <p:sp>
        <p:nvSpPr>
          <p:cNvPr id="6" name="Rectangle 6"/>
          <p:cNvSpPr>
            <a:spLocks noGrp="1" noChangeArrowheads="1"/>
          </p:cNvSpPr>
          <p:nvPr>
            <p:ph type="ftr" sz="quarter" idx="4"/>
          </p:nvPr>
        </p:nvSpPr>
        <p:spPr>
          <a:ln/>
        </p:spPr>
        <p:txBody>
          <a:bodyPr/>
          <a:lstStyle/>
          <a:p>
            <a:r>
              <a:rPr lang="en-US" altLang="zh-TW"/>
              <a:t>© 2006 Microsoft Corporation. All rights reserved. Microsoft, Windows, Windows Vista and other product names are or may be registered trademarks and/or trademarks in the U.S. and/or other countries.</a:t>
            </a:r>
          </a:p>
          <a:p>
            <a:r>
              <a:rPr lang="en-US" altLang="zh-TW"/>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a:br>
            <a:r>
              <a:rPr lang="en-US" altLang="zh-TW"/>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28ED0D7-CD29-4490-BB1C-20870D84DC93}" type="slidenum">
              <a:rPr lang="zh-TW" altLang="en-US"/>
              <a:pPr/>
              <a:t>19</a:t>
            </a:fld>
            <a:endParaRPr lang="en-US" altLang="zh-TW"/>
          </a:p>
        </p:txBody>
      </p:sp>
      <p:sp>
        <p:nvSpPr>
          <p:cNvPr id="564226" name="Rectangle 2"/>
          <p:cNvSpPr>
            <a:spLocks noRot="1" noChangeArrowheads="1" noTextEdit="1"/>
          </p:cNvSpPr>
          <p:nvPr>
            <p:ph type="sldImg"/>
          </p:nvPr>
        </p:nvSpPr>
        <p:spPr>
          <a:ln/>
        </p:spPr>
      </p:sp>
      <p:sp>
        <p:nvSpPr>
          <p:cNvPr id="564227" name="Rectangle 3"/>
          <p:cNvSpPr>
            <a:spLocks noGrp="1" noChangeArrowheads="1"/>
          </p:cNvSpPr>
          <p:nvPr>
            <p:ph type="body" idx="1"/>
          </p:nvPr>
        </p:nvSpPr>
        <p:spPr/>
        <p:txBody>
          <a:bodyPr/>
          <a:lstStyle/>
          <a:p>
            <a:pPr marL="228600" indent="-228600"/>
            <a:r>
              <a:rPr lang="en-US" altLang="zh-TW" sz="1000"/>
              <a:t>You can set properties (Background, StrokeThickness, etc.) locally, or you can set them through style. Through a style you can set them on multiple elements </a:t>
            </a:r>
            <a:r>
              <a:rPr lang="en-US" altLang="zh-TW" sz="1000">
                <a:latin typeface="Segoe"/>
              </a:rPr>
              <a:t>–</a:t>
            </a:r>
            <a:r>
              <a:rPr lang="en-US" altLang="zh-TW" sz="1000"/>
              <a:t> either to all the elements of a particular type or to a specific element by direct reference. The values of these properties will be shared across all the elements that you apply this style to.</a:t>
            </a:r>
          </a:p>
          <a:p>
            <a:pPr marL="228600" indent="-228600"/>
            <a:endParaRPr lang="en-US" altLang="zh-TW" sz="1000"/>
          </a:p>
          <a:p>
            <a:pPr marL="228600" indent="-228600"/>
            <a:r>
              <a:rPr lang="en-US" altLang="zh-TW" sz="1000"/>
              <a:t>Triggers allow you to react to  a particular user interaction which may lead to an event or a property change and do something as a result. This allows a style to define how a user interface reacts to stimuli. Triggers can may just set properties when the trigger is active, but they can also launch animations.</a:t>
            </a:r>
          </a:p>
          <a:p>
            <a:pPr marL="228600" indent="-228600"/>
            <a:endParaRPr lang="en-US" altLang="zh-TW" sz="1000"/>
          </a:p>
          <a:p>
            <a:pPr marL="228600" indent="-228600"/>
            <a:r>
              <a:rPr lang="en-US" altLang="zh-TW" sz="1000"/>
              <a:t>Animation storyboards allow you to orchestrate a sequence of events in time. It enables you to define animations which start at certain times relative to the times of other animations. This is discussed more in the Animation section.</a:t>
            </a:r>
          </a:p>
          <a:p>
            <a:pPr marL="228600" indent="-228600"/>
            <a:r>
              <a:rPr lang="en-US" altLang="zh-TW" sz="1000">
                <a:latin typeface="Segoe"/>
              </a:rPr>
              <a:t> </a:t>
            </a:r>
            <a:endParaRPr lang="en-US" altLang="zh-TW" sz="1000"/>
          </a:p>
          <a:p>
            <a:pPr marL="228600" indent="-228600"/>
            <a:r>
              <a:rPr lang="en-GB" sz="1000"/>
              <a:t>One of the things that makes styles particularly powerful is that one of the properties of a control is Template, which lets you set the entire look of the control.</a:t>
            </a:r>
            <a:endParaRPr lang="en-US" altLang="zh-TW" sz="1000"/>
          </a:p>
          <a:p>
            <a:pPr marL="228600" indent="-228600"/>
            <a:endParaRPr lang="en-US" altLang="zh-TW" sz="1000"/>
          </a:p>
          <a:p>
            <a:pPr marL="228600" indent="-228600"/>
            <a:r>
              <a:rPr lang="en-US" altLang="zh-TW" sz="1000"/>
              <a:t>The underlying goal was to allow styles to be alive and interactive. Microsoft wanted styles to add energy and movement to your applications and not be static entities. They should be able to change with time and with user interaction to make application which respond to your actions. And because of the way Styles can be defined separately from controls, designers can be in control of this aspect of development.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1" kern="1200" cap="none" spc="-125" baseline="0" dirty="0">
                <a:ln w="3175">
                  <a:noFill/>
                </a:ln>
                <a:solidFill>
                  <a:schemeClr val="bg1"/>
                </a:solidFill>
                <a:effectLst>
                  <a:outerShdw blurRad="38100" dist="38100" dir="2700000" algn="tl">
                    <a:srgbClr val="000000">
                      <a:alpha val="43137"/>
                    </a:srgbClr>
                  </a:outerShdw>
                </a:effectLst>
                <a:latin typeface="Arial Narrow" pitchFamily="34" charset="0"/>
                <a:ea typeface="+mn-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b="1">
                <a:effectLst>
                  <a:outerShdw blurRad="38100" dist="38100" dir="2700000" algn="tl">
                    <a:srgbClr val="000000">
                      <a:alpha val="43137"/>
                    </a:srgbClr>
                  </a:outerShdw>
                </a:effectLst>
                <a:latin typeface="Arial Narrow" pitchFamily="34" charset="0"/>
                <a:ea typeface="+mn-ea"/>
              </a:defRPr>
            </a:lvl1pPr>
            <a:lvl2pPr>
              <a:lnSpc>
                <a:spcPct val="90000"/>
              </a:lnSpc>
              <a:defRPr sz="2400" b="1">
                <a:effectLst>
                  <a:outerShdw blurRad="38100" dist="38100" dir="2700000" algn="tl">
                    <a:srgbClr val="000000">
                      <a:alpha val="43137"/>
                    </a:srgbClr>
                  </a:outerShdw>
                </a:effectLst>
                <a:latin typeface="Arial Narrow" pitchFamily="34" charset="0"/>
                <a:ea typeface="+mn-ea"/>
              </a:defRPr>
            </a:lvl2pPr>
            <a:lvl3pPr>
              <a:lnSpc>
                <a:spcPct val="90000"/>
              </a:lnSpc>
              <a:defRPr sz="2000" b="1">
                <a:effectLst>
                  <a:outerShdw blurRad="38100" dist="38100" dir="2700000" algn="tl">
                    <a:srgbClr val="000000">
                      <a:alpha val="43137"/>
                    </a:srgbClr>
                  </a:outerShdw>
                </a:effectLst>
                <a:latin typeface="Arial Narrow" pitchFamily="34" charset="0"/>
                <a:ea typeface="+mn-ea"/>
              </a:defRPr>
            </a:lvl3pPr>
            <a:lvl4pPr>
              <a:lnSpc>
                <a:spcPct val="90000"/>
              </a:lnSpc>
              <a:defRPr sz="1800" b="1">
                <a:effectLst>
                  <a:outerShdw blurRad="38100" dist="38100" dir="2700000" algn="tl">
                    <a:srgbClr val="000000">
                      <a:alpha val="43137"/>
                    </a:srgbClr>
                  </a:outerShdw>
                </a:effectLst>
                <a:latin typeface="Arial Narrow" pitchFamily="34" charset="0"/>
                <a:ea typeface="+mn-ea"/>
              </a:defRPr>
            </a:lvl4pPr>
            <a:lvl5pPr>
              <a:lnSpc>
                <a:spcPct val="90000"/>
              </a:lnSpc>
              <a:defRPr sz="1800" b="1">
                <a:effectLst>
                  <a:outerShdw blurRad="38100" dist="38100" dir="2700000" algn="tl">
                    <a:srgbClr val="000000">
                      <a:alpha val="43137"/>
                    </a:srgbClr>
                  </a:outerShdw>
                </a:effectLst>
                <a:latin typeface="Arial Narrow" pitchFamily="34" charset="0"/>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b="1" dirty="0" smtClean="0">
              <a:solidFill>
                <a:schemeClr val="tx1"/>
              </a:solidFill>
              <a:effectLst>
                <a:outerShdw blurRad="38100" dist="38100" dir="2700000" algn="tl">
                  <a:srgbClr val="000000">
                    <a:alpha val="43137"/>
                  </a:srgbClr>
                </a:outerShdw>
              </a:effectLst>
              <a:latin typeface="Arial Narrow" pitchFamily="34" charset="0"/>
              <a:ea typeface="+mn-ea"/>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文字方塊 4"/>
          <p:cNvSpPr txBox="1"/>
          <p:nvPr userDrawn="1"/>
        </p:nvSpPr>
        <p:spPr>
          <a:xfrm>
            <a:off x="-12192" y="6486144"/>
            <a:ext cx="679994" cy="369332"/>
          </a:xfrm>
          <a:prstGeom prst="rect">
            <a:avLst/>
          </a:prstGeom>
          <a:noFill/>
        </p:spPr>
        <p:txBody>
          <a:bodyPr wrap="none" rtlCol="0">
            <a:spAutoFit/>
          </a:bodyPr>
          <a:lstStyle/>
          <a:p>
            <a:fld id="{26503037-2DC1-4437-9943-BFFBCC84EAB1}" type="slidenum">
              <a:rPr lang="zh-TW" altLang="en-US" b="1" smtClean="0">
                <a:solidFill>
                  <a:schemeClr val="bg1">
                    <a:lumMod val="50000"/>
                    <a:lumOff val="50000"/>
                  </a:schemeClr>
                </a:solidFill>
                <a:effectLst>
                  <a:outerShdw blurRad="38100" dist="38100" dir="2700000" algn="tl">
                    <a:srgbClr val="000000">
                      <a:alpha val="43137"/>
                    </a:srgbClr>
                  </a:outerShdw>
                </a:effectLst>
                <a:latin typeface="Arial Narrow" pitchFamily="34" charset="0"/>
                <a:ea typeface="+mn-ea"/>
              </a:rPr>
              <a:pPr/>
              <a:t>‹#›</a:t>
            </a:fld>
            <a:r>
              <a:rPr lang="en-US" altLang="zh-TW" b="1" dirty="0" smtClean="0">
                <a:solidFill>
                  <a:schemeClr val="bg1">
                    <a:lumMod val="50000"/>
                    <a:lumOff val="50000"/>
                  </a:schemeClr>
                </a:solidFill>
                <a:effectLst>
                  <a:outerShdw blurRad="38100" dist="38100" dir="2700000" algn="tl">
                    <a:srgbClr val="000000">
                      <a:alpha val="43137"/>
                    </a:srgbClr>
                  </a:outerShdw>
                </a:effectLst>
                <a:latin typeface="Arial Narrow" pitchFamily="34" charset="0"/>
                <a:ea typeface="+mn-ea"/>
              </a:rPr>
              <a:t>/46</a:t>
            </a:r>
            <a:endParaRPr lang="zh-TW" altLang="en-US" b="1" dirty="0">
              <a:solidFill>
                <a:schemeClr val="bg1">
                  <a:lumMod val="50000"/>
                  <a:lumOff val="50000"/>
                </a:schemeClr>
              </a:solidFill>
              <a:effectLst>
                <a:outerShdw blurRad="38100" dist="38100" dir="2700000" algn="tl">
                  <a:srgbClr val="000000">
                    <a:alpha val="43137"/>
                  </a:srgbClr>
                </a:outerShdw>
              </a:effectLst>
              <a:latin typeface="Arial Narrow" pitchFamily="34" charset="0"/>
              <a:ea typeface="+mn-ea"/>
            </a:endParaRPr>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Lst>
  <p:transition>
    <p:fade/>
  </p:transition>
  <p:txStyles>
    <p:titleStyle>
      <a:lvl1pPr algn="l" defTabSz="914363" rtl="0" eaLnBrk="1" fontAlgn="base" latinLnBrk="0" hangingPunct="1">
        <a:lnSpc>
          <a:spcPct val="90000"/>
        </a:lnSpc>
        <a:spcBef>
          <a:spcPct val="0"/>
        </a:spcBef>
        <a:spcAft>
          <a:spcPct val="0"/>
        </a:spcAft>
        <a:buNone/>
        <a:defRPr lang="en-US" sz="4000" b="1" kern="1200" cap="none" spc="-125" baseline="0" dirty="0">
          <a:ln w="3175">
            <a:noFill/>
          </a:ln>
          <a:solidFill>
            <a:schemeClr val="bg1"/>
          </a:solidFill>
          <a:effectLst>
            <a:outerShdw blurRad="38100" dist="38100" dir="2700000" algn="tl">
              <a:srgbClr val="000000">
                <a:alpha val="43137"/>
              </a:srgbClr>
            </a:outerShdw>
          </a:effectLst>
          <a:latin typeface="Arial Narrow" pitchFamily="34" charset="0"/>
          <a:ea typeface="+mn-ea"/>
          <a:cs typeface="+mj-cs"/>
        </a:defRPr>
      </a:lvl1pPr>
    </p:titleStyle>
    <p:bodyStyle>
      <a:lvl1pPr marL="384939" indent="-384939" algn="l" defTabSz="914327" rtl="0" eaLnBrk="1" latinLnBrk="0" hangingPunct="1">
        <a:lnSpc>
          <a:spcPct val="90000"/>
        </a:lnSpc>
        <a:spcBef>
          <a:spcPts val="700"/>
        </a:spcBef>
        <a:buFontTx/>
        <a:buBlip>
          <a:blip r:embed="rId19"/>
        </a:buBlip>
        <a:defRPr sz="28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1pPr>
      <a:lvl2pPr marL="739451" indent="-362451" algn="l" defTabSz="914327" rtl="0" eaLnBrk="1" latinLnBrk="0" hangingPunct="1">
        <a:lnSpc>
          <a:spcPct val="90000"/>
        </a:lnSpc>
        <a:spcBef>
          <a:spcPts val="700"/>
        </a:spcBef>
        <a:buFontTx/>
        <a:buBlip>
          <a:blip r:embed="rId19"/>
        </a:buBlip>
        <a:defRPr sz="24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2pPr>
      <a:lvl3pPr marL="1101902" indent="-347900" algn="l" defTabSz="914327" rtl="0" eaLnBrk="1" latinLnBrk="0" hangingPunct="1">
        <a:lnSpc>
          <a:spcPct val="90000"/>
        </a:lnSpc>
        <a:spcBef>
          <a:spcPts val="700"/>
        </a:spcBef>
        <a:buFontTx/>
        <a:buBlip>
          <a:blip r:embed="rId19"/>
        </a:buBlip>
        <a:defRPr sz="20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3pPr>
      <a:lvl4pPr marL="1420699" indent="-318798" algn="l" defTabSz="914327" rtl="0" eaLnBrk="1" latinLnBrk="0" hangingPunct="1">
        <a:lnSpc>
          <a:spcPct val="90000"/>
        </a:lnSpc>
        <a:spcBef>
          <a:spcPts val="700"/>
        </a:spcBef>
        <a:buFontTx/>
        <a:buBlip>
          <a:blip r:embed="rId19"/>
        </a:buBlip>
        <a:defRPr sz="18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4pPr>
      <a:lvl5pPr marL="1760661" indent="-318798" algn="l" defTabSz="914327" rtl="0" eaLnBrk="1" latinLnBrk="0" hangingPunct="1">
        <a:lnSpc>
          <a:spcPct val="90000"/>
        </a:lnSpc>
        <a:spcBef>
          <a:spcPts val="700"/>
        </a:spcBef>
        <a:buFontTx/>
        <a:buBlip>
          <a:blip r:embed="rId19"/>
        </a:buBlip>
        <a:defRPr sz="1800" b="1" kern="1200">
          <a:solidFill>
            <a:schemeClr val="tx1"/>
          </a:solidFill>
          <a:effectLst>
            <a:outerShdw blurRad="38100" dist="38100" dir="2700000" algn="tl">
              <a:srgbClr val="000000">
                <a:alpha val="43137"/>
              </a:srgbClr>
            </a:outerShdw>
          </a:effectLst>
          <a:latin typeface="Arial Narrow" pitchFamily="34" charset="0"/>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go.microsoft.com/fwlink/?LinkId=124048"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msdn.microsoft.com/Bb404713.SLarch_1%28en-us,VS.95%29.pn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teacher.allok.com.tw/"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msdn.microsoft.com/zh-tw/magazine/cc895632.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logs.msdn.com/blogfiles/bobfamiliar/WindowsLiveWriter/EnterPostTitleHere_B57F/The%20Architecture%20of%20RIA%E2%80%99s_2.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2324831"/>
            <a:ext cx="8394699" cy="2324099"/>
          </a:xfrm>
        </p:spPr>
        <p:txBody>
          <a:bodyPr/>
          <a:lstStyle/>
          <a:p>
            <a:r>
              <a:rPr altLang="zh-TW" sz="4400" b="1" dirty="0" smtClean="0">
                <a:effectLst>
                  <a:outerShdw blurRad="38100" dist="38100" dir="2700000" algn="tl">
                    <a:srgbClr val="000000">
                      <a:alpha val="43137"/>
                    </a:srgbClr>
                  </a:outerShdw>
                </a:effectLst>
              </a:rPr>
              <a:t>WPF </a:t>
            </a:r>
            <a:r>
              <a:rPr lang="zh-TW" altLang="en-US" sz="4400" b="1" dirty="0" smtClean="0">
                <a:effectLst>
                  <a:outerShdw blurRad="38100" dist="38100" dir="2700000" algn="tl">
                    <a:srgbClr val="000000">
                      <a:alpha val="43137"/>
                    </a:srgbClr>
                  </a:outerShdw>
                </a:effectLst>
              </a:rPr>
              <a:t>與 </a:t>
            </a:r>
            <a:r>
              <a:rPr altLang="zh-TW" sz="4400" b="1" dirty="0" smtClean="0">
                <a:effectLst>
                  <a:outerShdw blurRad="38100" dist="38100" dir="2700000" algn="tl">
                    <a:srgbClr val="000000">
                      <a:alpha val="43137"/>
                    </a:srgbClr>
                  </a:outerShdw>
                </a:effectLst>
              </a:rPr>
              <a:t>Silverlight </a:t>
            </a:r>
            <a:br>
              <a:rPr altLang="zh-TW" sz="4400" b="1" dirty="0" smtClean="0">
                <a:effectLst>
                  <a:outerShdw blurRad="38100" dist="38100" dir="2700000" algn="tl">
                    <a:srgbClr val="000000">
                      <a:alpha val="43137"/>
                    </a:srgbClr>
                  </a:outerShdw>
                </a:effectLst>
              </a:rPr>
            </a:br>
            <a:r>
              <a:rPr lang="zh-TW" altLang="en-US" sz="4400" b="1" dirty="0" smtClean="0">
                <a:effectLst>
                  <a:outerShdw blurRad="38100" dist="38100" dir="2700000" algn="tl">
                    <a:srgbClr val="000000">
                      <a:alpha val="43137"/>
                    </a:srgbClr>
                  </a:outerShdw>
                </a:effectLst>
              </a:rPr>
              <a:t>在開發上的相似性</a:t>
            </a:r>
            <a:endParaRPr lang="en-US" sz="4400" b="1" dirty="0">
              <a:effectLst>
                <a:outerShdw blurRad="38100" dist="38100" dir="2700000" algn="tl">
                  <a:srgbClr val="000000">
                    <a:alpha val="43137"/>
                  </a:srgbClr>
                </a:outerShdw>
              </a:effectLst>
            </a:endParaRPr>
          </a:p>
        </p:txBody>
      </p:sp>
      <p:sp>
        <p:nvSpPr>
          <p:cNvPr id="9" name="Subtitle 6"/>
          <p:cNvSpPr>
            <a:spLocks noGrp="1"/>
          </p:cNvSpPr>
          <p:nvPr>
            <p:ph type="subTitle" idx="1"/>
          </p:nvPr>
        </p:nvSpPr>
        <p:spPr>
          <a:xfrm>
            <a:off x="889686" y="4698354"/>
            <a:ext cx="7549978" cy="1957459"/>
          </a:xfrm>
        </p:spPr>
        <p:txBody>
          <a:bodyPr/>
          <a:lstStyle/>
          <a:p>
            <a:r>
              <a:rPr lang="zh-TW" altLang="en-US" dirty="0" smtClean="0">
                <a:effectLst>
                  <a:outerShdw blurRad="38100" dist="38100" dir="2700000" algn="tl">
                    <a:srgbClr val="000000">
                      <a:alpha val="43137"/>
                    </a:srgbClr>
                  </a:outerShdw>
                </a:effectLst>
                <a:latin typeface="Arial Narrow" pitchFamily="34" charset="0"/>
              </a:rPr>
              <a:t>曹祖聖</a:t>
            </a:r>
            <a:endParaRPr altLang="zh-TW" dirty="0" smtClean="0">
              <a:effectLst>
                <a:outerShdw blurRad="38100" dist="38100" dir="2700000" algn="tl">
                  <a:srgbClr val="000000">
                    <a:alpha val="43137"/>
                  </a:srgbClr>
                </a:outerShdw>
              </a:effectLst>
              <a:latin typeface="Arial Narrow" pitchFamily="34" charset="0"/>
            </a:endParaRPr>
          </a:p>
          <a:p>
            <a:r>
              <a:rPr lang="zh-TW" altLang="en-US" dirty="0" smtClean="0">
                <a:effectLst>
                  <a:outerShdw blurRad="38100" dist="38100" dir="2700000" algn="tl">
                    <a:srgbClr val="000000">
                      <a:alpha val="43137"/>
                    </a:srgbClr>
                  </a:outerShdw>
                </a:effectLst>
                <a:latin typeface="Arial Narrow" pitchFamily="34" charset="0"/>
              </a:rPr>
              <a:t>台灣微軟資深講師</a:t>
            </a:r>
            <a:endParaRPr altLang="zh-TW" dirty="0" smtClean="0">
              <a:effectLst>
                <a:outerShdw blurRad="38100" dist="38100" dir="2700000" algn="tl">
                  <a:srgbClr val="000000">
                    <a:alpha val="43137"/>
                  </a:srgbClr>
                </a:outerShdw>
              </a:effectLst>
              <a:latin typeface="Arial Narrow" pitchFamily="34" charset="0"/>
            </a:endParaRPr>
          </a:p>
          <a:p>
            <a:r>
              <a:rPr dirty="0" smtClean="0">
                <a:effectLst>
                  <a:outerShdw blurRad="38100" dist="38100" dir="2700000" algn="tl">
                    <a:srgbClr val="000000">
                      <a:alpha val="43137"/>
                    </a:srgbClr>
                  </a:outerShdw>
                </a:effectLst>
                <a:latin typeface="Arial Narrow" pitchFamily="34" charset="0"/>
              </a:rPr>
              <a:t>jimycao@syset.com</a:t>
            </a:r>
          </a:p>
          <a:p>
            <a:r>
              <a:rPr dirty="0" smtClean="0">
                <a:effectLst>
                  <a:outerShdw blurRad="38100" dist="38100" dir="2700000" algn="tl">
                    <a:srgbClr val="000000">
                      <a:alpha val="43137"/>
                    </a:srgbClr>
                  </a:outerShdw>
                </a:effectLst>
                <a:latin typeface="Arial Narrow" pitchFamily="34" charset="0"/>
              </a:rPr>
              <a:t>http://teacher.syset.com</a:t>
            </a:r>
          </a:p>
          <a:p>
            <a:r>
              <a:rPr dirty="0" smtClean="0">
                <a:effectLst>
                  <a:outerShdw blurRad="38100" dist="38100" dir="2700000" algn="tl">
                    <a:srgbClr val="000000">
                      <a:alpha val="43137"/>
                    </a:srgbClr>
                  </a:outerShdw>
                </a:effectLst>
                <a:latin typeface="Arial Narrow" pitchFamily="34" charset="0"/>
              </a:rPr>
              <a:t>MCP, MCP+I, MCSA, MCSE,MCDBA, MCAD, MCSD, MCT, MVP</a:t>
            </a:r>
          </a:p>
        </p:txBody>
      </p:sp>
    </p:spTree>
  </p:cSld>
  <p:clrMapOvr>
    <a:masterClrMapping/>
  </p:clrMapOvr>
  <p:transition advTm="397607">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Silverlight </a:t>
            </a:r>
            <a:r>
              <a:rPr lang="zh-TW" altLang="en-US" dirty="0" smtClean="0"/>
              <a:t> 與 </a:t>
            </a:r>
            <a:r>
              <a:rPr altLang="zh-TW" dirty="0" smtClean="0"/>
              <a:t>WPF </a:t>
            </a:r>
            <a:r>
              <a:rPr lang="zh-TW" altLang="en-US" dirty="0" smtClean="0"/>
              <a:t>控制項支援</a:t>
            </a:r>
            <a:endParaRPr lang="zh-TW" altLang="en-US" dirty="0"/>
          </a:p>
        </p:txBody>
      </p:sp>
      <p:sp>
        <p:nvSpPr>
          <p:cNvPr id="3" name="內容版面配置區 2"/>
          <p:cNvSpPr>
            <a:spLocks noGrp="1"/>
          </p:cNvSpPr>
          <p:nvPr>
            <p:ph idx="1"/>
          </p:nvPr>
        </p:nvSpPr>
        <p:spPr>
          <a:xfrm>
            <a:off x="368300" y="1347788"/>
            <a:ext cx="8382000" cy="3931333"/>
          </a:xfrm>
        </p:spPr>
        <p:txBody>
          <a:bodyPr/>
          <a:lstStyle/>
          <a:p>
            <a:r>
              <a:rPr lang="zh-TW" altLang="en-US" dirty="0" smtClean="0"/>
              <a:t>目前有以下的 </a:t>
            </a:r>
            <a:r>
              <a:rPr lang="en-US" altLang="zh-TW" dirty="0" err="1" smtClean="0"/>
              <a:t>Silverlight</a:t>
            </a:r>
            <a:r>
              <a:rPr lang="en-US" altLang="zh-TW" dirty="0" smtClean="0"/>
              <a:t> </a:t>
            </a:r>
            <a:r>
              <a:rPr lang="zh-TW" altLang="en-US" dirty="0" smtClean="0"/>
              <a:t>控制項，</a:t>
            </a:r>
            <a:r>
              <a:rPr lang="en-US" altLang="zh-TW" dirty="0" smtClean="0"/>
              <a:t>WPF </a:t>
            </a:r>
            <a:r>
              <a:rPr lang="zh-TW" altLang="en-US" dirty="0" smtClean="0"/>
              <a:t>不支援</a:t>
            </a:r>
            <a:endParaRPr lang="en-US" altLang="zh-TW" dirty="0" smtClean="0"/>
          </a:p>
          <a:p>
            <a:pPr lvl="1"/>
            <a:r>
              <a:rPr lang="en-US" altLang="zh-TW" dirty="0" smtClean="0"/>
              <a:t>Calendar</a:t>
            </a:r>
          </a:p>
          <a:p>
            <a:pPr lvl="1"/>
            <a:r>
              <a:rPr lang="en-US" altLang="zh-TW" dirty="0" err="1" smtClean="0"/>
              <a:t>DataGrid</a:t>
            </a:r>
            <a:endParaRPr lang="en-US" altLang="zh-TW" dirty="0" smtClean="0"/>
          </a:p>
          <a:p>
            <a:pPr lvl="1"/>
            <a:r>
              <a:rPr lang="en-US" altLang="zh-TW" dirty="0" err="1" smtClean="0"/>
              <a:t>DatePicker</a:t>
            </a:r>
            <a:endParaRPr lang="en-US" altLang="zh-TW" dirty="0" smtClean="0"/>
          </a:p>
          <a:p>
            <a:pPr lvl="1"/>
            <a:r>
              <a:rPr lang="en-US" altLang="zh-TW" dirty="0" err="1" smtClean="0"/>
              <a:t>HyperLinkButton</a:t>
            </a:r>
            <a:endParaRPr lang="en-US" altLang="zh-TW" dirty="0" smtClean="0"/>
          </a:p>
          <a:p>
            <a:pPr lvl="1"/>
            <a:r>
              <a:rPr lang="en-US" altLang="zh-TW" dirty="0" err="1" smtClean="0"/>
              <a:t>MultiScaleImage</a:t>
            </a:r>
            <a:endParaRPr lang="en-US" altLang="zh-TW" dirty="0" smtClean="0"/>
          </a:p>
          <a:p>
            <a:r>
              <a:rPr lang="zh-TW" altLang="en-US" dirty="0" smtClean="0"/>
              <a:t>這些控制項未來會加入 </a:t>
            </a:r>
            <a:r>
              <a:rPr lang="en-US" altLang="zh-TW" dirty="0" smtClean="0"/>
              <a:t>WPF </a:t>
            </a:r>
            <a:r>
              <a:rPr lang="zh-TW" altLang="en-US" dirty="0" smtClean="0"/>
              <a:t>中</a:t>
            </a:r>
            <a:endParaRPr lang="en-US" altLang="zh-TW" dirty="0" smtClean="0"/>
          </a:p>
          <a:p>
            <a:r>
              <a:rPr lang="en-US" altLang="zh-TW" dirty="0" smtClean="0"/>
              <a:t>WPF </a:t>
            </a:r>
            <a:r>
              <a:rPr lang="zh-TW" altLang="en-US" dirty="0" smtClean="0"/>
              <a:t>控制項大部分 </a:t>
            </a:r>
            <a:r>
              <a:rPr lang="en-US" altLang="zh-TW" dirty="0" err="1" smtClean="0"/>
              <a:t>Silverlight</a:t>
            </a:r>
            <a:r>
              <a:rPr lang="en-US" altLang="zh-TW" dirty="0" smtClean="0"/>
              <a:t> </a:t>
            </a:r>
            <a:r>
              <a:rPr lang="zh-TW" altLang="en-US" dirty="0" smtClean="0"/>
              <a:t>都有</a:t>
            </a:r>
            <a:endParaRPr lang="en-US" altLang="zh-TW" dirty="0" smtClean="0"/>
          </a:p>
          <a:p>
            <a:pPr lvl="1"/>
            <a:r>
              <a:rPr lang="zh-TW" altLang="en-US" dirty="0" smtClean="0"/>
              <a:t>但是屬性支援比較少</a:t>
            </a:r>
            <a:endParaRPr lang="zh-TW" alt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lang="zh-TW" altLang="en-US" b="1" dirty="0" smtClean="0">
                <a:effectLst>
                  <a:outerShdw blurRad="38100" dist="38100" dir="2700000" algn="tl">
                    <a:srgbClr val="000000">
                      <a:alpha val="43137"/>
                    </a:srgbClr>
                  </a:outerShdw>
                </a:effectLst>
                <a:latin typeface="Arial Narrow" pitchFamily="34" charset="0"/>
                <a:ea typeface="+mn-ea"/>
              </a:rPr>
              <a:t>控制項的相容性</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solidFill>
                  <a:srgbClr val="FFCC00"/>
                </a:solidFill>
              </a:rPr>
              <a:t>如何開發一個共用的介面</a:t>
            </a:r>
            <a:endParaRPr lang="en-US" altLang="zh-TW" dirty="0" smtClean="0">
              <a:solidFill>
                <a:srgbClr val="FFCC00"/>
              </a:solidFill>
            </a:endParaRPr>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典型的 </a:t>
            </a:r>
            <a:r>
              <a:rPr altLang="zh-TW" dirty="0" smtClean="0"/>
              <a:t>WPF </a:t>
            </a:r>
            <a:r>
              <a:rPr lang="zh-TW" altLang="en-US" dirty="0" smtClean="0"/>
              <a:t>應用程式</a:t>
            </a:r>
            <a:endParaRPr lang="zh-TW" altLang="en-US" dirty="0"/>
          </a:p>
        </p:txBody>
      </p:sp>
      <p:sp>
        <p:nvSpPr>
          <p:cNvPr id="3" name="內容版面配置區 2"/>
          <p:cNvSpPr>
            <a:spLocks noGrp="1"/>
          </p:cNvSpPr>
          <p:nvPr>
            <p:ph idx="1"/>
          </p:nvPr>
        </p:nvSpPr>
        <p:spPr>
          <a:xfrm>
            <a:off x="368300" y="1347788"/>
            <a:ext cx="8382000" cy="865365"/>
          </a:xfrm>
        </p:spPr>
        <p:txBody>
          <a:bodyPr/>
          <a:lstStyle/>
          <a:p>
            <a:r>
              <a:rPr lang="en-US" dirty="0" smtClean="0"/>
              <a:t>Window </a:t>
            </a:r>
            <a:r>
              <a:rPr lang="zh-TW" altLang="en-US" dirty="0" smtClean="0"/>
              <a:t>項目位於 </a:t>
            </a:r>
            <a:r>
              <a:rPr lang="en-US" altLang="zh-TW" dirty="0" err="1" smtClean="0"/>
              <a:t>System.Windows</a:t>
            </a:r>
            <a:r>
              <a:rPr lang="en-US" altLang="zh-TW" dirty="0" smtClean="0"/>
              <a:t> </a:t>
            </a:r>
            <a:r>
              <a:rPr lang="zh-TW" altLang="en-US" dirty="0" smtClean="0"/>
              <a:t>命名空間中</a:t>
            </a:r>
            <a:endParaRPr lang="en-US" altLang="zh-TW" dirty="0" smtClean="0"/>
          </a:p>
          <a:p>
            <a:r>
              <a:rPr lang="en-US" altLang="zh-TW" dirty="0" err="1" smtClean="0"/>
              <a:t>Silverlight</a:t>
            </a:r>
            <a:r>
              <a:rPr lang="en-US" altLang="zh-TW" dirty="0" smtClean="0"/>
              <a:t> </a:t>
            </a:r>
            <a:r>
              <a:rPr lang="zh-TW" altLang="en-US" dirty="0" smtClean="0"/>
              <a:t>不支援 </a:t>
            </a:r>
            <a:r>
              <a:rPr lang="en-US" altLang="zh-TW" dirty="0" smtClean="0"/>
              <a:t>Window </a:t>
            </a:r>
            <a:r>
              <a:rPr lang="zh-TW" altLang="en-US" dirty="0" smtClean="0"/>
              <a:t>項目</a:t>
            </a:r>
            <a:endParaRPr lang="zh-TW" altLang="en-US" dirty="0"/>
          </a:p>
        </p:txBody>
      </p:sp>
      <p:sp>
        <p:nvSpPr>
          <p:cNvPr id="4" name="Rectangle 636930"/>
          <p:cNvSpPr>
            <a:spLocks noChangeArrowheads="1"/>
          </p:cNvSpPr>
          <p:nvPr/>
        </p:nvSpPr>
        <p:spPr bwMode="auto">
          <a:xfrm>
            <a:off x="599303" y="2508422"/>
            <a:ext cx="8197850" cy="3600986"/>
          </a:xfrm>
          <a:prstGeom prst="rect">
            <a:avLst/>
          </a:prstGeom>
          <a:solidFill>
            <a:schemeClr val="accent6">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Window</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x:Class="</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Samples.MyTestWindow</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xmlns</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="http://schemas.microsoft.com/winfx/2006/xaml/presentation"</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xmlns:x</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="http://schemas.microsoft.com/winfx/2006/xaml"</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Title="Test App" Height="300" Width="350"&gt;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StackPanel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Margin="10"&gt;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StackPanel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Window</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轉換到 </a:t>
            </a:r>
            <a:r>
              <a:rPr altLang="zh-TW" dirty="0" smtClean="0"/>
              <a:t>Silverlight </a:t>
            </a:r>
            <a:r>
              <a:rPr lang="zh-TW" altLang="en-US" dirty="0" smtClean="0"/>
              <a:t>的第一步</a:t>
            </a:r>
            <a:endParaRPr lang="zh-TW" altLang="en-US" dirty="0"/>
          </a:p>
        </p:txBody>
      </p:sp>
      <p:sp>
        <p:nvSpPr>
          <p:cNvPr id="3" name="內容版面配置區 2"/>
          <p:cNvSpPr>
            <a:spLocks noGrp="1"/>
          </p:cNvSpPr>
          <p:nvPr>
            <p:ph idx="1"/>
          </p:nvPr>
        </p:nvSpPr>
        <p:spPr>
          <a:xfrm>
            <a:off x="368300" y="1347788"/>
            <a:ext cx="8382000" cy="1253164"/>
          </a:xfrm>
        </p:spPr>
        <p:txBody>
          <a:bodyPr/>
          <a:lstStyle/>
          <a:p>
            <a:r>
              <a:rPr lang="en-US" dirty="0" err="1" smtClean="0"/>
              <a:t>Silverlight</a:t>
            </a:r>
            <a:r>
              <a:rPr lang="en-US" dirty="0" smtClean="0"/>
              <a:t> </a:t>
            </a:r>
            <a:r>
              <a:rPr lang="zh-TW" altLang="en-US" dirty="0" smtClean="0"/>
              <a:t>應用程式的根標記，一律是 </a:t>
            </a:r>
            <a:r>
              <a:rPr lang="en-US" dirty="0" err="1" smtClean="0"/>
              <a:t>UserControl</a:t>
            </a:r>
            <a:endParaRPr lang="en-US" dirty="0" smtClean="0"/>
          </a:p>
          <a:p>
            <a:r>
              <a:rPr lang="zh-TW" altLang="en-US" dirty="0" smtClean="0"/>
              <a:t>項目會對應至 </a:t>
            </a:r>
            <a:r>
              <a:rPr lang="en-US" dirty="0" err="1" smtClean="0"/>
              <a:t>System.Windows.Controls</a:t>
            </a:r>
            <a:r>
              <a:rPr lang="en-US" dirty="0" smtClean="0"/>
              <a:t> </a:t>
            </a:r>
            <a:r>
              <a:rPr lang="zh-TW" altLang="en-US" dirty="0" smtClean="0"/>
              <a:t>命名空間中定義的 </a:t>
            </a:r>
            <a:r>
              <a:rPr lang="en-US" dirty="0" err="1" smtClean="0"/>
              <a:t>UserControl</a:t>
            </a:r>
            <a:r>
              <a:rPr lang="en-US" dirty="0" smtClean="0"/>
              <a:t> </a:t>
            </a:r>
            <a:r>
              <a:rPr lang="zh-TW" altLang="en-US" dirty="0" smtClean="0"/>
              <a:t>類別</a:t>
            </a:r>
            <a:endParaRPr lang="zh-TW" altLang="en-US" dirty="0"/>
          </a:p>
        </p:txBody>
      </p:sp>
      <p:sp>
        <p:nvSpPr>
          <p:cNvPr id="5" name="Rectangle 636930"/>
          <p:cNvSpPr>
            <a:spLocks noChangeArrowheads="1"/>
          </p:cNvSpPr>
          <p:nvPr/>
        </p:nvSpPr>
        <p:spPr bwMode="auto">
          <a:xfrm>
            <a:off x="599303" y="3200400"/>
            <a:ext cx="8197850" cy="2936188"/>
          </a:xfrm>
          <a:prstGeom prst="rect">
            <a:avLst/>
          </a:prstGeom>
          <a:solidFill>
            <a:schemeClr val="accent6">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err="1"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UserControl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x:Class="</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Samples.MyTestWindow</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xmlns</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="http://schemas.microsoft.com/client/2007"</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xmlns:x</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="http://schemas.microsoft.com/winfx/2006/xaml"</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Title="Test App" Height="300" Width="350"&gt;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StackPanel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Margin="10"&gt;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StackPanel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err="1"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UserControl</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標記相容性範例</a:t>
            </a:r>
            <a:endParaRPr lang="zh-TW" altLang="en-US" dirty="0"/>
          </a:p>
        </p:txBody>
      </p:sp>
      <p:sp>
        <p:nvSpPr>
          <p:cNvPr id="3" name="內容版面配置區 2"/>
          <p:cNvSpPr>
            <a:spLocks noGrp="1"/>
          </p:cNvSpPr>
          <p:nvPr>
            <p:ph idx="1"/>
          </p:nvPr>
        </p:nvSpPr>
        <p:spPr>
          <a:xfrm>
            <a:off x="368300" y="1347788"/>
            <a:ext cx="8382000" cy="5329664"/>
          </a:xfrm>
        </p:spPr>
        <p:txBody>
          <a:bodyPr/>
          <a:lstStyle/>
          <a:p>
            <a:r>
              <a:rPr lang="en-US" altLang="zh-TW" dirty="0" smtClean="0"/>
              <a:t>WPF </a:t>
            </a:r>
            <a:r>
              <a:rPr lang="zh-TW" altLang="en-US" dirty="0" smtClean="0"/>
              <a:t>中可以使用 </a:t>
            </a:r>
            <a:r>
              <a:rPr lang="en-US" altLang="zh-TW" dirty="0" smtClean="0"/>
              <a:t>Tooltip </a:t>
            </a:r>
            <a:r>
              <a:rPr lang="zh-TW" altLang="en-US" dirty="0" smtClean="0"/>
              <a:t>來做按鈕提示</a:t>
            </a:r>
            <a:endParaRPr lang="en-US" altLang="zh-TW" dirty="0" smtClean="0"/>
          </a:p>
          <a:p>
            <a:endParaRPr lang="en-US" altLang="zh-TW" dirty="0" smtClean="0"/>
          </a:p>
          <a:p>
            <a:endParaRPr lang="en-US" altLang="zh-TW" dirty="0" smtClean="0"/>
          </a:p>
          <a:p>
            <a:r>
              <a:rPr lang="en-US" altLang="zh-TW" dirty="0" err="1" smtClean="0"/>
              <a:t>Silverlight</a:t>
            </a:r>
            <a:r>
              <a:rPr lang="en-US" altLang="zh-TW" dirty="0" smtClean="0"/>
              <a:t> </a:t>
            </a:r>
            <a:r>
              <a:rPr lang="zh-TW" altLang="en-US" dirty="0" smtClean="0"/>
              <a:t>則要改成使用 </a:t>
            </a:r>
            <a:r>
              <a:rPr lang="en-US" altLang="zh-TW" dirty="0" smtClean="0"/>
              <a:t> </a:t>
            </a:r>
            <a:r>
              <a:rPr lang="en-US" altLang="zh-TW" dirty="0" err="1" smtClean="0"/>
              <a:t>ToolTipService.Tooptip</a:t>
            </a:r>
            <a:endParaRPr lang="en-US" altLang="zh-TW" dirty="0" smtClean="0"/>
          </a:p>
          <a:p>
            <a:endParaRPr lang="en-US" altLang="zh-TW" dirty="0" smtClean="0"/>
          </a:p>
          <a:p>
            <a:endParaRPr lang="en-US" altLang="zh-TW" dirty="0" smtClean="0"/>
          </a:p>
          <a:p>
            <a:r>
              <a:rPr lang="zh-TW" altLang="en-US" dirty="0" smtClean="0"/>
              <a:t>其實，</a:t>
            </a:r>
            <a:r>
              <a:rPr lang="en-US" altLang="zh-TW" dirty="0" smtClean="0"/>
              <a:t>WPF </a:t>
            </a:r>
            <a:r>
              <a:rPr lang="zh-TW" altLang="en-US" dirty="0" smtClean="0"/>
              <a:t>也支援 </a:t>
            </a:r>
            <a:r>
              <a:rPr lang="en-US" altLang="zh-TW" dirty="0" err="1" smtClean="0"/>
              <a:t>ToolTipService</a:t>
            </a:r>
            <a:r>
              <a:rPr lang="en-US" altLang="zh-TW" dirty="0" smtClean="0"/>
              <a:t> </a:t>
            </a:r>
            <a:r>
              <a:rPr lang="zh-TW" altLang="en-US" dirty="0" smtClean="0"/>
              <a:t>，但是以下在 </a:t>
            </a:r>
            <a:r>
              <a:rPr lang="en-US" altLang="zh-TW" dirty="0" err="1" smtClean="0"/>
              <a:t>Silverlight</a:t>
            </a:r>
            <a:r>
              <a:rPr lang="en-US" altLang="zh-TW" dirty="0" smtClean="0"/>
              <a:t> </a:t>
            </a:r>
            <a:r>
              <a:rPr lang="zh-TW" altLang="en-US" dirty="0" smtClean="0"/>
              <a:t>中卻不支援</a:t>
            </a:r>
            <a:endParaRPr lang="en-US" altLang="zh-TW" dirty="0" smtClean="0"/>
          </a:p>
          <a:p>
            <a:pPr lvl="1"/>
            <a:r>
              <a:rPr lang="zh-TW" altLang="en-US" dirty="0" smtClean="0"/>
              <a:t>位置 </a:t>
            </a:r>
            <a:r>
              <a:rPr lang="en-US" altLang="zh-TW" dirty="0" smtClean="0"/>
              <a:t>(Placement)</a:t>
            </a:r>
          </a:p>
          <a:p>
            <a:pPr lvl="1"/>
            <a:r>
              <a:rPr lang="zh-TW" altLang="en-US" dirty="0" smtClean="0"/>
              <a:t>位移 </a:t>
            </a:r>
            <a:r>
              <a:rPr lang="en-US" altLang="zh-TW" dirty="0" smtClean="0"/>
              <a:t>(Offset)</a:t>
            </a:r>
          </a:p>
          <a:p>
            <a:pPr lvl="1"/>
            <a:r>
              <a:rPr lang="zh-TW" altLang="en-US" dirty="0" smtClean="0"/>
              <a:t>初始延遲 </a:t>
            </a:r>
            <a:r>
              <a:rPr lang="en-US" altLang="zh-TW" dirty="0" smtClean="0"/>
              <a:t>(Initial Delay) </a:t>
            </a:r>
          </a:p>
          <a:p>
            <a:pPr lvl="1"/>
            <a:r>
              <a:rPr lang="zh-TW" altLang="en-US" dirty="0" smtClean="0"/>
              <a:t>持續期間 </a:t>
            </a:r>
            <a:r>
              <a:rPr lang="en-US" altLang="zh-TW" dirty="0" smtClean="0"/>
              <a:t>(Duration)</a:t>
            </a:r>
            <a:endParaRPr lang="zh-TW" altLang="en-US" dirty="0"/>
          </a:p>
        </p:txBody>
      </p:sp>
      <p:sp>
        <p:nvSpPr>
          <p:cNvPr id="4" name="Rectangle 636930"/>
          <p:cNvSpPr>
            <a:spLocks noChangeArrowheads="1"/>
          </p:cNvSpPr>
          <p:nvPr/>
        </p:nvSpPr>
        <p:spPr bwMode="auto">
          <a:xfrm>
            <a:off x="599303" y="1902941"/>
            <a:ext cx="8197850" cy="609398"/>
          </a:xfrm>
          <a:prstGeom prst="rect">
            <a:avLst/>
          </a:prstGeom>
          <a:solidFill>
            <a:schemeClr val="accent6">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&lt;Button </a:t>
            </a:r>
            <a:r>
              <a:rPr lang="en-US" sz="2400" b="1" dirty="0"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Tooltip</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="Click me" ... /&gt;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
        <p:nvSpPr>
          <p:cNvPr id="5" name="Rectangle 636930"/>
          <p:cNvSpPr>
            <a:spLocks noChangeArrowheads="1"/>
          </p:cNvSpPr>
          <p:nvPr/>
        </p:nvSpPr>
        <p:spPr bwMode="auto">
          <a:xfrm>
            <a:off x="599303" y="3348681"/>
            <a:ext cx="8197850" cy="609398"/>
          </a:xfrm>
          <a:prstGeom prst="rect">
            <a:avLst/>
          </a:prstGeom>
          <a:solidFill>
            <a:schemeClr val="accent6">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&lt;Button </a:t>
            </a:r>
            <a:r>
              <a:rPr lang="en-US" sz="2400" b="1" dirty="0" err="1"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ToolTipService.ToolTip</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="Click me" ... /&gt;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移轉問題</a:t>
            </a:r>
            <a:endParaRPr lang="zh-TW" altLang="en-US" dirty="0"/>
          </a:p>
        </p:txBody>
      </p:sp>
      <p:sp>
        <p:nvSpPr>
          <p:cNvPr id="3" name="內容版面配置區 2"/>
          <p:cNvSpPr>
            <a:spLocks noGrp="1"/>
          </p:cNvSpPr>
          <p:nvPr>
            <p:ph idx="1"/>
          </p:nvPr>
        </p:nvSpPr>
        <p:spPr>
          <a:xfrm>
            <a:off x="368300" y="1347788"/>
            <a:ext cx="8382000" cy="4575099"/>
          </a:xfrm>
        </p:spPr>
        <p:txBody>
          <a:bodyPr/>
          <a:lstStyle/>
          <a:p>
            <a:r>
              <a:rPr lang="zh-TW" altLang="en-US" dirty="0" smtClean="0"/>
              <a:t>從 </a:t>
            </a:r>
            <a:r>
              <a:rPr lang="en-US" altLang="zh-TW" dirty="0" smtClean="0"/>
              <a:t>WPF </a:t>
            </a:r>
            <a:r>
              <a:rPr lang="zh-TW" altLang="en-US" dirty="0" smtClean="0"/>
              <a:t>要轉移到 </a:t>
            </a:r>
            <a:r>
              <a:rPr lang="en-US" altLang="zh-TW" dirty="0" err="1" smtClean="0"/>
              <a:t>Silverlight</a:t>
            </a:r>
            <a:r>
              <a:rPr lang="en-US" altLang="zh-TW" dirty="0" smtClean="0"/>
              <a:t> </a:t>
            </a:r>
            <a:r>
              <a:rPr lang="zh-TW" altLang="en-US" dirty="0" smtClean="0"/>
              <a:t>比較困難</a:t>
            </a:r>
            <a:endParaRPr lang="en-US" altLang="zh-TW" dirty="0" smtClean="0"/>
          </a:p>
          <a:p>
            <a:pPr lvl="1"/>
            <a:r>
              <a:rPr lang="zh-TW" altLang="en-US" dirty="0" smtClean="0"/>
              <a:t>因為有太多 </a:t>
            </a:r>
            <a:r>
              <a:rPr lang="en-US" altLang="zh-TW" dirty="0" err="1" smtClean="0"/>
              <a:t>Silverlight</a:t>
            </a:r>
            <a:r>
              <a:rPr lang="en-US" altLang="zh-TW" dirty="0" smtClean="0"/>
              <a:t> </a:t>
            </a:r>
            <a:r>
              <a:rPr lang="zh-TW" altLang="en-US" dirty="0" smtClean="0"/>
              <a:t>不支援的功能</a:t>
            </a:r>
            <a:endParaRPr lang="en-US" altLang="zh-TW" dirty="0" smtClean="0"/>
          </a:p>
          <a:p>
            <a:pPr lvl="1"/>
            <a:r>
              <a:rPr lang="zh-TW" altLang="en-US" dirty="0" smtClean="0"/>
              <a:t>例如</a:t>
            </a:r>
            <a:r>
              <a:rPr lang="en-US" altLang="zh-TW" dirty="0" smtClean="0"/>
              <a:t>: </a:t>
            </a:r>
          </a:p>
          <a:p>
            <a:pPr lvl="2"/>
            <a:r>
              <a:rPr lang="en-US" altLang="zh-TW" dirty="0" err="1" smtClean="0"/>
              <a:t>Silverlight</a:t>
            </a:r>
            <a:r>
              <a:rPr lang="en-US" altLang="zh-TW" dirty="0" smtClean="0"/>
              <a:t> </a:t>
            </a:r>
            <a:r>
              <a:rPr lang="zh-TW" altLang="en-US" dirty="0" smtClean="0"/>
              <a:t>中沒有 </a:t>
            </a:r>
            <a:r>
              <a:rPr lang="en-US" altLang="zh-TW" dirty="0" err="1" smtClean="0"/>
              <a:t>RichTextBox</a:t>
            </a:r>
            <a:r>
              <a:rPr lang="en-US" altLang="zh-TW" dirty="0" smtClean="0"/>
              <a:t> </a:t>
            </a:r>
            <a:r>
              <a:rPr lang="zh-TW" altLang="en-US" dirty="0" smtClean="0"/>
              <a:t>控制項</a:t>
            </a:r>
            <a:endParaRPr lang="en-US" altLang="zh-TW" dirty="0" smtClean="0"/>
          </a:p>
          <a:p>
            <a:pPr lvl="2"/>
            <a:r>
              <a:rPr lang="en-US" altLang="zh-TW" dirty="0" smtClean="0"/>
              <a:t>UI </a:t>
            </a:r>
            <a:r>
              <a:rPr lang="zh-TW" altLang="en-US" dirty="0" smtClean="0"/>
              <a:t>項目 </a:t>
            </a:r>
            <a:r>
              <a:rPr lang="en-US" altLang="zh-TW" dirty="0" smtClean="0"/>
              <a:t>(</a:t>
            </a:r>
            <a:r>
              <a:rPr lang="en-US" altLang="zh-TW" dirty="0" err="1" smtClean="0"/>
              <a:t>FrameworkElement</a:t>
            </a:r>
            <a:r>
              <a:rPr lang="en-US" altLang="zh-TW" dirty="0" smtClean="0"/>
              <a:t> </a:t>
            </a:r>
            <a:r>
              <a:rPr lang="zh-TW" altLang="en-US" dirty="0" smtClean="0"/>
              <a:t>的子系</a:t>
            </a:r>
            <a:r>
              <a:rPr lang="en-US" altLang="zh-TW" dirty="0" smtClean="0"/>
              <a:t>) </a:t>
            </a:r>
            <a:r>
              <a:rPr lang="zh-TW" altLang="en-US" dirty="0" smtClean="0"/>
              <a:t>有 </a:t>
            </a:r>
            <a:r>
              <a:rPr lang="en-US" altLang="zh-TW" dirty="0" smtClean="0"/>
              <a:t>Triggers </a:t>
            </a:r>
            <a:r>
              <a:rPr lang="zh-TW" altLang="en-US" dirty="0" smtClean="0"/>
              <a:t>集合，但是樣式、資料及控制項範本則沒有</a:t>
            </a:r>
            <a:endParaRPr lang="en-US" altLang="zh-TW" dirty="0" smtClean="0"/>
          </a:p>
          <a:p>
            <a:r>
              <a:rPr lang="zh-TW" altLang="en-US" dirty="0" smtClean="0"/>
              <a:t>建議</a:t>
            </a:r>
            <a:endParaRPr lang="en-US" altLang="zh-TW" dirty="0" smtClean="0"/>
          </a:p>
          <a:p>
            <a:pPr lvl="1"/>
            <a:r>
              <a:rPr lang="zh-TW" altLang="en-US" dirty="0" smtClean="0"/>
              <a:t>先以 </a:t>
            </a:r>
            <a:r>
              <a:rPr lang="en-US" altLang="zh-TW" dirty="0" err="1" smtClean="0"/>
              <a:t>Silverlight</a:t>
            </a:r>
            <a:r>
              <a:rPr lang="en-US" altLang="zh-TW" dirty="0" smtClean="0"/>
              <a:t> </a:t>
            </a:r>
            <a:r>
              <a:rPr lang="zh-TW" altLang="en-US" dirty="0" smtClean="0"/>
              <a:t>為基礎來開發，再轉換到 </a:t>
            </a:r>
            <a:r>
              <a:rPr lang="en-US" altLang="zh-TW" dirty="0" smtClean="0"/>
              <a:t>WPF</a:t>
            </a:r>
          </a:p>
          <a:p>
            <a:pPr lvl="1"/>
            <a:r>
              <a:rPr lang="zh-TW" altLang="en-US" dirty="0" smtClean="0"/>
              <a:t>然後再處理相容性問題，例如</a:t>
            </a:r>
            <a:r>
              <a:rPr lang="en-US" altLang="zh-TW" dirty="0" smtClean="0"/>
              <a:t>:</a:t>
            </a:r>
          </a:p>
          <a:p>
            <a:pPr lvl="2"/>
            <a:r>
              <a:rPr lang="en-US" altLang="zh-TW" dirty="0" err="1" smtClean="0"/>
              <a:t>Silverlight</a:t>
            </a:r>
            <a:r>
              <a:rPr lang="en-US" altLang="zh-TW" dirty="0" smtClean="0"/>
              <a:t> </a:t>
            </a:r>
            <a:r>
              <a:rPr lang="zh-TW" altLang="en-US" dirty="0" smtClean="0"/>
              <a:t>中支援資料繫結，但是支援的方式與在 </a:t>
            </a:r>
            <a:r>
              <a:rPr lang="en-US" altLang="zh-TW" dirty="0" smtClean="0"/>
              <a:t>WPF </a:t>
            </a:r>
            <a:r>
              <a:rPr lang="zh-TW" altLang="en-US" dirty="0" smtClean="0"/>
              <a:t>中不同</a:t>
            </a:r>
            <a:endParaRPr lang="en-US" altLang="zh-TW" dirty="0" smtClean="0"/>
          </a:p>
          <a:p>
            <a:pPr lvl="2"/>
            <a:r>
              <a:rPr lang="en-US" altLang="zh-TW" dirty="0" err="1" smtClean="0"/>
              <a:t>Silverlight</a:t>
            </a:r>
            <a:r>
              <a:rPr lang="en-US" altLang="zh-TW" dirty="0" smtClean="0"/>
              <a:t> </a:t>
            </a:r>
            <a:r>
              <a:rPr lang="zh-TW" altLang="en-US" dirty="0" smtClean="0"/>
              <a:t>中的 </a:t>
            </a:r>
            <a:r>
              <a:rPr lang="en-US" altLang="zh-TW" dirty="0" smtClean="0"/>
              <a:t>Binding </a:t>
            </a:r>
            <a:r>
              <a:rPr lang="zh-TW" altLang="en-US" dirty="0" smtClean="0"/>
              <a:t>物件，比 </a:t>
            </a:r>
            <a:r>
              <a:rPr lang="en-US" altLang="zh-TW" dirty="0" smtClean="0"/>
              <a:t>WPF </a:t>
            </a:r>
            <a:r>
              <a:rPr lang="zh-TW" altLang="en-US" dirty="0" smtClean="0"/>
              <a:t>中的 </a:t>
            </a:r>
            <a:r>
              <a:rPr lang="en-US" altLang="zh-TW" dirty="0" smtClean="0"/>
              <a:t>Binding </a:t>
            </a:r>
            <a:r>
              <a:rPr lang="zh-TW" altLang="en-US" dirty="0" smtClean="0"/>
              <a:t>物件的屬性少很多</a:t>
            </a:r>
            <a:endParaRPr lang="zh-TW" alt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lang="zh-TW" altLang="en-US" b="1" dirty="0" smtClean="0">
                <a:effectLst>
                  <a:outerShdw blurRad="38100" dist="38100" dir="2700000" algn="tl">
                    <a:srgbClr val="000000">
                      <a:alpha val="43137"/>
                    </a:srgbClr>
                  </a:outerShdw>
                </a:effectLst>
                <a:latin typeface="Arial Narrow" pitchFamily="34" charset="0"/>
                <a:ea typeface="+mn-ea"/>
              </a:rPr>
              <a:t>開發一個同時支援兩者的 </a:t>
            </a:r>
            <a:r>
              <a:rPr altLang="zh-TW" b="1" dirty="0" smtClean="0">
                <a:effectLst>
                  <a:outerShdw blurRad="38100" dist="38100" dir="2700000" algn="tl">
                    <a:srgbClr val="000000">
                      <a:alpha val="43137"/>
                    </a:srgbClr>
                  </a:outerShdw>
                </a:effectLst>
                <a:latin typeface="Arial Narrow" pitchFamily="34" charset="0"/>
                <a:ea typeface="+mn-ea"/>
              </a:rPr>
              <a:t>XAML </a:t>
            </a:r>
            <a:r>
              <a:rPr lang="zh-TW" altLang="en-US" b="1" dirty="0" smtClean="0">
                <a:effectLst>
                  <a:outerShdw blurRad="38100" dist="38100" dir="2700000" algn="tl">
                    <a:srgbClr val="000000">
                      <a:alpha val="43137"/>
                    </a:srgbClr>
                  </a:outerShdw>
                </a:effectLst>
                <a:latin typeface="Arial Narrow" pitchFamily="34" charset="0"/>
                <a:ea typeface="+mn-ea"/>
              </a:rPr>
              <a:t>介面</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solidFill>
                  <a:srgbClr val="FFCC00"/>
                </a:solidFill>
              </a:rPr>
              <a:t>樣式與樣版</a:t>
            </a:r>
            <a:endParaRPr lang="en-US" altLang="zh-TW" dirty="0" smtClean="0">
              <a:solidFill>
                <a:srgbClr val="FFCC00"/>
              </a:solidFill>
            </a:endParaRPr>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descr="royal blue disc"/>
          <p:cNvPicPr>
            <a:picLocks noChangeAspect="1" noChangeArrowheads="1"/>
          </p:cNvPicPr>
          <p:nvPr/>
        </p:nvPicPr>
        <p:blipFill>
          <a:blip r:embed="rId4"/>
          <a:srcRect/>
          <a:stretch>
            <a:fillRect/>
          </a:stretch>
        </p:blipFill>
        <p:spPr bwMode="auto">
          <a:xfrm>
            <a:off x="3703638" y="1135063"/>
            <a:ext cx="3760787" cy="1339850"/>
          </a:xfrm>
          <a:prstGeom prst="rect">
            <a:avLst/>
          </a:prstGeom>
          <a:noFill/>
        </p:spPr>
      </p:pic>
      <p:pic>
        <p:nvPicPr>
          <p:cNvPr id="563203" name="Picture 3" descr="purple disc"/>
          <p:cNvPicPr>
            <a:picLocks noChangeAspect="1" noChangeArrowheads="1"/>
          </p:cNvPicPr>
          <p:nvPr/>
        </p:nvPicPr>
        <p:blipFill>
          <a:blip r:embed="rId5"/>
          <a:srcRect/>
          <a:stretch>
            <a:fillRect/>
          </a:stretch>
        </p:blipFill>
        <p:spPr bwMode="auto">
          <a:xfrm>
            <a:off x="4918075" y="2519363"/>
            <a:ext cx="3833813" cy="1365250"/>
          </a:xfrm>
          <a:prstGeom prst="rect">
            <a:avLst/>
          </a:prstGeom>
          <a:noFill/>
        </p:spPr>
      </p:pic>
      <p:pic>
        <p:nvPicPr>
          <p:cNvPr id="563204" name="Picture 4" descr="teal disc"/>
          <p:cNvPicPr>
            <a:picLocks noChangeAspect="1" noChangeArrowheads="1"/>
          </p:cNvPicPr>
          <p:nvPr/>
        </p:nvPicPr>
        <p:blipFill>
          <a:blip r:embed="rId6">
            <a:lum contrast="12000"/>
          </a:blip>
          <a:srcRect/>
          <a:stretch>
            <a:fillRect/>
          </a:stretch>
        </p:blipFill>
        <p:spPr bwMode="auto">
          <a:xfrm>
            <a:off x="3990975" y="3976688"/>
            <a:ext cx="3914775" cy="1393825"/>
          </a:xfrm>
          <a:prstGeom prst="rect">
            <a:avLst/>
          </a:prstGeom>
          <a:noFill/>
        </p:spPr>
      </p:pic>
      <p:pic>
        <p:nvPicPr>
          <p:cNvPr id="563205" name="Picture 5" descr="four gray arrows"/>
          <p:cNvPicPr>
            <a:picLocks noChangeAspect="1" noChangeArrowheads="1"/>
          </p:cNvPicPr>
          <p:nvPr/>
        </p:nvPicPr>
        <p:blipFill>
          <a:blip r:embed="rId7"/>
          <a:srcRect/>
          <a:stretch>
            <a:fillRect/>
          </a:stretch>
        </p:blipFill>
        <p:spPr bwMode="auto">
          <a:xfrm>
            <a:off x="1219200" y="2057400"/>
            <a:ext cx="3937000" cy="3228975"/>
          </a:xfrm>
          <a:prstGeom prst="rect">
            <a:avLst/>
          </a:prstGeom>
          <a:noFill/>
        </p:spPr>
      </p:pic>
      <p:pic>
        <p:nvPicPr>
          <p:cNvPr id="563206" name="Picture 6" descr="red disc"/>
          <p:cNvPicPr>
            <a:picLocks noChangeAspect="1" noChangeArrowheads="1"/>
          </p:cNvPicPr>
          <p:nvPr/>
        </p:nvPicPr>
        <p:blipFill>
          <a:blip r:embed="rId8"/>
          <a:srcRect/>
          <a:stretch>
            <a:fillRect/>
          </a:stretch>
        </p:blipFill>
        <p:spPr bwMode="auto">
          <a:xfrm>
            <a:off x="817563" y="5081588"/>
            <a:ext cx="3762375" cy="1339850"/>
          </a:xfrm>
          <a:prstGeom prst="rect">
            <a:avLst/>
          </a:prstGeom>
          <a:noFill/>
        </p:spPr>
      </p:pic>
      <p:sp>
        <p:nvSpPr>
          <p:cNvPr id="563207" name="Rectangle 7"/>
          <p:cNvSpPr>
            <a:spLocks noChangeArrowheads="1"/>
          </p:cNvSpPr>
          <p:nvPr/>
        </p:nvSpPr>
        <p:spPr bwMode="auto">
          <a:xfrm>
            <a:off x="3962400" y="1371600"/>
            <a:ext cx="3140075" cy="369332"/>
          </a:xfrm>
          <a:prstGeom prst="rect">
            <a:avLst/>
          </a:prstGeom>
          <a:noFill/>
          <a:ln w="9525" algn="ctr">
            <a:noFill/>
            <a:miter lim="800000"/>
            <a:headEnd/>
            <a:tailEnd/>
          </a:ln>
          <a:effectLst/>
        </p:spPr>
        <p:txBody>
          <a:bodyPr anchor="ctr">
            <a:spAutoFit/>
          </a:bodyPr>
          <a:lstStyle/>
          <a:p>
            <a:pPr algn="ctr">
              <a:spcBef>
                <a:spcPct val="0"/>
              </a:spcBef>
            </a:pPr>
            <a:r>
              <a:rPr lang="zh-TW" altLang="en-US" b="1">
                <a:effectLst>
                  <a:outerShdw blurRad="38100" dist="38100" dir="2700000" algn="tl">
                    <a:srgbClr val="000000"/>
                  </a:outerShdw>
                </a:effectLst>
                <a:latin typeface="Arial Narrow" pitchFamily="34" charset="0"/>
                <a:ea typeface="標楷體" pitchFamily="65" charset="-120"/>
              </a:rPr>
              <a:t>屬性設定</a:t>
            </a:r>
          </a:p>
        </p:txBody>
      </p:sp>
      <p:sp>
        <p:nvSpPr>
          <p:cNvPr id="563208" name="Rectangle 8"/>
          <p:cNvSpPr>
            <a:spLocks noChangeArrowheads="1"/>
          </p:cNvSpPr>
          <p:nvPr/>
        </p:nvSpPr>
        <p:spPr bwMode="auto">
          <a:xfrm>
            <a:off x="5241925" y="2816225"/>
            <a:ext cx="3140075" cy="369332"/>
          </a:xfrm>
          <a:prstGeom prst="rect">
            <a:avLst/>
          </a:prstGeom>
          <a:noFill/>
          <a:ln w="9525" algn="ctr">
            <a:noFill/>
            <a:miter lim="800000"/>
            <a:headEnd/>
            <a:tailEnd/>
          </a:ln>
          <a:effectLst/>
        </p:spPr>
        <p:txBody>
          <a:bodyPr anchor="ctr">
            <a:spAutoFit/>
          </a:bodyPr>
          <a:lstStyle/>
          <a:p>
            <a:pPr algn="ctr">
              <a:spcBef>
                <a:spcPct val="0"/>
              </a:spcBef>
            </a:pPr>
            <a:r>
              <a:rPr lang="zh-TW" altLang="en-US" b="1">
                <a:effectLst>
                  <a:outerShdw blurRad="38100" dist="38100" dir="2700000" algn="tl">
                    <a:srgbClr val="000000"/>
                  </a:outerShdw>
                </a:effectLst>
                <a:latin typeface="Arial Narrow" pitchFamily="34" charset="0"/>
                <a:ea typeface="標楷體" pitchFamily="65" charset="-120"/>
              </a:rPr>
              <a:t>觸發方式 </a:t>
            </a:r>
            <a:r>
              <a:rPr lang="en-US" altLang="zh-TW" b="1">
                <a:effectLst>
                  <a:outerShdw blurRad="38100" dist="38100" dir="2700000" algn="tl">
                    <a:srgbClr val="000000"/>
                  </a:outerShdw>
                </a:effectLst>
                <a:latin typeface="Arial Narrow" pitchFamily="34" charset="0"/>
                <a:ea typeface="標楷體" pitchFamily="65" charset="-120"/>
              </a:rPr>
              <a:t>(Trigger )</a:t>
            </a:r>
          </a:p>
        </p:txBody>
      </p:sp>
      <p:sp>
        <p:nvSpPr>
          <p:cNvPr id="563209" name="Rectangle 9"/>
          <p:cNvSpPr>
            <a:spLocks noChangeArrowheads="1"/>
          </p:cNvSpPr>
          <p:nvPr/>
        </p:nvSpPr>
        <p:spPr bwMode="auto">
          <a:xfrm>
            <a:off x="4343400" y="4267200"/>
            <a:ext cx="3140075" cy="369332"/>
          </a:xfrm>
          <a:prstGeom prst="rect">
            <a:avLst/>
          </a:prstGeom>
          <a:noFill/>
          <a:ln w="9525" algn="ctr">
            <a:noFill/>
            <a:miter lim="800000"/>
            <a:headEnd/>
            <a:tailEnd/>
          </a:ln>
          <a:effectLst/>
        </p:spPr>
        <p:txBody>
          <a:bodyPr anchor="ctr">
            <a:spAutoFit/>
          </a:bodyPr>
          <a:lstStyle/>
          <a:p>
            <a:pPr algn="ctr">
              <a:spcBef>
                <a:spcPct val="0"/>
              </a:spcBef>
            </a:pPr>
            <a:r>
              <a:rPr lang="zh-TW" altLang="en-US" b="1" dirty="0">
                <a:effectLst>
                  <a:outerShdw blurRad="38100" dist="38100" dir="2700000" algn="tl">
                    <a:srgbClr val="000000"/>
                  </a:outerShdw>
                </a:effectLst>
                <a:latin typeface="Arial Narrow" pitchFamily="34" charset="0"/>
                <a:ea typeface="標楷體" pitchFamily="65" charset="-120"/>
              </a:rPr>
              <a:t>動畫</a:t>
            </a:r>
          </a:p>
        </p:txBody>
      </p:sp>
      <p:sp>
        <p:nvSpPr>
          <p:cNvPr id="563210" name="Rectangle 10"/>
          <p:cNvSpPr>
            <a:spLocks noChangeArrowheads="1"/>
          </p:cNvSpPr>
          <p:nvPr/>
        </p:nvSpPr>
        <p:spPr bwMode="auto">
          <a:xfrm>
            <a:off x="1133475" y="5340350"/>
            <a:ext cx="3140075" cy="369332"/>
          </a:xfrm>
          <a:prstGeom prst="rect">
            <a:avLst/>
          </a:prstGeom>
          <a:noFill/>
          <a:ln w="9525" algn="ctr">
            <a:noFill/>
            <a:miter lim="800000"/>
            <a:headEnd/>
            <a:tailEnd/>
          </a:ln>
          <a:effectLst/>
        </p:spPr>
        <p:txBody>
          <a:bodyPr anchor="ctr">
            <a:spAutoFit/>
          </a:bodyPr>
          <a:lstStyle/>
          <a:p>
            <a:pPr algn="ctr">
              <a:spcBef>
                <a:spcPct val="0"/>
              </a:spcBef>
            </a:pPr>
            <a:r>
              <a:rPr lang="zh-TW" altLang="en-US" b="1" dirty="0">
                <a:effectLst>
                  <a:outerShdw blurRad="38100" dist="38100" dir="2700000" algn="tl">
                    <a:srgbClr val="000000"/>
                  </a:outerShdw>
                </a:effectLst>
                <a:latin typeface="Arial Narrow" pitchFamily="34" charset="0"/>
                <a:ea typeface="標楷體" pitchFamily="65" charset="-120"/>
              </a:rPr>
              <a:t>樣版</a:t>
            </a:r>
          </a:p>
        </p:txBody>
      </p:sp>
      <p:sp>
        <p:nvSpPr>
          <p:cNvPr id="563211" name="Rectangle 11"/>
          <p:cNvSpPr>
            <a:spLocks noChangeArrowheads="1"/>
          </p:cNvSpPr>
          <p:nvPr/>
        </p:nvSpPr>
        <p:spPr bwMode="auto">
          <a:xfrm>
            <a:off x="452438" y="2593975"/>
            <a:ext cx="2733675" cy="609600"/>
          </a:xfrm>
          <a:prstGeom prst="rect">
            <a:avLst/>
          </a:prstGeom>
          <a:noFill/>
          <a:ln w="9525" algn="ctr">
            <a:noFill/>
            <a:miter lim="800000"/>
            <a:headEnd/>
            <a:tailEnd/>
          </a:ln>
          <a:effectLst/>
        </p:spPr>
        <p:txBody>
          <a:bodyPr anchor="ctr">
            <a:spAutoFit/>
          </a:bodyPr>
          <a:lstStyle/>
          <a:p>
            <a:pPr>
              <a:spcBef>
                <a:spcPct val="0"/>
              </a:spcBef>
            </a:pPr>
            <a:r>
              <a:rPr lang="zh-TW" altLang="en-US" sz="4000" b="1">
                <a:effectLst>
                  <a:outerShdw blurRad="38100" dist="38100" dir="2700000" algn="tl">
                    <a:srgbClr val="000000"/>
                  </a:outerShdw>
                </a:effectLst>
                <a:latin typeface="Arial Narrow" pitchFamily="34" charset="0"/>
                <a:ea typeface="標楷體" pitchFamily="65" charset="-120"/>
              </a:rPr>
              <a:t>樣式</a:t>
            </a:r>
          </a:p>
        </p:txBody>
      </p:sp>
      <p:sp>
        <p:nvSpPr>
          <p:cNvPr id="563212" name="Rectangle 12"/>
          <p:cNvSpPr>
            <a:spLocks noGrp="1" noChangeArrowheads="1"/>
          </p:cNvSpPr>
          <p:nvPr>
            <p:ph type="title"/>
          </p:nvPr>
        </p:nvSpPr>
        <p:spPr>
          <a:noFill/>
          <a:ln/>
        </p:spPr>
        <p:txBody>
          <a:bodyPr/>
          <a:lstStyle/>
          <a:p>
            <a:r>
              <a:rPr lang="zh-TW" altLang="en-GB"/>
              <a:t>什麼是樣式 </a:t>
            </a:r>
            <a:r>
              <a:rPr lang="en-GB" altLang="zh-TW"/>
              <a:t>?</a:t>
            </a:r>
          </a:p>
        </p:txBody>
      </p:sp>
    </p:spTree>
    <p:custDataLst>
      <p:tags r:id="rId1"/>
    </p:custDataLst>
  </p:cSld>
  <p:clrMapOvr>
    <a:masterClrMapping/>
  </p:clrMapOvr>
  <p:transition advTm="614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346" name="Object 2"/>
          <p:cNvGraphicFramePr>
            <a:graphicFrameLocks noChangeAspect="1"/>
          </p:cNvGraphicFramePr>
          <p:nvPr/>
        </p:nvGraphicFramePr>
        <p:xfrm>
          <a:off x="363538" y="4256088"/>
          <a:ext cx="8485187" cy="2479675"/>
        </p:xfrm>
        <a:graphic>
          <a:graphicData uri="http://schemas.openxmlformats.org/presentationml/2006/ole">
            <p:oleObj spid="_x0000_s63490" name="Visio" r:id="rId4" imgW="5579059" imgH="1630680" progId="Visio.Drawing.11">
              <p:embed/>
            </p:oleObj>
          </a:graphicData>
        </a:graphic>
      </p:graphicFrame>
      <p:sp>
        <p:nvSpPr>
          <p:cNvPr id="569351" name="Rectangle 7"/>
          <p:cNvSpPr>
            <a:spLocks noGrp="1" noChangeArrowheads="1"/>
          </p:cNvSpPr>
          <p:nvPr>
            <p:ph type="title"/>
          </p:nvPr>
        </p:nvSpPr>
        <p:spPr>
          <a:noFill/>
          <a:ln/>
        </p:spPr>
        <p:txBody>
          <a:bodyPr/>
          <a:lstStyle/>
          <a:p>
            <a:r>
              <a:rPr lang="zh-TW" altLang="en-GB"/>
              <a:t>樣版的用途</a:t>
            </a:r>
            <a:endParaRPr lang="en-GB" altLang="zh-TW"/>
          </a:p>
        </p:txBody>
      </p:sp>
      <p:pic>
        <p:nvPicPr>
          <p:cNvPr id="569353" name="Picture 9"/>
          <p:cNvPicPr>
            <a:picLocks noChangeAspect="1" noChangeArrowheads="1"/>
          </p:cNvPicPr>
          <p:nvPr/>
        </p:nvPicPr>
        <p:blipFill>
          <a:blip r:embed="rId5"/>
          <a:srcRect/>
          <a:stretch>
            <a:fillRect/>
          </a:stretch>
        </p:blipFill>
        <p:spPr bwMode="auto">
          <a:xfrm>
            <a:off x="982663" y="1087438"/>
            <a:ext cx="6172200" cy="3381375"/>
          </a:xfrm>
          <a:prstGeom prst="rect">
            <a:avLst/>
          </a:prstGeom>
          <a:noFill/>
        </p:spPr>
      </p:pic>
    </p:spTree>
  </p:cSld>
  <p:clrMapOvr>
    <a:masterClrMapping/>
  </p:clrMapOvr>
  <p:transition advTm="2198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9346"/>
                                        </p:tgtEl>
                                        <p:attrNameLst>
                                          <p:attrName>style.visibility</p:attrName>
                                        </p:attrNameLst>
                                      </p:cBhvr>
                                      <p:to>
                                        <p:strVal val="visible"/>
                                      </p:to>
                                    </p:set>
                                    <p:animEffect transition="in" filter="wipe(left)">
                                      <p:cBhvr>
                                        <p:cTn id="7" dur="500"/>
                                        <p:tgtEl>
                                          <p:spTgt spid="56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zh-TW" altLang="en-GB"/>
              <a:t>資源定義</a:t>
            </a:r>
            <a:endParaRPr lang="en-GB" altLang="zh-TW"/>
          </a:p>
        </p:txBody>
      </p:sp>
      <p:sp>
        <p:nvSpPr>
          <p:cNvPr id="577539" name="Rectangle 3"/>
          <p:cNvSpPr>
            <a:spLocks noGrp="1" noChangeArrowheads="1"/>
          </p:cNvSpPr>
          <p:nvPr>
            <p:ph type="body" idx="1"/>
          </p:nvPr>
        </p:nvSpPr>
        <p:spPr>
          <a:xfrm>
            <a:off x="381000" y="1306513"/>
            <a:ext cx="8410575" cy="1939925"/>
          </a:xfrm>
        </p:spPr>
        <p:txBody>
          <a:bodyPr/>
          <a:lstStyle/>
          <a:p>
            <a:r>
              <a:rPr lang="zh-TW" altLang="en-GB"/>
              <a:t>樣式與樣版很少直定義在程式中</a:t>
            </a:r>
            <a:endParaRPr lang="en-GB"/>
          </a:p>
          <a:p>
            <a:pPr lvl="1"/>
            <a:r>
              <a:rPr lang="zh-TW" altLang="en-GB"/>
              <a:t>無法重覆使用</a:t>
            </a:r>
            <a:endParaRPr lang="en-GB"/>
          </a:p>
          <a:p>
            <a:r>
              <a:rPr lang="zh-TW" altLang="en-GB"/>
              <a:t>一般會定義在資源檔或資源元素中</a:t>
            </a:r>
          </a:p>
          <a:p>
            <a:r>
              <a:rPr lang="en-GB" altLang="zh-TW"/>
              <a:t>[</a:t>
            </a:r>
            <a:r>
              <a:rPr lang="zh-TW" altLang="en-GB"/>
              <a:t>元素</a:t>
            </a:r>
            <a:r>
              <a:rPr lang="en-GB" altLang="zh-TW"/>
              <a:t>].</a:t>
            </a:r>
            <a:r>
              <a:rPr lang="en-GB"/>
              <a:t>Resources</a:t>
            </a:r>
          </a:p>
        </p:txBody>
      </p:sp>
      <p:sp>
        <p:nvSpPr>
          <p:cNvPr id="577540" name="Rectangle 4"/>
          <p:cNvSpPr>
            <a:spLocks noChangeArrowheads="1"/>
          </p:cNvSpPr>
          <p:nvPr/>
        </p:nvSpPr>
        <p:spPr bwMode="auto">
          <a:xfrm>
            <a:off x="609600" y="3517900"/>
            <a:ext cx="7924800" cy="2720975"/>
          </a:xfrm>
          <a:prstGeom prst="rect">
            <a:avLst/>
          </a:prstGeom>
          <a:solidFill>
            <a:schemeClr val="accent1">
              <a:alpha val="12000"/>
            </a:schemeClr>
          </a:solidFill>
          <a:ln w="9525">
            <a:noFill/>
            <a:miter lim="800000"/>
            <a:headEnd/>
            <a:tailEnd/>
          </a:ln>
          <a:effectLst/>
        </p:spPr>
        <p:txBody>
          <a:bodyPr>
            <a:spAutoFit/>
          </a:bodyPr>
          <a:lstStyle/>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&lt;Grid&gt;</a:t>
            </a:r>
          </a:p>
          <a:p>
            <a:pPr marL="447675" indent="-447675" algn="l">
              <a:lnSpc>
                <a:spcPct val="90000"/>
              </a:lnSpc>
              <a:spcBef>
                <a:spcPct val="0"/>
              </a:spcBef>
              <a:buClr>
                <a:schemeClr val="tx2"/>
              </a:buClr>
              <a:buSzPct val="85000"/>
              <a:buFont typeface="Wingdings 2" pitchFamily="18" charset="2"/>
              <a:buNone/>
            </a:pPr>
            <a:r>
              <a:rPr lang="en-US" altLang="zh-TW" sz="2400" b="1">
                <a:solidFill>
                  <a:schemeClr val="hlink"/>
                </a:solidFill>
                <a:effectLst>
                  <a:outerShdw blurRad="38100" dist="38100" dir="2700000" algn="tl">
                    <a:srgbClr val="000000"/>
                  </a:outerShdw>
                </a:effectLst>
                <a:latin typeface="Arial Narrow" pitchFamily="34" charset="0"/>
                <a:ea typeface="標楷體" pitchFamily="65" charset="-120"/>
              </a:rPr>
              <a:t>  &lt;Grid.Resources&gt;</a:t>
            </a:r>
          </a:p>
          <a:p>
            <a:pPr marL="447675" indent="-447675" algn="l">
              <a:lnSpc>
                <a:spcPct val="90000"/>
              </a:lnSpc>
              <a:spcBef>
                <a:spcPct val="0"/>
              </a:spcBef>
              <a:buClr>
                <a:schemeClr val="tx2"/>
              </a:buClr>
              <a:buSzPct val="85000"/>
              <a:buFont typeface="Wingdings 2" pitchFamily="18" charset="2"/>
              <a:buNone/>
            </a:pPr>
            <a:r>
              <a:rPr lang="en-US" altLang="zh-TW" sz="2400" b="1">
                <a:solidFill>
                  <a:schemeClr val="hlink"/>
                </a:solidFill>
                <a:effectLst>
                  <a:outerShdw blurRad="38100" dist="38100" dir="2700000" algn="tl">
                    <a:srgbClr val="000000"/>
                  </a:outerShdw>
                </a:effectLst>
                <a:latin typeface="Arial Narrow" pitchFamily="34" charset="0"/>
                <a:ea typeface="標楷體" pitchFamily="65" charset="-120"/>
              </a:rPr>
              <a:t>    &lt;Style x:Key="dapper"&gt;</a:t>
            </a:r>
          </a:p>
          <a:p>
            <a:pPr marL="447675" indent="-447675" algn="l">
              <a:lnSpc>
                <a:spcPct val="90000"/>
              </a:lnSpc>
              <a:spcBef>
                <a:spcPct val="0"/>
              </a:spcBef>
              <a:buClr>
                <a:schemeClr val="tx2"/>
              </a:buClr>
              <a:buSzPct val="85000"/>
              <a:buFont typeface="Wingdings 2" pitchFamily="18" charset="2"/>
              <a:buNone/>
            </a:pPr>
            <a:r>
              <a:rPr lang="en-US" altLang="zh-TW" sz="2400" b="1">
                <a:solidFill>
                  <a:schemeClr val="hlink"/>
                </a:solidFill>
                <a:effectLst>
                  <a:outerShdw blurRad="38100" dist="38100" dir="2700000" algn="tl">
                    <a:srgbClr val="000000"/>
                  </a:outerShdw>
                </a:effectLst>
                <a:latin typeface="Arial Narrow" pitchFamily="34" charset="0"/>
                <a:ea typeface="標楷體" pitchFamily="65" charset="-120"/>
              </a:rPr>
              <a:t>      &lt;Setter Property="Background" Value="Red" /&gt;</a:t>
            </a:r>
          </a:p>
          <a:p>
            <a:pPr marL="447675" indent="-447675" algn="l">
              <a:lnSpc>
                <a:spcPct val="90000"/>
              </a:lnSpc>
              <a:spcBef>
                <a:spcPct val="0"/>
              </a:spcBef>
              <a:buClr>
                <a:schemeClr val="tx2"/>
              </a:buClr>
              <a:buSzPct val="85000"/>
              <a:buFont typeface="Wingdings 2" pitchFamily="18" charset="2"/>
              <a:buNone/>
            </a:pPr>
            <a:r>
              <a:rPr lang="en-US" altLang="zh-TW" sz="2400" b="1">
                <a:solidFill>
                  <a:schemeClr val="hlink"/>
                </a:solidFill>
                <a:effectLst>
                  <a:outerShdw blurRad="38100" dist="38100" dir="2700000" algn="tl">
                    <a:srgbClr val="000000"/>
                  </a:outerShdw>
                </a:effectLst>
                <a:latin typeface="Arial Narrow" pitchFamily="34" charset="0"/>
                <a:ea typeface="標楷體" pitchFamily="65" charset="-120"/>
              </a:rPr>
              <a:t>    &lt;/Style&gt;</a:t>
            </a:r>
          </a:p>
          <a:p>
            <a:pPr marL="447675" indent="-447675" algn="l">
              <a:lnSpc>
                <a:spcPct val="90000"/>
              </a:lnSpc>
              <a:spcBef>
                <a:spcPct val="0"/>
              </a:spcBef>
              <a:buClr>
                <a:schemeClr val="tx2"/>
              </a:buClr>
              <a:buSzPct val="85000"/>
              <a:buFont typeface="Wingdings 2" pitchFamily="18" charset="2"/>
              <a:buNone/>
            </a:pPr>
            <a:r>
              <a:rPr lang="en-US" altLang="zh-TW" sz="2400" b="1">
                <a:solidFill>
                  <a:schemeClr val="hlink"/>
                </a:solidFill>
                <a:effectLst>
                  <a:outerShdw blurRad="38100" dist="38100" dir="2700000" algn="tl">
                    <a:srgbClr val="000000"/>
                  </a:outerShdw>
                </a:effectLst>
                <a:latin typeface="Arial Narrow" pitchFamily="34" charset="0"/>
                <a:ea typeface="標楷體" pitchFamily="65" charset="-120"/>
              </a:rPr>
              <a:t>  &lt;/Grid.Resources&gt;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&lt;Button Style="</a:t>
            </a:r>
            <a:r>
              <a:rPr lang="en-US" altLang="zh-TW" sz="2400" b="1">
                <a:solidFill>
                  <a:schemeClr val="folHlink"/>
                </a:solidFill>
                <a:effectLst>
                  <a:outerShdw blurRad="38100" dist="38100" dir="2700000" algn="tl">
                    <a:srgbClr val="000000"/>
                  </a:outerShdw>
                </a:effectLst>
                <a:latin typeface="Arial Narrow" pitchFamily="34" charset="0"/>
                <a:ea typeface="標楷體" pitchFamily="65" charset="-120"/>
              </a:rPr>
              <a:t>{StaticResource dapper}</a:t>
            </a:r>
            <a:r>
              <a:rPr lang="en-US" altLang="zh-TW" sz="2400" b="1">
                <a:effectLst>
                  <a:outerShdw blurRad="38100" dist="38100" dir="2700000" algn="tl">
                    <a:srgbClr val="000000"/>
                  </a:outerShdw>
                </a:effectLst>
                <a:latin typeface="Arial Narrow" pitchFamily="34" charset="0"/>
                <a:ea typeface="標楷體" pitchFamily="65" charset="-120"/>
              </a:rPr>
              <a:t>"&gt;Click&lt;/Button&gt;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zh-TW" altLang="en-GB"/>
              <a:t>資源的階層結構</a:t>
            </a:r>
            <a:endParaRPr lang="en-GB"/>
          </a:p>
        </p:txBody>
      </p:sp>
      <p:sp>
        <p:nvSpPr>
          <p:cNvPr id="579587" name="Rectangle 3"/>
          <p:cNvSpPr>
            <a:spLocks noChangeArrowheads="1"/>
          </p:cNvSpPr>
          <p:nvPr/>
        </p:nvSpPr>
        <p:spPr bwMode="auto">
          <a:xfrm>
            <a:off x="609600" y="1447800"/>
            <a:ext cx="2133600" cy="533400"/>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System 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588" name="Rectangle 4"/>
          <p:cNvSpPr>
            <a:spLocks noChangeArrowheads="1"/>
          </p:cNvSpPr>
          <p:nvPr/>
        </p:nvSpPr>
        <p:spPr bwMode="auto">
          <a:xfrm>
            <a:off x="1828800" y="2286000"/>
            <a:ext cx="1371600" cy="762000"/>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Application</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 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589" name="Rectangle 5"/>
          <p:cNvSpPr>
            <a:spLocks noChangeArrowheads="1"/>
          </p:cNvSpPr>
          <p:nvPr/>
        </p:nvSpPr>
        <p:spPr bwMode="auto">
          <a:xfrm>
            <a:off x="2667000" y="4267200"/>
            <a:ext cx="1219200" cy="685800"/>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Element</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590" name="Rectangle 6"/>
          <p:cNvSpPr>
            <a:spLocks noChangeArrowheads="1"/>
          </p:cNvSpPr>
          <p:nvPr/>
        </p:nvSpPr>
        <p:spPr bwMode="auto">
          <a:xfrm>
            <a:off x="1828800" y="5257800"/>
            <a:ext cx="1219200" cy="685800"/>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Element</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591" name="Rectangle 7"/>
          <p:cNvSpPr>
            <a:spLocks noChangeArrowheads="1"/>
          </p:cNvSpPr>
          <p:nvPr/>
        </p:nvSpPr>
        <p:spPr bwMode="auto">
          <a:xfrm>
            <a:off x="3429000" y="5257800"/>
            <a:ext cx="1219200" cy="685800"/>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Element</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grpSp>
        <p:nvGrpSpPr>
          <p:cNvPr id="2" name="Group 8"/>
          <p:cNvGrpSpPr>
            <a:grpSpLocks/>
          </p:cNvGrpSpPr>
          <p:nvPr/>
        </p:nvGrpSpPr>
        <p:grpSpPr bwMode="auto">
          <a:xfrm>
            <a:off x="2438400" y="4953000"/>
            <a:ext cx="1600200" cy="304800"/>
            <a:chOff x="1536" y="3120"/>
            <a:chExt cx="1008" cy="192"/>
          </a:xfrm>
        </p:grpSpPr>
        <p:sp>
          <p:nvSpPr>
            <p:cNvPr id="579593" name="Line 9"/>
            <p:cNvSpPr>
              <a:spLocks noChangeShapeType="1"/>
            </p:cNvSpPr>
            <p:nvPr/>
          </p:nvSpPr>
          <p:spPr bwMode="auto">
            <a:xfrm flipV="1">
              <a:off x="1536" y="3216"/>
              <a:ext cx="0" cy="96"/>
            </a:xfrm>
            <a:prstGeom prst="line">
              <a:avLst/>
            </a:prstGeom>
            <a:noFill/>
            <a:ln w="9525">
              <a:solidFill>
                <a:schemeClr val="tx1"/>
              </a:solidFill>
              <a:round/>
              <a:headEnd/>
              <a:tailEnd/>
            </a:ln>
            <a:effectLst/>
          </p:spPr>
          <p:txBody>
            <a:bodyPr/>
            <a:lstStyle/>
            <a:p>
              <a:endParaRPr lang="zh-TW" altLang="en-US"/>
            </a:p>
          </p:txBody>
        </p:sp>
        <p:sp>
          <p:nvSpPr>
            <p:cNvPr id="579594" name="Line 10"/>
            <p:cNvSpPr>
              <a:spLocks noChangeShapeType="1"/>
            </p:cNvSpPr>
            <p:nvPr/>
          </p:nvSpPr>
          <p:spPr bwMode="auto">
            <a:xfrm>
              <a:off x="1536" y="3216"/>
              <a:ext cx="1008" cy="0"/>
            </a:xfrm>
            <a:prstGeom prst="line">
              <a:avLst/>
            </a:prstGeom>
            <a:noFill/>
            <a:ln w="9525">
              <a:solidFill>
                <a:schemeClr val="tx1"/>
              </a:solidFill>
              <a:round/>
              <a:headEnd/>
              <a:tailEnd/>
            </a:ln>
            <a:effectLst/>
          </p:spPr>
          <p:txBody>
            <a:bodyPr/>
            <a:lstStyle/>
            <a:p>
              <a:endParaRPr lang="zh-TW" altLang="en-US"/>
            </a:p>
          </p:txBody>
        </p:sp>
        <p:sp>
          <p:nvSpPr>
            <p:cNvPr id="579595" name="Line 11"/>
            <p:cNvSpPr>
              <a:spLocks noChangeShapeType="1"/>
            </p:cNvSpPr>
            <p:nvPr/>
          </p:nvSpPr>
          <p:spPr bwMode="auto">
            <a:xfrm>
              <a:off x="2544" y="3216"/>
              <a:ext cx="0" cy="96"/>
            </a:xfrm>
            <a:prstGeom prst="line">
              <a:avLst/>
            </a:prstGeom>
            <a:noFill/>
            <a:ln w="9525">
              <a:solidFill>
                <a:schemeClr val="tx1"/>
              </a:solidFill>
              <a:round/>
              <a:headEnd/>
              <a:tailEnd/>
            </a:ln>
            <a:effectLst/>
          </p:spPr>
          <p:txBody>
            <a:bodyPr/>
            <a:lstStyle/>
            <a:p>
              <a:endParaRPr lang="zh-TW" altLang="en-US"/>
            </a:p>
          </p:txBody>
        </p:sp>
        <p:sp>
          <p:nvSpPr>
            <p:cNvPr id="579596" name="Line 12"/>
            <p:cNvSpPr>
              <a:spLocks noChangeShapeType="1"/>
            </p:cNvSpPr>
            <p:nvPr/>
          </p:nvSpPr>
          <p:spPr bwMode="auto">
            <a:xfrm>
              <a:off x="2064" y="3120"/>
              <a:ext cx="0" cy="96"/>
            </a:xfrm>
            <a:prstGeom prst="line">
              <a:avLst/>
            </a:prstGeom>
            <a:noFill/>
            <a:ln w="9525">
              <a:solidFill>
                <a:schemeClr val="tx1"/>
              </a:solidFill>
              <a:round/>
              <a:headEnd/>
              <a:tailEnd/>
            </a:ln>
            <a:effectLst/>
          </p:spPr>
          <p:txBody>
            <a:bodyPr/>
            <a:lstStyle/>
            <a:p>
              <a:endParaRPr lang="zh-TW" altLang="en-US"/>
            </a:p>
          </p:txBody>
        </p:sp>
      </p:grpSp>
      <p:grpSp>
        <p:nvGrpSpPr>
          <p:cNvPr id="3" name="Group 13"/>
          <p:cNvGrpSpPr>
            <a:grpSpLocks/>
          </p:cNvGrpSpPr>
          <p:nvPr/>
        </p:nvGrpSpPr>
        <p:grpSpPr bwMode="auto">
          <a:xfrm>
            <a:off x="2514600" y="3352800"/>
            <a:ext cx="1447800" cy="914400"/>
            <a:chOff x="1584" y="2112"/>
            <a:chExt cx="912" cy="576"/>
          </a:xfrm>
        </p:grpSpPr>
        <p:sp>
          <p:nvSpPr>
            <p:cNvPr id="579598" name="Rectangle 14"/>
            <p:cNvSpPr>
              <a:spLocks noChangeArrowheads="1"/>
            </p:cNvSpPr>
            <p:nvPr/>
          </p:nvSpPr>
          <p:spPr bwMode="auto">
            <a:xfrm>
              <a:off x="1584" y="2112"/>
              <a:ext cx="912" cy="432"/>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Window/Page</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599" name="Line 15"/>
            <p:cNvSpPr>
              <a:spLocks noChangeShapeType="1"/>
            </p:cNvSpPr>
            <p:nvPr/>
          </p:nvSpPr>
          <p:spPr bwMode="auto">
            <a:xfrm flipV="1">
              <a:off x="2064" y="2544"/>
              <a:ext cx="0" cy="144"/>
            </a:xfrm>
            <a:prstGeom prst="line">
              <a:avLst/>
            </a:prstGeom>
            <a:noFill/>
            <a:ln w="9525">
              <a:solidFill>
                <a:schemeClr val="tx1"/>
              </a:solidFill>
              <a:round/>
              <a:headEnd/>
              <a:tailEnd/>
            </a:ln>
            <a:effectLst/>
          </p:spPr>
          <p:txBody>
            <a:bodyPr/>
            <a:lstStyle/>
            <a:p>
              <a:endParaRPr lang="zh-TW" altLang="en-US"/>
            </a:p>
          </p:txBody>
        </p:sp>
      </p:grpSp>
      <p:grpSp>
        <p:nvGrpSpPr>
          <p:cNvPr id="4" name="Group 16"/>
          <p:cNvGrpSpPr>
            <a:grpSpLocks/>
          </p:cNvGrpSpPr>
          <p:nvPr/>
        </p:nvGrpSpPr>
        <p:grpSpPr bwMode="auto">
          <a:xfrm>
            <a:off x="1371600" y="3048000"/>
            <a:ext cx="1905000" cy="304800"/>
            <a:chOff x="864" y="1920"/>
            <a:chExt cx="1200" cy="192"/>
          </a:xfrm>
        </p:grpSpPr>
        <p:sp>
          <p:nvSpPr>
            <p:cNvPr id="579601" name="Line 17"/>
            <p:cNvSpPr>
              <a:spLocks noChangeShapeType="1"/>
            </p:cNvSpPr>
            <p:nvPr/>
          </p:nvSpPr>
          <p:spPr bwMode="auto">
            <a:xfrm flipV="1">
              <a:off x="864" y="2016"/>
              <a:ext cx="0" cy="96"/>
            </a:xfrm>
            <a:prstGeom prst="line">
              <a:avLst/>
            </a:prstGeom>
            <a:noFill/>
            <a:ln w="9525">
              <a:solidFill>
                <a:schemeClr val="tx1"/>
              </a:solidFill>
              <a:round/>
              <a:headEnd/>
              <a:tailEnd/>
            </a:ln>
            <a:effectLst/>
          </p:spPr>
          <p:txBody>
            <a:bodyPr/>
            <a:lstStyle/>
            <a:p>
              <a:endParaRPr lang="zh-TW" altLang="en-US"/>
            </a:p>
          </p:txBody>
        </p:sp>
        <p:sp>
          <p:nvSpPr>
            <p:cNvPr id="579602" name="Line 18"/>
            <p:cNvSpPr>
              <a:spLocks noChangeShapeType="1"/>
            </p:cNvSpPr>
            <p:nvPr/>
          </p:nvSpPr>
          <p:spPr bwMode="auto">
            <a:xfrm>
              <a:off x="2064" y="2016"/>
              <a:ext cx="0" cy="96"/>
            </a:xfrm>
            <a:prstGeom prst="line">
              <a:avLst/>
            </a:prstGeom>
            <a:noFill/>
            <a:ln w="9525">
              <a:solidFill>
                <a:schemeClr val="tx1"/>
              </a:solidFill>
              <a:round/>
              <a:headEnd/>
              <a:tailEnd/>
            </a:ln>
            <a:effectLst/>
          </p:spPr>
          <p:txBody>
            <a:bodyPr/>
            <a:lstStyle/>
            <a:p>
              <a:endParaRPr lang="zh-TW" altLang="en-US"/>
            </a:p>
          </p:txBody>
        </p:sp>
        <p:sp>
          <p:nvSpPr>
            <p:cNvPr id="579603" name="Line 19"/>
            <p:cNvSpPr>
              <a:spLocks noChangeShapeType="1"/>
            </p:cNvSpPr>
            <p:nvPr/>
          </p:nvSpPr>
          <p:spPr bwMode="auto">
            <a:xfrm>
              <a:off x="864" y="2016"/>
              <a:ext cx="1200" cy="0"/>
            </a:xfrm>
            <a:prstGeom prst="line">
              <a:avLst/>
            </a:prstGeom>
            <a:noFill/>
            <a:ln w="9525">
              <a:solidFill>
                <a:schemeClr val="tx1"/>
              </a:solidFill>
              <a:round/>
              <a:headEnd/>
              <a:tailEnd/>
            </a:ln>
            <a:effectLst/>
          </p:spPr>
          <p:txBody>
            <a:bodyPr/>
            <a:lstStyle/>
            <a:p>
              <a:endParaRPr lang="zh-TW" altLang="en-US"/>
            </a:p>
          </p:txBody>
        </p:sp>
        <p:sp>
          <p:nvSpPr>
            <p:cNvPr id="579604" name="Line 20"/>
            <p:cNvSpPr>
              <a:spLocks noChangeShapeType="1"/>
            </p:cNvSpPr>
            <p:nvPr/>
          </p:nvSpPr>
          <p:spPr bwMode="auto">
            <a:xfrm flipV="1">
              <a:off x="1584" y="1920"/>
              <a:ext cx="0" cy="96"/>
            </a:xfrm>
            <a:prstGeom prst="line">
              <a:avLst/>
            </a:prstGeom>
            <a:noFill/>
            <a:ln w="9525">
              <a:solidFill>
                <a:schemeClr val="tx1"/>
              </a:solidFill>
              <a:round/>
              <a:headEnd/>
              <a:tailEnd/>
            </a:ln>
            <a:effectLst/>
          </p:spPr>
          <p:txBody>
            <a:bodyPr/>
            <a:lstStyle/>
            <a:p>
              <a:endParaRPr lang="zh-TW" altLang="en-US"/>
            </a:p>
          </p:txBody>
        </p:sp>
      </p:grpSp>
      <p:grpSp>
        <p:nvGrpSpPr>
          <p:cNvPr id="5" name="Group 21"/>
          <p:cNvGrpSpPr>
            <a:grpSpLocks/>
          </p:cNvGrpSpPr>
          <p:nvPr/>
        </p:nvGrpSpPr>
        <p:grpSpPr bwMode="auto">
          <a:xfrm>
            <a:off x="304800" y="3352800"/>
            <a:ext cx="1828800" cy="1600200"/>
            <a:chOff x="192" y="2112"/>
            <a:chExt cx="1152" cy="1008"/>
          </a:xfrm>
        </p:grpSpPr>
        <p:sp>
          <p:nvSpPr>
            <p:cNvPr id="579606" name="Rectangle 22"/>
            <p:cNvSpPr>
              <a:spLocks noChangeArrowheads="1"/>
            </p:cNvSpPr>
            <p:nvPr/>
          </p:nvSpPr>
          <p:spPr bwMode="auto">
            <a:xfrm>
              <a:off x="432" y="2112"/>
              <a:ext cx="912" cy="432"/>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Window/Page</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607" name="Rectangle 23"/>
            <p:cNvSpPr>
              <a:spLocks noChangeArrowheads="1"/>
            </p:cNvSpPr>
            <p:nvPr/>
          </p:nvSpPr>
          <p:spPr bwMode="auto">
            <a:xfrm>
              <a:off x="192" y="2688"/>
              <a:ext cx="768" cy="432"/>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Element</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sp>
          <p:nvSpPr>
            <p:cNvPr id="579608" name="Line 24"/>
            <p:cNvSpPr>
              <a:spLocks noChangeShapeType="1"/>
            </p:cNvSpPr>
            <p:nvPr/>
          </p:nvSpPr>
          <p:spPr bwMode="auto">
            <a:xfrm>
              <a:off x="672" y="2544"/>
              <a:ext cx="0" cy="144"/>
            </a:xfrm>
            <a:prstGeom prst="line">
              <a:avLst/>
            </a:prstGeom>
            <a:noFill/>
            <a:ln w="9525">
              <a:solidFill>
                <a:schemeClr val="tx1"/>
              </a:solidFill>
              <a:round/>
              <a:headEnd/>
              <a:tailEnd/>
            </a:ln>
            <a:effectLst/>
          </p:spPr>
          <p:txBody>
            <a:bodyPr/>
            <a:lstStyle/>
            <a:p>
              <a:endParaRPr lang="zh-TW" altLang="en-US"/>
            </a:p>
          </p:txBody>
        </p:sp>
      </p:grpSp>
      <p:sp>
        <p:nvSpPr>
          <p:cNvPr id="579609" name="Rectangle 25"/>
          <p:cNvSpPr>
            <a:spLocks noChangeArrowheads="1"/>
          </p:cNvSpPr>
          <p:nvPr/>
        </p:nvSpPr>
        <p:spPr bwMode="auto">
          <a:xfrm>
            <a:off x="228600" y="2286000"/>
            <a:ext cx="1371600" cy="762000"/>
          </a:xfrm>
          <a:prstGeom prst="rect">
            <a:avLst/>
          </a:prstGeom>
          <a:gradFill rotWithShape="1">
            <a:gsLst>
              <a:gs pos="0">
                <a:srgbClr val="D06800"/>
              </a:gs>
              <a:gs pos="100000">
                <a:srgbClr val="D06800">
                  <a:gamma/>
                  <a:shade val="0"/>
                  <a:invGamma/>
                </a:srgbClr>
              </a:gs>
            </a:gsLst>
            <a:lin ang="2700000" scaled="1"/>
          </a:gradFill>
          <a:ln w="9525">
            <a:solidFill>
              <a:schemeClr val="tx1"/>
            </a:solidFill>
            <a:miter lim="800000"/>
            <a:headEnd/>
            <a:tailEnd/>
          </a:ln>
          <a:effectLst/>
        </p:spPr>
        <p:txBody>
          <a:bodyPr wrap="none" anchor="ctr"/>
          <a:lstStyle/>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Application</a:t>
            </a:r>
          </a:p>
          <a:p>
            <a:pPr eaLnBrk="0" hangingPunct="0">
              <a:lnSpc>
                <a:spcPct val="100000"/>
              </a:lnSpc>
              <a:spcBef>
                <a:spcPct val="0"/>
              </a:spcBef>
            </a:pPr>
            <a:r>
              <a:rPr lang="en-GB" sz="1800" b="1">
                <a:effectLst>
                  <a:outerShdw blurRad="38100" dist="38100" dir="2700000" algn="tl">
                    <a:srgbClr val="000000"/>
                  </a:outerShdw>
                </a:effectLst>
                <a:latin typeface="Arial Narrow" pitchFamily="34" charset="0"/>
                <a:ea typeface="標楷體" pitchFamily="65" charset="-120"/>
              </a:rPr>
              <a:t> Resources</a:t>
            </a:r>
            <a:endParaRPr lang="en-US" altLang="zh-TW" sz="1800" b="1">
              <a:effectLst>
                <a:outerShdw blurRad="38100" dist="38100" dir="2700000" algn="tl">
                  <a:srgbClr val="000000"/>
                </a:outerShdw>
              </a:effectLst>
              <a:latin typeface="Arial Narrow" pitchFamily="34" charset="0"/>
              <a:ea typeface="標楷體" pitchFamily="65" charset="-120"/>
            </a:endParaRPr>
          </a:p>
        </p:txBody>
      </p:sp>
      <p:grpSp>
        <p:nvGrpSpPr>
          <p:cNvPr id="6" name="Group 26"/>
          <p:cNvGrpSpPr>
            <a:grpSpLocks/>
          </p:cNvGrpSpPr>
          <p:nvPr/>
        </p:nvGrpSpPr>
        <p:grpSpPr bwMode="auto">
          <a:xfrm>
            <a:off x="1676400" y="1981200"/>
            <a:ext cx="838200" cy="304800"/>
            <a:chOff x="1056" y="1248"/>
            <a:chExt cx="528" cy="192"/>
          </a:xfrm>
        </p:grpSpPr>
        <p:sp>
          <p:nvSpPr>
            <p:cNvPr id="579611" name="Line 27"/>
            <p:cNvSpPr>
              <a:spLocks noChangeShapeType="1"/>
            </p:cNvSpPr>
            <p:nvPr/>
          </p:nvSpPr>
          <p:spPr bwMode="auto">
            <a:xfrm>
              <a:off x="1584" y="1344"/>
              <a:ext cx="0" cy="96"/>
            </a:xfrm>
            <a:prstGeom prst="line">
              <a:avLst/>
            </a:prstGeom>
            <a:noFill/>
            <a:ln w="9525">
              <a:solidFill>
                <a:schemeClr val="tx1"/>
              </a:solidFill>
              <a:round/>
              <a:headEnd/>
              <a:tailEnd/>
            </a:ln>
            <a:effectLst/>
          </p:spPr>
          <p:txBody>
            <a:bodyPr/>
            <a:lstStyle/>
            <a:p>
              <a:endParaRPr lang="zh-TW" altLang="en-US"/>
            </a:p>
          </p:txBody>
        </p:sp>
        <p:sp>
          <p:nvSpPr>
            <p:cNvPr id="579612" name="Line 28"/>
            <p:cNvSpPr>
              <a:spLocks noChangeShapeType="1"/>
            </p:cNvSpPr>
            <p:nvPr/>
          </p:nvSpPr>
          <p:spPr bwMode="auto">
            <a:xfrm flipV="1">
              <a:off x="1056" y="1248"/>
              <a:ext cx="0" cy="96"/>
            </a:xfrm>
            <a:prstGeom prst="line">
              <a:avLst/>
            </a:prstGeom>
            <a:noFill/>
            <a:ln w="9525">
              <a:solidFill>
                <a:schemeClr val="tx1"/>
              </a:solidFill>
              <a:round/>
              <a:headEnd/>
              <a:tailEnd/>
            </a:ln>
            <a:effectLst/>
          </p:spPr>
          <p:txBody>
            <a:bodyPr/>
            <a:lstStyle/>
            <a:p>
              <a:endParaRPr lang="zh-TW" altLang="en-US"/>
            </a:p>
          </p:txBody>
        </p:sp>
        <p:sp>
          <p:nvSpPr>
            <p:cNvPr id="579613" name="Line 29"/>
            <p:cNvSpPr>
              <a:spLocks noChangeShapeType="1"/>
            </p:cNvSpPr>
            <p:nvPr/>
          </p:nvSpPr>
          <p:spPr bwMode="auto">
            <a:xfrm flipH="1">
              <a:off x="1056" y="1344"/>
              <a:ext cx="528" cy="0"/>
            </a:xfrm>
            <a:prstGeom prst="line">
              <a:avLst/>
            </a:prstGeom>
            <a:noFill/>
            <a:ln w="9525">
              <a:solidFill>
                <a:schemeClr val="tx1"/>
              </a:solidFill>
              <a:round/>
              <a:headEnd/>
              <a:tailEnd/>
            </a:ln>
            <a:effectLst/>
          </p:spPr>
          <p:txBody>
            <a:bodyPr/>
            <a:lstStyle/>
            <a:p>
              <a:endParaRPr lang="zh-TW" altLang="en-US"/>
            </a:p>
          </p:txBody>
        </p:sp>
      </p:grpSp>
      <p:grpSp>
        <p:nvGrpSpPr>
          <p:cNvPr id="7" name="Group 30"/>
          <p:cNvGrpSpPr>
            <a:grpSpLocks/>
          </p:cNvGrpSpPr>
          <p:nvPr/>
        </p:nvGrpSpPr>
        <p:grpSpPr bwMode="auto">
          <a:xfrm>
            <a:off x="838200" y="2133600"/>
            <a:ext cx="838200" cy="152400"/>
            <a:chOff x="528" y="1344"/>
            <a:chExt cx="528" cy="96"/>
          </a:xfrm>
        </p:grpSpPr>
        <p:sp>
          <p:nvSpPr>
            <p:cNvPr id="579615" name="Line 31"/>
            <p:cNvSpPr>
              <a:spLocks noChangeShapeType="1"/>
            </p:cNvSpPr>
            <p:nvPr/>
          </p:nvSpPr>
          <p:spPr bwMode="auto">
            <a:xfrm flipV="1">
              <a:off x="528" y="1344"/>
              <a:ext cx="0" cy="96"/>
            </a:xfrm>
            <a:prstGeom prst="line">
              <a:avLst/>
            </a:prstGeom>
            <a:noFill/>
            <a:ln w="9525">
              <a:solidFill>
                <a:schemeClr val="tx1"/>
              </a:solidFill>
              <a:round/>
              <a:headEnd/>
              <a:tailEnd/>
            </a:ln>
            <a:effectLst/>
          </p:spPr>
          <p:txBody>
            <a:bodyPr/>
            <a:lstStyle/>
            <a:p>
              <a:endParaRPr lang="zh-TW" altLang="en-US"/>
            </a:p>
          </p:txBody>
        </p:sp>
        <p:sp>
          <p:nvSpPr>
            <p:cNvPr id="579616" name="Line 32"/>
            <p:cNvSpPr>
              <a:spLocks noChangeShapeType="1"/>
            </p:cNvSpPr>
            <p:nvPr/>
          </p:nvSpPr>
          <p:spPr bwMode="auto">
            <a:xfrm>
              <a:off x="528" y="1344"/>
              <a:ext cx="528" cy="0"/>
            </a:xfrm>
            <a:prstGeom prst="line">
              <a:avLst/>
            </a:prstGeom>
            <a:noFill/>
            <a:ln w="9525">
              <a:solidFill>
                <a:schemeClr val="tx1"/>
              </a:solidFill>
              <a:round/>
              <a:headEnd/>
              <a:tailEnd/>
            </a:ln>
            <a:effectLst/>
          </p:spPr>
          <p:txBody>
            <a:bodyPr/>
            <a:lstStyle/>
            <a:p>
              <a:endParaRPr lang="zh-TW" altLang="en-US"/>
            </a:p>
          </p:txBody>
        </p:sp>
      </p:grpSp>
      <p:sp>
        <p:nvSpPr>
          <p:cNvPr id="579617" name="Rectangle 33"/>
          <p:cNvSpPr>
            <a:spLocks noChangeArrowheads="1"/>
          </p:cNvSpPr>
          <p:nvPr/>
        </p:nvSpPr>
        <p:spPr bwMode="auto">
          <a:xfrm>
            <a:off x="4956175" y="790575"/>
            <a:ext cx="3810000" cy="5678488"/>
          </a:xfrm>
          <a:prstGeom prst="rect">
            <a:avLst/>
          </a:prstGeom>
          <a:solidFill>
            <a:schemeClr val="accent1">
              <a:alpha val="12000"/>
            </a:schemeClr>
          </a:solidFill>
          <a:ln w="9525">
            <a:noFill/>
            <a:miter lim="800000"/>
            <a:headEnd/>
            <a:tailEnd/>
          </a:ln>
          <a:effectLst/>
        </p:spPr>
        <p:txBody>
          <a:bodyPr>
            <a:spAutoFit/>
          </a:bodyPr>
          <a:lstStyle/>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&lt;Window&gt;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&lt;Window.Resources&gt;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&lt;/Window.Resources&gt;</a:t>
            </a:r>
          </a:p>
          <a:p>
            <a:pPr marL="447675" indent="-447675" algn="l">
              <a:lnSpc>
                <a:spcPct val="90000"/>
              </a:lnSpc>
              <a:spcBef>
                <a:spcPct val="0"/>
              </a:spcBef>
              <a:buClr>
                <a:schemeClr val="tx2"/>
              </a:buClr>
              <a:buSzPct val="85000"/>
              <a:buFont typeface="Wingdings 2" pitchFamily="18" charset="2"/>
              <a:buNone/>
            </a:pPr>
            <a:endParaRPr lang="en-US" altLang="zh-TW" sz="2400" b="1">
              <a:effectLst>
                <a:outerShdw blurRad="38100" dist="38100" dir="2700000" algn="tl">
                  <a:srgbClr val="000000"/>
                </a:outerShdw>
              </a:effectLst>
              <a:latin typeface="Arial Narrow" pitchFamily="34" charset="0"/>
              <a:ea typeface="標楷體" pitchFamily="65" charset="-120"/>
            </a:endParaRP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&lt;Grid&gt;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&lt;Grid.Resources&gt;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&lt;/Grid.Resources&gt;</a:t>
            </a:r>
          </a:p>
          <a:p>
            <a:pPr marL="447675" indent="-447675" algn="l">
              <a:lnSpc>
                <a:spcPct val="90000"/>
              </a:lnSpc>
              <a:spcBef>
                <a:spcPct val="0"/>
              </a:spcBef>
              <a:buClr>
                <a:schemeClr val="tx2"/>
              </a:buClr>
              <a:buSzPct val="85000"/>
              <a:buFont typeface="Wingdings 2" pitchFamily="18" charset="2"/>
              <a:buNone/>
            </a:pPr>
            <a:endParaRPr lang="en-US" altLang="zh-TW" sz="2400" b="1">
              <a:effectLst>
                <a:outerShdw blurRad="38100" dist="38100" dir="2700000" algn="tl">
                  <a:srgbClr val="000000"/>
                </a:outerShdw>
              </a:effectLst>
              <a:latin typeface="Arial Narrow" pitchFamily="34" charset="0"/>
              <a:ea typeface="標楷體" pitchFamily="65" charset="-120"/>
            </a:endParaRP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&lt;ListBox&gt;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&lt;ListBox.Resources&gt;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&lt;/ListBox.Resources&gt;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&lt;/ListBox&gt;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  &lt;/Grid&gt;</a:t>
            </a:r>
          </a:p>
          <a:p>
            <a:pPr marL="447675" indent="-447675" algn="l">
              <a:lnSpc>
                <a:spcPct val="90000"/>
              </a:lnSpc>
              <a:spcBef>
                <a:spcPct val="0"/>
              </a:spcBef>
              <a:buClr>
                <a:schemeClr val="tx2"/>
              </a:buClr>
              <a:buSzPct val="85000"/>
              <a:buFont typeface="Wingdings 2" pitchFamily="18" charset="2"/>
              <a:buNone/>
            </a:pPr>
            <a:r>
              <a:rPr lang="en-US" altLang="zh-TW" sz="2400" b="1">
                <a:effectLst>
                  <a:outerShdw blurRad="38100" dist="38100" dir="2700000" algn="tl">
                    <a:srgbClr val="000000"/>
                  </a:outerShdw>
                </a:effectLst>
                <a:latin typeface="Arial Narrow" pitchFamily="34" charset="0"/>
                <a:ea typeface="標楷體" pitchFamily="65" charset="-120"/>
              </a:rPr>
              <a:t>&lt;/Window&gt;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61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961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961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961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9617">
                                            <p:txEl>
                                              <p:pRg st="15" end="1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95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95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96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961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96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961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9617">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95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96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9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animBg="1"/>
      <p:bldP spid="579588" grpId="0" animBg="1"/>
      <p:bldP spid="579589" grpId="0" animBg="1"/>
      <p:bldP spid="579591" grpId="0" animBg="1"/>
      <p:bldP spid="5796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lang="zh-TW" altLang="en-US" b="1" dirty="0" smtClean="0">
                <a:effectLst>
                  <a:outerShdw blurRad="38100" dist="38100" dir="2700000" algn="tl">
                    <a:srgbClr val="000000">
                      <a:alpha val="43137"/>
                    </a:srgbClr>
                  </a:outerShdw>
                </a:effectLst>
                <a:latin typeface="Arial Narrow" pitchFamily="34" charset="0"/>
                <a:ea typeface="+mn-ea"/>
              </a:rPr>
              <a:t>樣式與樣版</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solidFill>
                  <a:srgbClr val="FFCC00"/>
                </a:solidFill>
              </a:rPr>
              <a:t>動畫與 </a:t>
            </a:r>
            <a:r>
              <a:rPr lang="en-US" altLang="zh-TW" dirty="0" smtClean="0">
                <a:solidFill>
                  <a:srgbClr val="FFCC00"/>
                </a:solidFill>
              </a:rPr>
              <a:t>Visual </a:t>
            </a:r>
            <a:r>
              <a:rPr lang="en-US" altLang="zh-TW" dirty="0" smtClean="0">
                <a:solidFill>
                  <a:srgbClr val="FFCC00"/>
                </a:solidFill>
              </a:rPr>
              <a:t>State Manager </a:t>
            </a:r>
            <a:r>
              <a:rPr lang="zh-TW" altLang="en-US" dirty="0" smtClean="0">
                <a:solidFill>
                  <a:srgbClr val="FFCC00"/>
                </a:solidFill>
              </a:rPr>
              <a:t>使用</a:t>
            </a:r>
            <a:endParaRPr lang="zh-TW" altLang="en-US" dirty="0" smtClean="0">
              <a:solidFill>
                <a:srgbClr val="FFCC00"/>
              </a:solidFill>
            </a:endParaRPr>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Visual State Manager (VSM)</a:t>
            </a:r>
            <a:endParaRPr lang="zh-TW" altLang="en-US" dirty="0"/>
          </a:p>
        </p:txBody>
      </p:sp>
      <p:sp>
        <p:nvSpPr>
          <p:cNvPr id="3" name="內容版面配置區 2"/>
          <p:cNvSpPr>
            <a:spLocks noGrp="1"/>
          </p:cNvSpPr>
          <p:nvPr>
            <p:ph idx="1"/>
          </p:nvPr>
        </p:nvSpPr>
        <p:spPr>
          <a:xfrm>
            <a:off x="368300" y="1347788"/>
            <a:ext cx="8382000" cy="3841564"/>
          </a:xfrm>
        </p:spPr>
        <p:txBody>
          <a:bodyPr/>
          <a:lstStyle/>
          <a:p>
            <a:r>
              <a:rPr lang="zh-TW" altLang="en-US" dirty="0" smtClean="0"/>
              <a:t>在過去 </a:t>
            </a:r>
            <a:r>
              <a:rPr lang="en-US" altLang="zh-TW" dirty="0" smtClean="0"/>
              <a:t>WPF </a:t>
            </a:r>
            <a:r>
              <a:rPr lang="zh-TW" altLang="en-US" dirty="0" smtClean="0"/>
              <a:t>是使用控制項的範本與樣式來達到同樣的功能</a:t>
            </a:r>
            <a:endParaRPr lang="en-US" altLang="zh-TW" dirty="0" smtClean="0"/>
          </a:p>
          <a:p>
            <a:pPr lvl="1"/>
            <a:r>
              <a:rPr lang="zh-TW" altLang="en-US" dirty="0" smtClean="0"/>
              <a:t>例如</a:t>
            </a:r>
            <a:r>
              <a:rPr lang="en-US" altLang="zh-TW" dirty="0" smtClean="0"/>
              <a:t>: </a:t>
            </a:r>
            <a:r>
              <a:rPr lang="zh-TW" altLang="en-US" dirty="0" smtClean="0"/>
              <a:t>滑鼠移到按鈕上產生動畫</a:t>
            </a:r>
            <a:endParaRPr lang="en-US" altLang="zh-TW" dirty="0" smtClean="0"/>
          </a:p>
          <a:p>
            <a:r>
              <a:rPr lang="en-US" altLang="zh-TW" dirty="0" smtClean="0"/>
              <a:t>VSM </a:t>
            </a:r>
            <a:r>
              <a:rPr lang="zh-TW" altLang="en-US" dirty="0" smtClean="0"/>
              <a:t>管理 </a:t>
            </a:r>
            <a:r>
              <a:rPr lang="en-US" altLang="zh-TW" dirty="0" err="1" smtClean="0"/>
              <a:t>Silverlight</a:t>
            </a:r>
            <a:r>
              <a:rPr lang="en-US" altLang="zh-TW" dirty="0" smtClean="0"/>
              <a:t> </a:t>
            </a:r>
            <a:r>
              <a:rPr lang="zh-TW" altLang="en-US" dirty="0" smtClean="0"/>
              <a:t>視覺狀態及狀態轉換</a:t>
            </a:r>
            <a:endParaRPr lang="en-US" altLang="zh-TW" dirty="0" smtClean="0"/>
          </a:p>
          <a:p>
            <a:r>
              <a:rPr lang="en-US" altLang="zh-TW" dirty="0" smtClean="0"/>
              <a:t>VSM </a:t>
            </a:r>
            <a:r>
              <a:rPr lang="zh-TW" altLang="en-US" dirty="0" smtClean="0"/>
              <a:t>狀態</a:t>
            </a:r>
            <a:r>
              <a:rPr lang="en-US" altLang="zh-TW" dirty="0" smtClean="0"/>
              <a:t>:</a:t>
            </a:r>
          </a:p>
          <a:p>
            <a:pPr lvl="1"/>
            <a:r>
              <a:rPr lang="zh-TW" altLang="en-US" dirty="0" smtClean="0"/>
              <a:t>一般 </a:t>
            </a:r>
            <a:r>
              <a:rPr lang="en-US" altLang="zh-TW" dirty="0" smtClean="0"/>
              <a:t>(</a:t>
            </a:r>
            <a:r>
              <a:rPr lang="en-US" dirty="0" smtClean="0"/>
              <a:t>Normal)</a:t>
            </a:r>
          </a:p>
          <a:p>
            <a:pPr lvl="1"/>
            <a:r>
              <a:rPr lang="zh-TW" altLang="en-US" dirty="0" smtClean="0"/>
              <a:t>滑鼠滑過 </a:t>
            </a:r>
            <a:r>
              <a:rPr lang="en-US" altLang="zh-TW" dirty="0" smtClean="0"/>
              <a:t>(</a:t>
            </a:r>
            <a:r>
              <a:rPr lang="en-US" dirty="0" smtClean="0"/>
              <a:t>Mouse-Over)</a:t>
            </a:r>
          </a:p>
          <a:p>
            <a:pPr lvl="1"/>
            <a:r>
              <a:rPr lang="zh-TW" altLang="en-US" dirty="0" smtClean="0"/>
              <a:t>停用 </a:t>
            </a:r>
            <a:r>
              <a:rPr lang="en-US" altLang="zh-TW" dirty="0" smtClean="0"/>
              <a:t>(</a:t>
            </a:r>
            <a:r>
              <a:rPr lang="en-US" dirty="0" smtClean="0"/>
              <a:t>Disabled) </a:t>
            </a:r>
          </a:p>
          <a:p>
            <a:pPr lvl="1"/>
            <a:r>
              <a:rPr lang="zh-TW" altLang="en-US" dirty="0" smtClean="0"/>
              <a:t>成為焦點 </a:t>
            </a:r>
            <a:r>
              <a:rPr lang="en-US" altLang="zh-TW" dirty="0" smtClean="0"/>
              <a:t>(</a:t>
            </a:r>
            <a:r>
              <a:rPr lang="en-US" dirty="0" smtClean="0"/>
              <a:t>Focused)</a:t>
            </a:r>
            <a:endParaRPr lang="zh-TW" alt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Visual State Manager (VSM)</a:t>
            </a:r>
            <a:endParaRPr lang="zh-TW" altLang="en-US" dirty="0"/>
          </a:p>
        </p:txBody>
      </p:sp>
      <p:sp>
        <p:nvSpPr>
          <p:cNvPr id="3" name="內容版面配置區 2"/>
          <p:cNvSpPr>
            <a:spLocks noGrp="1"/>
          </p:cNvSpPr>
          <p:nvPr>
            <p:ph idx="1"/>
          </p:nvPr>
        </p:nvSpPr>
        <p:spPr>
          <a:xfrm>
            <a:off x="368300" y="1347788"/>
            <a:ext cx="8382000" cy="387798"/>
          </a:xfrm>
        </p:spPr>
        <p:txBody>
          <a:bodyPr/>
          <a:lstStyle/>
          <a:p>
            <a:r>
              <a:rPr lang="zh-TW" altLang="en-US" dirty="0" smtClean="0"/>
              <a:t>配合</a:t>
            </a:r>
            <a:r>
              <a:rPr lang="zh-TW" altLang="en-US" dirty="0" smtClean="0"/>
              <a:t>合樣式 </a:t>
            </a:r>
            <a:r>
              <a:rPr lang="en-US" altLang="zh-TW" dirty="0" smtClean="0"/>
              <a:t>(Style) </a:t>
            </a:r>
            <a:r>
              <a:rPr lang="zh-TW" altLang="en-US" dirty="0" smtClean="0"/>
              <a:t>來使用</a:t>
            </a:r>
            <a:endParaRPr lang="zh-TW" altLang="en-US" dirty="0"/>
          </a:p>
        </p:txBody>
      </p:sp>
      <p:sp>
        <p:nvSpPr>
          <p:cNvPr id="5" name="Rectangle 636930"/>
          <p:cNvSpPr>
            <a:spLocks noChangeArrowheads="1"/>
          </p:cNvSpPr>
          <p:nvPr/>
        </p:nvSpPr>
        <p:spPr bwMode="auto">
          <a:xfrm>
            <a:off x="525162" y="2075935"/>
            <a:ext cx="8197850" cy="3767185"/>
          </a:xfrm>
          <a:prstGeom prst="rect">
            <a:avLst/>
          </a:prstGeom>
          <a:solidFill>
            <a:schemeClr val="accent6">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vsm:VisualStateManager.VisualStateGroups</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vsm:VisualStateGroup</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CommonStates</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vsm:VisualState</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 x:Name="</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MouseOver</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&lt;Storyboard&gt;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&lt;/Storyboard&gt;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vsm:VisualState</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  &lt;/</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vsm:VisualStateGroup</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&gt;</a:t>
            </a:r>
          </a:p>
          <a:p>
            <a:pPr>
              <a:lnSpc>
                <a:spcPct val="90000"/>
              </a:lnSpc>
            </a:pPr>
            <a:r>
              <a:rPr lang="en-US" sz="28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800" b="1" dirty="0" err="1" smtClean="0">
                <a:effectLst>
                  <a:outerShdw blurRad="38100" dist="38100" dir="2700000" algn="tl">
                    <a:srgbClr val="000000">
                      <a:alpha val="43137"/>
                    </a:srgbClr>
                  </a:outerShdw>
                </a:effectLst>
                <a:latin typeface="Arial Narrow" pitchFamily="34" charset="0"/>
                <a:cs typeface="Segoe UI" pitchFamily="34" charset="0"/>
              </a:rPr>
              <a:t>vsm:VisualStateManager.VisualStateGroups</a:t>
            </a:r>
            <a:r>
              <a:rPr lang="en-US" sz="2800" b="1" dirty="0" smtClean="0">
                <a:effectLst>
                  <a:outerShdw blurRad="38100" dist="38100" dir="2700000" algn="tl">
                    <a:srgbClr val="000000">
                      <a:alpha val="43137"/>
                    </a:srgbClr>
                  </a:outerShdw>
                </a:effectLst>
                <a:latin typeface="Arial Narrow" pitchFamily="34" charset="0"/>
                <a:cs typeface="Segoe UI" pitchFamily="34" charset="0"/>
              </a:rPr>
              <a:t>&gt;</a:t>
            </a:r>
            <a:endParaRPr lang="en-US" sz="28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VSM </a:t>
            </a:r>
            <a:r>
              <a:rPr lang="zh-TW" altLang="en-US" dirty="0" smtClean="0"/>
              <a:t>使用架構</a:t>
            </a:r>
            <a:endParaRPr lang="zh-TW" altLang="en-US" dirty="0"/>
          </a:p>
        </p:txBody>
      </p:sp>
      <p:sp>
        <p:nvSpPr>
          <p:cNvPr id="3" name="內容版面配置區 2"/>
          <p:cNvSpPr>
            <a:spLocks noGrp="1"/>
          </p:cNvSpPr>
          <p:nvPr>
            <p:ph idx="1"/>
          </p:nvPr>
        </p:nvSpPr>
        <p:spPr>
          <a:xfrm>
            <a:off x="368300" y="1347788"/>
            <a:ext cx="8382000" cy="2575064"/>
          </a:xfrm>
        </p:spPr>
        <p:txBody>
          <a:bodyPr/>
          <a:lstStyle/>
          <a:p>
            <a:r>
              <a:rPr lang="zh-TW" altLang="en-US" dirty="0" smtClean="0"/>
              <a:t>各個控制項會定義一個或多個狀態群組</a:t>
            </a:r>
            <a:endParaRPr lang="en-US" altLang="zh-TW" dirty="0" smtClean="0"/>
          </a:p>
          <a:p>
            <a:pPr lvl="1"/>
            <a:r>
              <a:rPr lang="zh-TW" altLang="en-US" dirty="0" smtClean="0"/>
              <a:t>例如</a:t>
            </a:r>
            <a:r>
              <a:rPr lang="en-US" altLang="zh-TW" dirty="0" smtClean="0"/>
              <a:t>:</a:t>
            </a:r>
            <a:r>
              <a:rPr lang="zh-TW" altLang="en-US" dirty="0" smtClean="0"/>
              <a:t> </a:t>
            </a:r>
            <a:r>
              <a:rPr lang="en-US" altLang="zh-TW" dirty="0" err="1" smtClean="0"/>
              <a:t>CommonStates</a:t>
            </a:r>
            <a:r>
              <a:rPr lang="en-US" altLang="zh-TW" dirty="0" smtClean="0"/>
              <a:t> </a:t>
            </a:r>
            <a:r>
              <a:rPr lang="zh-TW" altLang="en-US" dirty="0" smtClean="0"/>
              <a:t>和 </a:t>
            </a:r>
            <a:r>
              <a:rPr lang="en-US" altLang="zh-TW" dirty="0" err="1" smtClean="0"/>
              <a:t>FocusStates</a:t>
            </a:r>
            <a:endParaRPr lang="en-US" altLang="zh-TW" dirty="0" smtClean="0"/>
          </a:p>
          <a:p>
            <a:r>
              <a:rPr lang="zh-TW" altLang="en-US" dirty="0" smtClean="0"/>
              <a:t>每個群組又會定義特定的視覺狀態</a:t>
            </a:r>
            <a:endParaRPr lang="en-US" altLang="zh-TW" dirty="0" smtClean="0"/>
          </a:p>
          <a:p>
            <a:pPr lvl="1"/>
            <a:r>
              <a:rPr lang="zh-TW" altLang="en-US" dirty="0" smtClean="0"/>
              <a:t>例如</a:t>
            </a:r>
            <a:r>
              <a:rPr lang="en-US" altLang="zh-TW" dirty="0" smtClean="0"/>
              <a:t>: </a:t>
            </a:r>
            <a:r>
              <a:rPr lang="en-US" altLang="zh-TW" dirty="0" err="1" smtClean="0"/>
              <a:t>MouseOver</a:t>
            </a:r>
            <a:r>
              <a:rPr lang="zh-TW" altLang="en-US" dirty="0" smtClean="0"/>
              <a:t>、</a:t>
            </a:r>
            <a:r>
              <a:rPr lang="en-US" altLang="zh-TW" dirty="0" smtClean="0"/>
              <a:t>Pressed </a:t>
            </a:r>
            <a:r>
              <a:rPr lang="zh-TW" altLang="en-US" dirty="0" smtClean="0"/>
              <a:t>及 </a:t>
            </a:r>
            <a:r>
              <a:rPr lang="en-US" altLang="zh-TW" dirty="0" smtClean="0"/>
              <a:t>Checked</a:t>
            </a:r>
          </a:p>
          <a:p>
            <a:r>
              <a:rPr lang="zh-TW" altLang="en-US" dirty="0" smtClean="0"/>
              <a:t>針對每種視覺狀態與狀態之間的轉換，您可以定義腳本，讓 </a:t>
            </a:r>
            <a:r>
              <a:rPr lang="en-US" altLang="zh-TW" dirty="0" err="1" smtClean="0"/>
              <a:t>Silverlight</a:t>
            </a:r>
            <a:r>
              <a:rPr lang="en-US" altLang="zh-TW" dirty="0" smtClean="0"/>
              <a:t> </a:t>
            </a:r>
            <a:r>
              <a:rPr lang="zh-TW" altLang="en-US" dirty="0" smtClean="0"/>
              <a:t>在適當的時機下自動播放</a:t>
            </a:r>
            <a:endParaRPr lang="zh-TW" alt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GB"/>
              <a:t>Triggers</a:t>
            </a:r>
          </a:p>
        </p:txBody>
      </p:sp>
      <p:sp>
        <p:nvSpPr>
          <p:cNvPr id="654339" name="Rectangle 3"/>
          <p:cNvSpPr>
            <a:spLocks noGrp="1" noChangeArrowheads="1"/>
          </p:cNvSpPr>
          <p:nvPr>
            <p:ph type="body" idx="1"/>
          </p:nvPr>
        </p:nvSpPr>
        <p:spPr>
          <a:xfrm>
            <a:off x="381000" y="1171575"/>
            <a:ext cx="8410575" cy="2131866"/>
          </a:xfrm>
        </p:spPr>
        <p:txBody>
          <a:bodyPr/>
          <a:lstStyle/>
          <a:p>
            <a:r>
              <a:rPr lang="zh-TW" altLang="en-GB" dirty="0"/>
              <a:t>啟動動畫的機制</a:t>
            </a:r>
            <a:endParaRPr lang="en-GB" dirty="0"/>
          </a:p>
          <a:p>
            <a:pPr lvl="1"/>
            <a:r>
              <a:rPr lang="zh-TW" altLang="en-US" dirty="0"/>
              <a:t>在元素、樣式或樣版中</a:t>
            </a:r>
            <a:endParaRPr lang="en-GB" dirty="0"/>
          </a:p>
          <a:p>
            <a:r>
              <a:rPr lang="zh-TW" altLang="en-GB" dirty="0"/>
              <a:t>類型</a:t>
            </a:r>
            <a:r>
              <a:rPr lang="en-GB" dirty="0"/>
              <a:t>:</a:t>
            </a:r>
          </a:p>
          <a:p>
            <a:pPr lvl="1"/>
            <a:r>
              <a:rPr lang="zh-TW" altLang="en-GB" dirty="0"/>
              <a:t>事件驅動</a:t>
            </a:r>
            <a:r>
              <a:rPr lang="en-GB" dirty="0"/>
              <a:t>: &lt;</a:t>
            </a:r>
            <a:r>
              <a:rPr lang="en-GB" dirty="0" err="1"/>
              <a:t>EventTrigger</a:t>
            </a:r>
            <a:r>
              <a:rPr lang="en-GB" dirty="0" smtClean="0"/>
              <a:t>&gt;</a:t>
            </a:r>
            <a:r>
              <a:rPr lang="zh-TW" altLang="en-US" dirty="0" smtClean="0"/>
              <a:t>，</a:t>
            </a:r>
            <a:r>
              <a:rPr lang="en-US" altLang="zh-TW" dirty="0" err="1" smtClean="0"/>
              <a:t>Silverlight</a:t>
            </a:r>
            <a:r>
              <a:rPr lang="en-US" altLang="zh-TW" dirty="0" smtClean="0"/>
              <a:t> </a:t>
            </a:r>
            <a:r>
              <a:rPr lang="zh-TW" altLang="en-US" dirty="0" smtClean="0"/>
              <a:t>只有 </a:t>
            </a:r>
            <a:r>
              <a:rPr lang="en-US" altLang="zh-TW" dirty="0" smtClean="0"/>
              <a:t>Loaded </a:t>
            </a:r>
            <a:r>
              <a:rPr lang="zh-TW" altLang="en-US" dirty="0" smtClean="0"/>
              <a:t>事件</a:t>
            </a:r>
            <a:endParaRPr lang="en-US" altLang="zh-TW" dirty="0"/>
          </a:p>
          <a:p>
            <a:pPr lvl="1"/>
            <a:r>
              <a:rPr lang="zh-TW" altLang="en-GB" dirty="0"/>
              <a:t>屬性驅動</a:t>
            </a:r>
            <a:r>
              <a:rPr lang="en-GB" altLang="zh-TW" dirty="0"/>
              <a:t>:</a:t>
            </a:r>
            <a:r>
              <a:rPr lang="en-GB" dirty="0"/>
              <a:t> &lt;Trigger&gt; (</a:t>
            </a:r>
            <a:r>
              <a:rPr lang="zh-TW" altLang="en-GB" dirty="0"/>
              <a:t>開始及結束動畫</a:t>
            </a:r>
            <a:r>
              <a:rPr lang="en-GB" dirty="0"/>
              <a:t>)</a:t>
            </a:r>
          </a:p>
        </p:txBody>
      </p:sp>
      <p:sp>
        <p:nvSpPr>
          <p:cNvPr id="654340" name="Rectangle 4"/>
          <p:cNvSpPr>
            <a:spLocks noChangeArrowheads="1"/>
          </p:cNvSpPr>
          <p:nvPr/>
        </p:nvSpPr>
        <p:spPr bwMode="auto">
          <a:xfrm>
            <a:off x="344488" y="3535363"/>
            <a:ext cx="8347075" cy="3113087"/>
          </a:xfrm>
          <a:prstGeom prst="rect">
            <a:avLst/>
          </a:prstGeom>
          <a:solidFill>
            <a:schemeClr val="accent1">
              <a:alpha val="12000"/>
            </a:schemeClr>
          </a:solidFill>
          <a:ln w="9525">
            <a:noFill/>
            <a:miter lim="800000"/>
            <a:headEnd/>
            <a:tailEnd/>
          </a:ln>
          <a:effectLst/>
        </p:spPr>
        <p:txBody>
          <a:bodyPr>
            <a:spAutoFit/>
          </a:bodyPr>
          <a:lstStyle/>
          <a:p>
            <a:pPr marL="447675" indent="-447675" algn="l">
              <a:lnSpc>
                <a:spcPct val="90000"/>
              </a:lnSpc>
              <a:spcBef>
                <a:spcPct val="0"/>
              </a:spcBef>
              <a:buClr>
                <a:schemeClr val="tx2"/>
              </a:buClr>
              <a:buSzPct val="85000"/>
              <a:buFont typeface="Wingdings 2" pitchFamily="18" charset="2"/>
              <a:buNone/>
            </a:pPr>
            <a:r>
              <a:rPr lang="en-US" altLang="zh-TW" sz="2000" b="1">
                <a:solidFill>
                  <a:schemeClr val="folHlink"/>
                </a:solidFill>
                <a:effectLst>
                  <a:outerShdw blurRad="38100" dist="38100" dir="2700000" algn="tl">
                    <a:srgbClr val="000000"/>
                  </a:outerShdw>
                </a:effectLst>
                <a:latin typeface="Arial Narrow" pitchFamily="34" charset="0"/>
                <a:ea typeface="標楷體" pitchFamily="65" charset="-120"/>
              </a:rPr>
              <a:t>&lt;EventTrigger RoutedEvent="Mouse.MouseEnter"&gt;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&lt;EventTrigger.Actions&gt;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&lt;BeginStoryboard&gt;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&lt;Storyboard&gt;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&lt;DoubleAnimation Duration="0:0:0.2" AutoReverse="True"</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Storyboard.TargetProperty="(Rectangle.StrokeThickness)"</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Storyboard.TargetName="outline" By="1" /&gt;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&lt;/Storyboard&gt;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&lt;/BeginStoryboard&gt;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    &lt;/EventTrigger.Actions&gt;</a:t>
            </a:r>
          </a:p>
          <a:p>
            <a:pPr marL="447675" indent="-447675" algn="l">
              <a:lnSpc>
                <a:spcPct val="90000"/>
              </a:lnSpc>
              <a:spcBef>
                <a:spcPct val="0"/>
              </a:spcBef>
              <a:buClr>
                <a:schemeClr val="tx2"/>
              </a:buClr>
              <a:buSzPct val="85000"/>
              <a:buFont typeface="Wingdings 2" pitchFamily="18" charset="2"/>
              <a:buNone/>
            </a:pPr>
            <a:r>
              <a:rPr lang="en-US" altLang="zh-TW" sz="2000" b="1">
                <a:effectLst>
                  <a:outerShdw blurRad="38100" dist="38100" dir="2700000" algn="tl">
                    <a:srgbClr val="000000"/>
                  </a:outerShdw>
                </a:effectLst>
                <a:latin typeface="Arial Narrow" pitchFamily="34" charset="0"/>
                <a:ea typeface="標楷體" pitchFamily="65" charset="-120"/>
              </a:rPr>
              <a:t>&lt;/EventTrigger&gt;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b="1" dirty="0" smtClean="0">
                <a:effectLst>
                  <a:outerShdw blurRad="38100" dist="38100" dir="2700000" algn="tl">
                    <a:srgbClr val="000000">
                      <a:alpha val="43137"/>
                    </a:srgbClr>
                  </a:outerShdw>
                </a:effectLst>
                <a:latin typeface="Arial Narrow" pitchFamily="34" charset="0"/>
                <a:ea typeface="+mn-ea"/>
              </a:rPr>
              <a:t>WPF </a:t>
            </a:r>
            <a:r>
              <a:rPr lang="zh-TW" altLang="en-US" b="1" dirty="0" smtClean="0">
                <a:effectLst>
                  <a:outerShdw blurRad="38100" dist="38100" dir="2700000" algn="tl">
                    <a:srgbClr val="000000">
                      <a:alpha val="43137"/>
                    </a:srgbClr>
                  </a:outerShdw>
                </a:effectLst>
                <a:latin typeface="Arial Narrow" pitchFamily="34" charset="0"/>
                <a:ea typeface="+mn-ea"/>
              </a:rPr>
              <a:t>動畫處理與 </a:t>
            </a:r>
            <a:r>
              <a:rPr altLang="zh-TW" b="1" dirty="0" smtClean="0">
                <a:effectLst>
                  <a:outerShdw blurRad="38100" dist="38100" dir="2700000" algn="tl">
                    <a:srgbClr val="000000">
                      <a:alpha val="43137"/>
                    </a:srgbClr>
                  </a:outerShdw>
                </a:effectLst>
                <a:latin typeface="Arial Narrow" pitchFamily="34" charset="0"/>
                <a:ea typeface="+mn-ea"/>
              </a:rPr>
              <a:t>Silverlight VSM </a:t>
            </a:r>
            <a:r>
              <a:rPr lang="zh-TW" altLang="en-US" b="1" dirty="0" smtClean="0">
                <a:effectLst>
                  <a:outerShdw blurRad="38100" dist="38100" dir="2700000" algn="tl">
                    <a:srgbClr val="000000">
                      <a:alpha val="43137"/>
                    </a:srgbClr>
                  </a:outerShdw>
                </a:effectLst>
                <a:latin typeface="Arial Narrow" pitchFamily="34" charset="0"/>
                <a:ea typeface="+mn-ea"/>
              </a:rPr>
              <a:t>使用</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solidFill>
                  <a:srgbClr val="FFCC00"/>
                </a:solidFill>
              </a:rPr>
              <a:t>Silverlight</a:t>
            </a:r>
            <a:r>
              <a:rPr lang="en-US" altLang="zh-TW" dirty="0" smtClean="0">
                <a:solidFill>
                  <a:srgbClr val="FFCC00"/>
                </a:solidFill>
              </a:rPr>
              <a:t> 2.0 </a:t>
            </a:r>
            <a:r>
              <a:rPr lang="zh-TW" altLang="en-US" dirty="0" smtClean="0">
                <a:solidFill>
                  <a:srgbClr val="FFCC00"/>
                </a:solidFill>
              </a:rPr>
              <a:t>與 </a:t>
            </a:r>
            <a:r>
              <a:rPr lang="en-US" altLang="zh-TW" dirty="0" smtClean="0">
                <a:solidFill>
                  <a:srgbClr val="FFCC00"/>
                </a:solidFill>
              </a:rPr>
              <a:t>RIA </a:t>
            </a:r>
            <a:r>
              <a:rPr lang="zh-TW" altLang="en-US" dirty="0" smtClean="0">
                <a:solidFill>
                  <a:srgbClr val="FFCC00"/>
                </a:solidFill>
              </a:rPr>
              <a:t>架構</a:t>
            </a:r>
            <a:endParaRPr lang="en-US" altLang="zh-TW" dirty="0" smtClean="0">
              <a:solidFill>
                <a:srgbClr val="FFCC00"/>
              </a:solidFill>
            </a:endParaRPr>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solidFill>
                  <a:srgbClr val="FFCC00"/>
                </a:solidFill>
              </a:rPr>
              <a:t>撰寫</a:t>
            </a:r>
            <a:r>
              <a:rPr lang="zh-TW" altLang="en-US" dirty="0" smtClean="0">
                <a:solidFill>
                  <a:srgbClr val="FFCC00"/>
                </a:solidFill>
              </a:rPr>
              <a:t>跨平台的 </a:t>
            </a:r>
            <a:r>
              <a:rPr lang="en-US" altLang="zh-TW" dirty="0" smtClean="0">
                <a:solidFill>
                  <a:srgbClr val="FFCC00"/>
                </a:solidFill>
              </a:rPr>
              <a:t>WPF </a:t>
            </a:r>
            <a:r>
              <a:rPr lang="zh-TW" altLang="en-US" dirty="0" smtClean="0">
                <a:solidFill>
                  <a:srgbClr val="FFCC00"/>
                </a:solidFill>
              </a:rPr>
              <a:t>程式碼 </a:t>
            </a:r>
            <a:endParaRPr lang="en-US" altLang="zh-TW" dirty="0" smtClean="0">
              <a:solidFill>
                <a:srgbClr val="FFCC00"/>
              </a:solidFill>
            </a:endParaRPr>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共用程式碼</a:t>
            </a:r>
            <a:endParaRPr lang="zh-TW" altLang="en-US" dirty="0"/>
          </a:p>
        </p:txBody>
      </p:sp>
      <p:sp>
        <p:nvSpPr>
          <p:cNvPr id="6" name="內容版面配置區 5"/>
          <p:cNvSpPr>
            <a:spLocks noGrp="1"/>
          </p:cNvSpPr>
          <p:nvPr>
            <p:ph idx="1"/>
          </p:nvPr>
        </p:nvSpPr>
        <p:spPr>
          <a:xfrm>
            <a:off x="368300" y="1347788"/>
            <a:ext cx="8382000" cy="2873094"/>
          </a:xfrm>
        </p:spPr>
        <p:txBody>
          <a:bodyPr/>
          <a:lstStyle/>
          <a:p>
            <a:r>
              <a:rPr lang="zh-TW" altLang="en-US" dirty="0" smtClean="0"/>
              <a:t>等到 </a:t>
            </a:r>
            <a:r>
              <a:rPr lang="en-US" altLang="zh-TW" dirty="0" smtClean="0"/>
              <a:t>WPF </a:t>
            </a:r>
            <a:r>
              <a:rPr lang="zh-TW" altLang="en-US" dirty="0" smtClean="0"/>
              <a:t>的桌面版本能夠使用 </a:t>
            </a:r>
            <a:r>
              <a:rPr lang="en-US" altLang="zh-TW" dirty="0" smtClean="0"/>
              <a:t>VSM </a:t>
            </a:r>
            <a:r>
              <a:rPr lang="zh-TW" altLang="en-US" dirty="0" smtClean="0"/>
              <a:t>時，您就可以使用相同的方法來處理 </a:t>
            </a:r>
            <a:r>
              <a:rPr lang="en-US" altLang="zh-TW" dirty="0" err="1" smtClean="0"/>
              <a:t>Silverlight</a:t>
            </a:r>
            <a:r>
              <a:rPr lang="en-US" altLang="zh-TW" dirty="0" smtClean="0"/>
              <a:t> </a:t>
            </a:r>
            <a:r>
              <a:rPr lang="zh-TW" altLang="en-US" dirty="0" smtClean="0"/>
              <a:t>與 </a:t>
            </a:r>
            <a:r>
              <a:rPr lang="en-US" altLang="zh-TW" dirty="0" smtClean="0"/>
              <a:t>Windows </a:t>
            </a:r>
            <a:r>
              <a:rPr lang="zh-TW" altLang="en-US" dirty="0" smtClean="0"/>
              <a:t>桌面應用程式，並且在 </a:t>
            </a:r>
            <a:r>
              <a:rPr lang="en-US" altLang="zh-TW" dirty="0" smtClean="0"/>
              <a:t>WPF </a:t>
            </a:r>
            <a:r>
              <a:rPr lang="zh-TW" altLang="en-US" dirty="0" smtClean="0"/>
              <a:t>與 </a:t>
            </a:r>
            <a:r>
              <a:rPr lang="en-US" altLang="zh-TW" dirty="0" err="1" smtClean="0"/>
              <a:t>Silverlight</a:t>
            </a:r>
            <a:r>
              <a:rPr lang="en-US" altLang="zh-TW" dirty="0" smtClean="0"/>
              <a:t> </a:t>
            </a:r>
            <a:r>
              <a:rPr lang="zh-TW" altLang="en-US" dirty="0" smtClean="0"/>
              <a:t>專案之間共用控制項範本</a:t>
            </a:r>
            <a:endParaRPr lang="en-US" altLang="zh-TW" dirty="0" smtClean="0"/>
          </a:p>
          <a:p>
            <a:r>
              <a:rPr lang="zh-TW" altLang="en-US" dirty="0" smtClean="0"/>
              <a:t>在那之前</a:t>
            </a:r>
            <a:r>
              <a:rPr lang="en-US" altLang="zh-TW" dirty="0" smtClean="0"/>
              <a:t>:</a:t>
            </a:r>
          </a:p>
          <a:p>
            <a:pPr lvl="1"/>
            <a:r>
              <a:rPr lang="zh-TW" altLang="en-US" dirty="0" smtClean="0"/>
              <a:t>使用 </a:t>
            </a:r>
            <a:r>
              <a:rPr lang="en-US" dirty="0" smtClean="0"/>
              <a:t>WPF </a:t>
            </a:r>
            <a:r>
              <a:rPr lang="zh-TW" altLang="en-US" dirty="0" smtClean="0"/>
              <a:t>與 </a:t>
            </a:r>
            <a:r>
              <a:rPr lang="en-US" dirty="0" err="1" smtClean="0"/>
              <a:t>Silverlight</a:t>
            </a:r>
            <a:r>
              <a:rPr lang="en-US" dirty="0" smtClean="0"/>
              <a:t> 2 </a:t>
            </a:r>
            <a:r>
              <a:rPr lang="zh-TW" altLang="en-US" dirty="0" smtClean="0"/>
              <a:t>雙方都能理解的 </a:t>
            </a:r>
            <a:r>
              <a:rPr lang="en-US" dirty="0" smtClean="0"/>
              <a:t>XAML </a:t>
            </a:r>
            <a:r>
              <a:rPr lang="zh-TW" altLang="en-US" dirty="0" smtClean="0"/>
              <a:t>共通子集</a:t>
            </a:r>
            <a:endParaRPr lang="en-US" altLang="zh-TW" dirty="0" smtClean="0"/>
          </a:p>
          <a:p>
            <a:pPr lvl="1"/>
            <a:r>
              <a:rPr lang="zh-TW" altLang="en-US" dirty="0" smtClean="0"/>
              <a:t>使用 </a:t>
            </a:r>
            <a:r>
              <a:rPr lang="en-US" altLang="zh-TW" dirty="0" smtClean="0"/>
              <a:t>CLR </a:t>
            </a:r>
            <a:r>
              <a:rPr lang="zh-TW" altLang="en-US" dirty="0" smtClean="0"/>
              <a:t>和 </a:t>
            </a:r>
            <a:r>
              <a:rPr lang="en-US" altLang="zh-TW" dirty="0" err="1" smtClean="0"/>
              <a:t>CoreCLR</a:t>
            </a:r>
            <a:r>
              <a:rPr lang="en-US" altLang="zh-TW" dirty="0" smtClean="0"/>
              <a:t> </a:t>
            </a:r>
            <a:r>
              <a:rPr lang="zh-TW" altLang="en-US" dirty="0" smtClean="0"/>
              <a:t>共用支援的功能</a:t>
            </a:r>
            <a:endParaRPr lang="zh-TW" alt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撰寫跨平台的 </a:t>
            </a:r>
            <a:r>
              <a:rPr altLang="zh-TW" dirty="0" smtClean="0"/>
              <a:t>Silverlight </a:t>
            </a:r>
            <a:r>
              <a:rPr lang="zh-TW" altLang="en-US" dirty="0" smtClean="0"/>
              <a:t>與 </a:t>
            </a:r>
            <a:r>
              <a:rPr altLang="zh-TW" dirty="0" smtClean="0"/>
              <a:t>WPF </a:t>
            </a:r>
            <a:r>
              <a:rPr lang="zh-TW" altLang="en-US" dirty="0" smtClean="0"/>
              <a:t>程式碼</a:t>
            </a:r>
            <a:endParaRPr lang="zh-TW" altLang="en-US" dirty="0"/>
          </a:p>
        </p:txBody>
      </p:sp>
      <p:sp>
        <p:nvSpPr>
          <p:cNvPr id="3" name="內容版面配置區 2"/>
          <p:cNvSpPr>
            <a:spLocks noGrp="1"/>
          </p:cNvSpPr>
          <p:nvPr>
            <p:ph idx="1"/>
          </p:nvPr>
        </p:nvSpPr>
        <p:spPr>
          <a:xfrm>
            <a:off x="368300" y="1347788"/>
            <a:ext cx="8382000" cy="3786165"/>
          </a:xfrm>
        </p:spPr>
        <p:txBody>
          <a:bodyPr/>
          <a:lstStyle/>
          <a:p>
            <a:r>
              <a:rPr lang="zh-TW" altLang="en-US" dirty="0" smtClean="0"/>
              <a:t>你不能直接互用兩者二進位程式碼 </a:t>
            </a:r>
            <a:r>
              <a:rPr lang="en-US" altLang="zh-TW" dirty="0" smtClean="0"/>
              <a:t>(</a:t>
            </a:r>
            <a:r>
              <a:rPr lang="zh-TW" altLang="en-US" dirty="0" smtClean="0"/>
              <a:t>組件</a:t>
            </a:r>
            <a:r>
              <a:rPr lang="en-US" altLang="zh-TW" dirty="0" smtClean="0"/>
              <a:t>)</a:t>
            </a:r>
          </a:p>
          <a:p>
            <a:pPr lvl="1"/>
            <a:r>
              <a:rPr lang="zh-TW" altLang="en-US" dirty="0" smtClean="0"/>
              <a:t>兩者的 </a:t>
            </a:r>
            <a:r>
              <a:rPr lang="en-US" altLang="zh-TW" dirty="0" smtClean="0"/>
              <a:t>CLR </a:t>
            </a:r>
            <a:r>
              <a:rPr lang="zh-TW" altLang="en-US" dirty="0" smtClean="0"/>
              <a:t>不同</a:t>
            </a:r>
            <a:endParaRPr lang="en-US" altLang="zh-TW" dirty="0" smtClean="0"/>
          </a:p>
          <a:p>
            <a:pPr lvl="1"/>
            <a:r>
              <a:rPr lang="zh-TW" altLang="en-US" dirty="0" smtClean="0"/>
              <a:t>所引用的組件也不同</a:t>
            </a:r>
            <a:endParaRPr lang="en-US" altLang="zh-TW" dirty="0" smtClean="0"/>
          </a:p>
          <a:p>
            <a:pPr lvl="1"/>
            <a:r>
              <a:rPr lang="zh-TW" altLang="en-US" dirty="0" smtClean="0"/>
              <a:t>安全模型也不同</a:t>
            </a:r>
            <a:endParaRPr lang="en-US" altLang="zh-TW" dirty="0" smtClean="0"/>
          </a:p>
          <a:p>
            <a:r>
              <a:rPr lang="zh-TW" altLang="en-US" dirty="0" smtClean="0"/>
              <a:t>所以</a:t>
            </a:r>
            <a:endParaRPr lang="en-US" altLang="zh-TW" dirty="0" smtClean="0"/>
          </a:p>
          <a:p>
            <a:pPr lvl="1"/>
            <a:r>
              <a:rPr lang="zh-TW" altLang="en-US" dirty="0" smtClean="0"/>
              <a:t>剪貼原始程式碼是不錯的選擇</a:t>
            </a:r>
            <a:endParaRPr lang="en-US" altLang="zh-TW" dirty="0" smtClean="0"/>
          </a:p>
          <a:p>
            <a:r>
              <a:rPr lang="zh-TW" altLang="en-US" dirty="0" smtClean="0"/>
              <a:t>但是</a:t>
            </a:r>
            <a:r>
              <a:rPr lang="en-US" altLang="zh-TW" dirty="0" smtClean="0"/>
              <a:t>…</a:t>
            </a:r>
          </a:p>
          <a:p>
            <a:pPr lvl="1"/>
            <a:r>
              <a:rPr lang="en-US" altLang="zh-TW" dirty="0" err="1" smtClean="0"/>
              <a:t>Silverlight</a:t>
            </a:r>
            <a:r>
              <a:rPr lang="en-US" altLang="zh-TW" dirty="0" smtClean="0"/>
              <a:t> </a:t>
            </a:r>
            <a:r>
              <a:rPr lang="zh-TW" altLang="en-US" dirty="0" smtClean="0"/>
              <a:t>的基底類別庫比完整的 </a:t>
            </a:r>
            <a:r>
              <a:rPr lang="en-US" altLang="zh-TW" dirty="0" smtClean="0"/>
              <a:t>.NET Framework </a:t>
            </a:r>
            <a:r>
              <a:rPr lang="zh-TW" altLang="en-US" dirty="0" smtClean="0"/>
              <a:t>要小太多了，因此有許多功能不支援</a:t>
            </a:r>
            <a:endParaRPr lang="zh-TW" alt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Silverlight </a:t>
            </a:r>
            <a:r>
              <a:rPr lang="zh-TW" altLang="en-US" dirty="0" smtClean="0"/>
              <a:t>基底類別庫支援</a:t>
            </a:r>
            <a:endParaRPr lang="zh-TW" altLang="en-US" dirty="0"/>
          </a:p>
        </p:txBody>
      </p:sp>
      <p:sp>
        <p:nvSpPr>
          <p:cNvPr id="3" name="內容版面配置區 2"/>
          <p:cNvSpPr>
            <a:spLocks noGrp="1"/>
          </p:cNvSpPr>
          <p:nvPr>
            <p:ph idx="1"/>
          </p:nvPr>
        </p:nvSpPr>
        <p:spPr>
          <a:xfrm>
            <a:off x="368300" y="1347788"/>
            <a:ext cx="8382000" cy="4783361"/>
          </a:xfrm>
        </p:spPr>
        <p:txBody>
          <a:bodyPr/>
          <a:lstStyle/>
          <a:p>
            <a:r>
              <a:rPr lang="zh-TW" altLang="en-US" dirty="0" smtClean="0"/>
              <a:t>集合、反映、規則運算式、字串操作、執行緒及計時器等基礎功能</a:t>
            </a:r>
            <a:endParaRPr lang="en-US" altLang="zh-TW" dirty="0" smtClean="0"/>
          </a:p>
          <a:p>
            <a:r>
              <a:rPr lang="zh-TW" altLang="en-US" dirty="0" smtClean="0"/>
              <a:t>呼叫 </a:t>
            </a:r>
            <a:r>
              <a:rPr lang="en-US" altLang="zh-TW" dirty="0" smtClean="0"/>
              <a:t>XML Web </a:t>
            </a:r>
            <a:r>
              <a:rPr lang="zh-TW" altLang="en-US" dirty="0" smtClean="0"/>
              <a:t>服務、</a:t>
            </a:r>
            <a:r>
              <a:rPr lang="en-US" altLang="zh-TW" dirty="0" smtClean="0"/>
              <a:t>WCF </a:t>
            </a:r>
            <a:r>
              <a:rPr lang="zh-TW" altLang="en-US" dirty="0" smtClean="0"/>
              <a:t>服務及 </a:t>
            </a:r>
            <a:r>
              <a:rPr lang="en-US" altLang="zh-TW" dirty="0" smtClean="0"/>
              <a:t>ADO.NET </a:t>
            </a:r>
            <a:r>
              <a:rPr lang="zh-TW" altLang="en-US" dirty="0" smtClean="0"/>
              <a:t>資料服務</a:t>
            </a:r>
            <a:endParaRPr lang="en-US" altLang="zh-TW" dirty="0" smtClean="0"/>
          </a:p>
          <a:p>
            <a:r>
              <a:rPr lang="zh-TW" altLang="en-US" dirty="0" smtClean="0"/>
              <a:t>使用 </a:t>
            </a:r>
            <a:r>
              <a:rPr lang="en-US" dirty="0" smtClean="0"/>
              <a:t>Plain Old XML (POX) </a:t>
            </a:r>
            <a:r>
              <a:rPr lang="zh-TW" altLang="en-US" dirty="0" smtClean="0"/>
              <a:t>和 </a:t>
            </a:r>
            <a:r>
              <a:rPr lang="en-US" dirty="0" smtClean="0"/>
              <a:t>Representational State Transfer (REST) </a:t>
            </a:r>
            <a:r>
              <a:rPr lang="zh-TW" altLang="en-US" dirty="0" smtClean="0"/>
              <a:t>服務</a:t>
            </a:r>
            <a:endParaRPr lang="en-US" altLang="zh-TW" dirty="0" smtClean="0"/>
          </a:p>
          <a:p>
            <a:r>
              <a:rPr lang="en-US" altLang="zh-TW" dirty="0" smtClean="0"/>
              <a:t>XML </a:t>
            </a:r>
            <a:r>
              <a:rPr lang="zh-TW" altLang="en-US" dirty="0" smtClean="0"/>
              <a:t>處理</a:t>
            </a:r>
            <a:r>
              <a:rPr lang="en-US" altLang="zh-TW" dirty="0" smtClean="0"/>
              <a:t>: </a:t>
            </a:r>
            <a:r>
              <a:rPr lang="en-US" dirty="0" err="1" smtClean="0"/>
              <a:t>XmlReader</a:t>
            </a:r>
            <a:r>
              <a:rPr lang="en-US" dirty="0" smtClean="0"/>
              <a:t> </a:t>
            </a:r>
            <a:r>
              <a:rPr lang="zh-TW" altLang="en-US" dirty="0" smtClean="0"/>
              <a:t>及 </a:t>
            </a:r>
            <a:r>
              <a:rPr lang="en-US" dirty="0" err="1" smtClean="0"/>
              <a:t>XmlWriter</a:t>
            </a:r>
            <a:r>
              <a:rPr lang="en-US" dirty="0" smtClean="0"/>
              <a:t> </a:t>
            </a:r>
            <a:r>
              <a:rPr lang="zh-TW" altLang="en-US" dirty="0" smtClean="0"/>
              <a:t>類別</a:t>
            </a:r>
            <a:endParaRPr lang="en-US" altLang="zh-TW" dirty="0" smtClean="0"/>
          </a:p>
          <a:p>
            <a:r>
              <a:rPr lang="en-US" dirty="0" smtClean="0"/>
              <a:t>LINQ to </a:t>
            </a:r>
            <a:r>
              <a:rPr lang="en-US" dirty="0" err="1" smtClean="0"/>
              <a:t>Objects、LINQ</a:t>
            </a:r>
            <a:r>
              <a:rPr lang="en-US" dirty="0" smtClean="0"/>
              <a:t> to XML</a:t>
            </a:r>
            <a:r>
              <a:rPr lang="zh-TW" altLang="en-US" dirty="0" smtClean="0"/>
              <a:t>、</a:t>
            </a:r>
            <a:r>
              <a:rPr lang="en-US" dirty="0" smtClean="0"/>
              <a:t> LINQ to JavaScript Object Notation (JSON)</a:t>
            </a:r>
          </a:p>
          <a:p>
            <a:r>
              <a:rPr lang="en-US" dirty="0" err="1" smtClean="0"/>
              <a:t>Silverlight</a:t>
            </a:r>
            <a:r>
              <a:rPr lang="en-US" dirty="0" smtClean="0"/>
              <a:t> </a:t>
            </a:r>
            <a:r>
              <a:rPr lang="zh-TW" altLang="en-US" dirty="0" smtClean="0"/>
              <a:t>中的網路只支援非同步方式運作</a:t>
            </a:r>
            <a:endParaRPr lang="en-US" altLang="zh-TW" dirty="0" smtClean="0"/>
          </a:p>
          <a:p>
            <a:pPr lvl="1"/>
            <a:r>
              <a:rPr lang="zh-TW" altLang="en-US" dirty="0" smtClean="0"/>
              <a:t>使用 </a:t>
            </a:r>
            <a:r>
              <a:rPr lang="en-US" altLang="zh-TW" dirty="0" smtClean="0"/>
              <a:t>COM </a:t>
            </a:r>
            <a:r>
              <a:rPr lang="en-US" altLang="zh-TW" dirty="0" err="1" smtClean="0"/>
              <a:t>Interop</a:t>
            </a:r>
            <a:r>
              <a:rPr lang="en-US" altLang="zh-TW" dirty="0" smtClean="0"/>
              <a:t> </a:t>
            </a:r>
            <a:r>
              <a:rPr lang="zh-TW" altLang="en-US" dirty="0" smtClean="0"/>
              <a:t>存取 </a:t>
            </a:r>
            <a:r>
              <a:rPr lang="en-US" altLang="zh-TW" dirty="0" err="1" smtClean="0"/>
              <a:t>XMLHttpRequest</a:t>
            </a:r>
            <a:r>
              <a:rPr lang="en-US" altLang="zh-TW" dirty="0" smtClean="0"/>
              <a:t> </a:t>
            </a:r>
            <a:r>
              <a:rPr lang="zh-TW" altLang="en-US" dirty="0" smtClean="0"/>
              <a:t>來進行同步運作</a:t>
            </a:r>
            <a:endParaRPr lang="en-US" altLang="zh-TW" dirty="0" smtClean="0"/>
          </a:p>
          <a:p>
            <a:pPr lvl="1"/>
            <a:r>
              <a:rPr lang="en-US" altLang="zh-TW" dirty="0" smtClean="0">
                <a:hlinkClick r:id="rId2"/>
              </a:rPr>
              <a:t>http://go.microsoft.com/fwlink/?LinkId=124048</a:t>
            </a:r>
            <a:r>
              <a:rPr lang="en-US" altLang="zh-TW" dirty="0" smtClean="0"/>
              <a:t> </a:t>
            </a:r>
            <a:endParaRPr lang="zh-TW" alt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lang="zh-TW" altLang="en-US" b="1" dirty="0" smtClean="0">
                <a:effectLst>
                  <a:outerShdw blurRad="38100" dist="38100" dir="2700000" algn="tl">
                    <a:srgbClr val="000000">
                      <a:alpha val="43137"/>
                    </a:srgbClr>
                  </a:outerShdw>
                </a:effectLst>
                <a:latin typeface="Arial Narrow" pitchFamily="34" charset="0"/>
                <a:ea typeface="+mn-ea"/>
              </a:rPr>
              <a:t>基底類別庫</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solidFill>
                  <a:srgbClr val="FFCC00"/>
                </a:solidFill>
              </a:rPr>
              <a:t>動態屬性資料繫結</a:t>
            </a:r>
            <a:endParaRPr lang="en-US" altLang="zh-TW" dirty="0" smtClean="0">
              <a:solidFill>
                <a:srgbClr val="FFCC00"/>
              </a:solidFill>
            </a:endParaRPr>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動態屬性資料繫結</a:t>
            </a:r>
            <a:endParaRPr lang="zh-TW" altLang="en-US" dirty="0"/>
          </a:p>
        </p:txBody>
      </p:sp>
      <p:sp>
        <p:nvSpPr>
          <p:cNvPr id="3" name="內容版面配置區 2"/>
          <p:cNvSpPr>
            <a:spLocks noGrp="1"/>
          </p:cNvSpPr>
          <p:nvPr>
            <p:ph idx="1"/>
          </p:nvPr>
        </p:nvSpPr>
        <p:spPr>
          <a:xfrm>
            <a:off x="368300" y="1286003"/>
            <a:ext cx="8382000" cy="865365"/>
          </a:xfrm>
        </p:spPr>
        <p:txBody>
          <a:bodyPr/>
          <a:lstStyle/>
          <a:p>
            <a:r>
              <a:rPr lang="en-US" altLang="zh-TW" dirty="0" err="1" smtClean="0"/>
              <a:t>Silverlight</a:t>
            </a:r>
            <a:r>
              <a:rPr lang="en-US" altLang="zh-TW" dirty="0" smtClean="0"/>
              <a:t> </a:t>
            </a:r>
            <a:r>
              <a:rPr lang="zh-TW" altLang="en-US" dirty="0" smtClean="0"/>
              <a:t>不支援 </a:t>
            </a:r>
            <a:r>
              <a:rPr lang="en-US" altLang="zh-TW" dirty="0" smtClean="0"/>
              <a:t>WPF </a:t>
            </a:r>
            <a:r>
              <a:rPr lang="zh-TW" altLang="en-US" dirty="0" smtClean="0"/>
              <a:t>直接元素之間的屬性繫結</a:t>
            </a:r>
            <a:endParaRPr lang="en-US" altLang="zh-TW" dirty="0" smtClean="0"/>
          </a:p>
          <a:p>
            <a:endParaRPr lang="zh-TW" altLang="en-US" dirty="0"/>
          </a:p>
        </p:txBody>
      </p:sp>
      <p:grpSp>
        <p:nvGrpSpPr>
          <p:cNvPr id="4" name="Group 2"/>
          <p:cNvGrpSpPr>
            <a:grpSpLocks/>
          </p:cNvGrpSpPr>
          <p:nvPr/>
        </p:nvGrpSpPr>
        <p:grpSpPr bwMode="auto">
          <a:xfrm>
            <a:off x="2251075" y="5639535"/>
            <a:ext cx="1716088" cy="838200"/>
            <a:chOff x="1248" y="3408"/>
            <a:chExt cx="1200" cy="528"/>
          </a:xfrm>
        </p:grpSpPr>
        <p:sp>
          <p:nvSpPr>
            <p:cNvPr id="5" name="AutoShape 7"/>
            <p:cNvSpPr>
              <a:spLocks/>
            </p:cNvSpPr>
            <p:nvPr/>
          </p:nvSpPr>
          <p:spPr bwMode="auto">
            <a:xfrm>
              <a:off x="1584" y="3456"/>
              <a:ext cx="528" cy="480"/>
            </a:xfrm>
            <a:prstGeom prst="upArrow">
              <a:avLst>
                <a:gd name="adj1" fmla="val 50000"/>
                <a:gd name="adj2" fmla="val 25000"/>
              </a:avLst>
            </a:prstGeom>
            <a:solidFill>
              <a:srgbClr val="FFFF00"/>
            </a:solidFill>
            <a:ln w="9525" algn="ctr">
              <a:solidFill>
                <a:schemeClr val="tx1"/>
              </a:solidFill>
              <a:miter lim="800000"/>
              <a:headEnd/>
              <a:tailEnd/>
            </a:ln>
          </p:spPr>
          <p:txBody>
            <a:bodyPr vert="eaVert" wrap="none" anchor="ctr"/>
            <a:lstStyle/>
            <a:p>
              <a:pPr eaLnBrk="0">
                <a:lnSpc>
                  <a:spcPct val="100000"/>
                </a:lnSpc>
                <a:spcBef>
                  <a:spcPct val="0"/>
                </a:spcBef>
              </a:pPr>
              <a:endParaRPr lang="en-GB" sz="1400" b="1">
                <a:solidFill>
                  <a:srgbClr val="FFCC00"/>
                </a:solidFill>
                <a:effectLst>
                  <a:outerShdw blurRad="38100" dist="38100" dir="2700000" algn="tl">
                    <a:srgbClr val="000000"/>
                  </a:outerShdw>
                </a:effectLst>
                <a:latin typeface="Arial Narrow" pitchFamily="34" charset="0"/>
                <a:ea typeface="標楷體" pitchFamily="65" charset="-120"/>
                <a:sym typeface="Wingdings" pitchFamily="2" charset="2"/>
              </a:endParaRPr>
            </a:p>
          </p:txBody>
        </p:sp>
        <p:sp>
          <p:nvSpPr>
            <p:cNvPr id="6" name="Rectangle 8"/>
            <p:cNvSpPr>
              <a:spLocks/>
            </p:cNvSpPr>
            <p:nvPr/>
          </p:nvSpPr>
          <p:spPr bwMode="auto">
            <a:xfrm flipV="1">
              <a:off x="1248" y="3408"/>
              <a:ext cx="1200" cy="48"/>
            </a:xfrm>
            <a:prstGeom prst="rect">
              <a:avLst/>
            </a:prstGeom>
            <a:solidFill>
              <a:srgbClr val="FFFF00"/>
            </a:solidFill>
            <a:ln w="9525" algn="ctr">
              <a:solidFill>
                <a:schemeClr val="tx1"/>
              </a:solidFill>
              <a:miter lim="800000"/>
              <a:headEnd/>
              <a:tailEnd/>
            </a:ln>
          </p:spPr>
          <p:txBody>
            <a:bodyPr/>
            <a:lstStyle/>
            <a:p>
              <a:endParaRPr lang="zh-TW" altLang="en-US" sz="1400"/>
            </a:p>
          </p:txBody>
        </p:sp>
      </p:grpSp>
      <p:grpSp>
        <p:nvGrpSpPr>
          <p:cNvPr id="7" name="Group 31"/>
          <p:cNvGrpSpPr>
            <a:grpSpLocks/>
          </p:cNvGrpSpPr>
          <p:nvPr/>
        </p:nvGrpSpPr>
        <p:grpSpPr bwMode="auto">
          <a:xfrm>
            <a:off x="4114800" y="5628422"/>
            <a:ext cx="3452813" cy="838200"/>
            <a:chOff x="2640" y="3456"/>
            <a:chExt cx="2064" cy="528"/>
          </a:xfrm>
        </p:grpSpPr>
        <p:sp>
          <p:nvSpPr>
            <p:cNvPr id="8" name="AutoShape 10"/>
            <p:cNvSpPr>
              <a:spLocks/>
            </p:cNvSpPr>
            <p:nvPr/>
          </p:nvSpPr>
          <p:spPr bwMode="auto">
            <a:xfrm>
              <a:off x="3408" y="3504"/>
              <a:ext cx="528" cy="480"/>
            </a:xfrm>
            <a:prstGeom prst="upArrow">
              <a:avLst>
                <a:gd name="adj1" fmla="val 50000"/>
                <a:gd name="adj2" fmla="val 25000"/>
              </a:avLst>
            </a:prstGeom>
            <a:solidFill>
              <a:srgbClr val="FFFF00"/>
            </a:solidFill>
            <a:ln w="9525" algn="ctr">
              <a:solidFill>
                <a:schemeClr val="tx1"/>
              </a:solidFill>
              <a:miter lim="800000"/>
              <a:headEnd/>
              <a:tailEnd/>
            </a:ln>
          </p:spPr>
          <p:txBody>
            <a:bodyPr vert="eaVert" wrap="none" anchor="ctr"/>
            <a:lstStyle/>
            <a:p>
              <a:pPr eaLnBrk="0">
                <a:lnSpc>
                  <a:spcPct val="100000"/>
                </a:lnSpc>
                <a:spcBef>
                  <a:spcPct val="0"/>
                </a:spcBef>
              </a:pPr>
              <a:endParaRPr lang="en-GB" sz="1400" b="1">
                <a:solidFill>
                  <a:srgbClr val="FFCC00"/>
                </a:solidFill>
                <a:effectLst>
                  <a:outerShdw blurRad="38100" dist="38100" dir="2700000" algn="tl">
                    <a:srgbClr val="000000"/>
                  </a:outerShdw>
                </a:effectLst>
                <a:latin typeface="Arial Narrow" pitchFamily="34" charset="0"/>
                <a:ea typeface="標楷體" pitchFamily="65" charset="-120"/>
                <a:sym typeface="Wingdings" pitchFamily="2" charset="2"/>
              </a:endParaRPr>
            </a:p>
          </p:txBody>
        </p:sp>
        <p:sp>
          <p:nvSpPr>
            <p:cNvPr id="9" name="Rectangle 11"/>
            <p:cNvSpPr>
              <a:spLocks/>
            </p:cNvSpPr>
            <p:nvPr/>
          </p:nvSpPr>
          <p:spPr bwMode="auto">
            <a:xfrm>
              <a:off x="2640" y="3456"/>
              <a:ext cx="2064" cy="48"/>
            </a:xfrm>
            <a:prstGeom prst="rect">
              <a:avLst/>
            </a:prstGeom>
            <a:solidFill>
              <a:srgbClr val="FFFF00"/>
            </a:solidFill>
            <a:ln w="9525" algn="ctr">
              <a:solidFill>
                <a:schemeClr val="tx1"/>
              </a:solidFill>
              <a:miter lim="800000"/>
              <a:headEnd/>
              <a:tailEnd/>
            </a:ln>
          </p:spPr>
          <p:txBody>
            <a:bodyPr/>
            <a:lstStyle/>
            <a:p>
              <a:endParaRPr lang="zh-TW" altLang="en-US" sz="1400"/>
            </a:p>
          </p:txBody>
        </p:sp>
      </p:grpSp>
      <p:pic>
        <p:nvPicPr>
          <p:cNvPr id="10" name="Picture 9"/>
          <p:cNvPicPr>
            <a:picLocks noChangeArrowheads="1"/>
          </p:cNvPicPr>
          <p:nvPr/>
        </p:nvPicPr>
        <p:blipFill>
          <a:blip r:embed="rId2"/>
          <a:srcRect/>
          <a:stretch>
            <a:fillRect/>
          </a:stretch>
        </p:blipFill>
        <p:spPr bwMode="auto">
          <a:xfrm>
            <a:off x="2590800" y="1981218"/>
            <a:ext cx="4191000" cy="1598613"/>
          </a:xfrm>
          <a:prstGeom prst="rect">
            <a:avLst/>
          </a:prstGeom>
          <a:noFill/>
          <a:ln w="9525">
            <a:noFill/>
            <a:miter lim="800000"/>
            <a:headEnd/>
            <a:tailEnd/>
          </a:ln>
        </p:spPr>
      </p:pic>
      <p:sp>
        <p:nvSpPr>
          <p:cNvPr id="11" name="Rectangle 13"/>
          <p:cNvSpPr>
            <a:spLocks noChangeArrowheads="1"/>
          </p:cNvSpPr>
          <p:nvPr/>
        </p:nvSpPr>
        <p:spPr bwMode="auto">
          <a:xfrm>
            <a:off x="533400" y="3641743"/>
            <a:ext cx="4495800" cy="1477328"/>
          </a:xfrm>
          <a:prstGeom prst="rect">
            <a:avLst/>
          </a:prstGeom>
          <a:solidFill>
            <a:schemeClr val="accent1">
              <a:alpha val="12000"/>
            </a:schemeClr>
          </a:solidFill>
          <a:ln w="9525">
            <a:noFill/>
            <a:miter lim="800000"/>
            <a:headEnd/>
            <a:tailEnd/>
          </a:ln>
        </p:spPr>
        <p:txBody>
          <a:bodyPr>
            <a:spAutoFit/>
          </a:bodyPr>
          <a:lstStyle/>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&lt;Image Source="truck.png"</a:t>
            </a:r>
          </a:p>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   Canvas.Left=</a:t>
            </a:r>
          </a:p>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   "{Binding Path=</a:t>
            </a:r>
            <a:r>
              <a:rPr lang="en-US" altLang="zh-TW" b="1">
                <a:solidFill>
                  <a:srgbClr val="FFFF00"/>
                </a:solidFill>
                <a:effectLst>
                  <a:outerShdw blurRad="38100" dist="38100" dir="2700000" algn="tl">
                    <a:srgbClr val="000000"/>
                  </a:outerShdw>
                </a:effectLst>
                <a:latin typeface="Arial Narrow" pitchFamily="34" charset="0"/>
                <a:ea typeface="標楷體" pitchFamily="65" charset="-120"/>
                <a:sym typeface="Wingdings" pitchFamily="2" charset="2"/>
              </a:rPr>
              <a:t>Value</a:t>
            </a: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 </a:t>
            </a:r>
          </a:p>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         ElementID=</a:t>
            </a:r>
            <a:r>
              <a:rPr lang="en-US" altLang="zh-TW" b="1">
                <a:solidFill>
                  <a:srgbClr val="FFFF00"/>
                </a:solidFill>
                <a:effectLst>
                  <a:outerShdw blurRad="38100" dist="38100" dir="2700000" algn="tl">
                    <a:srgbClr val="000000"/>
                  </a:outerShdw>
                </a:effectLst>
                <a:latin typeface="Arial Narrow" pitchFamily="34" charset="0"/>
                <a:ea typeface="標楷體" pitchFamily="65" charset="-120"/>
                <a:sym typeface="Wingdings" pitchFamily="2" charset="2"/>
              </a:rPr>
              <a:t>horzPos</a:t>
            </a: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a:t>
            </a:r>
          </a:p>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/&gt;</a:t>
            </a:r>
          </a:p>
        </p:txBody>
      </p:sp>
      <p:sp>
        <p:nvSpPr>
          <p:cNvPr id="12" name="Rectangle 14"/>
          <p:cNvSpPr>
            <a:spLocks noChangeArrowheads="1"/>
          </p:cNvSpPr>
          <p:nvPr/>
        </p:nvSpPr>
        <p:spPr bwMode="auto">
          <a:xfrm>
            <a:off x="5334000" y="3810018"/>
            <a:ext cx="3505200" cy="1200329"/>
          </a:xfrm>
          <a:prstGeom prst="rect">
            <a:avLst/>
          </a:prstGeom>
          <a:solidFill>
            <a:schemeClr val="accent1">
              <a:alpha val="12000"/>
            </a:schemeClr>
          </a:solidFill>
          <a:ln w="9525">
            <a:noFill/>
            <a:miter lim="800000"/>
            <a:headEnd/>
            <a:tailEnd/>
          </a:ln>
        </p:spPr>
        <p:txBody>
          <a:bodyPr>
            <a:spAutoFit/>
          </a:bodyPr>
          <a:lstStyle/>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&lt;Slider </a:t>
            </a:r>
            <a:r>
              <a:rPr lang="en-GB" b="1">
                <a:effectLst>
                  <a:outerShdw blurRad="38100" dist="38100" dir="2700000" algn="tl">
                    <a:srgbClr val="000000"/>
                  </a:outerShdw>
                </a:effectLst>
                <a:latin typeface="Arial Narrow" pitchFamily="34" charset="0"/>
                <a:ea typeface="標楷體" pitchFamily="65" charset="-120"/>
                <a:sym typeface="Wingdings" pitchFamily="2" charset="2"/>
              </a:rPr>
              <a:t>Orientation=</a:t>
            </a:r>
          </a:p>
          <a:p>
            <a:pPr algn="l" eaLnBrk="0">
              <a:lnSpc>
                <a:spcPct val="100000"/>
              </a:lnSpc>
              <a:spcBef>
                <a:spcPct val="0"/>
              </a:spcBef>
            </a:pPr>
            <a:r>
              <a:rPr lang="en-GB" altLang="zh-TW" b="1">
                <a:effectLst>
                  <a:outerShdw blurRad="38100" dist="38100" dir="2700000" algn="tl">
                    <a:srgbClr val="000000"/>
                  </a:outerShdw>
                </a:effectLst>
                <a:latin typeface="Arial Narrow" pitchFamily="34" charset="0"/>
                <a:ea typeface="標楷體" pitchFamily="65" charset="-120"/>
                <a:sym typeface="Wingdings" pitchFamily="2" charset="2"/>
              </a:rPr>
              <a:t>    </a:t>
            </a:r>
            <a:r>
              <a:rPr lang="en-GB" b="1">
                <a:effectLst>
                  <a:outerShdw blurRad="38100" dist="38100" dir="2700000" algn="tl">
                    <a:srgbClr val="000000"/>
                  </a:outerShdw>
                </a:effectLst>
                <a:latin typeface="Arial Narrow" pitchFamily="34" charset="0"/>
                <a:ea typeface="標楷體" pitchFamily="65" charset="-120"/>
                <a:sym typeface="Wingdings" pitchFamily="2" charset="2"/>
              </a:rPr>
              <a:t>"Horizontal"</a:t>
            </a:r>
            <a:endParaRPr lang="en-US" altLang="zh-TW" b="1">
              <a:effectLst>
                <a:outerShdw blurRad="38100" dist="38100" dir="2700000" algn="tl">
                  <a:srgbClr val="000000"/>
                </a:outerShdw>
              </a:effectLst>
              <a:latin typeface="Arial Narrow" pitchFamily="34" charset="0"/>
              <a:ea typeface="標楷體" pitchFamily="65" charset="-120"/>
              <a:sym typeface="Wingdings" pitchFamily="2" charset="2"/>
            </a:endParaRPr>
          </a:p>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    Name="</a:t>
            </a:r>
            <a:r>
              <a:rPr lang="en-US" altLang="zh-TW" b="1">
                <a:solidFill>
                  <a:srgbClr val="FFFF00"/>
                </a:solidFill>
                <a:effectLst>
                  <a:outerShdw blurRad="38100" dist="38100" dir="2700000" algn="tl">
                    <a:srgbClr val="000000"/>
                  </a:outerShdw>
                </a:effectLst>
                <a:latin typeface="Arial Narrow" pitchFamily="34" charset="0"/>
                <a:ea typeface="標楷體" pitchFamily="65" charset="-120"/>
                <a:sym typeface="Wingdings" pitchFamily="2" charset="2"/>
              </a:rPr>
              <a:t>horzPos</a:t>
            </a: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a:t>
            </a:r>
          </a:p>
          <a:p>
            <a:pPr algn="l" eaLnBrk="0">
              <a:lnSpc>
                <a:spcPct val="100000"/>
              </a:lnSpc>
              <a:spcBef>
                <a:spcPct val="0"/>
              </a:spcBef>
            </a:pP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    </a:t>
            </a:r>
            <a:r>
              <a:rPr lang="en-US" altLang="zh-TW" b="1">
                <a:solidFill>
                  <a:srgbClr val="FFFF00"/>
                </a:solidFill>
                <a:effectLst>
                  <a:outerShdw blurRad="38100" dist="38100" dir="2700000" algn="tl">
                    <a:srgbClr val="000000"/>
                  </a:outerShdw>
                </a:effectLst>
                <a:latin typeface="Arial Narrow" pitchFamily="34" charset="0"/>
                <a:ea typeface="標楷體" pitchFamily="65" charset="-120"/>
                <a:sym typeface="Wingdings" pitchFamily="2" charset="2"/>
              </a:rPr>
              <a:t>Value</a:t>
            </a:r>
            <a:r>
              <a:rPr lang="en-US" altLang="zh-TW" b="1">
                <a:effectLst>
                  <a:outerShdw blurRad="38100" dist="38100" dir="2700000" algn="tl">
                    <a:srgbClr val="000000"/>
                  </a:outerShdw>
                </a:effectLst>
                <a:latin typeface="Arial Narrow" pitchFamily="34" charset="0"/>
                <a:ea typeface="標楷體" pitchFamily="65" charset="-120"/>
                <a:sym typeface="Wingdings" pitchFamily="2" charset="2"/>
              </a:rPr>
              <a:t>="40"/&gt;</a:t>
            </a:r>
          </a:p>
        </p:txBody>
      </p:sp>
      <p:sp>
        <p:nvSpPr>
          <p:cNvPr id="13" name="Rectangle 15"/>
          <p:cNvSpPr>
            <a:spLocks noChangeArrowheads="1"/>
          </p:cNvSpPr>
          <p:nvPr/>
        </p:nvSpPr>
        <p:spPr bwMode="auto">
          <a:xfrm>
            <a:off x="762000" y="5096610"/>
            <a:ext cx="7848600" cy="614362"/>
          </a:xfrm>
          <a:prstGeom prst="rect">
            <a:avLst/>
          </a:prstGeom>
          <a:solidFill>
            <a:schemeClr val="accent1">
              <a:alpha val="12157"/>
            </a:schemeClr>
          </a:solidFill>
          <a:ln w="9525">
            <a:noFill/>
            <a:miter lim="800000"/>
            <a:headEnd/>
            <a:tailEnd/>
          </a:ln>
        </p:spPr>
        <p:txBody>
          <a:bodyPr/>
          <a:lstStyle/>
          <a:p>
            <a:pPr algn="l" eaLnBrk="0">
              <a:lnSpc>
                <a:spcPct val="100000"/>
              </a:lnSpc>
              <a:spcBef>
                <a:spcPct val="0"/>
              </a:spcBef>
            </a:pPr>
            <a:r>
              <a:rPr lang="en-US" altLang="zh-TW" sz="2400" b="1">
                <a:effectLst>
                  <a:outerShdw blurRad="38100" dist="38100" dir="2700000" algn="tl">
                    <a:srgbClr val="000000"/>
                  </a:outerShdw>
                </a:effectLst>
                <a:latin typeface="Arial Narrow" pitchFamily="34" charset="0"/>
                <a:ea typeface="標楷體" pitchFamily="65" charset="-120"/>
                <a:sym typeface="Wingdings" pitchFamily="2" charset="2"/>
              </a:rPr>
              <a:t>{Binding Path=</a:t>
            </a:r>
            <a:r>
              <a:rPr lang="en-US" altLang="zh-TW" sz="2400" b="1">
                <a:solidFill>
                  <a:srgbClr val="FFFF00"/>
                </a:solidFill>
                <a:effectLst>
                  <a:outerShdw blurRad="38100" dist="38100" dir="2700000" algn="tl">
                    <a:srgbClr val="000000"/>
                  </a:outerShdw>
                </a:effectLst>
                <a:latin typeface="Arial Narrow" pitchFamily="34" charset="0"/>
                <a:ea typeface="標楷體" pitchFamily="65" charset="-120"/>
                <a:sym typeface="Wingdings" pitchFamily="2" charset="2"/>
              </a:rPr>
              <a:t>Value</a:t>
            </a:r>
            <a:r>
              <a:rPr lang="en-US" altLang="zh-TW" sz="2400" b="1">
                <a:effectLst>
                  <a:outerShdw blurRad="38100" dist="38100" dir="2700000" algn="tl">
                    <a:srgbClr val="000000"/>
                  </a:outerShdw>
                </a:effectLst>
                <a:latin typeface="Arial Narrow" pitchFamily="34" charset="0"/>
                <a:ea typeface="標楷體" pitchFamily="65" charset="-120"/>
                <a:sym typeface="Wingdings" pitchFamily="2" charset="2"/>
              </a:rPr>
              <a:t>, ElementName=</a:t>
            </a:r>
            <a:r>
              <a:rPr lang="en-US" altLang="zh-TW" sz="2400" b="1">
                <a:solidFill>
                  <a:srgbClr val="FFFF00"/>
                </a:solidFill>
                <a:effectLst>
                  <a:outerShdw blurRad="38100" dist="38100" dir="2700000" algn="tl">
                    <a:srgbClr val="000000"/>
                  </a:outerShdw>
                </a:effectLst>
                <a:latin typeface="Arial Narrow" pitchFamily="34" charset="0"/>
                <a:ea typeface="標楷體" pitchFamily="65" charset="-120"/>
                <a:sym typeface="Wingdings" pitchFamily="2" charset="2"/>
              </a:rPr>
              <a:t>horzPos</a:t>
            </a:r>
            <a:r>
              <a:rPr lang="en-US" altLang="zh-TW" sz="2400" b="1">
                <a:effectLst>
                  <a:outerShdw blurRad="38100" dist="38100" dir="2700000" algn="tl">
                    <a:srgbClr val="000000"/>
                  </a:outerShdw>
                </a:effectLst>
                <a:latin typeface="Arial Narrow" pitchFamily="34" charset="0"/>
                <a:ea typeface="標楷體" pitchFamily="65" charset="-120"/>
                <a:sym typeface="Wingdings" pitchFamily="2" charset="2"/>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動態屬性資料繫結</a:t>
            </a:r>
            <a:endParaRPr lang="zh-TW" altLang="en-US" dirty="0"/>
          </a:p>
        </p:txBody>
      </p:sp>
      <p:sp>
        <p:nvSpPr>
          <p:cNvPr id="3" name="內容版面配置區 2"/>
          <p:cNvSpPr>
            <a:spLocks noGrp="1"/>
          </p:cNvSpPr>
          <p:nvPr>
            <p:ph idx="1"/>
          </p:nvPr>
        </p:nvSpPr>
        <p:spPr>
          <a:xfrm>
            <a:off x="368300" y="1286003"/>
            <a:ext cx="8382000" cy="2554033"/>
          </a:xfrm>
        </p:spPr>
        <p:txBody>
          <a:bodyPr/>
          <a:lstStyle/>
          <a:p>
            <a:r>
              <a:rPr lang="zh-TW" altLang="en-US" dirty="0" smtClean="0"/>
              <a:t>必須透過中介的物件屬性來做</a:t>
            </a:r>
            <a:endParaRPr lang="en-US" altLang="zh-TW" dirty="0" smtClean="0"/>
          </a:p>
          <a:p>
            <a:r>
              <a:rPr lang="zh-TW" altLang="en-US" dirty="0" smtClean="0"/>
              <a:t>步驟</a:t>
            </a:r>
            <a:r>
              <a:rPr lang="en-US" altLang="zh-TW" dirty="0" smtClean="0"/>
              <a:t>:</a:t>
            </a:r>
          </a:p>
          <a:p>
            <a:pPr marL="834200" lvl="1" indent="-457200">
              <a:buFont typeface="+mj-lt"/>
              <a:buAutoNum type="arabicPeriod"/>
            </a:pPr>
            <a:r>
              <a:rPr lang="zh-TW" altLang="en-US" dirty="0" smtClean="0"/>
              <a:t>加入實作 </a:t>
            </a:r>
            <a:r>
              <a:rPr lang="en-US" altLang="zh-TW" dirty="0" err="1" smtClean="0"/>
              <a:t>INotifyPropertyChanged</a:t>
            </a:r>
            <a:r>
              <a:rPr lang="en-US" altLang="zh-TW" dirty="0" smtClean="0"/>
              <a:t> </a:t>
            </a:r>
            <a:r>
              <a:rPr lang="zh-TW" altLang="en-US" dirty="0" smtClean="0"/>
              <a:t>介面的類別</a:t>
            </a:r>
            <a:endParaRPr lang="en-US" altLang="zh-TW" dirty="0" smtClean="0"/>
          </a:p>
          <a:p>
            <a:pPr marL="834200" lvl="1" indent="-457200">
              <a:buFont typeface="+mj-lt"/>
              <a:buAutoNum type="arabicPeriod"/>
            </a:pPr>
            <a:r>
              <a:rPr lang="zh-TW" altLang="en-US" dirty="0" smtClean="0"/>
              <a:t>類別中加入用來儲存繫結值的屬性</a:t>
            </a:r>
            <a:endParaRPr lang="en-US" altLang="zh-TW" dirty="0" smtClean="0"/>
          </a:p>
          <a:p>
            <a:pPr marL="834200" lvl="1" indent="-457200">
              <a:buFont typeface="+mj-lt"/>
              <a:buAutoNum type="arabicPeriod"/>
            </a:pPr>
            <a:r>
              <a:rPr lang="zh-TW" altLang="en-US" dirty="0" smtClean="0"/>
              <a:t>在 </a:t>
            </a:r>
            <a:r>
              <a:rPr lang="en-US" altLang="zh-TW" dirty="0" smtClean="0"/>
              <a:t>XAML </a:t>
            </a:r>
            <a:r>
              <a:rPr lang="zh-TW" altLang="en-US" dirty="0" smtClean="0"/>
              <a:t>中定義為靜態資源</a:t>
            </a:r>
            <a:endParaRPr lang="en-US" altLang="zh-TW" dirty="0" smtClean="0"/>
          </a:p>
          <a:p>
            <a:pPr marL="834200" lvl="1" indent="-457200">
              <a:buFont typeface="+mj-lt"/>
              <a:buAutoNum type="arabicPeriod"/>
            </a:pPr>
            <a:r>
              <a:rPr lang="zh-TW" altLang="en-US" dirty="0" smtClean="0"/>
              <a:t>將控制項屬性繫結至步驟 </a:t>
            </a:r>
            <a:r>
              <a:rPr lang="en-US" altLang="zh-TW" dirty="0" smtClean="0"/>
              <a:t>2 </a:t>
            </a:r>
            <a:r>
              <a:rPr lang="zh-TW" altLang="en-US" dirty="0" smtClean="0"/>
              <a:t>的屬性</a:t>
            </a:r>
            <a:endParaRPr lang="zh-TW" alt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lang="zh-TW" altLang="en-US" b="1" dirty="0" smtClean="0">
                <a:effectLst>
                  <a:outerShdw blurRad="38100" dist="38100" dir="2700000" algn="tl">
                    <a:srgbClr val="000000">
                      <a:alpha val="43137"/>
                    </a:srgbClr>
                  </a:outerShdw>
                </a:effectLst>
                <a:latin typeface="Arial Narrow" pitchFamily="34" charset="0"/>
                <a:ea typeface="+mn-ea"/>
              </a:rPr>
              <a:t>動態屬性繫結</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p>
          <a:p>
            <a:r>
              <a:rPr lang="zh-TW" altLang="en-US" dirty="0" smtClean="0">
                <a:solidFill>
                  <a:srgbClr val="FFCC00"/>
                </a:solidFill>
              </a:rPr>
              <a:t>後端資料來源呼叫與資料繫結</a:t>
            </a:r>
            <a:endParaRPr lang="en-US" altLang="zh-TW" dirty="0" smtClean="0">
              <a:solidFill>
                <a:srgbClr val="FFCC00"/>
              </a:solidFill>
            </a:endParaRPr>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Silverlight 2.0 </a:t>
            </a:r>
            <a:r>
              <a:rPr lang="zh-TW" altLang="en-US" dirty="0" smtClean="0"/>
              <a:t>架構</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descr="SilverLight Architecture">
            <a:hlinkClick r:id="rId2"/>
          </p:cNvPr>
          <p:cNvPicPr>
            <a:picLocks noChangeAspect="1" noChangeArrowheads="1"/>
          </p:cNvPicPr>
          <p:nvPr/>
        </p:nvPicPr>
        <p:blipFill>
          <a:blip r:embed="rId3"/>
          <a:srcRect/>
          <a:stretch>
            <a:fillRect/>
          </a:stretch>
        </p:blipFill>
        <p:spPr bwMode="auto">
          <a:xfrm>
            <a:off x="501564" y="1176681"/>
            <a:ext cx="6220512" cy="5452243"/>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後端資料繫結</a:t>
            </a:r>
            <a:endParaRPr lang="zh-TW" altLang="en-US" dirty="0"/>
          </a:p>
        </p:txBody>
      </p:sp>
      <p:sp>
        <p:nvSpPr>
          <p:cNvPr id="6" name="內容版面配置區 5"/>
          <p:cNvSpPr>
            <a:spLocks noGrp="1"/>
          </p:cNvSpPr>
          <p:nvPr>
            <p:ph idx="1"/>
          </p:nvPr>
        </p:nvSpPr>
        <p:spPr>
          <a:xfrm>
            <a:off x="368300" y="1347788"/>
            <a:ext cx="8382000" cy="4962897"/>
          </a:xfrm>
        </p:spPr>
        <p:txBody>
          <a:bodyPr/>
          <a:lstStyle/>
          <a:p>
            <a:r>
              <a:rPr lang="en-US" altLang="zh-TW" dirty="0" err="1" smtClean="0"/>
              <a:t>Silverlight</a:t>
            </a:r>
            <a:r>
              <a:rPr lang="en-US" altLang="zh-TW" dirty="0" smtClean="0"/>
              <a:t> </a:t>
            </a:r>
            <a:r>
              <a:rPr lang="zh-TW" altLang="en-US" dirty="0" smtClean="0"/>
              <a:t>可以呼叫後端服務</a:t>
            </a:r>
            <a:endParaRPr lang="en-US" altLang="zh-TW" dirty="0" smtClean="0"/>
          </a:p>
          <a:p>
            <a:pPr lvl="1"/>
            <a:r>
              <a:rPr lang="en-US" altLang="zh-TW" dirty="0" smtClean="0"/>
              <a:t>XML </a:t>
            </a:r>
            <a:r>
              <a:rPr lang="en-US" altLang="zh-TW" dirty="0" smtClean="0"/>
              <a:t>Web </a:t>
            </a:r>
            <a:r>
              <a:rPr lang="zh-TW" altLang="en-US" dirty="0" smtClean="0"/>
              <a:t>服務、</a:t>
            </a:r>
            <a:r>
              <a:rPr lang="en-US" altLang="zh-TW" dirty="0" smtClean="0"/>
              <a:t>WCF </a:t>
            </a:r>
            <a:r>
              <a:rPr lang="zh-TW" altLang="en-US" dirty="0" smtClean="0"/>
              <a:t>服務及 </a:t>
            </a:r>
            <a:r>
              <a:rPr lang="en-US" altLang="zh-TW" dirty="0" smtClean="0"/>
              <a:t>ADO.NET </a:t>
            </a:r>
            <a:r>
              <a:rPr lang="zh-TW" altLang="en-US" dirty="0" smtClean="0"/>
              <a:t>資料服務</a:t>
            </a:r>
            <a:endParaRPr lang="en-US" altLang="zh-TW" dirty="0" smtClean="0"/>
          </a:p>
          <a:p>
            <a:pPr lvl="1"/>
            <a:r>
              <a:rPr lang="en-US" dirty="0" smtClean="0"/>
              <a:t>Plain </a:t>
            </a:r>
            <a:r>
              <a:rPr lang="en-US" dirty="0" smtClean="0"/>
              <a:t>Old XML (POX) </a:t>
            </a:r>
            <a:r>
              <a:rPr lang="zh-TW" altLang="en-US" dirty="0" smtClean="0"/>
              <a:t>和 </a:t>
            </a:r>
            <a:r>
              <a:rPr lang="en-US" dirty="0" smtClean="0"/>
              <a:t>Representational State Transfer (REST</a:t>
            </a:r>
            <a:r>
              <a:rPr lang="en-US" dirty="0" smtClean="0"/>
              <a:t>)</a:t>
            </a:r>
            <a:endParaRPr lang="en-US" altLang="zh-TW" dirty="0" smtClean="0"/>
          </a:p>
          <a:p>
            <a:r>
              <a:rPr lang="zh-TW" altLang="en-US" dirty="0" smtClean="0"/>
              <a:t>透過控制項的 </a:t>
            </a:r>
            <a:r>
              <a:rPr lang="en-US" altLang="zh-TW" dirty="0" err="1" smtClean="0"/>
              <a:t>ItemTemplate</a:t>
            </a:r>
            <a:r>
              <a:rPr lang="en-US" altLang="zh-TW" dirty="0" smtClean="0"/>
              <a:t> </a:t>
            </a:r>
            <a:r>
              <a:rPr lang="zh-TW" altLang="en-US" dirty="0" smtClean="0"/>
              <a:t>中的 </a:t>
            </a:r>
            <a:r>
              <a:rPr lang="en-US" altLang="zh-TW" dirty="0" err="1" smtClean="0"/>
              <a:t>DataTemplate</a:t>
            </a:r>
            <a:r>
              <a:rPr lang="en-US" altLang="zh-TW" dirty="0" smtClean="0"/>
              <a:t> </a:t>
            </a:r>
            <a:r>
              <a:rPr lang="zh-TW" altLang="en-US" dirty="0" smtClean="0"/>
              <a:t>來定義外觀與資料繫結</a:t>
            </a:r>
            <a:endParaRPr lang="en-US" altLang="zh-TW" dirty="0" smtClean="0"/>
          </a:p>
          <a:p>
            <a:endParaRPr lang="en-US" altLang="zh-TW" dirty="0" smtClean="0"/>
          </a:p>
          <a:p>
            <a:endParaRPr lang="en-US" altLang="zh-TW" dirty="0" smtClean="0"/>
          </a:p>
          <a:p>
            <a:endParaRPr lang="en-US" altLang="zh-TW" dirty="0" smtClean="0"/>
          </a:p>
          <a:p>
            <a:r>
              <a:rPr lang="zh-TW" altLang="en-US" dirty="0" smtClean="0"/>
              <a:t>使用非同步呼叫來呼叫後端服務</a:t>
            </a:r>
            <a:endParaRPr lang="en-US" altLang="zh-TW" dirty="0" smtClean="0"/>
          </a:p>
          <a:p>
            <a:r>
              <a:rPr lang="zh-TW" altLang="en-US" dirty="0" smtClean="0"/>
              <a:t>取得結果後轉為物件，可以善用 </a:t>
            </a:r>
            <a:r>
              <a:rPr lang="en-US" altLang="zh-TW" dirty="0" smtClean="0"/>
              <a:t>LINQ </a:t>
            </a:r>
          </a:p>
          <a:p>
            <a:r>
              <a:rPr lang="zh-TW" altLang="en-US" dirty="0" smtClean="0"/>
              <a:t>設定至控制項的 </a:t>
            </a:r>
            <a:r>
              <a:rPr lang="en-US" altLang="zh-TW" dirty="0" err="1" smtClean="0"/>
              <a:t>ItemsSource</a:t>
            </a:r>
            <a:r>
              <a:rPr lang="en-US" altLang="zh-TW" dirty="0" smtClean="0"/>
              <a:t> </a:t>
            </a:r>
            <a:r>
              <a:rPr lang="zh-TW" altLang="en-US" dirty="0" smtClean="0"/>
              <a:t>或 </a:t>
            </a:r>
            <a:r>
              <a:rPr lang="en-US" altLang="zh-TW" dirty="0" err="1" smtClean="0"/>
              <a:t>DataContext</a:t>
            </a:r>
            <a:r>
              <a:rPr lang="en-US" altLang="zh-TW" dirty="0" smtClean="0"/>
              <a:t> </a:t>
            </a:r>
            <a:r>
              <a:rPr lang="zh-TW" altLang="en-US" dirty="0" smtClean="0"/>
              <a:t>屬性</a:t>
            </a:r>
            <a:endParaRPr lang="zh-TW" altLang="en-US" dirty="0"/>
          </a:p>
        </p:txBody>
      </p:sp>
      <p:sp>
        <p:nvSpPr>
          <p:cNvPr id="7" name="Rectangle 636930"/>
          <p:cNvSpPr>
            <a:spLocks noChangeArrowheads="1"/>
          </p:cNvSpPr>
          <p:nvPr/>
        </p:nvSpPr>
        <p:spPr bwMode="auto">
          <a:xfrm>
            <a:off x="599303" y="3682314"/>
            <a:ext cx="8197850" cy="941796"/>
          </a:xfrm>
          <a:prstGeom prst="rect">
            <a:avLst/>
          </a:prstGeom>
          <a:solidFill>
            <a:schemeClr val="accent6">
              <a:lumMod val="5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182880" tIns="137160" rIns="182880" bIns="137160" numCol="1" anchor="t" anchorCtr="0" compatLnSpc="1">
            <a:prstTxWarp prst="textNoShape">
              <a:avLst/>
            </a:prstTxWarp>
            <a:spAutoFit/>
          </a:bodyPr>
          <a:lstStyle/>
          <a:p>
            <a:pPr>
              <a:lnSpc>
                <a:spcPct val="90000"/>
              </a:lnSpc>
            </a:pPr>
            <a:r>
              <a:rPr lang="en-US" sz="2400" b="1" dirty="0" smtClean="0">
                <a:effectLst>
                  <a:outerShdw blurRad="38100" dist="38100" dir="2700000" algn="tl">
                    <a:srgbClr val="000000">
                      <a:alpha val="43137"/>
                    </a:srgbClr>
                  </a:outerShdw>
                </a:effectLst>
                <a:latin typeface="Arial Narrow" pitchFamily="34" charset="0"/>
                <a:cs typeface="Segoe UI" pitchFamily="34" charset="0"/>
              </a:rPr>
              <a:t>&lt;</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TextBlock</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a:t>
            </a:r>
            <a:r>
              <a:rPr lang="en-US" sz="2400" b="1" dirty="0" smtClean="0">
                <a:solidFill>
                  <a:srgbClr val="FFFF00"/>
                </a:solidFill>
                <a:effectLst>
                  <a:outerShdw blurRad="38100" dist="38100" dir="2700000" algn="tl">
                    <a:srgbClr val="000000">
                      <a:alpha val="43137"/>
                    </a:srgbClr>
                  </a:outerShdw>
                </a:effectLst>
                <a:latin typeface="Arial Narrow" pitchFamily="34" charset="0"/>
                <a:cs typeface="Segoe UI" pitchFamily="34" charset="0"/>
              </a:rPr>
              <a:t>Text="{Binding name}"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 Width="200" Height="50" </a:t>
            </a:r>
            <a:r>
              <a:rPr lang="en-US" sz="2400" b="1" dirty="0" err="1" smtClean="0">
                <a:effectLst>
                  <a:outerShdw blurRad="38100" dist="38100" dir="2700000" algn="tl">
                    <a:srgbClr val="000000">
                      <a:alpha val="43137"/>
                    </a:srgbClr>
                  </a:outerShdw>
                </a:effectLst>
                <a:latin typeface="Arial Narrow" pitchFamily="34" charset="0"/>
                <a:cs typeface="Segoe UI" pitchFamily="34" charset="0"/>
              </a:rPr>
              <a:t>FontSize</a:t>
            </a:r>
            <a:r>
              <a:rPr lang="en-US" sz="2400" b="1" dirty="0" smtClean="0">
                <a:effectLst>
                  <a:outerShdw blurRad="38100" dist="38100" dir="2700000" algn="tl">
                    <a:srgbClr val="000000">
                      <a:alpha val="43137"/>
                    </a:srgbClr>
                  </a:outerShdw>
                </a:effectLst>
                <a:latin typeface="Arial Narrow" pitchFamily="34" charset="0"/>
                <a:cs typeface="Segoe UI" pitchFamily="34" charset="0"/>
              </a:rPr>
              <a:t>="20" /&gt;</a:t>
            </a:r>
            <a:endParaRPr lang="en-US" sz="2400" b="1" noProof="1">
              <a:effectLst>
                <a:outerShdw blurRad="38100" dist="38100" dir="2700000" algn="tl">
                  <a:srgbClr val="000000">
                    <a:alpha val="43137"/>
                  </a:srgbClr>
                </a:outerShdw>
              </a:effectLst>
              <a:latin typeface="Arial Narrow" pitchFamily="34" charset="0"/>
              <a:cs typeface="Segoe UI"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effectLst>
                  <a:outerShdw blurRad="38100" dist="38100" dir="2700000" algn="tl">
                    <a:srgbClr val="000000">
                      <a:alpha val="43137"/>
                    </a:srgbClr>
                  </a:outerShdw>
                </a:effectLst>
                <a:latin typeface="Arial Narrow" pitchFamily="34" charset="0"/>
                <a:ea typeface="+mn-ea"/>
              </a:rPr>
              <a:t>demo</a:t>
            </a:r>
            <a:endParaRPr lang="en-US" dirty="0">
              <a:effectLst>
                <a:outerShdw blurRad="38100" dist="38100" dir="2700000" algn="tl">
                  <a:srgbClr val="000000">
                    <a:alpha val="43137"/>
                  </a:srgbClr>
                </a:outerShdw>
              </a:effectLst>
              <a:latin typeface="Arial Narrow" pitchFamily="34" charset="0"/>
              <a:ea typeface="+mn-ea"/>
            </a:endParaRPr>
          </a:p>
        </p:txBody>
      </p:sp>
      <p:sp>
        <p:nvSpPr>
          <p:cNvPr id="6" name="Title 5"/>
          <p:cNvSpPr>
            <a:spLocks noGrp="1"/>
          </p:cNvSpPr>
          <p:nvPr>
            <p:ph type="ctrTitle"/>
          </p:nvPr>
        </p:nvSpPr>
        <p:spPr/>
        <p:txBody>
          <a:bodyPr/>
          <a:lstStyle/>
          <a:p>
            <a:r>
              <a:rPr lang="zh-TW" altLang="en-US" b="1" dirty="0" smtClean="0">
                <a:effectLst>
                  <a:outerShdw blurRad="38100" dist="38100" dir="2700000" algn="tl">
                    <a:srgbClr val="000000">
                      <a:alpha val="43137"/>
                    </a:srgbClr>
                  </a:outerShdw>
                </a:effectLst>
                <a:latin typeface="Arial Narrow" pitchFamily="34" charset="0"/>
                <a:ea typeface="+mn-ea"/>
              </a:rPr>
              <a:t>樣式與後端資料繫結</a:t>
            </a:r>
            <a:endParaRPr lang="en-US" b="1" dirty="0">
              <a:effectLst>
                <a:outerShdw blurRad="38100" dist="38100" dir="2700000" algn="tl">
                  <a:srgbClr val="000000">
                    <a:alpha val="43137"/>
                  </a:srgbClr>
                </a:outerShdw>
              </a:effectLst>
              <a:latin typeface="Arial Narrow" pitchFamily="34" charset="0"/>
              <a:ea typeface="+mn-ea"/>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t>WPF </a:t>
            </a:r>
            <a:r>
              <a:rPr lang="zh-TW" altLang="en-US" dirty="0" smtClean="0"/>
              <a:t>與 </a:t>
            </a:r>
            <a:r>
              <a:rPr lang="en-US" altLang="zh-TW" dirty="0" err="1" smtClean="0"/>
              <a:t>Silverlight</a:t>
            </a:r>
            <a:r>
              <a:rPr lang="en-US" altLang="zh-TW" dirty="0" smtClean="0"/>
              <a:t> 2 </a:t>
            </a:r>
            <a:r>
              <a:rPr lang="zh-TW" altLang="en-US" dirty="0" smtClean="0"/>
              <a:t>控制項</a:t>
            </a:r>
            <a:r>
              <a:rPr lang="zh-TW" altLang="en-US" dirty="0" smtClean="0"/>
              <a:t>的</a:t>
            </a:r>
            <a:r>
              <a:rPr lang="zh-TW" altLang="en-US" dirty="0" smtClean="0"/>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solidFill>
                  <a:srgbClr val="FFCC00"/>
                </a:solidFill>
              </a:rPr>
              <a:t>應用程式除錯</a:t>
            </a:r>
            <a:endParaRPr lang="zh-TW" altLang="en-US" dirty="0" smtClean="0">
              <a:solidFill>
                <a:srgbClr val="FFCC00"/>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應用程式除錯</a:t>
            </a:r>
            <a:endParaRPr lang="zh-TW" altLang="en-US" dirty="0"/>
          </a:p>
        </p:txBody>
      </p:sp>
      <p:sp>
        <p:nvSpPr>
          <p:cNvPr id="3" name="內容版面配置區 2"/>
          <p:cNvSpPr>
            <a:spLocks noGrp="1"/>
          </p:cNvSpPr>
          <p:nvPr>
            <p:ph idx="1"/>
          </p:nvPr>
        </p:nvSpPr>
        <p:spPr>
          <a:xfrm>
            <a:off x="368300" y="1347788"/>
            <a:ext cx="8382000" cy="1820498"/>
          </a:xfrm>
        </p:spPr>
        <p:txBody>
          <a:bodyPr/>
          <a:lstStyle/>
          <a:p>
            <a:r>
              <a:rPr lang="zh-TW" altLang="en-US" dirty="0" smtClean="0"/>
              <a:t>善用 </a:t>
            </a:r>
            <a:r>
              <a:rPr lang="en-US" altLang="zh-TW" dirty="0" smtClean="0"/>
              <a:t>try … catch …</a:t>
            </a:r>
          </a:p>
          <a:p>
            <a:r>
              <a:rPr lang="zh-TW" altLang="en-US" dirty="0" smtClean="0"/>
              <a:t>注意物件空參考 </a:t>
            </a:r>
            <a:r>
              <a:rPr lang="en-US" altLang="zh-TW" dirty="0" smtClean="0"/>
              <a:t>(null reference) </a:t>
            </a:r>
            <a:r>
              <a:rPr lang="zh-TW" altLang="en-US" dirty="0" smtClean="0"/>
              <a:t>的問題</a:t>
            </a:r>
            <a:endParaRPr lang="en-US" altLang="zh-TW" dirty="0" smtClean="0"/>
          </a:p>
          <a:p>
            <a:r>
              <a:rPr lang="zh-TW" altLang="en-US" dirty="0" smtClean="0"/>
              <a:t>使用 </a:t>
            </a:r>
            <a:r>
              <a:rPr lang="en-US" altLang="zh-TW" dirty="0" err="1" smtClean="0"/>
              <a:t>GetType</a:t>
            </a:r>
            <a:r>
              <a:rPr lang="en-US" altLang="zh-TW" dirty="0" smtClean="0"/>
              <a:t>() </a:t>
            </a:r>
            <a:r>
              <a:rPr lang="zh-TW" altLang="en-US" dirty="0" smtClean="0"/>
              <a:t>方法取得物件型別</a:t>
            </a:r>
            <a:endParaRPr lang="en-US" altLang="zh-TW" dirty="0" smtClean="0"/>
          </a:p>
          <a:p>
            <a:endParaRPr lang="zh-TW" altLang="en-US"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結論</a:t>
            </a:r>
            <a:endParaRPr lang="zh-TW" altLang="en-US" dirty="0"/>
          </a:p>
        </p:txBody>
      </p:sp>
      <p:sp>
        <p:nvSpPr>
          <p:cNvPr id="6" name="內容版面配置區 5"/>
          <p:cNvSpPr>
            <a:spLocks noGrp="1"/>
          </p:cNvSpPr>
          <p:nvPr>
            <p:ph idx="1"/>
          </p:nvPr>
        </p:nvSpPr>
        <p:spPr>
          <a:xfrm>
            <a:off x="368300" y="1347788"/>
            <a:ext cx="8382000" cy="2664832"/>
          </a:xfrm>
        </p:spPr>
        <p:txBody>
          <a:bodyPr/>
          <a:lstStyle/>
          <a:p>
            <a:r>
              <a:rPr lang="en-US" altLang="zh-TW" dirty="0" err="1" smtClean="0"/>
              <a:t>Silverlight</a:t>
            </a:r>
            <a:r>
              <a:rPr lang="en-US" altLang="zh-TW" dirty="0" smtClean="0"/>
              <a:t> 2.0 </a:t>
            </a:r>
            <a:r>
              <a:rPr lang="zh-TW" altLang="en-US" dirty="0" smtClean="0"/>
              <a:t>包含了 </a:t>
            </a:r>
            <a:r>
              <a:rPr lang="en-US" altLang="zh-TW" dirty="0" smtClean="0"/>
              <a:t>WPF </a:t>
            </a:r>
            <a:r>
              <a:rPr lang="zh-TW" altLang="en-US" dirty="0" smtClean="0"/>
              <a:t>的子集合</a:t>
            </a:r>
            <a:endParaRPr lang="en-US" altLang="zh-TW" dirty="0" smtClean="0"/>
          </a:p>
          <a:p>
            <a:r>
              <a:rPr lang="zh-TW" altLang="en-US" dirty="0" smtClean="0"/>
              <a:t>兩者的開發方式非常類似，物件結構也相容</a:t>
            </a:r>
            <a:endParaRPr lang="en-US" altLang="zh-TW" dirty="0" smtClean="0"/>
          </a:p>
          <a:p>
            <a:r>
              <a:rPr lang="en-US" altLang="zh-TW" dirty="0" smtClean="0"/>
              <a:t>.NET CLR </a:t>
            </a:r>
            <a:r>
              <a:rPr lang="zh-TW" altLang="en-US" dirty="0" smtClean="0"/>
              <a:t>與 </a:t>
            </a:r>
            <a:r>
              <a:rPr lang="en-US" altLang="zh-TW" dirty="0" err="1" smtClean="0"/>
              <a:t>Silverlight</a:t>
            </a:r>
            <a:r>
              <a:rPr lang="en-US" altLang="zh-TW" dirty="0" smtClean="0"/>
              <a:t> </a:t>
            </a:r>
            <a:r>
              <a:rPr lang="en-US" altLang="zh-TW" dirty="0" err="1" smtClean="0"/>
              <a:t>CoreCLR</a:t>
            </a:r>
            <a:r>
              <a:rPr lang="en-US" altLang="zh-TW" dirty="0" smtClean="0"/>
              <a:t> </a:t>
            </a:r>
            <a:r>
              <a:rPr lang="zh-TW" altLang="en-US" dirty="0" smtClean="0"/>
              <a:t>還是有差別</a:t>
            </a:r>
            <a:endParaRPr lang="en-US" altLang="zh-TW" dirty="0" smtClean="0"/>
          </a:p>
          <a:p>
            <a:r>
              <a:rPr lang="zh-TW" altLang="en-US" dirty="0" smtClean="0"/>
              <a:t>建議以 </a:t>
            </a:r>
            <a:r>
              <a:rPr lang="en-US" altLang="zh-TW" dirty="0" err="1" smtClean="0"/>
              <a:t>Silverlight</a:t>
            </a:r>
            <a:r>
              <a:rPr lang="en-US" altLang="zh-TW" dirty="0" smtClean="0"/>
              <a:t> </a:t>
            </a:r>
            <a:r>
              <a:rPr lang="zh-TW" altLang="en-US" dirty="0" smtClean="0"/>
              <a:t>為出發點來開發</a:t>
            </a:r>
            <a:endParaRPr lang="en-US" altLang="zh-TW" dirty="0" smtClean="0"/>
          </a:p>
          <a:p>
            <a:pPr lvl="1"/>
            <a:r>
              <a:rPr lang="zh-TW" altLang="en-US" dirty="0" smtClean="0"/>
              <a:t>容易轉換為 </a:t>
            </a:r>
            <a:r>
              <a:rPr lang="en-US" altLang="zh-TW" dirty="0" smtClean="0"/>
              <a:t>WPF </a:t>
            </a:r>
            <a:r>
              <a:rPr lang="zh-TW" altLang="en-US" dirty="0" smtClean="0"/>
              <a:t>應用程式</a:t>
            </a:r>
            <a:endParaRPr lang="en-US" altLang="zh-TW" dirty="0" smtClean="0"/>
          </a:p>
          <a:p>
            <a:pPr lvl="1"/>
            <a:r>
              <a:rPr lang="zh-TW" altLang="en-US" dirty="0" smtClean="0"/>
              <a:t>要小心 </a:t>
            </a:r>
            <a:r>
              <a:rPr lang="en-US" altLang="zh-TW" dirty="0" smtClean="0"/>
              <a:t>WPF </a:t>
            </a:r>
            <a:r>
              <a:rPr lang="zh-TW" altLang="en-US" dirty="0" smtClean="0"/>
              <a:t>目前不支援的功能，例如 </a:t>
            </a:r>
            <a:r>
              <a:rPr lang="en-US" altLang="zh-TW" dirty="0" err="1" smtClean="0"/>
              <a:t>VisualStateManager</a:t>
            </a:r>
            <a:endParaRPr lang="zh-TW" alt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TW" altLang="en-US" dirty="0" smtClean="0"/>
              <a:t>參考資料</a:t>
            </a:r>
            <a:endParaRPr lang="en-US" dirty="0"/>
          </a:p>
        </p:txBody>
      </p:sp>
      <p:sp>
        <p:nvSpPr>
          <p:cNvPr id="43011" name="Rectangle 3"/>
          <p:cNvSpPr>
            <a:spLocks noGrp="1" noChangeArrowheads="1"/>
          </p:cNvSpPr>
          <p:nvPr>
            <p:ph idx="1"/>
          </p:nvPr>
        </p:nvSpPr>
        <p:spPr>
          <a:xfrm>
            <a:off x="368300" y="1347788"/>
            <a:ext cx="8382000" cy="2235997"/>
          </a:xfrm>
        </p:spPr>
        <p:txBody>
          <a:bodyPr/>
          <a:lstStyle/>
          <a:p>
            <a:r>
              <a:rPr lang="zh-TW" altLang="en-US" sz="4400" dirty="0" smtClean="0"/>
              <a:t>聖哥的資訊站</a:t>
            </a:r>
            <a:endParaRPr lang="en-US" altLang="zh-TW" sz="4400" dirty="0" smtClean="0"/>
          </a:p>
          <a:p>
            <a:pPr lvl="1"/>
            <a:r>
              <a:rPr lang="en-US" sz="4800" dirty="0" smtClean="0">
                <a:hlinkClick r:id="rId3"/>
              </a:rPr>
              <a:t>http://teacher.allok.com.tw</a:t>
            </a:r>
            <a:r>
              <a:rPr lang="en-US" sz="4800" dirty="0" smtClean="0"/>
              <a:t> </a:t>
            </a:r>
          </a:p>
          <a:p>
            <a:r>
              <a:rPr lang="zh-TW" altLang="en-US" dirty="0" smtClean="0"/>
              <a:t>在 </a:t>
            </a:r>
            <a:r>
              <a:rPr lang="en-US" dirty="0" smtClean="0"/>
              <a:t>WPF </a:t>
            </a:r>
            <a:r>
              <a:rPr lang="zh-TW" altLang="en-US" dirty="0" smtClean="0"/>
              <a:t>和 </a:t>
            </a:r>
            <a:r>
              <a:rPr lang="en-US" dirty="0" err="1" smtClean="0"/>
              <a:t>Silverlight</a:t>
            </a:r>
            <a:r>
              <a:rPr lang="en-US" dirty="0" smtClean="0"/>
              <a:t> 2 </a:t>
            </a:r>
            <a:r>
              <a:rPr lang="zh-TW" altLang="en-US" dirty="0" smtClean="0"/>
              <a:t>中重複使用程式碼</a:t>
            </a:r>
            <a:endParaRPr lang="en-US" dirty="0" smtClean="0"/>
          </a:p>
          <a:p>
            <a:pPr lvl="1"/>
            <a:r>
              <a:rPr lang="en-US" sz="2200" dirty="0" smtClean="0">
                <a:hlinkClick r:id="rId4"/>
              </a:rPr>
              <a:t>http://msdn.microsoft.com/zh-tw/magazine/cc895632.aspx</a:t>
            </a:r>
            <a:r>
              <a:rPr lang="en-US" sz="2200" dirty="0" smtClean="0"/>
              <a:t>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3156">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2466" name="Picture 2" descr="The Architecture of RIA’s">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您需要 </a:t>
            </a:r>
            <a:r>
              <a:rPr lang="en-US" altLang="zh-TW" dirty="0" smtClean="0"/>
              <a:t>…</a:t>
            </a:r>
            <a:endParaRPr lang="zh-TW" altLang="en-US" dirty="0"/>
          </a:p>
        </p:txBody>
      </p:sp>
      <p:sp>
        <p:nvSpPr>
          <p:cNvPr id="3" name="內容版面配置區 2"/>
          <p:cNvSpPr>
            <a:spLocks noGrp="1"/>
          </p:cNvSpPr>
          <p:nvPr>
            <p:ph idx="1"/>
          </p:nvPr>
        </p:nvSpPr>
        <p:spPr>
          <a:xfrm>
            <a:off x="368300" y="1347788"/>
            <a:ext cx="8382000" cy="2720232"/>
          </a:xfrm>
        </p:spPr>
        <p:txBody>
          <a:bodyPr/>
          <a:lstStyle/>
          <a:p>
            <a:r>
              <a:rPr lang="en-US" altLang="zh-TW" dirty="0" smtClean="0"/>
              <a:t>Visual Studio 2008</a:t>
            </a:r>
          </a:p>
          <a:p>
            <a:pPr lvl="1"/>
            <a:r>
              <a:rPr lang="en-US" altLang="zh-TW" dirty="0" smtClean="0"/>
              <a:t>Microsoft </a:t>
            </a:r>
            <a:r>
              <a:rPr lang="en-US" altLang="zh-TW" dirty="0" err="1" smtClean="0"/>
              <a:t>Silverlight</a:t>
            </a:r>
            <a:r>
              <a:rPr lang="en-US" altLang="zh-TW" dirty="0" smtClean="0"/>
              <a:t> Tools for Visual Studio 2008 </a:t>
            </a:r>
            <a:r>
              <a:rPr lang="en-US" altLang="zh-TW" dirty="0" smtClean="0"/>
              <a:t>SP1</a:t>
            </a:r>
            <a:endParaRPr lang="en-US" altLang="zh-TW" dirty="0" smtClean="0"/>
          </a:p>
          <a:p>
            <a:r>
              <a:rPr lang="en-US" altLang="zh-TW" dirty="0" smtClean="0"/>
              <a:t>Visual Web Developer 2008 Express with SP1</a:t>
            </a:r>
          </a:p>
          <a:p>
            <a:r>
              <a:rPr lang="en-US" altLang="zh-TW" dirty="0" smtClean="0"/>
              <a:t>Microsoft Expression Blend 2.0</a:t>
            </a:r>
          </a:p>
          <a:p>
            <a:pPr lvl="1"/>
            <a:r>
              <a:rPr lang="en-US" altLang="zh-TW" dirty="0" smtClean="0"/>
              <a:t>Microsoft Expression Blend </a:t>
            </a:r>
            <a:r>
              <a:rPr lang="en-US" altLang="zh-TW" dirty="0" smtClean="0"/>
              <a:t>2 Service Pack 1</a:t>
            </a:r>
          </a:p>
          <a:p>
            <a:endParaRPr lang="zh-TW" alt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0"/>
          <p:cNvSpPr>
            <a:spLocks noGrp="1"/>
          </p:cNvSpPr>
          <p:nvPr>
            <p:ph type="title"/>
          </p:nvPr>
        </p:nvSpPr>
        <p:spPr/>
        <p:txBody>
          <a:bodyPr/>
          <a:lstStyle/>
          <a:p>
            <a:r>
              <a:rPr lang="zh-TW" altLang="en-US" dirty="0" smtClean="0"/>
              <a:t>大綱</a:t>
            </a:r>
            <a:endParaRPr lang="en-US" dirty="0"/>
          </a:p>
        </p:txBody>
      </p:sp>
      <p:sp>
        <p:nvSpPr>
          <p:cNvPr id="13" name="內容版面配置區 12"/>
          <p:cNvSpPr>
            <a:spLocks noGrp="1"/>
          </p:cNvSpPr>
          <p:nvPr>
            <p:ph idx="1"/>
          </p:nvPr>
        </p:nvSpPr>
        <p:spPr>
          <a:xfrm>
            <a:off x="368300" y="1347788"/>
            <a:ext cx="8382000" cy="4208332"/>
          </a:xfrm>
        </p:spPr>
        <p:txBody>
          <a:bodyPr/>
          <a:lstStyle/>
          <a:p>
            <a:r>
              <a:rPr lang="en-US" altLang="zh-TW" dirty="0" err="1" smtClean="0"/>
              <a:t>Silverlight</a:t>
            </a:r>
            <a:r>
              <a:rPr lang="en-US" altLang="zh-TW" dirty="0" smtClean="0"/>
              <a:t> 2.0 </a:t>
            </a:r>
            <a:r>
              <a:rPr lang="zh-TW" altLang="en-US" dirty="0" smtClean="0"/>
              <a:t>與 </a:t>
            </a:r>
            <a:r>
              <a:rPr lang="en-US" altLang="zh-TW" dirty="0" smtClean="0"/>
              <a:t>RIA </a:t>
            </a:r>
            <a:r>
              <a:rPr lang="zh-TW" altLang="en-US" dirty="0" smtClean="0"/>
              <a:t>架構</a:t>
            </a:r>
            <a:endParaRPr lang="en-US" altLang="zh-TW" dirty="0" smtClean="0"/>
          </a:p>
          <a:p>
            <a:r>
              <a:rPr lang="en-US" altLang="zh-TW" dirty="0" smtClean="0">
                <a:solidFill>
                  <a:srgbClr val="FFCC00"/>
                </a:solidFill>
              </a:rPr>
              <a:t>WPF </a:t>
            </a:r>
            <a:r>
              <a:rPr lang="zh-TW" altLang="en-US" dirty="0" smtClean="0">
                <a:solidFill>
                  <a:srgbClr val="FFCC00"/>
                </a:solidFill>
              </a:rPr>
              <a:t>與 </a:t>
            </a:r>
            <a:r>
              <a:rPr lang="en-US" altLang="zh-TW" dirty="0" err="1" smtClean="0">
                <a:solidFill>
                  <a:srgbClr val="FFCC00"/>
                </a:solidFill>
              </a:rPr>
              <a:t>Silverlight</a:t>
            </a:r>
            <a:r>
              <a:rPr lang="en-US" altLang="zh-TW" dirty="0" smtClean="0">
                <a:solidFill>
                  <a:srgbClr val="FFCC00"/>
                </a:solidFill>
              </a:rPr>
              <a:t> 2 </a:t>
            </a:r>
            <a:r>
              <a:rPr lang="zh-TW" altLang="en-US" dirty="0" smtClean="0">
                <a:solidFill>
                  <a:srgbClr val="FFCC00"/>
                </a:solidFill>
              </a:rPr>
              <a:t>控制項</a:t>
            </a:r>
            <a:r>
              <a:rPr lang="zh-TW" altLang="en-US" dirty="0" smtClean="0">
                <a:solidFill>
                  <a:srgbClr val="FFCC00"/>
                </a:solidFill>
              </a:rPr>
              <a:t>的</a:t>
            </a:r>
            <a:r>
              <a:rPr lang="zh-TW" altLang="en-US" dirty="0" smtClean="0">
                <a:solidFill>
                  <a:srgbClr val="FFCC00"/>
                </a:solidFill>
              </a:rPr>
              <a:t>相容性 </a:t>
            </a:r>
          </a:p>
          <a:p>
            <a:r>
              <a:rPr lang="zh-TW" altLang="en-US" dirty="0" smtClean="0"/>
              <a:t>如何開發一個共用的介面</a:t>
            </a:r>
            <a:endParaRPr lang="en-US" altLang="zh-TW" dirty="0" smtClean="0"/>
          </a:p>
          <a:p>
            <a:r>
              <a:rPr lang="zh-TW" altLang="en-US" dirty="0" smtClean="0"/>
              <a:t>樣式與樣版</a:t>
            </a:r>
            <a:endParaRPr lang="en-US" altLang="zh-TW" dirty="0" smtClean="0"/>
          </a:p>
          <a:p>
            <a:r>
              <a:rPr lang="zh-TW" altLang="en-US" dirty="0" smtClean="0"/>
              <a:t>動畫與 </a:t>
            </a:r>
            <a:r>
              <a:rPr lang="en-US" altLang="zh-TW" dirty="0" smtClean="0"/>
              <a:t>Visual </a:t>
            </a:r>
            <a:r>
              <a:rPr lang="en-US" altLang="zh-TW" dirty="0" smtClean="0"/>
              <a:t>State Manager </a:t>
            </a:r>
            <a:r>
              <a:rPr lang="zh-TW" altLang="en-US" dirty="0" smtClean="0"/>
              <a:t>使用</a:t>
            </a:r>
            <a:endParaRPr lang="zh-TW" altLang="en-US" dirty="0" smtClean="0"/>
          </a:p>
          <a:p>
            <a:r>
              <a:rPr lang="zh-TW" altLang="en-US" dirty="0" smtClean="0"/>
              <a:t>撰寫</a:t>
            </a:r>
            <a:r>
              <a:rPr lang="zh-TW" altLang="en-US" dirty="0" smtClean="0"/>
              <a:t>跨平台的 </a:t>
            </a:r>
            <a:r>
              <a:rPr lang="en-US" altLang="zh-TW" dirty="0" smtClean="0"/>
              <a:t>WPF </a:t>
            </a:r>
            <a:r>
              <a:rPr lang="zh-TW" altLang="en-US" dirty="0" smtClean="0"/>
              <a:t>程式碼 </a:t>
            </a:r>
            <a:endParaRPr lang="en-US" altLang="zh-TW" dirty="0" smtClean="0"/>
          </a:p>
          <a:p>
            <a:r>
              <a:rPr lang="zh-TW" altLang="en-US" dirty="0" smtClean="0"/>
              <a:t>動態屬性資料繫結</a:t>
            </a:r>
            <a:endParaRPr lang="en-US" altLang="zh-TW" dirty="0" smtClean="0"/>
          </a:p>
          <a:p>
            <a:r>
              <a:rPr lang="zh-TW" altLang="en-US" dirty="0" smtClean="0"/>
              <a:t>後端資料來源呼叫與資料繫結</a:t>
            </a:r>
            <a:endParaRPr lang="en-US" altLang="zh-TW" dirty="0" smtClean="0"/>
          </a:p>
          <a:p>
            <a:r>
              <a:rPr lang="zh-TW" altLang="en-US" dirty="0" smtClean="0"/>
              <a:t>應用程式除錯</a:t>
            </a:r>
            <a:endParaRPr lang="zh-TW" alt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Silverlight </a:t>
            </a:r>
            <a:r>
              <a:rPr lang="zh-TW" altLang="en-US" dirty="0" smtClean="0"/>
              <a:t>與</a:t>
            </a:r>
            <a:r>
              <a:rPr altLang="zh-TW" dirty="0" smtClean="0"/>
              <a:t> WPF </a:t>
            </a:r>
            <a:r>
              <a:rPr lang="zh-TW" altLang="en-US" dirty="0" smtClean="0"/>
              <a:t>的差異</a:t>
            </a:r>
            <a:endParaRPr lang="zh-TW" altLang="en-US" dirty="0"/>
          </a:p>
        </p:txBody>
      </p:sp>
      <p:sp>
        <p:nvSpPr>
          <p:cNvPr id="3" name="內容版面配置區 2"/>
          <p:cNvSpPr>
            <a:spLocks noGrp="1"/>
          </p:cNvSpPr>
          <p:nvPr>
            <p:ph idx="1"/>
          </p:nvPr>
        </p:nvSpPr>
        <p:spPr>
          <a:xfrm>
            <a:off x="368300" y="1347788"/>
            <a:ext cx="8382000" cy="3807196"/>
          </a:xfrm>
        </p:spPr>
        <p:txBody>
          <a:bodyPr/>
          <a:lstStyle/>
          <a:p>
            <a:r>
              <a:rPr lang="en-US" altLang="zh-TW" dirty="0" err="1" smtClean="0"/>
              <a:t>Silverlight</a:t>
            </a:r>
            <a:r>
              <a:rPr lang="en-US" altLang="zh-TW" dirty="0" smtClean="0"/>
              <a:t> 2 </a:t>
            </a:r>
            <a:r>
              <a:rPr lang="zh-TW" altLang="en-US" dirty="0" smtClean="0"/>
              <a:t>支援完整 </a:t>
            </a:r>
            <a:r>
              <a:rPr lang="en-US" altLang="zh-TW" dirty="0" smtClean="0"/>
              <a:t>WPF </a:t>
            </a:r>
            <a:r>
              <a:rPr lang="zh-TW" altLang="en-US" dirty="0" smtClean="0"/>
              <a:t>架構的子集，包括豐富版面配置管理、資料繫結、樣式、媒體、動畫、圖形及範本等功能。</a:t>
            </a:r>
            <a:endParaRPr lang="en-US" altLang="zh-TW" dirty="0" smtClean="0"/>
          </a:p>
          <a:p>
            <a:r>
              <a:rPr lang="en-US" altLang="zh-TW" dirty="0" err="1" smtClean="0"/>
              <a:t>Silverlight</a:t>
            </a:r>
            <a:r>
              <a:rPr lang="en-US" altLang="zh-TW" dirty="0" smtClean="0"/>
              <a:t> </a:t>
            </a:r>
            <a:r>
              <a:rPr lang="zh-TW" altLang="en-US" dirty="0" smtClean="0"/>
              <a:t>所沒有的功能</a:t>
            </a:r>
            <a:endParaRPr lang="en-US" altLang="zh-TW" dirty="0" smtClean="0"/>
          </a:p>
          <a:p>
            <a:pPr lvl="1"/>
            <a:r>
              <a:rPr lang="zh-TW" altLang="en-US" dirty="0" smtClean="0"/>
              <a:t>沒有 </a:t>
            </a:r>
            <a:r>
              <a:rPr lang="en-US" altLang="zh-TW" dirty="0" smtClean="0"/>
              <a:t>WPF 3D </a:t>
            </a:r>
            <a:r>
              <a:rPr lang="zh-TW" altLang="en-US" dirty="0" smtClean="0"/>
              <a:t>圖形功能的支援</a:t>
            </a:r>
            <a:endParaRPr lang="en-US" altLang="zh-TW" dirty="0" smtClean="0"/>
          </a:p>
          <a:p>
            <a:pPr lvl="1"/>
            <a:r>
              <a:rPr lang="zh-TW" altLang="en-US" dirty="0" smtClean="0"/>
              <a:t>許多屬性與項目不支援</a:t>
            </a:r>
            <a:endParaRPr lang="en-US" altLang="zh-TW" dirty="0" smtClean="0"/>
          </a:p>
          <a:p>
            <a:r>
              <a:rPr lang="en-US" altLang="zh-TW" dirty="0" smtClean="0"/>
              <a:t>WPF </a:t>
            </a:r>
            <a:r>
              <a:rPr lang="zh-TW" altLang="en-US" dirty="0" smtClean="0"/>
              <a:t>所沒有的功能</a:t>
            </a:r>
            <a:endParaRPr lang="en-US" altLang="zh-TW" dirty="0" smtClean="0"/>
          </a:p>
          <a:p>
            <a:pPr lvl="1"/>
            <a:r>
              <a:rPr lang="en-US" altLang="zh-TW" dirty="0" err="1" smtClean="0"/>
              <a:t>Silverlight</a:t>
            </a:r>
            <a:r>
              <a:rPr lang="en-US" altLang="zh-TW" dirty="0" smtClean="0"/>
              <a:t> </a:t>
            </a:r>
            <a:r>
              <a:rPr lang="zh-TW" altLang="en-US" dirty="0" smtClean="0"/>
              <a:t>新的 </a:t>
            </a:r>
            <a:r>
              <a:rPr lang="en-US" altLang="zh-TW" dirty="0" smtClean="0"/>
              <a:t>API: </a:t>
            </a:r>
            <a:r>
              <a:rPr lang="en-US" altLang="zh-TW" dirty="0" err="1" smtClean="0"/>
              <a:t>DataGrid</a:t>
            </a:r>
            <a:r>
              <a:rPr lang="en-US" altLang="zh-TW" dirty="0" smtClean="0"/>
              <a:t>, </a:t>
            </a:r>
            <a:r>
              <a:rPr lang="en-US" altLang="zh-TW" dirty="0" err="1" smtClean="0"/>
              <a:t>WebClient</a:t>
            </a:r>
            <a:r>
              <a:rPr lang="en-US" altLang="zh-TW" dirty="0" smtClean="0"/>
              <a:t>, … </a:t>
            </a:r>
            <a:r>
              <a:rPr lang="zh-TW" altLang="en-US" dirty="0" smtClean="0"/>
              <a:t>等等</a:t>
            </a:r>
            <a:endParaRPr lang="en-US" altLang="zh-TW" dirty="0" smtClean="0"/>
          </a:p>
          <a:p>
            <a:pPr lvl="1"/>
            <a:r>
              <a:rPr lang="zh-TW" altLang="en-US" dirty="0" smtClean="0"/>
              <a:t>這些功能會加入下一版的 </a:t>
            </a:r>
            <a:r>
              <a:rPr lang="en-US" altLang="zh-TW" dirty="0" smtClean="0"/>
              <a:t>WPF </a:t>
            </a:r>
            <a:r>
              <a:rPr lang="zh-TW" altLang="en-US" dirty="0" smtClean="0"/>
              <a:t>中</a:t>
            </a:r>
            <a:endParaRPr lang="zh-TW"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Silverlight  CoreCLR</a:t>
            </a:r>
            <a:endParaRPr lang="zh-TW" altLang="en-US" dirty="0"/>
          </a:p>
        </p:txBody>
      </p:sp>
      <p:sp>
        <p:nvSpPr>
          <p:cNvPr id="3" name="內容版面配置區 2"/>
          <p:cNvSpPr>
            <a:spLocks noGrp="1"/>
          </p:cNvSpPr>
          <p:nvPr>
            <p:ph idx="1"/>
          </p:nvPr>
        </p:nvSpPr>
        <p:spPr>
          <a:xfrm>
            <a:off x="368300" y="1347788"/>
            <a:ext cx="8382000" cy="2976199"/>
          </a:xfrm>
        </p:spPr>
        <p:txBody>
          <a:bodyPr/>
          <a:lstStyle/>
          <a:p>
            <a:r>
              <a:rPr lang="zh-TW" altLang="en-US" dirty="0" smtClean="0"/>
              <a:t>受限於 </a:t>
            </a:r>
            <a:r>
              <a:rPr lang="en-US" altLang="zh-TW" dirty="0" err="1" smtClean="0"/>
              <a:t>Silverlight</a:t>
            </a:r>
            <a:r>
              <a:rPr lang="en-US" altLang="zh-TW" dirty="0" smtClean="0"/>
              <a:t> </a:t>
            </a:r>
            <a:r>
              <a:rPr lang="zh-TW" altLang="en-US" dirty="0" smtClean="0"/>
              <a:t>外掛程式檔案大小 </a:t>
            </a:r>
            <a:r>
              <a:rPr lang="en-US" altLang="zh-TW" dirty="0" smtClean="0"/>
              <a:t>(</a:t>
            </a:r>
            <a:r>
              <a:rPr lang="zh-TW" altLang="en-US" dirty="0" smtClean="0"/>
              <a:t>不到 </a:t>
            </a:r>
            <a:r>
              <a:rPr lang="en-US" altLang="zh-TW" dirty="0" smtClean="0"/>
              <a:t>5MB)</a:t>
            </a:r>
          </a:p>
          <a:p>
            <a:r>
              <a:rPr lang="en-US" altLang="zh-TW" dirty="0" err="1" smtClean="0"/>
              <a:t>Silverlight</a:t>
            </a:r>
            <a:r>
              <a:rPr lang="en-US" altLang="zh-TW" dirty="0" smtClean="0"/>
              <a:t> </a:t>
            </a:r>
            <a:r>
              <a:rPr lang="zh-TW" altLang="en-US" dirty="0" smtClean="0"/>
              <a:t>外掛程式中包含</a:t>
            </a:r>
            <a:r>
              <a:rPr lang="en-US" altLang="zh-TW" dirty="0" smtClean="0"/>
              <a:t>:</a:t>
            </a:r>
          </a:p>
          <a:p>
            <a:pPr lvl="1"/>
            <a:r>
              <a:rPr lang="en-US" altLang="zh-TW" dirty="0" err="1" smtClean="0"/>
              <a:t>CoreCLR</a:t>
            </a:r>
            <a:r>
              <a:rPr lang="en-US" altLang="zh-TW" dirty="0" smtClean="0"/>
              <a:t> </a:t>
            </a:r>
          </a:p>
          <a:p>
            <a:pPr lvl="1"/>
            <a:r>
              <a:rPr lang="en-US" altLang="zh-TW" dirty="0" smtClean="0"/>
              <a:t>WPF </a:t>
            </a:r>
            <a:r>
              <a:rPr lang="zh-TW" altLang="en-US" dirty="0" smtClean="0"/>
              <a:t>用戶端子集 </a:t>
            </a:r>
            <a:r>
              <a:rPr lang="en-US" altLang="zh-TW" dirty="0" smtClean="0"/>
              <a:t>(.NET </a:t>
            </a:r>
            <a:r>
              <a:rPr lang="en-US" altLang="zh-TW" dirty="0" err="1" smtClean="0"/>
              <a:t>Fx</a:t>
            </a:r>
            <a:r>
              <a:rPr lang="en-US" altLang="zh-TW" dirty="0" smtClean="0"/>
              <a:t> 3.5)</a:t>
            </a:r>
          </a:p>
          <a:p>
            <a:pPr lvl="1"/>
            <a:r>
              <a:rPr lang="en-US" altLang="zh-TW" dirty="0" smtClean="0"/>
              <a:t>WCF </a:t>
            </a:r>
            <a:r>
              <a:rPr lang="zh-TW" altLang="en-US" dirty="0" smtClean="0"/>
              <a:t>用戶端子集 </a:t>
            </a:r>
            <a:r>
              <a:rPr lang="en-US" altLang="zh-TW" dirty="0" smtClean="0"/>
              <a:t>(.NET </a:t>
            </a:r>
            <a:r>
              <a:rPr lang="en-US" altLang="zh-TW" dirty="0" err="1" smtClean="0"/>
              <a:t>Fx</a:t>
            </a:r>
            <a:r>
              <a:rPr lang="en-US" altLang="zh-TW" dirty="0" smtClean="0"/>
              <a:t> 3.5)</a:t>
            </a:r>
          </a:p>
          <a:p>
            <a:pPr lvl="1"/>
            <a:r>
              <a:rPr lang="en-US" altLang="zh-TW" dirty="0" smtClean="0"/>
              <a:t>XAML </a:t>
            </a:r>
            <a:r>
              <a:rPr lang="zh-TW" altLang="en-US" dirty="0" smtClean="0"/>
              <a:t>剖析器</a:t>
            </a:r>
            <a:endParaRPr lang="en-US" altLang="zh-TW" dirty="0" smtClean="0"/>
          </a:p>
          <a:p>
            <a:pPr lvl="1"/>
            <a:r>
              <a:rPr lang="en-US" altLang="zh-TW" dirty="0" err="1" smtClean="0"/>
              <a:t>Silverlight</a:t>
            </a:r>
            <a:r>
              <a:rPr lang="en-US" altLang="zh-TW" dirty="0" smtClean="0"/>
              <a:t> </a:t>
            </a:r>
            <a:r>
              <a:rPr lang="zh-TW" altLang="en-US" dirty="0" smtClean="0"/>
              <a:t>專屬控制項</a:t>
            </a:r>
            <a:endParaRPr lang="zh-TW" altLang="en-US" dirty="0"/>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5/2007 8:06:29 AM&quot;&gt;&lt;Slide id=&quot;421&quot; dur=&quot;1.65625&quot; bld=&quot;INVLD&quot;/&gt;&lt;Slide id=&quot;422&quot; dur=&quot;1078.154&quot;/&gt;&lt;Slide id=&quot;423&quot; dur=&quot;1.798828&quot;/&gt;&lt;Slide id=&quot;422&quot; dur=&quot;397.6074&quot;/&gt;&lt;Slide id=&quot;423&quot; dur=&quot;222.0781&quot;/&gt;&lt;Slide id=&quot;424&quot; dur=&quot;190.9219&quot; bld=&quot;|26.1|.5|.5|21|54.9|64.1&quot;/&gt;&lt;Slide id=&quot;425&quot; dur=&quot;2934.58&quot;/&gt;&lt;Slide id=&quot;426&quot; dur=&quot;41.17188&quot;/&gt;&lt;Slide id=&quot;427&quot; dur=&quot;19.59375&quot;/&gt;&lt;Slide id=&quot;390&quot; dur=&quot;13.23438&quot;/&gt;&lt;Slide id=&quot;385&quot; dur=&quot;12.64063&quot;/&gt;&lt;Slide id=&quot;390&quot; dur=&quot;5.59375&quot;/&gt;&lt;Slide id=&quot;427&quot; dur=&quot;757.8125&quot;/&gt;&lt;Slide id=&quot;390&quot; dur=&quot;.75&quot;/&gt;&lt;Slide id=&quot;385&quot; dur=&quot;.6875&quot;/&gt;&lt;Slide id=&quot;378&quot; dur=&quot;2.65625&quot;/&gt;&lt;Slide id=&quot;411&quot; dur=&quot;1.296875&quot;/&gt;&lt;Slide id=&quot;271&quot; dur=&quot;3.15625&quot;/&gt;&lt;Slide id=&quot;411&quot; dur=&quot;1.296875&quot;/&gt;&lt;Slide id=&quot;378&quot; dur=&quot;1.703125&quot;/&gt;&lt;Slide id=&quot;385&quot; dur=&quot;2.6875&quot;/&gt;&lt;Slide id=&quot;390&quot; dur=&quot;1329.766&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2|0.9|0.7|0.8"/>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2817</TotalTime>
  <Words>4953</Words>
  <Application>Microsoft Office PowerPoint</Application>
  <PresentationFormat>如螢幕大小 (4:3)</PresentationFormat>
  <Paragraphs>502</Paragraphs>
  <Slides>46</Slides>
  <Notes>25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46</vt:i4>
      </vt:variant>
    </vt:vector>
  </HeadingPairs>
  <TitlesOfParts>
    <vt:vector size="48" baseType="lpstr">
      <vt:lpstr>TechEd2007_template</vt:lpstr>
      <vt:lpstr>Microsoft Visio 繪圖</vt:lpstr>
      <vt:lpstr>WPF 與 Silverlight  在開發上的相似性</vt:lpstr>
      <vt:lpstr>大綱</vt:lpstr>
      <vt:lpstr>大綱</vt:lpstr>
      <vt:lpstr>Silverlight 2.0 架構</vt:lpstr>
      <vt:lpstr>投影片 5</vt:lpstr>
      <vt:lpstr>您需要 …</vt:lpstr>
      <vt:lpstr>大綱</vt:lpstr>
      <vt:lpstr>Silverlight 與 WPF 的差異</vt:lpstr>
      <vt:lpstr>Silverlight  CoreCLR</vt:lpstr>
      <vt:lpstr>Silverlight  與 WPF 控制項支援</vt:lpstr>
      <vt:lpstr>控制項的相容性</vt:lpstr>
      <vt:lpstr>大綱</vt:lpstr>
      <vt:lpstr>典型的 WPF 應用程式</vt:lpstr>
      <vt:lpstr>轉換到 Silverlight 的第一步</vt:lpstr>
      <vt:lpstr>標記相容性範例</vt:lpstr>
      <vt:lpstr>移轉問題</vt:lpstr>
      <vt:lpstr>開發一個同時支援兩者的 XAML 介面</vt:lpstr>
      <vt:lpstr>大綱</vt:lpstr>
      <vt:lpstr>什麼是樣式 ?</vt:lpstr>
      <vt:lpstr>樣版的用途</vt:lpstr>
      <vt:lpstr>資源定義</vt:lpstr>
      <vt:lpstr>資源的階層結構</vt:lpstr>
      <vt:lpstr>樣式與樣版</vt:lpstr>
      <vt:lpstr>大綱</vt:lpstr>
      <vt:lpstr>Visual State Manager (VSM)</vt:lpstr>
      <vt:lpstr>Visual State Manager (VSM)</vt:lpstr>
      <vt:lpstr>VSM 使用架構</vt:lpstr>
      <vt:lpstr>Triggers</vt:lpstr>
      <vt:lpstr>WPF 動畫處理與 Silverlight VSM 使用</vt:lpstr>
      <vt:lpstr>大綱</vt:lpstr>
      <vt:lpstr>共用程式碼</vt:lpstr>
      <vt:lpstr>撰寫跨平台的 Silverlight 與 WPF 程式碼</vt:lpstr>
      <vt:lpstr>Silverlight 基底類別庫支援</vt:lpstr>
      <vt:lpstr>基底類別庫</vt:lpstr>
      <vt:lpstr>大綱</vt:lpstr>
      <vt:lpstr>動態屬性資料繫結</vt:lpstr>
      <vt:lpstr>動態屬性資料繫結</vt:lpstr>
      <vt:lpstr>動態屬性繫結</vt:lpstr>
      <vt:lpstr>大綱</vt:lpstr>
      <vt:lpstr>後端資料繫結</vt:lpstr>
      <vt:lpstr>樣式與後端資料繫結</vt:lpstr>
      <vt:lpstr>大綱</vt:lpstr>
      <vt:lpstr>應用程式除錯</vt:lpstr>
      <vt:lpstr>結論</vt:lpstr>
      <vt:lpstr>參考資料</vt:lpstr>
      <vt:lpstr>投影片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WPF 與 Silverlight 在開發上的相似性</dc:title>
  <dc:subject>WPF 與 Silverlight 在開發上的相似性</dc:subject>
  <dc:creator>曹祖聖 Jimy Cao</dc:creator>
  <cp:lastModifiedBy>曹祖聖</cp:lastModifiedBy>
  <cp:revision>260</cp:revision>
  <dcterms:created xsi:type="dcterms:W3CDTF">2007-04-19T16:02:08Z</dcterms:created>
  <dcterms:modified xsi:type="dcterms:W3CDTF">2008-11-10T07:28:20Z</dcterms:modified>
</cp:coreProperties>
</file>